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5/25/2024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5/25/2024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5/25/2024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86D78-6E15-5BCE-AFEE-A071A9F9F15E}"/>
              </a:ext>
            </a:extLst>
          </p:cNvPr>
          <p:cNvSpPr>
            <a:spLocks noGrp="1"/>
          </p:cNvSpPr>
          <p:nvPr>
            <p:ph type="ctrTitle"/>
          </p:nvPr>
        </p:nvSpPr>
        <p:spPr>
          <a:xfrm>
            <a:off x="1600200" y="2363323"/>
            <a:ext cx="8991600" cy="1692771"/>
          </a:xfrm>
        </p:spPr>
        <p:txBody>
          <a:bodyPr>
            <a:normAutofit/>
          </a:bodyPr>
          <a:lstStyle/>
          <a:p>
            <a:r>
              <a:rPr lang="en-IN"/>
              <a:t>Salesforce BIT</a:t>
            </a:r>
            <a:br>
              <a:rPr lang="en-IN"/>
            </a:br>
            <a:r>
              <a:rPr lang="en-IN"/>
              <a:t>                    - Alok Singh</a:t>
            </a:r>
            <a:endParaRPr lang="en-IN" dirty="0"/>
          </a:p>
        </p:txBody>
      </p:sp>
      <p:sp>
        <p:nvSpPr>
          <p:cNvPr id="3" name="Subtitle 2">
            <a:extLst>
              <a:ext uri="{FF2B5EF4-FFF2-40B4-BE49-F238E27FC236}">
                <a16:creationId xmlns:a16="http://schemas.microsoft.com/office/drawing/2014/main" id="{3E799A31-8213-89B9-92B4-30D19F3FFF12}"/>
              </a:ext>
            </a:extLst>
          </p:cNvPr>
          <p:cNvSpPr>
            <a:spLocks noGrp="1"/>
          </p:cNvSpPr>
          <p:nvPr>
            <p:ph type="subTitle" idx="1"/>
          </p:nvPr>
        </p:nvSpPr>
        <p:spPr>
          <a:xfrm>
            <a:off x="6404697" y="5043948"/>
            <a:ext cx="4187103" cy="1059725"/>
          </a:xfrm>
        </p:spPr>
        <p:txBody>
          <a:bodyPr>
            <a:noAutofit/>
          </a:bodyPr>
          <a:lstStyle/>
          <a:p>
            <a:pPr algn="r">
              <a:lnSpc>
                <a:spcPct val="90000"/>
              </a:lnSpc>
            </a:pPr>
            <a:r>
              <a:rPr lang="en-IN" dirty="0">
                <a:solidFill>
                  <a:schemeClr val="bg1"/>
                </a:solidFill>
              </a:rPr>
              <a:t>Supervisor – Ms. Divya Singhal </a:t>
            </a:r>
          </a:p>
          <a:p>
            <a:pPr algn="r">
              <a:lnSpc>
                <a:spcPct val="90000"/>
              </a:lnSpc>
            </a:pPr>
            <a:r>
              <a:rPr lang="en-IN" dirty="0">
                <a:solidFill>
                  <a:schemeClr val="bg1"/>
                </a:solidFill>
              </a:rPr>
              <a:t>2200290140021</a:t>
            </a:r>
          </a:p>
          <a:p>
            <a:pPr algn="r">
              <a:lnSpc>
                <a:spcPct val="90000"/>
              </a:lnSpc>
            </a:pPr>
            <a:r>
              <a:rPr lang="en-IN" dirty="0">
                <a:solidFill>
                  <a:schemeClr val="bg1"/>
                </a:solidFill>
              </a:rPr>
              <a:t>Group No. GB04</a:t>
            </a:r>
          </a:p>
        </p:txBody>
      </p:sp>
    </p:spTree>
    <p:extLst>
      <p:ext uri="{BB962C8B-B14F-4D97-AF65-F5344CB8AC3E}">
        <p14:creationId xmlns:p14="http://schemas.microsoft.com/office/powerpoint/2010/main" val="420681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B6635-AC07-D3D9-7F32-E18D4B30286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1900">
                <a:solidFill>
                  <a:srgbClr val="FFFFFF"/>
                </a:solidFill>
              </a:rPr>
              <a:t>INtroduction</a:t>
            </a:r>
          </a:p>
        </p:txBody>
      </p:sp>
      <p:sp>
        <p:nvSpPr>
          <p:cNvPr id="3" name="Content Placeholder 2">
            <a:extLst>
              <a:ext uri="{FF2B5EF4-FFF2-40B4-BE49-F238E27FC236}">
                <a16:creationId xmlns:a16="http://schemas.microsoft.com/office/drawing/2014/main" id="{59E01C0F-3010-0EEC-39CD-FEF01A3B9EB0}"/>
              </a:ext>
            </a:extLst>
          </p:cNvPr>
          <p:cNvSpPr>
            <a:spLocks noGrp="1"/>
          </p:cNvSpPr>
          <p:nvPr>
            <p:ph idx="1"/>
          </p:nvPr>
        </p:nvSpPr>
        <p:spPr>
          <a:xfrm>
            <a:off x="5591695" y="1402080"/>
            <a:ext cx="5320696" cy="4053840"/>
          </a:xfrm>
        </p:spPr>
        <p:txBody>
          <a:bodyPr anchor="ctr">
            <a:normAutofit/>
          </a:bodyPr>
          <a:lstStyle/>
          <a:p>
            <a:r>
              <a:rPr lang="en-US">
                <a:effectLst/>
                <a:latin typeface="Times New Roman" panose="02020603050405020304" pitchFamily="18" charset="0"/>
                <a:ea typeface="Calibri" panose="020F0502020204030204" pitchFamily="34" charset="0"/>
              </a:rPr>
              <a:t>Salesforce Bit revolutionizes recruitment with its unified platform, leveraging Salesforce's robust capabilities. It centralizes position management, automates job postings, and integrates candidate tracking and interview scheduling. With a user-friendly interface and insightful analytics, it empowers HR professionals to navigate recruitment complexities efficiently. By automating tasks and offering customizable workflows, Salesforce Bit enables focused talent acquisition efforts. It emerges as a strategic ally, driving efficiency and success in today's competitive talent landscape</a:t>
            </a:r>
            <a:r>
              <a:rPr lang="en-IN">
                <a:effectLst/>
                <a:latin typeface="Times New Roman" panose="02020603050405020304" pitchFamily="18" charset="0"/>
                <a:ea typeface="Calibri" panose="020F0502020204030204" pitchFamily="34" charset="0"/>
              </a:rPr>
              <a:t>.</a:t>
            </a:r>
            <a:endParaRPr lang="en-IN" dirty="0"/>
          </a:p>
        </p:txBody>
      </p:sp>
    </p:spTree>
    <p:extLst>
      <p:ext uri="{BB962C8B-B14F-4D97-AF65-F5344CB8AC3E}">
        <p14:creationId xmlns:p14="http://schemas.microsoft.com/office/powerpoint/2010/main" val="172482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D15F41-1F4A-74C9-DA09-36F38058E70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2300">
                <a:solidFill>
                  <a:srgbClr val="FFFFFF"/>
                </a:solidFill>
              </a:rPr>
              <a:t>Technology - Salesforce</a:t>
            </a:r>
          </a:p>
        </p:txBody>
      </p:sp>
      <p:sp>
        <p:nvSpPr>
          <p:cNvPr id="3" name="Content Placeholder 2">
            <a:extLst>
              <a:ext uri="{FF2B5EF4-FFF2-40B4-BE49-F238E27FC236}">
                <a16:creationId xmlns:a16="http://schemas.microsoft.com/office/drawing/2014/main" id="{C29C4E8B-DE14-B1FE-BC55-D4224C2B5B08}"/>
              </a:ext>
            </a:extLst>
          </p:cNvPr>
          <p:cNvSpPr>
            <a:spLocks noGrp="1"/>
          </p:cNvSpPr>
          <p:nvPr>
            <p:ph idx="1"/>
          </p:nvPr>
        </p:nvSpPr>
        <p:spPr>
          <a:xfrm>
            <a:off x="5591695" y="1402080"/>
            <a:ext cx="5320696" cy="4053840"/>
          </a:xfrm>
        </p:spPr>
        <p:txBody>
          <a:bodyPr anchor="ctr">
            <a:normAutofit/>
          </a:bodyPr>
          <a:lstStyle/>
          <a:p>
            <a:r>
              <a:rPr lang="en-US" b="0" i="0">
                <a:effectLst/>
                <a:highlight>
                  <a:srgbClr val="FFFFFF"/>
                </a:highlight>
                <a:latin typeface="Salesforce Sans"/>
              </a:rPr>
              <a:t>Salesforce is cloud-based CRM software. It makes it easier for companies to find more prospects, close more deals, and connect with customers in a whole new way, so they can provide them with amazing service at scale.</a:t>
            </a:r>
          </a:p>
          <a:p>
            <a:r>
              <a:rPr lang="en-US" b="0" i="0">
                <a:effectLst/>
                <a:highlight>
                  <a:srgbClr val="FFFFFF"/>
                </a:highlight>
                <a:latin typeface="Salesforce Sans"/>
              </a:rPr>
              <a:t>Salesforce brings together all your data, from any source. Einstein 1, our complete suite of products, unites your sales, service, marketing, commerce, and IT teams with a single, shared view of customer information. With artificial intelligence integrated across all products, Salesforce helps everyone in your company work more productively and better deliver the personalized experiences customers love.</a:t>
            </a:r>
          </a:p>
          <a:p>
            <a:endParaRPr lang="en-IN" dirty="0"/>
          </a:p>
        </p:txBody>
      </p:sp>
    </p:spTree>
    <p:extLst>
      <p:ext uri="{BB962C8B-B14F-4D97-AF65-F5344CB8AC3E}">
        <p14:creationId xmlns:p14="http://schemas.microsoft.com/office/powerpoint/2010/main" val="382310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3B237-870B-9A40-29BD-DEE056CF092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2100">
                <a:solidFill>
                  <a:srgbClr val="FFFFFF"/>
                </a:solidFill>
              </a:rPr>
              <a:t>Hardware Requirements </a:t>
            </a:r>
          </a:p>
        </p:txBody>
      </p:sp>
      <p:sp>
        <p:nvSpPr>
          <p:cNvPr id="3" name="Content Placeholder 2">
            <a:extLst>
              <a:ext uri="{FF2B5EF4-FFF2-40B4-BE49-F238E27FC236}">
                <a16:creationId xmlns:a16="http://schemas.microsoft.com/office/drawing/2014/main" id="{3168D530-CD57-B41C-9A76-63A0E7BC9F17}"/>
              </a:ext>
            </a:extLst>
          </p:cNvPr>
          <p:cNvSpPr>
            <a:spLocks noGrp="1"/>
          </p:cNvSpPr>
          <p:nvPr>
            <p:ph idx="1"/>
          </p:nvPr>
        </p:nvSpPr>
        <p:spPr>
          <a:xfrm>
            <a:off x="5591695" y="1402080"/>
            <a:ext cx="5320696" cy="4053840"/>
          </a:xfrm>
        </p:spPr>
        <p:txBody>
          <a:bodyPr anchor="ctr">
            <a:normAutofit/>
          </a:bodyPr>
          <a:lstStyle/>
          <a:p>
            <a:r>
              <a:rPr lang="en-IN" dirty="0"/>
              <a:t>We just need a browser for using salesforce  in our system.</a:t>
            </a:r>
          </a:p>
        </p:txBody>
      </p:sp>
    </p:spTree>
    <p:extLst>
      <p:ext uri="{BB962C8B-B14F-4D97-AF65-F5344CB8AC3E}">
        <p14:creationId xmlns:p14="http://schemas.microsoft.com/office/powerpoint/2010/main" val="180860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E045CF-F620-F33C-135A-1AF7A26D8CB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3000">
                <a:solidFill>
                  <a:srgbClr val="FFFFFF"/>
                </a:solidFill>
              </a:rPr>
              <a:t>MOdules</a:t>
            </a:r>
          </a:p>
        </p:txBody>
      </p:sp>
      <p:sp>
        <p:nvSpPr>
          <p:cNvPr id="3" name="Content Placeholder 2">
            <a:extLst>
              <a:ext uri="{FF2B5EF4-FFF2-40B4-BE49-F238E27FC236}">
                <a16:creationId xmlns:a16="http://schemas.microsoft.com/office/drawing/2014/main" id="{95B43C6D-4611-C8E8-54A0-23A8C889B44F}"/>
              </a:ext>
            </a:extLst>
          </p:cNvPr>
          <p:cNvSpPr>
            <a:spLocks noGrp="1"/>
          </p:cNvSpPr>
          <p:nvPr>
            <p:ph idx="1"/>
          </p:nvPr>
        </p:nvSpPr>
        <p:spPr>
          <a:xfrm>
            <a:off x="5591695" y="1402080"/>
            <a:ext cx="5320696" cy="4053840"/>
          </a:xfrm>
        </p:spPr>
        <p:txBody>
          <a:bodyPr anchor="ctr">
            <a:normAutofit/>
          </a:bodyPr>
          <a:lstStyle/>
          <a:p>
            <a:r>
              <a:rPr lang="en-IN">
                <a:effectLst/>
                <a:latin typeface="Times New Roman" panose="02020603050405020304" pitchFamily="18" charset="0"/>
                <a:ea typeface="Calibri" panose="020F0502020204030204" pitchFamily="34" charset="0"/>
              </a:rPr>
              <a:t>Job Position Management  </a:t>
            </a:r>
          </a:p>
          <a:p>
            <a:r>
              <a:rPr lang="en-IN">
                <a:effectLst/>
                <a:latin typeface="Times New Roman" panose="02020603050405020304" pitchFamily="18" charset="0"/>
                <a:ea typeface="Calibri" panose="020F0502020204030204" pitchFamily="34" charset="0"/>
              </a:rPr>
              <a:t>Candidate Tracking and Management</a:t>
            </a:r>
          </a:p>
          <a:p>
            <a:r>
              <a:rPr lang="en-IN">
                <a:effectLst/>
                <a:latin typeface="Times New Roman" panose="02020603050405020304" pitchFamily="18" charset="0"/>
                <a:ea typeface="Calibri" panose="020F0502020204030204" pitchFamily="34" charset="0"/>
              </a:rPr>
              <a:t>Interview Review and Feedback</a:t>
            </a:r>
          </a:p>
          <a:p>
            <a:r>
              <a:rPr lang="en-US">
                <a:effectLst/>
                <a:latin typeface="Times New Roman" panose="02020603050405020304" pitchFamily="18" charset="0"/>
                <a:ea typeface="Calibri" panose="020F0502020204030204" pitchFamily="34" charset="0"/>
              </a:rPr>
              <a:t>Skills Alignment and Candidate Matching</a:t>
            </a:r>
          </a:p>
          <a:p>
            <a:r>
              <a:rPr lang="en-IN">
                <a:effectLst/>
                <a:latin typeface="Times New Roman" panose="02020603050405020304" pitchFamily="18" charset="0"/>
                <a:ea typeface="Calibri" panose="020F0502020204030204" pitchFamily="34" charset="0"/>
              </a:rPr>
              <a:t>Reporting and Analytics </a:t>
            </a:r>
          </a:p>
        </p:txBody>
      </p:sp>
    </p:spTree>
    <p:extLst>
      <p:ext uri="{BB962C8B-B14F-4D97-AF65-F5344CB8AC3E}">
        <p14:creationId xmlns:p14="http://schemas.microsoft.com/office/powerpoint/2010/main" val="277346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0F84E4E-9CD4-828A-0100-8BE1A947A201}"/>
              </a:ext>
            </a:extLst>
          </p:cNvPr>
          <p:cNvPicPr>
            <a:picLocks noGrp="1" noChangeAspect="1"/>
          </p:cNvPicPr>
          <p:nvPr>
            <p:ph idx="1"/>
          </p:nvPr>
        </p:nvPicPr>
        <p:blipFill>
          <a:blip r:embed="rId2"/>
          <a:stretch>
            <a:fillRect/>
          </a:stretch>
        </p:blipFill>
        <p:spPr>
          <a:xfrm>
            <a:off x="2790364" y="1271016"/>
            <a:ext cx="7741648" cy="4315968"/>
          </a:xfrm>
          <a:prstGeom prst="rect">
            <a:avLst/>
          </a:prstGeom>
        </p:spPr>
      </p:pic>
      <p:sp>
        <p:nvSpPr>
          <p:cNvPr id="11" name="Oval 10">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9657A-F822-051E-96C6-0B9FCAA27D59}"/>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100">
                <a:solidFill>
                  <a:srgbClr val="FFFFFF"/>
                </a:solidFill>
              </a:rPr>
              <a:t>Project Duration</a:t>
            </a:r>
          </a:p>
        </p:txBody>
      </p:sp>
    </p:spTree>
    <p:extLst>
      <p:ext uri="{BB962C8B-B14F-4D97-AF65-F5344CB8AC3E}">
        <p14:creationId xmlns:p14="http://schemas.microsoft.com/office/powerpoint/2010/main" val="196193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96CE-6D67-1B3F-7884-FD07B96B62B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2300">
                <a:solidFill>
                  <a:srgbClr val="FFFFFF"/>
                </a:solidFill>
              </a:rPr>
              <a:t>Conclusion</a:t>
            </a:r>
          </a:p>
        </p:txBody>
      </p:sp>
      <p:sp>
        <p:nvSpPr>
          <p:cNvPr id="3" name="Content Placeholder 2">
            <a:extLst>
              <a:ext uri="{FF2B5EF4-FFF2-40B4-BE49-F238E27FC236}">
                <a16:creationId xmlns:a16="http://schemas.microsoft.com/office/drawing/2014/main" id="{97A39519-882E-0860-385F-B1F407A2B87C}"/>
              </a:ext>
            </a:extLst>
          </p:cNvPr>
          <p:cNvSpPr>
            <a:spLocks noGrp="1"/>
          </p:cNvSpPr>
          <p:nvPr>
            <p:ph idx="1"/>
          </p:nvPr>
        </p:nvSpPr>
        <p:spPr>
          <a:xfrm>
            <a:off x="5591695" y="1402080"/>
            <a:ext cx="5320696" cy="4053840"/>
          </a:xfrm>
        </p:spPr>
        <p:txBody>
          <a:bodyPr anchor="ctr">
            <a:normAutofit/>
          </a:bodyPr>
          <a:lstStyle/>
          <a:p>
            <a:pPr>
              <a:lnSpc>
                <a:spcPct val="90000"/>
              </a:lnSpc>
            </a:pPr>
            <a:r>
              <a:rPr lang="en-US" dirty="0" err="1"/>
              <a:t>ISalesforce</a:t>
            </a:r>
            <a:r>
              <a:rPr lang="en-US" dirty="0"/>
              <a:t> Bit revolutionizes recruitment management by leveraging Salesforce's powerful platform to streamline every aspect of the process. With its user-friendly interface and comprehensive feature set, it empowers HR professionals to navigate the complexities of talent acquisition effortlessly. By automating repetitive tasks, offering customizable workflows, and delivering insightful analytics, Salesforce Bit enables HR teams to focus on strategic initiatives and engage with candidates more effectively. As organizations strive to stay ahead in the competitive talent landscape, Salesforce Bit emerges as a crucial ally, driving efficiency, agility, and success in recruitment endeavors while adapting to the evolving dynamics of the workforce.</a:t>
            </a:r>
            <a:endParaRPr lang="en-IN" dirty="0"/>
          </a:p>
        </p:txBody>
      </p:sp>
    </p:spTree>
    <p:extLst>
      <p:ext uri="{BB962C8B-B14F-4D97-AF65-F5344CB8AC3E}">
        <p14:creationId xmlns:p14="http://schemas.microsoft.com/office/powerpoint/2010/main" val="4282255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A0184CC-0C0B-C083-CF0F-7A96EA0BAB21}"/>
              </a:ext>
            </a:extLst>
          </p:cNvPr>
          <p:cNvPicPr>
            <a:picLocks noGrp="1" noChangeAspect="1"/>
          </p:cNvPicPr>
          <p:nvPr>
            <p:ph idx="1"/>
          </p:nvPr>
        </p:nvPicPr>
        <p:blipFill>
          <a:blip r:embed="rId2"/>
          <a:stretch>
            <a:fillRect/>
          </a:stretch>
        </p:blipFill>
        <p:spPr>
          <a:xfrm>
            <a:off x="5297763" y="1136216"/>
            <a:ext cx="6250769" cy="4424701"/>
          </a:xfrm>
          <a:prstGeom prst="rect">
            <a:avLst/>
          </a:prstGeom>
        </p:spPr>
      </p:pic>
    </p:spTree>
    <p:extLst>
      <p:ext uri="{BB962C8B-B14F-4D97-AF65-F5344CB8AC3E}">
        <p14:creationId xmlns:p14="http://schemas.microsoft.com/office/powerpoint/2010/main" val="208960273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32</TotalTime>
  <Words>363</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Salesforce Sans</vt:lpstr>
      <vt:lpstr>Times New Roman</vt:lpstr>
      <vt:lpstr>Parcel</vt:lpstr>
      <vt:lpstr>Salesforce BIT                     - Alok Singh</vt:lpstr>
      <vt:lpstr>INtroduction</vt:lpstr>
      <vt:lpstr>Technology - Salesforce</vt:lpstr>
      <vt:lpstr>Hardware Requirements </vt:lpstr>
      <vt:lpstr>MOdules</vt:lpstr>
      <vt:lpstr>Project Duration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BIT                     - Alok Singh</dc:title>
  <dc:creator>Alok Chauhan</dc:creator>
  <cp:lastModifiedBy>Alok  Singh</cp:lastModifiedBy>
  <cp:revision>2</cp:revision>
  <dcterms:created xsi:type="dcterms:W3CDTF">2024-04-13T05:19:22Z</dcterms:created>
  <dcterms:modified xsi:type="dcterms:W3CDTF">2024-05-25T04:47:13Z</dcterms:modified>
</cp:coreProperties>
</file>