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56" r:id="rId3"/>
    <p:sldId id="259" r:id="rId4"/>
    <p:sldId id="262" r:id="rId5"/>
    <p:sldId id="263" r:id="rId6"/>
    <p:sldId id="264" r:id="rId7"/>
    <p:sldId id="260" r:id="rId8"/>
    <p:sldId id="261" r:id="rId9"/>
    <p:sldId id="266"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3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202099737532811"/>
          <c:y val="0.16844266732283469"/>
          <c:w val="0.55755009590147386"/>
          <c:h val="0.77218233267716541"/>
        </c:manualLayout>
      </c:layout>
      <c:barChart>
        <c:barDir val="bar"/>
        <c:grouping val="stacked"/>
        <c:varyColors val="0"/>
        <c:ser>
          <c:idx val="0"/>
          <c:order val="0"/>
          <c:tx>
            <c:strRef>
              <c:f>Sheet1!$B$1</c:f>
              <c:strCache>
                <c:ptCount val="1"/>
                <c:pt idx="0">
                  <c:v>Start Date</c:v>
                </c:pt>
              </c:strCache>
            </c:strRef>
          </c:tx>
          <c:spPr>
            <a:noFill/>
          </c:spPr>
          <c:invertIfNegative val="0"/>
          <c:cat>
            <c:strRef>
              <c:f>Sheet1!$A$2:$A$6</c:f>
              <c:strCache>
                <c:ptCount val="5"/>
                <c:pt idx="0">
                  <c:v>Requirements</c:v>
                </c:pt>
                <c:pt idx="1">
                  <c:v>Research</c:v>
                </c:pt>
                <c:pt idx="2">
                  <c:v>Design</c:v>
                </c:pt>
                <c:pt idx="3">
                  <c:v>Coding</c:v>
                </c:pt>
                <c:pt idx="4">
                  <c:v>Follow-Up</c:v>
                </c:pt>
              </c:strCache>
            </c:strRef>
          </c:cat>
          <c:val>
            <c:numRef>
              <c:f>Sheet1!$B$2:$B$6</c:f>
              <c:numCache>
                <c:formatCode>m/d;@</c:formatCode>
                <c:ptCount val="5"/>
                <c:pt idx="0">
                  <c:v>45383</c:v>
                </c:pt>
                <c:pt idx="1">
                  <c:v>45384</c:v>
                </c:pt>
                <c:pt idx="2">
                  <c:v>45385</c:v>
                </c:pt>
                <c:pt idx="3">
                  <c:v>45388</c:v>
                </c:pt>
                <c:pt idx="4">
                  <c:v>45394</c:v>
                </c:pt>
              </c:numCache>
            </c:numRef>
          </c:val>
        </c:ser>
        <c:ser>
          <c:idx val="2"/>
          <c:order val="1"/>
          <c:tx>
            <c:strRef>
              <c:f>Sheet1!$D$1</c:f>
              <c:strCache>
                <c:ptCount val="1"/>
                <c:pt idx="0">
                  <c:v>Duration (Days)</c:v>
                </c:pt>
              </c:strCache>
            </c:strRef>
          </c:tx>
          <c:spPr>
            <a:solidFill>
              <a:schemeClr val="accent2"/>
            </a:solidFill>
          </c:spPr>
          <c:invertIfNegative val="0"/>
          <c:dPt>
            <c:idx val="0"/>
            <c:invertIfNegative val="0"/>
            <c:bubble3D val="0"/>
            <c:spPr>
              <a:solidFill>
                <a:schemeClr val="accent1"/>
              </a:solidFill>
            </c:spPr>
          </c:dPt>
          <c:dPt>
            <c:idx val="1"/>
            <c:invertIfNegative val="0"/>
            <c:bubble3D val="0"/>
            <c:spPr>
              <a:solidFill>
                <a:srgbClr val="FF0000"/>
              </a:solidFill>
            </c:spPr>
          </c:dPt>
          <c:dPt>
            <c:idx val="2"/>
            <c:invertIfNegative val="0"/>
            <c:bubble3D val="0"/>
            <c:spPr>
              <a:solidFill>
                <a:srgbClr val="FFFF00"/>
              </a:solidFill>
            </c:spPr>
          </c:dPt>
          <c:dPt>
            <c:idx val="3"/>
            <c:invertIfNegative val="0"/>
            <c:bubble3D val="0"/>
            <c:spPr>
              <a:solidFill>
                <a:srgbClr val="00B050"/>
              </a:solidFill>
            </c:spPr>
          </c:dPt>
          <c:dPt>
            <c:idx val="4"/>
            <c:invertIfNegative val="0"/>
            <c:bubble3D val="0"/>
            <c:spPr>
              <a:solidFill>
                <a:srgbClr val="7030A0"/>
              </a:solidFill>
            </c:spPr>
          </c:dPt>
          <c:cat>
            <c:strRef>
              <c:f>Sheet1!$A$2:$A$6</c:f>
              <c:strCache>
                <c:ptCount val="5"/>
                <c:pt idx="0">
                  <c:v>Requirements</c:v>
                </c:pt>
                <c:pt idx="1">
                  <c:v>Research</c:v>
                </c:pt>
                <c:pt idx="2">
                  <c:v>Design</c:v>
                </c:pt>
                <c:pt idx="3">
                  <c:v>Coding</c:v>
                </c:pt>
                <c:pt idx="4">
                  <c:v>Follow-Up</c:v>
                </c:pt>
              </c:strCache>
            </c:strRef>
          </c:cat>
          <c:val>
            <c:numRef>
              <c:f>Sheet1!$D$2:$D$6</c:f>
              <c:numCache>
                <c:formatCode>General</c:formatCode>
                <c:ptCount val="5"/>
                <c:pt idx="0">
                  <c:v>2</c:v>
                </c:pt>
                <c:pt idx="1">
                  <c:v>4</c:v>
                </c:pt>
                <c:pt idx="2">
                  <c:v>5</c:v>
                </c:pt>
                <c:pt idx="3">
                  <c:v>6</c:v>
                </c:pt>
                <c:pt idx="4">
                  <c:v>6</c:v>
                </c:pt>
              </c:numCache>
            </c:numRef>
          </c:val>
        </c:ser>
        <c:dLbls>
          <c:showLegendKey val="0"/>
          <c:showVal val="0"/>
          <c:showCatName val="0"/>
          <c:showSerName val="0"/>
          <c:showPercent val="0"/>
          <c:showBubbleSize val="0"/>
        </c:dLbls>
        <c:gapWidth val="150"/>
        <c:overlap val="100"/>
        <c:axId val="118798208"/>
        <c:axId val="118799744"/>
      </c:barChart>
      <c:catAx>
        <c:axId val="118798208"/>
        <c:scaling>
          <c:orientation val="maxMin"/>
        </c:scaling>
        <c:delete val="0"/>
        <c:axPos val="l"/>
        <c:majorTickMark val="out"/>
        <c:minorTickMark val="none"/>
        <c:tickLblPos val="nextTo"/>
        <c:spPr>
          <a:noFill/>
          <a:effectLst>
            <a:outerShdw blurRad="50800" dist="50800" dir="5400000" algn="ctr" rotWithShape="0">
              <a:schemeClr val="tx1"/>
            </a:outerShdw>
          </a:effectLst>
        </c:spPr>
        <c:txPr>
          <a:bodyPr/>
          <a:lstStyle/>
          <a:p>
            <a:pPr>
              <a:defRPr baseline="0">
                <a:solidFill>
                  <a:schemeClr val="bg1"/>
                </a:solidFill>
              </a:defRPr>
            </a:pPr>
            <a:endParaRPr lang="en-US"/>
          </a:p>
        </c:txPr>
        <c:crossAx val="118799744"/>
        <c:crosses val="autoZero"/>
        <c:auto val="1"/>
        <c:lblAlgn val="ctr"/>
        <c:lblOffset val="100"/>
        <c:noMultiLvlLbl val="0"/>
      </c:catAx>
      <c:valAx>
        <c:axId val="118799744"/>
        <c:scaling>
          <c:orientation val="minMax"/>
          <c:min val="45383"/>
        </c:scaling>
        <c:delete val="0"/>
        <c:axPos val="t"/>
        <c:majorGridlines/>
        <c:numFmt formatCode="[$-409]d\-mmm;@" sourceLinked="0"/>
        <c:majorTickMark val="out"/>
        <c:minorTickMark val="none"/>
        <c:tickLblPos val="nextTo"/>
        <c:spPr>
          <a:noFill/>
        </c:spPr>
        <c:txPr>
          <a:bodyPr/>
          <a:lstStyle/>
          <a:p>
            <a:pPr>
              <a:defRPr baseline="0">
                <a:solidFill>
                  <a:schemeClr val="bg1"/>
                </a:solidFill>
              </a:defRPr>
            </a:pPr>
            <a:endParaRPr lang="en-US"/>
          </a:p>
        </c:txPr>
        <c:crossAx val="118798208"/>
        <c:crosses val="autoZero"/>
        <c:crossBetween val="between"/>
        <c:majorUnit val="5"/>
      </c:valAx>
      <c:spPr>
        <a:noFill/>
        <a:ln w="25400">
          <a:noFill/>
        </a:ln>
      </c:spPr>
    </c:plotArea>
    <c:plotVisOnly val="1"/>
    <c:dispBlanksAs val="gap"/>
    <c:showDLblsOverMax val="0"/>
  </c:chart>
  <c:spPr>
    <a:noFill/>
  </c:spPr>
  <c:txPr>
    <a:bodyPr/>
    <a:lstStyle/>
    <a:p>
      <a:pPr>
        <a:defRPr sz="1800" baseline="0">
          <a:solidFill>
            <a:schemeClr val="tx1"/>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3808B-34E7-427D-8292-8EDF53870954}" type="datetimeFigureOut">
              <a:rPr lang="en-US" smtClean="0"/>
              <a:t>5/11/2024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A27BB-8F3C-4757-B930-423FBA0EBD2A}" type="slidenum">
              <a:rPr lang="en-US" smtClean="0"/>
              <a:t>‹#›</a:t>
            </a:fld>
            <a:endParaRPr lang="en-US"/>
          </a:p>
        </p:txBody>
      </p:sp>
    </p:spTree>
    <p:extLst>
      <p:ext uri="{BB962C8B-B14F-4D97-AF65-F5344CB8AC3E}">
        <p14:creationId xmlns:p14="http://schemas.microsoft.com/office/powerpoint/2010/main" val="456341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solidFill>
              </a:rPr>
              <a:t>PROJECT PRESENTATION ON</a:t>
            </a:r>
            <a:br>
              <a:rPr lang="en-US" dirty="0" smtClean="0">
                <a:solidFill>
                  <a:schemeClr val="bg1"/>
                </a:solidFill>
              </a:rPr>
            </a:br>
            <a:r>
              <a:rPr lang="en-US" dirty="0" smtClean="0">
                <a:solidFill>
                  <a:schemeClr val="bg1"/>
                </a:solidFill>
              </a:rPr>
              <a:t>ELECTRICITY BILLING SYSTEM</a:t>
            </a:r>
            <a:endParaRPr lang="en-US" dirty="0">
              <a:solidFill>
                <a:schemeClr val="bg1"/>
              </a:solidFill>
            </a:endParaRPr>
          </a:p>
        </p:txBody>
      </p:sp>
      <p:sp>
        <p:nvSpPr>
          <p:cNvPr id="3" name="Subtitle 2"/>
          <p:cNvSpPr>
            <a:spLocks noGrp="1"/>
          </p:cNvSpPr>
          <p:nvPr>
            <p:ph type="subTitle" idx="1"/>
          </p:nvPr>
        </p:nvSpPr>
        <p:spPr>
          <a:xfrm>
            <a:off x="4800600" y="3333750"/>
            <a:ext cx="4191000" cy="1600200"/>
          </a:xfrm>
        </p:spPr>
        <p:txBody>
          <a:bodyPr>
            <a:normAutofit fontScale="92500" lnSpcReduction="10000"/>
          </a:bodyPr>
          <a:lstStyle/>
          <a:p>
            <a:pPr algn="r"/>
            <a:r>
              <a:rPr lang="en-US" dirty="0" smtClean="0">
                <a:solidFill>
                  <a:schemeClr val="bg1"/>
                </a:solidFill>
              </a:rPr>
              <a:t>        TEAM MEMBERS</a:t>
            </a:r>
          </a:p>
          <a:p>
            <a:pPr algn="r"/>
            <a:r>
              <a:rPr lang="en-US" dirty="0" err="1" smtClean="0">
                <a:solidFill>
                  <a:schemeClr val="bg1"/>
                </a:solidFill>
              </a:rPr>
              <a:t>Ritik</a:t>
            </a:r>
            <a:r>
              <a:rPr lang="en-US" dirty="0" smtClean="0">
                <a:solidFill>
                  <a:schemeClr val="bg1"/>
                </a:solidFill>
              </a:rPr>
              <a:t> </a:t>
            </a:r>
            <a:r>
              <a:rPr lang="en-US" dirty="0" err="1" smtClean="0">
                <a:solidFill>
                  <a:schemeClr val="bg1"/>
                </a:solidFill>
              </a:rPr>
              <a:t>Tyagi</a:t>
            </a:r>
            <a:endParaRPr lang="en-US" dirty="0" smtClean="0">
              <a:solidFill>
                <a:schemeClr val="bg1"/>
              </a:solidFill>
            </a:endParaRPr>
          </a:p>
          <a:p>
            <a:pPr algn="r"/>
            <a:r>
              <a:rPr lang="en-US" dirty="0" err="1" smtClean="0">
                <a:solidFill>
                  <a:schemeClr val="bg1"/>
                </a:solidFill>
              </a:rPr>
              <a:t>Shivani</a:t>
            </a:r>
            <a:r>
              <a:rPr lang="en-US" dirty="0" smtClean="0">
                <a:solidFill>
                  <a:schemeClr val="bg1"/>
                </a:solidFill>
              </a:rPr>
              <a:t> Sharma</a:t>
            </a:r>
            <a:endParaRPr lang="en-US" dirty="0">
              <a:solidFill>
                <a:schemeClr val="bg1"/>
              </a:solidFill>
            </a:endParaRPr>
          </a:p>
        </p:txBody>
      </p:sp>
    </p:spTree>
    <p:extLst>
      <p:ext uri="{BB962C8B-B14F-4D97-AF65-F5344CB8AC3E}">
        <p14:creationId xmlns:p14="http://schemas.microsoft.com/office/powerpoint/2010/main" val="5127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65714" y="419100"/>
            <a:ext cx="5006686" cy="830997"/>
          </a:xfrm>
          <a:prstGeom prst="rect">
            <a:avLst/>
          </a:prstGeom>
          <a:noFill/>
          <a:ln>
            <a:noFill/>
          </a:ln>
        </p:spPr>
        <p:txBody>
          <a:bodyPr wrap="square" numCol="1" rtlCol="0" anchor="t">
            <a:spAutoFit/>
          </a:bodyPr>
          <a:lstStyle/>
          <a:p>
            <a:pPr algn="ctr"/>
            <a:r>
              <a:rPr lang="en-US" sz="4800" dirty="0" smtClean="0">
                <a:solidFill>
                  <a:schemeClr val="bg1"/>
                </a:solidFill>
                <a:latin typeface="Times New Roman" pitchFamily="18" charset="0"/>
                <a:cs typeface="Times New Roman" pitchFamily="18" charset="0"/>
              </a:rPr>
              <a:t>INTRODUCTION</a:t>
            </a:r>
            <a:endParaRPr lang="en-US" sz="4800" dirty="0">
              <a:solidFill>
                <a:schemeClr val="bg1"/>
              </a:solidFill>
              <a:latin typeface="Times New Roman" pitchFamily="18" charset="0"/>
              <a:cs typeface="Times New Roman" pitchFamily="18" charset="0"/>
            </a:endParaRPr>
          </a:p>
        </p:txBody>
      </p:sp>
      <p:sp>
        <p:nvSpPr>
          <p:cNvPr id="6" name="TextBox 5"/>
          <p:cNvSpPr txBox="1"/>
          <p:nvPr/>
        </p:nvSpPr>
        <p:spPr>
          <a:xfrm>
            <a:off x="647700" y="3028950"/>
            <a:ext cx="7848600" cy="923330"/>
          </a:xfrm>
          <a:prstGeom prst="rect">
            <a:avLst/>
          </a:prstGeom>
          <a:noFill/>
        </p:spPr>
        <p:txBody>
          <a:bodyPr wrap="square" rtlCol="0">
            <a:spAutoFit/>
          </a:bodyPr>
          <a:lstStyle/>
          <a:p>
            <a:pPr marL="285750" indent="-285750" algn="just">
              <a:buFont typeface="Arial" pitchFamily="34" charset="0"/>
              <a:buChar char="•"/>
            </a:pPr>
            <a:r>
              <a:rPr lang="en-US" dirty="0" smtClean="0">
                <a:solidFill>
                  <a:schemeClr val="bg1"/>
                </a:solidFill>
                <a:latin typeface="Times New Roman" pitchFamily="18" charset="0"/>
                <a:cs typeface="Times New Roman" pitchFamily="18" charset="0"/>
              </a:rPr>
              <a:t>Generate </a:t>
            </a:r>
            <a:r>
              <a:rPr lang="en-US" dirty="0">
                <a:solidFill>
                  <a:schemeClr val="bg1"/>
                </a:solidFill>
                <a:latin typeface="Times New Roman" pitchFamily="18" charset="0"/>
                <a:cs typeface="Times New Roman" pitchFamily="18" charset="0"/>
              </a:rPr>
              <a:t>professional invoices and detailed billing statements effortlessly, providing customers with transparent insights into their energy consumption and charges</a:t>
            </a:r>
            <a:r>
              <a:rPr lang="en-US" dirty="0" smtClean="0">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359197">
            <a:off x="1954662" y="461289"/>
            <a:ext cx="749377" cy="749377"/>
          </a:xfrm>
          <a:prstGeom prst="rect">
            <a:avLst/>
          </a:prstGeom>
        </p:spPr>
      </p:pic>
      <p:sp>
        <p:nvSpPr>
          <p:cNvPr id="8" name="TextBox 7"/>
          <p:cNvSpPr txBox="1"/>
          <p:nvPr/>
        </p:nvSpPr>
        <p:spPr>
          <a:xfrm>
            <a:off x="647701" y="1809750"/>
            <a:ext cx="7848599" cy="923330"/>
          </a:xfrm>
          <a:prstGeom prst="rect">
            <a:avLst/>
          </a:prstGeom>
          <a:noFill/>
        </p:spPr>
        <p:txBody>
          <a:bodyPr wrap="square" rtlCol="0">
            <a:spAutoFit/>
          </a:bodyPr>
          <a:lstStyle/>
          <a:p>
            <a:pPr marL="285750" indent="-285750" algn="just">
              <a:buFont typeface="Arial" pitchFamily="34" charset="0"/>
              <a:buChar char="•"/>
            </a:pPr>
            <a:r>
              <a:rPr lang="en-US" dirty="0" smtClean="0">
                <a:solidFill>
                  <a:schemeClr val="bg1"/>
                </a:solidFill>
                <a:latin typeface="Times New Roman" pitchFamily="18" charset="0"/>
                <a:cs typeface="Times New Roman" pitchFamily="18" charset="0"/>
              </a:rPr>
              <a:t>Electricity billing System </a:t>
            </a:r>
            <a:r>
              <a:rPr lang="en-US" dirty="0">
                <a:solidFill>
                  <a:schemeClr val="bg1"/>
                </a:solidFill>
                <a:latin typeface="Times New Roman" pitchFamily="18" charset="0"/>
                <a:cs typeface="Times New Roman" pitchFamily="18" charset="0"/>
              </a:rPr>
              <a:t>With advanced algorithms, the system accurately calculates electricity usage based on meter readings, tariff rates, and any applicable surcharges or discounts.</a:t>
            </a:r>
          </a:p>
        </p:txBody>
      </p:sp>
    </p:spTree>
    <p:extLst>
      <p:ext uri="{BB962C8B-B14F-4D97-AF65-F5344CB8AC3E}">
        <p14:creationId xmlns:p14="http://schemas.microsoft.com/office/powerpoint/2010/main" val="3389967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581150"/>
            <a:ext cx="8077200" cy="2862322"/>
          </a:xfrm>
          <a:prstGeom prst="rect">
            <a:avLst/>
          </a:prstGeom>
          <a:noFill/>
        </p:spPr>
        <p:txBody>
          <a:bodyPr wrap="square" rtlCol="0">
            <a:spAutoFit/>
          </a:bodyPr>
          <a:lstStyle/>
          <a:p>
            <a:pPr algn="just"/>
            <a:r>
              <a:rPr lang="en-US" dirty="0">
                <a:solidFill>
                  <a:schemeClr val="bg1"/>
                </a:solidFill>
              </a:rPr>
              <a:t>MySQL is an open-source relational database management system (RDBMS) that is widely used for building and managing databases in various applications. </a:t>
            </a:r>
            <a:endParaRPr lang="en-US" dirty="0" smtClean="0">
              <a:solidFill>
                <a:schemeClr val="bg1"/>
              </a:solidFill>
            </a:endParaRPr>
          </a:p>
          <a:p>
            <a:pPr algn="just"/>
            <a:endParaRPr lang="en-US" dirty="0" smtClean="0">
              <a:solidFill>
                <a:schemeClr val="bg1"/>
              </a:solidFill>
            </a:endParaRPr>
          </a:p>
          <a:p>
            <a:pPr algn="just"/>
            <a:r>
              <a:rPr lang="en-US" dirty="0">
                <a:solidFill>
                  <a:schemeClr val="bg1"/>
                </a:solidFill>
              </a:rPr>
              <a:t>Java is a versatile and robust programming language known for its platform independence and extensive ecosystem of libraries and frameworks. </a:t>
            </a:r>
            <a:endParaRPr lang="en-US" dirty="0" smtClean="0">
              <a:solidFill>
                <a:schemeClr val="bg1"/>
              </a:solidFill>
            </a:endParaRPr>
          </a:p>
          <a:p>
            <a:pPr algn="just"/>
            <a:endParaRPr lang="en-US" dirty="0">
              <a:solidFill>
                <a:schemeClr val="bg1"/>
              </a:solidFill>
            </a:endParaRPr>
          </a:p>
          <a:p>
            <a:pPr algn="just"/>
            <a:r>
              <a:rPr lang="en-US" dirty="0" err="1">
                <a:solidFill>
                  <a:schemeClr val="bg1"/>
                </a:solidFill>
              </a:rPr>
              <a:t>JSP</a:t>
            </a:r>
            <a:r>
              <a:rPr lang="en-US" dirty="0">
                <a:solidFill>
                  <a:schemeClr val="bg1"/>
                </a:solidFill>
              </a:rPr>
              <a:t> (</a:t>
            </a:r>
            <a:r>
              <a:rPr lang="en-US" dirty="0" err="1">
                <a:solidFill>
                  <a:schemeClr val="bg1"/>
                </a:solidFill>
              </a:rPr>
              <a:t>JavaServer</a:t>
            </a:r>
            <a:r>
              <a:rPr lang="en-US" dirty="0">
                <a:solidFill>
                  <a:schemeClr val="bg1"/>
                </a:solidFill>
              </a:rPr>
              <a:t> Pages) is a technology that enables the creation of dynamic web pages by embedding Java code into HTML. It simplifies the development of web applications by allowing seamless integration of Java code with HTML for generating dynamic content.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33351"/>
            <a:ext cx="790575"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33351"/>
            <a:ext cx="2314898" cy="134789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139701"/>
            <a:ext cx="2143125" cy="1341545"/>
          </a:xfrm>
          <a:prstGeom prst="rect">
            <a:avLst/>
          </a:prstGeom>
        </p:spPr>
      </p:pic>
    </p:spTree>
    <p:extLst>
      <p:ext uri="{BB962C8B-B14F-4D97-AF65-F5344CB8AC3E}">
        <p14:creationId xmlns:p14="http://schemas.microsoft.com/office/powerpoint/2010/main" val="928448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33350"/>
            <a:ext cx="6704592" cy="769441"/>
          </a:xfrm>
          <a:prstGeom prst="rect">
            <a:avLst/>
          </a:prstGeom>
          <a:noFill/>
        </p:spPr>
        <p:txBody>
          <a:bodyPr wrap="none" rtlCol="0">
            <a:spAutoFit/>
          </a:bodyPr>
          <a:lstStyle/>
          <a:p>
            <a:r>
              <a:rPr lang="en-US" sz="4400" dirty="0" smtClean="0">
                <a:solidFill>
                  <a:schemeClr val="bg1"/>
                </a:solidFill>
                <a:latin typeface="Times New Roman" pitchFamily="18" charset="0"/>
                <a:cs typeface="Times New Roman" pitchFamily="18" charset="0"/>
              </a:rPr>
              <a:t>CUSTOMER LOGIN PAGE</a:t>
            </a:r>
            <a:endParaRPr lang="en-US" sz="4400"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28590"/>
            <a:ext cx="7391399" cy="33529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133350"/>
            <a:ext cx="6024854" cy="769441"/>
          </a:xfrm>
          <a:prstGeom prst="rect">
            <a:avLst/>
          </a:prstGeom>
          <a:noFill/>
        </p:spPr>
        <p:txBody>
          <a:bodyPr wrap="none" rtlCol="0">
            <a:spAutoFit/>
          </a:bodyPr>
          <a:lstStyle/>
          <a:p>
            <a:r>
              <a:rPr lang="en-US" sz="4400" dirty="0" smtClean="0">
                <a:solidFill>
                  <a:schemeClr val="bg1"/>
                </a:solidFill>
                <a:latin typeface="Times New Roman" pitchFamily="18" charset="0"/>
                <a:cs typeface="Times New Roman" pitchFamily="18" charset="0"/>
              </a:rPr>
              <a:t>ADD NEW CUSTOMER</a:t>
            </a:r>
            <a:endParaRPr lang="en-US" sz="4400"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574" y="1276350"/>
            <a:ext cx="7202852" cy="3352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0"/>
            <a:ext cx="4870244" cy="769441"/>
          </a:xfrm>
          <a:prstGeom prst="rect">
            <a:avLst/>
          </a:prstGeom>
          <a:noFill/>
        </p:spPr>
        <p:txBody>
          <a:bodyPr wrap="none" rtlCol="0">
            <a:spAutoFit/>
          </a:bodyPr>
          <a:lstStyle/>
          <a:p>
            <a:r>
              <a:rPr lang="en-US" sz="4400" dirty="0" smtClean="0">
                <a:solidFill>
                  <a:schemeClr val="bg1"/>
                </a:solidFill>
                <a:latin typeface="Times New Roman" pitchFamily="18" charset="0"/>
                <a:cs typeface="Times New Roman" pitchFamily="18" charset="0"/>
              </a:rPr>
              <a:t>CALCULATE BILL</a:t>
            </a:r>
            <a:endParaRPr lang="en-US" sz="4400" dirty="0">
              <a:solidFill>
                <a:schemeClr val="bg1"/>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69" y="1200150"/>
            <a:ext cx="7625262" cy="37073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6989" y="285750"/>
            <a:ext cx="2517933" cy="769441"/>
          </a:xfrm>
          <a:prstGeom prst="rect">
            <a:avLst/>
          </a:prstGeom>
          <a:noFill/>
        </p:spPr>
        <p:txBody>
          <a:bodyPr wrap="none" rtlCol="0">
            <a:spAutoFit/>
          </a:bodyPr>
          <a:lstStyle/>
          <a:p>
            <a:r>
              <a:rPr lang="en-US" sz="4400" dirty="0" smtClean="0">
                <a:solidFill>
                  <a:schemeClr val="bg1"/>
                </a:solidFill>
              </a:rPr>
              <a:t>MODULES</a:t>
            </a:r>
            <a:endParaRPr lang="en-US" sz="4400" dirty="0">
              <a:solidFill>
                <a:schemeClr val="bg1"/>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5749" t="17489" b="19445"/>
          <a:stretch/>
        </p:blipFill>
        <p:spPr>
          <a:xfrm>
            <a:off x="592281" y="2067789"/>
            <a:ext cx="2304703" cy="131214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150" y="1084525"/>
            <a:ext cx="1581150" cy="28956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119" y="1595081"/>
            <a:ext cx="2143125" cy="2143125"/>
          </a:xfrm>
          <a:prstGeom prst="rect">
            <a:avLst/>
          </a:prstGeom>
        </p:spPr>
      </p:pic>
    </p:spTree>
    <p:extLst>
      <p:ext uri="{BB962C8B-B14F-4D97-AF65-F5344CB8AC3E}">
        <p14:creationId xmlns:p14="http://schemas.microsoft.com/office/powerpoint/2010/main" val="2302989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084195114"/>
              </p:ext>
            </p:extLst>
          </p:nvPr>
        </p:nvGraphicFramePr>
        <p:xfrm>
          <a:off x="914400" y="848390"/>
          <a:ext cx="7696200" cy="3962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447800" y="219835"/>
            <a:ext cx="7315200" cy="769441"/>
          </a:xfrm>
          <a:prstGeom prst="rect">
            <a:avLst/>
          </a:prstGeom>
          <a:noFill/>
        </p:spPr>
        <p:txBody>
          <a:bodyPr wrap="square" rtlCol="0">
            <a:spAutoFit/>
          </a:bodyPr>
          <a:lstStyle/>
          <a:p>
            <a:r>
              <a:rPr lang="en-US" sz="4400" b="1" dirty="0" smtClean="0">
                <a:solidFill>
                  <a:schemeClr val="bg1"/>
                </a:solidFill>
                <a:latin typeface="Times New Roman" pitchFamily="18" charset="0"/>
                <a:cs typeface="Times New Roman" pitchFamily="18" charset="0"/>
              </a:rPr>
              <a:t>PROJECT SCHEDULE</a:t>
            </a:r>
            <a:endParaRPr lang="en-US" sz="4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834924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809750"/>
            <a:ext cx="5105400" cy="1107996"/>
          </a:xfrm>
          <a:prstGeom prst="rect">
            <a:avLst/>
          </a:prstGeom>
          <a:noFill/>
        </p:spPr>
        <p:txBody>
          <a:bodyPr wrap="square" rtlCol="0">
            <a:spAutoFit/>
          </a:bodyPr>
          <a:lstStyle/>
          <a:p>
            <a:pPr algn="ctr"/>
            <a:r>
              <a:rPr lang="en-US" sz="6600" dirty="0" smtClean="0">
                <a:solidFill>
                  <a:schemeClr val="bg1"/>
                </a:solidFill>
              </a:rPr>
              <a:t>THANK YOU!</a:t>
            </a:r>
            <a:endParaRPr lang="en-US" sz="6600" dirty="0">
              <a:solidFill>
                <a:schemeClr val="bg1"/>
              </a:solidFill>
            </a:endParaRPr>
          </a:p>
        </p:txBody>
      </p:sp>
    </p:spTree>
    <p:extLst>
      <p:ext uri="{BB962C8B-B14F-4D97-AF65-F5344CB8AC3E}">
        <p14:creationId xmlns:p14="http://schemas.microsoft.com/office/powerpoint/2010/main" val="1042452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163</Words>
  <Application>Microsoft Office PowerPoint</Application>
  <PresentationFormat>On-screen Show (16:9)</PresentationFormat>
  <Paragraphs>18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PROJECT PRESENTATION ON ELECTRICITY BILLING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Chauhan</dc:creator>
  <cp:lastModifiedBy>Lenovo</cp:lastModifiedBy>
  <cp:revision>32</cp:revision>
  <dcterms:created xsi:type="dcterms:W3CDTF">2006-08-16T00:00:00Z</dcterms:created>
  <dcterms:modified xsi:type="dcterms:W3CDTF">2024-05-11T04:53:47Z</dcterms:modified>
</cp:coreProperties>
</file>