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7" r:id="rId1"/>
  </p:sldMasterIdLst>
  <p:sldIdLst>
    <p:sldId id="256" r:id="rId2"/>
    <p:sldId id="257" r:id="rId3"/>
    <p:sldId id="258" r:id="rId4"/>
    <p:sldId id="259" r:id="rId5"/>
    <p:sldId id="260" r:id="rId6"/>
    <p:sldId id="261" r:id="rId7"/>
    <p:sldId id="266" r:id="rId8"/>
    <p:sldId id="262" r:id="rId9"/>
    <p:sldId id="263" r:id="rId10"/>
    <p:sldId id="267"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0DDF31-0DB7-488C-8095-B5F8B3143326}" v="931" dt="2024-04-04T16:38:00.688"/>
    <p1510:client id="{AD5615D9-57CB-4560-B7A5-C4592FE3ABF1}" v="121" dt="2024-04-04T17:08:03.435"/>
    <p1510:client id="{B8750846-AA67-4388-A549-E896856C13BC}" v="233" dt="2024-04-05T06:42:40.4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4/4/2024</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304645039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1A6AA8-A04B-4104-9AE2-BD48D340E27F}" type="datetimeFigureOut">
              <a:rPr lang="en-US" dirty="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58612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E0BF79-FAC6-4A96-8DE1-F7B82E2E1652}" type="datetimeFigureOut">
              <a:rPr lang="en-US" dirty="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912630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2FF5DD9-2C52-442D-92E2-8072C0C3D7CD}" type="datetimeFigureOut">
              <a:rPr lang="en-US" dirty="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839414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4/4/2024</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63619902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D3D6FB-79CC-4683-A046-BBE785BA1BED}" type="datetimeFigureOut">
              <a:rPr lang="en-US" dirty="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856071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12B3E8-48F1-4B23-8498-D8A04A81EC9C}" type="datetimeFigureOut">
              <a:rPr lang="en-US" dirty="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638261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0B90D90-AA62-404D-A741-635B4370F9CB}" type="datetimeFigureOut">
              <a:rPr lang="en-US" dirty="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642851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211463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4/4/2024</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84552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4/4/2024</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78626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4/4/2024</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435764126"/>
      </p:ext>
    </p:extLst>
  </p:cSld>
  <p:clrMap bg1="lt1" tx1="dk1" bg2="lt2" tx2="dk2" accent1="accent1" accent2="accent2" accent3="accent3" accent4="accent4" accent5="accent5" accent6="accent6" hlink="hlink" folHlink="folHlink"/>
  <p:sldLayoutIdLst>
    <p:sldLayoutId id="2147484048" r:id="rId1"/>
    <p:sldLayoutId id="2147484049" r:id="rId2"/>
    <p:sldLayoutId id="2147484050" r:id="rId3"/>
    <p:sldLayoutId id="2147484051" r:id="rId4"/>
    <p:sldLayoutId id="2147484052" r:id="rId5"/>
    <p:sldLayoutId id="2147484053" r:id="rId6"/>
    <p:sldLayoutId id="2147484054" r:id="rId7"/>
    <p:sldLayoutId id="2147484055" r:id="rId8"/>
    <p:sldLayoutId id="2147484056" r:id="rId9"/>
    <p:sldLayoutId id="2147484057" r:id="rId10"/>
    <p:sldLayoutId id="2147484058"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BE5D10-F5DE-BF18-2717-ED96B061495E}"/>
              </a:ext>
            </a:extLst>
          </p:cNvPr>
          <p:cNvSpPr txBox="1"/>
          <p:nvPr/>
        </p:nvSpPr>
        <p:spPr>
          <a:xfrm>
            <a:off x="5809257" y="1587834"/>
            <a:ext cx="553491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a:latin typeface="Corbel"/>
              </a:rPr>
              <a:t>FILM FLICKS FINDER</a:t>
            </a:r>
          </a:p>
        </p:txBody>
      </p:sp>
      <p:pic>
        <p:nvPicPr>
          <p:cNvPr id="6" name="Picture 5" descr="https://i.pinimg.com/564x/40/26/47/402647e36b9daeaeb5874ae752362525.jpg">
            <a:extLst>
              <a:ext uri="{FF2B5EF4-FFF2-40B4-BE49-F238E27FC236}">
                <a16:creationId xmlns:a16="http://schemas.microsoft.com/office/drawing/2014/main" id="{6D93795A-1C94-FA48-4CB3-97812B9EA552}"/>
              </a:ext>
            </a:extLst>
          </p:cNvPr>
          <p:cNvPicPr>
            <a:picLocks noChangeAspect="1"/>
          </p:cNvPicPr>
          <p:nvPr/>
        </p:nvPicPr>
        <p:blipFill>
          <a:blip r:embed="rId2"/>
          <a:stretch>
            <a:fillRect/>
          </a:stretch>
        </p:blipFill>
        <p:spPr>
          <a:xfrm>
            <a:off x="847643" y="254000"/>
            <a:ext cx="3826451" cy="6350001"/>
          </a:xfrm>
          <a:prstGeom prst="rect">
            <a:avLst/>
          </a:prstGeom>
        </p:spPr>
      </p:pic>
      <p:pic>
        <p:nvPicPr>
          <p:cNvPr id="7" name="Picture 6" descr="A picture containing text, sign&#10;&#10;Description automatically generated">
            <a:extLst>
              <a:ext uri="{FF2B5EF4-FFF2-40B4-BE49-F238E27FC236}">
                <a16:creationId xmlns:a16="http://schemas.microsoft.com/office/drawing/2014/main" id="{8CB28763-02D8-2E81-CD05-16305F142DA0}"/>
              </a:ext>
            </a:extLst>
          </p:cNvPr>
          <p:cNvPicPr>
            <a:picLocks noChangeAspect="1"/>
          </p:cNvPicPr>
          <p:nvPr/>
        </p:nvPicPr>
        <p:blipFill>
          <a:blip r:embed="rId3"/>
          <a:stretch>
            <a:fillRect/>
          </a:stretch>
        </p:blipFill>
        <p:spPr>
          <a:xfrm>
            <a:off x="7788344" y="3940313"/>
            <a:ext cx="2181225" cy="198120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E4421-8890-C7F8-8A6A-598C90B7E2D2}"/>
              </a:ext>
            </a:extLst>
          </p:cNvPr>
          <p:cNvSpPr>
            <a:spLocks noGrp="1"/>
          </p:cNvSpPr>
          <p:nvPr>
            <p:ph type="title"/>
          </p:nvPr>
        </p:nvSpPr>
        <p:spPr/>
        <p:txBody>
          <a:bodyPr/>
          <a:lstStyle/>
          <a:p>
            <a:pPr algn="r"/>
            <a:r>
              <a:rPr lang="en-US" b="1"/>
              <a:t>GANTT CHART</a:t>
            </a:r>
            <a:endParaRPr lang="en-US"/>
          </a:p>
        </p:txBody>
      </p:sp>
      <p:pic>
        <p:nvPicPr>
          <p:cNvPr id="4" name="Picture 3" descr="A collage of movies&#10;&#10;Description automatically generated">
            <a:extLst>
              <a:ext uri="{FF2B5EF4-FFF2-40B4-BE49-F238E27FC236}">
                <a16:creationId xmlns:a16="http://schemas.microsoft.com/office/drawing/2014/main" id="{DEB99CCE-31D8-3E13-4DDF-4DA3333ECF46}"/>
              </a:ext>
            </a:extLst>
          </p:cNvPr>
          <p:cNvPicPr>
            <a:picLocks noChangeAspect="1"/>
          </p:cNvPicPr>
          <p:nvPr/>
        </p:nvPicPr>
        <p:blipFill>
          <a:blip r:embed="rId2"/>
          <a:stretch>
            <a:fillRect/>
          </a:stretch>
        </p:blipFill>
        <p:spPr>
          <a:xfrm>
            <a:off x="710349" y="254000"/>
            <a:ext cx="4410259" cy="6350000"/>
          </a:xfrm>
          <a:prstGeom prst="rect">
            <a:avLst/>
          </a:prstGeom>
        </p:spPr>
      </p:pic>
      <p:pic>
        <p:nvPicPr>
          <p:cNvPr id="3" name="Picture 2" descr="A diagram of a project&#10;&#10;Description automatically generated">
            <a:extLst>
              <a:ext uri="{FF2B5EF4-FFF2-40B4-BE49-F238E27FC236}">
                <a16:creationId xmlns:a16="http://schemas.microsoft.com/office/drawing/2014/main" id="{28F1A21D-1FD7-3462-D6EE-4E573B46C176}"/>
              </a:ext>
            </a:extLst>
          </p:cNvPr>
          <p:cNvPicPr>
            <a:picLocks noChangeAspect="1"/>
          </p:cNvPicPr>
          <p:nvPr/>
        </p:nvPicPr>
        <p:blipFill>
          <a:blip r:embed="rId3"/>
          <a:stretch>
            <a:fillRect/>
          </a:stretch>
        </p:blipFill>
        <p:spPr>
          <a:xfrm>
            <a:off x="6090638" y="1888435"/>
            <a:ext cx="5664986" cy="4483651"/>
          </a:xfrm>
          <a:prstGeom prst="rect">
            <a:avLst/>
          </a:prstGeom>
        </p:spPr>
      </p:pic>
    </p:spTree>
    <p:extLst>
      <p:ext uri="{BB962C8B-B14F-4D97-AF65-F5344CB8AC3E}">
        <p14:creationId xmlns:p14="http://schemas.microsoft.com/office/powerpoint/2010/main" val="1115247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artoon character climbing a ladder to a stone sign&#10;&#10;Description automatically generated">
            <a:extLst>
              <a:ext uri="{FF2B5EF4-FFF2-40B4-BE49-F238E27FC236}">
                <a16:creationId xmlns:a16="http://schemas.microsoft.com/office/drawing/2014/main" id="{BABACE0A-F59C-83DE-9998-035AB084E695}"/>
              </a:ext>
            </a:extLst>
          </p:cNvPr>
          <p:cNvPicPr>
            <a:picLocks noChangeAspect="1"/>
          </p:cNvPicPr>
          <p:nvPr/>
        </p:nvPicPr>
        <p:blipFill>
          <a:blip r:embed="rId2"/>
          <a:stretch>
            <a:fillRect/>
          </a:stretch>
        </p:blipFill>
        <p:spPr>
          <a:xfrm>
            <a:off x="2162175" y="1214438"/>
            <a:ext cx="7867650" cy="4429125"/>
          </a:xfrm>
          <a:prstGeom prst="rect">
            <a:avLst/>
          </a:prstGeom>
        </p:spPr>
      </p:pic>
    </p:spTree>
    <p:extLst>
      <p:ext uri="{BB962C8B-B14F-4D97-AF65-F5344CB8AC3E}">
        <p14:creationId xmlns:p14="http://schemas.microsoft.com/office/powerpoint/2010/main" val="3885843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43D320-C21E-9391-FB3B-605F5CED88B9}"/>
              </a:ext>
            </a:extLst>
          </p:cNvPr>
          <p:cNvSpPr txBox="1"/>
          <p:nvPr/>
        </p:nvSpPr>
        <p:spPr>
          <a:xfrm>
            <a:off x="4304791" y="1408374"/>
            <a:ext cx="8298288" cy="38164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t>TEAM MEMBERS</a:t>
            </a:r>
            <a:endParaRPr lang="en-US" sz="2400"/>
          </a:p>
          <a:p>
            <a:endParaRPr lang="en-US"/>
          </a:p>
          <a:p>
            <a:pPr algn="ctr"/>
            <a:r>
              <a:rPr lang="en-US" sz="2000">
                <a:latin typeface="Corbel"/>
              </a:rPr>
              <a:t>AMAN DHIMAN   (2200290140023)</a:t>
            </a:r>
          </a:p>
          <a:p>
            <a:pPr algn="ctr"/>
            <a:r>
              <a:rPr lang="en-US" sz="2000">
                <a:latin typeface="Corbel"/>
              </a:rPr>
              <a:t>AMAN KUMAR     (2200290140024)</a:t>
            </a:r>
          </a:p>
          <a:p>
            <a:pPr algn="ctr"/>
            <a:endParaRPr lang="en-US" sz="2000">
              <a:latin typeface="Corbel"/>
            </a:endParaRPr>
          </a:p>
          <a:p>
            <a:endParaRPr lang="en-US"/>
          </a:p>
          <a:p>
            <a:endParaRPr lang="en-US"/>
          </a:p>
          <a:p>
            <a:pPr algn="ctr"/>
            <a:r>
              <a:rPr lang="en-US" sz="2400" b="1"/>
              <a:t>PROJECT SUPERVISOR</a:t>
            </a:r>
          </a:p>
          <a:p>
            <a:pPr algn="ctr"/>
            <a:endParaRPr lang="en-US" sz="2400" b="1"/>
          </a:p>
          <a:p>
            <a:pPr algn="ctr"/>
            <a:r>
              <a:rPr lang="en-US" sz="2000">
                <a:latin typeface="Corbel"/>
              </a:rPr>
              <a:t>Ms. Divya Singhal (Assistant Professor)</a:t>
            </a:r>
            <a:endParaRPr lang="en-US" sz="2000" b="1">
              <a:latin typeface="Corbel"/>
            </a:endParaRPr>
          </a:p>
          <a:p>
            <a:pPr algn="ctr"/>
            <a:endParaRPr lang="en-US" b="1"/>
          </a:p>
          <a:p>
            <a:pPr algn="ctr"/>
            <a:endParaRPr lang="en-US" b="1"/>
          </a:p>
        </p:txBody>
      </p:sp>
      <p:pic>
        <p:nvPicPr>
          <p:cNvPr id="4" name="Picture 3" descr="https://i.pinimg.com/564x/40/26/47/402647e36b9daeaeb5874ae752362525.jpg">
            <a:extLst>
              <a:ext uri="{FF2B5EF4-FFF2-40B4-BE49-F238E27FC236}">
                <a16:creationId xmlns:a16="http://schemas.microsoft.com/office/drawing/2014/main" id="{3B3081C0-E135-AB3D-F405-6B6228DA7F2F}"/>
              </a:ext>
            </a:extLst>
          </p:cNvPr>
          <p:cNvPicPr>
            <a:picLocks noChangeAspect="1"/>
          </p:cNvPicPr>
          <p:nvPr/>
        </p:nvPicPr>
        <p:blipFill>
          <a:blip r:embed="rId2"/>
          <a:stretch>
            <a:fillRect/>
          </a:stretch>
        </p:blipFill>
        <p:spPr>
          <a:xfrm>
            <a:off x="836600" y="254000"/>
            <a:ext cx="3826451" cy="6350001"/>
          </a:xfrm>
          <a:prstGeom prst="rect">
            <a:avLst/>
          </a:prstGeom>
        </p:spPr>
      </p:pic>
    </p:spTree>
    <p:extLst>
      <p:ext uri="{BB962C8B-B14F-4D97-AF65-F5344CB8AC3E}">
        <p14:creationId xmlns:p14="http://schemas.microsoft.com/office/powerpoint/2010/main" val="19981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E69D9-3010-DFA7-406A-8AEFA2D1E5DD}"/>
              </a:ext>
            </a:extLst>
          </p:cNvPr>
          <p:cNvSpPr>
            <a:spLocks noGrp="1"/>
          </p:cNvSpPr>
          <p:nvPr>
            <p:ph type="title"/>
          </p:nvPr>
        </p:nvSpPr>
        <p:spPr>
          <a:xfrm>
            <a:off x="249582" y="499029"/>
            <a:ext cx="10058400" cy="1371600"/>
          </a:xfrm>
        </p:spPr>
        <p:txBody>
          <a:bodyPr/>
          <a:lstStyle/>
          <a:p>
            <a:pPr algn="r"/>
            <a:r>
              <a:rPr lang="en-US" b="1"/>
              <a:t>INTRODUCTION</a:t>
            </a:r>
            <a:endParaRPr lang="en-US"/>
          </a:p>
        </p:txBody>
      </p:sp>
      <p:sp>
        <p:nvSpPr>
          <p:cNvPr id="3" name="TextBox 2">
            <a:extLst>
              <a:ext uri="{FF2B5EF4-FFF2-40B4-BE49-F238E27FC236}">
                <a16:creationId xmlns:a16="http://schemas.microsoft.com/office/drawing/2014/main" id="{DA016C94-2116-0FE1-BD68-9A227466A323}"/>
              </a:ext>
            </a:extLst>
          </p:cNvPr>
          <p:cNvSpPr txBox="1"/>
          <p:nvPr/>
        </p:nvSpPr>
        <p:spPr>
          <a:xfrm>
            <a:off x="5605294" y="1866947"/>
            <a:ext cx="6290902"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solidFill>
                  <a:srgbClr val="000000"/>
                </a:solidFill>
                <a:latin typeface="Corbel"/>
                <a:cs typeface="Times New Roman"/>
              </a:rPr>
              <a:t>In today's digital age, the abundance of entertainment options poses both a blessing and a challenge for consumers. With a plethora of movies available across various streaming platforms, finding content that aligns with individual preferences can be a daunting task. Movie recommendation systems emerge as a solution to this dilemma, aiming to streamline the selection process by providing personalized suggestions tailored to each user's tastes and preferences.</a:t>
            </a:r>
            <a:endParaRPr lang="en-US"/>
          </a:p>
          <a:p>
            <a:pPr algn="just"/>
            <a:r>
              <a:rPr lang="en-US">
                <a:solidFill>
                  <a:srgbClr val="000000"/>
                </a:solidFill>
                <a:latin typeface="Corbel"/>
                <a:cs typeface="Times New Roman"/>
              </a:rPr>
              <a:t>Traditionally, recommendation systems have relied on simplistic approaches such as collaborative filtering or content-based filtering. </a:t>
            </a:r>
            <a:endParaRPr lang="en-US">
              <a:latin typeface="Corbel"/>
              <a:cs typeface="Times New Roman"/>
            </a:endParaRPr>
          </a:p>
        </p:txBody>
      </p:sp>
      <p:pic>
        <p:nvPicPr>
          <p:cNvPr id="4" name="Picture 3" descr="Disney + Hotstar To Release 7 Big Films">
            <a:extLst>
              <a:ext uri="{FF2B5EF4-FFF2-40B4-BE49-F238E27FC236}">
                <a16:creationId xmlns:a16="http://schemas.microsoft.com/office/drawing/2014/main" id="{557D930E-9EA6-4EEA-66EA-329347DC0334}"/>
              </a:ext>
            </a:extLst>
          </p:cNvPr>
          <p:cNvPicPr>
            <a:picLocks noChangeAspect="1"/>
          </p:cNvPicPr>
          <p:nvPr/>
        </p:nvPicPr>
        <p:blipFill>
          <a:blip r:embed="rId2"/>
          <a:stretch>
            <a:fillRect/>
          </a:stretch>
        </p:blipFill>
        <p:spPr>
          <a:xfrm>
            <a:off x="727627" y="234674"/>
            <a:ext cx="4563442" cy="6388652"/>
          </a:xfrm>
          <a:prstGeom prst="rect">
            <a:avLst/>
          </a:prstGeom>
        </p:spPr>
      </p:pic>
    </p:spTree>
    <p:extLst>
      <p:ext uri="{BB962C8B-B14F-4D97-AF65-F5344CB8AC3E}">
        <p14:creationId xmlns:p14="http://schemas.microsoft.com/office/powerpoint/2010/main" val="862411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0127B-7BE6-236A-18E5-038E8284EED4}"/>
              </a:ext>
            </a:extLst>
          </p:cNvPr>
          <p:cNvSpPr>
            <a:spLocks noGrp="1"/>
          </p:cNvSpPr>
          <p:nvPr>
            <p:ph type="title"/>
          </p:nvPr>
        </p:nvSpPr>
        <p:spPr/>
        <p:txBody>
          <a:bodyPr/>
          <a:lstStyle/>
          <a:p>
            <a:pPr algn="r"/>
            <a:r>
              <a:rPr lang="en-US" b="1"/>
              <a:t>TECHNOLOGIES</a:t>
            </a:r>
            <a:endParaRPr lang="en-US"/>
          </a:p>
        </p:txBody>
      </p:sp>
      <p:pic>
        <p:nvPicPr>
          <p:cNvPr id="3" name="Picture 2" descr="Disney + Hotstar To Release 7 Big Films">
            <a:extLst>
              <a:ext uri="{FF2B5EF4-FFF2-40B4-BE49-F238E27FC236}">
                <a16:creationId xmlns:a16="http://schemas.microsoft.com/office/drawing/2014/main" id="{C93CBB7F-5635-37DC-4C11-0627F9E59EB6}"/>
              </a:ext>
            </a:extLst>
          </p:cNvPr>
          <p:cNvPicPr>
            <a:picLocks noChangeAspect="1"/>
          </p:cNvPicPr>
          <p:nvPr/>
        </p:nvPicPr>
        <p:blipFill>
          <a:blip r:embed="rId2"/>
          <a:stretch>
            <a:fillRect/>
          </a:stretch>
        </p:blipFill>
        <p:spPr>
          <a:xfrm>
            <a:off x="727627" y="234674"/>
            <a:ext cx="4972050" cy="6388652"/>
          </a:xfrm>
          <a:prstGeom prst="rect">
            <a:avLst/>
          </a:prstGeom>
        </p:spPr>
      </p:pic>
      <p:sp>
        <p:nvSpPr>
          <p:cNvPr id="4" name="TextBox 3">
            <a:extLst>
              <a:ext uri="{FF2B5EF4-FFF2-40B4-BE49-F238E27FC236}">
                <a16:creationId xmlns:a16="http://schemas.microsoft.com/office/drawing/2014/main" id="{DD84778D-AC05-5DD9-63DF-7688F158F8D9}"/>
              </a:ext>
            </a:extLst>
          </p:cNvPr>
          <p:cNvSpPr txBox="1"/>
          <p:nvPr/>
        </p:nvSpPr>
        <p:spPr>
          <a:xfrm>
            <a:off x="6475726" y="1814357"/>
            <a:ext cx="4636621"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dirty="0">
                <a:solidFill>
                  <a:srgbClr val="000000"/>
                </a:solidFill>
                <a:latin typeface="Corbel"/>
              </a:rPr>
              <a:t>HTML5/CSS3</a:t>
            </a:r>
          </a:p>
          <a:p>
            <a:pPr marL="342900" indent="-342900">
              <a:buAutoNum type="arabicPeriod"/>
            </a:pPr>
            <a:r>
              <a:rPr lang="en-US" dirty="0">
                <a:solidFill>
                  <a:srgbClr val="000000"/>
                </a:solidFill>
                <a:latin typeface="Corbel"/>
              </a:rPr>
              <a:t>JavaScript</a:t>
            </a:r>
          </a:p>
          <a:p>
            <a:pPr marL="342900" indent="-342900">
              <a:buAutoNum type="arabicPeriod"/>
            </a:pPr>
            <a:r>
              <a:rPr lang="en-US" dirty="0">
                <a:solidFill>
                  <a:srgbClr val="000000"/>
                </a:solidFill>
                <a:latin typeface="Corbel"/>
              </a:rPr>
              <a:t>Express.js</a:t>
            </a:r>
          </a:p>
          <a:p>
            <a:pPr marL="342900" indent="-342900">
              <a:buAutoNum type="arabicPeriod"/>
            </a:pPr>
            <a:r>
              <a:rPr lang="en-US" dirty="0">
                <a:latin typeface="Corbel"/>
              </a:rPr>
              <a:t>Node.js</a:t>
            </a:r>
          </a:p>
          <a:p>
            <a:pPr marL="342900" indent="-342900">
              <a:buAutoNum type="arabicPeriod"/>
            </a:pPr>
            <a:r>
              <a:rPr lang="en-US" dirty="0">
                <a:latin typeface="Corbel"/>
                <a:ea typeface="+mn-lt"/>
                <a:cs typeface="+mn-lt"/>
              </a:rPr>
              <a:t>Graph Databases</a:t>
            </a:r>
            <a:endParaRPr lang="en-US" dirty="0">
              <a:latin typeface="Corbel"/>
            </a:endParaRPr>
          </a:p>
          <a:p>
            <a:pPr marL="342900" indent="-342900" algn="just">
              <a:buAutoNum type="arabicPeriod"/>
            </a:pPr>
            <a:r>
              <a:rPr lang="en-US" dirty="0">
                <a:latin typeface="Corbel"/>
                <a:ea typeface="+mn-lt"/>
                <a:cs typeface="+mn-lt"/>
              </a:rPr>
              <a:t>Cloud Computing Platforms</a:t>
            </a:r>
            <a:endParaRPr lang="en-US" dirty="0">
              <a:latin typeface="Corbel"/>
            </a:endParaRPr>
          </a:p>
          <a:p>
            <a:pPr marL="342900" indent="-342900">
              <a:buAutoNum type="arabicPeriod"/>
            </a:pPr>
            <a:r>
              <a:rPr lang="en-US" dirty="0">
                <a:latin typeface="Corbel"/>
                <a:ea typeface="+mn-lt"/>
                <a:cs typeface="+mn-lt"/>
              </a:rPr>
              <a:t>Data Mining Techniques</a:t>
            </a:r>
            <a:endParaRPr lang="en-US" dirty="0">
              <a:latin typeface="Corbel"/>
            </a:endParaRPr>
          </a:p>
          <a:p>
            <a:pPr marL="342900" indent="-342900">
              <a:buAutoNum type="arabicPeriod"/>
            </a:pPr>
            <a:r>
              <a:rPr lang="en-US" dirty="0">
                <a:latin typeface="Corbel"/>
                <a:ea typeface="+mn-lt"/>
                <a:cs typeface="+mn-lt"/>
              </a:rPr>
              <a:t>Recommendation Algorithms</a:t>
            </a:r>
            <a:r>
              <a:rPr lang="en-US" dirty="0">
                <a:solidFill>
                  <a:srgbClr val="0D0D0D"/>
                </a:solidFill>
                <a:latin typeface="Corbel"/>
                <a:ea typeface="+mn-lt"/>
                <a:cs typeface="+mn-lt"/>
              </a:rPr>
              <a:t>:</a:t>
            </a:r>
            <a:endParaRPr lang="en-US" dirty="0">
              <a:latin typeface="Corbel"/>
            </a:endParaRPr>
          </a:p>
          <a:p>
            <a:pPr lvl="1"/>
            <a:r>
              <a:rPr lang="en-US" dirty="0">
                <a:latin typeface="Corbel"/>
                <a:ea typeface="+mn-lt"/>
                <a:cs typeface="+mn-lt"/>
              </a:rPr>
              <a:t>Collaborative Filtering Techniques</a:t>
            </a:r>
            <a:r>
              <a:rPr lang="en-US" dirty="0">
                <a:solidFill>
                  <a:srgbClr val="0D0D0D"/>
                </a:solidFill>
                <a:latin typeface="Corbel"/>
                <a:ea typeface="+mn-lt"/>
                <a:cs typeface="+mn-lt"/>
              </a:rPr>
              <a:t>:</a:t>
            </a:r>
            <a:endParaRPr lang="en-US">
              <a:latin typeface="Corbel"/>
              <a:ea typeface="+mn-lt"/>
              <a:cs typeface="+mn-lt"/>
            </a:endParaRPr>
          </a:p>
          <a:p>
            <a:pPr marL="800100" lvl="1" indent="-342900">
              <a:buFont typeface="Arial"/>
              <a:buChar char="•"/>
            </a:pPr>
            <a:r>
              <a:rPr lang="en-US" dirty="0">
                <a:solidFill>
                  <a:srgbClr val="0D0D0D"/>
                </a:solidFill>
                <a:latin typeface="Corbel"/>
                <a:ea typeface="+mn-lt"/>
                <a:cs typeface="+mn-lt"/>
              </a:rPr>
              <a:t>User-Based Collaborative Filtering</a:t>
            </a:r>
            <a:endParaRPr lang="en-US">
              <a:latin typeface="Corbel"/>
              <a:ea typeface="+mn-lt"/>
              <a:cs typeface="+mn-lt"/>
            </a:endParaRPr>
          </a:p>
          <a:p>
            <a:pPr marL="800100" lvl="1" indent="-342900">
              <a:buFont typeface="Arial"/>
              <a:buChar char="•"/>
            </a:pPr>
            <a:r>
              <a:rPr lang="en-US" dirty="0">
                <a:solidFill>
                  <a:srgbClr val="0D0D0D"/>
                </a:solidFill>
                <a:latin typeface="Corbel"/>
                <a:ea typeface="+mn-lt"/>
                <a:cs typeface="+mn-lt"/>
              </a:rPr>
              <a:t>Item-Based Collaborative Filtering</a:t>
            </a:r>
            <a:endParaRPr lang="en-US">
              <a:latin typeface="Corbel"/>
              <a:ea typeface="+mn-lt"/>
              <a:cs typeface="+mn-lt"/>
            </a:endParaRPr>
          </a:p>
          <a:p>
            <a:pPr marL="800100" lvl="1" indent="-342900">
              <a:buFont typeface="Arial"/>
              <a:buChar char="•"/>
            </a:pPr>
            <a:r>
              <a:rPr lang="en-US" dirty="0">
                <a:solidFill>
                  <a:srgbClr val="0D0D0D"/>
                </a:solidFill>
                <a:latin typeface="Corbel"/>
                <a:ea typeface="+mn-lt"/>
                <a:cs typeface="+mn-lt"/>
              </a:rPr>
              <a:t>Matrix Factorization Methods</a:t>
            </a:r>
            <a:endParaRPr lang="en-US">
              <a:latin typeface="Corbel"/>
              <a:ea typeface="+mn-lt"/>
              <a:cs typeface="+mn-lt"/>
            </a:endParaRPr>
          </a:p>
          <a:p>
            <a:pPr lvl="1"/>
            <a:r>
              <a:rPr lang="en-US" dirty="0">
                <a:latin typeface="Corbel"/>
                <a:ea typeface="+mn-lt"/>
                <a:cs typeface="+mn-lt"/>
              </a:rPr>
              <a:t>Evaluation Metrics</a:t>
            </a:r>
            <a:endParaRPr lang="en-US" dirty="0">
              <a:solidFill>
                <a:srgbClr val="0D0D0D"/>
              </a:solidFill>
              <a:latin typeface="Corbel"/>
            </a:endParaRPr>
          </a:p>
          <a:p>
            <a:pPr marL="742950" lvl="1" indent="-285750">
              <a:buFont typeface="Arial"/>
              <a:buChar char="•"/>
            </a:pPr>
            <a:endParaRPr lang="en-US"/>
          </a:p>
        </p:txBody>
      </p:sp>
    </p:spTree>
    <p:extLst>
      <p:ext uri="{BB962C8B-B14F-4D97-AF65-F5344CB8AC3E}">
        <p14:creationId xmlns:p14="http://schemas.microsoft.com/office/powerpoint/2010/main" val="2508880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EB56B-DB7D-1277-42E4-9777DE3B05F1}"/>
              </a:ext>
            </a:extLst>
          </p:cNvPr>
          <p:cNvSpPr>
            <a:spLocks noGrp="1"/>
          </p:cNvSpPr>
          <p:nvPr>
            <p:ph type="title"/>
          </p:nvPr>
        </p:nvSpPr>
        <p:spPr/>
        <p:txBody>
          <a:bodyPr/>
          <a:lstStyle/>
          <a:p>
            <a:pPr algn="r"/>
            <a:r>
              <a:rPr lang="en-US" b="1"/>
              <a:t>HARDWARE USED</a:t>
            </a:r>
            <a:endParaRPr lang="en-US"/>
          </a:p>
        </p:txBody>
      </p:sp>
      <p:pic>
        <p:nvPicPr>
          <p:cNvPr id="3" name="Picture 2" descr="https://i.pinimg.com/564x/40/26/47/402647e36b9daeaeb5874ae752362525.jpg">
            <a:extLst>
              <a:ext uri="{FF2B5EF4-FFF2-40B4-BE49-F238E27FC236}">
                <a16:creationId xmlns:a16="http://schemas.microsoft.com/office/drawing/2014/main" id="{8A6408C7-DEC9-D529-95CA-0F476C6C4414}"/>
              </a:ext>
            </a:extLst>
          </p:cNvPr>
          <p:cNvPicPr>
            <a:picLocks noChangeAspect="1"/>
          </p:cNvPicPr>
          <p:nvPr/>
        </p:nvPicPr>
        <p:blipFill>
          <a:blip r:embed="rId2"/>
          <a:stretch>
            <a:fillRect/>
          </a:stretch>
        </p:blipFill>
        <p:spPr>
          <a:xfrm>
            <a:off x="681991" y="231913"/>
            <a:ext cx="3760192" cy="6383131"/>
          </a:xfrm>
          <a:prstGeom prst="rect">
            <a:avLst/>
          </a:prstGeom>
        </p:spPr>
      </p:pic>
      <p:sp>
        <p:nvSpPr>
          <p:cNvPr id="4" name="TextBox 3">
            <a:extLst>
              <a:ext uri="{FF2B5EF4-FFF2-40B4-BE49-F238E27FC236}">
                <a16:creationId xmlns:a16="http://schemas.microsoft.com/office/drawing/2014/main" id="{8E45B099-B0E5-531E-17F4-65650CA81154}"/>
              </a:ext>
            </a:extLst>
          </p:cNvPr>
          <p:cNvSpPr txBox="1"/>
          <p:nvPr/>
        </p:nvSpPr>
        <p:spPr>
          <a:xfrm>
            <a:off x="6144322" y="2043505"/>
            <a:ext cx="5219223"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dirty="0">
                <a:solidFill>
                  <a:srgbClr val="000000"/>
                </a:solidFill>
                <a:latin typeface="Corbel"/>
              </a:rPr>
              <a:t>Intel core i3/i5/i7</a:t>
            </a:r>
          </a:p>
          <a:p>
            <a:pPr marL="342900" indent="-342900">
              <a:buAutoNum type="arabicPeriod"/>
            </a:pPr>
            <a:r>
              <a:rPr lang="en-US" dirty="0">
                <a:latin typeface="Corbel"/>
                <a:ea typeface="+mn-lt"/>
                <a:cs typeface="+mn-lt"/>
              </a:rPr>
              <a:t>Storage Systems</a:t>
            </a:r>
            <a:endParaRPr lang="en-US" dirty="0">
              <a:solidFill>
                <a:srgbClr val="0D0D0D"/>
              </a:solidFill>
              <a:latin typeface="Corbel"/>
            </a:endParaRPr>
          </a:p>
          <a:p>
            <a:pPr marL="342900" indent="-342900">
              <a:buAutoNum type="arabicPeriod"/>
            </a:pPr>
            <a:r>
              <a:rPr lang="en-US" dirty="0">
                <a:latin typeface="Corbel"/>
                <a:ea typeface="+mn-lt"/>
                <a:cs typeface="+mn-lt"/>
              </a:rPr>
              <a:t>Distributed Computing Frameworks</a:t>
            </a:r>
            <a:endParaRPr lang="en-US" dirty="0">
              <a:solidFill>
                <a:srgbClr val="0D0D0D"/>
              </a:solidFill>
              <a:latin typeface="Corbel"/>
            </a:endParaRPr>
          </a:p>
          <a:p>
            <a:pPr marL="342900" indent="-342900">
              <a:buAutoNum type="arabicPeriod"/>
            </a:pPr>
            <a:r>
              <a:rPr lang="en-US" dirty="0">
                <a:latin typeface="Corbel"/>
                <a:ea typeface="+mn-lt"/>
                <a:cs typeface="+mn-lt"/>
              </a:rPr>
              <a:t>GPUs (Graphics Processing Units)</a:t>
            </a:r>
            <a:endParaRPr lang="en-US" dirty="0">
              <a:solidFill>
                <a:srgbClr val="0D0D0D"/>
              </a:solidFill>
              <a:latin typeface="Corbel"/>
            </a:endParaRPr>
          </a:p>
          <a:p>
            <a:pPr marL="342900" indent="-342900">
              <a:buAutoNum type="arabicPeriod"/>
            </a:pPr>
            <a:r>
              <a:rPr lang="en-US" dirty="0">
                <a:latin typeface="Corbel"/>
                <a:ea typeface="+mn-lt"/>
                <a:cs typeface="+mn-lt"/>
              </a:rPr>
              <a:t>Networking Equipment</a:t>
            </a:r>
            <a:endParaRPr lang="en-US" dirty="0">
              <a:solidFill>
                <a:srgbClr val="0D0D0D"/>
              </a:solidFill>
              <a:latin typeface="Corbel"/>
            </a:endParaRPr>
          </a:p>
          <a:p>
            <a:pPr marL="342900" indent="-342900">
              <a:buAutoNum type="arabicPeriod"/>
            </a:pPr>
            <a:r>
              <a:rPr lang="en-US" dirty="0">
                <a:latin typeface="Corbel"/>
                <a:ea typeface="+mn-lt"/>
                <a:cs typeface="+mn-lt"/>
              </a:rPr>
              <a:t>Load Balancers</a:t>
            </a:r>
            <a:endParaRPr lang="en-US" dirty="0">
              <a:solidFill>
                <a:srgbClr val="0D0D0D"/>
              </a:solidFill>
              <a:latin typeface="Corbel"/>
            </a:endParaRPr>
          </a:p>
          <a:p>
            <a:pPr marL="342900" indent="-342900">
              <a:buAutoNum type="arabicPeriod"/>
            </a:pPr>
            <a:r>
              <a:rPr lang="en-US" dirty="0">
                <a:latin typeface="Corbel"/>
                <a:ea typeface="+mn-lt"/>
                <a:cs typeface="+mn-lt"/>
              </a:rPr>
              <a:t>Memory :4GB/64GB</a:t>
            </a:r>
            <a:endParaRPr lang="en-US" dirty="0">
              <a:solidFill>
                <a:srgbClr val="0D0D0D"/>
              </a:solidFill>
              <a:latin typeface="Corbel"/>
            </a:endParaRPr>
          </a:p>
          <a:p>
            <a:pPr marL="342900" indent="-342900">
              <a:buAutoNum type="arabicPeriod"/>
            </a:pPr>
            <a:r>
              <a:rPr lang="en-US" dirty="0">
                <a:latin typeface="Corbel"/>
                <a:ea typeface="+mn-lt"/>
                <a:cs typeface="+mn-lt"/>
              </a:rPr>
              <a:t>Cloud Infrastructure</a:t>
            </a:r>
            <a:endParaRPr lang="en-US" dirty="0">
              <a:solidFill>
                <a:srgbClr val="0D0D0D"/>
              </a:solidFill>
              <a:latin typeface="Corbel"/>
            </a:endParaRPr>
          </a:p>
          <a:p>
            <a:pPr marL="342900" indent="-342900">
              <a:buAutoNum type="arabicPeriod"/>
            </a:pPr>
            <a:r>
              <a:rPr lang="en-US" dirty="0">
                <a:latin typeface="Corbel"/>
                <a:ea typeface="+mn-lt"/>
                <a:cs typeface="+mn-lt"/>
              </a:rPr>
              <a:t>High-Performance Computing (HPC) Clusters</a:t>
            </a:r>
            <a:endParaRPr lang="en-US" dirty="0">
              <a:solidFill>
                <a:srgbClr val="0D0D0D"/>
              </a:solidFill>
              <a:latin typeface="Corbel"/>
            </a:endParaRPr>
          </a:p>
          <a:p>
            <a:pPr marL="342900" indent="-342900">
              <a:buAutoNum type="arabicPeriod"/>
            </a:pPr>
            <a:r>
              <a:rPr lang="en-US" dirty="0">
                <a:latin typeface="Corbel"/>
                <a:ea typeface="+mn-lt"/>
                <a:cs typeface="+mn-lt"/>
              </a:rPr>
              <a:t>Monitoring and Management Tools</a:t>
            </a:r>
            <a:endParaRPr lang="en-US" dirty="0">
              <a:solidFill>
                <a:srgbClr val="0D0D0D"/>
              </a:solidFill>
              <a:latin typeface="Corbel"/>
            </a:endParaRPr>
          </a:p>
          <a:p>
            <a:endParaRPr lang="en-US"/>
          </a:p>
        </p:txBody>
      </p:sp>
    </p:spTree>
    <p:extLst>
      <p:ext uri="{BB962C8B-B14F-4D97-AF65-F5344CB8AC3E}">
        <p14:creationId xmlns:p14="http://schemas.microsoft.com/office/powerpoint/2010/main" val="1527901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94943-6EB4-A7B8-08D8-A5500CABA402}"/>
              </a:ext>
            </a:extLst>
          </p:cNvPr>
          <p:cNvSpPr>
            <a:spLocks noGrp="1"/>
          </p:cNvSpPr>
          <p:nvPr>
            <p:ph type="title"/>
          </p:nvPr>
        </p:nvSpPr>
        <p:spPr>
          <a:xfrm>
            <a:off x="1630017" y="642594"/>
            <a:ext cx="10058400" cy="1371600"/>
          </a:xfrm>
        </p:spPr>
        <p:txBody>
          <a:bodyPr/>
          <a:lstStyle/>
          <a:p>
            <a:pPr algn="r"/>
            <a:r>
              <a:rPr lang="en-US" b="1"/>
              <a:t>MODULES DESCRIPTION</a:t>
            </a:r>
            <a:endParaRPr lang="en-US"/>
          </a:p>
        </p:txBody>
      </p:sp>
      <p:pic>
        <p:nvPicPr>
          <p:cNvPr id="6" name="Picture 5" descr="A collage of images of a cartoon character&#10;&#10;Description automatically generated">
            <a:extLst>
              <a:ext uri="{FF2B5EF4-FFF2-40B4-BE49-F238E27FC236}">
                <a16:creationId xmlns:a16="http://schemas.microsoft.com/office/drawing/2014/main" id="{CE34874F-A0ED-23B7-0C16-A04B2B902616}"/>
              </a:ext>
            </a:extLst>
          </p:cNvPr>
          <p:cNvPicPr>
            <a:picLocks noChangeAspect="1"/>
          </p:cNvPicPr>
          <p:nvPr/>
        </p:nvPicPr>
        <p:blipFill>
          <a:blip r:embed="rId2"/>
          <a:stretch>
            <a:fillRect/>
          </a:stretch>
        </p:blipFill>
        <p:spPr>
          <a:xfrm>
            <a:off x="513521" y="254000"/>
            <a:ext cx="3544958" cy="6350000"/>
          </a:xfrm>
          <a:prstGeom prst="rect">
            <a:avLst/>
          </a:prstGeom>
        </p:spPr>
      </p:pic>
      <p:sp>
        <p:nvSpPr>
          <p:cNvPr id="8" name="TextBox 7">
            <a:extLst>
              <a:ext uri="{FF2B5EF4-FFF2-40B4-BE49-F238E27FC236}">
                <a16:creationId xmlns:a16="http://schemas.microsoft.com/office/drawing/2014/main" id="{865200B6-9403-B9E6-B4FE-134DCED35571}"/>
              </a:ext>
            </a:extLst>
          </p:cNvPr>
          <p:cNvSpPr txBox="1"/>
          <p:nvPr/>
        </p:nvSpPr>
        <p:spPr>
          <a:xfrm>
            <a:off x="4970688" y="1891623"/>
            <a:ext cx="6599969"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US" b="1">
                <a:latin typeface="Corbel"/>
                <a:ea typeface="+mn-lt"/>
                <a:cs typeface="+mn-lt"/>
              </a:rPr>
              <a:t>Data Collection Module</a:t>
            </a:r>
            <a:r>
              <a:rPr lang="en-US">
                <a:solidFill>
                  <a:srgbClr val="0D0D0D"/>
                </a:solidFill>
                <a:latin typeface="Corbel"/>
                <a:ea typeface="+mn-lt"/>
                <a:cs typeface="+mn-lt"/>
              </a:rPr>
              <a:t>:</a:t>
            </a:r>
            <a:endParaRPr lang="en-US">
              <a:latin typeface="Corbel"/>
            </a:endParaRPr>
          </a:p>
          <a:p>
            <a:pPr marL="800100" lvl="1" indent="-342900" algn="just">
              <a:buFont typeface="Arial"/>
              <a:buChar char="•"/>
            </a:pPr>
            <a:r>
              <a:rPr lang="en-US">
                <a:solidFill>
                  <a:srgbClr val="0D0D0D"/>
                </a:solidFill>
                <a:latin typeface="Corbel"/>
                <a:ea typeface="+mn-lt"/>
                <a:cs typeface="+mn-lt"/>
              </a:rPr>
              <a:t>Description: This module gathers data from various sources such as user interactions, movie metadata, user reviews, and ratings.</a:t>
            </a:r>
            <a:endParaRPr lang="en-US">
              <a:latin typeface="Corbel"/>
            </a:endParaRPr>
          </a:p>
          <a:p>
            <a:pPr marL="342900" indent="-342900" algn="just">
              <a:buFont typeface="Arial"/>
              <a:buChar char="•"/>
            </a:pPr>
            <a:r>
              <a:rPr lang="en-US" b="1">
                <a:latin typeface="Corbel"/>
                <a:ea typeface="+mn-lt"/>
                <a:cs typeface="+mn-lt"/>
              </a:rPr>
              <a:t>Preprocessing Module</a:t>
            </a:r>
            <a:r>
              <a:rPr lang="en-US">
                <a:solidFill>
                  <a:srgbClr val="0D0D0D"/>
                </a:solidFill>
                <a:latin typeface="Corbel"/>
                <a:ea typeface="+mn-lt"/>
                <a:cs typeface="+mn-lt"/>
              </a:rPr>
              <a:t>:</a:t>
            </a:r>
            <a:endParaRPr lang="en-US">
              <a:latin typeface="Corbel"/>
            </a:endParaRPr>
          </a:p>
          <a:p>
            <a:pPr marL="800100" lvl="1" indent="-342900" algn="just">
              <a:buFont typeface="Arial"/>
              <a:buChar char="•"/>
            </a:pPr>
            <a:r>
              <a:rPr lang="en-US">
                <a:solidFill>
                  <a:srgbClr val="0D0D0D"/>
                </a:solidFill>
                <a:latin typeface="Corbel"/>
                <a:ea typeface="+mn-lt"/>
                <a:cs typeface="+mn-lt"/>
              </a:rPr>
              <a:t>Description: This module cleans and preprocesses the collected data to ensure consistency and quality.</a:t>
            </a:r>
            <a:endParaRPr lang="en-US">
              <a:latin typeface="Corbel"/>
            </a:endParaRPr>
          </a:p>
          <a:p>
            <a:pPr marL="342900" indent="-342900" algn="just">
              <a:buFont typeface="Arial"/>
              <a:buChar char="•"/>
            </a:pPr>
            <a:r>
              <a:rPr lang="en-US" b="1">
                <a:latin typeface="Corbel"/>
                <a:ea typeface="+mn-lt"/>
                <a:cs typeface="+mn-lt"/>
              </a:rPr>
              <a:t>User Profiling Module</a:t>
            </a:r>
            <a:r>
              <a:rPr lang="en-US">
                <a:solidFill>
                  <a:srgbClr val="0D0D0D"/>
                </a:solidFill>
                <a:latin typeface="Corbel"/>
                <a:ea typeface="+mn-lt"/>
                <a:cs typeface="+mn-lt"/>
              </a:rPr>
              <a:t>:</a:t>
            </a:r>
            <a:endParaRPr lang="en-US">
              <a:latin typeface="Corbel"/>
            </a:endParaRPr>
          </a:p>
          <a:p>
            <a:pPr marL="800100" lvl="1" indent="-342900" algn="just">
              <a:buFont typeface="Arial"/>
              <a:buChar char="•"/>
            </a:pPr>
            <a:r>
              <a:rPr lang="en-US">
                <a:solidFill>
                  <a:srgbClr val="0D0D0D"/>
                </a:solidFill>
                <a:latin typeface="Corbel"/>
                <a:ea typeface="+mn-lt"/>
                <a:cs typeface="+mn-lt"/>
              </a:rPr>
              <a:t>Description: This module creates user profiles based on their historical interactions, preferences, and demographic information.</a:t>
            </a:r>
            <a:endParaRPr lang="en-US">
              <a:latin typeface="Corbel"/>
            </a:endParaRPr>
          </a:p>
          <a:p>
            <a:pPr marL="342900" indent="-342900" algn="just">
              <a:buFont typeface="Arial"/>
              <a:buChar char="•"/>
            </a:pPr>
            <a:r>
              <a:rPr lang="en-US" b="1">
                <a:latin typeface="Corbel"/>
                <a:ea typeface="+mn-lt"/>
                <a:cs typeface="+mn-lt"/>
              </a:rPr>
              <a:t>Content-Based Filtering Module</a:t>
            </a:r>
            <a:r>
              <a:rPr lang="en-US">
                <a:solidFill>
                  <a:srgbClr val="0D0D0D"/>
                </a:solidFill>
                <a:latin typeface="Corbel"/>
                <a:ea typeface="+mn-lt"/>
                <a:cs typeface="+mn-lt"/>
              </a:rPr>
              <a:t>:</a:t>
            </a:r>
            <a:endParaRPr lang="en-US">
              <a:latin typeface="Corbel"/>
            </a:endParaRPr>
          </a:p>
          <a:p>
            <a:pPr marL="800100" lvl="1" indent="-342900" algn="just">
              <a:buFont typeface="Arial"/>
              <a:buChar char="•"/>
            </a:pPr>
            <a:r>
              <a:rPr lang="en-US">
                <a:solidFill>
                  <a:srgbClr val="0D0D0D"/>
                </a:solidFill>
                <a:latin typeface="Corbel"/>
                <a:ea typeface="+mn-lt"/>
                <a:cs typeface="+mn-lt"/>
              </a:rPr>
              <a:t>Description: This module recommends movies to users based on the similarity between the content of movies and user preferences.</a:t>
            </a:r>
            <a:endParaRPr lang="en-US">
              <a:latin typeface="Corbel"/>
            </a:endParaRPr>
          </a:p>
          <a:p>
            <a:pPr marL="342900" indent="-342900">
              <a:buFont typeface="Arial"/>
              <a:buChar char="•"/>
            </a:pPr>
            <a:endParaRPr lang="en-US">
              <a:latin typeface="Corbel"/>
            </a:endParaRPr>
          </a:p>
        </p:txBody>
      </p:sp>
    </p:spTree>
    <p:extLst>
      <p:ext uri="{BB962C8B-B14F-4D97-AF65-F5344CB8AC3E}">
        <p14:creationId xmlns:p14="http://schemas.microsoft.com/office/powerpoint/2010/main" val="4024473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ollage of movies&#10;&#10;Description automatically generated">
            <a:extLst>
              <a:ext uri="{FF2B5EF4-FFF2-40B4-BE49-F238E27FC236}">
                <a16:creationId xmlns:a16="http://schemas.microsoft.com/office/drawing/2014/main" id="{CA0028BE-A4AA-7D63-DCC5-648C10AAF1A7}"/>
              </a:ext>
            </a:extLst>
          </p:cNvPr>
          <p:cNvPicPr>
            <a:picLocks noChangeAspect="1"/>
          </p:cNvPicPr>
          <p:nvPr/>
        </p:nvPicPr>
        <p:blipFill>
          <a:blip r:embed="rId2"/>
          <a:stretch>
            <a:fillRect/>
          </a:stretch>
        </p:blipFill>
        <p:spPr>
          <a:xfrm>
            <a:off x="508000" y="259522"/>
            <a:ext cx="3776870" cy="6349999"/>
          </a:xfrm>
          <a:prstGeom prst="rect">
            <a:avLst/>
          </a:prstGeom>
        </p:spPr>
      </p:pic>
      <p:sp>
        <p:nvSpPr>
          <p:cNvPr id="4" name="TextBox 3">
            <a:extLst>
              <a:ext uri="{FF2B5EF4-FFF2-40B4-BE49-F238E27FC236}">
                <a16:creationId xmlns:a16="http://schemas.microsoft.com/office/drawing/2014/main" id="{191860E4-0373-47C6-00B2-163C6B6476D2}"/>
              </a:ext>
            </a:extLst>
          </p:cNvPr>
          <p:cNvSpPr txBox="1"/>
          <p:nvPr/>
        </p:nvSpPr>
        <p:spPr>
          <a:xfrm>
            <a:off x="5150185" y="538491"/>
            <a:ext cx="6392857"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lgn="just">
              <a:buFont typeface="Arial"/>
              <a:buChar char="•"/>
            </a:pPr>
            <a:r>
              <a:rPr lang="en-US" b="1">
                <a:latin typeface="Corbel"/>
                <a:ea typeface="+mn-lt"/>
                <a:cs typeface="+mn-lt"/>
              </a:rPr>
              <a:t>Collaborative Filtering Module</a:t>
            </a:r>
            <a:r>
              <a:rPr lang="en-US">
                <a:solidFill>
                  <a:srgbClr val="0D0D0D"/>
                </a:solidFill>
                <a:latin typeface="Corbel"/>
                <a:ea typeface="+mn-lt"/>
                <a:cs typeface="+mn-lt"/>
              </a:rPr>
              <a:t>:</a:t>
            </a:r>
            <a:endParaRPr lang="en-US">
              <a:latin typeface="Corbel"/>
            </a:endParaRPr>
          </a:p>
          <a:p>
            <a:pPr marL="628650" lvl="1" indent="-171450" algn="just">
              <a:buFont typeface="Arial"/>
              <a:buChar char="•"/>
            </a:pPr>
            <a:r>
              <a:rPr lang="en-US">
                <a:solidFill>
                  <a:srgbClr val="0D0D0D"/>
                </a:solidFill>
                <a:latin typeface="Corbel"/>
                <a:ea typeface="+mn-lt"/>
                <a:cs typeface="+mn-lt"/>
              </a:rPr>
              <a:t>Description: This module recommends movies to users based on their similarity to other users or items.</a:t>
            </a:r>
            <a:endParaRPr lang="en-US">
              <a:latin typeface="Corbel"/>
            </a:endParaRPr>
          </a:p>
          <a:p>
            <a:pPr marL="171450" indent="-171450" algn="just">
              <a:buFont typeface="Arial"/>
              <a:buChar char="•"/>
            </a:pPr>
            <a:r>
              <a:rPr lang="en-US" b="1">
                <a:latin typeface="Corbel"/>
                <a:ea typeface="+mn-lt"/>
                <a:cs typeface="+mn-lt"/>
              </a:rPr>
              <a:t>Hybrid Recommender Module</a:t>
            </a:r>
            <a:r>
              <a:rPr lang="en-US">
                <a:solidFill>
                  <a:srgbClr val="0D0D0D"/>
                </a:solidFill>
                <a:latin typeface="Corbel"/>
                <a:ea typeface="+mn-lt"/>
                <a:cs typeface="+mn-lt"/>
              </a:rPr>
              <a:t>:</a:t>
            </a:r>
            <a:endParaRPr lang="en-US">
              <a:latin typeface="Corbel"/>
            </a:endParaRPr>
          </a:p>
          <a:p>
            <a:pPr marL="628650" lvl="1" indent="-171450" algn="just">
              <a:buFont typeface="Arial"/>
              <a:buChar char="•"/>
            </a:pPr>
            <a:r>
              <a:rPr lang="en-US">
                <a:solidFill>
                  <a:srgbClr val="0D0D0D"/>
                </a:solidFill>
                <a:latin typeface="Corbel"/>
                <a:ea typeface="+mn-lt"/>
                <a:cs typeface="+mn-lt"/>
              </a:rPr>
              <a:t>Description: This module combines multiple recommendation approaches (e.g., content-based and collaborative filtering) to improve recommendation accuracy.</a:t>
            </a:r>
            <a:endParaRPr lang="en-US">
              <a:latin typeface="Corbel"/>
            </a:endParaRPr>
          </a:p>
          <a:p>
            <a:pPr marL="171450" indent="-171450" algn="just">
              <a:buFont typeface="Arial"/>
              <a:buChar char="•"/>
            </a:pPr>
            <a:r>
              <a:rPr lang="en-US" b="1">
                <a:latin typeface="Corbel"/>
                <a:ea typeface="+mn-lt"/>
                <a:cs typeface="+mn-lt"/>
              </a:rPr>
              <a:t>Deep Learning Module</a:t>
            </a:r>
            <a:r>
              <a:rPr lang="en-US">
                <a:solidFill>
                  <a:srgbClr val="0D0D0D"/>
                </a:solidFill>
                <a:latin typeface="Corbel"/>
                <a:ea typeface="+mn-lt"/>
                <a:cs typeface="+mn-lt"/>
              </a:rPr>
              <a:t>:</a:t>
            </a:r>
            <a:endParaRPr lang="en-US">
              <a:latin typeface="Corbel"/>
            </a:endParaRPr>
          </a:p>
          <a:p>
            <a:pPr marL="628650" lvl="1" indent="-171450" algn="just">
              <a:buFont typeface="Arial"/>
              <a:buChar char="•"/>
            </a:pPr>
            <a:r>
              <a:rPr lang="en-US">
                <a:solidFill>
                  <a:srgbClr val="0D0D0D"/>
                </a:solidFill>
                <a:latin typeface="Corbel"/>
                <a:ea typeface="+mn-lt"/>
                <a:cs typeface="+mn-lt"/>
              </a:rPr>
              <a:t>Description: This module employs deep learning models such as neural networks to learn complex patterns and representations from user data and movie features.</a:t>
            </a:r>
            <a:endParaRPr lang="en-US">
              <a:latin typeface="Corbel"/>
            </a:endParaRPr>
          </a:p>
          <a:p>
            <a:pPr marL="171450" indent="-171450" algn="just">
              <a:buFont typeface="Arial"/>
              <a:buChar char="•"/>
            </a:pPr>
            <a:r>
              <a:rPr lang="en-US" b="1">
                <a:latin typeface="Corbel"/>
                <a:ea typeface="+mn-lt"/>
                <a:cs typeface="+mn-lt"/>
              </a:rPr>
              <a:t>Evaluation Module</a:t>
            </a:r>
            <a:r>
              <a:rPr lang="en-US">
                <a:solidFill>
                  <a:srgbClr val="0D0D0D"/>
                </a:solidFill>
                <a:latin typeface="Corbel"/>
                <a:ea typeface="+mn-lt"/>
                <a:cs typeface="+mn-lt"/>
              </a:rPr>
              <a:t>:</a:t>
            </a:r>
            <a:endParaRPr lang="en-US">
              <a:latin typeface="Corbel"/>
            </a:endParaRPr>
          </a:p>
          <a:p>
            <a:pPr marL="628650" lvl="1" indent="-171450" algn="just">
              <a:buFont typeface="Arial"/>
              <a:buChar char="•"/>
            </a:pPr>
            <a:r>
              <a:rPr lang="en-US">
                <a:solidFill>
                  <a:srgbClr val="0D0D0D"/>
                </a:solidFill>
                <a:latin typeface="Corbel"/>
                <a:ea typeface="+mn-lt"/>
                <a:cs typeface="+mn-lt"/>
              </a:rPr>
              <a:t>Description: This module evaluates the performance of the recommendation system using various metrics and techniques.</a:t>
            </a:r>
            <a:endParaRPr lang="en-US">
              <a:latin typeface="Corbel"/>
            </a:endParaRPr>
          </a:p>
          <a:p>
            <a:pPr marL="285750" indent="-285750" algn="l">
              <a:buFont typeface="Arial"/>
              <a:buChar char="•"/>
            </a:pPr>
            <a:endParaRPr lang="en-US">
              <a:latin typeface="Corbel"/>
            </a:endParaRPr>
          </a:p>
        </p:txBody>
      </p:sp>
    </p:spTree>
    <p:extLst>
      <p:ext uri="{BB962C8B-B14F-4D97-AF65-F5344CB8AC3E}">
        <p14:creationId xmlns:p14="http://schemas.microsoft.com/office/powerpoint/2010/main" val="2330768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25DA8-4C8F-E70E-CA53-584B9BFCCB7F}"/>
              </a:ext>
            </a:extLst>
          </p:cNvPr>
          <p:cNvSpPr>
            <a:spLocks noGrp="1"/>
          </p:cNvSpPr>
          <p:nvPr>
            <p:ph type="title"/>
          </p:nvPr>
        </p:nvSpPr>
        <p:spPr>
          <a:xfrm>
            <a:off x="-622852" y="631551"/>
            <a:ext cx="10058400" cy="1371600"/>
          </a:xfrm>
        </p:spPr>
        <p:txBody>
          <a:bodyPr/>
          <a:lstStyle/>
          <a:p>
            <a:pPr algn="r"/>
            <a:r>
              <a:rPr lang="en-US" b="1"/>
              <a:t>OUTPUT</a:t>
            </a:r>
          </a:p>
        </p:txBody>
      </p:sp>
      <p:pic>
        <p:nvPicPr>
          <p:cNvPr id="3" name="Picture 2" descr="A collage of movie posters&#10;&#10;Description automatically generated">
            <a:extLst>
              <a:ext uri="{FF2B5EF4-FFF2-40B4-BE49-F238E27FC236}">
                <a16:creationId xmlns:a16="http://schemas.microsoft.com/office/drawing/2014/main" id="{95779190-D3C4-D70F-E029-8D0E2087795A}"/>
              </a:ext>
            </a:extLst>
          </p:cNvPr>
          <p:cNvPicPr>
            <a:picLocks noChangeAspect="1"/>
          </p:cNvPicPr>
          <p:nvPr/>
        </p:nvPicPr>
        <p:blipFill>
          <a:blip r:embed="rId2"/>
          <a:stretch>
            <a:fillRect/>
          </a:stretch>
        </p:blipFill>
        <p:spPr>
          <a:xfrm>
            <a:off x="599197" y="254000"/>
            <a:ext cx="4234998" cy="6350000"/>
          </a:xfrm>
          <a:prstGeom prst="rect">
            <a:avLst/>
          </a:prstGeom>
        </p:spPr>
      </p:pic>
      <p:sp>
        <p:nvSpPr>
          <p:cNvPr id="5" name="TextBox 4">
            <a:extLst>
              <a:ext uri="{FF2B5EF4-FFF2-40B4-BE49-F238E27FC236}">
                <a16:creationId xmlns:a16="http://schemas.microsoft.com/office/drawing/2014/main" id="{BBEB7946-C5C9-6130-58EE-31A2AAA71C32}"/>
              </a:ext>
            </a:extLst>
          </p:cNvPr>
          <p:cNvSpPr txBox="1"/>
          <p:nvPr/>
        </p:nvSpPr>
        <p:spPr>
          <a:xfrm>
            <a:off x="5732850" y="2004796"/>
            <a:ext cx="5937211"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a:latin typeface="Corbel"/>
                <a:ea typeface="+mn-lt"/>
                <a:cs typeface="+mn-lt"/>
              </a:rPr>
              <a:t>Recommended Movies List</a:t>
            </a:r>
            <a:endParaRPr lang="en-US">
              <a:solidFill>
                <a:srgbClr val="0D0D0D"/>
              </a:solidFill>
              <a:latin typeface="Corbel"/>
              <a:ea typeface="+mn-lt"/>
              <a:cs typeface="+mn-lt"/>
            </a:endParaRPr>
          </a:p>
          <a:p>
            <a:pPr marL="342900" indent="-342900">
              <a:buAutoNum type="arabicPeriod"/>
            </a:pPr>
            <a:r>
              <a:rPr lang="en-US">
                <a:latin typeface="Corbel"/>
                <a:ea typeface="+mn-lt"/>
                <a:cs typeface="+mn-lt"/>
              </a:rPr>
              <a:t>Ranked Recommendations</a:t>
            </a:r>
            <a:endParaRPr lang="en-US">
              <a:solidFill>
                <a:srgbClr val="0D0D0D"/>
              </a:solidFill>
              <a:latin typeface="Corbel"/>
            </a:endParaRPr>
          </a:p>
          <a:p>
            <a:pPr marL="342900" indent="-342900">
              <a:buAutoNum type="arabicPeriod"/>
            </a:pPr>
            <a:r>
              <a:rPr lang="en-US">
                <a:latin typeface="Corbel"/>
                <a:ea typeface="+mn-lt"/>
                <a:cs typeface="+mn-lt"/>
              </a:rPr>
              <a:t>Similar Movies</a:t>
            </a:r>
            <a:endParaRPr lang="en-US">
              <a:solidFill>
                <a:srgbClr val="0D0D0D"/>
              </a:solidFill>
              <a:latin typeface="Corbel"/>
            </a:endParaRPr>
          </a:p>
          <a:p>
            <a:pPr marL="342900" indent="-342900">
              <a:buAutoNum type="arabicPeriod"/>
            </a:pPr>
            <a:r>
              <a:rPr lang="en-US">
                <a:latin typeface="Corbel"/>
                <a:ea typeface="+mn-lt"/>
                <a:cs typeface="+mn-lt"/>
              </a:rPr>
              <a:t>User Ratings and Reviews</a:t>
            </a:r>
            <a:endParaRPr lang="en-US">
              <a:solidFill>
                <a:srgbClr val="0D0D0D"/>
              </a:solidFill>
              <a:latin typeface="Corbel"/>
            </a:endParaRPr>
          </a:p>
          <a:p>
            <a:pPr marL="342900" indent="-342900">
              <a:buAutoNum type="arabicPeriod"/>
            </a:pPr>
            <a:r>
              <a:rPr lang="en-US">
                <a:latin typeface="Corbel"/>
                <a:ea typeface="+mn-lt"/>
                <a:cs typeface="+mn-lt"/>
              </a:rPr>
              <a:t>Personalized Recommendations</a:t>
            </a:r>
            <a:endParaRPr lang="en-US">
              <a:solidFill>
                <a:srgbClr val="0D0D0D"/>
              </a:solidFill>
              <a:latin typeface="Corbel"/>
            </a:endParaRPr>
          </a:p>
          <a:p>
            <a:pPr marL="342900" indent="-342900">
              <a:buAutoNum type="arabicPeriod"/>
            </a:pPr>
            <a:r>
              <a:rPr lang="en-US">
                <a:latin typeface="Corbel"/>
                <a:ea typeface="+mn-lt"/>
                <a:cs typeface="+mn-lt"/>
              </a:rPr>
              <a:t>Recommendation Explanation</a:t>
            </a:r>
            <a:endParaRPr lang="en-US">
              <a:solidFill>
                <a:srgbClr val="0D0D0D"/>
              </a:solidFill>
              <a:latin typeface="Corbel"/>
            </a:endParaRPr>
          </a:p>
          <a:p>
            <a:pPr marL="342900" indent="-342900">
              <a:buAutoNum type="arabicPeriod"/>
            </a:pPr>
            <a:r>
              <a:rPr lang="en-US">
                <a:latin typeface="Corbel"/>
                <a:ea typeface="+mn-lt"/>
                <a:cs typeface="+mn-lt"/>
              </a:rPr>
              <a:t>Recommendation Widgets or Widgets</a:t>
            </a:r>
            <a:endParaRPr lang="en-US">
              <a:solidFill>
                <a:srgbClr val="0D0D0D"/>
              </a:solidFill>
              <a:latin typeface="Corbel"/>
            </a:endParaRPr>
          </a:p>
          <a:p>
            <a:pPr marL="342900" indent="-342900">
              <a:buAutoNum type="arabicPeriod"/>
            </a:pPr>
            <a:r>
              <a:rPr lang="en-US">
                <a:latin typeface="Corbel"/>
                <a:ea typeface="+mn-lt"/>
                <a:cs typeface="+mn-lt"/>
              </a:rPr>
              <a:t>Integration with User Interface</a:t>
            </a:r>
            <a:endParaRPr lang="en-US">
              <a:solidFill>
                <a:srgbClr val="0D0D0D"/>
              </a:solidFill>
              <a:latin typeface="Corbel"/>
            </a:endParaRPr>
          </a:p>
          <a:p>
            <a:pPr marL="342900" indent="-342900">
              <a:buAutoNum type="arabicPeriod"/>
            </a:pPr>
            <a:r>
              <a:rPr lang="en-US">
                <a:latin typeface="Corbel"/>
                <a:ea typeface="+mn-lt"/>
                <a:cs typeface="+mn-lt"/>
              </a:rPr>
              <a:t>Real-time Updates</a:t>
            </a:r>
            <a:endParaRPr lang="en-US">
              <a:solidFill>
                <a:srgbClr val="0D0D0D"/>
              </a:solidFill>
              <a:latin typeface="Corbel"/>
            </a:endParaRPr>
          </a:p>
          <a:p>
            <a:pPr marL="342900" indent="-342900">
              <a:buAutoNum type="arabicPeriod"/>
            </a:pPr>
            <a:r>
              <a:rPr lang="en-US">
                <a:latin typeface="Corbel"/>
                <a:ea typeface="+mn-lt"/>
                <a:cs typeface="+mn-lt"/>
              </a:rPr>
              <a:t>Cross-platform Integration</a:t>
            </a:r>
            <a:endParaRPr lang="en-US">
              <a:solidFill>
                <a:srgbClr val="0D0D0D"/>
              </a:solidFill>
              <a:latin typeface="Corbel"/>
            </a:endParaRPr>
          </a:p>
          <a:p>
            <a:pPr marL="342900" indent="-342900">
              <a:buAutoNum type="arabicPeriod"/>
            </a:pPr>
            <a:endParaRPr lang="en-US">
              <a:solidFill>
                <a:srgbClr val="000000"/>
              </a:solidFill>
              <a:latin typeface="Corbel"/>
            </a:endParaRPr>
          </a:p>
          <a:p>
            <a:pPr marL="342900" indent="-342900">
              <a:buAutoNum type="arabicPeriod"/>
            </a:pPr>
            <a:endParaRPr lang="en-US">
              <a:latin typeface="Corbel"/>
            </a:endParaRPr>
          </a:p>
        </p:txBody>
      </p:sp>
    </p:spTree>
    <p:extLst>
      <p:ext uri="{BB962C8B-B14F-4D97-AF65-F5344CB8AC3E}">
        <p14:creationId xmlns:p14="http://schemas.microsoft.com/office/powerpoint/2010/main" val="4171340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014BC-F869-D84C-6DCD-CF5E82D3671E}"/>
              </a:ext>
            </a:extLst>
          </p:cNvPr>
          <p:cNvSpPr>
            <a:spLocks noGrp="1"/>
          </p:cNvSpPr>
          <p:nvPr>
            <p:ph type="title"/>
          </p:nvPr>
        </p:nvSpPr>
        <p:spPr/>
        <p:txBody>
          <a:bodyPr/>
          <a:lstStyle/>
          <a:p>
            <a:pPr algn="r"/>
            <a:r>
              <a:rPr lang="en-US" b="1"/>
              <a:t>CONCLUSION</a:t>
            </a:r>
            <a:endParaRPr lang="en-US"/>
          </a:p>
        </p:txBody>
      </p:sp>
      <p:pic>
        <p:nvPicPr>
          <p:cNvPr id="3" name="Picture 2" descr="A collage of movies&#10;&#10;Description automatically generated">
            <a:extLst>
              <a:ext uri="{FF2B5EF4-FFF2-40B4-BE49-F238E27FC236}">
                <a16:creationId xmlns:a16="http://schemas.microsoft.com/office/drawing/2014/main" id="{21A11AE6-AECA-042A-9FC7-AFD7F6098BA2}"/>
              </a:ext>
            </a:extLst>
          </p:cNvPr>
          <p:cNvPicPr>
            <a:picLocks noChangeAspect="1"/>
          </p:cNvPicPr>
          <p:nvPr/>
        </p:nvPicPr>
        <p:blipFill>
          <a:blip r:embed="rId2"/>
          <a:stretch>
            <a:fillRect/>
          </a:stretch>
        </p:blipFill>
        <p:spPr>
          <a:xfrm>
            <a:off x="555740" y="265043"/>
            <a:ext cx="4410259" cy="6350000"/>
          </a:xfrm>
          <a:prstGeom prst="rect">
            <a:avLst/>
          </a:prstGeom>
        </p:spPr>
      </p:pic>
      <p:sp>
        <p:nvSpPr>
          <p:cNvPr id="4" name="TextBox 3">
            <a:extLst>
              <a:ext uri="{FF2B5EF4-FFF2-40B4-BE49-F238E27FC236}">
                <a16:creationId xmlns:a16="http://schemas.microsoft.com/office/drawing/2014/main" id="{BEEDE5A5-7B00-88F3-6F19-0F67A4B9F40C}"/>
              </a:ext>
            </a:extLst>
          </p:cNvPr>
          <p:cNvSpPr txBox="1"/>
          <p:nvPr/>
        </p:nvSpPr>
        <p:spPr>
          <a:xfrm>
            <a:off x="5939938" y="1709412"/>
            <a:ext cx="5812944"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a:br>
            <a:r>
              <a:rPr lang="en-US">
                <a:solidFill>
                  <a:srgbClr val="0D0D0D"/>
                </a:solidFill>
                <a:latin typeface="Corbel"/>
                <a:ea typeface="+mn-lt"/>
                <a:cs typeface="+mn-lt"/>
              </a:rPr>
              <a:t>In conclusion, movie recommendation systems have become integral parts of modern entertainment platforms, leveraging advanced technologies to provide users with personalized and engaging movie suggestions. These systems utilize machine learning algorithms, data analysis techniques, and user feedback to deliver relevant recommendations tailored to individual preferences. By analyzing user behavior, movie attributes, and contextual information, recommendation systems offer a seamless and enjoyable movie-watching experience for users.</a:t>
            </a:r>
            <a:endParaRPr lang="en-US">
              <a:latin typeface="Corbel"/>
            </a:endParaRPr>
          </a:p>
          <a:p>
            <a:r>
              <a:rPr lang="en-US">
                <a:solidFill>
                  <a:srgbClr val="0D0D0D"/>
                </a:solidFill>
                <a:latin typeface="Corbel"/>
                <a:ea typeface="+mn-lt"/>
                <a:cs typeface="+mn-lt"/>
              </a:rPr>
              <a:t>Through collaborative filtering, content-based filtering, and hybrid approaches, recommendation systems can overcome the challenge of information overload and help users discover new movies they are likely to enjoy.</a:t>
            </a:r>
            <a:endParaRPr lang="en-US">
              <a:solidFill>
                <a:srgbClr val="0D0D0D"/>
              </a:solidFill>
              <a:latin typeface="Corbel"/>
            </a:endParaRPr>
          </a:p>
        </p:txBody>
      </p:sp>
    </p:spTree>
    <p:extLst>
      <p:ext uri="{BB962C8B-B14F-4D97-AF65-F5344CB8AC3E}">
        <p14:creationId xmlns:p14="http://schemas.microsoft.com/office/powerpoint/2010/main" val="37688966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Savon</vt:lpstr>
      <vt:lpstr>PowerPoint Presentation</vt:lpstr>
      <vt:lpstr>PowerPoint Presentation</vt:lpstr>
      <vt:lpstr>INTRODUCTION</vt:lpstr>
      <vt:lpstr>TECHNOLOGIES</vt:lpstr>
      <vt:lpstr>HARDWARE USED</vt:lpstr>
      <vt:lpstr>MODULES DESCRIPTION</vt:lpstr>
      <vt:lpstr>PowerPoint Presentation</vt:lpstr>
      <vt:lpstr>OUTPUT</vt:lpstr>
      <vt:lpstr>CONCLUSION</vt:lpstr>
      <vt:lpstr>GANTT CHART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44</cp:revision>
  <dcterms:created xsi:type="dcterms:W3CDTF">2024-04-04T13:17:54Z</dcterms:created>
  <dcterms:modified xsi:type="dcterms:W3CDTF">2024-04-05T06:42:49Z</dcterms:modified>
</cp:coreProperties>
</file>