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84" r:id="rId2"/>
    <p:sldId id="285" r:id="rId3"/>
    <p:sldId id="259" r:id="rId4"/>
    <p:sldId id="281" r:id="rId5"/>
    <p:sldId id="275" r:id="rId6"/>
    <p:sldId id="276" r:id="rId7"/>
    <p:sldId id="277" r:id="rId8"/>
    <p:sldId id="278" r:id="rId9"/>
    <p:sldId id="279" r:id="rId10"/>
    <p:sldId id="282" r:id="rId11"/>
    <p:sldId id="283" r:id="rId12"/>
    <p:sldId id="286"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02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02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94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254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75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352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389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944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327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385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99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4/19/2024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0267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F981-97D7-F2EE-F7AD-226375E58562}"/>
              </a:ext>
            </a:extLst>
          </p:cNvPr>
          <p:cNvSpPr>
            <a:spLocks noGrp="1"/>
          </p:cNvSpPr>
          <p:nvPr>
            <p:ph type="title"/>
          </p:nvPr>
        </p:nvSpPr>
        <p:spPr>
          <a:xfrm>
            <a:off x="922528" y="1337056"/>
            <a:ext cx="9720072" cy="5520944"/>
          </a:xfrm>
        </p:spPr>
        <p:txBody>
          <a:bodyPr>
            <a:noAutofit/>
          </a:bodyPr>
          <a:lstStyle/>
          <a:p>
            <a:pPr algn="ctr"/>
            <a:br>
              <a:rPr lang="en-IN" sz="4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000" b="1"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Progress Presentation</a:t>
            </a:r>
            <a:br>
              <a:rPr lang="en-IN" sz="4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PATIENT MANAGEMENT SYSTEM</a:t>
            </a:r>
            <a:br>
              <a:rPr lang="en-IN" sz="4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2023-24</a:t>
            </a:r>
            <a:b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0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Group No. </a:t>
            </a:r>
            <a:br>
              <a:rPr lang="en-IN" sz="4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br>
            <a:r>
              <a:rPr lang="en-IN" sz="4000" b="1" dirty="0">
                <a:latin typeface="Times New Roman" panose="02020603050405020304" pitchFamily="18" charset="0"/>
                <a:ea typeface="Calibri" panose="020F0502020204030204" pitchFamily="34" charset="0"/>
                <a:cs typeface="Times New Roman" panose="02020603050405020304" pitchFamily="18" charset="0"/>
              </a:rPr>
              <a:t>GB31</a:t>
            </a:r>
            <a:br>
              <a:rPr lang="en-IN" sz="4000" b="1" dirty="0">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4000" dirty="0"/>
          </a:p>
        </p:txBody>
      </p:sp>
      <p:pic>
        <p:nvPicPr>
          <p:cNvPr id="4" name="Picture 3">
            <a:extLst>
              <a:ext uri="{FF2B5EF4-FFF2-40B4-BE49-F238E27FC236}">
                <a16:creationId xmlns:a16="http://schemas.microsoft.com/office/drawing/2014/main" id="{5019D961-8F3B-9EE9-038C-E217C0E5AC0A}"/>
              </a:ext>
            </a:extLst>
          </p:cNvPr>
          <p:cNvPicPr>
            <a:picLocks noChangeAspect="1"/>
          </p:cNvPicPr>
          <p:nvPr/>
        </p:nvPicPr>
        <p:blipFill>
          <a:blip r:embed="rId2"/>
          <a:stretch>
            <a:fillRect/>
          </a:stretch>
        </p:blipFill>
        <p:spPr>
          <a:xfrm>
            <a:off x="4372864" y="2590800"/>
            <a:ext cx="2819400" cy="2819400"/>
          </a:xfrm>
          <a:prstGeom prst="rect">
            <a:avLst/>
          </a:prstGeom>
        </p:spPr>
      </p:pic>
    </p:spTree>
    <p:extLst>
      <p:ext uri="{BB962C8B-B14F-4D97-AF65-F5344CB8AC3E}">
        <p14:creationId xmlns:p14="http://schemas.microsoft.com/office/powerpoint/2010/main" val="14500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9F38-8E48-963E-86F1-6924B1C45059}"/>
              </a:ext>
            </a:extLst>
          </p:cNvPr>
          <p:cNvSpPr>
            <a:spLocks noGrp="1"/>
          </p:cNvSpPr>
          <p:nvPr>
            <p:ph type="title"/>
          </p:nvPr>
        </p:nvSpPr>
        <p:spPr>
          <a:xfrm>
            <a:off x="646111" y="452718"/>
            <a:ext cx="9404723" cy="451522"/>
          </a:xfrm>
        </p:spPr>
        <p:txBody>
          <a:bodyPr/>
          <a:lstStyle/>
          <a:p>
            <a:r>
              <a:rPr lang="en-IN" sz="2000" b="1" dirty="0">
                <a:latin typeface="Times New Roman" panose="02020603050405020304" pitchFamily="18" charset="0"/>
                <a:cs typeface="Times New Roman" panose="02020603050405020304" pitchFamily="18" charset="0"/>
              </a:rPr>
              <a:t>6. Contact us</a:t>
            </a:r>
            <a:endParaRPr lang="en-US" sz="2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CD62535-B712-1D17-65FF-9EAF38163E0F}"/>
              </a:ext>
            </a:extLst>
          </p:cNvPr>
          <p:cNvPicPr>
            <a:picLocks noGrp="1" noChangeAspect="1"/>
          </p:cNvPicPr>
          <p:nvPr>
            <p:ph idx="1"/>
          </p:nvPr>
        </p:nvPicPr>
        <p:blipFill>
          <a:blip r:embed="rId2"/>
          <a:stretch>
            <a:fillRect/>
          </a:stretch>
        </p:blipFill>
        <p:spPr>
          <a:xfrm>
            <a:off x="961443" y="1228542"/>
            <a:ext cx="10102229" cy="4166418"/>
          </a:xfrm>
        </p:spPr>
      </p:pic>
    </p:spTree>
    <p:extLst>
      <p:ext uri="{BB962C8B-B14F-4D97-AF65-F5344CB8AC3E}">
        <p14:creationId xmlns:p14="http://schemas.microsoft.com/office/powerpoint/2010/main" val="307996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727F-5B1F-F4BE-1B4B-A4D7EB0B4205}"/>
              </a:ext>
            </a:extLst>
          </p:cNvPr>
          <p:cNvSpPr>
            <a:spLocks noGrp="1"/>
          </p:cNvSpPr>
          <p:nvPr>
            <p:ph type="title"/>
          </p:nvPr>
        </p:nvSpPr>
        <p:spPr>
          <a:xfrm>
            <a:off x="1024128" y="585216"/>
            <a:ext cx="9720072" cy="1499616"/>
          </a:xfrm>
        </p:spPr>
        <p:txBody>
          <a:bodyPr/>
          <a:lstStyle/>
          <a:p>
            <a:r>
              <a:rPr lang="en-IN" dirty="0"/>
              <a:t>7.About us</a:t>
            </a:r>
            <a:endParaRPr lang="en-US" dirty="0"/>
          </a:p>
        </p:txBody>
      </p:sp>
      <p:pic>
        <p:nvPicPr>
          <p:cNvPr id="5" name="Content Placeholder 4">
            <a:extLst>
              <a:ext uri="{FF2B5EF4-FFF2-40B4-BE49-F238E27FC236}">
                <a16:creationId xmlns:a16="http://schemas.microsoft.com/office/drawing/2014/main" id="{1DC5DE8F-9C88-113B-AE26-47FBF64BEF14}"/>
              </a:ext>
            </a:extLst>
          </p:cNvPr>
          <p:cNvPicPr>
            <a:picLocks noGrp="1" noChangeAspect="1"/>
          </p:cNvPicPr>
          <p:nvPr>
            <p:ph idx="1"/>
          </p:nvPr>
        </p:nvPicPr>
        <p:blipFill>
          <a:blip r:embed="rId2"/>
          <a:stretch>
            <a:fillRect/>
          </a:stretch>
        </p:blipFill>
        <p:spPr>
          <a:xfrm>
            <a:off x="1759071" y="2286000"/>
            <a:ext cx="8249995" cy="4022725"/>
          </a:xfrm>
        </p:spPr>
      </p:pic>
    </p:spTree>
    <p:extLst>
      <p:ext uri="{BB962C8B-B14F-4D97-AF65-F5344CB8AC3E}">
        <p14:creationId xmlns:p14="http://schemas.microsoft.com/office/powerpoint/2010/main" val="121065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2CDB-3856-1126-0816-2360CC2F6248}"/>
              </a:ext>
            </a:extLst>
          </p:cNvPr>
          <p:cNvSpPr>
            <a:spLocks noGrp="1"/>
          </p:cNvSpPr>
          <p:nvPr>
            <p:ph type="title"/>
          </p:nvPr>
        </p:nvSpPr>
        <p:spPr/>
        <p:txBody>
          <a:bodyPr/>
          <a:lstStyle/>
          <a:p>
            <a:pPr algn="ctr"/>
            <a:r>
              <a:rPr lang="en-US" b="1" i="0" u="sng" dirty="0">
                <a:solidFill>
                  <a:srgbClr val="0D0D0D"/>
                </a:solidFill>
                <a:effectLst/>
                <a:highlight>
                  <a:srgbClr val="FFFFFF"/>
                </a:highlight>
                <a:latin typeface="Times New Roman" panose="02020603050405020304" pitchFamily="18" charset="0"/>
                <a:cs typeface="Times New Roman" panose="02020603050405020304" pitchFamily="18" charset="0"/>
              </a:rPr>
              <a:t>conclusion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A78047-3719-5073-F160-7A1F9C85869C}"/>
              </a:ext>
            </a:extLst>
          </p:cNvPr>
          <p:cNvSpPr>
            <a:spLocks noGrp="1"/>
          </p:cNvSpPr>
          <p:nvPr>
            <p:ph idx="1"/>
          </p:nvPr>
        </p:nvSpPr>
        <p:spPr/>
        <p:txBody>
          <a:bodyPr>
            <a:normAutofit/>
          </a:bodyPr>
          <a:lstStyle/>
          <a:p>
            <a:pPr algn="just"/>
            <a:br>
              <a:rPr lang="en-US" sz="2000" dirty="0">
                <a:latin typeface="Times New Roman" panose="02020603050405020304" pitchFamily="18" charset="0"/>
                <a:cs typeface="Times New Roman" panose="02020603050405020304" pitchFamily="18" charset="0"/>
              </a:rPr>
            </a:b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conclusion, a patient management system streamlines healthcare operations, enhances patient care quality, improves efficiency, and facilitates better communication among healthcare providers. It ensures accurate record-keeping, enables timely access to patient information, and ultimately contributes to better healthcare outcomes.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37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215BB2-3931-697E-5F5B-FC4F82155F28}"/>
              </a:ext>
            </a:extLst>
          </p:cNvPr>
          <p:cNvSpPr/>
          <p:nvPr/>
        </p:nvSpPr>
        <p:spPr>
          <a:xfrm>
            <a:off x="2209304" y="1991974"/>
            <a:ext cx="7773392" cy="1569660"/>
          </a:xfrm>
          <a:prstGeom prst="rect">
            <a:avLst/>
          </a:prstGeom>
          <a:noFill/>
        </p:spPr>
        <p:txBody>
          <a:bodyPr wrap="square" lIns="91440" tIns="45720" rIns="91440" bIns="45720">
            <a:spAutoFit/>
          </a:bodyPr>
          <a:lstStyle/>
          <a:p>
            <a:pPr algn="ctr"/>
            <a:r>
              <a:rPr lang="en-US" sz="9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3072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FBFBD-EC79-3335-C5B4-A6004D2952A9}"/>
              </a:ext>
            </a:extLst>
          </p:cNvPr>
          <p:cNvSpPr>
            <a:spLocks noGrp="1"/>
          </p:cNvSpPr>
          <p:nvPr>
            <p:ph type="title"/>
          </p:nvPr>
        </p:nvSpPr>
        <p:spPr>
          <a:xfrm>
            <a:off x="1024128" y="1259840"/>
            <a:ext cx="9720072" cy="751840"/>
          </a:xfrm>
        </p:spPr>
        <p:txBody>
          <a:bodyPr>
            <a:noAutofit/>
          </a:bodyPr>
          <a:lstStyle/>
          <a:p>
            <a:pPr algn="ctr"/>
            <a:r>
              <a:rPr lang="en-IN" sz="3700" b="1" u="sng" dirty="0">
                <a:solidFill>
                  <a:schemeClr val="accent1"/>
                </a:solidFill>
                <a:latin typeface="Times New Roman" panose="02020603050405020304" pitchFamily="18" charset="0"/>
                <a:cs typeface="Times New Roman" panose="02020603050405020304" pitchFamily="18" charset="0"/>
              </a:rPr>
              <a:t>Team</a:t>
            </a:r>
            <a:r>
              <a:rPr lang="en-IN" sz="3700" b="1" u="sng" dirty="0">
                <a:latin typeface="Times New Roman" panose="02020603050405020304" pitchFamily="18" charset="0"/>
                <a:cs typeface="Times New Roman" panose="02020603050405020304" pitchFamily="18" charset="0"/>
              </a:rPr>
              <a:t> </a:t>
            </a:r>
            <a:r>
              <a:rPr lang="en-IN" sz="3700" b="1" u="sng" dirty="0">
                <a:solidFill>
                  <a:schemeClr val="accent1"/>
                </a:solidFill>
                <a:latin typeface="Times New Roman" panose="02020603050405020304" pitchFamily="18" charset="0"/>
                <a:cs typeface="Times New Roman" panose="02020603050405020304" pitchFamily="18" charset="0"/>
              </a:rPr>
              <a:t>Members</a:t>
            </a:r>
            <a:br>
              <a:rPr lang="en-IN" sz="3700" b="1" u="sng" dirty="0">
                <a:latin typeface="Times New Roman" panose="02020603050405020304" pitchFamily="18" charset="0"/>
                <a:cs typeface="Times New Roman" panose="02020603050405020304" pitchFamily="18" charset="0"/>
              </a:rPr>
            </a:br>
            <a:br>
              <a:rPr lang="en-IN" sz="3700" b="1" u="sng" dirty="0">
                <a:latin typeface="Times New Roman" panose="02020603050405020304" pitchFamily="18" charset="0"/>
                <a:cs typeface="Times New Roman" panose="02020603050405020304" pitchFamily="18" charset="0"/>
              </a:rPr>
            </a:br>
            <a:endParaRPr lang="en-US" sz="37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A6C045-6E57-BED0-594E-6EA121FECC66}"/>
              </a:ext>
            </a:extLst>
          </p:cNvPr>
          <p:cNvSpPr>
            <a:spLocks noGrp="1"/>
          </p:cNvSpPr>
          <p:nvPr>
            <p:ph idx="1"/>
          </p:nvPr>
        </p:nvSpPr>
        <p:spPr>
          <a:xfrm>
            <a:off x="1024127" y="1639824"/>
            <a:ext cx="9720073" cy="3958336"/>
          </a:xfrm>
        </p:spPr>
        <p:txBody>
          <a:bodyPr>
            <a:normAutofit fontScale="92500" lnSpcReduction="10000"/>
          </a:bodyPr>
          <a:lstStyle/>
          <a:p>
            <a:pPr algn="ctr"/>
            <a:r>
              <a:rPr lang="en-IN"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YASHWANT SINGH</a:t>
            </a:r>
            <a:br>
              <a:rPr lang="en-IN"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VISHAL KUMAR</a:t>
            </a:r>
            <a:br>
              <a:rPr lang="en-IN"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VIPIN SHARMA</a:t>
            </a:r>
            <a:br>
              <a:rPr lang="en-IN"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UJJAWAL TYAGI</a:t>
            </a:r>
          </a:p>
          <a:p>
            <a:pPr algn="ctr"/>
            <a:endParaRPr lang="en-IN" sz="4000" b="1"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4000" b="1"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SUPERVISED BY</a:t>
            </a:r>
            <a:r>
              <a:rPr lang="en-IN" sz="40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t>
            </a:r>
          </a:p>
          <a:p>
            <a:pPr algn="ctr"/>
            <a:r>
              <a:rPr lang="en-IN" sz="40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Dr.</a:t>
            </a:r>
            <a:r>
              <a:rPr lang="en-IN"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SANGEETA ARORA</a:t>
            </a:r>
            <a:endParaRPr lang="en-IN" sz="4000"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4000" dirty="0"/>
          </a:p>
        </p:txBody>
      </p:sp>
    </p:spTree>
    <p:extLst>
      <p:ext uri="{BB962C8B-B14F-4D97-AF65-F5344CB8AC3E}">
        <p14:creationId xmlns:p14="http://schemas.microsoft.com/office/powerpoint/2010/main" val="42633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1CE0-BBDE-CCCE-939B-72C7C449A8B3}"/>
              </a:ext>
            </a:extLst>
          </p:cNvPr>
          <p:cNvSpPr>
            <a:spLocks noGrp="1"/>
          </p:cNvSpPr>
          <p:nvPr>
            <p:ph type="title"/>
          </p:nvPr>
        </p:nvSpPr>
        <p:spPr>
          <a:xfrm>
            <a:off x="1451579" y="804520"/>
            <a:ext cx="9603275" cy="778748"/>
          </a:xfrm>
        </p:spPr>
        <p:txBody>
          <a:bodyPr/>
          <a:lstStyle/>
          <a:p>
            <a:pPr algn="ctr"/>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19C7A1-C42E-14B3-CDB0-72F2E75972C2}"/>
              </a:ext>
            </a:extLst>
          </p:cNvPr>
          <p:cNvSpPr>
            <a:spLocks noGrp="1"/>
          </p:cNvSpPr>
          <p:nvPr>
            <p:ph idx="1"/>
          </p:nvPr>
        </p:nvSpPr>
        <p:spPr>
          <a:xfrm>
            <a:off x="430306" y="1854866"/>
            <a:ext cx="10624548" cy="4037749"/>
          </a:xfrm>
        </p:spPr>
        <p:txBody>
          <a:bodyPr>
            <a:normAutofit/>
          </a:bodyPr>
          <a:lstStyle/>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Hospitals are the essential part of our lives which provides us with the best medical facilities for various sickness, it may be due to the change in climatic conditions, stress (emotional trauma) etc. It is necessary for the hospital to keep track of all activities and records day in and day out of its patient, doctors, nurses and other staffs that keeps the hospital in its operation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2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Patient Management System (PMS)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a comprehensive web-based application designed to streamline healthcare facilities and enhance patient management. This project aims to provide a centralized platform that allows doctors, patients, and clinic administrators to efficiently manage medical records, appointments, and communication.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2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The primary objective of the Patient Management System is to improve the patient experience, optimize healthcare provider efficiency, and maintain accurate and secure medical records. By leveraging technology, the system simplifies the management of healthcare facilities and enhances the overall quality of care provided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1800" dirty="0"/>
          </a:p>
        </p:txBody>
      </p:sp>
    </p:spTree>
    <p:extLst>
      <p:ext uri="{BB962C8B-B14F-4D97-AF65-F5344CB8AC3E}">
        <p14:creationId xmlns:p14="http://schemas.microsoft.com/office/powerpoint/2010/main" val="366538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F53A-3A2A-C794-E30B-0BDCD8003705}"/>
              </a:ext>
            </a:extLst>
          </p:cNvPr>
          <p:cNvSpPr>
            <a:spLocks noGrp="1"/>
          </p:cNvSpPr>
          <p:nvPr>
            <p:ph type="title"/>
          </p:nvPr>
        </p:nvSpPr>
        <p:spPr>
          <a:xfrm>
            <a:off x="646111" y="452718"/>
            <a:ext cx="9404723" cy="807122"/>
          </a:xfrm>
        </p:spPr>
        <p:txBody>
          <a:bodyPr/>
          <a:lstStyle/>
          <a:p>
            <a:pPr algn="ctr"/>
            <a:r>
              <a:rPr lang="en-IN" b="1" u="sng" dirty="0">
                <a:latin typeface="Times New Roman" panose="02020603050405020304" pitchFamily="18" charset="0"/>
                <a:cs typeface="Times New Roman" panose="02020603050405020304" pitchFamily="18" charset="0"/>
              </a:rPr>
              <a:t>Project Modules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9C08F2-EBEC-58AF-9901-8048F86E582A}"/>
              </a:ext>
            </a:extLst>
          </p:cNvPr>
          <p:cNvSpPr>
            <a:spLocks noGrp="1"/>
          </p:cNvSpPr>
          <p:nvPr>
            <p:ph idx="1"/>
          </p:nvPr>
        </p:nvSpPr>
        <p:spPr>
          <a:xfrm>
            <a:off x="1104293" y="1453478"/>
            <a:ext cx="8946541" cy="4195481"/>
          </a:xfrm>
        </p:spPr>
        <p:txBody>
          <a:bodyPr>
            <a:normAutofit/>
          </a:bodyPr>
          <a:lstStyle/>
          <a:p>
            <a:r>
              <a:rPr lang="en-IN" sz="2000" b="1" dirty="0">
                <a:latin typeface="Times New Roman" panose="02020603050405020304" pitchFamily="18" charset="0"/>
                <a:cs typeface="Times New Roman" panose="02020603050405020304" pitchFamily="18" charset="0"/>
              </a:rPr>
              <a:t>Completed Modules:</a:t>
            </a:r>
          </a:p>
          <a:p>
            <a:r>
              <a:rPr lang="en-IN" sz="1800" dirty="0">
                <a:latin typeface="Times New Roman" panose="02020603050405020304" pitchFamily="18" charset="0"/>
                <a:cs typeface="Times New Roman" panose="02020603050405020304" pitchFamily="18" charset="0"/>
              </a:rPr>
              <a:t>1. Home Page </a:t>
            </a:r>
          </a:p>
          <a:p>
            <a:r>
              <a:rPr lang="en-IN" sz="1800" dirty="0">
                <a:latin typeface="Times New Roman" panose="02020603050405020304" pitchFamily="18" charset="0"/>
                <a:cs typeface="Times New Roman" panose="02020603050405020304" pitchFamily="18" charset="0"/>
              </a:rPr>
              <a:t>2. Login Page (Doctor &amp; Patient)</a:t>
            </a:r>
          </a:p>
          <a:p>
            <a:r>
              <a:rPr lang="en-IN" sz="1800" dirty="0">
                <a:latin typeface="Times New Roman" panose="02020603050405020304" pitchFamily="18" charset="0"/>
                <a:cs typeface="Times New Roman" panose="02020603050405020304" pitchFamily="18" charset="0"/>
              </a:rPr>
              <a:t>3. Doctor/Patient Register Page</a:t>
            </a:r>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4. Patients Appointment Booking Page</a:t>
            </a:r>
          </a:p>
          <a:p>
            <a:r>
              <a:rPr lang="en-IN" sz="1800" dirty="0">
                <a:latin typeface="Times New Roman" panose="02020603050405020304" pitchFamily="18" charset="0"/>
                <a:cs typeface="Times New Roman" panose="02020603050405020304" pitchFamily="18" charset="0"/>
              </a:rPr>
              <a:t>5. Verification Account Page</a:t>
            </a:r>
          </a:p>
          <a:p>
            <a:r>
              <a:rPr lang="en-IN" sz="1800" dirty="0">
                <a:latin typeface="Times New Roman" panose="02020603050405020304" pitchFamily="18" charset="0"/>
                <a:cs typeface="Times New Roman" panose="02020603050405020304" pitchFamily="18" charset="0"/>
              </a:rPr>
              <a:t>6. Contact us</a:t>
            </a:r>
          </a:p>
          <a:p>
            <a:r>
              <a:rPr lang="en-IN" sz="1800" dirty="0">
                <a:latin typeface="Times New Roman" panose="02020603050405020304" pitchFamily="18" charset="0"/>
                <a:cs typeface="Times New Roman" panose="02020603050405020304" pitchFamily="18" charset="0"/>
              </a:rPr>
              <a:t>7.About us</a:t>
            </a:r>
            <a:endParaRPr lang="en-US" sz="1800" dirty="0"/>
          </a:p>
        </p:txBody>
      </p:sp>
    </p:spTree>
    <p:extLst>
      <p:ext uri="{BB962C8B-B14F-4D97-AF65-F5344CB8AC3E}">
        <p14:creationId xmlns:p14="http://schemas.microsoft.com/office/powerpoint/2010/main" val="187017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0254-535C-CBC7-BB5E-7EDE7D718CA5}"/>
              </a:ext>
            </a:extLst>
          </p:cNvPr>
          <p:cNvSpPr>
            <a:spLocks noGrp="1"/>
          </p:cNvSpPr>
          <p:nvPr>
            <p:ph type="title"/>
          </p:nvPr>
        </p:nvSpPr>
        <p:spPr/>
        <p:txBody>
          <a:bodyPr/>
          <a:lstStyle/>
          <a:p>
            <a:pPr algn="ctr"/>
            <a:r>
              <a:rPr lang="en-IN" sz="4400" b="1" u="sng" dirty="0"/>
              <a:t>PROJECT WORK</a:t>
            </a:r>
            <a:endParaRPr lang="en-US" sz="4400" b="1" u="sng" dirty="0"/>
          </a:p>
        </p:txBody>
      </p:sp>
      <p:pic>
        <p:nvPicPr>
          <p:cNvPr id="17" name="Content Placeholder 16">
            <a:extLst>
              <a:ext uri="{FF2B5EF4-FFF2-40B4-BE49-F238E27FC236}">
                <a16:creationId xmlns:a16="http://schemas.microsoft.com/office/drawing/2014/main" id="{15FED520-0697-04C5-F223-A96D89162F02}"/>
              </a:ext>
            </a:extLst>
          </p:cNvPr>
          <p:cNvPicPr>
            <a:picLocks noGrp="1" noChangeAspect="1"/>
          </p:cNvPicPr>
          <p:nvPr>
            <p:ph idx="1"/>
          </p:nvPr>
        </p:nvPicPr>
        <p:blipFill>
          <a:blip r:embed="rId2"/>
          <a:stretch>
            <a:fillRect/>
          </a:stretch>
        </p:blipFill>
        <p:spPr>
          <a:xfrm>
            <a:off x="1569638" y="2286000"/>
            <a:ext cx="8628862" cy="4022725"/>
          </a:xfrm>
        </p:spPr>
      </p:pic>
      <p:sp>
        <p:nvSpPr>
          <p:cNvPr id="18" name="TextBox 17">
            <a:extLst>
              <a:ext uri="{FF2B5EF4-FFF2-40B4-BE49-F238E27FC236}">
                <a16:creationId xmlns:a16="http://schemas.microsoft.com/office/drawing/2014/main" id="{36DFE435-5E6C-347A-AC8D-5A06844C64DA}"/>
              </a:ext>
            </a:extLst>
          </p:cNvPr>
          <p:cNvSpPr txBox="1"/>
          <p:nvPr/>
        </p:nvSpPr>
        <p:spPr>
          <a:xfrm>
            <a:off x="1524000" y="1422400"/>
            <a:ext cx="1750800"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1. Home Page </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29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D992-9654-D563-AF3A-ADC104E38382}"/>
              </a:ext>
            </a:extLst>
          </p:cNvPr>
          <p:cNvSpPr>
            <a:spLocks noGrp="1"/>
          </p:cNvSpPr>
          <p:nvPr>
            <p:ph type="title"/>
          </p:nvPr>
        </p:nvSpPr>
        <p:spPr>
          <a:xfrm>
            <a:off x="1103313" y="688491"/>
            <a:ext cx="2503487" cy="297029"/>
          </a:xfrm>
        </p:spPr>
        <p:txBody>
          <a:bodyPr>
            <a:normAutofit fontScale="90000"/>
          </a:bodyPr>
          <a:lstStyle/>
          <a:p>
            <a:r>
              <a:rPr lang="en-IN" sz="2000" b="1" dirty="0">
                <a:latin typeface="Times New Roman" panose="02020603050405020304" pitchFamily="18" charset="0"/>
                <a:cs typeface="Times New Roman" panose="02020603050405020304" pitchFamily="18" charset="0"/>
              </a:rPr>
              <a:t>2. Login Page</a:t>
            </a:r>
            <a:endParaRPr lang="en-US" sz="2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CBC0868-269E-1DE3-D520-E8AAA325BE47}"/>
              </a:ext>
            </a:extLst>
          </p:cNvPr>
          <p:cNvPicPr>
            <a:picLocks noGrp="1" noChangeAspect="1"/>
          </p:cNvPicPr>
          <p:nvPr>
            <p:ph idx="1"/>
          </p:nvPr>
        </p:nvPicPr>
        <p:blipFill>
          <a:blip r:embed="rId2"/>
          <a:stretch>
            <a:fillRect/>
          </a:stretch>
        </p:blipFill>
        <p:spPr>
          <a:xfrm>
            <a:off x="991552" y="1349935"/>
            <a:ext cx="10458767" cy="4819574"/>
          </a:xfrm>
        </p:spPr>
      </p:pic>
    </p:spTree>
    <p:extLst>
      <p:ext uri="{BB962C8B-B14F-4D97-AF65-F5344CB8AC3E}">
        <p14:creationId xmlns:p14="http://schemas.microsoft.com/office/powerpoint/2010/main" val="236208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3881-B698-564B-2B5C-A90452F03EF1}"/>
              </a:ext>
            </a:extLst>
          </p:cNvPr>
          <p:cNvSpPr>
            <a:spLocks noGrp="1"/>
          </p:cNvSpPr>
          <p:nvPr>
            <p:ph type="title"/>
          </p:nvPr>
        </p:nvSpPr>
        <p:spPr>
          <a:xfrm>
            <a:off x="1255711" y="503518"/>
            <a:ext cx="5490529" cy="542962"/>
          </a:xfrm>
        </p:spPr>
        <p:txBody>
          <a:bodyPr>
            <a:normAutofit/>
          </a:bodyPr>
          <a:lstStyle/>
          <a:p>
            <a:r>
              <a:rPr lang="en-IN" sz="2000" b="1" dirty="0">
                <a:latin typeface="Times New Roman" panose="02020603050405020304" pitchFamily="18" charset="0"/>
                <a:cs typeface="Times New Roman" panose="02020603050405020304" pitchFamily="18" charset="0"/>
              </a:rPr>
              <a:t>3. Doctor/Patient Register Page</a:t>
            </a:r>
            <a:endParaRPr lang="en-US" sz="2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5A0A4B5-69C9-5EE4-5A67-EF4F653337CB}"/>
              </a:ext>
            </a:extLst>
          </p:cNvPr>
          <p:cNvPicPr>
            <a:picLocks noGrp="1" noChangeAspect="1"/>
          </p:cNvPicPr>
          <p:nvPr>
            <p:ph idx="1"/>
          </p:nvPr>
        </p:nvPicPr>
        <p:blipFill>
          <a:blip r:embed="rId2"/>
          <a:stretch>
            <a:fillRect/>
          </a:stretch>
        </p:blipFill>
        <p:spPr>
          <a:xfrm>
            <a:off x="788352" y="1046480"/>
            <a:ext cx="10687507" cy="4947920"/>
          </a:xfrm>
        </p:spPr>
      </p:pic>
    </p:spTree>
    <p:extLst>
      <p:ext uri="{BB962C8B-B14F-4D97-AF65-F5344CB8AC3E}">
        <p14:creationId xmlns:p14="http://schemas.microsoft.com/office/powerpoint/2010/main" val="295253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8BBE-67E0-0CF4-1F4E-BC2A75934D68}"/>
              </a:ext>
            </a:extLst>
          </p:cNvPr>
          <p:cNvSpPr>
            <a:spLocks noGrp="1"/>
          </p:cNvSpPr>
          <p:nvPr>
            <p:ph type="title"/>
          </p:nvPr>
        </p:nvSpPr>
        <p:spPr>
          <a:xfrm>
            <a:off x="1448751" y="493358"/>
            <a:ext cx="6882449" cy="522642"/>
          </a:xfrm>
        </p:spPr>
        <p:txBody>
          <a:bodyPr>
            <a:normAutofit/>
          </a:bodyPr>
          <a:lstStyle/>
          <a:p>
            <a:r>
              <a:rPr lang="en-IN" sz="2000" b="1" dirty="0">
                <a:latin typeface="Times New Roman" panose="02020603050405020304" pitchFamily="18" charset="0"/>
                <a:cs typeface="Times New Roman" panose="02020603050405020304" pitchFamily="18" charset="0"/>
              </a:rPr>
              <a:t>4. Patients Appointment Booking Page</a:t>
            </a:r>
            <a:endParaRPr lang="en-US" sz="2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D557708-4FD8-330A-813A-9387031AE8B0}"/>
              </a:ext>
            </a:extLst>
          </p:cNvPr>
          <p:cNvPicPr>
            <a:picLocks noGrp="1" noChangeAspect="1"/>
          </p:cNvPicPr>
          <p:nvPr>
            <p:ph idx="1"/>
          </p:nvPr>
        </p:nvPicPr>
        <p:blipFill>
          <a:blip r:embed="rId2"/>
          <a:stretch>
            <a:fillRect/>
          </a:stretch>
        </p:blipFill>
        <p:spPr>
          <a:xfrm>
            <a:off x="828993" y="1130374"/>
            <a:ext cx="10721598" cy="4924986"/>
          </a:xfrm>
        </p:spPr>
      </p:pic>
    </p:spTree>
    <p:extLst>
      <p:ext uri="{BB962C8B-B14F-4D97-AF65-F5344CB8AC3E}">
        <p14:creationId xmlns:p14="http://schemas.microsoft.com/office/powerpoint/2010/main" val="203045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02B4-B85D-04E7-D4EB-345774357F30}"/>
              </a:ext>
            </a:extLst>
          </p:cNvPr>
          <p:cNvSpPr>
            <a:spLocks noGrp="1"/>
          </p:cNvSpPr>
          <p:nvPr>
            <p:ph type="title"/>
          </p:nvPr>
        </p:nvSpPr>
        <p:spPr>
          <a:xfrm>
            <a:off x="1347151" y="503518"/>
            <a:ext cx="4982529" cy="410882"/>
          </a:xfrm>
        </p:spPr>
        <p:txBody>
          <a:bodyPr>
            <a:normAutofit/>
          </a:bodyPr>
          <a:lstStyle/>
          <a:p>
            <a:r>
              <a:rPr lang="en-IN" sz="2000" b="1" dirty="0">
                <a:latin typeface="Times New Roman" panose="02020603050405020304" pitchFamily="18" charset="0"/>
                <a:cs typeface="Times New Roman" panose="02020603050405020304" pitchFamily="18" charset="0"/>
              </a:rPr>
              <a:t>5. Verification Account Page</a:t>
            </a:r>
            <a:endParaRPr lang="en-US" sz="2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17A3772-CA90-E14E-B7D5-F4646BE31DEC}"/>
              </a:ext>
            </a:extLst>
          </p:cNvPr>
          <p:cNvPicPr>
            <a:picLocks noGrp="1" noChangeAspect="1"/>
          </p:cNvPicPr>
          <p:nvPr>
            <p:ph idx="1"/>
          </p:nvPr>
        </p:nvPicPr>
        <p:blipFill>
          <a:blip r:embed="rId2"/>
          <a:stretch>
            <a:fillRect/>
          </a:stretch>
        </p:blipFill>
        <p:spPr>
          <a:xfrm>
            <a:off x="687487" y="1570116"/>
            <a:ext cx="10817026" cy="3438764"/>
          </a:xfrm>
        </p:spPr>
      </p:pic>
    </p:spTree>
    <p:extLst>
      <p:ext uri="{BB962C8B-B14F-4D97-AF65-F5344CB8AC3E}">
        <p14:creationId xmlns:p14="http://schemas.microsoft.com/office/powerpoint/2010/main" val="3993012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266</TotalTime>
  <Words>351</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Tw Cen MT</vt:lpstr>
      <vt:lpstr>Tw Cen MT Condensed</vt:lpstr>
      <vt:lpstr>Wingdings 3</vt:lpstr>
      <vt:lpstr>Integral</vt:lpstr>
      <vt:lpstr> Progress Presentation  PATIENT MANAGEMENT SYSTEM 2023-24       Group No.  GB31   </vt:lpstr>
      <vt:lpstr>Team Members  </vt:lpstr>
      <vt:lpstr>INTRODUCTION</vt:lpstr>
      <vt:lpstr>Project Modules</vt:lpstr>
      <vt:lpstr>PROJECT WORK</vt:lpstr>
      <vt:lpstr>2. Login Page</vt:lpstr>
      <vt:lpstr>3. Doctor/Patient Register Page</vt:lpstr>
      <vt:lpstr>4. Patients Appointment Booking Page</vt:lpstr>
      <vt:lpstr>5. Verification Account Page</vt:lpstr>
      <vt:lpstr>6. Contact us</vt:lpstr>
      <vt:lpstr>7.About us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PRESENTATION ON  PATIENT MANAGEMENT SYSTEM 2023-24  BY: PRAJJWAL YADAV SUPERVISED BY: DR. SHASHANK BHARDWAJ</dc:title>
  <dc:creator>shivani Sharma</dc:creator>
  <cp:lastModifiedBy>Yashwant Singh</cp:lastModifiedBy>
  <cp:revision>103</cp:revision>
  <dcterms:created xsi:type="dcterms:W3CDTF">2023-09-25T08:44:49Z</dcterms:created>
  <dcterms:modified xsi:type="dcterms:W3CDTF">2024-04-19T05:47:11Z</dcterms:modified>
</cp:coreProperties>
</file>