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87" r:id="rId2"/>
    <p:sldMasterId id="2147483789" r:id="rId3"/>
  </p:sldMasterIdLst>
  <p:notesMasterIdLst>
    <p:notesMasterId r:id="rId25"/>
  </p:notesMasterIdLst>
  <p:handoutMasterIdLst>
    <p:handoutMasterId r:id="rId26"/>
  </p:handoutMasterIdLst>
  <p:sldIdLst>
    <p:sldId id="586" r:id="rId4"/>
    <p:sldId id="766" r:id="rId5"/>
    <p:sldId id="831" r:id="rId6"/>
    <p:sldId id="832" r:id="rId7"/>
    <p:sldId id="833" r:id="rId8"/>
    <p:sldId id="834" r:id="rId9"/>
    <p:sldId id="835" r:id="rId10"/>
    <p:sldId id="836" r:id="rId11"/>
    <p:sldId id="838" r:id="rId12"/>
    <p:sldId id="839" r:id="rId13"/>
    <p:sldId id="837" r:id="rId14"/>
    <p:sldId id="840" r:id="rId15"/>
    <p:sldId id="842" r:id="rId16"/>
    <p:sldId id="843" r:id="rId17"/>
    <p:sldId id="844" r:id="rId18"/>
    <p:sldId id="845" r:id="rId19"/>
    <p:sldId id="846" r:id="rId20"/>
    <p:sldId id="847" r:id="rId21"/>
    <p:sldId id="841" r:id="rId22"/>
    <p:sldId id="830" r:id="rId23"/>
    <p:sldId id="760" r:id="rId24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§"/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§"/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§"/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§"/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§"/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 userDrawn="1">
          <p15:clr>
            <a:srgbClr val="A4A3A4"/>
          </p15:clr>
        </p15:guide>
        <p15:guide id="2" orient="horz" pos="4207" userDrawn="1">
          <p15:clr>
            <a:srgbClr val="A4A3A4"/>
          </p15:clr>
        </p15:guide>
        <p15:guide id="3" orient="horz" pos="1200" userDrawn="1">
          <p15:clr>
            <a:srgbClr val="A4A3A4"/>
          </p15:clr>
        </p15:guide>
        <p15:guide id="4" orient="horz" pos="148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400" userDrawn="1">
          <p15:clr>
            <a:srgbClr val="A4A3A4"/>
          </p15:clr>
        </p15:guide>
        <p15:guide id="7" pos="6488" userDrawn="1">
          <p15:clr>
            <a:srgbClr val="A4A3A4"/>
          </p15:clr>
        </p15:guide>
        <p15:guide id="8" pos="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9900"/>
    <a:srgbClr val="33CCCC"/>
    <a:srgbClr val="9999FF"/>
    <a:srgbClr val="CCFF99"/>
    <a:srgbClr val="CCFFFF"/>
    <a:srgbClr val="FFFF99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2" autoAdjust="0"/>
    <p:restoredTop sz="96379" autoAdjust="0"/>
  </p:normalViewPr>
  <p:slideViewPr>
    <p:cSldViewPr snapToGrid="0">
      <p:cViewPr varScale="1">
        <p:scale>
          <a:sx n="87" d="100"/>
          <a:sy n="87" d="100"/>
        </p:scale>
        <p:origin x="200" y="856"/>
      </p:cViewPr>
      <p:guideLst>
        <p:guide orient="horz" pos="144"/>
        <p:guide orient="horz" pos="4207"/>
        <p:guide orient="horz" pos="1200"/>
        <p:guide orient="horz" pos="1488"/>
        <p:guide pos="3840"/>
        <p:guide pos="400"/>
        <p:guide pos="6488"/>
        <p:guide pos="85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778" y="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31" Type="http://schemas.microsoft.com/office/2015/10/relationships/revisionInfo" Target="revisionInfo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spcBef>
                <a:spcPct val="0"/>
              </a:spcBef>
              <a:buFontTx/>
              <a:buNone/>
              <a:defRPr sz="1200" b="1">
                <a:solidFill>
                  <a:schemeClr val="tx1"/>
                </a:solidFill>
                <a:effectLst/>
                <a:latin typeface="Segoe Semibold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0"/>
              </a:spcBef>
              <a:buFontTx/>
              <a:buNone/>
              <a:defRPr sz="1000" b="0">
                <a:solidFill>
                  <a:schemeClr val="tx1"/>
                </a:solidFill>
                <a:effectLst/>
                <a:latin typeface="Segoe" pitchFamily="34" charset="0"/>
                <a:ea typeface="+mn-ea"/>
              </a:defRPr>
            </a:lvl1pPr>
          </a:lstStyle>
          <a:p>
            <a:pPr>
              <a:defRPr/>
            </a:pPr>
            <a:fld id="{3C00779A-D72E-461A-88A9-265974502C49}" type="datetime8">
              <a:rPr lang="zh-CN" altLang="en-US"/>
              <a:pPr>
                <a:defRPr/>
              </a:pPr>
              <a:t>2018年11月11日3时20分</a:t>
            </a:fld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63230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spcBef>
                <a:spcPct val="0"/>
              </a:spcBef>
              <a:buFontTx/>
              <a:buNone/>
              <a:defRPr sz="800" b="0">
                <a:solidFill>
                  <a:schemeClr val="tx1"/>
                </a:solidFill>
                <a:effectLst/>
                <a:latin typeface="Segoe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© 2004 Microsoft Corporation. All rights reserved.</a:t>
            </a:r>
          </a:p>
          <a:p>
            <a:pPr>
              <a:defRPr/>
            </a:pPr>
            <a:r>
              <a:rPr lang="en-US" altLang="zh-CN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84925" y="8831263"/>
            <a:ext cx="62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0"/>
              </a:spcBef>
              <a:buFontTx/>
              <a:buNone/>
              <a:defRPr sz="1200" b="1">
                <a:solidFill>
                  <a:schemeClr val="tx1"/>
                </a:solidFill>
                <a:effectLst/>
                <a:latin typeface="Segoe Semibold" pitchFamily="34" charset="0"/>
                <a:ea typeface="+mn-ea"/>
              </a:defRPr>
            </a:lvl1pPr>
          </a:lstStyle>
          <a:p>
            <a:pPr>
              <a:defRPr/>
            </a:pPr>
            <a:fld id="{FBD3F461-0B59-4E3D-866C-B397F9612D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9513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4E011D73-ACB8-45F2-B931-6EF2843380DC}" type="datetime8">
              <a:rPr lang="zh-CN" altLang="en-US"/>
              <a:pPr>
                <a:defRPr/>
              </a:pPr>
              <a:t>2018年11月11日3时20分</a:t>
            </a:fld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37625"/>
            <a:ext cx="579278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spcBef>
                <a:spcPct val="0"/>
              </a:spcBef>
              <a:buFontTx/>
              <a:buNone/>
              <a:defRPr sz="800" b="0">
                <a:solidFill>
                  <a:schemeClr val="tx1"/>
                </a:solidFill>
                <a:effectLst/>
                <a:latin typeface="Segoe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© 2004 Microsoft Corporation. All rights reserved.</a:t>
            </a:r>
          </a:p>
          <a:p>
            <a:pPr>
              <a:defRPr/>
            </a:pPr>
            <a:r>
              <a:rPr lang="en-US" altLang="zh-CN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07063" y="8829675"/>
            <a:ext cx="13017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C6EA7359-27D0-4EF3-99E7-169A47A04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73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0D5D2C-B423-421A-8DD6-583404CEB802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4838"/>
            <a:ext cx="5610225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821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07E330-62EC-4E95-BEAF-1A391E4E93AD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829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Relationship Id="rId3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6084" y="2228110"/>
            <a:ext cx="10363200" cy="757130"/>
          </a:xfrm>
        </p:spPr>
        <p:txBody>
          <a:bodyPr anchor="ctr"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879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5134" y="4670948"/>
            <a:ext cx="10481733" cy="535531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193194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95687" y="1420813"/>
            <a:ext cx="5096780" cy="221456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03579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19759" y="228600"/>
            <a:ext cx="2179058" cy="340677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9512" y="228600"/>
            <a:ext cx="2769989" cy="34067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03885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3155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420813"/>
            <a:ext cx="11184467" cy="535531"/>
          </a:xfrm>
        </p:spPr>
        <p:txBody>
          <a:bodyPr/>
          <a:lstStyle/>
          <a:p>
            <a:pPr lvl="0"/>
            <a:r>
              <a:rPr lang="en-US" altLang="zh-CN" noProof="0"/>
              <a:t>Click icon to add table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5912523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23531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60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69476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-203200" y="8153400"/>
            <a:ext cx="0" cy="15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0" y="8153400"/>
            <a:ext cx="0" cy="15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51255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96727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8089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51958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0633" y="5794747"/>
            <a:ext cx="12170733" cy="1041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766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18939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2174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319154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-50800" y="7896226"/>
            <a:ext cx="50800" cy="40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203200" y="7896226"/>
            <a:ext cx="0" cy="40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30996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901826"/>
            <a:ext cx="10464800" cy="1470025"/>
          </a:xfrm>
        </p:spPr>
        <p:txBody>
          <a:bodyPr/>
          <a:lstStyle>
            <a:lvl1pPr algn="ctr">
              <a:defRPr sz="4400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09600" y="3429000"/>
            <a:ext cx="103632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3136534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186B6-3E22-4EBA-80B4-06648348608C}" type="datetimeFigureOut">
              <a:rPr lang="zh-CN" altLang="en-US"/>
              <a:pPr>
                <a:defRPr/>
              </a:pPr>
              <a:t>2018/11/11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A3E9A-B00D-4B77-8889-93B734B2D1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8432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1B4D2-CBA4-4EAD-9C65-ACC87865ACF2}" type="datetimeFigureOut">
              <a:rPr lang="zh-CN" altLang="en-US"/>
              <a:pPr>
                <a:defRPr/>
              </a:pPr>
              <a:t>2018/11/11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92DEE-C929-43A9-AC2A-4FA3939E65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79039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740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838200"/>
            <a:ext cx="5740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6B5C4-37B6-4772-99E8-C65A010CAF78}" type="datetimeFigureOut">
              <a:rPr lang="zh-CN" altLang="en-US"/>
              <a:pPr>
                <a:defRPr/>
              </a:pPr>
              <a:t>2018/11/11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E3D85-A4E3-4FB6-ACB6-FA67B35576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26881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E695-8E93-4AC6-ACEA-7797B429269A}" type="datetimeFigureOut">
              <a:rPr lang="zh-CN" altLang="en-US"/>
              <a:pPr>
                <a:defRPr/>
              </a:pPr>
              <a:t>2018/11/11</a:t>
            </a:fld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6D9FB-87C9-4F98-8008-402E94313D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65408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46331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37568"/>
            <a:ext cx="103632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352117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60"/>
            <a:ext cx="12192000" cy="498003"/>
          </a:xfrm>
        </p:spPr>
        <p:txBody>
          <a:bodyPr/>
          <a:lstStyle>
            <a:lvl1pPr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9836" y="509564"/>
            <a:ext cx="12170734" cy="633700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79938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3D54E-063A-4B28-9F4F-054AB6A0306E}" type="datetimeFigureOut">
              <a:rPr lang="zh-CN" altLang="en-US"/>
              <a:pPr>
                <a:defRPr/>
              </a:pPr>
              <a:t>2018/11/11</a:t>
            </a:fld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AD266-C115-4DE1-BFD1-9260162E5D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88734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3BF22-9C7D-41BB-A141-0A32E77CD978}" type="datetimeFigureOut">
              <a:rPr lang="zh-CN" altLang="en-US"/>
              <a:pPr>
                <a:defRPr/>
              </a:pPr>
              <a:t>2018/11/11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61247-71D3-45CD-8817-FAC28AF156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38130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7911B-597B-4407-A3D4-286AB2D9E4CA}" type="datetimeFigureOut">
              <a:rPr lang="zh-CN" altLang="en-US"/>
              <a:pPr>
                <a:defRPr/>
              </a:pPr>
              <a:t>2018/11/11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C5B3D-9045-4B9B-988C-F8EA359CE1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60581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48A73-ABB0-4F66-B67A-7A0930BC04C7}" type="datetimeFigureOut">
              <a:rPr lang="zh-CN" altLang="en-US"/>
              <a:pPr>
                <a:defRPr/>
              </a:pPr>
              <a:t>2018/11/11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49FEF-BA24-4A1E-9B08-1260EDF8D5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404447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67800" y="228600"/>
            <a:ext cx="29210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5598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257E3-CF89-4FD9-9464-ABAC5CC30D6C}" type="datetimeFigureOut">
              <a:rPr lang="zh-CN" altLang="en-US"/>
              <a:pPr>
                <a:defRPr/>
              </a:pPr>
              <a:t>2018/11/11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E1C82-C75A-4EAF-89B3-5F96744ABF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7968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420813"/>
            <a:ext cx="5490633" cy="1957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834" y="1420813"/>
            <a:ext cx="5490633" cy="1957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85644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0143"/>
            <a:ext cx="5386917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717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50143"/>
            <a:ext cx="5389033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717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65869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68211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93929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65768"/>
            <a:ext cx="4011084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2344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65519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98006"/>
            <a:ext cx="73152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24318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3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228600"/>
            <a:ext cx="11190817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Title Slide</a:t>
            </a:r>
          </a:p>
        </p:txBody>
      </p:sp>
      <p:sp>
        <p:nvSpPr>
          <p:cNvPr id="1878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420813"/>
            <a:ext cx="11184467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658" r:id="rId1"/>
    <p:sldLayoutId id="2147485618" r:id="rId2"/>
    <p:sldLayoutId id="2147485619" r:id="rId3"/>
    <p:sldLayoutId id="2147485620" r:id="rId4"/>
    <p:sldLayoutId id="2147485621" r:id="rId5"/>
    <p:sldLayoutId id="2147485622" r:id="rId6"/>
    <p:sldLayoutId id="2147485623" r:id="rId7"/>
    <p:sldLayoutId id="2147485624" r:id="rId8"/>
    <p:sldLayoutId id="2147485625" r:id="rId9"/>
    <p:sldLayoutId id="2147485626" r:id="rId10"/>
    <p:sldLayoutId id="2147485627" r:id="rId11"/>
    <p:sldLayoutId id="2147485628" r:id="rId12"/>
    <p:sldLayoutId id="2147485629" r:id="rId13"/>
  </p:sldLayoutIdLst>
  <p:transition>
    <p:fade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宋体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宋体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宋体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宋体" pitchFamily="2" charset="-122"/>
        </a:defRPr>
      </a:lvl9pPr>
    </p:titleStyle>
    <p:bodyStyle>
      <a:lvl1pPr marL="571500" indent="-5715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28700" indent="-4556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428750" indent="-3984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828800" indent="-3984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2272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844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</a:defRPr>
      </a:lvl6pPr>
      <a:lvl7pPr marL="31416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</a:defRPr>
      </a:lvl7pPr>
      <a:lvl8pPr marL="35988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</a:defRPr>
      </a:lvl8pPr>
      <a:lvl9pPr marL="40560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203200" y="7896226"/>
            <a:ext cx="203200" cy="7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203200" y="8153400"/>
            <a:ext cx="203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30" r:id="rId1"/>
    <p:sldLayoutId id="2147485631" r:id="rId2"/>
    <p:sldLayoutId id="2147485632" r:id="rId3"/>
    <p:sldLayoutId id="2147485633" r:id="rId4"/>
    <p:sldLayoutId id="2147485634" r:id="rId5"/>
    <p:sldLayoutId id="2147485635" r:id="rId6"/>
    <p:sldLayoutId id="2147485636" r:id="rId7"/>
    <p:sldLayoutId id="2147485637" r:id="rId8"/>
    <p:sldLayoutId id="2147485638" r:id="rId9"/>
    <p:sldLayoutId id="2147485639" r:id="rId10"/>
    <p:sldLayoutId id="214748564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1"/>
            <a:ext cx="843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5320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6C1D9A2-EBD0-4552-9A74-D9CC900E19EE}" type="datetimeFigureOut">
              <a:rPr lang="zh-CN" altLang="en-US"/>
              <a:pPr>
                <a:defRPr/>
              </a:pPr>
              <a:t>2018/11/11</a:t>
            </a:fld>
            <a:endParaRPr lang="en-US" altLang="zh-CN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53201"/>
            <a:ext cx="386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5320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64A46AF-30A0-4F40-BBE7-EF4AB50E78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1168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pic>
        <p:nvPicPr>
          <p:cNvPr id="4103" name="Picture 7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5715000"/>
            <a:ext cx="1828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5662" r:id="rId1"/>
    <p:sldLayoutId id="2147485649" r:id="rId2"/>
    <p:sldLayoutId id="2147485650" r:id="rId3"/>
    <p:sldLayoutId id="2147485651" r:id="rId4"/>
    <p:sldLayoutId id="2147485652" r:id="rId5"/>
    <p:sldLayoutId id="2147485663" r:id="rId6"/>
    <p:sldLayoutId id="2147485653" r:id="rId7"/>
    <p:sldLayoutId id="2147485654" r:id="rId8"/>
    <p:sldLayoutId id="2147485655" r:id="rId9"/>
    <p:sldLayoutId id="2147485656" r:id="rId10"/>
    <p:sldLayoutId id="2147485657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05740" y="2197836"/>
            <a:ext cx="11624310" cy="769441"/>
          </a:xfr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泛型</a:t>
            </a:r>
            <a:endParaRPr lang="en-US" altLang="zh-CN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20049" y="3429000"/>
            <a:ext cx="439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课程教师：余剑</a:t>
            </a:r>
          </a:p>
        </p:txBody>
      </p:sp>
    </p:spTree>
  </p:cSld>
  <p:clrMapOvr>
    <a:masterClrMapping/>
  </p:clrMapOvr>
  <p:transition advTm="982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C# </a:t>
            </a:r>
            <a:r>
              <a:rPr lang="zh-CN" altLang="en-US" dirty="0"/>
              <a:t>泛型的约束（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2937" y="560477"/>
            <a:ext cx="1149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/>
            <a:r>
              <a:rPr lang="zh-CN" altLang="en-US" sz="3600" dirty="0"/>
              <a:t>泛型约束均能混合使用</a:t>
            </a:r>
            <a:endParaRPr lang="en-US" altLang="zh-CN" sz="3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1" y="1532415"/>
            <a:ext cx="6833415" cy="398301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100" y="1532416"/>
            <a:ext cx="5312833" cy="47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389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C# </a:t>
            </a:r>
            <a:r>
              <a:rPr lang="zh-CN" altLang="en-US" dirty="0"/>
              <a:t>泛型的约束（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545" y="509563"/>
            <a:ext cx="1213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小明想：</a:t>
            </a:r>
            <a:r>
              <a:rPr lang="en-US" altLang="zh-CN" dirty="0"/>
              <a:t>.NET</a:t>
            </a:r>
            <a:r>
              <a:rPr lang="zh-CN" altLang="en-US" dirty="0"/>
              <a:t>中，实现比较的基本方法是实现</a:t>
            </a:r>
            <a:r>
              <a:rPr lang="en-US" altLang="zh-CN" dirty="0" err="1"/>
              <a:t>IComparable</a:t>
            </a:r>
            <a:r>
              <a:rPr lang="zh-CN" altLang="en-US" dirty="0"/>
              <a:t>接口，那我就用这个接口约束</a:t>
            </a:r>
            <a:r>
              <a:rPr lang="en-US" altLang="zh-CN" dirty="0" err="1"/>
              <a:t>SortHelper</a:t>
            </a:r>
            <a:r>
              <a:rPr lang="zh-CN" altLang="en-US" dirty="0"/>
              <a:t>类：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4923688" y="4484751"/>
            <a:ext cx="348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出现了错误！为什么呢？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14898" y="942912"/>
            <a:ext cx="276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调用如下：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017" y="4877667"/>
            <a:ext cx="5243014" cy="37341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24052" y="6066694"/>
            <a:ext cx="1149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泛型促进了类型安全。它确保在参数化的类中，只有成员明确的数据类型才可使用。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75" y="1001819"/>
            <a:ext cx="4610500" cy="48543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841" y="1418069"/>
            <a:ext cx="7247248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645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C# </a:t>
            </a:r>
            <a:r>
              <a:rPr lang="zh-CN" altLang="en-US" dirty="0"/>
              <a:t>泛型的约束（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545" y="509563"/>
            <a:ext cx="1213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为</a:t>
            </a:r>
            <a:r>
              <a:rPr lang="en-US" altLang="zh-CN" dirty="0"/>
              <a:t>Employee</a:t>
            </a:r>
            <a:r>
              <a:rPr lang="zh-CN" altLang="en-US" dirty="0"/>
              <a:t>实现接口</a:t>
            </a:r>
            <a:r>
              <a:rPr lang="en-US" altLang="zh-CN" dirty="0" err="1"/>
              <a:t>IComparable</a:t>
            </a:r>
            <a:r>
              <a:rPr lang="zh-CN" altLang="en-US" dirty="0"/>
              <a:t>，根据出生日期比较员工的大小。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5477606" y="942912"/>
            <a:ext cx="276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调用如下：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" y="873723"/>
            <a:ext cx="4854361" cy="53039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116" y="1413335"/>
            <a:ext cx="6477561" cy="40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1823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 </a:t>
            </a:r>
            <a:r>
              <a:rPr lang="zh-CN" altLang="en-US" dirty="0"/>
              <a:t>使用泛型构建通用的数据仓储（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186" y="2686519"/>
            <a:ext cx="5319221" cy="335309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2223" y="659425"/>
            <a:ext cx="11860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通常在应用系统中，存在很多实体类，我们不可能针对每个实体去写对应的数据仓储。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96362" y="2016375"/>
            <a:ext cx="11860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存储的只是实体类，其他的类不允许使用数据仓储。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5589" y="2960016"/>
            <a:ext cx="6375888" cy="207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数据仓储泛型约束：</a:t>
            </a:r>
            <a:endParaRPr lang="en-US" altLang="zh-CN" sz="2800" dirty="0"/>
          </a:p>
          <a:p>
            <a:pPr lvl="1"/>
            <a:r>
              <a:rPr lang="zh-CN" altLang="en-US" sz="2800" dirty="0"/>
              <a:t>必须属于引用类型</a:t>
            </a:r>
            <a:endParaRPr lang="en-US" altLang="zh-CN" sz="2800" dirty="0"/>
          </a:p>
          <a:p>
            <a:pPr lvl="1"/>
            <a:r>
              <a:rPr lang="zh-CN" altLang="en-US" sz="2800" dirty="0"/>
              <a:t>必须实现</a:t>
            </a:r>
            <a:r>
              <a:rPr lang="en-US" altLang="zh-CN" sz="2800" dirty="0" err="1"/>
              <a:t>IEntity</a:t>
            </a:r>
            <a:endParaRPr lang="en-US" altLang="zh-CN" sz="2800" dirty="0"/>
          </a:p>
          <a:p>
            <a:pPr lvl="1"/>
            <a:r>
              <a:rPr lang="zh-CN" altLang="en-US" sz="2800" dirty="0"/>
              <a:t>必须存在无参构造函数</a:t>
            </a:r>
          </a:p>
        </p:txBody>
      </p:sp>
    </p:spTree>
    <p:extLst>
      <p:ext uri="{BB962C8B-B14F-4D97-AF65-F5344CB8AC3E}">
        <p14:creationId xmlns:p14="http://schemas.microsoft.com/office/powerpoint/2010/main" val="282647791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 </a:t>
            </a:r>
            <a:r>
              <a:rPr lang="zh-CN" altLang="en-US" dirty="0"/>
              <a:t>实体对象读写（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3430" y="584496"/>
            <a:ext cx="564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将对象保存至数据文件：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0" y="1182649"/>
            <a:ext cx="7773074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1040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 </a:t>
            </a:r>
            <a:r>
              <a:rPr lang="zh-CN" altLang="en-US" dirty="0"/>
              <a:t>实体对象读写（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3430" y="589086"/>
            <a:ext cx="1180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根据对象</a:t>
            </a:r>
            <a:r>
              <a:rPr lang="en-US" altLang="zh-CN" sz="2800" dirty="0"/>
              <a:t>ID</a:t>
            </a:r>
            <a:r>
              <a:rPr lang="zh-CN" altLang="en-US" sz="2800" dirty="0"/>
              <a:t> ，从数据文件中读取并转化为对应类型：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0" y="1112306"/>
            <a:ext cx="7574936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4666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 </a:t>
            </a:r>
            <a:r>
              <a:rPr lang="zh-CN" altLang="en-US" dirty="0"/>
              <a:t>实体可序列化（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3430" y="589086"/>
            <a:ext cx="1180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为实体类添加 </a:t>
            </a:r>
            <a:r>
              <a:rPr lang="en-US" altLang="zh-CN" sz="2800" dirty="0"/>
              <a:t>Serializable </a:t>
            </a:r>
            <a:r>
              <a:rPr lang="zh-CN" altLang="en-US" sz="2800" dirty="0"/>
              <a:t>特性：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0" y="1191829"/>
            <a:ext cx="6203218" cy="46714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22830" y="1139077"/>
            <a:ext cx="485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C#</a:t>
            </a:r>
            <a:r>
              <a:rPr lang="zh-CN" altLang="en-US" dirty="0"/>
              <a:t>跟</a:t>
            </a:r>
            <a:r>
              <a:rPr lang="en-US" altLang="zh-CN" dirty="0"/>
              <a:t>Java</a:t>
            </a:r>
            <a:r>
              <a:rPr lang="zh-CN" altLang="en-US" dirty="0"/>
              <a:t>一样，对象文件读写都需要序列化或反序列化。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22830" y="1864931"/>
            <a:ext cx="485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C#</a:t>
            </a:r>
            <a:r>
              <a:rPr lang="zh-CN" altLang="en-US" dirty="0"/>
              <a:t>中可以使用</a:t>
            </a:r>
            <a:r>
              <a:rPr lang="en-US" altLang="zh-CN" dirty="0"/>
              <a:t>Serializable</a:t>
            </a:r>
            <a:r>
              <a:rPr lang="zh-CN" altLang="en-US" dirty="0"/>
              <a:t>特性来标识该类可以被序列化。</a:t>
            </a:r>
          </a:p>
        </p:txBody>
      </p:sp>
    </p:spTree>
    <p:extLst>
      <p:ext uri="{BB962C8B-B14F-4D97-AF65-F5344CB8AC3E}">
        <p14:creationId xmlns:p14="http://schemas.microsoft.com/office/powerpoint/2010/main" val="307131444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 </a:t>
            </a:r>
            <a:r>
              <a:rPr lang="zh-CN" altLang="en-US" dirty="0"/>
              <a:t>实体可序列化（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3430" y="589086"/>
            <a:ext cx="1180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为什么要标识实体可序列化？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745" y="1191829"/>
            <a:ext cx="5296359" cy="211854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0" y="1191829"/>
            <a:ext cx="4831499" cy="194326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93429" y="3543300"/>
            <a:ext cx="10700239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StreamWriter</a:t>
            </a:r>
            <a:r>
              <a:rPr lang="zh-CN" altLang="en-US" dirty="0"/>
              <a:t>读写对象信息时，需要读写对象的属性，不能整体读写。</a:t>
            </a:r>
            <a:endParaRPr lang="en-US" altLang="zh-CN" dirty="0"/>
          </a:p>
          <a:p>
            <a:r>
              <a:rPr lang="zh-CN" altLang="en-US" dirty="0"/>
              <a:t>各类型对象的属性不同。</a:t>
            </a:r>
            <a:endParaRPr lang="en-US" altLang="zh-CN" dirty="0"/>
          </a:p>
          <a:p>
            <a:r>
              <a:rPr lang="zh-CN" altLang="en-US" dirty="0"/>
              <a:t>实体标识为可序列化后，可以整个对象进行文件读写，方便转换。</a:t>
            </a:r>
          </a:p>
        </p:txBody>
      </p:sp>
    </p:spTree>
    <p:extLst>
      <p:ext uri="{BB962C8B-B14F-4D97-AF65-F5344CB8AC3E}">
        <p14:creationId xmlns:p14="http://schemas.microsoft.com/office/powerpoint/2010/main" val="318494466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 </a:t>
            </a:r>
            <a:r>
              <a:rPr lang="zh-CN" altLang="en-US" dirty="0"/>
              <a:t>数据及使用泛型仓储示例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104" y="492018"/>
            <a:ext cx="273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部门静态数据：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514300" y="521330"/>
            <a:ext cx="273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调用示例：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4" y="861350"/>
            <a:ext cx="5346700" cy="5905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300" y="902429"/>
            <a:ext cx="64135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9138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C# </a:t>
            </a:r>
            <a:r>
              <a:rPr lang="zh-CN" altLang="en-US" dirty="0"/>
              <a:t>泛型的可变性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17" y="509563"/>
            <a:ext cx="10720366" cy="632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271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课程内容提要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334118"/>
              </p:ext>
            </p:extLst>
          </p:nvPr>
        </p:nvGraphicFramePr>
        <p:xfrm>
          <a:off x="131883" y="580292"/>
          <a:ext cx="11904786" cy="64008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0193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854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3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43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1.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C# </a:t>
                      </a:r>
                      <a:r>
                        <a:rPr lang="zh-CN" alt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泛型的简介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43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2.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C# </a:t>
                      </a:r>
                      <a:r>
                        <a:rPr lang="zh-CN" alt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泛型的使用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43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3.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C# </a:t>
                      </a:r>
                      <a:r>
                        <a:rPr lang="zh-CN" alt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泛型的约束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43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4.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C# </a:t>
                      </a:r>
                      <a:r>
                        <a:rPr lang="zh-CN" alt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泛型的可变性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95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95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95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295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295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0953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285751" y="750349"/>
            <a:ext cx="11532869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课程作业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259155"/>
              </p:ext>
            </p:extLst>
          </p:nvPr>
        </p:nvGraphicFramePr>
        <p:xfrm>
          <a:off x="285751" y="1519171"/>
          <a:ext cx="11710554" cy="1041149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3408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731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96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8725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作业编号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作业任务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要求说明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7624"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NSCEx0201</a:t>
                      </a:r>
                      <a:endParaRPr lang="zh-CN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应用泛型知识，修改</a:t>
                      </a:r>
                      <a:r>
                        <a:rPr lang="en-US" altLang="zh-CN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NSCEx0111</a:t>
                      </a:r>
                      <a:r>
                        <a:rPr lang="zh-CN" alt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作业，实现部门和员工数据的对象读写。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5422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29939" y="4191246"/>
            <a:ext cx="889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在个人工作区内创建一个空白解决方案：</a:t>
            </a:r>
            <a:r>
              <a:rPr lang="en-US" altLang="zh-CN" dirty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NSCEx02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，然后创建一个项目：</a:t>
            </a:r>
            <a:r>
              <a:rPr lang="en-US" altLang="zh-CN" dirty="0">
                <a:solidFill>
                  <a:schemeClr val="accent4">
                    <a:lumMod val="10000"/>
                  </a:schemeClr>
                </a:solidFill>
                <a:latin typeface="+mj-ea"/>
              </a:rPr>
              <a:t>NSCEx0201</a:t>
            </a:r>
            <a:endParaRPr lang="zh-CN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964095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19433" y="2531237"/>
            <a:ext cx="745588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  <a:defRPr/>
            </a:pPr>
            <a:r>
              <a:rPr lang="zh-CN" altLang="en-US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本次学习结束，谢谢您的参与！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C# </a:t>
            </a:r>
            <a:r>
              <a:rPr lang="zh-CN" altLang="en-US" dirty="0"/>
              <a:t>泛型的简介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3093" y="677008"/>
            <a:ext cx="11948746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什么是泛型？</a:t>
            </a:r>
            <a:endParaRPr lang="en-US" altLang="zh-CN" sz="3200" dirty="0"/>
          </a:p>
          <a:p>
            <a:pPr lvl="1">
              <a:buNone/>
            </a:pPr>
            <a:r>
              <a:rPr lang="zh-CN" altLang="en-US" sz="2800" dirty="0"/>
              <a:t>通过参数化类型来实现在同一份代码上操作多种数据类型。利用“参数化类型”将类型抽象化，从而实现灵活的复用。</a:t>
            </a:r>
            <a:endParaRPr lang="en-US" altLang="zh-CN" sz="2800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0677" y="2373531"/>
            <a:ext cx="11931162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使用泛型有什么好处？</a:t>
            </a:r>
            <a:endParaRPr lang="en-US" altLang="zh-CN" sz="3200" dirty="0"/>
          </a:p>
          <a:p>
            <a:pPr lvl="1">
              <a:buNone/>
            </a:pPr>
            <a:r>
              <a:rPr lang="zh-CN" altLang="en-US" sz="3200" dirty="0"/>
              <a:t>通过使用泛型，我们可以获得强类型的支持，同时还可以极大地提高代码的重用度，避免了隐式的装箱、拆箱，在一定程度上提升了应用程序的性能。</a:t>
            </a:r>
          </a:p>
          <a:p>
            <a:pPr lvl="1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2253644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 </a:t>
            </a:r>
            <a:r>
              <a:rPr lang="zh-CN" altLang="en-US" dirty="0"/>
              <a:t>如果没有泛型（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7735" y="747347"/>
            <a:ext cx="7367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没有泛型，将会很难创建类型安全的集合；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4" y="1810811"/>
            <a:ext cx="4229467" cy="25681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581" y="1803761"/>
            <a:ext cx="7788315" cy="293395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7735" y="4852012"/>
            <a:ext cx="11810161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从集合取出的值类型数据都会隐式地进行封箱、拆箱；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从集合中取出元素都必须将它强制转换成正确的类型（如果忘记了，就会抛出异常）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7735" y="1354921"/>
            <a:ext cx="290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运行前：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469425" y="1349061"/>
            <a:ext cx="290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运行后：</a:t>
            </a:r>
          </a:p>
        </p:txBody>
      </p:sp>
    </p:spTree>
    <p:extLst>
      <p:ext uri="{BB962C8B-B14F-4D97-AF65-F5344CB8AC3E}">
        <p14:creationId xmlns:p14="http://schemas.microsoft.com/office/powerpoint/2010/main" val="345659007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 </a:t>
            </a:r>
            <a:r>
              <a:rPr lang="zh-CN" altLang="en-US" dirty="0"/>
              <a:t>如果没有泛型（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545" y="545124"/>
            <a:ext cx="4916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李总叫小明写一个排序算法，用来排序一个</a:t>
            </a:r>
            <a:r>
              <a:rPr lang="en-US" altLang="zh-CN" dirty="0" err="1"/>
              <a:t>int</a:t>
            </a:r>
            <a:r>
              <a:rPr lang="zh-CN" altLang="en-US" dirty="0"/>
              <a:t>类型的数组，于是小明写了：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9" y="1231416"/>
            <a:ext cx="4816257" cy="217950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383819" y="539269"/>
            <a:ext cx="665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第二天，李总又叫小明写一个排序</a:t>
            </a:r>
            <a:r>
              <a:rPr lang="en-US" altLang="zh-CN" dirty="0"/>
              <a:t>byte</a:t>
            </a:r>
            <a:r>
              <a:rPr lang="zh-CN" altLang="en-US" dirty="0"/>
              <a:t>类型算法，小明说</a:t>
            </a:r>
            <a:r>
              <a:rPr lang="en-US" altLang="zh-CN" dirty="0"/>
              <a:t>byte</a:t>
            </a:r>
            <a:r>
              <a:rPr lang="zh-CN" altLang="en-US" dirty="0"/>
              <a:t>是</a:t>
            </a:r>
            <a:r>
              <a:rPr lang="en-US" altLang="zh-CN" dirty="0" err="1"/>
              <a:t>int</a:t>
            </a:r>
            <a:r>
              <a:rPr lang="zh-CN" altLang="en-US" dirty="0"/>
              <a:t>的子集，只要复制昨天的算法然后改签名就好了，于是写了：</a:t>
            </a: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962" y="1226730"/>
            <a:ext cx="4694327" cy="211854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1545" y="3732240"/>
            <a:ext cx="11975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不久之后，李总觉得所有的数字类型都可能会遇到排序，于是让小明想办法实现所有数字类型的排序，于是小明加班加点，将所有数字类型的排序都实现了，但是他却被李总骂了一顿！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162159" y="4624753"/>
            <a:ext cx="746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没有泛型，很多情况下无法合理重用代码</a:t>
            </a:r>
          </a:p>
        </p:txBody>
      </p:sp>
    </p:spTree>
    <p:extLst>
      <p:ext uri="{BB962C8B-B14F-4D97-AF65-F5344CB8AC3E}">
        <p14:creationId xmlns:p14="http://schemas.microsoft.com/office/powerpoint/2010/main" val="1697202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C# </a:t>
            </a:r>
            <a:r>
              <a:rPr lang="zh-CN" altLang="en-US" dirty="0"/>
              <a:t>泛型的使用（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7371" y="653281"/>
            <a:ext cx="114372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3600" dirty="0"/>
              <a:t>所有类型在定义时使用尖括号</a:t>
            </a:r>
            <a:r>
              <a:rPr lang="en-US" altLang="zh-CN" sz="3600" dirty="0"/>
              <a:t>&lt;&gt;</a:t>
            </a:r>
            <a:r>
              <a:rPr lang="zh-CN" altLang="en-US" sz="3600" dirty="0"/>
              <a:t>括起一个泛型类型名称</a:t>
            </a:r>
            <a:endParaRPr lang="en-US" altLang="zh-CN" sz="3600" dirty="0"/>
          </a:p>
          <a:p>
            <a:pPr>
              <a:buNone/>
            </a:pPr>
            <a:r>
              <a:rPr lang="zh-CN" altLang="en-US" sz="3600" dirty="0"/>
              <a:t>例如：</a:t>
            </a:r>
            <a:endParaRPr lang="en-US" altLang="zh-CN" sz="3600" dirty="0"/>
          </a:p>
          <a:p>
            <a:pPr>
              <a:buNone/>
            </a:pPr>
            <a:r>
              <a:rPr lang="en-US" altLang="zh-CN" sz="3600" dirty="0"/>
              <a:t>public class List&lt;T&gt;</a:t>
            </a:r>
          </a:p>
          <a:p>
            <a:pPr>
              <a:buNone/>
            </a:pPr>
            <a:r>
              <a:rPr lang="en-US" altLang="zh-CN" sz="3600" dirty="0"/>
              <a:t>{</a:t>
            </a:r>
          </a:p>
          <a:p>
            <a:pPr>
              <a:buNone/>
            </a:pPr>
            <a:r>
              <a:rPr lang="en-US" altLang="zh-CN" sz="3600" dirty="0"/>
              <a:t>}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sz="3600" dirty="0"/>
              <a:t>T</a:t>
            </a:r>
            <a:r>
              <a:rPr lang="zh-CN" altLang="en-US" sz="3600" dirty="0"/>
              <a:t>即为泛型类型</a:t>
            </a:r>
            <a:endParaRPr lang="en-US" altLang="zh-CN" sz="3600" dirty="0"/>
          </a:p>
          <a:p>
            <a:pPr>
              <a:buNone/>
            </a:pPr>
            <a:r>
              <a:rPr lang="zh-CN" altLang="en-US" sz="3600" dirty="0"/>
              <a:t>实例化时使用具体类型代替</a:t>
            </a:r>
            <a:r>
              <a:rPr lang="en-US" altLang="zh-CN" sz="3600" dirty="0"/>
              <a:t>T</a:t>
            </a:r>
          </a:p>
          <a:p>
            <a:pPr>
              <a:buNone/>
            </a:pPr>
            <a:r>
              <a:rPr lang="en-US" altLang="zh-CN" sz="3600" dirty="0"/>
              <a:t>new List&lt;string&gt;();</a:t>
            </a:r>
          </a:p>
        </p:txBody>
      </p:sp>
    </p:spTree>
    <p:extLst>
      <p:ext uri="{BB962C8B-B14F-4D97-AF65-F5344CB8AC3E}">
        <p14:creationId xmlns:p14="http://schemas.microsoft.com/office/powerpoint/2010/main" val="23439398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C# </a:t>
            </a:r>
            <a:r>
              <a:rPr lang="zh-CN" altLang="en-US" dirty="0"/>
              <a:t>泛型的使用（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2838" y="841829"/>
            <a:ext cx="11495315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zh-CN" altLang="en-US" sz="3600" dirty="0"/>
              <a:t>泛型可以在定义类时定义</a:t>
            </a:r>
            <a:endParaRPr lang="en-US" altLang="zh-CN" sz="3600" dirty="0"/>
          </a:p>
          <a:p>
            <a:pPr lvl="1">
              <a:buNone/>
            </a:pPr>
            <a:r>
              <a:rPr lang="en-US" altLang="zh-CN" sz="3600" dirty="0"/>
              <a:t>public class List&lt;T&gt; {  }</a:t>
            </a:r>
          </a:p>
          <a:p>
            <a:pPr marL="285750" indent="-285750"/>
            <a:r>
              <a:rPr lang="zh-CN" altLang="en-US" sz="3600" dirty="0"/>
              <a:t>泛型可以在定义接口时定义</a:t>
            </a:r>
            <a:endParaRPr lang="en-US" altLang="zh-CN" sz="3600" dirty="0"/>
          </a:p>
          <a:p>
            <a:pPr lvl="1">
              <a:buNone/>
            </a:pPr>
            <a:r>
              <a:rPr lang="en-US" altLang="zh-CN" sz="3600" dirty="0"/>
              <a:t>public interface </a:t>
            </a:r>
            <a:r>
              <a:rPr lang="en-US" altLang="zh-CN" sz="3600" dirty="0" err="1"/>
              <a:t>IList</a:t>
            </a:r>
            <a:r>
              <a:rPr lang="en-US" altLang="zh-CN" sz="3600" dirty="0"/>
              <a:t>&lt;T&gt; {  }</a:t>
            </a:r>
          </a:p>
          <a:p>
            <a:pPr marL="285750" indent="-285750"/>
            <a:r>
              <a:rPr lang="zh-CN" altLang="en-US" sz="3600" dirty="0"/>
              <a:t>泛型可以在定义方法时定义</a:t>
            </a:r>
            <a:endParaRPr lang="en-US" altLang="zh-CN" sz="3600" dirty="0"/>
          </a:p>
          <a:p>
            <a:pPr lvl="1">
              <a:buNone/>
            </a:pPr>
            <a:r>
              <a:rPr lang="en-US" altLang="zh-CN" sz="3600" dirty="0"/>
              <a:t>public T </a:t>
            </a:r>
            <a:r>
              <a:rPr lang="en-US" altLang="zh-CN" sz="3600" dirty="0" err="1"/>
              <a:t>GetValue</a:t>
            </a:r>
            <a:r>
              <a:rPr lang="en-US" altLang="zh-CN" sz="3600" dirty="0"/>
              <a:t>&lt;T&gt;(string name)</a:t>
            </a:r>
          </a:p>
          <a:p>
            <a:pPr lvl="1">
              <a:buNone/>
            </a:pPr>
            <a:r>
              <a:rPr lang="en-US" altLang="zh-CN" sz="3600" dirty="0"/>
              <a:t>{  }</a:t>
            </a:r>
          </a:p>
        </p:txBody>
      </p:sp>
    </p:spTree>
    <p:extLst>
      <p:ext uri="{BB962C8B-B14F-4D97-AF65-F5344CB8AC3E}">
        <p14:creationId xmlns:p14="http://schemas.microsoft.com/office/powerpoint/2010/main" val="10969269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 </a:t>
            </a:r>
            <a:r>
              <a:rPr lang="zh-CN" altLang="en-US" dirty="0"/>
              <a:t>使用泛型来达到代码重用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544" y="545124"/>
            <a:ext cx="1213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小明现在知道什么是泛型了，也知道它是怎么定义了。然后他整理了自己的算法代码：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1" y="1038171"/>
            <a:ext cx="4709568" cy="464098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78668" y="1038171"/>
            <a:ext cx="688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出现了错误！为什么呢？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66592" y="1450732"/>
            <a:ext cx="6857999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代码中 </a:t>
            </a:r>
            <a:r>
              <a:rPr lang="en-US" altLang="zh-CN" dirty="0"/>
              <a:t>T </a:t>
            </a:r>
            <a:r>
              <a:rPr lang="zh-CN" altLang="en-US" dirty="0"/>
              <a:t>可以是任何类型，意味着算法在做排序的时候会对该类型的实例进行比较大小。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考虑这样一个问题，假如我们的数组是</a:t>
            </a:r>
            <a:r>
              <a:rPr lang="en-US" altLang="zh-CN" dirty="0"/>
              <a:t>Employee</a:t>
            </a:r>
            <a:r>
              <a:rPr lang="zh-CN" altLang="en-US" dirty="0"/>
              <a:t>类型，两个</a:t>
            </a:r>
            <a:r>
              <a:rPr lang="en-US" altLang="zh-CN" dirty="0"/>
              <a:t>Employee</a:t>
            </a:r>
            <a:r>
              <a:rPr lang="zh-CN" altLang="en-US" dirty="0"/>
              <a:t>怎么比较他们的大小呢，是按照年龄还是按照体重，或者是按照工资呢？程序无法知道比较大小的规则，所以出错了！</a:t>
            </a:r>
          </a:p>
        </p:txBody>
      </p:sp>
    </p:spTree>
    <p:extLst>
      <p:ext uri="{BB962C8B-B14F-4D97-AF65-F5344CB8AC3E}">
        <p14:creationId xmlns:p14="http://schemas.microsoft.com/office/powerpoint/2010/main" val="2260586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C# </a:t>
            </a:r>
            <a:r>
              <a:rPr lang="zh-CN" altLang="en-US" dirty="0"/>
              <a:t>泛型的约束（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19314" y="516517"/>
            <a:ext cx="11495315" cy="629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3600" dirty="0"/>
              <a:t>泛型参数是可以约束范围的，在泛型定义后添加约束语句</a:t>
            </a:r>
            <a:r>
              <a:rPr lang="en-US" altLang="zh-CN" sz="3600" dirty="0"/>
              <a:t>where</a:t>
            </a:r>
          </a:p>
          <a:p>
            <a:pPr>
              <a:buNone/>
            </a:pPr>
            <a:r>
              <a:rPr lang="zh-CN" altLang="en-US" sz="3600" dirty="0"/>
              <a:t>泛型有几种约束条件</a:t>
            </a:r>
            <a:endParaRPr lang="en-US" altLang="zh-CN" sz="3600" dirty="0"/>
          </a:p>
          <a:p>
            <a:pPr marL="571500" indent="-571500"/>
            <a:r>
              <a:rPr lang="zh-CN" altLang="en-US" sz="3600" dirty="0"/>
              <a:t>引用、值类型约束</a:t>
            </a:r>
            <a:endParaRPr lang="en-US" altLang="zh-CN" sz="3600" dirty="0"/>
          </a:p>
          <a:p>
            <a:pPr>
              <a:buNone/>
            </a:pPr>
            <a:endParaRPr lang="en-US" altLang="zh-CN" sz="3600" dirty="0"/>
          </a:p>
          <a:p>
            <a:pPr marL="571500" indent="-571500"/>
            <a:r>
              <a:rPr lang="zh-CN" altLang="en-US" sz="3600" dirty="0"/>
              <a:t>类、接口约束</a:t>
            </a:r>
            <a:endParaRPr lang="en-US" altLang="zh-CN" sz="3600" dirty="0"/>
          </a:p>
          <a:p>
            <a:pPr>
              <a:buNone/>
            </a:pPr>
            <a:r>
              <a:rPr lang="zh-CN" altLang="en-US" sz="2000" dirty="0"/>
              <a:t>*类约束只支持一个类</a:t>
            </a:r>
            <a:endParaRPr lang="en-US" altLang="zh-CN" sz="2000" dirty="0"/>
          </a:p>
          <a:p>
            <a:pPr>
              <a:buNone/>
            </a:pPr>
            <a:r>
              <a:rPr lang="zh-CN" altLang="en-US" sz="2000" dirty="0"/>
              <a:t>*接口约束支持多个</a:t>
            </a:r>
            <a:endParaRPr lang="en-US" altLang="zh-CN" sz="2000" dirty="0"/>
          </a:p>
          <a:p>
            <a:pPr marL="571500" indent="-571500"/>
            <a:r>
              <a:rPr lang="zh-CN" altLang="en-US" sz="3600" dirty="0"/>
              <a:t>无参构造器约束</a:t>
            </a:r>
            <a:endParaRPr lang="en-US" altLang="zh-CN" sz="3600" dirty="0"/>
          </a:p>
          <a:p>
            <a:pPr>
              <a:buNone/>
            </a:pPr>
            <a:r>
              <a:rPr lang="zh-CN" altLang="en-US" sz="2000" dirty="0"/>
              <a:t>*指定的泛型必须具有无参构造器</a:t>
            </a:r>
            <a:endParaRPr lang="en-US" altLang="zh-CN" sz="2000" dirty="0"/>
          </a:p>
          <a:p>
            <a:pPr>
              <a:buNone/>
            </a:pPr>
            <a:endParaRPr lang="en-US" altLang="zh-CN" sz="3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189" y="1705157"/>
            <a:ext cx="5667801" cy="13357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930" y="3586224"/>
            <a:ext cx="7581059" cy="125428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307" y="5500160"/>
            <a:ext cx="5893070" cy="7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429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. 项目和软件项目导论">
  <a:themeElements>
    <a:clrScheme name="1-00534_SarahHowell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FA7438"/>
      </a:accent2>
      <a:accent3>
        <a:srgbClr val="AAB1C6"/>
      </a:accent3>
      <a:accent4>
        <a:srgbClr val="DADADA"/>
      </a:accent4>
      <a:accent5>
        <a:srgbClr val="FDF3CA"/>
      </a:accent5>
      <a:accent6>
        <a:srgbClr val="E36832"/>
      </a:accent6>
      <a:hlink>
        <a:srgbClr val="66CC66"/>
      </a:hlink>
      <a:folHlink>
        <a:srgbClr val="6699FF"/>
      </a:folHlink>
    </a:clrScheme>
    <a:fontScheme name="1-00534_SarahHowel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>
                <a:gamma/>
                <a:shade val="54118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shade val="5411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Semi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>
                <a:gamma/>
                <a:shade val="54118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shade val="5411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Semibold" pitchFamily="34" charset="0"/>
          </a:defRPr>
        </a:defPPr>
      </a:lstStyle>
    </a:lnDef>
  </a:objectDefaults>
  <a:extraClrSchemeLst>
    <a:extraClrScheme>
      <a:clrScheme name="1-00534_SarahHowell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FA7438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E36832"/>
        </a:accent6>
        <a:hlink>
          <a:srgbClr val="66CC66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sample_dark">
  <a:themeElements>
    <a:clrScheme name="5_sample_dark 2">
      <a:dk1>
        <a:srgbClr val="969696"/>
      </a:dk1>
      <a:lt1>
        <a:srgbClr val="FFFFFF"/>
      </a:lt1>
      <a:dk2>
        <a:srgbClr val="003399"/>
      </a:dk2>
      <a:lt2>
        <a:srgbClr val="85D9F7"/>
      </a:lt2>
      <a:accent1>
        <a:srgbClr val="5AB14B"/>
      </a:accent1>
      <a:accent2>
        <a:srgbClr val="2F7ADF"/>
      </a:accent2>
      <a:accent3>
        <a:srgbClr val="AAADCA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C4835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sample_dark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ample_dark 2">
        <a:dk1>
          <a:srgbClr val="969696"/>
        </a:dk1>
        <a:lt1>
          <a:srgbClr val="FFFFFF"/>
        </a:lt1>
        <a:dk2>
          <a:srgbClr val="003399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DCA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C4835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ample_dark 3">
        <a:dk1>
          <a:srgbClr val="969696"/>
        </a:dk1>
        <a:lt1>
          <a:srgbClr val="FFFFFF"/>
        </a:lt1>
        <a:dk2>
          <a:srgbClr val="331A82"/>
        </a:dk2>
        <a:lt2>
          <a:srgbClr val="CFB5F5"/>
        </a:lt2>
        <a:accent1>
          <a:srgbClr val="557FE7"/>
        </a:accent1>
        <a:accent2>
          <a:srgbClr val="218CB7"/>
        </a:accent2>
        <a:accent3>
          <a:srgbClr val="ADABC1"/>
        </a:accent3>
        <a:accent4>
          <a:srgbClr val="DADADA"/>
        </a:accent4>
        <a:accent5>
          <a:srgbClr val="B4C0F1"/>
        </a:accent5>
        <a:accent6>
          <a:srgbClr val="1D7EA6"/>
        </a:accent6>
        <a:hlink>
          <a:srgbClr val="7B2B9B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2012-普通讲义模版 16：9</Template>
  <TotalTime>7524</TotalTime>
  <Words>1067</Words>
  <Application>Microsoft Macintosh PowerPoint</Application>
  <PresentationFormat>宽屏</PresentationFormat>
  <Paragraphs>108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Franklin Gothic Book</vt:lpstr>
      <vt:lpstr>Franklin Gothic Medium</vt:lpstr>
      <vt:lpstr>Segoe</vt:lpstr>
      <vt:lpstr>Segoe Semibold</vt:lpstr>
      <vt:lpstr>Times New Roman</vt:lpstr>
      <vt:lpstr>Wingdings</vt:lpstr>
      <vt:lpstr>黑体</vt:lpstr>
      <vt:lpstr>宋体</vt:lpstr>
      <vt:lpstr>微软雅黑</vt:lpstr>
      <vt:lpstr>1. 项目和软件项目导论</vt:lpstr>
      <vt:lpstr>自定义设计方案</vt:lpstr>
      <vt:lpstr>5_sample_dark</vt:lpstr>
      <vt:lpstr>泛型</vt:lpstr>
      <vt:lpstr>PowerPoint 演示文稿</vt:lpstr>
      <vt:lpstr>1. C# 泛型的简介</vt:lpstr>
      <vt:lpstr>1.1. 如果没有泛型（1）</vt:lpstr>
      <vt:lpstr>1.1. 如果没有泛型（2）</vt:lpstr>
      <vt:lpstr>2. C# 泛型的使用（1）</vt:lpstr>
      <vt:lpstr>2. C# 泛型的使用（2）</vt:lpstr>
      <vt:lpstr>2.1. 使用泛型来达到代码重用</vt:lpstr>
      <vt:lpstr>3. C# 泛型的约束（1）</vt:lpstr>
      <vt:lpstr>3. C# 泛型的约束（2）</vt:lpstr>
      <vt:lpstr>3. C# 泛型的约束（3）</vt:lpstr>
      <vt:lpstr>3. C# 泛型的约束（4）</vt:lpstr>
      <vt:lpstr>3.1. 使用泛型构建通用的数据仓储（1）</vt:lpstr>
      <vt:lpstr>3.2. 实体对象读写（1）</vt:lpstr>
      <vt:lpstr>3.2. 实体对象读写（2）</vt:lpstr>
      <vt:lpstr>3.3. 实体可序列化（1）</vt:lpstr>
      <vt:lpstr>3.3. 实体可序列化（2）</vt:lpstr>
      <vt:lpstr>3.4. 数据及使用泛型仓储示例 </vt:lpstr>
      <vt:lpstr>4. C# 泛型的可变性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跨平台软件开发技术</dc:title>
  <dc:creator>Pan Chengjun</dc:creator>
  <cp:keywords>跨平台,Android,Apple iOS,Windows</cp:keywords>
  <cp:lastModifiedBy>Microsoft Office 用户</cp:lastModifiedBy>
  <cp:revision>435</cp:revision>
  <dcterms:created xsi:type="dcterms:W3CDTF">2012-10-30T03:00:41Z</dcterms:created>
  <dcterms:modified xsi:type="dcterms:W3CDTF">2018-11-11T07:26:10Z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>针对BDM，介绍利用SPS，Exchange，LCS搭建高校交流与协作平台解决方案。</vt:lpwstr>
  </property>
  <property fmtid="{D5CDD505-2E9C-101B-9397-08002B2CF9AE}" pid="3" name="Owner">
    <vt:lpwstr>Mebius Huang</vt:lpwstr>
  </property>
  <property fmtid="{D5CDD505-2E9C-101B-9397-08002B2CF9AE}" pid="4" name="Status">
    <vt:lpwstr>最终</vt:lpwstr>
  </property>
  <property fmtid="{D5CDD505-2E9C-101B-9397-08002B2CF9AE}" pid="5" name="Level">
    <vt:lpwstr>L100</vt:lpwstr>
  </property>
</Properties>
</file>