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 id="2147483687" r:id="rId2"/>
    <p:sldMasterId id="2147483789" r:id="rId3"/>
  </p:sldMasterIdLst>
  <p:notesMasterIdLst>
    <p:notesMasterId r:id="rId68"/>
  </p:notesMasterIdLst>
  <p:handoutMasterIdLst>
    <p:handoutMasterId r:id="rId69"/>
  </p:handoutMasterIdLst>
  <p:sldIdLst>
    <p:sldId id="586" r:id="rId4"/>
    <p:sldId id="726" r:id="rId5"/>
    <p:sldId id="766" r:id="rId6"/>
    <p:sldId id="771" r:id="rId7"/>
    <p:sldId id="775" r:id="rId8"/>
    <p:sldId id="776" r:id="rId9"/>
    <p:sldId id="777" r:id="rId10"/>
    <p:sldId id="778" r:id="rId11"/>
    <p:sldId id="779" r:id="rId12"/>
    <p:sldId id="780" r:id="rId13"/>
    <p:sldId id="781" r:id="rId14"/>
    <p:sldId id="782" r:id="rId15"/>
    <p:sldId id="783" r:id="rId16"/>
    <p:sldId id="784" r:id="rId17"/>
    <p:sldId id="768" r:id="rId18"/>
    <p:sldId id="769" r:id="rId19"/>
    <p:sldId id="765" r:id="rId20"/>
    <p:sldId id="770" r:id="rId21"/>
    <p:sldId id="772" r:id="rId22"/>
    <p:sldId id="774" r:id="rId23"/>
    <p:sldId id="773" r:id="rId24"/>
    <p:sldId id="785" r:id="rId25"/>
    <p:sldId id="786" r:id="rId26"/>
    <p:sldId id="787" r:id="rId27"/>
    <p:sldId id="788" r:id="rId28"/>
    <p:sldId id="789" r:id="rId29"/>
    <p:sldId id="790" r:id="rId30"/>
    <p:sldId id="791" r:id="rId31"/>
    <p:sldId id="792" r:id="rId32"/>
    <p:sldId id="793" r:id="rId33"/>
    <p:sldId id="794" r:id="rId34"/>
    <p:sldId id="795" r:id="rId35"/>
    <p:sldId id="796" r:id="rId36"/>
    <p:sldId id="797" r:id="rId37"/>
    <p:sldId id="798" r:id="rId38"/>
    <p:sldId id="799" r:id="rId39"/>
    <p:sldId id="800" r:id="rId40"/>
    <p:sldId id="801" r:id="rId41"/>
    <p:sldId id="802" r:id="rId42"/>
    <p:sldId id="804" r:id="rId43"/>
    <p:sldId id="806" r:id="rId44"/>
    <p:sldId id="807" r:id="rId45"/>
    <p:sldId id="805" r:id="rId46"/>
    <p:sldId id="808" r:id="rId47"/>
    <p:sldId id="809" r:id="rId48"/>
    <p:sldId id="810" r:id="rId49"/>
    <p:sldId id="811" r:id="rId50"/>
    <p:sldId id="812" r:id="rId51"/>
    <p:sldId id="813" r:id="rId52"/>
    <p:sldId id="814" r:id="rId53"/>
    <p:sldId id="815" r:id="rId54"/>
    <p:sldId id="816" r:id="rId55"/>
    <p:sldId id="817" r:id="rId56"/>
    <p:sldId id="818" r:id="rId57"/>
    <p:sldId id="803" r:id="rId58"/>
    <p:sldId id="821" r:id="rId59"/>
    <p:sldId id="822" r:id="rId60"/>
    <p:sldId id="823" r:id="rId61"/>
    <p:sldId id="824" r:id="rId62"/>
    <p:sldId id="825" r:id="rId63"/>
    <p:sldId id="826" r:id="rId64"/>
    <p:sldId id="819" r:id="rId65"/>
    <p:sldId id="767" r:id="rId66"/>
    <p:sldId id="760" r:id="rId67"/>
  </p:sldIdLst>
  <p:sldSz cx="9144000" cy="5143500" type="screen16x9"/>
  <p:notesSz cx="7010400" cy="9296400"/>
  <p:defaultTextStyle>
    <a:defPPr>
      <a:defRPr lang="en-US"/>
    </a:defPPr>
    <a:lvl1pPr algn="l" rtl="0" eaLnBrk="0" fontAlgn="base" hangingPunct="0">
      <a:spcBef>
        <a:spcPct val="20000"/>
      </a:spcBef>
      <a:spcAft>
        <a:spcPct val="0"/>
      </a:spcAft>
      <a:buFont typeface="Wingdings" pitchFamily="2" charset="2"/>
      <a:buChar char="§"/>
      <a:defRPr kern="1200">
        <a:solidFill>
          <a:srgbClr val="000000"/>
        </a:solidFill>
        <a:latin typeface="Arial" charset="0"/>
        <a:ea typeface="宋体" pitchFamily="2" charset="-122"/>
        <a:cs typeface="+mn-cs"/>
      </a:defRPr>
    </a:lvl1pPr>
    <a:lvl2pPr marL="457200" algn="l" rtl="0" eaLnBrk="0" fontAlgn="base" hangingPunct="0">
      <a:spcBef>
        <a:spcPct val="20000"/>
      </a:spcBef>
      <a:spcAft>
        <a:spcPct val="0"/>
      </a:spcAft>
      <a:buFont typeface="Wingdings" pitchFamily="2" charset="2"/>
      <a:buChar char="§"/>
      <a:defRPr kern="1200">
        <a:solidFill>
          <a:srgbClr val="000000"/>
        </a:solidFill>
        <a:latin typeface="Arial" charset="0"/>
        <a:ea typeface="宋体" pitchFamily="2" charset="-122"/>
        <a:cs typeface="+mn-cs"/>
      </a:defRPr>
    </a:lvl2pPr>
    <a:lvl3pPr marL="914400" algn="l" rtl="0" eaLnBrk="0" fontAlgn="base" hangingPunct="0">
      <a:spcBef>
        <a:spcPct val="20000"/>
      </a:spcBef>
      <a:spcAft>
        <a:spcPct val="0"/>
      </a:spcAft>
      <a:buFont typeface="Wingdings" pitchFamily="2" charset="2"/>
      <a:buChar char="§"/>
      <a:defRPr kern="1200">
        <a:solidFill>
          <a:srgbClr val="000000"/>
        </a:solidFill>
        <a:latin typeface="Arial" charset="0"/>
        <a:ea typeface="宋体" pitchFamily="2" charset="-122"/>
        <a:cs typeface="+mn-cs"/>
      </a:defRPr>
    </a:lvl3pPr>
    <a:lvl4pPr marL="1371600" algn="l" rtl="0" eaLnBrk="0" fontAlgn="base" hangingPunct="0">
      <a:spcBef>
        <a:spcPct val="20000"/>
      </a:spcBef>
      <a:spcAft>
        <a:spcPct val="0"/>
      </a:spcAft>
      <a:buFont typeface="Wingdings" pitchFamily="2" charset="2"/>
      <a:buChar char="§"/>
      <a:defRPr kern="1200">
        <a:solidFill>
          <a:srgbClr val="000000"/>
        </a:solidFill>
        <a:latin typeface="Arial" charset="0"/>
        <a:ea typeface="宋体" pitchFamily="2" charset="-122"/>
        <a:cs typeface="+mn-cs"/>
      </a:defRPr>
    </a:lvl4pPr>
    <a:lvl5pPr marL="1828800" algn="l" rtl="0" eaLnBrk="0" fontAlgn="base" hangingPunct="0">
      <a:spcBef>
        <a:spcPct val="20000"/>
      </a:spcBef>
      <a:spcAft>
        <a:spcPct val="0"/>
      </a:spcAft>
      <a:buFont typeface="Wingdings" pitchFamily="2" charset="2"/>
      <a:buChar char="§"/>
      <a:defRPr kern="1200">
        <a:solidFill>
          <a:srgbClr val="000000"/>
        </a:solidFill>
        <a:latin typeface="Arial" charset="0"/>
        <a:ea typeface="宋体" pitchFamily="2" charset="-122"/>
        <a:cs typeface="+mn-cs"/>
      </a:defRPr>
    </a:lvl5pPr>
    <a:lvl6pPr marL="2286000" algn="l" defTabSz="914400" rtl="0" eaLnBrk="1" latinLnBrk="0" hangingPunct="1">
      <a:defRPr kern="1200">
        <a:solidFill>
          <a:srgbClr val="000000"/>
        </a:solidFill>
        <a:latin typeface="Arial" charset="0"/>
        <a:ea typeface="宋体" pitchFamily="2" charset="-122"/>
        <a:cs typeface="+mn-cs"/>
      </a:defRPr>
    </a:lvl6pPr>
    <a:lvl7pPr marL="2743200" algn="l" defTabSz="914400" rtl="0" eaLnBrk="1" latinLnBrk="0" hangingPunct="1">
      <a:defRPr kern="1200">
        <a:solidFill>
          <a:srgbClr val="000000"/>
        </a:solidFill>
        <a:latin typeface="Arial" charset="0"/>
        <a:ea typeface="宋体" pitchFamily="2" charset="-122"/>
        <a:cs typeface="+mn-cs"/>
      </a:defRPr>
    </a:lvl7pPr>
    <a:lvl8pPr marL="3200400" algn="l" defTabSz="914400" rtl="0" eaLnBrk="1" latinLnBrk="0" hangingPunct="1">
      <a:defRPr kern="1200">
        <a:solidFill>
          <a:srgbClr val="000000"/>
        </a:solidFill>
        <a:latin typeface="Arial" charset="0"/>
        <a:ea typeface="宋体" pitchFamily="2" charset="-122"/>
        <a:cs typeface="+mn-cs"/>
      </a:defRPr>
    </a:lvl8pPr>
    <a:lvl9pPr marL="3657600" algn="l" defTabSz="914400" rtl="0" eaLnBrk="1" latinLnBrk="0" hangingPunct="1">
      <a:defRPr kern="1200">
        <a:solidFill>
          <a:srgbClr val="000000"/>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08">
          <p15:clr>
            <a:srgbClr val="A4A3A4"/>
          </p15:clr>
        </p15:guide>
        <p15:guide id="2" orient="horz" pos="3155">
          <p15:clr>
            <a:srgbClr val="A4A3A4"/>
          </p15:clr>
        </p15:guide>
        <p15:guide id="3" orient="horz" pos="900">
          <p15:clr>
            <a:srgbClr val="A4A3A4"/>
          </p15:clr>
        </p15:guide>
        <p15:guide id="4" orient="horz" pos="1116">
          <p15:clr>
            <a:srgbClr val="A4A3A4"/>
          </p15:clr>
        </p15:guide>
        <p15:guide id="5" pos="2880">
          <p15:clr>
            <a:srgbClr val="A4A3A4"/>
          </p15:clr>
        </p15:guide>
        <p15:guide id="6" pos="300">
          <p15:clr>
            <a:srgbClr val="A4A3A4"/>
          </p15:clr>
        </p15:guide>
        <p15:guide id="7" pos="4866">
          <p15:clr>
            <a:srgbClr val="A4A3A4"/>
          </p15:clr>
        </p15:guide>
        <p15:guide id="8" pos="643">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hiddenSlides="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CCCC"/>
    <a:srgbClr val="9999FF"/>
    <a:srgbClr val="CCFF99"/>
    <a:srgbClr val="CCFFFF"/>
    <a:srgbClr val="FFFF99"/>
    <a:srgbClr val="CCCCFF"/>
    <a:srgbClr val="0000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99" autoAdjust="0"/>
    <p:restoredTop sz="94425" autoAdjust="0"/>
  </p:normalViewPr>
  <p:slideViewPr>
    <p:cSldViewPr snapToGrid="0">
      <p:cViewPr varScale="1">
        <p:scale>
          <a:sx n="156" d="100"/>
          <a:sy n="156" d="100"/>
        </p:scale>
        <p:origin x="571" y="101"/>
      </p:cViewPr>
      <p:guideLst>
        <p:guide orient="horz" pos="108"/>
        <p:guide orient="horz" pos="3155"/>
        <p:guide orient="horz" pos="900"/>
        <p:guide orient="horz" pos="1116"/>
        <p:guide pos="2880"/>
        <p:guide pos="300"/>
        <p:guide pos="4866"/>
        <p:guide pos="643"/>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3" d="100"/>
          <a:sy n="53" d="100"/>
        </p:scale>
        <p:origin x="-1854" y="-108"/>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notesMaster" Target="notesMasters/notesMaster1.xml"/><Relationship Id="rId7" Type="http://schemas.openxmlformats.org/officeDocument/2006/relationships/slide" Target="slides/slide4.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5" tIns="46587" rIns="93175" bIns="46587" numCol="1" anchor="t" anchorCtr="0" compatLnSpc="1">
            <a:prstTxWarp prst="textNoShape">
              <a:avLst/>
            </a:prstTxWarp>
          </a:bodyPr>
          <a:lstStyle>
            <a:lvl1pPr defTabSz="931863" eaLnBrk="1" hangingPunct="1">
              <a:spcBef>
                <a:spcPct val="0"/>
              </a:spcBef>
              <a:buFontTx/>
              <a:buNone/>
              <a:defRPr sz="1200" b="1">
                <a:solidFill>
                  <a:schemeClr val="tx1"/>
                </a:solidFill>
                <a:effectLst/>
                <a:latin typeface="Segoe Semibold" pitchFamily="34" charset="0"/>
                <a:ea typeface="+mn-ea"/>
              </a:defRPr>
            </a:lvl1pPr>
          </a:lstStyle>
          <a:p>
            <a:pPr>
              <a:defRPr/>
            </a:pPr>
            <a:endParaRPr lang="en-US" altLang="zh-CN"/>
          </a:p>
        </p:txBody>
      </p:sp>
      <p:sp>
        <p:nvSpPr>
          <p:cNvPr id="19459"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3175" tIns="46587" rIns="93175" bIns="46587" numCol="1" anchor="t" anchorCtr="0" compatLnSpc="1">
            <a:prstTxWarp prst="textNoShape">
              <a:avLst/>
            </a:prstTxWarp>
          </a:bodyPr>
          <a:lstStyle>
            <a:lvl1pPr algn="r" defTabSz="931863" eaLnBrk="1" hangingPunct="1">
              <a:spcBef>
                <a:spcPct val="0"/>
              </a:spcBef>
              <a:buFontTx/>
              <a:buNone/>
              <a:defRPr sz="1000" b="0">
                <a:solidFill>
                  <a:schemeClr val="tx1"/>
                </a:solidFill>
                <a:effectLst/>
                <a:latin typeface="Segoe" pitchFamily="34" charset="0"/>
                <a:ea typeface="+mn-ea"/>
              </a:defRPr>
            </a:lvl1pPr>
          </a:lstStyle>
          <a:p>
            <a:pPr>
              <a:defRPr/>
            </a:pPr>
            <a:fld id="{3C00779A-D72E-461A-88A9-265974502C49}" type="datetime8">
              <a:rPr lang="zh-CN" altLang="en-US"/>
              <a:pPr>
                <a:defRPr/>
              </a:pPr>
              <a:t>2017年12月12日11时44分</a:t>
            </a:fld>
            <a:endParaRPr lang="en-US" altLang="zh-CN"/>
          </a:p>
        </p:txBody>
      </p:sp>
      <p:sp>
        <p:nvSpPr>
          <p:cNvPr id="19460" name="Rectangle 4"/>
          <p:cNvSpPr>
            <a:spLocks noGrp="1" noChangeArrowheads="1"/>
          </p:cNvSpPr>
          <p:nvPr>
            <p:ph type="ftr" sz="quarter" idx="2"/>
          </p:nvPr>
        </p:nvSpPr>
        <p:spPr bwMode="auto">
          <a:xfrm>
            <a:off x="0" y="8831263"/>
            <a:ext cx="6323013" cy="465137"/>
          </a:xfrm>
          <a:prstGeom prst="rect">
            <a:avLst/>
          </a:prstGeom>
          <a:noFill/>
          <a:ln w="9525">
            <a:noFill/>
            <a:miter lim="800000"/>
            <a:headEnd/>
            <a:tailEnd/>
          </a:ln>
          <a:effectLst/>
        </p:spPr>
        <p:txBody>
          <a:bodyPr vert="horz" wrap="square" lIns="93175" tIns="46587" rIns="93175" bIns="46587" numCol="1" anchor="b" anchorCtr="0" compatLnSpc="1">
            <a:prstTxWarp prst="textNoShape">
              <a:avLst/>
            </a:prstTxWarp>
          </a:bodyPr>
          <a:lstStyle>
            <a:lvl1pPr defTabSz="931863" eaLnBrk="0" hangingPunct="0">
              <a:spcBef>
                <a:spcPct val="0"/>
              </a:spcBef>
              <a:buFontTx/>
              <a:buNone/>
              <a:defRPr sz="800" b="0">
                <a:solidFill>
                  <a:schemeClr val="tx1"/>
                </a:solidFill>
                <a:effectLst/>
                <a:latin typeface="Segoe" pitchFamily="34" charset="0"/>
                <a:ea typeface="+mn-ea"/>
                <a:cs typeface="Arial" charset="0"/>
              </a:defRPr>
            </a:lvl1pPr>
          </a:lstStyle>
          <a:p>
            <a:pPr>
              <a:defRPr/>
            </a:pPr>
            <a:r>
              <a:rPr lang="en-US" altLang="zh-CN"/>
              <a:t>© 2004 Microsoft Corporation. All rights reserved.</a:t>
            </a:r>
          </a:p>
          <a:p>
            <a:pPr>
              <a:defRPr/>
            </a:pPr>
            <a:r>
              <a:rPr lang="en-US" altLang="zh-CN"/>
              <a:t>This presentation is for informational purposes only. Microsoft makes no warranties, express or implied, in this summary.</a:t>
            </a:r>
          </a:p>
        </p:txBody>
      </p:sp>
      <p:sp>
        <p:nvSpPr>
          <p:cNvPr id="19461" name="Rectangle 5"/>
          <p:cNvSpPr>
            <a:spLocks noGrp="1" noChangeArrowheads="1"/>
          </p:cNvSpPr>
          <p:nvPr>
            <p:ph type="sldNum" sz="quarter" idx="3"/>
          </p:nvPr>
        </p:nvSpPr>
        <p:spPr bwMode="auto">
          <a:xfrm>
            <a:off x="6384925" y="8831263"/>
            <a:ext cx="625475" cy="465137"/>
          </a:xfrm>
          <a:prstGeom prst="rect">
            <a:avLst/>
          </a:prstGeom>
          <a:noFill/>
          <a:ln w="9525">
            <a:noFill/>
            <a:miter lim="800000"/>
            <a:headEnd/>
            <a:tailEnd/>
          </a:ln>
          <a:effectLst/>
        </p:spPr>
        <p:txBody>
          <a:bodyPr vert="horz" wrap="square" lIns="93175" tIns="46587" rIns="93175" bIns="46587" numCol="1" anchor="b" anchorCtr="0" compatLnSpc="1">
            <a:prstTxWarp prst="textNoShape">
              <a:avLst/>
            </a:prstTxWarp>
          </a:bodyPr>
          <a:lstStyle>
            <a:lvl1pPr algn="r" defTabSz="931863" eaLnBrk="1" hangingPunct="1">
              <a:spcBef>
                <a:spcPct val="0"/>
              </a:spcBef>
              <a:buFontTx/>
              <a:buNone/>
              <a:defRPr sz="1200" b="1">
                <a:solidFill>
                  <a:schemeClr val="tx1"/>
                </a:solidFill>
                <a:effectLst/>
                <a:latin typeface="Segoe Semibold" pitchFamily="34" charset="0"/>
                <a:ea typeface="+mn-ea"/>
              </a:defRPr>
            </a:lvl1pPr>
          </a:lstStyle>
          <a:p>
            <a:pPr>
              <a:defRPr/>
            </a:pPr>
            <a:fld id="{FBD3F461-0B59-4E3D-866C-B397F9612D7F}" type="slidenum">
              <a:rPr lang="zh-CN" altLang="en-US"/>
              <a:pPr>
                <a:defRPr/>
              </a:pPr>
              <a:t>‹#›</a:t>
            </a:fld>
            <a:endParaRPr lang="en-US" altLang="zh-CN"/>
          </a:p>
        </p:txBody>
      </p:sp>
    </p:spTree>
    <p:extLst>
      <p:ext uri="{BB962C8B-B14F-4D97-AF65-F5344CB8AC3E}">
        <p14:creationId xmlns:p14="http://schemas.microsoft.com/office/powerpoint/2010/main" val="13195135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5" tIns="46587" rIns="93175" bIns="46587" numCol="1" anchor="t" anchorCtr="0" compatLnSpc="1">
            <a:prstTxWarp prst="textNoShape">
              <a:avLst/>
            </a:prstTxWarp>
          </a:bodyPr>
          <a:lstStyle>
            <a:lvl1pPr defTabSz="931863" eaLnBrk="1" hangingPunct="1">
              <a:spcBef>
                <a:spcPct val="0"/>
              </a:spcBef>
              <a:buFontTx/>
              <a:buNone/>
              <a:defRPr sz="1200" b="0">
                <a:solidFill>
                  <a:schemeClr val="tx1"/>
                </a:solidFill>
                <a:effectLst/>
                <a:latin typeface="Times New Roman" pitchFamily="18" charset="0"/>
                <a:ea typeface="+mn-ea"/>
              </a:defRPr>
            </a:lvl1pPr>
          </a:lstStyle>
          <a:p>
            <a:pPr>
              <a:defRPr/>
            </a:pPr>
            <a:endParaRPr lang="en-US" altLang="zh-CN"/>
          </a:p>
        </p:txBody>
      </p:sp>
      <p:sp>
        <p:nvSpPr>
          <p:cNvPr id="29699"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5" tIns="46587" rIns="93175" bIns="46587" numCol="1" anchor="t" anchorCtr="0" compatLnSpc="1">
            <a:prstTxWarp prst="textNoShape">
              <a:avLst/>
            </a:prstTxWarp>
          </a:bodyPr>
          <a:lstStyle>
            <a:lvl1pPr algn="r" defTabSz="931863" eaLnBrk="1" hangingPunct="1">
              <a:spcBef>
                <a:spcPct val="0"/>
              </a:spcBef>
              <a:buFontTx/>
              <a:buNone/>
              <a:defRPr sz="1200" b="0">
                <a:solidFill>
                  <a:schemeClr val="tx1"/>
                </a:solidFill>
                <a:effectLst/>
                <a:latin typeface="Times New Roman" pitchFamily="18" charset="0"/>
                <a:ea typeface="+mn-ea"/>
              </a:defRPr>
            </a:lvl1pPr>
          </a:lstStyle>
          <a:p>
            <a:pPr>
              <a:defRPr/>
            </a:pPr>
            <a:fld id="{4E011D73-ACB8-45F2-B931-6EF2843380DC}" type="datetime8">
              <a:rPr lang="zh-CN" altLang="en-US"/>
              <a:pPr>
                <a:defRPr/>
              </a:pPr>
              <a:t>2017年12月12日11时44分</a:t>
            </a:fld>
            <a:endParaRPr lang="en-US" altLang="zh-CN"/>
          </a:p>
        </p:txBody>
      </p:sp>
      <p:sp>
        <p:nvSpPr>
          <p:cNvPr id="39940"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5" tIns="46587" rIns="93175" bIns="46587"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9702" name="Rectangle 6"/>
          <p:cNvSpPr>
            <a:spLocks noGrp="1" noChangeArrowheads="1"/>
          </p:cNvSpPr>
          <p:nvPr>
            <p:ph type="ftr" sz="quarter" idx="4"/>
          </p:nvPr>
        </p:nvSpPr>
        <p:spPr bwMode="auto">
          <a:xfrm>
            <a:off x="0" y="8937625"/>
            <a:ext cx="5792788" cy="357188"/>
          </a:xfrm>
          <a:prstGeom prst="rect">
            <a:avLst/>
          </a:prstGeom>
          <a:noFill/>
          <a:ln w="9525">
            <a:noFill/>
            <a:miter lim="800000"/>
            <a:headEnd/>
            <a:tailEnd/>
          </a:ln>
          <a:effectLst/>
        </p:spPr>
        <p:txBody>
          <a:bodyPr vert="horz" wrap="square" lIns="93175" tIns="46587" rIns="93175" bIns="46587" numCol="1" anchor="b" anchorCtr="0" compatLnSpc="1">
            <a:prstTxWarp prst="textNoShape">
              <a:avLst/>
            </a:prstTxWarp>
          </a:bodyPr>
          <a:lstStyle>
            <a:lvl1pPr defTabSz="931863" eaLnBrk="0" hangingPunct="0">
              <a:spcBef>
                <a:spcPct val="0"/>
              </a:spcBef>
              <a:buFontTx/>
              <a:buNone/>
              <a:defRPr sz="800" b="0">
                <a:solidFill>
                  <a:schemeClr val="tx1"/>
                </a:solidFill>
                <a:effectLst/>
                <a:latin typeface="Segoe" pitchFamily="34" charset="0"/>
                <a:ea typeface="+mn-ea"/>
                <a:cs typeface="Arial" charset="0"/>
              </a:defRPr>
            </a:lvl1pPr>
          </a:lstStyle>
          <a:p>
            <a:pPr>
              <a:defRPr/>
            </a:pPr>
            <a:r>
              <a:rPr lang="en-US" altLang="zh-CN"/>
              <a:t>© 2004 Microsoft Corporation. All rights reserved.</a:t>
            </a:r>
          </a:p>
          <a:p>
            <a:pPr>
              <a:defRPr/>
            </a:pPr>
            <a:r>
              <a:rPr lang="en-US" altLang="zh-CN"/>
              <a:t>This presentation is for informational purposes only. Microsoft makes no warranties, express or implied, in this summary.</a:t>
            </a:r>
          </a:p>
        </p:txBody>
      </p:sp>
      <p:sp>
        <p:nvSpPr>
          <p:cNvPr id="29703" name="Rectangle 7"/>
          <p:cNvSpPr>
            <a:spLocks noGrp="1" noChangeArrowheads="1"/>
          </p:cNvSpPr>
          <p:nvPr>
            <p:ph type="sldNum" sz="quarter" idx="5"/>
          </p:nvPr>
        </p:nvSpPr>
        <p:spPr bwMode="auto">
          <a:xfrm>
            <a:off x="5707063" y="8829675"/>
            <a:ext cx="1301750" cy="465138"/>
          </a:xfrm>
          <a:prstGeom prst="rect">
            <a:avLst/>
          </a:prstGeom>
          <a:noFill/>
          <a:ln w="9525">
            <a:noFill/>
            <a:miter lim="800000"/>
            <a:headEnd/>
            <a:tailEnd/>
          </a:ln>
          <a:effectLst/>
        </p:spPr>
        <p:txBody>
          <a:bodyPr vert="horz" wrap="square" lIns="93175" tIns="46587" rIns="93175" bIns="46587" numCol="1" anchor="b" anchorCtr="0" compatLnSpc="1">
            <a:prstTxWarp prst="textNoShape">
              <a:avLst/>
            </a:prstTxWarp>
          </a:bodyPr>
          <a:lstStyle>
            <a:lvl1pPr algn="r" defTabSz="931863" eaLnBrk="1" hangingPunct="1">
              <a:spcBef>
                <a:spcPct val="0"/>
              </a:spcBef>
              <a:buFontTx/>
              <a:buNone/>
              <a:defRPr sz="1200" b="0">
                <a:solidFill>
                  <a:schemeClr val="tx1"/>
                </a:solidFill>
                <a:effectLst/>
                <a:latin typeface="Times New Roman" pitchFamily="18" charset="0"/>
                <a:ea typeface="+mn-ea"/>
              </a:defRPr>
            </a:lvl1pPr>
          </a:lstStyle>
          <a:p>
            <a:pPr>
              <a:defRPr/>
            </a:pPr>
            <a:fld id="{C6EA7359-27D0-4EF3-99E7-169A47A04610}" type="slidenum">
              <a:rPr lang="zh-CN" altLang="en-US"/>
              <a:pPr>
                <a:defRPr/>
              </a:pPr>
              <a:t>‹#›</a:t>
            </a:fld>
            <a:endParaRPr lang="en-US" altLang="zh-CN"/>
          </a:p>
        </p:txBody>
      </p:sp>
    </p:spTree>
    <p:extLst>
      <p:ext uri="{BB962C8B-B14F-4D97-AF65-F5344CB8AC3E}">
        <p14:creationId xmlns:p14="http://schemas.microsoft.com/office/powerpoint/2010/main" val="2529737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p:txBody>
          <a:bodyPr/>
          <a:lstStyle/>
          <a:p>
            <a:pPr>
              <a:defRPr/>
            </a:pPr>
            <a:fld id="{130D5D2C-B423-421A-8DD6-583404CEB802}" type="slidenum">
              <a:rPr lang="zh-CN" altLang="en-US" smtClean="0"/>
              <a:pPr>
                <a:defRPr/>
              </a:pPr>
              <a:t>1</a:t>
            </a:fld>
            <a:endParaRPr lang="en-US" altLang="zh-CN"/>
          </a:p>
        </p:txBody>
      </p:sp>
      <p:sp>
        <p:nvSpPr>
          <p:cNvPr id="40963" name="Rectangle 2"/>
          <p:cNvSpPr>
            <a:spLocks noGrp="1" noRot="1" noChangeAspect="1" noChangeArrowheads="1" noTextEdit="1"/>
          </p:cNvSpPr>
          <p:nvPr>
            <p:ph type="sldImg"/>
          </p:nvPr>
        </p:nvSpPr>
        <p:spPr>
          <a:xfrm>
            <a:off x="406400" y="696913"/>
            <a:ext cx="6197600" cy="3486150"/>
          </a:xfrm>
          <a:ln/>
        </p:spPr>
      </p:sp>
      <p:sp>
        <p:nvSpPr>
          <p:cNvPr id="40964" name="Rectangle 3"/>
          <p:cNvSpPr>
            <a:spLocks noGrp="1" noChangeArrowheads="1"/>
          </p:cNvSpPr>
          <p:nvPr>
            <p:ph type="body" idx="1"/>
          </p:nvPr>
        </p:nvSpPr>
        <p:spPr>
          <a:xfrm>
            <a:off x="700088" y="4414838"/>
            <a:ext cx="56102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2416852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xfrm>
            <a:off x="406400" y="696913"/>
            <a:ext cx="6197600" cy="3486150"/>
          </a:xfrm>
          <a:ln/>
        </p:spPr>
      </p:sp>
      <p:sp>
        <p:nvSpPr>
          <p:cNvPr id="450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 name="灯片编号占位符 3"/>
          <p:cNvSpPr>
            <a:spLocks noGrp="1"/>
          </p:cNvSpPr>
          <p:nvPr>
            <p:ph type="sldNum" sz="quarter" idx="5"/>
          </p:nvPr>
        </p:nvSpPr>
        <p:spPr/>
        <p:txBody>
          <a:bodyPr/>
          <a:lstStyle/>
          <a:p>
            <a:pPr>
              <a:defRPr/>
            </a:pPr>
            <a:fld id="{7607E330-62EC-4E95-BEAF-1A391E4E93AD}" type="slidenum">
              <a:rPr lang="zh-CN" altLang="en-US" smtClean="0"/>
              <a:pPr>
                <a:defRPr/>
              </a:pPr>
              <a:t>64</a:t>
            </a:fld>
            <a:endParaRPr lang="en-US" altLang="zh-CN"/>
          </a:p>
        </p:txBody>
      </p:sp>
    </p:spTree>
    <p:extLst>
      <p:ext uri="{BB962C8B-B14F-4D97-AF65-F5344CB8AC3E}">
        <p14:creationId xmlns:p14="http://schemas.microsoft.com/office/powerpoint/2010/main" val="34597448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5.jpe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879042" name="Rectangle 2"/>
          <p:cNvSpPr>
            <a:spLocks noGrp="1" noChangeArrowheads="1"/>
          </p:cNvSpPr>
          <p:nvPr>
            <p:ph type="ctrTitle"/>
          </p:nvPr>
        </p:nvSpPr>
        <p:spPr>
          <a:xfrm>
            <a:off x="627063" y="1576441"/>
            <a:ext cx="7772400" cy="757130"/>
          </a:xfrm>
        </p:spPr>
        <p:txBody>
          <a:bodyPr anchor="ctr"/>
          <a:lstStyle>
            <a:lvl1pPr>
              <a:defRPr>
                <a:effectLst>
                  <a:outerShdw blurRad="38100" dist="38100" dir="2700000" algn="tl">
                    <a:srgbClr val="C0C0C0"/>
                  </a:outerShdw>
                </a:effectLst>
              </a:defRPr>
            </a:lvl1pPr>
          </a:lstStyle>
          <a:p>
            <a:r>
              <a:rPr lang="zh-CN" altLang="en-US"/>
              <a:t>单击此处编辑母版标题样式</a:t>
            </a:r>
            <a:endParaRPr lang="en-US" altLang="zh-CN"/>
          </a:p>
        </p:txBody>
      </p:sp>
      <p:sp>
        <p:nvSpPr>
          <p:cNvPr id="1879043" name="Rectangle 3"/>
          <p:cNvSpPr>
            <a:spLocks noGrp="1" noChangeArrowheads="1"/>
          </p:cNvSpPr>
          <p:nvPr>
            <p:ph type="subTitle" idx="1"/>
          </p:nvPr>
        </p:nvSpPr>
        <p:spPr>
          <a:xfrm>
            <a:off x="641350" y="3436269"/>
            <a:ext cx="7861300" cy="535531"/>
          </a:xfrm>
        </p:spPr>
        <p:txBody>
          <a:bodyPr anchor="ctr"/>
          <a:lstStyle>
            <a:lvl1pPr marL="0" indent="0">
              <a:spcBef>
                <a:spcPct val="0"/>
              </a:spcBef>
              <a:buFont typeface="Wingdings" pitchFamily="2" charset="2"/>
              <a:buNone/>
              <a:defRPr>
                <a:effectLst>
                  <a:outerShdw blurRad="38100" dist="38100" dir="2700000" algn="tl">
                    <a:srgbClr val="C0C0C0"/>
                  </a:outerShdw>
                </a:effectLst>
              </a:defRPr>
            </a:lvl1pPr>
          </a:lstStyle>
          <a:p>
            <a:r>
              <a:rPr lang="zh-CN" altLang="en-US"/>
              <a:t>单击此处编辑母版副标题样式</a:t>
            </a:r>
            <a:endParaRPr lang="en-US" altLang="zh-CN"/>
          </a:p>
        </p:txBody>
      </p:sp>
    </p:spTree>
    <p:extLst>
      <p:ext uri="{BB962C8B-B14F-4D97-AF65-F5344CB8AC3E}">
        <p14:creationId xmlns:p14="http://schemas.microsoft.com/office/powerpoint/2010/main" val="314193194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Vertical Text Placeholder 2"/>
          <p:cNvSpPr>
            <a:spLocks noGrp="1"/>
          </p:cNvSpPr>
          <p:nvPr>
            <p:ph type="body" orient="vert" idx="1"/>
          </p:nvPr>
        </p:nvSpPr>
        <p:spPr>
          <a:xfrm>
            <a:off x="3672570" y="1065610"/>
            <a:ext cx="5096780" cy="223445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8203579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5055" y="171450"/>
            <a:ext cx="2179058" cy="2555081"/>
          </a:xfrm>
        </p:spPr>
        <p:txBody>
          <a:bodyPr vert="eaVert"/>
          <a:lstStyle/>
          <a:p>
            <a:r>
              <a:rPr lang="zh-CN" altLang="en-US"/>
              <a:t>单击此处编辑母版标题样式</a:t>
            </a:r>
          </a:p>
        </p:txBody>
      </p:sp>
      <p:sp>
        <p:nvSpPr>
          <p:cNvPr id="3" name="Vertical Text Placeholder 2"/>
          <p:cNvSpPr>
            <a:spLocks noGrp="1"/>
          </p:cNvSpPr>
          <p:nvPr>
            <p:ph type="body" orient="vert" idx="1"/>
          </p:nvPr>
        </p:nvSpPr>
        <p:spPr>
          <a:xfrm>
            <a:off x="2480442" y="171450"/>
            <a:ext cx="4044184" cy="255508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4303885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Text Placeholder 2"/>
          <p:cNvSpPr>
            <a:spLocks noGrp="1"/>
          </p:cNvSpPr>
          <p:nvPr>
            <p:ph type="body"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2531559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Table Placeholder 2"/>
          <p:cNvSpPr>
            <a:spLocks noGrp="1"/>
          </p:cNvSpPr>
          <p:nvPr>
            <p:ph type="tbl" idx="1"/>
          </p:nvPr>
        </p:nvSpPr>
        <p:spPr>
          <a:xfrm>
            <a:off x="381000" y="1065610"/>
            <a:ext cx="8388350" cy="535531"/>
          </a:xfrm>
        </p:spPr>
        <p:txBody>
          <a:bodyPr/>
          <a:lstStyle/>
          <a:p>
            <a:pPr lvl="0"/>
            <a:r>
              <a:rPr lang="zh-CN" altLang="en-US" noProof="0"/>
              <a:t>单击图标添加表格</a:t>
            </a:r>
          </a:p>
        </p:txBody>
      </p:sp>
    </p:spTree>
    <p:extLst>
      <p:ext uri="{BB962C8B-B14F-4D97-AF65-F5344CB8AC3E}">
        <p14:creationId xmlns:p14="http://schemas.microsoft.com/office/powerpoint/2010/main" val="175912523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523531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4" name="图片 3" descr="\\Lzh-main-pc\4.公共活动区\lzzyLogo.jpg"/>
          <p:cNvPicPr/>
          <p:nvPr userDrawn="1"/>
        </p:nvPicPr>
        <p:blipFill>
          <a:blip r:embed="rId2" cstate="print"/>
          <a:srcRect/>
          <a:stretch>
            <a:fillRect/>
          </a:stretch>
        </p:blipFill>
        <p:spPr bwMode="auto">
          <a:xfrm>
            <a:off x="6616877" y="4081796"/>
            <a:ext cx="2204720" cy="297266"/>
          </a:xfrm>
          <a:prstGeom prst="rect">
            <a:avLst/>
          </a:prstGeom>
          <a:noFill/>
          <a:ln w="9525">
            <a:noFill/>
            <a:miter lim="800000"/>
            <a:headEnd/>
            <a:tailEnd/>
          </a:ln>
        </p:spPr>
      </p:pic>
    </p:spTree>
    <p:extLst>
      <p:ext uri="{BB962C8B-B14F-4D97-AF65-F5344CB8AC3E}">
        <p14:creationId xmlns:p14="http://schemas.microsoft.com/office/powerpoint/2010/main" val="1146603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6694764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52400" y="6115050"/>
            <a:ext cx="0" cy="114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0" y="6115050"/>
            <a:ext cx="0" cy="114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512550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967271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180897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3951958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0">
          <a:blip r:embed="rId2" cstate="print">
            <a:extLst>
              <a:ext uri="{BEBA8EAE-BF5A-486C-A8C5-ECC9F3942E4B}">
                <a14:imgProps xmlns:a14="http://schemas.microsoft.com/office/drawing/2010/main">
                  <a14:imgLayer r:embed="rId3">
                    <a14:imgEffect>
                      <a14:sharpenSoften amount="-3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userDrawn="1"/>
        </p:nvSpPr>
        <p:spPr>
          <a:xfrm>
            <a:off x="5242706" y="4669853"/>
            <a:ext cx="3528530" cy="338554"/>
          </a:xfrm>
          <a:prstGeom prst="rect">
            <a:avLst/>
          </a:prstGeom>
          <a:noFill/>
        </p:spPr>
        <p:txBody>
          <a:bodyPr wrap="none" rtlCol="0">
            <a:spAutoFit/>
          </a:bodyPr>
          <a:lstStyle/>
          <a:p>
            <a:pPr>
              <a:buNone/>
            </a:pPr>
            <a:r>
              <a:rPr lang="zh-CN" altLang="en-US" sz="1600" dirty="0">
                <a:solidFill>
                  <a:schemeClr val="bg1"/>
                </a:solidFill>
                <a:latin typeface="微软雅黑" pitchFamily="34" charset="-122"/>
                <a:ea typeface="微软雅黑" pitchFamily="34" charset="-122"/>
              </a:rPr>
              <a:t>柳州职业技术学院</a:t>
            </a:r>
            <a:r>
              <a:rPr lang="en-US" altLang="zh-CN" sz="1600" baseline="0" dirty="0">
                <a:solidFill>
                  <a:schemeClr val="bg1"/>
                </a:solidFill>
                <a:latin typeface="微软雅黑" pitchFamily="34" charset="-122"/>
                <a:ea typeface="微软雅黑" pitchFamily="34" charset="-122"/>
              </a:rPr>
              <a:t> </a:t>
            </a:r>
            <a:r>
              <a:rPr lang="zh-CN" altLang="en-US" sz="1600" baseline="0" dirty="0">
                <a:solidFill>
                  <a:schemeClr val="bg1"/>
                </a:solidFill>
                <a:latin typeface="微软雅黑" pitchFamily="34" charset="-122"/>
                <a:ea typeface="微软雅黑" pitchFamily="34" charset="-122"/>
              </a:rPr>
              <a:t>电子信息工程学院</a:t>
            </a:r>
            <a:endParaRPr lang="zh-CN" altLang="en-US" sz="1600" dirty="0">
              <a:solidFill>
                <a:schemeClr val="bg1"/>
              </a:solidFill>
              <a:latin typeface="微软雅黑" pitchFamily="34" charset="-122"/>
              <a:ea typeface="微软雅黑" pitchFamily="34" charset="-122"/>
            </a:endParaRPr>
          </a:p>
        </p:txBody>
      </p:sp>
      <p:pic>
        <p:nvPicPr>
          <p:cNvPr id="4" name="图片 3" descr="\\Lzh-main-pc\4.公共活动区\lzzyLogo.jpg"/>
          <p:cNvPicPr/>
          <p:nvPr userDrawn="1"/>
        </p:nvPicPr>
        <p:blipFill>
          <a:blip r:embed="rId4" cstate="print"/>
          <a:srcRect/>
          <a:stretch>
            <a:fillRect/>
          </a:stretch>
        </p:blipFill>
        <p:spPr bwMode="auto">
          <a:xfrm>
            <a:off x="7109563" y="4065847"/>
            <a:ext cx="1722667" cy="297266"/>
          </a:xfrm>
          <a:prstGeom prst="rect">
            <a:avLst/>
          </a:prstGeom>
          <a:noFill/>
          <a:ln w="9525">
            <a:noFill/>
            <a:miter lim="800000"/>
            <a:headEnd/>
            <a:tailEnd/>
          </a:ln>
        </p:spPr>
      </p:pic>
    </p:spTree>
    <p:extLst>
      <p:ext uri="{BB962C8B-B14F-4D97-AF65-F5344CB8AC3E}">
        <p14:creationId xmlns:p14="http://schemas.microsoft.com/office/powerpoint/2010/main" val="28857669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1189395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3621742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319154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38100" y="5922169"/>
            <a:ext cx="38100" cy="30718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52400" y="5922169"/>
            <a:ext cx="0" cy="30718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309963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ctrTitle" sz="quarter"/>
          </p:nvPr>
        </p:nvSpPr>
        <p:spPr>
          <a:xfrm>
            <a:off x="457200" y="1426369"/>
            <a:ext cx="7848600" cy="1102519"/>
          </a:xfrm>
        </p:spPr>
        <p:txBody>
          <a:bodyPr/>
          <a:lstStyle>
            <a:lvl1pPr algn="ctr">
              <a:defRPr sz="4400">
                <a:latin typeface="黑体" pitchFamily="2" charset="-122"/>
                <a:ea typeface="黑体" pitchFamily="2" charset="-122"/>
              </a:defRPr>
            </a:lvl1pPr>
          </a:lstStyle>
          <a:p>
            <a:r>
              <a:rPr lang="zh-CN" altLang="en-US"/>
              <a:t>单击此处编辑母版标题样式</a:t>
            </a:r>
          </a:p>
        </p:txBody>
      </p:sp>
      <p:sp>
        <p:nvSpPr>
          <p:cNvPr id="94211" name="Rectangle 3"/>
          <p:cNvSpPr>
            <a:spLocks noGrp="1" noChangeArrowheads="1"/>
          </p:cNvSpPr>
          <p:nvPr>
            <p:ph type="subTitle" sz="quarter" idx="1"/>
          </p:nvPr>
        </p:nvSpPr>
        <p:spPr>
          <a:xfrm>
            <a:off x="457200" y="2571750"/>
            <a:ext cx="7772400" cy="457200"/>
          </a:xfrm>
        </p:spPr>
        <p:txBody>
          <a:bodyPr/>
          <a:lstStyle>
            <a:lvl1pPr marL="0" indent="0" algn="ctr">
              <a:buFont typeface="Wingdings" pitchFamily="2" charset="2"/>
              <a:buNone/>
              <a:defRPr sz="2800" b="1">
                <a:solidFill>
                  <a:srgbClr val="FF9900"/>
                </a:solidFill>
                <a:effectLst>
                  <a:outerShdw blurRad="38100" dist="38100" dir="2700000" algn="tl">
                    <a:srgbClr val="000000"/>
                  </a:outerShdw>
                </a:effectLst>
                <a:latin typeface="黑体" pitchFamily="2" charset="-122"/>
                <a:ea typeface="黑体" pitchFamily="2" charset="-122"/>
              </a:defRPr>
            </a:lvl1pPr>
          </a:lstStyle>
          <a:p>
            <a:r>
              <a:rPr lang="zh-CN" altLang="en-US"/>
              <a:t>单击此处编辑母版副标题样式</a:t>
            </a:r>
          </a:p>
        </p:txBody>
      </p:sp>
    </p:spTree>
    <p:extLst>
      <p:ext uri="{BB962C8B-B14F-4D97-AF65-F5344CB8AC3E}">
        <p14:creationId xmlns:p14="http://schemas.microsoft.com/office/powerpoint/2010/main" val="233136534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fld id="{684186B6-3E22-4EBA-80B4-06648348608C}" type="datetimeFigureOut">
              <a:rPr lang="zh-CN" altLang="en-US"/>
              <a:pPr>
                <a:defRPr/>
              </a:pPr>
              <a:t>2017/12/12</a:t>
            </a:fld>
            <a:endParaRPr lang="en-US" altLang="zh-CN"/>
          </a:p>
        </p:txBody>
      </p:sp>
      <p:sp>
        <p:nvSpPr>
          <p:cNvPr id="5"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a:ln/>
        </p:spPr>
        <p:txBody>
          <a:bodyPr/>
          <a:lstStyle>
            <a:lvl1pPr>
              <a:defRPr/>
            </a:lvl1pPr>
          </a:lstStyle>
          <a:p>
            <a:pPr>
              <a:defRPr/>
            </a:pPr>
            <a:fld id="{AA7A3E9A-B00D-4B77-8889-93B734B2D1C1}" type="slidenum">
              <a:rPr lang="zh-CN" altLang="en-US"/>
              <a:pPr>
                <a:defRPr/>
              </a:pPr>
              <a:t>‹#›</a:t>
            </a:fld>
            <a:endParaRPr lang="en-US" altLang="zh-CN"/>
          </a:p>
        </p:txBody>
      </p:sp>
    </p:spTree>
    <p:extLst>
      <p:ext uri="{BB962C8B-B14F-4D97-AF65-F5344CB8AC3E}">
        <p14:creationId xmlns:p14="http://schemas.microsoft.com/office/powerpoint/2010/main" val="242284320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3"/>
          <p:cNvSpPr>
            <a:spLocks noGrp="1" noChangeArrowheads="1"/>
          </p:cNvSpPr>
          <p:nvPr>
            <p:ph type="dt" sz="half" idx="10"/>
          </p:nvPr>
        </p:nvSpPr>
        <p:spPr>
          <a:ln/>
        </p:spPr>
        <p:txBody>
          <a:bodyPr/>
          <a:lstStyle>
            <a:lvl1pPr>
              <a:defRPr/>
            </a:lvl1pPr>
          </a:lstStyle>
          <a:p>
            <a:pPr>
              <a:defRPr/>
            </a:pPr>
            <a:fld id="{9751B4D2-CBA4-4EAD-9C65-ACC87865ACF2}" type="datetimeFigureOut">
              <a:rPr lang="zh-CN" altLang="en-US"/>
              <a:pPr>
                <a:defRPr/>
              </a:pPr>
              <a:t>2017/12/12</a:t>
            </a:fld>
            <a:endParaRPr lang="en-US" altLang="zh-CN"/>
          </a:p>
        </p:txBody>
      </p:sp>
      <p:sp>
        <p:nvSpPr>
          <p:cNvPr id="5"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a:ln/>
        </p:spPr>
        <p:txBody>
          <a:bodyPr/>
          <a:lstStyle>
            <a:lvl1pPr>
              <a:defRPr/>
            </a:lvl1pPr>
          </a:lstStyle>
          <a:p>
            <a:pPr>
              <a:defRPr/>
            </a:pPr>
            <a:fld id="{44292DEE-C929-43A9-AC2A-4FA3939E6577}" type="slidenum">
              <a:rPr lang="zh-CN" altLang="en-US"/>
              <a:pPr>
                <a:defRPr/>
              </a:pPr>
              <a:t>‹#›</a:t>
            </a:fld>
            <a:endParaRPr lang="en-US" altLang="zh-CN"/>
          </a:p>
        </p:txBody>
      </p:sp>
    </p:spTree>
    <p:extLst>
      <p:ext uri="{BB962C8B-B14F-4D97-AF65-F5344CB8AC3E}">
        <p14:creationId xmlns:p14="http://schemas.microsoft.com/office/powerpoint/2010/main" val="80979039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28600" y="628650"/>
            <a:ext cx="43053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628650"/>
            <a:ext cx="43053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3"/>
          <p:cNvSpPr>
            <a:spLocks noGrp="1" noChangeArrowheads="1"/>
          </p:cNvSpPr>
          <p:nvPr>
            <p:ph type="dt" sz="half" idx="10"/>
          </p:nvPr>
        </p:nvSpPr>
        <p:spPr>
          <a:ln/>
        </p:spPr>
        <p:txBody>
          <a:bodyPr/>
          <a:lstStyle>
            <a:lvl1pPr>
              <a:defRPr/>
            </a:lvl1pPr>
          </a:lstStyle>
          <a:p>
            <a:pPr>
              <a:defRPr/>
            </a:pPr>
            <a:fld id="{E026B5C4-37B6-4772-99E8-C65A010CAF78}" type="datetimeFigureOut">
              <a:rPr lang="zh-CN" altLang="en-US"/>
              <a:pPr>
                <a:defRPr/>
              </a:pPr>
              <a:t>2017/12/12</a:t>
            </a:fld>
            <a:endParaRPr lang="en-US" altLang="zh-CN"/>
          </a:p>
        </p:txBody>
      </p:sp>
      <p:sp>
        <p:nvSpPr>
          <p:cNvPr id="6"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5"/>
          <p:cNvSpPr>
            <a:spLocks noGrp="1" noChangeArrowheads="1"/>
          </p:cNvSpPr>
          <p:nvPr>
            <p:ph type="sldNum" sz="quarter" idx="12"/>
          </p:nvPr>
        </p:nvSpPr>
        <p:spPr>
          <a:ln/>
        </p:spPr>
        <p:txBody>
          <a:bodyPr/>
          <a:lstStyle>
            <a:lvl1pPr>
              <a:defRPr/>
            </a:lvl1pPr>
          </a:lstStyle>
          <a:p>
            <a:pPr>
              <a:defRPr/>
            </a:pPr>
            <a:fld id="{394E3D85-A4E3-4FB6-ACB6-FA67B355769F}" type="slidenum">
              <a:rPr lang="zh-CN" altLang="en-US"/>
              <a:pPr>
                <a:defRPr/>
              </a:pPr>
              <a:t>‹#›</a:t>
            </a:fld>
            <a:endParaRPr lang="en-US" altLang="zh-CN"/>
          </a:p>
        </p:txBody>
      </p:sp>
    </p:spTree>
    <p:extLst>
      <p:ext uri="{BB962C8B-B14F-4D97-AF65-F5344CB8AC3E}">
        <p14:creationId xmlns:p14="http://schemas.microsoft.com/office/powerpoint/2010/main" val="43226881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3"/>
          <p:cNvSpPr>
            <a:spLocks noGrp="1" noChangeArrowheads="1"/>
          </p:cNvSpPr>
          <p:nvPr>
            <p:ph type="dt" sz="half" idx="10"/>
          </p:nvPr>
        </p:nvSpPr>
        <p:spPr>
          <a:ln/>
        </p:spPr>
        <p:txBody>
          <a:bodyPr/>
          <a:lstStyle>
            <a:lvl1pPr>
              <a:defRPr/>
            </a:lvl1pPr>
          </a:lstStyle>
          <a:p>
            <a:pPr>
              <a:defRPr/>
            </a:pPr>
            <a:fld id="{0E99E695-8E93-4AC6-ACEA-7797B429269A}" type="datetimeFigureOut">
              <a:rPr lang="zh-CN" altLang="en-US"/>
              <a:pPr>
                <a:defRPr/>
              </a:pPr>
              <a:t>2017/12/12</a:t>
            </a:fld>
            <a:endParaRPr lang="en-US" altLang="zh-CN"/>
          </a:p>
        </p:txBody>
      </p:sp>
      <p:sp>
        <p:nvSpPr>
          <p:cNvPr id="8"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5"/>
          <p:cNvSpPr>
            <a:spLocks noGrp="1" noChangeArrowheads="1"/>
          </p:cNvSpPr>
          <p:nvPr>
            <p:ph type="sldNum" sz="quarter" idx="12"/>
          </p:nvPr>
        </p:nvSpPr>
        <p:spPr>
          <a:ln/>
        </p:spPr>
        <p:txBody>
          <a:bodyPr/>
          <a:lstStyle>
            <a:lvl1pPr>
              <a:defRPr/>
            </a:lvl1pPr>
          </a:lstStyle>
          <a:p>
            <a:pPr>
              <a:defRPr/>
            </a:pPr>
            <a:fld id="{1CF6D9FB-87C9-4F98-8008-402E94313D0C}" type="slidenum">
              <a:rPr lang="zh-CN" altLang="en-US"/>
              <a:pPr>
                <a:defRPr/>
              </a:pPr>
              <a:t>‹#›</a:t>
            </a:fld>
            <a:endParaRPr lang="en-US" altLang="zh-CN"/>
          </a:p>
        </p:txBody>
      </p:sp>
    </p:spTree>
    <p:extLst>
      <p:ext uri="{BB962C8B-B14F-4D97-AF65-F5344CB8AC3E}">
        <p14:creationId xmlns:p14="http://schemas.microsoft.com/office/powerpoint/2010/main" val="220265408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646331"/>
          </a:xfrm>
        </p:spPr>
        <p:txBody>
          <a:bodyPr/>
          <a:lstStyle>
            <a:lvl1pPr algn="l">
              <a:defRPr sz="4000" b="1" cap="all"/>
            </a:lvl1pPr>
          </a:lstStyle>
          <a:p>
            <a:r>
              <a:rPr lang="zh-CN" altLang="en-US"/>
              <a:t>单击此处编辑母版标题样式</a:t>
            </a:r>
          </a:p>
        </p:txBody>
      </p:sp>
      <p:sp>
        <p:nvSpPr>
          <p:cNvPr id="3" name="Text Placeholder 2"/>
          <p:cNvSpPr>
            <a:spLocks noGrp="1"/>
          </p:cNvSpPr>
          <p:nvPr>
            <p:ph type="body" idx="1"/>
          </p:nvPr>
        </p:nvSpPr>
        <p:spPr>
          <a:xfrm>
            <a:off x="722313" y="2935843"/>
            <a:ext cx="7772400" cy="36933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073521179"/>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3" name="矩形 2"/>
          <p:cNvSpPr/>
          <p:nvPr userDrawn="1"/>
        </p:nvSpPr>
        <p:spPr>
          <a:xfrm>
            <a:off x="11430" y="257175"/>
            <a:ext cx="9121140" cy="4843463"/>
          </a:xfrm>
          <a:prstGeom prst="rect">
            <a:avLst/>
          </a:prstGeom>
          <a:solidFill>
            <a:schemeClr val="bg2">
              <a:lumMod val="40000"/>
              <a:lumOff val="60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125730" y="325755"/>
            <a:ext cx="8858250" cy="360045"/>
          </a:xfrm>
        </p:spPr>
        <p:txBody>
          <a:bodyPr/>
          <a:lstStyle>
            <a:lvl1pPr>
              <a:defRPr sz="2800" b="0">
                <a:solidFill>
                  <a:schemeClr val="bg1">
                    <a:lumMod val="75000"/>
                  </a:schemeClr>
                </a:solidFill>
                <a:effectLst>
                  <a:outerShdw blurRad="38100" dist="38100" dir="2700000" algn="tl">
                    <a:srgbClr val="000000">
                      <a:alpha val="43137"/>
                    </a:srgbClr>
                  </a:outerShdw>
                </a:effectLst>
              </a:defRPr>
            </a:lvl1pPr>
          </a:lstStyle>
          <a:p>
            <a:r>
              <a:rPr lang="zh-CN" altLang="en-US" dirty="0"/>
              <a:t>单击此处编辑母版标题样式</a:t>
            </a:r>
          </a:p>
        </p:txBody>
      </p:sp>
      <p:sp>
        <p:nvSpPr>
          <p:cNvPr id="4" name="矩形 3"/>
          <p:cNvSpPr/>
          <p:nvPr userDrawn="1"/>
        </p:nvSpPr>
        <p:spPr>
          <a:xfrm>
            <a:off x="125730" y="745808"/>
            <a:ext cx="8869680" cy="4286250"/>
          </a:xfrm>
          <a:prstGeom prst="rect">
            <a:avLst/>
          </a:prstGeom>
          <a:solidFill>
            <a:schemeClr val="tx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Lzh-main-pc\4.公共活动区\lzzyLogo.jpg"/>
          <p:cNvPicPr/>
          <p:nvPr userDrawn="1"/>
        </p:nvPicPr>
        <p:blipFill>
          <a:blip r:embed="rId2" cstate="print"/>
          <a:srcRect/>
          <a:stretch>
            <a:fillRect/>
          </a:stretch>
        </p:blipFill>
        <p:spPr bwMode="auto">
          <a:xfrm>
            <a:off x="7800974" y="55819"/>
            <a:ext cx="1329079" cy="200467"/>
          </a:xfrm>
          <a:prstGeom prst="rect">
            <a:avLst/>
          </a:prstGeom>
          <a:noFill/>
          <a:ln w="9525">
            <a:noFill/>
            <a:miter lim="800000"/>
            <a:headEnd/>
            <a:tailEnd/>
          </a:ln>
        </p:spPr>
      </p:pic>
    </p:spTree>
    <p:extLst>
      <p:ext uri="{BB962C8B-B14F-4D97-AF65-F5344CB8AC3E}">
        <p14:creationId xmlns:p14="http://schemas.microsoft.com/office/powerpoint/2010/main" val="367679938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fld id="{B623D54E-063A-4B28-9F4F-054AB6A0306E}" type="datetimeFigureOut">
              <a:rPr lang="zh-CN" altLang="en-US"/>
              <a:pPr>
                <a:defRPr/>
              </a:pPr>
              <a:t>2017/12/12</a:t>
            </a:fld>
            <a:endParaRPr lang="en-US" altLang="zh-CN"/>
          </a:p>
        </p:txBody>
      </p:sp>
      <p:sp>
        <p:nvSpPr>
          <p:cNvPr id="3"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5"/>
          <p:cNvSpPr>
            <a:spLocks noGrp="1" noChangeArrowheads="1"/>
          </p:cNvSpPr>
          <p:nvPr>
            <p:ph type="sldNum" sz="quarter" idx="12"/>
          </p:nvPr>
        </p:nvSpPr>
        <p:spPr>
          <a:ln/>
        </p:spPr>
        <p:txBody>
          <a:bodyPr/>
          <a:lstStyle>
            <a:lvl1pPr>
              <a:defRPr/>
            </a:lvl1pPr>
          </a:lstStyle>
          <a:p>
            <a:pPr>
              <a:defRPr/>
            </a:pPr>
            <a:fld id="{2C5AD266-C115-4DE1-BFD1-9260162E5DDD}" type="slidenum">
              <a:rPr lang="zh-CN" altLang="en-US"/>
              <a:pPr>
                <a:defRPr/>
              </a:pPr>
              <a:t>‹#›</a:t>
            </a:fld>
            <a:endParaRPr lang="en-US" altLang="zh-CN"/>
          </a:p>
        </p:txBody>
      </p:sp>
    </p:spTree>
    <p:extLst>
      <p:ext uri="{BB962C8B-B14F-4D97-AF65-F5344CB8AC3E}">
        <p14:creationId xmlns:p14="http://schemas.microsoft.com/office/powerpoint/2010/main" val="79188734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fld id="{BE93BF22-9C7D-41BB-A141-0A32E77CD978}" type="datetimeFigureOut">
              <a:rPr lang="zh-CN" altLang="en-US"/>
              <a:pPr>
                <a:defRPr/>
              </a:pPr>
              <a:t>2017/12/12</a:t>
            </a:fld>
            <a:endParaRPr lang="en-US" altLang="zh-CN"/>
          </a:p>
        </p:txBody>
      </p:sp>
      <p:sp>
        <p:nvSpPr>
          <p:cNvPr id="6"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5"/>
          <p:cNvSpPr>
            <a:spLocks noGrp="1" noChangeArrowheads="1"/>
          </p:cNvSpPr>
          <p:nvPr>
            <p:ph type="sldNum" sz="quarter" idx="12"/>
          </p:nvPr>
        </p:nvSpPr>
        <p:spPr>
          <a:ln/>
        </p:spPr>
        <p:txBody>
          <a:bodyPr/>
          <a:lstStyle>
            <a:lvl1pPr>
              <a:defRPr/>
            </a:lvl1pPr>
          </a:lstStyle>
          <a:p>
            <a:pPr>
              <a:defRPr/>
            </a:pPr>
            <a:fld id="{6D561247-71D3-45CD-8817-FAC28AF1562C}" type="slidenum">
              <a:rPr lang="zh-CN" altLang="en-US"/>
              <a:pPr>
                <a:defRPr/>
              </a:pPr>
              <a:t>‹#›</a:t>
            </a:fld>
            <a:endParaRPr lang="en-US" altLang="zh-CN"/>
          </a:p>
        </p:txBody>
      </p:sp>
    </p:spTree>
    <p:extLst>
      <p:ext uri="{BB962C8B-B14F-4D97-AF65-F5344CB8AC3E}">
        <p14:creationId xmlns:p14="http://schemas.microsoft.com/office/powerpoint/2010/main" val="244138130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fld id="{34C7911B-597B-4407-A3D4-286AB2D9E4CA}" type="datetimeFigureOut">
              <a:rPr lang="zh-CN" altLang="en-US"/>
              <a:pPr>
                <a:defRPr/>
              </a:pPr>
              <a:t>2017/12/12</a:t>
            </a:fld>
            <a:endParaRPr lang="en-US" altLang="zh-CN"/>
          </a:p>
        </p:txBody>
      </p:sp>
      <p:sp>
        <p:nvSpPr>
          <p:cNvPr id="6"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5"/>
          <p:cNvSpPr>
            <a:spLocks noGrp="1" noChangeArrowheads="1"/>
          </p:cNvSpPr>
          <p:nvPr>
            <p:ph type="sldNum" sz="quarter" idx="12"/>
          </p:nvPr>
        </p:nvSpPr>
        <p:spPr>
          <a:ln/>
        </p:spPr>
        <p:txBody>
          <a:bodyPr/>
          <a:lstStyle>
            <a:lvl1pPr>
              <a:defRPr/>
            </a:lvl1pPr>
          </a:lstStyle>
          <a:p>
            <a:pPr>
              <a:defRPr/>
            </a:pPr>
            <a:fld id="{101C5B3D-9045-4B9B-988C-F8EA359CE15B}" type="slidenum">
              <a:rPr lang="zh-CN" altLang="en-US"/>
              <a:pPr>
                <a:defRPr/>
              </a:pPr>
              <a:t>‹#›</a:t>
            </a:fld>
            <a:endParaRPr lang="en-US" altLang="zh-CN"/>
          </a:p>
        </p:txBody>
      </p:sp>
    </p:spTree>
    <p:extLst>
      <p:ext uri="{BB962C8B-B14F-4D97-AF65-F5344CB8AC3E}">
        <p14:creationId xmlns:p14="http://schemas.microsoft.com/office/powerpoint/2010/main" val="355060581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fld id="{96D48A73-ABB0-4F66-B67A-7A0930BC04C7}" type="datetimeFigureOut">
              <a:rPr lang="zh-CN" altLang="en-US"/>
              <a:pPr>
                <a:defRPr/>
              </a:pPr>
              <a:t>2017/12/12</a:t>
            </a:fld>
            <a:endParaRPr lang="en-US" altLang="zh-CN"/>
          </a:p>
        </p:txBody>
      </p:sp>
      <p:sp>
        <p:nvSpPr>
          <p:cNvPr id="5"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a:ln/>
        </p:spPr>
        <p:txBody>
          <a:bodyPr/>
          <a:lstStyle>
            <a:lvl1pPr>
              <a:defRPr/>
            </a:lvl1pPr>
          </a:lstStyle>
          <a:p>
            <a:pPr>
              <a:defRPr/>
            </a:pPr>
            <a:fld id="{A7C49FEF-BA24-4A1E-9B08-1260EDF8D56A}" type="slidenum">
              <a:rPr lang="zh-CN" altLang="en-US"/>
              <a:pPr>
                <a:defRPr/>
              </a:pPr>
              <a:t>‹#›</a:t>
            </a:fld>
            <a:endParaRPr lang="en-US" altLang="zh-CN"/>
          </a:p>
        </p:txBody>
      </p:sp>
    </p:spTree>
    <p:extLst>
      <p:ext uri="{BB962C8B-B14F-4D97-AF65-F5344CB8AC3E}">
        <p14:creationId xmlns:p14="http://schemas.microsoft.com/office/powerpoint/2010/main" val="334404447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00850" y="171450"/>
            <a:ext cx="2190750" cy="4343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28600" y="171450"/>
            <a:ext cx="6419850" cy="4343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fld id="{CEB257E3-CF89-4FD9-9464-ABAC5CC30D6C}" type="datetimeFigureOut">
              <a:rPr lang="zh-CN" altLang="en-US"/>
              <a:pPr>
                <a:defRPr/>
              </a:pPr>
              <a:t>2017/12/12</a:t>
            </a:fld>
            <a:endParaRPr lang="en-US" altLang="zh-CN"/>
          </a:p>
        </p:txBody>
      </p:sp>
      <p:sp>
        <p:nvSpPr>
          <p:cNvPr id="5"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a:ln/>
        </p:spPr>
        <p:txBody>
          <a:bodyPr/>
          <a:lstStyle>
            <a:lvl1pPr>
              <a:defRPr/>
            </a:lvl1pPr>
          </a:lstStyle>
          <a:p>
            <a:pPr>
              <a:defRPr/>
            </a:pPr>
            <a:fld id="{BAAE1C82-C75A-4EAF-89B3-5F96744ABFCF}" type="slidenum">
              <a:rPr lang="zh-CN" altLang="en-US"/>
              <a:pPr>
                <a:defRPr/>
              </a:pPr>
              <a:t>‹#›</a:t>
            </a:fld>
            <a:endParaRPr lang="en-US" altLang="zh-CN"/>
          </a:p>
        </p:txBody>
      </p:sp>
    </p:spTree>
    <p:extLst>
      <p:ext uri="{BB962C8B-B14F-4D97-AF65-F5344CB8AC3E}">
        <p14:creationId xmlns:p14="http://schemas.microsoft.com/office/powerpoint/2010/main" val="169579684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sz="half" idx="1"/>
          </p:nvPr>
        </p:nvSpPr>
        <p:spPr>
          <a:xfrm>
            <a:off x="381001" y="1065610"/>
            <a:ext cx="4117975" cy="234525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Content Placeholder 3"/>
          <p:cNvSpPr>
            <a:spLocks noGrp="1"/>
          </p:cNvSpPr>
          <p:nvPr>
            <p:ph sz="half" idx="2"/>
          </p:nvPr>
        </p:nvSpPr>
        <p:spPr>
          <a:xfrm>
            <a:off x="4651376" y="1065610"/>
            <a:ext cx="4117975" cy="234525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7585644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757130"/>
          </a:xfrm>
        </p:spPr>
        <p:txBody>
          <a:bodyPr/>
          <a:lstStyle>
            <a:lvl1pPr>
              <a:defRPr/>
            </a:lvl1pPr>
          </a:lstStyle>
          <a:p>
            <a:r>
              <a:rPr lang="zh-CN" altLang="en-US"/>
              <a:t>单击此处编辑母版标题样式</a:t>
            </a:r>
          </a:p>
        </p:txBody>
      </p:sp>
      <p:sp>
        <p:nvSpPr>
          <p:cNvPr id="3" name="Text Placeholder 2"/>
          <p:cNvSpPr>
            <a:spLocks noGrp="1"/>
          </p:cNvSpPr>
          <p:nvPr>
            <p:ph type="body" idx="1"/>
          </p:nvPr>
        </p:nvSpPr>
        <p:spPr>
          <a:xfrm>
            <a:off x="457200" y="1206425"/>
            <a:ext cx="4040188" cy="4247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1631156"/>
            <a:ext cx="4040188" cy="204979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Text Placeholder 4"/>
          <p:cNvSpPr>
            <a:spLocks noGrp="1"/>
          </p:cNvSpPr>
          <p:nvPr>
            <p:ph type="body" sz="quarter" idx="3"/>
          </p:nvPr>
        </p:nvSpPr>
        <p:spPr>
          <a:xfrm>
            <a:off x="4645026" y="1206425"/>
            <a:ext cx="4041775" cy="4247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6" y="1631156"/>
            <a:ext cx="4041775" cy="204979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6165869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54968211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939299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1" y="429994"/>
            <a:ext cx="3008313" cy="646331"/>
          </a:xfrm>
        </p:spPr>
        <p:txBody>
          <a:bodyPr anchor="b"/>
          <a:lstStyle>
            <a:lvl1pPr algn="l">
              <a:defRPr sz="2000" b="1"/>
            </a:lvl1pPr>
          </a:lstStyle>
          <a:p>
            <a:r>
              <a:rPr lang="zh-CN" altLang="en-US"/>
              <a:t>单击此处编辑母版标题样式</a:t>
            </a:r>
          </a:p>
        </p:txBody>
      </p:sp>
      <p:sp>
        <p:nvSpPr>
          <p:cNvPr id="3" name="Content Placeholder 2"/>
          <p:cNvSpPr>
            <a:spLocks noGrp="1"/>
          </p:cNvSpPr>
          <p:nvPr>
            <p:ph idx="1"/>
          </p:nvPr>
        </p:nvSpPr>
        <p:spPr>
          <a:xfrm>
            <a:off x="3575050" y="204788"/>
            <a:ext cx="5111750" cy="267765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Text Placeholder 3"/>
          <p:cNvSpPr>
            <a:spLocks noGrp="1"/>
          </p:cNvSpPr>
          <p:nvPr>
            <p:ph type="body" sz="half" idx="2"/>
          </p:nvPr>
        </p:nvSpPr>
        <p:spPr>
          <a:xfrm>
            <a:off x="457201" y="1076326"/>
            <a:ext cx="3008313" cy="286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64465519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3656172"/>
            <a:ext cx="5486400" cy="369332"/>
          </a:xfrm>
        </p:spPr>
        <p:txBody>
          <a:bodyPr anchor="b"/>
          <a:lstStyle>
            <a:lvl1pPr algn="l">
              <a:defRPr sz="2000" b="1"/>
            </a:lvl1pPr>
          </a:lstStyle>
          <a:p>
            <a:r>
              <a:rPr lang="zh-CN" altLang="en-US"/>
              <a:t>单击此处编辑母版标题样式</a:t>
            </a:r>
          </a:p>
        </p:txBody>
      </p:sp>
      <p:sp>
        <p:nvSpPr>
          <p:cNvPr id="3" name="Picture Placeholder 2"/>
          <p:cNvSpPr>
            <a:spLocks noGrp="1"/>
          </p:cNvSpPr>
          <p:nvPr>
            <p:ph type="pic" idx="1"/>
          </p:nvPr>
        </p:nvSpPr>
        <p:spPr>
          <a:xfrm>
            <a:off x="1792288" y="459581"/>
            <a:ext cx="5486400" cy="5355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Text Placeholder 3"/>
          <p:cNvSpPr>
            <a:spLocks noGrp="1"/>
          </p:cNvSpPr>
          <p:nvPr>
            <p:ph type="body" sz="half" idx="2"/>
          </p:nvPr>
        </p:nvSpPr>
        <p:spPr>
          <a:xfrm>
            <a:off x="1792288" y="4025503"/>
            <a:ext cx="5486400" cy="286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10624318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4.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7.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878018" name="Rectangle 2"/>
          <p:cNvSpPr>
            <a:spLocks noGrp="1" noChangeArrowheads="1"/>
          </p:cNvSpPr>
          <p:nvPr>
            <p:ph type="title"/>
          </p:nvPr>
        </p:nvSpPr>
        <p:spPr bwMode="auto">
          <a:xfrm>
            <a:off x="381001" y="171450"/>
            <a:ext cx="8393113" cy="75713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altLang="zh-CN"/>
              <a:t>Click to edit Title Slide</a:t>
            </a:r>
          </a:p>
        </p:txBody>
      </p:sp>
      <p:sp>
        <p:nvSpPr>
          <p:cNvPr id="1878019" name="Rectangle 3"/>
          <p:cNvSpPr>
            <a:spLocks noGrp="1" noChangeArrowheads="1"/>
          </p:cNvSpPr>
          <p:nvPr>
            <p:ph type="body" idx="1"/>
          </p:nvPr>
        </p:nvSpPr>
        <p:spPr bwMode="auto">
          <a:xfrm>
            <a:off x="381000" y="1065610"/>
            <a:ext cx="8388350" cy="223445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Tree>
  </p:cSld>
  <p:clrMap bg1="dk2" tx1="lt1" bg2="dk1" tx2="lt2" accent1="accent1" accent2="accent2" accent3="accent3" accent4="accent4" accent5="accent5" accent6="accent6" hlink="hlink" folHlink="folHlink"/>
  <p:sldLayoutIdLst>
    <p:sldLayoutId id="2147485658" r:id="rId1"/>
    <p:sldLayoutId id="2147485618" r:id="rId2"/>
    <p:sldLayoutId id="2147485619" r:id="rId3"/>
    <p:sldLayoutId id="2147485620" r:id="rId4"/>
    <p:sldLayoutId id="2147485621" r:id="rId5"/>
    <p:sldLayoutId id="2147485622" r:id="rId6"/>
    <p:sldLayoutId id="2147485623" r:id="rId7"/>
    <p:sldLayoutId id="2147485624" r:id="rId8"/>
    <p:sldLayoutId id="2147485625" r:id="rId9"/>
    <p:sldLayoutId id="2147485626" r:id="rId10"/>
    <p:sldLayoutId id="2147485627" r:id="rId11"/>
    <p:sldLayoutId id="2147485628" r:id="rId12"/>
    <p:sldLayoutId id="2147485629" r:id="rId13"/>
  </p:sldLayoutIdLst>
  <p:transition>
    <p:fade/>
  </p:transition>
  <p:txStyles>
    <p:titleStyle>
      <a:lvl1pPr algn="l" rtl="0" eaLnBrk="1" fontAlgn="base" hangingPunct="1">
        <a:lnSpc>
          <a:spcPct val="90000"/>
        </a:lnSpc>
        <a:spcBef>
          <a:spcPct val="0"/>
        </a:spcBef>
        <a:spcAft>
          <a:spcPct val="0"/>
        </a:spcAft>
        <a:defRPr sz="4800" b="1">
          <a:solidFill>
            <a:schemeClr val="tx2"/>
          </a:solidFill>
          <a:effectLst>
            <a:outerShdw blurRad="38100" dist="38100" dir="2700000" algn="tl">
              <a:srgbClr val="000000"/>
            </a:outerShdw>
          </a:effectLst>
          <a:latin typeface="+mj-lt"/>
          <a:ea typeface="+mj-ea"/>
          <a:cs typeface="+mj-cs"/>
        </a:defRPr>
      </a:lvl1pPr>
      <a:lvl2pPr algn="l" rtl="0" eaLnBrk="1" fontAlgn="base" hangingPunct="1">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ea typeface="宋体" pitchFamily="2" charset="-122"/>
        </a:defRPr>
      </a:lvl2pPr>
      <a:lvl3pPr algn="l" rtl="0" eaLnBrk="1" fontAlgn="base" hangingPunct="1">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ea typeface="宋体" pitchFamily="2" charset="-122"/>
        </a:defRPr>
      </a:lvl3pPr>
      <a:lvl4pPr algn="l" rtl="0" eaLnBrk="1" fontAlgn="base" hangingPunct="1">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ea typeface="宋体" pitchFamily="2" charset="-122"/>
        </a:defRPr>
      </a:lvl4pPr>
      <a:lvl5pPr algn="l" rtl="0" eaLnBrk="1" fontAlgn="base" hangingPunct="1">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ea typeface="宋体" pitchFamily="2" charset="-122"/>
        </a:defRPr>
      </a:lvl5pPr>
      <a:lvl6pPr marL="457200" algn="l" rtl="0" eaLnBrk="1" fontAlgn="base" hangingPunct="1">
        <a:lnSpc>
          <a:spcPct val="90000"/>
        </a:lnSpc>
        <a:spcBef>
          <a:spcPct val="0"/>
        </a:spcBef>
        <a:spcAft>
          <a:spcPct val="0"/>
        </a:spcAft>
        <a:defRPr sz="4800" b="1">
          <a:solidFill>
            <a:schemeClr val="tx2"/>
          </a:solidFill>
          <a:effectLst>
            <a:outerShdw blurRad="38100" dist="38100" dir="2700000" algn="tl">
              <a:srgbClr val="000000">
                <a:alpha val="43137"/>
              </a:srgbClr>
            </a:outerShdw>
          </a:effectLst>
          <a:latin typeface="Arial" charset="0"/>
          <a:ea typeface="宋体" pitchFamily="2" charset="-122"/>
        </a:defRPr>
      </a:lvl6pPr>
      <a:lvl7pPr marL="914400" algn="l" rtl="0" eaLnBrk="1" fontAlgn="base" hangingPunct="1">
        <a:lnSpc>
          <a:spcPct val="90000"/>
        </a:lnSpc>
        <a:spcBef>
          <a:spcPct val="0"/>
        </a:spcBef>
        <a:spcAft>
          <a:spcPct val="0"/>
        </a:spcAft>
        <a:defRPr sz="4800" b="1">
          <a:solidFill>
            <a:schemeClr val="tx2"/>
          </a:solidFill>
          <a:effectLst>
            <a:outerShdw blurRad="38100" dist="38100" dir="2700000" algn="tl">
              <a:srgbClr val="000000">
                <a:alpha val="43137"/>
              </a:srgbClr>
            </a:outerShdw>
          </a:effectLst>
          <a:latin typeface="Arial" charset="0"/>
          <a:ea typeface="宋体" pitchFamily="2" charset="-122"/>
        </a:defRPr>
      </a:lvl7pPr>
      <a:lvl8pPr marL="1371600" algn="l" rtl="0" eaLnBrk="1" fontAlgn="base" hangingPunct="1">
        <a:lnSpc>
          <a:spcPct val="90000"/>
        </a:lnSpc>
        <a:spcBef>
          <a:spcPct val="0"/>
        </a:spcBef>
        <a:spcAft>
          <a:spcPct val="0"/>
        </a:spcAft>
        <a:defRPr sz="4800" b="1">
          <a:solidFill>
            <a:schemeClr val="tx2"/>
          </a:solidFill>
          <a:effectLst>
            <a:outerShdw blurRad="38100" dist="38100" dir="2700000" algn="tl">
              <a:srgbClr val="000000">
                <a:alpha val="43137"/>
              </a:srgbClr>
            </a:outerShdw>
          </a:effectLst>
          <a:latin typeface="Arial" charset="0"/>
          <a:ea typeface="宋体" pitchFamily="2" charset="-122"/>
        </a:defRPr>
      </a:lvl8pPr>
      <a:lvl9pPr marL="1828800" algn="l" rtl="0" eaLnBrk="1" fontAlgn="base" hangingPunct="1">
        <a:lnSpc>
          <a:spcPct val="90000"/>
        </a:lnSpc>
        <a:spcBef>
          <a:spcPct val="0"/>
        </a:spcBef>
        <a:spcAft>
          <a:spcPct val="0"/>
        </a:spcAft>
        <a:defRPr sz="4800" b="1">
          <a:solidFill>
            <a:schemeClr val="tx2"/>
          </a:solidFill>
          <a:effectLst>
            <a:outerShdw blurRad="38100" dist="38100" dir="2700000" algn="tl">
              <a:srgbClr val="000000">
                <a:alpha val="43137"/>
              </a:srgbClr>
            </a:outerShdw>
          </a:effectLst>
          <a:latin typeface="Arial" charset="0"/>
          <a:ea typeface="宋体" pitchFamily="2" charset="-122"/>
        </a:defRPr>
      </a:lvl9pPr>
    </p:titleStyle>
    <p:bodyStyle>
      <a:lvl1pPr marL="571500" indent="-571500"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3200" b="1">
          <a:solidFill>
            <a:schemeClr val="tx1"/>
          </a:solidFill>
          <a:effectLst>
            <a:outerShdw blurRad="38100" dist="38100" dir="2700000" algn="tl">
              <a:srgbClr val="000000"/>
            </a:outerShdw>
          </a:effectLst>
          <a:latin typeface="+mn-lt"/>
          <a:ea typeface="+mn-ea"/>
          <a:cs typeface="+mn-cs"/>
        </a:defRPr>
      </a:lvl1pPr>
      <a:lvl2pPr marL="1028700" indent="-455613"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2800" b="1">
          <a:solidFill>
            <a:schemeClr val="tx1"/>
          </a:solidFill>
          <a:effectLst>
            <a:outerShdw blurRad="38100" dist="38100" dir="2700000" algn="tl">
              <a:srgbClr val="000000"/>
            </a:outerShdw>
          </a:effectLst>
          <a:latin typeface="+mn-lt"/>
          <a:ea typeface="+mn-ea"/>
        </a:defRPr>
      </a:lvl2pPr>
      <a:lvl3pPr marL="1428750" indent="-398463"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2400" b="1">
          <a:solidFill>
            <a:schemeClr val="tx1"/>
          </a:solidFill>
          <a:effectLst>
            <a:outerShdw blurRad="38100" dist="38100" dir="2700000" algn="tl">
              <a:srgbClr val="000000"/>
            </a:outerShdw>
          </a:effectLst>
          <a:latin typeface="+mn-lt"/>
          <a:ea typeface="+mn-ea"/>
        </a:defRPr>
      </a:lvl3pPr>
      <a:lvl4pPr marL="1828800" indent="-398463"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2000" b="1">
          <a:solidFill>
            <a:schemeClr val="tx1"/>
          </a:solidFill>
          <a:effectLst>
            <a:outerShdw blurRad="38100" dist="38100" dir="2700000" algn="tl">
              <a:srgbClr val="000000"/>
            </a:outerShdw>
          </a:effectLst>
          <a:latin typeface="+mn-lt"/>
          <a:ea typeface="+mn-ea"/>
        </a:defRPr>
      </a:lvl4pPr>
      <a:lvl5pPr marL="2227263" indent="-396875"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2000" b="1">
          <a:solidFill>
            <a:schemeClr val="tx1"/>
          </a:solidFill>
          <a:effectLst>
            <a:outerShdw blurRad="38100" dist="38100" dir="2700000" algn="tl">
              <a:srgbClr val="000000"/>
            </a:outerShdw>
          </a:effectLst>
          <a:latin typeface="+mn-lt"/>
          <a:ea typeface="+mn-ea"/>
        </a:defRPr>
      </a:lvl5pPr>
      <a:lvl6pPr marL="2684463" indent="-396875"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2000" b="1">
          <a:solidFill>
            <a:schemeClr val="tx1"/>
          </a:solidFill>
          <a:effectLst>
            <a:outerShdw blurRad="38100" dist="38100" dir="2700000" algn="tl">
              <a:srgbClr val="000000">
                <a:alpha val="43137"/>
              </a:srgbClr>
            </a:outerShdw>
          </a:effectLst>
          <a:latin typeface="+mn-lt"/>
          <a:ea typeface="+mn-ea"/>
        </a:defRPr>
      </a:lvl6pPr>
      <a:lvl7pPr marL="3141663" indent="-396875"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2000" b="1">
          <a:solidFill>
            <a:schemeClr val="tx1"/>
          </a:solidFill>
          <a:effectLst>
            <a:outerShdw blurRad="38100" dist="38100" dir="2700000" algn="tl">
              <a:srgbClr val="000000">
                <a:alpha val="43137"/>
              </a:srgbClr>
            </a:outerShdw>
          </a:effectLst>
          <a:latin typeface="+mn-lt"/>
          <a:ea typeface="+mn-ea"/>
        </a:defRPr>
      </a:lvl7pPr>
      <a:lvl8pPr marL="3598863" indent="-396875"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2000" b="1">
          <a:solidFill>
            <a:schemeClr val="tx1"/>
          </a:solidFill>
          <a:effectLst>
            <a:outerShdw blurRad="38100" dist="38100" dir="2700000" algn="tl">
              <a:srgbClr val="000000">
                <a:alpha val="43137"/>
              </a:srgbClr>
            </a:outerShdw>
          </a:effectLst>
          <a:latin typeface="+mn-lt"/>
          <a:ea typeface="+mn-ea"/>
        </a:defRPr>
      </a:lvl8pPr>
      <a:lvl9pPr marL="4056063" indent="-396875"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2000" b="1">
          <a:solidFill>
            <a:schemeClr val="tx1"/>
          </a:solidFill>
          <a:effectLst>
            <a:outerShdw blurRad="38100" dist="38100" dir="2700000" algn="tl">
              <a:srgbClr val="000000">
                <a:alpha val="43137"/>
              </a:srgbClr>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52400" y="5922169"/>
            <a:ext cx="152400" cy="55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zh-CN" altLang="en-US"/>
          </a:p>
        </p:txBody>
      </p:sp>
      <p:sp>
        <p:nvSpPr>
          <p:cNvPr id="2051" name="Rectangle 3"/>
          <p:cNvSpPr>
            <a:spLocks noGrp="1" noChangeArrowheads="1"/>
          </p:cNvSpPr>
          <p:nvPr>
            <p:ph type="body" idx="1"/>
          </p:nvPr>
        </p:nvSpPr>
        <p:spPr bwMode="auto">
          <a:xfrm>
            <a:off x="-152400" y="6115050"/>
            <a:ext cx="1524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en-US"/>
          </a:p>
        </p:txBody>
      </p:sp>
    </p:spTree>
  </p:cSld>
  <p:clrMap bg1="lt1" tx1="dk1" bg2="lt2" tx2="dk2" accent1="accent1" accent2="accent2" accent3="accent3" accent4="accent4" accent5="accent5" accent6="accent6" hlink="hlink" folHlink="folHlink"/>
  <p:sldLayoutIdLst>
    <p:sldLayoutId id="2147485630" r:id="rId1"/>
    <p:sldLayoutId id="2147485631" r:id="rId2"/>
    <p:sldLayoutId id="2147485632" r:id="rId3"/>
    <p:sldLayoutId id="2147485633" r:id="rId4"/>
    <p:sldLayoutId id="2147485634" r:id="rId5"/>
    <p:sldLayoutId id="2147485635" r:id="rId6"/>
    <p:sldLayoutId id="2147485636" r:id="rId7"/>
    <p:sldLayoutId id="2147485637" r:id="rId8"/>
    <p:sldLayoutId id="2147485638" r:id="rId9"/>
    <p:sldLayoutId id="2147485639" r:id="rId10"/>
    <p:sldLayoutId id="2147485640"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bwMode="auto">
          <a:xfrm>
            <a:off x="228600" y="171451"/>
            <a:ext cx="6324600" cy="42267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93187" name="Rectangle 3"/>
          <p:cNvSpPr>
            <a:spLocks noGrp="1" noChangeArrowheads="1"/>
          </p:cNvSpPr>
          <p:nvPr>
            <p:ph type="dt" sz="half" idx="2"/>
          </p:nvPr>
        </p:nvSpPr>
        <p:spPr bwMode="auto">
          <a:xfrm>
            <a:off x="457200" y="4914901"/>
            <a:ext cx="2133600" cy="1833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buFontTx/>
              <a:buNone/>
              <a:defRPr sz="1400">
                <a:solidFill>
                  <a:schemeClr val="tx1"/>
                </a:solidFill>
                <a:latin typeface="Arial" pitchFamily="34" charset="0"/>
                <a:ea typeface="宋体" pitchFamily="2" charset="-122"/>
              </a:defRPr>
            </a:lvl1pPr>
          </a:lstStyle>
          <a:p>
            <a:pPr>
              <a:defRPr/>
            </a:pPr>
            <a:fld id="{56C1D9A2-EBD0-4552-9A74-D9CC900E19EE}" type="datetimeFigureOut">
              <a:rPr lang="zh-CN" altLang="en-US"/>
              <a:pPr>
                <a:defRPr/>
              </a:pPr>
              <a:t>2017/12/12</a:t>
            </a:fld>
            <a:endParaRPr lang="en-US" altLang="zh-CN"/>
          </a:p>
        </p:txBody>
      </p:sp>
      <p:sp>
        <p:nvSpPr>
          <p:cNvPr id="93188" name="Rectangle 4"/>
          <p:cNvSpPr>
            <a:spLocks noGrp="1" noChangeArrowheads="1"/>
          </p:cNvSpPr>
          <p:nvPr>
            <p:ph type="ftr" sz="quarter" idx="3"/>
          </p:nvPr>
        </p:nvSpPr>
        <p:spPr bwMode="auto">
          <a:xfrm>
            <a:off x="3124200" y="4914901"/>
            <a:ext cx="2895600" cy="1833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buFontTx/>
              <a:buNone/>
              <a:defRPr sz="1400">
                <a:solidFill>
                  <a:schemeClr val="tx1"/>
                </a:solidFill>
                <a:latin typeface="Arial" pitchFamily="34" charset="0"/>
                <a:ea typeface="宋体" pitchFamily="2" charset="-122"/>
              </a:defRPr>
            </a:lvl1pPr>
          </a:lstStyle>
          <a:p>
            <a:pPr>
              <a:defRPr/>
            </a:pPr>
            <a:endParaRPr lang="en-US" altLang="zh-CN"/>
          </a:p>
        </p:txBody>
      </p:sp>
      <p:sp>
        <p:nvSpPr>
          <p:cNvPr id="93189" name="Rectangle 5"/>
          <p:cNvSpPr>
            <a:spLocks noGrp="1" noChangeArrowheads="1"/>
          </p:cNvSpPr>
          <p:nvPr>
            <p:ph type="sldNum" sz="quarter" idx="4"/>
          </p:nvPr>
        </p:nvSpPr>
        <p:spPr bwMode="auto">
          <a:xfrm>
            <a:off x="6553200" y="4914901"/>
            <a:ext cx="2133600" cy="1833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FontTx/>
              <a:buNone/>
              <a:defRPr sz="1400">
                <a:solidFill>
                  <a:schemeClr val="tx1"/>
                </a:solidFill>
                <a:latin typeface="Arial" pitchFamily="34" charset="0"/>
                <a:ea typeface="宋体" pitchFamily="2" charset="-122"/>
              </a:defRPr>
            </a:lvl1pPr>
          </a:lstStyle>
          <a:p>
            <a:pPr>
              <a:defRPr/>
            </a:pPr>
            <a:fld id="{364A46AF-30A0-4F40-BBE7-EF4AB50E78C7}" type="slidenum">
              <a:rPr lang="zh-CN" altLang="en-US"/>
              <a:pPr>
                <a:defRPr/>
              </a:pPr>
              <a:t>‹#›</a:t>
            </a:fld>
            <a:endParaRPr lang="en-US" altLang="zh-CN"/>
          </a:p>
        </p:txBody>
      </p:sp>
      <p:sp>
        <p:nvSpPr>
          <p:cNvPr id="4102" name="Rectangle 6"/>
          <p:cNvSpPr>
            <a:spLocks noGrp="1" noChangeArrowheads="1"/>
          </p:cNvSpPr>
          <p:nvPr>
            <p:ph type="body" idx="1"/>
          </p:nvPr>
        </p:nvSpPr>
        <p:spPr bwMode="auto">
          <a:xfrm>
            <a:off x="228600" y="628650"/>
            <a:ext cx="87630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pic>
        <p:nvPicPr>
          <p:cNvPr id="4103" name="Picture 7" descr="logo"/>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543800" y="4286250"/>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2" tx1="lt1" bg2="dk1" tx2="lt2" accent1="accent1" accent2="accent2" accent3="accent3" accent4="accent4" accent5="accent5" accent6="accent6" hlink="hlink" folHlink="folHlink"/>
  <p:sldLayoutIdLst>
    <p:sldLayoutId id="2147485662" r:id="rId1"/>
    <p:sldLayoutId id="2147485649" r:id="rId2"/>
    <p:sldLayoutId id="2147485650" r:id="rId3"/>
    <p:sldLayoutId id="2147485651" r:id="rId4"/>
    <p:sldLayoutId id="2147485652" r:id="rId5"/>
    <p:sldLayoutId id="2147485663" r:id="rId6"/>
    <p:sldLayoutId id="2147485653" r:id="rId7"/>
    <p:sldLayoutId id="2147485654" r:id="rId8"/>
    <p:sldLayoutId id="2147485655" r:id="rId9"/>
    <p:sldLayoutId id="2147485656" r:id="rId10"/>
    <p:sldLayoutId id="2147485657" r:id="rId11"/>
  </p:sldLayoutIdLst>
  <p:transition>
    <p:fade/>
  </p:transition>
  <p:txStyles>
    <p:titleStyle>
      <a:lvl1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2pPr>
      <a:lvl3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3pPr>
      <a:lvl4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4pPr>
      <a:lvl5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5pPr>
      <a:lvl6pPr marL="4572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6pPr>
      <a:lvl7pPr marL="9144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7pPr>
      <a:lvl8pPr marL="13716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8pPr>
      <a:lvl9pPr marL="18288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2"/>
        </a:buClr>
        <a:buSzPct val="115000"/>
        <a:buFont typeface="Wingdings" pitchFamily="2" charset="2"/>
        <a:buChar char="§"/>
        <a:defRPr sz="3200">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rgbClr val="000000"/>
          </a:solidFill>
          <a:latin typeface="+mn-lt"/>
          <a:ea typeface="+mn-ea"/>
        </a:defRPr>
      </a:lvl2pPr>
      <a:lvl3pPr marL="1143000" indent="-228600" algn="l" rtl="0" eaLnBrk="0" fontAlgn="base" hangingPunct="0">
        <a:spcBef>
          <a:spcPct val="20000"/>
        </a:spcBef>
        <a:spcAft>
          <a:spcPct val="0"/>
        </a:spcAft>
        <a:buChar char="•"/>
        <a:defRPr sz="2400">
          <a:solidFill>
            <a:srgbClr val="000000"/>
          </a:solidFill>
          <a:latin typeface="+mn-lt"/>
          <a:ea typeface="+mn-ea"/>
        </a:defRPr>
      </a:lvl3pPr>
      <a:lvl4pPr marL="1600200" indent="-228600" algn="l" rtl="0" eaLnBrk="0" fontAlgn="base" hangingPunct="0">
        <a:spcBef>
          <a:spcPct val="20000"/>
        </a:spcBef>
        <a:spcAft>
          <a:spcPct val="0"/>
        </a:spcAft>
        <a:buChar char="–"/>
        <a:defRPr sz="2000">
          <a:solidFill>
            <a:srgbClr val="000000"/>
          </a:solidFill>
          <a:latin typeface="+mn-lt"/>
          <a:ea typeface="+mn-ea"/>
        </a:defRPr>
      </a:lvl4pPr>
      <a:lvl5pPr marL="2057400" indent="-228600" algn="l" rtl="0" eaLnBrk="0" fontAlgn="base" hangingPunct="0">
        <a:spcBef>
          <a:spcPct val="20000"/>
        </a:spcBef>
        <a:spcAft>
          <a:spcPct val="0"/>
        </a:spcAft>
        <a:buChar char="»"/>
        <a:defRPr sz="2000">
          <a:solidFill>
            <a:srgbClr val="000000"/>
          </a:solidFill>
          <a:latin typeface="+mn-lt"/>
          <a:ea typeface="+mn-ea"/>
        </a:defRPr>
      </a:lvl5pPr>
      <a:lvl6pPr marL="2514600" indent="-228600" algn="l" rtl="0" fontAlgn="base">
        <a:spcBef>
          <a:spcPct val="20000"/>
        </a:spcBef>
        <a:spcAft>
          <a:spcPct val="0"/>
        </a:spcAft>
        <a:buChar char="»"/>
        <a:defRPr sz="2000">
          <a:solidFill>
            <a:srgbClr val="000000"/>
          </a:solidFill>
          <a:latin typeface="+mn-lt"/>
          <a:ea typeface="+mn-ea"/>
        </a:defRPr>
      </a:lvl6pPr>
      <a:lvl7pPr marL="2971800" indent="-228600" algn="l" rtl="0" fontAlgn="base">
        <a:spcBef>
          <a:spcPct val="20000"/>
        </a:spcBef>
        <a:spcAft>
          <a:spcPct val="0"/>
        </a:spcAft>
        <a:buChar char="»"/>
        <a:defRPr sz="2000">
          <a:solidFill>
            <a:srgbClr val="000000"/>
          </a:solidFill>
          <a:latin typeface="+mn-lt"/>
          <a:ea typeface="+mn-ea"/>
        </a:defRPr>
      </a:lvl7pPr>
      <a:lvl8pPr marL="3429000" indent="-228600" algn="l" rtl="0" fontAlgn="base">
        <a:spcBef>
          <a:spcPct val="20000"/>
        </a:spcBef>
        <a:spcAft>
          <a:spcPct val="0"/>
        </a:spcAft>
        <a:buChar char="»"/>
        <a:defRPr sz="2000">
          <a:solidFill>
            <a:srgbClr val="000000"/>
          </a:solidFill>
          <a:latin typeface="+mn-lt"/>
          <a:ea typeface="+mn-ea"/>
        </a:defRPr>
      </a:lvl8pPr>
      <a:lvl9pPr marL="3886200" indent="-228600" algn="l" rtl="0" fontAlgn="base">
        <a:spcBef>
          <a:spcPct val="20000"/>
        </a:spcBef>
        <a:spcAft>
          <a:spcPct val="0"/>
        </a:spcAft>
        <a:buChar char="»"/>
        <a:defRPr sz="20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7.png"/><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0.xml"/><Relationship Id="rId5" Type="http://schemas.openxmlformats.org/officeDocument/2006/relationships/image" Target="../media/image36.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6.png"/><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30.xml"/></Relationships>
</file>

<file path=ppt/slides/_rels/slide39.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0.xml"/></Relationships>
</file>

<file path=ppt/slides/_rels/slide4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emf"/><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0.xml"/></Relationships>
</file>

<file path=ppt/slides/_rels/slide4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0.xml"/></Relationships>
</file>

<file path=ppt/slides/_rels/slide43.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30.xml"/></Relationships>
</file>

<file path=ppt/slides/_rels/slide44.xml.rels><?xml version="1.0" encoding="UTF-8" standalone="yes"?>
<Relationships xmlns="http://schemas.openxmlformats.org/package/2006/relationships"><Relationship Id="rId2" Type="http://schemas.openxmlformats.org/officeDocument/2006/relationships/hyperlink" Target="http://msdn.microsoft.com/en-us/library/dd203101.aspx" TargetMode="External"/><Relationship Id="rId1" Type="http://schemas.openxmlformats.org/officeDocument/2006/relationships/slideLayout" Target="../slideLayouts/slideLayout30.xml"/></Relationships>
</file>

<file path=ppt/slides/_rels/slide4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30.xml"/></Relationships>
</file>

<file path=ppt/slides/_rels/slide4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30.xml"/></Relationships>
</file>

<file path=ppt/slides/_rels/slide4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0.xml"/></Relationships>
</file>

<file path=ppt/slides/_rels/slide4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0.xml"/><Relationship Id="rId4" Type="http://schemas.openxmlformats.org/officeDocument/2006/relationships/image" Target="../media/image14.png"/></Relationships>
</file>

<file path=ppt/slides/_rels/slide5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0.xml"/></Relationships>
</file>

<file path=ppt/slides/_rels/slide5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30.xml"/><Relationship Id="rId5" Type="http://schemas.openxmlformats.org/officeDocument/2006/relationships/image" Target="../media/image65.png"/><Relationship Id="rId4" Type="http://schemas.openxmlformats.org/officeDocument/2006/relationships/image" Target="../media/image64.png"/></Relationships>
</file>

<file path=ppt/slides/_rels/slide5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6.png"/><Relationship Id="rId1" Type="http://schemas.openxmlformats.org/officeDocument/2006/relationships/slideLayout" Target="../slideLayouts/slideLayout30.xml"/><Relationship Id="rId5" Type="http://schemas.openxmlformats.org/officeDocument/2006/relationships/image" Target="../media/image68.png"/><Relationship Id="rId4" Type="http://schemas.openxmlformats.org/officeDocument/2006/relationships/image" Target="../media/image6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30.xml"/></Relationships>
</file>

<file path=ppt/slides/_rels/slide5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30.xml"/><Relationship Id="rId5" Type="http://schemas.openxmlformats.org/officeDocument/2006/relationships/image" Target="../media/image74.png"/><Relationship Id="rId4" Type="http://schemas.openxmlformats.org/officeDocument/2006/relationships/image" Target="../media/image73.png"/></Relationships>
</file>

<file path=ppt/slides/_rels/slide5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30.xml"/></Relationships>
</file>

<file path=ppt/slides/_rels/slide5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0.xml"/></Relationships>
</file>

<file path=ppt/slides/_rels/slide6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30.xml"/></Relationships>
</file>

<file path=ppt/slides/_rels/slide6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30.xml"/><Relationship Id="rId4" Type="http://schemas.openxmlformats.org/officeDocument/2006/relationships/image" Target="../media/image81.png"/></Relationships>
</file>

<file path=ppt/slides/_rels/slide62.xml.rels><?xml version="1.0" encoding="UTF-8" standalone="yes"?>
<Relationships xmlns="http://schemas.openxmlformats.org/package/2006/relationships"><Relationship Id="rId2" Type="http://schemas.openxmlformats.org/officeDocument/2006/relationships/image" Target="../media/image82.emf"/><Relationship Id="rId1" Type="http://schemas.openxmlformats.org/officeDocument/2006/relationships/slideLayout" Target="../slideLayouts/slideLayout3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0.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0.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idx="4294967295"/>
          </p:nvPr>
        </p:nvSpPr>
        <p:spPr>
          <a:xfrm>
            <a:off x="0" y="1483736"/>
            <a:ext cx="9144000" cy="954107"/>
          </a:xfrm>
        </p:spPr>
        <p:txBody>
          <a:bodyPr>
            <a:spAutoFit/>
          </a:bodyPr>
          <a:lstStyle/>
          <a:p>
            <a:pPr eaLnBrk="1" hangingPunct="1">
              <a:defRPr/>
            </a:pPr>
            <a:r>
              <a:rPr lang="zh-CN" altLang="en-US" sz="2400" b="1" dirty="0">
                <a:solidFill>
                  <a:srgbClr val="0070C0"/>
                </a:solidFill>
                <a:effectLst>
                  <a:outerShdw blurRad="38100" dist="38100" dir="2700000" algn="tl">
                    <a:srgbClr val="C0C0C0"/>
                  </a:outerShdw>
                </a:effectLst>
                <a:latin typeface="微软雅黑" pitchFamily="34" charset="-122"/>
                <a:ea typeface="微软雅黑" pitchFamily="34" charset="-122"/>
              </a:rPr>
              <a:t>依赖注入</a:t>
            </a:r>
            <a:r>
              <a:rPr lang="en-US" altLang="zh-CN" sz="2400" b="1" dirty="0">
                <a:solidFill>
                  <a:srgbClr val="0070C0"/>
                </a:solidFill>
                <a:effectLst>
                  <a:outerShdw blurRad="38100" dist="38100" dir="2700000" algn="tl">
                    <a:srgbClr val="C0C0C0"/>
                  </a:outerShdw>
                </a:effectLst>
                <a:latin typeface="微软雅黑" pitchFamily="34" charset="-122"/>
                <a:ea typeface="微软雅黑" pitchFamily="34" charset="-122"/>
              </a:rPr>
              <a:t>(DI)</a:t>
            </a:r>
            <a:r>
              <a:rPr lang="zh-CN" altLang="en-US" sz="2400" b="1" dirty="0">
                <a:solidFill>
                  <a:srgbClr val="0070C0"/>
                </a:solidFill>
                <a:effectLst>
                  <a:outerShdw blurRad="38100" dist="38100" dir="2700000" algn="tl">
                    <a:srgbClr val="C0C0C0"/>
                  </a:outerShdw>
                </a:effectLst>
                <a:latin typeface="微软雅黑" pitchFamily="34" charset="-122"/>
                <a:ea typeface="微软雅黑" pitchFamily="34" charset="-122"/>
              </a:rPr>
              <a:t>与控制反转</a:t>
            </a:r>
            <a:r>
              <a:rPr lang="en-US" altLang="zh-CN" sz="2400" b="1" dirty="0">
                <a:solidFill>
                  <a:srgbClr val="0070C0"/>
                </a:solidFill>
                <a:effectLst>
                  <a:outerShdw blurRad="38100" dist="38100" dir="2700000" algn="tl">
                    <a:srgbClr val="C0C0C0"/>
                  </a:outerShdw>
                </a:effectLst>
                <a:latin typeface="微软雅黑" pitchFamily="34" charset="-122"/>
                <a:ea typeface="微软雅黑" pitchFamily="34" charset="-122"/>
              </a:rPr>
              <a:t>(</a:t>
            </a:r>
            <a:r>
              <a:rPr lang="en-US" altLang="zh-CN" sz="2400" b="1" dirty="0" err="1">
                <a:solidFill>
                  <a:srgbClr val="0070C0"/>
                </a:solidFill>
                <a:effectLst>
                  <a:outerShdw blurRad="38100" dist="38100" dir="2700000" algn="tl">
                    <a:srgbClr val="C0C0C0"/>
                  </a:outerShdw>
                </a:effectLst>
                <a:latin typeface="微软雅黑" pitchFamily="34" charset="-122"/>
                <a:ea typeface="微软雅黑" pitchFamily="34" charset="-122"/>
              </a:rPr>
              <a:t>IoC</a:t>
            </a:r>
            <a:r>
              <a:rPr lang="en-US" altLang="zh-CN" sz="2400" b="1" dirty="0">
                <a:solidFill>
                  <a:srgbClr val="0070C0"/>
                </a:solidFill>
                <a:effectLst>
                  <a:outerShdw blurRad="38100" dist="38100" dir="2700000" algn="tl">
                    <a:srgbClr val="C0C0C0"/>
                  </a:outerShdw>
                </a:effectLst>
                <a:latin typeface="微软雅黑" pitchFamily="34" charset="-122"/>
                <a:ea typeface="微软雅黑" pitchFamily="34" charset="-122"/>
              </a:rPr>
              <a:t>)</a:t>
            </a:r>
            <a:br>
              <a:rPr lang="en-US" altLang="zh-CN" sz="2400" b="1" dirty="0">
                <a:solidFill>
                  <a:srgbClr val="0070C0"/>
                </a:solidFill>
                <a:effectLst>
                  <a:outerShdw blurRad="38100" dist="38100" dir="2700000" algn="tl">
                    <a:srgbClr val="C0C0C0"/>
                  </a:outerShdw>
                </a:effectLst>
                <a:latin typeface="微软雅黑" pitchFamily="34" charset="-122"/>
                <a:ea typeface="微软雅黑" pitchFamily="34" charset="-122"/>
              </a:rPr>
            </a:br>
            <a:r>
              <a:rPr lang="en-US" altLang="zh-CN" sz="800" b="1" dirty="0">
                <a:solidFill>
                  <a:srgbClr val="0070C0"/>
                </a:solidFill>
                <a:effectLst>
                  <a:outerShdw blurRad="38100" dist="38100" dir="2700000" algn="tl">
                    <a:srgbClr val="C0C0C0"/>
                  </a:outerShdw>
                </a:effectLst>
                <a:latin typeface="微软雅黑" pitchFamily="34" charset="-122"/>
                <a:ea typeface="微软雅黑" pitchFamily="34" charset="-122"/>
              </a:rPr>
              <a:t> </a:t>
            </a:r>
            <a:br>
              <a:rPr lang="en-US" altLang="zh-CN" sz="2400" b="1" dirty="0">
                <a:solidFill>
                  <a:srgbClr val="0070C0"/>
                </a:solidFill>
                <a:effectLst>
                  <a:outerShdw blurRad="38100" dist="38100" dir="2700000" algn="tl">
                    <a:srgbClr val="C0C0C0"/>
                  </a:outerShdw>
                </a:effectLst>
                <a:latin typeface="微软雅黑" pitchFamily="34" charset="-122"/>
                <a:ea typeface="微软雅黑" pitchFamily="34" charset="-122"/>
              </a:rPr>
            </a:br>
            <a:r>
              <a:rPr lang="en-US" altLang="zh-CN" sz="2400" b="1" dirty="0">
                <a:solidFill>
                  <a:srgbClr val="0070C0"/>
                </a:solidFill>
                <a:effectLst>
                  <a:outerShdw blurRad="38100" dist="38100" dir="2700000" algn="tl">
                    <a:srgbClr val="C0C0C0"/>
                  </a:outerShdw>
                </a:effectLst>
                <a:latin typeface="+mn-lt"/>
                <a:ea typeface="微软雅黑" pitchFamily="34" charset="-122"/>
              </a:rPr>
              <a:t>Dependency Injection &amp; Inversion of Control</a:t>
            </a:r>
          </a:p>
        </p:txBody>
      </p:sp>
    </p:spTree>
  </p:cSld>
  <p:clrMapOvr>
    <a:masterClrMapping/>
  </p:clrMapOvr>
  <p:transition advTm="9828"/>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软件设计之前需要平衡考虑的一些因素</a:t>
            </a:r>
          </a:p>
        </p:txBody>
      </p:sp>
      <p:graphicFrame>
        <p:nvGraphicFramePr>
          <p:cNvPr id="3" name="表格 2"/>
          <p:cNvGraphicFramePr>
            <a:graphicFrameLocks noGrp="1"/>
          </p:cNvGraphicFramePr>
          <p:nvPr>
            <p:extLst>
              <p:ext uri="{D42A27DB-BD31-4B8C-83A1-F6EECF244321}">
                <p14:modId xmlns:p14="http://schemas.microsoft.com/office/powerpoint/2010/main" val="2694172936"/>
              </p:ext>
            </p:extLst>
          </p:nvPr>
        </p:nvGraphicFramePr>
        <p:xfrm>
          <a:off x="228272" y="931210"/>
          <a:ext cx="8621485" cy="3115010"/>
        </p:xfrm>
        <a:graphic>
          <a:graphicData uri="http://schemas.openxmlformats.org/drawingml/2006/table">
            <a:tbl>
              <a:tblPr firstRow="1" bandRow="1">
                <a:effectLst/>
                <a:tableStyleId>{5C22544A-7EE6-4342-B048-85BDC9FD1C3A}</a:tableStyleId>
              </a:tblPr>
              <a:tblGrid>
                <a:gridCol w="1105228">
                  <a:extLst>
                    <a:ext uri="{9D8B030D-6E8A-4147-A177-3AD203B41FA5}">
                      <a16:colId xmlns:a16="http://schemas.microsoft.com/office/drawing/2014/main" val="20000"/>
                    </a:ext>
                  </a:extLst>
                </a:gridCol>
                <a:gridCol w="3267075">
                  <a:extLst>
                    <a:ext uri="{9D8B030D-6E8A-4147-A177-3AD203B41FA5}">
                      <a16:colId xmlns:a16="http://schemas.microsoft.com/office/drawing/2014/main" val="20001"/>
                    </a:ext>
                  </a:extLst>
                </a:gridCol>
                <a:gridCol w="4249182">
                  <a:extLst>
                    <a:ext uri="{9D8B030D-6E8A-4147-A177-3AD203B41FA5}">
                      <a16:colId xmlns:a16="http://schemas.microsoft.com/office/drawing/2014/main" val="20002"/>
                    </a:ext>
                  </a:extLst>
                </a:gridCol>
              </a:tblGrid>
              <a:tr h="430865">
                <a:tc>
                  <a:txBody>
                    <a:bodyPr/>
                    <a:lstStyle/>
                    <a:p>
                      <a:pPr algn="r"/>
                      <a:r>
                        <a:rPr lang="zh-CN" altLang="en-US" sz="1200" b="1" dirty="0">
                          <a:solidFill>
                            <a:schemeClr val="bg1">
                              <a:lumMod val="50000"/>
                            </a:schemeClr>
                          </a:solidFill>
                          <a:latin typeface="+mj-ea"/>
                          <a:ea typeface="+mj-ea"/>
                        </a:rPr>
                        <a:t>考虑因素</a:t>
                      </a:r>
                    </a:p>
                  </a:txBody>
                  <a:tcPr marT="34290" marB="34290" anchor="ct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chemeClr val="bg1">
                              <a:lumMod val="50000"/>
                            </a:schemeClr>
                          </a:solidFill>
                          <a:latin typeface="+mj-ea"/>
                          <a:ea typeface="+mj-ea"/>
                        </a:rPr>
                        <a:t>描述</a:t>
                      </a:r>
                      <a:endParaRPr lang="en-US" altLang="zh-CN" sz="1200" b="1" dirty="0">
                        <a:solidFill>
                          <a:schemeClr val="bg1">
                            <a:lumMod val="50000"/>
                          </a:schemeClr>
                        </a:solidFill>
                        <a:latin typeface="+mj-ea"/>
                        <a:ea typeface="+mj-ea"/>
                      </a:endParaRPr>
                    </a:p>
                  </a:txBody>
                  <a:tcPr marT="34290" marB="34290" anchor="ctr">
                    <a:lnL w="12700" cmpd="sng">
                      <a:noFill/>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chemeClr val="bg1">
                              <a:lumMod val="50000"/>
                            </a:schemeClr>
                          </a:solidFill>
                          <a:latin typeface="+mj-ea"/>
                          <a:ea typeface="+mj-ea"/>
                        </a:rPr>
                        <a:t>适用场景</a:t>
                      </a:r>
                      <a:endParaRPr lang="en-US" altLang="zh-CN" sz="1200" b="1" dirty="0">
                        <a:solidFill>
                          <a:schemeClr val="bg1">
                            <a:lumMod val="50000"/>
                          </a:schemeClr>
                        </a:solidFill>
                        <a:latin typeface="+mj-ea"/>
                        <a:ea typeface="+mj-ea"/>
                      </a:endParaRPr>
                    </a:p>
                  </a:txBody>
                  <a:tcPr marT="34290" marB="34290" anchor="ctr">
                    <a:lnL w="12700" cap="flat" cmpd="sng" algn="ctr">
                      <a:solidFill>
                        <a:schemeClr val="tx1"/>
                      </a:solidFill>
                      <a:prstDash val="solid"/>
                      <a:round/>
                      <a:headEnd type="none" w="med" len="med"/>
                      <a:tailEnd type="none" w="med" len="med"/>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extLst>
                  <a:ext uri="{0D108BD9-81ED-4DB2-BD59-A6C34878D82A}">
                    <a16:rowId xmlns:a16="http://schemas.microsoft.com/office/drawing/2014/main" val="10000"/>
                  </a:ext>
                </a:extLst>
              </a:tr>
              <a:tr h="704850">
                <a:tc>
                  <a:txBody>
                    <a:bodyPr/>
                    <a:lstStyle/>
                    <a:p>
                      <a:pPr algn="r"/>
                      <a:r>
                        <a:rPr lang="zh-CN" altLang="en-US" sz="1200" b="0" kern="1200" dirty="0">
                          <a:solidFill>
                            <a:schemeClr val="bg1">
                              <a:lumMod val="50000"/>
                            </a:schemeClr>
                          </a:solidFill>
                          <a:latin typeface="+mj-ea"/>
                          <a:ea typeface="+mj-ea"/>
                          <a:cs typeface="+mn-cs"/>
                        </a:rPr>
                        <a:t>后绑定</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dirty="0">
                          <a:solidFill>
                            <a:schemeClr val="bg1">
                              <a:lumMod val="50000"/>
                            </a:schemeClr>
                          </a:solidFill>
                          <a:latin typeface="+mj-ea"/>
                          <a:ea typeface="+mj-ea"/>
                        </a:rPr>
                        <a:t>服务可以通过其他的服务进行置换。</a:t>
                      </a:r>
                      <a:endParaRPr lang="en-US" altLang="zh-CN" sz="1200" b="0" dirty="0">
                        <a:solidFill>
                          <a:schemeClr val="bg1">
                            <a:lumMod val="50000"/>
                          </a:schemeClr>
                        </a:solidFill>
                        <a:latin typeface="+mj-ea"/>
                        <a:ea typeface="+mj-ea"/>
                      </a:endParaRPr>
                    </a:p>
                  </a:txBody>
                  <a:tcPr marT="34290" marB="34290">
                    <a:lnL w="12700" cmpd="sng">
                      <a:noFill/>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dirty="0">
                          <a:solidFill>
                            <a:schemeClr val="bg1">
                              <a:lumMod val="50000"/>
                            </a:schemeClr>
                          </a:solidFill>
                          <a:latin typeface="+mj-ea"/>
                          <a:ea typeface="+mj-ea"/>
                        </a:rPr>
                        <a:t>对于通用的软件（或者软件的通用部分）特别重要，对于运行时环境已经严格定义好的企业应用（或者软件特定的业务处理部分）可以基本不考虑。</a:t>
                      </a:r>
                      <a:endParaRPr lang="en-US" altLang="zh-CN" sz="1200" b="0" dirty="0">
                        <a:solidFill>
                          <a:schemeClr val="bg1">
                            <a:lumMod val="50000"/>
                          </a:schemeClr>
                        </a:solidFill>
                        <a:latin typeface="+mj-ea"/>
                        <a:ea typeface="+mj-ea"/>
                      </a:endParaRPr>
                    </a:p>
                  </a:txBody>
                  <a:tcPr marT="34290" marB="34290">
                    <a:lnL w="12700" cap="flat" cmpd="sng" algn="ctr">
                      <a:solidFill>
                        <a:schemeClr val="tx1"/>
                      </a:solidFill>
                      <a:prstDash val="solid"/>
                      <a:round/>
                      <a:headEnd type="none" w="med" len="med"/>
                      <a:tailEnd type="none" w="med" len="med"/>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06730">
                <a:tc>
                  <a:txBody>
                    <a:bodyPr/>
                    <a:lstStyle/>
                    <a:p>
                      <a:pPr algn="r"/>
                      <a:r>
                        <a:rPr lang="zh-CN" altLang="en-US" sz="1200" b="0" dirty="0">
                          <a:solidFill>
                            <a:schemeClr val="bg1">
                              <a:lumMod val="50000"/>
                            </a:schemeClr>
                          </a:solidFill>
                          <a:latin typeface="+mj-ea"/>
                          <a:ea typeface="+mj-ea"/>
                        </a:rPr>
                        <a:t>可扩展性</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通过并未事先清晰规划好的的途径，可以扩展或重用代码。</a:t>
                      </a:r>
                    </a:p>
                  </a:txBody>
                  <a:tcPr marT="34290" marB="34290">
                    <a:lnL w="12700" cmpd="sng">
                      <a:noFill/>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对所有的应用系统都很重要。</a:t>
                      </a:r>
                    </a:p>
                  </a:txBody>
                  <a:tcPr marT="34290" marB="34290">
                    <a:lnL w="12700" cap="flat" cmpd="sng" algn="ctr">
                      <a:solidFill>
                        <a:schemeClr val="tx1"/>
                      </a:solidFill>
                      <a:prstDash val="solid"/>
                      <a:round/>
                      <a:headEnd type="none" w="med" len="med"/>
                      <a:tailEnd type="none" w="med" len="med"/>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04825">
                <a:tc>
                  <a:txBody>
                    <a:bodyPr/>
                    <a:lstStyle/>
                    <a:p>
                      <a:pPr algn="r"/>
                      <a:r>
                        <a:rPr lang="zh-CN" altLang="en-US" sz="1200" b="0" dirty="0">
                          <a:solidFill>
                            <a:schemeClr val="bg1">
                              <a:lumMod val="50000"/>
                            </a:schemeClr>
                          </a:solidFill>
                          <a:latin typeface="+mj-ea"/>
                          <a:ea typeface="+mj-ea"/>
                        </a:rPr>
                        <a:t>并行开发</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编码可以用并行的方式进行。</a:t>
                      </a:r>
                    </a:p>
                  </a:txBody>
                  <a:tcPr marT="34290" marB="34290">
                    <a:lnL w="12700" cmpd="sng">
                      <a:noFill/>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对于大的、复杂的应用项目有价值，对于小的简单的应用不重要。</a:t>
                      </a:r>
                    </a:p>
                  </a:txBody>
                  <a:tcPr marT="34290" marB="34290">
                    <a:lnL w="12700" cap="flat" cmpd="sng" algn="ctr">
                      <a:solidFill>
                        <a:schemeClr val="tx1"/>
                      </a:solidFill>
                      <a:prstDash val="solid"/>
                      <a:round/>
                      <a:headEnd type="none" w="med" len="med"/>
                      <a:tailEnd type="none" w="med" len="med"/>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33400">
                <a:tc>
                  <a:txBody>
                    <a:bodyPr/>
                    <a:lstStyle/>
                    <a:p>
                      <a:pPr algn="r"/>
                      <a:r>
                        <a:rPr lang="zh-CN" altLang="en-US" sz="1200" b="0" dirty="0">
                          <a:solidFill>
                            <a:schemeClr val="bg1">
                              <a:lumMod val="50000"/>
                            </a:schemeClr>
                          </a:solidFill>
                          <a:latin typeface="+mj-ea"/>
                          <a:ea typeface="+mj-ea"/>
                        </a:rPr>
                        <a:t>可维护性</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已经定义了（承担业务职责）功能的类，更容易维护。</a:t>
                      </a:r>
                    </a:p>
                  </a:txBody>
                  <a:tcPr marT="34290" marB="34290">
                    <a:lnL w="12700" cmpd="sng">
                      <a:noFill/>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对所有的应用系统都很重要。</a:t>
                      </a:r>
                    </a:p>
                  </a:txBody>
                  <a:tcPr marT="34290" marB="34290">
                    <a:lnL w="12700" cap="flat" cmpd="sng" algn="ctr">
                      <a:solidFill>
                        <a:schemeClr val="tx1"/>
                      </a:solidFill>
                      <a:prstDash val="solid"/>
                      <a:round/>
                      <a:headEnd type="none" w="med" len="med"/>
                      <a:tailEnd type="none" w="med" len="med"/>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76108">
                <a:tc>
                  <a:txBody>
                    <a:bodyPr/>
                    <a:lstStyle/>
                    <a:p>
                      <a:pPr algn="r"/>
                      <a:r>
                        <a:rPr lang="zh-CN" altLang="en-US" sz="1200" b="0" dirty="0">
                          <a:solidFill>
                            <a:schemeClr val="bg1">
                              <a:lumMod val="50000"/>
                            </a:schemeClr>
                          </a:solidFill>
                          <a:latin typeface="+mj-ea"/>
                          <a:ea typeface="+mj-ea"/>
                        </a:rPr>
                        <a:t>可测试性</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编写的类可以进行单元测试。</a:t>
                      </a:r>
                    </a:p>
                  </a:txBody>
                  <a:tcPr marT="34290" marB="34290">
                    <a:lnL w="12700" cmpd="sng">
                      <a:noFill/>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在测试驱动开发的模型中，或者在需要进行单元测试的时候特别重要。</a:t>
                      </a:r>
                    </a:p>
                  </a:txBody>
                  <a:tcPr marT="34290" marB="34290">
                    <a:lnL w="12700" cap="flat" cmpd="sng" algn="ctr">
                      <a:solidFill>
                        <a:schemeClr val="tx1"/>
                      </a:solidFill>
                      <a:prstDash val="solid"/>
                      <a:round/>
                      <a:headEnd type="none" w="med" len="med"/>
                      <a:tailEnd type="none" w="med" len="med"/>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31678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软件设计之前需要平衡考虑的一些因素 </a:t>
            </a:r>
            <a:r>
              <a:rPr lang="en-US" altLang="zh-CN" dirty="0"/>
              <a:t>– </a:t>
            </a:r>
            <a:r>
              <a:rPr lang="zh-CN" altLang="en-US" dirty="0"/>
              <a:t>后绑定</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3513" y="819150"/>
            <a:ext cx="6276975"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 y="3462338"/>
            <a:ext cx="7886700"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57904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软件设计之前需要平衡考虑的一些因素 </a:t>
            </a:r>
            <a:r>
              <a:rPr lang="en-US" altLang="zh-CN" dirty="0"/>
              <a:t>– </a:t>
            </a:r>
            <a:r>
              <a:rPr lang="zh-CN" altLang="en-US" dirty="0"/>
              <a:t>扩展性</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925" y="847725"/>
            <a:ext cx="5010150"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4467225"/>
            <a:ext cx="75438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321206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软件设计之前需要平衡考虑的一些因素 </a:t>
            </a:r>
            <a:r>
              <a:rPr lang="en-US" altLang="zh-CN" dirty="0"/>
              <a:t>– </a:t>
            </a:r>
            <a:r>
              <a:rPr lang="zh-CN" altLang="en-US" dirty="0"/>
              <a:t>并行开发</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3" y="1219922"/>
            <a:ext cx="3767135" cy="112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9220" y="1219922"/>
            <a:ext cx="4719504" cy="3248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638175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如果没有 </a:t>
            </a:r>
            <a:r>
              <a:rPr lang="en-US" altLang="zh-CN" dirty="0" err="1"/>
              <a:t>IMessageWriter</a:t>
            </a:r>
            <a:r>
              <a:rPr lang="zh-CN" altLang="en-US" dirty="0"/>
              <a:t>，上面讲的东西还有意义吗？</a:t>
            </a:r>
          </a:p>
        </p:txBody>
      </p:sp>
      <p:grpSp>
        <p:nvGrpSpPr>
          <p:cNvPr id="4" name="组合 3"/>
          <p:cNvGrpSpPr/>
          <p:nvPr/>
        </p:nvGrpSpPr>
        <p:grpSpPr>
          <a:xfrm>
            <a:off x="819150" y="962025"/>
            <a:ext cx="7581900" cy="2743200"/>
            <a:chOff x="819150" y="1190625"/>
            <a:chExt cx="7581900" cy="2743200"/>
          </a:xfrm>
        </p:grpSpPr>
        <p:sp>
          <p:nvSpPr>
            <p:cNvPr id="3" name="矩形 2"/>
            <p:cNvSpPr/>
            <p:nvPr/>
          </p:nvSpPr>
          <p:spPr>
            <a:xfrm>
              <a:off x="819150" y="1190625"/>
              <a:ext cx="7581900" cy="2743200"/>
            </a:xfrm>
            <a:prstGeom prst="rect">
              <a:avLst/>
            </a:prstGeom>
            <a:solidFill>
              <a:schemeClr val="tx1"/>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350" y="1438275"/>
              <a:ext cx="6591300"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 name="TextBox 5"/>
          <p:cNvSpPr txBox="1"/>
          <p:nvPr/>
        </p:nvSpPr>
        <p:spPr>
          <a:xfrm>
            <a:off x="819150" y="4171834"/>
            <a:ext cx="7433445" cy="369332"/>
          </a:xfrm>
          <a:prstGeom prst="rect">
            <a:avLst/>
          </a:prstGeom>
          <a:noFill/>
        </p:spPr>
        <p:txBody>
          <a:bodyPr wrap="none" rtlCol="0">
            <a:spAutoFit/>
          </a:bodyPr>
          <a:lstStyle/>
          <a:p>
            <a:pPr>
              <a:buNone/>
            </a:pPr>
            <a:r>
              <a:rPr lang="zh-CN" altLang="en-US" dirty="0">
                <a:latin typeface="华康少女文字W5(P)" pitchFamily="82" charset="-122"/>
                <a:ea typeface="华康少女文字W5(P)" pitchFamily="82" charset="-122"/>
                <a:sym typeface="Wingdings"/>
              </a:rPr>
              <a:t> </a:t>
            </a:r>
            <a:r>
              <a:rPr lang="en-US" altLang="zh-CN" dirty="0">
                <a:latin typeface="华康少女文字W5(P)" pitchFamily="82" charset="-122"/>
                <a:ea typeface="华康少女文字W5(P)" pitchFamily="82" charset="-122"/>
                <a:sym typeface="Wingdings"/>
              </a:rPr>
              <a:t>Salutation </a:t>
            </a:r>
            <a:r>
              <a:rPr lang="zh-CN" altLang="en-US" dirty="0">
                <a:latin typeface="华康少女文字W5(P)" pitchFamily="82" charset="-122"/>
                <a:ea typeface="华康少女文字W5(P)" pitchFamily="82" charset="-122"/>
                <a:sym typeface="Wingdings"/>
              </a:rPr>
              <a:t>是如何将 </a:t>
            </a:r>
            <a:r>
              <a:rPr lang="en-US" altLang="zh-CN" dirty="0" err="1">
                <a:latin typeface="华康少女文字W5(P)" pitchFamily="82" charset="-122"/>
                <a:ea typeface="华康少女文字W5(P)" pitchFamily="82" charset="-122"/>
                <a:sym typeface="Wingdings"/>
              </a:rPr>
              <a:t>ConsoleMessageWriter</a:t>
            </a:r>
            <a:r>
              <a:rPr lang="en-US" altLang="zh-CN" dirty="0">
                <a:latin typeface="华康少女文字W5(P)" pitchFamily="82" charset="-122"/>
                <a:ea typeface="华康少女文字W5(P)" pitchFamily="82" charset="-122"/>
                <a:sym typeface="Wingdings"/>
              </a:rPr>
              <a:t> </a:t>
            </a:r>
            <a:r>
              <a:rPr lang="zh-CN" altLang="en-US" dirty="0">
                <a:latin typeface="华康少女文字W5(P)" pitchFamily="82" charset="-122"/>
                <a:ea typeface="华康少女文字W5(P)" pitchFamily="82" charset="-122"/>
                <a:sym typeface="Wingdings"/>
              </a:rPr>
              <a:t>“</a:t>
            </a:r>
            <a:r>
              <a:rPr lang="zh-CN" altLang="en-US" dirty="0">
                <a:solidFill>
                  <a:srgbClr val="FF0000"/>
                </a:solidFill>
                <a:latin typeface="华康少女文字W5(P)" pitchFamily="82" charset="-122"/>
                <a:ea typeface="华康少女文字W5(P)" pitchFamily="82" charset="-122"/>
                <a:sym typeface="Wingdings"/>
              </a:rPr>
              <a:t>缝</a:t>
            </a:r>
            <a:r>
              <a:rPr lang="zh-CN" altLang="en-US" dirty="0">
                <a:latin typeface="华康少女文字W5(P)" pitchFamily="82" charset="-122"/>
                <a:ea typeface="华康少女文字W5(P)" pitchFamily="82" charset="-122"/>
                <a:sym typeface="Wingdings"/>
              </a:rPr>
              <a:t>”进来的</a:t>
            </a:r>
            <a:r>
              <a:rPr lang="zh-CN" altLang="en-US" dirty="0">
                <a:latin typeface="华康少女文字W5(P)" pitchFamily="82" charset="-122"/>
                <a:ea typeface="华康少女文字W5(P)" pitchFamily="82" charset="-122"/>
              </a:rPr>
              <a:t>。</a:t>
            </a:r>
          </a:p>
        </p:txBody>
      </p:sp>
    </p:spTree>
    <p:extLst>
      <p:ext uri="{BB962C8B-B14F-4D97-AF65-F5344CB8AC3E}">
        <p14:creationId xmlns:p14="http://schemas.microsoft.com/office/powerpoint/2010/main" val="20435596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影响设计支持变化的一般原因</a:t>
            </a:r>
          </a:p>
        </p:txBody>
      </p:sp>
      <p:graphicFrame>
        <p:nvGraphicFramePr>
          <p:cNvPr id="3" name="表格 2"/>
          <p:cNvGraphicFramePr>
            <a:graphicFrameLocks noGrp="1"/>
          </p:cNvGraphicFramePr>
          <p:nvPr>
            <p:extLst>
              <p:ext uri="{D42A27DB-BD31-4B8C-83A1-F6EECF244321}">
                <p14:modId xmlns:p14="http://schemas.microsoft.com/office/powerpoint/2010/main" val="545852678"/>
              </p:ext>
            </p:extLst>
          </p:nvPr>
        </p:nvGraphicFramePr>
        <p:xfrm>
          <a:off x="228272" y="959785"/>
          <a:ext cx="8621485" cy="3848084"/>
        </p:xfrm>
        <a:graphic>
          <a:graphicData uri="http://schemas.openxmlformats.org/drawingml/2006/table">
            <a:tbl>
              <a:tblPr firstRow="1" bandRow="1">
                <a:effectLst/>
                <a:tableStyleId>{5C22544A-7EE6-4342-B048-85BDC9FD1C3A}</a:tableStyleId>
              </a:tblPr>
              <a:tblGrid>
                <a:gridCol w="400378">
                  <a:extLst>
                    <a:ext uri="{9D8B030D-6E8A-4147-A177-3AD203B41FA5}">
                      <a16:colId xmlns:a16="http://schemas.microsoft.com/office/drawing/2014/main" val="20000"/>
                    </a:ext>
                  </a:extLst>
                </a:gridCol>
                <a:gridCol w="8221107">
                  <a:extLst>
                    <a:ext uri="{9D8B030D-6E8A-4147-A177-3AD203B41FA5}">
                      <a16:colId xmlns:a16="http://schemas.microsoft.com/office/drawing/2014/main" val="20001"/>
                    </a:ext>
                  </a:extLst>
                </a:gridCol>
              </a:tblGrid>
              <a:tr h="301325">
                <a:tc>
                  <a:txBody>
                    <a:bodyPr/>
                    <a:lstStyle/>
                    <a:p>
                      <a:pPr algn="r"/>
                      <a:r>
                        <a:rPr lang="en-US" altLang="zh-CN" sz="1200" b="0" dirty="0">
                          <a:solidFill>
                            <a:schemeClr val="bg1">
                              <a:lumMod val="50000"/>
                            </a:schemeClr>
                          </a:solidFill>
                          <a:latin typeface="+mj-ea"/>
                          <a:ea typeface="+mj-ea"/>
                        </a:rPr>
                        <a:t>1.</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通过显式指定一个类来创建对象。</a:t>
                      </a:r>
                      <a:endParaRPr lang="en-US" altLang="zh-CN"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20065">
                <a:tc>
                  <a:txBody>
                    <a:bodyPr/>
                    <a:lstStyle/>
                    <a:p>
                      <a:pPr algn="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在创建对象时指定类名将使你受到特定实现的约束，而不是特定接口的约束，这会使未来的变化更为复杂，要避免这种情况，应该间接地创建对象。</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04683">
                <a:tc>
                  <a:txBody>
                    <a:bodyPr/>
                    <a:lstStyle/>
                    <a:p>
                      <a:pPr algn="r"/>
                      <a:r>
                        <a:rPr lang="en-US" altLang="zh-CN" sz="1200" b="0" dirty="0">
                          <a:solidFill>
                            <a:schemeClr val="bg1">
                              <a:lumMod val="50000"/>
                            </a:schemeClr>
                          </a:solidFill>
                          <a:latin typeface="+mj-ea"/>
                          <a:ea typeface="+mj-ea"/>
                        </a:rPr>
                        <a:t>2.</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对特殊操作的依赖。</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04942">
                <a:tc>
                  <a:txBody>
                    <a:bodyPr/>
                    <a:lstStyle/>
                    <a:p>
                      <a:pPr algn="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为某个请求指定一个特殊的操作时，完成该请求的方式就固定下来了。为了避免把代码写死，你将可以在编译时刻或者运行时刻很方便地改变响应请求的方法。</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04683">
                <a:tc>
                  <a:txBody>
                    <a:bodyPr/>
                    <a:lstStyle/>
                    <a:p>
                      <a:pPr algn="r"/>
                      <a:r>
                        <a:rPr lang="en-US" altLang="zh-CN" sz="1200" b="0" dirty="0">
                          <a:solidFill>
                            <a:schemeClr val="bg1">
                              <a:lumMod val="50000"/>
                            </a:schemeClr>
                          </a:solidFill>
                          <a:latin typeface="+mj-ea"/>
                          <a:ea typeface="+mj-ea"/>
                        </a:rPr>
                        <a:t>3.</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对硬件和软件平台的依赖</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04683">
                <a:tc>
                  <a:txBody>
                    <a:bodyPr/>
                    <a:lstStyle/>
                    <a:p>
                      <a:pPr algn="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外部的的操作系统接口和</a:t>
                      </a:r>
                      <a:r>
                        <a:rPr lang="en-US" altLang="zh-CN" sz="1200" b="0" kern="1200" dirty="0">
                          <a:solidFill>
                            <a:schemeClr val="bg1">
                              <a:lumMod val="50000"/>
                            </a:schemeClr>
                          </a:solidFill>
                          <a:latin typeface="+mj-ea"/>
                          <a:ea typeface="+mj-ea"/>
                          <a:cs typeface="+mn-cs"/>
                        </a:rPr>
                        <a:t>API</a:t>
                      </a:r>
                      <a:r>
                        <a:rPr lang="zh-CN" altLang="en-US" sz="1200" b="0" kern="1200" dirty="0">
                          <a:solidFill>
                            <a:schemeClr val="bg1">
                              <a:lumMod val="50000"/>
                            </a:schemeClr>
                          </a:solidFill>
                          <a:latin typeface="+mj-ea"/>
                          <a:ea typeface="+mj-ea"/>
                          <a:cs typeface="+mn-cs"/>
                        </a:rPr>
                        <a:t>在不同的软硬件平台上是不同的。依赖于特定平台的软件将很难移植到其他平台上，甚至都很难跟上本地平台的更新。所以设计系统时限制平台的相关性就很重要了。</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04683">
                <a:tc>
                  <a:txBody>
                    <a:bodyPr/>
                    <a:lstStyle/>
                    <a:p>
                      <a:pPr algn="r"/>
                      <a:r>
                        <a:rPr lang="en-US" altLang="zh-CN" sz="1200" b="0" dirty="0">
                          <a:solidFill>
                            <a:schemeClr val="bg1">
                              <a:lumMod val="50000"/>
                            </a:schemeClr>
                          </a:solidFill>
                          <a:latin typeface="+mj-ea"/>
                          <a:ea typeface="+mj-ea"/>
                        </a:rPr>
                        <a:t>4.</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对对象表示或实现的依赖</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04683">
                <a:tc>
                  <a:txBody>
                    <a:bodyPr/>
                    <a:lstStyle/>
                    <a:p>
                      <a:pPr algn="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知道对象怎样表示、存储、定位，或者已经实现的客户的对象在发生变化时可能也需要变化。对客户隐藏这些信息能阻止连锁变化。</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04683">
                <a:tc>
                  <a:txBody>
                    <a:bodyPr/>
                    <a:lstStyle/>
                    <a:p>
                      <a:pPr algn="r"/>
                      <a:r>
                        <a:rPr lang="en-US" altLang="zh-CN" sz="1200" b="0" dirty="0">
                          <a:solidFill>
                            <a:schemeClr val="bg1">
                              <a:lumMod val="50000"/>
                            </a:schemeClr>
                          </a:solidFill>
                          <a:latin typeface="+mj-ea"/>
                          <a:ea typeface="+mj-ea"/>
                        </a:rPr>
                        <a:t>5.</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算法依赖</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04683">
                <a:tc>
                  <a:txBody>
                    <a:bodyPr/>
                    <a:lstStyle/>
                    <a:p>
                      <a:pPr algn="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算法在开发和重用时常常被扩展、优化和替代。依赖与某个特定算法的对象在算法发生变化时不得不发生变化。因此有可能发生变化的算法应该被孤立下来。</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5427066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影响设计支持变化的一般因素（续）</a:t>
            </a:r>
          </a:p>
        </p:txBody>
      </p:sp>
      <p:graphicFrame>
        <p:nvGraphicFramePr>
          <p:cNvPr id="3" name="表格 2"/>
          <p:cNvGraphicFramePr>
            <a:graphicFrameLocks noGrp="1"/>
          </p:cNvGraphicFramePr>
          <p:nvPr>
            <p:extLst>
              <p:ext uri="{D42A27DB-BD31-4B8C-83A1-F6EECF244321}">
                <p14:modId xmlns:p14="http://schemas.microsoft.com/office/powerpoint/2010/main" val="173369132"/>
              </p:ext>
            </p:extLst>
          </p:nvPr>
        </p:nvGraphicFramePr>
        <p:xfrm>
          <a:off x="228272" y="959785"/>
          <a:ext cx="8621485" cy="3497915"/>
        </p:xfrm>
        <a:graphic>
          <a:graphicData uri="http://schemas.openxmlformats.org/drawingml/2006/table">
            <a:tbl>
              <a:tblPr firstRow="1" bandRow="1">
                <a:effectLst/>
                <a:tableStyleId>{5C22544A-7EE6-4342-B048-85BDC9FD1C3A}</a:tableStyleId>
              </a:tblPr>
              <a:tblGrid>
                <a:gridCol w="400378">
                  <a:extLst>
                    <a:ext uri="{9D8B030D-6E8A-4147-A177-3AD203B41FA5}">
                      <a16:colId xmlns:a16="http://schemas.microsoft.com/office/drawing/2014/main" val="20000"/>
                    </a:ext>
                  </a:extLst>
                </a:gridCol>
                <a:gridCol w="8221107">
                  <a:extLst>
                    <a:ext uri="{9D8B030D-6E8A-4147-A177-3AD203B41FA5}">
                      <a16:colId xmlns:a16="http://schemas.microsoft.com/office/drawing/2014/main" val="20001"/>
                    </a:ext>
                  </a:extLst>
                </a:gridCol>
              </a:tblGrid>
              <a:tr h="301325">
                <a:tc>
                  <a:txBody>
                    <a:bodyPr/>
                    <a:lstStyle/>
                    <a:p>
                      <a:pPr algn="r"/>
                      <a:r>
                        <a:rPr lang="en-US" altLang="zh-CN" sz="1200" b="0" dirty="0">
                          <a:solidFill>
                            <a:schemeClr val="bg1">
                              <a:lumMod val="50000"/>
                            </a:schemeClr>
                          </a:solidFill>
                          <a:latin typeface="+mj-ea"/>
                          <a:ea typeface="+mj-ea"/>
                        </a:rPr>
                        <a:t>6.</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dirty="0">
                          <a:solidFill>
                            <a:schemeClr val="bg1">
                              <a:lumMod val="50000"/>
                            </a:schemeClr>
                          </a:solidFill>
                          <a:latin typeface="+mj-ea"/>
                          <a:ea typeface="+mj-ea"/>
                        </a:rPr>
                        <a:t>紧耦合</a:t>
                      </a:r>
                      <a:endParaRPr lang="en-US" altLang="zh-CN"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82015">
                <a:tc>
                  <a:txBody>
                    <a:bodyPr/>
                    <a:lstStyle/>
                    <a:p>
                      <a:pPr algn="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紧耦合的类很难独立地被重用，因为他们是互相依赖的。紧耦合产生单块的系统，要改变或者删除一个类，你必须理解或者改变很多其他的类，这样的系统是一个很难学习、移植和维护的密集体。</a:t>
                      </a:r>
                      <a:endParaRPr lang="en-US" altLang="zh-CN" sz="1200" b="0" kern="1200" dirty="0">
                        <a:solidFill>
                          <a:schemeClr val="bg1">
                            <a:lumMod val="50000"/>
                          </a:schemeClr>
                        </a:solidFill>
                        <a:latin typeface="+mj-ea"/>
                        <a:ea typeface="+mj-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松耦合提高了一个类本身被重用的可能性，并且系统更易于学习、移植、修改和扩展。设计模式使用抽象耦合和分层技术来提高系统的松耦合性。</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04683">
                <a:tc>
                  <a:txBody>
                    <a:bodyPr/>
                    <a:lstStyle/>
                    <a:p>
                      <a:pPr algn="r"/>
                      <a:r>
                        <a:rPr lang="en-US" altLang="zh-CN" sz="1200" b="0" dirty="0">
                          <a:solidFill>
                            <a:schemeClr val="bg1">
                              <a:lumMod val="50000"/>
                            </a:schemeClr>
                          </a:solidFill>
                          <a:latin typeface="+mj-ea"/>
                          <a:ea typeface="+mj-ea"/>
                        </a:rPr>
                        <a:t>7.</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通过生成子类来扩展功能</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225032">
                <a:tc>
                  <a:txBody>
                    <a:bodyPr/>
                    <a:lstStyle/>
                    <a:p>
                      <a:pPr algn="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通常很难通过定义子类来定制对象。每个新类都有固定的的实现开销（构造、析构）。定义子类还需要对父类有深入地了解。如，重定义一个操作方法可能需要重定义其他操作，一个被重定义的操作可能需要调用继承下来的操作，并且子类方法会导致类爆炸，因为即使一个简单的扩充，你也不得不引入许多新的子类。</a:t>
                      </a:r>
                      <a:endParaRPr lang="en-US" altLang="zh-CN" sz="1200" b="0" kern="1200" dirty="0">
                        <a:solidFill>
                          <a:schemeClr val="bg1">
                            <a:lumMod val="50000"/>
                          </a:schemeClr>
                        </a:solidFill>
                        <a:latin typeface="+mj-ea"/>
                        <a:ea typeface="+mj-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一般的对象组合技术和具体的委托技术，是继承之外组合对象行为的另一种灵活方法，新的功能可以通过以新的方式组合已有的对象，而非通过定义已经存在的类的子类的方式加到应用程序里面去。另一方面，过多的使用对象的组合会使得设计难以理解。许多设计模式产生的设计中，你可以定义一个子类，且将它的实例进行组合来引入定制的功能。</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04683">
                <a:tc>
                  <a:txBody>
                    <a:bodyPr/>
                    <a:lstStyle/>
                    <a:p>
                      <a:pPr algn="r"/>
                      <a:r>
                        <a:rPr lang="en-US" altLang="zh-CN" sz="1200" b="0" dirty="0">
                          <a:solidFill>
                            <a:schemeClr val="bg1">
                              <a:lumMod val="50000"/>
                            </a:schemeClr>
                          </a:solidFill>
                          <a:latin typeface="+mj-ea"/>
                          <a:ea typeface="+mj-ea"/>
                        </a:rPr>
                        <a:t>8.</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不能方便地对类进行修改</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80177">
                <a:tc>
                  <a:txBody>
                    <a:bodyPr/>
                    <a:lstStyle/>
                    <a:p>
                      <a:pPr algn="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有时你不得不改变一个难以修改的类。也许你需要源代码而又没有（对商业代码类库就是如此），或者对类的任何修改又会要求修改许多已经存在的其他子类。</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4" name="矩形 3"/>
          <p:cNvSpPr/>
          <p:nvPr/>
        </p:nvSpPr>
        <p:spPr>
          <a:xfrm>
            <a:off x="3781425" y="4582210"/>
            <a:ext cx="5086350" cy="369332"/>
          </a:xfrm>
          <a:prstGeom prst="rect">
            <a:avLst/>
          </a:prstGeom>
        </p:spPr>
        <p:txBody>
          <a:bodyPr wrap="square">
            <a:spAutoFit/>
          </a:bodyPr>
          <a:lstStyle/>
          <a:p>
            <a:pPr>
              <a:buNone/>
            </a:pPr>
            <a:r>
              <a:rPr lang="en-US" altLang="zh-CN" dirty="0">
                <a:latin typeface="Buxton Sketch" pitchFamily="66" charset="0"/>
              </a:rPr>
              <a:t>Program to an interface, not an implementation.</a:t>
            </a:r>
            <a:endParaRPr lang="zh-CN" altLang="en-US" dirty="0">
              <a:latin typeface="Buxton Sketch" pitchFamily="66" charset="0"/>
            </a:endParaRPr>
          </a:p>
        </p:txBody>
      </p:sp>
    </p:spTree>
    <p:extLst>
      <p:ext uri="{BB962C8B-B14F-4D97-AF65-F5344CB8AC3E}">
        <p14:creationId xmlns:p14="http://schemas.microsoft.com/office/powerpoint/2010/main" val="9253186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认识依赖注入</a:t>
            </a:r>
          </a:p>
        </p:txBody>
      </p:sp>
      <p:graphicFrame>
        <p:nvGraphicFramePr>
          <p:cNvPr id="3" name="表格 2"/>
          <p:cNvGraphicFramePr>
            <a:graphicFrameLocks noGrp="1"/>
          </p:cNvGraphicFramePr>
          <p:nvPr>
            <p:extLst>
              <p:ext uri="{D42A27DB-BD31-4B8C-83A1-F6EECF244321}">
                <p14:modId xmlns:p14="http://schemas.microsoft.com/office/powerpoint/2010/main" val="1231517935"/>
              </p:ext>
            </p:extLst>
          </p:nvPr>
        </p:nvGraphicFramePr>
        <p:xfrm>
          <a:off x="228272" y="931210"/>
          <a:ext cx="8621485" cy="3253841"/>
        </p:xfrm>
        <a:graphic>
          <a:graphicData uri="http://schemas.openxmlformats.org/drawingml/2006/table">
            <a:tbl>
              <a:tblPr firstRow="1" bandRow="1">
                <a:effectLst/>
                <a:tableStyleId>{5C22544A-7EE6-4342-B048-85BDC9FD1C3A}</a:tableStyleId>
              </a:tblPr>
              <a:tblGrid>
                <a:gridCol w="1105228">
                  <a:extLst>
                    <a:ext uri="{9D8B030D-6E8A-4147-A177-3AD203B41FA5}">
                      <a16:colId xmlns:a16="http://schemas.microsoft.com/office/drawing/2014/main" val="20000"/>
                    </a:ext>
                  </a:extLst>
                </a:gridCol>
                <a:gridCol w="7516257">
                  <a:extLst>
                    <a:ext uri="{9D8B030D-6E8A-4147-A177-3AD203B41FA5}">
                      <a16:colId xmlns:a16="http://schemas.microsoft.com/office/drawing/2014/main" val="20001"/>
                    </a:ext>
                  </a:extLst>
                </a:gridCol>
              </a:tblGrid>
              <a:tr h="301325">
                <a:tc>
                  <a:txBody>
                    <a:bodyPr/>
                    <a:lstStyle/>
                    <a:p>
                      <a:pPr algn="r"/>
                      <a:r>
                        <a:rPr lang="zh-CN" altLang="en-US" sz="1200" b="0" kern="1200" dirty="0">
                          <a:solidFill>
                            <a:schemeClr val="bg1">
                              <a:lumMod val="50000"/>
                            </a:schemeClr>
                          </a:solidFill>
                          <a:latin typeface="+mj-ea"/>
                          <a:ea typeface="+mj-ea"/>
                          <a:cs typeface="+mn-cs"/>
                        </a:rPr>
                        <a:t>依赖注入</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是一系列的软件设计原则与模式，促使我们可以写出松耦合的代码。</a:t>
                      </a:r>
                      <a:endParaRPr lang="en-US" altLang="zh-CN"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76108">
                <a:tc>
                  <a:txBody>
                    <a:bodyPr/>
                    <a:lstStyle/>
                    <a:p>
                      <a:pPr algn="r"/>
                      <a:r>
                        <a:rPr lang="zh-CN" altLang="en-US" sz="1200" b="0" dirty="0">
                          <a:solidFill>
                            <a:schemeClr val="bg1">
                              <a:lumMod val="50000"/>
                            </a:schemeClr>
                          </a:solidFill>
                          <a:latin typeface="+mj-ea"/>
                          <a:ea typeface="+mj-ea"/>
                        </a:rPr>
                        <a:t>设计原则</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描述系统设计时需要遵守的原则或者准则，如：</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zh-CN" altLang="en-US" sz="1200" b="0" kern="1200" dirty="0">
                          <a:solidFill>
                            <a:schemeClr val="bg1">
                              <a:lumMod val="50000"/>
                            </a:schemeClr>
                          </a:solidFill>
                          <a:latin typeface="+mj-ea"/>
                          <a:ea typeface="+mj-ea"/>
                          <a:cs typeface="+mn-cs"/>
                        </a:rPr>
                        <a:t>最小通讯量；</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zh-CN" altLang="en-US" sz="1200" b="0" kern="1200" dirty="0">
                          <a:solidFill>
                            <a:schemeClr val="bg1">
                              <a:lumMod val="50000"/>
                            </a:schemeClr>
                          </a:solidFill>
                          <a:latin typeface="+mj-ea"/>
                          <a:ea typeface="+mj-ea"/>
                          <a:cs typeface="+mn-cs"/>
                        </a:rPr>
                        <a:t>针对接口编程，而不是针对实现编程；</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zh-CN" altLang="en-US" sz="1200" b="0" kern="1200" dirty="0">
                          <a:solidFill>
                            <a:schemeClr val="bg1">
                              <a:lumMod val="50000"/>
                            </a:schemeClr>
                          </a:solidFill>
                          <a:latin typeface="+mj-ea"/>
                          <a:ea typeface="+mj-ea"/>
                          <a:cs typeface="+mn-cs"/>
                        </a:rPr>
                        <a:t>一致的使用约定（分层、持久化、前端</a:t>
                      </a:r>
                      <a:r>
                        <a:rPr lang="en-US" altLang="zh-CN" sz="1200" b="0" kern="1200" dirty="0">
                          <a:solidFill>
                            <a:schemeClr val="bg1">
                              <a:lumMod val="50000"/>
                            </a:schemeClr>
                          </a:solidFill>
                          <a:latin typeface="+mj-ea"/>
                          <a:ea typeface="+mj-ea"/>
                          <a:cs typeface="+mn-cs"/>
                        </a:rPr>
                        <a:t>UI</a:t>
                      </a:r>
                      <a:r>
                        <a:rPr lang="zh-CN" altLang="en-US" sz="1200" b="0" kern="1200" dirty="0">
                          <a:solidFill>
                            <a:schemeClr val="bg1">
                              <a:lumMod val="50000"/>
                            </a:schemeClr>
                          </a:solidFill>
                          <a:latin typeface="+mj-ea"/>
                          <a:ea typeface="+mj-ea"/>
                          <a:cs typeface="+mn-cs"/>
                        </a:rPr>
                        <a:t>）；</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zh-CN" altLang="en-US" sz="1200" b="0" kern="1200" dirty="0">
                          <a:solidFill>
                            <a:schemeClr val="bg1">
                              <a:lumMod val="50000"/>
                            </a:schemeClr>
                          </a:solidFill>
                          <a:latin typeface="+mj-ea"/>
                          <a:ea typeface="+mj-ea"/>
                          <a:cs typeface="+mn-cs"/>
                        </a:rPr>
                        <a:t>持续交互（层接口）；</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设计原则会比总体目标更加具体些</a:t>
                      </a:r>
                      <a:r>
                        <a:rPr lang="en-US" altLang="zh-CN" sz="1200" b="0" kern="1200" dirty="0">
                          <a:solidFill>
                            <a:schemeClr val="bg1">
                              <a:lumMod val="50000"/>
                            </a:schemeClr>
                          </a:solidFill>
                          <a:latin typeface="+mj-ea"/>
                          <a:ea typeface="+mj-ea"/>
                          <a:cs typeface="+mn-cs"/>
                        </a:rPr>
                        <a:t>,</a:t>
                      </a:r>
                      <a:r>
                        <a:rPr lang="zh-CN" altLang="en-US" sz="1200" b="0" kern="1200" dirty="0">
                          <a:solidFill>
                            <a:schemeClr val="bg1">
                              <a:lumMod val="50000"/>
                            </a:schemeClr>
                          </a:solidFill>
                          <a:latin typeface="+mj-ea"/>
                          <a:ea typeface="+mj-ea"/>
                          <a:cs typeface="+mn-cs"/>
                        </a:rPr>
                        <a:t>但是并不像模式一样涉及到具体的设计细节。</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6108">
                <a:tc>
                  <a:txBody>
                    <a:bodyPr/>
                    <a:lstStyle/>
                    <a:p>
                      <a:pPr algn="r"/>
                      <a:r>
                        <a:rPr lang="zh-CN" altLang="en-US" sz="1200" b="0" dirty="0">
                          <a:solidFill>
                            <a:schemeClr val="bg1">
                              <a:lumMod val="50000"/>
                            </a:schemeClr>
                          </a:solidFill>
                          <a:latin typeface="+mj-ea"/>
                          <a:ea typeface="+mj-ea"/>
                        </a:rPr>
                        <a:t>设计模式</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描述系统设计实现的过程中，为了达到设计目标并遵守设计原则而使用的相对一致的软件代码的编写与组织形式，成熟的设计模式在形式上包括模式名称、问题陈述、解决方案和效果四个基本的方面。</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6108">
                <a:tc>
                  <a:txBody>
                    <a:bodyPr/>
                    <a:lstStyle/>
                    <a:p>
                      <a:pPr algn="r"/>
                      <a:r>
                        <a:rPr lang="zh-CN" altLang="en-US" sz="1200" b="0" dirty="0">
                          <a:solidFill>
                            <a:schemeClr val="bg1">
                              <a:lumMod val="50000"/>
                            </a:schemeClr>
                          </a:solidFill>
                          <a:latin typeface="+mj-ea"/>
                          <a:ea typeface="+mj-ea"/>
                        </a:rPr>
                        <a:t>松耦合</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参见：影响设计支持变化的一般因素</a:t>
                      </a:r>
                      <a:r>
                        <a:rPr lang="en-US" altLang="zh-CN" sz="1200" b="0" kern="1200" dirty="0">
                          <a:solidFill>
                            <a:schemeClr val="bg1">
                              <a:lumMod val="50000"/>
                            </a:schemeClr>
                          </a:solidFill>
                          <a:latin typeface="+mj-ea"/>
                          <a:ea typeface="+mj-ea"/>
                          <a:cs typeface="+mn-cs"/>
                        </a:rPr>
                        <a:t>.6</a:t>
                      </a:r>
                      <a:r>
                        <a:rPr lang="zh-CN" altLang="en-US" sz="1200" b="0" kern="1200" dirty="0">
                          <a:solidFill>
                            <a:schemeClr val="bg1">
                              <a:lumMod val="50000"/>
                            </a:schemeClr>
                          </a:solidFill>
                          <a:latin typeface="+mj-ea"/>
                          <a:ea typeface="+mj-ea"/>
                          <a:cs typeface="+mn-cs"/>
                        </a:rPr>
                        <a:t>。</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76108">
                <a:tc>
                  <a:txBody>
                    <a:bodyPr/>
                    <a:lstStyle/>
                    <a:p>
                      <a:pPr algn="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0" kern="1200" dirty="0">
                        <a:solidFill>
                          <a:schemeClr val="bg1">
                            <a:lumMod val="50000"/>
                          </a:schemeClr>
                        </a:solidFill>
                        <a:latin typeface="+mj-ea"/>
                        <a:ea typeface="+mj-ea"/>
                        <a:cs typeface="+mn-cs"/>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76108">
                <a:tc>
                  <a:txBody>
                    <a:bodyPr/>
                    <a:lstStyle/>
                    <a:p>
                      <a:pPr algn="r"/>
                      <a:r>
                        <a:rPr lang="en-US" altLang="zh-CN" sz="1200" b="0" dirty="0">
                          <a:solidFill>
                            <a:schemeClr val="bg1">
                              <a:lumMod val="50000"/>
                            </a:schemeClr>
                          </a:solidFill>
                          <a:latin typeface="+mj-ea"/>
                          <a:ea typeface="+mj-ea"/>
                        </a:rPr>
                        <a:t>DI</a:t>
                      </a:r>
                      <a:r>
                        <a:rPr lang="zh-CN" altLang="en-US" sz="1200" b="0" dirty="0">
                          <a:solidFill>
                            <a:schemeClr val="bg1">
                              <a:lumMod val="50000"/>
                            </a:schemeClr>
                          </a:solidFill>
                          <a:latin typeface="+mj-ea"/>
                          <a:ea typeface="+mj-ea"/>
                        </a:rPr>
                        <a:t>的说法</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1200" b="0" kern="1200" dirty="0">
                          <a:solidFill>
                            <a:schemeClr val="bg1">
                              <a:lumMod val="50000"/>
                            </a:schemeClr>
                          </a:solidFill>
                          <a:latin typeface="+mj-ea"/>
                          <a:ea typeface="+mj-ea"/>
                          <a:cs typeface="+mn-cs"/>
                        </a:rPr>
                        <a:t>DI is only relevant for late binding</a:t>
                      </a:r>
                      <a:r>
                        <a:rPr lang="zh-CN" altLang="en-US" sz="1200" b="0" kern="1200" dirty="0">
                          <a:solidFill>
                            <a:schemeClr val="bg1">
                              <a:lumMod val="50000"/>
                            </a:schemeClr>
                          </a:solidFill>
                          <a:latin typeface="+mj-ea"/>
                          <a:ea typeface="+mj-ea"/>
                          <a:cs typeface="+mn-cs"/>
                        </a:rPr>
                        <a:t>（</a:t>
                      </a:r>
                      <a:r>
                        <a:rPr lang="en-US" altLang="zh-CN" sz="1200" b="0" kern="1200" dirty="0">
                          <a:solidFill>
                            <a:schemeClr val="bg1">
                              <a:lumMod val="50000"/>
                            </a:schemeClr>
                          </a:solidFill>
                          <a:latin typeface="+mj-ea"/>
                          <a:ea typeface="+mj-ea"/>
                          <a:cs typeface="+mn-cs"/>
                        </a:rPr>
                        <a:t>DI </a:t>
                      </a:r>
                      <a:r>
                        <a:rPr lang="zh-CN" altLang="en-US" sz="1200" b="0" kern="1200" dirty="0">
                          <a:solidFill>
                            <a:schemeClr val="bg1">
                              <a:lumMod val="50000"/>
                            </a:schemeClr>
                          </a:solidFill>
                          <a:latin typeface="+mj-ea"/>
                          <a:ea typeface="+mj-ea"/>
                          <a:cs typeface="+mn-cs"/>
                        </a:rPr>
                        <a:t>仅仅与后绑定相关）。</a:t>
                      </a:r>
                      <a:endParaRPr lang="en-US" altLang="zh-CN" sz="1200" b="0" kern="1200" dirty="0">
                        <a:solidFill>
                          <a:schemeClr val="bg1">
                            <a:lumMod val="50000"/>
                          </a:schemeClr>
                        </a:solidFill>
                        <a:latin typeface="+mj-ea"/>
                        <a:ea typeface="+mj-ea"/>
                        <a:cs typeface="+mn-cs"/>
                      </a:endParaRP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1200" b="0" kern="1200" dirty="0">
                          <a:solidFill>
                            <a:schemeClr val="bg1">
                              <a:lumMod val="50000"/>
                            </a:schemeClr>
                          </a:solidFill>
                          <a:latin typeface="+mj-ea"/>
                          <a:ea typeface="+mj-ea"/>
                          <a:cs typeface="+mn-cs"/>
                        </a:rPr>
                        <a:t>DI is only relevant for unit testing</a:t>
                      </a:r>
                      <a:r>
                        <a:rPr lang="zh-CN" altLang="en-US" sz="1200" b="0" kern="1200" dirty="0">
                          <a:solidFill>
                            <a:schemeClr val="bg1">
                              <a:lumMod val="50000"/>
                            </a:schemeClr>
                          </a:solidFill>
                          <a:latin typeface="+mj-ea"/>
                          <a:ea typeface="+mj-ea"/>
                          <a:cs typeface="+mn-cs"/>
                        </a:rPr>
                        <a:t>（</a:t>
                      </a:r>
                      <a:r>
                        <a:rPr lang="en-US" altLang="zh-CN" sz="1200" b="0" kern="1200" dirty="0">
                          <a:solidFill>
                            <a:schemeClr val="bg1">
                              <a:lumMod val="50000"/>
                            </a:schemeClr>
                          </a:solidFill>
                          <a:latin typeface="+mj-ea"/>
                          <a:ea typeface="+mj-ea"/>
                          <a:cs typeface="+mn-cs"/>
                        </a:rPr>
                        <a:t>DI </a:t>
                      </a:r>
                      <a:r>
                        <a:rPr lang="zh-CN" altLang="en-US" sz="1200" b="0" kern="1200" dirty="0">
                          <a:solidFill>
                            <a:schemeClr val="bg1">
                              <a:lumMod val="50000"/>
                            </a:schemeClr>
                          </a:solidFill>
                          <a:latin typeface="+mj-ea"/>
                          <a:ea typeface="+mj-ea"/>
                          <a:cs typeface="+mn-cs"/>
                        </a:rPr>
                        <a:t>仅仅与单元测试相关）。</a:t>
                      </a:r>
                      <a:endParaRPr lang="en-US" altLang="zh-CN" sz="1200" b="0" kern="1200" dirty="0">
                        <a:solidFill>
                          <a:schemeClr val="bg1">
                            <a:lumMod val="50000"/>
                          </a:schemeClr>
                        </a:solidFill>
                        <a:latin typeface="+mj-ea"/>
                        <a:ea typeface="+mj-ea"/>
                        <a:cs typeface="+mn-cs"/>
                      </a:endParaRP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1200" b="0" kern="1200" dirty="0">
                          <a:solidFill>
                            <a:schemeClr val="bg1">
                              <a:lumMod val="50000"/>
                            </a:schemeClr>
                          </a:solidFill>
                          <a:latin typeface="+mj-ea"/>
                          <a:ea typeface="+mj-ea"/>
                          <a:cs typeface="+mn-cs"/>
                        </a:rPr>
                        <a:t>DI is a sort of Abstract Factory on steroids</a:t>
                      </a:r>
                      <a:r>
                        <a:rPr lang="zh-CN" altLang="en-US" sz="1200" b="0" kern="1200" dirty="0">
                          <a:solidFill>
                            <a:schemeClr val="bg1">
                              <a:lumMod val="50000"/>
                            </a:schemeClr>
                          </a:solidFill>
                          <a:latin typeface="+mj-ea"/>
                          <a:ea typeface="+mj-ea"/>
                          <a:cs typeface="+mn-cs"/>
                        </a:rPr>
                        <a:t>（</a:t>
                      </a:r>
                      <a:r>
                        <a:rPr lang="en-US" altLang="zh-CN" sz="1200" b="0" kern="1200" dirty="0">
                          <a:solidFill>
                            <a:schemeClr val="bg1">
                              <a:lumMod val="50000"/>
                            </a:schemeClr>
                          </a:solidFill>
                          <a:latin typeface="+mj-ea"/>
                          <a:ea typeface="+mj-ea"/>
                          <a:cs typeface="+mn-cs"/>
                        </a:rPr>
                        <a:t>DI </a:t>
                      </a:r>
                      <a:r>
                        <a:rPr lang="zh-CN" altLang="en-US" sz="1200" b="0" kern="1200" dirty="0">
                          <a:solidFill>
                            <a:schemeClr val="bg1">
                              <a:lumMod val="50000"/>
                            </a:schemeClr>
                          </a:solidFill>
                          <a:latin typeface="+mj-ea"/>
                          <a:ea typeface="+mj-ea"/>
                          <a:cs typeface="+mn-cs"/>
                        </a:rPr>
                        <a:t>是一种强化版的抽象工厂模式）。</a:t>
                      </a:r>
                      <a:endParaRPr lang="en-US" altLang="zh-CN" sz="1200" b="0" kern="1200" dirty="0">
                        <a:solidFill>
                          <a:schemeClr val="bg1">
                            <a:lumMod val="50000"/>
                          </a:schemeClr>
                        </a:solidFill>
                        <a:latin typeface="+mj-ea"/>
                        <a:ea typeface="+mj-ea"/>
                        <a:cs typeface="+mn-cs"/>
                      </a:endParaRP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1200" b="0" kern="1200" dirty="0">
                          <a:solidFill>
                            <a:schemeClr val="bg1">
                              <a:lumMod val="50000"/>
                            </a:schemeClr>
                          </a:solidFill>
                          <a:latin typeface="+mj-ea"/>
                          <a:ea typeface="+mj-ea"/>
                          <a:cs typeface="+mn-cs"/>
                        </a:rPr>
                        <a:t>DI requires a DI CONTAINER</a:t>
                      </a:r>
                      <a:r>
                        <a:rPr lang="zh-CN" altLang="en-US" sz="1200" b="0" kern="1200" dirty="0">
                          <a:solidFill>
                            <a:schemeClr val="bg1">
                              <a:lumMod val="50000"/>
                            </a:schemeClr>
                          </a:solidFill>
                          <a:latin typeface="+mj-ea"/>
                          <a:ea typeface="+mj-ea"/>
                          <a:cs typeface="+mn-cs"/>
                        </a:rPr>
                        <a:t>（</a:t>
                      </a:r>
                      <a:r>
                        <a:rPr lang="en-US" altLang="zh-CN" sz="1200" b="0" kern="1200" dirty="0">
                          <a:solidFill>
                            <a:schemeClr val="bg1">
                              <a:lumMod val="50000"/>
                            </a:schemeClr>
                          </a:solidFill>
                          <a:latin typeface="+mj-ea"/>
                          <a:ea typeface="+mj-ea"/>
                          <a:cs typeface="+mn-cs"/>
                        </a:rPr>
                        <a:t>DI </a:t>
                      </a:r>
                      <a:r>
                        <a:rPr lang="zh-CN" altLang="en-US" sz="1200" b="0" kern="1200" dirty="0">
                          <a:solidFill>
                            <a:schemeClr val="bg1">
                              <a:lumMod val="50000"/>
                            </a:schemeClr>
                          </a:solidFill>
                          <a:latin typeface="+mj-ea"/>
                          <a:ea typeface="+mj-ea"/>
                          <a:cs typeface="+mn-cs"/>
                        </a:rPr>
                        <a:t>需要一个容器）。</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761347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与</a:t>
            </a:r>
            <a:r>
              <a:rPr lang="en-US" altLang="zh-CN" dirty="0"/>
              <a:t>DI</a:t>
            </a:r>
            <a:r>
              <a:rPr lang="zh-CN" altLang="en-US" dirty="0"/>
              <a:t>相关的一些概念的理解 </a:t>
            </a:r>
            <a:r>
              <a:rPr lang="en-US" altLang="zh-CN" dirty="0"/>
              <a:t>-- </a:t>
            </a:r>
            <a:r>
              <a:rPr lang="zh-CN" altLang="en-US" dirty="0"/>
              <a:t>后绑定</a:t>
            </a:r>
          </a:p>
        </p:txBody>
      </p:sp>
    </p:spTree>
    <p:extLst>
      <p:ext uri="{BB962C8B-B14F-4D97-AF65-F5344CB8AC3E}">
        <p14:creationId xmlns:p14="http://schemas.microsoft.com/office/powerpoint/2010/main" val="43619363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与</a:t>
            </a:r>
            <a:r>
              <a:rPr lang="en-US" altLang="zh-CN" dirty="0"/>
              <a:t>DI</a:t>
            </a:r>
            <a:r>
              <a:rPr lang="zh-CN" altLang="en-US" dirty="0"/>
              <a:t>相关的一些概念的理解 </a:t>
            </a:r>
            <a:r>
              <a:rPr lang="en-US" altLang="zh-CN" dirty="0"/>
              <a:t>– </a:t>
            </a:r>
            <a:r>
              <a:rPr lang="zh-CN" altLang="en-US" dirty="0"/>
              <a:t>单元测试</a:t>
            </a:r>
          </a:p>
        </p:txBody>
      </p:sp>
    </p:spTree>
    <p:extLst>
      <p:ext uri="{BB962C8B-B14F-4D97-AF65-F5344CB8AC3E}">
        <p14:creationId xmlns:p14="http://schemas.microsoft.com/office/powerpoint/2010/main" val="260054010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2"/>
          <p:cNvSpPr txBox="1">
            <a:spLocks noChangeArrowheads="1"/>
          </p:cNvSpPr>
          <p:nvPr/>
        </p:nvSpPr>
        <p:spPr bwMode="auto">
          <a:xfrm>
            <a:off x="200025" y="288442"/>
            <a:ext cx="6324600" cy="42267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fontScale="82500" lnSpcReduction="20000"/>
          </a:bodyPr>
          <a:lstStyle>
            <a:lvl1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2pPr>
            <a:lvl3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3pPr>
            <a:lvl4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4pPr>
            <a:lvl5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5pPr>
            <a:lvl6pPr marL="4572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6pPr>
            <a:lvl7pPr marL="9144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7pPr>
            <a:lvl8pPr marL="13716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8pPr>
            <a:lvl9pPr marL="18288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9pPr>
          </a:lstStyle>
          <a:p>
            <a:pPr eaLnBrk="1" hangingPunct="1">
              <a:buNone/>
              <a:defRPr/>
            </a:pPr>
            <a:r>
              <a:rPr lang="zh-CN" altLang="en-US" dirty="0">
                <a:latin typeface="微软雅黑" pitchFamily="34" charset="-122"/>
                <a:ea typeface="微软雅黑" pitchFamily="34" charset="-122"/>
              </a:rPr>
              <a:t>课程目标</a:t>
            </a:r>
          </a:p>
        </p:txBody>
      </p:sp>
      <p:graphicFrame>
        <p:nvGraphicFramePr>
          <p:cNvPr id="3" name="表格 2"/>
          <p:cNvGraphicFramePr>
            <a:graphicFrameLocks noGrp="1"/>
          </p:cNvGraphicFramePr>
          <p:nvPr>
            <p:extLst>
              <p:ext uri="{D42A27DB-BD31-4B8C-83A1-F6EECF244321}">
                <p14:modId xmlns:p14="http://schemas.microsoft.com/office/powerpoint/2010/main" val="4275189440"/>
              </p:ext>
            </p:extLst>
          </p:nvPr>
        </p:nvGraphicFramePr>
        <p:xfrm>
          <a:off x="428625" y="1089953"/>
          <a:ext cx="8293344" cy="1339480"/>
        </p:xfrm>
        <a:graphic>
          <a:graphicData uri="http://schemas.openxmlformats.org/drawingml/2006/table">
            <a:tbl>
              <a:tblPr firstRow="1" bandRow="1">
                <a:tableStyleId>{C4B1156A-380E-4F78-BDF5-A606A8083BF9}</a:tableStyleId>
              </a:tblPr>
              <a:tblGrid>
                <a:gridCol w="8293344">
                  <a:extLst>
                    <a:ext uri="{9D8B030D-6E8A-4147-A177-3AD203B41FA5}">
                      <a16:colId xmlns:a16="http://schemas.microsoft.com/office/drawing/2014/main" val="20000"/>
                    </a:ext>
                  </a:extLst>
                </a:gridCol>
              </a:tblGrid>
              <a:tr h="334870">
                <a:tc>
                  <a:txBody>
                    <a:bodyPr/>
                    <a:lstStyle/>
                    <a:p>
                      <a:pPr marL="285750" indent="-285750">
                        <a:buFont typeface="Wingdings" pitchFamily="2" charset="2"/>
                        <a:buChar char="ü"/>
                      </a:pPr>
                      <a:r>
                        <a:rPr lang="zh-CN" altLang="en-US" sz="1400" b="0" dirty="0">
                          <a:solidFill>
                            <a:schemeClr val="bg1">
                              <a:lumMod val="75000"/>
                            </a:schemeClr>
                          </a:solidFill>
                          <a:latin typeface="+mj-ea"/>
                          <a:ea typeface="+mj-ea"/>
                        </a:rPr>
                        <a:t>理解软件设计实现中的常用原则</a:t>
                      </a:r>
                    </a:p>
                  </a:txBody>
                  <a:tcPr marT="34290" marB="34290"/>
                </a:tc>
                <a:extLst>
                  <a:ext uri="{0D108BD9-81ED-4DB2-BD59-A6C34878D82A}">
                    <a16:rowId xmlns:a16="http://schemas.microsoft.com/office/drawing/2014/main" val="10000"/>
                  </a:ext>
                </a:extLst>
              </a:tr>
              <a:tr h="334870">
                <a:tc>
                  <a:txBody>
                    <a:bodyPr/>
                    <a:lstStyle/>
                    <a:p>
                      <a:pPr marL="285750" indent="-285750">
                        <a:buFont typeface="Wingdings" pitchFamily="2" charset="2"/>
                        <a:buChar char="ü"/>
                      </a:pPr>
                      <a:r>
                        <a:rPr lang="zh-CN" altLang="en-US" sz="1400" b="0" dirty="0">
                          <a:solidFill>
                            <a:schemeClr val="bg1">
                              <a:lumMod val="75000"/>
                            </a:schemeClr>
                          </a:solidFill>
                          <a:latin typeface="+mj-ea"/>
                          <a:ea typeface="+mj-ea"/>
                        </a:rPr>
                        <a:t>理解基于</a:t>
                      </a:r>
                      <a:r>
                        <a:rPr lang="en-US" altLang="zh-CN" sz="1400" b="0" dirty="0">
                          <a:solidFill>
                            <a:schemeClr val="bg1">
                              <a:lumMod val="75000"/>
                            </a:schemeClr>
                          </a:solidFill>
                          <a:latin typeface="+mj-ea"/>
                          <a:ea typeface="+mj-ea"/>
                        </a:rPr>
                        <a:t>DI</a:t>
                      </a:r>
                      <a:r>
                        <a:rPr lang="zh-CN" altLang="en-US" sz="1400" b="0" dirty="0">
                          <a:solidFill>
                            <a:schemeClr val="bg1">
                              <a:lumMod val="75000"/>
                            </a:schemeClr>
                          </a:solidFill>
                          <a:latin typeface="+mj-ea"/>
                          <a:ea typeface="+mj-ea"/>
                        </a:rPr>
                        <a:t>和</a:t>
                      </a:r>
                      <a:r>
                        <a:rPr lang="en-US" altLang="zh-CN" sz="1400" b="0" dirty="0">
                          <a:solidFill>
                            <a:schemeClr val="bg1">
                              <a:lumMod val="75000"/>
                            </a:schemeClr>
                          </a:solidFill>
                          <a:latin typeface="+mj-ea"/>
                          <a:ea typeface="+mj-ea"/>
                        </a:rPr>
                        <a:t>IOC</a:t>
                      </a:r>
                      <a:r>
                        <a:rPr lang="zh-CN" altLang="en-US" sz="1400" b="0" dirty="0">
                          <a:solidFill>
                            <a:schemeClr val="bg1">
                              <a:lumMod val="75000"/>
                            </a:schemeClr>
                          </a:solidFill>
                          <a:latin typeface="+mj-ea"/>
                          <a:ea typeface="+mj-ea"/>
                        </a:rPr>
                        <a:t>方法处理软件架构的常规做法</a:t>
                      </a:r>
                    </a:p>
                  </a:txBody>
                  <a:tcPr marT="34290" marB="34290"/>
                </a:tc>
                <a:extLst>
                  <a:ext uri="{0D108BD9-81ED-4DB2-BD59-A6C34878D82A}">
                    <a16:rowId xmlns:a16="http://schemas.microsoft.com/office/drawing/2014/main" val="10001"/>
                  </a:ext>
                </a:extLst>
              </a:tr>
              <a:tr h="334870">
                <a:tc>
                  <a:txBody>
                    <a:bodyPr/>
                    <a:lstStyle/>
                    <a:p>
                      <a:pPr marL="285750" indent="-285750">
                        <a:buFont typeface="Wingdings" pitchFamily="2" charset="2"/>
                        <a:buChar char="ü"/>
                      </a:pPr>
                      <a:r>
                        <a:rPr lang="zh-CN" altLang="en-US" sz="1400" b="0" dirty="0">
                          <a:solidFill>
                            <a:schemeClr val="bg1">
                              <a:lumMod val="75000"/>
                            </a:schemeClr>
                          </a:solidFill>
                          <a:latin typeface="+mj-ea"/>
                          <a:ea typeface="+mj-ea"/>
                        </a:rPr>
                        <a:t>初步掌握在 </a:t>
                      </a:r>
                      <a:r>
                        <a:rPr lang="en-US" altLang="zh-CN" sz="1400" b="0" dirty="0" err="1">
                          <a:solidFill>
                            <a:schemeClr val="bg1">
                              <a:lumMod val="75000"/>
                            </a:schemeClr>
                          </a:solidFill>
                          <a:latin typeface="+mj-ea"/>
                          <a:ea typeface="+mj-ea"/>
                        </a:rPr>
                        <a:t>APS.Net</a:t>
                      </a:r>
                      <a:r>
                        <a:rPr lang="en-US" altLang="zh-CN" sz="1400" b="0" dirty="0">
                          <a:solidFill>
                            <a:schemeClr val="bg1">
                              <a:lumMod val="75000"/>
                            </a:schemeClr>
                          </a:solidFill>
                          <a:latin typeface="+mj-ea"/>
                          <a:ea typeface="+mj-ea"/>
                        </a:rPr>
                        <a:t> MVC </a:t>
                      </a:r>
                      <a:r>
                        <a:rPr lang="zh-CN" altLang="en-US" sz="1400" b="0" dirty="0">
                          <a:solidFill>
                            <a:schemeClr val="bg1">
                              <a:lumMod val="75000"/>
                            </a:schemeClr>
                          </a:solidFill>
                          <a:latin typeface="+mj-ea"/>
                          <a:ea typeface="+mj-ea"/>
                        </a:rPr>
                        <a:t>中应用课程方法</a:t>
                      </a:r>
                    </a:p>
                  </a:txBody>
                  <a:tcPr marT="34290" marB="34290"/>
                </a:tc>
                <a:extLst>
                  <a:ext uri="{0D108BD9-81ED-4DB2-BD59-A6C34878D82A}">
                    <a16:rowId xmlns:a16="http://schemas.microsoft.com/office/drawing/2014/main" val="10002"/>
                  </a:ext>
                </a:extLst>
              </a:tr>
              <a:tr h="334870">
                <a:tc>
                  <a:txBody>
                    <a:bodyPr/>
                    <a:lstStyle/>
                    <a:p>
                      <a:pPr marL="285750" marR="0" indent="-285750" algn="l" defTabSz="914400" rtl="0" eaLnBrk="1" fontAlgn="auto" latinLnBrk="0" hangingPunct="1">
                        <a:lnSpc>
                          <a:spcPct val="100000"/>
                        </a:lnSpc>
                        <a:spcBef>
                          <a:spcPts val="0"/>
                        </a:spcBef>
                        <a:spcAft>
                          <a:spcPts val="0"/>
                        </a:spcAft>
                        <a:buClrTx/>
                        <a:buSzTx/>
                        <a:buFont typeface="Wingdings" pitchFamily="2" charset="2"/>
                        <a:buChar char="ü"/>
                        <a:tabLst/>
                        <a:defRPr/>
                      </a:pPr>
                      <a:r>
                        <a:rPr lang="zh-CN" altLang="en-US" sz="1400" b="0" dirty="0">
                          <a:solidFill>
                            <a:schemeClr val="bg1">
                              <a:lumMod val="75000"/>
                            </a:schemeClr>
                          </a:solidFill>
                          <a:latin typeface="+mj-ea"/>
                          <a:ea typeface="+mj-ea"/>
                        </a:rPr>
                        <a:t>初步了解常用的</a:t>
                      </a:r>
                      <a:r>
                        <a:rPr lang="en-US" altLang="zh-CN" sz="1400" b="0" dirty="0">
                          <a:solidFill>
                            <a:schemeClr val="bg1">
                              <a:lumMod val="75000"/>
                            </a:schemeClr>
                          </a:solidFill>
                          <a:latin typeface="+mj-ea"/>
                          <a:ea typeface="+mj-ea"/>
                        </a:rPr>
                        <a:t>DI</a:t>
                      </a:r>
                      <a:r>
                        <a:rPr lang="zh-CN" altLang="en-US" sz="1400" b="0" dirty="0">
                          <a:solidFill>
                            <a:schemeClr val="bg1">
                              <a:lumMod val="75000"/>
                            </a:schemeClr>
                          </a:solidFill>
                          <a:latin typeface="+mj-ea"/>
                          <a:ea typeface="+mj-ea"/>
                        </a:rPr>
                        <a:t>支持框架。</a:t>
                      </a:r>
                    </a:p>
                  </a:txBody>
                  <a:tcPr marT="34290" marB="34290"/>
                </a:tc>
                <a:extLst>
                  <a:ext uri="{0D108BD9-81ED-4DB2-BD59-A6C34878D82A}">
                    <a16:rowId xmlns:a16="http://schemas.microsoft.com/office/drawing/2014/main" val="10003"/>
                  </a:ext>
                </a:extLst>
              </a:tr>
            </a:tbl>
          </a:graphicData>
        </a:graphic>
      </p:graphicFrame>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a:t>
            </a:r>
            <a:r>
              <a:rPr lang="zh-CN" altLang="en-US" dirty="0"/>
              <a:t>与</a:t>
            </a:r>
            <a:r>
              <a:rPr lang="en-US" altLang="zh-CN" dirty="0"/>
              <a:t>DI</a:t>
            </a:r>
            <a:r>
              <a:rPr lang="zh-CN" altLang="en-US" dirty="0"/>
              <a:t>相关的一些概念的理解 </a:t>
            </a:r>
            <a:r>
              <a:rPr lang="en-US" altLang="zh-CN" dirty="0"/>
              <a:t>– </a:t>
            </a:r>
            <a:r>
              <a:rPr lang="zh-CN" altLang="en-US" dirty="0"/>
              <a:t>容器</a:t>
            </a:r>
          </a:p>
        </p:txBody>
      </p:sp>
    </p:spTree>
    <p:extLst>
      <p:ext uri="{BB962C8B-B14F-4D97-AF65-F5344CB8AC3E}">
        <p14:creationId xmlns:p14="http://schemas.microsoft.com/office/powerpoint/2010/main" val="372685705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a:t>
            </a:r>
            <a:r>
              <a:rPr lang="zh-CN" altLang="en-US" dirty="0"/>
              <a:t>与</a:t>
            </a:r>
            <a:r>
              <a:rPr lang="en-US" altLang="zh-CN" dirty="0"/>
              <a:t>DI</a:t>
            </a:r>
            <a:r>
              <a:rPr lang="zh-CN" altLang="en-US" dirty="0"/>
              <a:t>相关的一些概念的理解 </a:t>
            </a:r>
            <a:r>
              <a:rPr lang="en-US" altLang="zh-CN" dirty="0"/>
              <a:t>– </a:t>
            </a:r>
            <a:r>
              <a:rPr lang="zh-CN" altLang="en-US" dirty="0"/>
              <a:t>抽象工厂</a:t>
            </a:r>
          </a:p>
        </p:txBody>
      </p:sp>
    </p:spTree>
    <p:extLst>
      <p:ext uri="{BB962C8B-B14F-4D97-AF65-F5344CB8AC3E}">
        <p14:creationId xmlns:p14="http://schemas.microsoft.com/office/powerpoint/2010/main" val="232723036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一个 </a:t>
            </a:r>
            <a:r>
              <a:rPr lang="en-US" altLang="zh-CN" dirty="0" err="1"/>
              <a:t>ASP.Net</a:t>
            </a:r>
            <a:r>
              <a:rPr lang="en-US" altLang="zh-CN" dirty="0"/>
              <a:t> MVC </a:t>
            </a:r>
            <a:r>
              <a:rPr lang="zh-CN" altLang="en-US" dirty="0"/>
              <a:t>应用的改进</a:t>
            </a:r>
          </a:p>
        </p:txBody>
      </p:sp>
      <p:sp>
        <p:nvSpPr>
          <p:cNvPr id="3" name="TextBox 2"/>
          <p:cNvSpPr txBox="1"/>
          <p:nvPr/>
        </p:nvSpPr>
        <p:spPr>
          <a:xfrm>
            <a:off x="704850" y="904759"/>
            <a:ext cx="3493264" cy="369332"/>
          </a:xfrm>
          <a:prstGeom prst="rect">
            <a:avLst/>
          </a:prstGeom>
          <a:noFill/>
        </p:spPr>
        <p:txBody>
          <a:bodyPr wrap="none" rtlCol="0">
            <a:spAutoFit/>
          </a:bodyPr>
          <a:lstStyle/>
          <a:p>
            <a:pPr>
              <a:buNone/>
            </a:pPr>
            <a:r>
              <a:rPr lang="zh-CN" altLang="en-US" dirty="0">
                <a:latin typeface="华康少女文字W5(P)" pitchFamily="82" charset="-122"/>
                <a:ea typeface="华康少女文字W5(P)" pitchFamily="82" charset="-122"/>
              </a:rPr>
              <a:t>目标：构建一个松耦合的应用 。</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3555" y="1513362"/>
            <a:ext cx="4774965" cy="2610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25544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创建 </a:t>
            </a:r>
            <a:r>
              <a:rPr lang="en-US" altLang="zh-CN" dirty="0" err="1"/>
              <a:t>ASP.Net</a:t>
            </a:r>
            <a:r>
              <a:rPr lang="en-US" altLang="zh-CN" dirty="0"/>
              <a:t> MVC 4 </a:t>
            </a:r>
            <a:r>
              <a:rPr lang="zh-CN" altLang="en-US" dirty="0"/>
              <a:t>应用</a:t>
            </a:r>
          </a:p>
        </p:txBody>
      </p:sp>
      <p:pic>
        <p:nvPicPr>
          <p:cNvPr id="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4" y="1298107"/>
            <a:ext cx="6257925" cy="3660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85824" y="840339"/>
            <a:ext cx="2443298" cy="369332"/>
          </a:xfrm>
          <a:prstGeom prst="rect">
            <a:avLst/>
          </a:prstGeom>
          <a:noFill/>
        </p:spPr>
        <p:txBody>
          <a:bodyPr wrap="none" rtlCol="0">
            <a:spAutoFit/>
          </a:bodyPr>
          <a:lstStyle/>
          <a:p>
            <a:pPr>
              <a:buNone/>
            </a:pPr>
            <a:r>
              <a:rPr lang="zh-CN" altLang="en-US" dirty="0">
                <a:latin typeface="华康少女文字W5(P)" pitchFamily="82" charset="-122"/>
                <a:ea typeface="华康少女文字W5(P)" pitchFamily="82" charset="-122"/>
                <a:sym typeface="Wingdings"/>
              </a:rPr>
              <a:t> 创建一个</a:t>
            </a:r>
            <a:r>
              <a:rPr lang="en-US" altLang="zh-CN" dirty="0">
                <a:latin typeface="华康少女文字W5(P)" pitchFamily="82" charset="-122"/>
                <a:ea typeface="华康少女文字W5(P)" pitchFamily="82" charset="-122"/>
                <a:sym typeface="Wingdings"/>
              </a:rPr>
              <a:t>MVC </a:t>
            </a:r>
            <a:r>
              <a:rPr lang="zh-CN" altLang="en-US" dirty="0">
                <a:latin typeface="华康少女文字W5(P)" pitchFamily="82" charset="-122"/>
                <a:ea typeface="华康少女文字W5(P)" pitchFamily="82" charset="-122"/>
                <a:sym typeface="Wingdings"/>
              </a:rPr>
              <a:t>应用</a:t>
            </a:r>
            <a:endParaRPr lang="zh-CN" altLang="en-US" dirty="0">
              <a:latin typeface="华康少女文字W5(P)" pitchFamily="82" charset="-122"/>
              <a:ea typeface="华康少女文字W5(P)" pitchFamily="82" charset="-122"/>
            </a:endParaRPr>
          </a:p>
        </p:txBody>
      </p:sp>
    </p:spTree>
    <p:extLst>
      <p:ext uri="{BB962C8B-B14F-4D97-AF65-F5344CB8AC3E}">
        <p14:creationId xmlns:p14="http://schemas.microsoft.com/office/powerpoint/2010/main" val="2326572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创建 </a:t>
            </a:r>
            <a:r>
              <a:rPr lang="en-US" altLang="zh-CN" dirty="0" err="1"/>
              <a:t>ASP.Net</a:t>
            </a:r>
            <a:r>
              <a:rPr lang="en-US" altLang="zh-CN" dirty="0"/>
              <a:t> MVC 4 </a:t>
            </a:r>
            <a:r>
              <a:rPr lang="zh-CN" altLang="en-US" dirty="0"/>
              <a:t>应用</a:t>
            </a:r>
          </a:p>
        </p:txBody>
      </p:sp>
      <p:sp>
        <p:nvSpPr>
          <p:cNvPr id="4" name="TextBox 3"/>
          <p:cNvSpPr txBox="1"/>
          <p:nvPr/>
        </p:nvSpPr>
        <p:spPr>
          <a:xfrm>
            <a:off x="885824" y="840339"/>
            <a:ext cx="4104009" cy="369332"/>
          </a:xfrm>
          <a:prstGeom prst="rect">
            <a:avLst/>
          </a:prstGeom>
          <a:noFill/>
        </p:spPr>
        <p:txBody>
          <a:bodyPr wrap="none" rtlCol="0">
            <a:spAutoFit/>
          </a:bodyPr>
          <a:lstStyle/>
          <a:p>
            <a:pPr>
              <a:buNone/>
            </a:pPr>
            <a:r>
              <a:rPr lang="zh-CN" altLang="en-US" dirty="0">
                <a:latin typeface="华康少女文字W5(P)" pitchFamily="82" charset="-122"/>
                <a:ea typeface="华康少女文字W5(P)" pitchFamily="82" charset="-122"/>
                <a:sym typeface="Wingdings"/>
              </a:rPr>
              <a:t> 使用</a:t>
            </a:r>
            <a:r>
              <a:rPr lang="en-US" altLang="zh-CN" dirty="0">
                <a:latin typeface="华康少女文字W5(P)" pitchFamily="82" charset="-122"/>
                <a:ea typeface="华康少女文字W5(P)" pitchFamily="82" charset="-122"/>
                <a:sym typeface="Wingdings"/>
              </a:rPr>
              <a:t>Internet</a:t>
            </a:r>
            <a:r>
              <a:rPr lang="zh-CN" altLang="en-US" dirty="0">
                <a:latin typeface="华康少女文字W5(P)" pitchFamily="82" charset="-122"/>
                <a:ea typeface="华康少女文字W5(P)" pitchFamily="82" charset="-122"/>
                <a:sym typeface="Wingdings"/>
              </a:rPr>
              <a:t>应用模版生成的项目</a:t>
            </a:r>
            <a:endParaRPr lang="zh-CN" altLang="en-US" dirty="0">
              <a:latin typeface="华康少女文字W5(P)" pitchFamily="82" charset="-122"/>
              <a:ea typeface="华康少女文字W5(P)" pitchFamily="82"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043" y="1295400"/>
            <a:ext cx="6826031" cy="3607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7529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创建 </a:t>
            </a:r>
            <a:r>
              <a:rPr lang="en-US" altLang="zh-CN" dirty="0" err="1"/>
              <a:t>ASP.Net</a:t>
            </a:r>
            <a:r>
              <a:rPr lang="en-US" altLang="zh-CN" dirty="0"/>
              <a:t> MVC 4 </a:t>
            </a:r>
            <a:r>
              <a:rPr lang="zh-CN" altLang="en-US" dirty="0"/>
              <a:t>应用 </a:t>
            </a:r>
          </a:p>
        </p:txBody>
      </p:sp>
      <p:sp>
        <p:nvSpPr>
          <p:cNvPr id="4" name="TextBox 3"/>
          <p:cNvSpPr txBox="1"/>
          <p:nvPr/>
        </p:nvSpPr>
        <p:spPr>
          <a:xfrm>
            <a:off x="885824" y="840339"/>
            <a:ext cx="2730235" cy="369332"/>
          </a:xfrm>
          <a:prstGeom prst="rect">
            <a:avLst/>
          </a:prstGeom>
          <a:noFill/>
        </p:spPr>
        <p:txBody>
          <a:bodyPr wrap="none" rtlCol="0">
            <a:spAutoFit/>
          </a:bodyPr>
          <a:lstStyle/>
          <a:p>
            <a:pPr>
              <a:buNone/>
            </a:pPr>
            <a:r>
              <a:rPr lang="zh-CN" altLang="en-US" dirty="0">
                <a:latin typeface="华康少女文字W5(P)" pitchFamily="82" charset="-122"/>
                <a:ea typeface="华康少女文字W5(P)" pitchFamily="82" charset="-122"/>
                <a:sym typeface="Wingdings"/>
              </a:rPr>
              <a:t> 创建模型类 </a:t>
            </a:r>
            <a:r>
              <a:rPr lang="en-US" altLang="zh-CN" dirty="0">
                <a:latin typeface="华康少女文字W5(P)" pitchFamily="82" charset="-122"/>
                <a:ea typeface="华康少女文字W5(P)" pitchFamily="82" charset="-122"/>
                <a:sym typeface="Wingdings"/>
              </a:rPr>
              <a:t>Product</a:t>
            </a:r>
            <a:endParaRPr lang="zh-CN" altLang="en-US" dirty="0">
              <a:latin typeface="华康少女文字W5(P)" pitchFamily="82" charset="-122"/>
              <a:ea typeface="华康少女文字W5(P)" pitchFamily="82" charset="-122"/>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49" y="1209671"/>
            <a:ext cx="6962775" cy="3679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48295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创建 </a:t>
            </a:r>
            <a:r>
              <a:rPr lang="en-US" altLang="zh-CN" dirty="0" err="1"/>
              <a:t>ASP.Net</a:t>
            </a:r>
            <a:r>
              <a:rPr lang="en-US" altLang="zh-CN" dirty="0"/>
              <a:t> MVC 4 </a:t>
            </a:r>
            <a:r>
              <a:rPr lang="zh-CN" altLang="en-US" dirty="0"/>
              <a:t>应用 </a:t>
            </a:r>
          </a:p>
        </p:txBody>
      </p:sp>
      <p:sp>
        <p:nvSpPr>
          <p:cNvPr id="3" name="TextBox 2"/>
          <p:cNvSpPr txBox="1"/>
          <p:nvPr/>
        </p:nvSpPr>
        <p:spPr>
          <a:xfrm>
            <a:off x="885824" y="840339"/>
            <a:ext cx="7087197" cy="369332"/>
          </a:xfrm>
          <a:prstGeom prst="rect">
            <a:avLst/>
          </a:prstGeom>
          <a:noFill/>
        </p:spPr>
        <p:txBody>
          <a:bodyPr wrap="none" rtlCol="0">
            <a:spAutoFit/>
          </a:bodyPr>
          <a:lstStyle/>
          <a:p>
            <a:pPr>
              <a:buNone/>
            </a:pPr>
            <a:r>
              <a:rPr lang="zh-CN" altLang="en-US" dirty="0">
                <a:latin typeface="华康少女文字W5(P)" pitchFamily="82" charset="-122"/>
                <a:ea typeface="华康少女文字W5(P)" pitchFamily="82" charset="-122"/>
                <a:sym typeface="Wingdings"/>
              </a:rPr>
              <a:t> 使用新的 </a:t>
            </a:r>
            <a:r>
              <a:rPr lang="en-US" altLang="zh-CN" dirty="0">
                <a:latin typeface="华康少女文字W5(P)" pitchFamily="82" charset="-122"/>
                <a:ea typeface="华康少女文字W5(P)" pitchFamily="82" charset="-122"/>
                <a:sym typeface="Wingdings"/>
              </a:rPr>
              <a:t>Entity Framework</a:t>
            </a:r>
            <a:r>
              <a:rPr lang="zh-CN" altLang="en-US" dirty="0">
                <a:latin typeface="华康少女文字W5(P)" pitchFamily="82" charset="-122"/>
                <a:ea typeface="华康少女文字W5(P)" pitchFamily="82" charset="-122"/>
                <a:sym typeface="Wingdings"/>
              </a:rPr>
              <a:t>的</a:t>
            </a:r>
            <a:r>
              <a:rPr lang="en-US" altLang="zh-CN" dirty="0" err="1">
                <a:latin typeface="华康少女文字W5(P)" pitchFamily="82" charset="-122"/>
                <a:ea typeface="华康少女文字W5(P)" pitchFamily="82" charset="-122"/>
                <a:sym typeface="Wingdings"/>
              </a:rPr>
              <a:t>CodeFirst</a:t>
            </a:r>
            <a:r>
              <a:rPr lang="zh-CN" altLang="en-US" dirty="0">
                <a:latin typeface="华康少女文字W5(P)" pitchFamily="82" charset="-122"/>
                <a:ea typeface="华康少女文字W5(P)" pitchFamily="82" charset="-122"/>
                <a:sym typeface="Wingdings"/>
              </a:rPr>
              <a:t>创建数据访问服务</a:t>
            </a:r>
            <a:endParaRPr lang="zh-CN" altLang="en-US" dirty="0">
              <a:latin typeface="华康少女文字W5(P)" pitchFamily="82" charset="-122"/>
              <a:ea typeface="华康少女文字W5(P)" pitchFamily="82"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425" y="1285872"/>
            <a:ext cx="5028037" cy="3276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9618" y="1586493"/>
            <a:ext cx="4961362" cy="3233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4100" y="1878032"/>
            <a:ext cx="4777084" cy="3113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1642" y="2571750"/>
            <a:ext cx="4638675"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39578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075"/>
                                        </p:tgtEl>
                                        <p:attrNameLst>
                                          <p:attrName>style.visibility</p:attrName>
                                        </p:attrNameLst>
                                      </p:cBhvr>
                                      <p:to>
                                        <p:strVal val="visible"/>
                                      </p:to>
                                    </p:set>
                                    <p:anim calcmode="lin" valueType="num">
                                      <p:cBhvr additive="base">
                                        <p:cTn id="14" dur="500" fill="hold"/>
                                        <p:tgtEl>
                                          <p:spTgt spid="3075"/>
                                        </p:tgtEl>
                                        <p:attrNameLst>
                                          <p:attrName>ppt_x</p:attrName>
                                        </p:attrNameLst>
                                      </p:cBhvr>
                                      <p:tavLst>
                                        <p:tav tm="0">
                                          <p:val>
                                            <p:strVal val="#ppt_x"/>
                                          </p:val>
                                        </p:tav>
                                        <p:tav tm="100000">
                                          <p:val>
                                            <p:strVal val="#ppt_x"/>
                                          </p:val>
                                        </p:tav>
                                      </p:tavLst>
                                    </p:anim>
                                    <p:anim calcmode="lin" valueType="num">
                                      <p:cBhvr additive="base">
                                        <p:cTn id="15"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076"/>
                                        </p:tgtEl>
                                        <p:attrNameLst>
                                          <p:attrName>style.visibility</p:attrName>
                                        </p:attrNameLst>
                                      </p:cBhvr>
                                      <p:to>
                                        <p:strVal val="visible"/>
                                      </p:to>
                                    </p:set>
                                    <p:anim calcmode="lin" valueType="num">
                                      <p:cBhvr additive="base">
                                        <p:cTn id="20" dur="500" fill="hold"/>
                                        <p:tgtEl>
                                          <p:spTgt spid="3076"/>
                                        </p:tgtEl>
                                        <p:attrNameLst>
                                          <p:attrName>ppt_x</p:attrName>
                                        </p:attrNameLst>
                                      </p:cBhvr>
                                      <p:tavLst>
                                        <p:tav tm="0">
                                          <p:val>
                                            <p:strVal val="#ppt_x"/>
                                          </p:val>
                                        </p:tav>
                                        <p:tav tm="100000">
                                          <p:val>
                                            <p:strVal val="#ppt_x"/>
                                          </p:val>
                                        </p:tav>
                                      </p:tavLst>
                                    </p:anim>
                                    <p:anim calcmode="lin" valueType="num">
                                      <p:cBhvr additive="base">
                                        <p:cTn id="21"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077"/>
                                        </p:tgtEl>
                                        <p:attrNameLst>
                                          <p:attrName>style.visibility</p:attrName>
                                        </p:attrNameLst>
                                      </p:cBhvr>
                                      <p:to>
                                        <p:strVal val="visible"/>
                                      </p:to>
                                    </p:set>
                                    <p:anim calcmode="lin" valueType="num">
                                      <p:cBhvr additive="base">
                                        <p:cTn id="26" dur="500" fill="hold"/>
                                        <p:tgtEl>
                                          <p:spTgt spid="3077"/>
                                        </p:tgtEl>
                                        <p:attrNameLst>
                                          <p:attrName>ppt_x</p:attrName>
                                        </p:attrNameLst>
                                      </p:cBhvr>
                                      <p:tavLst>
                                        <p:tav tm="0">
                                          <p:val>
                                            <p:strVal val="#ppt_x"/>
                                          </p:val>
                                        </p:tav>
                                        <p:tav tm="100000">
                                          <p:val>
                                            <p:strVal val="#ppt_x"/>
                                          </p:val>
                                        </p:tav>
                                      </p:tavLst>
                                    </p:anim>
                                    <p:anim calcmode="lin" valueType="num">
                                      <p:cBhvr additive="base">
                                        <p:cTn id="27" dur="500" fill="hold"/>
                                        <p:tgtEl>
                                          <p:spTgt spid="30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创建 </a:t>
            </a:r>
            <a:r>
              <a:rPr lang="en-US" altLang="zh-CN" dirty="0" err="1"/>
              <a:t>ASP.Net</a:t>
            </a:r>
            <a:r>
              <a:rPr lang="en-US" altLang="zh-CN" dirty="0"/>
              <a:t> MVC 4 </a:t>
            </a:r>
            <a:r>
              <a:rPr lang="zh-CN" altLang="en-US" dirty="0"/>
              <a:t>应用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225" y="1209671"/>
            <a:ext cx="6934796" cy="3664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85824" y="840339"/>
            <a:ext cx="7087197" cy="369332"/>
          </a:xfrm>
          <a:prstGeom prst="rect">
            <a:avLst/>
          </a:prstGeom>
          <a:noFill/>
        </p:spPr>
        <p:txBody>
          <a:bodyPr wrap="none" rtlCol="0">
            <a:spAutoFit/>
          </a:bodyPr>
          <a:lstStyle/>
          <a:p>
            <a:pPr>
              <a:buNone/>
            </a:pPr>
            <a:r>
              <a:rPr lang="zh-CN" altLang="en-US" dirty="0">
                <a:latin typeface="华康少女文字W5(P)" pitchFamily="82" charset="-122"/>
                <a:ea typeface="华康少女文字W5(P)" pitchFamily="82" charset="-122"/>
                <a:sym typeface="Wingdings"/>
              </a:rPr>
              <a:t> 使用新的 </a:t>
            </a:r>
            <a:r>
              <a:rPr lang="en-US" altLang="zh-CN" dirty="0">
                <a:latin typeface="华康少女文字W5(P)" pitchFamily="82" charset="-122"/>
                <a:ea typeface="华康少女文字W5(P)" pitchFamily="82" charset="-122"/>
                <a:sym typeface="Wingdings"/>
              </a:rPr>
              <a:t>Entity Framework</a:t>
            </a:r>
            <a:r>
              <a:rPr lang="zh-CN" altLang="en-US" dirty="0">
                <a:latin typeface="华康少女文字W5(P)" pitchFamily="82" charset="-122"/>
                <a:ea typeface="华康少女文字W5(P)" pitchFamily="82" charset="-122"/>
                <a:sym typeface="Wingdings"/>
              </a:rPr>
              <a:t>的</a:t>
            </a:r>
            <a:r>
              <a:rPr lang="en-US" altLang="zh-CN" dirty="0" err="1">
                <a:latin typeface="华康少女文字W5(P)" pitchFamily="82" charset="-122"/>
                <a:ea typeface="华康少女文字W5(P)" pitchFamily="82" charset="-122"/>
                <a:sym typeface="Wingdings"/>
              </a:rPr>
              <a:t>CodeFirst</a:t>
            </a:r>
            <a:r>
              <a:rPr lang="zh-CN" altLang="en-US" dirty="0">
                <a:latin typeface="华康少女文字W5(P)" pitchFamily="82" charset="-122"/>
                <a:ea typeface="华康少女文字W5(P)" pitchFamily="82" charset="-122"/>
                <a:sym typeface="Wingdings"/>
              </a:rPr>
              <a:t>创建数据访问服务</a:t>
            </a:r>
            <a:endParaRPr lang="zh-CN" altLang="en-US" dirty="0">
              <a:latin typeface="华康少女文字W5(P)" pitchFamily="82" charset="-122"/>
              <a:ea typeface="华康少女文字W5(P)" pitchFamily="82" charset="-122"/>
            </a:endParaRPr>
          </a:p>
        </p:txBody>
      </p:sp>
    </p:spTree>
    <p:extLst>
      <p:ext uri="{BB962C8B-B14F-4D97-AF65-F5344CB8AC3E}">
        <p14:creationId xmlns:p14="http://schemas.microsoft.com/office/powerpoint/2010/main" val="31359912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创建 </a:t>
            </a:r>
            <a:r>
              <a:rPr lang="en-US" altLang="zh-CN" dirty="0" err="1"/>
              <a:t>ASP.Net</a:t>
            </a:r>
            <a:r>
              <a:rPr lang="en-US" altLang="zh-CN" dirty="0"/>
              <a:t> MVC 4 </a:t>
            </a:r>
            <a:r>
              <a:rPr lang="zh-CN" altLang="en-US" dirty="0"/>
              <a:t>应用 </a:t>
            </a:r>
          </a:p>
        </p:txBody>
      </p:sp>
      <p:sp>
        <p:nvSpPr>
          <p:cNvPr id="4" name="TextBox 3"/>
          <p:cNvSpPr txBox="1"/>
          <p:nvPr/>
        </p:nvSpPr>
        <p:spPr>
          <a:xfrm>
            <a:off x="885824" y="840339"/>
            <a:ext cx="1851789" cy="369332"/>
          </a:xfrm>
          <a:prstGeom prst="rect">
            <a:avLst/>
          </a:prstGeom>
          <a:noFill/>
        </p:spPr>
        <p:txBody>
          <a:bodyPr wrap="none" rtlCol="0">
            <a:spAutoFit/>
          </a:bodyPr>
          <a:lstStyle/>
          <a:p>
            <a:pPr>
              <a:buNone/>
            </a:pPr>
            <a:r>
              <a:rPr lang="zh-CN" altLang="en-US" dirty="0">
                <a:latin typeface="华康少女文字W5(P)" pitchFamily="82" charset="-122"/>
                <a:ea typeface="华康少女文字W5(P)" pitchFamily="82" charset="-122"/>
                <a:sym typeface="Wingdings"/>
              </a:rPr>
              <a:t> 处理一些问题</a:t>
            </a:r>
            <a:endParaRPr lang="zh-CN" altLang="en-US" dirty="0">
              <a:latin typeface="华康少女文字W5(P)" pitchFamily="82" charset="-122"/>
              <a:ea typeface="华康少女文字W5(P)" pitchFamily="82" charset="-122"/>
            </a:endParaRPr>
          </a:p>
        </p:txBody>
      </p:sp>
    </p:spTree>
    <p:extLst>
      <p:ext uri="{BB962C8B-B14F-4D97-AF65-F5344CB8AC3E}">
        <p14:creationId xmlns:p14="http://schemas.microsoft.com/office/powerpoint/2010/main" val="42506332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创建 </a:t>
            </a:r>
            <a:r>
              <a:rPr lang="en-US" altLang="zh-CN" dirty="0" err="1"/>
              <a:t>ASP.Net</a:t>
            </a:r>
            <a:r>
              <a:rPr lang="en-US" altLang="zh-CN" dirty="0"/>
              <a:t> MVC 4 </a:t>
            </a:r>
            <a:r>
              <a:rPr lang="zh-CN" altLang="en-US" dirty="0"/>
              <a:t>应用 </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4" y="1209671"/>
            <a:ext cx="6619875" cy="3698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85824" y="840339"/>
            <a:ext cx="1851789" cy="369332"/>
          </a:xfrm>
          <a:prstGeom prst="rect">
            <a:avLst/>
          </a:prstGeom>
          <a:noFill/>
        </p:spPr>
        <p:txBody>
          <a:bodyPr wrap="none" rtlCol="0">
            <a:spAutoFit/>
          </a:bodyPr>
          <a:lstStyle/>
          <a:p>
            <a:pPr>
              <a:buNone/>
            </a:pPr>
            <a:r>
              <a:rPr lang="en-US" altLang="zh-CN" dirty="0">
                <a:latin typeface="华康少女文字W5(P)" pitchFamily="82" charset="-122"/>
                <a:ea typeface="华康少女文字W5(P)" pitchFamily="82" charset="-122"/>
                <a:sym typeface="Wingdings"/>
              </a:rPr>
              <a:t></a:t>
            </a:r>
            <a:r>
              <a:rPr lang="zh-CN" altLang="en-US" dirty="0">
                <a:latin typeface="华康少女文字W5(P)" pitchFamily="82" charset="-122"/>
                <a:ea typeface="华康少女文字W5(P)" pitchFamily="82" charset="-122"/>
                <a:sym typeface="Wingdings"/>
              </a:rPr>
              <a:t> 处理一些问题</a:t>
            </a:r>
            <a:endParaRPr lang="zh-CN" altLang="en-US" dirty="0">
              <a:latin typeface="华康少女文字W5(P)" pitchFamily="82" charset="-122"/>
              <a:ea typeface="华康少女文字W5(P)" pitchFamily="82" charset="-122"/>
            </a:endParaRPr>
          </a:p>
        </p:txBody>
      </p:sp>
    </p:spTree>
    <p:extLst>
      <p:ext uri="{BB962C8B-B14F-4D97-AF65-F5344CB8AC3E}">
        <p14:creationId xmlns:p14="http://schemas.microsoft.com/office/powerpoint/2010/main" val="4256453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2"/>
          <p:cNvSpPr txBox="1">
            <a:spLocks noChangeArrowheads="1"/>
          </p:cNvSpPr>
          <p:nvPr/>
        </p:nvSpPr>
        <p:spPr bwMode="auto">
          <a:xfrm>
            <a:off x="200025" y="288442"/>
            <a:ext cx="6324600" cy="42267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fontScale="82500" lnSpcReduction="20000"/>
          </a:bodyPr>
          <a:lstStyle>
            <a:lvl1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2pPr>
            <a:lvl3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3pPr>
            <a:lvl4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4pPr>
            <a:lvl5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5pPr>
            <a:lvl6pPr marL="4572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6pPr>
            <a:lvl7pPr marL="9144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7pPr>
            <a:lvl8pPr marL="13716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8pPr>
            <a:lvl9pPr marL="18288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9pPr>
          </a:lstStyle>
          <a:p>
            <a:pPr eaLnBrk="1" hangingPunct="1">
              <a:buNone/>
              <a:defRPr/>
            </a:pPr>
            <a:r>
              <a:rPr lang="zh-CN" altLang="en-US" dirty="0">
                <a:latin typeface="微软雅黑" pitchFamily="34" charset="-122"/>
                <a:ea typeface="微软雅黑" pitchFamily="34" charset="-122"/>
              </a:rPr>
              <a:t>课程内容提要</a:t>
            </a:r>
          </a:p>
        </p:txBody>
      </p:sp>
      <p:graphicFrame>
        <p:nvGraphicFramePr>
          <p:cNvPr id="3" name="表格 2"/>
          <p:cNvGraphicFramePr>
            <a:graphicFrameLocks noGrp="1"/>
          </p:cNvGraphicFramePr>
          <p:nvPr>
            <p:extLst>
              <p:ext uri="{D42A27DB-BD31-4B8C-83A1-F6EECF244321}">
                <p14:modId xmlns:p14="http://schemas.microsoft.com/office/powerpoint/2010/main" val="657164326"/>
              </p:ext>
            </p:extLst>
          </p:nvPr>
        </p:nvGraphicFramePr>
        <p:xfrm>
          <a:off x="327544" y="1146412"/>
          <a:ext cx="8217820" cy="1612780"/>
        </p:xfrm>
        <a:graphic>
          <a:graphicData uri="http://schemas.openxmlformats.org/drawingml/2006/table">
            <a:tbl>
              <a:tblPr firstRow="1" bandRow="1">
                <a:tableStyleId>{91EBBBCC-DAD2-459C-BE2E-F6DE35CF9A28}</a:tableStyleId>
              </a:tblPr>
              <a:tblGrid>
                <a:gridCol w="796406">
                  <a:extLst>
                    <a:ext uri="{9D8B030D-6E8A-4147-A177-3AD203B41FA5}">
                      <a16:colId xmlns:a16="http://schemas.microsoft.com/office/drawing/2014/main" val="20000"/>
                    </a:ext>
                  </a:extLst>
                </a:gridCol>
                <a:gridCol w="7421414">
                  <a:extLst>
                    <a:ext uri="{9D8B030D-6E8A-4147-A177-3AD203B41FA5}">
                      <a16:colId xmlns:a16="http://schemas.microsoft.com/office/drawing/2014/main" val="20001"/>
                    </a:ext>
                  </a:extLst>
                </a:gridCol>
              </a:tblGrid>
              <a:tr h="322556">
                <a:tc>
                  <a:txBody>
                    <a:bodyPr/>
                    <a:lstStyle/>
                    <a:p>
                      <a:r>
                        <a:rPr lang="zh-CN" altLang="en-US" sz="1200" b="0" dirty="0">
                          <a:solidFill>
                            <a:schemeClr val="bg1">
                              <a:lumMod val="50000"/>
                            </a:schemeClr>
                          </a:solidFill>
                          <a:effectLst/>
                          <a:latin typeface="+mj-ea"/>
                          <a:ea typeface="+mj-ea"/>
                        </a:rPr>
                        <a:t>课程编号</a:t>
                      </a:r>
                    </a:p>
                  </a:txBody>
                  <a:tcPr marT="34290" marB="34290"/>
                </a:tc>
                <a:tc>
                  <a:txBody>
                    <a:bodyPr/>
                    <a:lstStyle/>
                    <a:p>
                      <a:r>
                        <a:rPr lang="zh-CN" altLang="en-US" sz="1200" b="0" dirty="0">
                          <a:solidFill>
                            <a:schemeClr val="bg1">
                              <a:lumMod val="50000"/>
                            </a:schemeClr>
                          </a:solidFill>
                          <a:effectLst/>
                          <a:latin typeface="+mj-ea"/>
                          <a:ea typeface="+mj-ea"/>
                        </a:rPr>
                        <a:t>内容名称</a:t>
                      </a:r>
                    </a:p>
                  </a:txBody>
                  <a:tcPr marT="34290" marB="34290"/>
                </a:tc>
                <a:extLst>
                  <a:ext uri="{0D108BD9-81ED-4DB2-BD59-A6C34878D82A}">
                    <a16:rowId xmlns:a16="http://schemas.microsoft.com/office/drawing/2014/main" val="10000"/>
                  </a:ext>
                </a:extLst>
              </a:tr>
              <a:tr h="322556">
                <a:tc>
                  <a:txBody>
                    <a:bodyPr/>
                    <a:lstStyle/>
                    <a:p>
                      <a:r>
                        <a:rPr lang="en-US" altLang="zh-CN" sz="1200" dirty="0">
                          <a:solidFill>
                            <a:schemeClr val="bg1">
                              <a:lumMod val="50000"/>
                            </a:schemeClr>
                          </a:solidFill>
                          <a:effectLst/>
                          <a:latin typeface="+mj-ea"/>
                          <a:ea typeface="+mj-ea"/>
                        </a:rPr>
                        <a:t>04.03.01</a:t>
                      </a:r>
                      <a:endParaRPr lang="zh-CN" altLang="en-US" sz="1200" dirty="0">
                        <a:solidFill>
                          <a:schemeClr val="bg1">
                            <a:lumMod val="50000"/>
                          </a:schemeClr>
                        </a:solidFill>
                        <a:effectLst/>
                        <a:latin typeface="+mj-ea"/>
                        <a:ea typeface="+mj-ea"/>
                      </a:endParaRPr>
                    </a:p>
                  </a:txBody>
                  <a:tcPr marT="34290" marB="34290"/>
                </a:tc>
                <a:tc>
                  <a:txBody>
                    <a:bodyPr/>
                    <a:lstStyle/>
                    <a:p>
                      <a:r>
                        <a:rPr lang="zh-CN" altLang="en-US" sz="1200" dirty="0">
                          <a:solidFill>
                            <a:schemeClr val="bg1">
                              <a:lumMod val="50000"/>
                            </a:schemeClr>
                          </a:solidFill>
                          <a:effectLst/>
                          <a:latin typeface="+mj-ea"/>
                          <a:ea typeface="+mj-ea"/>
                        </a:rPr>
                        <a:t>认识依赖注入（</a:t>
                      </a:r>
                      <a:r>
                        <a:rPr lang="en-US" altLang="zh-CN" sz="1200" dirty="0">
                          <a:solidFill>
                            <a:schemeClr val="bg1">
                              <a:lumMod val="50000"/>
                            </a:schemeClr>
                          </a:solidFill>
                          <a:effectLst/>
                          <a:latin typeface="+mj-ea"/>
                          <a:ea typeface="+mj-ea"/>
                        </a:rPr>
                        <a:t>DI</a:t>
                      </a:r>
                      <a:r>
                        <a:rPr lang="zh-CN" altLang="en-US" sz="1200" dirty="0">
                          <a:solidFill>
                            <a:schemeClr val="bg1">
                              <a:lumMod val="50000"/>
                            </a:schemeClr>
                          </a:solidFill>
                          <a:effectLst/>
                          <a:latin typeface="+mj-ea"/>
                          <a:ea typeface="+mj-ea"/>
                        </a:rPr>
                        <a:t>）</a:t>
                      </a:r>
                    </a:p>
                  </a:txBody>
                  <a:tcPr marT="34290" marB="34290"/>
                </a:tc>
                <a:extLst>
                  <a:ext uri="{0D108BD9-81ED-4DB2-BD59-A6C34878D82A}">
                    <a16:rowId xmlns:a16="http://schemas.microsoft.com/office/drawing/2014/main" val="10001"/>
                  </a:ext>
                </a:extLst>
              </a:tr>
              <a:tr h="322556">
                <a:tc>
                  <a:txBody>
                    <a:bodyPr/>
                    <a:lstStyle/>
                    <a:p>
                      <a:r>
                        <a:rPr lang="en-US" altLang="zh-CN" sz="1200" dirty="0">
                          <a:solidFill>
                            <a:schemeClr val="bg1">
                              <a:lumMod val="50000"/>
                            </a:schemeClr>
                          </a:solidFill>
                          <a:effectLst/>
                          <a:latin typeface="+mj-ea"/>
                          <a:ea typeface="+mj-ea"/>
                        </a:rPr>
                        <a:t>04.03.02</a:t>
                      </a:r>
                      <a:endParaRPr lang="zh-CN" altLang="en-US" sz="1200" dirty="0">
                        <a:solidFill>
                          <a:schemeClr val="bg1">
                            <a:lumMod val="50000"/>
                          </a:schemeClr>
                        </a:solidFill>
                        <a:effectLst/>
                        <a:latin typeface="+mj-ea"/>
                        <a:ea typeface="+mj-ea"/>
                      </a:endParaRPr>
                    </a:p>
                  </a:txBody>
                  <a:tcPr marT="34290" marB="34290"/>
                </a:tc>
                <a:tc>
                  <a:txBody>
                    <a:bodyPr/>
                    <a:lstStyle/>
                    <a:p>
                      <a:r>
                        <a:rPr lang="zh-CN" altLang="en-US" sz="1200" dirty="0">
                          <a:solidFill>
                            <a:schemeClr val="bg1">
                              <a:lumMod val="50000"/>
                            </a:schemeClr>
                          </a:solidFill>
                          <a:effectLst/>
                          <a:latin typeface="+mj-ea"/>
                          <a:ea typeface="+mj-ea"/>
                        </a:rPr>
                        <a:t>依赖注入的设计模式</a:t>
                      </a:r>
                    </a:p>
                  </a:txBody>
                  <a:tcPr marT="34290" marB="34290"/>
                </a:tc>
                <a:extLst>
                  <a:ext uri="{0D108BD9-81ED-4DB2-BD59-A6C34878D82A}">
                    <a16:rowId xmlns:a16="http://schemas.microsoft.com/office/drawing/2014/main" val="10002"/>
                  </a:ext>
                </a:extLst>
              </a:tr>
              <a:tr h="322556">
                <a:tc>
                  <a:txBody>
                    <a:bodyPr/>
                    <a:lstStyle/>
                    <a:p>
                      <a:r>
                        <a:rPr lang="en-US" altLang="zh-CN" sz="1200" dirty="0">
                          <a:solidFill>
                            <a:schemeClr val="bg1">
                              <a:lumMod val="50000"/>
                            </a:schemeClr>
                          </a:solidFill>
                          <a:effectLst/>
                          <a:latin typeface="+mj-ea"/>
                          <a:ea typeface="+mj-ea"/>
                        </a:rPr>
                        <a:t>04.03.03</a:t>
                      </a:r>
                      <a:endParaRPr lang="zh-CN" altLang="en-US" sz="1200" dirty="0">
                        <a:solidFill>
                          <a:schemeClr val="bg1">
                            <a:lumMod val="50000"/>
                          </a:schemeClr>
                        </a:solidFill>
                        <a:effectLst/>
                        <a:latin typeface="+mj-ea"/>
                        <a:ea typeface="+mj-ea"/>
                      </a:endParaRPr>
                    </a:p>
                  </a:txBody>
                  <a:tcPr marT="34290" marB="34290"/>
                </a:tc>
                <a:tc>
                  <a:txBody>
                    <a:bodyPr/>
                    <a:lstStyle/>
                    <a:p>
                      <a:r>
                        <a:rPr lang="zh-CN" altLang="en-US" sz="1200" dirty="0">
                          <a:solidFill>
                            <a:schemeClr val="bg1">
                              <a:lumMod val="50000"/>
                            </a:schemeClr>
                          </a:solidFill>
                          <a:effectLst/>
                          <a:latin typeface="+mj-ea"/>
                          <a:ea typeface="+mj-ea"/>
                        </a:rPr>
                        <a:t>自己动手实现依赖注入</a:t>
                      </a:r>
                    </a:p>
                  </a:txBody>
                  <a:tcPr marT="34290" marB="34290"/>
                </a:tc>
                <a:extLst>
                  <a:ext uri="{0D108BD9-81ED-4DB2-BD59-A6C34878D82A}">
                    <a16:rowId xmlns:a16="http://schemas.microsoft.com/office/drawing/2014/main" val="10003"/>
                  </a:ext>
                </a:extLst>
              </a:tr>
              <a:tr h="322556">
                <a:tc>
                  <a:txBody>
                    <a:bodyPr/>
                    <a:lstStyle/>
                    <a:p>
                      <a:r>
                        <a:rPr lang="en-US" altLang="zh-CN" sz="1200" dirty="0">
                          <a:solidFill>
                            <a:schemeClr val="bg1">
                              <a:lumMod val="50000"/>
                            </a:schemeClr>
                          </a:solidFill>
                          <a:effectLst/>
                          <a:latin typeface="+mj-ea"/>
                          <a:ea typeface="+mj-ea"/>
                        </a:rPr>
                        <a:t>04.03.04</a:t>
                      </a:r>
                      <a:endParaRPr lang="zh-CN" altLang="en-US" sz="1200" dirty="0">
                        <a:solidFill>
                          <a:schemeClr val="bg1">
                            <a:lumMod val="50000"/>
                          </a:schemeClr>
                        </a:solidFill>
                        <a:effectLst/>
                        <a:latin typeface="+mj-ea"/>
                        <a:ea typeface="+mj-ea"/>
                      </a:endParaRP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1">
                              <a:lumMod val="50000"/>
                            </a:schemeClr>
                          </a:solidFill>
                          <a:effectLst/>
                          <a:latin typeface="+mj-ea"/>
                          <a:ea typeface="+mj-ea"/>
                        </a:rPr>
                        <a:t>常见的</a:t>
                      </a:r>
                      <a:r>
                        <a:rPr lang="en-US" altLang="zh-CN" sz="1200" dirty="0">
                          <a:solidFill>
                            <a:schemeClr val="bg1">
                              <a:lumMod val="50000"/>
                            </a:schemeClr>
                          </a:solidFill>
                          <a:effectLst/>
                          <a:latin typeface="+mj-ea"/>
                          <a:ea typeface="+mj-ea"/>
                        </a:rPr>
                        <a:t>DI</a:t>
                      </a:r>
                      <a:r>
                        <a:rPr lang="zh-CN" altLang="en-US" sz="1200" dirty="0">
                          <a:solidFill>
                            <a:schemeClr val="bg1">
                              <a:lumMod val="50000"/>
                            </a:schemeClr>
                          </a:solidFill>
                          <a:effectLst/>
                          <a:latin typeface="+mj-ea"/>
                          <a:ea typeface="+mj-ea"/>
                        </a:rPr>
                        <a:t>容器组件</a:t>
                      </a:r>
                    </a:p>
                  </a:txBody>
                  <a:tcPr marT="34290" marB="3429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580953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创建 </a:t>
            </a:r>
            <a:r>
              <a:rPr lang="en-US" altLang="zh-CN" dirty="0" err="1"/>
              <a:t>ASP.Net</a:t>
            </a:r>
            <a:r>
              <a:rPr lang="en-US" altLang="zh-CN" dirty="0"/>
              <a:t> MVC 4 </a:t>
            </a:r>
            <a:r>
              <a:rPr lang="zh-CN" altLang="en-US" dirty="0"/>
              <a:t>应用 </a:t>
            </a:r>
          </a:p>
        </p:txBody>
      </p:sp>
      <p:sp>
        <p:nvSpPr>
          <p:cNvPr id="3" name="TextBox 2"/>
          <p:cNvSpPr txBox="1"/>
          <p:nvPr/>
        </p:nvSpPr>
        <p:spPr>
          <a:xfrm>
            <a:off x="885824" y="840339"/>
            <a:ext cx="2544286" cy="369332"/>
          </a:xfrm>
          <a:prstGeom prst="rect">
            <a:avLst/>
          </a:prstGeom>
          <a:noFill/>
        </p:spPr>
        <p:txBody>
          <a:bodyPr wrap="none" rtlCol="0">
            <a:spAutoFit/>
          </a:bodyPr>
          <a:lstStyle/>
          <a:p>
            <a:pPr>
              <a:buNone/>
            </a:pPr>
            <a:r>
              <a:rPr lang="zh-CN" altLang="en-US" dirty="0">
                <a:latin typeface="华康少女文字W5(P)" pitchFamily="82" charset="-122"/>
                <a:ea typeface="华康少女文字W5(P)" pitchFamily="82" charset="-122"/>
                <a:sym typeface="Wingdings"/>
              </a:rPr>
              <a:t> 我们关心问题的焦点</a:t>
            </a:r>
            <a:endParaRPr lang="zh-CN" altLang="en-US" dirty="0">
              <a:latin typeface="华康少女文字W5(P)" pitchFamily="82" charset="-122"/>
              <a:ea typeface="华康少女文字W5(P)" pitchFamily="82" charset="-122"/>
            </a:endParaRPr>
          </a:p>
        </p:txBody>
      </p:sp>
    </p:spTree>
    <p:extLst>
      <p:ext uri="{BB962C8B-B14F-4D97-AF65-F5344CB8AC3E}">
        <p14:creationId xmlns:p14="http://schemas.microsoft.com/office/powerpoint/2010/main" val="4676529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从哪里开始考虑 </a:t>
            </a:r>
            <a:r>
              <a:rPr lang="en-US" altLang="zh-CN" dirty="0" err="1"/>
              <a:t>ASP.Net</a:t>
            </a:r>
            <a:r>
              <a:rPr lang="en-US" altLang="zh-CN" dirty="0"/>
              <a:t> MVC 4 </a:t>
            </a:r>
            <a:r>
              <a:rPr lang="zh-CN" altLang="en-US" dirty="0"/>
              <a:t>应用的重构？ </a:t>
            </a:r>
          </a:p>
        </p:txBody>
      </p:sp>
      <p:graphicFrame>
        <p:nvGraphicFramePr>
          <p:cNvPr id="3" name="表格 2"/>
          <p:cNvGraphicFramePr>
            <a:graphicFrameLocks noGrp="1"/>
          </p:cNvGraphicFramePr>
          <p:nvPr>
            <p:extLst>
              <p:ext uri="{D42A27DB-BD31-4B8C-83A1-F6EECF244321}">
                <p14:modId xmlns:p14="http://schemas.microsoft.com/office/powerpoint/2010/main" val="1572520189"/>
              </p:ext>
            </p:extLst>
          </p:nvPr>
        </p:nvGraphicFramePr>
        <p:xfrm>
          <a:off x="3012915" y="931210"/>
          <a:ext cx="5836842" cy="3404570"/>
        </p:xfrm>
        <a:graphic>
          <a:graphicData uri="http://schemas.openxmlformats.org/drawingml/2006/table">
            <a:tbl>
              <a:tblPr firstRow="1" bandRow="1">
                <a:effectLst/>
                <a:tableStyleId>{5C22544A-7EE6-4342-B048-85BDC9FD1C3A}</a:tableStyleId>
              </a:tblPr>
              <a:tblGrid>
                <a:gridCol w="1026233">
                  <a:extLst>
                    <a:ext uri="{9D8B030D-6E8A-4147-A177-3AD203B41FA5}">
                      <a16:colId xmlns:a16="http://schemas.microsoft.com/office/drawing/2014/main" val="20000"/>
                    </a:ext>
                  </a:extLst>
                </a:gridCol>
                <a:gridCol w="1933865">
                  <a:extLst>
                    <a:ext uri="{9D8B030D-6E8A-4147-A177-3AD203B41FA5}">
                      <a16:colId xmlns:a16="http://schemas.microsoft.com/office/drawing/2014/main" val="20001"/>
                    </a:ext>
                  </a:extLst>
                </a:gridCol>
                <a:gridCol w="2876744">
                  <a:extLst>
                    <a:ext uri="{9D8B030D-6E8A-4147-A177-3AD203B41FA5}">
                      <a16:colId xmlns:a16="http://schemas.microsoft.com/office/drawing/2014/main" val="20002"/>
                    </a:ext>
                  </a:extLst>
                </a:gridCol>
              </a:tblGrid>
              <a:tr h="430865">
                <a:tc>
                  <a:txBody>
                    <a:bodyPr/>
                    <a:lstStyle/>
                    <a:p>
                      <a:pPr algn="r"/>
                      <a:r>
                        <a:rPr lang="zh-CN" altLang="en-US" sz="1200" b="1" dirty="0">
                          <a:solidFill>
                            <a:schemeClr val="bg1">
                              <a:lumMod val="50000"/>
                            </a:schemeClr>
                          </a:solidFill>
                          <a:latin typeface="+mj-ea"/>
                          <a:ea typeface="+mj-ea"/>
                        </a:rPr>
                        <a:t>考虑因素</a:t>
                      </a:r>
                    </a:p>
                  </a:txBody>
                  <a:tcPr marT="34290" marB="34290" anchor="ct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chemeClr val="bg1">
                              <a:lumMod val="50000"/>
                            </a:schemeClr>
                          </a:solidFill>
                          <a:latin typeface="+mj-ea"/>
                          <a:ea typeface="+mj-ea"/>
                        </a:rPr>
                        <a:t>描述</a:t>
                      </a:r>
                      <a:endParaRPr lang="en-US" altLang="zh-CN" sz="1200" b="1" dirty="0">
                        <a:solidFill>
                          <a:schemeClr val="bg1">
                            <a:lumMod val="50000"/>
                          </a:schemeClr>
                        </a:solidFill>
                        <a:latin typeface="+mj-ea"/>
                        <a:ea typeface="+mj-ea"/>
                      </a:endParaRPr>
                    </a:p>
                  </a:txBody>
                  <a:tcPr marT="34290" marB="34290" anchor="ctr">
                    <a:lnL w="12700" cmpd="sng">
                      <a:noFill/>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chemeClr val="bg1">
                              <a:lumMod val="50000"/>
                            </a:schemeClr>
                          </a:solidFill>
                          <a:latin typeface="+mj-ea"/>
                          <a:ea typeface="+mj-ea"/>
                        </a:rPr>
                        <a:t>适用场景</a:t>
                      </a:r>
                      <a:endParaRPr lang="en-US" altLang="zh-CN" sz="1200" b="1" dirty="0">
                        <a:solidFill>
                          <a:schemeClr val="bg1">
                            <a:lumMod val="50000"/>
                          </a:schemeClr>
                        </a:solidFill>
                        <a:latin typeface="+mj-ea"/>
                        <a:ea typeface="+mj-ea"/>
                      </a:endParaRPr>
                    </a:p>
                  </a:txBody>
                  <a:tcPr marT="34290" marB="34290" anchor="ctr">
                    <a:lnL w="12700" cap="flat" cmpd="sng" algn="ctr">
                      <a:solidFill>
                        <a:schemeClr val="tx1"/>
                      </a:solidFill>
                      <a:prstDash val="solid"/>
                      <a:round/>
                      <a:headEnd type="none" w="med" len="med"/>
                      <a:tailEnd type="none" w="med" len="med"/>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extLst>
                  <a:ext uri="{0D108BD9-81ED-4DB2-BD59-A6C34878D82A}">
                    <a16:rowId xmlns:a16="http://schemas.microsoft.com/office/drawing/2014/main" val="10000"/>
                  </a:ext>
                </a:extLst>
              </a:tr>
              <a:tr h="704850">
                <a:tc>
                  <a:txBody>
                    <a:bodyPr/>
                    <a:lstStyle/>
                    <a:p>
                      <a:pPr algn="r"/>
                      <a:r>
                        <a:rPr lang="zh-CN" altLang="en-US" sz="1200" b="0" kern="1200" dirty="0">
                          <a:solidFill>
                            <a:schemeClr val="bg1">
                              <a:lumMod val="50000"/>
                            </a:schemeClr>
                          </a:solidFill>
                          <a:latin typeface="+mj-ea"/>
                          <a:ea typeface="+mj-ea"/>
                          <a:cs typeface="+mn-cs"/>
                        </a:rPr>
                        <a:t>后绑定</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dirty="0">
                          <a:solidFill>
                            <a:schemeClr val="bg1">
                              <a:lumMod val="50000"/>
                            </a:schemeClr>
                          </a:solidFill>
                          <a:latin typeface="+mj-ea"/>
                          <a:ea typeface="+mj-ea"/>
                        </a:rPr>
                        <a:t>服务可以通过其他的服务进行置换。</a:t>
                      </a:r>
                      <a:endParaRPr lang="en-US" altLang="zh-CN" sz="1200" b="0" dirty="0">
                        <a:solidFill>
                          <a:schemeClr val="bg1">
                            <a:lumMod val="50000"/>
                          </a:schemeClr>
                        </a:solidFill>
                        <a:latin typeface="+mj-ea"/>
                        <a:ea typeface="+mj-ea"/>
                      </a:endParaRPr>
                    </a:p>
                  </a:txBody>
                  <a:tcPr marT="34290" marB="34290">
                    <a:lnL w="12700" cmpd="sng">
                      <a:noFill/>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dirty="0">
                          <a:solidFill>
                            <a:schemeClr val="bg1">
                              <a:lumMod val="50000"/>
                            </a:schemeClr>
                          </a:solidFill>
                          <a:latin typeface="+mj-ea"/>
                          <a:ea typeface="+mj-ea"/>
                        </a:rPr>
                        <a:t>对于通用的软件（或者软件的通用部分）特别重要，对于运行时环境已经严格定义好的企业应用（或者软件特定的业务处理部分）可以基本不考虑。</a:t>
                      </a:r>
                      <a:endParaRPr lang="en-US" altLang="zh-CN" sz="1200" b="0" dirty="0">
                        <a:solidFill>
                          <a:schemeClr val="bg1">
                            <a:lumMod val="50000"/>
                          </a:schemeClr>
                        </a:solidFill>
                        <a:latin typeface="+mj-ea"/>
                        <a:ea typeface="+mj-ea"/>
                      </a:endParaRPr>
                    </a:p>
                  </a:txBody>
                  <a:tcPr marT="34290" marB="34290">
                    <a:lnL w="12700" cap="flat" cmpd="sng" algn="ctr">
                      <a:solidFill>
                        <a:schemeClr val="tx1"/>
                      </a:solidFill>
                      <a:prstDash val="solid"/>
                      <a:round/>
                      <a:headEnd type="none" w="med" len="med"/>
                      <a:tailEnd type="none" w="med" len="med"/>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06730">
                <a:tc>
                  <a:txBody>
                    <a:bodyPr/>
                    <a:lstStyle/>
                    <a:p>
                      <a:pPr algn="r"/>
                      <a:r>
                        <a:rPr lang="zh-CN" altLang="en-US" sz="1200" b="0" dirty="0">
                          <a:solidFill>
                            <a:schemeClr val="bg1">
                              <a:lumMod val="50000"/>
                            </a:schemeClr>
                          </a:solidFill>
                          <a:latin typeface="+mj-ea"/>
                          <a:ea typeface="+mj-ea"/>
                        </a:rPr>
                        <a:t>可扩展性</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通过并未事先清晰规划好的的途径，可以扩展或重用代码。</a:t>
                      </a:r>
                    </a:p>
                  </a:txBody>
                  <a:tcPr marT="34290" marB="34290">
                    <a:lnL w="12700" cmpd="sng">
                      <a:noFill/>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对所有的应用系统都很重要。</a:t>
                      </a:r>
                    </a:p>
                  </a:txBody>
                  <a:tcPr marT="34290" marB="34290">
                    <a:lnL w="12700" cap="flat" cmpd="sng" algn="ctr">
                      <a:solidFill>
                        <a:schemeClr val="tx1"/>
                      </a:solidFill>
                      <a:prstDash val="solid"/>
                      <a:round/>
                      <a:headEnd type="none" w="med" len="med"/>
                      <a:tailEnd type="none" w="med" len="med"/>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04825">
                <a:tc>
                  <a:txBody>
                    <a:bodyPr/>
                    <a:lstStyle/>
                    <a:p>
                      <a:pPr algn="r"/>
                      <a:r>
                        <a:rPr lang="zh-CN" altLang="en-US" sz="1200" b="0" dirty="0">
                          <a:solidFill>
                            <a:schemeClr val="bg1">
                              <a:lumMod val="50000"/>
                            </a:schemeClr>
                          </a:solidFill>
                          <a:latin typeface="+mj-ea"/>
                          <a:ea typeface="+mj-ea"/>
                        </a:rPr>
                        <a:t>并行开发</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编码可以用并行的方式进行。</a:t>
                      </a:r>
                    </a:p>
                  </a:txBody>
                  <a:tcPr marT="34290" marB="34290">
                    <a:lnL w="12700" cmpd="sng">
                      <a:noFill/>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对于大的、复杂的应用项目有价值，对于小的简单的应用不重要。</a:t>
                      </a:r>
                    </a:p>
                  </a:txBody>
                  <a:tcPr marT="34290" marB="34290">
                    <a:lnL w="12700" cap="flat" cmpd="sng" algn="ctr">
                      <a:solidFill>
                        <a:schemeClr val="tx1"/>
                      </a:solidFill>
                      <a:prstDash val="solid"/>
                      <a:round/>
                      <a:headEnd type="none" w="med" len="med"/>
                      <a:tailEnd type="none" w="med" len="med"/>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33400">
                <a:tc>
                  <a:txBody>
                    <a:bodyPr/>
                    <a:lstStyle/>
                    <a:p>
                      <a:pPr algn="r"/>
                      <a:r>
                        <a:rPr lang="zh-CN" altLang="en-US" sz="1200" b="0" dirty="0">
                          <a:solidFill>
                            <a:schemeClr val="bg1">
                              <a:lumMod val="50000"/>
                            </a:schemeClr>
                          </a:solidFill>
                          <a:latin typeface="+mj-ea"/>
                          <a:ea typeface="+mj-ea"/>
                        </a:rPr>
                        <a:t>可维护性</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已经定义了（承担业务职责）功能的类，更容易维护。</a:t>
                      </a:r>
                    </a:p>
                  </a:txBody>
                  <a:tcPr marT="34290" marB="34290">
                    <a:lnL w="12700" cmpd="sng">
                      <a:noFill/>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对所有的应用系统都很重要。</a:t>
                      </a:r>
                    </a:p>
                  </a:txBody>
                  <a:tcPr marT="34290" marB="34290">
                    <a:lnL w="12700" cap="flat" cmpd="sng" algn="ctr">
                      <a:solidFill>
                        <a:schemeClr val="tx1"/>
                      </a:solidFill>
                      <a:prstDash val="solid"/>
                      <a:round/>
                      <a:headEnd type="none" w="med" len="med"/>
                      <a:tailEnd type="none" w="med" len="med"/>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76108">
                <a:tc>
                  <a:txBody>
                    <a:bodyPr/>
                    <a:lstStyle/>
                    <a:p>
                      <a:pPr algn="r"/>
                      <a:r>
                        <a:rPr lang="zh-CN" altLang="en-US" sz="1200" b="0" dirty="0">
                          <a:solidFill>
                            <a:schemeClr val="bg1">
                              <a:lumMod val="50000"/>
                            </a:schemeClr>
                          </a:solidFill>
                          <a:latin typeface="+mj-ea"/>
                          <a:ea typeface="+mj-ea"/>
                        </a:rPr>
                        <a:t>可测试性</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编写的类可以进行单元测试。</a:t>
                      </a:r>
                    </a:p>
                  </a:txBody>
                  <a:tcPr marT="34290" marB="34290">
                    <a:lnL w="12700" cmpd="sng">
                      <a:noFill/>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在测试驱动开发的模型中，或者在需要进行单元测试的时候特别重要。</a:t>
                      </a:r>
                    </a:p>
                  </a:txBody>
                  <a:tcPr marT="34290" marB="34290">
                    <a:lnL w="12700" cap="flat" cmpd="sng" algn="ctr">
                      <a:solidFill>
                        <a:schemeClr val="tx1"/>
                      </a:solidFill>
                      <a:prstDash val="solid"/>
                      <a:round/>
                      <a:headEnd type="none" w="med" len="med"/>
                      <a:tailEnd type="none" w="med" len="med"/>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pic>
        <p:nvPicPr>
          <p:cNvPr id="4" name="图片 3"/>
          <p:cNvPicPr>
            <a:picLocks noChangeAspect="1"/>
          </p:cNvPicPr>
          <p:nvPr/>
        </p:nvPicPr>
        <p:blipFill>
          <a:blip r:embed="rId2"/>
          <a:stretch>
            <a:fillRect/>
          </a:stretch>
        </p:blipFill>
        <p:spPr>
          <a:xfrm>
            <a:off x="309898" y="815724"/>
            <a:ext cx="2241945" cy="3902920"/>
          </a:xfrm>
          <a:prstGeom prst="rect">
            <a:avLst/>
          </a:prstGeom>
        </p:spPr>
      </p:pic>
    </p:spTree>
    <p:extLst>
      <p:ext uri="{BB962C8B-B14F-4D97-AF65-F5344CB8AC3E}">
        <p14:creationId xmlns:p14="http://schemas.microsoft.com/office/powerpoint/2010/main" val="38406264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2.2.1. </a:t>
            </a:r>
            <a:r>
              <a:rPr lang="zh-CN" altLang="en-US" sz="2400" dirty="0"/>
              <a:t>通过注入对象的方式使控制器可以消费不同来源的</a:t>
            </a:r>
            <a:r>
              <a:rPr lang="en-US" altLang="zh-CN" sz="2400" dirty="0" err="1"/>
              <a:t>db</a:t>
            </a:r>
            <a:endParaRPr lang="zh-CN" altLang="en-US" sz="24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251823"/>
            <a:ext cx="5034063" cy="3529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8" y="911661"/>
            <a:ext cx="6238875" cy="21050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58954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2.2.1.1. </a:t>
            </a:r>
            <a:r>
              <a:rPr lang="zh-CN" altLang="en-US" dirty="0"/>
              <a:t>控制器工厂，用另外的方式创建控制器实例</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75" y="785085"/>
            <a:ext cx="7867650" cy="4125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237017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2.2.1.2. </a:t>
            </a:r>
            <a:r>
              <a:rPr lang="zh-CN" altLang="en-US" dirty="0"/>
              <a:t>创建使用控制器工厂的组合类</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995363"/>
            <a:ext cx="760095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237722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2.2.1.3. </a:t>
            </a:r>
            <a:r>
              <a:rPr lang="zh-CN" altLang="en-US" dirty="0"/>
              <a:t>调整路由</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0" y="1271588"/>
            <a:ext cx="7810500"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674918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2.2.1.4. </a:t>
            </a:r>
            <a:r>
              <a:rPr lang="zh-CN" altLang="en-US" dirty="0"/>
              <a:t>执行</a:t>
            </a: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095" t="3500" r="2625" b="5978"/>
          <a:stretch/>
        </p:blipFill>
        <p:spPr bwMode="auto">
          <a:xfrm>
            <a:off x="352424" y="866775"/>
            <a:ext cx="6600825" cy="4091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3174" y="866775"/>
            <a:ext cx="6164063" cy="4091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07181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 calcmode="lin" valueType="num">
                                      <p:cBhvr additive="base">
                                        <p:cTn id="7" dur="500" fill="hold"/>
                                        <p:tgtEl>
                                          <p:spTgt spid="5123"/>
                                        </p:tgtEl>
                                        <p:attrNameLst>
                                          <p:attrName>ppt_x</p:attrName>
                                        </p:attrNameLst>
                                      </p:cBhvr>
                                      <p:tavLst>
                                        <p:tav tm="0">
                                          <p:val>
                                            <p:strVal val="#ppt_x"/>
                                          </p:val>
                                        </p:tav>
                                        <p:tav tm="100000">
                                          <p:val>
                                            <p:strVal val="#ppt_x"/>
                                          </p:val>
                                        </p:tav>
                                      </p:tavLst>
                                    </p:anim>
                                    <p:anim calcmode="lin" valueType="num">
                                      <p:cBhvr additive="base">
                                        <p:cTn id="8" dur="500" fill="hold"/>
                                        <p:tgtEl>
                                          <p:spTgt spid="51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服务可以通过其他的服务进行置换</a:t>
            </a:r>
          </a:p>
        </p:txBody>
      </p:sp>
      <p:sp>
        <p:nvSpPr>
          <p:cNvPr id="3" name="TextBox 2"/>
          <p:cNvSpPr txBox="1"/>
          <p:nvPr/>
        </p:nvSpPr>
        <p:spPr>
          <a:xfrm>
            <a:off x="695325" y="1342909"/>
            <a:ext cx="7381875" cy="1311128"/>
          </a:xfrm>
          <a:prstGeom prst="rect">
            <a:avLst/>
          </a:prstGeom>
          <a:noFill/>
        </p:spPr>
        <p:txBody>
          <a:bodyPr wrap="square" rtlCol="0">
            <a:spAutoFit/>
          </a:bodyPr>
          <a:lstStyle/>
          <a:p>
            <a:pPr marL="285750" indent="-285750">
              <a:buFont typeface="Arial" pitchFamily="34" charset="0"/>
              <a:buChar char="•"/>
            </a:pPr>
            <a:r>
              <a:rPr lang="en-US" altLang="zh-CN" dirty="0" err="1">
                <a:latin typeface="华康少女文字W5(P)" pitchFamily="82" charset="-122"/>
                <a:ea typeface="华康少女文字W5(P)" pitchFamily="82" charset="-122"/>
                <a:sym typeface="Wingdings"/>
              </a:rPr>
              <a:t>DbContext</a:t>
            </a:r>
            <a:r>
              <a:rPr lang="en-US" altLang="zh-CN" dirty="0">
                <a:latin typeface="华康少女文字W5(P)" pitchFamily="82" charset="-122"/>
                <a:ea typeface="华康少女文字W5(P)" pitchFamily="82" charset="-122"/>
                <a:sym typeface="Wingdings"/>
              </a:rPr>
              <a:t> </a:t>
            </a:r>
            <a:r>
              <a:rPr lang="zh-CN" altLang="en-US" dirty="0">
                <a:latin typeface="华康少女文字W5(P)" pitchFamily="82" charset="-122"/>
                <a:ea typeface="华康少女文字W5(P)" pitchFamily="82" charset="-122"/>
                <a:sym typeface="Wingdings"/>
              </a:rPr>
              <a:t>还可以用其他方式创建；</a:t>
            </a:r>
            <a:endParaRPr lang="en-US" altLang="zh-CN" dirty="0">
              <a:latin typeface="华康少女文字W5(P)" pitchFamily="82" charset="-122"/>
              <a:ea typeface="华康少女文字W5(P)" pitchFamily="82" charset="-122"/>
            </a:endParaRPr>
          </a:p>
          <a:p>
            <a:pPr marL="285750" indent="-285750">
              <a:buFont typeface="Arial" pitchFamily="34" charset="0"/>
              <a:buChar char="•"/>
            </a:pPr>
            <a:r>
              <a:rPr lang="zh-CN" altLang="en-US" dirty="0">
                <a:latin typeface="华康少女文字W5(P)" pitchFamily="82" charset="-122"/>
                <a:ea typeface="华康少女文字W5(P)" pitchFamily="82" charset="-122"/>
              </a:rPr>
              <a:t>可以看到控制器是围绕对象集合进行处理的，如果不使用 </a:t>
            </a:r>
            <a:r>
              <a:rPr lang="en-US" altLang="zh-CN" dirty="0">
                <a:latin typeface="华康少女文字W5(P)" pitchFamily="82" charset="-122"/>
                <a:ea typeface="华康少女文字W5(P)" pitchFamily="82" charset="-122"/>
              </a:rPr>
              <a:t>Entity Framework</a:t>
            </a:r>
            <a:r>
              <a:rPr lang="zh-CN" altLang="en-US" dirty="0">
                <a:latin typeface="华康少女文字W5(P)" pitchFamily="82" charset="-122"/>
                <a:ea typeface="华康少女文字W5(P)" pitchFamily="82" charset="-122"/>
              </a:rPr>
              <a:t>，应该如何构建一个更为通用的控制器；</a:t>
            </a:r>
            <a:endParaRPr lang="en-US" altLang="zh-CN" dirty="0">
              <a:latin typeface="华康少女文字W5(P)" pitchFamily="82" charset="-122"/>
              <a:ea typeface="华康少女文字W5(P)" pitchFamily="82" charset="-122"/>
            </a:endParaRPr>
          </a:p>
          <a:p>
            <a:pPr marL="285750" indent="-285750">
              <a:buFont typeface="Arial" pitchFamily="34" charset="0"/>
              <a:buChar char="•"/>
            </a:pPr>
            <a:r>
              <a:rPr lang="en-US" altLang="zh-CN" dirty="0">
                <a:latin typeface="华康少女文字W5(P)" pitchFamily="82" charset="-122"/>
                <a:ea typeface="华康少女文字W5(P)" pitchFamily="82" charset="-122"/>
              </a:rPr>
              <a:t>Product </a:t>
            </a:r>
            <a:r>
              <a:rPr lang="zh-CN" altLang="en-US" dirty="0">
                <a:latin typeface="华康少女文字W5(P)" pitchFamily="82" charset="-122"/>
                <a:ea typeface="华康少女文字W5(P)" pitchFamily="82" charset="-122"/>
              </a:rPr>
              <a:t>有一个打折处理的方法，如何使用？</a:t>
            </a:r>
          </a:p>
        </p:txBody>
      </p:sp>
    </p:spTree>
    <p:extLst>
      <p:ext uri="{BB962C8B-B14F-4D97-AF65-F5344CB8AC3E}">
        <p14:creationId xmlns:p14="http://schemas.microsoft.com/office/powerpoint/2010/main" val="37854034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42900" y="847725"/>
            <a:ext cx="8439150" cy="4117445"/>
          </a:xfrm>
          <a:prstGeom prst="rect">
            <a:avLst/>
          </a:prstGeom>
          <a:solidFill>
            <a:schemeClr val="tx1"/>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2.3.1. </a:t>
            </a:r>
            <a:r>
              <a:rPr lang="zh-CN" altLang="en-US" dirty="0"/>
              <a:t>目前为止的基本实现的内容</a:t>
            </a:r>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 y="954191"/>
            <a:ext cx="8562975" cy="4141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383939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2900" y="847725"/>
            <a:ext cx="8439150" cy="4117445"/>
          </a:xfrm>
          <a:prstGeom prst="rect">
            <a:avLst/>
          </a:prstGeom>
          <a:solidFill>
            <a:schemeClr val="tx1"/>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2.3.2. </a:t>
            </a:r>
            <a:r>
              <a:rPr lang="zh-CN" altLang="en-US" dirty="0"/>
              <a:t>重构已有实现的思路</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830748"/>
            <a:ext cx="6667500" cy="4227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157903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本课程陈述的设计是如何开始的？</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0062" y="1516202"/>
            <a:ext cx="404812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11" y="1506677"/>
            <a:ext cx="3629025"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40675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a:t>
            </a:r>
            <a:r>
              <a:rPr lang="zh-CN" altLang="en-US" dirty="0"/>
              <a:t>重新进行架构</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999" y="1131316"/>
            <a:ext cx="3514725" cy="3522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9508" y="966788"/>
            <a:ext cx="2788591" cy="38512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椭圆 2"/>
          <p:cNvSpPr/>
          <p:nvPr/>
        </p:nvSpPr>
        <p:spPr>
          <a:xfrm>
            <a:off x="4869508" y="2552700"/>
            <a:ext cx="2131367" cy="2190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669777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2.4.1. </a:t>
            </a:r>
            <a:r>
              <a:rPr lang="zh-CN" altLang="en-US" dirty="0"/>
              <a:t>新的控制器工厂</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 y="842963"/>
            <a:ext cx="8705850"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298150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2.4.2. </a:t>
            </a:r>
            <a:r>
              <a:rPr lang="zh-CN" altLang="en-US" dirty="0"/>
              <a:t>调整后的 </a:t>
            </a:r>
            <a:r>
              <a:rPr lang="en-US" altLang="zh-CN" dirty="0" err="1"/>
              <a:t>Application_Start</a:t>
            </a:r>
            <a:r>
              <a:rPr lang="en-US" altLang="zh-CN" dirty="0"/>
              <a:t>()</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042988"/>
            <a:ext cx="7620000"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472607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2900" y="847725"/>
            <a:ext cx="8439150" cy="4117445"/>
          </a:xfrm>
          <a:prstGeom prst="rect">
            <a:avLst/>
          </a:prstGeom>
          <a:solidFill>
            <a:schemeClr val="tx1"/>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a:t>2.4.2. </a:t>
            </a:r>
            <a:r>
              <a:rPr lang="zh-CN" altLang="en-US" dirty="0"/>
              <a:t>购物篮的实现示例</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808227"/>
            <a:ext cx="7234238" cy="4306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8289699"/>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 DI </a:t>
            </a:r>
            <a:r>
              <a:rPr lang="zh-CN" altLang="en-US" dirty="0"/>
              <a:t>容器</a:t>
            </a:r>
          </a:p>
        </p:txBody>
      </p:sp>
      <p:graphicFrame>
        <p:nvGraphicFramePr>
          <p:cNvPr id="3" name="表格 2"/>
          <p:cNvGraphicFramePr>
            <a:graphicFrameLocks noGrp="1"/>
          </p:cNvGraphicFramePr>
          <p:nvPr>
            <p:extLst>
              <p:ext uri="{D42A27DB-BD31-4B8C-83A1-F6EECF244321}">
                <p14:modId xmlns:p14="http://schemas.microsoft.com/office/powerpoint/2010/main" val="3442500544"/>
              </p:ext>
            </p:extLst>
          </p:nvPr>
        </p:nvGraphicFramePr>
        <p:xfrm>
          <a:off x="228272" y="931210"/>
          <a:ext cx="8621485" cy="2311770"/>
        </p:xfrm>
        <a:graphic>
          <a:graphicData uri="http://schemas.openxmlformats.org/drawingml/2006/table">
            <a:tbl>
              <a:tblPr firstRow="1" bandRow="1">
                <a:effectLst/>
                <a:tableStyleId>{5C22544A-7EE6-4342-B048-85BDC9FD1C3A}</a:tableStyleId>
              </a:tblPr>
              <a:tblGrid>
                <a:gridCol w="1105228">
                  <a:extLst>
                    <a:ext uri="{9D8B030D-6E8A-4147-A177-3AD203B41FA5}">
                      <a16:colId xmlns:a16="http://schemas.microsoft.com/office/drawing/2014/main" val="20000"/>
                    </a:ext>
                  </a:extLst>
                </a:gridCol>
                <a:gridCol w="7516257">
                  <a:extLst>
                    <a:ext uri="{9D8B030D-6E8A-4147-A177-3AD203B41FA5}">
                      <a16:colId xmlns:a16="http://schemas.microsoft.com/office/drawing/2014/main" val="20001"/>
                    </a:ext>
                  </a:extLst>
                </a:gridCol>
              </a:tblGrid>
              <a:tr h="573740">
                <a:tc>
                  <a:txBody>
                    <a:bodyPr/>
                    <a:lstStyle/>
                    <a:p>
                      <a:pPr algn="r"/>
                      <a:r>
                        <a:rPr lang="zh-CN" altLang="en-US" sz="1200" b="0" dirty="0">
                          <a:solidFill>
                            <a:schemeClr val="bg1">
                              <a:lumMod val="50000"/>
                            </a:schemeClr>
                          </a:solidFill>
                          <a:latin typeface="+mj-ea"/>
                          <a:ea typeface="+mj-ea"/>
                        </a:rPr>
                        <a:t>基本定义：</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dirty="0">
                          <a:solidFill>
                            <a:schemeClr val="bg1">
                              <a:lumMod val="50000"/>
                            </a:schemeClr>
                          </a:solidFill>
                          <a:latin typeface="+mj-ea"/>
                          <a:ea typeface="+mj-ea"/>
                        </a:rPr>
                        <a:t>就是为软件架构设计提供依赖注入实现机制的类库。</a:t>
                      </a:r>
                      <a:endParaRPr lang="en-US" altLang="zh-CN" sz="1200" b="0" dirty="0">
                        <a:solidFill>
                          <a:schemeClr val="bg1">
                            <a:lumMod val="50000"/>
                          </a:schemeClr>
                        </a:solidFill>
                        <a:latin typeface="+mj-ea"/>
                        <a:ea typeface="+mj-ea"/>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dirty="0">
                          <a:solidFill>
                            <a:schemeClr val="bg1">
                              <a:lumMod val="50000"/>
                            </a:schemeClr>
                          </a:solidFill>
                          <a:latin typeface="+mj-ea"/>
                          <a:ea typeface="+mj-ea"/>
                        </a:rPr>
                        <a:t>（</a:t>
                      </a:r>
                      <a:r>
                        <a:rPr lang="en-US" altLang="zh-CN" sz="1200" b="0" dirty="0">
                          <a:solidFill>
                            <a:schemeClr val="bg1">
                              <a:lumMod val="50000"/>
                            </a:schemeClr>
                          </a:solidFill>
                          <a:latin typeface="+mj-ea"/>
                          <a:ea typeface="+mj-ea"/>
                        </a:rPr>
                        <a:t>DI</a:t>
                      </a:r>
                      <a:r>
                        <a:rPr lang="zh-CN" altLang="en-US" sz="1200" b="0" baseline="0" dirty="0">
                          <a:solidFill>
                            <a:schemeClr val="bg1">
                              <a:lumMod val="50000"/>
                            </a:schemeClr>
                          </a:solidFill>
                          <a:latin typeface="+mj-ea"/>
                          <a:ea typeface="+mj-ea"/>
                        </a:rPr>
                        <a:t> 容器也被认为是控制反转容器）</a:t>
                      </a:r>
                      <a:endParaRPr lang="en-US" altLang="zh-CN"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787100">
                <a:tc>
                  <a:txBody>
                    <a:bodyPr/>
                    <a:lstStyle/>
                    <a:p>
                      <a:pPr algn="r"/>
                      <a:r>
                        <a:rPr lang="en-US" altLang="zh-CN" sz="1200" b="0" dirty="0">
                          <a:solidFill>
                            <a:schemeClr val="bg1">
                              <a:lumMod val="50000"/>
                            </a:schemeClr>
                          </a:solidFill>
                          <a:latin typeface="+mj-ea"/>
                          <a:ea typeface="+mj-ea"/>
                        </a:rPr>
                        <a:t>Tips</a:t>
                      </a:r>
                      <a:r>
                        <a:rPr lang="zh-CN" altLang="en-US" sz="1200" b="0" dirty="0">
                          <a:solidFill>
                            <a:schemeClr val="bg1">
                              <a:lumMod val="50000"/>
                            </a:schemeClr>
                          </a:solidFill>
                          <a:latin typeface="+mj-ea"/>
                          <a:ea typeface="+mj-ea"/>
                        </a:rPr>
                        <a:t>：</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不要将 </a:t>
                      </a:r>
                      <a:r>
                        <a:rPr lang="en-US" altLang="zh-CN" sz="1200" b="0" kern="1200" dirty="0">
                          <a:solidFill>
                            <a:schemeClr val="bg1">
                              <a:lumMod val="50000"/>
                            </a:schemeClr>
                          </a:solidFill>
                          <a:latin typeface="+mj-ea"/>
                          <a:ea typeface="+mj-ea"/>
                          <a:cs typeface="+mn-cs"/>
                        </a:rPr>
                        <a:t>DI </a:t>
                      </a:r>
                      <a:r>
                        <a:rPr lang="zh-CN" altLang="en-US" sz="1200" b="0" kern="1200" dirty="0">
                          <a:solidFill>
                            <a:schemeClr val="bg1">
                              <a:lumMod val="50000"/>
                            </a:schemeClr>
                          </a:solidFill>
                          <a:latin typeface="+mj-ea"/>
                          <a:ea typeface="+mj-ea"/>
                          <a:cs typeface="+mn-cs"/>
                        </a:rPr>
                        <a:t>容器看成是可以将紧耦合的代码变成松耦合的代码，应用 </a:t>
                      </a:r>
                      <a:r>
                        <a:rPr lang="en-US" altLang="zh-CN" sz="1200" b="0" kern="1200" dirty="0">
                          <a:solidFill>
                            <a:schemeClr val="bg1">
                              <a:lumMod val="50000"/>
                            </a:schemeClr>
                          </a:solidFill>
                          <a:latin typeface="+mj-ea"/>
                          <a:ea typeface="+mj-ea"/>
                          <a:cs typeface="+mn-cs"/>
                        </a:rPr>
                        <a:t>DI </a:t>
                      </a:r>
                      <a:r>
                        <a:rPr lang="zh-CN" altLang="en-US" sz="1200" b="0" kern="1200" dirty="0">
                          <a:solidFill>
                            <a:schemeClr val="bg1">
                              <a:lumMod val="50000"/>
                            </a:schemeClr>
                          </a:solidFill>
                          <a:latin typeface="+mj-ea"/>
                          <a:ea typeface="+mj-ea"/>
                          <a:cs typeface="+mn-cs"/>
                        </a:rPr>
                        <a:t>容器只是使你更为有效率地应用依赖注入的设计方式，一个基于 </a:t>
                      </a:r>
                      <a:r>
                        <a:rPr lang="en-US" altLang="zh-CN" sz="1200" b="0" kern="1200">
                          <a:solidFill>
                            <a:schemeClr val="bg1">
                              <a:lumMod val="50000"/>
                            </a:schemeClr>
                          </a:solidFill>
                          <a:latin typeface="+mj-ea"/>
                          <a:ea typeface="+mj-ea"/>
                          <a:cs typeface="+mn-cs"/>
                        </a:rPr>
                        <a:t>DI </a:t>
                      </a:r>
                      <a:r>
                        <a:rPr lang="zh-CN" altLang="en-US" sz="1200" b="0" kern="1200">
                          <a:solidFill>
                            <a:schemeClr val="bg1">
                              <a:lumMod val="50000"/>
                            </a:schemeClr>
                          </a:solidFill>
                          <a:latin typeface="+mj-ea"/>
                          <a:ea typeface="+mj-ea"/>
                          <a:cs typeface="+mn-cs"/>
                        </a:rPr>
                        <a:t>方法</a:t>
                      </a:r>
                      <a:r>
                        <a:rPr lang="zh-CN" altLang="en-US" sz="1200" b="0" kern="1200" dirty="0">
                          <a:solidFill>
                            <a:schemeClr val="bg1">
                              <a:lumMod val="50000"/>
                            </a:schemeClr>
                          </a:solidFill>
                          <a:latin typeface="+mj-ea"/>
                          <a:ea typeface="+mj-ea"/>
                          <a:cs typeface="+mn-cs"/>
                        </a:rPr>
                        <a:t>应用程序的设计，需要你必须一开始就按照</a:t>
                      </a:r>
                      <a:r>
                        <a:rPr lang="en-US" altLang="zh-CN" sz="1200" b="0" kern="1200" dirty="0">
                          <a:solidFill>
                            <a:schemeClr val="bg1">
                              <a:lumMod val="50000"/>
                            </a:schemeClr>
                          </a:solidFill>
                          <a:latin typeface="+mj-ea"/>
                          <a:ea typeface="+mj-ea"/>
                          <a:cs typeface="+mn-cs"/>
                        </a:rPr>
                        <a:t>DI</a:t>
                      </a:r>
                      <a:r>
                        <a:rPr lang="zh-CN" altLang="en-US" sz="1200" b="0" kern="1200" dirty="0">
                          <a:solidFill>
                            <a:schemeClr val="bg1">
                              <a:lumMod val="50000"/>
                            </a:schemeClr>
                          </a:solidFill>
                          <a:latin typeface="+mj-ea"/>
                          <a:ea typeface="+mj-ea"/>
                          <a:cs typeface="+mn-cs"/>
                        </a:rPr>
                        <a:t>的设计模式进行设计，并确实将依赖注入的思想理解清楚。</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950930">
                <a:tc>
                  <a:txBody>
                    <a:bodyPr/>
                    <a:lstStyle/>
                    <a:p>
                      <a:pPr algn="r"/>
                      <a:r>
                        <a:rPr lang="en-US" altLang="zh-CN" sz="1200" b="0" dirty="0">
                          <a:solidFill>
                            <a:schemeClr val="bg1">
                              <a:lumMod val="50000"/>
                            </a:schemeClr>
                          </a:solidFill>
                          <a:latin typeface="+mj-ea"/>
                          <a:ea typeface="+mj-ea"/>
                        </a:rPr>
                        <a:t>Unity</a:t>
                      </a:r>
                      <a:r>
                        <a:rPr lang="zh-CN" altLang="en-US" sz="1200" b="0" dirty="0">
                          <a:solidFill>
                            <a:schemeClr val="bg1">
                              <a:lumMod val="50000"/>
                            </a:schemeClr>
                          </a:solidFill>
                          <a:latin typeface="+mj-ea"/>
                          <a:ea typeface="+mj-ea"/>
                        </a:rPr>
                        <a:t>：</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bg1">
                              <a:lumMod val="50000"/>
                            </a:schemeClr>
                          </a:solidFill>
                          <a:latin typeface="+mj-ea"/>
                          <a:ea typeface="+mj-ea"/>
                          <a:cs typeface="+mn-cs"/>
                        </a:rPr>
                        <a:t>Unity </a:t>
                      </a:r>
                      <a:r>
                        <a:rPr lang="zh-CN" altLang="en-US" sz="1200" b="0" kern="1200" dirty="0">
                          <a:solidFill>
                            <a:schemeClr val="bg1">
                              <a:lumMod val="50000"/>
                            </a:schemeClr>
                          </a:solidFill>
                          <a:latin typeface="+mj-ea"/>
                          <a:ea typeface="+mj-ea"/>
                          <a:cs typeface="+mn-cs"/>
                        </a:rPr>
                        <a:t>是一种轻量型、可扩展的 </a:t>
                      </a:r>
                      <a:r>
                        <a:rPr lang="en-US" altLang="zh-CN" sz="1200" b="0" kern="1200" dirty="0">
                          <a:solidFill>
                            <a:schemeClr val="bg1">
                              <a:lumMod val="50000"/>
                            </a:schemeClr>
                          </a:solidFill>
                          <a:latin typeface="+mj-ea"/>
                          <a:ea typeface="+mj-ea"/>
                          <a:cs typeface="+mn-cs"/>
                        </a:rPr>
                        <a:t>DI </a:t>
                      </a:r>
                      <a:r>
                        <a:rPr lang="zh-CN" altLang="en-US" sz="1200" b="0" kern="1200" dirty="0">
                          <a:solidFill>
                            <a:schemeClr val="bg1">
                              <a:lumMod val="50000"/>
                            </a:schemeClr>
                          </a:solidFill>
                          <a:latin typeface="+mj-ea"/>
                          <a:ea typeface="+mj-ea"/>
                          <a:cs typeface="+mn-cs"/>
                        </a:rPr>
                        <a:t>容器，支持对象的截取、构造函数注入、属性注入和方法调用注入。可以使用 </a:t>
                      </a:r>
                      <a:r>
                        <a:rPr lang="en-US" altLang="zh-CN" sz="1200" b="0" kern="1200" dirty="0">
                          <a:solidFill>
                            <a:schemeClr val="bg1">
                              <a:lumMod val="50000"/>
                            </a:schemeClr>
                          </a:solidFill>
                          <a:latin typeface="+mj-ea"/>
                          <a:ea typeface="+mj-ea"/>
                          <a:cs typeface="+mn-cs"/>
                        </a:rPr>
                        <a:t>Unity </a:t>
                      </a:r>
                      <a:r>
                        <a:rPr lang="zh-CN" altLang="en-US" sz="1200" b="0" kern="1200" dirty="0">
                          <a:solidFill>
                            <a:schemeClr val="bg1">
                              <a:lumMod val="50000"/>
                            </a:schemeClr>
                          </a:solidFill>
                          <a:latin typeface="+mj-ea"/>
                          <a:ea typeface="+mj-ea"/>
                          <a:cs typeface="+mn-cs"/>
                        </a:rPr>
                        <a:t>以不同的方式帮助开发人员解耦应用系统组件，以尽可能通过应用程序组件的聚合的方式来简化设计、实施、测试和管理。</a:t>
                      </a:r>
                      <a:endParaRPr lang="en-US" altLang="zh-CN" sz="1200" b="0" kern="1200" dirty="0">
                        <a:solidFill>
                          <a:schemeClr val="bg1">
                            <a:lumMod val="50000"/>
                          </a:schemeClr>
                        </a:solidFill>
                        <a:latin typeface="+mj-ea"/>
                        <a:ea typeface="+mj-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（官网：</a:t>
                      </a:r>
                      <a:r>
                        <a:rPr lang="en-US" altLang="zh-CN" sz="1200" b="0" kern="1200" dirty="0">
                          <a:solidFill>
                            <a:schemeClr val="bg1">
                              <a:lumMod val="50000"/>
                            </a:schemeClr>
                          </a:solidFill>
                          <a:latin typeface="+mj-ea"/>
                          <a:ea typeface="+mj-ea"/>
                          <a:cs typeface="+mn-cs"/>
                          <a:hlinkClick r:id="rId2"/>
                        </a:rPr>
                        <a:t>http://msdn.microsoft.com/en-us/library/dd203101.aspx</a:t>
                      </a:r>
                      <a:r>
                        <a:rPr lang="zh-CN" altLang="en-US" sz="1200" b="0" kern="1200" dirty="0">
                          <a:solidFill>
                            <a:schemeClr val="bg1">
                              <a:lumMod val="50000"/>
                            </a:schemeClr>
                          </a:solidFill>
                          <a:latin typeface="+mj-ea"/>
                          <a:ea typeface="+mj-ea"/>
                          <a:cs typeface="+mn-cs"/>
                        </a:rPr>
                        <a:t>）</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955873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2.5.1. </a:t>
            </a:r>
            <a:r>
              <a:rPr lang="zh-CN" altLang="en-US" dirty="0"/>
              <a:t>配置 </a:t>
            </a:r>
            <a:r>
              <a:rPr lang="en-US" altLang="zh-CN" dirty="0"/>
              <a:t>Unity </a:t>
            </a:r>
            <a:r>
              <a:rPr lang="zh-CN" altLang="en-US" dirty="0"/>
              <a:t>支持环境</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924504"/>
            <a:ext cx="3831396" cy="3914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3802" y="924504"/>
            <a:ext cx="3824386" cy="3914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4810125" y="1895475"/>
            <a:ext cx="3162300" cy="6953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96624857"/>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2.5.2. </a:t>
            </a:r>
            <a:r>
              <a:rPr lang="zh-CN" altLang="en-US" dirty="0"/>
              <a:t>创建新的控制器工厂</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933450"/>
            <a:ext cx="4033838" cy="3292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9870" y="933449"/>
            <a:ext cx="4649353" cy="3505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419100" y="2486025"/>
            <a:ext cx="3752850" cy="6381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678980"/>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2.5.3. </a:t>
            </a:r>
            <a:r>
              <a:rPr lang="zh-CN" altLang="en-US" dirty="0"/>
              <a:t>使用代码初始化控制器组件</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28688"/>
            <a:ext cx="8686800"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3081477"/>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2.5.4. </a:t>
            </a:r>
            <a:r>
              <a:rPr lang="zh-CN" altLang="en-US" dirty="0"/>
              <a:t>修改 </a:t>
            </a:r>
            <a:r>
              <a:rPr lang="en-US" altLang="zh-CN" dirty="0" err="1"/>
              <a:t>Application_Start</a:t>
            </a:r>
            <a:r>
              <a:rPr lang="en-US" altLang="zh-CN" dirty="0"/>
              <a:t>()</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938" y="804863"/>
            <a:ext cx="6905625"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3163423"/>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2.5.5. </a:t>
            </a:r>
            <a:r>
              <a:rPr lang="zh-CN" altLang="en-US" dirty="0"/>
              <a:t>在 </a:t>
            </a:r>
            <a:r>
              <a:rPr lang="en-US" altLang="zh-CN" dirty="0" err="1"/>
              <a:t>web.config</a:t>
            </a:r>
            <a:r>
              <a:rPr lang="en-US" altLang="zh-CN" dirty="0"/>
              <a:t> </a:t>
            </a:r>
            <a:r>
              <a:rPr lang="zh-CN" altLang="en-US" dirty="0"/>
              <a:t>配置需要加载的控制器（</a:t>
            </a:r>
            <a:r>
              <a:rPr lang="en-US" altLang="zh-CN" dirty="0"/>
              <a:t>1</a:t>
            </a:r>
            <a:r>
              <a:rPr lang="zh-CN" altLang="en-US" dirty="0"/>
              <a: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7288" y="1709738"/>
            <a:ext cx="6829425"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93373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本课程陈述的设计是如何开始的？</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047" y="1643064"/>
            <a:ext cx="3923207" cy="233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71476" y="978100"/>
            <a:ext cx="5545108" cy="369332"/>
          </a:xfrm>
          <a:prstGeom prst="rect">
            <a:avLst/>
          </a:prstGeom>
          <a:noFill/>
        </p:spPr>
        <p:txBody>
          <a:bodyPr wrap="none" rtlCol="0">
            <a:spAutoFit/>
          </a:bodyPr>
          <a:lstStyle/>
          <a:p>
            <a:pPr>
              <a:buNone/>
            </a:pPr>
            <a:r>
              <a:rPr lang="zh-CN" altLang="en-US" dirty="0">
                <a:latin typeface="华康少女文字W5(P)" pitchFamily="82" charset="-122"/>
                <a:ea typeface="华康少女文字W5(P)" pitchFamily="82" charset="-122"/>
                <a:sym typeface="Wingdings"/>
              </a:rPr>
              <a:t> 定义</a:t>
            </a:r>
            <a:r>
              <a:rPr lang="zh-CN" altLang="en-US" dirty="0">
                <a:latin typeface="华康少女文字W5(P)" pitchFamily="82" charset="-122"/>
                <a:ea typeface="华康少女文字W5(P)" pitchFamily="82" charset="-122"/>
              </a:rPr>
              <a:t>一个独立的</a:t>
            </a:r>
            <a:r>
              <a:rPr lang="en-US" altLang="zh-CN" dirty="0">
                <a:latin typeface="华康少女文字W5(P)" pitchFamily="82" charset="-122"/>
                <a:ea typeface="华康少女文字W5(P)" pitchFamily="82" charset="-122"/>
              </a:rPr>
              <a:t>…</a:t>
            </a:r>
            <a:r>
              <a:rPr lang="zh-CN" altLang="en-US" dirty="0">
                <a:latin typeface="华康少女文字W5(P)" pitchFamily="82" charset="-122"/>
                <a:ea typeface="华康少女文字W5(P)" pitchFamily="82" charset="-122"/>
              </a:rPr>
              <a:t>接口，用于实现</a:t>
            </a:r>
            <a:r>
              <a:rPr lang="en-US" altLang="zh-CN" dirty="0">
                <a:latin typeface="华康少女文字W5(P)" pitchFamily="82" charset="-122"/>
                <a:ea typeface="华康少女文字W5(P)" pitchFamily="82" charset="-122"/>
              </a:rPr>
              <a:t>…</a:t>
            </a:r>
            <a:r>
              <a:rPr lang="zh-CN" altLang="en-US" dirty="0">
                <a:latin typeface="华康少女文字W5(P)" pitchFamily="82" charset="-122"/>
                <a:ea typeface="华康少女文字W5(P)" pitchFamily="82" charset="-122"/>
              </a:rPr>
              <a:t>，供</a:t>
            </a:r>
            <a:r>
              <a:rPr lang="en-US" altLang="zh-CN" dirty="0">
                <a:latin typeface="华康少女文字W5(P)" pitchFamily="82" charset="-122"/>
                <a:ea typeface="华康少女文字W5(P)" pitchFamily="82" charset="-122"/>
              </a:rPr>
              <a:t>…</a:t>
            </a:r>
            <a:r>
              <a:rPr lang="zh-CN" altLang="en-US" dirty="0">
                <a:latin typeface="华康少女文字W5(P)" pitchFamily="82" charset="-122"/>
                <a:ea typeface="华康少女文字W5(P)" pitchFamily="82" charset="-122"/>
              </a:rPr>
              <a:t>使用。</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9934" y="1643064"/>
            <a:ext cx="4391025"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9933" y="3119438"/>
            <a:ext cx="4391025"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25781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additive="base">
                                        <p:cTn id="7" dur="500" fill="hold"/>
                                        <p:tgtEl>
                                          <p:spTgt spid="3075"/>
                                        </p:tgtEl>
                                        <p:attrNameLst>
                                          <p:attrName>ppt_x</p:attrName>
                                        </p:attrNameLst>
                                      </p:cBhvr>
                                      <p:tavLst>
                                        <p:tav tm="0">
                                          <p:val>
                                            <p:strVal val="#ppt_x"/>
                                          </p:val>
                                        </p:tav>
                                        <p:tav tm="100000">
                                          <p:val>
                                            <p:strVal val="#ppt_x"/>
                                          </p:val>
                                        </p:tav>
                                      </p:tavLst>
                                    </p:anim>
                                    <p:anim calcmode="lin" valueType="num">
                                      <p:cBhvr additive="base">
                                        <p:cTn id="8" dur="500" fill="hold"/>
                                        <p:tgtEl>
                                          <p:spTgt spid="307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76"/>
                                        </p:tgtEl>
                                        <p:attrNameLst>
                                          <p:attrName>style.visibility</p:attrName>
                                        </p:attrNameLst>
                                      </p:cBhvr>
                                      <p:to>
                                        <p:strVal val="visible"/>
                                      </p:to>
                                    </p:set>
                                    <p:anim calcmode="lin" valueType="num">
                                      <p:cBhvr additive="base">
                                        <p:cTn id="11" dur="500" fill="hold"/>
                                        <p:tgtEl>
                                          <p:spTgt spid="3076"/>
                                        </p:tgtEl>
                                        <p:attrNameLst>
                                          <p:attrName>ppt_x</p:attrName>
                                        </p:attrNameLst>
                                      </p:cBhvr>
                                      <p:tavLst>
                                        <p:tav tm="0">
                                          <p:val>
                                            <p:strVal val="#ppt_x"/>
                                          </p:val>
                                        </p:tav>
                                        <p:tav tm="100000">
                                          <p:val>
                                            <p:strVal val="#ppt_x"/>
                                          </p:val>
                                        </p:tav>
                                      </p:tavLst>
                                    </p:anim>
                                    <p:anim calcmode="lin" valueType="num">
                                      <p:cBhvr additive="base">
                                        <p:cTn id="12"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2.5.5. </a:t>
            </a:r>
            <a:r>
              <a:rPr lang="zh-CN" altLang="en-US" dirty="0"/>
              <a:t>在 </a:t>
            </a:r>
            <a:r>
              <a:rPr lang="en-US" altLang="zh-CN" dirty="0" err="1"/>
              <a:t>web.config</a:t>
            </a:r>
            <a:r>
              <a:rPr lang="en-US" altLang="zh-CN" dirty="0"/>
              <a:t> </a:t>
            </a:r>
            <a:r>
              <a:rPr lang="zh-CN" altLang="en-US" dirty="0"/>
              <a:t>配置需要加载的控制器（</a:t>
            </a:r>
            <a:r>
              <a:rPr lang="en-US" altLang="zh-CN" dirty="0"/>
              <a:t>2</a:t>
            </a:r>
            <a:r>
              <a:rPr lang="zh-CN" altLang="en-US" dirty="0"/>
              <a:t>）</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975" y="1062916"/>
            <a:ext cx="5672138" cy="3813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9439316"/>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2.5.6.</a:t>
            </a:r>
            <a:r>
              <a:rPr lang="zh-CN" altLang="en-US" dirty="0"/>
              <a:t>修改 </a:t>
            </a:r>
            <a:r>
              <a:rPr lang="en-US" altLang="zh-CN" dirty="0" err="1"/>
              <a:t>Application_Start</a:t>
            </a:r>
            <a:r>
              <a:rPr lang="en-US" altLang="zh-CN" dirty="0"/>
              <a:t>()</a:t>
            </a:r>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4550" y="833283"/>
            <a:ext cx="4772026" cy="3937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6412344"/>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2.6. </a:t>
            </a:r>
            <a:r>
              <a:rPr lang="zh-CN" altLang="en-US" dirty="0"/>
              <a:t>在</a:t>
            </a:r>
            <a:r>
              <a:rPr lang="en-US" altLang="zh-CN" dirty="0" err="1"/>
              <a:t>ASP.Net</a:t>
            </a:r>
            <a:r>
              <a:rPr lang="en-US" altLang="zh-CN" dirty="0"/>
              <a:t> MVC </a:t>
            </a:r>
            <a:r>
              <a:rPr lang="zh-CN" altLang="en-US" dirty="0"/>
              <a:t>中通过约定方式配置 </a:t>
            </a:r>
            <a:r>
              <a:rPr lang="en-US" altLang="zh-CN" dirty="0"/>
              <a:t>DI </a:t>
            </a:r>
            <a:r>
              <a:rPr lang="zh-CN" altLang="en-US" dirty="0"/>
              <a:t>容器</a:t>
            </a:r>
          </a:p>
        </p:txBody>
      </p:sp>
      <p:graphicFrame>
        <p:nvGraphicFramePr>
          <p:cNvPr id="3" name="表格 2"/>
          <p:cNvGraphicFramePr>
            <a:graphicFrameLocks noGrp="1"/>
          </p:cNvGraphicFramePr>
          <p:nvPr>
            <p:extLst>
              <p:ext uri="{D42A27DB-BD31-4B8C-83A1-F6EECF244321}">
                <p14:modId xmlns:p14="http://schemas.microsoft.com/office/powerpoint/2010/main" val="1525775530"/>
              </p:ext>
            </p:extLst>
          </p:nvPr>
        </p:nvGraphicFramePr>
        <p:xfrm>
          <a:off x="209222" y="1049956"/>
          <a:ext cx="8621485" cy="1255094"/>
        </p:xfrm>
        <a:graphic>
          <a:graphicData uri="http://schemas.openxmlformats.org/drawingml/2006/table">
            <a:tbl>
              <a:tblPr firstRow="1" bandRow="1">
                <a:effectLst/>
                <a:tableStyleId>{5C22544A-7EE6-4342-B048-85BDC9FD1C3A}</a:tableStyleId>
              </a:tblPr>
              <a:tblGrid>
                <a:gridCol w="571828">
                  <a:extLst>
                    <a:ext uri="{9D8B030D-6E8A-4147-A177-3AD203B41FA5}">
                      <a16:colId xmlns:a16="http://schemas.microsoft.com/office/drawing/2014/main" val="20000"/>
                    </a:ext>
                  </a:extLst>
                </a:gridCol>
                <a:gridCol w="8049657">
                  <a:extLst>
                    <a:ext uri="{9D8B030D-6E8A-4147-A177-3AD203B41FA5}">
                      <a16:colId xmlns:a16="http://schemas.microsoft.com/office/drawing/2014/main" val="20001"/>
                    </a:ext>
                  </a:extLst>
                </a:gridCol>
              </a:tblGrid>
              <a:tr h="350219">
                <a:tc>
                  <a:txBody>
                    <a:bodyPr/>
                    <a:lstStyle/>
                    <a:p>
                      <a:pPr algn="r"/>
                      <a:r>
                        <a:rPr lang="en-US" altLang="zh-CN" sz="1200" b="0" dirty="0">
                          <a:solidFill>
                            <a:schemeClr val="bg1">
                              <a:lumMod val="50000"/>
                            </a:schemeClr>
                          </a:solidFill>
                          <a:latin typeface="+mj-ea"/>
                          <a:ea typeface="+mj-ea"/>
                        </a:rPr>
                        <a:t>1.</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dirty="0">
                          <a:solidFill>
                            <a:schemeClr val="bg1">
                              <a:lumMod val="50000"/>
                            </a:schemeClr>
                          </a:solidFill>
                          <a:latin typeface="+mj-ea"/>
                          <a:ea typeface="+mj-ea"/>
                        </a:rPr>
                        <a:t>请求一个名为 </a:t>
                      </a:r>
                      <a:r>
                        <a:rPr lang="en-US" altLang="zh-CN" sz="1200" b="0" dirty="0">
                          <a:solidFill>
                            <a:schemeClr val="bg1">
                              <a:lumMod val="50000"/>
                            </a:schemeClr>
                          </a:solidFill>
                          <a:latin typeface="+mj-ea"/>
                          <a:ea typeface="+mj-ea"/>
                        </a:rPr>
                        <a:t>Home </a:t>
                      </a:r>
                      <a:r>
                        <a:rPr lang="zh-CN" altLang="en-US" sz="1200" b="0" dirty="0">
                          <a:solidFill>
                            <a:schemeClr val="bg1">
                              <a:lumMod val="50000"/>
                            </a:schemeClr>
                          </a:solidFill>
                          <a:latin typeface="+mj-ea"/>
                          <a:ea typeface="+mj-ea"/>
                        </a:rPr>
                        <a:t>的控制器；</a:t>
                      </a:r>
                      <a:endParaRPr lang="en-US" altLang="zh-CN"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52450">
                <a:tc>
                  <a:txBody>
                    <a:bodyPr/>
                    <a:lstStyle/>
                    <a:p>
                      <a:pPr algn="r"/>
                      <a:r>
                        <a:rPr lang="en-US" altLang="zh-CN" sz="1200" b="0" dirty="0">
                          <a:solidFill>
                            <a:schemeClr val="bg1">
                              <a:lumMod val="50000"/>
                            </a:schemeClr>
                          </a:solidFill>
                          <a:latin typeface="+mj-ea"/>
                          <a:ea typeface="+mj-ea"/>
                        </a:rPr>
                        <a:t>2.</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缺省的控制器工厂按照事先定义的名字空间位置列表，查找名字为 </a:t>
                      </a:r>
                      <a:r>
                        <a:rPr lang="en-US" altLang="zh-CN" sz="1200" b="0" kern="1200" dirty="0" err="1">
                          <a:solidFill>
                            <a:schemeClr val="bg1">
                              <a:lumMod val="50000"/>
                            </a:schemeClr>
                          </a:solidFill>
                          <a:latin typeface="+mj-ea"/>
                          <a:ea typeface="+mj-ea"/>
                          <a:cs typeface="+mn-cs"/>
                        </a:rPr>
                        <a:t>HomeController</a:t>
                      </a:r>
                      <a:r>
                        <a:rPr lang="en-US" altLang="zh-CN" sz="1200" b="0" kern="1200" dirty="0">
                          <a:solidFill>
                            <a:schemeClr val="bg1">
                              <a:lumMod val="50000"/>
                            </a:schemeClr>
                          </a:solidFill>
                          <a:latin typeface="+mj-ea"/>
                          <a:ea typeface="+mj-ea"/>
                          <a:cs typeface="+mn-cs"/>
                        </a:rPr>
                        <a:t> </a:t>
                      </a:r>
                      <a:r>
                        <a:rPr lang="zh-CN" altLang="en-US" sz="1200" b="0" kern="1200" dirty="0">
                          <a:solidFill>
                            <a:schemeClr val="bg1">
                              <a:lumMod val="50000"/>
                            </a:schemeClr>
                          </a:solidFill>
                          <a:latin typeface="+mj-ea"/>
                          <a:ea typeface="+mj-ea"/>
                          <a:cs typeface="+mn-cs"/>
                        </a:rPr>
                        <a:t>的类，如果发现这个类，并且实现了 </a:t>
                      </a:r>
                      <a:r>
                        <a:rPr lang="en-US" altLang="zh-CN" sz="1200" b="0" kern="1200" dirty="0" err="1">
                          <a:solidFill>
                            <a:schemeClr val="bg1">
                              <a:lumMod val="50000"/>
                            </a:schemeClr>
                          </a:solidFill>
                          <a:latin typeface="+mj-ea"/>
                          <a:ea typeface="+mj-ea"/>
                          <a:cs typeface="+mn-cs"/>
                        </a:rPr>
                        <a:t>IController</a:t>
                      </a:r>
                      <a:r>
                        <a:rPr lang="zh-CN" altLang="en-US" sz="1200" b="0" kern="1200" dirty="0">
                          <a:solidFill>
                            <a:schemeClr val="bg1">
                              <a:lumMod val="50000"/>
                            </a:schemeClr>
                          </a:solidFill>
                          <a:latin typeface="+mj-ea"/>
                          <a:ea typeface="+mj-ea"/>
                          <a:cs typeface="+mn-cs"/>
                        </a:rPr>
                        <a:t>，那么它就是匹配的控制器类；</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52425">
                <a:tc>
                  <a:txBody>
                    <a:bodyPr/>
                    <a:lstStyle/>
                    <a:p>
                      <a:pPr algn="r"/>
                      <a:r>
                        <a:rPr lang="en-US" altLang="zh-CN" sz="1200" b="0" dirty="0">
                          <a:solidFill>
                            <a:schemeClr val="bg1">
                              <a:lumMod val="50000"/>
                            </a:schemeClr>
                          </a:solidFill>
                          <a:latin typeface="+mj-ea"/>
                          <a:ea typeface="+mj-ea"/>
                        </a:rPr>
                        <a:t>3.</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缺省的控制器工厂就使用与控制器类匹配的缺省构造子（</a:t>
                      </a:r>
                      <a:r>
                        <a:rPr lang="en-US" altLang="zh-CN" sz="1200" b="0" kern="1200" dirty="0">
                          <a:solidFill>
                            <a:schemeClr val="bg1">
                              <a:lumMod val="50000"/>
                            </a:schemeClr>
                          </a:solidFill>
                          <a:latin typeface="+mj-ea"/>
                          <a:ea typeface="+mj-ea"/>
                          <a:cs typeface="+mn-cs"/>
                        </a:rPr>
                        <a:t>constructor</a:t>
                      </a:r>
                      <a:r>
                        <a:rPr lang="zh-CN" altLang="en-US" sz="1200" b="0" kern="1200" dirty="0">
                          <a:solidFill>
                            <a:schemeClr val="bg1">
                              <a:lumMod val="50000"/>
                            </a:schemeClr>
                          </a:solidFill>
                          <a:latin typeface="+mj-ea"/>
                          <a:ea typeface="+mj-ea"/>
                          <a:cs typeface="+mn-cs"/>
                        </a:rPr>
                        <a:t>）来实例化控制器。</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3035181"/>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2.6.1. </a:t>
            </a:r>
            <a:r>
              <a:rPr lang="zh-CN" altLang="en-US" dirty="0"/>
              <a:t>例子</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1" y="3056021"/>
            <a:ext cx="3800474" cy="1069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499" y="1143001"/>
            <a:ext cx="4504193" cy="1476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120" y="3056021"/>
            <a:ext cx="4552950" cy="1617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3501" y="1143001"/>
            <a:ext cx="3831002" cy="1476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连接符 4"/>
          <p:cNvCxnSpPr>
            <a:stCxn id="9218" idx="3"/>
            <a:endCxn id="9220" idx="1"/>
          </p:cNvCxnSpPr>
          <p:nvPr/>
        </p:nvCxnSpPr>
        <p:spPr>
          <a:xfrm>
            <a:off x="4694692" y="1881188"/>
            <a:ext cx="448809" cy="0"/>
          </a:xfrm>
          <a:prstGeom prst="line">
            <a:avLst/>
          </a:prstGeom>
          <a:ln>
            <a:headEnd type="diamond" w="lg" len="lg"/>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9219" idx="0"/>
            <a:endCxn id="9218" idx="2"/>
          </p:cNvCxnSpPr>
          <p:nvPr/>
        </p:nvCxnSpPr>
        <p:spPr>
          <a:xfrm flipV="1">
            <a:off x="2442595" y="2619375"/>
            <a:ext cx="1" cy="436646"/>
          </a:xfrm>
          <a:prstGeom prst="line">
            <a:avLst/>
          </a:prstGeom>
          <a:ln>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998568"/>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8787" y="904875"/>
            <a:ext cx="3281363" cy="1552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en-US" altLang="zh-CN" dirty="0"/>
              <a:t>2.6.1. </a:t>
            </a:r>
            <a:r>
              <a:rPr lang="zh-CN" altLang="en-US" dirty="0"/>
              <a:t>例子（续）</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0450" y="3332980"/>
            <a:ext cx="5219700" cy="14686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568" y="904875"/>
            <a:ext cx="4714875"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曲线连接符 5"/>
          <p:cNvCxnSpPr>
            <a:stCxn id="10242" idx="3"/>
            <a:endCxn id="4" idx="0"/>
          </p:cNvCxnSpPr>
          <p:nvPr/>
        </p:nvCxnSpPr>
        <p:spPr>
          <a:xfrm>
            <a:off x="5074443" y="1052513"/>
            <a:ext cx="1135857" cy="228046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pic>
        <p:nvPicPr>
          <p:cNvPr id="1024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568" y="1380355"/>
            <a:ext cx="4714875" cy="1429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5962651" y="3933825"/>
            <a:ext cx="2143124" cy="2762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85775" y="2221321"/>
            <a:ext cx="4476750" cy="6166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曲线连接符 10"/>
          <p:cNvCxnSpPr>
            <a:stCxn id="9" idx="2"/>
            <a:endCxn id="8" idx="1"/>
          </p:cNvCxnSpPr>
          <p:nvPr/>
        </p:nvCxnSpPr>
        <p:spPr>
          <a:xfrm rot="16200000" flipH="1">
            <a:off x="3726426" y="1835713"/>
            <a:ext cx="1233948" cy="3238501"/>
          </a:xfrm>
          <a:prstGeom prst="curvedConnector2">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28477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0243"/>
                                        </p:tgtEl>
                                        <p:attrNameLst>
                                          <p:attrName>style.visibility</p:attrName>
                                        </p:attrNameLst>
                                      </p:cBhvr>
                                      <p:to>
                                        <p:strVal val="visible"/>
                                      </p:to>
                                    </p:set>
                                    <p:anim calcmode="lin" valueType="num">
                                      <p:cBhvr additive="base">
                                        <p:cTn id="15" dur="500" fill="hold"/>
                                        <p:tgtEl>
                                          <p:spTgt spid="10243"/>
                                        </p:tgtEl>
                                        <p:attrNameLst>
                                          <p:attrName>ppt_x</p:attrName>
                                        </p:attrNameLst>
                                      </p:cBhvr>
                                      <p:tavLst>
                                        <p:tav tm="0">
                                          <p:val>
                                            <p:strVal val="#ppt_x"/>
                                          </p:val>
                                        </p:tav>
                                        <p:tav tm="100000">
                                          <p:val>
                                            <p:strVal val="#ppt_x"/>
                                          </p:val>
                                        </p:tav>
                                      </p:tavLst>
                                    </p:anim>
                                    <p:anim calcmode="lin" valueType="num">
                                      <p:cBhvr additive="base">
                                        <p:cTn id="16" dur="500" fill="hold"/>
                                        <p:tgtEl>
                                          <p:spTgt spid="1024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注入的常见种类方式</a:t>
            </a:r>
          </a:p>
        </p:txBody>
      </p:sp>
      <p:graphicFrame>
        <p:nvGraphicFramePr>
          <p:cNvPr id="3" name="表格 2"/>
          <p:cNvGraphicFramePr>
            <a:graphicFrameLocks noGrp="1"/>
          </p:cNvGraphicFramePr>
          <p:nvPr>
            <p:extLst>
              <p:ext uri="{D42A27DB-BD31-4B8C-83A1-F6EECF244321}">
                <p14:modId xmlns:p14="http://schemas.microsoft.com/office/powerpoint/2010/main" val="1276076406"/>
              </p:ext>
            </p:extLst>
          </p:nvPr>
        </p:nvGraphicFramePr>
        <p:xfrm>
          <a:off x="209222" y="1049956"/>
          <a:ext cx="8621485" cy="1378919"/>
        </p:xfrm>
        <a:graphic>
          <a:graphicData uri="http://schemas.openxmlformats.org/drawingml/2006/table">
            <a:tbl>
              <a:tblPr firstRow="1" bandRow="1">
                <a:effectLst/>
                <a:tableStyleId>{5C22544A-7EE6-4342-B048-85BDC9FD1C3A}</a:tableStyleId>
              </a:tblPr>
              <a:tblGrid>
                <a:gridCol w="571828">
                  <a:extLst>
                    <a:ext uri="{9D8B030D-6E8A-4147-A177-3AD203B41FA5}">
                      <a16:colId xmlns:a16="http://schemas.microsoft.com/office/drawing/2014/main" val="20000"/>
                    </a:ext>
                  </a:extLst>
                </a:gridCol>
                <a:gridCol w="8049657">
                  <a:extLst>
                    <a:ext uri="{9D8B030D-6E8A-4147-A177-3AD203B41FA5}">
                      <a16:colId xmlns:a16="http://schemas.microsoft.com/office/drawing/2014/main" val="20001"/>
                    </a:ext>
                  </a:extLst>
                </a:gridCol>
              </a:tblGrid>
              <a:tr h="350219">
                <a:tc>
                  <a:txBody>
                    <a:bodyPr/>
                    <a:lstStyle/>
                    <a:p>
                      <a:pPr algn="r"/>
                      <a:r>
                        <a:rPr lang="en-US" altLang="zh-CN" sz="1200" b="0" dirty="0">
                          <a:solidFill>
                            <a:schemeClr val="bg1">
                              <a:lumMod val="50000"/>
                            </a:schemeClr>
                          </a:solidFill>
                          <a:latin typeface="+mj-ea"/>
                          <a:ea typeface="+mj-ea"/>
                        </a:rPr>
                        <a:t>1.</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dirty="0">
                          <a:solidFill>
                            <a:schemeClr val="bg1">
                              <a:lumMod val="50000"/>
                            </a:schemeClr>
                          </a:solidFill>
                          <a:latin typeface="+mj-ea"/>
                          <a:ea typeface="+mj-ea"/>
                        </a:rPr>
                        <a:t>构造子注入</a:t>
                      </a:r>
                      <a:endParaRPr lang="en-US" altLang="zh-CN"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23850">
                <a:tc>
                  <a:txBody>
                    <a:bodyPr/>
                    <a:lstStyle/>
                    <a:p>
                      <a:pPr algn="r"/>
                      <a:r>
                        <a:rPr lang="en-US" altLang="zh-CN" sz="1200" b="0" dirty="0">
                          <a:solidFill>
                            <a:schemeClr val="bg1">
                              <a:lumMod val="50000"/>
                            </a:schemeClr>
                          </a:solidFill>
                          <a:latin typeface="+mj-ea"/>
                          <a:ea typeface="+mj-ea"/>
                        </a:rPr>
                        <a:t>2.</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属性注入</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52425">
                <a:tc>
                  <a:txBody>
                    <a:bodyPr/>
                    <a:lstStyle/>
                    <a:p>
                      <a:pPr algn="r"/>
                      <a:r>
                        <a:rPr lang="en-US" altLang="zh-CN" sz="1200" b="0" dirty="0">
                          <a:solidFill>
                            <a:schemeClr val="bg1">
                              <a:lumMod val="50000"/>
                            </a:schemeClr>
                          </a:solidFill>
                          <a:latin typeface="+mj-ea"/>
                          <a:ea typeface="+mj-ea"/>
                        </a:rPr>
                        <a:t>3.</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方法注入</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52425">
                <a:tc>
                  <a:txBody>
                    <a:bodyPr/>
                    <a:lstStyle/>
                    <a:p>
                      <a:pPr algn="r"/>
                      <a:r>
                        <a:rPr lang="en-US" altLang="zh-CN" sz="1200" b="0" dirty="0">
                          <a:solidFill>
                            <a:schemeClr val="bg1">
                              <a:lumMod val="50000"/>
                            </a:schemeClr>
                          </a:solidFill>
                          <a:latin typeface="+mj-ea"/>
                          <a:ea typeface="+mj-ea"/>
                        </a:rPr>
                        <a:t>4.</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a:solidFill>
                            <a:schemeClr val="bg1">
                              <a:lumMod val="50000"/>
                            </a:schemeClr>
                          </a:solidFill>
                          <a:latin typeface="+mj-ea"/>
                          <a:ea typeface="+mj-ea"/>
                          <a:cs typeface="+mn-cs"/>
                        </a:rPr>
                        <a:t>环境上下文注入</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015659"/>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构造子注入</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250" y="3427488"/>
            <a:ext cx="2938463" cy="1445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525" y="866775"/>
            <a:ext cx="5581650"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4977166"/>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属性注入</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183606"/>
            <a:ext cx="5105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338512"/>
            <a:ext cx="510540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321969"/>
            <a:ext cx="51054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乘号 2"/>
          <p:cNvSpPr/>
          <p:nvPr/>
        </p:nvSpPr>
        <p:spPr>
          <a:xfrm>
            <a:off x="4724400" y="4312444"/>
            <a:ext cx="771525" cy="67865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29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275" y="869156"/>
            <a:ext cx="427672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029200" y="878681"/>
            <a:ext cx="3771900" cy="1015663"/>
          </a:xfrm>
          <a:prstGeom prst="rect">
            <a:avLst/>
          </a:prstGeom>
          <a:noFill/>
        </p:spPr>
        <p:txBody>
          <a:bodyPr wrap="square" rtlCol="0">
            <a:spAutoFit/>
          </a:bodyPr>
          <a:lstStyle/>
          <a:p>
            <a:pPr>
              <a:buNone/>
            </a:pPr>
            <a:r>
              <a:rPr lang="en-US" altLang="zh-CN" sz="1200" dirty="0" err="1">
                <a:latin typeface="+mj-ea"/>
                <a:ea typeface="+mj-ea"/>
              </a:rPr>
              <a:t>SomeClass</a:t>
            </a:r>
            <a:r>
              <a:rPr lang="en-US" altLang="zh-CN" sz="1200" dirty="0">
                <a:latin typeface="+mj-ea"/>
                <a:ea typeface="+mj-ea"/>
              </a:rPr>
              <a:t> </a:t>
            </a:r>
            <a:r>
              <a:rPr lang="zh-CN" altLang="en-US" sz="1200" dirty="0">
                <a:latin typeface="+mj-ea"/>
                <a:ea typeface="+mj-ea"/>
              </a:rPr>
              <a:t>在 </a:t>
            </a:r>
            <a:r>
              <a:rPr lang="en-US" altLang="zh-CN" sz="1200" dirty="0" err="1">
                <a:latin typeface="+mj-ea"/>
                <a:ea typeface="+mj-ea"/>
              </a:rPr>
              <a:t>ISomeInterface</a:t>
            </a:r>
            <a:r>
              <a:rPr lang="en-US" altLang="zh-CN" sz="1200" dirty="0">
                <a:latin typeface="+mj-ea"/>
                <a:ea typeface="+mj-ea"/>
              </a:rPr>
              <a:t> </a:t>
            </a:r>
            <a:r>
              <a:rPr lang="zh-CN" altLang="en-US" sz="1200" dirty="0">
                <a:latin typeface="+mj-ea"/>
                <a:ea typeface="+mj-ea"/>
              </a:rPr>
              <a:t>有一个可选的依赖，在每次 </a:t>
            </a:r>
            <a:r>
              <a:rPr lang="en-US" altLang="zh-CN" sz="1200" dirty="0">
                <a:latin typeface="+mj-ea"/>
                <a:ea typeface="+mj-ea"/>
              </a:rPr>
              <a:t>get </a:t>
            </a:r>
            <a:r>
              <a:rPr lang="zh-CN" altLang="en-US" sz="1200" dirty="0">
                <a:latin typeface="+mj-ea"/>
                <a:ea typeface="+mj-ea"/>
              </a:rPr>
              <a:t>和 </a:t>
            </a:r>
            <a:r>
              <a:rPr lang="en-US" altLang="zh-CN" sz="1200" dirty="0">
                <a:latin typeface="+mj-ea"/>
                <a:ea typeface="+mj-ea"/>
              </a:rPr>
              <a:t>set </a:t>
            </a:r>
            <a:r>
              <a:rPr lang="zh-CN" altLang="en-US" sz="1200" dirty="0">
                <a:latin typeface="+mj-ea"/>
                <a:ea typeface="+mj-ea"/>
              </a:rPr>
              <a:t>这个属性的时候，需要通过相关的上下文对象进行注入设置（设置它的 </a:t>
            </a:r>
            <a:r>
              <a:rPr lang="en-US" altLang="zh-CN" sz="1200" dirty="0">
                <a:latin typeface="+mj-ea"/>
                <a:ea typeface="+mj-ea"/>
              </a:rPr>
              <a:t>get </a:t>
            </a:r>
            <a:r>
              <a:rPr lang="zh-CN" altLang="en-US" sz="1200" dirty="0">
                <a:latin typeface="+mj-ea"/>
                <a:ea typeface="+mj-ea"/>
              </a:rPr>
              <a:t>和 </a:t>
            </a:r>
            <a:r>
              <a:rPr lang="en-US" altLang="zh-CN" sz="1200" dirty="0">
                <a:latin typeface="+mj-ea"/>
                <a:ea typeface="+mj-ea"/>
              </a:rPr>
              <a:t>set</a:t>
            </a:r>
            <a:r>
              <a:rPr lang="zh-CN" altLang="en-US" sz="1200" dirty="0">
                <a:latin typeface="+mj-ea"/>
                <a:ea typeface="+mj-ea"/>
              </a:rPr>
              <a:t>），而不是直接通过某个方法直接将 </a:t>
            </a:r>
            <a:r>
              <a:rPr lang="en-US" altLang="zh-CN" sz="1200" dirty="0" err="1">
                <a:latin typeface="+mj-ea"/>
                <a:ea typeface="+mj-ea"/>
              </a:rPr>
              <a:t>ISomeInterface</a:t>
            </a:r>
            <a:r>
              <a:rPr lang="en-US" altLang="zh-CN" sz="1200" dirty="0">
                <a:latin typeface="+mj-ea"/>
                <a:ea typeface="+mj-ea"/>
              </a:rPr>
              <a:t> </a:t>
            </a:r>
            <a:r>
              <a:rPr lang="zh-CN" altLang="en-US" sz="1200" dirty="0">
                <a:latin typeface="+mj-ea"/>
                <a:ea typeface="+mj-ea"/>
              </a:rPr>
              <a:t>的实例传入。</a:t>
            </a:r>
          </a:p>
        </p:txBody>
      </p:sp>
    </p:spTree>
    <p:extLst>
      <p:ext uri="{BB962C8B-B14F-4D97-AF65-F5344CB8AC3E}">
        <p14:creationId xmlns:p14="http://schemas.microsoft.com/office/powerpoint/2010/main" val="33425164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2"/>
                                        </p:tgtEl>
                                        <p:attrNameLst>
                                          <p:attrName>style.visibility</p:attrName>
                                        </p:attrNameLst>
                                      </p:cBhvr>
                                      <p:to>
                                        <p:strVal val="visible"/>
                                      </p:to>
                                    </p:set>
                                    <p:anim calcmode="lin" valueType="num">
                                      <p:cBhvr additive="base">
                                        <p:cTn id="7" dur="500" fill="hold"/>
                                        <p:tgtEl>
                                          <p:spTgt spid="12292"/>
                                        </p:tgtEl>
                                        <p:attrNameLst>
                                          <p:attrName>ppt_x</p:attrName>
                                        </p:attrNameLst>
                                      </p:cBhvr>
                                      <p:tavLst>
                                        <p:tav tm="0">
                                          <p:val>
                                            <p:strVal val="#ppt_x"/>
                                          </p:val>
                                        </p:tav>
                                        <p:tav tm="100000">
                                          <p:val>
                                            <p:strVal val="#ppt_x"/>
                                          </p:val>
                                        </p:tav>
                                      </p:tavLst>
                                    </p:anim>
                                    <p:anim calcmode="lin" valueType="num">
                                      <p:cBhvr additive="base">
                                        <p:cTn id="8" dur="500" fill="hold"/>
                                        <p:tgtEl>
                                          <p:spTgt spid="1229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en-US" dirty="0"/>
              <a:t>方法注入</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410" y="1419225"/>
            <a:ext cx="60579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962025" y="3362325"/>
            <a:ext cx="7792261" cy="276999"/>
          </a:xfrm>
          <a:prstGeom prst="rect">
            <a:avLst/>
          </a:prstGeom>
          <a:noFill/>
        </p:spPr>
        <p:txBody>
          <a:bodyPr wrap="none" rtlCol="0">
            <a:spAutoFit/>
          </a:bodyPr>
          <a:lstStyle/>
          <a:p>
            <a:pPr>
              <a:buNone/>
            </a:pPr>
            <a:r>
              <a:rPr lang="en-US" altLang="zh-CN" sz="1200" dirty="0">
                <a:latin typeface="+mj-ea"/>
                <a:ea typeface="+mj-ea"/>
              </a:rPr>
              <a:t>Client </a:t>
            </a:r>
            <a:r>
              <a:rPr lang="zh-CN" altLang="en-US" sz="1200" dirty="0">
                <a:latin typeface="+mj-ea"/>
                <a:ea typeface="+mj-ea"/>
              </a:rPr>
              <a:t>创建一个 </a:t>
            </a:r>
            <a:r>
              <a:rPr lang="en-US" altLang="zh-CN" sz="1200" dirty="0" err="1">
                <a:latin typeface="+mj-ea"/>
                <a:ea typeface="+mj-ea"/>
              </a:rPr>
              <a:t>SomeClass</a:t>
            </a:r>
            <a:r>
              <a:rPr lang="en-US" altLang="zh-CN" sz="1200" dirty="0">
                <a:latin typeface="+mj-ea"/>
                <a:ea typeface="+mj-ea"/>
              </a:rPr>
              <a:t> </a:t>
            </a:r>
            <a:r>
              <a:rPr lang="zh-CN" altLang="en-US" sz="1200" dirty="0">
                <a:latin typeface="+mj-ea"/>
                <a:ea typeface="+mj-ea"/>
              </a:rPr>
              <a:t>实例，但在每次调用 </a:t>
            </a:r>
            <a:r>
              <a:rPr lang="en-US" altLang="zh-CN" sz="1200" dirty="0" err="1">
                <a:latin typeface="+mj-ea"/>
                <a:ea typeface="+mj-ea"/>
              </a:rPr>
              <a:t>DoStuff</a:t>
            </a:r>
            <a:r>
              <a:rPr lang="en-US" altLang="zh-CN" sz="1200" dirty="0">
                <a:latin typeface="+mj-ea"/>
                <a:ea typeface="+mj-ea"/>
              </a:rPr>
              <a:t> </a:t>
            </a:r>
            <a:r>
              <a:rPr lang="zh-CN" altLang="en-US" sz="1200" dirty="0">
                <a:latin typeface="+mj-ea"/>
                <a:ea typeface="+mj-ea"/>
              </a:rPr>
              <a:t>方法时，需要先注入依赖对象实例 </a:t>
            </a:r>
            <a:r>
              <a:rPr lang="en-US" altLang="zh-CN" sz="1200" dirty="0" err="1">
                <a:latin typeface="+mj-ea"/>
                <a:ea typeface="+mj-ea"/>
              </a:rPr>
              <a:t>ISomeInterface</a:t>
            </a:r>
            <a:r>
              <a:rPr lang="zh-CN" altLang="en-US" sz="1200" dirty="0">
                <a:latin typeface="+mj-ea"/>
                <a:ea typeface="+mj-ea"/>
              </a:rPr>
              <a:t>。</a:t>
            </a:r>
          </a:p>
        </p:txBody>
      </p:sp>
    </p:spTree>
    <p:extLst>
      <p:ext uri="{BB962C8B-B14F-4D97-AF65-F5344CB8AC3E}">
        <p14:creationId xmlns:p14="http://schemas.microsoft.com/office/powerpoint/2010/main" val="4264173031"/>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en-US" dirty="0"/>
              <a:t>方法注入（续）</a:t>
            </a:r>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465" y="995363"/>
            <a:ext cx="4760110" cy="695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465" y="1871663"/>
            <a:ext cx="4760110" cy="3013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4276725" y="3943350"/>
            <a:ext cx="1352550" cy="3333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5743575" y="3971925"/>
            <a:ext cx="2505886" cy="276999"/>
          </a:xfrm>
          <a:prstGeom prst="rect">
            <a:avLst/>
          </a:prstGeom>
          <a:noFill/>
        </p:spPr>
        <p:txBody>
          <a:bodyPr wrap="square" rtlCol="0">
            <a:spAutoFit/>
          </a:bodyPr>
          <a:lstStyle/>
          <a:p>
            <a:pPr>
              <a:buNone/>
            </a:pPr>
            <a:r>
              <a:rPr lang="en-US" altLang="zh-CN" sz="1200" dirty="0">
                <a:latin typeface="+mj-ea"/>
                <a:ea typeface="+mj-ea"/>
              </a:rPr>
              <a:t>Context </a:t>
            </a:r>
            <a:r>
              <a:rPr lang="zh-CN" altLang="en-US" sz="1200" dirty="0">
                <a:latin typeface="+mj-ea"/>
                <a:ea typeface="+mj-ea"/>
              </a:rPr>
              <a:t>传入到 </a:t>
            </a:r>
            <a:r>
              <a:rPr lang="en-US" altLang="zh-CN" sz="1200" dirty="0" err="1">
                <a:latin typeface="+mj-ea"/>
                <a:ea typeface="+mj-ea"/>
              </a:rPr>
              <a:t>addIn</a:t>
            </a:r>
            <a:r>
              <a:rPr lang="en-US" altLang="zh-CN" sz="1200" dirty="0">
                <a:latin typeface="+mj-ea"/>
                <a:ea typeface="+mj-ea"/>
              </a:rPr>
              <a:t> </a:t>
            </a:r>
            <a:r>
              <a:rPr lang="zh-CN" altLang="en-US" sz="1200" dirty="0">
                <a:latin typeface="+mj-ea"/>
                <a:ea typeface="+mj-ea"/>
              </a:rPr>
              <a:t>中</a:t>
            </a:r>
          </a:p>
        </p:txBody>
      </p:sp>
    </p:spTree>
    <p:extLst>
      <p:ext uri="{BB962C8B-B14F-4D97-AF65-F5344CB8AC3E}">
        <p14:creationId xmlns:p14="http://schemas.microsoft.com/office/powerpoint/2010/main" val="345907790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本课程陈述的设计是如何开始的？</a:t>
            </a:r>
          </a:p>
        </p:txBody>
      </p:sp>
      <p:sp>
        <p:nvSpPr>
          <p:cNvPr id="3" name="TextBox 2"/>
          <p:cNvSpPr txBox="1"/>
          <p:nvPr/>
        </p:nvSpPr>
        <p:spPr>
          <a:xfrm>
            <a:off x="371476" y="799984"/>
            <a:ext cx="5083443" cy="369332"/>
          </a:xfrm>
          <a:prstGeom prst="rect">
            <a:avLst/>
          </a:prstGeom>
          <a:noFill/>
        </p:spPr>
        <p:txBody>
          <a:bodyPr wrap="none" rtlCol="0">
            <a:spAutoFit/>
          </a:bodyPr>
          <a:lstStyle/>
          <a:p>
            <a:pPr>
              <a:buNone/>
            </a:pPr>
            <a:r>
              <a:rPr lang="zh-CN" altLang="en-US" dirty="0">
                <a:latin typeface="华康少女文字W5(P)" pitchFamily="82" charset="-122"/>
                <a:ea typeface="华康少女文字W5(P)" pitchFamily="82" charset="-122"/>
                <a:sym typeface="Wingdings"/>
              </a:rPr>
              <a:t> 什么物件（对象）可以使用接口，如何约定</a:t>
            </a:r>
            <a:r>
              <a:rPr lang="zh-CN" altLang="en-US" dirty="0">
                <a:latin typeface="华康少女文字W5(P)" pitchFamily="82" charset="-122"/>
                <a:ea typeface="华康少女文字W5(P)" pitchFamily="82" charset="-122"/>
              </a:rPr>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6" y="1251823"/>
            <a:ext cx="3301330" cy="1554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1251823"/>
            <a:ext cx="5034063" cy="3529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71477" y="3238384"/>
            <a:ext cx="3301330" cy="1323439"/>
          </a:xfrm>
          <a:prstGeom prst="rect">
            <a:avLst/>
          </a:prstGeom>
          <a:noFill/>
        </p:spPr>
        <p:txBody>
          <a:bodyPr wrap="square" rtlCol="0">
            <a:spAutoFit/>
          </a:bodyPr>
          <a:lstStyle/>
          <a:p>
            <a:pPr>
              <a:buNone/>
            </a:pPr>
            <a:r>
              <a:rPr lang="zh-CN" altLang="en-US" sz="1600" dirty="0">
                <a:solidFill>
                  <a:schemeClr val="bg1">
                    <a:lumMod val="75000"/>
                  </a:schemeClr>
                </a:solidFill>
                <a:latin typeface="华康少女文字W5(P)" pitchFamily="82" charset="-122"/>
                <a:ea typeface="华康少女文字W5(P)" pitchFamily="82" charset="-122"/>
              </a:rPr>
              <a:t>电脑是通过其自身的电源线的插头与墙上电源插板的插口的耦合，才能使用电源进行工作的，隐喻电脑电源线插头的形状必须能够与墙上的插板的插孔有约束。</a:t>
            </a:r>
          </a:p>
        </p:txBody>
      </p:sp>
    </p:spTree>
    <p:extLst>
      <p:ext uri="{BB962C8B-B14F-4D97-AF65-F5344CB8AC3E}">
        <p14:creationId xmlns:p14="http://schemas.microsoft.com/office/powerpoint/2010/main" val="28984967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 calcmode="lin" valueType="num">
                                      <p:cBhvr additive="base">
                                        <p:cTn id="7" dur="500" fill="hold"/>
                                        <p:tgtEl>
                                          <p:spTgt spid="4099"/>
                                        </p:tgtEl>
                                        <p:attrNameLst>
                                          <p:attrName>ppt_x</p:attrName>
                                        </p:attrNameLst>
                                      </p:cBhvr>
                                      <p:tavLst>
                                        <p:tav tm="0">
                                          <p:val>
                                            <p:strVal val="#ppt_x"/>
                                          </p:val>
                                        </p:tav>
                                        <p:tav tm="100000">
                                          <p:val>
                                            <p:strVal val="#ppt_x"/>
                                          </p:val>
                                        </p:tav>
                                      </p:tavLst>
                                    </p:anim>
                                    <p:anim calcmode="lin" valueType="num">
                                      <p:cBhvr additive="base">
                                        <p:cTn id="8" dur="500" fill="hold"/>
                                        <p:tgtEl>
                                          <p:spTgt spid="409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heel(1)">
                                      <p:cBhvr>
                                        <p:cTn id="13"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en-US" dirty="0"/>
              <a:t>环境上下文注入</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3587" y="1181100"/>
            <a:ext cx="3971925"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033586" y="3747700"/>
            <a:ext cx="6577014" cy="276999"/>
          </a:xfrm>
          <a:prstGeom prst="rect">
            <a:avLst/>
          </a:prstGeom>
          <a:noFill/>
        </p:spPr>
        <p:txBody>
          <a:bodyPr wrap="square" rtlCol="0">
            <a:spAutoFit/>
          </a:bodyPr>
          <a:lstStyle/>
          <a:p>
            <a:pPr>
              <a:buNone/>
            </a:pPr>
            <a:r>
              <a:rPr lang="zh-CN" altLang="en-US" sz="1200" dirty="0">
                <a:latin typeface="+mj-ea"/>
                <a:ea typeface="+mj-ea"/>
              </a:rPr>
              <a:t>每一个 </a:t>
            </a:r>
            <a:r>
              <a:rPr lang="en-US" altLang="zh-CN" sz="1200" dirty="0">
                <a:latin typeface="+mj-ea"/>
                <a:ea typeface="+mj-ea"/>
              </a:rPr>
              <a:t>Module </a:t>
            </a:r>
            <a:r>
              <a:rPr lang="zh-CN" altLang="en-US" sz="1200" dirty="0">
                <a:latin typeface="+mj-ea"/>
                <a:ea typeface="+mj-ea"/>
              </a:rPr>
              <a:t>都可以根据需要，访问和处理一个环境定义上下文（</a:t>
            </a:r>
            <a:r>
              <a:rPr lang="en-US" altLang="zh-CN" sz="1200" dirty="0">
                <a:latin typeface="+mj-ea"/>
                <a:ea typeface="+mj-ea"/>
              </a:rPr>
              <a:t>Ambient Context</a:t>
            </a:r>
            <a:r>
              <a:rPr lang="zh-CN" altLang="en-US" sz="1200" dirty="0">
                <a:latin typeface="+mj-ea"/>
                <a:ea typeface="+mj-ea"/>
              </a:rPr>
              <a:t>）。</a:t>
            </a:r>
          </a:p>
        </p:txBody>
      </p:sp>
    </p:spTree>
    <p:extLst>
      <p:ext uri="{BB962C8B-B14F-4D97-AF65-F5344CB8AC3E}">
        <p14:creationId xmlns:p14="http://schemas.microsoft.com/office/powerpoint/2010/main" val="4257746844"/>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en-US" dirty="0"/>
              <a:t>环境上下文注入（续）</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286" y="1228725"/>
            <a:ext cx="4257675"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286" y="2752277"/>
            <a:ext cx="4295775" cy="1867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2487" y="1228725"/>
            <a:ext cx="4075762"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84353" y="2161400"/>
            <a:ext cx="4039540" cy="461665"/>
          </a:xfrm>
          <a:prstGeom prst="rect">
            <a:avLst/>
          </a:prstGeom>
          <a:noFill/>
        </p:spPr>
        <p:txBody>
          <a:bodyPr wrap="square" rtlCol="0">
            <a:spAutoFit/>
          </a:bodyPr>
          <a:lstStyle/>
          <a:p>
            <a:pPr>
              <a:buNone/>
            </a:pPr>
            <a:r>
              <a:rPr lang="zh-CN" altLang="en-US" sz="1200" dirty="0">
                <a:solidFill>
                  <a:srgbClr val="FF0000"/>
                </a:solidFill>
                <a:latin typeface="+mj-ea"/>
                <a:ea typeface="+mj-ea"/>
                <a:sym typeface="Wingdings"/>
              </a:rPr>
              <a:t> </a:t>
            </a:r>
            <a:r>
              <a:rPr lang="zh-CN" altLang="en-US" sz="1200" dirty="0">
                <a:solidFill>
                  <a:srgbClr val="FF0000"/>
                </a:solidFill>
                <a:latin typeface="+mj-ea"/>
                <a:ea typeface="+mj-ea"/>
              </a:rPr>
              <a:t>从本地线程存储（</a:t>
            </a:r>
            <a:r>
              <a:rPr lang="en-US" altLang="zh-CN" sz="1200" dirty="0">
                <a:solidFill>
                  <a:srgbClr val="FF0000"/>
                </a:solidFill>
                <a:latin typeface="+mj-ea"/>
                <a:ea typeface="+mj-ea"/>
              </a:rPr>
              <a:t>TLS</a:t>
            </a:r>
            <a:r>
              <a:rPr lang="zh-CN" altLang="en-US" sz="1200" dirty="0">
                <a:solidFill>
                  <a:srgbClr val="FF0000"/>
                </a:solidFill>
                <a:latin typeface="+mj-ea"/>
                <a:ea typeface="+mj-ea"/>
              </a:rPr>
              <a:t>）中提取当前的某个上下文（</a:t>
            </a:r>
            <a:r>
              <a:rPr lang="en-US" altLang="zh-CN" sz="1200" dirty="0" err="1">
                <a:solidFill>
                  <a:srgbClr val="FF0000"/>
                </a:solidFill>
                <a:latin typeface="+mj-ea"/>
                <a:ea typeface="+mj-ea"/>
              </a:rPr>
              <a:t>SomeContext</a:t>
            </a:r>
            <a:r>
              <a:rPr lang="zh-CN" altLang="en-US" sz="1200" dirty="0">
                <a:solidFill>
                  <a:srgbClr val="FF0000"/>
                </a:solidFill>
                <a:latin typeface="+mj-ea"/>
                <a:ea typeface="+mj-ea"/>
              </a:rPr>
              <a:t>）</a:t>
            </a:r>
          </a:p>
        </p:txBody>
      </p:sp>
      <p:sp>
        <p:nvSpPr>
          <p:cNvPr id="8" name="TextBox 7"/>
          <p:cNvSpPr txBox="1"/>
          <p:nvPr/>
        </p:nvSpPr>
        <p:spPr>
          <a:xfrm>
            <a:off x="6518453" y="2733227"/>
            <a:ext cx="2219796" cy="276999"/>
          </a:xfrm>
          <a:prstGeom prst="rect">
            <a:avLst/>
          </a:prstGeom>
          <a:noFill/>
        </p:spPr>
        <p:txBody>
          <a:bodyPr wrap="square" rtlCol="0">
            <a:spAutoFit/>
          </a:bodyPr>
          <a:lstStyle/>
          <a:p>
            <a:pPr>
              <a:buNone/>
            </a:pPr>
            <a:r>
              <a:rPr lang="zh-CN" altLang="en-US" sz="1200" dirty="0">
                <a:solidFill>
                  <a:srgbClr val="FF0000"/>
                </a:solidFill>
                <a:latin typeface="+mj-ea"/>
                <a:ea typeface="+mj-ea"/>
                <a:sym typeface="Wingdings"/>
              </a:rPr>
              <a:t>将当前的上下文保存到</a:t>
            </a:r>
            <a:r>
              <a:rPr lang="en-US" altLang="zh-CN" sz="1200" dirty="0">
                <a:solidFill>
                  <a:srgbClr val="FF0000"/>
                </a:solidFill>
                <a:latin typeface="+mj-ea"/>
                <a:ea typeface="+mj-ea"/>
                <a:sym typeface="Wingdings"/>
              </a:rPr>
              <a:t>TLS</a:t>
            </a:r>
            <a:endParaRPr lang="zh-CN" altLang="en-US" sz="1200" dirty="0">
              <a:solidFill>
                <a:srgbClr val="FF0000"/>
              </a:solidFill>
              <a:latin typeface="+mj-ea"/>
              <a:ea typeface="+mj-ea"/>
            </a:endParaRPr>
          </a:p>
        </p:txBody>
      </p:sp>
      <p:sp>
        <p:nvSpPr>
          <p:cNvPr id="9" name="TextBox 8"/>
          <p:cNvSpPr txBox="1"/>
          <p:nvPr/>
        </p:nvSpPr>
        <p:spPr>
          <a:xfrm>
            <a:off x="6700368" y="4505324"/>
            <a:ext cx="1863546" cy="276999"/>
          </a:xfrm>
          <a:prstGeom prst="rect">
            <a:avLst/>
          </a:prstGeom>
          <a:noFill/>
        </p:spPr>
        <p:txBody>
          <a:bodyPr wrap="square" rtlCol="0">
            <a:spAutoFit/>
          </a:bodyPr>
          <a:lstStyle/>
          <a:p>
            <a:pPr>
              <a:buNone/>
            </a:pPr>
            <a:r>
              <a:rPr lang="zh-CN" altLang="en-US" sz="1200" dirty="0">
                <a:solidFill>
                  <a:srgbClr val="FF0000"/>
                </a:solidFill>
                <a:latin typeface="+mj-ea"/>
                <a:ea typeface="+mj-ea"/>
                <a:sym typeface="Wingdings"/>
              </a:rPr>
              <a:t> </a:t>
            </a:r>
            <a:r>
              <a:rPr lang="zh-CN" altLang="en-US" sz="1200" dirty="0">
                <a:solidFill>
                  <a:srgbClr val="FF0000"/>
                </a:solidFill>
                <a:latin typeface="+mj-ea"/>
                <a:ea typeface="+mj-ea"/>
              </a:rPr>
              <a:t>将上下文加载到变量</a:t>
            </a:r>
          </a:p>
        </p:txBody>
      </p:sp>
      <p:sp>
        <p:nvSpPr>
          <p:cNvPr id="3" name="矩形 2"/>
          <p:cNvSpPr/>
          <p:nvPr/>
        </p:nvSpPr>
        <p:spPr>
          <a:xfrm>
            <a:off x="1162050" y="3685950"/>
            <a:ext cx="3500437" cy="7431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曲线连接符 4"/>
          <p:cNvCxnSpPr>
            <a:stCxn id="7" idx="3"/>
            <a:endCxn id="3" idx="0"/>
          </p:cNvCxnSpPr>
          <p:nvPr/>
        </p:nvCxnSpPr>
        <p:spPr>
          <a:xfrm flipH="1">
            <a:off x="2912269" y="2392233"/>
            <a:ext cx="1511624" cy="1293717"/>
          </a:xfrm>
          <a:prstGeom prst="curvedConnector4">
            <a:avLst>
              <a:gd name="adj1" fmla="val -15123"/>
              <a:gd name="adj2" fmla="val 5892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5400675" y="3039091"/>
            <a:ext cx="3337574" cy="4756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857750" y="4200525"/>
            <a:ext cx="3362325" cy="2952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279249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3" grpId="0" animBg="1"/>
      <p:bldP spid="11" grpId="0" animBg="1"/>
      <p:bldP spid="1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2900" y="847725"/>
            <a:ext cx="8439150" cy="3943349"/>
          </a:xfrm>
          <a:prstGeom prst="rect">
            <a:avLst/>
          </a:prstGeom>
          <a:solidFill>
            <a:schemeClr val="tx1"/>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4. </a:t>
            </a:r>
            <a:r>
              <a:rPr lang="zh-CN" altLang="en-US" dirty="0"/>
              <a:t>依赖注入方法的使用</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350" y="925765"/>
            <a:ext cx="6477000" cy="3787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1381455"/>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2"/>
          <p:cNvSpPr txBox="1">
            <a:spLocks noChangeArrowheads="1"/>
          </p:cNvSpPr>
          <p:nvPr/>
        </p:nvSpPr>
        <p:spPr bwMode="auto">
          <a:xfrm>
            <a:off x="200025" y="288442"/>
            <a:ext cx="6324600" cy="42267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fontScale="82500" lnSpcReduction="20000"/>
          </a:bodyPr>
          <a:lstStyle>
            <a:lvl1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2pPr>
            <a:lvl3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3pPr>
            <a:lvl4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4pPr>
            <a:lvl5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5pPr>
            <a:lvl6pPr marL="4572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6pPr>
            <a:lvl7pPr marL="9144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7pPr>
            <a:lvl8pPr marL="13716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8pPr>
            <a:lvl9pPr marL="18288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9pPr>
          </a:lstStyle>
          <a:p>
            <a:pPr eaLnBrk="1" hangingPunct="1">
              <a:buNone/>
              <a:defRPr/>
            </a:pPr>
            <a:r>
              <a:rPr lang="zh-CN" altLang="en-US" dirty="0">
                <a:latin typeface="微软雅黑" pitchFamily="34" charset="-122"/>
                <a:ea typeface="微软雅黑" pitchFamily="34" charset="-122"/>
              </a:rPr>
              <a:t>课程作业指南</a:t>
            </a:r>
          </a:p>
        </p:txBody>
      </p:sp>
      <p:graphicFrame>
        <p:nvGraphicFramePr>
          <p:cNvPr id="3" name="表格 2"/>
          <p:cNvGraphicFramePr>
            <a:graphicFrameLocks noGrp="1"/>
          </p:cNvGraphicFramePr>
          <p:nvPr>
            <p:extLst>
              <p:ext uri="{D42A27DB-BD31-4B8C-83A1-F6EECF244321}">
                <p14:modId xmlns:p14="http://schemas.microsoft.com/office/powerpoint/2010/main" val="1077776796"/>
              </p:ext>
            </p:extLst>
          </p:nvPr>
        </p:nvGraphicFramePr>
        <p:xfrm>
          <a:off x="327545" y="1139378"/>
          <a:ext cx="8570795" cy="1260922"/>
        </p:xfrm>
        <a:graphic>
          <a:graphicData uri="http://schemas.openxmlformats.org/drawingml/2006/table">
            <a:tbl>
              <a:tblPr firstRow="1" bandRow="1">
                <a:tableStyleId>{91EBBBCC-DAD2-459C-BE2E-F6DE35CF9A28}</a:tableStyleId>
              </a:tblPr>
              <a:tblGrid>
                <a:gridCol w="1051090">
                  <a:extLst>
                    <a:ext uri="{9D8B030D-6E8A-4147-A177-3AD203B41FA5}">
                      <a16:colId xmlns:a16="http://schemas.microsoft.com/office/drawing/2014/main" val="20000"/>
                    </a:ext>
                  </a:extLst>
                </a:gridCol>
                <a:gridCol w="1477108">
                  <a:extLst>
                    <a:ext uri="{9D8B030D-6E8A-4147-A177-3AD203B41FA5}">
                      <a16:colId xmlns:a16="http://schemas.microsoft.com/office/drawing/2014/main" val="20001"/>
                    </a:ext>
                  </a:extLst>
                </a:gridCol>
                <a:gridCol w="3404381">
                  <a:extLst>
                    <a:ext uri="{9D8B030D-6E8A-4147-A177-3AD203B41FA5}">
                      <a16:colId xmlns:a16="http://schemas.microsoft.com/office/drawing/2014/main" val="20002"/>
                    </a:ext>
                  </a:extLst>
                </a:gridCol>
                <a:gridCol w="2638216">
                  <a:extLst>
                    <a:ext uri="{9D8B030D-6E8A-4147-A177-3AD203B41FA5}">
                      <a16:colId xmlns:a16="http://schemas.microsoft.com/office/drawing/2014/main" val="20003"/>
                    </a:ext>
                  </a:extLst>
                </a:gridCol>
              </a:tblGrid>
              <a:tr h="299044">
                <a:tc>
                  <a:txBody>
                    <a:bodyPr/>
                    <a:lstStyle/>
                    <a:p>
                      <a:r>
                        <a:rPr lang="zh-CN" altLang="en-US" sz="1100" b="0" dirty="0">
                          <a:solidFill>
                            <a:schemeClr val="bg1">
                              <a:lumMod val="50000"/>
                            </a:schemeClr>
                          </a:solidFill>
                          <a:effectLst/>
                          <a:latin typeface="+mj-ea"/>
                          <a:ea typeface="+mj-ea"/>
                        </a:rPr>
                        <a:t>作业编号</a:t>
                      </a:r>
                    </a:p>
                  </a:txBody>
                  <a:tcPr marT="34290" marB="34290"/>
                </a:tc>
                <a:tc>
                  <a:txBody>
                    <a:bodyPr/>
                    <a:lstStyle/>
                    <a:p>
                      <a:r>
                        <a:rPr lang="zh-CN" altLang="en-US" sz="1100" b="0" dirty="0">
                          <a:solidFill>
                            <a:schemeClr val="bg1">
                              <a:lumMod val="50000"/>
                            </a:schemeClr>
                          </a:solidFill>
                          <a:effectLst/>
                          <a:latin typeface="+mj-ea"/>
                          <a:ea typeface="+mj-ea"/>
                        </a:rPr>
                        <a:t>作业任务</a:t>
                      </a:r>
                    </a:p>
                  </a:txBody>
                  <a:tcPr marT="34290" marB="34290"/>
                </a:tc>
                <a:tc>
                  <a:txBody>
                    <a:bodyPr/>
                    <a:lstStyle/>
                    <a:p>
                      <a:r>
                        <a:rPr lang="zh-CN" altLang="en-US" sz="1100" b="0" dirty="0">
                          <a:solidFill>
                            <a:schemeClr val="bg1">
                              <a:lumMod val="50000"/>
                            </a:schemeClr>
                          </a:solidFill>
                          <a:effectLst/>
                          <a:latin typeface="+mj-ea"/>
                          <a:ea typeface="+mj-ea"/>
                        </a:rPr>
                        <a:t>关联工作产品模板</a:t>
                      </a:r>
                    </a:p>
                  </a:txBody>
                  <a:tcPr marT="34290" marB="34290"/>
                </a:tc>
                <a:tc>
                  <a:txBody>
                    <a:bodyPr/>
                    <a:lstStyle/>
                    <a:p>
                      <a:r>
                        <a:rPr lang="zh-CN" altLang="en-US" sz="1100" b="0">
                          <a:solidFill>
                            <a:schemeClr val="bg1">
                              <a:lumMod val="50000"/>
                            </a:schemeClr>
                          </a:solidFill>
                          <a:effectLst/>
                          <a:latin typeface="+mj-ea"/>
                          <a:ea typeface="+mj-ea"/>
                        </a:rPr>
                        <a:t>要求说明</a:t>
                      </a:r>
                      <a:endParaRPr lang="zh-CN" altLang="en-US" sz="1100" b="0" dirty="0">
                        <a:solidFill>
                          <a:schemeClr val="bg1">
                            <a:lumMod val="50000"/>
                          </a:schemeClr>
                        </a:solidFill>
                        <a:effectLst/>
                        <a:latin typeface="+mj-ea"/>
                        <a:ea typeface="+mj-ea"/>
                      </a:endParaRPr>
                    </a:p>
                  </a:txBody>
                  <a:tcPr marT="34290" marB="34290"/>
                </a:tc>
                <a:extLst>
                  <a:ext uri="{0D108BD9-81ED-4DB2-BD59-A6C34878D82A}">
                    <a16:rowId xmlns:a16="http://schemas.microsoft.com/office/drawing/2014/main" val="10000"/>
                  </a:ext>
                </a:extLst>
              </a:tr>
              <a:tr h="253218">
                <a:tc>
                  <a:txBody>
                    <a:bodyPr/>
                    <a:lstStyle/>
                    <a:p>
                      <a:endParaRPr lang="zh-CN" altLang="en-US" sz="1100" dirty="0">
                        <a:solidFill>
                          <a:schemeClr val="bg1">
                            <a:lumMod val="50000"/>
                          </a:schemeClr>
                        </a:solidFill>
                        <a:effectLst/>
                        <a:latin typeface="+mj-ea"/>
                        <a:ea typeface="+mj-ea"/>
                      </a:endParaRPr>
                    </a:p>
                  </a:txBody>
                  <a:tcPr marT="34290" marB="34290"/>
                </a:tc>
                <a:tc>
                  <a:txBody>
                    <a:bodyPr/>
                    <a:lstStyle/>
                    <a:p>
                      <a:endParaRPr lang="zh-CN" altLang="en-US" sz="1100" dirty="0">
                        <a:solidFill>
                          <a:schemeClr val="bg1">
                            <a:lumMod val="50000"/>
                          </a:schemeClr>
                        </a:solidFill>
                        <a:effectLst/>
                        <a:latin typeface="+mj-ea"/>
                        <a:ea typeface="+mj-ea"/>
                      </a:endParaRPr>
                    </a:p>
                  </a:txBody>
                  <a:tcPr marT="34290" marB="34290"/>
                </a:tc>
                <a:tc>
                  <a:txBody>
                    <a:bodyPr/>
                    <a:lstStyle/>
                    <a:p>
                      <a:endParaRPr lang="zh-CN" altLang="en-US" sz="1100" dirty="0">
                        <a:solidFill>
                          <a:schemeClr val="bg1">
                            <a:lumMod val="50000"/>
                          </a:schemeClr>
                        </a:solidFill>
                        <a:effectLst/>
                        <a:latin typeface="+mj-ea"/>
                        <a:ea typeface="+mj-ea"/>
                      </a:endParaRPr>
                    </a:p>
                  </a:txBody>
                  <a:tcPr marT="34290" marB="34290"/>
                </a:tc>
                <a:tc>
                  <a:txBody>
                    <a:bodyPr/>
                    <a:lstStyle/>
                    <a:p>
                      <a:endParaRPr lang="zh-CN" altLang="en-US" sz="1100" dirty="0">
                        <a:solidFill>
                          <a:schemeClr val="bg1">
                            <a:lumMod val="50000"/>
                          </a:schemeClr>
                        </a:solidFill>
                        <a:effectLst/>
                        <a:latin typeface="+mj-ea"/>
                        <a:ea typeface="+mj-ea"/>
                      </a:endParaRPr>
                    </a:p>
                  </a:txBody>
                  <a:tcPr marT="34290" marB="34290"/>
                </a:tc>
                <a:extLst>
                  <a:ext uri="{0D108BD9-81ED-4DB2-BD59-A6C34878D82A}">
                    <a16:rowId xmlns:a16="http://schemas.microsoft.com/office/drawing/2014/main" val="10001"/>
                  </a:ext>
                </a:extLst>
              </a:tr>
              <a:tr h="228600">
                <a:tc>
                  <a:txBody>
                    <a:bodyPr/>
                    <a:lstStyle/>
                    <a:p>
                      <a:endParaRPr lang="zh-CN" altLang="en-US" sz="1100" dirty="0">
                        <a:solidFill>
                          <a:schemeClr val="bg1">
                            <a:lumMod val="50000"/>
                          </a:schemeClr>
                        </a:solidFill>
                        <a:effectLst/>
                        <a:latin typeface="+mj-ea"/>
                        <a:ea typeface="+mj-ea"/>
                      </a:endParaRPr>
                    </a:p>
                  </a:txBody>
                  <a:tcPr marT="34290" marB="34290"/>
                </a:tc>
                <a:tc>
                  <a:txBody>
                    <a:bodyPr/>
                    <a:lstStyle/>
                    <a:p>
                      <a:endParaRPr lang="zh-CN" altLang="en-US" sz="1100" dirty="0">
                        <a:solidFill>
                          <a:schemeClr val="bg1">
                            <a:lumMod val="50000"/>
                          </a:schemeClr>
                        </a:solidFill>
                        <a:effectLst/>
                        <a:latin typeface="+mj-ea"/>
                        <a:ea typeface="+mj-ea"/>
                      </a:endParaRPr>
                    </a:p>
                  </a:txBody>
                  <a:tcPr marT="34290" marB="34290"/>
                </a:tc>
                <a:tc>
                  <a:txBody>
                    <a:bodyPr/>
                    <a:lstStyle/>
                    <a:p>
                      <a:endParaRPr lang="zh-CN" altLang="en-US" sz="1100" dirty="0">
                        <a:solidFill>
                          <a:schemeClr val="bg1">
                            <a:lumMod val="50000"/>
                          </a:schemeClr>
                        </a:solidFill>
                        <a:effectLst/>
                        <a:latin typeface="+mj-ea"/>
                        <a:ea typeface="+mj-ea"/>
                      </a:endParaRPr>
                    </a:p>
                  </a:txBody>
                  <a:tcPr marT="34290" marB="34290"/>
                </a:tc>
                <a:tc>
                  <a:txBody>
                    <a:bodyPr/>
                    <a:lstStyle/>
                    <a:p>
                      <a:endParaRPr lang="zh-CN" altLang="en-US" sz="1100" dirty="0">
                        <a:solidFill>
                          <a:schemeClr val="bg1">
                            <a:lumMod val="50000"/>
                          </a:schemeClr>
                        </a:solidFill>
                        <a:effectLst/>
                        <a:latin typeface="+mj-ea"/>
                        <a:ea typeface="+mj-ea"/>
                      </a:endParaRPr>
                    </a:p>
                  </a:txBody>
                  <a:tcPr marT="34290" marB="34290"/>
                </a:tc>
                <a:extLst>
                  <a:ext uri="{0D108BD9-81ED-4DB2-BD59-A6C34878D82A}">
                    <a16:rowId xmlns:a16="http://schemas.microsoft.com/office/drawing/2014/main" val="10002"/>
                  </a:ext>
                </a:extLst>
              </a:tr>
              <a:tr h="235634">
                <a:tc>
                  <a:txBody>
                    <a:bodyPr/>
                    <a:lstStyle/>
                    <a:p>
                      <a:endParaRPr lang="zh-CN" altLang="en-US" sz="1100" dirty="0">
                        <a:solidFill>
                          <a:schemeClr val="bg1">
                            <a:lumMod val="50000"/>
                          </a:schemeClr>
                        </a:solidFill>
                        <a:effectLst/>
                        <a:latin typeface="+mj-ea"/>
                        <a:ea typeface="+mj-ea"/>
                      </a:endParaRPr>
                    </a:p>
                  </a:txBody>
                  <a:tcPr marT="34290" marB="34290"/>
                </a:tc>
                <a:tc>
                  <a:txBody>
                    <a:bodyPr/>
                    <a:lstStyle/>
                    <a:p>
                      <a:endParaRPr lang="zh-CN" altLang="en-US" sz="1100" dirty="0">
                        <a:solidFill>
                          <a:schemeClr val="bg1">
                            <a:lumMod val="50000"/>
                          </a:schemeClr>
                        </a:solidFill>
                        <a:effectLst/>
                        <a:latin typeface="+mj-ea"/>
                        <a:ea typeface="+mj-ea"/>
                      </a:endParaRPr>
                    </a:p>
                  </a:txBody>
                  <a:tcPr marT="34290" marB="34290"/>
                </a:tc>
                <a:tc>
                  <a:txBody>
                    <a:bodyPr/>
                    <a:lstStyle/>
                    <a:p>
                      <a:endParaRPr lang="zh-CN" altLang="en-US" sz="1100" dirty="0">
                        <a:solidFill>
                          <a:schemeClr val="bg1">
                            <a:lumMod val="50000"/>
                          </a:schemeClr>
                        </a:solidFill>
                        <a:effectLst/>
                        <a:latin typeface="+mj-ea"/>
                        <a:ea typeface="+mj-ea"/>
                      </a:endParaRPr>
                    </a:p>
                  </a:txBody>
                  <a:tcPr marT="34290" marB="34290"/>
                </a:tc>
                <a:tc>
                  <a:txBody>
                    <a:bodyPr/>
                    <a:lstStyle/>
                    <a:p>
                      <a:endParaRPr lang="zh-CN" altLang="en-US" sz="1100" dirty="0">
                        <a:solidFill>
                          <a:schemeClr val="bg1">
                            <a:lumMod val="50000"/>
                          </a:schemeClr>
                        </a:solidFill>
                        <a:effectLst/>
                        <a:latin typeface="+mj-ea"/>
                        <a:ea typeface="+mj-ea"/>
                      </a:endParaRPr>
                    </a:p>
                  </a:txBody>
                  <a:tcPr marT="34290" marB="34290"/>
                </a:tc>
                <a:extLst>
                  <a:ext uri="{0D108BD9-81ED-4DB2-BD59-A6C34878D82A}">
                    <a16:rowId xmlns:a16="http://schemas.microsoft.com/office/drawing/2014/main" val="10003"/>
                  </a:ext>
                </a:extLst>
              </a:tr>
              <a:tr h="228600">
                <a:tc>
                  <a:txBody>
                    <a:bodyPr/>
                    <a:lstStyle/>
                    <a:p>
                      <a:endParaRPr lang="zh-CN" altLang="en-US" sz="1100" dirty="0">
                        <a:solidFill>
                          <a:schemeClr val="bg1">
                            <a:lumMod val="50000"/>
                          </a:schemeClr>
                        </a:solidFill>
                        <a:effectLst/>
                        <a:latin typeface="+mj-ea"/>
                        <a:ea typeface="+mj-ea"/>
                      </a:endParaRP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100" dirty="0">
                        <a:solidFill>
                          <a:schemeClr val="bg1">
                            <a:lumMod val="50000"/>
                          </a:schemeClr>
                        </a:solidFill>
                        <a:effectLst/>
                        <a:latin typeface="+mj-ea"/>
                        <a:ea typeface="+mj-ea"/>
                      </a:endParaRPr>
                    </a:p>
                  </a:txBody>
                  <a:tcPr marT="34290" marB="34290"/>
                </a:tc>
                <a:tc>
                  <a:txBody>
                    <a:bodyPr/>
                    <a:lstStyle/>
                    <a:p>
                      <a:endParaRPr lang="zh-CN" altLang="en-US" sz="1100" dirty="0">
                        <a:solidFill>
                          <a:schemeClr val="bg1">
                            <a:lumMod val="50000"/>
                          </a:schemeClr>
                        </a:solidFill>
                        <a:effectLst/>
                        <a:latin typeface="+mj-ea"/>
                        <a:ea typeface="+mj-ea"/>
                      </a:endParaRPr>
                    </a:p>
                  </a:txBody>
                  <a:tcPr marT="34290" marB="34290"/>
                </a:tc>
                <a:tc>
                  <a:txBody>
                    <a:bodyPr/>
                    <a:lstStyle/>
                    <a:p>
                      <a:endParaRPr lang="zh-CN" altLang="en-US" sz="1100" dirty="0">
                        <a:solidFill>
                          <a:schemeClr val="bg1">
                            <a:lumMod val="50000"/>
                          </a:schemeClr>
                        </a:solidFill>
                        <a:effectLst/>
                        <a:latin typeface="+mj-ea"/>
                        <a:ea typeface="+mj-ea"/>
                      </a:endParaRPr>
                    </a:p>
                  </a:txBody>
                  <a:tcPr marT="34290" marB="3429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13444764"/>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95433" y="1898428"/>
            <a:ext cx="7455887" cy="707886"/>
          </a:xfrm>
          <a:prstGeom prst="rect">
            <a:avLst/>
          </a:prstGeom>
          <a:noFill/>
        </p:spPr>
        <p:txBody>
          <a:bodyPr wrap="none">
            <a:spAutoFit/>
          </a:bodyPr>
          <a:lstStyle/>
          <a:p>
            <a:pPr algn="ctr">
              <a:buFont typeface="Wingdings" pitchFamily="2" charset="2"/>
              <a:buNone/>
              <a:defRPr/>
            </a:pPr>
            <a:r>
              <a:rPr lang="zh-CN" altLang="en-US" sz="4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微软雅黑" pitchFamily="34" charset="-122"/>
                <a:ea typeface="微软雅黑" pitchFamily="34" charset="-122"/>
              </a:rPr>
              <a:t>本次学习结束，谢谢您的参与！</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本课程陈述的设计是如何开始的？</a:t>
            </a:r>
          </a:p>
        </p:txBody>
      </p:sp>
      <p:sp>
        <p:nvSpPr>
          <p:cNvPr id="3" name="TextBox 2"/>
          <p:cNvSpPr txBox="1"/>
          <p:nvPr/>
        </p:nvSpPr>
        <p:spPr>
          <a:xfrm>
            <a:off x="371476" y="799984"/>
            <a:ext cx="7853432" cy="369332"/>
          </a:xfrm>
          <a:prstGeom prst="rect">
            <a:avLst/>
          </a:prstGeom>
          <a:noFill/>
        </p:spPr>
        <p:txBody>
          <a:bodyPr wrap="none" rtlCol="0">
            <a:spAutoFit/>
          </a:bodyPr>
          <a:lstStyle/>
          <a:p>
            <a:pPr>
              <a:buNone/>
            </a:pPr>
            <a:r>
              <a:rPr lang="zh-CN" altLang="en-US" dirty="0">
                <a:latin typeface="华康少女文字W5(P)" pitchFamily="82" charset="-122"/>
                <a:ea typeface="华康少女文字W5(P)" pitchFamily="82" charset="-122"/>
                <a:sym typeface="Wingdings"/>
              </a:rPr>
              <a:t> 哪里是墙上的面板插口？哪里是电脑电源线的插头？耦合是如何发生的？</a:t>
            </a:r>
            <a:endParaRPr lang="zh-CN" altLang="en-US" dirty="0">
              <a:latin typeface="华康少女文字W5(P)" pitchFamily="82" charset="-122"/>
              <a:ea typeface="华康少女文字W5(P)" pitchFamily="82" charset="-122"/>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6" y="1251823"/>
            <a:ext cx="3301330" cy="1554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1251823"/>
            <a:ext cx="5034063" cy="3529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476" y="3139678"/>
            <a:ext cx="3341261" cy="1321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615597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本课程陈述的设计是如何开始的？</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4" y="1293141"/>
            <a:ext cx="4196821" cy="1561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71476" y="799984"/>
            <a:ext cx="5160387" cy="369332"/>
          </a:xfrm>
          <a:prstGeom prst="rect">
            <a:avLst/>
          </a:prstGeom>
          <a:noFill/>
        </p:spPr>
        <p:txBody>
          <a:bodyPr wrap="none" rtlCol="0">
            <a:spAutoFit/>
          </a:bodyPr>
          <a:lstStyle/>
          <a:p>
            <a:pPr>
              <a:buNone/>
            </a:pPr>
            <a:r>
              <a:rPr lang="zh-CN" altLang="en-US" dirty="0">
                <a:latin typeface="华康少女文字W5(P)" pitchFamily="82" charset="-122"/>
                <a:ea typeface="华康少女文字W5(P)" pitchFamily="82" charset="-122"/>
                <a:sym typeface="Wingdings"/>
              </a:rPr>
              <a:t> 出现下面的情况有什么可能原因，如何处理 ？</a:t>
            </a:r>
            <a:endParaRPr lang="zh-CN" altLang="en-US" dirty="0">
              <a:latin typeface="华康少女文字W5(P)" pitchFamily="82" charset="-122"/>
              <a:ea typeface="华康少女文字W5(P)" pitchFamily="82" charset="-122"/>
            </a:endParaRPr>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0" y="1494637"/>
            <a:ext cx="3881438" cy="1580466"/>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475" y="3295649"/>
            <a:ext cx="4196821" cy="1360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右箭头 5"/>
          <p:cNvSpPr/>
          <p:nvPr/>
        </p:nvSpPr>
        <p:spPr>
          <a:xfrm>
            <a:off x="4568296" y="1990725"/>
            <a:ext cx="632354" cy="104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双向箭头 6"/>
          <p:cNvSpPr/>
          <p:nvPr/>
        </p:nvSpPr>
        <p:spPr>
          <a:xfrm>
            <a:off x="4568296" y="3200399"/>
            <a:ext cx="2230173" cy="1076325"/>
          </a:xfrm>
          <a:prstGeom prst="leftUpArrow">
            <a:avLst>
              <a:gd name="adj1" fmla="val 3567"/>
              <a:gd name="adj2" fmla="val 7921"/>
              <a:gd name="adj3" fmla="val 89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a:off x="2257425" y="2854557"/>
            <a:ext cx="76200" cy="4410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508225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149"/>
                                        </p:tgtEl>
                                        <p:attrNameLst>
                                          <p:attrName>style.visibility</p:attrName>
                                        </p:attrNameLst>
                                      </p:cBhvr>
                                      <p:to>
                                        <p:strVal val="visible"/>
                                      </p:to>
                                    </p:set>
                                    <p:anim calcmode="lin" valueType="num">
                                      <p:cBhvr additive="base">
                                        <p:cTn id="11" dur="500" fill="hold"/>
                                        <p:tgtEl>
                                          <p:spTgt spid="6149"/>
                                        </p:tgtEl>
                                        <p:attrNameLst>
                                          <p:attrName>ppt_x</p:attrName>
                                        </p:attrNameLst>
                                      </p:cBhvr>
                                      <p:tavLst>
                                        <p:tav tm="0">
                                          <p:val>
                                            <p:strVal val="#ppt_x"/>
                                          </p:val>
                                        </p:tav>
                                        <p:tav tm="100000">
                                          <p:val>
                                            <p:strVal val="#ppt_x"/>
                                          </p:val>
                                        </p:tav>
                                      </p:tavLst>
                                    </p:anim>
                                    <p:anim calcmode="lin" valueType="num">
                                      <p:cBhvr additive="base">
                                        <p:cTn id="12" dur="500" fill="hold"/>
                                        <p:tgtEl>
                                          <p:spTgt spid="614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148"/>
                                        </p:tgtEl>
                                        <p:attrNameLst>
                                          <p:attrName>style.visibility</p:attrName>
                                        </p:attrNameLst>
                                      </p:cBhvr>
                                      <p:to>
                                        <p:strVal val="visible"/>
                                      </p:to>
                                    </p:set>
                                    <p:anim calcmode="lin" valueType="num">
                                      <p:cBhvr additive="base">
                                        <p:cTn id="21" dur="500" fill="hold"/>
                                        <p:tgtEl>
                                          <p:spTgt spid="6148"/>
                                        </p:tgtEl>
                                        <p:attrNameLst>
                                          <p:attrName>ppt_x</p:attrName>
                                        </p:attrNameLst>
                                      </p:cBhvr>
                                      <p:tavLst>
                                        <p:tav tm="0">
                                          <p:val>
                                            <p:strVal val="#ppt_x"/>
                                          </p:val>
                                        </p:tav>
                                        <p:tav tm="100000">
                                          <p:val>
                                            <p:strVal val="#ppt_x"/>
                                          </p:val>
                                        </p:tav>
                                      </p:tavLst>
                                    </p:anim>
                                    <p:anim calcmode="lin" valueType="num">
                                      <p:cBhvr additive="base">
                                        <p:cTn id="22"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heel(1)">
                                      <p:cBhvr>
                                        <p:cTn id="2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本课程陈述的设计是如何开始的？</a:t>
            </a:r>
          </a:p>
        </p:txBody>
      </p:sp>
      <p:sp>
        <p:nvSpPr>
          <p:cNvPr id="3" name="TextBox 2"/>
          <p:cNvSpPr txBox="1"/>
          <p:nvPr/>
        </p:nvSpPr>
        <p:spPr>
          <a:xfrm>
            <a:off x="371476" y="799984"/>
            <a:ext cx="7468711" cy="369332"/>
          </a:xfrm>
          <a:prstGeom prst="rect">
            <a:avLst/>
          </a:prstGeom>
          <a:noFill/>
        </p:spPr>
        <p:txBody>
          <a:bodyPr wrap="none" rtlCol="0">
            <a:spAutoFit/>
          </a:bodyPr>
          <a:lstStyle/>
          <a:p>
            <a:pPr>
              <a:buNone/>
            </a:pPr>
            <a:r>
              <a:rPr lang="zh-CN" altLang="en-US" dirty="0">
                <a:latin typeface="华康少女文字W5(P)" pitchFamily="82" charset="-122"/>
                <a:ea typeface="华康少女文字W5(P)" pitchFamily="82" charset="-122"/>
                <a:sym typeface="Wingdings"/>
              </a:rPr>
              <a:t> 实际上，我们希望的系统应该如何设计才能够支持以下的业务环境 ？</a:t>
            </a:r>
            <a:endParaRPr lang="zh-CN" altLang="en-US" dirty="0">
              <a:latin typeface="华康少女文字W5(P)" pitchFamily="82" charset="-122"/>
              <a:ea typeface="华康少女文字W5(P)" pitchFamily="82" charset="-122"/>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25" y="1464591"/>
            <a:ext cx="3752850" cy="2363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2925" y="1464591"/>
            <a:ext cx="3752850" cy="1407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组合 9"/>
          <p:cNvGrpSpPr/>
          <p:nvPr/>
        </p:nvGrpSpPr>
        <p:grpSpPr>
          <a:xfrm>
            <a:off x="2095501" y="2495552"/>
            <a:ext cx="4797212" cy="2220755"/>
            <a:chOff x="2095501" y="2495552"/>
            <a:chExt cx="4797212" cy="2220755"/>
          </a:xfrm>
        </p:grpSpPr>
        <p:sp>
          <p:nvSpPr>
            <p:cNvPr id="6" name="TextBox 5"/>
            <p:cNvSpPr txBox="1"/>
            <p:nvPr/>
          </p:nvSpPr>
          <p:spPr>
            <a:xfrm>
              <a:off x="2798322" y="4346975"/>
              <a:ext cx="4094391" cy="369332"/>
            </a:xfrm>
            <a:prstGeom prst="rect">
              <a:avLst/>
            </a:prstGeom>
            <a:noFill/>
          </p:spPr>
          <p:txBody>
            <a:bodyPr wrap="none" rtlCol="0">
              <a:spAutoFit/>
            </a:bodyPr>
            <a:lstStyle/>
            <a:p>
              <a:pPr>
                <a:buNone/>
              </a:pPr>
              <a:r>
                <a:rPr lang="zh-CN" altLang="en-US" dirty="0">
                  <a:solidFill>
                    <a:srgbClr val="FF0000"/>
                  </a:solidFill>
                  <a:latin typeface="华康少女文字W5(P)" pitchFamily="82" charset="-122"/>
                  <a:ea typeface="华康少女文字W5(P)" pitchFamily="82" charset="-122"/>
                  <a:sym typeface="Wingdings"/>
                </a:rPr>
                <a:t> </a:t>
              </a:r>
              <a:r>
                <a:rPr lang="en-US" altLang="zh-CN" dirty="0">
                  <a:solidFill>
                    <a:srgbClr val="FF0000"/>
                  </a:solidFill>
                  <a:latin typeface="华康少女文字W5(P)" pitchFamily="82" charset="-122"/>
                  <a:ea typeface="华康少女文字W5(P)" pitchFamily="82" charset="-122"/>
                  <a:sym typeface="Wingdings"/>
                </a:rPr>
                <a:t>UPS</a:t>
              </a:r>
              <a:r>
                <a:rPr lang="zh-CN" altLang="en-US" dirty="0">
                  <a:solidFill>
                    <a:srgbClr val="FF0000"/>
                  </a:solidFill>
                  <a:latin typeface="华康少女文字W5(P)" pitchFamily="82" charset="-122"/>
                  <a:ea typeface="华康少女文字W5(P)" pitchFamily="82" charset="-122"/>
                  <a:sym typeface="Wingdings"/>
                </a:rPr>
                <a:t>和 </a:t>
              </a:r>
              <a:r>
                <a:rPr lang="en-US" altLang="zh-CN" dirty="0">
                  <a:solidFill>
                    <a:srgbClr val="FF0000"/>
                  </a:solidFill>
                  <a:latin typeface="华康少女文字W5(P)" pitchFamily="82" charset="-122"/>
                  <a:ea typeface="华康少女文字W5(P)" pitchFamily="82" charset="-122"/>
                  <a:sym typeface="Wingdings"/>
                </a:rPr>
                <a:t>Adapter </a:t>
              </a:r>
              <a:r>
                <a:rPr lang="zh-CN" altLang="en-US" dirty="0">
                  <a:solidFill>
                    <a:srgbClr val="FF0000"/>
                  </a:solidFill>
                  <a:latin typeface="华康少女文字W5(P)" pitchFamily="82" charset="-122"/>
                  <a:ea typeface="华康少女文字W5(P)" pitchFamily="82" charset="-122"/>
                  <a:sym typeface="Wingdings"/>
                </a:rPr>
                <a:t>有什么不同点 ？</a:t>
              </a:r>
              <a:endParaRPr lang="zh-CN" altLang="en-US" dirty="0">
                <a:solidFill>
                  <a:srgbClr val="FF0000"/>
                </a:solidFill>
                <a:latin typeface="华康少女文字W5(P)" pitchFamily="82" charset="-122"/>
                <a:ea typeface="华康少女文字W5(P)" pitchFamily="82" charset="-122"/>
              </a:endParaRPr>
            </a:p>
          </p:txBody>
        </p:sp>
        <p:cxnSp>
          <p:nvCxnSpPr>
            <p:cNvPr id="5" name="曲线连接符 4"/>
            <p:cNvCxnSpPr>
              <a:stCxn id="6" idx="0"/>
            </p:cNvCxnSpPr>
            <p:nvPr/>
          </p:nvCxnSpPr>
          <p:spPr>
            <a:xfrm rot="5400000" flipH="1" flipV="1">
              <a:off x="4402173" y="2938898"/>
              <a:ext cx="1851423" cy="964732"/>
            </a:xfrm>
            <a:prstGeom prst="curved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曲线连接符 7"/>
            <p:cNvCxnSpPr>
              <a:stCxn id="6" idx="0"/>
            </p:cNvCxnSpPr>
            <p:nvPr/>
          </p:nvCxnSpPr>
          <p:spPr>
            <a:xfrm rot="16200000" flipV="1">
              <a:off x="2940085" y="2441541"/>
              <a:ext cx="1060850" cy="2750017"/>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683251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现代软件工程课程讲义模板">
  <a:themeElements>
    <a:clrScheme name="1-00534_SarahHowell 1">
      <a:dk1>
        <a:srgbClr val="000000"/>
      </a:dk1>
      <a:lt1>
        <a:srgbClr val="FFFFFF"/>
      </a:lt1>
      <a:dk2>
        <a:srgbClr val="00478E"/>
      </a:dk2>
      <a:lt2>
        <a:srgbClr val="FFCC29"/>
      </a:lt2>
      <a:accent1>
        <a:srgbClr val="FCEB98"/>
      </a:accent1>
      <a:accent2>
        <a:srgbClr val="FA7438"/>
      </a:accent2>
      <a:accent3>
        <a:srgbClr val="AAB1C6"/>
      </a:accent3>
      <a:accent4>
        <a:srgbClr val="DADADA"/>
      </a:accent4>
      <a:accent5>
        <a:srgbClr val="FDF3CA"/>
      </a:accent5>
      <a:accent6>
        <a:srgbClr val="E36832"/>
      </a:accent6>
      <a:hlink>
        <a:srgbClr val="66CC66"/>
      </a:hlink>
      <a:folHlink>
        <a:srgbClr val="6699FF"/>
      </a:folHlink>
    </a:clrScheme>
    <a:fontScheme name="1-00534_SarahHowel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gradFill rotWithShape="0">
          <a:gsLst>
            <a:gs pos="0">
              <a:schemeClr val="folHlink">
                <a:gamma/>
                <a:shade val="54118"/>
                <a:invGamma/>
              </a:schemeClr>
            </a:gs>
            <a:gs pos="50000">
              <a:schemeClr val="folHlink"/>
            </a:gs>
            <a:gs pos="100000">
              <a:schemeClr val="folHlink">
                <a:gamma/>
                <a:shade val="54118"/>
                <a:invGamma/>
              </a:schemeClr>
            </a:gs>
          </a:gsLst>
          <a:lin ang="2700000" scaled="1"/>
        </a:gradFill>
        <a:ln w="12700" cap="flat" cmpd="sng" algn="ctr">
          <a:solidFill>
            <a:schemeClr val="folHlink"/>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solidFill>
              <a:schemeClr val="tx1"/>
            </a:solidFill>
            <a:effectLst>
              <a:outerShdw blurRad="38100" dist="38100" dir="2700000" algn="tl">
                <a:srgbClr val="000000">
                  <a:alpha val="43137"/>
                </a:srgbClr>
              </a:outerShdw>
            </a:effectLst>
            <a:latin typeface="Segoe Semibold" pitchFamily="34" charset="0"/>
          </a:defRPr>
        </a:defPPr>
      </a:lstStyle>
    </a:spDef>
    <a:lnDef>
      <a:spPr bwMode="auto">
        <a:xfrm>
          <a:off x="0" y="0"/>
          <a:ext cx="1" cy="1"/>
        </a:xfrm>
        <a:custGeom>
          <a:avLst/>
          <a:gdLst/>
          <a:ahLst/>
          <a:cxnLst/>
          <a:rect l="0" t="0" r="0" b="0"/>
          <a:pathLst/>
        </a:custGeom>
        <a:gradFill rotWithShape="0">
          <a:gsLst>
            <a:gs pos="0">
              <a:schemeClr val="folHlink">
                <a:gamma/>
                <a:shade val="54118"/>
                <a:invGamma/>
              </a:schemeClr>
            </a:gs>
            <a:gs pos="50000">
              <a:schemeClr val="folHlink"/>
            </a:gs>
            <a:gs pos="100000">
              <a:schemeClr val="folHlink">
                <a:gamma/>
                <a:shade val="54118"/>
                <a:invGamma/>
              </a:schemeClr>
            </a:gs>
          </a:gsLst>
          <a:lin ang="2700000" scaled="1"/>
        </a:gradFill>
        <a:ln w="12700" cap="flat" cmpd="sng" algn="ctr">
          <a:solidFill>
            <a:schemeClr val="folHlink"/>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solidFill>
              <a:schemeClr val="tx1"/>
            </a:solidFill>
            <a:effectLst>
              <a:outerShdw blurRad="38100" dist="38100" dir="2700000" algn="tl">
                <a:srgbClr val="000000">
                  <a:alpha val="43137"/>
                </a:srgbClr>
              </a:outerShdw>
            </a:effectLst>
            <a:latin typeface="Segoe Semibold" pitchFamily="34" charset="0"/>
          </a:defRPr>
        </a:defPPr>
      </a:lstStyle>
    </a:lnDef>
  </a:objectDefaults>
  <a:extraClrSchemeLst>
    <a:extraClrScheme>
      <a:clrScheme name="1-00534_SarahHowell 1">
        <a:dk1>
          <a:srgbClr val="000000"/>
        </a:dk1>
        <a:lt1>
          <a:srgbClr val="FFFFFF"/>
        </a:lt1>
        <a:dk2>
          <a:srgbClr val="00478E"/>
        </a:dk2>
        <a:lt2>
          <a:srgbClr val="FFCC29"/>
        </a:lt2>
        <a:accent1>
          <a:srgbClr val="FCEB98"/>
        </a:accent1>
        <a:accent2>
          <a:srgbClr val="FA7438"/>
        </a:accent2>
        <a:accent3>
          <a:srgbClr val="AAB1C6"/>
        </a:accent3>
        <a:accent4>
          <a:srgbClr val="DADADA"/>
        </a:accent4>
        <a:accent5>
          <a:srgbClr val="FDF3CA"/>
        </a:accent5>
        <a:accent6>
          <a:srgbClr val="E36832"/>
        </a:accent6>
        <a:hlink>
          <a:srgbClr val="66CC66"/>
        </a:hlink>
        <a:folHlink>
          <a:srgbClr val="6699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5_sample_dark">
  <a:themeElements>
    <a:clrScheme name="5_sample_dark 2">
      <a:dk1>
        <a:srgbClr val="969696"/>
      </a:dk1>
      <a:lt1>
        <a:srgbClr val="FFFFFF"/>
      </a:lt1>
      <a:dk2>
        <a:srgbClr val="003399"/>
      </a:dk2>
      <a:lt2>
        <a:srgbClr val="85D9F7"/>
      </a:lt2>
      <a:accent1>
        <a:srgbClr val="5AB14B"/>
      </a:accent1>
      <a:accent2>
        <a:srgbClr val="2F7ADF"/>
      </a:accent2>
      <a:accent3>
        <a:srgbClr val="AAADCA"/>
      </a:accent3>
      <a:accent4>
        <a:srgbClr val="DADADA"/>
      </a:accent4>
      <a:accent5>
        <a:srgbClr val="B5D5B1"/>
      </a:accent5>
      <a:accent6>
        <a:srgbClr val="2A6ECA"/>
      </a:accent6>
      <a:hlink>
        <a:srgbClr val="8A52C8"/>
      </a:hlink>
      <a:folHlink>
        <a:srgbClr val="C48352"/>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_sample_dark 1">
        <a:dk1>
          <a:srgbClr val="969696"/>
        </a:dk1>
        <a:lt1>
          <a:srgbClr val="FFFFFF"/>
        </a:lt1>
        <a:dk2>
          <a:srgbClr val="005E5C"/>
        </a:dk2>
        <a:lt2>
          <a:srgbClr val="DAEEA2"/>
        </a:lt2>
        <a:accent1>
          <a:srgbClr val="238FD9"/>
        </a:accent1>
        <a:accent2>
          <a:srgbClr val="43A98E"/>
        </a:accent2>
        <a:accent3>
          <a:srgbClr val="AAB6B5"/>
        </a:accent3>
        <a:accent4>
          <a:srgbClr val="DADADA"/>
        </a:accent4>
        <a:accent5>
          <a:srgbClr val="ACC6E9"/>
        </a:accent5>
        <a:accent6>
          <a:srgbClr val="3C9980"/>
        </a:accent6>
        <a:hlink>
          <a:srgbClr val="D8A642"/>
        </a:hlink>
        <a:folHlink>
          <a:srgbClr val="B3703D"/>
        </a:folHlink>
      </a:clrScheme>
      <a:clrMap bg1="dk2" tx1="lt1" bg2="dk1" tx2="lt2" accent1="accent1" accent2="accent2" accent3="accent3" accent4="accent4" accent5="accent5" accent6="accent6" hlink="hlink" folHlink="folHlink"/>
    </a:extraClrScheme>
    <a:extraClrScheme>
      <a:clrScheme name="5_sample_dark 2">
        <a:dk1>
          <a:srgbClr val="969696"/>
        </a:dk1>
        <a:lt1>
          <a:srgbClr val="FFFFFF"/>
        </a:lt1>
        <a:dk2>
          <a:srgbClr val="003399"/>
        </a:dk2>
        <a:lt2>
          <a:srgbClr val="85D9F7"/>
        </a:lt2>
        <a:accent1>
          <a:srgbClr val="5AB14B"/>
        </a:accent1>
        <a:accent2>
          <a:srgbClr val="2F7ADF"/>
        </a:accent2>
        <a:accent3>
          <a:srgbClr val="AAADCA"/>
        </a:accent3>
        <a:accent4>
          <a:srgbClr val="DADADA"/>
        </a:accent4>
        <a:accent5>
          <a:srgbClr val="B5D5B1"/>
        </a:accent5>
        <a:accent6>
          <a:srgbClr val="2A6ECA"/>
        </a:accent6>
        <a:hlink>
          <a:srgbClr val="8A52C8"/>
        </a:hlink>
        <a:folHlink>
          <a:srgbClr val="C48352"/>
        </a:folHlink>
      </a:clrScheme>
      <a:clrMap bg1="dk2" tx1="lt1" bg2="dk1" tx2="lt2" accent1="accent1" accent2="accent2" accent3="accent3" accent4="accent4" accent5="accent5" accent6="accent6" hlink="hlink" folHlink="folHlink"/>
    </a:extraClrScheme>
    <a:extraClrScheme>
      <a:clrScheme name="5_sample_dark 3">
        <a:dk1>
          <a:srgbClr val="969696"/>
        </a:dk1>
        <a:lt1>
          <a:srgbClr val="FFFFFF"/>
        </a:lt1>
        <a:dk2>
          <a:srgbClr val="331A82"/>
        </a:dk2>
        <a:lt2>
          <a:srgbClr val="CFB5F5"/>
        </a:lt2>
        <a:accent1>
          <a:srgbClr val="557FE7"/>
        </a:accent1>
        <a:accent2>
          <a:srgbClr val="218CB7"/>
        </a:accent2>
        <a:accent3>
          <a:srgbClr val="ADABC1"/>
        </a:accent3>
        <a:accent4>
          <a:srgbClr val="DADADA"/>
        </a:accent4>
        <a:accent5>
          <a:srgbClr val="B4C0F1"/>
        </a:accent5>
        <a:accent6>
          <a:srgbClr val="1D7EA6"/>
        </a:accent6>
        <a:hlink>
          <a:srgbClr val="7B2B9B"/>
        </a:hlink>
        <a:folHlink>
          <a:srgbClr val="3EB2AC"/>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现代软件工程课程讲义模板</Template>
  <TotalTime>2643</TotalTime>
  <Words>2473</Words>
  <Application>Microsoft Office PowerPoint</Application>
  <PresentationFormat>全屏显示(16:9)</PresentationFormat>
  <Paragraphs>214</Paragraphs>
  <Slides>64</Slides>
  <Notes>2</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64</vt:i4>
      </vt:variant>
    </vt:vector>
  </HeadingPairs>
  <TitlesOfParts>
    <vt:vector size="79" baseType="lpstr">
      <vt:lpstr>Buxton Sketch</vt:lpstr>
      <vt:lpstr>Segoe</vt:lpstr>
      <vt:lpstr>Segoe Semibold</vt:lpstr>
      <vt:lpstr>黑体</vt:lpstr>
      <vt:lpstr>华康少女文字W5(P)</vt:lpstr>
      <vt:lpstr>宋体</vt:lpstr>
      <vt:lpstr>微软雅黑</vt:lpstr>
      <vt:lpstr>Arial</vt:lpstr>
      <vt:lpstr>Franklin Gothic Book</vt:lpstr>
      <vt:lpstr>Franklin Gothic Medium</vt:lpstr>
      <vt:lpstr>Times New Roman</vt:lpstr>
      <vt:lpstr>Wingdings</vt:lpstr>
      <vt:lpstr>现代软件工程课程讲义模板</vt:lpstr>
      <vt:lpstr>自定义设计方案</vt:lpstr>
      <vt:lpstr>5_sample_dark</vt:lpstr>
      <vt:lpstr>依赖注入(DI)与控制反转(IoC)   Dependency Injection &amp; Inversion of Control</vt:lpstr>
      <vt:lpstr>PowerPoint 演示文稿</vt:lpstr>
      <vt:lpstr>PowerPoint 演示文稿</vt:lpstr>
      <vt:lpstr>本课程陈述的设计是如何开始的？</vt:lpstr>
      <vt:lpstr>本课程陈述的设计是如何开始的？</vt:lpstr>
      <vt:lpstr>本课程陈述的设计是如何开始的？</vt:lpstr>
      <vt:lpstr>本课程陈述的设计是如何开始的？</vt:lpstr>
      <vt:lpstr>本课程陈述的设计是如何开始的？</vt:lpstr>
      <vt:lpstr>本课程陈述的设计是如何开始的？</vt:lpstr>
      <vt:lpstr>软件设计之前需要平衡考虑的一些因素</vt:lpstr>
      <vt:lpstr>软件设计之前需要平衡考虑的一些因素 – 后绑定</vt:lpstr>
      <vt:lpstr>软件设计之前需要平衡考虑的一些因素 – 扩展性</vt:lpstr>
      <vt:lpstr>软件设计之前需要平衡考虑的一些因素 – 并行开发</vt:lpstr>
      <vt:lpstr>如果没有 IMessageWriter，上面讲的东西还有意义吗？</vt:lpstr>
      <vt:lpstr>影响设计支持变化的一般原因</vt:lpstr>
      <vt:lpstr>影响设计支持变化的一般因素（续）</vt:lpstr>
      <vt:lpstr>1. 认识依赖注入</vt:lpstr>
      <vt:lpstr>1.1. 与DI相关的一些概念的理解 -- 后绑定</vt:lpstr>
      <vt:lpstr>1.2. 与DI相关的一些概念的理解 – 单元测试</vt:lpstr>
      <vt:lpstr>1.4.与DI相关的一些概念的理解 – 容器</vt:lpstr>
      <vt:lpstr>1.3.与DI相关的一些概念的理解 – 抽象工厂</vt:lpstr>
      <vt:lpstr>2. 一个 ASP.Net MVC 应用的改进</vt:lpstr>
      <vt:lpstr>2.1 创建 ASP.Net MVC 4 应用</vt:lpstr>
      <vt:lpstr>2.1 创建 ASP.Net MVC 4 应用</vt:lpstr>
      <vt:lpstr>2.1 创建 ASP.Net MVC 4 应用 </vt:lpstr>
      <vt:lpstr>2.1 创建 ASP.Net MVC 4 应用 </vt:lpstr>
      <vt:lpstr>2.1 创建 ASP.Net MVC 4 应用 </vt:lpstr>
      <vt:lpstr>2.1 创建 ASP.Net MVC 4 应用 </vt:lpstr>
      <vt:lpstr>2.1 创建 ASP.Net MVC 4 应用 </vt:lpstr>
      <vt:lpstr>2.1 创建 ASP.Net MVC 4 应用 </vt:lpstr>
      <vt:lpstr>2.2 从哪里开始考虑 ASP.Net MVC 4 应用的重构？ </vt:lpstr>
      <vt:lpstr>2.2.1. 通过注入对象的方式使控制器可以消费不同来源的db</vt:lpstr>
      <vt:lpstr>2.2.1.1. 控制器工厂，用另外的方式创建控制器实例</vt:lpstr>
      <vt:lpstr>2.2.1.2. 创建使用控制器工厂的组合类</vt:lpstr>
      <vt:lpstr>2.2.1.3. 调整路由</vt:lpstr>
      <vt:lpstr>2.2.1.4. 执行</vt:lpstr>
      <vt:lpstr>2.3. 服务可以通过其他的服务进行置换</vt:lpstr>
      <vt:lpstr>2.3.1. 目前为止的基本实现的内容</vt:lpstr>
      <vt:lpstr>2.3.2. 重构已有实现的思路</vt:lpstr>
      <vt:lpstr>2.4. 重新进行架构</vt:lpstr>
      <vt:lpstr>2.4.1. 新的控制器工厂</vt:lpstr>
      <vt:lpstr>2.4.2. 调整后的 Application_Start()</vt:lpstr>
      <vt:lpstr>2.4.2. 购物篮的实现示例</vt:lpstr>
      <vt:lpstr>2.5. DI 容器</vt:lpstr>
      <vt:lpstr>2.5.1. 配置 Unity 支持环境</vt:lpstr>
      <vt:lpstr>2.5.2. 创建新的控制器工厂</vt:lpstr>
      <vt:lpstr>2.5.3. 使用代码初始化控制器组件</vt:lpstr>
      <vt:lpstr>2.5.4. 修改 Application_Start()</vt:lpstr>
      <vt:lpstr>2.5.5. 在 web.config 配置需要加载的控制器（1）</vt:lpstr>
      <vt:lpstr>2.5.5. 在 web.config 配置需要加载的控制器（2）</vt:lpstr>
      <vt:lpstr>2.5.6.修改 Application_Start()</vt:lpstr>
      <vt:lpstr>2.6. 在ASP.Net MVC 中通过约定方式配置 DI 容器</vt:lpstr>
      <vt:lpstr>2.6.1. 例子</vt:lpstr>
      <vt:lpstr>2.6.1. 例子（续）</vt:lpstr>
      <vt:lpstr>3. 注入的常见种类方式</vt:lpstr>
      <vt:lpstr>3.1. 构造子注入</vt:lpstr>
      <vt:lpstr>3.2. 属性注入</vt:lpstr>
      <vt:lpstr>3.3. 方法注入</vt:lpstr>
      <vt:lpstr>3.3. 方法注入（续）</vt:lpstr>
      <vt:lpstr>3.4. 环境上下文注入</vt:lpstr>
      <vt:lpstr>3.4. 环境上下文注入（续）</vt:lpstr>
      <vt:lpstr>4. 依赖注入方法的使用</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课程标题</dc:title>
  <dc:creator>Lion</dc:creator>
  <cp:keywords>模板</cp:keywords>
  <cp:lastModifiedBy>余剑</cp:lastModifiedBy>
  <cp:revision>106</cp:revision>
  <dcterms:created xsi:type="dcterms:W3CDTF">2012-04-19T07:06:32Z</dcterms:created>
  <dcterms:modified xsi:type="dcterms:W3CDTF">2017-12-12T15:45:21Z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PSDescription">
    <vt:lpwstr>针对BDM，介绍利用SPS，Exchange，LCS搭建高校交流与协作平台解决方案。</vt:lpwstr>
  </property>
  <property fmtid="{D5CDD505-2E9C-101B-9397-08002B2CF9AE}" pid="3" name="Owner">
    <vt:lpwstr>Mebius Huang</vt:lpwstr>
  </property>
  <property fmtid="{D5CDD505-2E9C-101B-9397-08002B2CF9AE}" pid="4" name="Status">
    <vt:lpwstr>最终</vt:lpwstr>
  </property>
  <property fmtid="{D5CDD505-2E9C-101B-9397-08002B2CF9AE}" pid="5" name="Level">
    <vt:lpwstr>L100</vt:lpwstr>
  </property>
</Properties>
</file>