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92" r:id="rId1"/>
  </p:sldMasterIdLst>
  <p:notesMasterIdLst>
    <p:notesMasterId r:id="rId81"/>
  </p:notesMasterIdLst>
  <p:sldIdLst>
    <p:sldId id="256" r:id="rId2"/>
    <p:sldId id="293" r:id="rId3"/>
    <p:sldId id="257" r:id="rId4"/>
    <p:sldId id="258" r:id="rId5"/>
    <p:sldId id="259" r:id="rId6"/>
    <p:sldId id="261" r:id="rId7"/>
    <p:sldId id="287" r:id="rId8"/>
    <p:sldId id="262" r:id="rId9"/>
    <p:sldId id="290" r:id="rId10"/>
    <p:sldId id="291" r:id="rId11"/>
    <p:sldId id="276" r:id="rId12"/>
    <p:sldId id="264" r:id="rId13"/>
    <p:sldId id="277" r:id="rId14"/>
    <p:sldId id="265" r:id="rId15"/>
    <p:sldId id="278" r:id="rId16"/>
    <p:sldId id="266" r:id="rId17"/>
    <p:sldId id="279" r:id="rId18"/>
    <p:sldId id="267" r:id="rId19"/>
    <p:sldId id="280" r:id="rId20"/>
    <p:sldId id="292" r:id="rId21"/>
    <p:sldId id="294" r:id="rId22"/>
    <p:sldId id="288"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53"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54"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Lst>
  <p:sldSz cx="9144000" cy="5143500" type="screen16x9"/>
  <p:notesSz cx="6858000" cy="9144000"/>
  <p:custDataLst>
    <p:tags r:id="rId82"/>
  </p:custDataLst>
  <p:defaultTextStyle>
    <a:defPPr>
      <a:defRPr lang="zh-CN"/>
    </a:defPPr>
    <a:lvl1pPr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1pPr>
    <a:lvl2pPr marL="4572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2pPr>
    <a:lvl3pPr marL="9144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3pPr>
    <a:lvl4pPr marL="13716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4pPr>
    <a:lvl5pPr marL="18288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5pPr>
    <a:lvl6pPr marL="2286000" algn="l" defTabSz="914400" rtl="0" eaLnBrk="1" latinLnBrk="0" hangingPunct="1">
      <a:defRPr sz="2200" b="1" kern="1200">
        <a:solidFill>
          <a:schemeClr val="tx1"/>
        </a:solidFill>
        <a:latin typeface="黑体" pitchFamily="49" charset="-122"/>
        <a:ea typeface="黑体" pitchFamily="49" charset="-122"/>
        <a:cs typeface="+mn-cs"/>
      </a:defRPr>
    </a:lvl6pPr>
    <a:lvl7pPr marL="2743200" algn="l" defTabSz="914400" rtl="0" eaLnBrk="1" latinLnBrk="0" hangingPunct="1">
      <a:defRPr sz="2200" b="1" kern="1200">
        <a:solidFill>
          <a:schemeClr val="tx1"/>
        </a:solidFill>
        <a:latin typeface="黑体" pitchFamily="49" charset="-122"/>
        <a:ea typeface="黑体" pitchFamily="49" charset="-122"/>
        <a:cs typeface="+mn-cs"/>
      </a:defRPr>
    </a:lvl7pPr>
    <a:lvl8pPr marL="3200400" algn="l" defTabSz="914400" rtl="0" eaLnBrk="1" latinLnBrk="0" hangingPunct="1">
      <a:defRPr sz="2200" b="1" kern="1200">
        <a:solidFill>
          <a:schemeClr val="tx1"/>
        </a:solidFill>
        <a:latin typeface="黑体" pitchFamily="49" charset="-122"/>
        <a:ea typeface="黑体" pitchFamily="49" charset="-122"/>
        <a:cs typeface="+mn-cs"/>
      </a:defRPr>
    </a:lvl8pPr>
    <a:lvl9pPr marL="3657600" algn="l" defTabSz="914400" rtl="0" eaLnBrk="1" latinLnBrk="0" hangingPunct="1">
      <a:defRPr sz="2200" b="1"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A"/>
    <a:srgbClr val="3333FF"/>
    <a:srgbClr val="A50021"/>
    <a:srgbClr val="B9B9D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8" autoAdjust="0"/>
    <p:restoredTop sz="93217" autoAdjust="0"/>
  </p:normalViewPr>
  <p:slideViewPr>
    <p:cSldViewPr>
      <p:cViewPr varScale="1">
        <p:scale>
          <a:sx n="85" d="100"/>
          <a:sy n="85" d="100"/>
        </p:scale>
        <p:origin x="664" y="48"/>
      </p:cViewPr>
      <p:guideLst>
        <p:guide orient="horz" pos="2160"/>
        <p:guide pos="2880"/>
        <p:guide orient="horz"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57CAD-6B95-4123-BDDC-78A877D98C45}" type="doc">
      <dgm:prSet loTypeId="urn:microsoft.com/office/officeart/2009/3/layout/FramedTextPicture" loCatId="picture" qsTypeId="urn:microsoft.com/office/officeart/2005/8/quickstyle/simple1" qsCatId="simple" csTypeId="urn:microsoft.com/office/officeart/2005/8/colors/accent1_2" csCatId="accent1" phldr="1"/>
      <dgm:spPr/>
    </dgm:pt>
    <dgm:pt modelId="{B863E438-107B-423F-B682-7352D55FCC95}">
      <dgm:prSet phldrT="[文本]" custT="1"/>
      <dgm:spPr/>
      <dgm:t>
        <a:bodyPr/>
        <a:lstStyle/>
        <a:p>
          <a:r>
            <a:rPr lang="zh-CN" altLang="en-US" sz="2400" dirty="0" smtClean="0">
              <a:solidFill>
                <a:srgbClr val="0000FA"/>
              </a:solidFill>
              <a:latin typeface="+mj-ea"/>
              <a:ea typeface="+mj-ea"/>
            </a:rPr>
            <a:t>使用格式化标记和段落标记</a:t>
          </a:r>
          <a:endParaRPr lang="zh-CN" altLang="en-US" sz="2400" dirty="0">
            <a:solidFill>
              <a:srgbClr val="0000FA"/>
            </a:solidFill>
            <a:latin typeface="+mj-ea"/>
            <a:ea typeface="+mj-ea"/>
          </a:endParaRPr>
        </a:p>
      </dgm:t>
    </dgm:pt>
    <dgm:pt modelId="{95650AC4-9621-4BFE-B9E7-01043352AEFC}" type="parTrans" cxnId="{DEC21A65-F125-4D5F-89F3-FC618CE7EC3C}">
      <dgm:prSet/>
      <dgm:spPr/>
      <dgm:t>
        <a:bodyPr/>
        <a:lstStyle/>
        <a:p>
          <a:endParaRPr lang="zh-CN" altLang="en-US"/>
        </a:p>
      </dgm:t>
    </dgm:pt>
    <dgm:pt modelId="{155D80D8-8F27-44A2-9C57-EA57D0C27FA0}" type="sibTrans" cxnId="{DEC21A65-F125-4D5F-89F3-FC618CE7EC3C}">
      <dgm:prSet/>
      <dgm:spPr/>
      <dgm:t>
        <a:bodyPr/>
        <a:lstStyle/>
        <a:p>
          <a:endParaRPr lang="zh-CN" altLang="en-US"/>
        </a:p>
      </dgm:t>
    </dgm:pt>
    <dgm:pt modelId="{ED65DF8D-CC22-46D7-8FA9-ED133FC1EB4B}" type="pres">
      <dgm:prSet presAssocID="{DDC57CAD-6B95-4123-BDDC-78A877D98C45}" presName="Name0" presStyleCnt="0">
        <dgm:presLayoutVars>
          <dgm:chMax/>
          <dgm:chPref/>
          <dgm:dir/>
        </dgm:presLayoutVars>
      </dgm:prSet>
      <dgm:spPr/>
    </dgm:pt>
    <dgm:pt modelId="{C82AB22E-7487-4569-9E38-AF42833D31E8}" type="pres">
      <dgm:prSet presAssocID="{B863E438-107B-423F-B682-7352D55FCC95}" presName="composite" presStyleCnt="0">
        <dgm:presLayoutVars>
          <dgm:chMax/>
          <dgm:chPref/>
        </dgm:presLayoutVars>
      </dgm:prSet>
      <dgm:spPr/>
    </dgm:pt>
    <dgm:pt modelId="{77F7F272-4CF8-472B-9494-6CB3FC802709}" type="pres">
      <dgm:prSet presAssocID="{B863E438-107B-423F-B682-7352D55FCC95}" presName="Image" presStyleLbl="bgImgPlace1" presStyleIdx="0" presStyleCnt="1" custScaleX="303606" custScaleY="268639"/>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pt>
    <dgm:pt modelId="{E7FCFA4E-4B24-4826-8F3D-DADC5D34AC42}" type="pres">
      <dgm:prSet presAssocID="{B863E438-107B-423F-B682-7352D55FCC95}" presName="ParentText" presStyleLbl="revTx" presStyleIdx="0" presStyleCnt="1" custScaleX="150226" custScaleY="46333" custLinFactNeighborX="-28315" custLinFactNeighborY="34434">
        <dgm:presLayoutVars>
          <dgm:chMax val="0"/>
          <dgm:chPref val="0"/>
          <dgm:bulletEnabled val="1"/>
        </dgm:presLayoutVars>
      </dgm:prSet>
      <dgm:spPr/>
      <dgm:t>
        <a:bodyPr/>
        <a:lstStyle/>
        <a:p>
          <a:endParaRPr lang="zh-CN" altLang="en-US"/>
        </a:p>
      </dgm:t>
    </dgm:pt>
    <dgm:pt modelId="{EC1E7339-39C8-4937-94BD-8C6CE9C2D457}" type="pres">
      <dgm:prSet presAssocID="{B863E438-107B-423F-B682-7352D55FCC95}" presName="tlFrame" presStyleLbl="node1" presStyleIdx="0" presStyleCnt="4" custLinFactX="-100000" custLinFactY="34527" custLinFactNeighborX="-142061" custLinFactNeighborY="100000"/>
      <dgm:spPr/>
    </dgm:pt>
    <dgm:pt modelId="{A8076158-719A-4BE0-824D-A8EEE8CD4375}" type="pres">
      <dgm:prSet presAssocID="{B863E438-107B-423F-B682-7352D55FCC95}" presName="trFrame" presStyleLbl="node1" presStyleIdx="1" presStyleCnt="4" custLinFactY="34527" custLinFactNeighborX="8743" custLinFactNeighborY="100000"/>
      <dgm:spPr/>
    </dgm:pt>
    <dgm:pt modelId="{CB83CF9C-816F-4923-AAF0-AEEA4725C8A6}" type="pres">
      <dgm:prSet presAssocID="{B863E438-107B-423F-B682-7352D55FCC95}" presName="blFrame" presStyleLbl="node1" presStyleIdx="2" presStyleCnt="4" custLinFactX="-100000" custLinFactNeighborX="-142059"/>
      <dgm:spPr/>
    </dgm:pt>
    <dgm:pt modelId="{3D0A0CE9-9F4E-46E1-94C2-34FA7502562C}" type="pres">
      <dgm:prSet presAssocID="{B863E438-107B-423F-B682-7352D55FCC95}" presName="brFrame" presStyleLbl="node1" presStyleIdx="3" presStyleCnt="4" custLinFactNeighborX="4277"/>
      <dgm:spPr/>
    </dgm:pt>
  </dgm:ptLst>
  <dgm:cxnLst>
    <dgm:cxn modelId="{DEC21A65-F125-4D5F-89F3-FC618CE7EC3C}" srcId="{DDC57CAD-6B95-4123-BDDC-78A877D98C45}" destId="{B863E438-107B-423F-B682-7352D55FCC95}" srcOrd="0" destOrd="0" parTransId="{95650AC4-9621-4BFE-B9E7-01043352AEFC}" sibTransId="{155D80D8-8F27-44A2-9C57-EA57D0C27FA0}"/>
    <dgm:cxn modelId="{C2651BDE-FB49-4D5A-9DBE-C88FE8772929}" type="presOf" srcId="{B863E438-107B-423F-B682-7352D55FCC95}" destId="{E7FCFA4E-4B24-4826-8F3D-DADC5D34AC42}" srcOrd="0" destOrd="0" presId="urn:microsoft.com/office/officeart/2009/3/layout/FramedTextPicture"/>
    <dgm:cxn modelId="{463F574D-4EC0-49B9-95A5-D64C30C81E4B}" type="presOf" srcId="{DDC57CAD-6B95-4123-BDDC-78A877D98C45}" destId="{ED65DF8D-CC22-46D7-8FA9-ED133FC1EB4B}" srcOrd="0" destOrd="0" presId="urn:microsoft.com/office/officeart/2009/3/layout/FramedTextPicture"/>
    <dgm:cxn modelId="{C70E5EBE-B312-4414-BA7C-2DFA4225F12B}" type="presParOf" srcId="{ED65DF8D-CC22-46D7-8FA9-ED133FC1EB4B}" destId="{C82AB22E-7487-4569-9E38-AF42833D31E8}" srcOrd="0" destOrd="0" presId="urn:microsoft.com/office/officeart/2009/3/layout/FramedTextPicture"/>
    <dgm:cxn modelId="{BEB29B8D-F70E-4912-9C36-E1FC36106FA3}" type="presParOf" srcId="{C82AB22E-7487-4569-9E38-AF42833D31E8}" destId="{77F7F272-4CF8-472B-9494-6CB3FC802709}" srcOrd="0" destOrd="0" presId="urn:microsoft.com/office/officeart/2009/3/layout/FramedTextPicture"/>
    <dgm:cxn modelId="{C92B798D-9E0E-473A-A121-6EBE15669B3C}" type="presParOf" srcId="{C82AB22E-7487-4569-9E38-AF42833D31E8}" destId="{E7FCFA4E-4B24-4826-8F3D-DADC5D34AC42}" srcOrd="1" destOrd="0" presId="urn:microsoft.com/office/officeart/2009/3/layout/FramedTextPicture"/>
    <dgm:cxn modelId="{6C0A67CA-F0D8-40C3-80C9-D5EAEE908F13}" type="presParOf" srcId="{C82AB22E-7487-4569-9E38-AF42833D31E8}" destId="{EC1E7339-39C8-4937-94BD-8C6CE9C2D457}" srcOrd="2" destOrd="0" presId="urn:microsoft.com/office/officeart/2009/3/layout/FramedTextPicture"/>
    <dgm:cxn modelId="{5BB730DB-0C4D-4660-8FBD-AF0171340AFE}" type="presParOf" srcId="{C82AB22E-7487-4569-9E38-AF42833D31E8}" destId="{A8076158-719A-4BE0-824D-A8EEE8CD4375}" srcOrd="3" destOrd="0" presId="urn:microsoft.com/office/officeart/2009/3/layout/FramedTextPicture"/>
    <dgm:cxn modelId="{EA9EA0D6-C916-4485-8CE6-8BB3567C2388}" type="presParOf" srcId="{C82AB22E-7487-4569-9E38-AF42833D31E8}" destId="{CB83CF9C-816F-4923-AAF0-AEEA4725C8A6}" srcOrd="4" destOrd="0" presId="urn:microsoft.com/office/officeart/2009/3/layout/FramedTextPicture"/>
    <dgm:cxn modelId="{CF36F93C-88AC-4649-9E5D-22FF07423902}" type="presParOf" srcId="{C82AB22E-7487-4569-9E38-AF42833D31E8}" destId="{3D0A0CE9-9F4E-46E1-94C2-34FA7502562C}"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0EA12-23E7-4E98-B487-3D3203F5A24C}" type="doc">
      <dgm:prSet loTypeId="urn:microsoft.com/office/officeart/2008/layout/PictureAccentBlocks" loCatId="picture" qsTypeId="urn:microsoft.com/office/officeart/2005/8/quickstyle/simple1" qsCatId="simple" csTypeId="urn:microsoft.com/office/officeart/2005/8/colors/accent1_2" csCatId="accent1" phldr="1"/>
      <dgm:spPr/>
    </dgm:pt>
    <dgm:pt modelId="{51F44E56-4381-4D5D-ADB7-33D617025467}">
      <dgm:prSet phldrT="[文本]" custT="1"/>
      <dgm:spPr/>
      <dgm:t>
        <a:bodyPr/>
        <a:lstStyle/>
        <a:p>
          <a:r>
            <a:rPr lang="zh-CN" altLang="en-US" sz="3600" spc="-300" dirty="0" smtClean="0">
              <a:solidFill>
                <a:srgbClr val="0000FA"/>
              </a:solidFill>
              <a:latin typeface="黑体" pitchFamily="49" charset="-122"/>
              <a:ea typeface="黑体" pitchFamily="49" charset="-122"/>
            </a:rPr>
            <a:t>页面中使用列表</a:t>
          </a:r>
          <a:endParaRPr lang="zh-CN" altLang="en-US" sz="3600" spc="-300" dirty="0">
            <a:solidFill>
              <a:srgbClr val="0000FA"/>
            </a:solidFill>
            <a:latin typeface="黑体" pitchFamily="49" charset="-122"/>
            <a:ea typeface="黑体" pitchFamily="49" charset="-122"/>
          </a:endParaRPr>
        </a:p>
      </dgm:t>
    </dgm:pt>
    <dgm:pt modelId="{787113E3-B3E4-4331-BD78-286496F60425}" type="parTrans" cxnId="{30D7090C-25AC-4D5D-BAFB-437A6B8F03A3}">
      <dgm:prSet/>
      <dgm:spPr/>
      <dgm:t>
        <a:bodyPr/>
        <a:lstStyle/>
        <a:p>
          <a:endParaRPr lang="zh-CN" altLang="en-US"/>
        </a:p>
      </dgm:t>
    </dgm:pt>
    <dgm:pt modelId="{32B38C63-79DD-42D8-84DD-5C49C828888D}" type="sibTrans" cxnId="{30D7090C-25AC-4D5D-BAFB-437A6B8F03A3}">
      <dgm:prSet/>
      <dgm:spPr/>
      <dgm:t>
        <a:bodyPr/>
        <a:lstStyle/>
        <a:p>
          <a:endParaRPr lang="zh-CN" altLang="en-US"/>
        </a:p>
      </dgm:t>
    </dgm:pt>
    <dgm:pt modelId="{1132FECA-F3FB-4D37-A0A7-A9AA99F659D2}" type="pres">
      <dgm:prSet presAssocID="{7E90EA12-23E7-4E98-B487-3D3203F5A24C}" presName="Name0" presStyleCnt="0">
        <dgm:presLayoutVars>
          <dgm:dir/>
        </dgm:presLayoutVars>
      </dgm:prSet>
      <dgm:spPr/>
    </dgm:pt>
    <dgm:pt modelId="{D96C545D-7E05-4A4E-839E-6548639655E0}" type="pres">
      <dgm:prSet presAssocID="{51F44E56-4381-4D5D-ADB7-33D617025467}" presName="composite" presStyleCnt="0"/>
      <dgm:spPr/>
    </dgm:pt>
    <dgm:pt modelId="{E0C7B075-2FC5-495C-B9D5-02533DD4383B}" type="pres">
      <dgm:prSet presAssocID="{51F44E56-4381-4D5D-ADB7-33D617025467}" presName="Image" presStyleLbl="alignNode1" presStyleIdx="0" presStyleCnt="1" custScaleX="142623"/>
      <dgm:spPr>
        <a:blipFill>
          <a:blip xmlns:r="http://schemas.openxmlformats.org/officeDocument/2006/relationships" r:embed="rId1"/>
          <a:srcRect/>
          <a:stretch>
            <a:fillRect l="-57000" r="-57000"/>
          </a:stretch>
        </a:blipFill>
      </dgm:spPr>
    </dgm:pt>
    <dgm:pt modelId="{3DD6AE36-BF8A-4C1A-BE3A-0B0377CE00EA}" type="pres">
      <dgm:prSet presAssocID="{51F44E56-4381-4D5D-ADB7-33D617025467}" presName="Parent" presStyleLbl="revTx" presStyleIdx="0" presStyleCnt="1" custLinFactX="-31147" custLinFactNeighborX="-100000">
        <dgm:presLayoutVars>
          <dgm:bulletEnabled val="1"/>
        </dgm:presLayoutVars>
      </dgm:prSet>
      <dgm:spPr/>
      <dgm:t>
        <a:bodyPr/>
        <a:lstStyle/>
        <a:p>
          <a:endParaRPr lang="zh-CN" altLang="en-US"/>
        </a:p>
      </dgm:t>
    </dgm:pt>
  </dgm:ptLst>
  <dgm:cxnLst>
    <dgm:cxn modelId="{30D7090C-25AC-4D5D-BAFB-437A6B8F03A3}" srcId="{7E90EA12-23E7-4E98-B487-3D3203F5A24C}" destId="{51F44E56-4381-4D5D-ADB7-33D617025467}" srcOrd="0" destOrd="0" parTransId="{787113E3-B3E4-4331-BD78-286496F60425}" sibTransId="{32B38C63-79DD-42D8-84DD-5C49C828888D}"/>
    <dgm:cxn modelId="{92E0711F-D1B4-4A32-B864-756056132CF2}" type="presOf" srcId="{51F44E56-4381-4D5D-ADB7-33D617025467}" destId="{3DD6AE36-BF8A-4C1A-BE3A-0B0377CE00EA}" srcOrd="0" destOrd="0" presId="urn:microsoft.com/office/officeart/2008/layout/PictureAccentBlocks"/>
    <dgm:cxn modelId="{20EED519-2F85-4EA0-8E6E-51AF606A7FEA}" type="presOf" srcId="{7E90EA12-23E7-4E98-B487-3D3203F5A24C}" destId="{1132FECA-F3FB-4D37-A0A7-A9AA99F659D2}" srcOrd="0" destOrd="0" presId="urn:microsoft.com/office/officeart/2008/layout/PictureAccentBlocks"/>
    <dgm:cxn modelId="{6356AD6C-6218-43A1-8893-3C98AFC95224}" type="presParOf" srcId="{1132FECA-F3FB-4D37-A0A7-A9AA99F659D2}" destId="{D96C545D-7E05-4A4E-839E-6548639655E0}" srcOrd="0" destOrd="0" presId="urn:microsoft.com/office/officeart/2008/layout/PictureAccentBlocks"/>
    <dgm:cxn modelId="{6D7B1C35-40D8-4C0D-9FFC-3F9EBBFAB441}" type="presParOf" srcId="{D96C545D-7E05-4A4E-839E-6548639655E0}" destId="{E0C7B075-2FC5-495C-B9D5-02533DD4383B}" srcOrd="0" destOrd="0" presId="urn:microsoft.com/office/officeart/2008/layout/PictureAccentBlocks"/>
    <dgm:cxn modelId="{3ADAB90A-1F6D-4089-AF03-8411192C18B6}" type="presParOf" srcId="{D96C545D-7E05-4A4E-839E-6548639655E0}" destId="{3DD6AE36-BF8A-4C1A-BE3A-0B0377CE00EA}" srcOrd="1" destOrd="0" presId="urn:microsoft.com/office/officeart/2008/layout/PictureAccent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b="1" i="0" baseline="0" dirty="0" smtClean="0">
              <a:latin typeface="微软雅黑" pitchFamily="34" charset="-122"/>
              <a:ea typeface="微软雅黑" pitchFamily="34" charset="-122"/>
            </a:rPr>
            <a:t>书签导航</a:t>
          </a:r>
          <a:endParaRPr lang="zh-CN" b="1" i="0" baseline="0" dirty="0">
            <a:latin typeface="微软雅黑" pitchFamily="34" charset="-122"/>
            <a:ea typeface="微软雅黑" pitchFamily="34" charset="-122"/>
          </a:endParaRPr>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82DD83BD-4CEC-4220-A7CA-39827CFA1F48}">
      <dgm:prSet custT="1"/>
      <dgm:spPr/>
      <dgm:t>
        <a:bodyPr/>
        <a:lstStyle/>
        <a:p>
          <a:pPr algn="r"/>
          <a:r>
            <a:rPr lang="zh-CN" altLang="en-US" sz="800" dirty="0" smtClean="0">
              <a:latin typeface="微软雅黑" pitchFamily="34" charset="-122"/>
              <a:ea typeface="微软雅黑" pitchFamily="34" charset="-122"/>
            </a:rPr>
            <a:t>定义书签目录</a:t>
          </a:r>
          <a:endParaRPr lang="zh-CN" altLang="en-US" sz="800" dirty="0">
            <a:latin typeface="微软雅黑" pitchFamily="34" charset="-122"/>
            <a:ea typeface="微软雅黑" pitchFamily="34" charset="-122"/>
          </a:endParaRPr>
        </a:p>
      </dgm:t>
    </dgm:pt>
    <dgm:pt modelId="{838D2CA0-7AB3-4EC9-8424-281740421CD9}" type="parTrans" cxnId="{9AA9629E-E0AC-4E3A-AB38-DEB722FE012D}">
      <dgm:prSet/>
      <dgm:spPr/>
      <dgm:t>
        <a:bodyPr/>
        <a:lstStyle/>
        <a:p>
          <a:endParaRPr lang="zh-CN" altLang="en-US"/>
        </a:p>
      </dgm:t>
    </dgm:pt>
    <dgm:pt modelId="{EC5196DA-FFBB-459D-BE4E-3542B53592A1}" type="sibTrans" cxnId="{9AA9629E-E0AC-4E3A-AB38-DEB722FE012D}">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t>
        <a:bodyPr/>
        <a:lstStyle/>
        <a:p>
          <a:endParaRPr lang="zh-CN" altLang="en-US"/>
        </a:p>
      </dgm:t>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t>
        <a:bodyPr/>
        <a:lstStyle/>
        <a:p>
          <a:endParaRPr lang="zh-CN" altLang="en-US"/>
        </a:p>
      </dgm:t>
    </dgm:pt>
    <dgm:pt modelId="{F1E78DCD-3D68-49BE-8BA2-4539BAFB53F1}" type="pres">
      <dgm:prSet presAssocID="{7C96C2DD-F86E-4D01-AD79-84BD2727ADDD}" presName="childShp" presStyleLbl="bgAccFollowNode1" presStyleIdx="0" presStyleCnt="1">
        <dgm:presLayoutVars>
          <dgm:bulletEnabled val="1"/>
        </dgm:presLayoutVars>
      </dgm:prSet>
      <dgm:spPr/>
      <dgm:t>
        <a:bodyPr/>
        <a:lstStyle/>
        <a:p>
          <a:endParaRPr lang="zh-CN" altLang="en-US"/>
        </a:p>
      </dgm:t>
    </dgm:pt>
  </dgm:ptLst>
  <dgm:cxnLst>
    <dgm:cxn modelId="{5DE75EF1-7192-460F-B50E-A28193ACDBED}" type="presOf" srcId="{7C96C2DD-F86E-4D01-AD79-84BD2727ADDD}" destId="{5D96D10A-D28C-4CF9-8E48-66D57D867A5D}" srcOrd="0" destOrd="0" presId="urn:microsoft.com/office/officeart/2005/8/layout/vList6"/>
    <dgm:cxn modelId="{0AD084CE-2D2F-4C7E-8B98-3D41DD8E6AE0}" type="presOf" srcId="{82DD83BD-4CEC-4220-A7CA-39827CFA1F48}" destId="{F1E78DCD-3D68-49BE-8BA2-4539BAFB53F1}" srcOrd="0" destOrd="0" presId="urn:microsoft.com/office/officeart/2005/8/layout/vList6"/>
    <dgm:cxn modelId="{BB64EFC4-630F-45C8-8DDB-D9588F9B24FB}" srcId="{302591FA-2244-4E16-A00F-0B119DE5E9D7}" destId="{7C96C2DD-F86E-4D01-AD79-84BD2727ADDD}" srcOrd="0" destOrd="0" parTransId="{3AD48916-DACE-49E9-8F19-074623B3AAC7}" sibTransId="{66638B83-EC03-4CA2-A894-B870429AC02D}"/>
    <dgm:cxn modelId="{CF3350E7-AA36-4B66-BED8-630CFC5B09CC}" type="presOf" srcId="{302591FA-2244-4E16-A00F-0B119DE5E9D7}" destId="{F7F34293-91C7-4571-A2C0-ECDFEB1C69B1}" srcOrd="0" destOrd="0" presId="urn:microsoft.com/office/officeart/2005/8/layout/vList6"/>
    <dgm:cxn modelId="{9AA9629E-E0AC-4E3A-AB38-DEB722FE012D}" srcId="{7C96C2DD-F86E-4D01-AD79-84BD2727ADDD}" destId="{82DD83BD-4CEC-4220-A7CA-39827CFA1F48}" srcOrd="0" destOrd="0" parTransId="{838D2CA0-7AB3-4EC9-8424-281740421CD9}" sibTransId="{EC5196DA-FFBB-459D-BE4E-3542B53592A1}"/>
    <dgm:cxn modelId="{FB86EBE8-D833-43F4-ABAE-73A0A2F1EFE6}" type="presParOf" srcId="{F7F34293-91C7-4571-A2C0-ECDFEB1C69B1}" destId="{4F114C66-C9CD-4A4D-8211-737DDA9E9EE0}" srcOrd="0" destOrd="0" presId="urn:microsoft.com/office/officeart/2005/8/layout/vList6"/>
    <dgm:cxn modelId="{3875BEDC-7824-4D00-9887-AF40C1272CC3}" type="presParOf" srcId="{4F114C66-C9CD-4A4D-8211-737DDA9E9EE0}" destId="{5D96D10A-D28C-4CF9-8E48-66D57D867A5D}" srcOrd="0" destOrd="0" presId="urn:microsoft.com/office/officeart/2005/8/layout/vList6"/>
    <dgm:cxn modelId="{521C9D10-A35D-4B64-92B6-B870B9AF9D1E}"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altLang="en-US" b="1" i="0" baseline="0" dirty="0" smtClean="0"/>
            <a:t>定义</a:t>
          </a:r>
          <a:r>
            <a:rPr lang="zh-CN" b="1" i="0" baseline="0" dirty="0" smtClean="0"/>
            <a:t>书签</a:t>
          </a:r>
          <a:endParaRPr lang="zh-CN" b="1" i="0" baseline="0" dirty="0"/>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t>
        <a:bodyPr/>
        <a:lstStyle/>
        <a:p>
          <a:endParaRPr lang="zh-CN" altLang="en-US"/>
        </a:p>
      </dgm:t>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t>
        <a:bodyPr/>
        <a:lstStyle/>
        <a:p>
          <a:endParaRPr lang="zh-CN" altLang="en-US"/>
        </a:p>
      </dgm:t>
    </dgm:pt>
    <dgm:pt modelId="{F1E78DCD-3D68-49BE-8BA2-4539BAFB53F1}" type="pres">
      <dgm:prSet presAssocID="{7C96C2DD-F86E-4D01-AD79-84BD2727ADDD}" presName="childShp" presStyleLbl="bgAccFollowNode1" presStyleIdx="0" presStyleCnt="1" custLinFactNeighborY="8333">
        <dgm:presLayoutVars>
          <dgm:bulletEnabled val="1"/>
        </dgm:presLayoutVars>
      </dgm:prSet>
      <dgm:spPr/>
    </dgm:pt>
  </dgm:ptLst>
  <dgm:cxnLst>
    <dgm:cxn modelId="{39B7710E-BF89-479F-9814-6BE847FA141D}" type="presOf" srcId="{302591FA-2244-4E16-A00F-0B119DE5E9D7}" destId="{F7F34293-91C7-4571-A2C0-ECDFEB1C69B1}" srcOrd="0" destOrd="0" presId="urn:microsoft.com/office/officeart/2005/8/layout/vList6"/>
    <dgm:cxn modelId="{00500151-2B07-4A3F-951A-05CA5EDA8712}" type="presOf" srcId="{7C96C2DD-F86E-4D01-AD79-84BD2727ADDD}" destId="{5D96D10A-D28C-4CF9-8E48-66D57D867A5D}" srcOrd="0" destOrd="0" presId="urn:microsoft.com/office/officeart/2005/8/layout/vList6"/>
    <dgm:cxn modelId="{BB64EFC4-630F-45C8-8DDB-D9588F9B24FB}" srcId="{302591FA-2244-4E16-A00F-0B119DE5E9D7}" destId="{7C96C2DD-F86E-4D01-AD79-84BD2727ADDD}" srcOrd="0" destOrd="0" parTransId="{3AD48916-DACE-49E9-8F19-074623B3AAC7}" sibTransId="{66638B83-EC03-4CA2-A894-B870429AC02D}"/>
    <dgm:cxn modelId="{BC7AAD55-D579-415E-B98D-A89B605B5681}" type="presParOf" srcId="{F7F34293-91C7-4571-A2C0-ECDFEB1C69B1}" destId="{4F114C66-C9CD-4A4D-8211-737DDA9E9EE0}" srcOrd="0" destOrd="0" presId="urn:microsoft.com/office/officeart/2005/8/layout/vList6"/>
    <dgm:cxn modelId="{A0215BA6-0515-4A6E-B18A-82186022C817}" type="presParOf" srcId="{4F114C66-C9CD-4A4D-8211-737DDA9E9EE0}" destId="{5D96D10A-D28C-4CF9-8E48-66D57D867A5D}" srcOrd="0" destOrd="0" presId="urn:microsoft.com/office/officeart/2005/8/layout/vList6"/>
    <dgm:cxn modelId="{B227FB2D-3A07-4BCE-B397-277B9AB5557D}"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7F272-4CF8-472B-9494-6CB3FC802709}">
      <dsp:nvSpPr>
        <dsp:cNvPr id="0" name=""/>
        <dsp:cNvSpPr/>
      </dsp:nvSpPr>
      <dsp:spPr>
        <a:xfrm>
          <a:off x="813099" y="1142"/>
          <a:ext cx="4748433" cy="280101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FCFA4E-4B24-4826-8F3D-DADC5D34AC42}">
      <dsp:nvSpPr>
        <dsp:cNvPr id="0" name=""/>
        <dsp:cNvSpPr/>
      </dsp:nvSpPr>
      <dsp:spPr>
        <a:xfrm>
          <a:off x="2850756" y="2826739"/>
          <a:ext cx="3328735" cy="634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0000FA"/>
              </a:solidFill>
              <a:latin typeface="+mj-ea"/>
              <a:ea typeface="+mj-ea"/>
            </a:rPr>
            <a:t>使用格式化标记和段落标记</a:t>
          </a:r>
          <a:endParaRPr lang="zh-CN" altLang="en-US" sz="2400" kern="1200" dirty="0">
            <a:solidFill>
              <a:srgbClr val="0000FA"/>
            </a:solidFill>
            <a:latin typeface="+mj-ea"/>
            <a:ea typeface="+mj-ea"/>
          </a:endParaRPr>
        </a:p>
      </dsp:txBody>
      <dsp:txXfrm>
        <a:off x="2850756" y="2826739"/>
        <a:ext cx="3328735" cy="634146"/>
      </dsp:txXfrm>
    </dsp:sp>
    <dsp:sp modelId="{EC1E7339-39C8-4937-94BD-8C6CE9C2D457}">
      <dsp:nvSpPr>
        <dsp:cNvPr id="0" name=""/>
        <dsp:cNvSpPr/>
      </dsp:nvSpPr>
      <dsp:spPr>
        <a:xfrm>
          <a:off x="2550986" y="2508929"/>
          <a:ext cx="532153" cy="532291"/>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76158-719A-4BE0-824D-A8EEE8CD4375}">
      <dsp:nvSpPr>
        <dsp:cNvPr id="0" name=""/>
        <dsp:cNvSpPr/>
      </dsp:nvSpPr>
      <dsp:spPr>
        <a:xfrm rot="5400000">
          <a:off x="5975660" y="2508998"/>
          <a:ext cx="532291" cy="532153"/>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3CF9C-816F-4923-AAF0-AEEA4725C8A6}">
      <dsp:nvSpPr>
        <dsp:cNvPr id="0" name=""/>
        <dsp:cNvSpPr/>
      </dsp:nvSpPr>
      <dsp:spPr>
        <a:xfrm rot="16200000">
          <a:off x="2550928" y="3020238"/>
          <a:ext cx="532291" cy="532153"/>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A0CE9-9F4E-46E1-94C2-34FA7502562C}">
      <dsp:nvSpPr>
        <dsp:cNvPr id="0" name=""/>
        <dsp:cNvSpPr/>
      </dsp:nvSpPr>
      <dsp:spPr>
        <a:xfrm rot="10800000">
          <a:off x="5951963" y="3020170"/>
          <a:ext cx="532153" cy="532291"/>
        </a:xfrm>
        <a:prstGeom prst="halfFrame">
          <a:avLst>
            <a:gd name="adj1" fmla="val 25770"/>
            <a:gd name="adj2" fmla="val 257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7B075-2FC5-495C-B9D5-02533DD4383B}">
      <dsp:nvSpPr>
        <dsp:cNvPr id="0" name=""/>
        <dsp:cNvSpPr/>
      </dsp:nvSpPr>
      <dsp:spPr>
        <a:xfrm>
          <a:off x="3105148" y="0"/>
          <a:ext cx="4972051" cy="3486150"/>
        </a:xfrm>
        <a:prstGeom prst="rect">
          <a:avLst/>
        </a:prstGeom>
        <a:blipFill>
          <a:blip xmlns:r="http://schemas.openxmlformats.org/officeDocument/2006/relationships" r:embed="rId1"/>
          <a:srcRect/>
          <a:stretch>
            <a:fillRect l="-57000" r="-57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D6AE36-BF8A-4C1A-BE3A-0B0377CE00EA}">
      <dsp:nvSpPr>
        <dsp:cNvPr id="0" name=""/>
        <dsp:cNvSpPr/>
      </dsp:nvSpPr>
      <dsp:spPr>
        <a:xfrm rot="16200000">
          <a:off x="842012" y="1394460"/>
          <a:ext cx="3486150" cy="697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1600200">
            <a:lnSpc>
              <a:spcPct val="90000"/>
            </a:lnSpc>
            <a:spcBef>
              <a:spcPct val="0"/>
            </a:spcBef>
            <a:spcAft>
              <a:spcPct val="35000"/>
            </a:spcAft>
          </a:pPr>
          <a:r>
            <a:rPr lang="zh-CN" altLang="en-US" sz="3600" kern="1200" spc="-300" dirty="0" smtClean="0">
              <a:solidFill>
                <a:srgbClr val="0000FA"/>
              </a:solidFill>
              <a:latin typeface="黑体" pitchFamily="49" charset="-122"/>
              <a:ea typeface="黑体" pitchFamily="49" charset="-122"/>
            </a:rPr>
            <a:t>页面中使用列表</a:t>
          </a:r>
          <a:endParaRPr lang="zh-CN" altLang="en-US" sz="3600" kern="1200" spc="-300" dirty="0">
            <a:solidFill>
              <a:srgbClr val="0000FA"/>
            </a:solidFill>
            <a:latin typeface="黑体" pitchFamily="49" charset="-122"/>
            <a:ea typeface="黑体" pitchFamily="49" charset="-122"/>
          </a:endParaRPr>
        </a:p>
      </dsp:txBody>
      <dsp:txXfrm>
        <a:off x="842012" y="1394460"/>
        <a:ext cx="3486150" cy="6972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r" defTabSz="355600">
            <a:lnSpc>
              <a:spcPct val="90000"/>
            </a:lnSpc>
            <a:spcBef>
              <a:spcPct val="0"/>
            </a:spcBef>
            <a:spcAft>
              <a:spcPct val="15000"/>
            </a:spcAft>
            <a:buChar char="••"/>
          </a:pPr>
          <a:r>
            <a:rPr lang="zh-CN" altLang="en-US" sz="800" kern="1200" dirty="0" smtClean="0">
              <a:latin typeface="微软雅黑" pitchFamily="34" charset="-122"/>
              <a:ea typeface="微软雅黑" pitchFamily="34" charset="-122"/>
            </a:rPr>
            <a:t>定义书签目录</a:t>
          </a:r>
          <a:endParaRPr lang="zh-CN" altLang="en-US" sz="800" kern="1200" dirty="0">
            <a:latin typeface="微软雅黑" pitchFamily="34" charset="-122"/>
            <a:ea typeface="微软雅黑" pitchFamily="34" charset="-122"/>
          </a:endParaRPr>
        </a:p>
      </dsp:txBody>
      <dsp:txXfrm>
        <a:off x="304799" y="114300"/>
        <a:ext cx="285750" cy="685800"/>
      </dsp:txXfrm>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zh-CN" sz="1000" b="1" i="0" kern="1200" baseline="0" dirty="0" smtClean="0">
              <a:latin typeface="微软雅黑" pitchFamily="34" charset="-122"/>
              <a:ea typeface="微软雅黑" pitchFamily="34" charset="-122"/>
            </a:rPr>
            <a:t>书签导航</a:t>
          </a:r>
          <a:endParaRPr lang="zh-CN" sz="1000" b="1" i="0" kern="1200" baseline="0" dirty="0">
            <a:latin typeface="微软雅黑" pitchFamily="34" charset="-122"/>
            <a:ea typeface="微软雅黑" pitchFamily="34" charset="-122"/>
          </a:endParaRPr>
        </a:p>
      </dsp:txBody>
      <dsp:txXfrm>
        <a:off x="14879" y="14879"/>
        <a:ext cx="275042" cy="884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zh-CN" altLang="en-US" sz="1000" b="1" i="0" kern="1200" baseline="0" dirty="0" smtClean="0"/>
            <a:t>定义</a:t>
          </a:r>
          <a:r>
            <a:rPr lang="zh-CN" sz="1000" b="1" i="0" kern="1200" baseline="0" dirty="0" smtClean="0"/>
            <a:t>书签</a:t>
          </a:r>
          <a:endParaRPr lang="zh-CN" sz="1000" b="1" i="0" kern="1200" baseline="0" dirty="0"/>
        </a:p>
      </dsp:txBody>
      <dsp:txXfrm>
        <a:off x="14879" y="14879"/>
        <a:ext cx="275042" cy="884642"/>
      </dsp:txXfrm>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fld id="{24D275FB-C604-4CE4-BB0D-E92E9A1498AE}" type="slidenum">
              <a:rPr lang="en-US" altLang="zh-CN"/>
              <a:pPr/>
              <a:t>‹#›</a:t>
            </a:fld>
            <a:endParaRPr lang="en-US" altLang="zh-CN"/>
          </a:p>
        </p:txBody>
      </p:sp>
    </p:spTree>
    <p:extLst>
      <p:ext uri="{BB962C8B-B14F-4D97-AF65-F5344CB8AC3E}">
        <p14:creationId xmlns:p14="http://schemas.microsoft.com/office/powerpoint/2010/main" val="3245227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4D275FB-C604-4CE4-BB0D-E92E9A1498AE}" type="slidenum">
              <a:rPr lang="en-US" altLang="zh-CN" smtClean="0"/>
              <a:pPr/>
              <a:t>1</a:t>
            </a:fld>
            <a:endParaRPr lang="en-US" altLang="zh-CN"/>
          </a:p>
        </p:txBody>
      </p:sp>
    </p:spTree>
    <p:extLst>
      <p:ext uri="{BB962C8B-B14F-4D97-AF65-F5344CB8AC3E}">
        <p14:creationId xmlns:p14="http://schemas.microsoft.com/office/powerpoint/2010/main" val="35885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4"/>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8"/>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1" y="73819"/>
            <a:ext cx="2089151" cy="452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6" y="73819"/>
            <a:ext cx="6115051" cy="452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21"/>
            <a:ext cx="7761287" cy="56792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18"/>
            <a:ext cx="7761287" cy="56792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3" y="204793"/>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15" y="73820"/>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endParaRPr lang="zh-CN" altLang="zh-CN" dirty="0" smtClean="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smtClean="0">
                <a:latin typeface="微软雅黑" pitchFamily="34" charset="-122"/>
                <a:ea typeface="微软雅黑" pitchFamily="34" charset="-122"/>
              </a:rPr>
              <a:t>第</a:t>
            </a:r>
            <a:r>
              <a:rPr lang="en-GB" altLang="zh-CN" sz="1200" dirty="0" smtClean="0">
                <a:latin typeface="微软雅黑" pitchFamily="34" charset="-122"/>
                <a:ea typeface="微软雅黑" pitchFamily="34" charset="-122"/>
              </a:rPr>
              <a:t>3</a:t>
            </a:r>
            <a:r>
              <a:rPr lang="zh-CN" altLang="en-GB" sz="1200" dirty="0" smtClean="0">
                <a:latin typeface="微软雅黑" pitchFamily="34" charset="-122"/>
                <a:ea typeface="微软雅黑" pitchFamily="34" charset="-122"/>
              </a:rPr>
              <a:t>章   </a:t>
            </a:r>
            <a:r>
              <a:rPr lang="zh-CN" altLang="en-US" sz="1200" b="1" kern="1200" dirty="0" smtClean="0">
                <a:solidFill>
                  <a:schemeClr val="tx1"/>
                </a:solidFill>
                <a:latin typeface="微软雅黑" pitchFamily="34" charset="-122"/>
                <a:ea typeface="微软雅黑" pitchFamily="34" charset="-122"/>
                <a:cs typeface="+mn-cs"/>
              </a:rPr>
              <a:t>格式化文本与段落</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p:txBody>
      </p:sp>
      <p:sp>
        <p:nvSpPr>
          <p:cNvPr id="30727" name="Rectangle 7"/>
          <p:cNvSpPr>
            <a:spLocks noChangeArrowheads="1"/>
          </p:cNvSpPr>
          <p:nvPr/>
        </p:nvSpPr>
        <p:spPr bwMode="auto">
          <a:xfrm>
            <a:off x="1"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54"/>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smtClean="0">
                <a:solidFill>
                  <a:srgbClr val="0000FA"/>
                </a:solidFill>
                <a:latin typeface="微软雅黑" pitchFamily="34" charset="-122"/>
                <a:ea typeface="微软雅黑" pitchFamily="34" charset="-122"/>
              </a:rPr>
              <a:t>教育部高等学校软件工程专业教学指导委员会</a:t>
            </a:r>
            <a:r>
              <a:rPr lang="zh-CN" altLang="en-US" sz="1200" b="1" dirty="0" smtClean="0">
                <a:solidFill>
                  <a:srgbClr val="0000FA"/>
                </a:solidFill>
                <a:latin typeface="微软雅黑" pitchFamily="34" charset="-122"/>
                <a:ea typeface="微软雅黑" pitchFamily="34" charset="-122"/>
              </a:rPr>
              <a:t>规划</a:t>
            </a:r>
            <a:r>
              <a:rPr lang="zh-CN" altLang="en-US" sz="1200" dirty="0" smtClean="0">
                <a:solidFill>
                  <a:srgbClr val="0000FA"/>
                </a:solidFill>
                <a:latin typeface="微软雅黑" pitchFamily="34" charset="-122"/>
                <a:ea typeface="微软雅黑" pitchFamily="34" charset="-122"/>
              </a:rPr>
              <a:t>教材</a:t>
            </a:r>
            <a:r>
              <a:rPr lang="zh-CN" altLang="en-US" sz="2000" baseline="0" dirty="0" smtClean="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44551"/>
            <a:ext cx="4745831" cy="313932"/>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a:t>
            </a:r>
            <a:r>
              <a:rPr lang="zh-CN" altLang="en-US" sz="1600" b="0" i="1" dirty="0" smtClean="0">
                <a:solidFill>
                  <a:schemeClr val="bg1"/>
                </a:solidFill>
                <a:latin typeface="微软雅黑" pitchFamily="34" charset="-122"/>
                <a:ea typeface="微软雅黑" pitchFamily="34" charset="-122"/>
              </a:rPr>
              <a:t>技术</a:t>
            </a:r>
            <a:r>
              <a:rPr lang="en-US" altLang="zh-CN" sz="1600" b="0" i="1" dirty="0" smtClean="0">
                <a:solidFill>
                  <a:schemeClr val="bg1"/>
                </a:solidFill>
                <a:latin typeface="微软雅黑" pitchFamily="34" charset="-122"/>
                <a:ea typeface="微软雅黑" pitchFamily="34" charset="-122"/>
              </a:rPr>
              <a:t>-HTML</a:t>
            </a:r>
            <a:r>
              <a:rPr lang="en-US" altLang="zh-CN" sz="1600" b="0" i="1" dirty="0" smtClean="0">
                <a:solidFill>
                  <a:srgbClr val="FF0000"/>
                </a:solidFill>
                <a:latin typeface="微软雅黑" pitchFamily="34" charset="-122"/>
                <a:ea typeface="微软雅黑" pitchFamily="34" charset="-122"/>
              </a:rPr>
              <a:t>5</a:t>
            </a:r>
            <a:r>
              <a:rPr lang="zh-CN" altLang="en-US" sz="1600" b="0" i="1" dirty="0" smtClean="0">
                <a:solidFill>
                  <a:schemeClr val="bg1"/>
                </a:solidFill>
                <a:latin typeface="微软雅黑" pitchFamily="34" charset="-122"/>
                <a:ea typeface="微软雅黑" pitchFamily="34" charset="-122"/>
              </a:rPr>
              <a:t>、</a:t>
            </a:r>
            <a:r>
              <a:rPr lang="en-US" altLang="zh-CN" sz="1600" b="0" i="1" dirty="0" smtClean="0">
                <a:solidFill>
                  <a:schemeClr val="bg1"/>
                </a:solidFill>
                <a:latin typeface="微软雅黑" pitchFamily="34" charset="-122"/>
                <a:ea typeface="微软雅黑" pitchFamily="34" charset="-122"/>
              </a:rPr>
              <a:t>CSS</a:t>
            </a:r>
            <a:r>
              <a:rPr lang="en-US" altLang="zh-CN" sz="1600" b="0" i="1" dirty="0" smtClean="0">
                <a:solidFill>
                  <a:srgbClr val="FF0000"/>
                </a:solidFill>
                <a:latin typeface="微软雅黑" pitchFamily="34" charset="-122"/>
                <a:ea typeface="微软雅黑" pitchFamily="34" charset="-122"/>
              </a:rPr>
              <a:t>3</a:t>
            </a:r>
            <a:r>
              <a:rPr lang="en-US" altLang="zh-CN" sz="1600" b="0" i="1" dirty="0" smtClean="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53"/>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xStyles>
    <p:titleStyle>
      <a:lvl1pPr algn="ctr" defTabSz="463550" rtl="0" eaLnBrk="0" fontAlgn="base" hangingPunct="0">
        <a:spcBef>
          <a:spcPct val="0"/>
        </a:spcBef>
        <a:spcAft>
          <a:spcPct val="0"/>
        </a:spcAft>
        <a:defRPr sz="2800" b="1">
          <a:solidFill>
            <a:srgbClr val="000066"/>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sz="2200" b="1">
          <a:solidFill>
            <a:schemeClr val="tx1"/>
          </a:solidFill>
          <a:latin typeface="微软雅黑" pitchFamily="34" charset="-122"/>
          <a:ea typeface="微软雅黑" pitchFamily="34" charset="-122"/>
          <a:cs typeface="+mn-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www.edu.cn/"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ntv.cn/"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90600" y="57150"/>
            <a:ext cx="7772400" cy="573881"/>
          </a:xfrm>
        </p:spPr>
        <p:txBody>
          <a:bodyPr/>
          <a:lstStyle/>
          <a:p>
            <a:r>
              <a:rPr lang="zh-CN" altLang="en-US" dirty="0"/>
              <a:t>第</a:t>
            </a:r>
            <a:r>
              <a:rPr lang="en-US" altLang="zh-CN" dirty="0"/>
              <a:t>3</a:t>
            </a:r>
            <a:r>
              <a:rPr lang="zh-CN" altLang="en-US" dirty="0"/>
              <a:t>章 格式化文字与</a:t>
            </a:r>
            <a:r>
              <a:rPr lang="zh-CN" altLang="en-US" dirty="0" smtClean="0"/>
              <a:t>段落</a:t>
            </a:r>
            <a:endParaRPr lang="zh-CN" altLang="en-US" dirty="0"/>
          </a:p>
        </p:txBody>
      </p:sp>
      <p:graphicFrame>
        <p:nvGraphicFramePr>
          <p:cNvPr id="4" name="图示 3"/>
          <p:cNvGraphicFramePr/>
          <p:nvPr>
            <p:extLst>
              <p:ext uri="{D42A27DB-BD31-4B8C-83A1-F6EECF244321}">
                <p14:modId xmlns:p14="http://schemas.microsoft.com/office/powerpoint/2010/main" val="1025984779"/>
              </p:ext>
            </p:extLst>
          </p:nvPr>
        </p:nvGraphicFramePr>
        <p:xfrm>
          <a:off x="1143000" y="904095"/>
          <a:ext cx="7620000" cy="3553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文本标记</a:t>
            </a:r>
            <a:r>
              <a:rPr lang="en-US" altLang="zh-CN" dirty="0"/>
              <a:t>-</a:t>
            </a:r>
            <a:r>
              <a:rPr lang="zh-CN" altLang="en-US" dirty="0"/>
              <a:t>续</a:t>
            </a:r>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838200" y="753376"/>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61938" lvl="2"/>
            <a:r>
              <a:rPr lang="en-US" altLang="zh-CN" sz="2400" dirty="0" smtClean="0">
                <a:latin typeface="微软雅黑" panose="020B0503020204020204" pitchFamily="34" charset="-122"/>
                <a:ea typeface="微软雅黑" panose="020B0503020204020204" pitchFamily="34" charset="-122"/>
              </a:rPr>
              <a:t>3.2.3 </a:t>
            </a:r>
            <a:r>
              <a:rPr lang="zh-CN" altLang="zh-CN" dirty="0" smtClean="0">
                <a:latin typeface="微软雅黑" panose="020B0503020204020204" pitchFamily="34" charset="-122"/>
                <a:ea typeface="微软雅黑" panose="020B0503020204020204" pitchFamily="34" charset="-122"/>
              </a:rPr>
              <a:t>引用</a:t>
            </a:r>
            <a:r>
              <a:rPr lang="zh-CN" altLang="zh-CN" dirty="0">
                <a:latin typeface="微软雅黑" panose="020B0503020204020204" pitchFamily="34" charset="-122"/>
                <a:ea typeface="微软雅黑" panose="020B0503020204020204" pitchFamily="34" charset="-122"/>
              </a:rPr>
              <a:t>和术语标记</a:t>
            </a:r>
          </a:p>
          <a:p>
            <a:r>
              <a:rPr lang="en-US" altLang="zh-CN" sz="2400" dirty="0" smtClean="0"/>
              <a:t>     </a:t>
            </a:r>
            <a:r>
              <a:rPr lang="zh-CN" altLang="zh-CN" sz="2000" dirty="0" smtClean="0"/>
              <a:t>常用</a:t>
            </a:r>
            <a:r>
              <a:rPr lang="zh-CN" altLang="zh-CN" sz="2000" dirty="0"/>
              <a:t>的引用和术语标记如表</a:t>
            </a:r>
            <a:r>
              <a:rPr lang="en-US" altLang="zh-CN" sz="2000" dirty="0"/>
              <a:t>3-2-3</a:t>
            </a:r>
            <a:r>
              <a:rPr lang="zh-CN" altLang="zh-CN" sz="2000" dirty="0"/>
              <a:t>所示。</a:t>
            </a:r>
            <a:endParaRPr kumimoji="0" lang="zh-CN" altLang="en-US" sz="3600" b="0" i="0" u="none" strike="noStrike" cap="none" normalizeH="0" baseline="0" dirty="0" smtClean="0">
              <a:ln>
                <a:noFill/>
              </a:ln>
              <a:solidFill>
                <a:schemeClr val="tx1"/>
              </a:solidFill>
              <a:effectLst/>
              <a:latin typeface="Arial" pitchFamily="34" charset="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45350078"/>
              </p:ext>
            </p:extLst>
          </p:nvPr>
        </p:nvGraphicFramePr>
        <p:xfrm>
          <a:off x="685800" y="1714500"/>
          <a:ext cx="8305800" cy="2857499"/>
        </p:xfrm>
        <a:graphic>
          <a:graphicData uri="http://schemas.openxmlformats.org/drawingml/2006/table">
            <a:tbl>
              <a:tblPr firstRow="1" firstCol="1" lastRow="1" lastCol="1" bandRow="1" bandCol="1">
                <a:tableStyleId>{5DA37D80-6434-44D0-A028-1B22A696006F}</a:tableStyleId>
              </a:tblPr>
              <a:tblGrid>
                <a:gridCol w="3962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407711">
                <a:tc>
                  <a:txBody>
                    <a:bodyPr/>
                    <a:lstStyle/>
                    <a:p>
                      <a:pPr algn="ctr">
                        <a:lnSpc>
                          <a:spcPts val="1200"/>
                        </a:lnSpc>
                        <a:spcAft>
                          <a:spcPts val="0"/>
                        </a:spcAft>
                      </a:pPr>
                      <a:r>
                        <a:rPr lang="zh-CN" sz="1600" kern="100" dirty="0">
                          <a:effectLst/>
                        </a:rPr>
                        <a:t>标记</a:t>
                      </a:r>
                      <a:endParaRPr lang="zh-CN" sz="1800" kern="100" dirty="0">
                        <a:effectLst/>
                        <a:latin typeface="Times New Roman"/>
                        <a:ea typeface="宋体"/>
                      </a:endParaRPr>
                    </a:p>
                  </a:txBody>
                  <a:tcPr marL="68580" marR="68580" marT="0" marB="0" anchor="ctr"/>
                </a:tc>
                <a:tc>
                  <a:txBody>
                    <a:bodyPr/>
                    <a:lstStyle/>
                    <a:p>
                      <a:pPr algn="ctr">
                        <a:lnSpc>
                          <a:spcPts val="1200"/>
                        </a:lnSpc>
                        <a:spcAft>
                          <a:spcPts val="0"/>
                        </a:spcAft>
                      </a:pPr>
                      <a:r>
                        <a:rPr lang="zh-CN" sz="1600" kern="100">
                          <a:effectLst/>
                        </a:rPr>
                        <a:t>主要用途</a:t>
                      </a:r>
                      <a:endParaRPr lang="zh-CN" sz="18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11233">
                <a:tc>
                  <a:txBody>
                    <a:bodyPr/>
                    <a:lstStyle/>
                    <a:p>
                      <a:pPr algn="ctr">
                        <a:lnSpc>
                          <a:spcPts val="1200"/>
                        </a:lnSpc>
                        <a:spcAft>
                          <a:spcPts val="0"/>
                        </a:spcAft>
                      </a:pPr>
                      <a:r>
                        <a:rPr lang="en-US" sz="1600" kern="100" dirty="0">
                          <a:effectLst/>
                        </a:rPr>
                        <a:t>&lt;</a:t>
                      </a:r>
                      <a:r>
                        <a:rPr lang="en-US" sz="1600" kern="100" dirty="0" err="1">
                          <a:effectLst/>
                        </a:rPr>
                        <a:t>abbr</a:t>
                      </a:r>
                      <a:r>
                        <a:rPr lang="en-US" sz="1600" kern="100" dirty="0">
                          <a:effectLst/>
                        </a:rPr>
                        <a:t>&gt;etc.&lt;/</a:t>
                      </a:r>
                      <a:r>
                        <a:rPr lang="en-US" sz="1600" kern="100" dirty="0" err="1">
                          <a:effectLst/>
                        </a:rPr>
                        <a:t>abbr</a:t>
                      </a:r>
                      <a:r>
                        <a:rPr lang="en-US" sz="1600" kern="100" dirty="0">
                          <a:effectLst/>
                        </a:rPr>
                        <a:t>&gt;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定义缩写</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07711">
                <a:tc>
                  <a:txBody>
                    <a:bodyPr/>
                    <a:lstStyle/>
                    <a:p>
                      <a:pPr algn="ctr">
                        <a:lnSpc>
                          <a:spcPts val="1200"/>
                        </a:lnSpc>
                        <a:spcAft>
                          <a:spcPts val="0"/>
                        </a:spcAft>
                      </a:pPr>
                      <a:r>
                        <a:rPr lang="en-US" sz="1600" kern="100" dirty="0">
                          <a:effectLst/>
                        </a:rPr>
                        <a:t>&lt;address&gt;</a:t>
                      </a:r>
                      <a:r>
                        <a:rPr lang="zh-CN" sz="1600" kern="100" dirty="0">
                          <a:effectLst/>
                        </a:rPr>
                        <a:t>江苏南京市</a:t>
                      </a:r>
                      <a:r>
                        <a:rPr lang="en-US" sz="1600" kern="100" dirty="0">
                          <a:effectLst/>
                        </a:rPr>
                        <a:t>&lt;/address&gt;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定义地址</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07711">
                <a:tc>
                  <a:txBody>
                    <a:bodyPr/>
                    <a:lstStyle/>
                    <a:p>
                      <a:pPr algn="ctr">
                        <a:lnSpc>
                          <a:spcPts val="1200"/>
                        </a:lnSpc>
                        <a:spcAft>
                          <a:spcPts val="0"/>
                        </a:spcAft>
                      </a:pPr>
                      <a:r>
                        <a:rPr lang="en-US" sz="1600" kern="100" dirty="0">
                          <a:effectLst/>
                        </a:rPr>
                        <a:t>&lt;blockquote&gt;</a:t>
                      </a:r>
                      <a:r>
                        <a:rPr lang="zh-CN" sz="1600" kern="100" dirty="0">
                          <a:effectLst/>
                        </a:rPr>
                        <a:t>长的引用</a:t>
                      </a:r>
                      <a:r>
                        <a:rPr lang="en-US" sz="1600" kern="100" dirty="0">
                          <a:effectLst/>
                        </a:rPr>
                        <a:t>&lt;/blockquote&gt;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定义长的引用</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07711">
                <a:tc>
                  <a:txBody>
                    <a:bodyPr/>
                    <a:lstStyle/>
                    <a:p>
                      <a:pPr algn="ctr">
                        <a:lnSpc>
                          <a:spcPts val="1200"/>
                        </a:lnSpc>
                        <a:spcAft>
                          <a:spcPts val="0"/>
                        </a:spcAft>
                      </a:pPr>
                      <a:r>
                        <a:rPr lang="en-US" sz="1600" kern="100" dirty="0">
                          <a:effectLst/>
                        </a:rPr>
                        <a:t>&lt;cite&gt;</a:t>
                      </a:r>
                      <a:r>
                        <a:rPr lang="zh-CN" sz="1600" kern="100" dirty="0">
                          <a:effectLst/>
                        </a:rPr>
                        <a:t>引用、引证</a:t>
                      </a:r>
                      <a:r>
                        <a:rPr lang="en-US" sz="1600" kern="100" dirty="0">
                          <a:effectLst/>
                        </a:rPr>
                        <a:t>&lt;/cite&gt;</a:t>
                      </a:r>
                      <a:endParaRPr lang="zh-CN" sz="18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定义引用、引证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07711">
                <a:tc>
                  <a:txBody>
                    <a:bodyPr/>
                    <a:lstStyle/>
                    <a:p>
                      <a:pPr algn="ctr">
                        <a:lnSpc>
                          <a:spcPts val="1200"/>
                        </a:lnSpc>
                        <a:spcAft>
                          <a:spcPts val="0"/>
                        </a:spcAft>
                      </a:pPr>
                      <a:r>
                        <a:rPr lang="en-US" sz="1600" kern="100">
                          <a:effectLst/>
                        </a:rPr>
                        <a:t>&lt;q&gt;</a:t>
                      </a:r>
                      <a:r>
                        <a:rPr lang="zh-CN" sz="1600" kern="100">
                          <a:effectLst/>
                        </a:rPr>
                        <a:t>引用短语</a:t>
                      </a:r>
                      <a:r>
                        <a:rPr lang="en-US" sz="1600" kern="100">
                          <a:effectLst/>
                        </a:rPr>
                        <a:t>&lt;/q&gt;</a:t>
                      </a:r>
                      <a:endParaRPr lang="zh-CN" sz="1800" kern="10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600" kern="100" dirty="0">
                          <a:effectLst/>
                        </a:rPr>
                        <a:t>定义短的引用语，</a:t>
                      </a:r>
                      <a:r>
                        <a:rPr lang="en-US" sz="1600" kern="100" dirty="0">
                          <a:effectLst/>
                        </a:rPr>
                        <a:t>IE</a:t>
                      </a:r>
                      <a:r>
                        <a:rPr lang="zh-CN" sz="1600" kern="100" dirty="0">
                          <a:effectLst/>
                        </a:rPr>
                        <a:t>看不到引号，其余可以</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07711">
                <a:tc>
                  <a:txBody>
                    <a:bodyPr/>
                    <a:lstStyle/>
                    <a:p>
                      <a:pPr algn="ctr">
                        <a:lnSpc>
                          <a:spcPts val="1200"/>
                        </a:lnSpc>
                        <a:spcAft>
                          <a:spcPts val="0"/>
                        </a:spcAft>
                      </a:pPr>
                      <a:r>
                        <a:rPr lang="en-US" sz="1800" kern="100" dirty="0">
                          <a:effectLst/>
                        </a:rPr>
                        <a:t>&lt;</a:t>
                      </a:r>
                      <a:r>
                        <a:rPr lang="en-US" sz="1800" kern="100" dirty="0" err="1">
                          <a:effectLst/>
                        </a:rPr>
                        <a:t>dfn</a:t>
                      </a:r>
                      <a:r>
                        <a:rPr lang="en-US" sz="1800" kern="100" dirty="0">
                          <a:effectLst/>
                        </a:rPr>
                        <a:t>&gt;</a:t>
                      </a:r>
                      <a:r>
                        <a:rPr lang="zh-CN" sz="1800" kern="100" dirty="0">
                          <a:effectLst/>
                        </a:rPr>
                        <a:t>定义项目</a:t>
                      </a:r>
                      <a:r>
                        <a:rPr lang="en-US" sz="1800" kern="100" dirty="0">
                          <a:effectLst/>
                        </a:rPr>
                        <a:t>&lt;/</a:t>
                      </a:r>
                      <a:r>
                        <a:rPr lang="en-US" sz="1800" kern="100" dirty="0" err="1">
                          <a:effectLst/>
                        </a:rPr>
                        <a:t>dfn</a:t>
                      </a:r>
                      <a:r>
                        <a:rPr lang="en-US" sz="1800" kern="100" dirty="0">
                          <a:effectLst/>
                        </a:rPr>
                        <a:t>&gt;</a:t>
                      </a:r>
                      <a:endParaRPr lang="zh-CN" sz="2400" kern="100" dirty="0">
                        <a:effectLst/>
                        <a:latin typeface="Times New Roman"/>
                        <a:ea typeface="宋体"/>
                      </a:endParaRPr>
                    </a:p>
                  </a:txBody>
                  <a:tcPr marL="68580" marR="68580" marT="0" marB="0" anchor="ctr"/>
                </a:tc>
                <a:tc>
                  <a:txBody>
                    <a:bodyPr/>
                    <a:lstStyle/>
                    <a:p>
                      <a:pPr indent="219710" algn="just">
                        <a:lnSpc>
                          <a:spcPts val="1200"/>
                        </a:lnSpc>
                        <a:spcAft>
                          <a:spcPts val="0"/>
                        </a:spcAft>
                      </a:pPr>
                      <a:r>
                        <a:rPr lang="zh-CN" sz="1800" kern="100" dirty="0">
                          <a:effectLst/>
                        </a:rPr>
                        <a:t>定义一个定义项目</a:t>
                      </a:r>
                      <a:endParaRPr lang="zh-CN" sz="24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965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en-US" altLang="zh-CN" dirty="0" smtClean="0"/>
              <a:t>3.2.4 </a:t>
            </a:r>
            <a:r>
              <a:rPr lang="zh-CN" altLang="en-US" dirty="0" smtClean="0"/>
              <a:t>字体</a:t>
            </a:r>
            <a:r>
              <a:rPr lang="en-US" altLang="zh-CN" dirty="0" smtClean="0"/>
              <a:t>font</a:t>
            </a:r>
            <a:r>
              <a:rPr lang="zh-CN" altLang="en-US" dirty="0" smtClean="0"/>
              <a:t>标记</a:t>
            </a:r>
            <a:endParaRPr lang="en-US" altLang="zh-CN" dirty="0"/>
          </a:p>
        </p:txBody>
      </p:sp>
      <p:sp>
        <p:nvSpPr>
          <p:cNvPr id="118788" name="Rectangle 4"/>
          <p:cNvSpPr>
            <a:spLocks noGrp="1" noChangeArrowheads="1"/>
          </p:cNvSpPr>
          <p:nvPr>
            <p:ph type="body" sz="half" idx="1"/>
          </p:nvPr>
        </p:nvSpPr>
        <p:spPr>
          <a:xfrm>
            <a:off x="650876" y="819150"/>
            <a:ext cx="8340725" cy="1676400"/>
          </a:xfrm>
        </p:spPr>
        <p:txBody>
          <a:bodyPr/>
          <a:lstStyle/>
          <a:p>
            <a:pPr>
              <a:spcBef>
                <a:spcPts val="0"/>
              </a:spcBef>
              <a:spcAft>
                <a:spcPts val="0"/>
              </a:spcAft>
            </a:pPr>
            <a:r>
              <a:rPr lang="en-US" altLang="zh-CN" dirty="0" smtClean="0"/>
              <a:t>font</a:t>
            </a:r>
            <a:r>
              <a:rPr lang="zh-CN" altLang="en-US" dirty="0" smtClean="0"/>
              <a:t>标记素</a:t>
            </a:r>
            <a:r>
              <a:rPr lang="zh-CN" altLang="en-US" dirty="0"/>
              <a:t>用来改变默认的字体、颜色、大小等属性，这些更改分别通过不同的属性定义完成。 </a:t>
            </a:r>
          </a:p>
          <a:p>
            <a:pPr>
              <a:spcBef>
                <a:spcPts val="0"/>
              </a:spcBef>
              <a:spcAft>
                <a:spcPts val="0"/>
              </a:spcAft>
            </a:pPr>
            <a:r>
              <a:rPr lang="zh-CN" altLang="en-US" dirty="0"/>
              <a:t>基本语法 </a:t>
            </a:r>
          </a:p>
          <a:p>
            <a:pPr lvl="1">
              <a:spcBef>
                <a:spcPts val="0"/>
              </a:spcBef>
              <a:spcAft>
                <a:spcPts val="0"/>
              </a:spcAft>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&lt;font </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face</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  size=""  color="" &gt;&lt;/font&gt; </a:t>
            </a:r>
          </a:p>
          <a:p>
            <a:pPr>
              <a:spcBef>
                <a:spcPts val="0"/>
              </a:spcBef>
              <a:spcAft>
                <a:spcPts val="0"/>
              </a:spcAft>
            </a:pPr>
            <a:r>
              <a:rPr lang="zh-CN" altLang="en-US" dirty="0"/>
              <a:t>属性说明 </a:t>
            </a:r>
          </a:p>
        </p:txBody>
      </p:sp>
      <p:graphicFrame>
        <p:nvGraphicFramePr>
          <p:cNvPr id="119038" name="Group 254"/>
          <p:cNvGraphicFramePr>
            <a:graphicFrameLocks noGrp="1"/>
          </p:cNvGraphicFramePr>
          <p:nvPr>
            <p:ph sz="half" idx="2"/>
            <p:extLst>
              <p:ext uri="{D42A27DB-BD31-4B8C-83A1-F6EECF244321}">
                <p14:modId xmlns:p14="http://schemas.microsoft.com/office/powerpoint/2010/main" val="2698493008"/>
              </p:ext>
            </p:extLst>
          </p:nvPr>
        </p:nvGraphicFramePr>
        <p:xfrm>
          <a:off x="762000" y="2532221"/>
          <a:ext cx="8077200" cy="2096929"/>
        </p:xfrm>
        <a:graphic>
          <a:graphicData uri="http://schemas.openxmlformats.org/drawingml/2006/table">
            <a:tbl>
              <a:tblPr>
                <a:tableStyleId>{8A107856-5554-42FB-B03E-39F5DBC370BA}</a:tableStyleId>
              </a:tblPr>
              <a:tblGrid>
                <a:gridCol w="854046">
                  <a:extLst>
                    <a:ext uri="{9D8B030D-6E8A-4147-A177-3AD203B41FA5}">
                      <a16:colId xmlns:a16="http://schemas.microsoft.com/office/drawing/2014/main" val="20000"/>
                    </a:ext>
                  </a:extLst>
                </a:gridCol>
                <a:gridCol w="2494803">
                  <a:extLst>
                    <a:ext uri="{9D8B030D-6E8A-4147-A177-3AD203B41FA5}">
                      <a16:colId xmlns:a16="http://schemas.microsoft.com/office/drawing/2014/main" val="20001"/>
                    </a:ext>
                  </a:extLst>
                </a:gridCol>
                <a:gridCol w="4728351">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dirty="0" smtClean="0">
                          <a:ln>
                            <a:noFill/>
                          </a:ln>
                          <a:effectLst/>
                        </a:rPr>
                        <a:t>属性</a:t>
                      </a: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dirty="0" smtClean="0">
                          <a:ln>
                            <a:noFill/>
                          </a:ln>
                          <a:effectLst/>
                        </a:rPr>
                        <a:t>值</a:t>
                      </a:r>
                      <a:endParaRPr kumimoji="0" lang="zh-CN" altLang="en-US" sz="11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u="none" strike="noStrike" cap="none" normalizeH="0" baseline="0" smtClean="0">
                          <a:ln>
                            <a:noFill/>
                          </a:ln>
                          <a:effectLst/>
                        </a:rPr>
                        <a:t>说明</a:t>
                      </a:r>
                      <a:endParaRPr kumimoji="0" lang="zh-CN" altLang="en-US" sz="11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horzOverflow="overflow"/>
                </a:tc>
                <a:extLst>
                  <a:ext uri="{0D108BD9-81ED-4DB2-BD59-A6C34878D82A}">
                    <a16:rowId xmlns:a16="http://schemas.microsoft.com/office/drawing/2014/main" val="10000"/>
                  </a:ext>
                </a:extLst>
              </a:tr>
              <a:tr h="320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size</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+7</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-7</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数字越大字号越大。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smtClean="0">
                          <a:ln>
                            <a:noFill/>
                          </a:ln>
                          <a:effectLst/>
                        </a:rPr>
                        <a:t>color</a:t>
                      </a:r>
                      <a:endParaRPr kumimoji="0" lang="en-US" altLang="zh-CN"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Symbol" pitchFamily="18" charset="2"/>
                        <a:buChar char=""/>
                        <a:tabLst/>
                      </a:pP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 </a:t>
                      </a:r>
                      <a:r>
                        <a:rPr kumimoji="0" lang="en-US" altLang="zh-CN" sz="1400" u="none" strike="noStrike" cap="none" normalizeH="0" baseline="0" dirty="0" err="1" smtClean="0">
                          <a:ln>
                            <a:noFill/>
                          </a:ln>
                          <a:effectLst/>
                        </a:rPr>
                        <a:t>grb</a:t>
                      </a: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r%,g%,b</a:t>
                      </a:r>
                      <a:r>
                        <a:rPr kumimoji="0" lang="en-US" altLang="zh-CN" sz="1400" u="none" strike="noStrike" cap="none" normalizeH="0" baseline="0" dirty="0" smtClean="0">
                          <a:ln>
                            <a:noFill/>
                          </a:ln>
                          <a:effectLst/>
                        </a:rPr>
                        <a:t>%)</a:t>
                      </a:r>
                    </a:p>
                    <a:p>
                      <a:pPr marL="0" marR="0" lvl="0" indent="0" algn="l" defTabSz="914400" rtl="0" eaLnBrk="0" fontAlgn="base" latinLnBrk="0" hangingPunct="0">
                        <a:lnSpc>
                          <a:spcPct val="100000"/>
                        </a:lnSpc>
                        <a:spcBef>
                          <a:spcPct val="0"/>
                        </a:spcBef>
                        <a:spcAft>
                          <a:spcPct val="0"/>
                        </a:spcAft>
                        <a:buClrTx/>
                        <a:buSzPct val="100000"/>
                        <a:buFont typeface="Symbol" pitchFamily="18" charset="2"/>
                        <a:buChar char=""/>
                        <a:tabLst/>
                      </a:pPr>
                      <a:r>
                        <a:rPr kumimoji="0" lang="en-US" altLang="zh-CN" sz="1400" u="none" strike="noStrike" cap="none" normalizeH="0" baseline="0" dirty="0" smtClean="0">
                          <a:ln>
                            <a:noFill/>
                          </a:ln>
                          <a:effectLst/>
                        </a:rPr>
                        <a:t>#</a:t>
                      </a:r>
                      <a:r>
                        <a:rPr kumimoji="0" lang="en-US" altLang="zh-CN" sz="1400" u="none" strike="noStrike" cap="none" normalizeH="0" baseline="0" dirty="0" err="1" smtClean="0">
                          <a:ln>
                            <a:noFill/>
                          </a:ln>
                          <a:effectLst/>
                        </a:rPr>
                        <a:t>rrggbb</a:t>
                      </a:r>
                      <a:r>
                        <a:rPr kumimoji="0" lang="en-US" altLang="zh-CN" sz="1400" u="none" strike="noStrike" cap="none" normalizeH="0" baseline="0" dirty="0" smtClean="0">
                          <a:ln>
                            <a:noFill/>
                          </a:ln>
                          <a:effectLst/>
                        </a:rPr>
                        <a:t> |#</a:t>
                      </a:r>
                      <a:r>
                        <a:rPr kumimoji="0" lang="en-US" altLang="zh-CN" sz="1400" u="none" strike="noStrike" cap="none" normalizeH="0" baseline="0" dirty="0" err="1" smtClean="0">
                          <a:ln>
                            <a:noFill/>
                          </a:ln>
                          <a:effectLst/>
                        </a:rPr>
                        <a:t>rgb</a:t>
                      </a:r>
                      <a:endParaRPr kumimoji="0" lang="en-US" altLang="zh-CN" sz="14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rPr>
                        <a:t>colorname</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规定文本的颜色。可以使用</a:t>
                      </a:r>
                      <a:r>
                        <a:rPr kumimoji="0" lang="en-US" altLang="zh-CN" sz="1400" u="none" strike="noStrike" cap="none" normalizeH="0" baseline="0" dirty="0" err="1" smtClean="0">
                          <a:ln>
                            <a:noFill/>
                          </a:ln>
                          <a:effectLst/>
                        </a:rPr>
                        <a:t>rgb</a:t>
                      </a:r>
                      <a:r>
                        <a:rPr kumimoji="0" lang="zh-CN" altLang="en-US" sz="1400" u="none" strike="noStrike" cap="none" normalizeH="0" baseline="0" dirty="0" smtClean="0">
                          <a:ln>
                            <a:noFill/>
                          </a:ln>
                          <a:effectLst/>
                        </a:rPr>
                        <a:t>函数、十六进制数、颜色英文名称来表达。</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val="10002"/>
                  </a:ext>
                </a:extLst>
              </a:tr>
              <a:tr h="7405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smtClean="0">
                          <a:ln>
                            <a:noFill/>
                          </a:ln>
                          <a:effectLst/>
                        </a:rPr>
                        <a:t>face</a:t>
                      </a:r>
                      <a:endParaRPr kumimoji="0" lang="en-US" altLang="zh-CN"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1</a:t>
                      </a: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2</a:t>
                      </a:r>
                      <a:r>
                        <a:rPr kumimoji="0" lang="zh-CN" altLang="en-US" sz="1400" u="none" strike="noStrike" cap="none" normalizeH="0" baseline="0" dirty="0" smtClean="0">
                          <a:ln>
                            <a:noFill/>
                          </a:ln>
                          <a:effectLst/>
                        </a:rPr>
                        <a:t>，</a:t>
                      </a:r>
                      <a:r>
                        <a:rPr kumimoji="0" lang="en-US" altLang="zh-CN" sz="1400" u="none" strike="noStrike" cap="none" normalizeH="0" baseline="0" dirty="0" smtClean="0">
                          <a:ln>
                            <a:noFill/>
                          </a:ln>
                          <a:effectLst/>
                        </a:rPr>
                        <a:t>…</a:t>
                      </a:r>
                      <a:r>
                        <a:rPr kumimoji="0" lang="zh-CN" altLang="en-US" sz="1400" u="none" strike="noStrike" cap="none" normalizeH="0" baseline="0" dirty="0" smtClean="0">
                          <a:ln>
                            <a:noFill/>
                          </a:ln>
                          <a:effectLst/>
                        </a:rPr>
                        <a:t>，字体</a:t>
                      </a:r>
                      <a:r>
                        <a:rPr kumimoji="0" lang="en-US" altLang="zh-CN" sz="1400" u="none" strike="noStrike" cap="none" normalizeH="0" baseline="0" dirty="0" smtClean="0">
                          <a:ln>
                            <a:noFill/>
                          </a:ln>
                          <a:effectLst/>
                        </a:rPr>
                        <a:t>n</a:t>
                      </a:r>
                      <a:endPar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smtClean="0">
                          <a:effectLst/>
                        </a:rPr>
                        <a:t>face</a:t>
                      </a:r>
                      <a:r>
                        <a:rPr lang="zh-CN" altLang="zh-CN" sz="1400" kern="1200" dirty="0" smtClean="0">
                          <a:effectLst/>
                        </a:rPr>
                        <a:t>属性可以有多个值，用逗号分隔。字体使用方式为从左向右依次选用。只要前面的字体不存在，则使用后一个字体。都不存在，使用默认“宋体”</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T="34290" marB="34290" anchor="ctr" horzOverflow="overflow"/>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a:t>3.3 </a:t>
            </a:r>
            <a:r>
              <a:rPr lang="zh-CN" altLang="en-US" dirty="0" smtClean="0"/>
              <a:t>段落与排版标记 </a:t>
            </a:r>
            <a:endParaRPr lang="zh-CN" altLang="en-US" dirty="0"/>
          </a:p>
        </p:txBody>
      </p:sp>
      <p:sp>
        <p:nvSpPr>
          <p:cNvPr id="104451" name="Rectangle 3"/>
          <p:cNvSpPr>
            <a:spLocks noGrp="1" noChangeArrowheads="1"/>
          </p:cNvSpPr>
          <p:nvPr>
            <p:ph idx="1"/>
          </p:nvPr>
        </p:nvSpPr>
        <p:spPr>
          <a:xfrm>
            <a:off x="1114426" y="1828800"/>
            <a:ext cx="7635875" cy="1246584"/>
          </a:xfrm>
        </p:spPr>
        <p:txBody>
          <a:bodyPr/>
          <a:lstStyle/>
          <a:p>
            <a:pPr marL="0" indent="0">
              <a:buNone/>
            </a:pPr>
            <a:r>
              <a:rPr lang="zh-CN" altLang="en-US" sz="2800" dirty="0">
                <a:latin typeface="黑体" pitchFamily="49" charset="-122"/>
                <a:ea typeface="黑体" pitchFamily="49" charset="-122"/>
              </a:rPr>
              <a:t> </a:t>
            </a:r>
            <a:r>
              <a:rPr lang="zh-CN" altLang="en-US" sz="2800" dirty="0" smtClean="0">
                <a:latin typeface="黑体" pitchFamily="49" charset="-122"/>
                <a:ea typeface="黑体" pitchFamily="49" charset="-122"/>
              </a:rPr>
              <a:t>  </a:t>
            </a:r>
            <a:r>
              <a:rPr lang="zh-CN" altLang="en-US" b="0" dirty="0" smtClean="0"/>
              <a:t>网页</a:t>
            </a:r>
            <a:r>
              <a:rPr lang="zh-CN" altLang="en-US" b="0" dirty="0"/>
              <a:t>的外观是否美观，很大程度上取决于其排版。在页面中出现大段的文字，通常采用分段进行规划，对换行也有极其严格的划分。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t>3.3.1 </a:t>
            </a:r>
            <a:r>
              <a:rPr lang="zh-CN" altLang="en-US"/>
              <a:t>段落标记</a:t>
            </a:r>
            <a:r>
              <a:rPr lang="en-US" altLang="zh-CN"/>
              <a:t>&lt;p&gt; </a:t>
            </a:r>
          </a:p>
        </p:txBody>
      </p:sp>
      <p:sp>
        <p:nvSpPr>
          <p:cNvPr id="119815" name="Rectangle 7"/>
          <p:cNvSpPr>
            <a:spLocks noGrp="1" noChangeArrowheads="1"/>
          </p:cNvSpPr>
          <p:nvPr>
            <p:ph idx="1"/>
          </p:nvPr>
        </p:nvSpPr>
        <p:spPr>
          <a:xfrm>
            <a:off x="650875" y="810817"/>
            <a:ext cx="8356600" cy="1075133"/>
          </a:xfrm>
        </p:spPr>
        <p:txBody>
          <a:bodyPr/>
          <a:lstStyle/>
          <a:p>
            <a:pPr>
              <a:spcBef>
                <a:spcPts val="0"/>
              </a:spcBef>
              <a:spcAft>
                <a:spcPts val="600"/>
              </a:spcAft>
            </a:pPr>
            <a:r>
              <a:rPr lang="zh-CN" altLang="en-US" b="0" dirty="0" smtClean="0"/>
              <a:t>段落</a:t>
            </a:r>
            <a:r>
              <a:rPr lang="en-US" altLang="zh-CN" b="0" dirty="0" smtClean="0"/>
              <a:t>&lt;</a:t>
            </a:r>
            <a:r>
              <a:rPr lang="en-US" altLang="zh-CN" b="0" dirty="0"/>
              <a:t>p</a:t>
            </a:r>
            <a:r>
              <a:rPr lang="en-US" altLang="zh-CN" b="0" dirty="0" smtClean="0"/>
              <a:t>&gt;</a:t>
            </a:r>
            <a:r>
              <a:rPr lang="zh-CN" altLang="en-US" b="0" dirty="0" smtClean="0"/>
              <a:t>标记用来</a:t>
            </a:r>
            <a:r>
              <a:rPr lang="zh-CN" altLang="en-US" b="0" dirty="0"/>
              <a:t>起始一个段落，它是一个块级元素 </a:t>
            </a:r>
            <a:r>
              <a:rPr lang="zh-CN" altLang="en-US" b="0" dirty="0" smtClean="0"/>
              <a:t>。段落</a:t>
            </a:r>
            <a:r>
              <a:rPr lang="en-US" b="0" dirty="0" smtClean="0"/>
              <a:t>p</a:t>
            </a:r>
            <a:r>
              <a:rPr lang="zh-CN" altLang="en-US" b="0" dirty="0" smtClean="0"/>
              <a:t>标记会自动在</a:t>
            </a:r>
            <a:r>
              <a:rPr lang="zh-CN" altLang="en-US" b="0" u="sng" dirty="0" smtClean="0">
                <a:solidFill>
                  <a:srgbClr val="FF0000"/>
                </a:solidFill>
              </a:rPr>
              <a:t>其前后创建一些空白</a:t>
            </a:r>
            <a:r>
              <a:rPr lang="zh-CN" altLang="en-US" b="0" dirty="0" smtClean="0"/>
              <a:t>。</a:t>
            </a:r>
            <a:endParaRPr lang="zh-CN" altLang="en-US" b="0" dirty="0"/>
          </a:p>
          <a:p>
            <a:pPr marL="182563" lvl="1" indent="-182563">
              <a:spcBef>
                <a:spcPts val="0"/>
              </a:spcBef>
              <a:spcAft>
                <a:spcPts val="600"/>
              </a:spcAft>
              <a:buClr>
                <a:srgbClr val="0000CC"/>
              </a:buClr>
              <a:buFont typeface="Wingdings" pitchFamily="2" charset="2"/>
              <a:buChar char="l"/>
            </a:pPr>
            <a:r>
              <a:rPr lang="zh-CN" altLang="en-US" sz="1800" dirty="0">
                <a:latin typeface="Verdana" panose="020B0604030504040204" pitchFamily="34" charset="0"/>
                <a:ea typeface="宋体" pitchFamily="2" charset="-122"/>
                <a:cs typeface="Verdana" panose="020B0604030504040204" pitchFamily="34" charset="0"/>
              </a:rPr>
              <a:t>基本</a:t>
            </a:r>
            <a:r>
              <a:rPr lang="zh-CN" altLang="en-US" sz="1800" dirty="0" smtClean="0">
                <a:latin typeface="Verdana" panose="020B0604030504040204" pitchFamily="34" charset="0"/>
                <a:ea typeface="宋体" pitchFamily="2" charset="-122"/>
                <a:cs typeface="Verdana" panose="020B0604030504040204" pitchFamily="34" charset="0"/>
              </a:rPr>
              <a:t>语法      </a:t>
            </a:r>
            <a:r>
              <a:rPr lang="en-US" altLang="zh-CN" sz="1800" dirty="0" smtClean="0">
                <a:solidFill>
                  <a:srgbClr val="FF0000"/>
                </a:solidFill>
                <a:latin typeface="Verdana" pitchFamily="34" charset="0"/>
                <a:ea typeface="Verdana" pitchFamily="34" charset="0"/>
                <a:cs typeface="Verdana" pitchFamily="34" charset="0"/>
              </a:rPr>
              <a:t>&lt;p align="</a:t>
            </a:r>
            <a:r>
              <a:rPr lang="en-US" altLang="zh-CN" sz="1800" dirty="0" err="1" smtClean="0">
                <a:solidFill>
                  <a:srgbClr val="FF0000"/>
                </a:solidFill>
                <a:latin typeface="Verdana" pitchFamily="34" charset="0"/>
                <a:ea typeface="Verdana" pitchFamily="34" charset="0"/>
                <a:cs typeface="Verdana" pitchFamily="34" charset="0"/>
              </a:rPr>
              <a:t>left|center|right</a:t>
            </a:r>
            <a:r>
              <a:rPr lang="en-US" altLang="zh-CN" sz="1800" dirty="0" smtClean="0">
                <a:solidFill>
                  <a:srgbClr val="FF0000"/>
                </a:solidFill>
                <a:latin typeface="Verdana" pitchFamily="34" charset="0"/>
                <a:ea typeface="Verdana" pitchFamily="34" charset="0"/>
                <a:cs typeface="Verdana" pitchFamily="34" charset="0"/>
              </a:rPr>
              <a:t>"&gt;</a:t>
            </a:r>
            <a:r>
              <a:rPr lang="zh-CN" altLang="en-US" sz="1800" dirty="0" smtClean="0">
                <a:solidFill>
                  <a:srgbClr val="FF0000"/>
                </a:solidFill>
                <a:latin typeface="Verdana" pitchFamily="34" charset="0"/>
                <a:ea typeface="宋体" pitchFamily="2" charset="-122"/>
                <a:cs typeface="Verdana" pitchFamily="34" charset="0"/>
              </a:rPr>
              <a:t>段落正文内容</a:t>
            </a:r>
            <a:r>
              <a:rPr lang="en-US" altLang="zh-CN" sz="1800" dirty="0" smtClean="0">
                <a:solidFill>
                  <a:srgbClr val="FF0000"/>
                </a:solidFill>
                <a:latin typeface="Verdana" pitchFamily="34" charset="0"/>
                <a:ea typeface="Verdana" pitchFamily="34" charset="0"/>
                <a:cs typeface="Verdana" pitchFamily="34" charset="0"/>
              </a:rPr>
              <a:t>&lt;/p&gt; </a:t>
            </a:r>
            <a:endParaRPr lang="zh-CN" altLang="en-US" sz="1800" dirty="0">
              <a:solidFill>
                <a:srgbClr val="FF0000"/>
              </a:solidFill>
              <a:latin typeface="Verdana" pitchFamily="34" charset="0"/>
              <a:ea typeface="宋体" pitchFamily="2" charset="-122"/>
              <a:cs typeface="Verdana" pitchFamily="34" charset="0"/>
            </a:endParaRPr>
          </a:p>
        </p:txBody>
      </p:sp>
      <p:sp>
        <p:nvSpPr>
          <p:cNvPr id="5" name="矩形 4"/>
          <p:cNvSpPr/>
          <p:nvPr/>
        </p:nvSpPr>
        <p:spPr>
          <a:xfrm>
            <a:off x="838200" y="1943100"/>
            <a:ext cx="8077200" cy="2677656"/>
          </a:xfrm>
          <a:prstGeom prst="rect">
            <a:avLst/>
          </a:prstGeom>
        </p:spPr>
        <p:txBody>
          <a:bodyPr wrap="square">
            <a:spAutoFit/>
          </a:bodyPr>
          <a:lstStyle/>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 edu_3_3_1.html --&gt;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&lt;html&gt;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&lt;head&gt; &lt;title&gt;</a:t>
            </a:r>
            <a:r>
              <a:rPr lang="zh-CN" altLang="en-US" sz="1400" dirty="0" smtClean="0">
                <a:latin typeface="Verdana" panose="020B0604030504040204" pitchFamily="34" charset="0"/>
                <a:cs typeface="Verdana" panose="020B0604030504040204" pitchFamily="34" charset="0"/>
              </a:rPr>
              <a:t>段落样式应用</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&lt;/title&gt;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&lt;/head&gt;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&lt;body&gt;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&lt;h5 align="center"&gt;</a:t>
            </a:r>
            <a:r>
              <a:rPr lang="zh-CN" altLang="en-US" sz="1400" dirty="0" smtClean="0">
                <a:latin typeface="Verdana" panose="020B0604030504040204" pitchFamily="34" charset="0"/>
                <a:cs typeface="Verdana" panose="020B0604030504040204" pitchFamily="34" charset="0"/>
              </a:rPr>
              <a:t>段落</a:t>
            </a:r>
            <a:r>
              <a:rPr lang="en-US" altLang="zh-CN" sz="1400" dirty="0" smtClean="0">
                <a:latin typeface="Verdana" panose="020B0604030504040204" pitchFamily="34" charset="0"/>
                <a:ea typeface="Verdana" panose="020B0604030504040204" pitchFamily="34" charset="0"/>
                <a:cs typeface="Verdana" panose="020B0604030504040204" pitchFamily="34" charset="0"/>
              </a:rPr>
              <a:t>p</a:t>
            </a:r>
            <a:r>
              <a:rPr lang="zh-CN" altLang="en-US" sz="1400" dirty="0" smtClean="0">
                <a:latin typeface="Verdana" panose="020B0604030504040204" pitchFamily="34" charset="0"/>
                <a:cs typeface="Verdana" panose="020B0604030504040204" pitchFamily="34" charset="0"/>
              </a:rPr>
              <a:t>标记对齐方式</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&lt;/h5&gt;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&lt;hr color="blue"&gt;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align="left"&gt;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align="center"&gt;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&lt;p align="right"&gt;</a:t>
            </a:r>
            <a:r>
              <a:rPr lang="zh-CN" altLang="en-US" sz="1400" dirty="0" smtClean="0">
                <a:latin typeface="Verdana" panose="020B0604030504040204" pitchFamily="34" charset="0"/>
                <a:cs typeface="Verdana" panose="020B0604030504040204" pitchFamily="34" charset="0"/>
              </a:rPr>
              <a:t>网页的外观是否美观，很大程度上取决于其排版。</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&lt;/p&gt;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&lt;/body&gt;</a:t>
            </a:r>
          </a:p>
          <a:p>
            <a:pPr>
              <a:lnSpc>
                <a:spcPct val="100000"/>
              </a:lnSpc>
              <a:spcBef>
                <a:spcPts val="0"/>
              </a:spcBef>
              <a:spcAft>
                <a:spcPts val="0"/>
              </a:spcAft>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&lt;/html&gt;</a:t>
            </a:r>
            <a:endParaRPr lang="zh-CN" altLang="en-US" sz="1400" dirty="0">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t>3.3.2 </a:t>
            </a:r>
            <a:r>
              <a:rPr lang="zh-CN" altLang="en-US"/>
              <a:t>换行标记</a:t>
            </a:r>
            <a:r>
              <a:rPr lang="en-US" altLang="zh-CN"/>
              <a:t>&lt;br&gt; </a:t>
            </a:r>
          </a:p>
        </p:txBody>
      </p:sp>
      <p:sp>
        <p:nvSpPr>
          <p:cNvPr id="105475" name="Rectangle 3"/>
          <p:cNvSpPr>
            <a:spLocks noGrp="1" noChangeArrowheads="1"/>
          </p:cNvSpPr>
          <p:nvPr>
            <p:ph idx="1"/>
          </p:nvPr>
        </p:nvSpPr>
        <p:spPr>
          <a:xfrm>
            <a:off x="650875" y="895350"/>
            <a:ext cx="8356600" cy="3733800"/>
          </a:xfrm>
        </p:spPr>
        <p:txBody>
          <a:bodyPr/>
          <a:lstStyle/>
          <a:p>
            <a:r>
              <a:rPr lang="zh-CN" altLang="en-US" dirty="0"/>
              <a:t>基本语法 </a:t>
            </a:r>
          </a:p>
          <a:p>
            <a:pPr lvl="1">
              <a:buNone/>
            </a:pPr>
            <a:r>
              <a:rPr lang="en-US" altLang="zh-CN" sz="2000" dirty="0" smtClean="0"/>
              <a:t>&lt;br&gt; </a:t>
            </a:r>
            <a:r>
              <a:rPr lang="zh-CN" altLang="en-US" sz="2000" dirty="0" smtClean="0"/>
              <a:t>换行</a:t>
            </a:r>
            <a:endParaRPr lang="en-US" altLang="zh-CN" sz="2000" dirty="0" smtClean="0"/>
          </a:p>
          <a:p>
            <a:pPr lvl="1"/>
            <a:r>
              <a:rPr lang="zh-CN" altLang="en-US" sz="2000" dirty="0" smtClean="0"/>
              <a:t>文档</a:t>
            </a:r>
            <a:r>
              <a:rPr lang="zh-CN" altLang="en-US" sz="2000" dirty="0"/>
              <a:t>中，</a:t>
            </a:r>
            <a:r>
              <a:rPr lang="en-US" altLang="zh-CN" sz="2000" dirty="0"/>
              <a:t>&lt;br&gt;</a:t>
            </a:r>
            <a:r>
              <a:rPr lang="zh-CN" altLang="en-US" sz="2000" dirty="0"/>
              <a:t>元素属于</a:t>
            </a:r>
            <a:r>
              <a:rPr lang="zh-CN" altLang="en-US" sz="2000" dirty="0" smtClean="0"/>
              <a:t>单</a:t>
            </a:r>
            <a:r>
              <a:rPr lang="zh-CN" altLang="en-US" sz="2000" dirty="0"/>
              <a:t>个</a:t>
            </a:r>
            <a:r>
              <a:rPr lang="zh-CN" altLang="en-US" sz="2000" dirty="0" smtClean="0"/>
              <a:t>标志</a:t>
            </a:r>
            <a:r>
              <a:rPr lang="zh-CN" altLang="en-US" sz="2000" dirty="0"/>
              <a:t>，表示插入换行符</a:t>
            </a:r>
            <a:r>
              <a:rPr lang="zh-CN" altLang="en-US" sz="2000" dirty="0" smtClean="0"/>
              <a:t>。</a:t>
            </a:r>
            <a:endParaRPr lang="en-US" altLang="zh-CN" sz="2000" dirty="0" smtClean="0"/>
          </a:p>
          <a:p>
            <a:pPr lvl="1">
              <a:buNone/>
            </a:pPr>
            <a:r>
              <a:rPr lang="zh-CN" altLang="en-US" sz="2000" dirty="0" smtClean="0"/>
              <a:t>例如：</a:t>
            </a:r>
            <a:endParaRPr lang="en-US" altLang="zh-CN" sz="2000" dirty="0" smtClean="0"/>
          </a:p>
          <a:p>
            <a:pPr lvl="1">
              <a:buNone/>
            </a:pPr>
            <a:r>
              <a:rPr lang="en-US" altLang="zh-CN" sz="1800" dirty="0" smtClean="0">
                <a:solidFill>
                  <a:srgbClr val="FF0000"/>
                </a:solidFill>
              </a:rPr>
              <a:t>      &lt;p&gt;</a:t>
            </a:r>
            <a:r>
              <a:rPr lang="zh-CN" altLang="en-US" sz="1800" dirty="0" smtClean="0">
                <a:solidFill>
                  <a:srgbClr val="FF0000"/>
                </a:solidFill>
              </a:rPr>
              <a:t>段落正文内容</a:t>
            </a:r>
            <a:r>
              <a:rPr lang="en-US" altLang="zh-CN" sz="1800" dirty="0" smtClean="0">
                <a:solidFill>
                  <a:srgbClr val="FF0000"/>
                </a:solidFill>
              </a:rPr>
              <a:t>&lt;</a:t>
            </a:r>
            <a:r>
              <a:rPr lang="en-US" altLang="zh-CN" sz="1800" dirty="0" err="1" smtClean="0">
                <a:solidFill>
                  <a:srgbClr val="FF0000"/>
                </a:solidFill>
              </a:rPr>
              <a:t>br</a:t>
            </a:r>
            <a:r>
              <a:rPr lang="en-US" altLang="zh-CN" sz="1800" dirty="0" smtClean="0">
                <a:solidFill>
                  <a:srgbClr val="FF0000"/>
                </a:solidFill>
              </a:rPr>
              <a:t>&gt;</a:t>
            </a:r>
            <a:r>
              <a:rPr lang="zh-CN" altLang="en-US" sz="1800" dirty="0" smtClean="0">
                <a:solidFill>
                  <a:srgbClr val="FF0000"/>
                </a:solidFill>
              </a:rPr>
              <a:t>另起一行</a:t>
            </a:r>
            <a:r>
              <a:rPr lang="en-US" altLang="zh-CN" sz="1800" dirty="0" smtClean="0">
                <a:solidFill>
                  <a:srgbClr val="FF0000"/>
                </a:solidFill>
              </a:rPr>
              <a:t>&lt;/p&gt; </a:t>
            </a:r>
            <a:r>
              <a:rPr lang="zh-CN" altLang="en-US" sz="1800" dirty="0" smtClean="0">
                <a:solidFill>
                  <a:srgbClr val="FF0000"/>
                </a:solidFill>
              </a:rPr>
              <a:t> </a:t>
            </a: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t>3.3.3 </a:t>
            </a:r>
            <a:r>
              <a:rPr lang="zh-CN" altLang="en-US"/>
              <a:t>水平分割线标记</a:t>
            </a:r>
            <a:r>
              <a:rPr lang="en-US" altLang="zh-CN"/>
              <a:t>&lt;hr&gt; </a:t>
            </a:r>
          </a:p>
        </p:txBody>
      </p:sp>
      <p:sp>
        <p:nvSpPr>
          <p:cNvPr id="120835" name="Rectangle 3"/>
          <p:cNvSpPr>
            <a:spLocks noGrp="1" noChangeArrowheads="1"/>
          </p:cNvSpPr>
          <p:nvPr>
            <p:ph type="body" sz="half" idx="1"/>
          </p:nvPr>
        </p:nvSpPr>
        <p:spPr>
          <a:xfrm>
            <a:off x="650876" y="810817"/>
            <a:ext cx="8340725" cy="1075134"/>
          </a:xfrm>
        </p:spPr>
        <p:txBody>
          <a:bodyPr/>
          <a:lstStyle/>
          <a:p>
            <a:pPr>
              <a:spcBef>
                <a:spcPts val="0"/>
              </a:spcBef>
              <a:spcAft>
                <a:spcPts val="0"/>
              </a:spcAft>
            </a:pPr>
            <a:r>
              <a:rPr lang="en-US" altLang="zh-CN" dirty="0"/>
              <a:t>&lt;hr&gt;</a:t>
            </a:r>
            <a:r>
              <a:rPr lang="zh-CN" altLang="en-US" dirty="0"/>
              <a:t>元素可以浏览器上显示一条细线以分隔两个区域。 </a:t>
            </a:r>
          </a:p>
          <a:p>
            <a:pPr>
              <a:spcBef>
                <a:spcPts val="0"/>
              </a:spcBef>
              <a:spcAft>
                <a:spcPts val="0"/>
              </a:spcAft>
            </a:pPr>
            <a:r>
              <a:rPr lang="zh-CN" altLang="en-US" dirty="0"/>
              <a:t>基本语法 </a:t>
            </a:r>
          </a:p>
          <a:p>
            <a:pPr lvl="1">
              <a:spcBef>
                <a:spcPts val="0"/>
              </a:spcBef>
              <a:spcAft>
                <a:spcPts val="0"/>
              </a:spcAft>
              <a:buNone/>
            </a:pPr>
            <a:r>
              <a:rPr lang="en-US" altLang="zh-CN" sz="2400" dirty="0"/>
              <a:t>	</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hr size=""  color=""   width=""  align=""    &gt;</a:t>
            </a:r>
            <a:endPar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spcBef>
                <a:spcPts val="0"/>
              </a:spcBef>
              <a:spcAft>
                <a:spcPts val="0"/>
              </a:spcAft>
              <a:buFont typeface="Wingdings" pitchFamily="2" charset="2"/>
              <a:buNone/>
            </a:pPr>
            <a:endParaRPr lang="en-US" altLang="zh-CN" sz="2000" dirty="0">
              <a:ea typeface="宋体" pitchFamily="2" charset="-122"/>
            </a:endParaRPr>
          </a:p>
        </p:txBody>
      </p:sp>
      <p:graphicFrame>
        <p:nvGraphicFramePr>
          <p:cNvPr id="121027" name="Group 195"/>
          <p:cNvGraphicFramePr>
            <a:graphicFrameLocks noGrp="1"/>
          </p:cNvGraphicFramePr>
          <p:nvPr>
            <p:ph sz="half" idx="2"/>
            <p:extLst>
              <p:ext uri="{D42A27DB-BD31-4B8C-83A1-F6EECF244321}">
                <p14:modId xmlns:p14="http://schemas.microsoft.com/office/powerpoint/2010/main" val="1115121818"/>
              </p:ext>
            </p:extLst>
          </p:nvPr>
        </p:nvGraphicFramePr>
        <p:xfrm>
          <a:off x="1143001" y="2000251"/>
          <a:ext cx="7864475" cy="2281725"/>
        </p:xfrm>
        <a:graphic>
          <a:graphicData uri="http://schemas.openxmlformats.org/drawingml/2006/table">
            <a:tbl>
              <a:tblPr>
                <a:tableStyleId>{5DA37D80-6434-44D0-A028-1B22A696006F}</a:tableStyleId>
              </a:tblPr>
              <a:tblGrid>
                <a:gridCol w="1262182">
                  <a:extLst>
                    <a:ext uri="{9D8B030D-6E8A-4147-A177-3AD203B41FA5}">
                      <a16:colId xmlns:a16="http://schemas.microsoft.com/office/drawing/2014/main" val="20000"/>
                    </a:ext>
                  </a:extLst>
                </a:gridCol>
                <a:gridCol w="3487724">
                  <a:extLst>
                    <a:ext uri="{9D8B030D-6E8A-4147-A177-3AD203B41FA5}">
                      <a16:colId xmlns:a16="http://schemas.microsoft.com/office/drawing/2014/main" val="20001"/>
                    </a:ext>
                  </a:extLst>
                </a:gridCol>
                <a:gridCol w="3114569">
                  <a:extLst>
                    <a:ext uri="{9D8B030D-6E8A-4147-A177-3AD203B41FA5}">
                      <a16:colId xmlns:a16="http://schemas.microsoft.com/office/drawing/2014/main" val="20002"/>
                    </a:ext>
                  </a:extLst>
                </a:gridCol>
              </a:tblGrid>
              <a:tr h="2995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属性</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值</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说明</a:t>
                      </a:r>
                      <a:endParaRPr kumimoji="0" lang="zh-CN" altLang="en-US" sz="1600" b="0"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0"/>
                  </a:ext>
                </a:extLst>
              </a:tr>
              <a:tr h="3327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微软雅黑" pitchFamily="34" charset="-122"/>
                          <a:ea typeface="微软雅黑" pitchFamily="34" charset="-122"/>
                        </a:rPr>
                        <a:t>width</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像素</a:t>
                      </a:r>
                      <a:r>
                        <a:rPr kumimoji="0" lang="en-US" altLang="zh-CN" sz="1600" u="none" strike="noStrike" cap="none" normalizeH="0" baseline="0" dirty="0" err="1" smtClean="0">
                          <a:ln>
                            <a:noFill/>
                          </a:ln>
                          <a:effectLst/>
                          <a:latin typeface="微软雅黑" pitchFamily="34" charset="-122"/>
                          <a:ea typeface="微软雅黑" pitchFamily="34" charset="-122"/>
                        </a:rPr>
                        <a:t>px</a:t>
                      </a:r>
                      <a:r>
                        <a:rPr kumimoji="0" lang="zh-CN" altLang="en-US" sz="1600" u="none" strike="noStrike" cap="none" normalizeH="0" baseline="0" dirty="0" smtClean="0">
                          <a:ln>
                            <a:noFill/>
                          </a:ln>
                          <a:effectLst/>
                          <a:latin typeface="微软雅黑" pitchFamily="34" charset="-122"/>
                          <a:ea typeface="微软雅黑" pitchFamily="34" charset="-122"/>
                        </a:rPr>
                        <a:t>或百分比</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微软雅黑" pitchFamily="34" charset="-122"/>
                          <a:ea typeface="微软雅黑" pitchFamily="34" charset="-122"/>
                        </a:rPr>
                        <a:t>设置水平线宽度。</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1"/>
                  </a:ext>
                </a:extLst>
              </a:tr>
              <a:tr h="331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微软雅黑" pitchFamily="34" charset="-122"/>
                          <a:ea typeface="微软雅黑" pitchFamily="34" charset="-122"/>
                        </a:rPr>
                        <a:t>size</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整数，单位</a:t>
                      </a:r>
                      <a:r>
                        <a:rPr kumimoji="0" lang="en-US" altLang="zh-CN" sz="1600" u="none" strike="noStrike" cap="none" normalizeH="0" baseline="0" dirty="0" err="1" smtClean="0">
                          <a:ln>
                            <a:noFill/>
                          </a:ln>
                          <a:effectLst/>
                          <a:latin typeface="微软雅黑" pitchFamily="34" charset="-122"/>
                          <a:ea typeface="微软雅黑" pitchFamily="34" charset="-122"/>
                        </a:rPr>
                        <a:t>px</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微软雅黑" pitchFamily="34" charset="-122"/>
                          <a:ea typeface="微软雅黑" pitchFamily="34" charset="-122"/>
                        </a:rPr>
                        <a:t>设置水平线高度</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2"/>
                  </a:ext>
                </a:extLst>
              </a:tr>
              <a:tr h="5241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微软雅黑" pitchFamily="34" charset="-122"/>
                          <a:ea typeface="微软雅黑" pitchFamily="34" charset="-122"/>
                        </a:rPr>
                        <a:t>color</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err="1" smtClean="0">
                          <a:ln>
                            <a:noFill/>
                          </a:ln>
                          <a:effectLst/>
                          <a:latin typeface="微软雅黑" pitchFamily="34" charset="-122"/>
                          <a:ea typeface="微软雅黑" pitchFamily="34" charset="-122"/>
                        </a:rPr>
                        <a:t>rgb</a:t>
                      </a:r>
                      <a:r>
                        <a:rPr kumimoji="0" lang="zh-CN" altLang="en-US" sz="1600" u="none" strike="noStrike" cap="none" normalizeH="0" baseline="0" dirty="0" smtClean="0">
                          <a:ln>
                            <a:noFill/>
                          </a:ln>
                          <a:effectLst/>
                          <a:latin typeface="微软雅黑" pitchFamily="34" charset="-122"/>
                          <a:ea typeface="微软雅黑" pitchFamily="34" charset="-122"/>
                        </a:rPr>
                        <a:t>函数、十六进制数，颜色英文名称</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设置水平线颜色</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3"/>
                  </a:ext>
                </a:extLst>
              </a:tr>
              <a:tr h="7487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微软雅黑" pitchFamily="34" charset="-122"/>
                          <a:ea typeface="微软雅黑" pitchFamily="34" charset="-122"/>
                        </a:rPr>
                        <a:t>align</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left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center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smtClean="0">
                          <a:ln>
                            <a:noFill/>
                          </a:ln>
                          <a:effectLst/>
                          <a:latin typeface="微软雅黑" pitchFamily="34" charset="-122"/>
                          <a:ea typeface="微软雅黑" pitchFamily="34" charset="-122"/>
                        </a:rPr>
                        <a:t>right</a:t>
                      </a: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微软雅黑" pitchFamily="34" charset="-122"/>
                          <a:ea typeface="微软雅黑" pitchFamily="34" charset="-122"/>
                        </a:rPr>
                        <a:t>设置水平线对齐方式</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smtClean="0"/>
              <a:t>3.3.4</a:t>
            </a:r>
            <a:r>
              <a:rPr lang="zh-CN" altLang="en-US" dirty="0" smtClean="0"/>
              <a:t>拼音</a:t>
            </a:r>
            <a:r>
              <a:rPr lang="en-US" altLang="zh-CN" dirty="0" smtClean="0"/>
              <a:t>/</a:t>
            </a:r>
            <a:r>
              <a:rPr lang="zh-CN" altLang="en-US" dirty="0" smtClean="0"/>
              <a:t>音标注释</a:t>
            </a:r>
            <a:r>
              <a:rPr lang="en-US" altLang="zh-CN" dirty="0" smtClean="0"/>
              <a:t>ruby </a:t>
            </a:r>
            <a:r>
              <a:rPr lang="zh-CN" altLang="en-US" dirty="0" smtClean="0"/>
              <a:t>标记和</a:t>
            </a:r>
            <a:r>
              <a:rPr lang="en-US" altLang="zh-CN" dirty="0" err="1" smtClean="0"/>
              <a:t>rt/rp</a:t>
            </a:r>
            <a:r>
              <a:rPr lang="en-US" altLang="zh-CN" dirty="0" smtClean="0"/>
              <a:t> </a:t>
            </a:r>
            <a:r>
              <a:rPr lang="zh-CN" altLang="en-US" dirty="0" smtClean="0"/>
              <a:t>标记</a:t>
            </a:r>
            <a:endParaRPr lang="en-US" altLang="zh-CN" dirty="0"/>
          </a:p>
        </p:txBody>
      </p:sp>
      <p:sp>
        <p:nvSpPr>
          <p:cNvPr id="106499" name="Rectangle 3"/>
          <p:cNvSpPr>
            <a:spLocks noGrp="1" noChangeArrowheads="1"/>
          </p:cNvSpPr>
          <p:nvPr>
            <p:ph idx="1"/>
          </p:nvPr>
        </p:nvSpPr>
        <p:spPr>
          <a:xfrm>
            <a:off x="685800" y="819151"/>
            <a:ext cx="6096000" cy="1600199"/>
          </a:xfrm>
        </p:spPr>
        <p:txBody>
          <a:bodyPr/>
          <a:lstStyle/>
          <a:p>
            <a:pPr marL="0">
              <a:spcBef>
                <a:spcPts val="0"/>
              </a:spcBef>
              <a:spcAft>
                <a:spcPts val="0"/>
              </a:spcAft>
            </a:pPr>
            <a:r>
              <a:rPr lang="zh-CN" altLang="en-US" dirty="0"/>
              <a:t>基本语法</a:t>
            </a:r>
          </a:p>
          <a:p>
            <a:pPr marL="0">
              <a:spcBef>
                <a:spcPts val="0"/>
              </a:spcBef>
              <a:spcAft>
                <a:spcPts val="0"/>
              </a:spcAft>
              <a:buNone/>
            </a:pPr>
            <a:r>
              <a:rPr lang="en-US" altLang="zh-CN" sz="1800" dirty="0" smtClean="0">
                <a:solidFill>
                  <a:srgbClr val="FF0000"/>
                </a:solidFill>
              </a:rPr>
              <a:t>&lt;ruby&gt;</a:t>
            </a:r>
          </a:p>
          <a:p>
            <a:pPr marL="0">
              <a:spcBef>
                <a:spcPts val="0"/>
              </a:spcBef>
              <a:spcAft>
                <a:spcPts val="0"/>
              </a:spcAft>
              <a:buNone/>
            </a:pPr>
            <a:r>
              <a:rPr lang="zh-CN" altLang="en-US" sz="1800" dirty="0" smtClean="0">
                <a:solidFill>
                  <a:srgbClr val="FF0000"/>
                </a:solidFill>
              </a:rPr>
              <a:t>      中</a:t>
            </a:r>
            <a:r>
              <a:rPr lang="en-US" altLang="zh-CN" sz="1800" dirty="0" smtClean="0">
                <a:solidFill>
                  <a:srgbClr val="FF0000"/>
                </a:solidFill>
              </a:rPr>
              <a:t>&lt;</a:t>
            </a:r>
            <a:r>
              <a:rPr lang="en-US" altLang="zh-CN" sz="1800" dirty="0" err="1" smtClean="0">
                <a:solidFill>
                  <a:srgbClr val="FF0000"/>
                </a:solidFill>
              </a:rPr>
              <a:t>rt</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a:t>
            </a:r>
            <a:r>
              <a:rPr lang="en-US" altLang="zh-CN" sz="1800" dirty="0" err="1" smtClean="0">
                <a:solidFill>
                  <a:srgbClr val="FF0000"/>
                </a:solidFill>
              </a:rPr>
              <a:t>zhong</a:t>
            </a:r>
            <a:r>
              <a:rPr lang="en-US" altLang="zh-CN" sz="1800" dirty="0" smtClean="0">
                <a:solidFill>
                  <a:srgbClr val="FF0000"/>
                </a:solidFill>
              </a:rPr>
              <a: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rt</a:t>
            </a:r>
            <a:r>
              <a:rPr lang="en-US" altLang="zh-CN" sz="1800" dirty="0" smtClean="0">
                <a:solidFill>
                  <a:srgbClr val="FF0000"/>
                </a:solidFill>
              </a:rPr>
              <a:t>&gt;</a:t>
            </a:r>
          </a:p>
          <a:p>
            <a:pPr marL="0">
              <a:spcBef>
                <a:spcPts val="0"/>
              </a:spcBef>
              <a:spcAft>
                <a:spcPts val="0"/>
              </a:spcAft>
              <a:buNone/>
            </a:pPr>
            <a:r>
              <a:rPr lang="zh-CN" altLang="en-US" sz="1800" dirty="0" smtClean="0">
                <a:solidFill>
                  <a:srgbClr val="FF0000"/>
                </a:solidFill>
              </a:rPr>
              <a:t>      国</a:t>
            </a:r>
            <a:r>
              <a:rPr lang="en-US" altLang="zh-CN" sz="1800" dirty="0" smtClean="0">
                <a:solidFill>
                  <a:srgbClr val="FF0000"/>
                </a:solidFill>
              </a:rPr>
              <a:t>&lt;</a:t>
            </a:r>
            <a:r>
              <a:rPr lang="en-US" altLang="zh-CN" sz="1800" dirty="0" err="1" smtClean="0">
                <a:solidFill>
                  <a:srgbClr val="FF0000"/>
                </a:solidFill>
              </a:rPr>
              <a:t>rt</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a:t>
            </a:r>
            <a:r>
              <a:rPr lang="en-US" altLang="zh-CN" sz="1800" dirty="0" err="1" smtClean="0">
                <a:solidFill>
                  <a:srgbClr val="FF0000"/>
                </a:solidFill>
              </a:rPr>
              <a:t>guo</a:t>
            </a:r>
            <a:r>
              <a:rPr lang="en-US" altLang="zh-CN" sz="1800" dirty="0" smtClean="0">
                <a:solidFill>
                  <a:srgbClr val="FF0000"/>
                </a:solidFill>
              </a:rPr>
              <a: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rp</a:t>
            </a:r>
            <a:r>
              <a:rPr lang="en-US" altLang="zh-CN" sz="1800" dirty="0" smtClean="0">
                <a:solidFill>
                  <a:srgbClr val="FF0000"/>
                </a:solidFill>
              </a:rPr>
              <a:t>&gt;&lt;/</a:t>
            </a:r>
            <a:r>
              <a:rPr lang="en-US" altLang="zh-CN" sz="1800" dirty="0" err="1" smtClean="0">
                <a:solidFill>
                  <a:srgbClr val="FF0000"/>
                </a:solidFill>
              </a:rPr>
              <a:t>rt</a:t>
            </a:r>
            <a:r>
              <a:rPr lang="en-US" altLang="zh-CN" sz="1800" dirty="0" smtClean="0">
                <a:solidFill>
                  <a:srgbClr val="FF0000"/>
                </a:solidFill>
              </a:rPr>
              <a:t>&gt;</a:t>
            </a:r>
          </a:p>
          <a:p>
            <a:pPr marL="0">
              <a:spcBef>
                <a:spcPts val="0"/>
              </a:spcBef>
              <a:spcAft>
                <a:spcPts val="0"/>
              </a:spcAft>
              <a:buNone/>
            </a:pPr>
            <a:r>
              <a:rPr lang="en-US" altLang="zh-CN" sz="1800" dirty="0" smtClean="0">
                <a:solidFill>
                  <a:srgbClr val="FF0000"/>
                </a:solidFill>
              </a:rPr>
              <a:t>&lt;/ruby&gt;</a:t>
            </a:r>
          </a:p>
          <a:p>
            <a:pPr marL="0">
              <a:spcBef>
                <a:spcPts val="0"/>
              </a:spcBef>
              <a:spcAft>
                <a:spcPts val="0"/>
              </a:spcAft>
              <a:buNone/>
            </a:pPr>
            <a:endParaRPr lang="en-US" altLang="zh-CN" sz="1800" dirty="0" smtClean="0">
              <a:solidFill>
                <a:srgbClr val="FF0000"/>
              </a:solidFill>
            </a:endParaRPr>
          </a:p>
          <a:p>
            <a:pPr>
              <a:buNone/>
            </a:pPr>
            <a:endParaRPr lang="en-US" altLang="zh-CN" sz="2000" dirty="0"/>
          </a:p>
        </p:txBody>
      </p:sp>
      <p:pic>
        <p:nvPicPr>
          <p:cNvPr id="1027" name="Picture 3"/>
          <p:cNvPicPr>
            <a:picLocks noChangeAspect="1" noChangeArrowheads="1"/>
          </p:cNvPicPr>
          <p:nvPr/>
        </p:nvPicPr>
        <p:blipFill>
          <a:blip r:embed="rId2" cstate="print"/>
          <a:srcRect/>
          <a:stretch>
            <a:fillRect/>
          </a:stretch>
        </p:blipFill>
        <p:spPr bwMode="auto">
          <a:xfrm>
            <a:off x="7239000" y="1047750"/>
            <a:ext cx="1000125" cy="727075"/>
          </a:xfrm>
          <a:prstGeom prst="rect">
            <a:avLst/>
          </a:prstGeom>
          <a:noFill/>
          <a:ln w="9525">
            <a:noFill/>
            <a:miter lim="800000"/>
            <a:headEnd/>
            <a:tailEnd/>
          </a:ln>
        </p:spPr>
      </p:pic>
      <p:sp>
        <p:nvSpPr>
          <p:cNvPr id="6" name="矩形 5"/>
          <p:cNvSpPr/>
          <p:nvPr/>
        </p:nvSpPr>
        <p:spPr>
          <a:xfrm>
            <a:off x="685800" y="2479923"/>
            <a:ext cx="8305800" cy="1920526"/>
          </a:xfrm>
          <a:prstGeom prst="rect">
            <a:avLst/>
          </a:prstGeom>
        </p:spPr>
        <p:txBody>
          <a:bodyPr wrap="square">
            <a:spAutoFit/>
          </a:bodyPr>
          <a:lstStyle/>
          <a:p>
            <a:pPr marL="446088" indent="447675">
              <a:spcBef>
                <a:spcPts val="0"/>
              </a:spcBef>
              <a:spcAft>
                <a:spcPts val="0"/>
              </a:spcAft>
              <a:buFont typeface="Arial" pitchFamily="34" charset="0"/>
              <a:buChar char="•"/>
            </a:pPr>
            <a:r>
              <a:rPr lang="en-US" altLang="zh-CN" b="0" dirty="0" smtClean="0"/>
              <a:t>ruby </a:t>
            </a:r>
            <a:r>
              <a:rPr lang="zh-CN" altLang="en-US" b="0" dirty="0" smtClean="0"/>
              <a:t>标记定义</a:t>
            </a:r>
            <a:r>
              <a:rPr lang="en-US" altLang="zh-CN" b="0" dirty="0" smtClean="0"/>
              <a:t>ruby</a:t>
            </a:r>
            <a:r>
              <a:rPr lang="zh-CN" altLang="en-US" b="0" dirty="0" smtClean="0"/>
              <a:t>注释（中文注音或字符）。</a:t>
            </a:r>
            <a:r>
              <a:rPr lang="en-US" altLang="zh-CN" b="0" dirty="0" smtClean="0"/>
              <a:t>ruby</a:t>
            </a:r>
            <a:r>
              <a:rPr lang="zh-CN" altLang="en-US" b="0" dirty="0" smtClean="0"/>
              <a:t>标记与</a:t>
            </a:r>
            <a:r>
              <a:rPr lang="en-US" altLang="zh-CN" b="0" dirty="0" err="1" smtClean="0"/>
              <a:t>rt</a:t>
            </a:r>
            <a:r>
              <a:rPr lang="zh-CN" altLang="en-US" b="0" dirty="0" smtClean="0"/>
              <a:t>标记一同使用。</a:t>
            </a:r>
            <a:endParaRPr lang="en-US" altLang="zh-CN" b="0" dirty="0" smtClean="0"/>
          </a:p>
          <a:p>
            <a:pPr marL="446088" indent="447675">
              <a:spcBef>
                <a:spcPts val="0"/>
              </a:spcBef>
              <a:spcAft>
                <a:spcPts val="0"/>
              </a:spcAft>
              <a:buFont typeface="Arial" pitchFamily="34" charset="0"/>
              <a:buChar char="•"/>
            </a:pPr>
            <a:r>
              <a:rPr lang="en-US" altLang="zh-CN" b="0" dirty="0" smtClean="0"/>
              <a:t>ruby</a:t>
            </a:r>
            <a:r>
              <a:rPr lang="zh-CN" altLang="en-US" b="0" dirty="0" smtClean="0"/>
              <a:t>标记由一个或多个字符（需要一个解释</a:t>
            </a:r>
            <a:r>
              <a:rPr lang="en-US" altLang="zh-CN" b="0" dirty="0" smtClean="0"/>
              <a:t>/</a:t>
            </a:r>
            <a:r>
              <a:rPr lang="zh-CN" altLang="en-US" b="0" dirty="0" smtClean="0"/>
              <a:t>发音）和一个提供该信息的</a:t>
            </a:r>
            <a:r>
              <a:rPr lang="en-US" altLang="zh-CN" b="0" dirty="0" err="1" smtClean="0"/>
              <a:t>rt</a:t>
            </a:r>
            <a:r>
              <a:rPr lang="en-US" altLang="zh-CN" b="0" dirty="0" smtClean="0"/>
              <a:t> </a:t>
            </a:r>
            <a:r>
              <a:rPr lang="zh-CN" altLang="en-US" b="0" dirty="0" smtClean="0"/>
              <a:t>标记组成，还包括可选的</a:t>
            </a:r>
            <a:r>
              <a:rPr lang="en-US" altLang="zh-CN" b="0" dirty="0" err="1" smtClean="0"/>
              <a:t>rp</a:t>
            </a:r>
            <a:r>
              <a:rPr lang="zh-CN" altLang="en-US" b="0" dirty="0" smtClean="0"/>
              <a:t>标记，定义当浏览器不支持</a:t>
            </a:r>
            <a:r>
              <a:rPr lang="en-US" altLang="zh-CN" b="0" dirty="0" smtClean="0"/>
              <a:t>ruby </a:t>
            </a:r>
            <a:r>
              <a:rPr lang="zh-CN" altLang="en-US" b="0" dirty="0" smtClean="0"/>
              <a:t>标记时显示的内容。</a:t>
            </a:r>
            <a:endParaRPr lang="en-US" altLang="zh-CN" b="0" dirty="0" smtClean="0"/>
          </a:p>
          <a:p>
            <a:pPr marL="446088" indent="447675">
              <a:spcBef>
                <a:spcPts val="0"/>
              </a:spcBef>
              <a:spcAft>
                <a:spcPts val="0"/>
              </a:spcAft>
              <a:buFont typeface="Arial" pitchFamily="34" charset="0"/>
              <a:buChar char="•"/>
            </a:pPr>
            <a:r>
              <a:rPr lang="zh-CN" altLang="en-US" b="0" dirty="0" smtClean="0">
                <a:solidFill>
                  <a:srgbClr val="FF0000"/>
                </a:solidFill>
              </a:rPr>
              <a:t>注意有些浏览器当定义</a:t>
            </a:r>
            <a:r>
              <a:rPr lang="en-US" altLang="zh-CN" b="0" dirty="0" err="1" smtClean="0">
                <a:solidFill>
                  <a:srgbClr val="FF0000"/>
                </a:solidFill>
              </a:rPr>
              <a:t>rp</a:t>
            </a:r>
            <a:r>
              <a:rPr lang="zh-CN" altLang="en-US" b="0" dirty="0" smtClean="0">
                <a:solidFill>
                  <a:srgbClr val="FF0000"/>
                </a:solidFill>
              </a:rPr>
              <a:t>标记后，将不起效果。</a:t>
            </a:r>
            <a:endParaRPr lang="en-US" altLang="zh-CN" b="0"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3.3.5 </a:t>
            </a:r>
            <a:r>
              <a:rPr lang="zh-CN" altLang="en-US" dirty="0"/>
              <a:t>段落缩进标记</a:t>
            </a:r>
            <a:r>
              <a:rPr lang="en-US" altLang="zh-CN" dirty="0"/>
              <a:t>&lt;</a:t>
            </a:r>
            <a:r>
              <a:rPr lang="en-US" altLang="zh-CN" dirty="0" err="1"/>
              <a:t>blockquote</a:t>
            </a:r>
            <a:r>
              <a:rPr lang="en-US" altLang="zh-CN" dirty="0"/>
              <a:t>&gt; </a:t>
            </a:r>
          </a:p>
        </p:txBody>
      </p:sp>
      <p:sp>
        <p:nvSpPr>
          <p:cNvPr id="121860" name="Rectangle 4"/>
          <p:cNvSpPr>
            <a:spLocks noGrp="1" noChangeArrowheads="1"/>
          </p:cNvSpPr>
          <p:nvPr>
            <p:ph idx="1"/>
          </p:nvPr>
        </p:nvSpPr>
        <p:spPr/>
        <p:txBody>
          <a:bodyPr/>
          <a:lstStyle/>
          <a:p>
            <a:pPr marL="0" indent="0">
              <a:buNone/>
            </a:pPr>
            <a:r>
              <a:rPr lang="en-US" altLang="zh-CN" dirty="0" smtClean="0"/>
              <a:t>    </a:t>
            </a:r>
            <a:r>
              <a:rPr lang="zh-CN" altLang="zh-CN" dirty="0" smtClean="0"/>
              <a:t>段落</a:t>
            </a:r>
            <a:r>
              <a:rPr lang="zh-CN" altLang="zh-CN" dirty="0"/>
              <a:t>缩进</a:t>
            </a:r>
            <a:r>
              <a:rPr lang="en-US" altLang="zh-CN" dirty="0"/>
              <a:t>(</a:t>
            </a:r>
            <a:r>
              <a:rPr lang="zh-CN" altLang="zh-CN" dirty="0"/>
              <a:t>也称为“块引用”</a:t>
            </a:r>
            <a:r>
              <a:rPr lang="en-US" altLang="zh-CN" dirty="0"/>
              <a:t>)blockquote</a:t>
            </a:r>
            <a:r>
              <a:rPr lang="zh-CN" altLang="zh-CN" dirty="0"/>
              <a:t>标记引用的内容必须是块级标记，浏览器在</a:t>
            </a:r>
            <a:r>
              <a:rPr lang="en-US" altLang="zh-CN" dirty="0"/>
              <a:t> blockquote</a:t>
            </a:r>
            <a:r>
              <a:rPr lang="zh-CN" altLang="zh-CN" dirty="0"/>
              <a:t>标记前后添加了换行，并增加了外边距</a:t>
            </a:r>
            <a:r>
              <a:rPr lang="zh-CN" altLang="zh-CN" dirty="0" smtClean="0"/>
              <a:t>。</a:t>
            </a:r>
            <a:endParaRPr lang="en-US" altLang="zh-CN" dirty="0" smtClean="0"/>
          </a:p>
          <a:p>
            <a:r>
              <a:rPr lang="en-US" altLang="zh-CN" dirty="0"/>
              <a:t> </a:t>
            </a:r>
            <a:r>
              <a:rPr lang="zh-CN" altLang="zh-CN" dirty="0" smtClean="0"/>
              <a:t>一对</a:t>
            </a:r>
            <a:r>
              <a:rPr lang="en-US" altLang="zh-CN" dirty="0"/>
              <a:t>blockquote</a:t>
            </a:r>
            <a:r>
              <a:rPr lang="zh-CN" altLang="zh-CN" dirty="0"/>
              <a:t>标记能够向右缩进</a:t>
            </a:r>
            <a:r>
              <a:rPr lang="en-US" altLang="zh-CN" dirty="0"/>
              <a:t>5</a:t>
            </a:r>
            <a:r>
              <a:rPr lang="zh-CN" altLang="zh-CN" dirty="0"/>
              <a:t>个西文字符的位置。</a:t>
            </a:r>
          </a:p>
          <a:p>
            <a:r>
              <a:rPr lang="zh-CN" altLang="en-US" dirty="0" smtClean="0">
                <a:latin typeface="+mj-ea"/>
                <a:ea typeface="+mj-ea"/>
              </a:rPr>
              <a:t>基本</a:t>
            </a:r>
            <a:r>
              <a:rPr lang="zh-CN" altLang="en-US" dirty="0">
                <a:latin typeface="+mj-ea"/>
                <a:ea typeface="+mj-ea"/>
              </a:rPr>
              <a:t>语法 </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&lt;body&gt;</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8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blockquote&gt;</a:t>
            </a:r>
            <a:r>
              <a:rPr lang="zh-CN" altLang="en-US" sz="1800" dirty="0">
                <a:solidFill>
                  <a:srgbClr val="FF0000"/>
                </a:solidFill>
                <a:latin typeface="Verdana" panose="020B0604030504040204" pitchFamily="34" charset="0"/>
                <a:ea typeface="+mj-ea"/>
                <a:cs typeface="Verdana" panose="020B0604030504040204" pitchFamily="34" charset="0"/>
              </a:rPr>
              <a:t>需要缩进的内容</a:t>
            </a: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&lt;/blockquote&gt;</a:t>
            </a:r>
          </a:p>
          <a:p>
            <a:pPr lvl="1">
              <a:buFont typeface="Wingdings" pitchFamily="2" charset="2"/>
              <a:buNone/>
            </a:pPr>
            <a:r>
              <a:rPr lang="en-US" altLang="zh-CN" sz="1800" dirty="0">
                <a:solidFill>
                  <a:srgbClr val="FF0000"/>
                </a:solidFill>
                <a:latin typeface="Verdana" panose="020B0604030504040204" pitchFamily="34" charset="0"/>
                <a:ea typeface="Verdana" panose="020B0604030504040204" pitchFamily="34" charset="0"/>
                <a:cs typeface="Verdana" panose="020B0604030504040204" pitchFamily="34" charset="0"/>
              </a:rPr>
              <a:t>&lt;/body&gt; </a:t>
            </a:r>
            <a:endParaRPr lang="zh-CN" altLang="en-US" sz="1800" dirty="0" smtClean="0">
              <a:solidFill>
                <a:srgbClr val="FF0000"/>
              </a:solidFill>
              <a:latin typeface="Verdana" panose="020B0604030504040204" pitchFamily="34" charset="0"/>
              <a:ea typeface="+mj-ea"/>
              <a:cs typeface="Verdana" panose="020B0604030504040204" pitchFamily="34" charset="0"/>
            </a:endParaRP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t>3.3.6 </a:t>
            </a:r>
            <a:r>
              <a:rPr lang="zh-CN" altLang="en-US"/>
              <a:t>预格式化标记</a:t>
            </a:r>
            <a:r>
              <a:rPr lang="en-US" altLang="zh-CN"/>
              <a:t>&lt;pre&gt; </a:t>
            </a:r>
          </a:p>
        </p:txBody>
      </p:sp>
      <p:sp>
        <p:nvSpPr>
          <p:cNvPr id="107523" name="Rectangle 3"/>
          <p:cNvSpPr>
            <a:spLocks noGrp="1" noChangeArrowheads="1"/>
          </p:cNvSpPr>
          <p:nvPr>
            <p:ph idx="1"/>
          </p:nvPr>
        </p:nvSpPr>
        <p:spPr/>
        <p:txBody>
          <a:bodyPr/>
          <a:lstStyle/>
          <a:p>
            <a:pPr>
              <a:spcBef>
                <a:spcPts val="0"/>
              </a:spcBef>
              <a:spcAft>
                <a:spcPts val="0"/>
              </a:spcAft>
            </a:pPr>
            <a:r>
              <a:rPr lang="en-US" altLang="zh-CN" sz="2200" b="0" dirty="0" smtClean="0"/>
              <a:t>&lt;</a:t>
            </a:r>
            <a:r>
              <a:rPr lang="en-US" altLang="zh-CN" sz="2200" b="0" dirty="0"/>
              <a:t>pre&gt;&lt;/pre&gt;</a:t>
            </a:r>
            <a:r>
              <a:rPr lang="zh-CN" altLang="en-US" sz="2200" b="0" dirty="0"/>
              <a:t>标记对网页中的</a:t>
            </a:r>
            <a:r>
              <a:rPr lang="zh-CN" altLang="en-US" sz="2200" b="0" u="sng" dirty="0">
                <a:solidFill>
                  <a:srgbClr val="FF0000"/>
                </a:solidFill>
              </a:rPr>
              <a:t>文字段落进行预格式化</a:t>
            </a:r>
            <a:r>
              <a:rPr lang="zh-CN" altLang="en-US" sz="2200" b="0" dirty="0"/>
              <a:t>，浏览器会完整保留设计者</a:t>
            </a:r>
            <a:r>
              <a:rPr lang="zh-CN" altLang="en-US" sz="2200" b="0" u="sng" dirty="0">
                <a:solidFill>
                  <a:srgbClr val="FF0000"/>
                </a:solidFill>
              </a:rPr>
              <a:t>在源文件中所定义的格式</a:t>
            </a:r>
            <a:r>
              <a:rPr lang="zh-CN" altLang="en-US" sz="2200" b="0" dirty="0"/>
              <a:t>，包括各种</a:t>
            </a:r>
            <a:r>
              <a:rPr lang="zh-CN" altLang="en-US" sz="2200" b="0" u="sng" dirty="0">
                <a:solidFill>
                  <a:srgbClr val="FF0000"/>
                </a:solidFill>
              </a:rPr>
              <a:t>空格、缩进以及其他特殊格式</a:t>
            </a:r>
            <a:r>
              <a:rPr lang="zh-CN" altLang="en-US" sz="2200" b="0" dirty="0"/>
              <a:t>。 </a:t>
            </a:r>
          </a:p>
          <a:p>
            <a:pPr>
              <a:spcBef>
                <a:spcPts val="0"/>
              </a:spcBef>
              <a:spcAft>
                <a:spcPts val="0"/>
              </a:spcAft>
            </a:pPr>
            <a:r>
              <a:rPr lang="zh-CN" altLang="en-US" dirty="0">
                <a:ea typeface="宋体" pitchFamily="2" charset="-122"/>
              </a:rPr>
              <a:t>基本语法</a:t>
            </a:r>
          </a:p>
          <a:p>
            <a:pPr marL="288000" lvl="1">
              <a:spcBef>
                <a:spcPts val="0"/>
              </a:spcBef>
              <a:spcAft>
                <a:spcPts val="0"/>
              </a:spcAft>
              <a:buFont typeface="Wingdings" pitchFamily="2" charset="2"/>
              <a:buNone/>
            </a:pPr>
            <a:r>
              <a:rPr lang="zh-CN" altLang="en-US" sz="2000" dirty="0">
                <a:solidFill>
                  <a:srgbClr val="FF0000"/>
                </a:solidFill>
                <a:latin typeface="Verdana" pitchFamily="34" charset="0"/>
                <a:ea typeface="宋体" pitchFamily="2" charset="-122"/>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&lt;pre&gt;</a:t>
            </a:r>
            <a:r>
              <a:rPr lang="zh-CN" altLang="en-US" sz="1800" dirty="0">
                <a:solidFill>
                  <a:srgbClr val="FF0000"/>
                </a:solidFill>
                <a:latin typeface="Verdana" pitchFamily="34" charset="0"/>
                <a:ea typeface="宋体" pitchFamily="2" charset="-122"/>
                <a:cs typeface="Verdana" pitchFamily="34" charset="0"/>
              </a:rPr>
              <a:t>预格式化文本 </a:t>
            </a:r>
            <a:r>
              <a:rPr lang="en-US" altLang="zh-CN" sz="1800" dirty="0">
                <a:solidFill>
                  <a:srgbClr val="FF0000"/>
                </a:solidFill>
                <a:latin typeface="Verdana" pitchFamily="34" charset="0"/>
                <a:ea typeface="Verdana" pitchFamily="34" charset="0"/>
                <a:cs typeface="Verdana" pitchFamily="34" charset="0"/>
              </a:rPr>
              <a:t>&lt;/pre &gt; </a:t>
            </a:r>
            <a:endParaRPr lang="en-US" altLang="zh-CN" sz="1800" dirty="0" smtClean="0">
              <a:solidFill>
                <a:srgbClr val="FF0000"/>
              </a:solidFill>
              <a:latin typeface="Verdana" pitchFamily="34" charset="0"/>
              <a:ea typeface="Verdana" pitchFamily="34" charset="0"/>
              <a:cs typeface="Verdana" pitchFamily="34" charset="0"/>
            </a:endParaRPr>
          </a:p>
          <a:p>
            <a:pPr marL="288000" lvl="1">
              <a:spcBef>
                <a:spcPts val="0"/>
              </a:spcBef>
              <a:spcAft>
                <a:spcPts val="0"/>
              </a:spcAft>
              <a:buNone/>
            </a:pPr>
            <a:r>
              <a:rPr lang="zh-CN" altLang="en-US" sz="1800" dirty="0" smtClean="0">
                <a:solidFill>
                  <a:srgbClr val="FF0000"/>
                </a:solidFill>
                <a:latin typeface="Verdana" pitchFamily="34" charset="0"/>
                <a:ea typeface="宋体" pitchFamily="2" charset="-122"/>
                <a:cs typeface="Verdana" pitchFamily="34" charset="0"/>
              </a:rPr>
              <a:t> </a:t>
            </a:r>
            <a:r>
              <a:rPr lang="en-US" altLang="zh-CN" sz="1600" dirty="0" smtClean="0">
                <a:solidFill>
                  <a:srgbClr val="FF0000"/>
                </a:solidFill>
                <a:latin typeface="Verdana" pitchFamily="34" charset="0"/>
                <a:ea typeface="Verdana" pitchFamily="34" charset="0"/>
                <a:cs typeface="Verdana" pitchFamily="34" charset="0"/>
              </a:rPr>
              <a:t>&lt;pre&gt;</a:t>
            </a:r>
          </a:p>
          <a:p>
            <a:pPr marL="288000" lvl="1">
              <a:spcBef>
                <a:spcPts val="0"/>
              </a:spcBef>
              <a:spcAft>
                <a:spcPts val="0"/>
              </a:spcAft>
              <a:buNone/>
            </a:pPr>
            <a:r>
              <a:rPr lang="en-US" altLang="zh-CN" sz="1600" dirty="0" smtClean="0">
                <a:solidFill>
                  <a:srgbClr val="FF0000"/>
                </a:solidFill>
                <a:latin typeface="Verdana" pitchFamily="34" charset="0"/>
                <a:ea typeface="Verdana" pitchFamily="34" charset="0"/>
                <a:cs typeface="Verdana" pitchFamily="34" charset="0"/>
              </a:rPr>
              <a:t>		 </a:t>
            </a:r>
            <a:r>
              <a:rPr lang="zh-CN" altLang="en-US" sz="1600" dirty="0" smtClean="0">
                <a:solidFill>
                  <a:srgbClr val="FF0000"/>
                </a:solidFill>
                <a:latin typeface="Verdana" pitchFamily="34" charset="0"/>
                <a:ea typeface="宋体" pitchFamily="2" charset="-122"/>
                <a:cs typeface="Verdana" pitchFamily="34" charset="0"/>
              </a:rPr>
              <a:t>春 晓 			    </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孟浩然 </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春眠不觉晓，</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处处闻啼鸟。</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夜来风雨声，</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花落知多少。</a:t>
            </a:r>
          </a:p>
          <a:p>
            <a:pPr marL="288000" lvl="1">
              <a:spcBef>
                <a:spcPts val="0"/>
              </a:spcBef>
              <a:spcAft>
                <a:spcPts val="0"/>
              </a:spcAft>
              <a:buNone/>
            </a:pPr>
            <a:r>
              <a:rPr lang="zh-CN" altLang="en-US" sz="1600" dirty="0" smtClean="0">
                <a:solidFill>
                  <a:srgbClr val="FF0000"/>
                </a:solidFill>
                <a:latin typeface="Verdana" pitchFamily="34" charset="0"/>
                <a:ea typeface="宋体" pitchFamily="2" charset="-122"/>
                <a:cs typeface="Verdana" pitchFamily="34" charset="0"/>
              </a:rPr>
              <a:t>  </a:t>
            </a:r>
            <a:r>
              <a:rPr lang="en-US" altLang="zh-CN" sz="1600" dirty="0" smtClean="0">
                <a:solidFill>
                  <a:srgbClr val="FF0000"/>
                </a:solidFill>
                <a:latin typeface="Verdana" pitchFamily="34" charset="0"/>
                <a:ea typeface="Verdana" pitchFamily="34" charset="0"/>
                <a:cs typeface="Verdana" pitchFamily="34" charset="0"/>
              </a:rPr>
              <a:t>&lt;/pre&gt;</a:t>
            </a: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3.4 web</a:t>
            </a:r>
            <a:r>
              <a:rPr lang="zh-CN" altLang="en-US"/>
              <a:t>页面设计实例</a:t>
            </a:r>
            <a:r>
              <a:rPr lang="en-US" altLang="zh-CN"/>
              <a:t>—</a:t>
            </a:r>
            <a:r>
              <a:rPr lang="zh-CN" altLang="en-US"/>
              <a:t>实例 </a:t>
            </a: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857250"/>
            <a:ext cx="7848599" cy="36004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2766911"/>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掌握标题字（</a:t>
            </a:r>
            <a:r>
              <a:rPr lang="en-US" altLang="zh-CN" dirty="0" smtClean="0">
                <a:latin typeface="微软雅黑" pitchFamily="34" charset="-122"/>
                <a:ea typeface="微软雅黑" pitchFamily="34" charset="-122"/>
              </a:rPr>
              <a:t>h1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h6</a:t>
            </a:r>
            <a:r>
              <a:rPr lang="zh-CN" altLang="en-US" dirty="0" smtClean="0">
                <a:latin typeface="微软雅黑" pitchFamily="34" charset="-122"/>
                <a:ea typeface="微软雅黑" pitchFamily="34" charset="-122"/>
              </a:rPr>
              <a:t>）标记语法及属性语法。</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理解文本格式化标记类型与作用，并学会使用各种样式。</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学会使用字体</a:t>
            </a:r>
            <a:r>
              <a:rPr lang="en-US" altLang="zh-CN" dirty="0" smtClean="0">
                <a:latin typeface="微软雅黑" pitchFamily="34" charset="-122"/>
                <a:ea typeface="微软雅黑" pitchFamily="34" charset="-122"/>
              </a:rPr>
              <a:t>font </a:t>
            </a:r>
            <a:r>
              <a:rPr lang="zh-CN" altLang="en-US" dirty="0" smtClean="0">
                <a:latin typeface="微软雅黑" pitchFamily="34" charset="-122"/>
                <a:ea typeface="微软雅黑" pitchFamily="34" charset="-122"/>
              </a:rPr>
              <a:t>标记。</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学会使用段落与排版标记。</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学会使用各类格式化标记设计简易的</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页面。</a:t>
            </a:r>
            <a:endParaRPr lang="zh-CN" altLang="en-US" dirty="0">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a:t>3.4 web</a:t>
            </a:r>
            <a:r>
              <a:rPr lang="zh-CN" altLang="en-US" dirty="0"/>
              <a:t>页面设计实例</a:t>
            </a:r>
            <a:r>
              <a:rPr lang="en-US" altLang="zh-CN" dirty="0" smtClean="0"/>
              <a:t>—</a:t>
            </a:r>
            <a:r>
              <a:rPr lang="zh-CN" altLang="en-US" dirty="0" smtClean="0"/>
              <a:t>代码 </a:t>
            </a:r>
            <a:endParaRPr lang="zh-CN" altLang="en-US" dirty="0"/>
          </a:p>
        </p:txBody>
      </p:sp>
      <p:sp>
        <p:nvSpPr>
          <p:cNvPr id="3" name="矩形 2"/>
          <p:cNvSpPr/>
          <p:nvPr/>
        </p:nvSpPr>
        <p:spPr>
          <a:xfrm>
            <a:off x="609600" y="742950"/>
            <a:ext cx="8458200" cy="3539430"/>
          </a:xfrm>
          <a:prstGeom prst="rect">
            <a:avLst/>
          </a:prstGeom>
        </p:spPr>
        <p:txBody>
          <a:bodyPr wrap="square">
            <a:spAutoFit/>
          </a:bodyPr>
          <a:lstStyle/>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 edu_3_4_1.html --&gt;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doctype</a:t>
            </a:r>
            <a:r>
              <a:rPr lang="en-US" altLang="zh-CN" sz="1400" dirty="0">
                <a:latin typeface="Verdana" panose="020B0604030504040204" pitchFamily="34" charset="0"/>
                <a:ea typeface="Verdana" panose="020B0604030504040204" pitchFamily="34" charset="0"/>
                <a:cs typeface="Verdana" panose="020B0604030504040204" pitchFamily="34" charset="0"/>
              </a:rPr>
              <a:t> html&gt;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&lt;html </a:t>
            </a:r>
            <a:r>
              <a:rPr lang="en-US" altLang="zh-CN" sz="1400" dirty="0" err="1">
                <a:latin typeface="Verdana" panose="020B0604030504040204" pitchFamily="34" charset="0"/>
                <a:ea typeface="Verdana" panose="020B0604030504040204" pitchFamily="34" charset="0"/>
                <a:cs typeface="Verdana" panose="020B0604030504040204" pitchFamily="34" charset="0"/>
              </a:rPr>
              <a:t>lang</a:t>
            </a:r>
            <a:r>
              <a:rPr lang="en-US" altLang="zh-CN" sz="1400" dirty="0">
                <a:latin typeface="Verdana" panose="020B0604030504040204" pitchFamily="34" charset="0"/>
                <a:ea typeface="Verdana" panose="020B0604030504040204" pitchFamily="34" charset="0"/>
                <a:cs typeface="Verdana" panose="020B0604030504040204" pitchFamily="34" charset="0"/>
              </a:rPr>
              <a:t>="en"&gt;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&lt;head&gt;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&lt;meta charset="UTF-8"&gt;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title&gt;</a:t>
            </a:r>
            <a:r>
              <a:rPr lang="zh-CN" altLang="en-US" sz="1400" dirty="0">
                <a:latin typeface="Verdana" panose="020B0604030504040204" pitchFamily="34" charset="0"/>
                <a:cs typeface="Verdana" panose="020B0604030504040204" pitchFamily="34" charset="0"/>
              </a:rPr>
              <a:t>教育信息化十三五规划报告</a:t>
            </a:r>
            <a:r>
              <a:rPr lang="en-US" altLang="zh-CN" sz="1400" dirty="0">
                <a:latin typeface="Verdana" panose="020B0604030504040204" pitchFamily="34" charset="0"/>
                <a:ea typeface="Verdana" panose="020B0604030504040204" pitchFamily="34" charset="0"/>
                <a:cs typeface="Verdana" panose="020B0604030504040204" pitchFamily="34" charset="0"/>
              </a:rPr>
              <a:t>&lt;/title&gt;</a:t>
            </a: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head&gt;</a:t>
            </a: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body&gt;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&lt;h2 align="center"&gt;2016-2021</a:t>
            </a:r>
            <a:r>
              <a:rPr lang="zh-CN" altLang="en-US" sz="1400" dirty="0">
                <a:latin typeface="Verdana" panose="020B0604030504040204" pitchFamily="34" charset="0"/>
                <a:cs typeface="Verdana" panose="020B0604030504040204" pitchFamily="34" charset="0"/>
              </a:rPr>
              <a:t>年教育信息化行业深度分析及“十三五”发展规划指导报告</a:t>
            </a:r>
            <a:r>
              <a:rPr lang="en-US" altLang="zh-CN" sz="1400" dirty="0">
                <a:latin typeface="Verdana" panose="020B0604030504040204" pitchFamily="34" charset="0"/>
                <a:ea typeface="Verdana" panose="020B0604030504040204" pitchFamily="34" charset="0"/>
                <a:cs typeface="Verdana" panose="020B0604030504040204" pitchFamily="34" charset="0"/>
              </a:rPr>
              <a:t>&lt;/h2&gt;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hr</a:t>
            </a:r>
            <a:r>
              <a:rPr lang="en-US" altLang="zh-CN" sz="1400" dirty="0">
                <a:latin typeface="Verdana" panose="020B0604030504040204" pitchFamily="34" charset="0"/>
                <a:ea typeface="Verdana" panose="020B0604030504040204" pitchFamily="34" charset="0"/>
                <a:cs typeface="Verdana" panose="020B0604030504040204" pitchFamily="34" charset="0"/>
              </a:rPr>
              <a:t> width="100%" size="3" color="red"&gt;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&lt;pre&gt;    </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zh-CN" altLang="en-US" sz="1400" dirty="0">
                <a:latin typeface="Verdana" panose="020B0604030504040204" pitchFamily="34" charset="0"/>
                <a:cs typeface="Verdana" panose="020B0604030504040204" pitchFamily="34" charset="0"/>
              </a:rPr>
              <a:t>细分报告：教育信息化市场研究报告  教育信息化市场调查报告  教育信息化前景预测报告</a:t>
            </a:r>
          </a:p>
          <a:p>
            <a:pPr>
              <a:lnSpc>
                <a:spcPct val="100000"/>
              </a:lnSpc>
              <a:spcBef>
                <a:spcPts val="0"/>
              </a:spcBef>
            </a:pPr>
            <a:r>
              <a:rPr lang="zh-CN" altLang="en-US" sz="1400" dirty="0">
                <a:latin typeface="Verdana" panose="020B0604030504040204" pitchFamily="34" charset="0"/>
                <a:cs typeface="Verdana" panose="020B0604030504040204" pitchFamily="34" charset="0"/>
              </a:rPr>
              <a:t>                教育信息化市场分析报告  教育信息化市场评估报告  教育信息化重点企业</a:t>
            </a:r>
            <a:r>
              <a:rPr lang="zh-CN" altLang="en-US" sz="1400" dirty="0" smtClean="0">
                <a:latin typeface="Verdana" panose="020B0604030504040204" pitchFamily="34" charset="0"/>
                <a:cs typeface="Verdana" panose="020B0604030504040204" pitchFamily="34" charset="0"/>
              </a:rPr>
              <a:t>报告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a:t>
            </a:r>
            <a:endParaRPr lang="zh-CN" altLang="en-US" sz="1400" dirty="0">
              <a:latin typeface="Verdana" panose="020B0604030504040204" pitchFamily="34" charset="0"/>
              <a:cs typeface="Verdana" panose="020B0604030504040204" pitchFamily="34" charset="0"/>
            </a:endParaRPr>
          </a:p>
          <a:p>
            <a:pPr>
              <a:lnSpc>
                <a:spcPct val="1000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pre&gt;</a:t>
            </a:r>
          </a:p>
          <a:p>
            <a:pPr>
              <a:lnSpc>
                <a:spcPct val="100000"/>
              </a:lnSpc>
              <a:spcBef>
                <a:spcPts val="0"/>
              </a:spcBef>
            </a:pPr>
            <a:r>
              <a:rPr lang="en-US" altLang="zh-CN" sz="1400" dirty="0">
                <a:latin typeface="Verdana" panose="020B0604030504040204" pitchFamily="34" charset="0"/>
                <a:ea typeface="Verdana" panose="020B0604030504040204" pitchFamily="34" charset="0"/>
                <a:cs typeface="Verdana" panose="020B0604030504040204" pitchFamily="34" charset="0"/>
              </a:rPr>
              <a:t>		</a:t>
            </a:r>
            <a:endParaRPr lang="zh-CN" altLang="en-US" sz="1400"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1507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web</a:t>
            </a:r>
            <a:r>
              <a:rPr lang="zh-CN" altLang="en-US" dirty="0" smtClean="0"/>
              <a:t>页面设计实例</a:t>
            </a:r>
            <a:r>
              <a:rPr lang="en-US" altLang="zh-CN" dirty="0" smtClean="0"/>
              <a:t>—</a:t>
            </a:r>
            <a:r>
              <a:rPr lang="zh-CN" altLang="en-US" dirty="0" smtClean="0"/>
              <a:t>代码 </a:t>
            </a:r>
            <a:endParaRPr lang="zh-CN" altLang="en-US" dirty="0"/>
          </a:p>
        </p:txBody>
      </p:sp>
      <p:sp>
        <p:nvSpPr>
          <p:cNvPr id="3" name="内容占位符 2"/>
          <p:cNvSpPr>
            <a:spLocks noGrp="1"/>
          </p:cNvSpPr>
          <p:nvPr>
            <p:ph idx="1"/>
          </p:nvPr>
        </p:nvSpPr>
        <p:spPr/>
        <p:txBody>
          <a:bodyPr/>
          <a:lstStyle/>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&lt;hr width="100%" size="1" color="#000fff"&gt;</a:t>
            </a:r>
          </a:p>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&lt;h3&gt;</a:t>
            </a:r>
            <a:r>
              <a:rPr lang="zh-CN" altLang="en-US" sz="1600" dirty="0" smtClean="0">
                <a:latin typeface="Verdana" panose="020B0604030504040204" pitchFamily="34" charset="0"/>
                <a:cs typeface="Verdana" panose="020B0604030504040204" pitchFamily="34" charset="0"/>
              </a:rPr>
              <a:t>报告导读</a:t>
            </a:r>
            <a:r>
              <a:rPr lang="en-US" altLang="zh-CN" sz="1600" dirty="0" smtClean="0">
                <a:latin typeface="Verdana" panose="020B0604030504040204" pitchFamily="34" charset="0"/>
                <a:ea typeface="Verdana" panose="020B0604030504040204" pitchFamily="34" charset="0"/>
                <a:cs typeface="Verdana" panose="020B0604030504040204" pitchFamily="34" charset="0"/>
              </a:rPr>
              <a:t>&lt;/h3&gt;</a:t>
            </a:r>
          </a:p>
          <a:p>
            <a:pPr>
              <a:lnSpc>
                <a:spcPct val="100000"/>
              </a:lnSpc>
              <a:spcBef>
                <a:spcPts val="0"/>
              </a:spcBef>
            </a:pPr>
            <a:r>
              <a:rPr lang="en-US" altLang="zh-CN" sz="1600" dirty="0" smtClean="0">
                <a:latin typeface="Verdana" panose="020B0604030504040204" pitchFamily="34" charset="0"/>
                <a:ea typeface="Verdana" panose="020B0604030504040204" pitchFamily="34" charset="0"/>
                <a:cs typeface="Verdana" panose="020B0604030504040204" pitchFamily="34" charset="0"/>
              </a:rPr>
              <a:t>&lt;p&gt;&amp;</a:t>
            </a:r>
            <a:r>
              <a:rPr lang="en-US" altLang="zh-CN" sz="1600" dirty="0" err="1" smtClean="0">
                <a:latin typeface="Verdana" pitchFamily="34" charset="0"/>
                <a:ea typeface="Verdana" pitchFamily="34" charset="0"/>
                <a:cs typeface="Verdana" pitchFamily="34" charset="0"/>
              </a:rPr>
              <a:t>nbsp;&amp;nbsp;&amp;nbsp;&amp;nbsp</a:t>
            </a:r>
            <a:r>
              <a:rPr lang="en-US" altLang="zh-CN" sz="1600" dirty="0" smtClean="0">
                <a:latin typeface="Verdana" pitchFamily="34" charset="0"/>
                <a:ea typeface="Verdana" pitchFamily="34" charset="0"/>
                <a:cs typeface="Verdana" pitchFamily="34" charset="0"/>
              </a:rPr>
              <a:t>;</a:t>
            </a:r>
            <a:r>
              <a:rPr lang="zh-CN" altLang="en-US" sz="1600" dirty="0" smtClean="0">
                <a:latin typeface="Verdana" pitchFamily="34" charset="0"/>
                <a:cs typeface="Verdana" pitchFamily="34" charset="0"/>
              </a:rPr>
              <a:t>本报告从国际教育信息化发展、国内教育信息化政策环境及发展、研发动态、进出口情况、</a:t>
            </a:r>
            <a:r>
              <a:rPr lang="en-US" altLang="zh-CN" sz="1600" dirty="0" smtClean="0">
                <a:latin typeface="Verdana" pitchFamily="34" charset="0"/>
                <a:ea typeface="Verdana" pitchFamily="34" charset="0"/>
                <a:cs typeface="Verdana" pitchFamily="34" charset="0"/>
              </a:rPr>
              <a:t>……</a:t>
            </a:r>
            <a:r>
              <a:rPr lang="zh-CN" altLang="en-US" sz="1600" dirty="0" smtClean="0">
                <a:latin typeface="Verdana" pitchFamily="34" charset="0"/>
                <a:cs typeface="Verdana" pitchFamily="34" charset="0"/>
              </a:rPr>
              <a:t>。</a:t>
            </a:r>
            <a:r>
              <a:rPr lang="en-US" altLang="zh-CN" sz="1600" dirty="0" smtClean="0">
                <a:latin typeface="Verdana" pitchFamily="34" charset="0"/>
                <a:ea typeface="Verdana" pitchFamily="34" charset="0"/>
                <a:cs typeface="Verdana" pitchFamily="34" charset="0"/>
              </a:rPr>
              <a:t>&lt;/p&gt;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&lt;h3&gt;</a:t>
            </a:r>
            <a:r>
              <a:rPr lang="zh-CN" altLang="en-US" sz="1600" dirty="0" smtClean="0">
                <a:latin typeface="Verdana" pitchFamily="34" charset="0"/>
                <a:cs typeface="Verdana" pitchFamily="34" charset="0"/>
              </a:rPr>
              <a:t>郑重声明</a:t>
            </a:r>
            <a:r>
              <a:rPr lang="en-US" altLang="zh-CN" sz="1600" dirty="0" smtClean="0">
                <a:latin typeface="Verdana" pitchFamily="34" charset="0"/>
                <a:ea typeface="Verdana" pitchFamily="34" charset="0"/>
                <a:cs typeface="Verdana" pitchFamily="34" charset="0"/>
              </a:rPr>
              <a:t>&lt;/h3&gt;&lt;p&gt;&lt;</a:t>
            </a:r>
            <a:r>
              <a:rPr lang="en-US" altLang="zh-CN" sz="1600" dirty="0" err="1" smtClean="0">
                <a:latin typeface="Verdana" pitchFamily="34" charset="0"/>
                <a:ea typeface="Verdana" pitchFamily="34" charset="0"/>
                <a:cs typeface="Verdana" pitchFamily="34" charset="0"/>
              </a:rPr>
              <a:t>blockquote</a:t>
            </a:r>
            <a:r>
              <a:rPr lang="en-US" altLang="zh-CN" sz="1600" dirty="0" smtClean="0">
                <a:latin typeface="Verdana" pitchFamily="34" charset="0"/>
                <a:ea typeface="Verdana" pitchFamily="34" charset="0"/>
                <a:cs typeface="Verdana" pitchFamily="34" charset="0"/>
              </a:rPr>
              <a:t>&gt;</a:t>
            </a:r>
            <a:r>
              <a:rPr lang="zh-CN" altLang="en-US" sz="1600" dirty="0" smtClean="0">
                <a:latin typeface="Verdana" pitchFamily="34" charset="0"/>
                <a:cs typeface="Verdana" pitchFamily="34" charset="0"/>
              </a:rPr>
              <a:t>本报告由中国报告大厅出版发行，以便获得全程优质完善服务。</a:t>
            </a:r>
            <a:r>
              <a:rPr lang="en-US" altLang="zh-CN" sz="1600" dirty="0" smtClean="0">
                <a:latin typeface="Verdana" pitchFamily="34" charset="0"/>
                <a:ea typeface="Verdana" pitchFamily="34" charset="0"/>
                <a:cs typeface="Verdana" pitchFamily="34" charset="0"/>
              </a:rPr>
              <a:t>&lt;/</a:t>
            </a:r>
            <a:r>
              <a:rPr lang="en-US" altLang="zh-CN" sz="1600" dirty="0" err="1" smtClean="0">
                <a:latin typeface="Verdana" pitchFamily="34" charset="0"/>
                <a:ea typeface="Verdana" pitchFamily="34" charset="0"/>
                <a:cs typeface="Verdana" pitchFamily="34" charset="0"/>
              </a:rPr>
              <a:t>blockquote</a:t>
            </a:r>
            <a:r>
              <a:rPr lang="en-US" altLang="zh-CN" sz="1600" dirty="0" smtClean="0">
                <a:latin typeface="Verdana" pitchFamily="34" charset="0"/>
                <a:ea typeface="Verdana" pitchFamily="34" charset="0"/>
                <a:cs typeface="Verdana" pitchFamily="34" charset="0"/>
              </a:rPr>
              <a:t>&gt;&lt;/p&gt;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&lt;hr width="100%" size="1" color="#000fff"&gt;</a:t>
            </a:r>
          </a:p>
          <a:p>
            <a:r>
              <a:rPr lang="en-US" altLang="zh-CN" sz="1600" dirty="0" smtClean="0"/>
              <a:t>&lt;p align="center"&gt;</a:t>
            </a:r>
            <a:r>
              <a:rPr lang="en-US" altLang="zh-CN" sz="1600" dirty="0" err="1" smtClean="0"/>
              <a:t>Copyright&amp;copy</a:t>
            </a:r>
            <a:r>
              <a:rPr lang="en-US" altLang="zh-CN" sz="1600" dirty="0" smtClean="0"/>
              <a:t>; </a:t>
            </a:r>
            <a:r>
              <a:rPr lang="zh-CN" altLang="en-US" sz="1600" dirty="0" smtClean="0"/>
              <a:t>中国报告大厅 京</a:t>
            </a:r>
            <a:r>
              <a:rPr lang="en-US" altLang="zh-CN" sz="1600" dirty="0" smtClean="0"/>
              <a:t>ICP</a:t>
            </a:r>
            <a:r>
              <a:rPr lang="zh-CN" altLang="en-US" sz="1600" dirty="0" smtClean="0"/>
              <a:t>备</a:t>
            </a:r>
            <a:r>
              <a:rPr lang="en-US" altLang="zh-CN" sz="1600" dirty="0" smtClean="0"/>
              <a:t>11010674</a:t>
            </a:r>
            <a:r>
              <a:rPr lang="zh-CN" altLang="en-US" sz="1600" dirty="0" smtClean="0"/>
              <a:t>号</a:t>
            </a:r>
            <a:r>
              <a:rPr lang="en-US" altLang="zh-CN" sz="1600" dirty="0" smtClean="0"/>
              <a:t>-2</a:t>
            </a:r>
          </a:p>
          <a:p>
            <a:r>
              <a:rPr lang="zh-CN" altLang="en-US" sz="1600" dirty="0" smtClean="0"/>
              <a:t>京公网安备</a:t>
            </a:r>
            <a:r>
              <a:rPr lang="en-US" altLang="zh-CN" sz="1600" dirty="0" smtClean="0"/>
              <a:t>11010502024380&lt;/p&gt;</a:t>
            </a:r>
          </a:p>
          <a:p>
            <a:r>
              <a:rPr lang="en-US" altLang="zh-CN" sz="1600" dirty="0" smtClean="0">
                <a:latin typeface="Verdana" pitchFamily="34" charset="0"/>
                <a:ea typeface="Verdana" pitchFamily="34" charset="0"/>
                <a:cs typeface="Verdana" pitchFamily="34" charset="0"/>
              </a:rPr>
              <a:t>   &lt;/body&gt;</a:t>
            </a:r>
          </a:p>
          <a:p>
            <a:pPr>
              <a:lnSpc>
                <a:spcPct val="100000"/>
              </a:lnSpc>
              <a:spcBef>
                <a:spcPts val="0"/>
              </a:spcBef>
            </a:pPr>
            <a:r>
              <a:rPr lang="en-US" altLang="zh-CN" sz="1600" dirty="0" smtClean="0">
                <a:latin typeface="Verdana" pitchFamily="34" charset="0"/>
                <a:ea typeface="Verdana" pitchFamily="34" charset="0"/>
                <a:cs typeface="Verdana" pitchFamily="34" charset="0"/>
              </a:rPr>
              <a:t>&lt;/html&gt;</a:t>
            </a:r>
            <a:endParaRPr lang="zh-CN" altLang="en-US" sz="1600" dirty="0" smtClean="0">
              <a:latin typeface="Verdana" pitchFamily="34" charset="0"/>
              <a:cs typeface="Verdana" pitchFamily="34" charset="0"/>
            </a:endParaRPr>
          </a:p>
          <a:p>
            <a:endParaRPr lang="zh-CN" altLang="en-US" sz="1600" dirty="0">
              <a:latin typeface="Verdana" pitchFamily="34" charset="0"/>
              <a:cs typeface="Verdan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00100"/>
            <a:ext cx="8305800" cy="3829050"/>
          </a:xfrm>
        </p:spPr>
        <p:txBody>
          <a:bodyPr/>
          <a:lstStyle/>
          <a:p>
            <a:pPr indent="576000" algn="l"/>
            <a:r>
              <a:rPr lang="zh-CN" altLang="zh-CN" sz="2200" b="0" dirty="0">
                <a:solidFill>
                  <a:schemeClr val="tx1"/>
                </a:solidFill>
              </a:rPr>
              <a:t>本</a:t>
            </a:r>
            <a:r>
              <a:rPr lang="zh-CN" altLang="zh-CN" sz="2200" b="0" dirty="0" smtClean="0">
                <a:solidFill>
                  <a:schemeClr val="tx1"/>
                </a:solidFill>
              </a:rPr>
              <a:t>章介</a:t>
            </a:r>
            <a:r>
              <a:rPr lang="zh-CN" altLang="zh-CN" sz="2200" b="0" dirty="0">
                <a:solidFill>
                  <a:schemeClr val="tx1"/>
                </a:solidFill>
              </a:rPr>
              <a:t>绍了格式化文字与段落的各种标记，包括标题字标记、字体标记、文本修饰标记以及段落相关的标记。</a:t>
            </a:r>
            <a:r>
              <a:rPr lang="en-US" altLang="zh-CN" sz="2200" b="0" dirty="0">
                <a:solidFill>
                  <a:schemeClr val="tx1"/>
                </a:solidFill>
              </a:rPr>
              <a:t>&lt;h1&gt;</a:t>
            </a:r>
            <a:r>
              <a:rPr lang="zh-CN" altLang="zh-CN" sz="2200" b="0" dirty="0">
                <a:solidFill>
                  <a:schemeClr val="tx1"/>
                </a:solidFill>
              </a:rPr>
              <a:t>～</a:t>
            </a:r>
            <a:r>
              <a:rPr lang="en-US" altLang="zh-CN" sz="2200" b="0" dirty="0">
                <a:solidFill>
                  <a:schemeClr val="tx1"/>
                </a:solidFill>
              </a:rPr>
              <a:t>&lt;h6&gt;</a:t>
            </a:r>
            <a:r>
              <a:rPr lang="zh-CN" altLang="zh-CN" sz="2200" b="0" dirty="0">
                <a:solidFill>
                  <a:schemeClr val="tx1"/>
                </a:solidFill>
              </a:rPr>
              <a:t>是标题字标记，通过</a:t>
            </a:r>
            <a:r>
              <a:rPr lang="en-US" altLang="zh-CN" sz="2200" b="0" dirty="0">
                <a:solidFill>
                  <a:schemeClr val="tx1"/>
                </a:solidFill>
              </a:rPr>
              <a:t>align</a:t>
            </a:r>
            <a:r>
              <a:rPr lang="zh-CN" altLang="zh-CN" sz="2200" b="0" dirty="0">
                <a:solidFill>
                  <a:schemeClr val="tx1"/>
                </a:solidFill>
              </a:rPr>
              <a:t>属性设置标题字的对齐方式。空格与特殊字符都需要通过</a:t>
            </a:r>
            <a:r>
              <a:rPr lang="zh-CN" altLang="zh-CN" sz="2200" b="0" u="sng" dirty="0">
                <a:solidFill>
                  <a:schemeClr val="tx1"/>
                </a:solidFill>
              </a:rPr>
              <a:t>代码控制</a:t>
            </a:r>
            <a:r>
              <a:rPr lang="zh-CN" altLang="zh-CN" sz="2200" b="0" dirty="0">
                <a:solidFill>
                  <a:schemeClr val="tx1"/>
                </a:solidFill>
              </a:rPr>
              <a:t>来添加</a:t>
            </a:r>
            <a:r>
              <a:rPr lang="zh-CN" altLang="zh-CN" sz="2200" b="0" dirty="0" smtClean="0">
                <a:solidFill>
                  <a:schemeClr val="tx1"/>
                </a:solidFill>
              </a:rPr>
              <a:t>。</a:t>
            </a:r>
            <a:r>
              <a:rPr lang="zh-CN" altLang="en-US" sz="2200" b="0" dirty="0" smtClean="0">
                <a:solidFill>
                  <a:schemeClr val="tx1"/>
                </a:solidFill>
              </a:rPr>
              <a:t>设置</a:t>
            </a:r>
            <a:r>
              <a:rPr lang="zh-CN" altLang="zh-CN" sz="2200" b="0" u="sng" dirty="0" smtClean="0">
                <a:solidFill>
                  <a:schemeClr val="tx1"/>
                </a:solidFill>
              </a:rPr>
              <a:t>字体</a:t>
            </a:r>
            <a:r>
              <a:rPr lang="en-US" altLang="zh-CN" sz="2200" b="0" u="sng" dirty="0" smtClean="0">
                <a:solidFill>
                  <a:schemeClr val="tx1"/>
                </a:solidFill>
              </a:rPr>
              <a:t>font</a:t>
            </a:r>
            <a:r>
              <a:rPr lang="zh-CN" altLang="zh-CN" sz="2200" b="0" u="sng" dirty="0">
                <a:solidFill>
                  <a:schemeClr val="tx1"/>
                </a:solidFill>
              </a:rPr>
              <a:t>标记</a:t>
            </a:r>
            <a:r>
              <a:rPr lang="zh-CN" altLang="zh-CN" sz="2200" b="0" dirty="0">
                <a:solidFill>
                  <a:schemeClr val="tx1"/>
                </a:solidFill>
              </a:rPr>
              <a:t>的属性改变字体、颜色、大小。文本修饰标</a:t>
            </a:r>
            <a:r>
              <a:rPr lang="zh-CN" altLang="zh-CN" sz="2200" b="0" dirty="0" smtClean="0">
                <a:solidFill>
                  <a:schemeClr val="tx1"/>
                </a:solidFill>
              </a:rPr>
              <a:t>记对</a:t>
            </a:r>
            <a:r>
              <a:rPr lang="zh-CN" altLang="zh-CN" sz="2200" b="0" dirty="0">
                <a:solidFill>
                  <a:schemeClr val="tx1"/>
                </a:solidFill>
              </a:rPr>
              <a:t>文本进行一些特殊的修饰。</a:t>
            </a:r>
            <a:br>
              <a:rPr lang="zh-CN" altLang="zh-CN" sz="2200" b="0" dirty="0">
                <a:solidFill>
                  <a:schemeClr val="tx1"/>
                </a:solidFill>
              </a:rPr>
            </a:br>
            <a:r>
              <a:rPr lang="en-US" altLang="zh-CN" sz="2200" b="0" dirty="0" smtClean="0">
                <a:solidFill>
                  <a:schemeClr val="tx1"/>
                </a:solidFill>
              </a:rPr>
              <a:t>    </a:t>
            </a:r>
            <a:r>
              <a:rPr lang="zh-CN" altLang="zh-CN" sz="2200" b="0" dirty="0" smtClean="0">
                <a:solidFill>
                  <a:schemeClr val="tx1"/>
                </a:solidFill>
              </a:rPr>
              <a:t>段落</a:t>
            </a:r>
            <a:r>
              <a:rPr lang="zh-CN" altLang="zh-CN" sz="2200" b="0" dirty="0">
                <a:solidFill>
                  <a:schemeClr val="tx1"/>
                </a:solidFill>
              </a:rPr>
              <a:t>与排版标记会使网页文字显得更加清晰，介绍了段落</a:t>
            </a:r>
            <a:r>
              <a:rPr lang="en-US" altLang="zh-CN" sz="2200" b="0" dirty="0">
                <a:solidFill>
                  <a:schemeClr val="tx1"/>
                </a:solidFill>
              </a:rPr>
              <a:t>p</a:t>
            </a:r>
            <a:r>
              <a:rPr lang="zh-CN" altLang="zh-CN" sz="2200" b="0" dirty="0">
                <a:solidFill>
                  <a:schemeClr val="tx1"/>
                </a:solidFill>
              </a:rPr>
              <a:t>标记、换行</a:t>
            </a:r>
            <a:r>
              <a:rPr lang="en-US" altLang="zh-CN" sz="2200" b="0" dirty="0">
                <a:solidFill>
                  <a:schemeClr val="tx1"/>
                </a:solidFill>
              </a:rPr>
              <a:t>br</a:t>
            </a:r>
            <a:r>
              <a:rPr lang="zh-CN" altLang="zh-CN" sz="2200" b="0" dirty="0">
                <a:solidFill>
                  <a:schemeClr val="tx1"/>
                </a:solidFill>
              </a:rPr>
              <a:t>标记、水平分隔线</a:t>
            </a:r>
            <a:r>
              <a:rPr lang="en-US" altLang="zh-CN" sz="2200" b="0" dirty="0" err="1">
                <a:solidFill>
                  <a:schemeClr val="tx1"/>
                </a:solidFill>
              </a:rPr>
              <a:t>hr</a:t>
            </a:r>
            <a:r>
              <a:rPr lang="zh-CN" altLang="zh-CN" sz="2200" b="0" dirty="0">
                <a:solidFill>
                  <a:schemeClr val="tx1"/>
                </a:solidFill>
              </a:rPr>
              <a:t>标记</a:t>
            </a:r>
            <a:r>
              <a:rPr lang="zh-CN" altLang="zh-CN" sz="2200" b="0" dirty="0" smtClean="0">
                <a:solidFill>
                  <a:schemeClr val="tx1"/>
                </a:solidFill>
              </a:rPr>
              <a:t>、</a:t>
            </a:r>
            <a:r>
              <a:rPr lang="zh-CN" altLang="en-US" sz="2200" b="0" dirty="0" smtClean="0">
                <a:solidFill>
                  <a:schemeClr val="tx1"/>
                </a:solidFill>
              </a:rPr>
              <a:t>注释</a:t>
            </a:r>
            <a:r>
              <a:rPr lang="en-US" altLang="zh-CN" sz="2200" b="0" dirty="0" smtClean="0">
                <a:solidFill>
                  <a:schemeClr val="tx1"/>
                </a:solidFill>
              </a:rPr>
              <a:t>ruby </a:t>
            </a:r>
            <a:r>
              <a:rPr lang="zh-CN" altLang="en-US" sz="2200" b="0" dirty="0" smtClean="0">
                <a:solidFill>
                  <a:schemeClr val="tx1"/>
                </a:solidFill>
              </a:rPr>
              <a:t>标记</a:t>
            </a:r>
            <a:r>
              <a:rPr lang="zh-CN" altLang="zh-CN" sz="2200" b="0" dirty="0" smtClean="0">
                <a:solidFill>
                  <a:schemeClr val="tx1"/>
                </a:solidFill>
              </a:rPr>
              <a:t>、</a:t>
            </a:r>
            <a:r>
              <a:rPr lang="zh-CN" altLang="zh-CN" sz="2200" b="0" dirty="0">
                <a:solidFill>
                  <a:schemeClr val="tx1"/>
                </a:solidFill>
              </a:rPr>
              <a:t>段落缩进</a:t>
            </a:r>
            <a:r>
              <a:rPr lang="en-US" altLang="zh-CN" sz="2200" b="0" dirty="0">
                <a:solidFill>
                  <a:schemeClr val="tx1"/>
                </a:solidFill>
              </a:rPr>
              <a:t>blockquote</a:t>
            </a:r>
            <a:r>
              <a:rPr lang="zh-CN" altLang="zh-CN" sz="2200" b="0" dirty="0">
                <a:solidFill>
                  <a:schemeClr val="tx1"/>
                </a:solidFill>
              </a:rPr>
              <a:t>标记的使用方法。</a:t>
            </a:r>
            <a:br>
              <a:rPr lang="zh-CN" altLang="zh-CN" sz="2200" b="0" dirty="0">
                <a:solidFill>
                  <a:schemeClr val="tx1"/>
                </a:solidFill>
              </a:rPr>
            </a:br>
            <a:r>
              <a:rPr lang="en-US" altLang="zh-CN" sz="2200" b="0" dirty="0" smtClean="0">
                <a:solidFill>
                  <a:schemeClr val="tx1"/>
                </a:solidFill>
              </a:rPr>
              <a:t>    </a:t>
            </a:r>
            <a:r>
              <a:rPr lang="zh-CN" altLang="zh-CN" sz="2200" b="0" dirty="0" smtClean="0">
                <a:solidFill>
                  <a:schemeClr val="tx1"/>
                </a:solidFill>
              </a:rPr>
              <a:t>在</a:t>
            </a:r>
            <a:r>
              <a:rPr lang="zh-CN" altLang="zh-CN" sz="2200" b="0" dirty="0">
                <a:solidFill>
                  <a:schemeClr val="tx1"/>
                </a:solidFill>
              </a:rPr>
              <a:t>网页设计中，对网页的文字进行必要的布局并添加页面效果，从而使网页更加美观和丰富，要合理地使用本节介绍到的各种文字和段落标记。</a:t>
            </a:r>
          </a:p>
        </p:txBody>
      </p:sp>
      <p:sp>
        <p:nvSpPr>
          <p:cNvPr id="4" name="TextBox 3"/>
          <p:cNvSpPr txBox="1"/>
          <p:nvPr/>
        </p:nvSpPr>
        <p:spPr>
          <a:xfrm>
            <a:off x="2590800" y="171451"/>
            <a:ext cx="4191000" cy="480131"/>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本章小结</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57150"/>
            <a:ext cx="7772400" cy="571500"/>
          </a:xfrm>
        </p:spPr>
        <p:txBody>
          <a:bodyPr/>
          <a:lstStyle/>
          <a:p>
            <a:r>
              <a:rPr lang="zh-CN" altLang="en-US" dirty="0">
                <a:latin typeface="黑体" pitchFamily="49" charset="-122"/>
                <a:ea typeface="黑体" pitchFamily="49" charset="-122"/>
              </a:rPr>
              <a:t>第</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章 </a:t>
            </a:r>
            <a:r>
              <a:rPr lang="zh-CN" altLang="en-US" dirty="0" smtClean="0">
                <a:latin typeface="黑体" pitchFamily="49" charset="-122"/>
                <a:ea typeface="黑体" pitchFamily="49" charset="-122"/>
              </a:rPr>
              <a:t>列表</a:t>
            </a:r>
            <a:endParaRPr lang="zh-CN" altLang="en-US" dirty="0">
              <a:latin typeface="黑体" pitchFamily="49" charset="-122"/>
              <a:ea typeface="黑体" pitchFamily="49" charset="-122"/>
            </a:endParaRPr>
          </a:p>
        </p:txBody>
      </p:sp>
      <p:graphicFrame>
        <p:nvGraphicFramePr>
          <p:cNvPr id="3" name="图示 2"/>
          <p:cNvGraphicFramePr/>
          <p:nvPr>
            <p:extLst/>
          </p:nvPr>
        </p:nvGraphicFramePr>
        <p:xfrm>
          <a:off x="838200" y="971550"/>
          <a:ext cx="8077200" cy="3486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94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E0C7B075-2FC5-495C-B9D5-02533DD4383B}"/>
                                            </p:graphicEl>
                                          </p:spTgt>
                                        </p:tgtEl>
                                        <p:attrNameLst>
                                          <p:attrName>style.visibility</p:attrName>
                                        </p:attrNameLst>
                                      </p:cBhvr>
                                      <p:to>
                                        <p:strVal val="visible"/>
                                      </p:to>
                                    </p:set>
                                    <p:anim calcmode="lin" valueType="num">
                                      <p:cBhvr>
                                        <p:cTn id="7" dur="1000" fill="hold"/>
                                        <p:tgtEl>
                                          <p:spTgt spid="3">
                                            <p:graphicEl>
                                              <a:dgm id="{E0C7B075-2FC5-495C-B9D5-02533DD4383B}"/>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E0C7B075-2FC5-495C-B9D5-02533DD4383B}"/>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E0C7B075-2FC5-495C-B9D5-02533DD4383B}"/>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E0C7B075-2FC5-495C-B9D5-02533DD4383B}"/>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graphicEl>
                                              <a:dgm id="{3DD6AE36-BF8A-4C1A-BE3A-0B0377CE00EA}"/>
                                            </p:graphicEl>
                                          </p:spTgt>
                                        </p:tgtEl>
                                        <p:attrNameLst>
                                          <p:attrName>style.visibility</p:attrName>
                                        </p:attrNameLst>
                                      </p:cBhvr>
                                      <p:to>
                                        <p:strVal val="visible"/>
                                      </p:to>
                                    </p:set>
                                    <p:anim calcmode="lin" valueType="num">
                                      <p:cBhvr>
                                        <p:cTn id="13" dur="1000" fill="hold"/>
                                        <p:tgtEl>
                                          <p:spTgt spid="3">
                                            <p:graphicEl>
                                              <a:dgm id="{3DD6AE36-BF8A-4C1A-BE3A-0B0377CE00EA}"/>
                                            </p:graphicEl>
                                          </p:spTgt>
                                        </p:tgtEl>
                                        <p:attrNameLst>
                                          <p:attrName>ppt_w</p:attrName>
                                        </p:attrNameLst>
                                      </p:cBhvr>
                                      <p:tavLst>
                                        <p:tav tm="0">
                                          <p:val>
                                            <p:fltVal val="0"/>
                                          </p:val>
                                        </p:tav>
                                        <p:tav tm="100000">
                                          <p:val>
                                            <p:strVal val="#ppt_w"/>
                                          </p:val>
                                        </p:tav>
                                      </p:tavLst>
                                    </p:anim>
                                    <p:anim calcmode="lin" valueType="num">
                                      <p:cBhvr>
                                        <p:cTn id="14" dur="1000" fill="hold"/>
                                        <p:tgtEl>
                                          <p:spTgt spid="3">
                                            <p:graphicEl>
                                              <a:dgm id="{3DD6AE36-BF8A-4C1A-BE3A-0B0377CE00EA}"/>
                                            </p:graphicEl>
                                          </p:spTgt>
                                        </p:tgtEl>
                                        <p:attrNameLst>
                                          <p:attrName>ppt_h</p:attrName>
                                        </p:attrNameLst>
                                      </p:cBhvr>
                                      <p:tavLst>
                                        <p:tav tm="0">
                                          <p:val>
                                            <p:fltVal val="0"/>
                                          </p:val>
                                        </p:tav>
                                        <p:tav tm="100000">
                                          <p:val>
                                            <p:strVal val="#ppt_h"/>
                                          </p:val>
                                        </p:tav>
                                      </p:tavLst>
                                    </p:anim>
                                    <p:anim calcmode="lin" valueType="num">
                                      <p:cBhvr>
                                        <p:cTn id="15" dur="1000" fill="hold"/>
                                        <p:tgtEl>
                                          <p:spTgt spid="3">
                                            <p:graphicEl>
                                              <a:dgm id="{3DD6AE36-BF8A-4C1A-BE3A-0B0377CE00EA}"/>
                                            </p:graphicEl>
                                          </p:spTgt>
                                        </p:tgtEl>
                                        <p:attrNameLst>
                                          <p:attrName>style.rotation</p:attrName>
                                        </p:attrNameLst>
                                      </p:cBhvr>
                                      <p:tavLst>
                                        <p:tav tm="0">
                                          <p:val>
                                            <p:fltVal val="90"/>
                                          </p:val>
                                        </p:tav>
                                        <p:tav tm="100000">
                                          <p:val>
                                            <p:fltVal val="0"/>
                                          </p:val>
                                        </p:tav>
                                      </p:tavLst>
                                    </p:anim>
                                    <p:animEffect transition="in" filter="fade">
                                      <p:cBhvr>
                                        <p:cTn id="16" dur="1000"/>
                                        <p:tgtEl>
                                          <p:spTgt spid="3">
                                            <p:graphicEl>
                                              <a:dgm id="{3DD6AE36-BF8A-4C1A-BE3A-0B0377CE00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143000" y="171451"/>
            <a:ext cx="7772400" cy="496490"/>
          </a:xfrm>
        </p:spPr>
        <p:txBody>
          <a:bodyPr/>
          <a:lstStyle/>
          <a:p>
            <a:pPr algn="ctr"/>
            <a:r>
              <a:rPr lang="zh-CN" altLang="en-US" sz="2800" b="1" dirty="0" smtClean="0"/>
              <a:t>本章学习目标</a:t>
            </a:r>
            <a:endParaRPr lang="zh-CN" altLang="en-US" sz="2800" b="1" dirty="0"/>
          </a:p>
        </p:txBody>
      </p:sp>
      <p:sp>
        <p:nvSpPr>
          <p:cNvPr id="5" name="矩形 4"/>
          <p:cNvSpPr/>
          <p:nvPr/>
        </p:nvSpPr>
        <p:spPr>
          <a:xfrm>
            <a:off x="609600" y="1002090"/>
            <a:ext cx="8229600" cy="2397579"/>
          </a:xfrm>
          <a:prstGeom prst="rect">
            <a:avLst/>
          </a:prstGeom>
        </p:spPr>
        <p:txBody>
          <a:bodyPr wrap="square">
            <a:spAutoFit/>
          </a:bodyPr>
          <a:lstStyle/>
          <a:p>
            <a:pPr marL="457200" indent="-457200" defTabSz="1158875">
              <a:spcBef>
                <a:spcPts val="1200"/>
              </a:spcBef>
              <a:spcAft>
                <a:spcPts val="1200"/>
              </a:spcAft>
              <a:buClr>
                <a:srgbClr val="0000CC"/>
              </a:buClr>
            </a:pPr>
            <a:r>
              <a:rPr lang="zh-CN" altLang="en-US" dirty="0">
                <a:latin typeface="微软雅黑" pitchFamily="34" charset="-122"/>
                <a:ea typeface="微软雅黑" pitchFamily="34" charset="-122"/>
              </a:rPr>
              <a:t>主要内容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457200" lvl="0" indent="-457200" defTabSz="1158875">
              <a:lnSpc>
                <a:spcPct val="100000"/>
              </a:lnSpc>
              <a:spcBef>
                <a:spcPts val="1200"/>
              </a:spcBef>
              <a:spcAft>
                <a:spcPts val="1200"/>
              </a:spcAft>
              <a:buClr>
                <a:srgbClr val="0000CC"/>
              </a:buClr>
            </a:pPr>
            <a:r>
              <a:rPr lang="en-US" altLang="zh-CN" dirty="0" smtClean="0">
                <a:latin typeface="微软雅黑" pitchFamily="34" charset="-122"/>
                <a:ea typeface="微软雅黑" pitchFamily="34" charset="-122"/>
              </a:rPr>
              <a:t>      1.</a:t>
            </a:r>
            <a:r>
              <a:rPr lang="zh-CN" altLang="zh-CN" dirty="0" smtClean="0">
                <a:latin typeface="微软雅黑" pitchFamily="34" charset="-122"/>
                <a:ea typeface="微软雅黑" pitchFamily="34" charset="-122"/>
              </a:rPr>
              <a:t>了解列表的类型；</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2.</a:t>
            </a:r>
            <a:r>
              <a:rPr lang="zh-CN" altLang="zh-CN" dirty="0" smtClean="0">
                <a:latin typeface="微软雅黑" pitchFamily="34" charset="-122"/>
                <a:ea typeface="微软雅黑" pitchFamily="34" charset="-122"/>
              </a:rPr>
              <a:t>掌握无序列表、有序列表、定义列表标记语法及属性语法；</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3.</a:t>
            </a:r>
            <a:r>
              <a:rPr lang="zh-CN" altLang="zh-CN" dirty="0" smtClean="0">
                <a:latin typeface="微软雅黑" pitchFamily="34" charset="-122"/>
                <a:ea typeface="微软雅黑" pitchFamily="34" charset="-122"/>
              </a:rPr>
              <a:t>了解菜单列表、目录列表标记语法；</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4.</a:t>
            </a:r>
            <a:r>
              <a:rPr lang="zh-CN" altLang="zh-CN" dirty="0" smtClean="0">
                <a:latin typeface="微软雅黑" pitchFamily="34" charset="-122"/>
                <a:ea typeface="微软雅黑" pitchFamily="34" charset="-122"/>
              </a:rPr>
              <a:t>学会使用无序、有序及定义列表设计</a:t>
            </a:r>
            <a:r>
              <a:rPr lang="en-US" altLang="zh-CN" dirty="0" smtClean="0">
                <a:latin typeface="微软雅黑" pitchFamily="34" charset="-122"/>
                <a:ea typeface="微软雅黑" pitchFamily="34" charset="-122"/>
              </a:rPr>
              <a:t>Web</a:t>
            </a:r>
            <a:r>
              <a:rPr lang="zh-CN" altLang="zh-CN" dirty="0" smtClean="0">
                <a:latin typeface="微软雅黑" pitchFamily="34" charset="-122"/>
                <a:ea typeface="微软雅黑" pitchFamily="34" charset="-122"/>
              </a:rPr>
              <a:t>网页；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5.</a:t>
            </a:r>
            <a:r>
              <a:rPr lang="zh-CN" altLang="zh-CN" dirty="0" smtClean="0">
                <a:latin typeface="微软雅黑" pitchFamily="34" charset="-122"/>
                <a:ea typeface="微软雅黑" pitchFamily="34" charset="-122"/>
              </a:rPr>
              <a:t>学会使用嵌套列表设计小型网站首页。</a:t>
            </a:r>
          </a:p>
        </p:txBody>
      </p:sp>
    </p:spTree>
    <p:extLst>
      <p:ext uri="{BB962C8B-B14F-4D97-AF65-F5344CB8AC3E}">
        <p14:creationId xmlns:p14="http://schemas.microsoft.com/office/powerpoint/2010/main" val="3004269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altLang="zh-CN"/>
              <a:t>4.1 </a:t>
            </a:r>
            <a:r>
              <a:rPr lang="zh-CN" altLang="en-US"/>
              <a:t>列表简介 </a:t>
            </a:r>
          </a:p>
        </p:txBody>
      </p:sp>
      <p:sp>
        <p:nvSpPr>
          <p:cNvPr id="97283" name="Rectangle 3"/>
          <p:cNvSpPr>
            <a:spLocks noGrp="1" noChangeArrowheads="1"/>
          </p:cNvSpPr>
          <p:nvPr>
            <p:ph type="body" sz="half" idx="1"/>
          </p:nvPr>
        </p:nvSpPr>
        <p:spPr>
          <a:xfrm>
            <a:off x="650876" y="810816"/>
            <a:ext cx="8340725" cy="1760934"/>
          </a:xfrm>
        </p:spPr>
        <p:txBody>
          <a:bodyPr/>
          <a:lstStyle/>
          <a:p>
            <a:pPr marL="0" indent="0" algn="just">
              <a:spcBef>
                <a:spcPts val="0"/>
              </a:spcBef>
              <a:spcAft>
                <a:spcPts val="0"/>
              </a:spcAft>
              <a:buNone/>
            </a:pPr>
            <a:r>
              <a:rPr lang="en-US" altLang="zh-CN" b="0" dirty="0" smtClean="0"/>
              <a:t>       </a:t>
            </a:r>
            <a:r>
              <a:rPr lang="zh-CN" altLang="zh-CN" b="0" dirty="0" smtClean="0"/>
              <a:t>列表</a:t>
            </a:r>
            <a:r>
              <a:rPr lang="zh-CN" altLang="zh-CN" b="0" dirty="0"/>
              <a:t>能对网页中的相关信息进行合理的布局，将项目有序或无序地罗列在一起，</a:t>
            </a:r>
            <a:r>
              <a:rPr lang="zh-CN" altLang="zh-CN" b="0" dirty="0" smtClean="0"/>
              <a:t>从而</a:t>
            </a:r>
            <a:r>
              <a:rPr lang="zh-CN" altLang="en-US" b="0" dirty="0"/>
              <a:t>方便</a:t>
            </a:r>
            <a:r>
              <a:rPr lang="zh-CN" altLang="zh-CN" b="0" dirty="0" smtClean="0"/>
              <a:t>用户</a:t>
            </a:r>
            <a:r>
              <a:rPr lang="zh-CN" altLang="zh-CN" b="0" dirty="0"/>
              <a:t>浏览和操作</a:t>
            </a:r>
            <a:r>
              <a:rPr lang="zh-CN" altLang="zh-CN" b="0" dirty="0" smtClean="0"/>
              <a:t>。</a:t>
            </a:r>
            <a:endParaRPr lang="en-US" altLang="zh-CN" b="0" dirty="0" smtClean="0"/>
          </a:p>
          <a:p>
            <a:pPr marL="0" indent="0" algn="just">
              <a:spcBef>
                <a:spcPts val="0"/>
              </a:spcBef>
              <a:spcAft>
                <a:spcPts val="0"/>
              </a:spcAft>
              <a:buNone/>
            </a:pPr>
            <a:r>
              <a:rPr lang="en-US" altLang="zh-CN" dirty="0"/>
              <a:t> </a:t>
            </a:r>
            <a:r>
              <a:rPr lang="en-US" altLang="zh-CN" dirty="0" smtClean="0"/>
              <a:t>      </a:t>
            </a:r>
            <a:r>
              <a:rPr lang="en-US" altLang="zh-CN" b="0" dirty="0" smtClean="0"/>
              <a:t>HTML</a:t>
            </a:r>
            <a:r>
              <a:rPr lang="zh-CN" altLang="zh-CN" b="0" dirty="0"/>
              <a:t>中列表一共有</a:t>
            </a:r>
            <a:r>
              <a:rPr lang="en-US" altLang="zh-CN" b="0" dirty="0"/>
              <a:t>5</a:t>
            </a:r>
            <a:r>
              <a:rPr lang="zh-CN" altLang="zh-CN" b="0" dirty="0"/>
              <a:t>种，分别是无序列表、有序列表、定义列表、菜单列表和目录列表</a:t>
            </a:r>
            <a:r>
              <a:rPr lang="zh-CN" altLang="zh-CN" b="0" dirty="0" smtClean="0"/>
              <a:t>。常用</a:t>
            </a:r>
            <a:r>
              <a:rPr lang="zh-CN" altLang="zh-CN" b="0" dirty="0"/>
              <a:t>的列表</a:t>
            </a:r>
            <a:r>
              <a:rPr lang="zh-CN" altLang="zh-CN" b="0" dirty="0" smtClean="0"/>
              <a:t>有无序</a:t>
            </a:r>
            <a:r>
              <a:rPr lang="zh-CN" altLang="zh-CN" b="0" dirty="0"/>
              <a:t>列表、有序列表、定义</a:t>
            </a:r>
            <a:r>
              <a:rPr lang="zh-CN" altLang="zh-CN" b="0" dirty="0" smtClean="0"/>
              <a:t>列表</a:t>
            </a:r>
            <a:r>
              <a:rPr lang="zh-CN" altLang="en-US" b="0" dirty="0"/>
              <a:t>等</a:t>
            </a:r>
            <a:r>
              <a:rPr lang="en-US" altLang="zh-CN" b="0" dirty="0" smtClean="0"/>
              <a:t>3</a:t>
            </a:r>
            <a:r>
              <a:rPr lang="zh-CN" altLang="en-US" b="0" dirty="0" smtClean="0"/>
              <a:t>种</a:t>
            </a:r>
            <a:r>
              <a:rPr lang="zh-CN" altLang="zh-CN" b="0" dirty="0" smtClean="0"/>
              <a:t>。</a:t>
            </a:r>
            <a:endParaRPr lang="en-US" altLang="zh-CN" sz="2000" b="0" dirty="0">
              <a:ea typeface="宋体" charset="-122"/>
            </a:endParaRPr>
          </a:p>
        </p:txBody>
      </p:sp>
      <p:graphicFrame>
        <p:nvGraphicFramePr>
          <p:cNvPr id="97474" name="Group 194"/>
          <p:cNvGraphicFramePr>
            <a:graphicFrameLocks noGrp="1"/>
          </p:cNvGraphicFramePr>
          <p:nvPr>
            <p:ph sz="half" idx="2"/>
            <p:extLst/>
          </p:nvPr>
        </p:nvGraphicFramePr>
        <p:xfrm>
          <a:off x="1295400" y="2647950"/>
          <a:ext cx="7013223" cy="2057400"/>
        </p:xfrm>
        <a:graphic>
          <a:graphicData uri="http://schemas.openxmlformats.org/drawingml/2006/table">
            <a:tbl>
              <a:tblPr>
                <a:tableStyleId>{8A107856-5554-42FB-B03E-39F5DBC370BA}</a:tableStyleId>
              </a:tblPr>
              <a:tblGrid>
                <a:gridCol w="1992976">
                  <a:extLst>
                    <a:ext uri="{9D8B030D-6E8A-4147-A177-3AD203B41FA5}">
                      <a16:colId xmlns:a16="http://schemas.microsoft.com/office/drawing/2014/main" val="20000"/>
                    </a:ext>
                  </a:extLst>
                </a:gridCol>
                <a:gridCol w="3065078">
                  <a:extLst>
                    <a:ext uri="{9D8B030D-6E8A-4147-A177-3AD203B41FA5}">
                      <a16:colId xmlns:a16="http://schemas.microsoft.com/office/drawing/2014/main" val="20001"/>
                    </a:ext>
                  </a:extLst>
                </a:gridCol>
                <a:gridCol w="1955169">
                  <a:extLst>
                    <a:ext uri="{9D8B030D-6E8A-4147-A177-3AD203B41FA5}">
                      <a16:colId xmlns:a16="http://schemas.microsoft.com/office/drawing/2014/main" val="20002"/>
                    </a:ext>
                  </a:extLst>
                </a:gridCol>
              </a:tblGrid>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列表类型</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标记符号</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备注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0"/>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无序列表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a:t>
                      </a:r>
                      <a:r>
                        <a:rPr kumimoji="0" lang="en-US" altLang="zh-CN" sz="1200" u="none" strike="noStrike" cap="none" normalizeH="0" baseline="0" dirty="0" err="1" smtClean="0">
                          <a:ln>
                            <a:noFill/>
                          </a:ln>
                          <a:effectLst/>
                          <a:latin typeface="微软雅黑" pitchFamily="34" charset="-122"/>
                          <a:ea typeface="微软雅黑" pitchFamily="34" charset="-122"/>
                        </a:rPr>
                        <a:t>ul</a:t>
                      </a:r>
                      <a:r>
                        <a:rPr kumimoji="0" lang="en-US" altLang="zh-CN" sz="1200" u="none" strike="noStrike" cap="none" normalizeH="0" baseline="0" dirty="0" smtClean="0">
                          <a:ln>
                            <a:noFill/>
                          </a:ln>
                          <a:effectLst/>
                          <a:latin typeface="微软雅黑" pitchFamily="34" charset="-122"/>
                          <a:ea typeface="微软雅黑" pitchFamily="34" charset="-122"/>
                        </a:rPr>
                        <a:t>&gt;…&lt;/</a:t>
                      </a:r>
                      <a:r>
                        <a:rPr kumimoji="0" lang="en-US" altLang="zh-CN" sz="1200" u="none" strike="noStrike" cap="none" normalizeH="0" baseline="0" dirty="0" err="1" smtClean="0">
                          <a:ln>
                            <a:noFill/>
                          </a:ln>
                          <a:effectLst/>
                          <a:latin typeface="微软雅黑" pitchFamily="34" charset="-122"/>
                          <a:ea typeface="微软雅黑" pitchFamily="34" charset="-122"/>
                        </a:rPr>
                        <a:t>ul</a:t>
                      </a:r>
                      <a:r>
                        <a:rPr kumimoji="0" lang="en-US" altLang="zh-CN" sz="1200" u="none" strike="noStrike" cap="none" normalizeH="0" baseline="0" dirty="0" smtClean="0">
                          <a:ln>
                            <a:noFill/>
                          </a:ln>
                          <a:effectLst/>
                          <a:latin typeface="微软雅黑" pitchFamily="34" charset="-122"/>
                          <a:ea typeface="微软雅黑" pitchFamily="34" charset="-122"/>
                        </a:rPr>
                        <a:t>&gt;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常用</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1"/>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菜单列表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&lt;menu&gt;…&lt;/menu&gt;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smtClean="0">
                          <a:ln>
                            <a:noFill/>
                          </a:ln>
                          <a:effectLst/>
                          <a:latin typeface="微软雅黑" pitchFamily="34" charset="-122"/>
                          <a:ea typeface="微软雅黑" pitchFamily="34" charset="-122"/>
                        </a:rPr>
                        <a:t>不常用</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2"/>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目录列表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&lt;dir&gt;…&lt;/dir&gt;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不常用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3"/>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有序列表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a:t>
                      </a:r>
                      <a:r>
                        <a:rPr kumimoji="0" lang="en-US" altLang="zh-CN" sz="1200" u="none" strike="noStrike" cap="none" normalizeH="0" baseline="0" dirty="0" err="1" smtClean="0">
                          <a:ln>
                            <a:noFill/>
                          </a:ln>
                          <a:effectLst/>
                          <a:latin typeface="微软雅黑" pitchFamily="34" charset="-122"/>
                          <a:ea typeface="微软雅黑" pitchFamily="34" charset="-122"/>
                        </a:rPr>
                        <a:t>ol</a:t>
                      </a:r>
                      <a:r>
                        <a:rPr kumimoji="0" lang="en-US" altLang="zh-CN" sz="1200" u="none" strike="noStrike" cap="none" normalizeH="0" baseline="0" dirty="0" smtClean="0">
                          <a:ln>
                            <a:noFill/>
                          </a:ln>
                          <a:effectLst/>
                          <a:latin typeface="微软雅黑" pitchFamily="34" charset="-122"/>
                          <a:ea typeface="微软雅黑" pitchFamily="34" charset="-122"/>
                        </a:rPr>
                        <a:t>&gt;…&lt;/</a:t>
                      </a:r>
                      <a:r>
                        <a:rPr kumimoji="0" lang="en-US" altLang="zh-CN" sz="1200" u="none" strike="noStrike" cap="none" normalizeH="0" baseline="0" dirty="0" err="1" smtClean="0">
                          <a:ln>
                            <a:noFill/>
                          </a:ln>
                          <a:effectLst/>
                          <a:latin typeface="微软雅黑" pitchFamily="34" charset="-122"/>
                          <a:ea typeface="微软雅黑" pitchFamily="34" charset="-122"/>
                        </a:rPr>
                        <a:t>ol</a:t>
                      </a:r>
                      <a:r>
                        <a:rPr kumimoji="0" lang="en-US" altLang="zh-CN" sz="1200" u="none" strike="noStrike" cap="none" normalizeH="0" baseline="0" dirty="0" smtClean="0">
                          <a:ln>
                            <a:noFill/>
                          </a:ln>
                          <a:effectLst/>
                          <a:latin typeface="微软雅黑" pitchFamily="34" charset="-122"/>
                          <a:ea typeface="微软雅黑" pitchFamily="34" charset="-122"/>
                        </a:rPr>
                        <a:t>&gt;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4"/>
                  </a:ext>
                </a:extLst>
              </a:tr>
              <a:tr h="3175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定义列表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u="none" strike="noStrike" cap="none" normalizeH="0" baseline="0" dirty="0" smtClean="0">
                          <a:ln>
                            <a:noFill/>
                          </a:ln>
                          <a:effectLst/>
                          <a:latin typeface="微软雅黑" pitchFamily="34" charset="-122"/>
                          <a:ea typeface="微软雅黑" pitchFamily="34" charset="-122"/>
                        </a:rPr>
                        <a:t>&lt;dl&gt;…&lt;/dl&gt;</a:t>
                      </a:r>
                      <a:endParaRPr kumimoji="0" lang="en-US" altLang="zh-CN" sz="12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34290" marB="3429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200" u="none" strike="noStrike" cap="none" normalizeH="0" baseline="0" dirty="0" smtClean="0">
                          <a:ln>
                            <a:noFill/>
                          </a:ln>
                          <a:effectLst/>
                          <a:latin typeface="微软雅黑" pitchFamily="34" charset="-122"/>
                          <a:ea typeface="微软雅黑" pitchFamily="34" charset="-122"/>
                        </a:rPr>
                        <a:t>常用</a:t>
                      </a: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70808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smtClean="0"/>
              <a:t>4.2  </a:t>
            </a:r>
            <a:r>
              <a:rPr lang="zh-CN" altLang="en-US" dirty="0"/>
              <a:t>无序</a:t>
            </a:r>
            <a:r>
              <a:rPr lang="zh-CN" altLang="en-US" dirty="0" smtClean="0"/>
              <a:t>列表</a:t>
            </a:r>
            <a:r>
              <a:rPr lang="en-US" altLang="zh-CN" dirty="0" smtClean="0"/>
              <a:t> </a:t>
            </a:r>
            <a:endParaRPr lang="en-US" altLang="zh-CN" dirty="0"/>
          </a:p>
        </p:txBody>
      </p:sp>
      <p:sp>
        <p:nvSpPr>
          <p:cNvPr id="98307" name="Rectangle 3"/>
          <p:cNvSpPr>
            <a:spLocks noGrp="1" noChangeArrowheads="1"/>
          </p:cNvSpPr>
          <p:nvPr>
            <p:ph idx="1"/>
          </p:nvPr>
        </p:nvSpPr>
        <p:spPr>
          <a:xfrm>
            <a:off x="533400" y="810817"/>
            <a:ext cx="8610600" cy="3818333"/>
          </a:xfrm>
        </p:spPr>
        <p:txBody>
          <a:bodyPr>
            <a:normAutofit fontScale="92500" lnSpcReduction="10000"/>
          </a:bodyPr>
          <a:lstStyle/>
          <a:p>
            <a:r>
              <a:rPr lang="zh-CN" altLang="en-US" b="0" dirty="0" smtClean="0"/>
              <a:t>无序列表（</a:t>
            </a:r>
            <a:r>
              <a:rPr lang="en-US" b="0" u="sng" dirty="0" smtClean="0">
                <a:solidFill>
                  <a:srgbClr val="FF0000"/>
                </a:solidFill>
              </a:rPr>
              <a:t>U</a:t>
            </a:r>
            <a:r>
              <a:rPr lang="en-US" b="0" dirty="0" smtClean="0"/>
              <a:t>nordered </a:t>
            </a:r>
            <a:r>
              <a:rPr lang="en-US" b="0" u="sng" dirty="0">
                <a:solidFill>
                  <a:srgbClr val="FF0000"/>
                </a:solidFill>
              </a:rPr>
              <a:t>L</a:t>
            </a:r>
            <a:r>
              <a:rPr lang="en-US" b="0" dirty="0"/>
              <a:t>ist </a:t>
            </a:r>
            <a:r>
              <a:rPr lang="en-US" b="0" dirty="0" smtClean="0"/>
              <a:t>）</a:t>
            </a:r>
          </a:p>
          <a:p>
            <a:pPr>
              <a:buNone/>
            </a:pPr>
            <a:r>
              <a:rPr lang="zh-CN" altLang="en-US" b="0" dirty="0" smtClean="0"/>
              <a:t>          在</a:t>
            </a:r>
            <a:r>
              <a:rPr lang="en-US" altLang="zh-CN" b="0" dirty="0"/>
              <a:t>HTML</a:t>
            </a:r>
            <a:r>
              <a:rPr lang="zh-CN" altLang="en-US" b="0" dirty="0"/>
              <a:t>文件中插入成对的标记</a:t>
            </a:r>
            <a:r>
              <a:rPr lang="en-US" altLang="zh-CN" b="0" dirty="0"/>
              <a:t>&lt;</a:t>
            </a:r>
            <a:r>
              <a:rPr lang="en-US" altLang="zh-CN" b="0" dirty="0" err="1"/>
              <a:t>ul</a:t>
            </a:r>
            <a:r>
              <a:rPr lang="en-US" altLang="zh-CN" b="0" dirty="0"/>
              <a:t>&gt;&lt;/</a:t>
            </a:r>
            <a:r>
              <a:rPr lang="en-US" altLang="zh-CN" b="0" dirty="0" err="1"/>
              <a:t>ul</a:t>
            </a:r>
            <a:r>
              <a:rPr lang="en-US" altLang="zh-CN" b="0" dirty="0"/>
              <a:t>&gt;</a:t>
            </a:r>
            <a:r>
              <a:rPr lang="zh-CN" altLang="en-US" b="0" dirty="0"/>
              <a:t>，完成无序列表的插入。 </a:t>
            </a:r>
            <a:r>
              <a:rPr lang="zh-CN" altLang="en-US" b="0" dirty="0" smtClean="0"/>
              <a:t>列表项</a:t>
            </a:r>
            <a:r>
              <a:rPr lang="en-US" altLang="zh-CN" b="0" dirty="0"/>
              <a:t>(</a:t>
            </a:r>
            <a:r>
              <a:rPr lang="en-US" b="0" u="sng" dirty="0" smtClean="0">
                <a:solidFill>
                  <a:srgbClr val="FF0000"/>
                </a:solidFill>
              </a:rPr>
              <a:t>L</a:t>
            </a:r>
            <a:r>
              <a:rPr lang="en-US" b="0" dirty="0" smtClean="0"/>
              <a:t>ist </a:t>
            </a:r>
            <a:r>
              <a:rPr lang="zh-CN" altLang="en-US" b="0" dirty="0" smtClean="0"/>
              <a:t> </a:t>
            </a:r>
            <a:r>
              <a:rPr lang="en-US" b="0" u="sng" dirty="0" smtClean="0">
                <a:solidFill>
                  <a:srgbClr val="FF0000"/>
                </a:solidFill>
              </a:rPr>
              <a:t>I</a:t>
            </a:r>
            <a:r>
              <a:rPr lang="en-US" b="0" dirty="0" smtClean="0"/>
              <a:t>tems)</a:t>
            </a:r>
            <a:r>
              <a:rPr lang="en-US" b="0" dirty="0" err="1" smtClean="0"/>
              <a:t>li</a:t>
            </a:r>
            <a:r>
              <a:rPr lang="zh-CN" altLang="en-US" b="0" dirty="0" smtClean="0"/>
              <a:t>标记用于定义 一个列表项。</a:t>
            </a:r>
            <a:endParaRPr lang="zh-CN" altLang="en-US" b="0" dirty="0"/>
          </a:p>
          <a:p>
            <a:r>
              <a:rPr lang="zh-CN" altLang="en-US" b="0" dirty="0"/>
              <a:t>基本语法 </a:t>
            </a:r>
          </a:p>
          <a:p>
            <a:pPr lvl="1">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 type</a:t>
            </a:r>
            <a:r>
              <a:rPr lang="en-US" altLang="zh-CN" sz="1900" b="0" dirty="0" smtClean="0">
                <a:solidFill>
                  <a:srgbClr val="FF0000"/>
                </a:solidFill>
              </a:rPr>
              <a:t>=“disc | circle | square"&gt; </a:t>
            </a:r>
            <a:endParaRPr lang="en-US" altLang="zh-CN" sz="1900" b="0" dirty="0">
              <a:solidFill>
                <a:srgbClr val="FF0000"/>
              </a:solidFill>
            </a:endParaRP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&lt;</a:t>
            </a:r>
            <a:r>
              <a:rPr lang="en-US" altLang="zh-CN" sz="1900" b="0" dirty="0" err="1">
                <a:solidFill>
                  <a:srgbClr val="FF0000"/>
                </a:solidFill>
              </a:rPr>
              <a:t>li</a:t>
            </a:r>
            <a:r>
              <a:rPr lang="en-US" altLang="zh-CN" sz="1900" b="0" dirty="0">
                <a:solidFill>
                  <a:srgbClr val="FF0000"/>
                </a:solidFill>
              </a:rPr>
              <a:t> type=""&gt;</a:t>
            </a:r>
            <a:r>
              <a:rPr lang="zh-CN" altLang="en-US" sz="1900" b="0" dirty="0">
                <a:solidFill>
                  <a:srgbClr val="FF0000"/>
                </a:solidFill>
              </a:rPr>
              <a:t>项目名称</a:t>
            </a:r>
            <a:r>
              <a:rPr lang="en-US" altLang="zh-CN" sz="1900" b="0" dirty="0">
                <a:solidFill>
                  <a:srgbClr val="FF0000"/>
                </a:solidFill>
              </a:rPr>
              <a:t>&lt;/</a:t>
            </a:r>
            <a:r>
              <a:rPr lang="en-US" altLang="zh-CN" sz="1900" b="0" dirty="0" err="1">
                <a:solidFill>
                  <a:srgbClr val="FF0000"/>
                </a:solidFill>
              </a:rPr>
              <a:t>li</a:t>
            </a:r>
            <a:r>
              <a:rPr lang="en-US" altLang="zh-CN" sz="1900" b="0" dirty="0">
                <a:solidFill>
                  <a:srgbClr val="FF0000"/>
                </a:solidFill>
              </a:rPr>
              <a:t>&gt; </a:t>
            </a:r>
          </a:p>
          <a:p>
            <a:pPr lvl="1">
              <a:buFont typeface="Wingdings" pitchFamily="2" charset="2"/>
              <a:buNone/>
            </a:pPr>
            <a:r>
              <a:rPr lang="en-US" altLang="zh-CN" sz="1900" b="0" dirty="0">
                <a:solidFill>
                  <a:srgbClr val="FF0000"/>
                </a:solidFill>
              </a:rPr>
              <a:t>		…</a:t>
            </a:r>
          </a:p>
          <a:p>
            <a:pPr lvl="1">
              <a:buFont typeface="Wingdings" pitchFamily="2" charset="2"/>
              <a:buNone/>
            </a:pPr>
            <a:r>
              <a:rPr lang="en-US" altLang="zh-CN" sz="1900" b="0" dirty="0">
                <a:solidFill>
                  <a:srgbClr val="FF0000"/>
                </a:solidFill>
              </a:rPr>
              <a:t>&lt;/</a:t>
            </a:r>
            <a:r>
              <a:rPr lang="en-US" altLang="zh-CN" sz="1900" b="0" dirty="0" err="1">
                <a:solidFill>
                  <a:srgbClr val="FF0000"/>
                </a:solidFill>
              </a:rPr>
              <a:t>ul</a:t>
            </a:r>
            <a:r>
              <a:rPr lang="en-US" altLang="zh-CN" sz="1900" b="0" dirty="0">
                <a:solidFill>
                  <a:srgbClr val="FF0000"/>
                </a:solidFill>
              </a:rPr>
              <a:t>&gt; </a:t>
            </a:r>
            <a:endParaRPr lang="en-US" altLang="zh-CN" b="0" dirty="0" smtClean="0">
              <a:solidFill>
                <a:srgbClr val="FF0000"/>
              </a:solidFill>
            </a:endParaRPr>
          </a:p>
          <a:p>
            <a:pPr lvl="1">
              <a:buNone/>
            </a:pPr>
            <a:r>
              <a:rPr lang="zh-CN" altLang="en-US" b="0" dirty="0" smtClean="0"/>
              <a:t>符号：</a:t>
            </a:r>
            <a:r>
              <a:rPr lang="en-US" altLang="zh-CN" b="0" dirty="0" smtClean="0"/>
              <a:t> disc - </a:t>
            </a:r>
            <a:r>
              <a:rPr lang="zh-CN" altLang="en-US" b="0" dirty="0" smtClean="0"/>
              <a:t>●；</a:t>
            </a:r>
            <a:r>
              <a:rPr lang="en-US" altLang="zh-CN" b="0" dirty="0" smtClean="0"/>
              <a:t> circle -</a:t>
            </a:r>
            <a:r>
              <a:rPr lang="zh-CN" altLang="en-US" b="0" dirty="0" smtClean="0"/>
              <a:t>○；</a:t>
            </a:r>
            <a:r>
              <a:rPr lang="en-US" altLang="zh-CN" b="0" dirty="0" smtClean="0"/>
              <a:t> square -</a:t>
            </a:r>
            <a:r>
              <a:rPr lang="zh-CN" altLang="en-US" b="0" dirty="0" smtClean="0"/>
              <a:t>■</a:t>
            </a:r>
            <a:endParaRPr lang="en-US" altLang="zh-CN" b="0" dirty="0"/>
          </a:p>
        </p:txBody>
      </p:sp>
    </p:spTree>
    <p:extLst>
      <p:ext uri="{BB962C8B-B14F-4D97-AF65-F5344CB8AC3E}">
        <p14:creationId xmlns:p14="http://schemas.microsoft.com/office/powerpoint/2010/main" val="4093797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800" dirty="0" smtClean="0"/>
              <a:t>无序列表案例</a:t>
            </a:r>
            <a:endParaRPr lang="zh-CN" altLang="en-US" sz="2800" dirty="0"/>
          </a:p>
        </p:txBody>
      </p:sp>
      <p:sp>
        <p:nvSpPr>
          <p:cNvPr id="99331" name="Rectangle 3"/>
          <p:cNvSpPr>
            <a:spLocks noGrp="1" noChangeArrowheads="1"/>
          </p:cNvSpPr>
          <p:nvPr>
            <p:ph idx="1"/>
          </p:nvPr>
        </p:nvSpPr>
        <p:spPr>
          <a:xfrm>
            <a:off x="685800" y="848782"/>
            <a:ext cx="4421187" cy="3856567"/>
          </a:xfrm>
        </p:spPr>
        <p:txBody>
          <a:bodyPr anchor="ctr"/>
          <a:lstStyle/>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 edu_4_2_1.html --&gt;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doctype</a:t>
            </a:r>
            <a:r>
              <a:rPr lang="en-US" altLang="zh-CN" sz="1200" b="0" dirty="0">
                <a:latin typeface="Verdana" pitchFamily="34" charset="0"/>
                <a:ea typeface="Verdana" panose="020B0604030504040204" pitchFamily="34" charset="0"/>
                <a:cs typeface="Verdana" panose="020B0604030504040204" pitchFamily="34" charset="0"/>
              </a:rPr>
              <a:t> html&gt;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 </a:t>
            </a:r>
            <a:r>
              <a:rPr lang="en-US" altLang="zh-CN" sz="1200" b="0" dirty="0" err="1">
                <a:latin typeface="Verdana" pitchFamily="34" charset="0"/>
                <a:ea typeface="Verdana" panose="020B0604030504040204" pitchFamily="34" charset="0"/>
                <a:cs typeface="Verdana" panose="020B0604030504040204" pitchFamily="34" charset="0"/>
              </a:rPr>
              <a:t>lang</a:t>
            </a:r>
            <a:r>
              <a:rPr lang="en-US" altLang="zh-CN" sz="1200" b="0" dirty="0">
                <a:latin typeface="Verdana" pitchFamily="34" charset="0"/>
                <a:ea typeface="Verdana" panose="020B0604030504040204" pitchFamily="34" charset="0"/>
                <a:cs typeface="Verdana" panose="020B0604030504040204" pitchFamily="34" charset="0"/>
              </a:rPr>
              <a:t>="en"&gt;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&lt;meta charset="UTF-8"&gt;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title&gt;</a:t>
            </a:r>
            <a:r>
              <a:rPr lang="zh-CN" altLang="en-US" sz="1200" b="0" dirty="0">
                <a:latin typeface="Verdana" pitchFamily="34" charset="0"/>
                <a:ea typeface="宋体" charset="-122"/>
                <a:cs typeface="Verdana" panose="020B0604030504040204" pitchFamily="34" charset="0"/>
              </a:rPr>
              <a:t>无序列表</a:t>
            </a:r>
            <a:r>
              <a:rPr lang="en-US" altLang="zh-CN" sz="1200" b="0" dirty="0">
                <a:latin typeface="Verdana" pitchFamily="34" charset="0"/>
                <a:ea typeface="Verdana" panose="020B0604030504040204" pitchFamily="34" charset="0"/>
                <a:cs typeface="Verdana" panose="020B0604030504040204" pitchFamily="34" charset="0"/>
              </a:rPr>
              <a:t>&lt;/title&gt;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&lt;body&gt;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h4&gt;Disc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type="disc"&gt;</a:t>
            </a:r>
          </a:p>
          <a:p>
            <a:pPr>
              <a:lnSpc>
                <a:spcPts val="1200"/>
              </a:lnSpc>
              <a:spcBef>
                <a:spcPts val="0"/>
              </a:spcBef>
              <a:spcAft>
                <a:spcPts val="0"/>
              </a:spcAft>
              <a:buNone/>
            </a:pPr>
            <a:r>
              <a:rPr lang="zh-CN" altLang="en-US" sz="1200" b="0" dirty="0" smtClean="0">
                <a:latin typeface="Verdana" pitchFamily="34" charset="0"/>
                <a:ea typeface="宋体" charset="-122"/>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软件工程专业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 type</a:t>
            </a:r>
            <a:r>
              <a:rPr lang="en-US" altLang="zh-CN" sz="1200" dirty="0">
                <a:latin typeface="Verdana" pitchFamily="34" charset="0"/>
                <a:ea typeface="Verdana" panose="020B0604030504040204" pitchFamily="34" charset="0"/>
                <a:cs typeface="Verdana" panose="020B0604030504040204" pitchFamily="34" charset="0"/>
              </a:rPr>
              <a:t>="</a:t>
            </a:r>
            <a:r>
              <a:rPr lang="en-US" altLang="zh-CN" sz="1200" dirty="0" smtClean="0">
                <a:latin typeface="Verdana" pitchFamily="34" charset="0"/>
                <a:ea typeface="Verdana" panose="020B0604030504040204" pitchFamily="34" charset="0"/>
                <a:cs typeface="Verdana" panose="020B0604030504040204" pitchFamily="34" charset="0"/>
              </a:rPr>
              <a:t>circle</a:t>
            </a:r>
            <a:r>
              <a:rPr lang="en-US" altLang="zh-CN" sz="1200" dirty="0">
                <a:latin typeface="Verdana" pitchFamily="34" charset="0"/>
                <a:ea typeface="Verdana" panose="020B0604030504040204" pitchFamily="34" charset="0"/>
                <a:cs typeface="Verdana" panose="020B0604030504040204" pitchFamily="34" charset="0"/>
              </a:rPr>
              <a:t>"&gt;</a:t>
            </a:r>
            <a:r>
              <a:rPr lang="zh-CN" altLang="en-US" sz="1200" b="0" dirty="0">
                <a:latin typeface="Verdana" pitchFamily="34" charset="0"/>
                <a:ea typeface="宋体" charset="-122"/>
                <a:cs typeface="Verdana" panose="020B0604030504040204" pitchFamily="34" charset="0"/>
              </a:rPr>
              <a:t>信息管理与信息系统</a:t>
            </a:r>
            <a:r>
              <a:rPr lang="zh-CN" altLang="en-US" sz="1200" b="0" dirty="0" smtClean="0">
                <a:latin typeface="Verdana" pitchFamily="34" charset="0"/>
                <a:ea typeface="宋体" charset="-122"/>
                <a:cs typeface="Verdana" panose="020B0604030504040204" pitchFamily="34" charset="0"/>
              </a:rPr>
              <a:t>专业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li</a:t>
            </a:r>
            <a:r>
              <a:rPr lang="en-US" altLang="zh-CN" sz="1200" b="0" dirty="0" smtClean="0">
                <a:latin typeface="Verdana" pitchFamily="34" charset="0"/>
                <a:ea typeface="Verdana" panose="020B0604030504040204" pitchFamily="34" charset="0"/>
                <a:cs typeface="Verdana" panose="020B0604030504040204" pitchFamily="34" charset="0"/>
              </a:rPr>
              <a:t>&gt;</a:t>
            </a:r>
            <a:endParaRPr lang="en-US" altLang="zh-CN" sz="1200" b="0" dirty="0">
              <a:latin typeface="Verdana" pitchFamily="34" charset="0"/>
              <a:ea typeface="Verdana" panose="020B0604030504040204" pitchFamily="34" charset="0"/>
              <a:cs typeface="Verdana" panose="020B0604030504040204" pitchFamily="34" charset="0"/>
            </a:endParaRP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h4&gt;Circle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type="circle"&gt;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 type="square"&gt;</a:t>
            </a:r>
            <a:r>
              <a:rPr lang="zh-CN" altLang="en-US" sz="1200" b="0" dirty="0">
                <a:latin typeface="Verdana" pitchFamily="34" charset="0"/>
                <a:ea typeface="宋体" charset="-122"/>
                <a:cs typeface="Verdana" panose="020B0604030504040204" pitchFamily="34" charset="0"/>
              </a:rPr>
              <a:t>软件工程专业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   &lt;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h4&gt;Square </a:t>
            </a:r>
            <a:r>
              <a:rPr lang="zh-CN" altLang="en-US" sz="1200" b="0" dirty="0">
                <a:latin typeface="Verdana" pitchFamily="34" charset="0"/>
                <a:ea typeface="宋体" charset="-122"/>
                <a:cs typeface="Verdana" panose="020B0604030504040204" pitchFamily="34" charset="0"/>
              </a:rPr>
              <a:t>项目符号列表：</a:t>
            </a:r>
            <a:r>
              <a:rPr lang="en-US" altLang="zh-CN" sz="1200" b="0" dirty="0">
                <a:latin typeface="Verdana" pitchFamily="34" charset="0"/>
                <a:ea typeface="Verdana" panose="020B0604030504040204" pitchFamily="34" charset="0"/>
                <a:cs typeface="Verdana" panose="020B0604030504040204" pitchFamily="34" charset="0"/>
              </a:rPr>
              <a:t>&lt;/h4&gt;</a:t>
            </a:r>
          </a:p>
          <a:p>
            <a:pPr>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 type</a:t>
            </a:r>
            <a:r>
              <a:rPr lang="en-US" altLang="zh-CN" sz="1200" dirty="0">
                <a:latin typeface="Verdana" pitchFamily="34" charset="0"/>
                <a:ea typeface="Verdana" panose="020B0604030504040204" pitchFamily="34" charset="0"/>
                <a:cs typeface="Verdana" panose="020B0604030504040204" pitchFamily="34" charset="0"/>
              </a:rPr>
              <a:t>="</a:t>
            </a:r>
            <a:r>
              <a:rPr lang="en-US" altLang="zh-CN" sz="1200" dirty="0" smtClean="0">
                <a:latin typeface="Verdana" pitchFamily="34" charset="0"/>
                <a:ea typeface="Verdana" panose="020B0604030504040204" pitchFamily="34" charset="0"/>
                <a:cs typeface="Verdana" panose="020B0604030504040204" pitchFamily="34" charset="0"/>
              </a:rPr>
              <a:t>square</a:t>
            </a:r>
            <a:r>
              <a:rPr lang="en-US" altLang="zh-CN" sz="1200" dirty="0">
                <a:latin typeface="Verdana" pitchFamily="34" charset="0"/>
                <a:ea typeface="Verdana" panose="020B0604030504040204" pitchFamily="34" charset="0"/>
                <a:cs typeface="Verdana" panose="020B0604030504040204" pitchFamily="34" charset="0"/>
              </a:rPr>
              <a:t>"&gt;</a:t>
            </a:r>
            <a:endParaRPr lang="en-US" altLang="zh-CN" sz="1200" b="0" dirty="0" smtClean="0">
              <a:latin typeface="Verdana"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r>
              <a:rPr lang="zh-CN" altLang="en-US" sz="1400" dirty="0">
                <a:latin typeface="Verdana" pitchFamily="34" charset="0"/>
                <a:ea typeface="宋体" charset="-122"/>
                <a:cs typeface="Verdana" panose="020B0604030504040204" pitchFamily="34" charset="0"/>
              </a:rPr>
              <a:t>计算机科学与技术专业</a:t>
            </a: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a:latin typeface="Verdana" pitchFamily="34" charset="0"/>
                <a:ea typeface="Verdana" panose="020B0604030504040204" pitchFamily="34" charset="0"/>
                <a:cs typeface="Verdana" panose="020B0604030504040204" pitchFamily="34" charset="0"/>
              </a:rPr>
              <a:t>&gt;</a:t>
            </a:r>
            <a:r>
              <a:rPr lang="zh-CN" altLang="en-US" sz="1400" dirty="0">
                <a:latin typeface="Verdana" pitchFamily="34" charset="0"/>
                <a:ea typeface="宋体" charset="-122"/>
                <a:cs typeface="Verdana" panose="020B0604030504040204" pitchFamily="34" charset="0"/>
              </a:rPr>
              <a:t>软件工程专业</a:t>
            </a:r>
            <a:r>
              <a:rPr lang="en-US" altLang="zh-CN" sz="1400" dirty="0">
                <a:latin typeface="Verdana" pitchFamily="34" charset="0"/>
                <a:ea typeface="Verdana" panose="020B0604030504040204" pitchFamily="34" charset="0"/>
                <a:cs typeface="Verdana" panose="020B0604030504040204" pitchFamily="34" charset="0"/>
              </a:rPr>
              <a:t>&lt;/</a:t>
            </a:r>
            <a:r>
              <a:rPr lang="en-US" altLang="zh-CN" sz="1400" dirty="0" err="1">
                <a:latin typeface="Verdana" pitchFamily="34" charset="0"/>
                <a:ea typeface="Verdana" panose="020B0604030504040204" pitchFamily="34" charset="0"/>
                <a:cs typeface="Verdana" panose="020B0604030504040204" pitchFamily="34" charset="0"/>
              </a:rPr>
              <a:t>li</a:t>
            </a:r>
            <a:r>
              <a:rPr lang="en-US" altLang="zh-CN" sz="1400" dirty="0" smtClean="0">
                <a:latin typeface="Verdana" pitchFamily="34" charset="0"/>
                <a:ea typeface="Verdana" panose="020B0604030504040204" pitchFamily="34" charset="0"/>
                <a:cs typeface="Verdana" panose="020B0604030504040204" pitchFamily="34" charset="0"/>
              </a:rPr>
              <a:t>&gt;</a:t>
            </a:r>
            <a:endParaRPr lang="zh-CN" altLang="zh-CN" sz="1400" b="0" dirty="0">
              <a:latin typeface="Verdana" pitchFamily="34" charset="0"/>
              <a:ea typeface="宋体" charset="-122"/>
              <a:cs typeface="Verdana" panose="020B0604030504040204" pitchFamily="34" charset="0"/>
            </a:endParaRPr>
          </a:p>
        </p:txBody>
      </p:sp>
      <p:pic>
        <p:nvPicPr>
          <p:cNvPr id="12" name="图片 11"/>
          <p:cNvPicPr/>
          <p:nvPr/>
        </p:nvPicPr>
        <p:blipFill>
          <a:blip r:embed="rId2" cstate="print"/>
          <a:stretch>
            <a:fillRect/>
          </a:stretch>
        </p:blipFill>
        <p:spPr>
          <a:xfrm>
            <a:off x="5791200" y="1885950"/>
            <a:ext cx="2819400" cy="2571750"/>
          </a:xfrm>
          <a:prstGeom prst="rect">
            <a:avLst/>
          </a:prstGeom>
        </p:spPr>
      </p:pic>
      <p:sp>
        <p:nvSpPr>
          <p:cNvPr id="2" name="矩形 1"/>
          <p:cNvSpPr/>
          <p:nvPr/>
        </p:nvSpPr>
        <p:spPr>
          <a:xfrm>
            <a:off x="5486400" y="895350"/>
            <a:ext cx="3352800" cy="810478"/>
          </a:xfrm>
          <a:prstGeom prst="rect">
            <a:avLst/>
          </a:prstGeom>
        </p:spPr>
        <p:txBody>
          <a:bodyPr wrap="square">
            <a:spAutoFit/>
          </a:bodyPr>
          <a:lstStyle/>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ea typeface="宋体" charset="-122"/>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ul</a:t>
            </a:r>
            <a:r>
              <a:rPr lang="en-US" altLang="zh-CN" sz="1200" b="0" dirty="0">
                <a:latin typeface="Verdana" pitchFamily="34" charset="0"/>
                <a:ea typeface="Verdana" panose="020B0604030504040204" pitchFamily="34" charset="0"/>
                <a:cs typeface="Verdana" panose="020B0604030504040204" pitchFamily="34" charset="0"/>
              </a:rPr>
              <a:t>&gt;	</a:t>
            </a:r>
          </a:p>
          <a:p>
            <a:pPr>
              <a:lnSpc>
                <a:spcPts val="14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body&gt;</a:t>
            </a:r>
          </a:p>
          <a:p>
            <a:pPr>
              <a:lnSpc>
                <a:spcPts val="14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&lt;/html&gt;</a:t>
            </a:r>
            <a:endParaRPr lang="zh-CN" altLang="zh-CN" sz="1400" b="0" dirty="0">
              <a:latin typeface="Verdana" pitchFamily="34" charset="0"/>
              <a:ea typeface="宋体" charset="-122"/>
              <a:cs typeface="Verdana" panose="020B0604030504040204" pitchFamily="34" charset="0"/>
            </a:endParaRPr>
          </a:p>
        </p:txBody>
      </p:sp>
    </p:spTree>
    <p:extLst>
      <p:ext uri="{BB962C8B-B14F-4D97-AF65-F5344CB8AC3E}">
        <p14:creationId xmlns:p14="http://schemas.microsoft.com/office/powerpoint/2010/main" val="2502211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4.3  </a:t>
            </a:r>
            <a:r>
              <a:rPr lang="zh-CN" altLang="en-US" dirty="0"/>
              <a:t>有序</a:t>
            </a:r>
            <a:r>
              <a:rPr lang="zh-CN" altLang="en-US" dirty="0" smtClean="0"/>
              <a:t>列表</a:t>
            </a:r>
            <a:r>
              <a:rPr lang="en-US" altLang="zh-CN" dirty="0" smtClean="0"/>
              <a:t> </a:t>
            </a:r>
            <a:endParaRPr lang="en-US" altLang="zh-CN" dirty="0"/>
          </a:p>
        </p:txBody>
      </p:sp>
      <p:sp>
        <p:nvSpPr>
          <p:cNvPr id="102403" name="Rectangle 3"/>
          <p:cNvSpPr>
            <a:spLocks noGrp="1" noChangeArrowheads="1"/>
          </p:cNvSpPr>
          <p:nvPr>
            <p:ph idx="1"/>
          </p:nvPr>
        </p:nvSpPr>
        <p:spPr/>
        <p:txBody>
          <a:bodyPr>
            <a:normAutofit lnSpcReduction="10000"/>
          </a:bodyPr>
          <a:lstStyle/>
          <a:p>
            <a:r>
              <a:rPr lang="zh-CN" altLang="en-US" b="0" dirty="0" smtClean="0"/>
              <a:t>有序列表</a:t>
            </a:r>
            <a:r>
              <a:rPr lang="en-US" b="0" dirty="0" smtClean="0"/>
              <a:t>(</a:t>
            </a:r>
            <a:r>
              <a:rPr lang="en-US" b="0" u="sng" dirty="0" smtClean="0">
                <a:solidFill>
                  <a:srgbClr val="FF0000"/>
                </a:solidFill>
              </a:rPr>
              <a:t>O</a:t>
            </a:r>
            <a:r>
              <a:rPr lang="en-US" b="0" dirty="0" smtClean="0"/>
              <a:t>rdered </a:t>
            </a:r>
            <a:r>
              <a:rPr lang="en-US" b="0" u="sng" dirty="0" smtClean="0">
                <a:solidFill>
                  <a:srgbClr val="FF0000"/>
                </a:solidFill>
              </a:rPr>
              <a:t>L</a:t>
            </a:r>
            <a:r>
              <a:rPr lang="en-US" b="0" dirty="0" smtClean="0"/>
              <a:t>ist)</a:t>
            </a:r>
            <a:r>
              <a:rPr lang="en-US" b="0" dirty="0" err="1" smtClean="0"/>
              <a:t>ol</a:t>
            </a:r>
            <a:r>
              <a:rPr lang="zh-CN" altLang="en-US" b="0" dirty="0" smtClean="0"/>
              <a:t>标记是成对标记。在</a:t>
            </a:r>
            <a:r>
              <a:rPr lang="en-US" altLang="zh-CN" b="0" dirty="0"/>
              <a:t>HTML</a:t>
            </a:r>
            <a:r>
              <a:rPr lang="zh-CN" altLang="en-US" b="0" dirty="0"/>
              <a:t>文件中插入成对的标记</a:t>
            </a:r>
            <a:r>
              <a:rPr lang="en-US" altLang="zh-CN" b="0" dirty="0"/>
              <a:t>&lt;</a:t>
            </a:r>
            <a:r>
              <a:rPr lang="en-US" altLang="zh-CN" b="0" dirty="0" err="1"/>
              <a:t>ol</a:t>
            </a:r>
            <a:r>
              <a:rPr lang="en-US" altLang="zh-CN" b="0" dirty="0"/>
              <a:t>&gt;&lt;/</a:t>
            </a:r>
            <a:r>
              <a:rPr lang="en-US" altLang="zh-CN" b="0" dirty="0" err="1"/>
              <a:t>ol</a:t>
            </a:r>
            <a:r>
              <a:rPr lang="en-US" altLang="zh-CN" b="0" dirty="0"/>
              <a:t>&gt;</a:t>
            </a:r>
            <a:r>
              <a:rPr lang="zh-CN" altLang="en-US" b="0" dirty="0"/>
              <a:t>，完成有序列表的插入。 </a:t>
            </a:r>
          </a:p>
          <a:p>
            <a:r>
              <a:rPr lang="zh-CN" altLang="en-US" b="0" dirty="0"/>
              <a:t>基本</a:t>
            </a:r>
            <a:r>
              <a:rPr lang="zh-CN" altLang="en-US" b="0" dirty="0" smtClean="0"/>
              <a:t>语法</a:t>
            </a:r>
            <a:endParaRPr lang="en-US" altLang="zh-CN" b="0" dirty="0" smtClean="0"/>
          </a:p>
          <a:p>
            <a:pPr>
              <a:buNone/>
            </a:pPr>
            <a:endParaRPr lang="zh-CN" altLang="en-US" b="0" dirty="0"/>
          </a:p>
          <a:p>
            <a:pPr lvl="1">
              <a:buNone/>
            </a:pPr>
            <a:r>
              <a:rPr lang="zh-CN" altLang="en-US" sz="2000" b="0" dirty="0">
                <a:latin typeface="Verdana" panose="020B0604030504040204" pitchFamily="34" charset="0"/>
                <a:cs typeface="Verdana" panose="020B0604030504040204" pitchFamily="34" charset="0"/>
              </a:rPr>
              <a:t> </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1| A | a | I | </a:t>
            </a:r>
            <a:r>
              <a:rPr lang="en-US" altLang="zh-CN" sz="1800" b="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start</a:t>
            </a:r>
            <a:r>
              <a:rPr lang="en-US" altLang="zh-CN" sz="18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 2"&gt; </a:t>
            </a:r>
            <a:endPar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type=""  value="n"&gt;</a:t>
            </a:r>
            <a:r>
              <a:rPr lang="zh-CN" altLang="en-US" sz="1800" b="0" dirty="0">
                <a:solidFill>
                  <a:srgbClr val="FF0000"/>
                </a:solidFill>
                <a:latin typeface="Verdana" panose="020B0604030504040204" pitchFamily="34" charset="0"/>
                <a:cs typeface="Verdana" panose="020B0604030504040204" pitchFamily="34" charset="0"/>
              </a:rPr>
              <a:t>项目名称</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p>
          <a:p>
            <a:pPr lvl="1">
              <a:buFont typeface="Wingdings" pitchFamily="2" charset="2"/>
              <a:buNone/>
            </a:pP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8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8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endParaRPr lang="en-US" altLang="zh-CN" sz="20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圆角矩形标注 3"/>
          <p:cNvSpPr/>
          <p:nvPr/>
        </p:nvSpPr>
        <p:spPr bwMode="auto">
          <a:xfrm>
            <a:off x="2971800" y="1581150"/>
            <a:ext cx="2514600" cy="476250"/>
          </a:xfrm>
          <a:prstGeom prst="wedgeRoundRectCallout">
            <a:avLst>
              <a:gd name="adj1" fmla="val -68141"/>
              <a:gd name="adj2" fmla="val 136368"/>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决定列表编号类型</a:t>
            </a:r>
          </a:p>
        </p:txBody>
      </p:sp>
      <p:sp>
        <p:nvSpPr>
          <p:cNvPr id="5" name="圆角矩形标注 4"/>
          <p:cNvSpPr/>
          <p:nvPr/>
        </p:nvSpPr>
        <p:spPr bwMode="auto">
          <a:xfrm>
            <a:off x="6172200" y="1504950"/>
            <a:ext cx="2438400" cy="628650"/>
          </a:xfrm>
          <a:prstGeom prst="wedgeRoundRectCallout">
            <a:avLst>
              <a:gd name="adj1" fmla="val -97458"/>
              <a:gd name="adj2" fmla="val 115176"/>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决定编号起始顺序</a:t>
            </a:r>
          </a:p>
        </p:txBody>
      </p:sp>
      <p:sp>
        <p:nvSpPr>
          <p:cNvPr id="6" name="圆角矩形标注 5"/>
          <p:cNvSpPr/>
          <p:nvPr/>
        </p:nvSpPr>
        <p:spPr bwMode="auto">
          <a:xfrm>
            <a:off x="1981200" y="4000500"/>
            <a:ext cx="2514600" cy="571500"/>
          </a:xfrm>
          <a:prstGeom prst="wedgeRoundRectCallout">
            <a:avLst>
              <a:gd name="adj1" fmla="val -21520"/>
              <a:gd name="adj2" fmla="val -8781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改变自身类型</a:t>
            </a:r>
          </a:p>
        </p:txBody>
      </p:sp>
      <p:sp>
        <p:nvSpPr>
          <p:cNvPr id="7" name="圆角矩形标注 6"/>
          <p:cNvSpPr/>
          <p:nvPr/>
        </p:nvSpPr>
        <p:spPr bwMode="auto">
          <a:xfrm>
            <a:off x="5468408" y="3914775"/>
            <a:ext cx="3505200" cy="714375"/>
          </a:xfrm>
          <a:prstGeom prst="wedgeRoundRectCallout">
            <a:avLst>
              <a:gd name="adj1" fmla="val -97282"/>
              <a:gd name="adj2" fmla="val -8391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改变自身的起始编号</a:t>
            </a:r>
            <a:endParaRPr kumimoji="0" lang="en-US" altLang="zh-CN" sz="1800" b="1" i="0" u="none" strike="noStrike" cap="none" normalizeH="0" baseline="0" dirty="0" smtClean="0">
              <a:ln>
                <a:noFill/>
              </a:ln>
              <a:solidFill>
                <a:schemeClr val="bg1"/>
              </a:solidFill>
              <a:effectLst/>
              <a:latin typeface="黑体" pitchFamily="49" charset="-122"/>
              <a:ea typeface="黑体" pitchFamily="49" charset="-122"/>
            </a:endParaRPr>
          </a:p>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同时改变后续列表的编号顺序</a:t>
            </a:r>
          </a:p>
        </p:txBody>
      </p:sp>
    </p:spTree>
    <p:extLst>
      <p:ext uri="{BB962C8B-B14F-4D97-AF65-F5344CB8AC3E}">
        <p14:creationId xmlns:p14="http://schemas.microsoft.com/office/powerpoint/2010/main" val="1219523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smtClean="0"/>
              <a:t>有序列表案例 </a:t>
            </a:r>
            <a:endParaRPr lang="zh-CN" altLang="en-US" dirty="0"/>
          </a:p>
        </p:txBody>
      </p:sp>
      <p:sp>
        <p:nvSpPr>
          <p:cNvPr id="117765" name="Rectangle 5"/>
          <p:cNvSpPr>
            <a:spLocks noGrp="1" noChangeArrowheads="1"/>
          </p:cNvSpPr>
          <p:nvPr>
            <p:ph idx="1"/>
          </p:nvPr>
        </p:nvSpPr>
        <p:spPr>
          <a:xfrm>
            <a:off x="907256" y="857250"/>
            <a:ext cx="3962400" cy="3924300"/>
          </a:xfrm>
        </p:spPr>
        <p:txBody>
          <a:bodyPr lIns="0" tIns="0" rIns="0" bIns="0"/>
          <a:lstStyle/>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 edu_4_3_1.html --&gt;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doctype</a:t>
            </a:r>
            <a:r>
              <a:rPr lang="en-US" altLang="zh-CN" sz="1200" b="0" dirty="0">
                <a:latin typeface="Verdana" pitchFamily="34" charset="0"/>
                <a:ea typeface="Verdana" panose="020B0604030504040204" pitchFamily="34" charset="0"/>
                <a:cs typeface="Verdana" panose="020B0604030504040204" pitchFamily="34" charset="0"/>
              </a:rPr>
              <a:t> html&gt;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 </a:t>
            </a:r>
            <a:r>
              <a:rPr lang="en-US" altLang="zh-CN" sz="1200" b="0" dirty="0" err="1">
                <a:latin typeface="Verdana" pitchFamily="34" charset="0"/>
                <a:ea typeface="Verdana" panose="020B0604030504040204" pitchFamily="34" charset="0"/>
                <a:cs typeface="Verdana" panose="020B0604030504040204" pitchFamily="34" charset="0"/>
              </a:rPr>
              <a:t>lang</a:t>
            </a:r>
            <a:r>
              <a:rPr lang="en-US" altLang="zh-CN" sz="1200" b="0" dirty="0">
                <a:latin typeface="Verdana" pitchFamily="34" charset="0"/>
                <a:ea typeface="Verdana" panose="020B0604030504040204" pitchFamily="34" charset="0"/>
                <a:cs typeface="Verdana" panose="020B0604030504040204" pitchFamily="34" charset="0"/>
              </a:rPr>
              <a:t>="en"&gt;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 &lt;head</a:t>
            </a:r>
            <a:r>
              <a:rPr lang="en-US" altLang="zh-CN" sz="1200" b="0" dirty="0" smtClean="0">
                <a:latin typeface="Verdana" pitchFamily="34" charset="0"/>
                <a:ea typeface="Verdana" panose="020B0604030504040204" pitchFamily="34" charset="0"/>
                <a:cs typeface="Verdana" panose="020B0604030504040204" pitchFamily="34" charset="0"/>
              </a:rPr>
              <a:t>&gt;  </a:t>
            </a:r>
            <a:r>
              <a:rPr lang="en-US" altLang="zh-CN" sz="1200" b="0" dirty="0">
                <a:latin typeface="Verdana" pitchFamily="34" charset="0"/>
                <a:ea typeface="Verdana" panose="020B0604030504040204" pitchFamily="34" charset="0"/>
                <a:cs typeface="Verdana" panose="020B0604030504040204" pitchFamily="34" charset="0"/>
              </a:rPr>
              <a:t>&lt;meta charset="UTF-8"&gt;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title&gt;</a:t>
            </a:r>
            <a:r>
              <a:rPr lang="zh-CN" altLang="en-US" sz="1200" b="0" dirty="0">
                <a:latin typeface="Verdana" pitchFamily="34" charset="0"/>
                <a:cs typeface="Verdana" panose="020B0604030504040204" pitchFamily="34" charset="0"/>
              </a:rPr>
              <a:t>有序列表</a:t>
            </a:r>
            <a:r>
              <a:rPr lang="en-US" altLang="zh-CN" sz="1200" b="0" dirty="0">
                <a:latin typeface="Verdana" pitchFamily="34" charset="0"/>
                <a:ea typeface="Verdana" panose="020B0604030504040204" pitchFamily="34" charset="0"/>
                <a:cs typeface="Verdana" panose="020B0604030504040204" pitchFamily="34" charset="0"/>
              </a:rPr>
              <a:t>&lt;/title</a:t>
            </a:r>
            <a:r>
              <a:rPr lang="en-US" altLang="zh-CN" sz="1200" b="0" dirty="0" smtClean="0">
                <a:latin typeface="Verdana" pitchFamily="34" charset="0"/>
                <a:ea typeface="Verdana" panose="020B0604030504040204" pitchFamily="34" charset="0"/>
                <a:cs typeface="Verdana" panose="020B0604030504040204" pitchFamily="34" charset="0"/>
              </a:rPr>
              <a:t>&gt;&lt;/</a:t>
            </a:r>
            <a:r>
              <a:rPr lang="en-US" altLang="zh-CN" sz="1200" b="0" dirty="0">
                <a:latin typeface="Verdana" pitchFamily="34" charset="0"/>
                <a:ea typeface="Verdana" panose="020B0604030504040204" pitchFamily="34" charset="0"/>
                <a:cs typeface="Verdana" panose="020B0604030504040204" pitchFamily="34" charset="0"/>
              </a:rPr>
              <a:t>head&gt;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body&gt;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h4&gt;1</a:t>
            </a:r>
            <a:r>
              <a:rPr lang="zh-CN" altLang="en-US" sz="1200" b="0" dirty="0">
                <a:latin typeface="Verdana" pitchFamily="34" charset="0"/>
                <a:cs typeface="Verdana" panose="020B0604030504040204" pitchFamily="34" charset="0"/>
              </a:rPr>
              <a:t>数字编号：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软件工程专业 </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 </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h4&gt;A</a:t>
            </a:r>
            <a:r>
              <a:rPr lang="zh-CN" altLang="en-US" sz="1200" b="0" dirty="0">
                <a:latin typeface="Verdana" pitchFamily="34" charset="0"/>
                <a:cs typeface="Verdana" panose="020B0604030504040204" pitchFamily="34" charset="0"/>
              </a:rPr>
              <a:t>字母编号：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 type="A"&gt;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软件工程专业 </a:t>
            </a: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0">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smtClean="0">
                <a:latin typeface="Verdana" pitchFamily="34" charset="0"/>
                <a:ea typeface="Verdana" panose="020B0604030504040204" pitchFamily="34" charset="0"/>
                <a:cs typeface="Verdana" panose="020B0604030504040204" pitchFamily="34" charset="0"/>
              </a:rPr>
              <a:t>&gt;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&lt;h4&gt;</a:t>
            </a:r>
            <a:r>
              <a:rPr lang="en-US" altLang="zh-CN" sz="1200" b="0" dirty="0" err="1">
                <a:latin typeface="Verdana" pitchFamily="34" charset="0"/>
                <a:ea typeface="Verdana" panose="020B0604030504040204" pitchFamily="34" charset="0"/>
                <a:cs typeface="Verdana" panose="020B0604030504040204" pitchFamily="34" charset="0"/>
              </a:rPr>
              <a:t>aI</a:t>
            </a:r>
            <a:r>
              <a:rPr lang="zh-CN" altLang="en-US" sz="1200" b="0" dirty="0">
                <a:latin typeface="Verdana" pitchFamily="34" charset="0"/>
                <a:cs typeface="Verdana" panose="020B0604030504040204" pitchFamily="34" charset="0"/>
              </a:rPr>
              <a:t>混合编号：</a:t>
            </a:r>
            <a:r>
              <a:rPr lang="en-US" altLang="zh-CN" sz="1200" b="0" dirty="0">
                <a:latin typeface="Verdana" pitchFamily="34" charset="0"/>
                <a:ea typeface="Verdana" panose="020B0604030504040204" pitchFamily="34" charset="0"/>
                <a:cs typeface="Verdana" panose="020B0604030504040204" pitchFamily="34" charset="0"/>
              </a:rPr>
              <a:t>&lt;/h4&gt;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 type="a"&gt;</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计算机科学与技术专业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 type="I" value="5"&gt;</a:t>
            </a:r>
            <a:r>
              <a:rPr lang="zh-CN" altLang="en-US" sz="1200" b="0" dirty="0">
                <a:latin typeface="Verdana" pitchFamily="34" charset="0"/>
                <a:cs typeface="Verdana" panose="020B0604030504040204" pitchFamily="34" charset="0"/>
              </a:rPr>
              <a:t>软件工程专业 </a:t>
            </a:r>
          </a:p>
          <a:p>
            <a:pPr marL="0"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p>
          <a:p>
            <a:pPr marL="0" indent="0">
              <a:lnSpc>
                <a:spcPts val="1400"/>
              </a:lnSpc>
              <a:spcBef>
                <a:spcPts val="0"/>
              </a:spcBef>
              <a:spcAft>
                <a:spcPts val="0"/>
              </a:spcAft>
              <a:buNone/>
            </a:pPr>
            <a:endParaRPr lang="zh-CN" altLang="zh-CN" sz="1400" dirty="0">
              <a:latin typeface="Verdana" pitchFamily="34" charset="0"/>
              <a:cs typeface="Verdana" panose="020B0604030504040204" pitchFamily="34" charset="0"/>
            </a:endParaRPr>
          </a:p>
        </p:txBody>
      </p:sp>
      <p:pic>
        <p:nvPicPr>
          <p:cNvPr id="7" name="图片 6"/>
          <p:cNvPicPr/>
          <p:nvPr/>
        </p:nvPicPr>
        <p:blipFill>
          <a:blip r:embed="rId2" cstate="print"/>
          <a:stretch>
            <a:fillRect/>
          </a:stretch>
        </p:blipFill>
        <p:spPr>
          <a:xfrm>
            <a:off x="5791200" y="2114550"/>
            <a:ext cx="3124200" cy="2475841"/>
          </a:xfrm>
          <a:prstGeom prst="rect">
            <a:avLst/>
          </a:prstGeom>
        </p:spPr>
      </p:pic>
      <p:sp>
        <p:nvSpPr>
          <p:cNvPr id="2" name="矩形 1"/>
          <p:cNvSpPr/>
          <p:nvPr/>
        </p:nvSpPr>
        <p:spPr>
          <a:xfrm>
            <a:off x="5181600" y="857251"/>
            <a:ext cx="3568700" cy="1169551"/>
          </a:xfrm>
          <a:prstGeom prst="rect">
            <a:avLst/>
          </a:prstGeom>
        </p:spPr>
        <p:txBody>
          <a:bodyPr wrap="square">
            <a:spAutoFit/>
          </a:bodyPr>
          <a:lstStyle/>
          <a:p>
            <a:pPr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r>
              <a:rPr lang="zh-CN" altLang="en-US" sz="1200" b="0" dirty="0">
                <a:latin typeface="Verdana" pitchFamily="34" charset="0"/>
                <a:cs typeface="Verdana" panose="020B0604030504040204" pitchFamily="34" charset="0"/>
              </a:rPr>
              <a:t>信息管理与信息系统专业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电子信息工程专业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电子科学与技术专业</a:t>
            </a:r>
            <a:r>
              <a:rPr lang="en-US" altLang="zh-CN" sz="1200" b="0" dirty="0">
                <a:latin typeface="Verdana" pitchFamily="34" charset="0"/>
                <a:ea typeface="Verdana" panose="020B0604030504040204" pitchFamily="34" charset="0"/>
                <a:cs typeface="Verdana" panose="020B0604030504040204" pitchFamily="34" charset="0"/>
              </a:rPr>
              <a: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a:t>
            </a:r>
            <a:r>
              <a:rPr lang="zh-CN" altLang="en-US" sz="1200" b="0" dirty="0">
                <a:latin typeface="Verdana" pitchFamily="34" charset="0"/>
                <a:cs typeface="Verdana" panose="020B0604030504040204" pitchFamily="34" charset="0"/>
              </a:rPr>
              <a:t>物联网工程专业</a:t>
            </a:r>
            <a:r>
              <a:rPr lang="en-US" altLang="zh-CN" sz="1200" b="0" dirty="0">
                <a:latin typeface="Verdana" pitchFamily="34" charset="0"/>
                <a:ea typeface="Verdana" panose="020B0604030504040204" pitchFamily="34" charset="0"/>
                <a:cs typeface="Verdana" panose="020B0604030504040204" pitchFamily="34" charset="0"/>
              </a:rPr>
              <a:t>&lt;/li</a:t>
            </a:r>
            <a:r>
              <a:rPr lang="en-US" altLang="zh-CN" sz="1200" b="0" dirty="0" smtClean="0">
                <a:latin typeface="Verdana" pitchFamily="34" charset="0"/>
                <a:ea typeface="Verdana" panose="020B0604030504040204" pitchFamily="34" charset="0"/>
                <a:cs typeface="Verdana" panose="020B0604030504040204" pitchFamily="34" charset="0"/>
              </a:rPr>
              <a:t>&gt; </a:t>
            </a:r>
            <a:r>
              <a:rPr lang="en-US" altLang="zh-CN" sz="1200" b="0" dirty="0">
                <a:latin typeface="Verdana" pitchFamily="34" charset="0"/>
                <a:ea typeface="Verdana" panose="020B0604030504040204" pitchFamily="34" charset="0"/>
                <a:cs typeface="Verdana" panose="020B0604030504040204" pitchFamily="34" charset="0"/>
              </a:rPr>
              <a: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&lt;/body&gt;</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&lt;/html&gt;</a:t>
            </a:r>
            <a:endParaRPr lang="zh-CN" altLang="en-US" sz="1400" b="0"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9761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3.1 Web</a:t>
            </a:r>
            <a:r>
              <a:rPr lang="zh-CN" altLang="en-US" dirty="0"/>
              <a:t>页面初步设计 </a:t>
            </a:r>
          </a:p>
        </p:txBody>
      </p:sp>
      <p:sp>
        <p:nvSpPr>
          <p:cNvPr id="97283" name="Rectangle 3"/>
          <p:cNvSpPr>
            <a:spLocks noGrp="1" noChangeArrowheads="1"/>
          </p:cNvSpPr>
          <p:nvPr>
            <p:ph idx="1"/>
          </p:nvPr>
        </p:nvSpPr>
        <p:spPr/>
        <p:txBody>
          <a:bodyPr/>
          <a:lstStyle/>
          <a:p>
            <a:pPr marL="0" indent="0" algn="just">
              <a:spcBef>
                <a:spcPct val="20000"/>
              </a:spcBef>
            </a:pPr>
            <a:r>
              <a:rPr lang="en-US" altLang="zh-CN" sz="2200" dirty="0"/>
              <a:t>Web</a:t>
            </a:r>
            <a:r>
              <a:rPr lang="zh-CN" altLang="en-US" sz="2200" dirty="0"/>
              <a:t>页面</a:t>
            </a:r>
            <a:r>
              <a:rPr lang="zh-CN" altLang="en-US" sz="2200" dirty="0" smtClean="0"/>
              <a:t>设计原则 </a:t>
            </a:r>
            <a:endParaRPr lang="zh-CN" altLang="en-US" sz="2200" dirty="0"/>
          </a:p>
          <a:p>
            <a:pPr marL="179388" lvl="1" indent="0" algn="just"/>
            <a:r>
              <a:rPr lang="zh-CN" altLang="en-US" dirty="0"/>
              <a:t>简洁 </a:t>
            </a:r>
            <a:endParaRPr lang="en-US" altLang="zh-CN" dirty="0" smtClean="0"/>
          </a:p>
          <a:p>
            <a:pPr marL="179388" lvl="1" indent="0" algn="just">
              <a:buNone/>
            </a:pPr>
            <a:r>
              <a:rPr lang="zh-CN" altLang="en-US" b="0" dirty="0" smtClean="0"/>
              <a:t>       满足人们的实用和需求为目标，要求简练，准确。</a:t>
            </a:r>
            <a:endParaRPr lang="zh-CN" altLang="en-US" b="0" dirty="0"/>
          </a:p>
          <a:p>
            <a:pPr marL="179388" lvl="1" indent="0" algn="just"/>
            <a:r>
              <a:rPr lang="zh-CN" altLang="en-US" dirty="0" smtClean="0"/>
              <a:t>一致性</a:t>
            </a:r>
            <a:endParaRPr lang="en-US" altLang="zh-CN" dirty="0" smtClean="0"/>
          </a:p>
          <a:p>
            <a:pPr marL="179388" lvl="1" indent="0" algn="just">
              <a:buNone/>
            </a:pPr>
            <a:r>
              <a:rPr lang="zh-CN" altLang="en-US" b="0" dirty="0" smtClean="0"/>
              <a:t>       网站中各个页面使用相同的页边距，页面中的每个元素与整个页面以及站点的色彩和风格上的一致性。</a:t>
            </a:r>
            <a:endParaRPr lang="zh-CN" altLang="en-US" b="0" dirty="0"/>
          </a:p>
          <a:p>
            <a:pPr marL="179388" lvl="1" indent="0" algn="just"/>
            <a:r>
              <a:rPr lang="zh-CN" altLang="en-US" dirty="0"/>
              <a:t>好的</a:t>
            </a:r>
            <a:r>
              <a:rPr lang="zh-CN" altLang="en-US" dirty="0" smtClean="0"/>
              <a:t>对比度</a:t>
            </a:r>
            <a:endParaRPr lang="en-US" altLang="zh-CN" dirty="0" smtClean="0"/>
          </a:p>
          <a:p>
            <a:pPr marL="179388" lvl="1" indent="0" algn="just">
              <a:buNone/>
            </a:pPr>
            <a:r>
              <a:rPr lang="zh-CN" altLang="en-US" b="0" dirty="0" smtClean="0"/>
              <a:t>       对比度的目的强调突出关键内容，以吸引浏览者，鼓励他们去发掘更深层次的内容。</a:t>
            </a:r>
            <a:endParaRPr lang="en-US" altLang="zh-CN" b="0" dirty="0" smtClean="0"/>
          </a:p>
          <a:p>
            <a:pPr marL="179388" lvl="1" indent="0" algn="just">
              <a:buNone/>
            </a:pPr>
            <a:endParaRPr lang="zh-CN" altLang="en-US" dirty="0">
              <a:ea typeface="宋体" pitchFamily="2" charset="-122"/>
            </a:endParaRPr>
          </a:p>
          <a:p>
            <a:pPr marL="0" indent="0" algn="just">
              <a:spcBef>
                <a:spcPct val="20000"/>
              </a:spcBef>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smtClean="0"/>
              <a:t>4.4  </a:t>
            </a:r>
            <a:r>
              <a:rPr lang="zh-CN" altLang="en-US" dirty="0" smtClean="0"/>
              <a:t>列表</a:t>
            </a:r>
            <a:r>
              <a:rPr lang="zh-CN" altLang="en-US" dirty="0"/>
              <a:t>嵌套</a:t>
            </a:r>
          </a:p>
        </p:txBody>
      </p:sp>
      <p:sp>
        <p:nvSpPr>
          <p:cNvPr id="103427" name="Rectangle 3"/>
          <p:cNvSpPr>
            <a:spLocks noGrp="1" noChangeArrowheads="1"/>
          </p:cNvSpPr>
          <p:nvPr>
            <p:ph idx="1"/>
          </p:nvPr>
        </p:nvSpPr>
        <p:spPr/>
        <p:txBody>
          <a:bodyPr>
            <a:normAutofit fontScale="92500" lnSpcReduction="20000"/>
          </a:bodyPr>
          <a:lstStyle/>
          <a:p>
            <a:pPr marL="0" indent="0">
              <a:lnSpc>
                <a:spcPct val="120000"/>
              </a:lnSpc>
              <a:spcBef>
                <a:spcPts val="0"/>
              </a:spcBef>
              <a:spcAft>
                <a:spcPts val="0"/>
              </a:spcAft>
              <a:buNone/>
            </a:pPr>
            <a:r>
              <a:rPr lang="zh-CN" altLang="en-US" dirty="0" smtClean="0"/>
              <a:t>       </a:t>
            </a:r>
            <a:r>
              <a:rPr lang="zh-CN" altLang="en-US" b="0" dirty="0" smtClean="0"/>
              <a:t>在</a:t>
            </a:r>
            <a:r>
              <a:rPr lang="en-US" altLang="zh-CN" b="0" dirty="0"/>
              <a:t>HTML</a:t>
            </a:r>
            <a:r>
              <a:rPr lang="zh-CN" altLang="en-US" b="0" dirty="0"/>
              <a:t>文件中</a:t>
            </a:r>
            <a:r>
              <a:rPr lang="zh-CN" altLang="en-US" b="0" dirty="0" smtClean="0"/>
              <a:t>，列表嵌套使用</a:t>
            </a:r>
            <a:r>
              <a:rPr lang="zh-CN" altLang="en-US" b="0" dirty="0"/>
              <a:t>不仅使网页的内容布局更加美观，而且使显示的内容更加清晰、明白。 </a:t>
            </a:r>
          </a:p>
          <a:p>
            <a:r>
              <a:rPr lang="zh-CN" altLang="en-US" b="0" dirty="0"/>
              <a:t>基本语法</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ul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u="sng"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 &gt;</a:t>
            </a:r>
            <a:r>
              <a:rPr lang="zh-CN" altLang="en-US" sz="1900" b="0" dirty="0">
                <a:solidFill>
                  <a:srgbClr val="FF0000"/>
                </a:solidFill>
                <a:latin typeface="Verdana" panose="020B0604030504040204" pitchFamily="34" charset="0"/>
                <a:cs typeface="Verdana" panose="020B0604030504040204" pitchFamily="34" charset="0"/>
              </a:rPr>
              <a:t>项目</a:t>
            </a:r>
            <a:r>
              <a:rPr lang="zh-CN" altLang="en-US" sz="1900" b="0" dirty="0" smtClean="0">
                <a:solidFill>
                  <a:srgbClr val="FF0000"/>
                </a:solidFill>
                <a:latin typeface="Verdana" panose="020B0604030504040204" pitchFamily="34" charset="0"/>
                <a:cs typeface="Verdana" panose="020B0604030504040204" pitchFamily="34" charset="0"/>
              </a:rPr>
              <a:t>名称</a:t>
            </a:r>
            <a:endParaRPr lang="en-US" altLang="zh-CN" sz="1900" b="0" dirty="0" smtClean="0">
              <a:solidFill>
                <a:srgbClr val="FF0000"/>
              </a:solidFill>
              <a:latin typeface="Verdana" panose="020B0604030504040204" pitchFamily="34" charset="0"/>
              <a:cs typeface="Verdana" panose="020B0604030504040204" pitchFamily="34" charset="0"/>
            </a:endParaRP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cs typeface="Verdana" panose="020B0604030504040204" pitchFamily="34" charset="0"/>
              </a:rPr>
              <a:t>       </a:t>
            </a:r>
            <a:r>
              <a:rPr lang="zh-CN" altLang="en-US" sz="1900" b="0" dirty="0" smtClean="0">
                <a:solidFill>
                  <a:srgbClr val="FF0000"/>
                </a:solidFill>
                <a:latin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&lt;li &gt;</a:t>
            </a:r>
            <a:r>
              <a:rPr lang="zh-CN" altLang="en-US" sz="1900" b="0" dirty="0">
                <a:solidFill>
                  <a:srgbClr val="FF0000"/>
                </a:solidFill>
                <a:latin typeface="Verdana" panose="020B0604030504040204" pitchFamily="34" charset="0"/>
                <a:cs typeface="Verdana" panose="020B0604030504040204" pitchFamily="34" charset="0"/>
              </a:rPr>
              <a:t>项目名称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li</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a:t>
            </a: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ol</a:t>
            </a: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1">
              <a:lnSpc>
                <a:spcPct val="120000"/>
              </a:lnSpc>
              <a:spcBef>
                <a:spcPts val="0"/>
              </a:spcBef>
              <a:buNone/>
            </a:pP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1900" b="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u="sng" dirty="0">
                <a:solidFill>
                  <a:srgbClr val="FF0000"/>
                </a:solidFill>
                <a:latin typeface="Verdana" panose="020B0604030504040204" pitchFamily="34" charset="0"/>
                <a:ea typeface="Verdana" panose="020B0604030504040204" pitchFamily="34" charset="0"/>
                <a:cs typeface="Verdana" panose="020B0604030504040204" pitchFamily="34" charset="0"/>
              </a:rPr>
              <a:t>li&gt;</a:t>
            </a:r>
          </a:p>
          <a:p>
            <a:pPr lvl="1">
              <a:lnSpc>
                <a:spcPct val="120000"/>
              </a:lnSpc>
              <a:spcBef>
                <a:spcPts val="0"/>
              </a:spcBef>
              <a:buFont typeface="Wingdings" pitchFamily="2" charset="2"/>
              <a:buNone/>
            </a:pPr>
            <a:r>
              <a:rPr lang="en-US" altLang="zh-CN" sz="1900" b="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endPar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a:lnSpc>
                <a:spcPct val="120000"/>
              </a:lnSpc>
              <a:spcBef>
                <a:spcPts val="0"/>
              </a:spcBef>
              <a:buFont typeface="Wingdings" pitchFamily="2" charset="2"/>
              <a:buNone/>
            </a:pP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&lt;/</a:t>
            </a:r>
            <a:r>
              <a:rPr lang="en-US" altLang="zh-CN" sz="1900" b="0" dirty="0" err="1">
                <a:solidFill>
                  <a:srgbClr val="FF0000"/>
                </a:solidFill>
                <a:latin typeface="Verdana" panose="020B0604030504040204" pitchFamily="34" charset="0"/>
                <a:ea typeface="Verdana" panose="020B0604030504040204" pitchFamily="34" charset="0"/>
                <a:cs typeface="Verdana" panose="020B0604030504040204" pitchFamily="34" charset="0"/>
              </a:rPr>
              <a:t>ul</a:t>
            </a:r>
            <a:r>
              <a:rPr lang="en-US" altLang="zh-CN" sz="1900" b="0" dirty="0">
                <a:solidFill>
                  <a:srgbClr val="FF0000"/>
                </a:solidFill>
                <a:latin typeface="Verdana" panose="020B0604030504040204" pitchFamily="34" charset="0"/>
                <a:ea typeface="Verdana" panose="020B0604030504040204" pitchFamily="34" charset="0"/>
                <a:cs typeface="Verdana" panose="020B0604030504040204" pitchFamily="34" charset="0"/>
              </a:rPr>
              <a:t>&gt; </a:t>
            </a:r>
            <a:endParaRPr lang="en-US" altLang="zh-CN" sz="16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49339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zh-CN" altLang="en-US" dirty="0" smtClean="0"/>
              <a:t>嵌套列表案例</a:t>
            </a:r>
            <a:endParaRPr lang="zh-CN" altLang="en-US" dirty="0"/>
          </a:p>
        </p:txBody>
      </p:sp>
      <p:sp>
        <p:nvSpPr>
          <p:cNvPr id="6" name="内容占位符 5"/>
          <p:cNvSpPr>
            <a:spLocks noGrp="1"/>
          </p:cNvSpPr>
          <p:nvPr>
            <p:ph idx="1"/>
          </p:nvPr>
        </p:nvSpPr>
        <p:spPr>
          <a:xfrm>
            <a:off x="650876" y="800100"/>
            <a:ext cx="3844925" cy="3771900"/>
          </a:xfrm>
        </p:spPr>
        <p:txBody>
          <a:bodyPr/>
          <a:lstStyle/>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 edu_4_4_1.html --&gt;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doctype</a:t>
            </a:r>
            <a:r>
              <a:rPr lang="en-US" altLang="zh-CN" sz="1200" b="0" dirty="0">
                <a:latin typeface="Verdana" panose="020B0604030504040204" pitchFamily="34" charset="0"/>
                <a:ea typeface="Verdana" panose="020B0604030504040204" pitchFamily="34" charset="0"/>
                <a:cs typeface="Verdana" panose="020B0604030504040204" pitchFamily="34" charset="0"/>
              </a:rPr>
              <a:t> html&gt;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&lt;html </a:t>
            </a:r>
            <a:r>
              <a:rPr lang="en-US" altLang="zh-CN" sz="1200" b="0" dirty="0" err="1">
                <a:latin typeface="Verdana" panose="020B0604030504040204" pitchFamily="34" charset="0"/>
                <a:ea typeface="Verdana" panose="020B0604030504040204" pitchFamily="34" charset="0"/>
                <a:cs typeface="Verdana" panose="020B0604030504040204" pitchFamily="34" charset="0"/>
              </a:rPr>
              <a:t>lang</a:t>
            </a:r>
            <a:r>
              <a:rPr lang="en-US" altLang="zh-CN" sz="1200" b="0" dirty="0">
                <a:latin typeface="Verdana" panose="020B0604030504040204" pitchFamily="34" charset="0"/>
                <a:ea typeface="Verdana" panose="020B0604030504040204" pitchFamily="34" charset="0"/>
                <a:cs typeface="Verdana" panose="020B0604030504040204" pitchFamily="34" charset="0"/>
              </a:rPr>
              <a:t>="en"&gt;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&lt;meta charset="UTF-8"&gt;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&lt;title&gt;</a:t>
            </a:r>
            <a:r>
              <a:rPr lang="zh-CN" altLang="en-US" sz="1200" b="0" dirty="0">
                <a:latin typeface="Verdana" panose="020B0604030504040204" pitchFamily="34" charset="0"/>
                <a:cs typeface="Verdana" panose="020B0604030504040204" pitchFamily="34" charset="0"/>
              </a:rPr>
              <a:t>清华大学出版社图书分类</a:t>
            </a:r>
            <a:r>
              <a:rPr lang="en-US" altLang="zh-CN" sz="1200" b="0" dirty="0">
                <a:latin typeface="Verdana" panose="020B0604030504040204" pitchFamily="34" charset="0"/>
                <a:ea typeface="Verdana" panose="020B0604030504040204" pitchFamily="34" charset="0"/>
                <a:cs typeface="Verdana" panose="020B0604030504040204" pitchFamily="34" charset="0"/>
              </a:rPr>
              <a:t>&lt;/title&gt;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&lt;/head&gt;</a:t>
            </a: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&lt;body&gt;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&lt;h4&gt;</a:t>
            </a:r>
            <a:r>
              <a:rPr lang="zh-CN" altLang="en-US" sz="1200" b="0" dirty="0">
                <a:latin typeface="Verdana" panose="020B0604030504040204" pitchFamily="34" charset="0"/>
                <a:cs typeface="Verdana" panose="020B0604030504040204" pitchFamily="34" charset="0"/>
              </a:rPr>
              <a:t>清华大学出版社图书分类</a:t>
            </a:r>
            <a:r>
              <a:rPr lang="en-US" altLang="zh-CN" sz="1200" b="0" dirty="0">
                <a:latin typeface="Verdana" panose="020B0604030504040204" pitchFamily="34" charset="0"/>
                <a:ea typeface="Verdana" panose="020B0604030504040204" pitchFamily="34" charset="0"/>
                <a:cs typeface="Verdana" panose="020B0604030504040204" pitchFamily="34" charset="0"/>
              </a:rPr>
              <a:t>&lt;/h4&gt;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 type="1"&gt;</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&lt;li&gt;&lt;h4&gt;</a:t>
            </a:r>
            <a:r>
              <a:rPr lang="zh-CN" altLang="en-US" sz="1200" b="0" dirty="0">
                <a:latin typeface="Verdana" panose="020B0604030504040204" pitchFamily="34" charset="0"/>
                <a:cs typeface="Verdana" panose="020B0604030504040204" pitchFamily="34" charset="0"/>
              </a:rPr>
              <a:t>计算机与电子信息</a:t>
            </a:r>
            <a:r>
              <a:rPr lang="en-US" altLang="zh-CN" sz="1200" b="0" dirty="0">
                <a:latin typeface="Verdana" panose="020B0604030504040204" pitchFamily="34" charset="0"/>
                <a:ea typeface="Verdana" panose="020B0604030504040204" pitchFamily="34" charset="0"/>
                <a:cs typeface="Verdana" panose="020B0604030504040204" pitchFamily="34" charset="0"/>
              </a:rPr>
              <a:t>&lt;/h4</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r>
              <a:rPr lang="en-US" altLang="zh-CN" sz="1200" b="0" dirty="0">
                <a:latin typeface="Verdana" panose="020B0604030504040204" pitchFamily="34" charset="0"/>
                <a:ea typeface="Verdana" panose="020B0604030504040204" pitchFamily="34" charset="0"/>
                <a:cs typeface="Verdana" panose="020B0604030504040204" pitchFamily="34" charset="0"/>
              </a:rPr>
              <a:t>	  </a:t>
            </a:r>
          </a:p>
          <a:p>
            <a:pPr marL="0" indent="261938">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 type="A"&gt;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数据库</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电子信息</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计算机组成与原理</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计算机基础</a:t>
            </a:r>
          </a:p>
          <a:p>
            <a:pPr marL="0" indent="81280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ul</a:t>
            </a:r>
            <a:r>
              <a:rPr lang="en-US" altLang="zh-CN" sz="1200" b="0" dirty="0">
                <a:latin typeface="Verdana" panose="020B0604030504040204" pitchFamily="34" charset="0"/>
                <a:ea typeface="Verdana" panose="020B0604030504040204" pitchFamily="34" charset="0"/>
                <a:cs typeface="Verdana" panose="020B0604030504040204" pitchFamily="34" charset="0"/>
              </a:rPr>
              <a:t> type="disc"&gt;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计算机文化基础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公共基础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软件技术基础</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计算机导论</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1160463">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r>
              <a:rPr lang="zh-CN" altLang="en-US" sz="1200" b="0" dirty="0">
                <a:latin typeface="Verdana" panose="020B0604030504040204" pitchFamily="34" charset="0"/>
                <a:cs typeface="Verdana" panose="020B0604030504040204" pitchFamily="34" charset="0"/>
              </a:rPr>
              <a:t>计算思维</a:t>
            </a:r>
            <a:r>
              <a:rPr lang="en-US" altLang="zh-CN" sz="1200" b="0" dirty="0">
                <a:latin typeface="Verdana" panose="020B0604030504040204" pitchFamily="34" charset="0"/>
                <a:ea typeface="Verdana" panose="020B0604030504040204" pitchFamily="34" charset="0"/>
                <a:cs typeface="Verdana" panose="020B0604030504040204" pitchFamily="34" charset="0"/>
              </a:rPr>
              <a:t>&lt;/li&gt;</a:t>
            </a:r>
          </a:p>
          <a:p>
            <a:pPr marL="0" indent="81280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ul</a:t>
            </a:r>
            <a:r>
              <a:rPr lang="en-US" altLang="zh-CN" sz="1200" b="0" dirty="0">
                <a:latin typeface="Verdana" panose="020B0604030504040204" pitchFamily="34" charset="0"/>
                <a:ea typeface="Verdana" panose="020B0604030504040204" pitchFamily="34" charset="0"/>
                <a:cs typeface="Verdana" panose="020B0604030504040204" pitchFamily="34" charset="0"/>
              </a:rPr>
              <a:t>&gt;</a:t>
            </a:r>
          </a:p>
          <a:p>
            <a:pPr marL="0" indent="536575">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&lt;/li</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endParaRPr lang="zh-CN" altLang="en-US" sz="1200" b="0" dirty="0">
              <a:latin typeface="Verdana" panose="020B0604030504040204" pitchFamily="34" charset="0"/>
              <a:cs typeface="Verdana" panose="020B0604030504040204" pitchFamily="34" charset="0"/>
            </a:endParaRPr>
          </a:p>
        </p:txBody>
      </p:sp>
      <p:pic>
        <p:nvPicPr>
          <p:cNvPr id="8" name="图片 7"/>
          <p:cNvPicPr/>
          <p:nvPr/>
        </p:nvPicPr>
        <p:blipFill>
          <a:blip r:embed="rId2" cstate="print"/>
          <a:stretch>
            <a:fillRect/>
          </a:stretch>
        </p:blipFill>
        <p:spPr>
          <a:xfrm>
            <a:off x="4953000" y="2237340"/>
            <a:ext cx="4049486" cy="2261318"/>
          </a:xfrm>
          <a:prstGeom prst="rect">
            <a:avLst/>
          </a:prstGeom>
        </p:spPr>
      </p:pic>
      <p:sp>
        <p:nvSpPr>
          <p:cNvPr id="2" name="矩形 1"/>
          <p:cNvSpPr/>
          <p:nvPr/>
        </p:nvSpPr>
        <p:spPr>
          <a:xfrm>
            <a:off x="5334000" y="819150"/>
            <a:ext cx="3505200" cy="1169551"/>
          </a:xfrm>
          <a:prstGeom prst="rect">
            <a:avLst/>
          </a:prstGeom>
        </p:spPr>
        <p:txBody>
          <a:bodyPr wrap="square">
            <a:spAutoFit/>
          </a:bodyPr>
          <a:lstStyle/>
          <a:p>
            <a:pPr marL="0" indent="261938">
              <a:lnSpc>
                <a:spcPts val="1200"/>
              </a:lnSpc>
              <a:spcBef>
                <a:spcPts val="0"/>
              </a:spcBef>
              <a:spcAft>
                <a:spcPts val="0"/>
              </a:spcAft>
              <a:buNone/>
            </a:pPr>
            <a:r>
              <a:rPr lang="en-US" altLang="zh-CN" sz="1200" b="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b="0" dirty="0" err="1">
                <a:latin typeface="Verdana" panose="020B0604030504040204" pitchFamily="34" charset="0"/>
                <a:ea typeface="Verdana" panose="020B0604030504040204" pitchFamily="34" charset="0"/>
                <a:cs typeface="Verdana" panose="020B0604030504040204" pitchFamily="34" charset="0"/>
              </a:rPr>
              <a:t>ol</a:t>
            </a:r>
            <a:r>
              <a:rPr lang="en-US" altLang="zh-CN" sz="1200" b="0" dirty="0">
                <a:latin typeface="Verdana" panose="020B0604030504040204" pitchFamily="34" charset="0"/>
                <a:ea typeface="Verdana" panose="020B0604030504040204" pitchFamily="34" charset="0"/>
                <a:cs typeface="Verdana" panose="020B0604030504040204" pitchFamily="34" charset="0"/>
              </a:rPr>
              <a:t>&gt;</a:t>
            </a:r>
            <a:endParaRPr lang="zh-CN" altLang="en-US" sz="1200" b="0" dirty="0">
              <a:latin typeface="Verdana" panose="020B0604030504040204" pitchFamily="34" charset="0"/>
              <a:cs typeface="Verdana" panose="020B0604030504040204" pitchFamily="34" charset="0"/>
            </a:endParaRPr>
          </a:p>
          <a:p>
            <a:pPr indent="363538">
              <a:lnSpc>
                <a:spcPts val="1200"/>
              </a:lnSpc>
              <a:spcBef>
                <a:spcPts val="0"/>
              </a:spcBef>
              <a:spcAft>
                <a:spcPts val="0"/>
              </a:spcAft>
              <a:buNone/>
            </a:pPr>
            <a:r>
              <a:rPr lang="en-US" altLang="zh-CN" sz="1200" b="0" dirty="0" smtClean="0">
                <a:latin typeface="Verdana" pitchFamily="34" charset="0"/>
                <a:ea typeface="Verdana" panose="020B0604030504040204" pitchFamily="34" charset="0"/>
                <a:cs typeface="Verdana" panose="020B0604030504040204" pitchFamily="34" charset="0"/>
              </a:rPr>
              <a:t>&lt;/</a:t>
            </a:r>
            <a:r>
              <a:rPr lang="en-US" altLang="zh-CN" sz="1200" b="0" dirty="0">
                <a:latin typeface="Verdana" pitchFamily="34" charset="0"/>
                <a:ea typeface="Verdana" panose="020B0604030504040204" pitchFamily="34" charset="0"/>
                <a:cs typeface="Verdana" panose="020B0604030504040204" pitchFamily="34" charset="0"/>
              </a:rPr>
              <a: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&lt;li&gt;&lt;h4&gt;</a:t>
            </a:r>
            <a:r>
              <a:rPr lang="zh-CN" altLang="en-US" sz="1200" b="0" dirty="0">
                <a:latin typeface="Verdana" pitchFamily="34" charset="0"/>
                <a:cs typeface="Verdana" panose="020B0604030504040204" pitchFamily="34" charset="0"/>
              </a:rPr>
              <a:t>理工</a:t>
            </a:r>
            <a:r>
              <a:rPr lang="en-US" altLang="zh-CN" sz="1200" b="0" dirty="0">
                <a:latin typeface="Verdana" pitchFamily="34" charset="0"/>
                <a:ea typeface="Verdana" panose="020B0604030504040204" pitchFamily="34" charset="0"/>
                <a:cs typeface="Verdana" panose="020B0604030504040204" pitchFamily="34" charset="0"/>
              </a:rPr>
              <a:t>&lt;/h4&gt;&lt;/li&gt;</a:t>
            </a:r>
          </a:p>
          <a:p>
            <a:pPr indent="363538">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&lt;li&gt;&lt;h4&gt;</a:t>
            </a:r>
            <a:r>
              <a:rPr lang="zh-CN" altLang="en-US" sz="1200" b="0" dirty="0">
                <a:latin typeface="Verdana" pitchFamily="34" charset="0"/>
                <a:cs typeface="Verdana" panose="020B0604030504040204" pitchFamily="34" charset="0"/>
              </a:rPr>
              <a:t>经管与人文</a:t>
            </a:r>
            <a:r>
              <a:rPr lang="en-US" altLang="zh-CN" sz="1200" b="0" dirty="0">
                <a:latin typeface="Verdana" pitchFamily="34" charset="0"/>
                <a:ea typeface="Verdana" panose="020B0604030504040204" pitchFamily="34" charset="0"/>
                <a:cs typeface="Verdana" panose="020B0604030504040204" pitchFamily="34" charset="0"/>
              </a:rPr>
              <a:t>&lt;/h4&gt;&lt;/li</a:t>
            </a:r>
            <a:r>
              <a:rPr lang="en-US" altLang="zh-CN" sz="1200" b="0" dirty="0" smtClean="0">
                <a:latin typeface="Verdana" pitchFamily="34" charset="0"/>
                <a:ea typeface="Verdana" panose="020B0604030504040204" pitchFamily="34" charset="0"/>
                <a:cs typeface="Verdana" panose="020B0604030504040204" pitchFamily="34" charset="0"/>
              </a:rPr>
              <a:t>&gt;  </a:t>
            </a:r>
            <a:endParaRPr lang="en-US" altLang="zh-CN" sz="1200" b="0" dirty="0">
              <a:latin typeface="Verdana" pitchFamily="34" charset="0"/>
              <a:ea typeface="Verdana" panose="020B0604030504040204" pitchFamily="34" charset="0"/>
              <a:cs typeface="Verdana" panose="020B0604030504040204" pitchFamily="34" charset="0"/>
            </a:endParaRP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a:t>
            </a:r>
            <a:r>
              <a:rPr lang="en-US" altLang="zh-CN" sz="1200" b="0" dirty="0" err="1">
                <a:latin typeface="Verdana" pitchFamily="34" charset="0"/>
                <a:ea typeface="Verdana" panose="020B0604030504040204" pitchFamily="34" charset="0"/>
                <a:cs typeface="Verdana" panose="020B0604030504040204" pitchFamily="34" charset="0"/>
              </a:rPr>
              <a:t>ol</a:t>
            </a:r>
            <a:r>
              <a:rPr lang="en-US" altLang="zh-CN" sz="1200" b="0" dirty="0">
                <a:latin typeface="Verdana" pitchFamily="34" charset="0"/>
                <a:ea typeface="Verdana" panose="020B0604030504040204" pitchFamily="34" charset="0"/>
                <a:cs typeface="Verdana" panose="020B0604030504040204" pitchFamily="34" charset="0"/>
              </a:rPr>
              <a:t>&gt;		</a:t>
            </a:r>
          </a:p>
          <a:p>
            <a:pPr marL="0" indent="0">
              <a:lnSpc>
                <a:spcPts val="1200"/>
              </a:lnSpc>
              <a:spcBef>
                <a:spcPts val="0"/>
              </a:spcBef>
              <a:spcAft>
                <a:spcPts val="0"/>
              </a:spcAft>
              <a:buNone/>
            </a:pPr>
            <a:r>
              <a:rPr lang="en-US" altLang="zh-CN" sz="1200" b="0" dirty="0">
                <a:latin typeface="Verdana" pitchFamily="34" charset="0"/>
                <a:ea typeface="Verdana" panose="020B0604030504040204" pitchFamily="34" charset="0"/>
                <a:cs typeface="Verdana" panose="020B0604030504040204" pitchFamily="34" charset="0"/>
              </a:rPr>
              <a:t>&lt;/body</a:t>
            </a:r>
            <a:r>
              <a:rPr lang="en-US" altLang="zh-CN" sz="1200" b="0" dirty="0" smtClean="0">
                <a:latin typeface="Verdana" pitchFamily="34" charset="0"/>
                <a:ea typeface="Verdana" panose="020B0604030504040204" pitchFamily="34" charset="0"/>
                <a:cs typeface="Verdana" panose="020B0604030504040204" pitchFamily="34" charset="0"/>
              </a:rPr>
              <a:t>&gt;</a:t>
            </a:r>
            <a:endParaRPr lang="en-US" altLang="zh-CN" sz="1200" b="0" dirty="0">
              <a:latin typeface="Verdana" panose="020B0604030504040204" pitchFamily="34" charset="0"/>
              <a:ea typeface="Verdana" panose="020B0604030504040204" pitchFamily="34" charset="0"/>
              <a:cs typeface="Verdana" panose="020B0604030504040204" pitchFamily="34" charset="0"/>
            </a:endParaRPr>
          </a:p>
          <a:p>
            <a:pPr marL="0" indent="0">
              <a:lnSpc>
                <a:spcPts val="1200"/>
              </a:lnSpc>
              <a:spcBef>
                <a:spcPts val="0"/>
              </a:spcBef>
              <a:spcAft>
                <a:spcPts val="0"/>
              </a:spcAft>
              <a:buNone/>
            </a:pPr>
            <a:r>
              <a:rPr lang="en-US" altLang="zh-CN" sz="1200" b="0" dirty="0">
                <a:latin typeface="Verdana" panose="020B0604030504040204" pitchFamily="34" charset="0"/>
                <a:ea typeface="Verdana" panose="020B0604030504040204" pitchFamily="34" charset="0"/>
                <a:cs typeface="Verdana" panose="020B0604030504040204" pitchFamily="34" charset="0"/>
              </a:rPr>
              <a:t>&lt;/html</a:t>
            </a:r>
            <a:r>
              <a:rPr lang="en-US" altLang="zh-CN" sz="1200" b="0" dirty="0" smtClean="0">
                <a:latin typeface="Verdana" panose="020B0604030504040204" pitchFamily="34" charset="0"/>
                <a:ea typeface="Verdana" panose="020B0604030504040204" pitchFamily="34" charset="0"/>
                <a:cs typeface="Verdana" panose="020B0604030504040204" pitchFamily="34" charset="0"/>
              </a:rPr>
              <a:t>&gt;</a:t>
            </a:r>
            <a:endParaRPr lang="en-US" altLang="zh-CN" sz="1400" b="0" dirty="0">
              <a:latin typeface="Verdana"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1460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t>4.5 </a:t>
            </a:r>
            <a:r>
              <a:rPr lang="zh-CN" altLang="en-US" dirty="0"/>
              <a:t>定义</a:t>
            </a:r>
            <a:r>
              <a:rPr lang="zh-CN" altLang="en-US" dirty="0" smtClean="0"/>
              <a:t>列表</a:t>
            </a:r>
            <a:endParaRPr lang="en-US" altLang="zh-CN" dirty="0"/>
          </a:p>
        </p:txBody>
      </p:sp>
      <p:sp>
        <p:nvSpPr>
          <p:cNvPr id="104451" name="Rectangle 3"/>
          <p:cNvSpPr>
            <a:spLocks noGrp="1" noChangeArrowheads="1"/>
          </p:cNvSpPr>
          <p:nvPr>
            <p:ph idx="1"/>
          </p:nvPr>
        </p:nvSpPr>
        <p:spPr/>
        <p:txBody>
          <a:bodyPr>
            <a:normAutofit fontScale="92500" lnSpcReduction="10000"/>
          </a:bodyPr>
          <a:lstStyle/>
          <a:p>
            <a:r>
              <a:rPr lang="zh-CN" altLang="en-US" b="0" dirty="0" smtClean="0"/>
              <a:t>       定义列表</a:t>
            </a:r>
            <a:r>
              <a:rPr lang="en-US" b="0" dirty="0" smtClean="0"/>
              <a:t>(</a:t>
            </a:r>
            <a:r>
              <a:rPr lang="en-US" b="0" u="sng" dirty="0" smtClean="0">
                <a:solidFill>
                  <a:srgbClr val="FF0000"/>
                </a:solidFill>
              </a:rPr>
              <a:t>D</a:t>
            </a:r>
            <a:r>
              <a:rPr lang="en-US" b="0" dirty="0" smtClean="0"/>
              <a:t>efinition </a:t>
            </a:r>
            <a:r>
              <a:rPr lang="en-US" b="0" u="sng" dirty="0" smtClean="0">
                <a:solidFill>
                  <a:srgbClr val="FF0000"/>
                </a:solidFill>
              </a:rPr>
              <a:t>L</a:t>
            </a:r>
            <a:r>
              <a:rPr lang="en-US" b="0" dirty="0" smtClean="0"/>
              <a:t>ist)dl</a:t>
            </a:r>
            <a:r>
              <a:rPr lang="zh-CN" altLang="en-US" b="0" dirty="0" smtClean="0"/>
              <a:t>标记是</a:t>
            </a:r>
            <a:r>
              <a:rPr lang="zh-CN" altLang="en-US" b="0" dirty="0"/>
              <a:t>成</a:t>
            </a:r>
            <a:r>
              <a:rPr lang="zh-CN" altLang="en-US" b="0" dirty="0" smtClean="0"/>
              <a:t>对标记。在</a:t>
            </a:r>
            <a:r>
              <a:rPr lang="en-US" altLang="zh-CN" b="0" dirty="0"/>
              <a:t>HTML</a:t>
            </a:r>
            <a:r>
              <a:rPr lang="zh-CN" altLang="en-US" b="0" dirty="0"/>
              <a:t>文件中插入成对的标记</a:t>
            </a:r>
            <a:r>
              <a:rPr lang="en-US" altLang="zh-CN" b="0" dirty="0"/>
              <a:t>&lt;dl&gt;&lt;/dl&gt;</a:t>
            </a:r>
            <a:r>
              <a:rPr lang="zh-CN" altLang="en-US" b="0" dirty="0"/>
              <a:t>，完成定义列表的插入。 </a:t>
            </a:r>
          </a:p>
          <a:p>
            <a:r>
              <a:rPr lang="zh-CN" altLang="en-US" b="0" dirty="0"/>
              <a:t>基本语法</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&lt;dl&gt;</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项目</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dt</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1&lt;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a:t>
            </a:r>
            <a:r>
              <a:rPr lang="zh-CN" altLang="en-US" sz="1900" b="0" dirty="0">
                <a:solidFill>
                  <a:srgbClr val="FF0000"/>
                </a:solidFill>
                <a:latin typeface="Verdana" pitchFamily="34" charset="0"/>
                <a:cs typeface="Verdana" pitchFamily="34" charset="0"/>
              </a:rPr>
              <a:t>说明</a:t>
            </a:r>
            <a:r>
              <a:rPr lang="en-US" altLang="zh-CN" sz="1900" b="0" dirty="0">
                <a:solidFill>
                  <a:srgbClr val="FF0000"/>
                </a:solidFill>
                <a:latin typeface="Verdana" pitchFamily="34" charset="0"/>
                <a:ea typeface="Verdana" pitchFamily="34" charset="0"/>
                <a:cs typeface="Verdana" pitchFamily="34" charset="0"/>
              </a:rPr>
              <a:t>2&lt;</a:t>
            </a:r>
            <a:r>
              <a:rPr lang="en-US" altLang="zh-CN" sz="1900" b="0" dirty="0" err="1">
                <a:solidFill>
                  <a:srgbClr val="FF0000"/>
                </a:solidFill>
                <a:latin typeface="Verdana" pitchFamily="34" charset="0"/>
                <a:ea typeface="Verdana" pitchFamily="34" charset="0"/>
                <a:cs typeface="Verdana" pitchFamily="34" charset="0"/>
              </a:rPr>
              <a:t>dd</a:t>
            </a:r>
            <a:r>
              <a:rPr lang="en-US" altLang="zh-CN" sz="1900" b="0" dirty="0">
                <a:solidFill>
                  <a:srgbClr val="FF0000"/>
                </a:solidFill>
                <a:latin typeface="Verdana" pitchFamily="34" charset="0"/>
                <a:ea typeface="Verdana" pitchFamily="34" charset="0"/>
                <a:cs typeface="Verdana" pitchFamily="34" charset="0"/>
              </a:rPr>
              <a:t>&gt;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        …</a:t>
            </a:r>
          </a:p>
          <a:p>
            <a:pPr lvl="1">
              <a:buFont typeface="Wingdings" pitchFamily="2" charset="2"/>
              <a:buNone/>
            </a:pPr>
            <a:r>
              <a:rPr lang="en-US" altLang="zh-CN" sz="1900" b="0" dirty="0">
                <a:solidFill>
                  <a:srgbClr val="FF0000"/>
                </a:solidFill>
                <a:latin typeface="Verdana" pitchFamily="34" charset="0"/>
                <a:ea typeface="Verdana" pitchFamily="34" charset="0"/>
                <a:cs typeface="Verdana" pitchFamily="34" charset="0"/>
              </a:rPr>
              <a:t>&lt;/dl</a:t>
            </a:r>
            <a:r>
              <a:rPr lang="en-US" altLang="zh-CN" sz="1900" b="0" dirty="0" smtClean="0">
                <a:solidFill>
                  <a:srgbClr val="FF0000"/>
                </a:solidFill>
                <a:latin typeface="Verdana" pitchFamily="34" charset="0"/>
                <a:ea typeface="Verdana" pitchFamily="34" charset="0"/>
                <a:cs typeface="Verdana" pitchFamily="34" charset="0"/>
              </a:rPr>
              <a:t>&gt;</a:t>
            </a:r>
            <a:endParaRPr lang="en-US" altLang="zh-CN" sz="2000" b="0" dirty="0" smtClean="0">
              <a:solidFill>
                <a:srgbClr val="FF0000"/>
              </a:solidFill>
              <a:latin typeface="Verdana" pitchFamily="34" charset="0"/>
              <a:ea typeface="Verdana" pitchFamily="34" charset="0"/>
              <a:cs typeface="Verdana" pitchFamily="34" charset="0"/>
            </a:endParaRPr>
          </a:p>
          <a:p>
            <a:pPr lvl="1">
              <a:buNone/>
            </a:pPr>
            <a:r>
              <a:rPr lang="en-US" altLang="zh-CN" sz="2400" b="0" dirty="0" err="1" smtClean="0"/>
              <a:t>dt</a:t>
            </a:r>
            <a:r>
              <a:rPr lang="zh-CN" altLang="en-US" sz="2400" b="0" dirty="0" smtClean="0"/>
              <a:t>标记的由来</a:t>
            </a:r>
            <a:r>
              <a:rPr lang="en-US" altLang="zh-CN" sz="2400" b="0" dirty="0" smtClean="0"/>
              <a:t>:</a:t>
            </a:r>
            <a:r>
              <a:rPr lang="en-US" sz="2400" b="0" u="sng" dirty="0" smtClean="0">
                <a:solidFill>
                  <a:srgbClr val="FF0000"/>
                </a:solidFill>
              </a:rPr>
              <a:t>d</a:t>
            </a:r>
            <a:r>
              <a:rPr lang="en-US" sz="2400" b="0" dirty="0" smtClean="0"/>
              <a:t>efinition </a:t>
            </a:r>
            <a:r>
              <a:rPr lang="en-US" sz="2400" b="0" u="sng" dirty="0" smtClean="0">
                <a:solidFill>
                  <a:srgbClr val="FF0000"/>
                </a:solidFill>
              </a:rPr>
              <a:t>t</a:t>
            </a:r>
            <a:r>
              <a:rPr lang="en-US" sz="2400" b="0" dirty="0" smtClean="0"/>
              <a:t>erm</a:t>
            </a:r>
            <a:endParaRPr lang="en-US" altLang="zh-CN" sz="2400" b="0" dirty="0" smtClean="0"/>
          </a:p>
          <a:p>
            <a:pPr lvl="1">
              <a:buNone/>
            </a:pPr>
            <a:r>
              <a:rPr lang="en-US" altLang="zh-CN" sz="2400" b="0" dirty="0" err="1" smtClean="0"/>
              <a:t>dd</a:t>
            </a:r>
            <a:r>
              <a:rPr lang="zh-CN" altLang="en-US" sz="2400" b="0" dirty="0" smtClean="0"/>
              <a:t>标记的由来</a:t>
            </a:r>
            <a:r>
              <a:rPr lang="en-US" altLang="zh-CN" sz="2400" b="0" dirty="0" smtClean="0"/>
              <a:t>: </a:t>
            </a:r>
            <a:r>
              <a:rPr lang="en-US" sz="2400" b="0" u="sng" dirty="0" smtClean="0">
                <a:solidFill>
                  <a:srgbClr val="FF0000"/>
                </a:solidFill>
              </a:rPr>
              <a:t>d</a:t>
            </a:r>
            <a:r>
              <a:rPr lang="en-US" sz="2400" b="0" dirty="0" smtClean="0"/>
              <a:t>efinition </a:t>
            </a:r>
            <a:r>
              <a:rPr lang="en-US" sz="2400" b="0" u="sng" dirty="0" smtClean="0">
                <a:solidFill>
                  <a:srgbClr val="FF0000"/>
                </a:solidFill>
              </a:rPr>
              <a:t>d</a:t>
            </a:r>
            <a:r>
              <a:rPr lang="en-US" sz="2400" b="0" dirty="0" smtClean="0"/>
              <a:t>escription</a:t>
            </a:r>
            <a:endParaRPr lang="en-US" altLang="zh-CN" sz="2400" b="0" dirty="0"/>
          </a:p>
        </p:txBody>
      </p:sp>
    </p:spTree>
    <p:extLst>
      <p:ext uri="{BB962C8B-B14F-4D97-AF65-F5344CB8AC3E}">
        <p14:creationId xmlns:p14="http://schemas.microsoft.com/office/powerpoint/2010/main" val="3152551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smtClean="0"/>
              <a:t>定义列表案例 </a:t>
            </a:r>
            <a:endParaRPr lang="zh-CN" altLang="en-US" dirty="0"/>
          </a:p>
        </p:txBody>
      </p:sp>
      <p:sp>
        <p:nvSpPr>
          <p:cNvPr id="4" name="矩形 3"/>
          <p:cNvSpPr/>
          <p:nvPr/>
        </p:nvSpPr>
        <p:spPr>
          <a:xfrm>
            <a:off x="838200" y="895350"/>
            <a:ext cx="4573587" cy="3754874"/>
          </a:xfrm>
          <a:prstGeom prst="rect">
            <a:avLst/>
          </a:prstGeom>
        </p:spPr>
        <p:txBody>
          <a:bodyPr wrap="square">
            <a:spAutoFit/>
          </a:bodyPr>
          <a:lstStyle/>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 edu_4_6_1.html --&gt;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&lt;html&gt;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&lt;head&gt;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&lt;title&gt;</a:t>
            </a:r>
            <a:r>
              <a:rPr lang="zh-CN" altLang="en-US" sz="1400" b="0" dirty="0" smtClean="0">
                <a:latin typeface="Verdana" pitchFamily="34" charset="0"/>
                <a:cs typeface="Verdana" panose="020B0604030504040204" pitchFamily="34" charset="0"/>
              </a:rPr>
              <a:t>定义列表</a:t>
            </a:r>
            <a:r>
              <a:rPr lang="en-US" altLang="zh-CN" sz="1400" b="0" dirty="0" smtClean="0">
                <a:latin typeface="Verdana" pitchFamily="34" charset="0"/>
                <a:ea typeface="Verdana" panose="020B0604030504040204" pitchFamily="34" charset="0"/>
                <a:cs typeface="Verdana" panose="020B0604030504040204" pitchFamily="34" charset="0"/>
              </a:rPr>
              <a:t>&lt;/title&gt;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&lt;/head&gt;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&lt;body&gt;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&lt;h4&gt;</a:t>
            </a:r>
            <a:r>
              <a:rPr lang="zh-CN" altLang="en-US" sz="1400" b="0" dirty="0" smtClean="0">
                <a:latin typeface="Verdana" pitchFamily="34" charset="0"/>
                <a:cs typeface="Verdana" panose="020B0604030504040204" pitchFamily="34" charset="0"/>
              </a:rPr>
              <a:t>定义列表展示联系人信息</a:t>
            </a:r>
            <a:r>
              <a:rPr lang="en-US" altLang="zh-CN" sz="1400" b="0" dirty="0" smtClean="0">
                <a:latin typeface="Verdana" pitchFamily="34" charset="0"/>
                <a:ea typeface="Verdana" panose="020B0604030504040204" pitchFamily="34" charset="0"/>
                <a:cs typeface="Verdana" panose="020B0604030504040204" pitchFamily="34" charset="0"/>
              </a:rPr>
              <a:t>&lt;/h4&gt;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&lt;dl&gt;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联系人</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张有为之</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联系地址</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上海市复旦大学计算机系</a:t>
            </a:r>
            <a:r>
              <a:rPr lang="en-US" altLang="zh-CN" sz="1400" b="0" dirty="0" smtClean="0">
                <a:latin typeface="Verdana" pitchFamily="34" charset="0"/>
                <a:ea typeface="Verdana" panose="020B0604030504040204" pitchFamily="34" charset="0"/>
                <a:cs typeface="Verdana" panose="020B0604030504040204" pitchFamily="34" charset="0"/>
              </a:rPr>
              <a:t>10</a:t>
            </a:r>
            <a:r>
              <a:rPr lang="zh-CN" altLang="en-US" sz="1400" b="0" dirty="0" smtClean="0">
                <a:latin typeface="Verdana" pitchFamily="34" charset="0"/>
                <a:cs typeface="Verdana" panose="020B0604030504040204" pitchFamily="34" charset="0"/>
              </a:rPr>
              <a:t>计算机班</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r>
              <a:rPr lang="zh-CN" altLang="en-US" sz="1400" b="0" dirty="0" smtClean="0">
                <a:latin typeface="Verdana" pitchFamily="34" charset="0"/>
                <a:cs typeface="Verdana" panose="020B0604030504040204" pitchFamily="34" charset="0"/>
              </a:rPr>
              <a:t>邮政编码</a:t>
            </a: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dt</a:t>
            </a:r>
            <a:r>
              <a:rPr lang="en-US" altLang="zh-CN" sz="1400" b="0" dirty="0" smtClean="0">
                <a:latin typeface="Verdana" pitchFamily="34" charset="0"/>
                <a:ea typeface="Verdana" panose="020B0604030504040204" pitchFamily="34" charset="0"/>
                <a:cs typeface="Verdana" panose="020B0604030504040204" pitchFamily="34" charset="0"/>
              </a:rPr>
              <a:t>&gt;</a:t>
            </a:r>
          </a:p>
          <a:p>
            <a:pPr indent="266700">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&gt;200433&lt;/</a:t>
            </a:r>
            <a:r>
              <a:rPr lang="en-US" altLang="zh-CN" sz="1400" b="0" dirty="0" err="1" smtClean="0">
                <a:latin typeface="Verdana" pitchFamily="34" charset="0"/>
                <a:ea typeface="Verdana" panose="020B0604030504040204" pitchFamily="34" charset="0"/>
                <a:cs typeface="Verdana" panose="020B0604030504040204" pitchFamily="34" charset="0"/>
              </a:rPr>
              <a:t>dd</a:t>
            </a:r>
            <a:r>
              <a:rPr lang="en-US" altLang="zh-CN" sz="1400" b="0" dirty="0" smtClean="0">
                <a:latin typeface="Verdana" pitchFamily="34" charset="0"/>
                <a:ea typeface="Verdana" panose="020B0604030504040204" pitchFamily="34" charset="0"/>
                <a:cs typeface="Verdana" panose="020B0604030504040204" pitchFamily="34" charset="0"/>
              </a:rPr>
              <a:t>&gt;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&lt;/dl&gt;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&lt;/body&gt;</a:t>
            </a:r>
          </a:p>
          <a:p>
            <a:pPr>
              <a:lnSpc>
                <a:spcPct val="100000"/>
              </a:lnSpc>
              <a:spcBef>
                <a:spcPts val="0"/>
              </a:spcBef>
            </a:pPr>
            <a:r>
              <a:rPr lang="en-US" altLang="zh-CN" sz="1400" b="0" dirty="0" smtClean="0">
                <a:latin typeface="Verdana" pitchFamily="34" charset="0"/>
                <a:ea typeface="Verdana" panose="020B0604030504040204" pitchFamily="34" charset="0"/>
                <a:cs typeface="Verdana" panose="020B0604030504040204" pitchFamily="34" charset="0"/>
              </a:rPr>
              <a:t>&lt;/html&gt;</a:t>
            </a:r>
            <a:endParaRPr lang="zh-CN" altLang="en-US" sz="1400" b="0" dirty="0">
              <a:latin typeface="Verdana" pitchFamily="34" charset="0"/>
              <a:cs typeface="Verdana" panose="020B0604030504040204" pitchFamily="34" charset="0"/>
            </a:endParaRPr>
          </a:p>
        </p:txBody>
      </p:sp>
      <p:pic>
        <p:nvPicPr>
          <p:cNvPr id="119817" name="Picture 9"/>
          <p:cNvPicPr>
            <a:picLocks noChangeAspect="1" noChangeArrowheads="1"/>
          </p:cNvPicPr>
          <p:nvPr/>
        </p:nvPicPr>
        <p:blipFill>
          <a:blip r:embed="rId2" cstate="print"/>
          <a:srcRect/>
          <a:stretch>
            <a:fillRect/>
          </a:stretch>
        </p:blipFill>
        <p:spPr bwMode="auto">
          <a:xfrm>
            <a:off x="5715000" y="1028700"/>
            <a:ext cx="3143250" cy="1660346"/>
          </a:xfrm>
          <a:prstGeom prst="rect">
            <a:avLst/>
          </a:prstGeom>
          <a:noFill/>
          <a:ln w="25400" cap="flat" cmpd="sng" algn="ctr">
            <a:noFill/>
            <a:prstDash val="solid"/>
            <a:miter lim="800000"/>
            <a:headEnd/>
            <a:tailEnd/>
          </a:ln>
          <a:effectLst>
            <a:outerShdw dist="107763" dir="2700000" algn="ctr" rotWithShape="0">
              <a:srgbClr val="000000">
                <a:alpha val="50000"/>
              </a:srgbClr>
            </a:outerShdw>
          </a:effectLst>
        </p:spPr>
      </p:pic>
    </p:spTree>
    <p:extLst>
      <p:ext uri="{BB962C8B-B14F-4D97-AF65-F5344CB8AC3E}">
        <p14:creationId xmlns:p14="http://schemas.microsoft.com/office/powerpoint/2010/main" val="2575760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smtClean="0"/>
              <a:t>4.6 </a:t>
            </a:r>
            <a:r>
              <a:rPr lang="zh-CN" altLang="en-US" dirty="0" smtClean="0"/>
              <a:t>综合实例 </a:t>
            </a:r>
            <a:endParaRPr lang="zh-CN" altLang="en-US" dirty="0"/>
          </a:p>
        </p:txBody>
      </p:sp>
      <p:sp>
        <p:nvSpPr>
          <p:cNvPr id="105475" name="Rectangle 3"/>
          <p:cNvSpPr>
            <a:spLocks noGrp="1" noChangeArrowheads="1"/>
          </p:cNvSpPr>
          <p:nvPr>
            <p:ph idx="1"/>
          </p:nvPr>
        </p:nvSpPr>
        <p:spPr>
          <a:xfrm>
            <a:off x="963613" y="811735"/>
            <a:ext cx="5056187" cy="3817415"/>
          </a:xfrm>
        </p:spPr>
        <p:txBody>
          <a:bodyPr/>
          <a:lstStyle/>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 edu_4_6_1.html --&gt;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doctype</a:t>
            </a:r>
            <a:r>
              <a:rPr lang="en-US" altLang="zh-CN" sz="1200" dirty="0">
                <a:latin typeface="Verdana" panose="020B0604030504040204" pitchFamily="34" charset="0"/>
                <a:ea typeface="Verdana" panose="020B0604030504040204" pitchFamily="34" charset="0"/>
                <a:cs typeface="Verdana" panose="020B0604030504040204" pitchFamily="34" charset="0"/>
              </a:rPr>
              <a:t> html&gt;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&lt;html </a:t>
            </a:r>
            <a:r>
              <a:rPr lang="en-US" altLang="zh-CN" sz="1200" dirty="0" err="1">
                <a:latin typeface="Verdana" panose="020B0604030504040204" pitchFamily="34" charset="0"/>
                <a:ea typeface="Verdana" panose="020B0604030504040204" pitchFamily="34" charset="0"/>
                <a:cs typeface="Verdana" panose="020B0604030504040204" pitchFamily="34" charset="0"/>
              </a:rPr>
              <a:t>lang</a:t>
            </a:r>
            <a:r>
              <a:rPr lang="en-US" altLang="zh-CN" sz="1200" dirty="0">
                <a:latin typeface="Verdana" panose="020B0604030504040204" pitchFamily="34" charset="0"/>
                <a:ea typeface="Verdana" panose="020B0604030504040204" pitchFamily="34" charset="0"/>
                <a:cs typeface="Verdana" panose="020B0604030504040204" pitchFamily="34" charset="0"/>
              </a:rPr>
              <a:t>="en"&gt;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meta </a:t>
            </a:r>
            <a:r>
              <a:rPr lang="en-US" altLang="zh-CN" sz="1200" dirty="0" err="1">
                <a:latin typeface="Verdana" panose="020B0604030504040204" pitchFamily="34" charset="0"/>
                <a:ea typeface="Verdana" panose="020B0604030504040204" pitchFamily="34" charset="0"/>
                <a:cs typeface="Verdana" panose="020B0604030504040204" pitchFamily="34" charset="0"/>
              </a:rPr>
              <a:t>charset</a:t>
            </a:r>
            <a:r>
              <a:rPr lang="en-US" altLang="zh-CN" sz="1200" dirty="0">
                <a:latin typeface="Verdana" panose="020B0604030504040204" pitchFamily="34" charset="0"/>
                <a:ea typeface="Verdana" panose="020B0604030504040204" pitchFamily="34" charset="0"/>
                <a:cs typeface="Verdana" panose="020B0604030504040204" pitchFamily="34" charset="0"/>
              </a:rPr>
              <a:t>="UTF-8"&gt;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title&gt;</a:t>
            </a:r>
            <a:r>
              <a:rPr lang="zh-CN" altLang="en-US" sz="1200" dirty="0">
                <a:latin typeface="Verdana" panose="020B0604030504040204" pitchFamily="34" charset="0"/>
                <a:ea typeface="Verdana" panose="020B0604030504040204" pitchFamily="34" charset="0"/>
                <a:cs typeface="Verdana" panose="020B0604030504040204" pitchFamily="34" charset="0"/>
              </a:rPr>
              <a:t>多种列表在网页中使用</a:t>
            </a:r>
            <a:r>
              <a:rPr lang="en-US" altLang="zh-CN" sz="1200" dirty="0">
                <a:latin typeface="Verdana" panose="020B0604030504040204" pitchFamily="34" charset="0"/>
                <a:ea typeface="Verdana" panose="020B0604030504040204" pitchFamily="34" charset="0"/>
                <a:cs typeface="Verdana" panose="020B0604030504040204" pitchFamily="34" charset="0"/>
              </a:rPr>
              <a:t>&lt;/title&gt;		</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&lt;/head&gt;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&lt;body&gt;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a:latin typeface="Verdana" panose="020B0604030504040204" pitchFamily="34" charset="0"/>
                <a:ea typeface="Verdana" panose="020B0604030504040204" pitchFamily="34" charset="0"/>
                <a:cs typeface="Verdana" panose="020B0604030504040204" pitchFamily="34" charset="0"/>
              </a:rPr>
              <a:t>h4 &gt;</a:t>
            </a:r>
            <a:r>
              <a:rPr lang="zh-CN" altLang="en-US" sz="1200" dirty="0">
                <a:latin typeface="Verdana" panose="020B0604030504040204" pitchFamily="34" charset="0"/>
                <a:ea typeface="Verdana" panose="020B0604030504040204" pitchFamily="34" charset="0"/>
                <a:cs typeface="Verdana" panose="020B0604030504040204" pitchFamily="34" charset="0"/>
              </a:rPr>
              <a:t>百度糯米</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便宜实惠，品质保证，服务专业！</a:t>
            </a:r>
            <a:r>
              <a:rPr lang="en-US" altLang="zh-CN" sz="1200" dirty="0">
                <a:latin typeface="Verdana" panose="020B0604030504040204" pitchFamily="34" charset="0"/>
                <a:ea typeface="Verdana" panose="020B0604030504040204" pitchFamily="34" charset="0"/>
                <a:cs typeface="Verdana" panose="020B0604030504040204" pitchFamily="34" charset="0"/>
              </a:rPr>
              <a:t>"&lt;/h4&gt;	</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img</a:t>
            </a: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err="1">
                <a:latin typeface="Verdana" panose="020B0604030504040204" pitchFamily="34" charset="0"/>
                <a:ea typeface="Verdana" panose="020B0604030504040204" pitchFamily="34" charset="0"/>
                <a:cs typeface="Verdana" panose="020B0604030504040204" pitchFamily="34" charset="0"/>
              </a:rPr>
              <a:t>src</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en-US" altLang="zh-CN" sz="1200" dirty="0" err="1">
                <a:latin typeface="Verdana" panose="020B0604030504040204" pitchFamily="34" charset="0"/>
                <a:ea typeface="Verdana" panose="020B0604030504040204" pitchFamily="34" charset="0"/>
                <a:cs typeface="Verdana" panose="020B0604030504040204" pitchFamily="34" charset="0"/>
              </a:rPr>
              <a:t>baidunuomei.png</a:t>
            </a:r>
            <a:r>
              <a:rPr lang="en-US" altLang="zh-CN" sz="1200" dirty="0">
                <a:latin typeface="Verdana" panose="020B0604030504040204" pitchFamily="34" charset="0"/>
                <a:ea typeface="Verdana" panose="020B0604030504040204" pitchFamily="34" charset="0"/>
                <a:cs typeface="Verdana" panose="020B0604030504040204" pitchFamily="34" charset="0"/>
              </a:rPr>
              <a:t>" width="541" height="85" border="0" alt=""&gt;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麻辣烫</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冒菜</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美食</a:t>
            </a:r>
          </a:p>
          <a:p>
            <a:pPr>
              <a:lnSpc>
                <a:spcPts val="1200"/>
              </a:lnSpc>
              <a:spcBef>
                <a:spcPts val="0"/>
              </a:spcBef>
              <a:spcAft>
                <a:spcPts val="0"/>
              </a:spcAft>
              <a:buNone/>
            </a:pPr>
            <a:r>
              <a:rPr lang="zh-CN" altLang="en-US" sz="1200" dirty="0">
                <a:latin typeface="Verdana" panose="020B0604030504040204" pitchFamily="34" charset="0"/>
                <a:ea typeface="Verdana" panose="020B0604030504040204" pitchFamily="34" charset="0"/>
                <a:cs typeface="Verdana" panose="020B0604030504040204" pitchFamily="34" charset="0"/>
              </a:rPr>
              <a:t>	</a:t>
            </a:r>
            <a:r>
              <a:rPr lang="zh-CN" altLang="en-US" sz="1200" dirty="0" smtClean="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中餐</a:t>
            </a:r>
            <a:r>
              <a:rPr lang="en-US" altLang="zh-CN" sz="1200" dirty="0">
                <a:latin typeface="Verdana" panose="020B0604030504040204" pitchFamily="34" charset="0"/>
                <a:ea typeface="Verdana" panose="020B0604030504040204" pitchFamily="34" charset="0"/>
                <a:cs typeface="Verdana" panose="020B0604030504040204" pitchFamily="34" charset="0"/>
              </a:rPr>
              <a:t>/</a:t>
            </a:r>
            <a:r>
              <a:rPr lang="zh-CN" altLang="en-US" sz="1200" dirty="0">
                <a:latin typeface="Verdana" panose="020B0604030504040204" pitchFamily="34" charset="0"/>
                <a:ea typeface="Verdana" panose="020B0604030504040204" pitchFamily="34" charset="0"/>
                <a:cs typeface="Verdana" panose="020B0604030504040204" pitchFamily="34" charset="0"/>
              </a:rPr>
              <a:t>家常菜</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夏日饮品</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a:t>
            </a:r>
            <a:r>
              <a:rPr lang="zh-CN" altLang="en-US" sz="1200" dirty="0">
                <a:latin typeface="Verdana" panose="020B0604030504040204" pitchFamily="34" charset="0"/>
                <a:ea typeface="Verdana" panose="020B0604030504040204" pitchFamily="34" charset="0"/>
                <a:cs typeface="Verdana" panose="020B0604030504040204" pitchFamily="34" charset="0"/>
              </a:rPr>
              <a:t>	</a:t>
            </a:r>
            <a:r>
              <a:rPr lang="zh-CN" altLang="en-US" sz="1200" dirty="0" smtClean="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米芝莲：</a:t>
            </a:r>
            <a:r>
              <a:rPr lang="en-US" altLang="zh-CN" sz="1200" dirty="0">
                <a:latin typeface="Verdana" panose="020B0604030504040204" pitchFamily="34" charset="0"/>
                <a:ea typeface="Verdana" panose="020B0604030504040204" pitchFamily="34" charset="0"/>
                <a:cs typeface="Verdana" panose="020B0604030504040204" pitchFamily="34" charset="0"/>
              </a:rPr>
              <a:t>24</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沪上阿姨：</a:t>
            </a:r>
            <a:r>
              <a:rPr lang="en-US" altLang="zh-CN" sz="1200" dirty="0">
                <a:latin typeface="Verdana" panose="020B0604030504040204" pitchFamily="34" charset="0"/>
                <a:ea typeface="Verdana" panose="020B0604030504040204" pitchFamily="34" charset="0"/>
                <a:cs typeface="Verdana" panose="020B0604030504040204" pitchFamily="34" charset="0"/>
              </a:rPr>
              <a:t>12.90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哆哆鲜奶吧：</a:t>
            </a:r>
            <a:r>
              <a:rPr lang="en-US" altLang="zh-CN" sz="1200" dirty="0">
                <a:latin typeface="Verdana" panose="020B0604030504040204" pitchFamily="34" charset="0"/>
                <a:ea typeface="Verdana" panose="020B0604030504040204" pitchFamily="34" charset="0"/>
                <a:cs typeface="Verdana" panose="020B0604030504040204" pitchFamily="34" charset="0"/>
              </a:rPr>
              <a:t>30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r>
              <a:rPr lang="en-US" altLang="zh-CN" sz="1200" dirty="0">
                <a:latin typeface="Verdana" panose="020B0604030504040204" pitchFamily="34" charset="0"/>
                <a:ea typeface="Verdana" panose="020B0604030504040204" pitchFamily="34" charset="0"/>
                <a:cs typeface="Verdana" panose="020B0604030504040204" pitchFamily="34" charset="0"/>
              </a:rPr>
              <a:t>	</a:t>
            </a:r>
            <a:endParaRPr lang="en-US" altLang="zh-CN" sz="1200" dirty="0" smtClean="0">
              <a:latin typeface="Verdana" panose="020B0604030504040204" pitchFamily="34" charset="0"/>
              <a:ea typeface="Verdana" panose="020B0604030504040204" pitchFamily="34" charset="0"/>
              <a:cs typeface="Verdana" panose="020B0604030504040204" pitchFamily="34" charset="0"/>
            </a:endParaRPr>
          </a:p>
          <a:p>
            <a:pPr>
              <a:lnSpc>
                <a:spcPts val="1200"/>
              </a:lnSpc>
              <a:spcBef>
                <a:spcPts val="0"/>
              </a:spcBef>
              <a:spcAft>
                <a:spcPts val="0"/>
              </a:spcAft>
              <a:buNone/>
            </a:pPr>
            <a:r>
              <a:rPr lang="en-US" altLang="zh-CN" sz="1200" dirty="0">
                <a:latin typeface="Verdana" panose="020B0604030504040204" pitchFamily="34" charset="0"/>
                <a:ea typeface="Verdana" panose="020B0604030504040204" pitchFamily="34" charset="0"/>
                <a:cs typeface="Verdana" panose="020B0604030504040204" pitchFamily="34" charset="0"/>
              </a:rPr>
              <a:t> </a:t>
            </a: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a:latin typeface="Verdana" panose="020B0604030504040204" pitchFamily="34" charset="0"/>
                <a:ea typeface="Verdana" panose="020B0604030504040204" pitchFamily="34" charset="0"/>
                <a:cs typeface="Verdana" panose="020B0604030504040204" pitchFamily="34" charset="0"/>
              </a:rPr>
              <a:t>&gt;</a:t>
            </a:r>
            <a:r>
              <a:rPr lang="zh-CN" altLang="en-US" sz="1200" dirty="0">
                <a:latin typeface="Verdana" panose="020B0604030504040204" pitchFamily="34" charset="0"/>
                <a:ea typeface="Verdana" panose="020B0604030504040204" pitchFamily="34" charset="0"/>
                <a:cs typeface="Verdana" panose="020B0604030504040204" pitchFamily="34" charset="0"/>
              </a:rPr>
              <a:t>黄记玉米汁：</a:t>
            </a:r>
            <a:r>
              <a:rPr lang="en-US" altLang="zh-CN" sz="1200" dirty="0">
                <a:latin typeface="Verdana" panose="020B0604030504040204" pitchFamily="34" charset="0"/>
                <a:ea typeface="Verdana" panose="020B0604030504040204" pitchFamily="34" charset="0"/>
                <a:cs typeface="Verdana" panose="020B0604030504040204" pitchFamily="34" charset="0"/>
              </a:rPr>
              <a:t>80</a:t>
            </a:r>
            <a:r>
              <a:rPr lang="zh-CN" altLang="en-US" sz="1200" dirty="0">
                <a:latin typeface="Verdana" panose="020B0604030504040204" pitchFamily="34" charset="0"/>
                <a:ea typeface="Verdana" panose="020B0604030504040204" pitchFamily="34" charset="0"/>
                <a:cs typeface="Verdana" panose="020B0604030504040204" pitchFamily="34" charset="0"/>
              </a:rPr>
              <a:t>元</a:t>
            </a:r>
            <a:r>
              <a:rPr lang="en-US" altLang="zh-CN" sz="1200" dirty="0">
                <a:latin typeface="Verdana" panose="020B0604030504040204" pitchFamily="34" charset="0"/>
                <a:ea typeface="Verdana" panose="020B0604030504040204" pitchFamily="34" charset="0"/>
                <a:cs typeface="Verdana" panose="020B0604030504040204" pitchFamily="34" charset="0"/>
              </a:rPr>
              <a:t>&lt;/</a:t>
            </a:r>
            <a:r>
              <a:rPr lang="en-US" altLang="zh-CN" sz="1200" dirty="0" err="1">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a:latin typeface="Verdana" panose="020B0604030504040204" pitchFamily="34" charset="0"/>
                <a:ea typeface="Verdana" panose="020B0604030504040204" pitchFamily="34" charset="0"/>
                <a:cs typeface="Verdana" panose="020B0604030504040204" pitchFamily="34" charset="0"/>
              </a:rPr>
              <a:t>ul</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p>
          <a:p>
            <a:pPr>
              <a:lnSpc>
                <a:spcPts val="1200"/>
              </a:lnSpc>
              <a:spcBef>
                <a:spcPts val="0"/>
              </a:spcBef>
              <a:spcAft>
                <a:spcPts val="0"/>
              </a:spcAft>
              <a:buNone/>
            </a:pPr>
            <a:r>
              <a:rPr lang="en-US" altLang="zh-CN" sz="12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200" dirty="0" err="1" smtClean="0">
                <a:latin typeface="Verdana" panose="020B0604030504040204" pitchFamily="34" charset="0"/>
                <a:ea typeface="Verdana" panose="020B0604030504040204" pitchFamily="34" charset="0"/>
                <a:cs typeface="Verdana" panose="020B0604030504040204" pitchFamily="34" charset="0"/>
              </a:rPr>
              <a:t>li</a:t>
            </a:r>
            <a:r>
              <a:rPr lang="en-US" altLang="zh-CN" sz="1200" dirty="0" smtClean="0">
                <a:latin typeface="Verdana" panose="020B0604030504040204" pitchFamily="34" charset="0"/>
                <a:ea typeface="Verdana" panose="020B0604030504040204" pitchFamily="34" charset="0"/>
                <a:cs typeface="Verdana" panose="020B0604030504040204" pitchFamily="34" charset="0"/>
              </a:rPr>
              <a:t>&gt;</a:t>
            </a:r>
            <a:endParaRPr lang="en-US" altLang="zh-CN" sz="1200" b="0"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172200" y="895350"/>
            <a:ext cx="2590800" cy="3740215"/>
          </a:xfrm>
          <a:prstGeom prst="rect">
            <a:avLst/>
          </a:prstGeom>
          <a:noFill/>
          <a:ln w="9525">
            <a:noFill/>
            <a:miter lim="800000"/>
            <a:headEnd/>
            <a:tailEnd/>
          </a:ln>
        </p:spPr>
      </p:pic>
    </p:spTree>
    <p:extLst>
      <p:ext uri="{BB962C8B-B14F-4D97-AF65-F5344CB8AC3E}">
        <p14:creationId xmlns:p14="http://schemas.microsoft.com/office/powerpoint/2010/main" val="2838782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 </a:t>
            </a:r>
            <a:r>
              <a:rPr lang="zh-CN" altLang="en-US" dirty="0"/>
              <a:t>综合实例</a:t>
            </a:r>
          </a:p>
        </p:txBody>
      </p:sp>
      <p:sp>
        <p:nvSpPr>
          <p:cNvPr id="3" name="内容占位符 2"/>
          <p:cNvSpPr>
            <a:spLocks noGrp="1"/>
          </p:cNvSpPr>
          <p:nvPr>
            <p:ph idx="1"/>
          </p:nvPr>
        </p:nvSpPr>
        <p:spPr/>
        <p:txBody>
          <a:bodyPr/>
          <a:lstStyle/>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		  </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创意菜</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ea typeface="Verdana" panose="020B0604030504040204" pitchFamily="34" charset="0"/>
                <a:cs typeface="Verdana" panose="020B0604030504040204" pitchFamily="34" charset="0"/>
              </a:rPr>
              <a:t>私房菜</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li</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ul</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dl&gt;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联系客服人员</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邮箱：</a:t>
            </a:r>
            <a:r>
              <a:rPr lang="en-US" altLang="zh-CN" sz="1400" dirty="0" err="1">
                <a:latin typeface="Verdana" panose="020B0604030504040204" pitchFamily="34" charset="0"/>
                <a:ea typeface="Verdana" panose="020B0604030504040204" pitchFamily="34" charset="0"/>
                <a:cs typeface="Verdana" panose="020B0604030504040204" pitchFamily="34" charset="0"/>
              </a:rPr>
              <a:t>nuomihelp@baidu.com</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周一至周日 </a:t>
            </a:r>
            <a:r>
              <a:rPr lang="en-US" altLang="zh-CN" sz="1400" dirty="0">
                <a:latin typeface="Verdana" panose="020B0604030504040204" pitchFamily="34" charset="0"/>
                <a:ea typeface="Verdana" panose="020B0604030504040204" pitchFamily="34" charset="0"/>
                <a:cs typeface="Verdana" panose="020B0604030504040204" pitchFamily="34" charset="0"/>
              </a:rPr>
              <a:t>9:00-22:00&lt;/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r>
              <a:rPr lang="zh-CN" altLang="en-US" sz="1400" dirty="0">
                <a:latin typeface="Verdana" panose="020B0604030504040204" pitchFamily="34" charset="0"/>
                <a:ea typeface="Verdana" panose="020B0604030504040204" pitchFamily="34" charset="0"/>
                <a:cs typeface="Verdana" panose="020B0604030504040204" pitchFamily="34" charset="0"/>
              </a:rPr>
              <a:t>客服电话 免长途费</a:t>
            </a:r>
            <a:r>
              <a:rPr lang="en-US" altLang="zh-CN" sz="1400" dirty="0">
                <a:latin typeface="Verdana" panose="020B0604030504040204" pitchFamily="34" charset="0"/>
                <a:ea typeface="Verdana" panose="020B0604030504040204" pitchFamily="34" charset="0"/>
                <a:cs typeface="Verdana" panose="020B0604030504040204" pitchFamily="34" charset="0"/>
              </a:rPr>
              <a:t>&lt;/</a:t>
            </a:r>
            <a:r>
              <a:rPr lang="en-US" altLang="zh-CN" sz="1400" dirty="0" err="1">
                <a:latin typeface="Verdana" panose="020B0604030504040204" pitchFamily="34" charset="0"/>
                <a:ea typeface="Verdana" panose="020B0604030504040204" pitchFamily="34" charset="0"/>
                <a:cs typeface="Verdana" panose="020B0604030504040204" pitchFamily="34" charset="0"/>
              </a:rPr>
              <a:t>dt</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&gt;4006-888-887&lt;/</a:t>
            </a:r>
            <a:r>
              <a:rPr lang="en-US" altLang="zh-CN" sz="1400" dirty="0" err="1">
                <a:latin typeface="Verdana" panose="020B0604030504040204" pitchFamily="34" charset="0"/>
                <a:ea typeface="Verdana" panose="020B0604030504040204" pitchFamily="34" charset="0"/>
                <a:cs typeface="Verdana" panose="020B0604030504040204" pitchFamily="34" charset="0"/>
              </a:rPr>
              <a:t>dd</a:t>
            </a:r>
            <a:r>
              <a:rPr lang="en-US" altLang="zh-CN" sz="1400" dirty="0">
                <a:latin typeface="Verdana" panose="020B0604030504040204" pitchFamily="34" charset="0"/>
                <a:ea typeface="Verdana" panose="020B0604030504040204" pitchFamily="34" charset="0"/>
                <a:cs typeface="Verdana" panose="020B0604030504040204" pitchFamily="34" charset="0"/>
              </a:rPr>
              <a:t>&gt;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a:t>
            </a:r>
            <a:r>
              <a:rPr lang="en-US" altLang="zh-CN" sz="1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1400" dirty="0">
                <a:latin typeface="Verdana" panose="020B0604030504040204" pitchFamily="34" charset="0"/>
                <a:ea typeface="Verdana" panose="020B0604030504040204" pitchFamily="34" charset="0"/>
                <a:cs typeface="Verdana" panose="020B0604030504040204" pitchFamily="34" charset="0"/>
              </a:rPr>
              <a:t>dl&gt;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&lt;/body&gt;</a:t>
            </a: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&lt;/html&gt;</a:t>
            </a:r>
          </a:p>
          <a:p>
            <a:endParaRPr lang="zh-CN" altLang="en-US" dirty="0"/>
          </a:p>
        </p:txBody>
      </p:sp>
    </p:spTree>
    <p:extLst>
      <p:ext uri="{BB962C8B-B14F-4D97-AF65-F5344CB8AC3E}">
        <p14:creationId xmlns:p14="http://schemas.microsoft.com/office/powerpoint/2010/main" val="2813937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1"/>
            <a:ext cx="5562600" cy="480131"/>
          </a:xfrm>
          <a:prstGeom prst="rect">
            <a:avLst/>
          </a:prstGeom>
          <a:noFill/>
        </p:spPr>
        <p:txBody>
          <a:bodyPr wrap="square" rtlCol="0">
            <a:spAutoFit/>
          </a:bodyPr>
          <a:lstStyle/>
          <a:p>
            <a:pPr algn="ctr"/>
            <a:r>
              <a:rPr lang="zh-CN" altLang="en-US" sz="2800" b="0" dirty="0" smtClean="0">
                <a:solidFill>
                  <a:srgbClr val="000066"/>
                </a:solidFill>
                <a:latin typeface="微软雅黑" panose="020B0503020204020204" pitchFamily="34" charset="-122"/>
                <a:ea typeface="微软雅黑" panose="020B0503020204020204" pitchFamily="34" charset="-122"/>
                <a:cs typeface="+mj-cs"/>
              </a:rPr>
              <a:t>本章小结</a:t>
            </a:r>
            <a:endParaRPr lang="zh-CN" altLang="en-US" sz="2800" b="0" dirty="0">
              <a:solidFill>
                <a:srgbClr val="000066"/>
              </a:solidFill>
              <a:latin typeface="微软雅黑" panose="020B0503020204020204" pitchFamily="34" charset="-122"/>
              <a:ea typeface="微软雅黑" panose="020B0503020204020204" pitchFamily="34" charset="-122"/>
              <a:cs typeface="+mj-cs"/>
            </a:endParaRPr>
          </a:p>
        </p:txBody>
      </p:sp>
      <p:sp>
        <p:nvSpPr>
          <p:cNvPr id="3" name="TextBox 2"/>
          <p:cNvSpPr txBox="1"/>
          <p:nvPr/>
        </p:nvSpPr>
        <p:spPr>
          <a:xfrm>
            <a:off x="685800" y="914400"/>
            <a:ext cx="7848600" cy="3385542"/>
          </a:xfrm>
          <a:prstGeom prst="rect">
            <a:avLst/>
          </a:prstGeom>
          <a:noFill/>
        </p:spPr>
        <p:txBody>
          <a:bodyPr wrap="square" rtlCol="0">
            <a:spAutoFit/>
          </a:bodyPr>
          <a:lstStyle/>
          <a:p>
            <a:pPr>
              <a:lnSpc>
                <a:spcPct val="100000"/>
              </a:lnSpc>
              <a:spcBef>
                <a:spcPts val="0"/>
              </a:spcBef>
              <a:spcAft>
                <a:spcPts val="600"/>
              </a:spcAft>
            </a:pPr>
            <a:r>
              <a:rPr lang="en-US" altLang="zh-CN" sz="2800" dirty="0" smtClean="0"/>
              <a:t>   </a:t>
            </a:r>
            <a:r>
              <a:rPr lang="zh-CN" altLang="zh-CN" b="0" dirty="0" smtClean="0">
                <a:latin typeface="微软雅黑" panose="020B0503020204020204" pitchFamily="34" charset="-122"/>
                <a:ea typeface="微软雅黑" panose="020B0503020204020204" pitchFamily="34" charset="-122"/>
              </a:rPr>
              <a:t>本章</a:t>
            </a:r>
            <a:r>
              <a:rPr lang="zh-CN" altLang="zh-CN" b="0" dirty="0">
                <a:latin typeface="微软雅黑" panose="020B0503020204020204" pitchFamily="34" charset="-122"/>
                <a:ea typeface="微软雅黑" panose="020B0503020204020204" pitchFamily="34" charset="-122"/>
              </a:rPr>
              <a:t>介绍了</a:t>
            </a:r>
            <a:r>
              <a:rPr lang="en-US" altLang="zh-CN" b="0" dirty="0">
                <a:latin typeface="微软雅黑" panose="020B0503020204020204" pitchFamily="34" charset="-122"/>
                <a:ea typeface="微软雅黑" panose="020B0503020204020204" pitchFamily="34" charset="-122"/>
              </a:rPr>
              <a:t>5</a:t>
            </a:r>
            <a:r>
              <a:rPr lang="zh-CN" altLang="zh-CN" b="0" dirty="0">
                <a:latin typeface="微软雅黑" panose="020B0503020204020204" pitchFamily="34" charset="-122"/>
                <a:ea typeface="微软雅黑" panose="020B0503020204020204" pitchFamily="34" charset="-122"/>
              </a:rPr>
              <a:t>种类型</a:t>
            </a:r>
            <a:r>
              <a:rPr lang="en-US" altLang="zh-CN" b="0" dirty="0">
                <a:latin typeface="微软雅黑" panose="020B0503020204020204" pitchFamily="34" charset="-122"/>
                <a:ea typeface="微软雅黑" panose="020B0503020204020204" pitchFamily="34" charset="-122"/>
              </a:rPr>
              <a:t>HTML</a:t>
            </a:r>
            <a:r>
              <a:rPr lang="zh-CN" altLang="zh-CN" b="0" dirty="0">
                <a:latin typeface="微软雅黑" panose="020B0503020204020204" pitchFamily="34" charset="-122"/>
                <a:ea typeface="微软雅黑" panose="020B0503020204020204" pitchFamily="34" charset="-122"/>
              </a:rPr>
              <a:t>列表，分别是无序列表、有序列表、定义列表、菜单列表和目录列表。但常用的列表只有</a:t>
            </a:r>
            <a:r>
              <a:rPr lang="en-US" altLang="zh-CN" b="0" dirty="0">
                <a:latin typeface="微软雅黑" panose="020B0503020204020204" pitchFamily="34" charset="-122"/>
                <a:ea typeface="微软雅黑" panose="020B0503020204020204" pitchFamily="34" charset="-122"/>
              </a:rPr>
              <a:t>3</a:t>
            </a:r>
            <a:r>
              <a:rPr lang="zh-CN" altLang="zh-CN" b="0" dirty="0">
                <a:latin typeface="微软雅黑" panose="020B0503020204020204" pitchFamily="34" charset="-122"/>
                <a:ea typeface="微软雅黑" panose="020B0503020204020204" pitchFamily="34" charset="-122"/>
              </a:rPr>
              <a:t>种，分别是无序列表、有序列表、定义列表。菜单列表和目录列表可以认为是无序列表的特例。</a:t>
            </a:r>
          </a:p>
          <a:p>
            <a:pPr>
              <a:lnSpc>
                <a:spcPct val="100000"/>
              </a:lnSpc>
              <a:spcBef>
                <a:spcPts val="0"/>
              </a:spcBef>
              <a:spcAft>
                <a:spcPts val="600"/>
              </a:spcAft>
            </a:pPr>
            <a:r>
              <a:rPr lang="en-US" altLang="zh-CN" b="0" dirty="0" smtClean="0">
                <a:latin typeface="微软雅黑" panose="020B0503020204020204" pitchFamily="34" charset="-122"/>
                <a:ea typeface="微软雅黑" panose="020B0503020204020204" pitchFamily="34" charset="-122"/>
              </a:rPr>
              <a:t>    </a:t>
            </a:r>
            <a:r>
              <a:rPr lang="zh-CN" altLang="zh-CN" b="0" dirty="0" smtClean="0">
                <a:latin typeface="微软雅黑" panose="020B0503020204020204" pitchFamily="34" charset="-122"/>
                <a:ea typeface="微软雅黑" panose="020B0503020204020204" pitchFamily="34" charset="-122"/>
              </a:rPr>
              <a:t>列表</a:t>
            </a:r>
            <a:r>
              <a:rPr lang="zh-CN" altLang="zh-CN" b="0" dirty="0">
                <a:latin typeface="微软雅黑" panose="020B0503020204020204" pitchFamily="34" charset="-122"/>
                <a:ea typeface="微软雅黑" panose="020B0503020204020204" pitchFamily="34" charset="-122"/>
              </a:rPr>
              <a:t>可以嵌套，但不能交叉嵌套，否则会发生语法错误。列表可以由无序列表和有序列表的多层子列表构成，从而使得网页内容的呈现更具层次感和美观感。</a:t>
            </a:r>
          </a:p>
          <a:p>
            <a:pPr>
              <a:lnSpc>
                <a:spcPct val="100000"/>
              </a:lnSpc>
              <a:spcBef>
                <a:spcPts val="0"/>
              </a:spcBef>
              <a:spcAft>
                <a:spcPts val="600"/>
              </a:spcAft>
            </a:pPr>
            <a:r>
              <a:rPr lang="en-US" altLang="zh-CN" b="0" dirty="0" smtClean="0">
                <a:latin typeface="微软雅黑" panose="020B0503020204020204" pitchFamily="34" charset="-122"/>
                <a:ea typeface="微软雅黑" panose="020B0503020204020204" pitchFamily="34" charset="-122"/>
              </a:rPr>
              <a:t>    </a:t>
            </a:r>
            <a:r>
              <a:rPr lang="zh-CN" altLang="zh-CN" b="0" dirty="0" smtClean="0">
                <a:latin typeface="微软雅黑" panose="020B0503020204020204" pitchFamily="34" charset="-122"/>
                <a:ea typeface="微软雅黑" panose="020B0503020204020204" pitchFamily="34" charset="-122"/>
              </a:rPr>
              <a:t>无序</a:t>
            </a:r>
            <a:r>
              <a:rPr lang="zh-CN" altLang="zh-CN" b="0" dirty="0">
                <a:latin typeface="微软雅黑" panose="020B0503020204020204" pitchFamily="34" charset="-122"/>
                <a:ea typeface="微软雅黑" panose="020B0503020204020204" pitchFamily="34" charset="-122"/>
              </a:rPr>
              <a:t>列表的列表项有项目符号（</a:t>
            </a:r>
            <a:r>
              <a:rPr lang="en-US" altLang="zh-CN" b="0" dirty="0">
                <a:latin typeface="微软雅黑" panose="020B0503020204020204" pitchFamily="34" charset="-122"/>
                <a:ea typeface="微软雅黑" panose="020B0503020204020204" pitchFamily="34" charset="-122"/>
              </a:rPr>
              <a:t>3</a:t>
            </a:r>
            <a:r>
              <a:rPr lang="zh-CN" altLang="zh-CN" b="0" dirty="0">
                <a:latin typeface="微软雅黑" panose="020B0503020204020204" pitchFamily="34" charset="-122"/>
                <a:ea typeface="微软雅黑" panose="020B0503020204020204" pitchFamily="34" charset="-122"/>
              </a:rPr>
              <a:t>种），有序列表的列表项有项目编号</a:t>
            </a:r>
            <a:r>
              <a:rPr lang="en-US" altLang="zh-CN" b="0" dirty="0">
                <a:latin typeface="微软雅黑" panose="020B0503020204020204" pitchFamily="34" charset="-122"/>
                <a:ea typeface="微软雅黑" panose="020B0503020204020204" pitchFamily="34" charset="-122"/>
              </a:rPr>
              <a:t>(5</a:t>
            </a:r>
            <a:r>
              <a:rPr lang="zh-CN" altLang="zh-CN" b="0" dirty="0">
                <a:latin typeface="微软雅黑" panose="020B0503020204020204" pitchFamily="34" charset="-122"/>
                <a:ea typeface="微软雅黑" panose="020B0503020204020204" pitchFamily="34" charset="-122"/>
              </a:rPr>
              <a:t>种</a:t>
            </a:r>
            <a:r>
              <a:rPr lang="en-US" altLang="zh-CN" b="0" dirty="0">
                <a:latin typeface="微软雅黑" panose="020B0503020204020204" pitchFamily="34" charset="-122"/>
                <a:ea typeface="微软雅黑" panose="020B0503020204020204" pitchFamily="34" charset="-122"/>
              </a:rPr>
              <a:t>)</a:t>
            </a:r>
            <a:r>
              <a:rPr lang="zh-CN" altLang="zh-CN" b="0" dirty="0">
                <a:latin typeface="微软雅黑" panose="020B0503020204020204" pitchFamily="34" charset="-122"/>
                <a:ea typeface="微软雅黑" panose="020B0503020204020204" pitchFamily="34" charset="-122"/>
              </a:rPr>
              <a:t>，定义列表项目前既没有编号，也没有符号。</a:t>
            </a:r>
          </a:p>
        </p:txBody>
      </p:sp>
    </p:spTree>
    <p:extLst>
      <p:ext uri="{BB962C8B-B14F-4D97-AF65-F5344CB8AC3E}">
        <p14:creationId xmlns:p14="http://schemas.microsoft.com/office/powerpoint/2010/main" val="776584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066800" y="57150"/>
            <a:ext cx="7772400" cy="628650"/>
          </a:xfrm>
        </p:spPr>
        <p:txBody>
          <a:bodyPr/>
          <a:lstStyle/>
          <a:p>
            <a:r>
              <a:rPr lang="zh-CN" altLang="en-US" dirty="0"/>
              <a:t>第</a:t>
            </a:r>
            <a:r>
              <a:rPr lang="en-US" altLang="zh-CN" dirty="0"/>
              <a:t>5</a:t>
            </a:r>
            <a:r>
              <a:rPr lang="zh-CN" altLang="en-US" dirty="0"/>
              <a:t>章 超</a:t>
            </a:r>
            <a:r>
              <a:rPr lang="zh-CN" altLang="en-US" dirty="0" smtClean="0"/>
              <a:t>链接</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9600" y="971550"/>
            <a:ext cx="8191500" cy="2325426"/>
          </a:xfrm>
          <a:prstGeom prst="rect">
            <a:avLst/>
          </a:prstGeom>
          <a:noFill/>
          <a:ln w="9525">
            <a:noFill/>
            <a:miter lim="800000"/>
            <a:headEnd/>
            <a:tailEnd/>
          </a:ln>
        </p:spPr>
      </p:pic>
      <p:sp>
        <p:nvSpPr>
          <p:cNvPr id="6" name="椭圆形标注 5"/>
          <p:cNvSpPr/>
          <p:nvPr/>
        </p:nvSpPr>
        <p:spPr bwMode="auto">
          <a:xfrm>
            <a:off x="2743200" y="3409950"/>
            <a:ext cx="3657600" cy="514350"/>
          </a:xfrm>
          <a:prstGeom prst="wedgeEllipseCallout">
            <a:avLst>
              <a:gd name="adj1" fmla="val -15834"/>
              <a:gd name="adj2" fmla="val -209823"/>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lang="zh-CN" altLang="en-US" dirty="0" smtClean="0">
                <a:solidFill>
                  <a:schemeClr val="bg1"/>
                </a:solidFill>
              </a:rPr>
              <a:t>此栏使用超链接</a:t>
            </a:r>
            <a:endParaRPr kumimoji="0" lang="zh-CN" altLang="en-US" sz="2200" b="1"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422418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3071610"/>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lvl="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掌握超链接的基本标记语法和属性语法。</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理解</a:t>
            </a:r>
            <a:r>
              <a:rPr lang="zh-CN" altLang="en-US" dirty="0">
                <a:latin typeface="微软雅黑" pitchFamily="34" charset="-122"/>
                <a:ea typeface="微软雅黑" pitchFamily="34" charset="-122"/>
              </a:rPr>
              <a:t>超链接分类、路径、书签等概念。</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a:t>
            </a:r>
            <a:r>
              <a:rPr lang="zh-CN" altLang="en-US" dirty="0">
                <a:latin typeface="微软雅黑" pitchFamily="34" charset="-122"/>
                <a:ea typeface="微软雅黑" pitchFamily="34" charset="-122"/>
              </a:rPr>
              <a:t>超链接实现文件下载、</a:t>
            </a:r>
            <a:r>
              <a:rPr lang="en-US" altLang="zh-CN" dirty="0">
                <a:latin typeface="微软雅黑" pitchFamily="34" charset="-122"/>
                <a:ea typeface="微软雅黑" pitchFamily="34" charset="-122"/>
              </a:rPr>
              <a:t>FTP </a:t>
            </a:r>
            <a:r>
              <a:rPr lang="zh-CN" altLang="en-US" dirty="0">
                <a:latin typeface="微软雅黑" pitchFamily="34" charset="-122"/>
                <a:ea typeface="微软雅黑" pitchFamily="34" charset="-122"/>
              </a:rPr>
              <a:t>下载、电子邮件链接、图像链接。</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学会使用超链接制作书签。</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学会使用</a:t>
            </a:r>
            <a:r>
              <a:rPr lang="zh-CN" altLang="en-US" dirty="0">
                <a:latin typeface="微软雅黑" pitchFamily="34" charset="-122"/>
                <a:ea typeface="微软雅黑" pitchFamily="34" charset="-122"/>
              </a:rPr>
              <a:t>浮动框架实现内嵌页面的显示。</a:t>
            </a:r>
          </a:p>
        </p:txBody>
      </p:sp>
    </p:spTree>
    <p:extLst>
      <p:ext uri="{BB962C8B-B14F-4D97-AF65-F5344CB8AC3E}">
        <p14:creationId xmlns:p14="http://schemas.microsoft.com/office/powerpoint/2010/main" val="3642086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5.1 </a:t>
            </a:r>
            <a:r>
              <a:rPr lang="zh-CN" altLang="en-US" dirty="0"/>
              <a:t>超</a:t>
            </a:r>
            <a:r>
              <a:rPr lang="zh-CN" altLang="en-US" dirty="0" smtClean="0"/>
              <a:t>链接</a:t>
            </a:r>
            <a:r>
              <a:rPr lang="zh-CN" altLang="en-US" dirty="0"/>
              <a:t>概述</a:t>
            </a:r>
            <a:r>
              <a:rPr lang="zh-CN" altLang="en-US" dirty="0" smtClean="0"/>
              <a:t> </a:t>
            </a:r>
            <a:endParaRPr lang="zh-CN" altLang="en-US" dirty="0"/>
          </a:p>
        </p:txBody>
      </p:sp>
      <p:sp>
        <p:nvSpPr>
          <p:cNvPr id="97283" name="Rectangle 3"/>
          <p:cNvSpPr>
            <a:spLocks noGrp="1" noChangeArrowheads="1"/>
          </p:cNvSpPr>
          <p:nvPr>
            <p:ph idx="1"/>
          </p:nvPr>
        </p:nvSpPr>
        <p:spPr>
          <a:xfrm>
            <a:off x="609600" y="810816"/>
            <a:ext cx="8397875" cy="1684734"/>
          </a:xfrm>
        </p:spPr>
        <p:txBody>
          <a:bodyPr/>
          <a:lstStyle/>
          <a:p>
            <a:pPr marL="0" indent="0" algn="just">
              <a:spcBef>
                <a:spcPct val="20000"/>
              </a:spcBef>
            </a:pPr>
            <a:r>
              <a:rPr lang="zh-CN" altLang="en-US" u="sng" dirty="0" smtClean="0"/>
              <a:t>超</a:t>
            </a:r>
            <a:r>
              <a:rPr lang="zh-CN" altLang="en-US" u="sng" dirty="0"/>
              <a:t>链接</a:t>
            </a:r>
            <a:r>
              <a:rPr lang="zh-CN" altLang="en-US" dirty="0"/>
              <a:t>是指从一个网页指向一个</a:t>
            </a:r>
            <a:r>
              <a:rPr lang="zh-CN" altLang="en-US" u="sng" dirty="0"/>
              <a:t>目标</a:t>
            </a:r>
            <a:r>
              <a:rPr lang="zh-CN" altLang="en-US" dirty="0"/>
              <a:t>的</a:t>
            </a:r>
            <a:r>
              <a:rPr lang="zh-CN" altLang="en-US" u="sng" dirty="0">
                <a:solidFill>
                  <a:srgbClr val="FF0000"/>
                </a:solidFill>
              </a:rPr>
              <a:t>连接</a:t>
            </a:r>
            <a:r>
              <a:rPr lang="zh-CN" altLang="en-US" u="sng" dirty="0" smtClean="0">
                <a:solidFill>
                  <a:srgbClr val="FF0000"/>
                </a:solidFill>
              </a:rPr>
              <a:t>关系</a:t>
            </a:r>
            <a:r>
              <a:rPr lang="zh-CN" altLang="en-US" dirty="0" smtClean="0"/>
              <a:t>。</a:t>
            </a:r>
            <a:endParaRPr lang="en-US" altLang="zh-CN" dirty="0" smtClean="0"/>
          </a:p>
          <a:p>
            <a:pPr marL="0" indent="0" algn="just">
              <a:spcBef>
                <a:spcPct val="20000"/>
              </a:spcBef>
              <a:buNone/>
            </a:pPr>
            <a:r>
              <a:rPr lang="en-US" altLang="zh-CN" dirty="0" smtClean="0"/>
              <a:t>       </a:t>
            </a:r>
            <a:r>
              <a:rPr lang="zh-CN" altLang="en-US" dirty="0" smtClean="0"/>
              <a:t>这个</a:t>
            </a:r>
            <a:r>
              <a:rPr lang="zh-CN" altLang="en-US" u="sng" dirty="0">
                <a:solidFill>
                  <a:srgbClr val="FF0000"/>
                </a:solidFill>
              </a:rPr>
              <a:t>目标</a:t>
            </a:r>
            <a:r>
              <a:rPr lang="zh-CN" altLang="en-US" dirty="0"/>
              <a:t>可以</a:t>
            </a:r>
            <a:r>
              <a:rPr lang="zh-CN" altLang="en-US" dirty="0" smtClean="0"/>
              <a:t>是：一</a:t>
            </a:r>
            <a:r>
              <a:rPr lang="zh-CN" altLang="en-US" dirty="0"/>
              <a:t>个</a:t>
            </a:r>
            <a:r>
              <a:rPr lang="zh-CN" altLang="en-US" dirty="0" smtClean="0"/>
              <a:t>网页、图片、一</a:t>
            </a:r>
            <a:r>
              <a:rPr lang="zh-CN" altLang="en-US" dirty="0"/>
              <a:t>个电子邮件</a:t>
            </a:r>
            <a:r>
              <a:rPr lang="zh-CN" altLang="en-US" dirty="0" smtClean="0"/>
              <a:t>地址、一</a:t>
            </a:r>
            <a:r>
              <a:rPr lang="zh-CN" altLang="en-US" dirty="0"/>
              <a:t>个</a:t>
            </a:r>
            <a:r>
              <a:rPr lang="zh-CN" altLang="en-US" dirty="0" smtClean="0"/>
              <a:t>文件或是</a:t>
            </a:r>
            <a:r>
              <a:rPr lang="zh-CN" altLang="en-US" dirty="0"/>
              <a:t>一个应用程序</a:t>
            </a:r>
            <a:r>
              <a:rPr lang="zh-CN" altLang="en-US" dirty="0" smtClean="0"/>
              <a:t>。</a:t>
            </a:r>
            <a:endParaRPr lang="en-US" altLang="zh-CN" dirty="0" smtClean="0"/>
          </a:p>
          <a:p>
            <a:pPr marL="0" indent="0" algn="just">
              <a:spcBef>
                <a:spcPct val="20000"/>
              </a:spcBef>
              <a:buNone/>
            </a:pPr>
            <a:r>
              <a:rPr lang="zh-CN" altLang="en-US" dirty="0" smtClean="0"/>
              <a:t>      网页中</a:t>
            </a:r>
            <a:r>
              <a:rPr lang="zh-CN" altLang="en-US" u="sng" dirty="0" smtClean="0">
                <a:solidFill>
                  <a:srgbClr val="FF0000"/>
                </a:solidFill>
              </a:rPr>
              <a:t>超</a:t>
            </a:r>
            <a:r>
              <a:rPr lang="zh-CN" altLang="en-US" u="sng" dirty="0">
                <a:solidFill>
                  <a:srgbClr val="FF0000"/>
                </a:solidFill>
              </a:rPr>
              <a:t>链接的</a:t>
            </a:r>
            <a:r>
              <a:rPr lang="zh-CN" altLang="en-US" u="sng" dirty="0" smtClean="0">
                <a:solidFill>
                  <a:srgbClr val="FF0000"/>
                </a:solidFill>
              </a:rPr>
              <a:t>对象</a:t>
            </a:r>
            <a:r>
              <a:rPr lang="zh-CN" altLang="en-US" dirty="0" smtClean="0"/>
              <a:t>是</a:t>
            </a:r>
            <a:r>
              <a:rPr lang="zh-CN" altLang="en-US" dirty="0"/>
              <a:t>一段</a:t>
            </a:r>
            <a:r>
              <a:rPr lang="zh-CN" altLang="en-US" u="sng" dirty="0">
                <a:solidFill>
                  <a:srgbClr val="FF0000"/>
                </a:solidFill>
              </a:rPr>
              <a:t>文本</a:t>
            </a:r>
            <a:r>
              <a:rPr lang="zh-CN" altLang="en-US" dirty="0"/>
              <a:t>或者是一个</a:t>
            </a:r>
            <a:r>
              <a:rPr lang="zh-CN" altLang="en-US" u="sng" dirty="0">
                <a:solidFill>
                  <a:srgbClr val="FF0000"/>
                </a:solidFill>
              </a:rPr>
              <a:t>图片</a:t>
            </a:r>
            <a:r>
              <a:rPr lang="zh-CN" altLang="en-US" dirty="0"/>
              <a:t>。 </a:t>
            </a:r>
          </a:p>
          <a:p>
            <a:pPr marL="0" indent="0" algn="just">
              <a:spcBef>
                <a:spcPct val="20000"/>
              </a:spcBef>
            </a:pPr>
            <a:endParaRPr lang="en-US" altLang="zh-CN" dirty="0">
              <a:ea typeface="宋体"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952750"/>
            <a:ext cx="3333750" cy="126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9600" y="2724150"/>
            <a:ext cx="4572000" cy="1615827"/>
          </a:xfrm>
          <a:prstGeom prst="rect">
            <a:avLst/>
          </a:prstGeom>
        </p:spPr>
        <p:txBody>
          <a:bodyPr>
            <a:spAutoFit/>
          </a:bodyPr>
          <a:lstStyle/>
          <a:p>
            <a:pPr algn="just"/>
            <a:r>
              <a:rPr lang="zh-CN" altLang="en-US" dirty="0" smtClean="0"/>
              <a:t>    超链接在</a:t>
            </a:r>
            <a:r>
              <a:rPr lang="zh-CN" altLang="en-US" u="sng" dirty="0" smtClean="0">
                <a:solidFill>
                  <a:srgbClr val="FF0000"/>
                </a:solidFill>
              </a:rPr>
              <a:t>本质上</a:t>
            </a:r>
            <a:r>
              <a:rPr lang="zh-CN" altLang="en-US" dirty="0" smtClean="0"/>
              <a:t>属于一个网页的一部分，它是一种允许我们同其他网页或站点之间进行</a:t>
            </a:r>
            <a:r>
              <a:rPr lang="zh-CN" altLang="en-US" u="sng" dirty="0" smtClean="0">
                <a:solidFill>
                  <a:srgbClr val="FF0000"/>
                </a:solidFill>
              </a:rPr>
              <a:t>连接</a:t>
            </a:r>
            <a:r>
              <a:rPr lang="zh-CN" altLang="en-US" dirty="0" smtClean="0"/>
              <a:t>的</a:t>
            </a:r>
            <a:r>
              <a:rPr lang="zh-CN" altLang="en-US" u="sng" dirty="0" smtClean="0">
                <a:solidFill>
                  <a:srgbClr val="FF0000"/>
                </a:solidFill>
              </a:rPr>
              <a:t>元素</a:t>
            </a:r>
            <a:r>
              <a:rPr lang="zh-CN" altLang="en-US" dirty="0" smtClean="0"/>
              <a:t>。各个网页链接在一起后，才能真正构成一个网站。 </a:t>
            </a:r>
          </a:p>
        </p:txBody>
      </p:sp>
    </p:spTree>
    <p:extLst>
      <p:ext uri="{BB962C8B-B14F-4D97-AF65-F5344CB8AC3E}">
        <p14:creationId xmlns:p14="http://schemas.microsoft.com/office/powerpoint/2010/main" val="285536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3.1.1 </a:t>
            </a:r>
            <a:r>
              <a:rPr lang="zh-CN" altLang="en-US" dirty="0" smtClean="0"/>
              <a:t>向</a:t>
            </a:r>
            <a:r>
              <a:rPr lang="en-US" altLang="zh-CN" dirty="0" smtClean="0"/>
              <a:t>Web</a:t>
            </a:r>
            <a:r>
              <a:rPr lang="zh-CN" altLang="en-US" dirty="0" smtClean="0"/>
              <a:t>页面添加</a:t>
            </a:r>
            <a:r>
              <a:rPr lang="zh-CN" altLang="en-US" dirty="0"/>
              <a:t>文字信息 </a:t>
            </a:r>
          </a:p>
        </p:txBody>
      </p:sp>
      <p:sp>
        <p:nvSpPr>
          <p:cNvPr id="98307" name="Rectangle 3"/>
          <p:cNvSpPr>
            <a:spLocks noGrp="1" noChangeArrowheads="1"/>
          </p:cNvSpPr>
          <p:nvPr>
            <p:ph idx="1"/>
          </p:nvPr>
        </p:nvSpPr>
        <p:spPr/>
        <p:txBody>
          <a:bodyPr/>
          <a:lstStyle/>
          <a:p>
            <a:r>
              <a:rPr lang="zh-CN" altLang="en-US" dirty="0"/>
              <a:t>基本语法 ：</a:t>
            </a:r>
          </a:p>
          <a:p>
            <a:pPr lvl="1">
              <a:buNone/>
            </a:pPr>
            <a:r>
              <a:rPr lang="en-US" altLang="zh-CN" sz="1800" dirty="0" smtClean="0">
                <a:solidFill>
                  <a:srgbClr val="FF0000"/>
                </a:solidFill>
              </a:rPr>
              <a:t>    &lt;</a:t>
            </a:r>
            <a:r>
              <a:rPr lang="en-US" altLang="zh-CN" sz="1800" dirty="0">
                <a:solidFill>
                  <a:srgbClr val="FF0000"/>
                </a:solidFill>
              </a:rPr>
              <a:t>body&gt;</a:t>
            </a:r>
            <a:r>
              <a:rPr lang="zh-CN" altLang="en-US" sz="1800" dirty="0">
                <a:solidFill>
                  <a:srgbClr val="FF0000"/>
                </a:solidFill>
              </a:rPr>
              <a:t>向这里添加内容</a:t>
            </a:r>
            <a:r>
              <a:rPr lang="en-US" altLang="zh-CN" sz="1800" dirty="0">
                <a:solidFill>
                  <a:srgbClr val="FF0000"/>
                </a:solidFill>
              </a:rPr>
              <a:t>&lt;/body&gt; </a:t>
            </a:r>
          </a:p>
          <a:p>
            <a:r>
              <a:rPr lang="zh-CN" altLang="en-US" dirty="0"/>
              <a:t>语法说明 </a:t>
            </a:r>
          </a:p>
          <a:p>
            <a:pPr lvl="1"/>
            <a:r>
              <a:rPr lang="en-US" altLang="zh-CN" b="0" dirty="0"/>
              <a:t>body </a:t>
            </a:r>
            <a:r>
              <a:rPr lang="zh-CN" altLang="en-US" b="0" dirty="0"/>
              <a:t>元素定义文档的主体。</a:t>
            </a:r>
          </a:p>
          <a:p>
            <a:pPr lvl="1"/>
            <a:r>
              <a:rPr lang="en-US" altLang="zh-CN" b="0" dirty="0"/>
              <a:t>body </a:t>
            </a:r>
            <a:r>
              <a:rPr lang="zh-CN" altLang="en-US" b="0" dirty="0"/>
              <a:t>元素包含文档的所有内容（比如文本、超链接、图像、表格和列表等）。 </a:t>
            </a:r>
            <a:endParaRPr lang="en-US" altLang="zh-CN" b="0" dirty="0" smtClean="0"/>
          </a:p>
          <a:p>
            <a:pPr lvl="1"/>
            <a:r>
              <a:rPr lang="en-US" altLang="zh-CN" b="0" dirty="0" smtClean="0"/>
              <a:t>Body</a:t>
            </a:r>
            <a:r>
              <a:rPr lang="zh-CN" altLang="en-US" b="0" dirty="0" smtClean="0"/>
              <a:t>标记所包含的内容会显示在页面上。</a:t>
            </a:r>
            <a:endParaRPr lang="zh-CN" altLang="en-US"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5.2 </a:t>
            </a:r>
            <a:r>
              <a:rPr lang="en-US" altLang="zh-CN" dirty="0" smtClean="0"/>
              <a:t> </a:t>
            </a:r>
            <a:r>
              <a:rPr lang="zh-CN" altLang="zh-CN" dirty="0"/>
              <a:t>超链接语法、路径及分类</a:t>
            </a:r>
            <a:endParaRPr lang="zh-CN" altLang="en-US" dirty="0"/>
          </a:p>
        </p:txBody>
      </p:sp>
      <p:sp>
        <p:nvSpPr>
          <p:cNvPr id="98307" name="Rectangle 3"/>
          <p:cNvSpPr>
            <a:spLocks noGrp="1" noChangeArrowheads="1"/>
          </p:cNvSpPr>
          <p:nvPr>
            <p:ph idx="1"/>
          </p:nvPr>
        </p:nvSpPr>
        <p:spPr>
          <a:xfrm>
            <a:off x="609600" y="819150"/>
            <a:ext cx="8397875" cy="3848100"/>
          </a:xfrm>
        </p:spPr>
        <p:txBody>
          <a:bodyPr/>
          <a:lstStyle/>
          <a:p>
            <a:pPr>
              <a:buNone/>
            </a:pPr>
            <a:r>
              <a:rPr lang="en-US" altLang="zh-CN" dirty="0" smtClean="0"/>
              <a:t>5.2.1 </a:t>
            </a:r>
            <a:r>
              <a:rPr lang="zh-CN" altLang="en-US" dirty="0" smtClean="0"/>
              <a:t>超链接</a:t>
            </a:r>
            <a:r>
              <a:rPr lang="en-US" altLang="zh-CN" dirty="0" smtClean="0"/>
              <a:t>a (</a:t>
            </a:r>
            <a:r>
              <a:rPr lang="en-US" altLang="zh-CN" u="sng" dirty="0" smtClean="0">
                <a:solidFill>
                  <a:srgbClr val="FF0000"/>
                </a:solidFill>
              </a:rPr>
              <a:t>A</a:t>
            </a:r>
            <a:r>
              <a:rPr lang="en-US" altLang="zh-CN" dirty="0" smtClean="0"/>
              <a:t>nchor </a:t>
            </a:r>
            <a:r>
              <a:rPr lang="zh-CN" altLang="en-US" dirty="0" smtClean="0"/>
              <a:t>锚</a:t>
            </a:r>
            <a:r>
              <a:rPr lang="en-US" altLang="zh-CN" dirty="0" smtClean="0"/>
              <a:t>)</a:t>
            </a:r>
            <a:r>
              <a:rPr lang="zh-CN" altLang="en-US" dirty="0" smtClean="0"/>
              <a:t>标记语法 </a:t>
            </a:r>
            <a:endParaRPr lang="en-US" altLang="zh-CN" dirty="0" smtClean="0"/>
          </a:p>
          <a:p>
            <a:pPr>
              <a:lnSpc>
                <a:spcPct val="90000"/>
              </a:lnSpc>
            </a:pPr>
            <a:r>
              <a:rPr lang="zh-CN" altLang="en-US" dirty="0" smtClean="0"/>
              <a:t>基本语法</a:t>
            </a:r>
          </a:p>
          <a:p>
            <a:pPr lvl="1">
              <a:lnSpc>
                <a:spcPct val="90000"/>
              </a:lnSpc>
              <a:buNone/>
            </a:pPr>
            <a:r>
              <a:rPr lang="en-US" altLang="zh-CN" sz="1800" dirty="0" smtClean="0">
                <a:solidFill>
                  <a:srgbClr val="FF0000"/>
                </a:solidFill>
              </a:rPr>
              <a:t> &lt;a </a:t>
            </a:r>
            <a:r>
              <a:rPr lang="en-US" altLang="zh-CN" sz="1800" dirty="0" err="1" smtClean="0">
                <a:solidFill>
                  <a:srgbClr val="FF0000"/>
                </a:solidFill>
                <a:latin typeface="Verdana" pitchFamily="34" charset="0"/>
                <a:ea typeface="Verdana" pitchFamily="34" charset="0"/>
                <a:cs typeface="Verdana" pitchFamily="34" charset="0"/>
              </a:rPr>
              <a:t>href</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err="1" smtClean="0">
                <a:solidFill>
                  <a:srgbClr val="FF0000"/>
                </a:solidFill>
                <a:latin typeface="Verdana" pitchFamily="34" charset="0"/>
                <a:ea typeface="Verdana" pitchFamily="34" charset="0"/>
                <a:cs typeface="Verdana" pitchFamily="34" charset="0"/>
              </a:rPr>
              <a:t>url</a:t>
            </a:r>
            <a:r>
              <a:rPr lang="en-US" altLang="zh-CN" sz="1800" dirty="0" smtClean="0">
                <a:solidFill>
                  <a:srgbClr val="FF0000"/>
                </a:solidFill>
                <a:latin typeface="Verdana" pitchFamily="34" charset="0"/>
                <a:ea typeface="Verdana" pitchFamily="34" charset="0"/>
                <a:cs typeface="Verdana" pitchFamily="34" charset="0"/>
              </a:rPr>
              <a:t>"  name="" title=""</a:t>
            </a:r>
            <a:r>
              <a:rPr lang="zh-CN" altLang="en-US" sz="1800" dirty="0" smtClean="0">
                <a:solidFill>
                  <a:srgbClr val="FF0000"/>
                </a:solidFill>
                <a:latin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target=""&gt;</a:t>
            </a:r>
            <a:r>
              <a:rPr lang="zh-CN" altLang="en-US" sz="1800" dirty="0" smtClean="0">
                <a:solidFill>
                  <a:srgbClr val="FF0000"/>
                </a:solidFill>
                <a:latin typeface="Verdana" pitchFamily="34" charset="0"/>
                <a:cs typeface="Verdana" pitchFamily="34" charset="0"/>
              </a:rPr>
              <a:t>超链接标题</a:t>
            </a:r>
            <a:r>
              <a:rPr lang="en-US" altLang="zh-CN" sz="1800" dirty="0" smtClean="0">
                <a:solidFill>
                  <a:srgbClr val="FF0000"/>
                </a:solidFill>
                <a:latin typeface="Verdana" pitchFamily="34" charset="0"/>
                <a:ea typeface="Verdana" pitchFamily="34" charset="0"/>
                <a:cs typeface="Verdana" pitchFamily="34" charset="0"/>
              </a:rPr>
              <a:t>&lt;/a</a:t>
            </a:r>
            <a:r>
              <a:rPr lang="en-US" altLang="zh-CN" sz="1800" dirty="0" smtClean="0">
                <a:solidFill>
                  <a:srgbClr val="FF0000"/>
                </a:solidFill>
              </a:rPr>
              <a:t>&gt;</a:t>
            </a:r>
          </a:p>
          <a:p>
            <a:pPr>
              <a:lnSpc>
                <a:spcPct val="90000"/>
              </a:lnSpc>
            </a:pPr>
            <a:r>
              <a:rPr lang="zh-CN" altLang="en-US" dirty="0" smtClean="0"/>
              <a:t>语法说明</a:t>
            </a:r>
          </a:p>
          <a:p>
            <a:pPr lvl="1">
              <a:lnSpc>
                <a:spcPct val="90000"/>
              </a:lnSpc>
              <a:buNone/>
            </a:pPr>
            <a:r>
              <a:rPr lang="zh-CN" altLang="en-US" sz="2000" b="0" dirty="0" smtClean="0"/>
              <a:t>超链接由目的地址、链接标题、打开方式等三部分组成。</a:t>
            </a:r>
          </a:p>
          <a:p>
            <a:pPr lvl="1">
              <a:lnSpc>
                <a:spcPct val="90000"/>
              </a:lnSpc>
              <a:buNone/>
            </a:pPr>
            <a:r>
              <a:rPr lang="en-US" altLang="zh-CN" sz="2000" b="0" dirty="0" smtClean="0"/>
              <a:t>1.href</a:t>
            </a:r>
            <a:r>
              <a:rPr lang="en-US" altLang="zh-CN" sz="2000" b="0" dirty="0" smtClean="0">
                <a:solidFill>
                  <a:schemeClr val="accent1"/>
                </a:solidFill>
              </a:rPr>
              <a:t> </a:t>
            </a:r>
            <a:r>
              <a:rPr lang="en-US" altLang="zh-CN" sz="2000" b="0" dirty="0" smtClean="0"/>
              <a:t>（</a:t>
            </a:r>
            <a:r>
              <a:rPr lang="en-US" altLang="zh-CN" sz="2000" b="0" dirty="0" err="1" smtClean="0"/>
              <a:t>href</a:t>
            </a:r>
            <a:r>
              <a:rPr lang="en-US" altLang="zh-CN" sz="2000" b="0" dirty="0" smtClean="0"/>
              <a:t>-Hypertext  reference）</a:t>
            </a:r>
            <a:r>
              <a:rPr lang="zh-CN" altLang="en-US" sz="2000" b="0" dirty="0" smtClean="0"/>
              <a:t>：链接指向的目标文件。</a:t>
            </a:r>
          </a:p>
          <a:p>
            <a:pPr lvl="1">
              <a:lnSpc>
                <a:spcPct val="90000"/>
              </a:lnSpc>
              <a:buNone/>
            </a:pPr>
            <a:r>
              <a:rPr lang="en-US" altLang="zh-CN" sz="2000" b="0" dirty="0" smtClean="0"/>
              <a:t>2.title</a:t>
            </a:r>
            <a:r>
              <a:rPr lang="zh-CN" altLang="en-US" sz="2000" b="0" dirty="0" smtClean="0"/>
              <a:t>：指向链接的提示信息</a:t>
            </a:r>
            <a:r>
              <a:rPr lang="en-US" altLang="zh-CN" sz="2000" b="0" dirty="0" smtClean="0"/>
              <a:t>。3.target</a:t>
            </a:r>
            <a:r>
              <a:rPr lang="zh-CN" altLang="en-US" sz="2000" b="0" dirty="0" smtClean="0"/>
              <a:t>：指定打开的目标窗口 。有</a:t>
            </a:r>
            <a:r>
              <a:rPr lang="en-US" altLang="zh-CN" sz="2000" b="0" dirty="0" smtClean="0"/>
              <a:t>5 </a:t>
            </a:r>
            <a:r>
              <a:rPr lang="zh-CN" altLang="en-US" sz="2000" b="0" dirty="0" smtClean="0"/>
              <a:t>种取值：</a:t>
            </a:r>
            <a:r>
              <a:rPr lang="zh-CN" altLang="en-US" sz="2000" dirty="0" smtClean="0"/>
              <a:t> </a:t>
            </a:r>
            <a:r>
              <a:rPr lang="en-US" altLang="zh-CN" sz="2000" b="0" dirty="0" smtClean="0"/>
              <a:t>_parent -</a:t>
            </a:r>
            <a:r>
              <a:rPr lang="zh-CN" altLang="en-US" sz="2000" b="0" dirty="0" smtClean="0"/>
              <a:t>上一级窗口；</a:t>
            </a:r>
            <a:r>
              <a:rPr lang="en-US" altLang="zh-CN" sz="2000" b="0" dirty="0" smtClean="0"/>
              <a:t>_blank-</a:t>
            </a:r>
            <a:r>
              <a:rPr lang="zh-CN" altLang="en-US" sz="2000" b="0" dirty="0" smtClean="0"/>
              <a:t>新窗口； </a:t>
            </a:r>
            <a:endParaRPr lang="en-US" altLang="zh-CN" sz="2000" b="0" dirty="0" smtClean="0"/>
          </a:p>
          <a:p>
            <a:pPr marL="533400" indent="-533400">
              <a:spcBef>
                <a:spcPts val="0"/>
              </a:spcBef>
              <a:spcAft>
                <a:spcPts val="0"/>
              </a:spcAft>
              <a:buNone/>
            </a:pPr>
            <a:r>
              <a:rPr lang="en-US" altLang="zh-CN" sz="2000" dirty="0"/>
              <a:t> </a:t>
            </a:r>
            <a:r>
              <a:rPr lang="en-US" altLang="zh-CN" sz="2000" dirty="0" smtClean="0"/>
              <a:t>                    _self - </a:t>
            </a:r>
            <a:r>
              <a:rPr lang="zh-CN" altLang="en-US" sz="2000" dirty="0" smtClean="0"/>
              <a:t>同一窗口，默认值；</a:t>
            </a:r>
            <a:r>
              <a:rPr lang="en-US" altLang="zh-CN" sz="2000" dirty="0" smtClean="0"/>
              <a:t>_top - </a:t>
            </a:r>
            <a:r>
              <a:rPr lang="zh-CN" altLang="en-US" sz="2000" dirty="0" smtClean="0"/>
              <a:t>整个窗口打开；</a:t>
            </a:r>
            <a:endParaRPr lang="en-US" altLang="zh-CN" sz="2000" dirty="0" smtClean="0"/>
          </a:p>
          <a:p>
            <a:pPr marL="533400" indent="-533400">
              <a:spcBef>
                <a:spcPts val="0"/>
              </a:spcBef>
              <a:spcAft>
                <a:spcPts val="0"/>
              </a:spcAft>
              <a:buNone/>
            </a:pPr>
            <a:r>
              <a:rPr lang="en-US" altLang="zh-CN" sz="2000" dirty="0">
                <a:solidFill>
                  <a:srgbClr val="FF0000"/>
                </a:solidFill>
              </a:rPr>
              <a:t> </a:t>
            </a:r>
            <a:r>
              <a:rPr lang="en-US" altLang="zh-CN" sz="2000" dirty="0" smtClean="0">
                <a:solidFill>
                  <a:srgbClr val="FF0000"/>
                </a:solidFill>
              </a:rPr>
              <a:t>                   </a:t>
            </a:r>
            <a:r>
              <a:rPr lang="en-US" altLang="zh-CN" sz="2000" dirty="0" err="1" smtClean="0">
                <a:solidFill>
                  <a:srgbClr val="FF0000"/>
                </a:solidFill>
              </a:rPr>
              <a:t>framename</a:t>
            </a:r>
            <a:r>
              <a:rPr lang="en-US" altLang="zh-CN" sz="2000" dirty="0" smtClean="0"/>
              <a:t>-</a:t>
            </a:r>
            <a:r>
              <a:rPr lang="zh-CN" altLang="en-US" sz="2000" dirty="0"/>
              <a:t>框</a:t>
            </a:r>
            <a:r>
              <a:rPr lang="zh-CN" altLang="en-US" sz="2000" dirty="0" smtClean="0"/>
              <a:t>架或浮动框架名</a:t>
            </a:r>
            <a:endParaRPr lang="zh-CN" altLang="en-US" sz="2000" dirty="0"/>
          </a:p>
          <a:p>
            <a:pPr marL="533400" indent="-533400">
              <a:spcBef>
                <a:spcPts val="0"/>
              </a:spcBef>
              <a:spcAft>
                <a:spcPts val="0"/>
              </a:spcAft>
              <a:buNone/>
            </a:pPr>
            <a:endParaRPr lang="zh-CN" altLang="en-US" sz="2200" dirty="0" smtClean="0">
              <a:latin typeface="宋体" pitchFamily="2" charset="-122"/>
              <a:ea typeface="宋体" pitchFamily="2" charset="-122"/>
            </a:endParaRPr>
          </a:p>
          <a:p>
            <a:pPr>
              <a:buNone/>
            </a:pPr>
            <a:endParaRPr lang="zh-CN" altLang="en-US" dirty="0">
              <a:ea typeface="宋体" charset="-122"/>
            </a:endParaRPr>
          </a:p>
        </p:txBody>
      </p:sp>
    </p:spTree>
    <p:extLst>
      <p:ext uri="{BB962C8B-B14F-4D97-AF65-F5344CB8AC3E}">
        <p14:creationId xmlns:p14="http://schemas.microsoft.com/office/powerpoint/2010/main" val="1811198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超链接案例</a:t>
            </a:r>
            <a:endParaRPr lang="zh-CN" altLang="en-US" dirty="0"/>
          </a:p>
        </p:txBody>
      </p:sp>
      <p:sp>
        <p:nvSpPr>
          <p:cNvPr id="3" name="Rectangle 3"/>
          <p:cNvSpPr txBox="1">
            <a:spLocks noChangeArrowheads="1"/>
          </p:cNvSpPr>
          <p:nvPr/>
        </p:nvSpPr>
        <p:spPr>
          <a:xfrm>
            <a:off x="685800" y="819150"/>
            <a:ext cx="5333999" cy="3810000"/>
          </a:xfrm>
          <a:prstGeom prst="rect">
            <a:avLst/>
          </a:prstGeom>
        </p:spPr>
        <p:txBody>
          <a:bodyPr/>
          <a:lstStyle/>
          <a:p>
            <a:pPr marL="182563" marR="0" lvl="0" indent="-182563" algn="l" defTabSz="1158875" rtl="0" eaLnBrk="0" fontAlgn="base" latinLnBrk="0" hangingPunct="0">
              <a:lnSpc>
                <a:spcPts val="1500"/>
              </a:lnSpc>
              <a:spcBef>
                <a:spcPts val="0"/>
              </a:spcBef>
              <a:spcAft>
                <a:spcPts val="0"/>
              </a:spcAft>
              <a:buClr>
                <a:srgbClr val="0000CC"/>
              </a:buClr>
              <a:buSzPct val="100000"/>
              <a:buFont typeface="Wingdings" pitchFamily="2" charset="2"/>
              <a:buNone/>
              <a:tabLst/>
              <a:defRPr/>
            </a:pPr>
            <a:endParaRPr kumimoji="0" lang="zh-CN" altLang="en-US" sz="1600" b="0" i="0" u="none" strike="noStrike" kern="0" cap="none" spc="0" normalizeH="0" baseline="0" noProof="0" dirty="0">
              <a:ln>
                <a:noFill/>
              </a:ln>
              <a:effectLst/>
              <a:uLnTx/>
              <a:uFillTx/>
              <a:latin typeface="Verdana" pitchFamily="34" charset="0"/>
              <a:ea typeface="黑体" pitchFamily="2" charset="-122"/>
              <a:cs typeface="Verdana" pitchFamily="34" charset="0"/>
            </a:endParaRPr>
          </a:p>
        </p:txBody>
      </p:sp>
      <p:sp>
        <p:nvSpPr>
          <p:cNvPr id="5" name="矩形 4"/>
          <p:cNvSpPr/>
          <p:nvPr/>
        </p:nvSpPr>
        <p:spPr>
          <a:xfrm>
            <a:off x="609600" y="2647950"/>
            <a:ext cx="8077200" cy="1815882"/>
          </a:xfrm>
          <a:prstGeom prst="rect">
            <a:avLst/>
          </a:prstGeom>
        </p:spPr>
        <p:txBody>
          <a:bodyPr wrap="square">
            <a:spAutoFit/>
          </a:bodyPr>
          <a:lstStyle/>
          <a:p>
            <a:pPr>
              <a:lnSpc>
                <a:spcPct val="100000"/>
              </a:lnSpc>
              <a:spcBef>
                <a:spcPts val="0"/>
              </a:spcBef>
            </a:pPr>
            <a:r>
              <a:rPr lang="en-US" altLang="zh-CN" sz="1400" dirty="0" smtClean="0"/>
              <a:t>&lt;body&gt;</a:t>
            </a:r>
          </a:p>
          <a:p>
            <a:pPr>
              <a:lnSpc>
                <a:spcPct val="100000"/>
              </a:lnSpc>
              <a:spcBef>
                <a:spcPts val="0"/>
              </a:spcBef>
            </a:pPr>
            <a:r>
              <a:rPr lang="en-US" altLang="zh-CN" sz="1400" dirty="0" smtClean="0"/>
              <a:t>   &lt;h3&gt;</a:t>
            </a:r>
            <a:r>
              <a:rPr lang="zh-CN" altLang="en-US" sz="1400" dirty="0" smtClean="0"/>
              <a:t>超链接导航</a:t>
            </a:r>
            <a:r>
              <a:rPr lang="en-US" altLang="zh-CN" sz="1400" dirty="0" smtClean="0"/>
              <a:t>&lt;/h3&gt;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="http://www.baidu.com" title="</a:t>
            </a:r>
            <a:r>
              <a:rPr lang="en-US" altLang="zh-CN" sz="1400" dirty="0" err="1" smtClean="0"/>
              <a:t>BaiDu</a:t>
            </a:r>
            <a:r>
              <a:rPr lang="en-US" altLang="zh-CN" sz="1400" dirty="0" smtClean="0"/>
              <a:t>"&gt;</a:t>
            </a:r>
            <a:r>
              <a:rPr lang="zh-CN" altLang="en-US" sz="1400" dirty="0" smtClean="0"/>
              <a:t>百度</a:t>
            </a:r>
            <a:r>
              <a:rPr lang="en-US" altLang="zh-CN" sz="1400" dirty="0" smtClean="0"/>
              <a:t>&lt;/a&gt;&lt;</a:t>
            </a:r>
            <a:r>
              <a:rPr lang="en-US" altLang="zh-CN" sz="1400" dirty="0" err="1" smtClean="0"/>
              <a:t>br</a:t>
            </a:r>
            <a:r>
              <a:rPr lang="en-US" altLang="zh-CN" sz="1400" dirty="0" smtClean="0"/>
              <a:t>&gt;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="http://www.edu.cn" target="_blank" title="CERNET"&gt;</a:t>
            </a:r>
            <a:r>
              <a:rPr lang="zh-CN" altLang="en-US" sz="1400" dirty="0" smtClean="0"/>
              <a:t>中国教育与科研计算机网</a:t>
            </a:r>
            <a:r>
              <a:rPr lang="en-US" altLang="zh-CN" sz="1400" dirty="0" smtClean="0"/>
              <a:t>&lt;/a&gt;&lt;</a:t>
            </a:r>
            <a:r>
              <a:rPr lang="en-US" altLang="zh-CN" sz="1400" dirty="0" err="1" smtClean="0"/>
              <a:t>br</a:t>
            </a:r>
            <a:r>
              <a:rPr lang="en-US" altLang="zh-CN" sz="1400" dirty="0" smtClean="0"/>
              <a:t>&gt;</a:t>
            </a:r>
          </a:p>
          <a:p>
            <a:pPr>
              <a:lnSpc>
                <a:spcPct val="100000"/>
              </a:lnSpc>
              <a:spcBef>
                <a:spcPts val="0"/>
              </a:spcBef>
            </a:pPr>
            <a:r>
              <a:rPr lang="en-US" altLang="zh-CN" sz="1400" dirty="0" smtClean="0"/>
              <a:t>   &lt;a </a:t>
            </a:r>
            <a:r>
              <a:rPr lang="en-US" altLang="zh-CN" sz="1400" dirty="0" err="1" smtClean="0"/>
              <a:t>href</a:t>
            </a:r>
            <a:r>
              <a:rPr lang="en-US" altLang="zh-CN" sz="1400" dirty="0" smtClean="0"/>
              <a:t>="http://www.sina.com.cn" target="_self" title="</a:t>
            </a:r>
            <a:r>
              <a:rPr lang="en-US" altLang="zh-CN" sz="1400" dirty="0" err="1" smtClean="0"/>
              <a:t>Sina</a:t>
            </a:r>
            <a:r>
              <a:rPr lang="en-US" altLang="zh-CN" sz="1400" dirty="0" smtClean="0"/>
              <a:t>"&gt;</a:t>
            </a:r>
            <a:r>
              <a:rPr lang="zh-CN" altLang="en-US" sz="1400" dirty="0" smtClean="0"/>
              <a:t>新浪</a:t>
            </a:r>
            <a:r>
              <a:rPr lang="en-US" altLang="zh-CN" sz="1400" dirty="0" smtClean="0"/>
              <a:t>&lt;/a&gt;</a:t>
            </a:r>
          </a:p>
          <a:p>
            <a:pPr>
              <a:lnSpc>
                <a:spcPct val="100000"/>
              </a:lnSpc>
              <a:spcBef>
                <a:spcPts val="0"/>
              </a:spcBef>
            </a:pPr>
            <a:r>
              <a:rPr lang="en-US" altLang="zh-CN" sz="1400" dirty="0" smtClean="0"/>
              <a:t>&lt;/body&gt;</a:t>
            </a:r>
          </a:p>
          <a:p>
            <a:pPr>
              <a:lnSpc>
                <a:spcPct val="100000"/>
              </a:lnSpc>
              <a:spcBef>
                <a:spcPts val="0"/>
              </a:spcBef>
            </a:pPr>
            <a:r>
              <a:rPr lang="en-US" altLang="zh-CN" sz="1400" dirty="0" smtClean="0"/>
              <a:t>&lt;/html&gt;</a:t>
            </a:r>
            <a:endParaRPr lang="zh-CN" altLang="en-US" sz="1400" dirty="0"/>
          </a:p>
        </p:txBody>
      </p:sp>
      <p:pic>
        <p:nvPicPr>
          <p:cNvPr id="4" name="Picture 2"/>
          <p:cNvPicPr>
            <a:picLocks noChangeAspect="1" noChangeArrowheads="1"/>
          </p:cNvPicPr>
          <p:nvPr/>
        </p:nvPicPr>
        <p:blipFill>
          <a:blip r:embed="rId2" cstate="print"/>
          <a:srcRect/>
          <a:stretch>
            <a:fillRect/>
          </a:stretch>
        </p:blipFill>
        <p:spPr bwMode="auto">
          <a:xfrm>
            <a:off x="5181600" y="1047750"/>
            <a:ext cx="3687868" cy="1488372"/>
          </a:xfrm>
          <a:prstGeom prst="rect">
            <a:avLst/>
          </a:prstGeom>
          <a:noFill/>
          <a:ln w="9525">
            <a:noFill/>
            <a:miter lim="800000"/>
            <a:headEnd/>
            <a:tailEnd/>
          </a:ln>
        </p:spPr>
      </p:pic>
      <p:sp>
        <p:nvSpPr>
          <p:cNvPr id="7" name="矩形 6"/>
          <p:cNvSpPr/>
          <p:nvPr/>
        </p:nvSpPr>
        <p:spPr>
          <a:xfrm>
            <a:off x="609600" y="971312"/>
            <a:ext cx="4419600" cy="1600438"/>
          </a:xfrm>
          <a:prstGeom prst="rect">
            <a:avLst/>
          </a:prstGeom>
        </p:spPr>
        <p:txBody>
          <a:bodyPr wrap="square">
            <a:spAutoFit/>
          </a:bodyPr>
          <a:lstStyle/>
          <a:p>
            <a:pPr>
              <a:lnSpc>
                <a:spcPct val="100000"/>
              </a:lnSpc>
              <a:spcBef>
                <a:spcPts val="0"/>
              </a:spcBef>
            </a:pPr>
            <a:r>
              <a:rPr lang="en-US" altLang="zh-CN" sz="1400" dirty="0" smtClean="0"/>
              <a:t>&lt;!-- edu_5_2_1.html --&gt;</a:t>
            </a:r>
          </a:p>
          <a:p>
            <a:pPr>
              <a:lnSpc>
                <a:spcPct val="100000"/>
              </a:lnSpc>
              <a:spcBef>
                <a:spcPts val="0"/>
              </a:spcBef>
            </a:pPr>
            <a:r>
              <a:rPr lang="en-US" altLang="zh-CN" sz="1400" dirty="0" smtClean="0"/>
              <a:t>&lt;!</a:t>
            </a:r>
            <a:r>
              <a:rPr lang="en-US" altLang="zh-CN" sz="1400" dirty="0" err="1" smtClean="0"/>
              <a:t>doctype</a:t>
            </a:r>
            <a:r>
              <a:rPr lang="en-US" altLang="zh-CN" sz="1400" dirty="0" smtClean="0"/>
              <a:t> html&gt;</a:t>
            </a:r>
          </a:p>
          <a:p>
            <a:pPr>
              <a:lnSpc>
                <a:spcPct val="100000"/>
              </a:lnSpc>
              <a:spcBef>
                <a:spcPts val="0"/>
              </a:spcBef>
            </a:pPr>
            <a:r>
              <a:rPr lang="en-US" altLang="zh-CN" sz="1400" dirty="0" smtClean="0"/>
              <a:t>&lt;html </a:t>
            </a:r>
            <a:r>
              <a:rPr lang="en-US" altLang="zh-CN" sz="1400" dirty="0" err="1" smtClean="0"/>
              <a:t>lang</a:t>
            </a:r>
            <a:r>
              <a:rPr lang="en-US" altLang="zh-CN" sz="1400" dirty="0" smtClean="0"/>
              <a:t>="en"&gt;</a:t>
            </a:r>
          </a:p>
          <a:p>
            <a:pPr>
              <a:lnSpc>
                <a:spcPct val="100000"/>
              </a:lnSpc>
              <a:spcBef>
                <a:spcPts val="0"/>
              </a:spcBef>
            </a:pPr>
            <a:r>
              <a:rPr lang="en-US" altLang="zh-CN" sz="1400" dirty="0" smtClean="0"/>
              <a:t> &lt;head&gt;</a:t>
            </a:r>
          </a:p>
          <a:p>
            <a:pPr>
              <a:lnSpc>
                <a:spcPct val="100000"/>
              </a:lnSpc>
              <a:spcBef>
                <a:spcPts val="0"/>
              </a:spcBef>
            </a:pPr>
            <a:r>
              <a:rPr lang="en-US" altLang="zh-CN" sz="1400" dirty="0" smtClean="0"/>
              <a:t>  &lt;meta </a:t>
            </a:r>
            <a:r>
              <a:rPr lang="en-US" altLang="zh-CN" sz="1400" dirty="0" err="1" smtClean="0"/>
              <a:t>charset</a:t>
            </a:r>
            <a:r>
              <a:rPr lang="en-US" altLang="zh-CN" sz="1400" dirty="0" smtClean="0"/>
              <a:t>="UTF-8"&gt;</a:t>
            </a:r>
          </a:p>
          <a:p>
            <a:pPr>
              <a:lnSpc>
                <a:spcPct val="100000"/>
              </a:lnSpc>
              <a:spcBef>
                <a:spcPts val="0"/>
              </a:spcBef>
            </a:pPr>
            <a:r>
              <a:rPr lang="en-US" altLang="zh-CN" sz="1400" dirty="0" smtClean="0"/>
              <a:t>&lt;title&gt;</a:t>
            </a:r>
            <a:r>
              <a:rPr lang="zh-CN" altLang="en-US" sz="1400" dirty="0" smtClean="0"/>
              <a:t>超链接应用</a:t>
            </a:r>
            <a:r>
              <a:rPr lang="en-US" altLang="zh-CN" sz="1400" dirty="0" smtClean="0"/>
              <a:t>&lt;/title&gt;</a:t>
            </a:r>
          </a:p>
          <a:p>
            <a:pPr>
              <a:lnSpc>
                <a:spcPct val="100000"/>
              </a:lnSpc>
              <a:spcBef>
                <a:spcPts val="0"/>
              </a:spcBef>
            </a:pPr>
            <a:r>
              <a:rPr lang="en-US" altLang="zh-CN" sz="1400" dirty="0" smtClean="0"/>
              <a:t>&lt;/head&gt;</a:t>
            </a:r>
          </a:p>
        </p:txBody>
      </p:sp>
    </p:spTree>
    <p:extLst>
      <p:ext uri="{BB962C8B-B14F-4D97-AF65-F5344CB8AC3E}">
        <p14:creationId xmlns:p14="http://schemas.microsoft.com/office/powerpoint/2010/main" val="141193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t>5.2.2 </a:t>
            </a:r>
            <a:r>
              <a:rPr lang="zh-CN" altLang="en-US"/>
              <a:t>超链接路径 </a:t>
            </a:r>
          </a:p>
        </p:txBody>
      </p:sp>
      <p:sp>
        <p:nvSpPr>
          <p:cNvPr id="100355" name="Rectangle 3"/>
          <p:cNvSpPr>
            <a:spLocks noGrp="1" noChangeArrowheads="1"/>
          </p:cNvSpPr>
          <p:nvPr>
            <p:ph idx="1"/>
          </p:nvPr>
        </p:nvSpPr>
        <p:spPr>
          <a:xfrm>
            <a:off x="533400" y="810816"/>
            <a:ext cx="8534400" cy="3818334"/>
          </a:xfrm>
        </p:spPr>
        <p:txBody>
          <a:bodyPr/>
          <a:lstStyle/>
          <a:p>
            <a:pPr marL="0" indent="0">
              <a:spcBef>
                <a:spcPts val="0"/>
              </a:spcBef>
              <a:spcAft>
                <a:spcPts val="0"/>
              </a:spcAft>
              <a:buNone/>
            </a:pPr>
            <a:r>
              <a:rPr lang="zh-CN" altLang="en-US" sz="2200" dirty="0" smtClean="0"/>
              <a:t>超链接路径</a:t>
            </a:r>
            <a:r>
              <a:rPr lang="zh-CN" altLang="en-US" sz="2200" dirty="0"/>
              <a:t>：</a:t>
            </a:r>
            <a:r>
              <a:rPr lang="zh-CN" altLang="en-US" sz="2200" dirty="0">
                <a:solidFill>
                  <a:srgbClr val="FF0000"/>
                </a:solidFill>
              </a:rPr>
              <a:t>绝对路径、相对路径、根路径</a:t>
            </a:r>
            <a:r>
              <a:rPr lang="zh-CN" altLang="en-US" sz="2200" dirty="0"/>
              <a:t>。 </a:t>
            </a:r>
          </a:p>
          <a:p>
            <a:pPr marL="0" indent="447675">
              <a:spcBef>
                <a:spcPts val="0"/>
              </a:spcBef>
              <a:spcAft>
                <a:spcPts val="0"/>
              </a:spcAft>
            </a:pPr>
            <a:r>
              <a:rPr lang="zh-CN" altLang="en-US" sz="2200" b="1" u="sng" dirty="0"/>
              <a:t>绝对路径</a:t>
            </a:r>
            <a:r>
              <a:rPr lang="zh-CN" altLang="en-US" sz="2200" dirty="0"/>
              <a:t>指文件的完整路径</a:t>
            </a:r>
            <a:r>
              <a:rPr lang="zh-CN" altLang="en-US" sz="2200" dirty="0" smtClean="0"/>
              <a:t>，</a:t>
            </a:r>
            <a:r>
              <a:rPr lang="zh-CN" altLang="zh-CN" sz="2200" dirty="0"/>
              <a:t>包括盘符或文件传输的协议</a:t>
            </a:r>
            <a:r>
              <a:rPr lang="en-US" altLang="zh-CN" sz="2200" dirty="0"/>
              <a:t>http</a:t>
            </a:r>
            <a:r>
              <a:rPr lang="zh-CN" altLang="zh-CN" sz="2200" dirty="0"/>
              <a:t>、</a:t>
            </a:r>
            <a:r>
              <a:rPr lang="en-US" altLang="zh-CN" sz="2200" dirty="0"/>
              <a:t>ftp</a:t>
            </a:r>
            <a:r>
              <a:rPr lang="zh-CN" altLang="zh-CN" sz="2200" dirty="0"/>
              <a:t>等，一般用于网站的外部</a:t>
            </a:r>
            <a:r>
              <a:rPr lang="zh-CN" altLang="zh-CN" sz="2200" dirty="0" smtClean="0"/>
              <a:t>链接。</a:t>
            </a:r>
            <a:endParaRPr lang="en-US" altLang="zh-CN" sz="2200" dirty="0" smtClean="0"/>
          </a:p>
          <a:p>
            <a:pPr marL="0" indent="447675">
              <a:spcBef>
                <a:spcPts val="0"/>
              </a:spcBef>
              <a:spcAft>
                <a:spcPts val="0"/>
              </a:spcAft>
              <a:buNone/>
            </a:pPr>
            <a:r>
              <a:rPr lang="zh-CN" altLang="zh-CN" sz="2200" b="1" u="sng" dirty="0" smtClean="0"/>
              <a:t>绝对</a:t>
            </a:r>
            <a:r>
              <a:rPr lang="zh-CN" altLang="zh-CN" sz="2200" b="1" u="sng" dirty="0"/>
              <a:t>路径</a:t>
            </a:r>
            <a:r>
              <a:rPr lang="zh-CN" altLang="zh-CN" sz="2200" dirty="0" smtClean="0"/>
              <a:t>有</a:t>
            </a:r>
            <a:r>
              <a:rPr lang="en-US" altLang="zh-CN" sz="2200" dirty="0" smtClean="0"/>
              <a:t>2</a:t>
            </a:r>
            <a:r>
              <a:rPr lang="zh-CN" altLang="zh-CN" sz="2200" dirty="0" smtClean="0"/>
              <a:t>种</a:t>
            </a:r>
            <a:r>
              <a:rPr lang="zh-CN" altLang="en-US" sz="2200" dirty="0" smtClean="0"/>
              <a:t>。（</a:t>
            </a:r>
            <a:r>
              <a:rPr lang="en-US" altLang="zh-CN" sz="2200" dirty="0" smtClean="0"/>
              <a:t>1）</a:t>
            </a:r>
            <a:r>
              <a:rPr lang="zh-CN" altLang="zh-CN" sz="2200" dirty="0" smtClean="0"/>
              <a:t>从</a:t>
            </a:r>
            <a:r>
              <a:rPr lang="zh-CN" altLang="zh-CN" sz="2200" dirty="0"/>
              <a:t>盘符开始定义的文件路径，如</a:t>
            </a:r>
            <a:r>
              <a:rPr lang="en-US" altLang="zh-CN" sz="2200" dirty="0"/>
              <a:t>E:\web\index.html</a:t>
            </a:r>
            <a:r>
              <a:rPr lang="en-US" altLang="zh-CN" sz="2200" dirty="0" smtClean="0"/>
              <a:t>;</a:t>
            </a:r>
            <a:r>
              <a:rPr lang="zh-CN" altLang="en-US" sz="2200" dirty="0" smtClean="0"/>
              <a:t>（</a:t>
            </a:r>
            <a:r>
              <a:rPr lang="en-US" altLang="zh-CN" sz="2200" dirty="0" smtClean="0"/>
              <a:t>2）</a:t>
            </a:r>
            <a:r>
              <a:rPr lang="zh-CN" altLang="zh-CN" sz="2200" dirty="0" smtClean="0"/>
              <a:t>从</a:t>
            </a:r>
            <a:r>
              <a:rPr lang="zh-CN" altLang="zh-CN" sz="2200" dirty="0"/>
              <a:t>协议开始定义的</a:t>
            </a:r>
            <a:r>
              <a:rPr lang="en-US" altLang="zh-CN" sz="2200" dirty="0"/>
              <a:t>URL</a:t>
            </a:r>
            <a:r>
              <a:rPr lang="zh-CN" altLang="zh-CN" sz="2200" dirty="0"/>
              <a:t>网址，例如中国教育与科研计算机网的网址</a:t>
            </a:r>
            <a:r>
              <a:rPr lang="en-US" altLang="zh-CN" sz="2200" dirty="0">
                <a:hlinkClick r:id="rId2"/>
              </a:rPr>
              <a:t>http://www.edu.cn</a:t>
            </a:r>
            <a:r>
              <a:rPr lang="zh-CN" altLang="zh-CN" sz="2200" dirty="0"/>
              <a:t>。</a:t>
            </a:r>
          </a:p>
          <a:p>
            <a:pPr marL="0" indent="447675">
              <a:spcBef>
                <a:spcPts val="0"/>
              </a:spcBef>
              <a:spcAft>
                <a:spcPts val="0"/>
              </a:spcAft>
            </a:pPr>
            <a:r>
              <a:rPr lang="zh-CN" altLang="zh-CN" sz="2200" b="1" u="sng" dirty="0"/>
              <a:t>相对路径</a:t>
            </a:r>
            <a:r>
              <a:rPr lang="zh-CN" altLang="zh-CN" sz="2200" dirty="0"/>
              <a:t>是指相对于当前文件的路径，从当前文件所在位置指向目的文件的</a:t>
            </a:r>
            <a:r>
              <a:rPr lang="zh-CN" altLang="zh-CN" sz="2200" dirty="0" smtClean="0"/>
              <a:t>路径。</a:t>
            </a:r>
            <a:r>
              <a:rPr lang="zh-CN" altLang="en-US" sz="2200" dirty="0" smtClean="0"/>
              <a:t>例如</a:t>
            </a:r>
            <a:r>
              <a:rPr lang="en-US" altLang="zh-CN" sz="2200" dirty="0" smtClean="0"/>
              <a:t> web/</a:t>
            </a:r>
            <a:r>
              <a:rPr lang="en-US" altLang="zh-CN" sz="2200" dirty="0" err="1" smtClean="0"/>
              <a:t>index.html</a:t>
            </a:r>
            <a:r>
              <a:rPr lang="zh-CN" altLang="en-US" dirty="0" smtClean="0"/>
              <a:t>。</a:t>
            </a:r>
            <a:endParaRPr lang="en-US" altLang="zh-CN" sz="2200" dirty="0" smtClean="0"/>
          </a:p>
          <a:p>
            <a:pPr marL="0" indent="447675">
              <a:spcBef>
                <a:spcPts val="0"/>
              </a:spcBef>
              <a:spcAft>
                <a:spcPts val="0"/>
              </a:spcAft>
            </a:pPr>
            <a:r>
              <a:rPr lang="zh-CN" altLang="en-US" sz="2200" b="1" u="sng" dirty="0" smtClean="0"/>
              <a:t>根路径</a:t>
            </a:r>
            <a:r>
              <a:rPr lang="zh-CN" altLang="en-US" sz="2200" dirty="0" smtClean="0"/>
              <a:t>是</a:t>
            </a:r>
            <a:r>
              <a:rPr lang="zh-CN" altLang="zh-CN" sz="2200" dirty="0"/>
              <a:t>指从网站的最底层开始起，一般网站的根目录就是域名下对应的</a:t>
            </a:r>
            <a:r>
              <a:rPr lang="zh-CN" altLang="zh-CN" sz="2200" dirty="0" smtClean="0"/>
              <a:t>文件夹</a:t>
            </a:r>
            <a:r>
              <a:rPr lang="zh-CN" altLang="en-US" sz="2200" dirty="0" smtClean="0"/>
              <a:t>。以一个斜杠</a:t>
            </a:r>
            <a:r>
              <a:rPr lang="en-US" altLang="zh-CN" sz="2200" dirty="0" smtClean="0"/>
              <a:t>“</a:t>
            </a:r>
            <a:r>
              <a:rPr lang="en-US" altLang="zh-CN" sz="2200" dirty="0" smtClean="0">
                <a:solidFill>
                  <a:srgbClr val="FF0000"/>
                </a:solidFill>
              </a:rPr>
              <a:t>/</a:t>
            </a:r>
            <a:r>
              <a:rPr lang="en-US" altLang="zh-CN" sz="2200" dirty="0" smtClean="0"/>
              <a:t>”</a:t>
            </a:r>
            <a:r>
              <a:rPr lang="zh-CN" altLang="en-US" sz="2200" dirty="0" smtClean="0"/>
              <a:t>开头，代表根目录，然后书写文件夹名，最后书写文件名。例如</a:t>
            </a:r>
            <a:r>
              <a:rPr lang="en-US" altLang="zh-CN" sz="2200" dirty="0" smtClean="0"/>
              <a:t>/download/index.html。</a:t>
            </a:r>
            <a:endParaRPr lang="zh-CN" altLang="en-US" sz="2200" dirty="0"/>
          </a:p>
        </p:txBody>
      </p:sp>
    </p:spTree>
    <p:extLst>
      <p:ext uri="{BB962C8B-B14F-4D97-AF65-F5344CB8AC3E}">
        <p14:creationId xmlns:p14="http://schemas.microsoft.com/office/powerpoint/2010/main" val="1154713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t>5.2.3 </a:t>
            </a:r>
            <a:r>
              <a:rPr lang="zh-CN" altLang="en-US"/>
              <a:t>超链接分类 </a:t>
            </a:r>
          </a:p>
        </p:txBody>
      </p:sp>
      <p:sp>
        <p:nvSpPr>
          <p:cNvPr id="101379" name="Rectangle 3"/>
          <p:cNvSpPr>
            <a:spLocks noGrp="1" noChangeArrowheads="1"/>
          </p:cNvSpPr>
          <p:nvPr>
            <p:ph idx="1"/>
          </p:nvPr>
        </p:nvSpPr>
        <p:spPr>
          <a:xfrm>
            <a:off x="533400" y="838200"/>
            <a:ext cx="8458200" cy="1123950"/>
          </a:xfrm>
        </p:spPr>
        <p:txBody>
          <a:bodyPr/>
          <a:lstStyle/>
          <a:p>
            <a:r>
              <a:rPr lang="zh-CN" altLang="en-US" b="0" dirty="0"/>
              <a:t>超链接可以分为</a:t>
            </a:r>
            <a:r>
              <a:rPr lang="zh-CN" altLang="en-US" b="0" u="sng" dirty="0">
                <a:solidFill>
                  <a:srgbClr val="FF0000"/>
                </a:solidFill>
              </a:rPr>
              <a:t>内部链接</a:t>
            </a:r>
            <a:r>
              <a:rPr lang="zh-CN" altLang="en-US" b="0" u="sng" dirty="0"/>
              <a:t>和</a:t>
            </a:r>
            <a:r>
              <a:rPr lang="zh-CN" altLang="en-US" b="0" u="sng" dirty="0">
                <a:solidFill>
                  <a:srgbClr val="FF0000"/>
                </a:solidFill>
              </a:rPr>
              <a:t>外部链接</a:t>
            </a:r>
            <a:r>
              <a:rPr lang="zh-CN" altLang="en-US" b="0" dirty="0"/>
              <a:t>两种。内部链接是指网站内部文件之间的链接，而外部链接是指网站内的文件链接到站点内容外的文件。 </a:t>
            </a:r>
            <a:endParaRPr lang="en-US" altLang="zh-CN" b="0" dirty="0" smtClean="0"/>
          </a:p>
          <a:p>
            <a:pPr>
              <a:spcBef>
                <a:spcPts val="0"/>
              </a:spcBef>
              <a:spcAft>
                <a:spcPts val="0"/>
              </a:spcAft>
              <a:buNone/>
            </a:pPr>
            <a:r>
              <a:rPr lang="en-US" altLang="zh-CN" sz="1400" dirty="0" smtClean="0">
                <a:latin typeface="Verdana" pitchFamily="34" charset="0"/>
                <a:ea typeface="宋体" charset="-122"/>
              </a:rPr>
              <a:t>	</a:t>
            </a:r>
            <a:endParaRPr lang="zh-CN" altLang="en-US" sz="1400" dirty="0">
              <a:latin typeface="Verdana" pitchFamily="34" charset="0"/>
              <a:ea typeface="宋体" charset="-122"/>
            </a:endParaRPr>
          </a:p>
        </p:txBody>
      </p:sp>
      <p:sp>
        <p:nvSpPr>
          <p:cNvPr id="5" name="矩形 4"/>
          <p:cNvSpPr/>
          <p:nvPr/>
        </p:nvSpPr>
        <p:spPr>
          <a:xfrm>
            <a:off x="609600" y="2343150"/>
            <a:ext cx="4572000" cy="925894"/>
          </a:xfrm>
          <a:prstGeom prst="rect">
            <a:avLst/>
          </a:prstGeom>
        </p:spPr>
        <p:txBody>
          <a:bodyPr>
            <a:spAutoFit/>
          </a:bodyPr>
          <a:lstStyle/>
          <a:p>
            <a:pPr>
              <a:lnSpc>
                <a:spcPts val="1300"/>
              </a:lnSpc>
              <a:spcBef>
                <a:spcPts val="0"/>
              </a:spcBef>
              <a:spcAft>
                <a:spcPts val="0"/>
              </a:spcAft>
              <a:buNone/>
            </a:pPr>
            <a:r>
              <a:rPr lang="en-US" altLang="zh-CN" sz="1400" dirty="0" smtClean="0">
                <a:latin typeface="Verdana" pitchFamily="34" charset="0"/>
                <a:ea typeface="宋体" charset="-122"/>
              </a:rPr>
              <a:t>&lt;!-- edu_5_2_2.html --&gt;</a:t>
            </a:r>
          </a:p>
          <a:p>
            <a:pPr>
              <a:lnSpc>
                <a:spcPts val="1300"/>
              </a:lnSpc>
              <a:spcBef>
                <a:spcPts val="0"/>
              </a:spcBef>
              <a:spcAft>
                <a:spcPts val="0"/>
              </a:spcAft>
              <a:buNone/>
            </a:pPr>
            <a:r>
              <a:rPr lang="en-US" altLang="zh-CN" sz="1400" dirty="0" smtClean="0">
                <a:latin typeface="Verdana" pitchFamily="34" charset="0"/>
                <a:ea typeface="宋体" charset="-122"/>
              </a:rPr>
              <a:t>&lt;html&gt;</a:t>
            </a:r>
          </a:p>
          <a:p>
            <a:pPr>
              <a:lnSpc>
                <a:spcPts val="1300"/>
              </a:lnSpc>
              <a:spcBef>
                <a:spcPts val="0"/>
              </a:spcBef>
              <a:spcAft>
                <a:spcPts val="0"/>
              </a:spcAft>
              <a:buNone/>
            </a:pPr>
            <a:r>
              <a:rPr lang="en-US" altLang="zh-CN" sz="1400" dirty="0" smtClean="0">
                <a:latin typeface="Verdana" pitchFamily="34" charset="0"/>
                <a:ea typeface="宋体" charset="-122"/>
              </a:rPr>
              <a:t>&lt;head&gt;</a:t>
            </a:r>
          </a:p>
          <a:p>
            <a:pPr>
              <a:lnSpc>
                <a:spcPts val="1300"/>
              </a:lnSpc>
              <a:spcBef>
                <a:spcPts val="0"/>
              </a:spcBef>
              <a:spcAft>
                <a:spcPts val="0"/>
              </a:spcAft>
              <a:buNone/>
            </a:pPr>
            <a:r>
              <a:rPr lang="en-US" altLang="zh-CN" sz="1400" dirty="0" smtClean="0">
                <a:latin typeface="Verdana" pitchFamily="34" charset="0"/>
                <a:ea typeface="宋体" charset="-122"/>
              </a:rPr>
              <a:t>&lt;title&gt;</a:t>
            </a:r>
            <a:r>
              <a:rPr lang="zh-CN" altLang="en-US" sz="1400" dirty="0" smtClean="0">
                <a:latin typeface="Verdana" pitchFamily="34" charset="0"/>
                <a:ea typeface="宋体" charset="-122"/>
              </a:rPr>
              <a:t>内部链接和外部链接</a:t>
            </a:r>
            <a:r>
              <a:rPr lang="en-US" altLang="zh-CN" sz="1400" dirty="0" smtClean="0">
                <a:latin typeface="Verdana" pitchFamily="34" charset="0"/>
                <a:ea typeface="宋体" charset="-122"/>
              </a:rPr>
              <a:t>&lt;/title&gt;</a:t>
            </a:r>
          </a:p>
          <a:p>
            <a:pPr>
              <a:lnSpc>
                <a:spcPts val="1300"/>
              </a:lnSpc>
              <a:spcBef>
                <a:spcPts val="0"/>
              </a:spcBef>
              <a:spcAft>
                <a:spcPts val="0"/>
              </a:spcAft>
              <a:buNone/>
            </a:pPr>
            <a:r>
              <a:rPr lang="en-US" altLang="zh-CN" sz="1400" dirty="0" smtClean="0">
                <a:latin typeface="Verdana" pitchFamily="34" charset="0"/>
                <a:ea typeface="宋体" charset="-122"/>
              </a:rPr>
              <a:t>&lt;/head&gt;</a:t>
            </a:r>
            <a:endParaRPr lang="en-US" altLang="zh-CN" sz="2400" dirty="0" smtClean="0">
              <a:latin typeface="Verdana" pitchFamily="34" charset="0"/>
              <a:ea typeface="宋体" charset="-122"/>
            </a:endParaRPr>
          </a:p>
        </p:txBody>
      </p:sp>
      <p:sp>
        <p:nvSpPr>
          <p:cNvPr id="6" name="矩形 5"/>
          <p:cNvSpPr/>
          <p:nvPr/>
        </p:nvSpPr>
        <p:spPr>
          <a:xfrm>
            <a:off x="609600" y="3279319"/>
            <a:ext cx="8305800" cy="1426031"/>
          </a:xfrm>
          <a:prstGeom prst="rect">
            <a:avLst/>
          </a:prstGeom>
        </p:spPr>
        <p:txBody>
          <a:bodyPr wrap="square">
            <a:spAutoFit/>
          </a:bodyPr>
          <a:lstStyle/>
          <a:p>
            <a:pPr>
              <a:lnSpc>
                <a:spcPts val="1300"/>
              </a:lnSpc>
              <a:spcBef>
                <a:spcPts val="0"/>
              </a:spcBef>
              <a:spcAft>
                <a:spcPts val="0"/>
              </a:spcAft>
              <a:buNone/>
            </a:pPr>
            <a:r>
              <a:rPr lang="en-US" altLang="zh-CN" sz="1400" dirty="0" smtClean="0">
                <a:latin typeface="Verdana" pitchFamily="34" charset="0"/>
                <a:ea typeface="宋体" charset="-122"/>
              </a:rPr>
              <a:t>&lt;body&gt;</a:t>
            </a:r>
          </a:p>
          <a:p>
            <a:pPr>
              <a:lnSpc>
                <a:spcPts val="1300"/>
              </a:lnSpc>
              <a:spcBef>
                <a:spcPts val="0"/>
              </a:spcBef>
              <a:spcAft>
                <a:spcPts val="0"/>
              </a:spcAft>
              <a:buNone/>
            </a:pPr>
            <a:r>
              <a:rPr lang="en-US" altLang="zh-CN" sz="1400" dirty="0" smtClean="0">
                <a:latin typeface="Verdana" pitchFamily="34" charset="0"/>
                <a:ea typeface="宋体" charset="-122"/>
              </a:rPr>
              <a:t>&lt;h2&gt;</a:t>
            </a:r>
            <a:r>
              <a:rPr lang="zh-CN" altLang="en-US" sz="1400" dirty="0" smtClean="0">
                <a:latin typeface="Verdana" pitchFamily="34" charset="0"/>
                <a:ea typeface="宋体" charset="-122"/>
              </a:rPr>
              <a:t>内部链接：</a:t>
            </a:r>
            <a:r>
              <a:rPr lang="en-US" altLang="zh-CN" sz="1400" dirty="0" smtClean="0">
                <a:latin typeface="Verdana" pitchFamily="34" charset="0"/>
                <a:ea typeface="宋体" charset="-122"/>
              </a:rPr>
              <a:t>&lt;/h2&gt;</a:t>
            </a:r>
          </a:p>
          <a:p>
            <a:pPr>
              <a:lnSpc>
                <a:spcPts val="1300"/>
              </a:lnSpc>
              <a:spcBef>
                <a:spcPts val="0"/>
              </a:spcBef>
              <a:spcAft>
                <a:spcPts val="0"/>
              </a:spcAft>
              <a:buNone/>
            </a:pPr>
            <a:r>
              <a:rPr lang="en-US" altLang="zh-CN" sz="1400" dirty="0" smtClean="0">
                <a:latin typeface="Verdana" pitchFamily="34" charset="0"/>
                <a:ea typeface="宋体" charset="-122"/>
              </a:rPr>
              <a:t>&lt;p&gt;&lt;a </a:t>
            </a:r>
            <a:r>
              <a:rPr lang="en-US" altLang="zh-CN" sz="1400" dirty="0" err="1" smtClean="0">
                <a:latin typeface="Verdana" pitchFamily="34" charset="0"/>
                <a:ea typeface="宋体" charset="-122"/>
              </a:rPr>
              <a:t>href</a:t>
            </a:r>
            <a:r>
              <a:rPr lang="en-US" altLang="zh-CN" sz="1400" dirty="0" smtClean="0">
                <a:latin typeface="Verdana" pitchFamily="34" charset="0"/>
                <a:ea typeface="宋体" charset="-122"/>
              </a:rPr>
              <a:t>="</a:t>
            </a:r>
            <a:r>
              <a:rPr lang="en-US" altLang="zh-CN" sz="1400" dirty="0" err="1" smtClean="0">
                <a:solidFill>
                  <a:srgbClr val="FF0000"/>
                </a:solidFill>
                <a:latin typeface="Verdana" pitchFamily="34" charset="0"/>
                <a:ea typeface="宋体" charset="-122"/>
              </a:rPr>
              <a:t>index.htm</a:t>
            </a:r>
            <a:r>
              <a:rPr lang="en-US" altLang="zh-CN" sz="1400" dirty="0" err="1" smtClean="0">
                <a:latin typeface="Verdana" pitchFamily="34" charset="0"/>
                <a:ea typeface="宋体" charset="-122"/>
              </a:rPr>
              <a:t>l</a:t>
            </a:r>
            <a:r>
              <a:rPr lang="en-US" altLang="zh-CN" sz="1400" dirty="0" smtClean="0">
                <a:latin typeface="Verdana" pitchFamily="34" charset="0"/>
                <a:ea typeface="宋体" charset="-122"/>
              </a:rPr>
              <a:t>"&gt;</a:t>
            </a:r>
            <a:r>
              <a:rPr lang="zh-CN" altLang="en-US" sz="1400" dirty="0" smtClean="0">
                <a:latin typeface="Verdana" pitchFamily="34" charset="0"/>
                <a:ea typeface="宋体" charset="-122"/>
              </a:rPr>
              <a:t>内部通知</a:t>
            </a:r>
            <a:r>
              <a:rPr lang="en-US" altLang="zh-CN" sz="1400" dirty="0" smtClean="0">
                <a:latin typeface="Verdana" pitchFamily="34" charset="0"/>
                <a:ea typeface="宋体" charset="-122"/>
              </a:rPr>
              <a:t>&lt;/a&gt;</a:t>
            </a:r>
            <a:r>
              <a:rPr lang="zh-CN" altLang="en-US" sz="1400" dirty="0" smtClean="0">
                <a:latin typeface="Verdana" pitchFamily="34" charset="0"/>
                <a:ea typeface="宋体" charset="-122"/>
              </a:rPr>
              <a:t>是一个指向本网站中的一个页面的链接。</a:t>
            </a:r>
            <a:r>
              <a:rPr lang="en-US" altLang="zh-CN" sz="1400" dirty="0" smtClean="0">
                <a:latin typeface="Verdana" pitchFamily="34" charset="0"/>
                <a:ea typeface="宋体" charset="-122"/>
              </a:rPr>
              <a:t>&lt;/p&gt;</a:t>
            </a:r>
          </a:p>
          <a:p>
            <a:pPr>
              <a:lnSpc>
                <a:spcPts val="1300"/>
              </a:lnSpc>
              <a:spcBef>
                <a:spcPts val="0"/>
              </a:spcBef>
              <a:spcAft>
                <a:spcPts val="0"/>
              </a:spcAft>
              <a:buNone/>
            </a:pPr>
            <a:r>
              <a:rPr lang="en-US" altLang="zh-CN" sz="1400" dirty="0" smtClean="0">
                <a:latin typeface="Verdana" pitchFamily="34" charset="0"/>
                <a:ea typeface="宋体" charset="-122"/>
              </a:rPr>
              <a:t>&lt;h2&gt;</a:t>
            </a:r>
            <a:r>
              <a:rPr lang="zh-CN" altLang="en-US" sz="1400" dirty="0" smtClean="0">
                <a:latin typeface="Verdana" pitchFamily="34" charset="0"/>
                <a:ea typeface="宋体" charset="-122"/>
              </a:rPr>
              <a:t>外部链接：</a:t>
            </a:r>
            <a:r>
              <a:rPr lang="en-US" altLang="zh-CN" sz="1400" dirty="0" smtClean="0">
                <a:latin typeface="Verdana" pitchFamily="34" charset="0"/>
                <a:ea typeface="宋体" charset="-122"/>
              </a:rPr>
              <a:t>&lt;/h2&gt;</a:t>
            </a:r>
          </a:p>
          <a:p>
            <a:pPr>
              <a:lnSpc>
                <a:spcPts val="1300"/>
              </a:lnSpc>
              <a:spcBef>
                <a:spcPts val="0"/>
              </a:spcBef>
              <a:spcAft>
                <a:spcPts val="0"/>
              </a:spcAft>
              <a:buNone/>
            </a:pPr>
            <a:r>
              <a:rPr lang="en-US" altLang="zh-CN" sz="1400" dirty="0" smtClean="0">
                <a:latin typeface="Verdana" pitchFamily="34" charset="0"/>
                <a:ea typeface="宋体" charset="-122"/>
              </a:rPr>
              <a:t>&lt;p&gt;&lt;a </a:t>
            </a:r>
            <a:r>
              <a:rPr lang="en-US" altLang="zh-CN" sz="1400" dirty="0" err="1" smtClean="0">
                <a:latin typeface="Verdana" pitchFamily="34" charset="0"/>
                <a:ea typeface="宋体" charset="-122"/>
              </a:rPr>
              <a:t>href</a:t>
            </a:r>
            <a:r>
              <a:rPr lang="en-US" altLang="zh-CN" sz="1400" dirty="0" smtClean="0">
                <a:latin typeface="Verdana" pitchFamily="34" charset="0"/>
                <a:ea typeface="宋体" charset="-122"/>
              </a:rPr>
              <a:t>="</a:t>
            </a:r>
            <a:r>
              <a:rPr lang="en-US" altLang="zh-CN" sz="1400" dirty="0" smtClean="0">
                <a:solidFill>
                  <a:srgbClr val="FF0000"/>
                </a:solidFill>
                <a:latin typeface="Verdana" pitchFamily="34" charset="0"/>
                <a:ea typeface="宋体" charset="-122"/>
              </a:rPr>
              <a:t>http://www.163.com</a:t>
            </a:r>
            <a:r>
              <a:rPr lang="en-US" altLang="zh-CN" sz="1400" dirty="0" smtClean="0">
                <a:latin typeface="Verdana" pitchFamily="34" charset="0"/>
                <a:ea typeface="宋体" charset="-122"/>
              </a:rPr>
              <a:t>/"&gt;</a:t>
            </a:r>
            <a:r>
              <a:rPr lang="zh-CN" altLang="en-US" sz="1400" dirty="0" smtClean="0">
                <a:latin typeface="Verdana" pitchFamily="34" charset="0"/>
                <a:ea typeface="宋体" charset="-122"/>
              </a:rPr>
              <a:t>网易</a:t>
            </a:r>
            <a:r>
              <a:rPr lang="en-US" altLang="zh-CN" sz="1400" dirty="0" smtClean="0">
                <a:latin typeface="Verdana" pitchFamily="34" charset="0"/>
                <a:ea typeface="宋体" charset="-122"/>
              </a:rPr>
              <a:t>&lt;/a&gt;</a:t>
            </a:r>
            <a:r>
              <a:rPr lang="zh-CN" altLang="en-US" sz="1400" dirty="0" smtClean="0">
                <a:latin typeface="Verdana" pitchFamily="34" charset="0"/>
                <a:ea typeface="宋体" charset="-122"/>
              </a:rPr>
              <a:t>是一个指向万维网上的页面的链接。</a:t>
            </a:r>
            <a:r>
              <a:rPr lang="en-US" altLang="zh-CN" sz="1400" dirty="0" smtClean="0">
                <a:latin typeface="Verdana" pitchFamily="34" charset="0"/>
                <a:ea typeface="宋体" charset="-122"/>
              </a:rPr>
              <a:t>&lt;/p&gt;</a:t>
            </a:r>
          </a:p>
          <a:p>
            <a:pPr>
              <a:lnSpc>
                <a:spcPts val="1300"/>
              </a:lnSpc>
              <a:spcBef>
                <a:spcPts val="0"/>
              </a:spcBef>
              <a:spcAft>
                <a:spcPts val="0"/>
              </a:spcAft>
              <a:buNone/>
            </a:pPr>
            <a:r>
              <a:rPr lang="en-US" altLang="zh-CN" sz="1400" dirty="0" smtClean="0">
                <a:latin typeface="Verdana" pitchFamily="34" charset="0"/>
                <a:ea typeface="宋体" charset="-122"/>
              </a:rPr>
              <a:t>&lt;/body&gt;</a:t>
            </a:r>
          </a:p>
          <a:p>
            <a:pPr>
              <a:lnSpc>
                <a:spcPts val="1300"/>
              </a:lnSpc>
              <a:spcBef>
                <a:spcPts val="0"/>
              </a:spcBef>
              <a:spcAft>
                <a:spcPts val="0"/>
              </a:spcAft>
              <a:buNone/>
            </a:pPr>
            <a:r>
              <a:rPr lang="en-US" altLang="zh-CN" sz="1400" dirty="0" smtClean="0">
                <a:latin typeface="Verdana" pitchFamily="34" charset="0"/>
                <a:ea typeface="宋体" charset="-122"/>
              </a:rPr>
              <a:t>&lt;/html&gt;</a:t>
            </a:r>
            <a:endParaRPr lang="zh-CN" altLang="en-US" sz="2000" dirty="0"/>
          </a:p>
        </p:txBody>
      </p:sp>
      <p:pic>
        <p:nvPicPr>
          <p:cNvPr id="2" name="Picture 2"/>
          <p:cNvPicPr>
            <a:picLocks noChangeAspect="1" noChangeArrowheads="1"/>
          </p:cNvPicPr>
          <p:nvPr/>
        </p:nvPicPr>
        <p:blipFill>
          <a:blip r:embed="rId2" cstate="print"/>
          <a:srcRect/>
          <a:stretch>
            <a:fillRect/>
          </a:stretch>
        </p:blipFill>
        <p:spPr bwMode="auto">
          <a:xfrm>
            <a:off x="5791200" y="1657350"/>
            <a:ext cx="2694266" cy="1685768"/>
          </a:xfrm>
          <a:prstGeom prst="rect">
            <a:avLst/>
          </a:prstGeom>
          <a:noFill/>
          <a:ln w="9525">
            <a:noFill/>
            <a:miter lim="800000"/>
            <a:headEnd/>
            <a:tailEnd/>
          </a:ln>
        </p:spPr>
      </p:pic>
    </p:spTree>
    <p:extLst>
      <p:ext uri="{BB962C8B-B14F-4D97-AF65-F5344CB8AC3E}">
        <p14:creationId xmlns:p14="http://schemas.microsoft.com/office/powerpoint/2010/main" val="2501815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5.3  </a:t>
            </a:r>
            <a:r>
              <a:rPr lang="zh-CN" altLang="en-US" dirty="0" smtClean="0"/>
              <a:t>超链接的应用 </a:t>
            </a:r>
            <a:endParaRPr lang="zh-CN" altLang="en-US" dirty="0"/>
          </a:p>
        </p:txBody>
      </p:sp>
      <p:sp>
        <p:nvSpPr>
          <p:cNvPr id="102403" name="Rectangle 3"/>
          <p:cNvSpPr>
            <a:spLocks noGrp="1" noChangeArrowheads="1"/>
          </p:cNvSpPr>
          <p:nvPr>
            <p:ph idx="1"/>
          </p:nvPr>
        </p:nvSpPr>
        <p:spPr>
          <a:xfrm>
            <a:off x="533400" y="819150"/>
            <a:ext cx="8474075" cy="3886200"/>
          </a:xfrm>
        </p:spPr>
        <p:txBody>
          <a:bodyPr/>
          <a:lstStyle/>
          <a:p>
            <a:pPr marL="0" indent="0">
              <a:buNone/>
            </a:pPr>
            <a:r>
              <a:rPr lang="en-US" altLang="zh-CN" dirty="0" smtClean="0">
                <a:ea typeface="宋体" charset="-122"/>
              </a:rPr>
              <a:t>5.3.1</a:t>
            </a:r>
            <a:r>
              <a:rPr lang="zh-CN" altLang="en-US" dirty="0" smtClean="0">
                <a:ea typeface="宋体" charset="-122"/>
              </a:rPr>
              <a:t>  </a:t>
            </a:r>
            <a:r>
              <a:rPr lang="zh-CN" altLang="zh-CN" dirty="0" smtClean="0"/>
              <a:t>创建</a:t>
            </a:r>
            <a:r>
              <a:rPr lang="en-US" altLang="zh-CN" dirty="0"/>
              <a:t>HTTP</a:t>
            </a:r>
            <a:r>
              <a:rPr lang="zh-CN" altLang="zh-CN" dirty="0"/>
              <a:t>文件下载超</a:t>
            </a:r>
            <a:r>
              <a:rPr lang="zh-CN" altLang="zh-CN" dirty="0" smtClean="0"/>
              <a:t>链接</a:t>
            </a:r>
            <a:endParaRPr lang="en-US" altLang="zh-CN" dirty="0" smtClean="0"/>
          </a:p>
          <a:p>
            <a:pPr>
              <a:buNone/>
            </a:pPr>
            <a:r>
              <a:rPr lang="zh-CN" altLang="en-US" b="0" dirty="0" smtClean="0"/>
              <a:t>  网站提</a:t>
            </a:r>
            <a:r>
              <a:rPr lang="zh-CN" altLang="en-US" b="0" dirty="0"/>
              <a:t>供软件、文件等资料下载，下载文件的链接指向文件所在的相对路径或绝对路径，文件类型：*</a:t>
            </a:r>
            <a:r>
              <a:rPr lang="en-US" altLang="zh-CN" b="0" dirty="0"/>
              <a:t>.doc/*.pdf/*.exe/*.rar</a:t>
            </a:r>
            <a:r>
              <a:rPr lang="zh-CN" altLang="en-US" b="0" dirty="0"/>
              <a:t>等。 </a:t>
            </a:r>
          </a:p>
          <a:p>
            <a:r>
              <a:rPr lang="zh-CN" altLang="en-US" sz="1800" b="0" dirty="0"/>
              <a:t>基本语</a:t>
            </a:r>
            <a:r>
              <a:rPr lang="zh-CN" altLang="en-US" sz="1800" b="0" dirty="0" smtClean="0"/>
              <a:t>法：</a:t>
            </a:r>
            <a:r>
              <a:rPr lang="en-US" altLang="zh-CN" sz="1800" dirty="0" smtClean="0">
                <a:solidFill>
                  <a:srgbClr val="FF0000"/>
                </a:solidFill>
                <a:ea typeface="宋体" charset="-122"/>
              </a:rPr>
              <a:t>&lt;</a:t>
            </a:r>
            <a:r>
              <a:rPr lang="en-US" altLang="zh-CN" sz="1800" dirty="0">
                <a:solidFill>
                  <a:srgbClr val="FF0000"/>
                </a:solidFill>
                <a:ea typeface="宋体" charset="-122"/>
              </a:rPr>
              <a:t>a </a:t>
            </a:r>
            <a:r>
              <a:rPr lang="en-US" altLang="zh-CN" sz="1800" dirty="0" err="1">
                <a:solidFill>
                  <a:srgbClr val="FF0000"/>
                </a:solidFill>
                <a:ea typeface="宋体" charset="-122"/>
              </a:rPr>
              <a:t>href</a:t>
            </a:r>
            <a:r>
              <a:rPr lang="en-US" altLang="zh-CN" sz="1800" dirty="0">
                <a:solidFill>
                  <a:srgbClr val="FF0000"/>
                </a:solidFill>
                <a:ea typeface="宋体" charset="-122"/>
              </a:rPr>
              <a:t>=“</a:t>
            </a:r>
            <a:r>
              <a:rPr lang="en-US" altLang="zh-CN" sz="1800" dirty="0" err="1">
                <a:solidFill>
                  <a:srgbClr val="FF0000"/>
                </a:solidFill>
                <a:ea typeface="宋体" charset="-122"/>
              </a:rPr>
              <a:t>url</a:t>
            </a:r>
            <a:r>
              <a:rPr lang="en-US" altLang="zh-CN" sz="1800" dirty="0">
                <a:solidFill>
                  <a:srgbClr val="FF0000"/>
                </a:solidFill>
                <a:ea typeface="宋体" charset="-122"/>
              </a:rPr>
              <a:t>”&gt;</a:t>
            </a:r>
            <a:r>
              <a:rPr lang="zh-CN" altLang="en-US" sz="1800" dirty="0">
                <a:solidFill>
                  <a:srgbClr val="FF0000"/>
                </a:solidFill>
                <a:ea typeface="宋体" charset="-122"/>
              </a:rPr>
              <a:t>链接内容</a:t>
            </a:r>
            <a:r>
              <a:rPr lang="en-US" altLang="zh-CN" sz="1800" dirty="0">
                <a:solidFill>
                  <a:srgbClr val="FF0000"/>
                </a:solidFill>
                <a:ea typeface="宋体" charset="-122"/>
              </a:rPr>
              <a:t>&lt;/a&gt; </a:t>
            </a:r>
            <a:endParaRPr lang="en-US" altLang="zh-CN" sz="1800" dirty="0" smtClean="0">
              <a:solidFill>
                <a:srgbClr val="FF0000"/>
              </a:solidFill>
              <a:ea typeface="宋体" charset="-122"/>
            </a:endParaRPr>
          </a:p>
          <a:p>
            <a:pPr>
              <a:buNone/>
            </a:pPr>
            <a:r>
              <a:rPr lang="en-US" altLang="zh-CN" dirty="0" smtClean="0"/>
              <a:t>5.3.2 </a:t>
            </a:r>
            <a:r>
              <a:rPr lang="zh-CN" altLang="zh-CN" dirty="0"/>
              <a:t>创建</a:t>
            </a:r>
            <a:r>
              <a:rPr lang="en-US" altLang="zh-CN" dirty="0"/>
              <a:t>FTP</a:t>
            </a:r>
            <a:r>
              <a:rPr lang="zh-CN" altLang="zh-CN" dirty="0"/>
              <a:t>站点访问超链</a:t>
            </a:r>
            <a:r>
              <a:rPr lang="zh-CN" altLang="zh-CN" dirty="0" smtClean="0"/>
              <a:t>接</a:t>
            </a:r>
            <a:endParaRPr lang="en-US" altLang="zh-CN" dirty="0" smtClean="0"/>
          </a:p>
          <a:p>
            <a:pPr marL="0" indent="0">
              <a:buNone/>
            </a:pPr>
            <a:r>
              <a:rPr lang="en-US" altLang="zh-CN" dirty="0"/>
              <a:t>FTP</a:t>
            </a:r>
            <a:r>
              <a:rPr lang="zh-CN" altLang="en-US" dirty="0"/>
              <a:t>服务器链接和网页链接区别在于所用协议不同，浏览网页采用</a:t>
            </a:r>
            <a:r>
              <a:rPr lang="en-US" altLang="zh-CN" dirty="0"/>
              <a:t>http</a:t>
            </a:r>
            <a:r>
              <a:rPr lang="zh-CN" altLang="en-US" dirty="0"/>
              <a:t>协议，而</a:t>
            </a:r>
            <a:r>
              <a:rPr lang="en-US" altLang="zh-CN" dirty="0"/>
              <a:t>FTP</a:t>
            </a:r>
            <a:r>
              <a:rPr lang="zh-CN" altLang="en-US" dirty="0"/>
              <a:t>服务器采用</a:t>
            </a:r>
            <a:r>
              <a:rPr lang="en-US" altLang="zh-CN" dirty="0"/>
              <a:t>FTP</a:t>
            </a:r>
            <a:r>
              <a:rPr lang="zh-CN" altLang="en-US" dirty="0"/>
              <a:t>协议连接。 </a:t>
            </a:r>
          </a:p>
          <a:p>
            <a:r>
              <a:rPr lang="zh-CN" altLang="en-US" sz="1800" dirty="0"/>
              <a:t>基本语法 </a:t>
            </a: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 = "ftp://</a:t>
            </a:r>
            <a:r>
              <a:rPr lang="zh-CN" altLang="en-US" sz="1800" dirty="0">
                <a:solidFill>
                  <a:srgbClr val="FF0000"/>
                </a:solidFill>
              </a:rPr>
              <a:t>服务器</a:t>
            </a:r>
            <a:r>
              <a:rPr lang="en-US" altLang="zh-CN" sz="1800" dirty="0">
                <a:solidFill>
                  <a:srgbClr val="FF0000"/>
                </a:solidFill>
              </a:rPr>
              <a:t>IP</a:t>
            </a:r>
            <a:r>
              <a:rPr lang="zh-CN" altLang="en-US" sz="1800" dirty="0">
                <a:solidFill>
                  <a:srgbClr val="FF0000"/>
                </a:solidFill>
              </a:rPr>
              <a:t>地址或域名</a:t>
            </a:r>
            <a:r>
              <a:rPr lang="en-US" altLang="zh-CN" sz="1800" dirty="0">
                <a:solidFill>
                  <a:srgbClr val="FF0000"/>
                </a:solidFill>
              </a:rPr>
              <a:t>"&gt;</a:t>
            </a:r>
            <a:r>
              <a:rPr lang="zh-CN" altLang="en-US" sz="1800" dirty="0">
                <a:solidFill>
                  <a:srgbClr val="FF0000"/>
                </a:solidFill>
              </a:rPr>
              <a:t>链接的文字</a:t>
            </a:r>
            <a:r>
              <a:rPr lang="en-US" altLang="zh-CN" sz="1800" dirty="0">
                <a:solidFill>
                  <a:srgbClr val="FF0000"/>
                </a:solidFill>
              </a:rPr>
              <a:t>&lt;/a&gt; </a:t>
            </a:r>
            <a:endParaRPr lang="en-US" altLang="zh-CN" sz="1800" dirty="0" smtClean="0"/>
          </a:p>
          <a:p>
            <a:pPr lvl="1">
              <a:buFont typeface="Wingdings" pitchFamily="2" charset="2"/>
              <a:buNone/>
            </a:pPr>
            <a:endParaRPr lang="en-US" altLang="zh-CN" dirty="0">
              <a:ea typeface="宋体" charset="-122"/>
            </a:endParaRPr>
          </a:p>
        </p:txBody>
      </p:sp>
    </p:spTree>
    <p:extLst>
      <p:ext uri="{BB962C8B-B14F-4D97-AF65-F5344CB8AC3E}">
        <p14:creationId xmlns:p14="http://schemas.microsoft.com/office/powerpoint/2010/main" val="2038098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en-US" altLang="zh-CN" dirty="0"/>
              <a:t>5.3  </a:t>
            </a:r>
            <a:r>
              <a:rPr lang="zh-CN" altLang="en-US" dirty="0"/>
              <a:t>超链接的应</a:t>
            </a:r>
            <a:r>
              <a:rPr lang="zh-CN" altLang="en-US" dirty="0" smtClean="0"/>
              <a:t>用（</a:t>
            </a:r>
            <a:r>
              <a:rPr lang="zh-CN" altLang="en-US" dirty="0"/>
              <a:t>续</a:t>
            </a:r>
            <a:r>
              <a:rPr lang="zh-CN" altLang="en-US" dirty="0" smtClean="0"/>
              <a:t>）</a:t>
            </a:r>
            <a:endParaRPr lang="zh-CN" altLang="en-US" dirty="0"/>
          </a:p>
        </p:txBody>
      </p:sp>
      <p:sp>
        <p:nvSpPr>
          <p:cNvPr id="118788" name="Rectangle 4"/>
          <p:cNvSpPr>
            <a:spLocks noGrp="1" noChangeArrowheads="1"/>
          </p:cNvSpPr>
          <p:nvPr>
            <p:ph idx="1"/>
          </p:nvPr>
        </p:nvSpPr>
        <p:spPr>
          <a:xfrm>
            <a:off x="533400" y="819150"/>
            <a:ext cx="8534400" cy="3771900"/>
          </a:xfrm>
        </p:spPr>
        <p:txBody>
          <a:bodyPr/>
          <a:lstStyle/>
          <a:p>
            <a:pPr marL="0" indent="0">
              <a:spcBef>
                <a:spcPts val="0"/>
              </a:spcBef>
              <a:spcAft>
                <a:spcPts val="0"/>
              </a:spcAft>
              <a:buNone/>
            </a:pPr>
            <a:r>
              <a:rPr lang="en-US" altLang="zh-CN" b="0" dirty="0" smtClean="0"/>
              <a:t> </a:t>
            </a:r>
            <a:r>
              <a:rPr lang="en-US" altLang="zh-CN" dirty="0" smtClean="0"/>
              <a:t>5.3.3 </a:t>
            </a:r>
            <a:r>
              <a:rPr lang="zh-CN" altLang="en-US" dirty="0"/>
              <a:t>创建图像链</a:t>
            </a:r>
            <a:r>
              <a:rPr lang="zh-CN" altLang="en-US" dirty="0" smtClean="0"/>
              <a:t>接</a:t>
            </a:r>
            <a:endParaRPr lang="en-US" altLang="zh-CN" dirty="0" smtClean="0"/>
          </a:p>
          <a:p>
            <a:pPr marL="0" indent="0">
              <a:spcBef>
                <a:spcPts val="0"/>
              </a:spcBef>
              <a:spcAft>
                <a:spcPts val="0"/>
              </a:spcAft>
              <a:buNone/>
            </a:pPr>
            <a:r>
              <a:rPr lang="zh-CN" altLang="en-US" dirty="0"/>
              <a:t> </a:t>
            </a:r>
            <a:r>
              <a:rPr lang="zh-CN" altLang="en-US" dirty="0" smtClean="0"/>
              <a:t>     链</a:t>
            </a:r>
            <a:r>
              <a:rPr lang="zh-CN" altLang="en-US" dirty="0"/>
              <a:t>接标题是一个图像，浏览时单击链接图像时，可以打开超接</a:t>
            </a:r>
            <a:r>
              <a:rPr lang="en-US" altLang="zh-CN" dirty="0" err="1"/>
              <a:t>href</a:t>
            </a:r>
            <a:r>
              <a:rPr lang="zh-CN" altLang="en-US" dirty="0"/>
              <a:t>所设置的</a:t>
            </a:r>
            <a:r>
              <a:rPr lang="en-US" altLang="zh-CN" dirty="0"/>
              <a:t>URL。</a:t>
            </a:r>
            <a:endParaRPr lang="zh-CN" altLang="en-US" dirty="0"/>
          </a:p>
          <a:p>
            <a:pPr>
              <a:spcBef>
                <a:spcPts val="0"/>
              </a:spcBef>
              <a:spcAft>
                <a:spcPts val="0"/>
              </a:spcAft>
            </a:pPr>
            <a:r>
              <a:rPr lang="zh-CN" altLang="en-US" sz="1800" dirty="0">
                <a:ea typeface="宋体" charset="-122"/>
              </a:rPr>
              <a:t>基本语</a:t>
            </a:r>
            <a:r>
              <a:rPr lang="zh-CN" altLang="en-US" sz="1800" dirty="0" smtClean="0">
                <a:ea typeface="宋体" charset="-122"/>
              </a:rPr>
              <a:t>法：</a:t>
            </a:r>
            <a:r>
              <a:rPr lang="en-US" altLang="zh-CN" sz="1800" dirty="0" smtClean="0">
                <a:solidFill>
                  <a:srgbClr val="FF0000"/>
                </a:solidFill>
                <a:ea typeface="宋体" charset="-122"/>
              </a:rPr>
              <a:t>&lt;a </a:t>
            </a:r>
            <a:r>
              <a:rPr lang="en-US" altLang="zh-CN" sz="1800" dirty="0" err="1" smtClean="0">
                <a:solidFill>
                  <a:srgbClr val="FF0000"/>
                </a:solidFill>
                <a:ea typeface="宋体" charset="-122"/>
              </a:rPr>
              <a:t>href</a:t>
            </a:r>
            <a:r>
              <a:rPr lang="en-US" altLang="zh-CN" sz="1800" dirty="0" smtClean="0">
                <a:solidFill>
                  <a:srgbClr val="FF0000"/>
                </a:solidFill>
                <a:ea typeface="宋体" charset="-122"/>
              </a:rPr>
              <a:t>=“#”&gt;&lt;</a:t>
            </a:r>
            <a:r>
              <a:rPr lang="en-US" altLang="zh-CN" sz="1800" dirty="0" err="1" smtClean="0">
                <a:solidFill>
                  <a:srgbClr val="FF0000"/>
                </a:solidFill>
                <a:ea typeface="宋体" charset="-122"/>
              </a:rPr>
              <a:t>img</a:t>
            </a:r>
            <a:r>
              <a:rPr lang="en-US" altLang="zh-CN" sz="1800" dirty="0" smtClean="0">
                <a:solidFill>
                  <a:srgbClr val="FF0000"/>
                </a:solidFill>
                <a:ea typeface="宋体" charset="-122"/>
              </a:rPr>
              <a:t> </a:t>
            </a:r>
            <a:r>
              <a:rPr lang="en-US" altLang="zh-CN" sz="1800" dirty="0" err="1" smtClean="0">
                <a:solidFill>
                  <a:srgbClr val="FF0000"/>
                </a:solidFill>
                <a:ea typeface="宋体" charset="-122"/>
              </a:rPr>
              <a:t>src</a:t>
            </a:r>
            <a:r>
              <a:rPr lang="en-US" altLang="zh-CN" sz="1800" dirty="0" smtClean="0">
                <a:solidFill>
                  <a:srgbClr val="FF0000"/>
                </a:solidFill>
                <a:ea typeface="宋体" charset="-122"/>
              </a:rPr>
              <a:t>=“</a:t>
            </a:r>
            <a:r>
              <a:rPr lang="en-US" altLang="zh-CN" sz="1800" dirty="0" err="1" smtClean="0">
                <a:solidFill>
                  <a:srgbClr val="FF0000"/>
                </a:solidFill>
                <a:ea typeface="宋体" charset="-122"/>
              </a:rPr>
              <a:t>url</a:t>
            </a:r>
            <a:r>
              <a:rPr lang="en-US" altLang="zh-CN" sz="1800" dirty="0" smtClean="0">
                <a:solidFill>
                  <a:srgbClr val="FF0000"/>
                </a:solidFill>
                <a:ea typeface="宋体" charset="-122"/>
              </a:rPr>
              <a:t>” width=“” height=“” align=“” border=“” alt=“”&gt;&lt;/a&gt;</a:t>
            </a:r>
          </a:p>
          <a:p>
            <a:pPr>
              <a:spcBef>
                <a:spcPts val="0"/>
              </a:spcBef>
              <a:spcAft>
                <a:spcPts val="0"/>
              </a:spcAft>
              <a:buNone/>
            </a:pPr>
            <a:r>
              <a:rPr lang="en-US" altLang="zh-CN" dirty="0" smtClean="0"/>
              <a:t>5.3.4 </a:t>
            </a:r>
            <a:r>
              <a:rPr lang="zh-CN" altLang="en-US" dirty="0"/>
              <a:t>创建电子邮件超链</a:t>
            </a:r>
            <a:r>
              <a:rPr lang="zh-CN" altLang="en-US" dirty="0" smtClean="0"/>
              <a:t>接</a:t>
            </a:r>
            <a:endParaRPr lang="en-US" altLang="zh-CN" dirty="0" smtClean="0"/>
          </a:p>
          <a:p>
            <a:pPr>
              <a:spcBef>
                <a:spcPts val="0"/>
              </a:spcBef>
              <a:spcAft>
                <a:spcPts val="0"/>
              </a:spcAft>
              <a:buNone/>
            </a:pPr>
            <a:r>
              <a:rPr lang="en-US" altLang="zh-CN" sz="1800" dirty="0"/>
              <a:t> </a:t>
            </a:r>
            <a:r>
              <a:rPr lang="en-US" altLang="zh-CN" sz="1800" dirty="0" smtClean="0"/>
              <a:t>         </a:t>
            </a:r>
            <a:r>
              <a:rPr lang="zh-CN" altLang="zh-CN" sz="1800" dirty="0" smtClean="0"/>
              <a:t>一</a:t>
            </a:r>
            <a:r>
              <a:rPr lang="zh-CN" altLang="zh-CN" sz="1800" dirty="0"/>
              <a:t>般网站上都会设置“联系我们”这样的栏目或超链接，目的是方便用户及时与网站管理员进行沟通与联</a:t>
            </a:r>
            <a:r>
              <a:rPr lang="zh-CN" altLang="zh-CN" sz="1800" dirty="0" smtClean="0"/>
              <a:t>系</a:t>
            </a:r>
            <a:r>
              <a:rPr lang="en-US" altLang="zh-CN" sz="1800" dirty="0" smtClean="0"/>
              <a:t>--</a:t>
            </a:r>
            <a:r>
              <a:rPr lang="zh-CN" altLang="zh-CN" sz="1800" dirty="0" smtClean="0"/>
              <a:t>电</a:t>
            </a:r>
            <a:r>
              <a:rPr lang="zh-CN" altLang="zh-CN" sz="1800" dirty="0"/>
              <a:t>子邮件</a:t>
            </a:r>
            <a:r>
              <a:rPr lang="zh-CN" altLang="en-US" sz="1800" dirty="0"/>
              <a:t>超</a:t>
            </a:r>
            <a:r>
              <a:rPr lang="zh-CN" altLang="zh-CN" sz="1800" dirty="0"/>
              <a:t>链接。</a:t>
            </a:r>
            <a:endParaRPr lang="en-US" altLang="zh-CN" sz="1800" dirty="0" smtClean="0"/>
          </a:p>
          <a:p>
            <a:r>
              <a:rPr lang="zh-CN" altLang="en-US" sz="1800" dirty="0">
                <a:solidFill>
                  <a:srgbClr val="FF0000"/>
                </a:solidFill>
                <a:ea typeface="宋体" charset="-122"/>
              </a:rPr>
              <a:t>基本语</a:t>
            </a:r>
            <a:r>
              <a:rPr lang="zh-CN" altLang="en-US" sz="1800" dirty="0" smtClean="0">
                <a:solidFill>
                  <a:srgbClr val="FF0000"/>
                </a:solidFill>
                <a:ea typeface="宋体" charset="-122"/>
              </a:rPr>
              <a:t>法：</a:t>
            </a:r>
            <a:endParaRPr lang="zh-CN" altLang="en-US" sz="1800" dirty="0">
              <a:solidFill>
                <a:srgbClr val="FF0000"/>
              </a:solidFill>
              <a:ea typeface="宋体" charset="-122"/>
            </a:endParaRPr>
          </a:p>
          <a:p>
            <a:pPr lvl="1">
              <a:buNone/>
            </a:pPr>
            <a:r>
              <a:rPr lang="en-US" altLang="zh-CN" sz="1800" dirty="0" smtClean="0">
                <a:solidFill>
                  <a:srgbClr val="FF0000"/>
                </a:solidFill>
                <a:ea typeface="宋体" charset="-122"/>
              </a:rPr>
              <a:t>&lt;a </a:t>
            </a:r>
            <a:r>
              <a:rPr lang="en-US" altLang="zh-CN" sz="1800" dirty="0" err="1" smtClean="0">
                <a:solidFill>
                  <a:srgbClr val="FF0000"/>
                </a:solidFill>
                <a:ea typeface="宋体" charset="-122"/>
              </a:rPr>
              <a:t>href</a:t>
            </a:r>
            <a:r>
              <a:rPr lang="en-US" altLang="zh-CN" sz="1800" dirty="0" smtClean="0">
                <a:solidFill>
                  <a:srgbClr val="FF0000"/>
                </a:solidFill>
                <a:ea typeface="宋体" charset="-122"/>
              </a:rPr>
              <a:t>=“mailto:E-mail</a:t>
            </a:r>
            <a:r>
              <a:rPr lang="zh-CN" altLang="en-US" sz="1800" dirty="0" smtClean="0">
                <a:solidFill>
                  <a:srgbClr val="FF0000"/>
                </a:solidFill>
                <a:ea typeface="宋体" charset="-122"/>
              </a:rPr>
              <a:t>地址</a:t>
            </a:r>
            <a:r>
              <a:rPr lang="en-US" altLang="zh-CN" sz="1800" dirty="0" smtClean="0">
                <a:solidFill>
                  <a:srgbClr val="FF0000"/>
                </a:solidFill>
                <a:ea typeface="宋体" charset="-122"/>
              </a:rPr>
              <a:t>[ ?subject=</a:t>
            </a:r>
            <a:r>
              <a:rPr lang="zh-CN" altLang="en-US" sz="1800" dirty="0" smtClean="0">
                <a:solidFill>
                  <a:srgbClr val="FF0000"/>
                </a:solidFill>
                <a:ea typeface="宋体" charset="-122"/>
              </a:rPr>
              <a:t>邮件主题</a:t>
            </a:r>
            <a:r>
              <a:rPr lang="en-US" altLang="zh-CN" sz="1800" dirty="0" smtClean="0">
                <a:solidFill>
                  <a:srgbClr val="FF0000"/>
                </a:solidFill>
                <a:ea typeface="宋体" charset="-122"/>
              </a:rPr>
              <a:t>[&amp;</a:t>
            </a:r>
            <a:r>
              <a:rPr lang="zh-CN" altLang="en-US" sz="1800" dirty="0" smtClean="0">
                <a:solidFill>
                  <a:srgbClr val="FF0000"/>
                </a:solidFill>
                <a:ea typeface="宋体" charset="-122"/>
              </a:rPr>
              <a:t>参数</a:t>
            </a:r>
            <a:r>
              <a:rPr lang="en-US" altLang="zh-CN" sz="1800" dirty="0" smtClean="0">
                <a:solidFill>
                  <a:srgbClr val="FF0000"/>
                </a:solidFill>
                <a:ea typeface="宋体" charset="-122"/>
              </a:rPr>
              <a:t>=</a:t>
            </a:r>
            <a:r>
              <a:rPr lang="zh-CN" altLang="en-US" sz="1800" dirty="0" smtClean="0">
                <a:solidFill>
                  <a:srgbClr val="FF0000"/>
                </a:solidFill>
                <a:ea typeface="宋体" charset="-122"/>
              </a:rPr>
              <a:t>参数值</a:t>
            </a:r>
            <a:r>
              <a:rPr lang="en-US" altLang="zh-CN" sz="1800" dirty="0" smtClean="0">
                <a:solidFill>
                  <a:srgbClr val="FF0000"/>
                </a:solidFill>
                <a:ea typeface="宋体" charset="-122"/>
              </a:rPr>
              <a:t>]]”&gt;</a:t>
            </a:r>
            <a:r>
              <a:rPr lang="zh-CN" altLang="en-US" sz="1800" dirty="0" smtClean="0">
                <a:solidFill>
                  <a:srgbClr val="FF0000"/>
                </a:solidFill>
                <a:ea typeface="宋体" charset="-122"/>
              </a:rPr>
              <a:t>链接内容</a:t>
            </a:r>
            <a:r>
              <a:rPr lang="en-US" altLang="zh-CN" sz="1800" dirty="0" smtClean="0">
                <a:solidFill>
                  <a:srgbClr val="FF0000"/>
                </a:solidFill>
                <a:ea typeface="宋体" charset="-122"/>
              </a:rPr>
              <a:t>&lt;/a&gt;   </a:t>
            </a:r>
          </a:p>
          <a:p>
            <a:endParaRPr lang="en-US" altLang="zh-CN" sz="1800" dirty="0" smtClean="0">
              <a:solidFill>
                <a:srgbClr val="FF0000"/>
              </a:solidFill>
              <a:ea typeface="宋体" charset="-122"/>
            </a:endParaRPr>
          </a:p>
          <a:p>
            <a:pPr marL="0" indent="0">
              <a:buNone/>
            </a:pPr>
            <a:endParaRPr lang="zh-CN" altLang="en-US" dirty="0"/>
          </a:p>
          <a:p>
            <a:pPr marL="0" indent="0">
              <a:buNone/>
            </a:pPr>
            <a:r>
              <a:rPr lang="en-US" altLang="zh-CN" b="0" dirty="0" smtClean="0"/>
              <a:t>       </a:t>
            </a:r>
            <a:endParaRPr lang="en-US" altLang="zh-CN" sz="1400" dirty="0">
              <a:ea typeface="宋体" charset="-122"/>
            </a:endParaRPr>
          </a:p>
        </p:txBody>
      </p:sp>
    </p:spTree>
    <p:extLst>
      <p:ext uri="{BB962C8B-B14F-4D97-AF65-F5344CB8AC3E}">
        <p14:creationId xmlns:p14="http://schemas.microsoft.com/office/powerpoint/2010/main" val="399264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t>5.3  </a:t>
            </a:r>
            <a:r>
              <a:rPr lang="zh-CN" altLang="en-US" dirty="0"/>
              <a:t>超链接的应用（续） </a:t>
            </a:r>
          </a:p>
        </p:txBody>
      </p:sp>
      <p:sp>
        <p:nvSpPr>
          <p:cNvPr id="106499" name="Rectangle 3"/>
          <p:cNvSpPr>
            <a:spLocks noGrp="1" noChangeArrowheads="1"/>
          </p:cNvSpPr>
          <p:nvPr>
            <p:ph idx="1"/>
          </p:nvPr>
        </p:nvSpPr>
        <p:spPr>
          <a:xfrm>
            <a:off x="762000" y="810816"/>
            <a:ext cx="8245475" cy="1456134"/>
          </a:xfrm>
        </p:spPr>
        <p:txBody>
          <a:bodyPr/>
          <a:lstStyle/>
          <a:p>
            <a:pPr>
              <a:buNone/>
            </a:pPr>
            <a:r>
              <a:rPr lang="zh-CN" altLang="en-US" dirty="0" smtClean="0"/>
              <a:t>例如：</a:t>
            </a:r>
            <a:endParaRPr lang="en-US" altLang="zh-CN" dirty="0" smtClean="0"/>
          </a:p>
          <a:p>
            <a:pPr>
              <a:buNone/>
            </a:pPr>
            <a:r>
              <a:rPr lang="en-US" sz="1800" dirty="0" smtClean="0"/>
              <a:t>&lt;a </a:t>
            </a:r>
            <a:r>
              <a:rPr lang="en-US" sz="1800" dirty="0" err="1" smtClean="0"/>
              <a:t>href</a:t>
            </a:r>
            <a:r>
              <a:rPr lang="en-US" sz="1800" dirty="0" smtClean="0"/>
              <a:t>="mailto:</a:t>
            </a:r>
            <a:r>
              <a:rPr lang="en-US" sz="1800" dirty="0" smtClean="0">
                <a:solidFill>
                  <a:srgbClr val="FF0000"/>
                </a:solidFill>
              </a:rPr>
              <a:t>some@mysoft.com;jlchu@163.com</a:t>
            </a:r>
            <a:r>
              <a:rPr lang="en-US" sz="1800" dirty="0" smtClean="0"/>
              <a:t>?cc=xyz@163.com&amp; bcc=</a:t>
            </a:r>
            <a:r>
              <a:rPr lang="en-US" sz="1800" dirty="0" err="1" smtClean="0"/>
              <a:t>anbo@sina.com</a:t>
            </a:r>
            <a:r>
              <a:rPr lang="en-US" sz="1800" dirty="0" err="1" smtClean="0">
                <a:solidFill>
                  <a:srgbClr val="FF0000"/>
                </a:solidFill>
              </a:rPr>
              <a:t>&amp;</a:t>
            </a:r>
            <a:r>
              <a:rPr lang="en-US" sz="1800" dirty="0" err="1" smtClean="0"/>
              <a:t>subject</a:t>
            </a:r>
            <a:r>
              <a:rPr lang="en-US" sz="1800" dirty="0" smtClean="0"/>
              <a:t>=Hello</a:t>
            </a:r>
            <a:r>
              <a:rPr lang="en-US" sz="1800" dirty="0" smtClean="0">
                <a:solidFill>
                  <a:srgbClr val="FF0000"/>
                </a:solidFill>
              </a:rPr>
              <a:t>%20</a:t>
            </a:r>
            <a:r>
              <a:rPr lang="en-US" sz="1800" dirty="0" smtClean="0"/>
              <a:t>again&amp;body=</a:t>
            </a:r>
            <a:r>
              <a:rPr lang="zh-CN" altLang="en-US" sz="1800" dirty="0" smtClean="0"/>
              <a:t>下周二开会讨论</a:t>
            </a:r>
            <a:r>
              <a:rPr lang="en-US" sz="1800" dirty="0" smtClean="0"/>
              <a:t>"&gt;</a:t>
            </a:r>
            <a:r>
              <a:rPr lang="zh-CN" altLang="en-US" sz="1800" dirty="0" smtClean="0"/>
              <a:t>发送邮件</a:t>
            </a:r>
            <a:r>
              <a:rPr lang="en-US" sz="1800" dirty="0" smtClean="0"/>
              <a:t>&lt;/a&gt;</a:t>
            </a:r>
          </a:p>
          <a:p>
            <a:pPr lvl="1">
              <a:buFont typeface="Wingdings" pitchFamily="2" charset="2"/>
              <a:buNone/>
            </a:pPr>
            <a:endParaRPr lang="en-US" altLang="zh-CN" dirty="0">
              <a:ea typeface="宋体" charset="-122"/>
            </a:endParaRPr>
          </a:p>
        </p:txBody>
      </p:sp>
      <p:sp>
        <p:nvSpPr>
          <p:cNvPr id="4" name="圆角矩形标注 3"/>
          <p:cNvSpPr/>
          <p:nvPr/>
        </p:nvSpPr>
        <p:spPr bwMode="auto">
          <a:xfrm>
            <a:off x="2438400" y="819150"/>
            <a:ext cx="2819400" cy="342900"/>
          </a:xfrm>
          <a:prstGeom prst="wedgeRoundRectCallout">
            <a:avLst>
              <a:gd name="adj1" fmla="val 22735"/>
              <a:gd name="adj2" fmla="val 108783"/>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同时发多个收件人</a:t>
            </a:r>
          </a:p>
        </p:txBody>
      </p:sp>
      <p:sp>
        <p:nvSpPr>
          <p:cNvPr id="5" name="圆角矩形标注 4"/>
          <p:cNvSpPr/>
          <p:nvPr/>
        </p:nvSpPr>
        <p:spPr bwMode="auto">
          <a:xfrm>
            <a:off x="6019800" y="819150"/>
            <a:ext cx="2971800" cy="381000"/>
          </a:xfrm>
          <a:prstGeom prst="wedgeRoundRectCallout">
            <a:avLst>
              <a:gd name="adj1" fmla="val 39088"/>
              <a:gd name="adj2" fmla="val 77530"/>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smtClean="0">
                <a:ln>
                  <a:noFill/>
                </a:ln>
                <a:solidFill>
                  <a:schemeClr val="bg1"/>
                </a:solidFill>
                <a:effectLst/>
                <a:latin typeface="黑体" pitchFamily="49" charset="-122"/>
                <a:ea typeface="黑体" pitchFamily="49" charset="-122"/>
              </a:rPr>
              <a:t>&amp;</a:t>
            </a: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连接多个属性值对</a:t>
            </a:r>
          </a:p>
        </p:txBody>
      </p:sp>
      <p:sp>
        <p:nvSpPr>
          <p:cNvPr id="6" name="圆角矩形标注 5"/>
          <p:cNvSpPr/>
          <p:nvPr/>
        </p:nvSpPr>
        <p:spPr bwMode="auto">
          <a:xfrm>
            <a:off x="2743200" y="2436017"/>
            <a:ext cx="2362200" cy="459583"/>
          </a:xfrm>
          <a:prstGeom prst="wedgeRoundRectCallout">
            <a:avLst>
              <a:gd name="adj1" fmla="val 49907"/>
              <a:gd name="adj2" fmla="val -8303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smtClean="0">
                <a:ln>
                  <a:noFill/>
                </a:ln>
                <a:solidFill>
                  <a:schemeClr val="bg1"/>
                </a:solidFill>
                <a:effectLst/>
                <a:latin typeface="黑体" pitchFamily="49" charset="-122"/>
                <a:ea typeface="黑体" pitchFamily="49" charset="-122"/>
              </a:rPr>
              <a:t>%20</a:t>
            </a: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表示空格</a:t>
            </a:r>
          </a:p>
        </p:txBody>
      </p:sp>
      <p:pic>
        <p:nvPicPr>
          <p:cNvPr id="2050" name="Picture 2"/>
          <p:cNvPicPr>
            <a:picLocks noChangeAspect="1" noChangeArrowheads="1"/>
          </p:cNvPicPr>
          <p:nvPr/>
        </p:nvPicPr>
        <p:blipFill>
          <a:blip r:embed="rId2" cstate="print"/>
          <a:srcRect/>
          <a:stretch>
            <a:fillRect/>
          </a:stretch>
        </p:blipFill>
        <p:spPr bwMode="auto">
          <a:xfrm>
            <a:off x="5105400" y="2419350"/>
            <a:ext cx="3624263" cy="2105026"/>
          </a:xfrm>
          <a:prstGeom prst="rect">
            <a:avLst/>
          </a:prstGeom>
          <a:noFill/>
          <a:ln w="9525">
            <a:noFill/>
            <a:miter lim="800000"/>
            <a:headEnd/>
            <a:tailEnd/>
          </a:ln>
        </p:spPr>
      </p:pic>
      <p:sp>
        <p:nvSpPr>
          <p:cNvPr id="8" name="矩形 7"/>
          <p:cNvSpPr/>
          <p:nvPr/>
        </p:nvSpPr>
        <p:spPr>
          <a:xfrm>
            <a:off x="990600" y="3181350"/>
            <a:ext cx="3289683" cy="424732"/>
          </a:xfrm>
          <a:prstGeom prst="rect">
            <a:avLst/>
          </a:prstGeom>
        </p:spPr>
        <p:txBody>
          <a:bodyPr wrap="none">
            <a:spAutoFit/>
          </a:bodyPr>
          <a:lstStyle/>
          <a:p>
            <a:pPr>
              <a:buNone/>
            </a:pPr>
            <a:r>
              <a:rPr lang="zh-CN" altLang="en-US" sz="2400" dirty="0" smtClean="0"/>
              <a:t>案例：</a:t>
            </a:r>
            <a:r>
              <a:rPr lang="en-US" altLang="zh-CN" sz="2400" dirty="0" smtClean="0"/>
              <a:t>edu_5_3_1.html</a:t>
            </a:r>
            <a:endParaRPr lang="zh-CN" altLang="en-US" dirty="0" smtClean="0"/>
          </a:p>
        </p:txBody>
      </p:sp>
    </p:spTree>
    <p:extLst>
      <p:ext uri="{BB962C8B-B14F-4D97-AF65-F5344CB8AC3E}">
        <p14:creationId xmlns:p14="http://schemas.microsoft.com/office/powerpoint/2010/main" val="3659027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smtClean="0"/>
              <a:t>5.3.5 </a:t>
            </a:r>
            <a:r>
              <a:rPr lang="zh-CN" altLang="zh-CN" dirty="0" smtClean="0"/>
              <a:t>创建</a:t>
            </a:r>
            <a:r>
              <a:rPr lang="zh-CN" altLang="zh-CN" dirty="0"/>
              <a:t>页面书签</a:t>
            </a:r>
            <a:r>
              <a:rPr lang="zh-CN" altLang="zh-CN" dirty="0" smtClean="0"/>
              <a:t>链接</a:t>
            </a:r>
            <a:endParaRPr lang="zh-CN" altLang="en-US" dirty="0"/>
          </a:p>
        </p:txBody>
      </p:sp>
      <p:sp>
        <p:nvSpPr>
          <p:cNvPr id="117765" name="Rectangle 5"/>
          <p:cNvSpPr>
            <a:spLocks noGrp="1" noChangeArrowheads="1"/>
          </p:cNvSpPr>
          <p:nvPr>
            <p:ph idx="1"/>
          </p:nvPr>
        </p:nvSpPr>
        <p:spPr>
          <a:xfrm>
            <a:off x="533400" y="819150"/>
            <a:ext cx="8534400" cy="3886200"/>
          </a:xfrm>
        </p:spPr>
        <p:txBody>
          <a:bodyPr/>
          <a:lstStyle/>
          <a:p>
            <a:pPr marL="0" indent="0">
              <a:buNone/>
            </a:pPr>
            <a:r>
              <a:rPr lang="zh-CN" altLang="en-US" b="0" dirty="0" smtClean="0"/>
              <a:t>       书签</a:t>
            </a:r>
            <a:r>
              <a:rPr lang="zh-CN" altLang="en-US" b="0" dirty="0"/>
              <a:t>是指到文章</a:t>
            </a:r>
            <a:r>
              <a:rPr lang="zh-CN" altLang="en-US" b="0" u="sng" dirty="0"/>
              <a:t>内部的链接</a:t>
            </a:r>
            <a:r>
              <a:rPr lang="zh-CN" altLang="en-US" b="0" dirty="0"/>
              <a:t>，可是实现</a:t>
            </a:r>
            <a:r>
              <a:rPr lang="zh-CN" altLang="en-US" b="0" u="sng" dirty="0"/>
              <a:t>段落间</a:t>
            </a:r>
            <a:r>
              <a:rPr lang="zh-CN" altLang="en-US" b="0" dirty="0"/>
              <a:t>的任意</a:t>
            </a:r>
            <a:r>
              <a:rPr lang="zh-CN" altLang="en-US" b="0" u="sng" dirty="0"/>
              <a:t>跳转</a:t>
            </a:r>
            <a:r>
              <a:rPr lang="zh-CN" altLang="en-US" b="0" dirty="0"/>
              <a:t>。实现这样的链接要先</a:t>
            </a:r>
            <a:r>
              <a:rPr lang="zh-CN" altLang="en-US" b="0" dirty="0" smtClean="0"/>
              <a:t>定义</a:t>
            </a:r>
            <a:r>
              <a:rPr lang="zh-CN" altLang="en-US" b="0" u="sng" dirty="0" smtClean="0"/>
              <a:t>书签名称和书签链接</a:t>
            </a:r>
            <a:r>
              <a:rPr lang="zh-CN" altLang="en-US" b="0" dirty="0"/>
              <a:t>。 </a:t>
            </a:r>
          </a:p>
          <a:p>
            <a:pPr>
              <a:buNone/>
            </a:pPr>
            <a:r>
              <a:rPr lang="zh-CN" altLang="en-US" b="0" dirty="0" smtClean="0"/>
              <a:t>书签定义步骤：</a:t>
            </a:r>
            <a:endParaRPr lang="en-US" altLang="zh-CN" b="0" dirty="0" smtClean="0"/>
          </a:p>
          <a:p>
            <a:pPr>
              <a:buNone/>
            </a:pPr>
            <a:r>
              <a:rPr lang="en-US" altLang="zh-CN" b="0" dirty="0" smtClean="0"/>
              <a:t>    1.</a:t>
            </a:r>
            <a:r>
              <a:rPr lang="zh-CN" altLang="en-US" b="0" dirty="0" smtClean="0"/>
              <a:t>定义</a:t>
            </a:r>
            <a:r>
              <a:rPr lang="zh-CN" altLang="en-US" b="0" u="sng" dirty="0" smtClean="0"/>
              <a:t>书签名：</a:t>
            </a:r>
            <a:r>
              <a:rPr lang="zh-CN" altLang="en-US" b="0" dirty="0" smtClean="0"/>
              <a:t> </a:t>
            </a:r>
            <a:r>
              <a:rPr lang="en-US" altLang="zh-CN" sz="1800" b="0" dirty="0" smtClean="0">
                <a:solidFill>
                  <a:srgbClr val="FF0000"/>
                </a:solidFill>
              </a:rPr>
              <a:t>&lt;</a:t>
            </a:r>
            <a:r>
              <a:rPr lang="en-US" altLang="zh-CN" sz="1800" b="0" dirty="0">
                <a:solidFill>
                  <a:srgbClr val="FF0000"/>
                </a:solidFill>
              </a:rPr>
              <a:t>a </a:t>
            </a:r>
            <a:r>
              <a:rPr lang="en-US" altLang="zh-CN" sz="1800" dirty="0">
                <a:solidFill>
                  <a:srgbClr val="FF0000"/>
                </a:solidFill>
              </a:rPr>
              <a:t>name</a:t>
            </a:r>
            <a:r>
              <a:rPr lang="en-US" altLang="zh-CN" sz="1800" dirty="0" smtClean="0">
                <a:solidFill>
                  <a:srgbClr val="FF0000"/>
                </a:solidFill>
              </a:rPr>
              <a:t>=“</a:t>
            </a:r>
            <a:r>
              <a:rPr lang="zh-CN" altLang="en-US" sz="1800" dirty="0" smtClean="0">
                <a:solidFill>
                  <a:srgbClr val="FF0000"/>
                </a:solidFill>
              </a:rPr>
              <a:t>书签名称</a:t>
            </a:r>
            <a:r>
              <a:rPr lang="en-US" altLang="zh-CN" sz="1800" dirty="0" smtClean="0">
                <a:solidFill>
                  <a:srgbClr val="FF0000"/>
                </a:solidFill>
              </a:rPr>
              <a:t>"&gt;</a:t>
            </a:r>
            <a:r>
              <a:rPr lang="zh-CN" altLang="en-US" sz="1800" dirty="0">
                <a:solidFill>
                  <a:srgbClr val="FF0000"/>
                </a:solidFill>
              </a:rPr>
              <a:t>书签</a:t>
            </a:r>
            <a:r>
              <a:rPr lang="zh-CN" altLang="en-US" sz="1800" b="0" dirty="0">
                <a:solidFill>
                  <a:srgbClr val="FF0000"/>
                </a:solidFill>
              </a:rPr>
              <a:t>标题</a:t>
            </a:r>
            <a:r>
              <a:rPr lang="en-US" altLang="zh-CN" sz="1800" b="0" dirty="0">
                <a:solidFill>
                  <a:srgbClr val="FF0000"/>
                </a:solidFill>
              </a:rPr>
              <a:t>&lt;/a&gt; </a:t>
            </a:r>
            <a:endParaRPr lang="en-US" altLang="zh-CN" dirty="0">
              <a:solidFill>
                <a:srgbClr val="FF0000"/>
              </a:solidFill>
            </a:endParaRPr>
          </a:p>
          <a:p>
            <a:pPr>
              <a:buNone/>
            </a:pPr>
            <a:r>
              <a:rPr lang="en-US" altLang="zh-CN" b="0" dirty="0">
                <a:solidFill>
                  <a:srgbClr val="FF0000"/>
                </a:solidFill>
              </a:rPr>
              <a:t> </a:t>
            </a:r>
            <a:r>
              <a:rPr lang="en-US" altLang="zh-CN" b="0" dirty="0" smtClean="0">
                <a:solidFill>
                  <a:srgbClr val="FF0000"/>
                </a:solidFill>
              </a:rPr>
              <a:t>   </a:t>
            </a:r>
            <a:r>
              <a:rPr lang="en-US" altLang="zh-CN" b="0" dirty="0" smtClean="0"/>
              <a:t>2.</a:t>
            </a:r>
            <a:r>
              <a:rPr lang="zh-CN" altLang="en-US" b="0" dirty="0" smtClean="0"/>
              <a:t>定义</a:t>
            </a:r>
            <a:r>
              <a:rPr lang="zh-CN" altLang="en-US" b="0" u="sng" dirty="0"/>
              <a:t>书签</a:t>
            </a:r>
            <a:r>
              <a:rPr lang="zh-CN" altLang="en-US" b="0" u="sng" dirty="0" smtClean="0"/>
              <a:t>链接</a:t>
            </a:r>
            <a:r>
              <a:rPr lang="zh-CN" altLang="en-US" b="0" dirty="0" smtClean="0"/>
              <a:t>：</a:t>
            </a:r>
            <a:endParaRPr lang="zh-CN" altLang="en-US" b="0" dirty="0"/>
          </a:p>
          <a:p>
            <a:pPr lvl="1">
              <a:buNone/>
            </a:pPr>
            <a:r>
              <a:rPr lang="en-US" altLang="zh-CN" sz="1800" b="0" dirty="0">
                <a:solidFill>
                  <a:srgbClr val="FF0000"/>
                </a:solidFill>
              </a:rPr>
              <a:t>&lt;a </a:t>
            </a:r>
            <a:r>
              <a:rPr lang="en-US" altLang="zh-CN" sz="1800" b="0" dirty="0" err="1">
                <a:solidFill>
                  <a:srgbClr val="FF0000"/>
                </a:solidFill>
              </a:rPr>
              <a:t>href</a:t>
            </a:r>
            <a:r>
              <a:rPr lang="en-US" altLang="zh-CN" sz="1800" b="0" dirty="0" smtClean="0">
                <a:solidFill>
                  <a:srgbClr val="FF0000"/>
                </a:solidFill>
              </a:rPr>
              <a:t>="#</a:t>
            </a:r>
            <a:r>
              <a:rPr lang="zh-CN" altLang="en-US" sz="1800" b="0" dirty="0" smtClean="0">
                <a:solidFill>
                  <a:srgbClr val="FF0000"/>
                </a:solidFill>
              </a:rPr>
              <a:t>书签名称</a:t>
            </a:r>
            <a:r>
              <a:rPr lang="en-US" altLang="zh-CN" sz="1800" b="0" dirty="0" smtClean="0">
                <a:solidFill>
                  <a:srgbClr val="FF0000"/>
                </a:solidFill>
              </a:rPr>
              <a:t>"&gt;</a:t>
            </a:r>
            <a:r>
              <a:rPr lang="zh-CN" altLang="en-US" sz="1800" b="0" dirty="0">
                <a:solidFill>
                  <a:srgbClr val="FF0000"/>
                </a:solidFill>
              </a:rPr>
              <a:t>书签标题</a:t>
            </a:r>
            <a:r>
              <a:rPr lang="en-US" altLang="zh-CN" sz="1800" b="0" dirty="0">
                <a:solidFill>
                  <a:srgbClr val="FF0000"/>
                </a:solidFill>
              </a:rPr>
              <a:t>&lt;/a</a:t>
            </a:r>
            <a:r>
              <a:rPr lang="en-US" altLang="zh-CN" sz="1800" b="0" dirty="0" smtClean="0">
                <a:solidFill>
                  <a:srgbClr val="FF0000"/>
                </a:solidFill>
              </a:rPr>
              <a:t>&gt;  </a:t>
            </a:r>
            <a:r>
              <a:rPr lang="en-US" altLang="zh-CN" sz="1800" b="0" dirty="0">
                <a:solidFill>
                  <a:srgbClr val="FF0000"/>
                </a:solidFill>
              </a:rPr>
              <a:t>&lt;!-- </a:t>
            </a:r>
            <a:r>
              <a:rPr lang="zh-CN" altLang="en-US" sz="1800" b="0" dirty="0">
                <a:solidFill>
                  <a:srgbClr val="FF0000"/>
                </a:solidFill>
              </a:rPr>
              <a:t>同一页面内   </a:t>
            </a:r>
            <a:r>
              <a:rPr lang="en-US" altLang="zh-CN" sz="1800" b="0" dirty="0">
                <a:solidFill>
                  <a:srgbClr val="FF0000"/>
                </a:solidFill>
              </a:rPr>
              <a:t>--&gt; </a:t>
            </a:r>
          </a:p>
          <a:p>
            <a:pPr lvl="1">
              <a:buNone/>
            </a:pPr>
            <a:r>
              <a:rPr lang="en-US" altLang="zh-CN" sz="1800" b="0" dirty="0">
                <a:solidFill>
                  <a:srgbClr val="FF0000"/>
                </a:solidFill>
              </a:rPr>
              <a:t>&lt;a </a:t>
            </a:r>
            <a:r>
              <a:rPr lang="en-US" altLang="zh-CN" sz="1800" b="0" dirty="0" err="1">
                <a:solidFill>
                  <a:srgbClr val="FF0000"/>
                </a:solidFill>
              </a:rPr>
              <a:t>href</a:t>
            </a:r>
            <a:r>
              <a:rPr lang="en-US" altLang="zh-CN" sz="1800" b="0" dirty="0">
                <a:solidFill>
                  <a:srgbClr val="FF0000"/>
                </a:solidFill>
              </a:rPr>
              <a:t>="URL</a:t>
            </a:r>
            <a:r>
              <a:rPr lang="en-US" altLang="zh-CN" sz="1800" b="0" dirty="0" smtClean="0">
                <a:solidFill>
                  <a:srgbClr val="FF0000"/>
                </a:solidFill>
              </a:rPr>
              <a:t>#</a:t>
            </a:r>
            <a:r>
              <a:rPr lang="zh-CN" altLang="en-US" sz="1800" b="0" dirty="0" smtClean="0">
                <a:solidFill>
                  <a:srgbClr val="FF0000"/>
                </a:solidFill>
              </a:rPr>
              <a:t>书签名称</a:t>
            </a:r>
            <a:r>
              <a:rPr lang="en-US" altLang="zh-CN" sz="1800" b="0" dirty="0" smtClean="0">
                <a:solidFill>
                  <a:srgbClr val="FF0000"/>
                </a:solidFill>
              </a:rPr>
              <a:t>"&gt;</a:t>
            </a:r>
            <a:r>
              <a:rPr lang="zh-CN" altLang="en-US" sz="1800" b="0" dirty="0">
                <a:solidFill>
                  <a:srgbClr val="FF0000"/>
                </a:solidFill>
              </a:rPr>
              <a:t>书签标题</a:t>
            </a:r>
            <a:r>
              <a:rPr lang="en-US" altLang="zh-CN" sz="1800" b="0" dirty="0">
                <a:solidFill>
                  <a:srgbClr val="FF0000"/>
                </a:solidFill>
              </a:rPr>
              <a:t>&lt;/a</a:t>
            </a:r>
            <a:r>
              <a:rPr lang="en-US" altLang="zh-CN" sz="1800" b="0" dirty="0" smtClean="0">
                <a:solidFill>
                  <a:srgbClr val="FF0000"/>
                </a:solidFill>
              </a:rPr>
              <a:t>&gt;&lt;!--  </a:t>
            </a:r>
            <a:r>
              <a:rPr lang="zh-CN" altLang="en-US" sz="1800" b="0" dirty="0">
                <a:solidFill>
                  <a:srgbClr val="FF0000"/>
                </a:solidFill>
              </a:rPr>
              <a:t>不同页面间  </a:t>
            </a:r>
            <a:r>
              <a:rPr lang="en-US" altLang="zh-CN" sz="1800" b="0" dirty="0">
                <a:solidFill>
                  <a:srgbClr val="FF0000"/>
                </a:solidFill>
              </a:rPr>
              <a:t>--&gt; </a:t>
            </a:r>
          </a:p>
          <a:p>
            <a:pPr lvl="1">
              <a:buFont typeface="Wingdings" pitchFamily="2" charset="2"/>
              <a:buNone/>
            </a:pPr>
            <a:r>
              <a:rPr lang="zh-CN" altLang="en-US" b="0" dirty="0" smtClean="0"/>
              <a:t>  </a:t>
            </a:r>
            <a:r>
              <a:rPr lang="en-US" altLang="zh-CN" b="0" dirty="0" smtClean="0"/>
              <a:t>URL：</a:t>
            </a:r>
            <a:r>
              <a:rPr lang="zh-CN" altLang="en-US" b="0" dirty="0" smtClean="0"/>
              <a:t>是</a:t>
            </a:r>
            <a:r>
              <a:rPr lang="zh-CN" altLang="en-US" b="0" dirty="0"/>
              <a:t>放置标记的</a:t>
            </a:r>
            <a:r>
              <a:rPr lang="en-US" altLang="zh-CN" b="0" dirty="0"/>
              <a:t>HTML</a:t>
            </a:r>
            <a:r>
              <a:rPr lang="zh-CN" altLang="en-US" b="0" dirty="0"/>
              <a:t>文件的</a:t>
            </a:r>
            <a:r>
              <a:rPr lang="en-US" altLang="zh-CN" b="0" dirty="0"/>
              <a:t>URL</a:t>
            </a:r>
            <a:r>
              <a:rPr lang="zh-CN" altLang="en-US" b="0" dirty="0"/>
              <a:t>，</a:t>
            </a:r>
            <a:r>
              <a:rPr lang="en-US" altLang="zh-CN" b="0" dirty="0" smtClean="0"/>
              <a:t>name：</a:t>
            </a:r>
            <a:r>
              <a:rPr lang="zh-CN" altLang="en-US" b="0" dirty="0" smtClean="0"/>
              <a:t>标记名。</a:t>
            </a:r>
            <a:endParaRPr lang="en-US" altLang="zh-CN" b="0" dirty="0" smtClean="0"/>
          </a:p>
          <a:p>
            <a:pPr lvl="1">
              <a:buFont typeface="Wingdings" pitchFamily="2" charset="2"/>
              <a:buNone/>
            </a:pPr>
            <a:r>
              <a:rPr lang="zh-CN" altLang="en-US" b="0" dirty="0" smtClean="0"/>
              <a:t>案例：</a:t>
            </a:r>
            <a:r>
              <a:rPr lang="en-US" altLang="zh-CN" b="0" dirty="0" smtClean="0"/>
              <a:t>edu_5_3_2.html</a:t>
            </a:r>
          </a:p>
          <a:p>
            <a:pPr lvl="1">
              <a:buFont typeface="Wingdings" pitchFamily="2" charset="2"/>
              <a:buNone/>
            </a:pPr>
            <a:r>
              <a:rPr lang="en-US" altLang="zh-CN" sz="2000" b="0" dirty="0" smtClean="0"/>
              <a:t>      </a:t>
            </a:r>
            <a:endParaRPr lang="zh-CN" altLang="en-US" sz="2000" dirty="0">
              <a:ea typeface="宋体" charset="-122"/>
            </a:endParaRPr>
          </a:p>
        </p:txBody>
      </p:sp>
    </p:spTree>
    <p:extLst>
      <p:ext uri="{BB962C8B-B14F-4D97-AF65-F5344CB8AC3E}">
        <p14:creationId xmlns:p14="http://schemas.microsoft.com/office/powerpoint/2010/main" val="4036694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a:t>
            </a:r>
            <a:r>
              <a:rPr lang="zh-CN" altLang="zh-CN" dirty="0" smtClean="0"/>
              <a:t>建书</a:t>
            </a:r>
            <a:r>
              <a:rPr lang="zh-CN" altLang="zh-CN" dirty="0"/>
              <a:t>签链</a:t>
            </a:r>
            <a:r>
              <a:rPr lang="zh-CN" altLang="zh-CN" dirty="0" smtClean="0"/>
              <a:t>接</a:t>
            </a:r>
            <a:r>
              <a:rPr lang="zh-CN" altLang="zh-CN" dirty="0"/>
              <a:t>页面</a:t>
            </a:r>
            <a:r>
              <a:rPr lang="zh-CN" altLang="en-US" dirty="0" smtClean="0"/>
              <a:t>效果</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685800" y="1047750"/>
            <a:ext cx="4435475" cy="301044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334000" y="1733550"/>
            <a:ext cx="3429000" cy="1756767"/>
          </a:xfrm>
          <a:prstGeom prst="rect">
            <a:avLst/>
          </a:prstGeom>
          <a:noFill/>
          <a:ln w="9525">
            <a:noFill/>
            <a:miter lim="800000"/>
            <a:headEnd/>
            <a:tailEnd/>
          </a:ln>
        </p:spPr>
      </p:pic>
    </p:spTree>
    <p:extLst>
      <p:ext uri="{BB962C8B-B14F-4D97-AF65-F5344CB8AC3E}">
        <p14:creationId xmlns:p14="http://schemas.microsoft.com/office/powerpoint/2010/main" val="1549820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zh-CN" dirty="0"/>
              <a:t>页面</a:t>
            </a:r>
            <a:r>
              <a:rPr lang="zh-CN" altLang="en-US" dirty="0" smtClean="0"/>
              <a:t>书</a:t>
            </a:r>
            <a:r>
              <a:rPr lang="zh-CN" altLang="en-US" dirty="0"/>
              <a:t>签链接案例</a:t>
            </a:r>
          </a:p>
        </p:txBody>
      </p:sp>
      <p:sp>
        <p:nvSpPr>
          <p:cNvPr id="126979" name="Rectangle 3"/>
          <p:cNvSpPr>
            <a:spLocks noGrp="1" noChangeArrowheads="1"/>
          </p:cNvSpPr>
          <p:nvPr>
            <p:ph idx="1"/>
          </p:nvPr>
        </p:nvSpPr>
        <p:spPr>
          <a:xfrm>
            <a:off x="1143000" y="819150"/>
            <a:ext cx="7924800" cy="3886199"/>
          </a:xfrm>
        </p:spPr>
        <p:txBody>
          <a:bodyPr/>
          <a:lstStyle/>
          <a:p>
            <a:pPr>
              <a:lnSpc>
                <a:spcPts val="1400"/>
              </a:lnSpc>
              <a:spcBef>
                <a:spcPts val="0"/>
              </a:spcBef>
              <a:spcAft>
                <a:spcPts val="0"/>
              </a:spcAft>
              <a:buNone/>
            </a:pPr>
            <a:r>
              <a:rPr lang="en-US" altLang="zh-CN" sz="1400" dirty="0"/>
              <a:t>&lt;!-- edu_5_3_2.html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title&gt;</a:t>
            </a:r>
            <a:r>
              <a:rPr lang="zh-CN" altLang="en-US" sz="1400" dirty="0"/>
              <a:t>链接到同一页面的书签</a:t>
            </a:r>
            <a:r>
              <a:rPr lang="en-US" altLang="zh-CN" sz="1400" dirty="0"/>
              <a:t>&lt;/title&gt;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h3</a:t>
            </a:r>
            <a:r>
              <a:rPr lang="en-US" altLang="zh-CN" sz="1400" dirty="0">
                <a:solidFill>
                  <a:srgbClr val="FF0000"/>
                </a:solidFill>
              </a:rPr>
              <a:t>&gt;&lt;a name="software"&gt;</a:t>
            </a:r>
            <a:r>
              <a:rPr lang="zh-CN" altLang="en-US" sz="1400" dirty="0">
                <a:solidFill>
                  <a:srgbClr val="FF0000"/>
                </a:solidFill>
              </a:rPr>
              <a:t>主流的网页设计软件</a:t>
            </a:r>
            <a:r>
              <a:rPr lang="en-US" altLang="zh-CN" sz="1400" dirty="0">
                <a:solidFill>
                  <a:srgbClr val="FF0000"/>
                </a:solidFill>
              </a:rPr>
              <a:t>&lt;/a&gt;&lt;/</a:t>
            </a:r>
            <a:r>
              <a:rPr lang="en-US" altLang="zh-CN" sz="1400" dirty="0"/>
              <a:t>h3&gt;</a:t>
            </a:r>
          </a:p>
          <a:p>
            <a:pPr>
              <a:lnSpc>
                <a:spcPts val="1400"/>
              </a:lnSpc>
              <a:spcBef>
                <a:spcPts val="0"/>
              </a:spcBef>
              <a:spcAft>
                <a:spcPts val="0"/>
              </a:spcAft>
              <a:buNone/>
            </a:pPr>
            <a:r>
              <a:rPr lang="en-US" altLang="zh-CN" sz="1400" dirty="0"/>
              <a:t>	</a:t>
            </a:r>
            <a:r>
              <a:rPr lang="en-US" altLang="zh-CN" sz="1400" dirty="0" smtClean="0"/>
              <a:t>&lt;</a:t>
            </a:r>
            <a:r>
              <a:rPr lang="en-US" altLang="zh-CN" sz="1400" dirty="0" err="1"/>
              <a:t>ul</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dw</a:t>
            </a:r>
            <a:r>
              <a:rPr lang="en-US" altLang="zh-CN" sz="1400" dirty="0"/>
              <a:t>"&gt;Dreamweaver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="#fl"&gt;Flash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fw</a:t>
            </a:r>
            <a:r>
              <a:rPr lang="en-US" altLang="zh-CN" sz="1400" dirty="0"/>
              <a:t>"&gt;Fireworks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     &lt;</a:t>
            </a:r>
            <a:r>
              <a:rPr lang="en-US" altLang="zh-CN" sz="1400" dirty="0" err="1"/>
              <a:t>li</a:t>
            </a:r>
            <a:r>
              <a:rPr lang="en-US" altLang="zh-CN" sz="1400" dirty="0"/>
              <a:t>&gt;&lt;a </a:t>
            </a:r>
            <a:r>
              <a:rPr lang="en-US" altLang="zh-CN" sz="1400" dirty="0" err="1"/>
              <a:t>href</a:t>
            </a:r>
            <a:r>
              <a:rPr lang="en-US" altLang="zh-CN" sz="1400" dirty="0"/>
              <a:t>="edu_5_3_2_1.html#EditPlus"&gt;</a:t>
            </a:r>
            <a:r>
              <a:rPr lang="en-US" altLang="zh-CN" sz="1400" dirty="0" err="1"/>
              <a:t>EditPlus</a:t>
            </a:r>
            <a:r>
              <a:rPr lang="en-US" altLang="zh-CN" sz="1400" dirty="0"/>
              <a:t>[</a:t>
            </a:r>
            <a:r>
              <a:rPr lang="zh-CN" altLang="en-US" sz="1400" dirty="0"/>
              <a:t>异页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a:t>
            </a:r>
            <a:r>
              <a:rPr lang="en-US" altLang="zh-CN" sz="1400" dirty="0" smtClean="0"/>
              <a:t>&lt;/</a:t>
            </a:r>
            <a:r>
              <a:rPr lang="en-US" altLang="zh-CN" sz="1400" dirty="0" err="1"/>
              <a:t>ul</a:t>
            </a:r>
            <a:r>
              <a:rPr lang="en-US" altLang="zh-CN" sz="1400" dirty="0"/>
              <a:t>&gt;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h2</a:t>
            </a:r>
            <a:r>
              <a:rPr lang="en-US" altLang="zh-CN" sz="1400" dirty="0">
                <a:solidFill>
                  <a:srgbClr val="FF0000"/>
                </a:solidFill>
              </a:rPr>
              <a:t>&gt;&lt;a name="</a:t>
            </a:r>
            <a:r>
              <a:rPr lang="en-US" altLang="zh-CN" sz="1400" dirty="0" err="1">
                <a:solidFill>
                  <a:srgbClr val="FF0000"/>
                </a:solidFill>
              </a:rPr>
              <a:t>dw</a:t>
            </a:r>
            <a:r>
              <a:rPr lang="en-US" altLang="zh-CN" sz="1400" dirty="0">
                <a:solidFill>
                  <a:srgbClr val="FF0000"/>
                </a:solidFill>
              </a:rPr>
              <a:t>"&gt;Dreamweaver MX&lt;/a&gt;&lt;/</a:t>
            </a:r>
            <a:r>
              <a:rPr lang="en-US" altLang="zh-CN" sz="1400" dirty="0"/>
              <a:t>h2&gt;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nbsp;&amp;nbsp;&amp;nbsp;&amp;nbsp;Dreamweaver</a:t>
            </a:r>
            <a:r>
              <a:rPr lang="zh-CN" altLang="en-US" sz="1400" dirty="0"/>
              <a:t>是美国</a:t>
            </a:r>
            <a:r>
              <a:rPr lang="en-US" altLang="zh-CN" sz="1400" dirty="0"/>
              <a:t>Macromedia</a:t>
            </a:r>
            <a:r>
              <a:rPr lang="zh-CN" altLang="en-US" sz="1400" dirty="0"/>
              <a:t>公司（现已被</a:t>
            </a:r>
            <a:r>
              <a:rPr lang="en-US" altLang="zh-CN" sz="1400" dirty="0"/>
              <a:t>Adobe</a:t>
            </a:r>
            <a:r>
              <a:rPr lang="zh-CN" altLang="en-US" sz="1400" dirty="0"/>
              <a:t>公司收购，成为</a:t>
            </a:r>
            <a:r>
              <a:rPr lang="en-US" altLang="zh-CN" sz="1400" dirty="0"/>
              <a:t>Adobe Dreamweaver</a:t>
            </a:r>
            <a:r>
              <a:rPr lang="zh-CN" altLang="en-US" sz="1400" dirty="0"/>
              <a:t>）开发的集网页制作和管理网站于一身的所见即所得网页编辑器，它是第一套针对专业网页设计师特别发展的视觉化网页开发工具，利用它可以轻而易举地制作出跨越平台限制和跨越浏览器限制的充满动感的网页。</a:t>
            </a:r>
            <a:r>
              <a:rPr lang="en-US" altLang="zh-CN" sz="1400" dirty="0"/>
              <a:t>&lt;/p</a:t>
            </a:r>
            <a:r>
              <a:rPr lang="en-US" altLang="zh-CN" sz="1400" dirty="0" smtClean="0"/>
              <a:t>&gt;</a:t>
            </a:r>
          </a:p>
          <a:p>
            <a:pPr>
              <a:lnSpc>
                <a:spcPts val="1400"/>
              </a:lnSpc>
              <a:spcBef>
                <a:spcPts val="0"/>
              </a:spcBef>
              <a:spcAft>
                <a:spcPts val="0"/>
              </a:spcAft>
              <a:buNone/>
            </a:pPr>
            <a:r>
              <a:rPr lang="en-US" altLang="zh-CN" sz="1400" dirty="0" smtClean="0"/>
              <a:t>   &lt;</a:t>
            </a:r>
            <a:r>
              <a:rPr lang="en-US" altLang="zh-CN" sz="1400" dirty="0"/>
              <a:t>h4 align="right</a:t>
            </a:r>
            <a:r>
              <a:rPr lang="en-US" altLang="zh-CN" sz="1400" dirty="0">
                <a:solidFill>
                  <a:srgbClr val="FF0000"/>
                </a:solidFill>
              </a:rPr>
              <a: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a:t>
            </a:r>
            <a:r>
              <a:rPr lang="en-US" altLang="zh-CN" sz="1400" dirty="0"/>
              <a:t>h4&gt;</a:t>
            </a:r>
          </a:p>
          <a:p>
            <a:pPr>
              <a:lnSpc>
                <a:spcPts val="1400"/>
              </a:lnSpc>
              <a:spcBef>
                <a:spcPts val="0"/>
              </a:spcBef>
              <a:spcAft>
                <a:spcPts val="0"/>
              </a:spcAft>
              <a:buNone/>
            </a:pPr>
            <a:endParaRPr lang="en-US" altLang="zh-CN" sz="1400" dirty="0"/>
          </a:p>
          <a:p>
            <a:pPr>
              <a:lnSpc>
                <a:spcPts val="1400"/>
              </a:lnSpc>
              <a:spcBef>
                <a:spcPts val="0"/>
              </a:spcBef>
              <a:spcAft>
                <a:spcPts val="0"/>
              </a:spcAft>
              <a:buNone/>
            </a:pPr>
            <a:r>
              <a:rPr lang="en-US" altLang="zh-CN" sz="1400" dirty="0"/>
              <a:t>	</a:t>
            </a:r>
            <a:endParaRPr lang="zh-CN" altLang="en-US" sz="1400" dirty="0"/>
          </a:p>
        </p:txBody>
      </p:sp>
      <p:graphicFrame>
        <p:nvGraphicFramePr>
          <p:cNvPr id="19" name="图示 18"/>
          <p:cNvGraphicFramePr/>
          <p:nvPr/>
        </p:nvGraphicFramePr>
        <p:xfrm>
          <a:off x="533400" y="2419350"/>
          <a:ext cx="7620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图示 19"/>
          <p:cNvGraphicFramePr/>
          <p:nvPr/>
        </p:nvGraphicFramePr>
        <p:xfrm>
          <a:off x="533400" y="3638550"/>
          <a:ext cx="7620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2054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ox(in)">
                                      <p:cBhvr>
                                        <p:cTn id="7" dur="500"/>
                                        <p:tgtEl>
                                          <p:spTgt spid="126979">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animEffect transition="in" filter="box(in)">
                                      <p:cBhvr>
                                        <p:cTn id="11" dur="500"/>
                                        <p:tgtEl>
                                          <p:spTgt spid="126979">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Effect transition="in" filter="box(in)">
                                      <p:cBhvr>
                                        <p:cTn id="15" dur="500"/>
                                        <p:tgtEl>
                                          <p:spTgt spid="126979">
                                            <p:txEl>
                                              <p:pRg st="2" end="2"/>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animEffect transition="in" filter="box(in)">
                                      <p:cBhvr>
                                        <p:cTn id="19" dur="500"/>
                                        <p:tgtEl>
                                          <p:spTgt spid="126979">
                                            <p:txEl>
                                              <p:pRg st="3" end="3"/>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animEffect transition="in" filter="box(in)">
                                      <p:cBhvr>
                                        <p:cTn id="23" dur="500"/>
                                        <p:tgtEl>
                                          <p:spTgt spid="126979">
                                            <p:txEl>
                                              <p:pRg st="4" end="4"/>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animEffect transition="in" filter="box(in)">
                                      <p:cBhvr>
                                        <p:cTn id="27" dur="500"/>
                                        <p:tgtEl>
                                          <p:spTgt spid="126979">
                                            <p:txEl>
                                              <p:pRg st="5" end="5"/>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26979">
                                            <p:txEl>
                                              <p:pRg st="6" end="6"/>
                                            </p:txEl>
                                          </p:spTgt>
                                        </p:tgtEl>
                                        <p:attrNameLst>
                                          <p:attrName>style.visibility</p:attrName>
                                        </p:attrNameLst>
                                      </p:cBhvr>
                                      <p:to>
                                        <p:strVal val="visible"/>
                                      </p:to>
                                    </p:set>
                                    <p:animEffect transition="in" filter="box(in)">
                                      <p:cBhvr>
                                        <p:cTn id="31" dur="500"/>
                                        <p:tgtEl>
                                          <p:spTgt spid="126979">
                                            <p:txEl>
                                              <p:pRg st="6" end="6"/>
                                            </p:txEl>
                                          </p:spTgt>
                                        </p:tgtEl>
                                      </p:cBhvr>
                                    </p:animEffect>
                                  </p:childTnLst>
                                </p:cTn>
                              </p:par>
                            </p:childTnLst>
                          </p:cTn>
                        </p:par>
                        <p:par>
                          <p:cTn id="32" fill="hold">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126979">
                                            <p:txEl>
                                              <p:pRg st="7" end="7"/>
                                            </p:txEl>
                                          </p:spTgt>
                                        </p:tgtEl>
                                        <p:attrNameLst>
                                          <p:attrName>style.visibility</p:attrName>
                                        </p:attrNameLst>
                                      </p:cBhvr>
                                      <p:to>
                                        <p:strVal val="visible"/>
                                      </p:to>
                                    </p:set>
                                    <p:animEffect transition="in" filter="box(in)">
                                      <p:cBhvr>
                                        <p:cTn id="35" dur="500"/>
                                        <p:tgtEl>
                                          <p:spTgt spid="126979">
                                            <p:txEl>
                                              <p:pRg st="7" end="7"/>
                                            </p:txEl>
                                          </p:spTgt>
                                        </p:tgtEl>
                                      </p:cBhvr>
                                    </p:animEffect>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126979">
                                            <p:txEl>
                                              <p:pRg st="8" end="8"/>
                                            </p:txEl>
                                          </p:spTgt>
                                        </p:tgtEl>
                                        <p:attrNameLst>
                                          <p:attrName>style.visibility</p:attrName>
                                        </p:attrNameLst>
                                      </p:cBhvr>
                                      <p:to>
                                        <p:strVal val="visible"/>
                                      </p:to>
                                    </p:set>
                                    <p:animEffect transition="in" filter="box(in)">
                                      <p:cBhvr>
                                        <p:cTn id="39" dur="500"/>
                                        <p:tgtEl>
                                          <p:spTgt spid="126979">
                                            <p:txEl>
                                              <p:pRg st="8" end="8"/>
                                            </p:txEl>
                                          </p:spTgt>
                                        </p:tgtEl>
                                      </p:cBhvr>
                                    </p:animEffect>
                                  </p:childTnLst>
                                </p:cTn>
                              </p:par>
                            </p:childTnLst>
                          </p:cTn>
                        </p:par>
                        <p:par>
                          <p:cTn id="40" fill="hold">
                            <p:stCondLst>
                              <p:cond delay="4500"/>
                            </p:stCondLst>
                            <p:childTnLst>
                              <p:par>
                                <p:cTn id="41" presetID="4" presetClass="entr" presetSubtype="16" fill="hold" grpId="0" nodeType="afterEffect">
                                  <p:stCondLst>
                                    <p:cond delay="0"/>
                                  </p:stCondLst>
                                  <p:childTnLst>
                                    <p:set>
                                      <p:cBhvr>
                                        <p:cTn id="42" dur="1" fill="hold">
                                          <p:stCondLst>
                                            <p:cond delay="0"/>
                                          </p:stCondLst>
                                        </p:cTn>
                                        <p:tgtEl>
                                          <p:spTgt spid="126979">
                                            <p:txEl>
                                              <p:pRg st="9" end="9"/>
                                            </p:txEl>
                                          </p:spTgt>
                                        </p:tgtEl>
                                        <p:attrNameLst>
                                          <p:attrName>style.visibility</p:attrName>
                                        </p:attrNameLst>
                                      </p:cBhvr>
                                      <p:to>
                                        <p:strVal val="visible"/>
                                      </p:to>
                                    </p:set>
                                    <p:animEffect transition="in" filter="box(in)">
                                      <p:cBhvr>
                                        <p:cTn id="43" dur="500"/>
                                        <p:tgtEl>
                                          <p:spTgt spid="126979">
                                            <p:txEl>
                                              <p:pRg st="9" end="9"/>
                                            </p:txEl>
                                          </p:spTgt>
                                        </p:tgtEl>
                                      </p:cBhvr>
                                    </p:animEffect>
                                  </p:childTnLst>
                                </p:cTn>
                              </p:par>
                            </p:childTnLst>
                          </p:cTn>
                        </p:par>
                        <p:par>
                          <p:cTn id="44" fill="hold">
                            <p:stCondLst>
                              <p:cond delay="5000"/>
                            </p:stCondLst>
                            <p:childTnLst>
                              <p:par>
                                <p:cTn id="45" presetID="4" presetClass="entr" presetSubtype="16" fill="hold" grpId="0" nodeType="afterEffect">
                                  <p:stCondLst>
                                    <p:cond delay="0"/>
                                  </p:stCondLst>
                                  <p:childTnLst>
                                    <p:set>
                                      <p:cBhvr>
                                        <p:cTn id="46" dur="1" fill="hold">
                                          <p:stCondLst>
                                            <p:cond delay="0"/>
                                          </p:stCondLst>
                                        </p:cTn>
                                        <p:tgtEl>
                                          <p:spTgt spid="126979">
                                            <p:txEl>
                                              <p:pRg st="10" end="10"/>
                                            </p:txEl>
                                          </p:spTgt>
                                        </p:tgtEl>
                                        <p:attrNameLst>
                                          <p:attrName>style.visibility</p:attrName>
                                        </p:attrNameLst>
                                      </p:cBhvr>
                                      <p:to>
                                        <p:strVal val="visible"/>
                                      </p:to>
                                    </p:set>
                                    <p:animEffect transition="in" filter="box(in)">
                                      <p:cBhvr>
                                        <p:cTn id="47" dur="500"/>
                                        <p:tgtEl>
                                          <p:spTgt spid="126979">
                                            <p:txEl>
                                              <p:pRg st="10" end="10"/>
                                            </p:txEl>
                                          </p:spTgt>
                                        </p:tgtEl>
                                      </p:cBhvr>
                                    </p:animEffect>
                                  </p:childTnLst>
                                </p:cTn>
                              </p:par>
                            </p:childTnLst>
                          </p:cTn>
                        </p:par>
                        <p:par>
                          <p:cTn id="48" fill="hold">
                            <p:stCondLst>
                              <p:cond delay="5500"/>
                            </p:stCondLst>
                            <p:childTnLst>
                              <p:par>
                                <p:cTn id="49" presetID="4" presetClass="entr" presetSubtype="16" fill="hold" grpId="0" nodeType="afterEffect">
                                  <p:stCondLst>
                                    <p:cond delay="0"/>
                                  </p:stCondLst>
                                  <p:childTnLst>
                                    <p:set>
                                      <p:cBhvr>
                                        <p:cTn id="50" dur="1" fill="hold">
                                          <p:stCondLst>
                                            <p:cond delay="0"/>
                                          </p:stCondLst>
                                        </p:cTn>
                                        <p:tgtEl>
                                          <p:spTgt spid="126979">
                                            <p:txEl>
                                              <p:pRg st="11" end="11"/>
                                            </p:txEl>
                                          </p:spTgt>
                                        </p:tgtEl>
                                        <p:attrNameLst>
                                          <p:attrName>style.visibility</p:attrName>
                                        </p:attrNameLst>
                                      </p:cBhvr>
                                      <p:to>
                                        <p:strVal val="visible"/>
                                      </p:to>
                                    </p:set>
                                    <p:animEffect transition="in" filter="box(in)">
                                      <p:cBhvr>
                                        <p:cTn id="51" dur="500"/>
                                        <p:tgtEl>
                                          <p:spTgt spid="126979">
                                            <p:txEl>
                                              <p:pRg st="11" end="11"/>
                                            </p:txEl>
                                          </p:spTgt>
                                        </p:tgtEl>
                                      </p:cBhvr>
                                    </p:animEffect>
                                  </p:childTnLst>
                                </p:cTn>
                              </p:par>
                            </p:childTnLst>
                          </p:cTn>
                        </p:par>
                        <p:par>
                          <p:cTn id="52" fill="hold">
                            <p:stCondLst>
                              <p:cond delay="6000"/>
                            </p:stCondLst>
                            <p:childTnLst>
                              <p:par>
                                <p:cTn id="53" presetID="4" presetClass="entr" presetSubtype="16" fill="hold" grpId="0" nodeType="afterEffect">
                                  <p:stCondLst>
                                    <p:cond delay="0"/>
                                  </p:stCondLst>
                                  <p:childTnLst>
                                    <p:set>
                                      <p:cBhvr>
                                        <p:cTn id="54" dur="1" fill="hold">
                                          <p:stCondLst>
                                            <p:cond delay="0"/>
                                          </p:stCondLst>
                                        </p:cTn>
                                        <p:tgtEl>
                                          <p:spTgt spid="126979">
                                            <p:txEl>
                                              <p:pRg st="12" end="12"/>
                                            </p:txEl>
                                          </p:spTgt>
                                        </p:tgtEl>
                                        <p:attrNameLst>
                                          <p:attrName>style.visibility</p:attrName>
                                        </p:attrNameLst>
                                      </p:cBhvr>
                                      <p:to>
                                        <p:strVal val="visible"/>
                                      </p:to>
                                    </p:set>
                                    <p:animEffect transition="in" filter="box(in)">
                                      <p:cBhvr>
                                        <p:cTn id="55" dur="500"/>
                                        <p:tgtEl>
                                          <p:spTgt spid="126979">
                                            <p:txEl>
                                              <p:pRg st="12" end="12"/>
                                            </p:txEl>
                                          </p:spTgt>
                                        </p:tgtEl>
                                      </p:cBhvr>
                                    </p:animEffect>
                                  </p:childTnLst>
                                </p:cTn>
                              </p:par>
                            </p:childTnLst>
                          </p:cTn>
                        </p:par>
                        <p:par>
                          <p:cTn id="56" fill="hold">
                            <p:stCondLst>
                              <p:cond delay="6500"/>
                            </p:stCondLst>
                            <p:childTnLst>
                              <p:par>
                                <p:cTn id="57" presetID="4" presetClass="entr" presetSubtype="16" fill="hold" grpId="0" nodeType="afterEffect">
                                  <p:stCondLst>
                                    <p:cond delay="0"/>
                                  </p:stCondLst>
                                  <p:childTnLst>
                                    <p:set>
                                      <p:cBhvr>
                                        <p:cTn id="58" dur="1" fill="hold">
                                          <p:stCondLst>
                                            <p:cond delay="0"/>
                                          </p:stCondLst>
                                        </p:cTn>
                                        <p:tgtEl>
                                          <p:spTgt spid="126979">
                                            <p:txEl>
                                              <p:pRg st="13" end="13"/>
                                            </p:txEl>
                                          </p:spTgt>
                                        </p:tgtEl>
                                        <p:attrNameLst>
                                          <p:attrName>style.visibility</p:attrName>
                                        </p:attrNameLst>
                                      </p:cBhvr>
                                      <p:to>
                                        <p:strVal val="visible"/>
                                      </p:to>
                                    </p:set>
                                    <p:animEffect transition="in" filter="box(in)">
                                      <p:cBhvr>
                                        <p:cTn id="59" dur="500"/>
                                        <p:tgtEl>
                                          <p:spTgt spid="126979">
                                            <p:txEl>
                                              <p:pRg st="13" end="13"/>
                                            </p:txEl>
                                          </p:spTgt>
                                        </p:tgtEl>
                                      </p:cBhvr>
                                    </p:animEffect>
                                  </p:childTnLst>
                                </p:cTn>
                              </p:par>
                            </p:childTnLst>
                          </p:cTn>
                        </p:par>
                        <p:par>
                          <p:cTn id="60" fill="hold">
                            <p:stCondLst>
                              <p:cond delay="7000"/>
                            </p:stCondLst>
                            <p:childTnLst>
                              <p:par>
                                <p:cTn id="61" presetID="4" presetClass="entr" presetSubtype="16" fill="hold" grpId="0" nodeType="afterEffect">
                                  <p:stCondLst>
                                    <p:cond delay="0"/>
                                  </p:stCondLst>
                                  <p:childTnLst>
                                    <p:set>
                                      <p:cBhvr>
                                        <p:cTn id="62" dur="1" fill="hold">
                                          <p:stCondLst>
                                            <p:cond delay="0"/>
                                          </p:stCondLst>
                                        </p:cTn>
                                        <p:tgtEl>
                                          <p:spTgt spid="126979">
                                            <p:txEl>
                                              <p:pRg st="14" end="14"/>
                                            </p:txEl>
                                          </p:spTgt>
                                        </p:tgtEl>
                                        <p:attrNameLst>
                                          <p:attrName>style.visibility</p:attrName>
                                        </p:attrNameLst>
                                      </p:cBhvr>
                                      <p:to>
                                        <p:strVal val="visible"/>
                                      </p:to>
                                    </p:set>
                                    <p:animEffect transition="in" filter="box(in)">
                                      <p:cBhvr>
                                        <p:cTn id="63" dur="500"/>
                                        <p:tgtEl>
                                          <p:spTgt spid="126979">
                                            <p:txEl>
                                              <p:pRg st="14" end="14"/>
                                            </p:txEl>
                                          </p:spTgt>
                                        </p:tgtEl>
                                      </p:cBhvr>
                                    </p:animEffect>
                                  </p:childTnLst>
                                </p:cTn>
                              </p:par>
                            </p:childTnLst>
                          </p:cTn>
                        </p:par>
                        <p:par>
                          <p:cTn id="64" fill="hold">
                            <p:stCondLst>
                              <p:cond delay="7500"/>
                            </p:stCondLst>
                            <p:childTnLst>
                              <p:par>
                                <p:cTn id="65" presetID="4" presetClass="entr" presetSubtype="16" fill="hold" grpId="0" nodeType="afterEffect">
                                  <p:stCondLst>
                                    <p:cond delay="0"/>
                                  </p:stCondLst>
                                  <p:childTnLst>
                                    <p:set>
                                      <p:cBhvr>
                                        <p:cTn id="66" dur="1" fill="hold">
                                          <p:stCondLst>
                                            <p:cond delay="0"/>
                                          </p:stCondLst>
                                        </p:cTn>
                                        <p:tgtEl>
                                          <p:spTgt spid="126979">
                                            <p:txEl>
                                              <p:pRg st="15" end="15"/>
                                            </p:txEl>
                                          </p:spTgt>
                                        </p:tgtEl>
                                        <p:attrNameLst>
                                          <p:attrName>style.visibility</p:attrName>
                                        </p:attrNameLst>
                                      </p:cBhvr>
                                      <p:to>
                                        <p:strVal val="visible"/>
                                      </p:to>
                                    </p:set>
                                    <p:animEffect transition="in" filter="box(in)">
                                      <p:cBhvr>
                                        <p:cTn id="67" dur="500"/>
                                        <p:tgtEl>
                                          <p:spTgt spid="126979">
                                            <p:txEl>
                                              <p:pRg st="15" end="15"/>
                                            </p:txEl>
                                          </p:spTgt>
                                        </p:tgtEl>
                                      </p:cBhvr>
                                    </p:animEffect>
                                  </p:childTnLst>
                                </p:cTn>
                              </p:par>
                            </p:childTnLst>
                          </p:cTn>
                        </p:par>
                        <p:par>
                          <p:cTn id="68" fill="hold">
                            <p:stCondLst>
                              <p:cond delay="8000"/>
                            </p:stCondLst>
                            <p:childTnLst>
                              <p:par>
                                <p:cTn id="69" presetID="4" presetClass="entr" presetSubtype="16" fill="hold" grpId="0" nodeType="afterEffect">
                                  <p:stCondLst>
                                    <p:cond delay="0"/>
                                  </p:stCondLst>
                                  <p:childTnLst>
                                    <p:set>
                                      <p:cBhvr>
                                        <p:cTn id="70" dur="1" fill="hold">
                                          <p:stCondLst>
                                            <p:cond delay="0"/>
                                          </p:stCondLst>
                                        </p:cTn>
                                        <p:tgtEl>
                                          <p:spTgt spid="126979">
                                            <p:txEl>
                                              <p:pRg st="16" end="16"/>
                                            </p:txEl>
                                          </p:spTgt>
                                        </p:tgtEl>
                                        <p:attrNameLst>
                                          <p:attrName>style.visibility</p:attrName>
                                        </p:attrNameLst>
                                      </p:cBhvr>
                                      <p:to>
                                        <p:strVal val="visible"/>
                                      </p:to>
                                    </p:set>
                                    <p:animEffect transition="in" filter="box(in)">
                                      <p:cBhvr>
                                        <p:cTn id="71" dur="500"/>
                                        <p:tgtEl>
                                          <p:spTgt spid="126979">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26979">
                                            <p:txEl>
                                              <p:pRg st="17" end="17"/>
                                            </p:txEl>
                                          </p:spTgt>
                                        </p:tgtEl>
                                        <p:attrNameLst>
                                          <p:attrName>style.visibility</p:attrName>
                                        </p:attrNameLst>
                                      </p:cBhvr>
                                      <p:to>
                                        <p:strVal val="visible"/>
                                      </p:to>
                                    </p:set>
                                    <p:animEffect transition="in" filter="box(in)">
                                      <p:cBhvr>
                                        <p:cTn id="76" dur="500"/>
                                        <p:tgtEl>
                                          <p:spTgt spid="126979">
                                            <p:txEl>
                                              <p:pRg st="17" end="17"/>
                                            </p:txEl>
                                          </p:spTgt>
                                        </p:tgtEl>
                                      </p:cBhvr>
                                    </p:animEffect>
                                  </p:childTnLst>
                                </p:cTn>
                              </p:par>
                            </p:childTnLst>
                          </p:cTn>
                        </p:par>
                        <p:par>
                          <p:cTn id="77" fill="hold">
                            <p:stCondLst>
                              <p:cond delay="500"/>
                            </p:stCondLst>
                            <p:childTnLst>
                              <p:par>
                                <p:cTn id="78" presetID="4" presetClass="entr" presetSubtype="16" fill="hold" grpId="0" nodeType="afterEffect">
                                  <p:stCondLst>
                                    <p:cond delay="0"/>
                                  </p:stCondLst>
                                  <p:childTnLst>
                                    <p:set>
                                      <p:cBhvr>
                                        <p:cTn id="79" dur="1" fill="hold">
                                          <p:stCondLst>
                                            <p:cond delay="0"/>
                                          </p:stCondLst>
                                        </p:cTn>
                                        <p:tgtEl>
                                          <p:spTgt spid="126979">
                                            <p:txEl>
                                              <p:pRg st="19" end="19"/>
                                            </p:txEl>
                                          </p:spTgt>
                                        </p:tgtEl>
                                        <p:attrNameLst>
                                          <p:attrName>style.visibility</p:attrName>
                                        </p:attrNameLst>
                                      </p:cBhvr>
                                      <p:to>
                                        <p:strVal val="visible"/>
                                      </p:to>
                                    </p:set>
                                    <p:animEffect transition="in" filter="box(in)">
                                      <p:cBhvr>
                                        <p:cTn id="80" dur="500"/>
                                        <p:tgtEl>
                                          <p:spTgt spid="1269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a:t>3.1.2 </a:t>
            </a:r>
            <a:r>
              <a:rPr lang="zh-CN" altLang="en-US"/>
              <a:t>标题字标记 </a:t>
            </a:r>
          </a:p>
        </p:txBody>
      </p:sp>
      <p:sp>
        <p:nvSpPr>
          <p:cNvPr id="99331" name="Rectangle 3"/>
          <p:cNvSpPr>
            <a:spLocks noGrp="1" noChangeArrowheads="1"/>
          </p:cNvSpPr>
          <p:nvPr>
            <p:ph idx="1"/>
          </p:nvPr>
        </p:nvSpPr>
        <p:spPr/>
        <p:txBody>
          <a:bodyPr/>
          <a:lstStyle/>
          <a:p>
            <a:r>
              <a:rPr lang="zh-CN" altLang="en-US" dirty="0"/>
              <a:t>标题是通过 </a:t>
            </a:r>
            <a:r>
              <a:rPr lang="en-US" altLang="zh-CN" dirty="0"/>
              <a:t>&lt;h1&gt; - &lt;h6&gt; </a:t>
            </a:r>
            <a:r>
              <a:rPr lang="zh-CN" altLang="en-US" dirty="0"/>
              <a:t>等标记进行定义的。 </a:t>
            </a:r>
          </a:p>
          <a:p>
            <a:r>
              <a:rPr lang="zh-CN" altLang="en-US" dirty="0"/>
              <a:t>基本语法</a:t>
            </a:r>
          </a:p>
          <a:p>
            <a:pPr lvl="1">
              <a:buNone/>
            </a:pPr>
            <a:r>
              <a:rPr lang="en-US" altLang="zh-CN" sz="1800" dirty="0" smtClean="0">
                <a:solidFill>
                  <a:srgbClr val="FF0000"/>
                </a:solidFill>
              </a:rPr>
              <a:t> &lt;h1</a:t>
            </a:r>
            <a:r>
              <a:rPr lang="zh-CN" altLang="en-US" sz="1800" dirty="0">
                <a:solidFill>
                  <a:srgbClr val="FF0000"/>
                </a:solidFill>
              </a:rPr>
              <a:t> </a:t>
            </a:r>
            <a:r>
              <a:rPr lang="en-US" altLang="zh-CN" sz="1800" dirty="0" smtClean="0">
                <a:solidFill>
                  <a:srgbClr val="FF0000"/>
                </a:solidFill>
              </a:rPr>
              <a:t>align=“</a:t>
            </a:r>
            <a:r>
              <a:rPr lang="en-US" altLang="zh-CN" sz="1800" dirty="0" err="1" smtClean="0">
                <a:solidFill>
                  <a:srgbClr val="FF0000"/>
                </a:solidFill>
              </a:rPr>
              <a:t>left|center|right</a:t>
            </a:r>
            <a:r>
              <a:rPr lang="en-US" altLang="zh-CN" sz="1800" dirty="0" smtClean="0">
                <a:solidFill>
                  <a:srgbClr val="FF0000"/>
                </a:solidFill>
              </a:rPr>
              <a:t>| justify " &gt;1</a:t>
            </a:r>
            <a:r>
              <a:rPr lang="zh-CN" altLang="en-US" sz="1800" dirty="0" smtClean="0">
                <a:solidFill>
                  <a:srgbClr val="FF0000"/>
                </a:solidFill>
              </a:rPr>
              <a:t>号标题 字</a:t>
            </a:r>
            <a:r>
              <a:rPr lang="en-US" altLang="zh-CN" sz="1800" dirty="0" smtClean="0">
                <a:solidFill>
                  <a:srgbClr val="FF0000"/>
                </a:solidFill>
              </a:rPr>
              <a:t>&lt;/h1&gt;</a:t>
            </a:r>
          </a:p>
          <a:p>
            <a:pPr lvl="1">
              <a:buNone/>
            </a:pPr>
            <a:r>
              <a:rPr lang="zh-CN" altLang="en-US" dirty="0" smtClean="0"/>
              <a:t>例如：</a:t>
            </a:r>
            <a:endParaRPr lang="en-US" altLang="zh-CN" dirty="0"/>
          </a:p>
          <a:p>
            <a:pPr lvl="1">
              <a:buNone/>
            </a:pPr>
            <a:r>
              <a:rPr lang="en-US" altLang="zh-CN" dirty="0" smtClean="0"/>
              <a:t>	</a:t>
            </a:r>
            <a:r>
              <a:rPr lang="en-US" altLang="zh-CN" sz="1800" dirty="0" smtClean="0">
                <a:latin typeface="Verdana" panose="020B0604030504040204" pitchFamily="34" charset="0"/>
                <a:ea typeface="Verdana" panose="020B0604030504040204" pitchFamily="34" charset="0"/>
                <a:cs typeface="Verdana" panose="020B0604030504040204" pitchFamily="34" charset="0"/>
              </a:rPr>
              <a:t>  &lt;h1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&lt;/h1&gt;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&lt;h2 align="left"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&lt;/h2&gt;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&lt;h3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&lt;/h3&gt;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&lt;h4 align="right"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&lt;/h4&gt;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&lt;h5 align="justify"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&lt;/h5&gt;</a:t>
            </a:r>
          </a:p>
          <a:p>
            <a:pPr lvl="1">
              <a:buNone/>
            </a:pPr>
            <a:r>
              <a:rPr lang="en-US" altLang="zh-CN" sz="1800" dirty="0" smtClean="0">
                <a:latin typeface="Verdana" panose="020B0604030504040204" pitchFamily="34" charset="0"/>
                <a:ea typeface="Verdana" panose="020B0604030504040204" pitchFamily="34" charset="0"/>
                <a:cs typeface="Verdana" panose="020B0604030504040204" pitchFamily="34" charset="0"/>
              </a:rPr>
              <a:t>    &lt;h6 align="center"   &gt;Web</a:t>
            </a:r>
            <a:r>
              <a:rPr lang="zh-CN" altLang="en-US" sz="1800" dirty="0" smtClean="0">
                <a:latin typeface="Verdana" panose="020B0604030504040204" pitchFamily="34" charset="0"/>
                <a:cs typeface="Verdana" panose="020B0604030504040204" pitchFamily="34" charset="0"/>
              </a:rPr>
              <a:t>前端开发技术</a:t>
            </a:r>
            <a:r>
              <a:rPr lang="en-US" altLang="zh-CN" sz="1800" dirty="0" smtClean="0">
                <a:latin typeface="Verdana" panose="020B0604030504040204" pitchFamily="34" charset="0"/>
                <a:ea typeface="Verdana" panose="020B0604030504040204" pitchFamily="34" charset="0"/>
                <a:cs typeface="Verdana" panose="020B0604030504040204" pitchFamily="34" charset="0"/>
              </a:rPr>
              <a:t>&lt;/h6&gt;</a:t>
            </a:r>
            <a:endParaRPr lang="en-US" altLang="zh-CN" sz="18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页面</a:t>
            </a:r>
            <a:r>
              <a:rPr lang="zh-CN" altLang="en-US" dirty="0"/>
              <a:t>书签链接案例</a:t>
            </a:r>
          </a:p>
        </p:txBody>
      </p:sp>
      <p:sp>
        <p:nvSpPr>
          <p:cNvPr id="3" name="内容占位符 2"/>
          <p:cNvSpPr>
            <a:spLocks noGrp="1"/>
          </p:cNvSpPr>
          <p:nvPr>
            <p:ph idx="1"/>
          </p:nvPr>
        </p:nvSpPr>
        <p:spPr/>
        <p:txBody>
          <a:bodyPr/>
          <a:lstStyle/>
          <a:p>
            <a:pPr>
              <a:lnSpc>
                <a:spcPts val="1600"/>
              </a:lnSpc>
              <a:spcBef>
                <a:spcPts val="0"/>
              </a:spcBef>
              <a:spcAft>
                <a:spcPts val="0"/>
              </a:spcAft>
              <a:buNone/>
            </a:pPr>
            <a:r>
              <a:rPr lang="en-US" altLang="zh-CN" sz="1400" dirty="0"/>
              <a:t>	</a:t>
            </a:r>
            <a:r>
              <a:rPr lang="en-US" altLang="zh-CN" sz="1400" dirty="0" smtClean="0"/>
              <a:t>&lt;</a:t>
            </a:r>
            <a:r>
              <a:rPr lang="en-US" altLang="zh-CN" sz="1400" dirty="0"/>
              <a:t>h2</a:t>
            </a:r>
            <a:r>
              <a:rPr lang="en-US" altLang="zh-CN" sz="1400" dirty="0">
                <a:solidFill>
                  <a:srgbClr val="FF0000"/>
                </a:solidFill>
              </a:rPr>
              <a:t>&gt;&lt;a name="fl"&gt;Flash MX&lt;/a&gt;&lt;/</a:t>
            </a:r>
            <a:r>
              <a:rPr lang="en-US" altLang="zh-CN" sz="1400" dirty="0"/>
              <a:t>h2&gt;</a:t>
            </a:r>
          </a:p>
          <a:p>
            <a:pPr>
              <a:lnSpc>
                <a:spcPts val="16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nbsp;&amp;nbsp;&amp;nbsp;&amp;nbsp;Flash</a:t>
            </a:r>
            <a:r>
              <a:rPr lang="zh-CN" altLang="en-US" sz="1400" dirty="0"/>
              <a:t>是美国</a:t>
            </a:r>
            <a:r>
              <a:rPr lang="en-US" altLang="zh-CN" sz="1400" dirty="0"/>
              <a:t>Macromedia</a:t>
            </a:r>
            <a:r>
              <a:rPr lang="zh-CN" altLang="en-US" sz="1400" dirty="0"/>
              <a:t>公司所设计的二维动画软件，全称</a:t>
            </a:r>
            <a:r>
              <a:rPr lang="en-US" altLang="zh-CN" sz="1400" dirty="0"/>
              <a:t>Macromedia Flash</a:t>
            </a:r>
            <a:r>
              <a:rPr lang="zh-CN" altLang="en-US" sz="1400" dirty="0"/>
              <a:t>（被</a:t>
            </a:r>
            <a:r>
              <a:rPr lang="en-US" altLang="zh-CN" sz="1400" dirty="0"/>
              <a:t>Adobe</a:t>
            </a:r>
            <a:r>
              <a:rPr lang="zh-CN" altLang="en-US" sz="1400" dirty="0"/>
              <a:t>公司收购后称为</a:t>
            </a:r>
            <a:r>
              <a:rPr lang="en-US" altLang="zh-CN" sz="1400" dirty="0"/>
              <a:t>Adobe Flash</a:t>
            </a:r>
            <a:r>
              <a:rPr lang="zh-CN" altLang="en-US" sz="1400" dirty="0"/>
              <a:t>），主要用于设计和编辑</a:t>
            </a:r>
            <a:r>
              <a:rPr lang="en-US" altLang="zh-CN" sz="1400" dirty="0"/>
              <a:t>Flash</a:t>
            </a:r>
            <a:r>
              <a:rPr lang="zh-CN" altLang="en-US" sz="1400" dirty="0"/>
              <a:t>文档。附带的</a:t>
            </a:r>
            <a:r>
              <a:rPr lang="en-US" altLang="zh-CN" sz="1400" dirty="0"/>
              <a:t>Macromedia Flash Player</a:t>
            </a:r>
            <a:r>
              <a:rPr lang="zh-CN" altLang="en-US" sz="1400" dirty="0"/>
              <a:t>，用于播放</a:t>
            </a:r>
            <a:r>
              <a:rPr lang="en-US" altLang="zh-CN" sz="1400" dirty="0"/>
              <a:t>Flash</a:t>
            </a:r>
            <a:r>
              <a:rPr lang="zh-CN" altLang="en-US" sz="1400" dirty="0"/>
              <a:t>文档。</a:t>
            </a:r>
          </a:p>
          <a:p>
            <a:pPr>
              <a:lnSpc>
                <a:spcPts val="1600"/>
              </a:lnSpc>
              <a:spcBef>
                <a:spcPts val="0"/>
              </a:spcBef>
              <a:spcAft>
                <a:spcPts val="0"/>
              </a:spcAft>
              <a:buNone/>
            </a:pPr>
            <a:r>
              <a:rPr lang="zh-CN" altLang="en-US" sz="1400" dirty="0"/>
              <a:t>现在，</a:t>
            </a:r>
            <a:r>
              <a:rPr lang="en-US" altLang="zh-CN" sz="1400" dirty="0"/>
              <a:t>Flash</a:t>
            </a:r>
            <a:r>
              <a:rPr lang="zh-CN" altLang="en-US" sz="1400" dirty="0"/>
              <a:t>已经被</a:t>
            </a:r>
            <a:r>
              <a:rPr lang="en-US" altLang="zh-CN" sz="1400" dirty="0"/>
              <a:t>Adobe</a:t>
            </a:r>
            <a:r>
              <a:rPr lang="zh-CN" altLang="en-US" sz="1400" dirty="0"/>
              <a:t>公司购买，最新版本为：</a:t>
            </a:r>
            <a:r>
              <a:rPr lang="en-US" altLang="zh-CN" sz="1400" dirty="0"/>
              <a:t>Adobe Flash CS6 Professional</a:t>
            </a:r>
            <a:r>
              <a:rPr lang="zh-CN" altLang="en-US" sz="1400" dirty="0"/>
              <a:t>，播放器也更名为</a:t>
            </a:r>
            <a:r>
              <a:rPr lang="en-US" altLang="zh-CN" sz="1400" dirty="0"/>
              <a:t>Adobe Flash Player</a:t>
            </a:r>
            <a:r>
              <a:rPr lang="zh-CN" altLang="en-US" sz="1400" dirty="0"/>
              <a:t>。</a:t>
            </a:r>
            <a:r>
              <a:rPr lang="en-US" altLang="zh-CN" sz="1400" dirty="0"/>
              <a:t>&lt;/p&gt;</a:t>
            </a:r>
          </a:p>
          <a:p>
            <a:pPr>
              <a:lnSpc>
                <a:spcPts val="1600"/>
              </a:lnSpc>
              <a:spcBef>
                <a:spcPts val="0"/>
              </a:spcBef>
              <a:spcAft>
                <a:spcPts val="0"/>
              </a:spcAft>
              <a:buNone/>
            </a:pPr>
            <a:r>
              <a:rPr lang="en-US" altLang="zh-CN" sz="1400" dirty="0">
                <a:solidFill>
                  <a:srgbClr val="FF0000"/>
                </a:solidFill>
              </a:rPr>
              <a:t>&lt;h4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a:t>
            </a:r>
            <a:r>
              <a:rPr lang="en-US" altLang="zh-CN" sz="1400" dirty="0"/>
              <a:t>&gt;</a:t>
            </a:r>
          </a:p>
          <a:p>
            <a:pPr>
              <a:lnSpc>
                <a:spcPts val="1600"/>
              </a:lnSpc>
              <a:spcBef>
                <a:spcPts val="0"/>
              </a:spcBef>
              <a:spcAft>
                <a:spcPts val="0"/>
              </a:spcAft>
              <a:buNone/>
            </a:pPr>
            <a:r>
              <a:rPr lang="en-US" altLang="zh-CN" sz="1400" dirty="0"/>
              <a:t>	</a:t>
            </a:r>
            <a:r>
              <a:rPr lang="en-US" altLang="zh-CN" sz="1400" dirty="0" smtClean="0">
                <a:solidFill>
                  <a:srgbClr val="FF0000"/>
                </a:solidFill>
              </a:rPr>
              <a:t>&lt;</a:t>
            </a:r>
            <a:r>
              <a:rPr lang="en-US" altLang="zh-CN" sz="1400" dirty="0">
                <a:solidFill>
                  <a:srgbClr val="FF0000"/>
                </a:solidFill>
              </a:rPr>
              <a:t>h2&gt;&lt;a name="</a:t>
            </a:r>
            <a:r>
              <a:rPr lang="en-US" altLang="zh-CN" sz="1400" dirty="0" err="1">
                <a:solidFill>
                  <a:srgbClr val="FF0000"/>
                </a:solidFill>
              </a:rPr>
              <a:t>fw</a:t>
            </a:r>
            <a:r>
              <a:rPr lang="en-US" altLang="zh-CN" sz="1400" dirty="0">
                <a:solidFill>
                  <a:srgbClr val="FF0000"/>
                </a:solidFill>
              </a:rPr>
              <a:t>"&gt;Fireworks MX&lt;/a&gt;&lt;/h2&gt;</a:t>
            </a:r>
          </a:p>
          <a:p>
            <a:pPr>
              <a:lnSpc>
                <a:spcPts val="1600"/>
              </a:lnSpc>
              <a:spcBef>
                <a:spcPts val="0"/>
              </a:spcBef>
              <a:spcAft>
                <a:spcPts val="0"/>
              </a:spcAft>
              <a:buNone/>
            </a:pPr>
            <a:r>
              <a:rPr lang="en-US" altLang="zh-CN" sz="1400" dirty="0"/>
              <a:t>	</a:t>
            </a:r>
            <a:r>
              <a:rPr lang="en-US" altLang="zh-CN" sz="1400" dirty="0" smtClean="0"/>
              <a:t>&lt;</a:t>
            </a:r>
            <a:r>
              <a:rPr lang="en-US" altLang="zh-CN" sz="1400" dirty="0"/>
              <a:t>p&gt;&amp;</a:t>
            </a:r>
            <a:r>
              <a:rPr lang="en-US" altLang="zh-CN" sz="1400" dirty="0" err="1"/>
              <a:t>nbsp;&amp;nbsp;&amp;nbsp;&amp;nbsp;Adobe</a:t>
            </a:r>
            <a:r>
              <a:rPr lang="en-US" altLang="zh-CN" sz="1400" dirty="0"/>
              <a:t> Fireworks</a:t>
            </a:r>
            <a:r>
              <a:rPr lang="zh-CN" altLang="en-US" sz="1400" dirty="0"/>
              <a:t>可以加速 </a:t>
            </a:r>
            <a:r>
              <a:rPr lang="en-US" altLang="zh-CN" sz="1400" dirty="0"/>
              <a:t>Web </a:t>
            </a:r>
            <a:r>
              <a:rPr lang="zh-CN" altLang="en-US" sz="1400" dirty="0"/>
              <a:t>设计与开发，是一款创建与优化 </a:t>
            </a:r>
            <a:r>
              <a:rPr lang="en-US" altLang="zh-CN" sz="1400" dirty="0"/>
              <a:t>Web </a:t>
            </a:r>
            <a:r>
              <a:rPr lang="zh-CN" altLang="en-US" sz="1400" dirty="0"/>
              <a:t>图像和快速构建网站与 </a:t>
            </a:r>
            <a:r>
              <a:rPr lang="en-US" altLang="zh-CN" sz="1400" dirty="0"/>
              <a:t>Web </a:t>
            </a:r>
            <a:r>
              <a:rPr lang="zh-CN" altLang="en-US" sz="1400" dirty="0"/>
              <a:t>界面原型的理想工具。</a:t>
            </a:r>
            <a:r>
              <a:rPr lang="en-US" altLang="zh-CN" sz="1400" dirty="0"/>
              <a:t>Fireworks</a:t>
            </a:r>
            <a:r>
              <a:rPr lang="zh-CN" altLang="en-US" sz="1400" dirty="0"/>
              <a:t>不仅具备编辑矢量图形与位图图像的灵活性，还提供了一个预先构建资源的公用库，并可与 </a:t>
            </a:r>
            <a:r>
              <a:rPr lang="en-US" altLang="zh-CN" sz="1400" dirty="0"/>
              <a:t>Adobe Photoshop</a:t>
            </a:r>
            <a:r>
              <a:rPr lang="zh-CN" altLang="en-US" sz="1400" dirty="0"/>
              <a:t>、</a:t>
            </a:r>
            <a:r>
              <a:rPr lang="en-US" altLang="zh-CN" sz="1400" dirty="0"/>
              <a:t>Adobe Illustrator</a:t>
            </a:r>
            <a:r>
              <a:rPr lang="zh-CN" altLang="en-US" sz="1400" dirty="0"/>
              <a:t>、</a:t>
            </a:r>
            <a:r>
              <a:rPr lang="en-US" altLang="zh-CN" sz="1400" dirty="0"/>
              <a:t>Adobe Dreamweaver</a:t>
            </a:r>
            <a:r>
              <a:rPr lang="zh-CN" altLang="en-US" sz="1400" dirty="0"/>
              <a:t>和</a:t>
            </a:r>
            <a:r>
              <a:rPr lang="en-US" altLang="zh-CN" sz="1400" dirty="0"/>
              <a:t>Adobe Flash</a:t>
            </a:r>
            <a:r>
              <a:rPr lang="zh-CN" altLang="en-US" sz="1400" dirty="0"/>
              <a:t>软件进行集成。在</a:t>
            </a:r>
            <a:r>
              <a:rPr lang="en-US" altLang="zh-CN" sz="1400" dirty="0"/>
              <a:t>Fireworks </a:t>
            </a:r>
            <a:r>
              <a:rPr lang="zh-CN" altLang="en-US" sz="1400" dirty="0"/>
              <a:t>中将设计迅速转变为模型，或利用来自 </a:t>
            </a:r>
            <a:r>
              <a:rPr lang="en-US" altLang="zh-CN" sz="1400" dirty="0"/>
              <a:t>Illustrator</a:t>
            </a:r>
            <a:r>
              <a:rPr lang="zh-CN" altLang="en-US" sz="1400" dirty="0"/>
              <a:t>、</a:t>
            </a:r>
            <a:r>
              <a:rPr lang="en-US" altLang="zh-CN" sz="1400" dirty="0"/>
              <a:t>Photoshop </a:t>
            </a:r>
            <a:r>
              <a:rPr lang="zh-CN" altLang="en-US" sz="1400" dirty="0"/>
              <a:t>和 </a:t>
            </a:r>
            <a:r>
              <a:rPr lang="en-US" altLang="zh-CN" sz="1400" dirty="0"/>
              <a:t>Flash </a:t>
            </a:r>
            <a:r>
              <a:rPr lang="zh-CN" altLang="en-US" sz="1400" dirty="0"/>
              <a:t>的其它资源。然后直接置入</a:t>
            </a:r>
            <a:r>
              <a:rPr lang="en-US" altLang="zh-CN" sz="1400" dirty="0"/>
              <a:t>Dreamweaver </a:t>
            </a:r>
            <a:r>
              <a:rPr lang="zh-CN" altLang="en-US" sz="1400" dirty="0"/>
              <a:t>中轻松地进行开发与部署。</a:t>
            </a:r>
            <a:r>
              <a:rPr lang="en-US" altLang="zh-CN" sz="1400" dirty="0"/>
              <a:t>&lt;/p&gt;</a:t>
            </a:r>
          </a:p>
          <a:p>
            <a:pPr>
              <a:lnSpc>
                <a:spcPts val="1600"/>
              </a:lnSpc>
              <a:spcBef>
                <a:spcPts val="0"/>
              </a:spcBef>
              <a:spcAft>
                <a:spcPts val="0"/>
              </a:spcAft>
              <a:buNone/>
            </a:pPr>
            <a:r>
              <a:rPr lang="en-US" altLang="zh-CN" sz="1400" dirty="0"/>
              <a:t>	</a:t>
            </a:r>
            <a:r>
              <a:rPr lang="en-US" altLang="zh-CN" sz="1400" dirty="0" smtClean="0">
                <a:solidFill>
                  <a:srgbClr val="FF0000"/>
                </a:solidFill>
              </a:rPr>
              <a:t>&lt;</a:t>
            </a:r>
            <a:r>
              <a:rPr lang="en-US" altLang="zh-CN" sz="1400" dirty="0">
                <a:solidFill>
                  <a:srgbClr val="FF0000"/>
                </a:solidFill>
              </a:rPr>
              <a: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&lt;/a&gt;&lt;/h4&gt;</a:t>
            </a:r>
          </a:p>
          <a:p>
            <a:pPr>
              <a:lnSpc>
                <a:spcPts val="1600"/>
              </a:lnSpc>
              <a:spcBef>
                <a:spcPts val="0"/>
              </a:spcBef>
              <a:spcAft>
                <a:spcPts val="0"/>
              </a:spcAft>
              <a:buNone/>
            </a:pPr>
            <a:r>
              <a:rPr lang="en-US" altLang="zh-CN" sz="1400" dirty="0"/>
              <a:t>	&lt;/body&gt;</a:t>
            </a:r>
          </a:p>
          <a:p>
            <a:pPr>
              <a:lnSpc>
                <a:spcPts val="1600"/>
              </a:lnSpc>
              <a:spcBef>
                <a:spcPts val="0"/>
              </a:spcBef>
              <a:spcAft>
                <a:spcPts val="0"/>
              </a:spcAft>
              <a:buNone/>
            </a:pPr>
            <a:r>
              <a:rPr lang="en-US" altLang="zh-CN" sz="1400" dirty="0"/>
              <a:t>&lt;/html&gt;</a:t>
            </a:r>
            <a:endParaRPr lang="zh-CN" altLang="en-US" sz="1400" dirty="0"/>
          </a:p>
        </p:txBody>
      </p:sp>
    </p:spTree>
    <p:extLst>
      <p:ext uri="{BB962C8B-B14F-4D97-AF65-F5344CB8AC3E}">
        <p14:creationId xmlns:p14="http://schemas.microsoft.com/office/powerpoint/2010/main" val="219964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浮动框架</a:t>
            </a:r>
            <a:endParaRPr lang="zh-CN" altLang="en-US" dirty="0"/>
          </a:p>
        </p:txBody>
      </p:sp>
      <p:sp>
        <p:nvSpPr>
          <p:cNvPr id="3" name="内容占位符 2"/>
          <p:cNvSpPr>
            <a:spLocks noGrp="1"/>
          </p:cNvSpPr>
          <p:nvPr>
            <p:ph idx="1"/>
          </p:nvPr>
        </p:nvSpPr>
        <p:spPr>
          <a:xfrm>
            <a:off x="685800" y="819151"/>
            <a:ext cx="8356600" cy="1371599"/>
          </a:xfrm>
        </p:spPr>
        <p:txBody>
          <a:bodyPr/>
          <a:lstStyle/>
          <a:p>
            <a:pPr marL="0" indent="0">
              <a:spcBef>
                <a:spcPts val="0"/>
              </a:spcBef>
              <a:spcAft>
                <a:spcPts val="0"/>
              </a:spcAft>
              <a:buNone/>
            </a:pPr>
            <a:r>
              <a:rPr lang="zh-CN" altLang="en-US" dirty="0">
                <a:cs typeface="Verdana" pitchFamily="34" charset="0"/>
              </a:rPr>
              <a:t> </a:t>
            </a:r>
            <a:r>
              <a:rPr lang="zh-CN" altLang="en-US" dirty="0" smtClean="0">
                <a:cs typeface="Verdana" pitchFamily="34" charset="0"/>
              </a:rPr>
              <a:t>      浏</a:t>
            </a:r>
            <a:r>
              <a:rPr lang="zh-CN" altLang="en-US" dirty="0">
                <a:cs typeface="Verdana" pitchFamily="34" charset="0"/>
              </a:rPr>
              <a:t>览器窗口含有孤立的子窗口称为浮动框架。在浏览器窗口中使用</a:t>
            </a:r>
            <a:r>
              <a:rPr lang="en-US" altLang="zh-CN" dirty="0">
                <a:cs typeface="Verdana" pitchFamily="34" charset="0"/>
              </a:rPr>
              <a:t>&lt;</a:t>
            </a:r>
            <a:r>
              <a:rPr lang="en-US" altLang="zh-CN" dirty="0" err="1">
                <a:cs typeface="Verdana" pitchFamily="34" charset="0"/>
              </a:rPr>
              <a:t>iframe</a:t>
            </a:r>
            <a:r>
              <a:rPr lang="en-US" altLang="zh-CN" dirty="0">
                <a:cs typeface="Verdana" pitchFamily="34" charset="0"/>
              </a:rPr>
              <a:t>&gt;&lt;/</a:t>
            </a:r>
            <a:r>
              <a:rPr lang="en-US" altLang="zh-CN" dirty="0" err="1">
                <a:cs typeface="Verdana" pitchFamily="34" charset="0"/>
              </a:rPr>
              <a:t>iframe</a:t>
            </a:r>
            <a:r>
              <a:rPr lang="en-US" altLang="zh-CN" dirty="0">
                <a:cs typeface="Verdana" pitchFamily="34" charset="0"/>
              </a:rPr>
              <a:t>&gt;</a:t>
            </a:r>
            <a:r>
              <a:rPr lang="zh-CN" altLang="en-US" dirty="0">
                <a:cs typeface="Verdana" pitchFamily="34" charset="0"/>
              </a:rPr>
              <a:t>标记，可以嵌入浮动框架。</a:t>
            </a:r>
          </a:p>
          <a:p>
            <a:pPr>
              <a:spcBef>
                <a:spcPts val="0"/>
              </a:spcBef>
              <a:spcAft>
                <a:spcPts val="0"/>
              </a:spcAft>
              <a:buNone/>
            </a:pPr>
            <a:r>
              <a:rPr lang="zh-CN" altLang="en-US" dirty="0">
                <a:cs typeface="Verdana" pitchFamily="34" charset="0"/>
              </a:rPr>
              <a:t> </a:t>
            </a:r>
            <a:r>
              <a:rPr lang="zh-CN" altLang="en-US" dirty="0" smtClean="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err="1">
                <a:solidFill>
                  <a:srgbClr val="FF0000"/>
                </a:solidFill>
                <a:latin typeface="Verdana" pitchFamily="34" charset="0"/>
                <a:ea typeface="Verdana" pitchFamily="34" charset="0"/>
                <a:cs typeface="Verdana" pitchFamily="34" charset="0"/>
              </a:rPr>
              <a:t>iframe</a:t>
            </a:r>
            <a:r>
              <a:rPr lang="en-US" altLang="zh-CN" sz="1800" dirty="0">
                <a:solidFill>
                  <a:srgbClr val="FF0000"/>
                </a:solidFill>
                <a:latin typeface="Verdana" pitchFamily="34" charset="0"/>
                <a:ea typeface="Verdana" pitchFamily="34" charset="0"/>
                <a:cs typeface="Verdana" pitchFamily="34" charset="0"/>
              </a:rPr>
              <a:t> name</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rPr>
              <a:t> </a:t>
            </a:r>
            <a:r>
              <a:rPr lang="en-US" altLang="zh-CN" sz="1800" u="sng" dirty="0">
                <a:solidFill>
                  <a:srgbClr val="FF0000"/>
                </a:solidFill>
              </a:rPr>
              <a:t>name</a:t>
            </a:r>
            <a:r>
              <a:rPr lang="en-US" altLang="zh-CN" sz="1800" dirty="0">
                <a:solidFill>
                  <a:srgbClr val="FF0000"/>
                </a:solidFill>
              </a:rPr>
              <a:t> </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err="1">
                <a:solidFill>
                  <a:srgbClr val="FF0000"/>
                </a:solidFill>
                <a:latin typeface="Verdana" pitchFamily="34" charset="0"/>
                <a:ea typeface="Verdana" pitchFamily="34" charset="0"/>
                <a:cs typeface="Verdana" pitchFamily="34" charset="0"/>
              </a:rPr>
              <a:t>src</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err="1" smtClean="0">
                <a:solidFill>
                  <a:srgbClr val="FF0000"/>
                </a:solidFill>
                <a:latin typeface="Verdana" pitchFamily="34" charset="0"/>
                <a:ea typeface="Verdana" pitchFamily="34" charset="0"/>
                <a:cs typeface="Verdana" pitchFamily="34" charset="0"/>
              </a:rPr>
              <a:t>url</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width</a:t>
            </a:r>
            <a:r>
              <a:rPr lang="en-US" altLang="zh-CN" sz="1800" dirty="0" smtClean="0">
                <a:solidFill>
                  <a:srgbClr val="FF0000"/>
                </a:solidFill>
                <a:latin typeface="Verdana" pitchFamily="34" charset="0"/>
                <a:ea typeface="Verdana" pitchFamily="34" charset="0"/>
                <a:cs typeface="Verdana" pitchFamily="34" charset="0"/>
              </a:rPr>
              <a:t>=“" height=" </a:t>
            </a: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&gt;&lt;/</a:t>
            </a:r>
            <a:r>
              <a:rPr lang="en-US" altLang="zh-CN" sz="1800" dirty="0" err="1">
                <a:solidFill>
                  <a:srgbClr val="FF0000"/>
                </a:solidFill>
                <a:latin typeface="Verdana" pitchFamily="34" charset="0"/>
                <a:ea typeface="Verdana" pitchFamily="34" charset="0"/>
                <a:cs typeface="Verdana" pitchFamily="34" charset="0"/>
              </a:rPr>
              <a:t>iframe</a:t>
            </a:r>
            <a:r>
              <a:rPr lang="en-US" altLang="zh-CN" sz="1800" dirty="0" smtClean="0">
                <a:solidFill>
                  <a:srgbClr val="FF0000"/>
                </a:solidFill>
                <a:latin typeface="Verdana" pitchFamily="34" charset="0"/>
                <a:ea typeface="Verdana" pitchFamily="34" charset="0"/>
                <a:cs typeface="Verdana" pitchFamily="34" charset="0"/>
              </a:rPr>
              <a:t>&gt;</a:t>
            </a:r>
          </a:p>
          <a:p>
            <a:pPr>
              <a:spcBef>
                <a:spcPts val="0"/>
              </a:spcBef>
              <a:spcAft>
                <a:spcPts val="0"/>
              </a:spcAft>
              <a:buNone/>
            </a:pPr>
            <a:r>
              <a:rPr lang="en-US" altLang="zh-CN" sz="1800" dirty="0" smtClean="0">
                <a:solidFill>
                  <a:srgbClr val="FF0000"/>
                </a:solidFill>
              </a:rPr>
              <a:t>   &lt;</a:t>
            </a:r>
            <a:r>
              <a:rPr lang="en-US" altLang="zh-CN" sz="1800" dirty="0">
                <a:solidFill>
                  <a:srgbClr val="FF0000"/>
                </a:solidFill>
              </a:rPr>
              <a:t>a href="target.html" </a:t>
            </a:r>
            <a:r>
              <a:rPr lang="en-US" altLang="zh-CN" sz="1800" dirty="0" smtClean="0">
                <a:solidFill>
                  <a:srgbClr val="FF0000"/>
                </a:solidFill>
              </a:rPr>
              <a:t>target=</a:t>
            </a:r>
            <a:r>
              <a:rPr lang="en-US" altLang="zh-CN" sz="1800" dirty="0">
                <a:solidFill>
                  <a:srgbClr val="FF0000"/>
                </a:solidFill>
              </a:rPr>
              <a:t> " </a:t>
            </a:r>
            <a:r>
              <a:rPr lang="en-US" altLang="zh-CN" sz="1800" u="sng" dirty="0" smtClean="0">
                <a:solidFill>
                  <a:srgbClr val="FF0000"/>
                </a:solidFill>
              </a:rPr>
              <a:t>name</a:t>
            </a:r>
            <a:r>
              <a:rPr lang="en-US" altLang="zh-CN" sz="1800" dirty="0" smtClean="0">
                <a:solidFill>
                  <a:srgbClr val="FF0000"/>
                </a:solidFill>
              </a:rPr>
              <a:t>" </a:t>
            </a:r>
            <a:r>
              <a:rPr lang="en-US" altLang="zh-CN" sz="1800" dirty="0">
                <a:solidFill>
                  <a:srgbClr val="FF0000"/>
                </a:solidFill>
              </a:rPr>
              <a:t>&gt;</a:t>
            </a:r>
            <a:r>
              <a:rPr lang="zh-CN" altLang="en-US" sz="1800" dirty="0">
                <a:solidFill>
                  <a:srgbClr val="FF0000"/>
                </a:solidFill>
              </a:rPr>
              <a:t>链接标题</a:t>
            </a:r>
            <a:r>
              <a:rPr lang="en-US" altLang="zh-CN" sz="1800" dirty="0">
                <a:solidFill>
                  <a:srgbClr val="FF0000"/>
                </a:solidFill>
              </a:rPr>
              <a:t>&lt;/a&gt;</a:t>
            </a:r>
            <a:endParaRPr lang="zh-CN" altLang="en-US" sz="1800" dirty="0">
              <a:solidFill>
                <a:srgbClr val="FF0000"/>
              </a:solidFill>
              <a:latin typeface="Verdana" pitchFamily="34" charset="0"/>
              <a:cs typeface="Verdana" pitchFamily="34" charset="0"/>
            </a:endParaRPr>
          </a:p>
        </p:txBody>
      </p:sp>
      <p:graphicFrame>
        <p:nvGraphicFramePr>
          <p:cNvPr id="4" name="表格 3"/>
          <p:cNvGraphicFramePr>
            <a:graphicFrameLocks noGrp="1"/>
          </p:cNvGraphicFramePr>
          <p:nvPr/>
        </p:nvGraphicFramePr>
        <p:xfrm>
          <a:off x="762000" y="2357844"/>
          <a:ext cx="8153400" cy="2195106"/>
        </p:xfrm>
        <a:graphic>
          <a:graphicData uri="http://schemas.openxmlformats.org/drawingml/2006/table">
            <a:tbl>
              <a:tblPr>
                <a:tableStyleId>{5DA37D80-6434-44D0-A028-1B22A696006F}</a:tableStyleId>
              </a:tblPr>
              <a:tblGrid>
                <a:gridCol w="1175265">
                  <a:extLst>
                    <a:ext uri="{9D8B030D-6E8A-4147-A177-3AD203B41FA5}">
                      <a16:colId xmlns:a16="http://schemas.microsoft.com/office/drawing/2014/main" val="20000"/>
                    </a:ext>
                  </a:extLst>
                </a:gridCol>
                <a:gridCol w="2558534">
                  <a:extLst>
                    <a:ext uri="{9D8B030D-6E8A-4147-A177-3AD203B41FA5}">
                      <a16:colId xmlns:a16="http://schemas.microsoft.com/office/drawing/2014/main" val="20001"/>
                    </a:ext>
                  </a:extLst>
                </a:gridCol>
                <a:gridCol w="1848710">
                  <a:extLst>
                    <a:ext uri="{9D8B030D-6E8A-4147-A177-3AD203B41FA5}">
                      <a16:colId xmlns:a16="http://schemas.microsoft.com/office/drawing/2014/main" val="20002"/>
                    </a:ext>
                  </a:extLst>
                </a:gridCol>
                <a:gridCol w="2570891">
                  <a:extLst>
                    <a:ext uri="{9D8B030D-6E8A-4147-A177-3AD203B41FA5}">
                      <a16:colId xmlns:a16="http://schemas.microsoft.com/office/drawing/2014/main" val="20003"/>
                    </a:ext>
                  </a:extLst>
                </a:gridCol>
              </a:tblGrid>
              <a:tr h="403231">
                <a:tc>
                  <a:txBody>
                    <a:bodyPr/>
                    <a:lstStyle/>
                    <a:p>
                      <a:pPr algn="ctr">
                        <a:spcAft>
                          <a:spcPts val="0"/>
                        </a:spcAft>
                        <a:tabLst>
                          <a:tab pos="800100" algn="l"/>
                        </a:tabLst>
                      </a:pPr>
                      <a:r>
                        <a:rPr lang="zh-CN" sz="18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说明</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800" kern="100" dirty="0">
                          <a:latin typeface="微软雅黑" pitchFamily="34" charset="-122"/>
                          <a:ea typeface="微软雅黑" pitchFamily="34" charset="-122"/>
                        </a:rPr>
                        <a:t>说明</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0"/>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src</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设置源文件属性</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a:latin typeface="微软雅黑" pitchFamily="34" charset="-122"/>
                          <a:ea typeface="微软雅黑" pitchFamily="34" charset="-122"/>
                        </a:rPr>
                        <a:t>scrolling</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设置框架滚动条</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1"/>
                  </a:ext>
                </a:extLst>
              </a:tr>
              <a:tr h="358375">
                <a:tc>
                  <a:txBody>
                    <a:bodyPr/>
                    <a:lstStyle/>
                    <a:p>
                      <a:pPr algn="ctr">
                        <a:spcAft>
                          <a:spcPts val="0"/>
                        </a:spcAft>
                        <a:tabLst>
                          <a:tab pos="800100" algn="l"/>
                        </a:tabLst>
                      </a:pPr>
                      <a:r>
                        <a:rPr lang="en-US" sz="1800" kern="100" dirty="0">
                          <a:latin typeface="微软雅黑" pitchFamily="34" charset="-122"/>
                          <a:ea typeface="微软雅黑" pitchFamily="34" charset="-122"/>
                        </a:rPr>
                        <a:t>name</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设置框架名称</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frameborder</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设置框架边框</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2"/>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width</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设置浮动框架窗口宽度</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marginwidth</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设置框架左右边距</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3"/>
                  </a:ext>
                </a:extLst>
              </a:tr>
              <a:tr h="358375">
                <a:tc>
                  <a:txBody>
                    <a:bodyPr/>
                    <a:lstStyle/>
                    <a:p>
                      <a:pPr algn="ctr">
                        <a:spcAft>
                          <a:spcPts val="0"/>
                        </a:spcAft>
                        <a:tabLst>
                          <a:tab pos="800100" algn="l"/>
                        </a:tabLst>
                      </a:pPr>
                      <a:r>
                        <a:rPr lang="en-US" sz="1800" kern="100">
                          <a:latin typeface="微软雅黑" pitchFamily="34" charset="-122"/>
                          <a:ea typeface="微软雅黑" pitchFamily="34" charset="-122"/>
                        </a:rPr>
                        <a:t>height</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a:latin typeface="微软雅黑" pitchFamily="34" charset="-122"/>
                          <a:ea typeface="微软雅黑" pitchFamily="34" charset="-122"/>
                        </a:rPr>
                        <a:t>设置浮动框架窗口高度</a:t>
                      </a:r>
                      <a:endParaRPr lang="zh-CN" sz="1800" kern="10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800" kern="100" dirty="0" err="1">
                          <a:latin typeface="微软雅黑" pitchFamily="34" charset="-122"/>
                          <a:ea typeface="微软雅黑" pitchFamily="34" charset="-122"/>
                        </a:rPr>
                        <a:t>marginheight</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设置框架上下边距</a:t>
                      </a: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4"/>
                  </a:ext>
                </a:extLst>
              </a:tr>
              <a:tr h="358375">
                <a:tc>
                  <a:txBody>
                    <a:bodyPr/>
                    <a:lstStyle/>
                    <a:p>
                      <a:pPr algn="ctr">
                        <a:spcAft>
                          <a:spcPts val="0"/>
                        </a:spcAft>
                        <a:tabLst>
                          <a:tab pos="800100" algn="l"/>
                        </a:tabLst>
                      </a:pPr>
                      <a:r>
                        <a:rPr lang="en-US" sz="1800" kern="100" dirty="0">
                          <a:latin typeface="微软雅黑" pitchFamily="34" charset="-122"/>
                          <a:ea typeface="微软雅黑" pitchFamily="34" charset="-122"/>
                        </a:rPr>
                        <a:t>align</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800" kern="100" dirty="0">
                          <a:latin typeface="微软雅黑" pitchFamily="34" charset="-122"/>
                          <a:ea typeface="微软雅黑" pitchFamily="34" charset="-122"/>
                        </a:rPr>
                        <a:t>设置框架对齐方式</a:t>
                      </a: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endParaRPr lang="zh-CN" sz="18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endParaRPr lang="zh-CN" sz="18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13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a:t>
            </a:r>
            <a:r>
              <a:rPr lang="zh-CN" altLang="en-US" dirty="0" smtClean="0"/>
              <a:t>动框架应用</a:t>
            </a:r>
            <a:endParaRPr lang="zh-CN" altLang="en-US" dirty="0"/>
          </a:p>
        </p:txBody>
      </p:sp>
      <p:sp>
        <p:nvSpPr>
          <p:cNvPr id="3" name="内容占位符 2"/>
          <p:cNvSpPr>
            <a:spLocks noGrp="1"/>
          </p:cNvSpPr>
          <p:nvPr>
            <p:ph idx="1"/>
          </p:nvPr>
        </p:nvSpPr>
        <p:spPr/>
        <p:txBody>
          <a:bodyPr/>
          <a:lstStyle/>
          <a:p>
            <a:pPr>
              <a:lnSpc>
                <a:spcPts val="1200"/>
              </a:lnSpc>
              <a:spcBef>
                <a:spcPts val="0"/>
              </a:spcBef>
              <a:spcAft>
                <a:spcPts val="0"/>
              </a:spcAft>
              <a:buNone/>
            </a:pPr>
            <a:r>
              <a:rPr lang="en-US" altLang="zh-CN" sz="1400" dirty="0"/>
              <a:t>&lt;!-- edu_5_4_1.html --&gt;</a:t>
            </a:r>
          </a:p>
          <a:p>
            <a:pPr>
              <a:lnSpc>
                <a:spcPts val="12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2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200"/>
              </a:lnSpc>
              <a:spcBef>
                <a:spcPts val="0"/>
              </a:spcBef>
              <a:spcAft>
                <a:spcPts val="0"/>
              </a:spcAft>
              <a:buNone/>
            </a:pPr>
            <a:r>
              <a:rPr lang="en-US" altLang="zh-CN" sz="1400" dirty="0"/>
              <a:t> &lt;head</a:t>
            </a:r>
            <a:r>
              <a:rPr lang="en-US" altLang="zh-CN" sz="1400" dirty="0" smtClean="0"/>
              <a:t>&gt;  </a:t>
            </a:r>
            <a:r>
              <a:rPr lang="en-US" altLang="zh-CN" sz="1400" dirty="0"/>
              <a:t>&lt;meta </a:t>
            </a:r>
            <a:r>
              <a:rPr lang="en-US" altLang="zh-CN" sz="1400" dirty="0" err="1"/>
              <a:t>charset</a:t>
            </a:r>
            <a:r>
              <a:rPr lang="en-US" altLang="zh-CN" sz="1400" dirty="0"/>
              <a:t>="UTF-8"&gt;  </a:t>
            </a:r>
          </a:p>
          <a:p>
            <a:pPr>
              <a:lnSpc>
                <a:spcPts val="1200"/>
              </a:lnSpc>
              <a:spcBef>
                <a:spcPts val="0"/>
              </a:spcBef>
              <a:spcAft>
                <a:spcPts val="0"/>
              </a:spcAft>
              <a:buNone/>
            </a:pPr>
            <a:r>
              <a:rPr lang="en-US" altLang="zh-CN" sz="1400" dirty="0"/>
              <a:t>	&lt;title&gt;</a:t>
            </a:r>
            <a:r>
              <a:rPr lang="zh-CN" altLang="en-US" sz="1400" dirty="0"/>
              <a:t>浮动框架应用</a:t>
            </a:r>
            <a:r>
              <a:rPr lang="en-US" altLang="zh-CN" sz="1400" dirty="0"/>
              <a:t>&lt;/title&gt;</a:t>
            </a:r>
          </a:p>
          <a:p>
            <a:pPr>
              <a:lnSpc>
                <a:spcPts val="1200"/>
              </a:lnSpc>
              <a:spcBef>
                <a:spcPts val="0"/>
              </a:spcBef>
              <a:spcAft>
                <a:spcPts val="0"/>
              </a:spcAft>
              <a:buNone/>
            </a:pPr>
            <a:r>
              <a:rPr lang="en-US" altLang="zh-CN" sz="1400" dirty="0"/>
              <a:t>	&lt;style type="text/</a:t>
            </a:r>
            <a:r>
              <a:rPr lang="en-US" altLang="zh-CN" sz="1400" dirty="0" err="1"/>
              <a:t>css</a:t>
            </a:r>
            <a:r>
              <a:rPr lang="en-US" altLang="zh-CN" sz="1400" dirty="0"/>
              <a:t>"&gt;</a:t>
            </a:r>
          </a:p>
          <a:p>
            <a:pPr>
              <a:lnSpc>
                <a:spcPts val="1200"/>
              </a:lnSpc>
              <a:spcBef>
                <a:spcPts val="0"/>
              </a:spcBef>
              <a:spcAft>
                <a:spcPts val="0"/>
              </a:spcAft>
              <a:buNone/>
            </a:pPr>
            <a:r>
              <a:rPr lang="en-US" altLang="zh-CN" sz="1400" dirty="0"/>
              <a:t>	</a:t>
            </a:r>
            <a:r>
              <a:rPr lang="en-US" altLang="zh-CN" sz="1400" dirty="0" smtClean="0"/>
              <a:t>a{width:300px;margin:0 </a:t>
            </a:r>
            <a:r>
              <a:rPr lang="en-US" altLang="zh-CN" sz="1400" dirty="0"/>
              <a:t>10px;}</a:t>
            </a:r>
          </a:p>
          <a:p>
            <a:pPr>
              <a:lnSpc>
                <a:spcPts val="1200"/>
              </a:lnSpc>
              <a:spcBef>
                <a:spcPts val="0"/>
              </a:spcBef>
              <a:spcAft>
                <a:spcPts val="0"/>
              </a:spcAft>
              <a:buNone/>
            </a:pPr>
            <a:r>
              <a:rPr lang="en-US" altLang="zh-CN" sz="1400" dirty="0"/>
              <a:t>	</a:t>
            </a:r>
            <a:r>
              <a:rPr lang="en-US" altLang="zh-CN" sz="1400" dirty="0" smtClean="0"/>
              <a:t>h3{font-size:28px;color</a:t>
            </a:r>
            <a:r>
              <a:rPr lang="en-US" altLang="zh-CN" sz="1400" dirty="0"/>
              <a:t>:#0000ff;text-align:center;}</a:t>
            </a:r>
          </a:p>
          <a:p>
            <a:pPr>
              <a:lnSpc>
                <a:spcPts val="1200"/>
              </a:lnSpc>
              <a:spcBef>
                <a:spcPts val="0"/>
              </a:spcBef>
              <a:spcAft>
                <a:spcPts val="0"/>
              </a:spcAft>
              <a:buNone/>
            </a:pPr>
            <a:r>
              <a:rPr lang="en-US" altLang="zh-CN" sz="1400" dirty="0"/>
              <a:t>	</a:t>
            </a:r>
            <a:r>
              <a:rPr lang="en-US" altLang="zh-CN" sz="1400" dirty="0" smtClean="0"/>
              <a:t>div{margin:0 </a:t>
            </a:r>
            <a:r>
              <a:rPr lang="en-US" altLang="zh-CN" sz="1400" dirty="0" err="1"/>
              <a:t>auto;text-align:center</a:t>
            </a:r>
            <a:r>
              <a:rPr lang="en-US" altLang="zh-CN" sz="1400" dirty="0"/>
              <a:t>;}</a:t>
            </a:r>
          </a:p>
          <a:p>
            <a:pPr>
              <a:lnSpc>
                <a:spcPts val="1200"/>
              </a:lnSpc>
              <a:spcBef>
                <a:spcPts val="0"/>
              </a:spcBef>
              <a:spcAft>
                <a:spcPts val="0"/>
              </a:spcAft>
              <a:buNone/>
            </a:pPr>
            <a:r>
              <a:rPr lang="en-US" altLang="zh-CN" sz="1400" dirty="0"/>
              <a:t>	&lt;/style</a:t>
            </a:r>
            <a:r>
              <a:rPr lang="en-US" altLang="zh-CN" sz="1400" dirty="0" smtClean="0"/>
              <a:t>&gt;&lt;/</a:t>
            </a:r>
            <a:r>
              <a:rPr lang="en-US" altLang="zh-CN" sz="1400" dirty="0"/>
              <a:t>head&gt;</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   &lt;div id="" class=""&gt;</a:t>
            </a:r>
          </a:p>
          <a:p>
            <a:pPr>
              <a:lnSpc>
                <a:spcPts val="1200"/>
              </a:lnSpc>
              <a:spcBef>
                <a:spcPts val="0"/>
              </a:spcBef>
              <a:spcAft>
                <a:spcPts val="0"/>
              </a:spcAft>
              <a:buNone/>
            </a:pPr>
            <a:r>
              <a:rPr lang="en-US" altLang="zh-CN" sz="1400" dirty="0"/>
              <a:t>	</a:t>
            </a:r>
            <a:r>
              <a:rPr lang="en-US" altLang="zh-CN" sz="1400" dirty="0" smtClean="0"/>
              <a:t>&lt;</a:t>
            </a:r>
            <a:r>
              <a:rPr lang="en-US" altLang="zh-CN" sz="1400" dirty="0"/>
              <a:t>h3&gt;</a:t>
            </a:r>
            <a:r>
              <a:rPr lang="zh-CN" altLang="en-US" sz="1400" dirty="0"/>
              <a:t>浮动框架应用</a:t>
            </a:r>
            <a:r>
              <a:rPr lang="en-US" altLang="zh-CN" sz="1400" dirty="0"/>
              <a:t>&lt;/h3&gt;</a:t>
            </a:r>
          </a:p>
          <a:p>
            <a:pPr>
              <a:lnSpc>
                <a:spcPts val="1200"/>
              </a:lnSpc>
              <a:spcBef>
                <a:spcPts val="0"/>
              </a:spcBef>
              <a:spcAft>
                <a:spcPts val="0"/>
              </a:spcAft>
              <a:buNone/>
            </a:pPr>
            <a:r>
              <a:rPr lang="en-US" altLang="zh-CN" sz="1400" dirty="0"/>
              <a:t>	</a:t>
            </a:r>
            <a:r>
              <a:rPr lang="en-US" altLang="zh-CN" sz="1400" dirty="0" smtClean="0"/>
              <a:t>&lt;</a:t>
            </a:r>
            <a:r>
              <a:rPr lang="en-US" altLang="zh-CN" sz="1400" dirty="0"/>
              <a:t>hr color="red"&gt;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leftiframe</a:t>
            </a:r>
            <a:r>
              <a:rPr lang="en-US" altLang="zh-CN" sz="1400" dirty="0"/>
              <a:t>" </a:t>
            </a:r>
            <a:r>
              <a:rPr lang="en-US" altLang="zh-CN" sz="1400" dirty="0" err="1"/>
              <a:t>src</a:t>
            </a:r>
            <a:r>
              <a:rPr lang="en-US" altLang="zh-CN" sz="1400" dirty="0"/>
              <a:t>="http://www.njust.edu.cn" width="300" height="300" &gt;&lt;/</a:t>
            </a:r>
            <a:r>
              <a:rPr lang="en-US" altLang="zh-CN" sz="1400" dirty="0" err="1"/>
              <a:t>iframe</a:t>
            </a:r>
            <a:r>
              <a:rPr lang="en-US" altLang="zh-CN" sz="1400" dirty="0" smtClean="0"/>
              <a:t>&gt;   </a:t>
            </a:r>
            <a:r>
              <a:rPr lang="en-US" altLang="zh-CN" sz="1400" dirty="0"/>
              <a:t>&amp;</a:t>
            </a:r>
            <a:r>
              <a:rPr lang="en-US" altLang="zh-CN" sz="1400" dirty="0" err="1"/>
              <a:t>nbsp;&amp;nbsp</a:t>
            </a:r>
            <a:r>
              <a:rPr lang="en-US" altLang="zh-CN" sz="1400" dirty="0"/>
              <a: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rigtiframe</a:t>
            </a:r>
            <a:r>
              <a:rPr lang="en-US" altLang="zh-CN" sz="1400" dirty="0"/>
              <a:t>" </a:t>
            </a:r>
            <a:r>
              <a:rPr lang="en-US" altLang="zh-CN" sz="1400" dirty="0" err="1"/>
              <a:t>src</a:t>
            </a:r>
            <a:r>
              <a:rPr lang="en-US" altLang="zh-CN" sz="1400" dirty="0"/>
              <a:t>="http://www.pku.edu.cn"  width="300" height="300" </a:t>
            </a:r>
            <a:r>
              <a:rPr lang="en-US" altLang="zh-CN" sz="1400" dirty="0" err="1"/>
              <a:t>marginwidth</a:t>
            </a:r>
            <a:r>
              <a:rPr lang="en-US" altLang="zh-CN" sz="1400" dirty="0"/>
              <a:t>="10px"&gt;&lt;/</a:t>
            </a:r>
            <a:r>
              <a:rPr lang="en-US" altLang="zh-CN" sz="1400" dirty="0" err="1"/>
              <a:t>iframe</a:t>
            </a:r>
            <a:r>
              <a:rPr lang="en-US" altLang="zh-CN" sz="1400" dirty="0"/>
              <a:t>&gt;</a:t>
            </a:r>
          </a:p>
          <a:p>
            <a:pPr>
              <a:lnSpc>
                <a:spcPts val="1200"/>
              </a:lnSpc>
              <a:spcBef>
                <a:spcPts val="0"/>
              </a:spcBef>
              <a:spcAft>
                <a:spcPts val="0"/>
              </a:spcAft>
              <a:buNone/>
            </a:pPr>
            <a:r>
              <a:rPr lang="en-US" altLang="zh-CN" sz="1400" dirty="0"/>
              <a:t>   &lt;p&gt;&lt;a </a:t>
            </a:r>
            <a:r>
              <a:rPr lang="en-US" altLang="zh-CN" sz="1400" dirty="0" err="1"/>
              <a:t>href</a:t>
            </a:r>
            <a:r>
              <a:rPr lang="en-US" altLang="zh-CN" sz="1400" dirty="0"/>
              <a:t>="http://www.gov.cn" target="</a:t>
            </a:r>
            <a:r>
              <a:rPr lang="en-US" altLang="zh-CN" sz="1400" dirty="0" err="1"/>
              <a:t>leftiframe</a:t>
            </a:r>
            <a:r>
              <a:rPr lang="en-US" altLang="zh-CN" sz="1400" dirty="0"/>
              <a:t>"&gt;</a:t>
            </a:r>
            <a:r>
              <a:rPr lang="zh-CN" altLang="en-US" sz="1400" dirty="0"/>
              <a:t>在左边浮动框架内显示中央人民政府网站</a:t>
            </a:r>
            <a:r>
              <a:rPr lang="en-US" altLang="zh-CN" sz="1400" dirty="0"/>
              <a:t>&lt;/a&gt;</a:t>
            </a:r>
          </a:p>
          <a:p>
            <a:pPr>
              <a:lnSpc>
                <a:spcPts val="1200"/>
              </a:lnSpc>
              <a:spcBef>
                <a:spcPts val="0"/>
              </a:spcBef>
              <a:spcAft>
                <a:spcPts val="0"/>
              </a:spcAft>
              <a:buNone/>
            </a:pPr>
            <a:r>
              <a:rPr lang="en-US" altLang="zh-CN" sz="1400" dirty="0"/>
              <a:t>  &lt;a </a:t>
            </a:r>
            <a:r>
              <a:rPr lang="en-US" altLang="zh-CN" sz="1400" dirty="0" err="1"/>
              <a:t>href</a:t>
            </a:r>
            <a:r>
              <a:rPr lang="en-US" altLang="zh-CN" sz="1400" dirty="0"/>
              <a:t>="http://www.moe.gov.cn/" target="</a:t>
            </a:r>
            <a:r>
              <a:rPr lang="en-US" altLang="zh-CN" sz="1400" dirty="0" err="1"/>
              <a:t>rigtiframe</a:t>
            </a:r>
            <a:r>
              <a:rPr lang="en-US" altLang="zh-CN" sz="1400" dirty="0"/>
              <a:t>"&gt;</a:t>
            </a:r>
            <a:r>
              <a:rPr lang="zh-CN" altLang="en-US" sz="1400" dirty="0"/>
              <a:t>在右边浮动框架内显示教育部网站</a:t>
            </a:r>
            <a:r>
              <a:rPr lang="en-US" altLang="zh-CN" sz="1400" dirty="0"/>
              <a:t>&lt;/a&gt;&lt;/p&gt;</a:t>
            </a:r>
          </a:p>
          <a:p>
            <a:pPr>
              <a:lnSpc>
                <a:spcPts val="1200"/>
              </a:lnSpc>
              <a:spcBef>
                <a:spcPts val="0"/>
              </a:spcBef>
              <a:spcAft>
                <a:spcPts val="0"/>
              </a:spcAft>
              <a:buNone/>
            </a:pPr>
            <a:r>
              <a:rPr lang="en-US" altLang="zh-CN" sz="1400" dirty="0"/>
              <a:t>	&lt;/div&gt;</a:t>
            </a:r>
          </a:p>
          <a:p>
            <a:pPr>
              <a:lnSpc>
                <a:spcPts val="1200"/>
              </a:lnSpc>
              <a:spcBef>
                <a:spcPts val="0"/>
              </a:spcBef>
              <a:spcAft>
                <a:spcPts val="0"/>
              </a:spcAft>
              <a:buNone/>
            </a:pPr>
            <a:r>
              <a:rPr lang="en-US" altLang="zh-CN" sz="1400" dirty="0"/>
              <a:t>&lt;/body</a:t>
            </a:r>
            <a:r>
              <a:rPr lang="en-US" altLang="zh-CN" sz="1400" dirty="0" smtClean="0"/>
              <a:t>&gt;&lt;/</a:t>
            </a:r>
            <a:r>
              <a:rPr lang="en-US" altLang="zh-CN" sz="1400" dirty="0"/>
              <a:t>html&gt;</a:t>
            </a:r>
            <a:endParaRPr lang="zh-CN" altLang="en-US" sz="1400" dirty="0"/>
          </a:p>
        </p:txBody>
      </p:sp>
    </p:spTree>
    <p:extLst>
      <p:ext uri="{BB962C8B-B14F-4D97-AF65-F5344CB8AC3E}">
        <p14:creationId xmlns:p14="http://schemas.microsoft.com/office/powerpoint/2010/main" val="3130754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浮动框架案例效果页面</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14400" y="1123950"/>
            <a:ext cx="3886200" cy="262011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9200" y="1123950"/>
            <a:ext cx="3955741" cy="2667000"/>
          </a:xfrm>
          <a:prstGeom prst="rect">
            <a:avLst/>
          </a:prstGeom>
          <a:noFill/>
          <a:ln w="9525">
            <a:noFill/>
            <a:miter lim="800000"/>
            <a:headEnd/>
            <a:tailEnd/>
          </a:ln>
        </p:spPr>
      </p:pic>
      <p:sp>
        <p:nvSpPr>
          <p:cNvPr id="8" name="上箭头 7"/>
          <p:cNvSpPr/>
          <p:nvPr/>
        </p:nvSpPr>
        <p:spPr bwMode="auto">
          <a:xfrm>
            <a:off x="990600" y="3867150"/>
            <a:ext cx="4419600" cy="609600"/>
          </a:xfrm>
          <a:prstGeom prst="upArrow">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indent="-419100" defTabSz="1158875"/>
            <a:r>
              <a:rPr lang="zh-CN" altLang="en-US" sz="1050" dirty="0" smtClean="0">
                <a:solidFill>
                  <a:schemeClr val="bg1"/>
                </a:solidFill>
                <a:latin typeface="微软雅黑" pitchFamily="34" charset="-122"/>
                <a:ea typeface="微软雅黑" pitchFamily="34" charset="-122"/>
              </a:rPr>
              <a:t>单击浮动框架下面的超链接</a:t>
            </a:r>
            <a:endParaRPr kumimoji="0" lang="zh-CN" altLang="en-US" sz="2200" b="1" i="0" u="none" strike="noStrike" cap="none" normalizeH="0" baseline="0" dirty="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678195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smtClean="0"/>
              <a:t>5.5</a:t>
            </a:r>
            <a:r>
              <a:rPr lang="zh-CN" altLang="en-US" dirty="0" smtClean="0"/>
              <a:t> 综合实例</a:t>
            </a:r>
            <a:r>
              <a:rPr lang="zh-CN" altLang="en-US" sz="3600" dirty="0" smtClean="0"/>
              <a:t> </a:t>
            </a:r>
            <a:endParaRPr lang="zh-CN" altLang="en-US" sz="3600" dirty="0"/>
          </a:p>
        </p:txBody>
      </p:sp>
      <p:sp>
        <p:nvSpPr>
          <p:cNvPr id="121860" name="Rectangle 4"/>
          <p:cNvSpPr>
            <a:spLocks noGrp="1" noChangeArrowheads="1"/>
          </p:cNvSpPr>
          <p:nvPr>
            <p:ph idx="1"/>
          </p:nvPr>
        </p:nvSpPr>
        <p:spPr>
          <a:xfrm>
            <a:off x="533401" y="808566"/>
            <a:ext cx="6324599" cy="3896784"/>
          </a:xfrm>
        </p:spPr>
        <p:txBody>
          <a:bodyPr/>
          <a:lstStyle/>
          <a:p>
            <a:pPr>
              <a:lnSpc>
                <a:spcPts val="1300"/>
              </a:lnSpc>
              <a:spcBef>
                <a:spcPts val="0"/>
              </a:spcBef>
              <a:spcAft>
                <a:spcPts val="0"/>
              </a:spcAft>
              <a:buNone/>
            </a:pPr>
            <a:r>
              <a:rPr lang="en-US" altLang="zh-CN" sz="1400" dirty="0" smtClean="0">
                <a:ea typeface="宋体" charset="-122"/>
              </a:rPr>
              <a:t>&lt;!-- edu_5_4_1.html --&gt;</a:t>
            </a:r>
          </a:p>
          <a:p>
            <a:pPr>
              <a:lnSpc>
                <a:spcPts val="1300"/>
              </a:lnSpc>
              <a:spcBef>
                <a:spcPts val="0"/>
              </a:spcBef>
              <a:spcAft>
                <a:spcPts val="0"/>
              </a:spcAft>
              <a:buNone/>
            </a:pPr>
            <a:r>
              <a:rPr lang="en-US" altLang="zh-CN" sz="1400" dirty="0" smtClean="0">
                <a:ea typeface="宋体" charset="-122"/>
              </a:rPr>
              <a:t>&lt;body&gt;</a:t>
            </a:r>
          </a:p>
          <a:p>
            <a:pPr marL="87313" indent="-87313">
              <a:lnSpc>
                <a:spcPts val="1300"/>
              </a:lnSpc>
              <a:spcBef>
                <a:spcPts val="0"/>
              </a:spcBef>
              <a:spcAft>
                <a:spcPts val="0"/>
              </a:spcAft>
              <a:buNone/>
            </a:pPr>
            <a:r>
              <a:rPr lang="en-US" altLang="zh-CN" sz="1400" dirty="0" smtClean="0">
                <a:ea typeface="宋体" charset="-122"/>
              </a:rPr>
              <a:t>&lt;p align="center"&gt;&lt;a </a:t>
            </a:r>
            <a:r>
              <a:rPr lang="en-US" altLang="zh-CN" sz="1400" dirty="0" err="1" smtClean="0">
                <a:ea typeface="宋体" charset="-122"/>
              </a:rPr>
              <a:t>href</a:t>
            </a:r>
            <a:r>
              <a:rPr lang="en-US" altLang="zh-CN" sz="1400" dirty="0" smtClean="0">
                <a:ea typeface="宋体" charset="-122"/>
              </a:rPr>
              <a:t>="http://www.baidu.com"&gt;</a:t>
            </a:r>
          </a:p>
          <a:p>
            <a:pPr marL="87313" indent="-87313">
              <a:lnSpc>
                <a:spcPts val="1300"/>
              </a:lnSpc>
              <a:spcBef>
                <a:spcPts val="0"/>
              </a:spcBef>
              <a:spcAft>
                <a:spcPts val="0"/>
              </a:spcAft>
              <a:buNone/>
            </a:pPr>
            <a:r>
              <a:rPr lang="en-US" altLang="zh-CN" sz="1400" dirty="0" smtClean="0">
                <a:ea typeface="宋体" charset="-122"/>
              </a:rPr>
              <a:t>&lt;img border="0" src="baidu_sylogo1.gif" /&gt;&lt;/p&gt;</a:t>
            </a:r>
          </a:p>
          <a:p>
            <a:pPr marL="87313" indent="-87313">
              <a:lnSpc>
                <a:spcPts val="1300"/>
              </a:lnSpc>
              <a:spcBef>
                <a:spcPts val="0"/>
              </a:spcBef>
              <a:spcAft>
                <a:spcPts val="0"/>
              </a:spcAft>
              <a:buNone/>
            </a:pPr>
            <a:r>
              <a:rPr lang="en-US" altLang="zh-CN" sz="1400" dirty="0" smtClean="0">
                <a:ea typeface="宋体" charset="-122"/>
              </a:rPr>
              <a:t>&lt;p align="center"&gt;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="http://news.baidu.com" name="</a:t>
            </a:r>
            <a:r>
              <a:rPr lang="en-US" altLang="zh-CN" sz="1400" dirty="0" err="1" smtClean="0">
                <a:ea typeface="宋体" charset="-122"/>
              </a:rPr>
              <a:t>tj_news</a:t>
            </a:r>
            <a:r>
              <a:rPr lang="en-US" altLang="zh-CN" sz="1400" dirty="0" smtClean="0">
                <a:ea typeface="宋体" charset="-122"/>
              </a:rPr>
              <a:t>"&gt;</a:t>
            </a:r>
            <a:r>
              <a:rPr lang="zh-CN" altLang="en-US" sz="1400" dirty="0" smtClean="0">
                <a:ea typeface="宋体" charset="-122"/>
              </a:rPr>
              <a:t>新</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闻</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&lt;b&gt;</a:t>
            </a:r>
            <a:r>
              <a:rPr lang="zh-CN" altLang="en-US" sz="1400" dirty="0" smtClean="0">
                <a:ea typeface="宋体" charset="-122"/>
              </a:rPr>
              <a:t>网</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页</a:t>
            </a:r>
            <a:r>
              <a:rPr lang="en-US" altLang="zh-CN" sz="1400" dirty="0" smtClean="0">
                <a:ea typeface="宋体" charset="-122"/>
              </a:rPr>
              <a:t>&lt;/b&gt;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="http://tieba.baidu.com" name="</a:t>
            </a:r>
            <a:r>
              <a:rPr lang="en-US" altLang="zh-CN" sz="1400" dirty="0" err="1" smtClean="0">
                <a:ea typeface="宋体" charset="-122"/>
              </a:rPr>
              <a:t>tj_tieba</a:t>
            </a:r>
            <a:r>
              <a:rPr lang="en-US" altLang="zh-CN" sz="1400" dirty="0" smtClean="0">
                <a:ea typeface="宋体" charset="-122"/>
              </a:rPr>
              <a:t>"&gt;</a:t>
            </a:r>
            <a:r>
              <a:rPr lang="zh-CN" altLang="en-US" sz="1400" dirty="0" smtClean="0">
                <a:ea typeface="宋体" charset="-122"/>
              </a:rPr>
              <a:t>贴</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吧</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="http://zhidao.baidu.com" name="</a:t>
            </a:r>
            <a:r>
              <a:rPr lang="en-US" altLang="zh-CN" sz="1400" dirty="0" err="1" smtClean="0">
                <a:ea typeface="宋体" charset="-122"/>
              </a:rPr>
              <a:t>tj_zhidao</a:t>
            </a:r>
            <a:r>
              <a:rPr lang="en-US" altLang="zh-CN" sz="1400" dirty="0" smtClean="0">
                <a:ea typeface="宋体" charset="-122"/>
              </a:rPr>
              <a:t>"&gt;</a:t>
            </a:r>
            <a:r>
              <a:rPr lang="zh-CN" altLang="en-US" sz="1400" dirty="0" smtClean="0">
                <a:ea typeface="宋体" charset="-122"/>
              </a:rPr>
              <a:t>知</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道</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="http://music.baidu.com" name="tj_mp3"&gt;</a:t>
            </a:r>
            <a:r>
              <a:rPr lang="zh-CN" altLang="en-US" sz="1400" dirty="0" smtClean="0">
                <a:ea typeface="宋体" charset="-122"/>
              </a:rPr>
              <a:t>音</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乐</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="http://image.baidu.com" name="</a:t>
            </a:r>
            <a:r>
              <a:rPr lang="en-US" altLang="zh-CN" sz="1400" dirty="0" err="1" smtClean="0">
                <a:ea typeface="宋体" charset="-122"/>
              </a:rPr>
              <a:t>tj_img</a:t>
            </a:r>
            <a:r>
              <a:rPr lang="en-US" altLang="zh-CN" sz="1400" dirty="0" smtClean="0">
                <a:ea typeface="宋体" charset="-122"/>
              </a:rPr>
              <a:t>"&gt;</a:t>
            </a:r>
            <a:r>
              <a:rPr lang="zh-CN" altLang="en-US" sz="1400" dirty="0" smtClean="0">
                <a:ea typeface="宋体" charset="-122"/>
              </a:rPr>
              <a:t>图</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片</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="http://video.baidu.com" name="</a:t>
            </a:r>
            <a:r>
              <a:rPr lang="en-US" altLang="zh-CN" sz="1400" dirty="0" err="1" smtClean="0">
                <a:ea typeface="宋体" charset="-122"/>
              </a:rPr>
              <a:t>tj_video</a:t>
            </a:r>
            <a:r>
              <a:rPr lang="en-US" altLang="zh-CN" sz="1400" dirty="0" smtClean="0">
                <a:ea typeface="宋体" charset="-122"/>
              </a:rPr>
              <a:t>"&gt;</a:t>
            </a:r>
            <a:r>
              <a:rPr lang="zh-CN" altLang="en-US" sz="1400" dirty="0" smtClean="0">
                <a:ea typeface="宋体" charset="-122"/>
              </a:rPr>
              <a:t>视</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频</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="http://map.baidu.com" name="</a:t>
            </a:r>
            <a:r>
              <a:rPr lang="en-US" altLang="zh-CN" sz="1400" dirty="0" err="1" smtClean="0">
                <a:ea typeface="宋体" charset="-122"/>
              </a:rPr>
              <a:t>tj_map</a:t>
            </a:r>
            <a:r>
              <a:rPr lang="en-US" altLang="zh-CN" sz="1400" dirty="0" smtClean="0">
                <a:ea typeface="宋体" charset="-122"/>
              </a:rPr>
              <a:t>"&gt;</a:t>
            </a:r>
            <a:r>
              <a:rPr lang="zh-CN" altLang="en-US" sz="1400" dirty="0" smtClean="0">
                <a:ea typeface="宋体" charset="-122"/>
              </a:rPr>
              <a:t>地</a:t>
            </a:r>
            <a:r>
              <a:rPr lang="en-US" altLang="zh-CN" sz="1400" dirty="0" smtClean="0">
                <a:ea typeface="宋体" charset="-122"/>
              </a:rPr>
              <a:t>&amp;</a:t>
            </a:r>
            <a:r>
              <a:rPr lang="en-US" altLang="zh-CN" sz="1400" dirty="0" err="1" smtClean="0">
                <a:ea typeface="宋体" charset="-122"/>
              </a:rPr>
              <a:t>nbsp</a:t>
            </a:r>
            <a:r>
              <a:rPr lang="en-US" altLang="zh-CN" sz="1400" dirty="0" smtClean="0">
                <a:ea typeface="宋体" charset="-122"/>
              </a:rPr>
              <a:t>;</a:t>
            </a:r>
            <a:r>
              <a:rPr lang="zh-CN" altLang="en-US" sz="1400" dirty="0" smtClean="0">
                <a:ea typeface="宋体" charset="-122"/>
              </a:rPr>
              <a:t>图</a:t>
            </a:r>
            <a:r>
              <a:rPr lang="en-US" altLang="zh-CN" sz="1400" dirty="0" smtClean="0">
                <a:ea typeface="宋体" charset="-122"/>
              </a:rPr>
              <a:t>&lt;/a&gt;</a:t>
            </a:r>
          </a:p>
          <a:p>
            <a:pPr marL="87313" indent="-87313">
              <a:lnSpc>
                <a:spcPts val="1300"/>
              </a:lnSpc>
              <a:spcBef>
                <a:spcPts val="0"/>
              </a:spcBef>
              <a:spcAft>
                <a:spcPts val="0"/>
              </a:spcAft>
              <a:buNone/>
            </a:pPr>
            <a:r>
              <a:rPr lang="en-US" altLang="zh-CN" sz="1400" dirty="0" smtClean="0">
                <a:ea typeface="宋体" charset="-122"/>
              </a:rPr>
              <a:t>&lt;/p&gt;</a:t>
            </a:r>
          </a:p>
          <a:p>
            <a:pPr marL="87313" indent="-87313">
              <a:lnSpc>
                <a:spcPts val="1300"/>
              </a:lnSpc>
              <a:spcBef>
                <a:spcPts val="0"/>
              </a:spcBef>
              <a:spcAft>
                <a:spcPts val="0"/>
              </a:spcAft>
              <a:buNone/>
            </a:pPr>
            <a:r>
              <a:rPr lang="en-US" altLang="zh-CN" sz="1400" dirty="0" smtClean="0">
                <a:ea typeface="宋体" charset="-122"/>
              </a:rPr>
              <a:t>&lt;p align="center"&gt;</a:t>
            </a:r>
          </a:p>
          <a:p>
            <a:pPr marL="87313" indent="-87313">
              <a:lnSpc>
                <a:spcPts val="1300"/>
              </a:lnSpc>
              <a:spcBef>
                <a:spcPts val="0"/>
              </a:spcBef>
              <a:spcAft>
                <a:spcPts val="0"/>
              </a:spcAft>
              <a:buNone/>
            </a:pPr>
            <a:r>
              <a:rPr lang="en-US" altLang="zh-CN" sz="1400" dirty="0" smtClean="0">
                <a:ea typeface="宋体" charset="-122"/>
              </a:rPr>
              <a:t>&lt;input type="text" size="60" name=""&gt;</a:t>
            </a:r>
          </a:p>
          <a:p>
            <a:pPr marL="87313" indent="-87313">
              <a:lnSpc>
                <a:spcPts val="1300"/>
              </a:lnSpc>
              <a:spcBef>
                <a:spcPts val="0"/>
              </a:spcBef>
              <a:spcAft>
                <a:spcPts val="0"/>
              </a:spcAft>
              <a:buNone/>
            </a:pPr>
            <a:r>
              <a:rPr lang="en-US" altLang="zh-CN" sz="1400" dirty="0" smtClean="0">
                <a:ea typeface="宋体" charset="-122"/>
              </a:rPr>
              <a:t>&lt;input type="button" name="</a:t>
            </a:r>
            <a:r>
              <a:rPr lang="en-US" altLang="zh-CN" sz="1400" dirty="0" err="1" smtClean="0">
                <a:ea typeface="宋体" charset="-122"/>
              </a:rPr>
              <a:t>baidu</a:t>
            </a:r>
            <a:r>
              <a:rPr lang="en-US" altLang="zh-CN" sz="1400" dirty="0" smtClean="0">
                <a:ea typeface="宋体" charset="-122"/>
              </a:rPr>
              <a:t>" value="</a:t>
            </a:r>
            <a:r>
              <a:rPr lang="zh-CN" altLang="en-US" sz="1400" dirty="0" smtClean="0">
                <a:ea typeface="宋体" charset="-122"/>
              </a:rPr>
              <a:t>百度一下</a:t>
            </a:r>
            <a:r>
              <a:rPr lang="en-US" altLang="zh-CN" sz="1400" dirty="0" smtClean="0">
                <a:ea typeface="宋体" charset="-122"/>
              </a:rPr>
              <a:t>"&gt;</a:t>
            </a:r>
          </a:p>
          <a:p>
            <a:pPr marL="87313" indent="-87313">
              <a:lnSpc>
                <a:spcPts val="1300"/>
              </a:lnSpc>
              <a:spcBef>
                <a:spcPts val="0"/>
              </a:spcBef>
              <a:spcAft>
                <a:spcPts val="0"/>
              </a:spcAft>
              <a:buNone/>
            </a:pPr>
            <a:r>
              <a:rPr lang="en-US" altLang="zh-CN" sz="1400" dirty="0" smtClean="0">
                <a:ea typeface="宋体" charset="-122"/>
              </a:rPr>
              <a:t>&lt;/p&gt;</a:t>
            </a:r>
          </a:p>
          <a:p>
            <a:pPr marL="87313" indent="-87313">
              <a:lnSpc>
                <a:spcPts val="1300"/>
              </a:lnSpc>
              <a:spcBef>
                <a:spcPts val="0"/>
              </a:spcBef>
              <a:spcAft>
                <a:spcPts val="0"/>
              </a:spcAft>
              <a:buNone/>
            </a:pPr>
            <a:r>
              <a:rPr lang="en-US" altLang="zh-CN" sz="1400" dirty="0" smtClean="0">
                <a:ea typeface="宋体" charset="-122"/>
              </a:rPr>
              <a:t>&lt;p align="center"&gt;</a:t>
            </a:r>
            <a:r>
              <a:rPr lang="zh-CN" altLang="en-US" sz="1400" dirty="0" smtClean="0">
                <a:ea typeface="宋体" charset="-122"/>
              </a:rPr>
              <a:t>问题反馈请</a:t>
            </a:r>
            <a:r>
              <a:rPr lang="en-US" altLang="zh-CN" sz="1400" dirty="0" smtClean="0">
                <a:ea typeface="宋体" charset="-122"/>
              </a:rPr>
              <a:t>&lt;a </a:t>
            </a:r>
            <a:r>
              <a:rPr lang="en-US" altLang="zh-CN" sz="1400" dirty="0" err="1" smtClean="0">
                <a:ea typeface="宋体" charset="-122"/>
              </a:rPr>
              <a:t>href</a:t>
            </a:r>
            <a:r>
              <a:rPr lang="en-US" altLang="zh-CN" sz="1400" dirty="0" smtClean="0">
                <a:ea typeface="宋体" charset="-122"/>
              </a:rPr>
              <a:t>="mailto:someone@baidu.com?subject=</a:t>
            </a:r>
            <a:r>
              <a:rPr lang="zh-CN" altLang="en-US" sz="1400" dirty="0" smtClean="0">
                <a:ea typeface="宋体" charset="-122"/>
              </a:rPr>
              <a:t>问题反馈</a:t>
            </a:r>
            <a:r>
              <a:rPr lang="en-US" altLang="zh-CN" sz="1400" dirty="0" smtClean="0">
                <a:ea typeface="宋体" charset="-122"/>
              </a:rPr>
              <a:t>"&gt;</a:t>
            </a:r>
            <a:r>
              <a:rPr lang="zh-CN" altLang="en-US" sz="1400" dirty="0" smtClean="0">
                <a:ea typeface="宋体" charset="-122"/>
              </a:rPr>
              <a:t>发送邮件</a:t>
            </a:r>
            <a:r>
              <a:rPr lang="en-US" altLang="zh-CN" sz="1400" dirty="0" smtClean="0">
                <a:ea typeface="宋体" charset="-122"/>
              </a:rPr>
              <a:t>&lt;/a&gt;&lt;/p&gt;</a:t>
            </a:r>
          </a:p>
          <a:p>
            <a:pPr>
              <a:lnSpc>
                <a:spcPts val="1300"/>
              </a:lnSpc>
              <a:spcBef>
                <a:spcPts val="0"/>
              </a:spcBef>
              <a:spcAft>
                <a:spcPts val="0"/>
              </a:spcAft>
              <a:buNone/>
            </a:pPr>
            <a:r>
              <a:rPr lang="en-US" altLang="zh-CN" sz="1400" dirty="0" smtClean="0">
                <a:ea typeface="宋体" charset="-122"/>
              </a:rPr>
              <a:t>&lt;/body&gt;</a:t>
            </a:r>
            <a:endParaRPr lang="en-US" altLang="zh-CN" sz="1600" dirty="0" smtClean="0">
              <a:ea typeface="宋体" charset="-122"/>
            </a:endParaRPr>
          </a:p>
        </p:txBody>
      </p:sp>
      <p:pic>
        <p:nvPicPr>
          <p:cNvPr id="4097" name="Picture 1"/>
          <p:cNvPicPr>
            <a:picLocks noChangeAspect="1" noChangeArrowheads="1"/>
          </p:cNvPicPr>
          <p:nvPr/>
        </p:nvPicPr>
        <p:blipFill>
          <a:blip r:embed="rId2" cstate="print"/>
          <a:srcRect/>
          <a:stretch>
            <a:fillRect/>
          </a:stretch>
        </p:blipFill>
        <p:spPr bwMode="auto">
          <a:xfrm>
            <a:off x="6705600" y="2800350"/>
            <a:ext cx="2362200" cy="1600200"/>
          </a:xfrm>
          <a:prstGeom prst="rect">
            <a:avLst/>
          </a:prstGeom>
          <a:noFill/>
          <a:ln w="9525">
            <a:noFill/>
            <a:miter lim="800000"/>
            <a:headEnd/>
            <a:tailEnd/>
          </a:ln>
        </p:spPr>
      </p:pic>
    </p:spTree>
    <p:extLst>
      <p:ext uri="{BB962C8B-B14F-4D97-AF65-F5344CB8AC3E}">
        <p14:creationId xmlns:p14="http://schemas.microsoft.com/office/powerpoint/2010/main" val="26342135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0"/>
            <a:ext cx="5562600" cy="535531"/>
          </a:xfrm>
          <a:prstGeom prst="rect">
            <a:avLst/>
          </a:prstGeom>
          <a:noFill/>
        </p:spPr>
        <p:txBody>
          <a:bodyPr wrap="square" rtlCol="0">
            <a:spAutoFit/>
          </a:bodyPr>
          <a:lstStyle/>
          <a:p>
            <a:pPr algn="ctr"/>
            <a:r>
              <a:rPr lang="zh-CN" altLang="en-US" sz="3200" b="0" dirty="0" smtClean="0">
                <a:solidFill>
                  <a:srgbClr val="000066"/>
                </a:solidFill>
                <a:latin typeface="+mj-lt"/>
                <a:ea typeface="+mj-ea"/>
                <a:cs typeface="+mj-cs"/>
              </a:rPr>
              <a:t>本章小结</a:t>
            </a:r>
            <a:endParaRPr lang="zh-CN" altLang="en-US" sz="3200" b="0" dirty="0">
              <a:solidFill>
                <a:srgbClr val="000066"/>
              </a:solidFill>
              <a:latin typeface="+mj-lt"/>
              <a:ea typeface="+mj-ea"/>
              <a:cs typeface="+mj-cs"/>
            </a:endParaRPr>
          </a:p>
        </p:txBody>
      </p:sp>
      <p:sp>
        <p:nvSpPr>
          <p:cNvPr id="3" name="TextBox 2"/>
          <p:cNvSpPr txBox="1"/>
          <p:nvPr/>
        </p:nvSpPr>
        <p:spPr>
          <a:xfrm>
            <a:off x="609600" y="895350"/>
            <a:ext cx="8305800" cy="3037755"/>
          </a:xfrm>
          <a:prstGeom prst="rect">
            <a:avLst/>
          </a:prstGeom>
          <a:noFill/>
        </p:spPr>
        <p:txBody>
          <a:bodyPr wrap="square" rtlCol="0">
            <a:spAutoFit/>
          </a:bodyPr>
          <a:lstStyle/>
          <a:p>
            <a:pPr indent="504000"/>
            <a:r>
              <a:rPr lang="zh-CN" altLang="en-US" b="0" dirty="0" smtClean="0">
                <a:latin typeface="微软雅黑" pitchFamily="34" charset="-122"/>
                <a:ea typeface="微软雅黑" pitchFamily="34" charset="-122"/>
              </a:rPr>
              <a:t>本章主要学习了超链接和浮动框架的知识。重点介绍了超链接语法、超链接中路径以及与浮动框架的关联。区别使用绝对路径、相对路径及根路径设置超链接目标。理解超链</a:t>
            </a:r>
          </a:p>
          <a:p>
            <a:pPr indent="504000"/>
            <a:r>
              <a:rPr lang="zh-CN" altLang="en-US" b="0" dirty="0" smtClean="0">
                <a:latin typeface="微软雅黑" pitchFamily="34" charset="-122"/>
                <a:ea typeface="微软雅黑" pitchFamily="34" charset="-122"/>
              </a:rPr>
              <a:t>接的类型及每种类型适用场合，其中内部链接用于网站内部资源之间的链接，而外部链接</a:t>
            </a:r>
          </a:p>
          <a:p>
            <a:pPr indent="504000"/>
            <a:r>
              <a:rPr lang="zh-CN" altLang="en-US" b="0" dirty="0" smtClean="0">
                <a:latin typeface="微软雅黑" pitchFamily="34" charset="-122"/>
                <a:ea typeface="微软雅黑" pitchFamily="34" charset="-122"/>
              </a:rPr>
              <a:t>用于网站外部的链接。</a:t>
            </a:r>
          </a:p>
          <a:p>
            <a:pPr indent="504000"/>
            <a:r>
              <a:rPr lang="zh-CN" altLang="en-US" b="0" dirty="0" smtClean="0">
                <a:latin typeface="微软雅黑" pitchFamily="34" charset="-122"/>
                <a:ea typeface="微软雅黑" pitchFamily="34" charset="-122"/>
              </a:rPr>
              <a:t>同时本章还介绍了超链接的不同链接对象的语法和使用方法，包括下载文件链接、书签链接、</a:t>
            </a:r>
            <a:r>
              <a:rPr lang="en-US" altLang="zh-CN" b="0" dirty="0" smtClean="0">
                <a:latin typeface="微软雅黑" pitchFamily="34" charset="-122"/>
                <a:ea typeface="微软雅黑" pitchFamily="34" charset="-122"/>
              </a:rPr>
              <a:t>FTP </a:t>
            </a:r>
            <a:r>
              <a:rPr lang="zh-CN" altLang="en-US" b="0" dirty="0" smtClean="0">
                <a:latin typeface="微软雅黑" pitchFamily="34" charset="-122"/>
                <a:ea typeface="微软雅黑" pitchFamily="34" charset="-122"/>
              </a:rPr>
              <a:t>链接、图像链接、电子邮件链接。</a:t>
            </a:r>
            <a:endParaRPr lang="zh-CN" altLang="zh-CN" b="0" dirty="0">
              <a:latin typeface="微软雅黑" pitchFamily="34" charset="-122"/>
              <a:ea typeface="微软雅黑" pitchFamily="34" charset="-122"/>
            </a:endParaRPr>
          </a:p>
        </p:txBody>
      </p:sp>
    </p:spTree>
    <p:extLst>
      <p:ext uri="{BB962C8B-B14F-4D97-AF65-F5344CB8AC3E}">
        <p14:creationId xmlns:p14="http://schemas.microsoft.com/office/powerpoint/2010/main" val="1691864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57150"/>
            <a:ext cx="7772400" cy="628650"/>
          </a:xfrm>
        </p:spPr>
        <p:txBody>
          <a:bodyPr/>
          <a:lstStyle/>
          <a:p>
            <a:r>
              <a:rPr lang="zh-CN" altLang="en-US" dirty="0"/>
              <a:t>第</a:t>
            </a:r>
            <a:r>
              <a:rPr lang="en-US" altLang="zh-CN" dirty="0"/>
              <a:t>6</a:t>
            </a:r>
            <a:r>
              <a:rPr lang="zh-CN" altLang="en-US" dirty="0"/>
              <a:t>章 </a:t>
            </a:r>
            <a:r>
              <a:rPr lang="zh-CN" altLang="en-US" dirty="0" smtClean="0"/>
              <a:t>图像与</a:t>
            </a:r>
            <a:r>
              <a:rPr lang="zh-CN" altLang="en-US" dirty="0"/>
              <a:t>多媒体</a:t>
            </a:r>
            <a:r>
              <a:rPr lang="zh-CN" altLang="en-US" dirty="0" smtClean="0"/>
              <a:t>文件</a:t>
            </a:r>
            <a:endParaRPr lang="zh-CN" altLang="en-US" dirty="0"/>
          </a:p>
        </p:txBody>
      </p:sp>
      <p:pic>
        <p:nvPicPr>
          <p:cNvPr id="3076" name="Picture 4">
            <a:hlinkClick r:id="rId2"/>
          </p:cNvPr>
          <p:cNvPicPr>
            <a:picLocks noChangeAspect="1" noChangeArrowheads="1"/>
          </p:cNvPicPr>
          <p:nvPr/>
        </p:nvPicPr>
        <p:blipFill>
          <a:blip r:embed="rId3" cstate="print"/>
          <a:srcRect/>
          <a:stretch>
            <a:fillRect/>
          </a:stretch>
        </p:blipFill>
        <p:spPr bwMode="auto">
          <a:xfrm>
            <a:off x="990600" y="1543050"/>
            <a:ext cx="7785489" cy="2968856"/>
          </a:xfrm>
          <a:prstGeom prst="rect">
            <a:avLst/>
          </a:prstGeom>
          <a:noFill/>
          <a:ln w="25400" cap="flat" cmpd="sng">
            <a:noFill/>
            <a:miter lim="800000"/>
            <a:headEnd/>
            <a:tailEnd/>
          </a:ln>
          <a:effectLst>
            <a:outerShdw dist="107763" dir="2700000" algn="ctr" rotWithShape="0">
              <a:srgbClr val="000000">
                <a:alpha val="50000"/>
              </a:srgbClr>
            </a:outerShdw>
          </a:effectLst>
        </p:spPr>
      </p:pic>
      <p:sp>
        <p:nvSpPr>
          <p:cNvPr id="5" name="圆角矩形标注 4"/>
          <p:cNvSpPr/>
          <p:nvPr/>
        </p:nvSpPr>
        <p:spPr bwMode="auto">
          <a:xfrm>
            <a:off x="762000" y="999679"/>
            <a:ext cx="1447800" cy="571500"/>
          </a:xfrm>
          <a:prstGeom prst="wedgeRoundRectCallout">
            <a:avLst>
              <a:gd name="adj1" fmla="val 63356"/>
              <a:gd name="adj2" fmla="val 127619"/>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这是图像</a:t>
            </a:r>
          </a:p>
        </p:txBody>
      </p:sp>
      <p:sp>
        <p:nvSpPr>
          <p:cNvPr id="6" name="圆角矩形标注 5"/>
          <p:cNvSpPr/>
          <p:nvPr/>
        </p:nvSpPr>
        <p:spPr bwMode="auto">
          <a:xfrm>
            <a:off x="838200" y="3143250"/>
            <a:ext cx="1371600" cy="742950"/>
          </a:xfrm>
          <a:prstGeom prst="wedgeRoundRectCallout">
            <a:avLst>
              <a:gd name="adj1" fmla="val 21024"/>
              <a:gd name="adj2" fmla="val 70015"/>
              <a:gd name="adj3" fmla="val 16667"/>
            </a:avLst>
          </a:prstGeom>
          <a:solidFill>
            <a:srgbClr val="3333FF"/>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这是媒体</a:t>
            </a:r>
            <a:endParaRPr kumimoji="0" lang="en-US" altLang="zh-CN" sz="2200" b="1" i="0" u="none" strike="noStrike" cap="none" normalizeH="0" baseline="0" dirty="0" smtClean="0">
              <a:ln>
                <a:noFill/>
              </a:ln>
              <a:solidFill>
                <a:schemeClr val="bg1"/>
              </a:solidFill>
              <a:effectLst/>
              <a:latin typeface="黑体" pitchFamily="2" charset="-122"/>
              <a:ea typeface="黑体" pitchFamily="2" charset="-122"/>
            </a:endParaRPr>
          </a:p>
          <a:p>
            <a:pPr marL="0" marR="0" indent="0" algn="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文件</a:t>
            </a:r>
          </a:p>
        </p:txBody>
      </p:sp>
    </p:spTree>
    <p:extLst>
      <p:ext uri="{BB962C8B-B14F-4D97-AF65-F5344CB8AC3E}">
        <p14:creationId xmlns:p14="http://schemas.microsoft.com/office/powerpoint/2010/main" val="35260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77556E-17 -2.22222E-6 C 0.02899 0.07477 0.05851 0.14954 0.09653 0.17986 C 0.13472 0.21019 0.16476 0.19121 0.22882 0.18195 C 0.29288 0.17292 0.43247 0.09375 0.48073 0.12431 C 0.52917 0.15509 0.51337 0.32616 0.51927 0.36667 " pathEditMode="relative" rAng="0" ptsTypes="aaaaA">
                                      <p:cBhvr>
                                        <p:cTn id="6" dur="2000" fill="hold"/>
                                        <p:tgtEl>
                                          <p:spTgt spid="5"/>
                                        </p:tgtEl>
                                        <p:attrNameLst>
                                          <p:attrName>ppt_x</p:attrName>
                                          <p:attrName>ppt_y</p:attrName>
                                        </p:attrNameLst>
                                      </p:cBhvr>
                                      <p:rCtr x="26500" y="18300"/>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75 -0.02286 C -0.01632 -0.05868 0.04253 -0.09451 0.06718 -0.09296 C 0.09184 -0.09142 0.05434 -0.02749 0.07257 -0.01298 C 0.09062 0.00185 0.14218 -0.0068 0.17604 -0.00649 C 0.21007 -0.00556 0.24149 -0.01514 0.27604 -0.00927 C 0.31059 -0.00433 0.36545 0.01822 0.38333 0.02408 " pathEditMode="relative" rAng="0" ptsTypes="aaaaaA">
                                      <p:cBhvr>
                                        <p:cTn id="9" dur="2000" fill="hold"/>
                                        <p:tgtEl>
                                          <p:spTgt spid="6"/>
                                        </p:tgtEl>
                                        <p:attrNameLst>
                                          <p:attrName>ppt_x</p:attrName>
                                          <p:attrName>ppt_y</p:attrName>
                                        </p:attrNameLst>
                                      </p:cBhvr>
                                      <p:rCtr x="229" y="-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TextBox 2"/>
          <p:cNvSpPr txBox="1"/>
          <p:nvPr/>
        </p:nvSpPr>
        <p:spPr>
          <a:xfrm>
            <a:off x="914400" y="971550"/>
            <a:ext cx="8001000" cy="3240887"/>
          </a:xfrm>
          <a:prstGeom prst="rect">
            <a:avLst/>
          </a:prstGeom>
          <a:noFill/>
        </p:spPr>
        <p:txBody>
          <a:bodyPr wrap="square" rtlCol="0">
            <a:spAutoFit/>
          </a:bodyPr>
          <a:lstStyle/>
          <a:p>
            <a:pPr marL="182563" indent="-182563" defTabSz="1158875">
              <a:spcBef>
                <a:spcPct val="30000"/>
              </a:spcBef>
              <a:spcAft>
                <a:spcPct val="20000"/>
              </a:spcAft>
              <a:buClr>
                <a:srgbClr val="0000CC"/>
              </a:buClr>
            </a:pPr>
            <a:r>
              <a:rPr lang="zh-CN" altLang="en-US" dirty="0" smtClean="0">
                <a:latin typeface="微软雅黑" pitchFamily="34" charset="-122"/>
                <a:ea typeface="微软雅黑" pitchFamily="34" charset="-122"/>
              </a:rPr>
              <a:t>主要内容：</a:t>
            </a:r>
            <a:endParaRPr lang="en-US" altLang="zh-CN" dirty="0" smtClean="0">
              <a:latin typeface="微软雅黑" pitchFamily="34" charset="-122"/>
              <a:ea typeface="微软雅黑" pitchFamily="34" charset="-122"/>
            </a:endParaRPr>
          </a:p>
          <a:p>
            <a:pPr marL="457200" lvl="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掌握图像</a:t>
            </a:r>
            <a:r>
              <a:rPr lang="en-US" altLang="zh-CN" dirty="0" err="1">
                <a:latin typeface="微软雅黑" pitchFamily="34" charset="-122"/>
                <a:ea typeface="微软雅黑" pitchFamily="34" charset="-122"/>
              </a:rPr>
              <a:t>img</a:t>
            </a:r>
            <a:r>
              <a:rPr lang="zh-CN" altLang="en-US" dirty="0">
                <a:latin typeface="微软雅黑" pitchFamily="34" charset="-122"/>
                <a:ea typeface="微软雅黑" pitchFamily="34" charset="-122"/>
              </a:rPr>
              <a:t>标记语法及属性设置方法</a:t>
            </a:r>
            <a:r>
              <a:rPr lang="zh-CN" altLang="en-US" dirty="0" smtClean="0">
                <a:latin typeface="微软雅黑" pitchFamily="34" charset="-122"/>
                <a:ea typeface="微软雅黑" pitchFamily="34" charset="-122"/>
              </a:rPr>
              <a:t>。</a:t>
            </a:r>
          </a:p>
          <a:p>
            <a:pPr marL="457200" indent="-457200" defTabSz="1158875">
              <a:spcBef>
                <a:spcPct val="30000"/>
              </a:spcBef>
              <a:spcAft>
                <a:spcPct val="20000"/>
              </a:spcAft>
              <a:buClr>
                <a:srgbClr val="0000CC"/>
              </a:buClr>
              <a:buFont typeface="Wingdings" pitchFamily="2" charset="2"/>
              <a:buChar char="u"/>
            </a:pPr>
            <a:r>
              <a:rPr lang="zh-CN" altLang="en-US" dirty="0" smtClean="0">
                <a:latin typeface="微软雅黑" pitchFamily="34" charset="-122"/>
                <a:ea typeface="微软雅黑" pitchFamily="34" charset="-122"/>
              </a:rPr>
              <a:t>学会设置</a:t>
            </a:r>
            <a:r>
              <a:rPr lang="zh-CN" altLang="en-US" dirty="0">
                <a:latin typeface="微软雅黑" pitchFamily="34" charset="-122"/>
                <a:ea typeface="微软雅黑" pitchFamily="34" charset="-122"/>
              </a:rPr>
              <a:t>图像热区链接。</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a:t>
            </a:r>
            <a:r>
              <a:rPr lang="zh-CN" altLang="en-US" dirty="0" smtClean="0">
                <a:latin typeface="微软雅黑" pitchFamily="34" charset="-122"/>
                <a:ea typeface="微软雅黑" pitchFamily="34" charset="-122"/>
              </a:rPr>
              <a:t>滚动</a:t>
            </a:r>
            <a:r>
              <a:rPr lang="zh-CN" altLang="en-US" dirty="0">
                <a:latin typeface="微软雅黑" pitchFamily="34" charset="-122"/>
                <a:ea typeface="微软雅黑" pitchFamily="34" charset="-122"/>
              </a:rPr>
              <a:t>文字</a:t>
            </a:r>
            <a:r>
              <a:rPr lang="en-US" altLang="zh-CN" dirty="0">
                <a:latin typeface="微软雅黑" pitchFamily="34" charset="-122"/>
                <a:ea typeface="微软雅黑" pitchFamily="34" charset="-122"/>
              </a:rPr>
              <a:t>marquee</a:t>
            </a:r>
            <a:r>
              <a:rPr lang="zh-CN" altLang="en-US" dirty="0">
                <a:latin typeface="微软雅黑" pitchFamily="34" charset="-122"/>
                <a:ea typeface="微软雅黑" pitchFamily="34" charset="-122"/>
              </a:rPr>
              <a:t>标记语法及属性设置方法。</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掌握背景音乐</a:t>
            </a:r>
            <a:r>
              <a:rPr lang="en-US" altLang="zh-CN" dirty="0" err="1">
                <a:latin typeface="微软雅黑" pitchFamily="34" charset="-122"/>
                <a:ea typeface="微软雅黑" pitchFamily="34" charset="-122"/>
              </a:rPr>
              <a:t>bgsound</a:t>
            </a:r>
            <a:r>
              <a:rPr lang="zh-CN" altLang="en-US" dirty="0">
                <a:latin typeface="微软雅黑" pitchFamily="34" charset="-122"/>
                <a:ea typeface="微软雅黑" pitchFamily="34" charset="-122"/>
              </a:rPr>
              <a:t>标记语法及属性设置方法。</a:t>
            </a:r>
            <a:endParaRPr lang="zh-CN" altLang="en-US"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掌握嵌入多媒体文件</a:t>
            </a:r>
            <a:r>
              <a:rPr lang="en-US" altLang="zh-CN" dirty="0">
                <a:latin typeface="微软雅黑" pitchFamily="34" charset="-122"/>
                <a:ea typeface="微软雅黑" pitchFamily="34" charset="-122"/>
              </a:rPr>
              <a:t>embed</a:t>
            </a:r>
            <a:r>
              <a:rPr lang="zh-CN" altLang="en-US" dirty="0">
                <a:latin typeface="微软雅黑" pitchFamily="34" charset="-122"/>
                <a:ea typeface="微软雅黑" pitchFamily="34" charset="-122"/>
              </a:rPr>
              <a:t>标记语法及属性设置方法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457200" indent="-457200" defTabSz="1158875">
              <a:spcBef>
                <a:spcPct val="30000"/>
              </a:spcBef>
              <a:spcAft>
                <a:spcPct val="20000"/>
              </a:spcAft>
              <a:buClr>
                <a:srgbClr val="0000CC"/>
              </a:buClr>
              <a:buFont typeface="Wingdings" pitchFamily="2" charset="2"/>
              <a:buChar char="u"/>
            </a:pPr>
            <a:r>
              <a:rPr lang="zh-CN" altLang="en-US" dirty="0">
                <a:latin typeface="微软雅黑" pitchFamily="34" charset="-122"/>
                <a:ea typeface="微软雅黑" pitchFamily="34" charset="-122"/>
              </a:rPr>
              <a:t>学会采用超链接插入动画、音频和视频类等多媒体</a:t>
            </a:r>
            <a:r>
              <a:rPr lang="zh-CN" altLang="en-US" dirty="0" smtClean="0">
                <a:latin typeface="微软雅黑" pitchFamily="34" charset="-122"/>
                <a:ea typeface="微软雅黑" pitchFamily="34" charset="-122"/>
              </a:rPr>
              <a:t>文件。</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70845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t>6.1 </a:t>
            </a:r>
            <a:r>
              <a:rPr lang="zh-CN" altLang="en-US" dirty="0" smtClean="0"/>
              <a:t>图像</a:t>
            </a:r>
            <a:r>
              <a:rPr lang="en-US" altLang="zh-CN" dirty="0" smtClean="0"/>
              <a:t> </a:t>
            </a:r>
            <a:endParaRPr lang="en-US" altLang="zh-CN" dirty="0"/>
          </a:p>
        </p:txBody>
      </p:sp>
      <p:sp>
        <p:nvSpPr>
          <p:cNvPr id="5123" name="Rectangle 3"/>
          <p:cNvSpPr>
            <a:spLocks noGrp="1" noChangeArrowheads="1"/>
          </p:cNvSpPr>
          <p:nvPr>
            <p:ph idx="1"/>
          </p:nvPr>
        </p:nvSpPr>
        <p:spPr>
          <a:xfrm>
            <a:off x="533506" y="810816"/>
            <a:ext cx="8534176" cy="3792140"/>
          </a:xfrm>
          <a:ln>
            <a:solidFill>
              <a:schemeClr val="accent2"/>
            </a:solidFill>
          </a:ln>
        </p:spPr>
        <p:txBody>
          <a:bodyPr/>
          <a:lstStyle/>
          <a:p>
            <a:pPr marL="0" indent="0">
              <a:buNone/>
            </a:pPr>
            <a:r>
              <a:rPr lang="zh-CN" altLang="en-US" dirty="0" smtClean="0">
                <a:ea typeface="宋体" pitchFamily="2" charset="-122"/>
              </a:rPr>
              <a:t>       </a:t>
            </a:r>
            <a:r>
              <a:rPr lang="zh-CN" altLang="en-US" dirty="0" smtClean="0"/>
              <a:t>网页</a:t>
            </a:r>
            <a:r>
              <a:rPr lang="zh-CN" altLang="en-US" dirty="0"/>
              <a:t>上</a:t>
            </a:r>
            <a:r>
              <a:rPr lang="zh-CN" altLang="en-US" dirty="0" smtClean="0"/>
              <a:t>插入图像的</a:t>
            </a:r>
            <a:r>
              <a:rPr lang="zh-CN" altLang="en-US" dirty="0"/>
              <a:t>方法就是使用</a:t>
            </a:r>
            <a:r>
              <a:rPr lang="en-US" altLang="zh-CN" dirty="0"/>
              <a:t>&lt;img</a:t>
            </a:r>
            <a:r>
              <a:rPr lang="en-US" altLang="zh-CN" dirty="0" smtClean="0"/>
              <a:t>&gt;</a:t>
            </a:r>
            <a:r>
              <a:rPr lang="zh-CN" altLang="en-US" dirty="0" smtClean="0"/>
              <a:t>标记。</a:t>
            </a:r>
            <a:r>
              <a:rPr lang="zh-CN" altLang="en-US" dirty="0"/>
              <a:t>它的众多属性可以</a:t>
            </a:r>
            <a:r>
              <a:rPr lang="zh-CN" altLang="en-US" dirty="0" smtClean="0"/>
              <a:t>控制图像的</a:t>
            </a:r>
            <a:r>
              <a:rPr lang="zh-CN" altLang="en-US" dirty="0"/>
              <a:t>路径、尺寸和替换文字等各种功能。</a:t>
            </a:r>
          </a:p>
          <a:p>
            <a:r>
              <a:rPr lang="zh-CN" altLang="en-US" dirty="0"/>
              <a:t>基本</a:t>
            </a:r>
            <a:r>
              <a:rPr lang="zh-CN" altLang="en-US" dirty="0" smtClean="0"/>
              <a:t>语法</a:t>
            </a:r>
            <a:endParaRPr lang="en-US" altLang="zh-CN" dirty="0" smtClean="0"/>
          </a:p>
          <a:p>
            <a:pPr marL="342900" indent="-342900">
              <a:lnSpc>
                <a:spcPct val="90000"/>
              </a:lnSpc>
              <a:spcBef>
                <a:spcPct val="20000"/>
              </a:spcBef>
              <a:buClr>
                <a:schemeClr val="accent1"/>
              </a:buClr>
              <a:buSzPct val="80000"/>
              <a:buNone/>
            </a:pPr>
            <a:r>
              <a:rPr kumimoji="0" lang="en-US" altLang="zh-CN" sz="1800" dirty="0" smtClean="0">
                <a:solidFill>
                  <a:srgbClr val="FF0000"/>
                </a:solidFill>
              </a:rPr>
              <a:t>       &lt;img src=</a:t>
            </a:r>
            <a:r>
              <a:rPr lang="en-US" altLang="zh-CN" sz="1800" dirty="0">
                <a:solidFill>
                  <a:srgbClr val="FF0000"/>
                </a:solidFill>
              </a:rPr>
              <a:t>“</a:t>
            </a:r>
            <a:r>
              <a:rPr kumimoji="0" lang="en-US" altLang="zh-CN" sz="1800" dirty="0" err="1" smtClean="0">
                <a:solidFill>
                  <a:srgbClr val="FF0000"/>
                </a:solidFill>
              </a:rPr>
              <a:t>url</a:t>
            </a:r>
            <a:r>
              <a:rPr lang="en-US" altLang="zh-CN" sz="1800" dirty="0">
                <a:solidFill>
                  <a:srgbClr val="FF0000"/>
                </a:solidFill>
              </a:rPr>
              <a:t>”</a:t>
            </a:r>
            <a:r>
              <a:rPr kumimoji="0" lang="en-US" altLang="zh-CN" sz="1800" dirty="0" smtClean="0">
                <a:solidFill>
                  <a:srgbClr val="FF0000"/>
                </a:solidFill>
              </a:rPr>
              <a:t> width=</a:t>
            </a:r>
            <a:r>
              <a:rPr lang="en-US" altLang="zh-CN" sz="1800" dirty="0">
                <a:solidFill>
                  <a:srgbClr val="FF0000"/>
                </a:solidFill>
              </a:rPr>
              <a:t>“”</a:t>
            </a:r>
            <a:r>
              <a:rPr kumimoji="0" lang="en-US" altLang="zh-CN" sz="1800" dirty="0" smtClean="0">
                <a:solidFill>
                  <a:srgbClr val="FF0000"/>
                </a:solidFill>
              </a:rPr>
              <a:t> height=</a:t>
            </a:r>
            <a:r>
              <a:rPr lang="en-US" altLang="zh-CN" sz="1800" dirty="0">
                <a:solidFill>
                  <a:srgbClr val="FF0000"/>
                </a:solidFill>
              </a:rPr>
              <a:t>“”</a:t>
            </a:r>
            <a:r>
              <a:rPr kumimoji="0" lang="en-US" altLang="zh-CN" sz="1800" dirty="0" smtClean="0">
                <a:solidFill>
                  <a:srgbClr val="FF0000"/>
                </a:solidFill>
              </a:rPr>
              <a:t> </a:t>
            </a:r>
            <a:r>
              <a:rPr kumimoji="0" lang="en-US" altLang="zh-CN" sz="1800" dirty="0" err="1" smtClean="0">
                <a:solidFill>
                  <a:srgbClr val="FF0000"/>
                </a:solidFill>
              </a:rPr>
              <a:t>hspace</a:t>
            </a:r>
            <a:r>
              <a:rPr kumimoji="0" lang="en-US" altLang="zh-CN" sz="1800" dirty="0" smtClean="0">
                <a:solidFill>
                  <a:srgbClr val="FF0000"/>
                </a:solidFill>
              </a:rPr>
              <a:t>=</a:t>
            </a:r>
            <a:r>
              <a:rPr lang="en-US" altLang="zh-CN" sz="1800" dirty="0">
                <a:solidFill>
                  <a:srgbClr val="FF0000"/>
                </a:solidFill>
              </a:rPr>
              <a:t>“”</a:t>
            </a:r>
            <a:r>
              <a:rPr kumimoji="0" lang="en-US" altLang="zh-CN" sz="1800" dirty="0" smtClean="0">
                <a:solidFill>
                  <a:srgbClr val="FF0000"/>
                </a:solidFill>
              </a:rPr>
              <a:t> </a:t>
            </a:r>
            <a:r>
              <a:rPr kumimoji="0" lang="en-US" altLang="zh-CN" sz="1800" dirty="0" err="1" smtClean="0">
                <a:solidFill>
                  <a:srgbClr val="FF0000"/>
                </a:solidFill>
              </a:rPr>
              <a:t>vspace</a:t>
            </a:r>
            <a:r>
              <a:rPr kumimoji="0" lang="en-US" altLang="zh-CN" sz="1800" dirty="0" smtClean="0">
                <a:solidFill>
                  <a:srgbClr val="FF0000"/>
                </a:solidFill>
              </a:rPr>
              <a:t>=</a:t>
            </a:r>
            <a:r>
              <a:rPr lang="en-US" altLang="zh-CN" sz="1800" dirty="0">
                <a:solidFill>
                  <a:srgbClr val="FF0000"/>
                </a:solidFill>
              </a:rPr>
              <a:t>“”</a:t>
            </a:r>
            <a:r>
              <a:rPr kumimoji="0" lang="en-US" altLang="zh-CN" sz="1800" dirty="0" smtClean="0">
                <a:solidFill>
                  <a:srgbClr val="FF0000"/>
                </a:solidFill>
              </a:rPr>
              <a:t> align=</a:t>
            </a:r>
            <a:r>
              <a:rPr lang="en-US" altLang="zh-CN" sz="1800" dirty="0">
                <a:solidFill>
                  <a:srgbClr val="FF0000"/>
                </a:solidFill>
              </a:rPr>
              <a:t>“”</a:t>
            </a:r>
            <a:r>
              <a:rPr kumimoji="0" lang="en-US" altLang="zh-CN" sz="1800" dirty="0" smtClean="0">
                <a:solidFill>
                  <a:srgbClr val="FF0000"/>
                </a:solidFill>
              </a:rPr>
              <a:t> border=</a:t>
            </a:r>
            <a:r>
              <a:rPr lang="en-US" altLang="zh-CN" sz="1800" dirty="0">
                <a:solidFill>
                  <a:srgbClr val="FF0000"/>
                </a:solidFill>
              </a:rPr>
              <a:t>“”</a:t>
            </a:r>
            <a:r>
              <a:rPr kumimoji="0" lang="en-US" altLang="zh-CN" sz="1800" dirty="0" smtClean="0">
                <a:solidFill>
                  <a:srgbClr val="FF0000"/>
                </a:solidFill>
              </a:rPr>
              <a:t> alt=</a:t>
            </a:r>
            <a:r>
              <a:rPr lang="en-US" altLang="zh-CN" sz="1800" dirty="0" smtClean="0">
                <a:solidFill>
                  <a:srgbClr val="FF0000"/>
                </a:solidFill>
              </a:rPr>
              <a:t>“”</a:t>
            </a:r>
            <a:r>
              <a:rPr kumimoji="0" lang="en-US" altLang="zh-CN" sz="1800" dirty="0" smtClean="0">
                <a:solidFill>
                  <a:srgbClr val="FF0000"/>
                </a:solidFill>
              </a:rPr>
              <a:t>&gt;</a:t>
            </a:r>
          </a:p>
          <a:p>
            <a:pPr marL="342900" indent="-342900">
              <a:lnSpc>
                <a:spcPct val="90000"/>
              </a:lnSpc>
              <a:spcBef>
                <a:spcPct val="20000"/>
              </a:spcBef>
              <a:buClr>
                <a:schemeClr val="accent1"/>
              </a:buClr>
              <a:buSzPct val="80000"/>
              <a:buNone/>
            </a:pPr>
            <a:r>
              <a:rPr kumimoji="0" lang="zh-CN" altLang="en-US" dirty="0" smtClean="0"/>
              <a:t>属性说明：</a:t>
            </a:r>
            <a:endParaRPr kumimoji="0" lang="en-US" altLang="zh-CN" dirty="0" smtClean="0"/>
          </a:p>
          <a:p>
            <a:pPr marL="342900" indent="-342900">
              <a:spcBef>
                <a:spcPts val="0"/>
              </a:spcBef>
              <a:spcAft>
                <a:spcPts val="0"/>
              </a:spcAft>
              <a:buClr>
                <a:schemeClr val="accent1"/>
              </a:buClr>
              <a:buSzPct val="80000"/>
              <a:buNone/>
            </a:pPr>
            <a:r>
              <a:rPr kumimoji="0" lang="en-US" altLang="zh-CN" dirty="0"/>
              <a:t> </a:t>
            </a:r>
            <a:r>
              <a:rPr kumimoji="0" lang="en-US" altLang="zh-CN" dirty="0" smtClean="0"/>
              <a:t> </a:t>
            </a:r>
            <a:r>
              <a:rPr kumimoji="0" lang="en-US" altLang="zh-CN" dirty="0" smtClean="0">
                <a:solidFill>
                  <a:srgbClr val="FF0000"/>
                </a:solidFill>
              </a:rPr>
              <a:t>src(</a:t>
            </a:r>
            <a:r>
              <a:rPr lang="en-US" dirty="0" smtClean="0"/>
              <a:t>source):</a:t>
            </a:r>
            <a:r>
              <a:rPr lang="zh-CN" altLang="en-US" dirty="0" smtClean="0"/>
              <a:t>图像</a:t>
            </a:r>
            <a:r>
              <a:rPr lang="zh-CN" altLang="en-US" dirty="0"/>
              <a:t>的</a:t>
            </a:r>
            <a:r>
              <a:rPr lang="en-US" dirty="0"/>
              <a:t> </a:t>
            </a:r>
            <a:r>
              <a:rPr lang="en-US" dirty="0" smtClean="0"/>
              <a:t>URL</a:t>
            </a:r>
            <a:r>
              <a:rPr lang="zh-CN" altLang="en-US" dirty="0" smtClean="0"/>
              <a:t>路径。</a:t>
            </a:r>
            <a:r>
              <a:rPr kumimoji="0" lang="en-US" altLang="zh-CN" b="0" dirty="0" smtClean="0"/>
              <a:t>alt </a:t>
            </a:r>
            <a:r>
              <a:rPr kumimoji="0" lang="zh-CN" altLang="en-US" b="0" dirty="0" smtClean="0"/>
              <a:t>：添加图片的替代文字。</a:t>
            </a:r>
            <a:r>
              <a:rPr kumimoji="0" lang="en-US" altLang="zh-CN" b="0" dirty="0" smtClean="0"/>
              <a:t>width/height</a:t>
            </a:r>
            <a:r>
              <a:rPr kumimoji="0" lang="zh-CN" altLang="en-US" b="0" dirty="0" smtClean="0"/>
              <a:t>：设置图片的宽度和高度</a:t>
            </a:r>
            <a:r>
              <a:rPr kumimoji="0" lang="en-US" altLang="zh-CN" b="0" dirty="0" smtClean="0"/>
              <a:t>(</a:t>
            </a:r>
            <a:r>
              <a:rPr kumimoji="0" lang="en-US" altLang="zh-CN" b="0" dirty="0" err="1" smtClean="0"/>
              <a:t>px</a:t>
            </a:r>
            <a:r>
              <a:rPr kumimoji="0" lang="en-US" altLang="zh-CN" b="0" dirty="0" smtClean="0"/>
              <a:t>,%)</a:t>
            </a:r>
            <a:r>
              <a:rPr kumimoji="0" lang="zh-CN" altLang="en-US" b="0" dirty="0" smtClean="0"/>
              <a:t>。</a:t>
            </a:r>
            <a:r>
              <a:rPr kumimoji="0" lang="en-US" altLang="zh-CN" b="0" dirty="0" smtClean="0"/>
              <a:t>border</a:t>
            </a:r>
            <a:r>
              <a:rPr kumimoji="0" lang="zh-CN" altLang="en-US" b="0" dirty="0" smtClean="0"/>
              <a:t>：设置图片边框</a:t>
            </a:r>
            <a:r>
              <a:rPr kumimoji="0" lang="en-US" altLang="zh-CN" b="0" dirty="0" smtClean="0"/>
              <a:t>(</a:t>
            </a:r>
            <a:r>
              <a:rPr kumimoji="0" lang="en-US" altLang="zh-CN" b="0" dirty="0" err="1" smtClean="0"/>
              <a:t>px</a:t>
            </a:r>
            <a:r>
              <a:rPr kumimoji="0" lang="en-US" altLang="zh-CN" b="0" dirty="0" smtClean="0"/>
              <a:t>);  align:</a:t>
            </a:r>
            <a:r>
              <a:rPr kumimoji="0" lang="zh-CN" altLang="en-US" b="0" dirty="0" smtClean="0"/>
              <a:t>设置图片对齐方式（水平</a:t>
            </a:r>
            <a:r>
              <a:rPr kumimoji="0" lang="en-US" altLang="zh-CN" b="0" dirty="0" smtClean="0"/>
              <a:t>/</a:t>
            </a:r>
            <a:r>
              <a:rPr kumimoji="0" lang="zh-CN" altLang="en-US" b="0" dirty="0" smtClean="0"/>
              <a:t>垂直两个方向）</a:t>
            </a:r>
            <a:r>
              <a:rPr kumimoji="0" lang="en-US" altLang="zh-CN" b="0" dirty="0" smtClean="0"/>
              <a:t>;  </a:t>
            </a:r>
            <a:r>
              <a:rPr kumimoji="0" lang="en-US" altLang="zh-CN" b="0" dirty="0" err="1" smtClean="0"/>
              <a:t>hspase/vspase</a:t>
            </a:r>
            <a:r>
              <a:rPr kumimoji="0" lang="en-US" altLang="zh-CN" b="0" dirty="0" smtClean="0"/>
              <a:t>:</a:t>
            </a:r>
            <a:r>
              <a:rPr kumimoji="0" lang="zh-CN" altLang="en-US" b="0" dirty="0" smtClean="0"/>
              <a:t>设置图片的间距设置</a:t>
            </a:r>
            <a:r>
              <a:rPr kumimoji="0" lang="en-US" altLang="zh-CN" b="0" dirty="0" smtClean="0"/>
              <a:t>(</a:t>
            </a:r>
            <a:r>
              <a:rPr kumimoji="0" lang="zh-CN" altLang="en-US" b="0" dirty="0" smtClean="0"/>
              <a:t>单位不加</a:t>
            </a:r>
            <a:r>
              <a:rPr kumimoji="0" lang="en-US" altLang="zh-CN" b="0" dirty="0" err="1" smtClean="0"/>
              <a:t>px</a:t>
            </a:r>
            <a:r>
              <a:rPr kumimoji="0" lang="en-US" altLang="zh-CN" b="0" dirty="0" smtClean="0"/>
              <a:t>)</a:t>
            </a:r>
            <a:endParaRPr kumimoji="0" lang="en-US" altLang="zh-CN" dirty="0"/>
          </a:p>
        </p:txBody>
      </p:sp>
    </p:spTree>
    <p:extLst>
      <p:ext uri="{BB962C8B-B14F-4D97-AF65-F5344CB8AC3E}">
        <p14:creationId xmlns:p14="http://schemas.microsoft.com/office/powerpoint/2010/main" val="33762693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t> 6.1.1  </a:t>
            </a:r>
            <a:r>
              <a:rPr lang="zh-CN" altLang="en-US" dirty="0" smtClean="0"/>
              <a:t>插入图像</a:t>
            </a:r>
            <a:endParaRPr lang="zh-CN" altLang="en-US" dirty="0"/>
          </a:p>
        </p:txBody>
      </p:sp>
      <p:sp>
        <p:nvSpPr>
          <p:cNvPr id="6147" name="Rectangle 3"/>
          <p:cNvSpPr>
            <a:spLocks noGrp="1" noChangeArrowheads="1"/>
          </p:cNvSpPr>
          <p:nvPr>
            <p:ph idx="1"/>
          </p:nvPr>
        </p:nvSpPr>
        <p:spPr>
          <a:xfrm>
            <a:off x="533506" y="1200186"/>
            <a:ext cx="4038494" cy="3428910"/>
          </a:xfrm>
        </p:spPr>
        <p:txBody>
          <a:bodyPr/>
          <a:lstStyle/>
          <a:p>
            <a:pPr>
              <a:spcBef>
                <a:spcPts val="0"/>
              </a:spcBef>
              <a:spcAft>
                <a:spcPts val="0"/>
              </a:spcAft>
              <a:buNone/>
            </a:pPr>
            <a:r>
              <a:rPr lang="en-US" altLang="zh-CN" sz="1400" dirty="0">
                <a:ea typeface="宋体" pitchFamily="2" charset="-122"/>
              </a:rPr>
              <a:t>&lt;!-- edu_6_1_1.html --&gt;</a:t>
            </a:r>
          </a:p>
          <a:p>
            <a:pPr>
              <a:spcBef>
                <a:spcPts val="0"/>
              </a:spcBef>
              <a:spcAft>
                <a:spcPts val="0"/>
              </a:spcAft>
              <a:buNone/>
            </a:pPr>
            <a:r>
              <a:rPr lang="en-US" altLang="zh-CN" sz="1400" dirty="0">
                <a:ea typeface="宋体" pitchFamily="2" charset="-122"/>
              </a:rPr>
              <a:t>&lt;!</a:t>
            </a:r>
            <a:r>
              <a:rPr lang="en-US" altLang="zh-CN" sz="1400" dirty="0" err="1">
                <a:ea typeface="宋体" pitchFamily="2" charset="-122"/>
              </a:rPr>
              <a:t>doctype</a:t>
            </a:r>
            <a:r>
              <a:rPr lang="en-US" altLang="zh-CN" sz="1400" dirty="0">
                <a:ea typeface="宋体" pitchFamily="2" charset="-122"/>
              </a:rPr>
              <a:t> html&gt;</a:t>
            </a:r>
          </a:p>
          <a:p>
            <a:pPr>
              <a:spcBef>
                <a:spcPts val="0"/>
              </a:spcBef>
              <a:spcAft>
                <a:spcPts val="0"/>
              </a:spcAft>
              <a:buNone/>
            </a:pPr>
            <a:r>
              <a:rPr lang="en-US" altLang="zh-CN" sz="1400" dirty="0">
                <a:ea typeface="宋体" pitchFamily="2" charset="-122"/>
              </a:rPr>
              <a:t>&lt;html </a:t>
            </a:r>
            <a:r>
              <a:rPr lang="en-US" altLang="zh-CN" sz="1400" dirty="0" err="1">
                <a:ea typeface="宋体" pitchFamily="2" charset="-122"/>
              </a:rPr>
              <a:t>lang</a:t>
            </a:r>
            <a:r>
              <a:rPr lang="en-US" altLang="zh-CN" sz="1400" dirty="0">
                <a:ea typeface="宋体" pitchFamily="2" charset="-122"/>
              </a:rPr>
              <a:t>="en"&gt;</a:t>
            </a:r>
          </a:p>
          <a:p>
            <a:pPr>
              <a:spcBef>
                <a:spcPts val="0"/>
              </a:spcBef>
              <a:spcAft>
                <a:spcPts val="0"/>
              </a:spcAft>
              <a:buNone/>
            </a:pPr>
            <a:r>
              <a:rPr lang="en-US" altLang="zh-CN" sz="1400" dirty="0">
                <a:ea typeface="宋体" pitchFamily="2" charset="-122"/>
              </a:rPr>
              <a:t>  &lt;head&gt;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meta </a:t>
            </a:r>
            <a:r>
              <a:rPr lang="en-US" altLang="zh-CN" sz="1400" dirty="0" err="1">
                <a:ea typeface="宋体" pitchFamily="2" charset="-122"/>
              </a:rPr>
              <a:t>charset</a:t>
            </a:r>
            <a:r>
              <a:rPr lang="en-US" altLang="zh-CN" sz="1400" dirty="0">
                <a:ea typeface="宋体" pitchFamily="2" charset="-122"/>
              </a:rPr>
              <a:t>="UTF-8"&gt;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title&gt; </a:t>
            </a:r>
            <a:r>
              <a:rPr lang="zh-CN" altLang="en-US" sz="1400" dirty="0">
                <a:ea typeface="宋体" pitchFamily="2" charset="-122"/>
              </a:rPr>
              <a:t>插入图像 </a:t>
            </a:r>
            <a:r>
              <a:rPr lang="en-US" altLang="zh-CN" sz="1400" dirty="0">
                <a:ea typeface="宋体" pitchFamily="2" charset="-122"/>
              </a:rPr>
              <a:t>&lt;/title&gt;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style type="text/</a:t>
            </a:r>
            <a:r>
              <a:rPr lang="en-US" altLang="zh-CN" sz="1400" dirty="0" err="1">
                <a:ea typeface="宋体" pitchFamily="2" charset="-122"/>
              </a:rPr>
              <a:t>css</a:t>
            </a:r>
            <a:r>
              <a:rPr lang="en-US" altLang="zh-CN" sz="1400" dirty="0">
                <a:ea typeface="宋体" pitchFamily="2" charset="-122"/>
              </a:rPr>
              <a:t>"&gt;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 </a:t>
            </a:r>
            <a:r>
              <a:rPr lang="en-US" altLang="zh-CN" sz="1400" dirty="0">
                <a:ea typeface="宋体" pitchFamily="2" charset="-122"/>
              </a:rPr>
              <a:t>body{text-</a:t>
            </a:r>
            <a:r>
              <a:rPr lang="en-US" altLang="zh-CN" sz="1400" dirty="0" err="1">
                <a:ea typeface="宋体" pitchFamily="2" charset="-122"/>
              </a:rPr>
              <a:t>align:center</a:t>
            </a:r>
            <a:r>
              <a:rPr lang="en-US" altLang="zh-CN" sz="1400" dirty="0">
                <a:ea typeface="宋体" pitchFamily="2" charset="-122"/>
              </a:rPr>
              <a:t>;}</a:t>
            </a:r>
          </a:p>
          <a:p>
            <a:pPr>
              <a:spcBef>
                <a:spcPts val="0"/>
              </a:spcBef>
              <a:spcAft>
                <a:spcPts val="0"/>
              </a:spcAft>
              <a:buNone/>
            </a:pPr>
            <a:r>
              <a:rPr lang="en-US" altLang="zh-CN" sz="1400" dirty="0">
                <a:ea typeface="宋体" pitchFamily="2" charset="-122"/>
              </a:rPr>
              <a:t>	</a:t>
            </a:r>
            <a:r>
              <a:rPr lang="en-US" altLang="zh-CN" sz="1400" dirty="0" smtClean="0">
                <a:ea typeface="宋体" pitchFamily="2" charset="-122"/>
              </a:rPr>
              <a:t>&lt;/</a:t>
            </a:r>
            <a:r>
              <a:rPr lang="en-US" altLang="zh-CN" sz="1400" dirty="0">
                <a:ea typeface="宋体" pitchFamily="2" charset="-122"/>
              </a:rPr>
              <a:t>style&gt;</a:t>
            </a:r>
          </a:p>
          <a:p>
            <a:pPr>
              <a:spcBef>
                <a:spcPts val="0"/>
              </a:spcBef>
              <a:spcAft>
                <a:spcPts val="0"/>
              </a:spcAft>
              <a:buNone/>
            </a:pPr>
            <a:r>
              <a:rPr lang="en-US" altLang="zh-CN" sz="1400" dirty="0">
                <a:ea typeface="宋体" pitchFamily="2" charset="-122"/>
              </a:rPr>
              <a:t>  &lt;/head&gt;</a:t>
            </a:r>
          </a:p>
          <a:p>
            <a:pPr>
              <a:spcBef>
                <a:spcPts val="0"/>
              </a:spcBef>
              <a:spcAft>
                <a:spcPts val="0"/>
              </a:spcAft>
              <a:buNone/>
            </a:pPr>
            <a:r>
              <a:rPr lang="en-US" altLang="zh-CN" sz="1400" dirty="0">
                <a:ea typeface="宋体" pitchFamily="2" charset="-122"/>
              </a:rPr>
              <a:t>  &lt;body&gt; </a:t>
            </a:r>
          </a:p>
          <a:p>
            <a:pPr>
              <a:spcBef>
                <a:spcPts val="0"/>
              </a:spcBef>
              <a:spcAft>
                <a:spcPts val="0"/>
              </a:spcAft>
              <a:buNone/>
            </a:pPr>
            <a:r>
              <a:rPr lang="en-US" altLang="zh-CN" sz="1400" dirty="0">
                <a:ea typeface="宋体" pitchFamily="2" charset="-122"/>
              </a:rPr>
              <a:t>      &lt;h2&gt;</a:t>
            </a:r>
            <a:r>
              <a:rPr lang="zh-CN" altLang="en-US" sz="1400" dirty="0">
                <a:ea typeface="宋体" pitchFamily="2" charset="-122"/>
              </a:rPr>
              <a:t>网页中插入图像</a:t>
            </a:r>
            <a:r>
              <a:rPr lang="en-US" altLang="zh-CN" sz="1400" dirty="0">
                <a:ea typeface="宋体" pitchFamily="2" charset="-122"/>
              </a:rPr>
              <a:t>&lt;/h2&gt;</a:t>
            </a:r>
          </a:p>
          <a:p>
            <a:pPr>
              <a:spcBef>
                <a:spcPts val="0"/>
              </a:spcBef>
              <a:spcAft>
                <a:spcPts val="0"/>
              </a:spcAft>
              <a:buNone/>
            </a:pPr>
            <a:r>
              <a:rPr lang="en-US" altLang="zh-CN" sz="1400" dirty="0">
                <a:ea typeface="宋体" pitchFamily="2" charset="-122"/>
              </a:rPr>
              <a:t>      &lt;hr color="#66ff33" width="60%"&gt;</a:t>
            </a:r>
          </a:p>
          <a:p>
            <a:pPr>
              <a:spcBef>
                <a:spcPts val="0"/>
              </a:spcBef>
              <a:spcAft>
                <a:spcPts val="0"/>
              </a:spcAft>
              <a:buNone/>
            </a:pPr>
            <a:r>
              <a:rPr lang="en-US" altLang="zh-CN" sz="1400" dirty="0">
                <a:ea typeface="宋体" pitchFamily="2" charset="-122"/>
              </a:rPr>
              <a:t>      &lt;</a:t>
            </a:r>
            <a:r>
              <a:rPr lang="en-US" altLang="zh-CN" sz="1400" dirty="0" err="1">
                <a:ea typeface="宋体" pitchFamily="2" charset="-122"/>
              </a:rPr>
              <a:t>img</a:t>
            </a:r>
            <a:r>
              <a:rPr lang="en-US" altLang="zh-CN" sz="1400" dirty="0">
                <a:ea typeface="宋体" pitchFamily="2" charset="-122"/>
              </a:rPr>
              <a:t> </a:t>
            </a:r>
            <a:r>
              <a:rPr lang="en-US" altLang="zh-CN" sz="1400" dirty="0" err="1">
                <a:ea typeface="宋体" pitchFamily="2" charset="-122"/>
              </a:rPr>
              <a:t>src</a:t>
            </a:r>
            <a:r>
              <a:rPr lang="en-US" altLang="zh-CN" sz="1400" dirty="0">
                <a:ea typeface="宋体" pitchFamily="2" charset="-122"/>
              </a:rPr>
              <a:t>="images1.jpg" alt="</a:t>
            </a:r>
            <a:r>
              <a:rPr lang="zh-CN" altLang="en-US" sz="1400" dirty="0">
                <a:ea typeface="宋体" pitchFamily="2" charset="-122"/>
              </a:rPr>
              <a:t>机房</a:t>
            </a:r>
            <a:r>
              <a:rPr lang="en-US" altLang="zh-CN" sz="1400" dirty="0">
                <a:ea typeface="宋体" pitchFamily="2" charset="-122"/>
              </a:rPr>
              <a:t>"&gt; </a:t>
            </a:r>
          </a:p>
          <a:p>
            <a:pPr>
              <a:spcBef>
                <a:spcPts val="0"/>
              </a:spcBef>
              <a:spcAft>
                <a:spcPts val="0"/>
              </a:spcAft>
              <a:buNone/>
            </a:pPr>
            <a:r>
              <a:rPr lang="en-US" altLang="zh-CN" sz="1400" dirty="0">
                <a:ea typeface="宋体" pitchFamily="2" charset="-122"/>
              </a:rPr>
              <a:t>  &lt;/body&gt;</a:t>
            </a:r>
          </a:p>
          <a:p>
            <a:pPr>
              <a:spcBef>
                <a:spcPts val="0"/>
              </a:spcBef>
              <a:spcAft>
                <a:spcPts val="0"/>
              </a:spcAft>
              <a:buNone/>
            </a:pPr>
            <a:r>
              <a:rPr lang="en-US" altLang="zh-CN" sz="1400" dirty="0">
                <a:ea typeface="宋体" pitchFamily="2" charset="-122"/>
              </a:rPr>
              <a:t>&lt;/html&gt;</a:t>
            </a:r>
            <a:endParaRPr lang="zh-CN" altLang="en-US" sz="1400" dirty="0">
              <a:ea typeface="宋体" pitchFamily="2" charset="-122"/>
            </a:endParaRPr>
          </a:p>
        </p:txBody>
      </p:sp>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TextBox 8"/>
          <p:cNvSpPr txBox="1"/>
          <p:nvPr/>
        </p:nvSpPr>
        <p:spPr>
          <a:xfrm>
            <a:off x="838200" y="800101"/>
            <a:ext cx="8001000" cy="369332"/>
          </a:xfrm>
          <a:prstGeom prst="rect">
            <a:avLst/>
          </a:prstGeom>
          <a:noFill/>
          <a:ln>
            <a:solidFill>
              <a:schemeClr val="bg1"/>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alt=</a:t>
            </a:r>
            <a:r>
              <a:rPr lang="en-US" altLang="zh-CN" sz="1800" dirty="0" smtClean="0">
                <a:solidFill>
                  <a:srgbClr val="FF0000"/>
                </a:solidFill>
                <a:ea typeface="宋体" pitchFamily="2" charset="-122"/>
              </a:rPr>
              <a:t>"</a:t>
            </a:r>
            <a:r>
              <a:rPr lang="zh-CN" altLang="en-US" sz="1800" dirty="0" smtClean="0">
                <a:solidFill>
                  <a:srgbClr val="FF0000"/>
                </a:solidFill>
              </a:rPr>
              <a:t>替代文本</a:t>
            </a:r>
            <a:r>
              <a:rPr lang="en-US" altLang="zh-CN" sz="1800" dirty="0" smtClean="0">
                <a:solidFill>
                  <a:srgbClr val="FF0000"/>
                </a:solidFill>
                <a:ea typeface="宋体" pitchFamily="2" charset="-122"/>
              </a:rPr>
              <a:t>"</a:t>
            </a:r>
            <a:r>
              <a:rPr lang="en-US" altLang="zh-CN" sz="1800" dirty="0" smtClean="0">
                <a:solidFill>
                  <a:srgbClr val="FF0000"/>
                </a:solidFill>
              </a:rPr>
              <a:t>&gt;</a:t>
            </a:r>
            <a:endParaRPr lang="zh-CN" altLang="en-US" sz="1800"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4876792" y="1276384"/>
            <a:ext cx="3952839" cy="2333779"/>
          </a:xfrm>
          <a:prstGeom prst="rect">
            <a:avLst/>
          </a:prstGeom>
          <a:noFill/>
          <a:ln w="9525">
            <a:noFill/>
            <a:miter lim="800000"/>
            <a:headEnd/>
            <a:tailEnd/>
          </a:ln>
        </p:spPr>
      </p:pic>
    </p:spTree>
    <p:extLst>
      <p:ext uri="{BB962C8B-B14F-4D97-AF65-F5344CB8AC3E}">
        <p14:creationId xmlns:p14="http://schemas.microsoft.com/office/powerpoint/2010/main" val="4302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3.1.3 </a:t>
            </a:r>
            <a:r>
              <a:rPr lang="zh-CN" altLang="en-US" dirty="0"/>
              <a:t>添加空格与特殊符号 </a:t>
            </a:r>
          </a:p>
        </p:txBody>
      </p:sp>
      <p:sp>
        <p:nvSpPr>
          <p:cNvPr id="101379" name="Rectangle 3"/>
          <p:cNvSpPr>
            <a:spLocks noGrp="1" noChangeArrowheads="1"/>
          </p:cNvSpPr>
          <p:nvPr>
            <p:ph idx="1"/>
          </p:nvPr>
        </p:nvSpPr>
        <p:spPr/>
        <p:txBody>
          <a:bodyPr/>
          <a:lstStyle/>
          <a:p>
            <a:r>
              <a:rPr lang="zh-CN" altLang="en-US" b="0" dirty="0"/>
              <a:t>在</a:t>
            </a:r>
            <a:r>
              <a:rPr lang="en-US" altLang="zh-CN" b="0" dirty="0"/>
              <a:t>HTML</a:t>
            </a:r>
            <a:r>
              <a:rPr lang="zh-CN" altLang="en-US" b="0" dirty="0"/>
              <a:t>文件中，添加空格的方式与其他文档添加空格的方式不同，网页中通过</a:t>
            </a:r>
            <a:r>
              <a:rPr lang="zh-CN" altLang="en-US" b="0" u="sng" dirty="0">
                <a:solidFill>
                  <a:srgbClr val="FF0000"/>
                </a:solidFill>
              </a:rPr>
              <a:t>代码控制</a:t>
            </a:r>
            <a:r>
              <a:rPr lang="zh-CN" altLang="en-US" b="0" dirty="0"/>
              <a:t>来</a:t>
            </a:r>
            <a:r>
              <a:rPr lang="zh-CN" altLang="en-US" b="0" dirty="0">
                <a:solidFill>
                  <a:srgbClr val="FF0000"/>
                </a:solidFill>
              </a:rPr>
              <a:t>添加空格</a:t>
            </a:r>
            <a:r>
              <a:rPr lang="zh-CN" altLang="en-US" b="0" dirty="0"/>
              <a:t>，而在</a:t>
            </a:r>
            <a:r>
              <a:rPr lang="zh-CN" altLang="en-US" b="0" u="sng" dirty="0"/>
              <a:t>其他编辑器中通过键盘空格键来输入空格</a:t>
            </a:r>
            <a:r>
              <a:rPr lang="zh-CN" altLang="en-US" b="0" dirty="0"/>
              <a:t>。  </a:t>
            </a:r>
          </a:p>
          <a:p>
            <a:r>
              <a:rPr lang="zh-CN" altLang="en-US" b="0" dirty="0"/>
              <a:t>基本语法</a:t>
            </a:r>
          </a:p>
          <a:p>
            <a:pPr lvl="1">
              <a:buFont typeface="Wingdings" pitchFamily="2" charset="2"/>
              <a:buNone/>
            </a:pPr>
            <a:r>
              <a:rPr lang="en-US" altLang="zh-CN" b="0" dirty="0">
                <a:solidFill>
                  <a:srgbClr val="FF0000"/>
                </a:solidFill>
              </a:rPr>
              <a:t>&lt;body&gt;</a:t>
            </a:r>
          </a:p>
          <a:p>
            <a:pPr lvl="1">
              <a:buFont typeface="Wingdings" pitchFamily="2" charset="2"/>
              <a:buNone/>
            </a:pPr>
            <a:r>
              <a:rPr lang="en-US" altLang="zh-CN" b="0" dirty="0">
                <a:solidFill>
                  <a:srgbClr val="FF0000"/>
                </a:solidFill>
              </a:rPr>
              <a:t>	</a:t>
            </a:r>
            <a:r>
              <a:rPr lang="en-US" altLang="zh-CN" b="0" dirty="0" smtClean="0">
                <a:solidFill>
                  <a:srgbClr val="FF0000"/>
                </a:solidFill>
              </a:rPr>
              <a:t>   &amp;</a:t>
            </a:r>
            <a:r>
              <a:rPr lang="en-US" altLang="zh-CN" b="0" dirty="0" err="1">
                <a:solidFill>
                  <a:srgbClr val="FF0000"/>
                </a:solidFill>
              </a:rPr>
              <a:t>nbsp</a:t>
            </a:r>
            <a:r>
              <a:rPr lang="en-US" altLang="zh-CN" b="0" dirty="0">
                <a:solidFill>
                  <a:srgbClr val="FF0000"/>
                </a:solidFill>
              </a:rPr>
              <a:t>;&amp;</a:t>
            </a:r>
            <a:r>
              <a:rPr lang="en-US" altLang="zh-CN" b="0" dirty="0" err="1">
                <a:solidFill>
                  <a:srgbClr val="FF0000"/>
                </a:solidFill>
              </a:rPr>
              <a:t>lt</a:t>
            </a:r>
            <a:r>
              <a:rPr lang="en-US" altLang="zh-CN" b="0" dirty="0">
                <a:solidFill>
                  <a:srgbClr val="FF0000"/>
                </a:solidFill>
              </a:rPr>
              <a:t>;&amp;</a:t>
            </a:r>
            <a:r>
              <a:rPr lang="en-US" altLang="zh-CN" b="0" dirty="0" err="1">
                <a:solidFill>
                  <a:srgbClr val="FF0000"/>
                </a:solidFill>
              </a:rPr>
              <a:t>reg</a:t>
            </a:r>
            <a:r>
              <a:rPr lang="en-US" altLang="zh-CN" b="0" dirty="0">
                <a:solidFill>
                  <a:srgbClr val="FF0000"/>
                </a:solidFill>
              </a:rPr>
              <a:t>;&amp;times; </a:t>
            </a:r>
          </a:p>
          <a:p>
            <a:pPr lvl="1">
              <a:buFont typeface="Wingdings" pitchFamily="2" charset="2"/>
              <a:buNone/>
            </a:pPr>
            <a:r>
              <a:rPr lang="en-US" altLang="zh-CN" b="0" dirty="0">
                <a:solidFill>
                  <a:srgbClr val="FF0000"/>
                </a:solidFill>
              </a:rPr>
              <a:t>&lt;/body</a:t>
            </a:r>
            <a:r>
              <a:rPr lang="en-US" altLang="zh-CN" b="0" dirty="0" smtClean="0">
                <a:solidFill>
                  <a:srgbClr val="FF0000"/>
                </a:solidFill>
              </a:rPr>
              <a:t>&gt;</a:t>
            </a:r>
          </a:p>
          <a:p>
            <a:pPr lvl="1">
              <a:buFont typeface="Wingdings" pitchFamily="2" charset="2"/>
              <a:buNone/>
            </a:pPr>
            <a:r>
              <a:rPr lang="zh-CN" altLang="en-US" b="0" dirty="0" smtClean="0"/>
              <a:t>注：在b</a:t>
            </a:r>
            <a:r>
              <a:rPr lang="en-US" altLang="zh-CN" b="0" dirty="0" err="1" smtClean="0"/>
              <a:t>ody</a:t>
            </a:r>
            <a:r>
              <a:rPr lang="zh-CN" altLang="en-US" b="0" dirty="0" smtClean="0"/>
              <a:t>标记内无论输入多少空格、回车符，页面在显示时都会忽略。</a:t>
            </a:r>
            <a:endParaRPr lang="en-US" altLang="zh-CN" b="0" dirty="0" smtClean="0"/>
          </a:p>
          <a:p>
            <a:pPr lvl="1">
              <a:buFont typeface="Wingdings" pitchFamily="2" charset="2"/>
              <a:buNone/>
            </a:pPr>
            <a:endParaRPr lang="en-US" altLang="zh-CN" dirty="0">
              <a:ea typeface="宋体" pitchFamily="2" charset="-122"/>
            </a:endParaRPr>
          </a:p>
          <a:p>
            <a:pPr lvl="1">
              <a:buFont typeface="Wingdings" pitchFamily="2" charset="2"/>
              <a:buNone/>
            </a:pP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t> 6.1.2  </a:t>
            </a:r>
            <a:r>
              <a:rPr lang="zh-CN" altLang="en-US" dirty="0" smtClean="0"/>
              <a:t>设置图像的替代文字</a:t>
            </a:r>
            <a:endParaRPr lang="zh-CN" altLang="en-US" dirty="0"/>
          </a:p>
        </p:txBody>
      </p:sp>
      <p:sp>
        <p:nvSpPr>
          <p:cNvPr id="6147" name="Rectangle 3"/>
          <p:cNvSpPr>
            <a:spLocks noGrp="1" noChangeArrowheads="1"/>
          </p:cNvSpPr>
          <p:nvPr>
            <p:ph idx="1"/>
          </p:nvPr>
        </p:nvSpPr>
        <p:spPr>
          <a:xfrm>
            <a:off x="787400" y="1485899"/>
            <a:ext cx="3936996" cy="3143197"/>
          </a:xfrm>
        </p:spPr>
        <p:txBody>
          <a:bodyPr/>
          <a:lstStyle/>
          <a:p>
            <a:pPr>
              <a:lnSpc>
                <a:spcPts val="1400"/>
              </a:lnSpc>
              <a:spcBef>
                <a:spcPts val="0"/>
              </a:spcBef>
              <a:spcAft>
                <a:spcPts val="0"/>
              </a:spcAft>
              <a:buNone/>
            </a:pPr>
            <a:r>
              <a:rPr lang="en-US" altLang="zh-CN" sz="1600" dirty="0">
                <a:ea typeface="宋体" pitchFamily="2" charset="-122"/>
              </a:rPr>
              <a:t>&lt;!-- edu_6_1_2.html --&gt;</a:t>
            </a:r>
          </a:p>
          <a:p>
            <a:pPr>
              <a:lnSpc>
                <a:spcPts val="1400"/>
              </a:lnSpc>
              <a:spcBef>
                <a:spcPts val="0"/>
              </a:spcBef>
              <a:spcAft>
                <a:spcPts val="0"/>
              </a:spcAft>
              <a:buNone/>
            </a:pPr>
            <a:r>
              <a:rPr lang="en-US" altLang="zh-CN" sz="1600" dirty="0">
                <a:ea typeface="宋体" pitchFamily="2" charset="-122"/>
              </a:rPr>
              <a:t>&lt;!</a:t>
            </a:r>
            <a:r>
              <a:rPr lang="en-US" altLang="zh-CN" sz="1600" dirty="0" err="1">
                <a:ea typeface="宋体" pitchFamily="2" charset="-122"/>
              </a:rPr>
              <a:t>doctype</a:t>
            </a:r>
            <a:r>
              <a:rPr lang="en-US" altLang="zh-CN" sz="1600" dirty="0">
                <a:ea typeface="宋体" pitchFamily="2" charset="-122"/>
              </a:rPr>
              <a:t> html&gt;</a:t>
            </a:r>
          </a:p>
          <a:p>
            <a:pPr>
              <a:lnSpc>
                <a:spcPts val="1400"/>
              </a:lnSpc>
              <a:spcBef>
                <a:spcPts val="0"/>
              </a:spcBef>
              <a:spcAft>
                <a:spcPts val="0"/>
              </a:spcAft>
              <a:buNone/>
            </a:pPr>
            <a:r>
              <a:rPr lang="en-US" altLang="zh-CN" sz="1600" dirty="0">
                <a:ea typeface="宋体" pitchFamily="2" charset="-122"/>
              </a:rPr>
              <a:t>&lt;html </a:t>
            </a:r>
            <a:r>
              <a:rPr lang="en-US" altLang="zh-CN" sz="1600" dirty="0" err="1">
                <a:ea typeface="宋体" pitchFamily="2" charset="-122"/>
              </a:rPr>
              <a:t>lang</a:t>
            </a:r>
            <a:r>
              <a:rPr lang="en-US" altLang="zh-CN" sz="1600" dirty="0">
                <a:ea typeface="宋体" pitchFamily="2" charset="-122"/>
              </a:rPr>
              <a:t>="en"&gt;</a:t>
            </a:r>
          </a:p>
          <a:p>
            <a:pPr>
              <a:lnSpc>
                <a:spcPts val="1400"/>
              </a:lnSpc>
              <a:spcBef>
                <a:spcPts val="0"/>
              </a:spcBef>
              <a:spcAft>
                <a:spcPts val="0"/>
              </a:spcAft>
              <a:buNone/>
            </a:pPr>
            <a:r>
              <a:rPr lang="en-US" altLang="zh-CN" sz="1600" dirty="0">
                <a:ea typeface="宋体" pitchFamily="2" charset="-122"/>
              </a:rPr>
              <a:t>	&lt;head&gt;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meta </a:t>
            </a:r>
            <a:r>
              <a:rPr lang="en-US" altLang="zh-CN" sz="1600" dirty="0" err="1">
                <a:ea typeface="宋体" pitchFamily="2" charset="-122"/>
              </a:rPr>
              <a:t>charset</a:t>
            </a:r>
            <a:r>
              <a:rPr lang="en-US" altLang="zh-CN" sz="1600" dirty="0">
                <a:ea typeface="宋体" pitchFamily="2" charset="-122"/>
              </a:rPr>
              <a:t>="UTF-8"&gt;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title&gt; </a:t>
            </a:r>
            <a:r>
              <a:rPr lang="zh-CN" altLang="en-US" sz="1600" dirty="0">
                <a:ea typeface="宋体" pitchFamily="2" charset="-122"/>
              </a:rPr>
              <a:t>插入图像 </a:t>
            </a:r>
            <a:r>
              <a:rPr lang="en-US" altLang="zh-CN" sz="1600" dirty="0">
                <a:ea typeface="宋体" pitchFamily="2" charset="-122"/>
              </a:rPr>
              <a:t>&lt;/title&gt;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style type="text/</a:t>
            </a:r>
            <a:r>
              <a:rPr lang="en-US" altLang="zh-CN" sz="1600" dirty="0" err="1">
                <a:ea typeface="宋体" pitchFamily="2" charset="-122"/>
              </a:rPr>
              <a:t>css</a:t>
            </a:r>
            <a:r>
              <a:rPr lang="en-US" altLang="zh-CN" sz="1600" dirty="0">
                <a:ea typeface="宋体" pitchFamily="2" charset="-122"/>
              </a:rPr>
              <a:t>"&gt;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    body{text-</a:t>
            </a:r>
            <a:r>
              <a:rPr lang="en-US" altLang="zh-CN" sz="1600" dirty="0" err="1" smtClean="0">
                <a:ea typeface="宋体" pitchFamily="2" charset="-122"/>
              </a:rPr>
              <a:t>align:center</a:t>
            </a:r>
            <a:r>
              <a:rPr lang="en-US" altLang="zh-CN" sz="1600" dirty="0">
                <a:ea typeface="宋体" pitchFamily="2" charset="-122"/>
              </a:rPr>
              <a: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style&gt;</a:t>
            </a:r>
          </a:p>
          <a:p>
            <a:pPr>
              <a:lnSpc>
                <a:spcPts val="1400"/>
              </a:lnSpc>
              <a:spcBef>
                <a:spcPts val="0"/>
              </a:spcBef>
              <a:spcAft>
                <a:spcPts val="0"/>
              </a:spcAft>
              <a:buNone/>
            </a:pPr>
            <a:r>
              <a:rPr lang="en-US" altLang="zh-CN" sz="1600" dirty="0">
                <a:ea typeface="宋体" pitchFamily="2" charset="-122"/>
              </a:rPr>
              <a:t>	&lt;/head&gt;</a:t>
            </a:r>
          </a:p>
          <a:p>
            <a:pPr>
              <a:lnSpc>
                <a:spcPts val="1400"/>
              </a:lnSpc>
              <a:spcBef>
                <a:spcPts val="0"/>
              </a:spcBef>
              <a:spcAft>
                <a:spcPts val="0"/>
              </a:spcAft>
              <a:buNone/>
            </a:pPr>
            <a:r>
              <a:rPr lang="en-US" altLang="zh-CN" sz="1600" dirty="0">
                <a:ea typeface="宋体" pitchFamily="2" charset="-122"/>
              </a:rPr>
              <a:t>	&lt;body&gt; </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h3&gt;</a:t>
            </a:r>
            <a:r>
              <a:rPr lang="zh-CN" altLang="en-US" sz="1600" dirty="0">
                <a:ea typeface="宋体" pitchFamily="2" charset="-122"/>
              </a:rPr>
              <a:t>网页中插入图像</a:t>
            </a:r>
            <a:r>
              <a:rPr lang="en-US" altLang="zh-CN" sz="1600" dirty="0">
                <a:ea typeface="宋体" pitchFamily="2" charset="-122"/>
              </a:rPr>
              <a:t>&lt;/h3&gt;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a:ea typeface="宋体" pitchFamily="2" charset="-122"/>
              </a:rPr>
              <a:t>hr color="#3300ff"&gt;</a:t>
            </a:r>
          </a:p>
          <a:p>
            <a:pPr>
              <a:lnSpc>
                <a:spcPts val="1400"/>
              </a:lnSpc>
              <a:spcBef>
                <a:spcPts val="0"/>
              </a:spcBef>
              <a:spcAft>
                <a:spcPts val="0"/>
              </a:spcAft>
              <a:buNone/>
            </a:pPr>
            <a:r>
              <a:rPr lang="en-US" altLang="zh-CN" sz="1600" dirty="0">
                <a:ea typeface="宋体" pitchFamily="2" charset="-122"/>
              </a:rPr>
              <a:t>	</a:t>
            </a:r>
            <a:r>
              <a:rPr lang="en-US" altLang="zh-CN" sz="1600" dirty="0" smtClean="0">
                <a:ea typeface="宋体" pitchFamily="2" charset="-122"/>
              </a:rPr>
              <a:t>&lt;</a:t>
            </a:r>
            <a:r>
              <a:rPr lang="en-US" altLang="zh-CN" sz="1600" dirty="0" err="1">
                <a:ea typeface="宋体" pitchFamily="2" charset="-122"/>
              </a:rPr>
              <a:t>img</a:t>
            </a:r>
            <a:r>
              <a:rPr lang="en-US" altLang="zh-CN" sz="1600" dirty="0">
                <a:ea typeface="宋体" pitchFamily="2" charset="-122"/>
              </a:rPr>
              <a:t> </a:t>
            </a:r>
            <a:r>
              <a:rPr lang="en-US" altLang="zh-CN" sz="1600" dirty="0" err="1">
                <a:ea typeface="宋体" pitchFamily="2" charset="-122"/>
              </a:rPr>
              <a:t>src</a:t>
            </a:r>
            <a:r>
              <a:rPr lang="en-US" altLang="zh-CN" sz="1600" dirty="0">
                <a:ea typeface="宋体" pitchFamily="2" charset="-122"/>
              </a:rPr>
              <a:t>="images1.jpg" alt="</a:t>
            </a:r>
            <a:r>
              <a:rPr lang="zh-CN" altLang="en-US" sz="1600" dirty="0">
                <a:ea typeface="宋体" pitchFamily="2" charset="-122"/>
              </a:rPr>
              <a:t>网络机房</a:t>
            </a:r>
            <a:r>
              <a:rPr lang="en-US" altLang="zh-CN" sz="1600" dirty="0">
                <a:ea typeface="宋体" pitchFamily="2" charset="-122"/>
              </a:rPr>
              <a:t>" title="</a:t>
            </a:r>
            <a:r>
              <a:rPr lang="zh-CN" altLang="en-US" sz="1600" dirty="0">
                <a:ea typeface="宋体" pitchFamily="2" charset="-122"/>
              </a:rPr>
              <a:t>网络机房</a:t>
            </a:r>
            <a:r>
              <a:rPr lang="en-US" altLang="zh-CN" sz="1600" dirty="0">
                <a:ea typeface="宋体" pitchFamily="2" charset="-122"/>
              </a:rPr>
              <a:t>"&gt;</a:t>
            </a:r>
          </a:p>
          <a:p>
            <a:pPr>
              <a:lnSpc>
                <a:spcPts val="1400"/>
              </a:lnSpc>
              <a:spcBef>
                <a:spcPts val="0"/>
              </a:spcBef>
              <a:spcAft>
                <a:spcPts val="0"/>
              </a:spcAft>
              <a:buNone/>
            </a:pPr>
            <a:r>
              <a:rPr lang="en-US" altLang="zh-CN" sz="1600" dirty="0">
                <a:ea typeface="宋体" pitchFamily="2" charset="-122"/>
              </a:rPr>
              <a:t>	&lt;/body&gt;</a:t>
            </a:r>
          </a:p>
          <a:p>
            <a:pPr>
              <a:lnSpc>
                <a:spcPts val="1400"/>
              </a:lnSpc>
              <a:spcBef>
                <a:spcPts val="0"/>
              </a:spcBef>
              <a:spcAft>
                <a:spcPts val="0"/>
              </a:spcAft>
              <a:buNone/>
            </a:pPr>
            <a:r>
              <a:rPr lang="en-US" altLang="zh-CN" sz="1600" dirty="0">
                <a:ea typeface="宋体" pitchFamily="2" charset="-122"/>
              </a:rPr>
              <a:t>&lt;/html&gt;</a:t>
            </a:r>
            <a:endParaRPr lang="zh-CN" altLang="en-US" sz="1600" dirty="0">
              <a:ea typeface="宋体" pitchFamily="2" charset="-122"/>
            </a:endParaRPr>
          </a:p>
        </p:txBody>
      </p:sp>
      <p:pic>
        <p:nvPicPr>
          <p:cNvPr id="6150" name="Picture 6"/>
          <p:cNvPicPr>
            <a:picLocks noChangeAspect="1" noChangeArrowheads="1"/>
          </p:cNvPicPr>
          <p:nvPr/>
        </p:nvPicPr>
        <p:blipFill>
          <a:blip r:embed="rId2" cstate="print"/>
          <a:srcRect/>
          <a:stretch>
            <a:fillRect/>
          </a:stretch>
        </p:blipFill>
        <p:spPr bwMode="auto">
          <a:xfrm>
            <a:off x="6476950" y="1577746"/>
            <a:ext cx="2407575" cy="1451192"/>
          </a:xfrm>
          <a:prstGeom prst="rect">
            <a:avLst/>
          </a:prstGeom>
          <a:noFill/>
        </p:spPr>
      </p:pic>
      <p:pic>
        <p:nvPicPr>
          <p:cNvPr id="6149" name="Picture 5"/>
          <p:cNvPicPr>
            <a:picLocks noChangeAspect="1" noChangeArrowheads="1"/>
          </p:cNvPicPr>
          <p:nvPr/>
        </p:nvPicPr>
        <p:blipFill>
          <a:blip r:embed="rId3" cstate="print"/>
          <a:srcRect/>
          <a:stretch>
            <a:fillRect/>
          </a:stretch>
        </p:blipFill>
        <p:spPr bwMode="auto">
          <a:xfrm>
            <a:off x="6553148" y="3163876"/>
            <a:ext cx="2438452" cy="1465275"/>
          </a:xfrm>
          <a:prstGeom prst="rect">
            <a:avLst/>
          </a:prstGeom>
          <a:noFill/>
        </p:spPr>
      </p:pic>
      <p:sp>
        <p:nvSpPr>
          <p:cNvPr id="6152" name="Rectangle 8"/>
          <p:cNvSpPr>
            <a:spLocks noChangeArrowheads="1"/>
          </p:cNvSpPr>
          <p:nvPr/>
        </p:nvSpPr>
        <p:spPr bwMode="auto">
          <a:xfrm>
            <a:off x="4447607" y="1155621"/>
            <a:ext cx="248786" cy="246221"/>
          </a:xfrm>
          <a:prstGeom prst="rect">
            <a:avLst/>
          </a:prstGeom>
          <a:noFill/>
          <a:ln w="25400" cap="flat" cmpd="sng">
            <a:noFill/>
            <a:miter lim="800000"/>
            <a:headEnd/>
            <a:tailEnd/>
          </a:ln>
          <a:effectLst>
            <a:outerShdw dist="107763" dir="2700000" algn="ctr" rotWithShape="0">
              <a:srgbClr val="000000">
                <a:alpha val="50000"/>
              </a:srgbClr>
            </a:outerShdw>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6153" name="AutoShape 9"/>
          <p:cNvSpPr>
            <a:spLocks/>
          </p:cNvSpPr>
          <p:nvPr/>
        </p:nvSpPr>
        <p:spPr bwMode="auto">
          <a:xfrm>
            <a:off x="4800594" y="1885969"/>
            <a:ext cx="914406" cy="742932"/>
          </a:xfrm>
          <a:prstGeom prst="callout2">
            <a:avLst>
              <a:gd name="adj1" fmla="val 43683"/>
              <a:gd name="adj2" fmla="val 96469"/>
              <a:gd name="adj3" fmla="val 38463"/>
              <a:gd name="adj4" fmla="val 136389"/>
              <a:gd name="adj5" fmla="val 112759"/>
              <a:gd name="adj6" fmla="val 30866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黑体" pitchFamily="2" charset="-122"/>
              </a:rPr>
              <a:t>这是提示信息</a:t>
            </a:r>
            <a:endParaRPr kumimoji="0" lang="zh-CN" sz="4400" b="1" i="0" u="none" strike="noStrike" cap="none" normalizeH="0" baseline="0" dirty="0" smtClean="0">
              <a:ln>
                <a:noFill/>
              </a:ln>
              <a:solidFill>
                <a:schemeClr val="tx1"/>
              </a:solidFill>
              <a:effectLst/>
              <a:latin typeface="黑体" pitchFamily="2" charset="-122"/>
              <a:ea typeface="黑体" pitchFamily="2" charset="-122"/>
            </a:endParaRPr>
          </a:p>
        </p:txBody>
      </p:sp>
      <p:sp>
        <p:nvSpPr>
          <p:cNvPr id="6154" name="AutoShape 10"/>
          <p:cNvSpPr>
            <a:spLocks/>
          </p:cNvSpPr>
          <p:nvPr/>
        </p:nvSpPr>
        <p:spPr bwMode="auto">
          <a:xfrm>
            <a:off x="4952990" y="3562324"/>
            <a:ext cx="1371606" cy="1022741"/>
          </a:xfrm>
          <a:prstGeom prst="callout2">
            <a:avLst>
              <a:gd name="adj1" fmla="val 61492"/>
              <a:gd name="adj2" fmla="val 109666"/>
              <a:gd name="adj3" fmla="val 61492"/>
              <a:gd name="adj4" fmla="val 145722"/>
              <a:gd name="adj5" fmla="val 48200"/>
              <a:gd name="adj6" fmla="val 19427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黑体" pitchFamily="2" charset="-122"/>
              </a:rPr>
              <a:t>加载失败时，在</a:t>
            </a:r>
            <a:r>
              <a:rPr kumimoji="0" lang="zh-CN" altLang="en-US" sz="1600" b="0" i="0" u="none" strike="noStrike" cap="none" normalizeH="0" baseline="0" dirty="0" smtClean="0">
                <a:ln>
                  <a:noFill/>
                </a:ln>
                <a:solidFill>
                  <a:schemeClr val="tx1"/>
                </a:solidFill>
                <a:effectLst/>
                <a:latin typeface="宋体" pitchFamily="2" charset="-122"/>
                <a:ea typeface="黑体" pitchFamily="2" charset="-122"/>
              </a:rPr>
              <a:t>图像的位置上出现替代文字</a:t>
            </a:r>
            <a:endParaRPr kumimoji="0" lang="zh-CN" sz="4400" b="1" i="0" u="none" strike="noStrike" cap="none" normalizeH="0" baseline="0" dirty="0" smtClean="0">
              <a:ln>
                <a:noFill/>
              </a:ln>
              <a:solidFill>
                <a:schemeClr val="tx1"/>
              </a:solidFill>
              <a:effectLst/>
              <a:latin typeface="黑体" pitchFamily="2" charset="-122"/>
              <a:ea typeface="黑体" pitchFamily="2" charset="-122"/>
            </a:endParaRPr>
          </a:p>
        </p:txBody>
      </p:sp>
      <p:sp>
        <p:nvSpPr>
          <p:cNvPr id="11" name="TextBox 10"/>
          <p:cNvSpPr txBox="1"/>
          <p:nvPr/>
        </p:nvSpPr>
        <p:spPr>
          <a:xfrm>
            <a:off x="838200" y="800100"/>
            <a:ext cx="8001000" cy="707886"/>
          </a:xfrm>
          <a:prstGeom prst="rect">
            <a:avLst/>
          </a:prstGeom>
          <a:noFill/>
          <a:ln>
            <a:solidFill>
              <a:schemeClr val="bg1"/>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alt=</a:t>
            </a:r>
            <a:r>
              <a:rPr lang="en-US" altLang="zh-CN" sz="1800" dirty="0" smtClean="0">
                <a:solidFill>
                  <a:srgbClr val="FF0000"/>
                </a:solidFill>
                <a:ea typeface="宋体" pitchFamily="2" charset="-122"/>
              </a:rPr>
              <a:t>""</a:t>
            </a:r>
            <a:r>
              <a:rPr lang="en-US" altLang="zh-CN" sz="1800" dirty="0" smtClean="0">
                <a:solidFill>
                  <a:srgbClr val="FF0000"/>
                </a:solidFill>
              </a:rPr>
              <a:t>&gt;</a:t>
            </a:r>
          </a:p>
          <a:p>
            <a:r>
              <a:rPr lang="zh-CN" altLang="en-US" dirty="0" smtClean="0"/>
              <a:t>图像加载不成功时，图像的位置上出现替代文字。</a:t>
            </a:r>
            <a:endParaRPr lang="zh-CN" altLang="en-US" dirty="0"/>
          </a:p>
        </p:txBody>
      </p:sp>
    </p:spTree>
    <p:extLst>
      <p:ext uri="{BB962C8B-B14F-4D97-AF65-F5344CB8AC3E}">
        <p14:creationId xmlns:p14="http://schemas.microsoft.com/office/powerpoint/2010/main" val="391628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 calcmode="lin" valueType="num">
                                      <p:cBhvr additive="base">
                                        <p:cTn id="13"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1" end="1"/>
                                            </p:txEl>
                                          </p:spTgt>
                                        </p:tgtEl>
                                        <p:attrNameLst>
                                          <p:attrName>style.visibility</p:attrName>
                                        </p:attrNameLst>
                                      </p:cBhvr>
                                      <p:to>
                                        <p:strVal val="visible"/>
                                      </p:to>
                                    </p:set>
                                    <p:anim calcmode="lin" valueType="num">
                                      <p:cBhvr additive="base">
                                        <p:cTn id="19"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2" end="2"/>
                                            </p:txEl>
                                          </p:spTgt>
                                        </p:tgtEl>
                                        <p:attrNameLst>
                                          <p:attrName>style.visibility</p:attrName>
                                        </p:attrNameLst>
                                      </p:cBhvr>
                                      <p:to>
                                        <p:strVal val="visible"/>
                                      </p:to>
                                    </p:set>
                                    <p:anim calcmode="lin" valueType="num">
                                      <p:cBhvr additive="base">
                                        <p:cTn id="2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3" end="3"/>
                                            </p:txEl>
                                          </p:spTgt>
                                        </p:tgtEl>
                                        <p:attrNameLst>
                                          <p:attrName>style.visibility</p:attrName>
                                        </p:attrNameLst>
                                      </p:cBhvr>
                                      <p:to>
                                        <p:strVal val="visible"/>
                                      </p:to>
                                    </p:set>
                                    <p:anim calcmode="lin" valueType="num">
                                      <p:cBhvr additive="base">
                                        <p:cTn id="3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 calcmode="lin" valueType="num">
                                      <p:cBhvr additive="base">
                                        <p:cTn id="37"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7">
                                            <p:txEl>
                                              <p:pRg st="5" end="5"/>
                                            </p:txEl>
                                          </p:spTgt>
                                        </p:tgtEl>
                                        <p:attrNameLst>
                                          <p:attrName>style.visibility</p:attrName>
                                        </p:attrNameLst>
                                      </p:cBhvr>
                                      <p:to>
                                        <p:strVal val="visible"/>
                                      </p:to>
                                    </p:set>
                                    <p:anim calcmode="lin" valueType="num">
                                      <p:cBhvr additive="base">
                                        <p:cTn id="4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7">
                                            <p:txEl>
                                              <p:pRg st="6" end="6"/>
                                            </p:txEl>
                                          </p:spTgt>
                                        </p:tgtEl>
                                        <p:attrNameLst>
                                          <p:attrName>style.visibility</p:attrName>
                                        </p:attrNameLst>
                                      </p:cBhvr>
                                      <p:to>
                                        <p:strVal val="visible"/>
                                      </p:to>
                                    </p:set>
                                    <p:anim calcmode="lin" valueType="num">
                                      <p:cBhvr additive="base">
                                        <p:cTn id="49"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47">
                                            <p:txEl>
                                              <p:pRg st="7" end="7"/>
                                            </p:txEl>
                                          </p:spTgt>
                                        </p:tgtEl>
                                        <p:attrNameLst>
                                          <p:attrName>style.visibility</p:attrName>
                                        </p:attrNameLst>
                                      </p:cBhvr>
                                      <p:to>
                                        <p:strVal val="visible"/>
                                      </p:to>
                                    </p:set>
                                    <p:anim calcmode="lin" valueType="num">
                                      <p:cBhvr additive="base">
                                        <p:cTn id="55"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147">
                                            <p:txEl>
                                              <p:pRg st="8" end="8"/>
                                            </p:txEl>
                                          </p:spTgt>
                                        </p:tgtEl>
                                        <p:attrNameLst>
                                          <p:attrName>style.visibility</p:attrName>
                                        </p:attrNameLst>
                                      </p:cBhvr>
                                      <p:to>
                                        <p:strVal val="visible"/>
                                      </p:to>
                                    </p:set>
                                    <p:anim calcmode="lin" valueType="num">
                                      <p:cBhvr additive="base">
                                        <p:cTn id="61"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47">
                                            <p:txEl>
                                              <p:pRg st="9" end="9"/>
                                            </p:txEl>
                                          </p:spTgt>
                                        </p:tgtEl>
                                        <p:attrNameLst>
                                          <p:attrName>style.visibility</p:attrName>
                                        </p:attrNameLst>
                                      </p:cBhvr>
                                      <p:to>
                                        <p:strVal val="visible"/>
                                      </p:to>
                                    </p:set>
                                    <p:anim calcmode="lin" valueType="num">
                                      <p:cBhvr additive="base">
                                        <p:cTn id="67" dur="500" fill="hold"/>
                                        <p:tgtEl>
                                          <p:spTgt spid="6147">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147">
                                            <p:txEl>
                                              <p:pRg st="10" end="10"/>
                                            </p:txEl>
                                          </p:spTgt>
                                        </p:tgtEl>
                                        <p:attrNameLst>
                                          <p:attrName>style.visibility</p:attrName>
                                        </p:attrNameLst>
                                      </p:cBhvr>
                                      <p:to>
                                        <p:strVal val="visible"/>
                                      </p:to>
                                    </p:set>
                                    <p:anim calcmode="lin" valueType="num">
                                      <p:cBhvr additive="base">
                                        <p:cTn id="73" dur="5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147">
                                            <p:txEl>
                                              <p:pRg st="11" end="11"/>
                                            </p:txEl>
                                          </p:spTgt>
                                        </p:tgtEl>
                                        <p:attrNameLst>
                                          <p:attrName>style.visibility</p:attrName>
                                        </p:attrNameLst>
                                      </p:cBhvr>
                                      <p:to>
                                        <p:strVal val="visible"/>
                                      </p:to>
                                    </p:set>
                                    <p:anim calcmode="lin" valueType="num">
                                      <p:cBhvr additive="base">
                                        <p:cTn id="79" dur="5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147">
                                            <p:txEl>
                                              <p:pRg st="12" end="12"/>
                                            </p:txEl>
                                          </p:spTgt>
                                        </p:tgtEl>
                                        <p:attrNameLst>
                                          <p:attrName>style.visibility</p:attrName>
                                        </p:attrNameLst>
                                      </p:cBhvr>
                                      <p:to>
                                        <p:strVal val="visible"/>
                                      </p:to>
                                    </p:set>
                                    <p:anim calcmode="lin" valueType="num">
                                      <p:cBhvr additive="base">
                                        <p:cTn id="85" dur="500" fill="hold"/>
                                        <p:tgtEl>
                                          <p:spTgt spid="6147">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147">
                                            <p:txEl>
                                              <p:pRg st="13" end="13"/>
                                            </p:txEl>
                                          </p:spTgt>
                                        </p:tgtEl>
                                        <p:attrNameLst>
                                          <p:attrName>style.visibility</p:attrName>
                                        </p:attrNameLst>
                                      </p:cBhvr>
                                      <p:to>
                                        <p:strVal val="visible"/>
                                      </p:to>
                                    </p:set>
                                    <p:anim calcmode="lin" valueType="num">
                                      <p:cBhvr additive="base">
                                        <p:cTn id="91" dur="500" fill="hold"/>
                                        <p:tgtEl>
                                          <p:spTgt spid="6147">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1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147">
                                            <p:txEl>
                                              <p:pRg st="14" end="14"/>
                                            </p:txEl>
                                          </p:spTgt>
                                        </p:tgtEl>
                                        <p:attrNameLst>
                                          <p:attrName>style.visibility</p:attrName>
                                        </p:attrNameLst>
                                      </p:cBhvr>
                                      <p:to>
                                        <p:strVal val="visible"/>
                                      </p:to>
                                    </p:set>
                                    <p:anim calcmode="lin" valueType="num">
                                      <p:cBhvr additive="base">
                                        <p:cTn id="97" dur="500" fill="hold"/>
                                        <p:tgtEl>
                                          <p:spTgt spid="6147">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1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147">
                                            <p:txEl>
                                              <p:pRg st="15" end="15"/>
                                            </p:txEl>
                                          </p:spTgt>
                                        </p:tgtEl>
                                        <p:attrNameLst>
                                          <p:attrName>style.visibility</p:attrName>
                                        </p:attrNameLst>
                                      </p:cBhvr>
                                      <p:to>
                                        <p:strVal val="visible"/>
                                      </p:to>
                                    </p:set>
                                    <p:anim calcmode="lin" valueType="num">
                                      <p:cBhvr additive="base">
                                        <p:cTn id="103" dur="500" fill="hold"/>
                                        <p:tgtEl>
                                          <p:spTgt spid="6147">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1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1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6153"/>
                                        </p:tgtEl>
                                        <p:attrNameLst>
                                          <p:attrName>style.visibility</p:attrName>
                                        </p:attrNameLst>
                                      </p:cBhvr>
                                      <p:to>
                                        <p:strVal val="visible"/>
                                      </p:to>
                                    </p:set>
                                    <p:animEffect transition="in" filter="fade">
                                      <p:cBhvr>
                                        <p:cTn id="113" dur="500"/>
                                        <p:tgtEl>
                                          <p:spTgt spid="6153"/>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14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154"/>
                                        </p:tgtEl>
                                        <p:attrNameLst>
                                          <p:attrName>style.visibility</p:attrName>
                                        </p:attrNameLst>
                                      </p:cBhvr>
                                      <p:to>
                                        <p:strVal val="visible"/>
                                      </p:to>
                                    </p:set>
                                    <p:animEffect transition="in" filter="fade">
                                      <p:cBhvr>
                                        <p:cTn id="122"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53" grpId="0" animBg="1"/>
      <p:bldP spid="6154" grpId="0"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6.1.3 </a:t>
            </a:r>
            <a:r>
              <a:rPr lang="zh-CN" altLang="en-US" dirty="0" smtClean="0"/>
              <a:t>设置图像的宽度和高度</a:t>
            </a:r>
            <a:endParaRPr lang="zh-CN" altLang="en-US" dirty="0"/>
          </a:p>
        </p:txBody>
      </p:sp>
      <p:sp>
        <p:nvSpPr>
          <p:cNvPr id="7" name="TextBox 6"/>
          <p:cNvSpPr txBox="1"/>
          <p:nvPr/>
        </p:nvSpPr>
        <p:spPr>
          <a:xfrm>
            <a:off x="533506" y="819196"/>
            <a:ext cx="8534176" cy="4185761"/>
          </a:xfrm>
          <a:prstGeom prst="rect">
            <a:avLst/>
          </a:prstGeom>
          <a:noFill/>
          <a:ln>
            <a:solidFill>
              <a:srgbClr val="3333FF"/>
            </a:solidFill>
          </a:ln>
        </p:spPr>
        <p:txBody>
          <a:bodyPr wrap="square" rtlCol="0">
            <a:spAutoFit/>
          </a:bodyPr>
          <a:lstStyle/>
          <a:p>
            <a:r>
              <a:rPr lang="zh-CN" altLang="en-US" sz="1800" dirty="0" smtClean="0">
                <a:solidFill>
                  <a:srgbClr val="FF0000"/>
                </a:solidFill>
              </a:rPr>
              <a:t>语法：</a:t>
            </a:r>
            <a:r>
              <a:rPr lang="en-US" altLang="zh-CN" sz="1800" dirty="0" smtClean="0">
                <a:solidFill>
                  <a:srgbClr val="FF0000"/>
                </a:solidFill>
              </a:rPr>
              <a:t>&lt;img </a:t>
            </a:r>
            <a:r>
              <a:rPr lang="en-US" altLang="zh-CN" sz="1800" dirty="0" err="1" smtClean="0">
                <a:solidFill>
                  <a:srgbClr val="FF0000"/>
                </a:solidFill>
              </a:rPr>
              <a:t>src</a:t>
            </a:r>
            <a:r>
              <a:rPr lang="en-US" altLang="zh-CN" sz="1800" dirty="0" smtClean="0">
                <a:solidFill>
                  <a:srgbClr val="FF0000"/>
                </a:solidFill>
              </a:rPr>
              <a:t>=</a:t>
            </a:r>
            <a:r>
              <a:rPr lang="en-US" altLang="zh-CN" sz="1800" dirty="0" smtClean="0">
                <a:solidFill>
                  <a:srgbClr val="FF0000"/>
                </a:solidFill>
                <a:ea typeface="宋体" pitchFamily="2" charset="-122"/>
              </a:rPr>
              <a:t>""</a:t>
            </a:r>
            <a:r>
              <a:rPr lang="en-US" altLang="zh-CN" sz="1800" dirty="0" smtClean="0">
                <a:solidFill>
                  <a:srgbClr val="FF0000"/>
                </a:solidFill>
              </a:rPr>
              <a:t> width=</a:t>
            </a:r>
            <a:r>
              <a:rPr lang="en-US" altLang="zh-CN" sz="1800" dirty="0" smtClean="0">
                <a:solidFill>
                  <a:srgbClr val="FF0000"/>
                </a:solidFill>
                <a:ea typeface="宋体" pitchFamily="2" charset="-122"/>
              </a:rPr>
              <a:t>""  </a:t>
            </a:r>
            <a:r>
              <a:rPr lang="en-US" altLang="zh-CN" sz="1800" dirty="0" smtClean="0">
                <a:solidFill>
                  <a:srgbClr val="FF0000"/>
                </a:solidFill>
              </a:rPr>
              <a:t>height=</a:t>
            </a:r>
            <a:r>
              <a:rPr lang="en-US" altLang="zh-CN" sz="1800" dirty="0" smtClean="0">
                <a:solidFill>
                  <a:srgbClr val="FF0000"/>
                </a:solidFill>
                <a:ea typeface="宋体" pitchFamily="2" charset="-122"/>
              </a:rPr>
              <a:t>""</a:t>
            </a:r>
            <a:r>
              <a:rPr lang="en-US" altLang="zh-CN" sz="1800" dirty="0" smtClean="0">
                <a:solidFill>
                  <a:srgbClr val="FF0000"/>
                </a:solidFill>
              </a:rPr>
              <a:t>&gt;</a:t>
            </a:r>
          </a:p>
          <a:p>
            <a:pPr marL="342900" lvl="0" indent="-342900"/>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图</a:t>
            </a:r>
            <a:r>
              <a:rPr lang="zh-CN" altLang="zh-CN" b="0" dirty="0">
                <a:latin typeface="微软雅黑" pitchFamily="34" charset="-122"/>
                <a:ea typeface="微软雅黑" pitchFamily="34" charset="-122"/>
              </a:rPr>
              <a:t>像高度和宽度的单位可以是像素，也可以是百分比</a:t>
            </a:r>
            <a:r>
              <a:rPr lang="zh-CN" altLang="zh-CN" b="0" dirty="0" smtClean="0">
                <a:latin typeface="微软雅黑" pitchFamily="34" charset="-122"/>
                <a:ea typeface="微软雅黑" pitchFamily="34" charset="-122"/>
              </a:rPr>
              <a:t>。在</a:t>
            </a:r>
            <a:r>
              <a:rPr lang="zh-CN" altLang="zh-CN" b="0" dirty="0">
                <a:latin typeface="微软雅黑" pitchFamily="34" charset="-122"/>
                <a:ea typeface="微软雅黑" pitchFamily="34" charset="-122"/>
              </a:rPr>
              <a:t>设置图像的宽度和高度的属性时，可以只设置宽度和高度中的其中之一，另一个属性将按原图像宽高等比例显示；同时设置两个属性时图像会发生</a:t>
            </a:r>
            <a:r>
              <a:rPr lang="zh-CN" altLang="zh-CN" b="0" dirty="0" smtClean="0">
                <a:latin typeface="微软雅黑" pitchFamily="34" charset="-122"/>
                <a:ea typeface="微软雅黑" pitchFamily="34" charset="-122"/>
              </a:rPr>
              <a:t>变形。</a:t>
            </a:r>
            <a:endParaRPr lang="en-US" altLang="zh-CN" b="0" dirty="0" smtClean="0">
              <a:latin typeface="微软雅黑" pitchFamily="34" charset="-122"/>
              <a:ea typeface="微软雅黑" pitchFamily="34" charset="-122"/>
            </a:endParaRPr>
          </a:p>
          <a:p>
            <a:pPr lvl="0">
              <a:spcBef>
                <a:spcPts val="600"/>
              </a:spcBef>
              <a:spcAft>
                <a:spcPts val="600"/>
              </a:spcAft>
            </a:pPr>
            <a:r>
              <a:rPr lang="en-US" altLang="zh-CN" kern="0" dirty="0" smtClean="0"/>
              <a:t>6.1.4 </a:t>
            </a:r>
            <a:r>
              <a:rPr lang="zh-CN" altLang="en-US" kern="0" dirty="0" smtClean="0"/>
              <a:t>设置图像的边框</a:t>
            </a:r>
            <a:endParaRPr lang="en-US" altLang="zh-CN" kern="0" dirty="0" smtClean="0"/>
          </a:p>
          <a:p>
            <a:pPr lvl="0"/>
            <a:r>
              <a:rPr lang="zh-CN" altLang="en-US" sz="1800" dirty="0" smtClean="0">
                <a:solidFill>
                  <a:srgbClr val="FF0000"/>
                </a:solidFill>
                <a:latin typeface="Verdana" pitchFamily="34" charset="0"/>
                <a:cs typeface="Verdana" pitchFamily="34" charset="0"/>
              </a:rPr>
              <a:t>语法：</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err="1" smtClean="0">
                <a:solidFill>
                  <a:srgbClr val="FF0000"/>
                </a:solidFill>
                <a:latin typeface="Verdana" pitchFamily="34" charset="0"/>
                <a:ea typeface="Verdana" pitchFamily="34" charset="0"/>
                <a:cs typeface="Verdana" pitchFamily="34" charset="0"/>
              </a:rPr>
              <a:t>img</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err="1" smtClean="0">
                <a:solidFill>
                  <a:srgbClr val="FF0000"/>
                </a:solidFill>
                <a:latin typeface="Verdana" pitchFamily="34" charset="0"/>
                <a:ea typeface="Verdana" pitchFamily="34" charset="0"/>
                <a:cs typeface="Verdana" pitchFamily="34" charset="0"/>
              </a:rPr>
              <a:t>src</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 border=</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value</a:t>
            </a:r>
            <a:r>
              <a:rPr lang="en-US" altLang="zh-CN" sz="1800" dirty="0" smtClean="0">
                <a:solidFill>
                  <a:srgbClr val="FF0000"/>
                </a:solidFill>
                <a:ea typeface="宋体" pitchFamily="2" charset="-122"/>
              </a:rPr>
              <a:t>"</a:t>
            </a:r>
            <a:r>
              <a:rPr lang="en-US" altLang="zh-CN" sz="1800" dirty="0" smtClean="0">
                <a:solidFill>
                  <a:srgbClr val="FF0000"/>
                </a:solidFill>
                <a:latin typeface="Verdana" pitchFamily="34" charset="0"/>
                <a:ea typeface="Verdana" pitchFamily="34" charset="0"/>
                <a:cs typeface="Verdana" pitchFamily="34" charset="0"/>
              </a:rPr>
              <a:t>&gt;</a:t>
            </a:r>
          </a:p>
          <a:p>
            <a:r>
              <a:rPr lang="en-US" altLang="zh-CN" dirty="0" smtClean="0"/>
              <a:t>    value</a:t>
            </a:r>
            <a:r>
              <a:rPr lang="zh-CN" altLang="zh-CN" dirty="0" smtClean="0"/>
              <a:t>为边框线的宽度，用数字表示，单位为像素。</a:t>
            </a:r>
            <a:endParaRPr lang="en-US" altLang="zh-CN" dirty="0" smtClean="0"/>
          </a:p>
          <a:p>
            <a:endParaRPr lang="en-US" altLang="zh-CN" dirty="0" smtClean="0"/>
          </a:p>
          <a:p>
            <a:endParaRPr lang="en-US" altLang="zh-CN" dirty="0" smtClean="0"/>
          </a:p>
          <a:p>
            <a:endParaRPr lang="zh-CN" altLang="zh-CN" dirty="0" smtClean="0"/>
          </a:p>
          <a:p>
            <a:pPr marL="342900" lvl="0" indent="-342900">
              <a:buFont typeface="Arial" pitchFamily="34" charset="0"/>
              <a:buChar char="•"/>
            </a:pPr>
            <a:endParaRPr lang="en-US" altLang="zh-CN" b="0" dirty="0" smtClean="0">
              <a:latin typeface="微软雅黑" pitchFamily="34" charset="-122"/>
              <a:ea typeface="微软雅黑" pitchFamily="34" charset="-122"/>
            </a:endParaRPr>
          </a:p>
        </p:txBody>
      </p:sp>
      <p:sp>
        <p:nvSpPr>
          <p:cNvPr id="6" name="矩形 5"/>
          <p:cNvSpPr/>
          <p:nvPr/>
        </p:nvSpPr>
        <p:spPr>
          <a:xfrm>
            <a:off x="685902" y="2724146"/>
            <a:ext cx="8229484" cy="800219"/>
          </a:xfrm>
          <a:prstGeom prst="rect">
            <a:avLst/>
          </a:prstGeom>
        </p:spPr>
        <p:txBody>
          <a:bodyPr wrap="square">
            <a:spAutoFit/>
          </a:bodyPr>
          <a:lstStyle/>
          <a:p>
            <a:pPr lvl="0"/>
            <a:endParaRPr lang="en-US" altLang="zh-CN" sz="2400" dirty="0" smtClean="0">
              <a:solidFill>
                <a:srgbClr val="000000"/>
              </a:solidFill>
            </a:endParaRPr>
          </a:p>
          <a:p>
            <a:pPr lvl="0"/>
            <a:endParaRPr lang="zh-CN" altLang="en-US" dirty="0">
              <a:solidFill>
                <a:srgbClr val="000000"/>
              </a:solidFill>
            </a:endParaRPr>
          </a:p>
        </p:txBody>
      </p:sp>
    </p:spTree>
    <p:extLst>
      <p:ext uri="{BB962C8B-B14F-4D97-AF65-F5344CB8AC3E}">
        <p14:creationId xmlns:p14="http://schemas.microsoft.com/office/powerpoint/2010/main" val="35842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zh-CN" altLang="en-US" dirty="0"/>
          </a:p>
        </p:txBody>
      </p:sp>
      <p:sp>
        <p:nvSpPr>
          <p:cNvPr id="4" name="标题 1"/>
          <p:cNvSpPr txBox="1">
            <a:spLocks/>
          </p:cNvSpPr>
          <p:nvPr/>
        </p:nvSpPr>
        <p:spPr bwMode="auto">
          <a:xfrm>
            <a:off x="1141414" y="57150"/>
            <a:ext cx="7761287" cy="567929"/>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lgn="ctr" defTabSz="463550">
              <a:defRPr/>
            </a:pPr>
            <a:r>
              <a:rPr lang="zh-CN" altLang="en-US" sz="3200" dirty="0" smtClean="0"/>
              <a:t>图像</a:t>
            </a:r>
            <a:r>
              <a:rPr lang="zh-CN" altLang="en-US" sz="3200" dirty="0"/>
              <a:t>的</a:t>
            </a:r>
            <a:r>
              <a:rPr lang="zh-CN" altLang="en-US" sz="3200" dirty="0" smtClean="0"/>
              <a:t>宽度、高度及边框案例</a:t>
            </a:r>
            <a:endParaRPr kumimoji="0" lang="zh-CN" altLang="en-US" sz="3200" i="0" u="none" strike="noStrike" kern="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j-lt"/>
              <a:ea typeface="+mj-ea"/>
              <a:cs typeface="+mj-cs"/>
            </a:endParaRPr>
          </a:p>
        </p:txBody>
      </p:sp>
      <p:pic>
        <p:nvPicPr>
          <p:cNvPr id="9" name="图片 8"/>
          <p:cNvPicPr/>
          <p:nvPr/>
        </p:nvPicPr>
        <p:blipFill>
          <a:blip r:embed="rId2" cstate="print"/>
          <a:stretch>
            <a:fillRect/>
          </a:stretch>
        </p:blipFill>
        <p:spPr>
          <a:xfrm>
            <a:off x="5105386" y="971592"/>
            <a:ext cx="3925567" cy="1600158"/>
          </a:xfrm>
          <a:prstGeom prst="rect">
            <a:avLst/>
          </a:prstGeom>
        </p:spPr>
      </p:pic>
      <p:sp>
        <p:nvSpPr>
          <p:cNvPr id="10" name="矩形 9"/>
          <p:cNvSpPr/>
          <p:nvPr/>
        </p:nvSpPr>
        <p:spPr>
          <a:xfrm>
            <a:off x="533506" y="819196"/>
            <a:ext cx="4437673" cy="1785104"/>
          </a:xfrm>
          <a:prstGeom prst="rect">
            <a:avLst/>
          </a:prstGeom>
        </p:spPr>
        <p:txBody>
          <a:bodyPr wrap="square">
            <a:spAutoFit/>
          </a:bodyPr>
          <a:lstStyle/>
          <a:p>
            <a:pPr>
              <a:lnSpc>
                <a:spcPts val="1200"/>
              </a:lnSpc>
            </a:pPr>
            <a:r>
              <a:rPr lang="en-US" altLang="zh-CN" sz="1400" dirty="0"/>
              <a:t>&lt;!-- edu_6_1_3.html --&gt;</a:t>
            </a:r>
          </a:p>
          <a:p>
            <a:pPr>
              <a:lnSpc>
                <a:spcPts val="1200"/>
              </a:lnSpc>
            </a:pPr>
            <a:r>
              <a:rPr lang="en-US" altLang="zh-CN" sz="1400" dirty="0"/>
              <a:t>&lt;!</a:t>
            </a:r>
            <a:r>
              <a:rPr lang="en-US" altLang="zh-CN" sz="1400" dirty="0" err="1"/>
              <a:t>doctype</a:t>
            </a:r>
            <a:r>
              <a:rPr lang="en-US" altLang="zh-CN" sz="1400" dirty="0"/>
              <a:t> html&gt;</a:t>
            </a:r>
          </a:p>
          <a:p>
            <a:pPr>
              <a:lnSpc>
                <a:spcPts val="1200"/>
              </a:lnSpc>
            </a:pPr>
            <a:r>
              <a:rPr lang="en-US" altLang="zh-CN" sz="1400" dirty="0"/>
              <a:t>&lt;html </a:t>
            </a:r>
            <a:r>
              <a:rPr lang="en-US" altLang="zh-CN" sz="1400" dirty="0" err="1"/>
              <a:t>lang</a:t>
            </a:r>
            <a:r>
              <a:rPr lang="en-US" altLang="zh-CN" sz="1400" dirty="0"/>
              <a:t>="en"&gt;</a:t>
            </a:r>
          </a:p>
          <a:p>
            <a:pPr>
              <a:lnSpc>
                <a:spcPts val="1200"/>
              </a:lnSpc>
            </a:pPr>
            <a:r>
              <a:rPr lang="en-US" altLang="zh-CN" sz="1400" dirty="0"/>
              <a:t>&lt;head&gt;</a:t>
            </a:r>
          </a:p>
          <a:p>
            <a:pPr>
              <a:lnSpc>
                <a:spcPts val="1200"/>
              </a:lnSpc>
            </a:pPr>
            <a:r>
              <a:rPr lang="en-US" altLang="zh-CN" sz="1400" dirty="0"/>
              <a:t>&lt;meta charset="UTF-8"&gt;	</a:t>
            </a:r>
          </a:p>
          <a:p>
            <a:pPr>
              <a:lnSpc>
                <a:spcPts val="1200"/>
              </a:lnSpc>
            </a:pPr>
            <a:r>
              <a:rPr lang="en-US" altLang="zh-CN" sz="1400" dirty="0"/>
              <a:t>&lt;title&gt; </a:t>
            </a:r>
            <a:r>
              <a:rPr lang="zh-CN" altLang="en-US" sz="1400" dirty="0"/>
              <a:t>设置图像宽度、高度及边框</a:t>
            </a:r>
            <a:r>
              <a:rPr lang="en-US" altLang="zh-CN" sz="1400" dirty="0"/>
              <a:t>&lt;/title&gt;</a:t>
            </a:r>
          </a:p>
          <a:p>
            <a:pPr>
              <a:lnSpc>
                <a:spcPts val="1200"/>
              </a:lnSpc>
            </a:pPr>
            <a:r>
              <a:rPr lang="en-US" altLang="zh-CN" sz="1400" dirty="0"/>
              <a:t>&lt;style type="text/</a:t>
            </a:r>
            <a:r>
              <a:rPr lang="en-US" altLang="zh-CN" sz="1400" dirty="0" err="1"/>
              <a:t>css</a:t>
            </a:r>
            <a:r>
              <a:rPr lang="en-US" altLang="zh-CN" sz="1400" dirty="0"/>
              <a:t>"&gt;</a:t>
            </a:r>
          </a:p>
          <a:p>
            <a:pPr>
              <a:lnSpc>
                <a:spcPts val="1200"/>
              </a:lnSpc>
            </a:pPr>
            <a:r>
              <a:rPr lang="en-US" altLang="zh-CN" sz="1400" dirty="0" err="1"/>
              <a:t>ul</a:t>
            </a:r>
            <a:r>
              <a:rPr lang="en-US" altLang="zh-CN" sz="1400" dirty="0"/>
              <a:t>{</a:t>
            </a:r>
            <a:r>
              <a:rPr lang="en-US" altLang="zh-CN" sz="1400" dirty="0" err="1"/>
              <a:t>list-style-type:none</a:t>
            </a:r>
            <a:r>
              <a:rPr lang="en-US" altLang="zh-CN" sz="1400" dirty="0"/>
              <a:t>;}</a:t>
            </a:r>
          </a:p>
          <a:p>
            <a:pPr>
              <a:lnSpc>
                <a:spcPts val="1200"/>
              </a:lnSpc>
            </a:pPr>
            <a:r>
              <a:rPr lang="en-US" altLang="zh-CN" sz="1400" dirty="0"/>
              <a:t>li{float:left;padding:0 20px;}</a:t>
            </a:r>
          </a:p>
          <a:p>
            <a:pPr>
              <a:lnSpc>
                <a:spcPts val="1200"/>
              </a:lnSpc>
            </a:pPr>
            <a:r>
              <a:rPr lang="en-US" altLang="zh-CN" sz="1400" dirty="0"/>
              <a:t>&lt;/style&gt;</a:t>
            </a:r>
          </a:p>
          <a:p>
            <a:pPr>
              <a:lnSpc>
                <a:spcPts val="1200"/>
              </a:lnSpc>
            </a:pPr>
            <a:r>
              <a:rPr lang="en-US" altLang="zh-CN" sz="1400" dirty="0"/>
              <a:t>&lt;/head</a:t>
            </a:r>
            <a:r>
              <a:rPr lang="en-US" altLang="zh-CN" sz="1400" dirty="0" smtClean="0"/>
              <a:t>&gt;</a:t>
            </a:r>
            <a:endParaRPr lang="en-US" altLang="zh-CN" sz="1600" dirty="0"/>
          </a:p>
        </p:txBody>
      </p:sp>
      <p:sp>
        <p:nvSpPr>
          <p:cNvPr id="11" name="矩形 10"/>
          <p:cNvSpPr/>
          <p:nvPr/>
        </p:nvSpPr>
        <p:spPr>
          <a:xfrm>
            <a:off x="533506" y="2724146"/>
            <a:ext cx="6477000" cy="1938992"/>
          </a:xfrm>
          <a:prstGeom prst="rect">
            <a:avLst/>
          </a:prstGeom>
        </p:spPr>
        <p:txBody>
          <a:bodyPr wrap="square">
            <a:spAutoFit/>
          </a:bodyPr>
          <a:lstStyle/>
          <a:p>
            <a:pPr>
              <a:lnSpc>
                <a:spcPts val="1200"/>
              </a:lnSpc>
            </a:pPr>
            <a:r>
              <a:rPr lang="en-US" altLang="zh-CN" sz="1400" dirty="0"/>
              <a:t>&lt;body&gt;</a:t>
            </a:r>
          </a:p>
          <a:p>
            <a:pPr>
              <a:lnSpc>
                <a:spcPts val="1200"/>
              </a:lnSpc>
            </a:pPr>
            <a:r>
              <a:rPr lang="en-US" altLang="zh-CN" sz="1400" dirty="0"/>
              <a:t>&lt;h2 align="center"&gt;</a:t>
            </a:r>
            <a:r>
              <a:rPr lang="zh-CN" altLang="en-US" sz="1400" dirty="0"/>
              <a:t>设置图像宽度、高度及边框</a:t>
            </a:r>
            <a:r>
              <a:rPr lang="en-US" altLang="zh-CN" sz="1400" dirty="0"/>
              <a:t>&lt;/h2&gt;</a:t>
            </a:r>
          </a:p>
          <a:p>
            <a:pPr>
              <a:lnSpc>
                <a:spcPts val="1200"/>
              </a:lnSpc>
            </a:pPr>
            <a:r>
              <a:rPr lang="en-US" altLang="zh-CN" sz="1400" dirty="0"/>
              <a:t>&lt;</a:t>
            </a:r>
            <a:r>
              <a:rPr lang="en-US" altLang="zh-CN" sz="1400" dirty="0" err="1"/>
              <a:t>hr</a:t>
            </a:r>
            <a:r>
              <a:rPr lang="en-US" altLang="zh-CN" sz="1400" dirty="0"/>
              <a:t> color="#6600cc"&gt;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&lt;li&gt;&lt;img src="images1.jpg" alt="</a:t>
            </a:r>
            <a:r>
              <a:rPr lang="zh-CN" altLang="en-US" sz="1400" dirty="0"/>
              <a:t>原图</a:t>
            </a:r>
            <a:r>
              <a:rPr lang="en-US" altLang="zh-CN" sz="1400" dirty="0"/>
              <a:t>"&gt;&lt;/li&gt;</a:t>
            </a:r>
          </a:p>
          <a:p>
            <a:pPr>
              <a:lnSpc>
                <a:spcPts val="1200"/>
              </a:lnSpc>
            </a:pPr>
            <a:r>
              <a:rPr lang="en-US" altLang="zh-CN" sz="1400" dirty="0"/>
              <a:t>&lt;li&gt;&lt;img src="images1.jpg" width="100px" alt="</a:t>
            </a:r>
            <a:r>
              <a:rPr lang="zh-CN" altLang="en-US" sz="1400" dirty="0"/>
              <a:t>宽度为</a:t>
            </a:r>
            <a:r>
              <a:rPr lang="en-US" altLang="zh-CN" sz="1400" dirty="0"/>
              <a:t>100</a:t>
            </a:r>
            <a:r>
              <a:rPr lang="zh-CN" altLang="en-US" sz="1400" dirty="0"/>
              <a:t>像素</a:t>
            </a:r>
            <a:r>
              <a:rPr lang="en-US" altLang="zh-CN" sz="1400" dirty="0"/>
              <a:t>" border="5"&gt;&lt;/li&gt;</a:t>
            </a:r>
          </a:p>
          <a:p>
            <a:pPr>
              <a:lnSpc>
                <a:spcPts val="1200"/>
              </a:lnSpc>
            </a:pPr>
            <a:r>
              <a:rPr lang="en-US" altLang="zh-CN" sz="1400" dirty="0"/>
              <a:t>&lt;li&gt;&lt;img src="images1.jpg" width="75px" height="50px" alt="</a:t>
            </a:r>
            <a:r>
              <a:rPr lang="zh-CN" altLang="en-US" sz="1400" dirty="0"/>
              <a:t>宽</a:t>
            </a:r>
            <a:r>
              <a:rPr lang="en-US" altLang="zh-CN" sz="1400" dirty="0"/>
              <a:t>75</a:t>
            </a:r>
            <a:r>
              <a:rPr lang="zh-CN" altLang="en-US" sz="1400" dirty="0"/>
              <a:t>像素高</a:t>
            </a:r>
            <a:r>
              <a:rPr lang="en-US" altLang="zh-CN" sz="1400" dirty="0"/>
              <a:t>50</a:t>
            </a:r>
            <a:r>
              <a:rPr lang="zh-CN" altLang="en-US" sz="1400" dirty="0"/>
              <a:t>像素</a:t>
            </a:r>
            <a:r>
              <a:rPr lang="en-US" altLang="zh-CN" sz="1400" dirty="0"/>
              <a:t>" border="10"&gt;&lt;/li&gt;</a:t>
            </a:r>
          </a:p>
          <a:p>
            <a:pPr>
              <a:lnSpc>
                <a:spcPts val="1200"/>
              </a:lnSpc>
            </a:pPr>
            <a:r>
              <a:rPr lang="en-US" altLang="zh-CN" sz="1400" dirty="0"/>
              <a:t>&lt;/</a:t>
            </a:r>
            <a:r>
              <a:rPr lang="en-US" altLang="zh-CN" sz="1400" dirty="0" err="1"/>
              <a:t>ul</a:t>
            </a:r>
            <a:r>
              <a:rPr lang="en-US" altLang="zh-CN" sz="1400" dirty="0"/>
              <a:t>&gt;</a:t>
            </a:r>
          </a:p>
          <a:p>
            <a:pPr>
              <a:lnSpc>
                <a:spcPts val="1200"/>
              </a:lnSpc>
            </a:pPr>
            <a:r>
              <a:rPr lang="en-US" altLang="zh-CN" sz="1400" dirty="0"/>
              <a:t>&lt;/body&gt;</a:t>
            </a:r>
          </a:p>
          <a:p>
            <a:pPr>
              <a:lnSpc>
                <a:spcPts val="1200"/>
              </a:lnSpc>
            </a:pPr>
            <a:r>
              <a:rPr lang="en-US" altLang="zh-CN" sz="1400" dirty="0"/>
              <a:t>&lt;/html&gt;</a:t>
            </a:r>
          </a:p>
        </p:txBody>
      </p:sp>
    </p:spTree>
    <p:extLst>
      <p:ext uri="{BB962C8B-B14F-4D97-AF65-F5344CB8AC3E}">
        <p14:creationId xmlns:p14="http://schemas.microsoft.com/office/powerpoint/2010/main" val="5024710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6.1.5 -6.1.6 </a:t>
            </a:r>
            <a:r>
              <a:rPr lang="zh-CN" altLang="en-US" dirty="0" smtClean="0"/>
              <a:t>设置图像对齐方式及间距</a:t>
            </a:r>
            <a:endParaRPr lang="zh-CN" altLang="en-US" dirty="0"/>
          </a:p>
        </p:txBody>
      </p:sp>
      <p:graphicFrame>
        <p:nvGraphicFramePr>
          <p:cNvPr id="4" name="Group 202"/>
          <p:cNvGraphicFramePr>
            <a:graphicFrameLocks/>
          </p:cNvGraphicFramePr>
          <p:nvPr/>
        </p:nvGraphicFramePr>
        <p:xfrm>
          <a:off x="762100" y="1988391"/>
          <a:ext cx="8153400" cy="2406396"/>
        </p:xfrm>
        <a:graphic>
          <a:graphicData uri="http://schemas.openxmlformats.org/drawingml/2006/table">
            <a:tbl>
              <a:tblPr>
                <a:tableStyleId>{5DA37D80-6434-44D0-A028-1B22A696006F}</a:tableStyleId>
              </a:tblPr>
              <a:tblGrid>
                <a:gridCol w="1766570">
                  <a:extLst>
                    <a:ext uri="{9D8B030D-6E8A-4147-A177-3AD203B41FA5}">
                      <a16:colId xmlns:a16="http://schemas.microsoft.com/office/drawing/2014/main" val="20000"/>
                    </a:ext>
                  </a:extLst>
                </a:gridCol>
                <a:gridCol w="6386830">
                  <a:extLst>
                    <a:ext uri="{9D8B030D-6E8A-4147-A177-3AD203B41FA5}">
                      <a16:colId xmlns:a16="http://schemas.microsoft.com/office/drawing/2014/main" val="20001"/>
                    </a:ext>
                  </a:extLst>
                </a:gridCol>
              </a:tblGrid>
              <a:tr h="0">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取值</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说明</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0"/>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top</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图像的顶端和当前行的文字顶端对齐，当前行高度相应扩大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1"/>
                  </a:ext>
                </a:extLst>
              </a:tr>
              <a:tr h="233903">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middle</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图像水平中线和当前行的文字中线对齐，当前行高度相应扩大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2"/>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bottom</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图像的底端和当前行的文字底端对齐，当前行高度相应扩大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3"/>
                  </a:ext>
                </a:extLst>
              </a:tr>
              <a:tr h="397764">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dirty="0" smtClean="0">
                          <a:ln>
                            <a:noFill/>
                          </a:ln>
                          <a:effectLst/>
                          <a:latin typeface="微软雅黑" pitchFamily="34" charset="-122"/>
                          <a:ea typeface="微软雅黑" pitchFamily="34" charset="-122"/>
                        </a:rPr>
                        <a:t>left</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图像左对齐，浮动游离于文字之外，文字环绕图像周围，文字行高度没有任何变化</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4"/>
                  </a:ext>
                </a:extLst>
              </a:tr>
              <a:tr h="233172">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smtClean="0">
                          <a:ln>
                            <a:noFill/>
                          </a:ln>
                          <a:effectLst/>
                          <a:latin typeface="微软雅黑" pitchFamily="34" charset="-122"/>
                          <a:ea typeface="微软雅黑" pitchFamily="34" charset="-122"/>
                        </a:rPr>
                        <a:t>center</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图像中线和当前行的文字中线对齐，当前行高度相应扩大</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5"/>
                  </a:ext>
                </a:extLst>
              </a:tr>
              <a:tr h="399617">
                <a:tc>
                  <a:txBody>
                    <a:bodyPr/>
                    <a:lstStyle/>
                    <a:p>
                      <a:pPr marL="342900" marR="0" lvl="0" indent="-342900" algn="ctr" defTabSz="914400" rtl="0" eaLnBrk="1" fontAlgn="base" latinLnBrk="0" hangingPunct="1">
                        <a:lnSpc>
                          <a:spcPct val="70000"/>
                        </a:lnSpc>
                        <a:spcBef>
                          <a:spcPct val="0"/>
                        </a:spcBef>
                        <a:spcAft>
                          <a:spcPct val="0"/>
                        </a:spcAft>
                        <a:buClrTx/>
                        <a:buSzTx/>
                        <a:buFontTx/>
                        <a:buNone/>
                        <a:tabLst>
                          <a:tab pos="800100" algn="l"/>
                        </a:tabLst>
                      </a:pPr>
                      <a:r>
                        <a:rPr kumimoji="0" lang="en-US" altLang="zh-CN" sz="1600" u="none" strike="noStrike" cap="none" normalizeH="0" baseline="0" smtClean="0">
                          <a:ln>
                            <a:noFill/>
                          </a:ln>
                          <a:effectLst/>
                          <a:latin typeface="微软雅黑" pitchFamily="34" charset="-122"/>
                          <a:ea typeface="微软雅黑" pitchFamily="34" charset="-122"/>
                        </a:rPr>
                        <a:t>right</a:t>
                      </a: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T="34290" marB="34290" anchor="ctr" horzOverflow="overflow"/>
                </a:tc>
                <a:tc>
                  <a:txBody>
                    <a:bodyPr/>
                    <a:lstStyle/>
                    <a:p>
                      <a:pPr marL="342900" marR="0" lvl="0" indent="-342900" algn="l" defTabSz="914400" rtl="0" eaLnBrk="1" fontAlgn="base" latinLnBrk="0" hangingPunct="1">
                        <a:lnSpc>
                          <a:spcPct val="90000"/>
                        </a:lnSpc>
                        <a:spcBef>
                          <a:spcPct val="0"/>
                        </a:spcBef>
                        <a:spcAft>
                          <a:spcPct val="0"/>
                        </a:spcAft>
                        <a:buClrTx/>
                        <a:buSzTx/>
                        <a:buFontTx/>
                        <a:buNone/>
                        <a:tabLst>
                          <a:tab pos="800100" algn="l"/>
                        </a:tabLst>
                      </a:pPr>
                      <a:r>
                        <a:rPr kumimoji="0" lang="zh-CN" altLang="en-US" sz="1600" u="none" strike="noStrike" cap="none" normalizeH="0" baseline="0" dirty="0" smtClean="0">
                          <a:ln>
                            <a:noFill/>
                          </a:ln>
                          <a:effectLst/>
                          <a:latin typeface="微软雅黑" pitchFamily="34" charset="-122"/>
                          <a:ea typeface="微软雅黑" pitchFamily="34" charset="-122"/>
                        </a:rPr>
                        <a:t>图像右对齐，浮动游离于文字之外，文字环绕图像周围，文字行高度没有任何变化</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T="34290" marB="34290" horzOverflow="overflow"/>
                </a:tc>
                <a:extLst>
                  <a:ext uri="{0D108BD9-81ED-4DB2-BD59-A6C34878D82A}">
                    <a16:rowId xmlns:a16="http://schemas.microsoft.com/office/drawing/2014/main" val="10006"/>
                  </a:ext>
                </a:extLst>
              </a:tr>
            </a:tbl>
          </a:graphicData>
        </a:graphic>
      </p:graphicFrame>
      <p:sp>
        <p:nvSpPr>
          <p:cNvPr id="8" name="矩形 7"/>
          <p:cNvSpPr/>
          <p:nvPr/>
        </p:nvSpPr>
        <p:spPr>
          <a:xfrm>
            <a:off x="533506" y="819196"/>
            <a:ext cx="8534176" cy="923330"/>
          </a:xfrm>
          <a:prstGeom prst="rect">
            <a:avLst/>
          </a:prstGeom>
        </p:spPr>
        <p:txBody>
          <a:bodyPr wrap="square">
            <a:spAutoFit/>
          </a:bodyPr>
          <a:lstStyle/>
          <a:p>
            <a:r>
              <a:rPr lang="zh-CN" altLang="en-US" sz="1800" dirty="0" smtClean="0"/>
              <a:t>基本语法：</a:t>
            </a:r>
            <a:endParaRPr lang="en-US" altLang="zh-CN" sz="1800" dirty="0" smtClean="0"/>
          </a:p>
          <a:p>
            <a:r>
              <a:rPr lang="en-US" altLang="zh-CN" sz="1800" dirty="0" smtClean="0">
                <a:solidFill>
                  <a:srgbClr val="FF0000"/>
                </a:solidFill>
              </a:rPr>
              <a:t>    &lt;</a:t>
            </a:r>
            <a:r>
              <a:rPr lang="en-US" altLang="zh-CN" sz="1800" dirty="0" err="1" smtClean="0">
                <a:solidFill>
                  <a:srgbClr val="FF0000"/>
                </a:solidFill>
              </a:rPr>
              <a:t>img</a:t>
            </a:r>
            <a:r>
              <a:rPr lang="en-US" altLang="zh-CN" sz="1800" dirty="0" smtClean="0">
                <a:solidFill>
                  <a:srgbClr val="FF0000"/>
                </a:solidFill>
              </a:rPr>
              <a:t> </a:t>
            </a:r>
            <a:r>
              <a:rPr lang="en-US" altLang="zh-CN" sz="1800" dirty="0" err="1" smtClean="0">
                <a:solidFill>
                  <a:srgbClr val="FF0000"/>
                </a:solidFill>
              </a:rPr>
              <a:t>src</a:t>
            </a:r>
            <a:r>
              <a:rPr lang="en-US" altLang="zh-CN" sz="1800" dirty="0" smtClean="0">
                <a:solidFill>
                  <a:srgbClr val="FF0000"/>
                </a:solidFill>
              </a:rPr>
              <a:t>=" URL " align="value"&gt;</a:t>
            </a:r>
          </a:p>
          <a:p>
            <a:r>
              <a:rPr lang="en-US" altLang="zh-CN" sz="1800" dirty="0" smtClean="0">
                <a:solidFill>
                  <a:srgbClr val="FF0000"/>
                </a:solidFill>
              </a:rPr>
              <a:t>    &lt;</a:t>
            </a:r>
            <a:r>
              <a:rPr lang="en-US" altLang="zh-CN" sz="1800" dirty="0" err="1" smtClean="0">
                <a:solidFill>
                  <a:srgbClr val="FF0000"/>
                </a:solidFill>
              </a:rPr>
              <a:t>img</a:t>
            </a:r>
            <a:r>
              <a:rPr lang="en-US" altLang="zh-CN" sz="1800" dirty="0" smtClean="0">
                <a:solidFill>
                  <a:srgbClr val="FF0000"/>
                </a:solidFill>
              </a:rPr>
              <a:t> </a:t>
            </a:r>
            <a:r>
              <a:rPr lang="en-US" altLang="zh-CN" sz="1800" dirty="0" err="1" smtClean="0">
                <a:solidFill>
                  <a:srgbClr val="FF0000"/>
                </a:solidFill>
              </a:rPr>
              <a:t>src</a:t>
            </a:r>
            <a:r>
              <a:rPr lang="en-US" altLang="zh-CN" sz="1800" dirty="0" smtClean="0">
                <a:solidFill>
                  <a:srgbClr val="FF0000"/>
                </a:solidFill>
              </a:rPr>
              <a:t>="URL" </a:t>
            </a:r>
            <a:r>
              <a:rPr lang="en-US" altLang="zh-CN" sz="1800" dirty="0" err="1" smtClean="0">
                <a:solidFill>
                  <a:srgbClr val="FF0000"/>
                </a:solidFill>
              </a:rPr>
              <a:t>hspace</a:t>
            </a:r>
            <a:r>
              <a:rPr lang="en-US" altLang="zh-CN" sz="1800" dirty="0" smtClean="0">
                <a:solidFill>
                  <a:srgbClr val="FF0000"/>
                </a:solidFill>
              </a:rPr>
              <a:t>="</a:t>
            </a:r>
            <a:r>
              <a:rPr lang="zh-CN" altLang="en-US" sz="1800" dirty="0" smtClean="0">
                <a:solidFill>
                  <a:srgbClr val="FF0000"/>
                </a:solidFill>
              </a:rPr>
              <a:t>水平间距数值</a:t>
            </a:r>
            <a:r>
              <a:rPr lang="en-US" altLang="zh-CN" sz="1800" dirty="0" smtClean="0">
                <a:solidFill>
                  <a:srgbClr val="FF0000"/>
                </a:solidFill>
              </a:rPr>
              <a:t>" </a:t>
            </a:r>
            <a:r>
              <a:rPr lang="en-US" altLang="zh-CN" sz="1800" dirty="0" err="1" smtClean="0">
                <a:solidFill>
                  <a:srgbClr val="FF0000"/>
                </a:solidFill>
              </a:rPr>
              <a:t>vspace</a:t>
            </a:r>
            <a:r>
              <a:rPr lang="en-US" altLang="zh-CN" sz="1800" dirty="0" smtClean="0">
                <a:solidFill>
                  <a:srgbClr val="FF0000"/>
                </a:solidFill>
              </a:rPr>
              <a:t>="</a:t>
            </a:r>
            <a:r>
              <a:rPr lang="zh-CN" altLang="en-US" sz="1800" dirty="0" smtClean="0">
                <a:solidFill>
                  <a:srgbClr val="FF0000"/>
                </a:solidFill>
              </a:rPr>
              <a:t>垂直间距数值</a:t>
            </a:r>
            <a:r>
              <a:rPr lang="en-US" altLang="zh-CN" sz="1800" dirty="0" smtClean="0">
                <a:solidFill>
                  <a:srgbClr val="FF0000"/>
                </a:solidFill>
              </a:rPr>
              <a:t>"&gt;</a:t>
            </a:r>
            <a:endParaRPr lang="zh-CN" altLang="en-US" sz="1800" dirty="0">
              <a:solidFill>
                <a:srgbClr val="FF0000"/>
              </a:solidFill>
            </a:endParaRPr>
          </a:p>
        </p:txBody>
      </p:sp>
    </p:spTree>
    <p:extLst>
      <p:ext uri="{BB962C8B-B14F-4D97-AF65-F5344CB8AC3E}">
        <p14:creationId xmlns:p14="http://schemas.microsoft.com/office/powerpoint/2010/main" val="8134419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6.1.7 </a:t>
            </a:r>
            <a:r>
              <a:rPr lang="zh-CN" altLang="en-US" dirty="0"/>
              <a:t>设置</a:t>
            </a:r>
            <a:r>
              <a:rPr lang="zh-CN" altLang="en-US" dirty="0" smtClean="0"/>
              <a:t>图像热区</a:t>
            </a:r>
            <a:r>
              <a:rPr lang="zh-CN" altLang="en-US" dirty="0"/>
              <a:t>链接 </a:t>
            </a:r>
          </a:p>
        </p:txBody>
      </p:sp>
      <p:sp>
        <p:nvSpPr>
          <p:cNvPr id="120835" name="Rectangle 3"/>
          <p:cNvSpPr>
            <a:spLocks noGrp="1" noChangeArrowheads="1"/>
          </p:cNvSpPr>
          <p:nvPr>
            <p:ph idx="1"/>
          </p:nvPr>
        </p:nvSpPr>
        <p:spPr>
          <a:xfrm>
            <a:off x="533506" y="838142"/>
            <a:ext cx="8534176" cy="3943350"/>
          </a:xfrm>
        </p:spPr>
        <p:txBody>
          <a:bodyPr/>
          <a:lstStyle/>
          <a:p>
            <a:r>
              <a:rPr lang="zh-CN" altLang="en-US" dirty="0" smtClean="0"/>
              <a:t>基本语法</a:t>
            </a:r>
          </a:p>
          <a:p>
            <a:pPr>
              <a:spcBef>
                <a:spcPts val="0"/>
              </a:spcBef>
              <a:spcAft>
                <a:spcPts val="0"/>
              </a:spcAft>
              <a:buNone/>
            </a:pPr>
            <a:r>
              <a:rPr lang="en-US" sz="1800" dirty="0" smtClean="0">
                <a:solidFill>
                  <a:srgbClr val="FF0000"/>
                </a:solidFill>
              </a:rPr>
              <a:t>      &lt;img src="</a:t>
            </a:r>
            <a:r>
              <a:rPr lang="zh-CN" altLang="en-US" sz="1800" dirty="0" smtClean="0">
                <a:solidFill>
                  <a:srgbClr val="FF0000"/>
                </a:solidFill>
              </a:rPr>
              <a:t>图片地址</a:t>
            </a:r>
            <a:r>
              <a:rPr lang="en-US" sz="1800" dirty="0" smtClean="0">
                <a:solidFill>
                  <a:srgbClr val="FF0000"/>
                </a:solidFill>
              </a:rPr>
              <a:t>" </a:t>
            </a:r>
            <a:r>
              <a:rPr lang="en-US" sz="1800" dirty="0" err="1" smtClean="0">
                <a:solidFill>
                  <a:srgbClr val="FF0000"/>
                </a:solidFill>
              </a:rPr>
              <a:t>usemap</a:t>
            </a:r>
            <a:r>
              <a:rPr lang="en-US" sz="1800" dirty="0" smtClean="0">
                <a:solidFill>
                  <a:srgbClr val="FF0000"/>
                </a:solidFill>
              </a:rPr>
              <a:t>="#</a:t>
            </a:r>
            <a:r>
              <a:rPr lang="zh-CN" altLang="en-US" sz="1800" dirty="0" smtClean="0">
                <a:solidFill>
                  <a:srgbClr val="FF0000"/>
                </a:solidFill>
              </a:rPr>
              <a:t>映射图片名称</a:t>
            </a:r>
            <a:r>
              <a:rPr lang="en-US" sz="1800" dirty="0" smtClean="0">
                <a:solidFill>
                  <a:srgbClr val="FF0000"/>
                </a:solidFill>
              </a:rPr>
              <a:t>"&gt;</a:t>
            </a:r>
          </a:p>
          <a:p>
            <a:pPr>
              <a:spcBef>
                <a:spcPts val="0"/>
              </a:spcBef>
              <a:spcAft>
                <a:spcPts val="0"/>
              </a:spcAft>
              <a:buNone/>
            </a:pPr>
            <a:r>
              <a:rPr lang="en-US" sz="1800" dirty="0" smtClean="0">
                <a:solidFill>
                  <a:srgbClr val="FF0000"/>
                </a:solidFill>
              </a:rPr>
              <a:t>     &lt;map name="</a:t>
            </a:r>
            <a:r>
              <a:rPr lang="zh-CN" altLang="en-US" sz="1800" dirty="0" smtClean="0">
                <a:solidFill>
                  <a:srgbClr val="FF0000"/>
                </a:solidFill>
              </a:rPr>
              <a:t>映射图片名称</a:t>
            </a:r>
            <a:r>
              <a:rPr lang="en-US" sz="1800" dirty="0" smtClean="0">
                <a:solidFill>
                  <a:srgbClr val="FF0000"/>
                </a:solidFill>
              </a:rPr>
              <a:t>"&gt;</a:t>
            </a:r>
          </a:p>
          <a:p>
            <a:pPr>
              <a:spcBef>
                <a:spcPts val="0"/>
              </a:spcBef>
              <a:spcAft>
                <a:spcPts val="0"/>
              </a:spcAft>
              <a:buNone/>
            </a:pPr>
            <a:r>
              <a:rPr lang="zh-CN" altLang="en-US" sz="1800" dirty="0" smtClean="0">
                <a:solidFill>
                  <a:srgbClr val="FF0000"/>
                </a:solidFill>
              </a:rPr>
              <a:t>           </a:t>
            </a:r>
            <a:r>
              <a:rPr lang="en-US" sz="1800" dirty="0" smtClean="0">
                <a:solidFill>
                  <a:srgbClr val="FF0000"/>
                </a:solidFill>
              </a:rPr>
              <a:t>&lt;area  shape="</a:t>
            </a:r>
            <a:r>
              <a:rPr lang="zh-CN" altLang="en-US" sz="1800" dirty="0" smtClean="0">
                <a:solidFill>
                  <a:srgbClr val="FF0000"/>
                </a:solidFill>
              </a:rPr>
              <a:t>热区形状</a:t>
            </a:r>
            <a:r>
              <a:rPr lang="en-US" sz="1800" dirty="0" smtClean="0">
                <a:solidFill>
                  <a:srgbClr val="FF0000"/>
                </a:solidFill>
              </a:rPr>
              <a:t>" </a:t>
            </a:r>
            <a:r>
              <a:rPr lang="en-US" sz="1800" dirty="0" err="1" smtClean="0">
                <a:solidFill>
                  <a:srgbClr val="FF0000"/>
                </a:solidFill>
              </a:rPr>
              <a:t>coords</a:t>
            </a:r>
            <a:r>
              <a:rPr lang="en-US" sz="1800" dirty="0" smtClean="0">
                <a:solidFill>
                  <a:srgbClr val="FF0000"/>
                </a:solidFill>
              </a:rPr>
              <a:t>="</a:t>
            </a:r>
            <a:r>
              <a:rPr lang="zh-CN" altLang="en-US" sz="1800" dirty="0" smtClean="0">
                <a:solidFill>
                  <a:srgbClr val="FF0000"/>
                </a:solidFill>
              </a:rPr>
              <a:t>热区坐标</a:t>
            </a:r>
            <a:r>
              <a:rPr lang="en-US" sz="1800" dirty="0" smtClean="0">
                <a:solidFill>
                  <a:srgbClr val="FF0000"/>
                </a:solidFill>
              </a:rPr>
              <a:t>" </a:t>
            </a:r>
            <a:r>
              <a:rPr lang="en-US" sz="1800" dirty="0" err="1" smtClean="0">
                <a:solidFill>
                  <a:srgbClr val="FF0000"/>
                </a:solidFill>
              </a:rPr>
              <a:t>href</a:t>
            </a:r>
            <a:r>
              <a:rPr lang="en-US" sz="1800" dirty="0" smtClean="0">
                <a:solidFill>
                  <a:srgbClr val="FF0000"/>
                </a:solidFill>
              </a:rPr>
              <a:t>="URL"&gt;</a:t>
            </a:r>
          </a:p>
          <a:p>
            <a:pPr>
              <a:spcBef>
                <a:spcPts val="0"/>
              </a:spcBef>
              <a:spcAft>
                <a:spcPts val="0"/>
              </a:spcAft>
              <a:buNone/>
            </a:pPr>
            <a:r>
              <a:rPr lang="en-US" sz="1800" dirty="0" smtClean="0">
                <a:solidFill>
                  <a:srgbClr val="FF0000"/>
                </a:solidFill>
              </a:rPr>
              <a:t>     &lt;/map&gt;</a:t>
            </a:r>
          </a:p>
          <a:p>
            <a:pPr>
              <a:spcBef>
                <a:spcPts val="0"/>
              </a:spcBef>
              <a:spcAft>
                <a:spcPts val="0"/>
              </a:spcAft>
              <a:buNone/>
            </a:pPr>
            <a:r>
              <a:rPr lang="zh-CN" altLang="en-US" dirty="0" smtClean="0"/>
              <a:t>其中</a:t>
            </a:r>
            <a:r>
              <a:rPr lang="zh-CN" altLang="en-US" sz="2000" dirty="0" smtClean="0"/>
              <a:t>：</a:t>
            </a:r>
            <a:r>
              <a:rPr lang="en-US" sz="2000" dirty="0" smtClean="0"/>
              <a:t> </a:t>
            </a:r>
            <a:r>
              <a:rPr lang="en-US" sz="2000" dirty="0" err="1" smtClean="0"/>
              <a:t>shape:rect</a:t>
            </a:r>
            <a:r>
              <a:rPr lang="en-US" sz="2000" dirty="0" smtClean="0"/>
              <a:t>(</a:t>
            </a:r>
            <a:r>
              <a:rPr lang="zh-CN" altLang="en-US" sz="2000" dirty="0" smtClean="0"/>
              <a:t>矩形</a:t>
            </a:r>
            <a:r>
              <a:rPr lang="en-US" sz="2000" dirty="0" smtClean="0"/>
              <a:t>)、 circle (</a:t>
            </a:r>
            <a:r>
              <a:rPr lang="zh-CN" altLang="en-US" sz="2000" dirty="0" smtClean="0"/>
              <a:t>圆形</a:t>
            </a:r>
            <a:r>
              <a:rPr lang="en-US" sz="2000" dirty="0" smtClean="0"/>
              <a:t>)、 poly (</a:t>
            </a:r>
            <a:r>
              <a:rPr lang="zh-CN" altLang="en-US" sz="2000" dirty="0" smtClean="0"/>
              <a:t>多边形</a:t>
            </a:r>
            <a:r>
              <a:rPr lang="en-US" sz="2000" dirty="0" smtClean="0"/>
              <a:t>) ；</a:t>
            </a:r>
          </a:p>
          <a:p>
            <a:pPr>
              <a:spcBef>
                <a:spcPts val="0"/>
              </a:spcBef>
              <a:spcAft>
                <a:spcPts val="0"/>
              </a:spcAft>
              <a:buNone/>
            </a:pPr>
            <a:r>
              <a:rPr lang="en-US" sz="2000" dirty="0" smtClean="0"/>
              <a:t>            </a:t>
            </a:r>
            <a:r>
              <a:rPr lang="en-US" sz="2000" dirty="0" err="1" smtClean="0"/>
              <a:t>coords</a:t>
            </a:r>
            <a:r>
              <a:rPr lang="zh-CN" altLang="en-US" sz="2000" dirty="0" smtClean="0"/>
              <a:t>与</a:t>
            </a:r>
            <a:r>
              <a:rPr lang="en-US" altLang="zh-CN" sz="2000" dirty="0" smtClean="0"/>
              <a:t>shape</a:t>
            </a:r>
            <a:r>
              <a:rPr lang="zh-CN" altLang="en-US" sz="2000" dirty="0" smtClean="0"/>
              <a:t>对应的坐标值：</a:t>
            </a:r>
            <a:endParaRPr lang="en-US" altLang="zh-CN" sz="2000" dirty="0" smtClean="0"/>
          </a:p>
          <a:p>
            <a:pPr>
              <a:spcBef>
                <a:spcPts val="0"/>
              </a:spcBef>
              <a:spcAft>
                <a:spcPts val="0"/>
              </a:spcAft>
              <a:buNone/>
            </a:pPr>
            <a:r>
              <a:rPr lang="en-US" sz="2000" dirty="0" smtClean="0"/>
              <a:t>            </a:t>
            </a:r>
            <a:r>
              <a:rPr lang="en-US" sz="2000" dirty="0" err="1" smtClean="0"/>
              <a:t>rect</a:t>
            </a:r>
            <a:r>
              <a:rPr lang="en-US" sz="2000" dirty="0" smtClean="0"/>
              <a:t>： x1,y1,x2,y2 (4 </a:t>
            </a:r>
            <a:r>
              <a:rPr lang="zh-CN" altLang="en-US" sz="2000" dirty="0" smtClean="0"/>
              <a:t>个值</a:t>
            </a:r>
            <a:r>
              <a:rPr lang="en-US" sz="2000" dirty="0" smtClean="0"/>
              <a:t>);</a:t>
            </a:r>
            <a:endParaRPr lang="en-US" altLang="zh-CN" sz="2000" dirty="0" smtClean="0"/>
          </a:p>
          <a:p>
            <a:pPr>
              <a:spcBef>
                <a:spcPts val="0"/>
              </a:spcBef>
              <a:spcAft>
                <a:spcPts val="0"/>
              </a:spcAft>
              <a:buNone/>
            </a:pPr>
            <a:r>
              <a:rPr lang="en-US" sz="2000" dirty="0" smtClean="0"/>
              <a:t>            circle ： center-x</a:t>
            </a:r>
            <a:r>
              <a:rPr lang="zh-CN" altLang="en-US" sz="2000" dirty="0" smtClean="0"/>
              <a:t>、</a:t>
            </a:r>
            <a:r>
              <a:rPr lang="en-US" sz="2000" dirty="0" smtClean="0"/>
              <a:t>center-y</a:t>
            </a:r>
            <a:r>
              <a:rPr lang="zh-CN" altLang="en-US" sz="2000" dirty="0" smtClean="0"/>
              <a:t>、</a:t>
            </a:r>
            <a:r>
              <a:rPr lang="en-US" sz="2000" dirty="0" smtClean="0"/>
              <a:t>radius(3</a:t>
            </a:r>
            <a:r>
              <a:rPr lang="zh-CN" altLang="en-US" sz="2000" dirty="0" smtClean="0"/>
              <a:t>个值</a:t>
            </a:r>
            <a:r>
              <a:rPr lang="en-US" sz="2000" dirty="0" smtClean="0"/>
              <a:t>)</a:t>
            </a:r>
            <a:endParaRPr lang="en-US" altLang="zh-CN" sz="2000" dirty="0" smtClean="0"/>
          </a:p>
          <a:p>
            <a:pPr>
              <a:spcBef>
                <a:spcPts val="0"/>
              </a:spcBef>
              <a:spcAft>
                <a:spcPts val="0"/>
              </a:spcAft>
              <a:buNone/>
            </a:pPr>
            <a:r>
              <a:rPr lang="en-US" sz="2000" dirty="0" smtClean="0"/>
              <a:t>            poly ：</a:t>
            </a:r>
            <a:r>
              <a:rPr lang="zh-CN" altLang="en-US" sz="2000" dirty="0" smtClean="0"/>
              <a:t>（</a:t>
            </a:r>
            <a:r>
              <a:rPr lang="en-US" sz="2000" dirty="0" smtClean="0"/>
              <a:t> </a:t>
            </a:r>
            <a:r>
              <a:rPr lang="en-US" sz="2000" u="sng" dirty="0" smtClean="0">
                <a:solidFill>
                  <a:srgbClr val="FF0000"/>
                </a:solidFill>
              </a:rPr>
              <a:t>x1,y1</a:t>
            </a:r>
            <a:r>
              <a:rPr lang="en-US" sz="2000" dirty="0" smtClean="0"/>
              <a:t>,x2,y2 ,…,</a:t>
            </a:r>
            <a:r>
              <a:rPr lang="en-US" sz="2000" dirty="0" err="1" smtClean="0"/>
              <a:t>xi,yi</a:t>
            </a:r>
            <a:r>
              <a:rPr lang="en-US" sz="2000" dirty="0" smtClean="0"/>
              <a:t>,…,xn,yn,</a:t>
            </a:r>
            <a:r>
              <a:rPr lang="en-US" sz="2000" u="sng" dirty="0" smtClean="0">
                <a:solidFill>
                  <a:srgbClr val="FF0000"/>
                </a:solidFill>
              </a:rPr>
              <a:t>x1,y1</a:t>
            </a:r>
            <a:r>
              <a:rPr lang="zh-CN" altLang="en-US" sz="2000" dirty="0" smtClean="0"/>
              <a:t>）</a:t>
            </a:r>
            <a:r>
              <a:rPr lang="en-US" altLang="zh-CN" sz="2000" dirty="0" smtClean="0"/>
              <a:t>(</a:t>
            </a:r>
            <a:r>
              <a:rPr lang="zh-CN" altLang="en-US" sz="2000" dirty="0" smtClean="0"/>
              <a:t>（</a:t>
            </a:r>
            <a:r>
              <a:rPr lang="en-US" altLang="zh-CN" sz="2000" dirty="0" smtClean="0"/>
              <a:t>n+1</a:t>
            </a:r>
            <a:r>
              <a:rPr lang="zh-CN" altLang="en-US" sz="2000" dirty="0" smtClean="0"/>
              <a:t>）</a:t>
            </a:r>
            <a:r>
              <a:rPr lang="en-US" altLang="zh-CN" sz="2000" dirty="0" smtClean="0"/>
              <a:t>*2</a:t>
            </a:r>
            <a:r>
              <a:rPr lang="zh-CN" altLang="en-US" sz="2000" dirty="0" smtClean="0"/>
              <a:t>个值，多边形的顶点数</a:t>
            </a:r>
            <a:r>
              <a:rPr lang="en-US" altLang="zh-CN" sz="2000" dirty="0" smtClean="0"/>
              <a:t>)</a:t>
            </a:r>
            <a:r>
              <a:rPr lang="zh-CN" altLang="en-US" sz="2000" dirty="0" smtClean="0"/>
              <a:t>。</a:t>
            </a:r>
          </a:p>
          <a:p>
            <a:pPr>
              <a:buNone/>
            </a:pPr>
            <a:endParaRPr lang="zh-CN" altLang="zh-CN" dirty="0">
              <a:ea typeface="宋体" charset="-122"/>
            </a:endParaRPr>
          </a:p>
        </p:txBody>
      </p:sp>
    </p:spTree>
    <p:extLst>
      <p:ext uri="{BB962C8B-B14F-4D97-AF65-F5344CB8AC3E}">
        <p14:creationId xmlns:p14="http://schemas.microsoft.com/office/powerpoint/2010/main" val="2544036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图像热区链接案例</a:t>
            </a:r>
            <a:endParaRPr lang="zh-CN" altLang="en-US" dirty="0"/>
          </a:p>
        </p:txBody>
      </p:sp>
      <p:sp>
        <p:nvSpPr>
          <p:cNvPr id="3" name="矩形 2"/>
          <p:cNvSpPr/>
          <p:nvPr/>
        </p:nvSpPr>
        <p:spPr>
          <a:xfrm>
            <a:off x="533507" y="771723"/>
            <a:ext cx="4495682" cy="3862596"/>
          </a:xfrm>
          <a:prstGeom prst="rect">
            <a:avLst/>
          </a:prstGeom>
        </p:spPr>
        <p:txBody>
          <a:bodyPr wrap="square">
            <a:spAutoFit/>
          </a:bodyPr>
          <a:lstStyle/>
          <a:p>
            <a:pPr>
              <a:lnSpc>
                <a:spcPts val="1400"/>
              </a:lnSpc>
              <a:spcBef>
                <a:spcPts val="0"/>
              </a:spcBef>
            </a:pPr>
            <a:r>
              <a:rPr lang="en-US" altLang="zh-CN" sz="1400" dirty="0" smtClean="0"/>
              <a:t>&lt;!-- edu_6_1_4.html --&gt;</a:t>
            </a:r>
          </a:p>
          <a:p>
            <a:pPr>
              <a:lnSpc>
                <a:spcPts val="1400"/>
              </a:lnSpc>
              <a:spcBef>
                <a:spcPts val="0"/>
              </a:spcBef>
            </a:pPr>
            <a:r>
              <a:rPr lang="en-US" altLang="zh-CN" sz="1400" dirty="0" smtClean="0"/>
              <a:t>&lt;html&gt;</a:t>
            </a:r>
          </a:p>
          <a:p>
            <a:pPr indent="174625">
              <a:lnSpc>
                <a:spcPts val="1400"/>
              </a:lnSpc>
              <a:spcBef>
                <a:spcPts val="0"/>
              </a:spcBef>
            </a:pPr>
            <a:r>
              <a:rPr lang="en-US" altLang="zh-CN" sz="1400" dirty="0" smtClean="0"/>
              <a:t>&lt;head&gt;</a:t>
            </a:r>
          </a:p>
          <a:p>
            <a:pPr indent="174625">
              <a:lnSpc>
                <a:spcPts val="1400"/>
              </a:lnSpc>
              <a:spcBef>
                <a:spcPts val="0"/>
              </a:spcBef>
            </a:pPr>
            <a:r>
              <a:rPr lang="en-US" altLang="zh-CN" sz="1400" dirty="0" smtClean="0"/>
              <a:t>   &lt;title&gt;</a:t>
            </a:r>
            <a:r>
              <a:rPr lang="zh-CN" altLang="en-US" sz="1400" dirty="0" smtClean="0"/>
              <a:t>图像热区链接</a:t>
            </a:r>
            <a:r>
              <a:rPr lang="en-US" altLang="zh-CN" sz="1400" dirty="0" smtClean="0"/>
              <a:t>&lt;/title&gt;</a:t>
            </a:r>
          </a:p>
          <a:p>
            <a:pPr indent="174625">
              <a:lnSpc>
                <a:spcPts val="1400"/>
              </a:lnSpc>
              <a:spcBef>
                <a:spcPts val="0"/>
              </a:spcBef>
            </a:pPr>
            <a:r>
              <a:rPr lang="en-US" altLang="zh-CN" sz="1400" dirty="0" smtClean="0"/>
              <a:t>&lt;/head&gt;</a:t>
            </a:r>
          </a:p>
          <a:p>
            <a:pPr indent="174625">
              <a:lnSpc>
                <a:spcPts val="1400"/>
              </a:lnSpc>
              <a:spcBef>
                <a:spcPts val="0"/>
              </a:spcBef>
            </a:pPr>
            <a:r>
              <a:rPr lang="en-US" altLang="zh-CN" sz="1400" dirty="0" smtClean="0"/>
              <a:t>&lt;body&gt;</a:t>
            </a:r>
          </a:p>
          <a:p>
            <a:pPr indent="449263">
              <a:lnSpc>
                <a:spcPts val="1400"/>
              </a:lnSpc>
              <a:spcBef>
                <a:spcPts val="0"/>
              </a:spcBef>
            </a:pPr>
            <a:r>
              <a:rPr lang="en-US" altLang="zh-CN" sz="1400" dirty="0" smtClean="0"/>
              <a:t>&lt;p&gt;</a:t>
            </a:r>
          </a:p>
          <a:p>
            <a:pPr indent="449263">
              <a:lnSpc>
                <a:spcPts val="1400"/>
              </a:lnSpc>
              <a:spcBef>
                <a:spcPts val="0"/>
              </a:spcBef>
            </a:pPr>
            <a:r>
              <a:rPr lang="en-US" altLang="zh-CN" sz="1800" dirty="0" smtClean="0"/>
              <a:t>&lt;a&gt;&lt;img src="tu.jpg" align="bottom" width="200" height="150" border="3" alt="</a:t>
            </a:r>
            <a:r>
              <a:rPr lang="zh-CN" altLang="en-US" sz="1800" dirty="0" smtClean="0"/>
              <a:t>美女</a:t>
            </a:r>
            <a:r>
              <a:rPr lang="en-US" altLang="zh-CN" sz="1800" dirty="0" smtClean="0"/>
              <a:t>" </a:t>
            </a:r>
            <a:r>
              <a:rPr lang="en-US" altLang="zh-CN" sz="1800" dirty="0" err="1" smtClean="0"/>
              <a:t>usemap</a:t>
            </a:r>
            <a:r>
              <a:rPr lang="en-US" altLang="zh-CN" sz="1800" dirty="0" smtClean="0"/>
              <a:t>="#girl"&gt;&lt;/a&gt;</a:t>
            </a:r>
          </a:p>
          <a:p>
            <a:pPr indent="449263">
              <a:lnSpc>
                <a:spcPts val="1400"/>
              </a:lnSpc>
              <a:spcBef>
                <a:spcPts val="0"/>
              </a:spcBef>
            </a:pPr>
            <a:r>
              <a:rPr lang="en-US" altLang="zh-CN" sz="1800" dirty="0" smtClean="0"/>
              <a:t>&lt;map name="girl"&gt;</a:t>
            </a:r>
          </a:p>
          <a:p>
            <a:pPr indent="449263">
              <a:lnSpc>
                <a:spcPts val="1400"/>
              </a:lnSpc>
              <a:spcBef>
                <a:spcPts val="0"/>
              </a:spcBef>
            </a:pPr>
            <a:r>
              <a:rPr lang="en-US" altLang="zh-CN" sz="1800" dirty="0" smtClean="0"/>
              <a:t>&lt;area </a:t>
            </a:r>
            <a:r>
              <a:rPr lang="en-US" altLang="zh-CN" sz="1800" dirty="0" smtClean="0">
                <a:solidFill>
                  <a:srgbClr val="FF0000"/>
                </a:solidFill>
              </a:rPr>
              <a:t>shape="circle" </a:t>
            </a:r>
            <a:r>
              <a:rPr lang="en-US" altLang="zh-CN" sz="1800" dirty="0" err="1" smtClean="0"/>
              <a:t>href</a:t>
            </a:r>
            <a:r>
              <a:rPr lang="en-US" altLang="zh-CN" sz="1800" dirty="0" smtClean="0"/>
              <a:t>="http://www.baidu.com" </a:t>
            </a:r>
            <a:r>
              <a:rPr lang="en-US" altLang="zh-CN" sz="1800" dirty="0" err="1" smtClean="0">
                <a:solidFill>
                  <a:srgbClr val="FF0000"/>
                </a:solidFill>
              </a:rPr>
              <a:t>coords</a:t>
            </a:r>
            <a:r>
              <a:rPr lang="en-US" altLang="zh-CN" sz="1800" dirty="0" smtClean="0">
                <a:solidFill>
                  <a:srgbClr val="FF0000"/>
                </a:solidFill>
              </a:rPr>
              <a:t>="50,50,30" </a:t>
            </a:r>
            <a:r>
              <a:rPr lang="en-US" altLang="zh-CN" sz="1800" dirty="0" smtClean="0"/>
              <a:t>alt="</a:t>
            </a:r>
            <a:r>
              <a:rPr lang="zh-CN" altLang="en-US" sz="1800" dirty="0" smtClean="0"/>
              <a:t>百度</a:t>
            </a:r>
            <a:r>
              <a:rPr lang="en-US" altLang="zh-CN" sz="1800" dirty="0" smtClean="0"/>
              <a:t>"&gt;</a:t>
            </a:r>
          </a:p>
          <a:p>
            <a:pPr indent="449263">
              <a:lnSpc>
                <a:spcPts val="1400"/>
              </a:lnSpc>
              <a:spcBef>
                <a:spcPts val="0"/>
              </a:spcBef>
            </a:pPr>
            <a:r>
              <a:rPr lang="en-US" altLang="zh-CN" sz="1800" dirty="0" smtClean="0"/>
              <a:t>&lt;/map&gt;</a:t>
            </a:r>
          </a:p>
          <a:p>
            <a:pPr indent="449263">
              <a:lnSpc>
                <a:spcPts val="1400"/>
              </a:lnSpc>
              <a:spcBef>
                <a:spcPts val="0"/>
              </a:spcBef>
            </a:pPr>
            <a:r>
              <a:rPr lang="en-US" altLang="zh-CN" sz="1400" dirty="0" smtClean="0"/>
              <a:t>&lt;/p&gt;</a:t>
            </a:r>
          </a:p>
          <a:p>
            <a:pPr>
              <a:lnSpc>
                <a:spcPts val="1400"/>
              </a:lnSpc>
            </a:pPr>
            <a:r>
              <a:rPr lang="en-US" altLang="zh-CN" sz="1400" dirty="0" smtClean="0"/>
              <a:t>&lt;/body&gt;</a:t>
            </a:r>
          </a:p>
          <a:p>
            <a:pPr>
              <a:lnSpc>
                <a:spcPts val="1400"/>
              </a:lnSpc>
            </a:pPr>
            <a:r>
              <a:rPr lang="en-US" altLang="zh-CN" sz="1400" dirty="0" smtClean="0"/>
              <a:t>&lt;/html&gt;</a:t>
            </a:r>
            <a:endParaRPr lang="zh-CN" altLang="en-US" sz="1400" dirty="0" smtClean="0"/>
          </a:p>
          <a:p>
            <a:pPr>
              <a:lnSpc>
                <a:spcPts val="1400"/>
              </a:lnSpc>
            </a:pPr>
            <a:r>
              <a:rPr lang="en-US" sz="1400" dirty="0" smtClean="0"/>
              <a:t>   1.</a:t>
            </a:r>
            <a:r>
              <a:rPr lang="zh-CN" altLang="en-US" sz="1400" dirty="0" smtClean="0"/>
              <a:t>单击圆形图像热区   </a:t>
            </a:r>
            <a:endParaRPr lang="en-US" altLang="zh-CN" sz="1400" dirty="0" smtClean="0"/>
          </a:p>
          <a:p>
            <a:pPr>
              <a:lnSpc>
                <a:spcPts val="1400"/>
              </a:lnSpc>
            </a:pPr>
            <a:r>
              <a:rPr lang="en-US" altLang="zh-CN" sz="1400" dirty="0" smtClean="0"/>
              <a:t>   2.</a:t>
            </a:r>
            <a:r>
              <a:rPr lang="zh-CN" altLang="en-US" sz="1400" dirty="0" smtClean="0"/>
              <a:t>进入百度页面</a:t>
            </a:r>
            <a:endParaRPr lang="en-US" altLang="zh-CN" sz="1400" dirty="0" smtClean="0"/>
          </a:p>
        </p:txBody>
      </p:sp>
      <p:pic>
        <p:nvPicPr>
          <p:cNvPr id="32770" name="Picture 2"/>
          <p:cNvPicPr>
            <a:picLocks noChangeAspect="1" noChangeArrowheads="1"/>
          </p:cNvPicPr>
          <p:nvPr/>
        </p:nvPicPr>
        <p:blipFill>
          <a:blip r:embed="rId2" cstate="print"/>
          <a:srcRect/>
          <a:stretch>
            <a:fillRect/>
          </a:stretch>
        </p:blipFill>
        <p:spPr bwMode="auto">
          <a:xfrm>
            <a:off x="5486376" y="971592"/>
            <a:ext cx="1704975" cy="1293019"/>
          </a:xfrm>
          <a:prstGeom prst="rect">
            <a:avLst/>
          </a:prstGeom>
          <a:noFill/>
        </p:spPr>
      </p:pic>
      <p:pic>
        <p:nvPicPr>
          <p:cNvPr id="32769" name="Picture 1"/>
          <p:cNvPicPr>
            <a:picLocks noChangeAspect="1" noChangeArrowheads="1"/>
          </p:cNvPicPr>
          <p:nvPr/>
        </p:nvPicPr>
        <p:blipFill>
          <a:blip r:embed="rId3" cstate="print"/>
          <a:srcRect/>
          <a:stretch>
            <a:fillRect/>
          </a:stretch>
        </p:blipFill>
        <p:spPr bwMode="auto">
          <a:xfrm>
            <a:off x="5410178" y="2800344"/>
            <a:ext cx="3190875" cy="1293019"/>
          </a:xfrm>
          <a:prstGeom prst="rect">
            <a:avLst/>
          </a:prstGeom>
          <a:noFill/>
        </p:spPr>
      </p:pic>
      <p:sp>
        <p:nvSpPr>
          <p:cNvPr id="32771" name="AutoShape 3"/>
          <p:cNvSpPr>
            <a:spLocks/>
          </p:cNvSpPr>
          <p:nvPr/>
        </p:nvSpPr>
        <p:spPr bwMode="auto">
          <a:xfrm>
            <a:off x="6629346" y="1504978"/>
            <a:ext cx="1257300" cy="222647"/>
          </a:xfrm>
          <a:prstGeom prst="callout2">
            <a:avLst>
              <a:gd name="adj1" fmla="val 38505"/>
              <a:gd name="adj2" fmla="val -6060"/>
              <a:gd name="adj3" fmla="val 38505"/>
              <a:gd name="adj4" fmla="val -29167"/>
              <a:gd name="adj5" fmla="val 108556"/>
              <a:gd name="adj6" fmla="val -523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单击圆形图像热区</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2772" name="AutoShape 4"/>
          <p:cNvSpPr>
            <a:spLocks/>
          </p:cNvSpPr>
          <p:nvPr/>
        </p:nvSpPr>
        <p:spPr bwMode="auto">
          <a:xfrm>
            <a:off x="6934138" y="2343156"/>
            <a:ext cx="1028700" cy="222647"/>
          </a:xfrm>
          <a:prstGeom prst="callout2">
            <a:avLst>
              <a:gd name="adj1" fmla="val 38505"/>
              <a:gd name="adj2" fmla="val -7407"/>
              <a:gd name="adj3" fmla="val 38505"/>
              <a:gd name="adj4" fmla="val -33486"/>
              <a:gd name="adj5" fmla="val 430712"/>
              <a:gd name="adj6" fmla="val -499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进入百度页面</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2773" name="Rectangle 5"/>
          <p:cNvSpPr>
            <a:spLocks noChangeArrowheads="1"/>
          </p:cNvSpPr>
          <p:nvPr/>
        </p:nvSpPr>
        <p:spPr bwMode="auto">
          <a:xfrm>
            <a:off x="0" y="-43993"/>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6" name="Rectangle 8"/>
          <p:cNvSpPr>
            <a:spLocks noChangeArrowheads="1"/>
          </p:cNvSpPr>
          <p:nvPr/>
        </p:nvSpPr>
        <p:spPr bwMode="auto">
          <a:xfrm>
            <a:off x="0" y="127457"/>
            <a:ext cx="184731"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777" name="Rectangle 9"/>
          <p:cNvSpPr>
            <a:spLocks noChangeArrowheads="1"/>
          </p:cNvSpPr>
          <p:nvPr/>
        </p:nvSpPr>
        <p:spPr bwMode="auto">
          <a:xfrm>
            <a:off x="4415547" y="1435864"/>
            <a:ext cx="31290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4266380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6.2 滚动</a:t>
            </a:r>
            <a:r>
              <a:rPr lang="zh-CN" altLang="en-US" dirty="0" smtClean="0"/>
              <a:t>文字</a:t>
            </a:r>
            <a:endParaRPr lang="zh-CN" altLang="en-US" dirty="0"/>
          </a:p>
        </p:txBody>
      </p:sp>
      <p:sp>
        <p:nvSpPr>
          <p:cNvPr id="21507" name="Rectangle 3"/>
          <p:cNvSpPr>
            <a:spLocks noGrp="1" noChangeArrowheads="1"/>
          </p:cNvSpPr>
          <p:nvPr>
            <p:ph idx="1"/>
          </p:nvPr>
        </p:nvSpPr>
        <p:spPr>
          <a:xfrm>
            <a:off x="533506" y="829828"/>
            <a:ext cx="8534176" cy="3875466"/>
          </a:xfrm>
        </p:spPr>
        <p:txBody>
          <a:bodyPr/>
          <a:lstStyle/>
          <a:p>
            <a:pPr marL="0">
              <a:spcBef>
                <a:spcPts val="0"/>
              </a:spcBef>
              <a:spcAft>
                <a:spcPts val="0"/>
              </a:spcAft>
              <a:buNone/>
            </a:pPr>
            <a:r>
              <a:rPr lang="zh-CN" altLang="en-US" b="0" dirty="0"/>
              <a:t> </a:t>
            </a:r>
            <a:r>
              <a:rPr lang="zh-CN" altLang="en-US" b="0" dirty="0" smtClean="0"/>
              <a:t>        </a:t>
            </a:r>
            <a:r>
              <a:rPr lang="zh-CN" altLang="en-US" dirty="0"/>
              <a:t>要</a:t>
            </a:r>
            <a:r>
              <a:rPr lang="zh-CN" altLang="zh-CN" b="0" dirty="0" smtClean="0"/>
              <a:t>设计</a:t>
            </a:r>
            <a:r>
              <a:rPr lang="zh-CN" altLang="zh-CN" b="0" dirty="0"/>
              <a:t>一个更加生动的网站还需要在网页中添加多媒体元素。多媒体元素还可以更好地体现设计者的个性，通常滚动文字可以增加文字的动态效果</a:t>
            </a:r>
            <a:r>
              <a:rPr lang="zh-CN" altLang="zh-CN" b="0" dirty="0" smtClean="0"/>
              <a:t>。</a:t>
            </a:r>
            <a:endParaRPr lang="en-US" altLang="zh-CN" b="0" dirty="0" smtClean="0"/>
          </a:p>
          <a:p>
            <a:pPr marL="0">
              <a:spcBef>
                <a:spcPts val="600"/>
              </a:spcBef>
              <a:spcAft>
                <a:spcPts val="600"/>
              </a:spcAft>
              <a:buNone/>
            </a:pPr>
            <a:r>
              <a:rPr lang="en-US" altLang="zh-CN" b="1" dirty="0"/>
              <a:t>6.2.1  </a:t>
            </a:r>
            <a:r>
              <a:rPr lang="zh-CN" altLang="zh-CN" b="1" dirty="0"/>
              <a:t>添加滚动文</a:t>
            </a:r>
            <a:r>
              <a:rPr lang="zh-CN" altLang="zh-CN" b="1" dirty="0" smtClean="0"/>
              <a:t>字</a:t>
            </a:r>
            <a:endParaRPr lang="en-US" altLang="zh-CN" b="1" dirty="0" smtClean="0"/>
          </a:p>
          <a:p>
            <a:pPr marL="0">
              <a:spcBef>
                <a:spcPts val="0"/>
              </a:spcBef>
              <a:spcAft>
                <a:spcPts val="0"/>
              </a:spcAft>
              <a:buNone/>
            </a:pPr>
            <a:r>
              <a:rPr lang="en-US" altLang="zh-CN" dirty="0"/>
              <a:t> </a:t>
            </a:r>
            <a:r>
              <a:rPr lang="en-US" altLang="zh-CN" dirty="0" smtClean="0"/>
              <a:t>         </a:t>
            </a:r>
            <a:r>
              <a:rPr lang="zh-CN" altLang="zh-CN" sz="2400" dirty="0" smtClean="0"/>
              <a:t>通</a:t>
            </a:r>
            <a:r>
              <a:rPr lang="zh-CN" altLang="zh-CN" sz="2400" dirty="0"/>
              <a:t>过</a:t>
            </a:r>
            <a:r>
              <a:rPr lang="en-US" altLang="zh-CN" sz="2400" dirty="0"/>
              <a:t>marquee</a:t>
            </a:r>
            <a:r>
              <a:rPr lang="zh-CN" altLang="zh-CN" sz="2400" dirty="0"/>
              <a:t>标记可以添加滚动文字</a:t>
            </a:r>
            <a:r>
              <a:rPr lang="en-US" altLang="zh-CN" sz="2400" dirty="0"/>
              <a:t>(</a:t>
            </a:r>
            <a:r>
              <a:rPr lang="zh-CN" altLang="zh-CN" sz="2400" dirty="0"/>
              <a:t>内容</a:t>
            </a:r>
            <a:r>
              <a:rPr lang="en-US" altLang="zh-CN" sz="2400" dirty="0"/>
              <a:t>)</a:t>
            </a:r>
            <a:r>
              <a:rPr lang="zh-CN" altLang="zh-CN" sz="2400" dirty="0"/>
              <a:t>，增加动态效果，丰富网页的内容。</a:t>
            </a:r>
            <a:r>
              <a:rPr lang="zh-CN" altLang="en-US" sz="2400" dirty="0">
                <a:ea typeface="宋体" pitchFamily="2" charset="-122"/>
              </a:rPr>
              <a:t> </a:t>
            </a:r>
            <a:endParaRPr lang="en-US" altLang="zh-CN" sz="2400" dirty="0" smtClean="0">
              <a:ea typeface="宋体" pitchFamily="2" charset="-122"/>
            </a:endParaRPr>
          </a:p>
          <a:p>
            <a:pPr marL="0" indent="0">
              <a:buNone/>
            </a:pPr>
            <a:r>
              <a:rPr lang="zh-CN" altLang="zh-CN" sz="1800" dirty="0"/>
              <a:t>基本语</a:t>
            </a:r>
            <a:r>
              <a:rPr lang="zh-CN" altLang="zh-CN" sz="1800" dirty="0" smtClean="0"/>
              <a:t>法</a:t>
            </a:r>
            <a:r>
              <a:rPr lang="zh-CN" altLang="en-US" sz="1800" dirty="0" smtClean="0"/>
              <a:t>：</a:t>
            </a:r>
            <a:r>
              <a:rPr lang="en-US" altLang="zh-CN" sz="1800" dirty="0" smtClean="0">
                <a:solidFill>
                  <a:srgbClr val="FF0000"/>
                </a:solidFill>
              </a:rPr>
              <a:t>&lt;</a:t>
            </a:r>
            <a:r>
              <a:rPr lang="en-US" altLang="zh-CN" sz="1800" dirty="0">
                <a:solidFill>
                  <a:srgbClr val="FF0000"/>
                </a:solidFill>
              </a:rPr>
              <a:t>marquee width="" height="" </a:t>
            </a:r>
            <a:r>
              <a:rPr lang="en-US" altLang="zh-CN" sz="1800" dirty="0" err="1">
                <a:solidFill>
                  <a:srgbClr val="FF0000"/>
                </a:solidFill>
              </a:rPr>
              <a:t>bgcolor</a:t>
            </a:r>
            <a:r>
              <a:rPr lang="en-US" altLang="zh-CN" sz="1800" dirty="0">
                <a:solidFill>
                  <a:srgbClr val="FF0000"/>
                </a:solidFill>
              </a:rPr>
              <a:t>="" direction="</a:t>
            </a:r>
            <a:r>
              <a:rPr lang="en-US" altLang="zh-CN" sz="1800" dirty="0" err="1">
                <a:solidFill>
                  <a:srgbClr val="FF0000"/>
                </a:solidFill>
              </a:rPr>
              <a:t>up|down|left|right</a:t>
            </a:r>
            <a:r>
              <a:rPr lang="en-US" altLang="zh-CN" sz="1800" dirty="0">
                <a:solidFill>
                  <a:srgbClr val="FF0000"/>
                </a:solidFill>
              </a:rPr>
              <a:t>" behavior="</a:t>
            </a:r>
            <a:r>
              <a:rPr lang="en-US" altLang="zh-CN" sz="1800" dirty="0" err="1">
                <a:solidFill>
                  <a:srgbClr val="FF0000"/>
                </a:solidFill>
              </a:rPr>
              <a:t>scroll|slide|alternate</a:t>
            </a:r>
            <a:r>
              <a:rPr lang="en-US" altLang="zh-CN" sz="1800" dirty="0">
                <a:solidFill>
                  <a:srgbClr val="FF0000"/>
                </a:solidFill>
              </a:rPr>
              <a:t>" </a:t>
            </a:r>
            <a:r>
              <a:rPr lang="en-US" altLang="zh-CN" sz="1800" dirty="0" err="1">
                <a:solidFill>
                  <a:srgbClr val="FF0000"/>
                </a:solidFill>
              </a:rPr>
              <a:t>hspace</a:t>
            </a:r>
            <a:r>
              <a:rPr lang="en-US" altLang="zh-CN" sz="1800" dirty="0">
                <a:solidFill>
                  <a:srgbClr val="FF0000"/>
                </a:solidFill>
              </a:rPr>
              <a:t>="" </a:t>
            </a:r>
            <a:r>
              <a:rPr lang="en-US" altLang="zh-CN" sz="1800" dirty="0" err="1">
                <a:solidFill>
                  <a:srgbClr val="FF0000"/>
                </a:solidFill>
              </a:rPr>
              <a:t>vspace</a:t>
            </a:r>
            <a:r>
              <a:rPr lang="en-US" altLang="zh-CN" sz="1800" dirty="0">
                <a:solidFill>
                  <a:srgbClr val="FF0000"/>
                </a:solidFill>
              </a:rPr>
              <a:t>="" </a:t>
            </a:r>
            <a:r>
              <a:rPr lang="en-US" altLang="zh-CN" sz="1800" dirty="0" err="1">
                <a:solidFill>
                  <a:srgbClr val="FF0000"/>
                </a:solidFill>
              </a:rPr>
              <a:t>scrollamount</a:t>
            </a:r>
            <a:r>
              <a:rPr lang="en-US" altLang="zh-CN" sz="1800" dirty="0">
                <a:solidFill>
                  <a:srgbClr val="FF0000"/>
                </a:solidFill>
              </a:rPr>
              <a:t>="" </a:t>
            </a:r>
            <a:r>
              <a:rPr lang="en-US" altLang="zh-CN" sz="1800" dirty="0" err="1">
                <a:solidFill>
                  <a:srgbClr val="FF0000"/>
                </a:solidFill>
              </a:rPr>
              <a:t>scrolldelay</a:t>
            </a:r>
            <a:r>
              <a:rPr lang="en-US" altLang="zh-CN" sz="1800" dirty="0">
                <a:solidFill>
                  <a:srgbClr val="FF0000"/>
                </a:solidFill>
              </a:rPr>
              <a:t>="" loop="" </a:t>
            </a:r>
            <a:r>
              <a:rPr lang="en-US" altLang="zh-CN" sz="1800" dirty="0" err="1">
                <a:solidFill>
                  <a:srgbClr val="FF0000"/>
                </a:solidFill>
              </a:rPr>
              <a:t>onmouseover</a:t>
            </a:r>
            <a:r>
              <a:rPr lang="en-US" altLang="zh-CN" sz="1800" dirty="0">
                <a:solidFill>
                  <a:srgbClr val="FF0000"/>
                </a:solidFill>
              </a:rPr>
              <a:t>="</a:t>
            </a:r>
            <a:r>
              <a:rPr lang="en-US" altLang="zh-CN" sz="1800" dirty="0" err="1">
                <a:solidFill>
                  <a:srgbClr val="FF0000"/>
                </a:solidFill>
              </a:rPr>
              <a:t>this.stop</a:t>
            </a:r>
            <a:r>
              <a:rPr lang="en-US" altLang="zh-CN" sz="1800" dirty="0">
                <a:solidFill>
                  <a:srgbClr val="FF0000"/>
                </a:solidFill>
              </a:rPr>
              <a:t>()" </a:t>
            </a:r>
            <a:r>
              <a:rPr lang="en-US" altLang="zh-CN" sz="1800" dirty="0" err="1">
                <a:solidFill>
                  <a:srgbClr val="FF0000"/>
                </a:solidFill>
              </a:rPr>
              <a:t>onMouseOut</a:t>
            </a:r>
            <a:r>
              <a:rPr lang="en-US" altLang="zh-CN" sz="1800" dirty="0">
                <a:solidFill>
                  <a:srgbClr val="FF0000"/>
                </a:solidFill>
              </a:rPr>
              <a:t>="</a:t>
            </a:r>
            <a:r>
              <a:rPr lang="en-US" altLang="zh-CN" sz="1800" dirty="0" err="1">
                <a:solidFill>
                  <a:srgbClr val="FF0000"/>
                </a:solidFill>
              </a:rPr>
              <a:t>this.start</a:t>
            </a:r>
            <a:r>
              <a:rPr lang="en-US" altLang="zh-CN" sz="1800" dirty="0">
                <a:solidFill>
                  <a:srgbClr val="FF0000"/>
                </a:solidFill>
              </a:rPr>
              <a:t>()"&gt;</a:t>
            </a:r>
            <a:r>
              <a:rPr lang="zh-CN" altLang="zh-CN" sz="1800" dirty="0">
                <a:solidFill>
                  <a:srgbClr val="FF0000"/>
                </a:solidFill>
              </a:rPr>
              <a:t>滚动内容</a:t>
            </a:r>
            <a:r>
              <a:rPr lang="en-US" altLang="zh-CN" sz="1800" dirty="0">
                <a:solidFill>
                  <a:srgbClr val="FF0000"/>
                </a:solidFill>
              </a:rPr>
              <a:t>&lt;/marquee&gt;</a:t>
            </a:r>
            <a:endParaRPr lang="zh-CN" altLang="zh-CN" dirty="0">
              <a:solidFill>
                <a:srgbClr val="FF0000"/>
              </a:solidFill>
            </a:endParaRPr>
          </a:p>
          <a:p>
            <a:pPr>
              <a:buNone/>
            </a:pPr>
            <a:endParaRPr lang="en-US" altLang="zh-CN" dirty="0" smtClean="0"/>
          </a:p>
          <a:p>
            <a:pPr>
              <a:buNone/>
            </a:pPr>
            <a:endParaRPr lang="zh-CN" altLang="zh-CN" b="0" dirty="0"/>
          </a:p>
        </p:txBody>
      </p:sp>
    </p:spTree>
    <p:extLst>
      <p:ext uri="{BB962C8B-B14F-4D97-AF65-F5344CB8AC3E}">
        <p14:creationId xmlns:p14="http://schemas.microsoft.com/office/powerpoint/2010/main" val="9833354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6.2.1  </a:t>
            </a:r>
            <a:r>
              <a:rPr lang="zh-CN" altLang="zh-CN" dirty="0"/>
              <a:t>添加滚动</a:t>
            </a:r>
            <a:r>
              <a:rPr lang="zh-CN" altLang="zh-CN" dirty="0" smtClean="0"/>
              <a:t>文字</a:t>
            </a:r>
            <a:r>
              <a:rPr lang="zh-CN" altLang="en-US" dirty="0" smtClean="0"/>
              <a:t> </a:t>
            </a:r>
            <a:endParaRPr lang="zh-CN" altLang="en-US" dirty="0"/>
          </a:p>
        </p:txBody>
      </p:sp>
      <p:sp>
        <p:nvSpPr>
          <p:cNvPr id="24579" name="Rectangle 3"/>
          <p:cNvSpPr>
            <a:spLocks noGrp="1" noChangeArrowheads="1"/>
          </p:cNvSpPr>
          <p:nvPr>
            <p:ph idx="1"/>
          </p:nvPr>
        </p:nvSpPr>
        <p:spPr>
          <a:xfrm>
            <a:off x="533506" y="810817"/>
            <a:ext cx="8534176" cy="3246795"/>
          </a:xfrm>
        </p:spPr>
        <p:txBody>
          <a:bodyPr/>
          <a:lstStyle/>
          <a:p>
            <a:pPr marL="0" indent="0">
              <a:spcBef>
                <a:spcPts val="0"/>
              </a:spcBef>
              <a:spcAft>
                <a:spcPts val="0"/>
              </a:spcAft>
              <a:buNone/>
            </a:pPr>
            <a:r>
              <a:rPr lang="zh-CN" altLang="zh-CN" b="0" dirty="0" smtClean="0">
                <a:latin typeface="微软雅黑" panose="020B0503020204020204" pitchFamily="34" charset="-122"/>
                <a:ea typeface="微软雅黑" panose="020B0503020204020204" pitchFamily="34" charset="-122"/>
              </a:rPr>
              <a:t>语</a:t>
            </a:r>
            <a:r>
              <a:rPr lang="zh-CN" altLang="zh-CN" b="0" dirty="0">
                <a:latin typeface="微软雅黑" panose="020B0503020204020204" pitchFamily="34" charset="-122"/>
                <a:ea typeface="微软雅黑" panose="020B0503020204020204" pitchFamily="34" charset="-122"/>
              </a:rPr>
              <a:t>法说明</a:t>
            </a:r>
          </a:p>
          <a:p>
            <a:pPr>
              <a:spcBef>
                <a:spcPts val="0"/>
              </a:spcBef>
              <a:spcAft>
                <a:spcPts val="0"/>
              </a:spcAft>
            </a:pP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a:t>
            </a:r>
            <a:r>
              <a:rPr lang="zh-CN" altLang="zh-CN" b="0" dirty="0" smtClean="0">
                <a:latin typeface="微软雅黑" panose="020B0503020204020204" pitchFamily="34" charset="-122"/>
                <a:ea typeface="微软雅黑" panose="020B0503020204020204" pitchFamily="34" charset="-122"/>
              </a:rPr>
              <a:t>是</a:t>
            </a:r>
            <a:r>
              <a:rPr lang="zh-CN" altLang="en-US" dirty="0" smtClean="0"/>
              <a:t>双</a:t>
            </a:r>
            <a:r>
              <a:rPr lang="en-US" altLang="zh-CN" dirty="0" smtClean="0"/>
              <a:t>(</a:t>
            </a:r>
            <a:r>
              <a:rPr lang="zh-CN" altLang="zh-CN" b="0" dirty="0" smtClean="0">
                <a:latin typeface="微软雅黑" panose="020B0503020204020204" pitchFamily="34" charset="-122"/>
                <a:ea typeface="微软雅黑" panose="020B0503020204020204" pitchFamily="34" charset="-122"/>
              </a:rPr>
              <a:t>成对</a:t>
            </a:r>
            <a:r>
              <a:rPr lang="en-US" altLang="zh-CN" b="0" dirty="0" smtClean="0">
                <a:latin typeface="微软雅黑" panose="020B0503020204020204" pitchFamily="34" charset="-122"/>
                <a:ea typeface="微软雅黑" panose="020B0503020204020204" pitchFamily="34" charset="-122"/>
              </a:rPr>
              <a:t>)</a:t>
            </a:r>
            <a:r>
              <a:rPr lang="zh-CN" altLang="zh-CN" b="0" dirty="0" smtClean="0">
                <a:latin typeface="微软雅黑" panose="020B0503020204020204" pitchFamily="34" charset="-122"/>
                <a:ea typeface="微软雅黑" panose="020B0503020204020204" pitchFamily="34" charset="-122"/>
              </a:rPr>
              <a:t>标</a:t>
            </a:r>
            <a:r>
              <a:rPr lang="zh-CN" altLang="zh-CN" b="0" dirty="0">
                <a:latin typeface="微软雅黑" panose="020B0503020204020204" pitchFamily="34" charset="-122"/>
                <a:ea typeface="微软雅黑" panose="020B0503020204020204" pitchFamily="34" charset="-122"/>
              </a:rPr>
              <a:t>记，以</a:t>
            </a:r>
            <a:r>
              <a:rPr lang="en-US" altLang="zh-CN" b="0" dirty="0">
                <a:latin typeface="微软雅黑" panose="020B0503020204020204" pitchFamily="34" charset="-122"/>
                <a:ea typeface="微软雅黑" panose="020B0503020204020204" pitchFamily="34" charset="-122"/>
              </a:rPr>
              <a:t>&lt;marquee&gt;</a:t>
            </a:r>
            <a:r>
              <a:rPr lang="zh-CN" altLang="zh-CN" b="0" dirty="0">
                <a:latin typeface="微软雅黑" panose="020B0503020204020204" pitchFamily="34" charset="-122"/>
                <a:ea typeface="微软雅黑" panose="020B0503020204020204" pitchFamily="34" charset="-122"/>
              </a:rPr>
              <a:t>开始，以</a:t>
            </a:r>
            <a:r>
              <a:rPr lang="en-US" altLang="zh-CN" b="0" dirty="0">
                <a:latin typeface="微软雅黑" panose="020B0503020204020204" pitchFamily="34" charset="-122"/>
                <a:ea typeface="微软雅黑" panose="020B0503020204020204" pitchFamily="34" charset="-122"/>
              </a:rPr>
              <a:t>&lt;/marquee&gt;</a:t>
            </a:r>
            <a:r>
              <a:rPr lang="zh-CN" altLang="zh-CN" b="0" dirty="0">
                <a:latin typeface="微软雅黑" panose="020B0503020204020204" pitchFamily="34" charset="-122"/>
                <a:ea typeface="微软雅黑" panose="020B0503020204020204" pitchFamily="34" charset="-122"/>
              </a:rPr>
              <a:t>结束，将需要滚动的内容放到</a:t>
            </a: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标记之间，同时也可以设置滚动内容的样式。</a:t>
            </a:r>
          </a:p>
          <a:p>
            <a:pPr>
              <a:spcBef>
                <a:spcPts val="0"/>
              </a:spcBef>
              <a:spcAft>
                <a:spcPts val="0"/>
              </a:spcAft>
            </a:pPr>
            <a:r>
              <a:rPr lang="en-US" altLang="zh-CN" b="0" dirty="0">
                <a:latin typeface="微软雅黑" panose="020B0503020204020204" pitchFamily="34" charset="-122"/>
                <a:ea typeface="微软雅黑" panose="020B0503020204020204" pitchFamily="34" charset="-122"/>
              </a:rPr>
              <a:t>marquee</a:t>
            </a:r>
            <a:r>
              <a:rPr lang="zh-CN" altLang="zh-CN" b="0" dirty="0">
                <a:latin typeface="微软雅黑" panose="020B0503020204020204" pitchFamily="34" charset="-122"/>
                <a:ea typeface="微软雅黑" panose="020B0503020204020204" pitchFamily="34" charset="-122"/>
              </a:rPr>
              <a:t>标记</a:t>
            </a:r>
            <a:r>
              <a:rPr lang="zh-CN" altLang="zh-CN" b="0" dirty="0" smtClean="0">
                <a:latin typeface="微软雅黑" panose="020B0503020204020204" pitchFamily="34" charset="-122"/>
                <a:ea typeface="微软雅黑" panose="020B0503020204020204" pitchFamily="34" charset="-122"/>
              </a:rPr>
              <a:t>中</a:t>
            </a:r>
            <a:r>
              <a:rPr lang="zh-CN" altLang="en-US" dirty="0"/>
              <a:t>设置</a:t>
            </a:r>
            <a:r>
              <a:rPr lang="en-US" altLang="zh-CN" b="0" dirty="0" err="1" smtClean="0">
                <a:latin typeface="微软雅黑" panose="020B0503020204020204" pitchFamily="34" charset="-122"/>
                <a:ea typeface="微软雅黑" panose="020B0503020204020204" pitchFamily="34" charset="-122"/>
              </a:rPr>
              <a:t>onMouseOver</a:t>
            </a:r>
            <a:r>
              <a:rPr lang="en-US" altLang="zh-CN" b="0" dirty="0" smtClean="0">
                <a:latin typeface="微软雅黑" panose="020B0503020204020204" pitchFamily="34" charset="-122"/>
                <a:ea typeface="微软雅黑" panose="020B0503020204020204" pitchFamily="34" charset="-122"/>
              </a:rPr>
              <a:t>=“</a:t>
            </a:r>
            <a:r>
              <a:rPr lang="en-US" altLang="zh-CN" b="0" dirty="0" err="1" smtClean="0">
                <a:latin typeface="微软雅黑" panose="020B0503020204020204" pitchFamily="34" charset="-122"/>
                <a:ea typeface="微软雅黑" panose="020B0503020204020204" pitchFamily="34" charset="-122"/>
              </a:rPr>
              <a:t>this.stop</a:t>
            </a:r>
            <a:r>
              <a:rPr lang="en-US" altLang="zh-CN" b="0" dirty="0" smtClean="0">
                <a:latin typeface="微软雅黑" panose="020B0503020204020204" pitchFamily="34" charset="-122"/>
                <a:ea typeface="微软雅黑" panose="020B0503020204020204" pitchFamily="34" charset="-122"/>
              </a:rPr>
              <a:t>()”</a:t>
            </a:r>
            <a:r>
              <a:rPr lang="zh-CN" altLang="zh-CN" b="0" dirty="0" smtClean="0">
                <a:latin typeface="微软雅黑" panose="020B0503020204020204" pitchFamily="34" charset="-122"/>
                <a:ea typeface="微软雅黑" panose="020B0503020204020204" pitchFamily="34" charset="-122"/>
              </a:rPr>
              <a:t>属</a:t>
            </a:r>
            <a:r>
              <a:rPr lang="zh-CN" altLang="zh-CN" b="0" dirty="0">
                <a:latin typeface="微软雅黑" panose="020B0503020204020204" pitchFamily="34" charset="-122"/>
                <a:ea typeface="微软雅黑" panose="020B0503020204020204" pitchFamily="34" charset="-122"/>
              </a:rPr>
              <a:t>性值对的作用是当光标移动到滚动文字区域时，滚动内容将暂停滚动</a:t>
            </a:r>
            <a:r>
              <a:rPr lang="zh-CN" altLang="zh-CN" b="0" dirty="0" smtClean="0">
                <a:latin typeface="微软雅黑" panose="020B0503020204020204" pitchFamily="34" charset="-122"/>
                <a:ea typeface="微软雅黑" panose="020B0503020204020204" pitchFamily="34" charset="-122"/>
              </a:rPr>
              <a:t>；</a:t>
            </a:r>
            <a:r>
              <a:rPr lang="zh-CN" altLang="en-US" b="0" dirty="0" smtClean="0">
                <a:latin typeface="微软雅黑" panose="020B0503020204020204" pitchFamily="34" charset="-122"/>
                <a:ea typeface="微软雅黑" panose="020B0503020204020204" pitchFamily="34" charset="-122"/>
              </a:rPr>
              <a:t>设置</a:t>
            </a:r>
            <a:r>
              <a:rPr lang="en-US" altLang="zh-CN" b="0" dirty="0" err="1" smtClean="0">
                <a:latin typeface="微软雅黑" panose="020B0503020204020204" pitchFamily="34" charset="-122"/>
                <a:ea typeface="微软雅黑" panose="020B0503020204020204" pitchFamily="34" charset="-122"/>
              </a:rPr>
              <a:t>onMouseOut</a:t>
            </a:r>
            <a:r>
              <a:rPr lang="en-US"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this.start</a:t>
            </a:r>
            <a:r>
              <a:rPr lang="en-US" altLang="zh-CN" b="0" dirty="0">
                <a:latin typeface="微软雅黑" panose="020B0503020204020204" pitchFamily="34" charset="-122"/>
                <a:ea typeface="微软雅黑" panose="020B0503020204020204" pitchFamily="34" charset="-122"/>
              </a:rPr>
              <a:t>()"</a:t>
            </a:r>
            <a:r>
              <a:rPr lang="zh-CN" altLang="zh-CN" b="0" dirty="0">
                <a:latin typeface="微软雅黑" panose="020B0503020204020204" pitchFamily="34" charset="-122"/>
                <a:ea typeface="微软雅黑" panose="020B0503020204020204" pitchFamily="34" charset="-122"/>
              </a:rPr>
              <a:t>属性值对的作用是当鼠标移出滚动文字区域时，滚动内容将继续滚动。</a:t>
            </a:r>
          </a:p>
        </p:txBody>
      </p:sp>
    </p:spTree>
    <p:extLst>
      <p:ext uri="{BB962C8B-B14F-4D97-AF65-F5344CB8AC3E}">
        <p14:creationId xmlns:p14="http://schemas.microsoft.com/office/powerpoint/2010/main" val="3181114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dirty="0" smtClean="0"/>
              <a:t>添加</a:t>
            </a:r>
            <a:r>
              <a:rPr lang="zh-CN" altLang="zh-CN" dirty="0"/>
              <a:t>滚动</a:t>
            </a:r>
            <a:r>
              <a:rPr lang="zh-CN" altLang="zh-CN" dirty="0" smtClean="0"/>
              <a:t>文字</a:t>
            </a:r>
            <a:r>
              <a:rPr lang="zh-CN" altLang="en-US" dirty="0" smtClean="0"/>
              <a:t>案例</a:t>
            </a:r>
            <a:endParaRPr lang="zh-CN" altLang="en-US" sz="2000" dirty="0"/>
          </a:p>
        </p:txBody>
      </p:sp>
      <p:sp>
        <p:nvSpPr>
          <p:cNvPr id="4" name="内容占位符 3"/>
          <p:cNvSpPr>
            <a:spLocks noGrp="1"/>
          </p:cNvSpPr>
          <p:nvPr>
            <p:ph idx="1"/>
          </p:nvPr>
        </p:nvSpPr>
        <p:spPr>
          <a:xfrm>
            <a:off x="533506" y="819196"/>
            <a:ext cx="4114692" cy="3733702"/>
          </a:xfrm>
        </p:spPr>
        <p:txBody>
          <a:bodyPr/>
          <a:lstStyle/>
          <a:p>
            <a:pPr>
              <a:lnSpc>
                <a:spcPts val="1500"/>
              </a:lnSpc>
              <a:spcBef>
                <a:spcPts val="0"/>
              </a:spcBef>
              <a:spcAft>
                <a:spcPts val="0"/>
              </a:spcAft>
              <a:buNone/>
            </a:pPr>
            <a:r>
              <a:rPr lang="en-US" altLang="zh-CN" sz="1600" dirty="0"/>
              <a:t>&lt;!-- edu_6_2_1.html </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a:t>
            </a:r>
            <a:r>
              <a:rPr lang="en-US" altLang="zh-CN" sz="1600" dirty="0" err="1"/>
              <a:t>doctype</a:t>
            </a:r>
            <a:r>
              <a:rPr lang="en-US" altLang="zh-CN" sz="1600" dirty="0"/>
              <a:t> html</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&lt;html </a:t>
            </a:r>
            <a:r>
              <a:rPr lang="en-US" altLang="zh-CN" sz="1600" dirty="0" err="1"/>
              <a:t>lang</a:t>
            </a:r>
            <a:r>
              <a:rPr lang="en-US" altLang="zh-CN" sz="1600" dirty="0"/>
              <a:t>="en"&gt;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head&gt;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meta </a:t>
            </a:r>
            <a:r>
              <a:rPr lang="en-US" altLang="zh-CN" sz="1600" dirty="0" err="1"/>
              <a:t>charset</a:t>
            </a:r>
            <a:r>
              <a:rPr lang="en-US" altLang="zh-CN" sz="1600" dirty="0"/>
              <a:t>="UTF-8</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&lt;title&gt; </a:t>
            </a:r>
            <a:r>
              <a:rPr lang="zh-CN" altLang="en-US" sz="1600" dirty="0"/>
              <a:t>添加滚动文字 </a:t>
            </a:r>
            <a:r>
              <a:rPr lang="en-US" altLang="zh-CN" sz="1600" dirty="0"/>
              <a:t>&lt;/title</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&lt;style type="text/</a:t>
            </a:r>
            <a:r>
              <a:rPr lang="en-US" altLang="zh-CN" sz="1600" dirty="0" err="1"/>
              <a:t>css</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h4{font-size:20px;color:#33cc33;font-family:</a:t>
            </a:r>
            <a:r>
              <a:rPr lang="zh-CN" altLang="en-US" sz="1600" dirty="0"/>
              <a:t>隶书</a:t>
            </a:r>
            <a:r>
              <a:rPr lang="en-US" altLang="zh-CN" sz="1600" dirty="0"/>
              <a: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style&gt;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head&gt;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body&gt; </a:t>
            </a:r>
            <a:endParaRPr lang="en-US" altLang="zh-CN" sz="1600" dirty="0" smtClean="0"/>
          </a:p>
          <a:p>
            <a:pPr>
              <a:lnSpc>
                <a:spcPts val="1500"/>
              </a:lnSpc>
              <a:spcBef>
                <a:spcPts val="0"/>
              </a:spcBef>
              <a:spcAft>
                <a:spcPts val="0"/>
              </a:spcAft>
              <a:buNone/>
            </a:pPr>
            <a:r>
              <a:rPr lang="en-US" altLang="zh-CN" sz="1600" dirty="0" smtClean="0"/>
              <a:t>&lt;</a:t>
            </a:r>
            <a:r>
              <a:rPr lang="en-US" altLang="zh-CN" sz="1600" dirty="0"/>
              <a:t>h3 align="center"&gt;</a:t>
            </a:r>
            <a:r>
              <a:rPr lang="zh-CN" altLang="en-US" sz="1600" dirty="0"/>
              <a:t>添加滚动文字</a:t>
            </a:r>
            <a:r>
              <a:rPr lang="en-US" altLang="zh-CN" sz="1600" dirty="0"/>
              <a:t>&lt;/h3&gt; &lt;hr color="#000066"&gt; &lt;marquee&gt;&lt;h4&gt;</a:t>
            </a:r>
            <a:r>
              <a:rPr lang="zh-CN" altLang="en-US" sz="1600" dirty="0"/>
              <a:t>该文字为滚动效果</a:t>
            </a:r>
            <a:r>
              <a:rPr lang="en-US" altLang="zh-CN" sz="1600" dirty="0"/>
              <a:t>&lt;/h4</a:t>
            </a:r>
            <a:r>
              <a:rPr lang="en-US" altLang="zh-CN" sz="1600" dirty="0" smtClean="0"/>
              <a:t>&gt;</a:t>
            </a:r>
          </a:p>
          <a:p>
            <a:pPr>
              <a:lnSpc>
                <a:spcPts val="1500"/>
              </a:lnSpc>
              <a:spcBef>
                <a:spcPts val="0"/>
              </a:spcBef>
              <a:spcAft>
                <a:spcPts val="0"/>
              </a:spcAft>
              <a:buNone/>
            </a:pPr>
            <a:r>
              <a:rPr lang="en-US" altLang="zh-CN" sz="1600" dirty="0" smtClean="0"/>
              <a:t>&lt;/</a:t>
            </a:r>
            <a:r>
              <a:rPr lang="en-US" altLang="zh-CN" sz="1600" dirty="0"/>
              <a:t>marquee</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&lt;/body</a:t>
            </a:r>
            <a:r>
              <a:rPr lang="en-US" altLang="zh-CN" sz="1600" dirty="0" smtClean="0"/>
              <a:t>&gt;</a:t>
            </a:r>
          </a:p>
          <a:p>
            <a:pPr>
              <a:lnSpc>
                <a:spcPts val="1500"/>
              </a:lnSpc>
              <a:spcBef>
                <a:spcPts val="0"/>
              </a:spcBef>
              <a:spcAft>
                <a:spcPts val="0"/>
              </a:spcAft>
              <a:buNone/>
            </a:pPr>
            <a:r>
              <a:rPr lang="en-US" altLang="zh-CN" sz="1600" dirty="0" smtClean="0"/>
              <a:t> </a:t>
            </a:r>
            <a:r>
              <a:rPr lang="en-US" altLang="zh-CN" sz="1600" dirty="0"/>
              <a:t>&lt;/html&gt;</a:t>
            </a:r>
            <a:endParaRPr lang="en-US" altLang="zh-CN" sz="1600" dirty="0" smtClean="0">
              <a:latin typeface="黑体" pitchFamily="2" charset="-122"/>
              <a:ea typeface="黑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5029188" y="1352582"/>
            <a:ext cx="3879156" cy="1946861"/>
          </a:xfrm>
          <a:prstGeom prst="rect">
            <a:avLst/>
          </a:prstGeom>
          <a:noFill/>
          <a:ln w="9525">
            <a:noFill/>
            <a:miter lim="800000"/>
            <a:headEnd/>
            <a:tailEnd/>
          </a:ln>
        </p:spPr>
      </p:pic>
    </p:spTree>
    <p:extLst>
      <p:ext uri="{BB962C8B-B14F-4D97-AF65-F5344CB8AC3E}">
        <p14:creationId xmlns:p14="http://schemas.microsoft.com/office/powerpoint/2010/main" val="1596077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6.2</a:t>
            </a:r>
            <a:r>
              <a:rPr lang="en-US" altLang="zh-CN" dirty="0" smtClean="0"/>
              <a:t>.2</a:t>
            </a:r>
            <a:r>
              <a:rPr lang="zh-CN" altLang="en-US" dirty="0" smtClean="0"/>
              <a:t> </a:t>
            </a:r>
            <a:r>
              <a:rPr lang="zh-CN" altLang="en-US" dirty="0"/>
              <a:t>设置</a:t>
            </a:r>
            <a:r>
              <a:rPr lang="zh-CN" altLang="en-US" dirty="0" smtClean="0"/>
              <a:t>滚动文字</a:t>
            </a:r>
            <a:r>
              <a:rPr lang="zh-CN" altLang="zh-CN" dirty="0"/>
              <a:t>背景颜色与滚动循环</a:t>
            </a:r>
            <a:endParaRPr lang="zh-CN" altLang="en-US" dirty="0"/>
          </a:p>
        </p:txBody>
      </p:sp>
      <p:sp>
        <p:nvSpPr>
          <p:cNvPr id="26627" name="Rectangle 3"/>
          <p:cNvSpPr>
            <a:spLocks noGrp="1" noChangeArrowheads="1"/>
          </p:cNvSpPr>
          <p:nvPr>
            <p:ph idx="1"/>
          </p:nvPr>
        </p:nvSpPr>
        <p:spPr>
          <a:xfrm>
            <a:off x="533506" y="810816"/>
            <a:ext cx="8534175" cy="3792140"/>
          </a:xfrm>
        </p:spPr>
        <p:txBody>
          <a:bodyPr/>
          <a:lstStyle/>
          <a:p>
            <a:pPr marL="0" indent="0">
              <a:buNone/>
            </a:pP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基本语法</a:t>
            </a:r>
          </a:p>
          <a:p>
            <a:pPr marL="0" indent="0">
              <a:buNone/>
            </a:pPr>
            <a:r>
              <a:rPr lang="en-US" altLang="zh-CN" sz="1800" dirty="0">
                <a:solidFill>
                  <a:srgbClr val="FF0000"/>
                </a:solidFill>
                <a:latin typeface="微软雅黑" panose="020B0503020204020204" pitchFamily="34" charset="-122"/>
                <a:ea typeface="微软雅黑" panose="020B0503020204020204" pitchFamily="34" charset="-122"/>
              </a:rPr>
              <a:t>&lt;marquee bgcolor="" loop="5" &gt;</a:t>
            </a:r>
            <a:r>
              <a:rPr lang="zh-CN" altLang="zh-CN" sz="1800" dirty="0">
                <a:solidFill>
                  <a:srgbClr val="FF0000"/>
                </a:solidFill>
                <a:latin typeface="微软雅黑" panose="020B0503020204020204" pitchFamily="34" charset="-122"/>
                <a:ea typeface="微软雅黑" panose="020B0503020204020204" pitchFamily="34" charset="-122"/>
              </a:rPr>
              <a:t>滚动内容</a:t>
            </a:r>
            <a:r>
              <a:rPr lang="en-US" altLang="zh-CN" sz="1800" dirty="0">
                <a:solidFill>
                  <a:srgbClr val="FF0000"/>
                </a:solidFill>
                <a:latin typeface="微软雅黑" panose="020B0503020204020204" pitchFamily="34" charset="-122"/>
                <a:ea typeface="微软雅黑" panose="020B0503020204020204" pitchFamily="34" charset="-122"/>
              </a:rPr>
              <a:t>&lt;/marquee&gt;</a:t>
            </a:r>
            <a:endParaRPr lang="zh-CN" altLang="zh-CN" sz="180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语法说明</a:t>
            </a:r>
          </a:p>
          <a:p>
            <a:pPr marL="623888" indent="-361950"/>
            <a:r>
              <a:rPr lang="zh-CN" altLang="zh-CN" dirty="0">
                <a:latin typeface="微软雅黑" panose="020B0503020204020204" pitchFamily="34" charset="-122"/>
                <a:ea typeface="微软雅黑" panose="020B0503020204020204" pitchFamily="34" charset="-122"/>
              </a:rPr>
              <a:t>文字背景颜色</a:t>
            </a:r>
            <a:r>
              <a:rPr lang="zh-CN" altLang="zh-CN"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5</a:t>
            </a:r>
            <a:r>
              <a:rPr lang="zh-CN" altLang="zh-CN" dirty="0" smtClean="0">
                <a:latin typeface="微软雅黑" panose="020B0503020204020204" pitchFamily="34" charset="-122"/>
                <a:ea typeface="微软雅黑" panose="020B0503020204020204" pitchFamily="34" charset="-122"/>
              </a:rPr>
              <a:t>种</a:t>
            </a:r>
            <a:r>
              <a:rPr lang="zh-CN" altLang="zh-CN" dirty="0">
                <a:latin typeface="微软雅黑" panose="020B0503020204020204" pitchFamily="34" charset="-122"/>
                <a:ea typeface="微软雅黑" panose="020B0503020204020204" pitchFamily="34" charset="-122"/>
              </a:rPr>
              <a:t>方法，最常用的设置方法是十六进制和</a:t>
            </a:r>
            <a:r>
              <a:rPr lang="en-US" altLang="zh-CN" dirty="0" err="1">
                <a:latin typeface="微软雅黑" panose="020B0503020204020204" pitchFamily="34" charset="-122"/>
                <a:ea typeface="微软雅黑" panose="020B0503020204020204" pitchFamily="34" charset="-122"/>
              </a:rPr>
              <a:t>rgb</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a:t>
            </a:r>
          </a:p>
          <a:p>
            <a:pPr marL="623888" indent="-361950"/>
            <a:r>
              <a:rPr lang="zh-CN" altLang="zh-CN" dirty="0">
                <a:latin typeface="微软雅黑" panose="020B0503020204020204" pitchFamily="34" charset="-122"/>
                <a:ea typeface="微软雅黑" panose="020B0503020204020204" pitchFamily="34" charset="-122"/>
              </a:rPr>
              <a:t>默认情况下，滚动文字将会不停地循环滚动，但使用</a:t>
            </a:r>
            <a:r>
              <a:rPr lang="en-US" altLang="zh-CN" dirty="0">
                <a:latin typeface="微软雅黑" panose="020B0503020204020204" pitchFamily="34" charset="-122"/>
                <a:ea typeface="微软雅黑" panose="020B0503020204020204" pitchFamily="34" charset="-122"/>
              </a:rPr>
              <a:t>loop</a:t>
            </a:r>
            <a:r>
              <a:rPr lang="zh-CN" altLang="zh-CN" dirty="0">
                <a:latin typeface="微软雅黑" panose="020B0503020204020204" pitchFamily="34" charset="-122"/>
                <a:ea typeface="微软雅黑" panose="020B0503020204020204" pitchFamily="34" charset="-122"/>
              </a:rPr>
              <a:t>属性就可以设置滚动文字的滚动循环次数。循环次数直接使用数字表示。一般为整数，</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表示无限循环。</a:t>
            </a:r>
          </a:p>
          <a:p>
            <a:pPr>
              <a:buFont typeface="Wingdings" pitchFamily="2" charset="2"/>
              <a:buNone/>
            </a:pPr>
            <a:endParaRPr lang="en-US" altLang="zh-CN" dirty="0">
              <a:ea typeface="宋体" pitchFamily="2" charset="-122"/>
            </a:endParaRPr>
          </a:p>
        </p:txBody>
      </p:sp>
    </p:spTree>
    <p:extLst>
      <p:ext uri="{BB962C8B-B14F-4D97-AF65-F5344CB8AC3E}">
        <p14:creationId xmlns:p14="http://schemas.microsoft.com/office/powerpoint/2010/main" val="3956258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t>3.1.3 </a:t>
            </a:r>
            <a:r>
              <a:rPr lang="zh-CN" altLang="en-US"/>
              <a:t>添加空格与特殊符号 </a:t>
            </a:r>
          </a:p>
        </p:txBody>
      </p:sp>
      <p:sp>
        <p:nvSpPr>
          <p:cNvPr id="130051" name="Rectangle 3"/>
          <p:cNvSpPr>
            <a:spLocks noGrp="1" noChangeArrowheads="1"/>
          </p:cNvSpPr>
          <p:nvPr>
            <p:ph type="body" sz="half" idx="1"/>
          </p:nvPr>
        </p:nvSpPr>
        <p:spPr>
          <a:xfrm>
            <a:off x="650876" y="810816"/>
            <a:ext cx="8188325" cy="3792140"/>
          </a:xfrm>
        </p:spPr>
        <p:txBody>
          <a:bodyPr/>
          <a:lstStyle/>
          <a:p>
            <a:r>
              <a:rPr lang="zh-CN" altLang="en-US" sz="2200" dirty="0"/>
              <a:t>在</a:t>
            </a:r>
            <a:r>
              <a:rPr lang="en-US" altLang="zh-CN" sz="2200" dirty="0"/>
              <a:t>HTML</a:t>
            </a:r>
            <a:r>
              <a:rPr lang="zh-CN" altLang="en-US" sz="2200" dirty="0"/>
              <a:t>文件中，插入</a:t>
            </a:r>
            <a:r>
              <a:rPr lang="zh-CN" altLang="en-US" sz="2200" dirty="0" smtClean="0"/>
              <a:t>特殊字符（与空格相同）。 </a:t>
            </a:r>
            <a:endParaRPr lang="zh-CN" altLang="en-US" sz="2200" dirty="0"/>
          </a:p>
          <a:p>
            <a:pPr lvl="1">
              <a:buFont typeface="Wingdings" pitchFamily="2" charset="2"/>
              <a:buNone/>
            </a:pPr>
            <a:endParaRPr lang="en-US" altLang="zh-CN" sz="2400" dirty="0">
              <a:ea typeface="宋体" pitchFamily="2" charset="-122"/>
            </a:endParaRPr>
          </a:p>
        </p:txBody>
      </p:sp>
      <p:graphicFrame>
        <p:nvGraphicFramePr>
          <p:cNvPr id="130311" name="Group 263"/>
          <p:cNvGraphicFramePr>
            <a:graphicFrameLocks noGrp="1"/>
          </p:cNvGraphicFramePr>
          <p:nvPr>
            <p:ph sz="half" idx="2"/>
            <p:extLst>
              <p:ext uri="{D42A27DB-BD31-4B8C-83A1-F6EECF244321}">
                <p14:modId xmlns:p14="http://schemas.microsoft.com/office/powerpoint/2010/main" val="470513414"/>
              </p:ext>
            </p:extLst>
          </p:nvPr>
        </p:nvGraphicFramePr>
        <p:xfrm>
          <a:off x="1219202" y="1371600"/>
          <a:ext cx="7634287" cy="3124200"/>
        </p:xfrm>
        <a:graphic>
          <a:graphicData uri="http://schemas.openxmlformats.org/drawingml/2006/table">
            <a:tbl>
              <a:tblPr>
                <a:tableStyleId>{5DA37D80-6434-44D0-A028-1B22A696006F}</a:tableStyleId>
              </a:tblPr>
              <a:tblGrid>
                <a:gridCol w="1909343">
                  <a:extLst>
                    <a:ext uri="{9D8B030D-6E8A-4147-A177-3AD203B41FA5}">
                      <a16:colId xmlns:a16="http://schemas.microsoft.com/office/drawing/2014/main" val="20000"/>
                    </a:ext>
                  </a:extLst>
                </a:gridCol>
                <a:gridCol w="1907801">
                  <a:extLst>
                    <a:ext uri="{9D8B030D-6E8A-4147-A177-3AD203B41FA5}">
                      <a16:colId xmlns:a16="http://schemas.microsoft.com/office/drawing/2014/main" val="20001"/>
                    </a:ext>
                  </a:extLst>
                </a:gridCol>
                <a:gridCol w="1909342">
                  <a:extLst>
                    <a:ext uri="{9D8B030D-6E8A-4147-A177-3AD203B41FA5}">
                      <a16:colId xmlns:a16="http://schemas.microsoft.com/office/drawing/2014/main" val="20002"/>
                    </a:ext>
                  </a:extLst>
                </a:gridCol>
                <a:gridCol w="1907801">
                  <a:extLst>
                    <a:ext uri="{9D8B030D-6E8A-4147-A177-3AD203B41FA5}">
                      <a16:colId xmlns:a16="http://schemas.microsoft.com/office/drawing/2014/main" val="20003"/>
                    </a:ext>
                  </a:extLst>
                </a:gridCol>
              </a:tblGrid>
              <a:tr h="297180">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显示结果</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说明</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Entity Name</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ctr"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Entity Number</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0"/>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显示一个空格 </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nbsp</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&amp;#160;</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1"/>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&lt;</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effectLst/>
                          <a:latin typeface="+mj-ea"/>
                          <a:ea typeface="+mj-ea"/>
                        </a:rPr>
                        <a:t>小于</a:t>
                      </a:r>
                      <a:endParaRPr kumimoji="0" lang="zh-CN" altLang="en-US"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lt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&amp;#60;</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2"/>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&gt;</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大于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gt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&amp;#62;</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3"/>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&amp;</a:t>
                      </a:r>
                      <a:r>
                        <a:rPr kumimoji="0" lang="zh-CN" altLang="en-US" sz="1600" u="none" strike="noStrike" cap="none" normalizeH="0" baseline="0" smtClean="0">
                          <a:ln>
                            <a:noFill/>
                          </a:ln>
                          <a:effectLst/>
                          <a:latin typeface="+mj-ea"/>
                          <a:ea typeface="+mj-ea"/>
                        </a:rPr>
                        <a:t>符号</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&amp;amp;</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&amp;#38;</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4"/>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双引号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quot</a:t>
                      </a:r>
                      <a:r>
                        <a:rPr kumimoji="0" lang="en-US" altLang="zh-CN" sz="1600" u="none" strike="noStrike" cap="none" normalizeH="0" baseline="0" dirty="0" smtClean="0">
                          <a:ln>
                            <a:noFill/>
                          </a:ln>
                          <a:effectLst/>
                          <a:latin typeface="+mj-ea"/>
                          <a:ea typeface="+mj-ea"/>
                        </a:rPr>
                        <a:t>;</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&amp;#34;</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5"/>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版权</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&amp;copy;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&amp;#169;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6"/>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注册商标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a:t>
                      </a:r>
                      <a:r>
                        <a:rPr kumimoji="0" lang="en-US" altLang="zh-CN" sz="1600" u="none" strike="noStrike" cap="none" normalizeH="0" baseline="0" dirty="0" err="1" smtClean="0">
                          <a:ln>
                            <a:noFill/>
                          </a:ln>
                          <a:effectLst/>
                          <a:latin typeface="+mj-ea"/>
                          <a:ea typeface="+mj-ea"/>
                        </a:rPr>
                        <a:t>reg</a:t>
                      </a:r>
                      <a:r>
                        <a:rPr kumimoji="0" lang="en-US" altLang="zh-CN" sz="1600" u="none" strike="noStrike" cap="none" normalizeH="0" baseline="0" dirty="0" smtClean="0">
                          <a:ln>
                            <a:noFill/>
                          </a:ln>
                          <a:effectLst/>
                          <a:latin typeface="+mj-ea"/>
                          <a:ea typeface="+mj-ea"/>
                        </a:rPr>
                        <a:t>;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&amp;#174;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7"/>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乘号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&amp;times;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&amp;#215;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8"/>
                  </a:ext>
                </a:extLst>
              </a:tr>
              <a:tr h="297180">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effectLst/>
                          <a:latin typeface="+mj-ea"/>
                          <a:ea typeface="+mj-ea"/>
                        </a:rPr>
                        <a:t>÷ </a:t>
                      </a:r>
                      <a:endParaRPr kumimoji="0" lang="en-US" altLang="zh-CN"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smtClean="0">
                          <a:ln>
                            <a:noFill/>
                          </a:ln>
                          <a:effectLst/>
                          <a:latin typeface="+mj-ea"/>
                          <a:ea typeface="+mj-ea"/>
                        </a:rPr>
                        <a:t>除号 </a:t>
                      </a:r>
                      <a:endParaRPr kumimoji="0" lang="zh-CN" altLang="en-US" sz="1600" b="0" i="0" u="none" strike="noStrike" cap="none" normalizeH="0" baseline="0" smtClean="0">
                        <a:ln>
                          <a:noFill/>
                        </a:ln>
                        <a:solidFill>
                          <a:schemeClr val="tx1"/>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&amp;divide; </a:t>
                      </a:r>
                      <a:endParaRPr kumimoji="0" lang="en-US" altLang="zh-CN" sz="1600" b="0" i="0" u="none" strike="noStrike" cap="none" normalizeH="0" baseline="0" dirty="0" smtClean="0">
                        <a:ln>
                          <a:noFill/>
                        </a:ln>
                        <a:solidFill>
                          <a:srgbClr val="FF0000"/>
                        </a:solidFill>
                        <a:effectLst/>
                        <a:latin typeface="+mj-ea"/>
                        <a:ea typeface="+mj-ea"/>
                        <a:cs typeface="Times New Roman" pitchFamily="18" charset="0"/>
                      </a:endParaRPr>
                    </a:p>
                  </a:txBody>
                  <a:tcPr marT="34290" marB="34290" horzOverflow="overflow"/>
                </a:tc>
                <a:tc>
                  <a:txBody>
                    <a:bodyPr/>
                    <a:lstStyle/>
                    <a:p>
                      <a:pPr marL="182563" marR="0" lvl="0" indent="-182563" algn="l" defTabSz="1158875"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effectLst/>
                          <a:latin typeface="+mj-ea"/>
                          <a:ea typeface="+mj-ea"/>
                        </a:rPr>
                        <a:t>&amp;#247; </a:t>
                      </a:r>
                      <a:endParaRPr kumimoji="0" lang="en-US" altLang="zh-CN" sz="1600" b="0" i="0" u="none" strike="noStrike" cap="none" normalizeH="0" baseline="0" dirty="0" smtClean="0">
                        <a:ln>
                          <a:noFill/>
                        </a:ln>
                        <a:solidFill>
                          <a:schemeClr val="tx1"/>
                        </a:solidFill>
                        <a:effectLst/>
                        <a:latin typeface="+mj-ea"/>
                        <a:ea typeface="+mj-ea"/>
                        <a:cs typeface="Times New Roman" pitchFamily="18" charset="0"/>
                      </a:endParaRPr>
                    </a:p>
                  </a:txBody>
                  <a:tcPr marT="34290" marB="34290" horzOverflow="overflow"/>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.3 </a:t>
            </a:r>
            <a:r>
              <a:rPr lang="zh-CN" altLang="zh-CN" dirty="0" smtClean="0"/>
              <a:t>设置</a:t>
            </a:r>
            <a:r>
              <a:rPr lang="zh-CN" altLang="zh-CN" dirty="0"/>
              <a:t>滚动方向与滚动</a:t>
            </a:r>
            <a:r>
              <a:rPr lang="zh-CN" altLang="zh-CN" dirty="0" smtClean="0"/>
              <a:t>方式</a:t>
            </a:r>
            <a:endParaRPr lang="zh-CN" altLang="en-US" dirty="0"/>
          </a:p>
        </p:txBody>
      </p:sp>
      <p:sp>
        <p:nvSpPr>
          <p:cNvPr id="30723" name="Rectangle 3"/>
          <p:cNvSpPr>
            <a:spLocks noGrp="1" noChangeArrowheads="1"/>
          </p:cNvSpPr>
          <p:nvPr>
            <p:ph idx="1"/>
          </p:nvPr>
        </p:nvSpPr>
        <p:spPr>
          <a:xfrm>
            <a:off x="533506" y="810816"/>
            <a:ext cx="8534176" cy="3792140"/>
          </a:xfrm>
        </p:spPr>
        <p:txBody>
          <a:bodyPr/>
          <a:lstStyle/>
          <a:p>
            <a:r>
              <a:rPr lang="zh-CN" altLang="en-US" dirty="0" smtClean="0">
                <a:latin typeface="微软雅黑" panose="020B0503020204020204" pitchFamily="34" charset="-122"/>
                <a:ea typeface="微软雅黑" panose="020B0503020204020204" pitchFamily="34" charset="-122"/>
              </a:rPr>
              <a:t>基本</a:t>
            </a:r>
            <a:r>
              <a:rPr lang="zh-CN" altLang="en-US" dirty="0">
                <a:latin typeface="微软雅黑" panose="020B0503020204020204" pitchFamily="34" charset="-122"/>
                <a:ea typeface="微软雅黑" panose="020B0503020204020204" pitchFamily="34" charset="-122"/>
              </a:rPr>
              <a:t>语法：</a:t>
            </a:r>
          </a:p>
          <a:p>
            <a:pPr marL="0" indent="0">
              <a:buNone/>
            </a:pPr>
            <a:r>
              <a:rPr lang="en-US" altLang="zh-CN" sz="1800" dirty="0" smtClean="0">
                <a:solidFill>
                  <a:srgbClr val="FF0000"/>
                </a:solidFill>
                <a:latin typeface="微软雅黑" panose="020B0503020204020204" pitchFamily="34" charset="-122"/>
                <a:ea typeface="微软雅黑" panose="020B0503020204020204" pitchFamily="34" charset="-122"/>
              </a:rPr>
              <a:t>       &lt;</a:t>
            </a:r>
            <a:r>
              <a:rPr lang="en-US" altLang="zh-CN" sz="1800" dirty="0">
                <a:solidFill>
                  <a:srgbClr val="FF0000"/>
                </a:solidFill>
                <a:latin typeface="微软雅黑" panose="020B0503020204020204" pitchFamily="34" charset="-122"/>
                <a:ea typeface="微软雅黑" panose="020B0503020204020204" pitchFamily="34" charset="-122"/>
              </a:rPr>
              <a:t>marquee direction="</a:t>
            </a:r>
            <a:r>
              <a:rPr lang="zh-CN" altLang="zh-CN" sz="1800" dirty="0">
                <a:solidFill>
                  <a:srgbClr val="FF0000"/>
                </a:solidFill>
                <a:latin typeface="微软雅黑" panose="020B0503020204020204" pitchFamily="34" charset="-122"/>
                <a:ea typeface="微软雅黑" panose="020B0503020204020204" pitchFamily="34" charset="-122"/>
              </a:rPr>
              <a:t>滚动方向</a:t>
            </a:r>
            <a:r>
              <a:rPr lang="en-US" altLang="zh-CN" sz="1800" dirty="0">
                <a:solidFill>
                  <a:srgbClr val="FF0000"/>
                </a:solidFill>
                <a:latin typeface="微软雅黑" panose="020B0503020204020204" pitchFamily="34" charset="-122"/>
                <a:ea typeface="微软雅黑" panose="020B0503020204020204" pitchFamily="34" charset="-122"/>
              </a:rPr>
              <a:t>" behavior="</a:t>
            </a:r>
            <a:r>
              <a:rPr lang="zh-CN" altLang="zh-CN" sz="1800" dirty="0">
                <a:solidFill>
                  <a:srgbClr val="FF0000"/>
                </a:solidFill>
                <a:latin typeface="微软雅黑" panose="020B0503020204020204" pitchFamily="34" charset="-122"/>
                <a:ea typeface="微软雅黑" panose="020B0503020204020204" pitchFamily="34" charset="-122"/>
              </a:rPr>
              <a:t>滚动方式</a:t>
            </a:r>
            <a:r>
              <a:rPr lang="en-US" altLang="zh-CN" sz="1800" dirty="0">
                <a:solidFill>
                  <a:srgbClr val="FF0000"/>
                </a:solidFill>
                <a:latin typeface="微软雅黑" panose="020B0503020204020204" pitchFamily="34" charset="-122"/>
                <a:ea typeface="微软雅黑" panose="020B0503020204020204" pitchFamily="34" charset="-122"/>
              </a:rPr>
              <a:t>"&gt;</a:t>
            </a:r>
            <a:r>
              <a:rPr lang="zh-CN" altLang="zh-CN" sz="1800" dirty="0">
                <a:solidFill>
                  <a:srgbClr val="FF0000"/>
                </a:solidFill>
                <a:latin typeface="微软雅黑" panose="020B0503020204020204" pitchFamily="34" charset="-122"/>
                <a:ea typeface="微软雅黑" panose="020B0503020204020204" pitchFamily="34" charset="-122"/>
              </a:rPr>
              <a:t>滚动内容</a:t>
            </a:r>
            <a:r>
              <a:rPr lang="en-US" altLang="zh-CN" sz="1800" dirty="0">
                <a:solidFill>
                  <a:srgbClr val="FF0000"/>
                </a:solidFill>
                <a:latin typeface="微软雅黑" panose="020B0503020204020204" pitchFamily="34" charset="-122"/>
                <a:ea typeface="微软雅黑" panose="020B0503020204020204" pitchFamily="34" charset="-122"/>
              </a:rPr>
              <a:t>&lt;/marquee&gt;</a:t>
            </a:r>
            <a:endParaRPr lang="zh-CN" altLang="zh-CN" sz="1800" dirty="0">
              <a:solidFill>
                <a:srgbClr val="FF0000"/>
              </a:solidFill>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语法说明</a:t>
            </a:r>
            <a:r>
              <a:rPr lang="en-US" altLang="zh-CN" dirty="0" smtClean="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direction:up|down|</a:t>
            </a:r>
            <a:r>
              <a:rPr lang="en-US" altLang="zh-CN" dirty="0" err="1" smtClean="0">
                <a:solidFill>
                  <a:srgbClr val="FF0000"/>
                </a:solidFill>
                <a:latin typeface="微软雅黑" panose="020B0503020204020204" pitchFamily="34" charset="-122"/>
                <a:ea typeface="微软雅黑" panose="020B0503020204020204" pitchFamily="34" charset="-122"/>
              </a:rPr>
              <a:t>left</a:t>
            </a:r>
            <a:r>
              <a:rPr lang="en-US"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向左滚动，默认</a:t>
            </a:r>
            <a:r>
              <a:rPr lang="zh-CN" altLang="zh-CN" dirty="0" smtClean="0">
                <a:latin typeface="微软雅黑" panose="020B0503020204020204" pitchFamily="34" charset="-122"/>
                <a:ea typeface="微软雅黑" panose="020B0503020204020204" pitchFamily="34" charset="-122"/>
              </a:rPr>
              <a:t>值</a:t>
            </a:r>
            <a:r>
              <a:rPr lang="en-US" altLang="zh-CN" dirty="0" smtClean="0">
                <a:latin typeface="微软雅黑" panose="020B0503020204020204" pitchFamily="34" charset="-122"/>
                <a:ea typeface="微软雅黑" panose="020B0503020204020204" pitchFamily="34" charset="-122"/>
              </a:rPr>
              <a:t>)|right</a:t>
            </a:r>
          </a:p>
          <a:p>
            <a:pPr marL="0" indent="0">
              <a:buNone/>
            </a:pPr>
            <a:r>
              <a:rPr lang="en-US" altLang="zh-CN" dirty="0" smtClean="0">
                <a:latin typeface="微软雅黑" panose="020B0503020204020204" pitchFamily="34" charset="-122"/>
                <a:ea typeface="微软雅黑" panose="020B0503020204020204" pitchFamily="34" charset="-122"/>
              </a:rPr>
              <a:t>  behavior:</a:t>
            </a:r>
            <a:r>
              <a:rPr lang="en-US" altLang="zh-CN" dirty="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scroll</a:t>
            </a:r>
            <a:r>
              <a:rPr lang="en-US"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循环往复滚动，为默认值</a:t>
            </a:r>
            <a:r>
              <a:rPr lang="en-US" altLang="zh-CN" dirty="0" smtClean="0">
                <a:latin typeface="微软雅黑" panose="020B0503020204020204" pitchFamily="34" charset="-122"/>
                <a:ea typeface="微软雅黑" panose="020B0503020204020204" pitchFamily="34" charset="-122"/>
              </a:rPr>
              <a:t>)| slide(</a:t>
            </a:r>
            <a:r>
              <a:rPr lang="zh-CN" altLang="zh-CN" dirty="0">
                <a:latin typeface="微软雅黑" panose="020B0503020204020204" pitchFamily="34" charset="-122"/>
                <a:ea typeface="微软雅黑" panose="020B0503020204020204" pitchFamily="34" charset="-122"/>
              </a:rPr>
              <a:t>滚动一次就</a:t>
            </a:r>
            <a:r>
              <a:rPr lang="zh-CN" altLang="zh-CN" dirty="0" smtClean="0">
                <a:latin typeface="微软雅黑" panose="020B0503020204020204" pitchFamily="34" charset="-122"/>
                <a:ea typeface="微软雅黑" panose="020B0503020204020204" pitchFamily="34" charset="-122"/>
              </a:rPr>
              <a:t>停止</a:t>
            </a:r>
            <a:r>
              <a:rPr lang="en-US" altLang="zh-CN" dirty="0" smtClean="0">
                <a:latin typeface="微软雅黑" panose="020B0503020204020204" pitchFamily="34" charset="-122"/>
                <a:ea typeface="微软雅黑" panose="020B0503020204020204" pitchFamily="34" charset="-122"/>
              </a:rPr>
              <a:t>)| alternate(</a:t>
            </a:r>
            <a:r>
              <a:rPr lang="zh-CN" altLang="zh-CN" dirty="0">
                <a:latin typeface="微软雅黑" panose="020B0503020204020204" pitchFamily="34" charset="-122"/>
                <a:ea typeface="微软雅黑" panose="020B0503020204020204" pitchFamily="34" charset="-122"/>
              </a:rPr>
              <a:t>来回交替滚动</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10149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.4 </a:t>
            </a:r>
            <a:r>
              <a:rPr lang="zh-CN" altLang="en-US" dirty="0" smtClean="0"/>
              <a:t> 设置滚动速度与滚动时延 </a:t>
            </a:r>
            <a:endParaRPr lang="zh-CN" altLang="en-US" dirty="0"/>
          </a:p>
        </p:txBody>
      </p:sp>
      <p:sp>
        <p:nvSpPr>
          <p:cNvPr id="30723" name="Rectangle 3"/>
          <p:cNvSpPr>
            <a:spLocks noGrp="1" noChangeArrowheads="1"/>
          </p:cNvSpPr>
          <p:nvPr>
            <p:ph idx="1"/>
          </p:nvPr>
        </p:nvSpPr>
        <p:spPr>
          <a:xfrm>
            <a:off x="762101" y="810816"/>
            <a:ext cx="8340729" cy="3792140"/>
          </a:xfrm>
        </p:spPr>
        <p:txBody>
          <a:bodyPr/>
          <a:lstStyle/>
          <a:p>
            <a:pPr>
              <a:spcBef>
                <a:spcPts val="0"/>
              </a:spcBef>
              <a:spcAft>
                <a:spcPts val="0"/>
              </a:spcAft>
            </a:pPr>
            <a:r>
              <a:rPr lang="zh-CN" altLang="en-US" dirty="0" smtClean="0"/>
              <a:t>基本</a:t>
            </a:r>
            <a:r>
              <a:rPr lang="zh-CN" altLang="en-US" dirty="0"/>
              <a:t>语法：</a:t>
            </a:r>
          </a:p>
          <a:p>
            <a:pPr>
              <a:spcBef>
                <a:spcPts val="0"/>
              </a:spcBef>
              <a:spcAft>
                <a:spcPts val="0"/>
              </a:spcAft>
              <a:buNone/>
            </a:pPr>
            <a:r>
              <a:rPr lang="zh-CN" altLang="en-US" dirty="0"/>
              <a:t>   </a:t>
            </a:r>
            <a:r>
              <a:rPr lang="en-US" altLang="zh-CN" sz="1800" dirty="0" smtClean="0">
                <a:solidFill>
                  <a:srgbClr val="FF0000"/>
                </a:solidFill>
              </a:rPr>
              <a:t>&lt;marquee </a:t>
            </a:r>
            <a:r>
              <a:rPr lang="en-US" altLang="zh-CN" sz="1800" dirty="0" err="1" smtClean="0">
                <a:solidFill>
                  <a:srgbClr val="FF0000"/>
                </a:solidFill>
              </a:rPr>
              <a:t>scrollamount</a:t>
            </a:r>
            <a:r>
              <a:rPr lang="en-US" altLang="zh-CN" sz="1800" dirty="0" smtClean="0">
                <a:solidFill>
                  <a:srgbClr val="FF0000"/>
                </a:solidFill>
              </a:rPr>
              <a:t>="20px" </a:t>
            </a:r>
            <a:r>
              <a:rPr lang="en-US" altLang="zh-CN" sz="1800" dirty="0" err="1" smtClean="0">
                <a:solidFill>
                  <a:srgbClr val="FF0000"/>
                </a:solidFill>
              </a:rPr>
              <a:t>scrolldelay</a:t>
            </a:r>
            <a:r>
              <a:rPr lang="en-US" altLang="zh-CN" sz="1800" dirty="0" smtClean="0">
                <a:solidFill>
                  <a:srgbClr val="FF0000"/>
                </a:solidFill>
              </a:rPr>
              <a:t>="100ms"&gt; </a:t>
            </a:r>
            <a:r>
              <a:rPr lang="zh-CN" altLang="en-US" sz="1800" dirty="0" smtClean="0">
                <a:solidFill>
                  <a:srgbClr val="FF0000"/>
                </a:solidFill>
              </a:rPr>
              <a:t>滚动 内容</a:t>
            </a:r>
            <a:r>
              <a:rPr lang="en-US" altLang="zh-CN" sz="1800" dirty="0" smtClean="0">
                <a:solidFill>
                  <a:srgbClr val="FF0000"/>
                </a:solidFill>
              </a:rPr>
              <a:t>&lt;/marquee&gt;</a:t>
            </a:r>
            <a:endParaRPr lang="en-US" altLang="zh-CN" dirty="0">
              <a:solidFill>
                <a:srgbClr val="FF0000"/>
              </a:solidFill>
            </a:endParaRPr>
          </a:p>
          <a:p>
            <a:pPr>
              <a:spcBef>
                <a:spcPts val="0"/>
              </a:spcBef>
              <a:spcAft>
                <a:spcPts val="0"/>
              </a:spcAft>
            </a:pPr>
            <a:r>
              <a:rPr lang="zh-CN" altLang="en-US" dirty="0"/>
              <a:t>语法</a:t>
            </a:r>
            <a:r>
              <a:rPr lang="zh-CN" altLang="en-US" dirty="0" smtClean="0"/>
              <a:t>说明</a:t>
            </a:r>
            <a:r>
              <a:rPr lang="en-US" altLang="zh-CN" dirty="0" smtClean="0"/>
              <a:t>:</a:t>
            </a:r>
            <a:endParaRPr lang="zh-CN" altLang="en-US" dirty="0"/>
          </a:p>
          <a:p>
            <a:pPr>
              <a:spcBef>
                <a:spcPts val="0"/>
              </a:spcBef>
              <a:spcAft>
                <a:spcPts val="0"/>
              </a:spcAft>
              <a:buNone/>
            </a:pPr>
            <a:r>
              <a:rPr lang="zh-CN" altLang="en-US" dirty="0"/>
              <a:t>   </a:t>
            </a:r>
            <a:r>
              <a:rPr lang="zh-CN" altLang="en-US" dirty="0" smtClean="0"/>
              <a:t>     滚动速度是</a:t>
            </a:r>
            <a:r>
              <a:rPr lang="zh-CN" altLang="en-US" dirty="0"/>
              <a:t>滚动文字每次移动的长度</a:t>
            </a:r>
            <a:r>
              <a:rPr lang="zh-CN" altLang="en-US" dirty="0" smtClean="0"/>
              <a:t>，长度用</a:t>
            </a:r>
            <a:r>
              <a:rPr lang="zh-CN" altLang="en-US" dirty="0"/>
              <a:t>数字表示，</a:t>
            </a:r>
            <a:r>
              <a:rPr lang="zh-CN" altLang="en-US" u="sng" dirty="0">
                <a:solidFill>
                  <a:srgbClr val="FF0000"/>
                </a:solidFill>
              </a:rPr>
              <a:t>单位为</a:t>
            </a:r>
            <a:r>
              <a:rPr lang="zh-CN" altLang="en-US" u="sng" dirty="0" smtClean="0">
                <a:solidFill>
                  <a:srgbClr val="FF0000"/>
                </a:solidFill>
              </a:rPr>
              <a:t>像素</a:t>
            </a:r>
            <a:r>
              <a:rPr lang="en-US" altLang="zh-CN" u="sng" dirty="0" err="1" smtClean="0">
                <a:solidFill>
                  <a:srgbClr val="FF0000"/>
                </a:solidFill>
              </a:rPr>
              <a:t>px</a:t>
            </a:r>
            <a:r>
              <a:rPr lang="zh-CN" altLang="en-US" dirty="0" smtClean="0"/>
              <a:t>。</a:t>
            </a:r>
            <a:endParaRPr lang="en-US" altLang="zh-CN" dirty="0" smtClean="0"/>
          </a:p>
          <a:p>
            <a:pPr>
              <a:spcBef>
                <a:spcPts val="0"/>
              </a:spcBef>
              <a:spcAft>
                <a:spcPts val="0"/>
              </a:spcAft>
              <a:buNone/>
            </a:pPr>
            <a:r>
              <a:rPr lang="en-US" altLang="zh-CN" dirty="0" smtClean="0"/>
              <a:t>        </a:t>
            </a:r>
            <a:r>
              <a:rPr lang="zh-CN" altLang="en-US" dirty="0" smtClean="0"/>
              <a:t>延迟时间</a:t>
            </a:r>
            <a:r>
              <a:rPr lang="zh-CN" altLang="en-US" u="sng" dirty="0" smtClean="0">
                <a:solidFill>
                  <a:srgbClr val="FF0000"/>
                </a:solidFill>
              </a:rPr>
              <a:t>以毫秒</a:t>
            </a:r>
            <a:r>
              <a:rPr lang="en-US" altLang="zh-CN" u="sng" dirty="0" smtClean="0">
                <a:solidFill>
                  <a:srgbClr val="FF0000"/>
                </a:solidFill>
              </a:rPr>
              <a:t>ms</a:t>
            </a:r>
            <a:r>
              <a:rPr lang="zh-CN" altLang="en-US" u="sng" dirty="0" smtClean="0">
                <a:solidFill>
                  <a:srgbClr val="FF0000"/>
                </a:solidFill>
              </a:rPr>
              <a:t>为单位</a:t>
            </a:r>
            <a:r>
              <a:rPr lang="zh-CN" altLang="en-US" dirty="0" smtClean="0"/>
              <a:t>，延迟时间越小滚动速度越快，延迟时间越大即会出现走走停停的效果。 </a:t>
            </a:r>
            <a:endParaRPr lang="zh-CN" altLang="en-US" dirty="0"/>
          </a:p>
        </p:txBody>
      </p:sp>
    </p:spTree>
    <p:extLst>
      <p:ext uri="{BB962C8B-B14F-4D97-AF65-F5344CB8AC3E}">
        <p14:creationId xmlns:p14="http://schemas.microsoft.com/office/powerpoint/2010/main" val="39202462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6.2</a:t>
            </a:r>
            <a:r>
              <a:rPr lang="en-US" altLang="zh-CN" dirty="0" smtClean="0"/>
              <a:t>.5 </a:t>
            </a:r>
            <a:r>
              <a:rPr lang="zh-CN" altLang="zh-CN" dirty="0" smtClean="0"/>
              <a:t>设置</a:t>
            </a:r>
            <a:r>
              <a:rPr lang="zh-CN" altLang="zh-CN" dirty="0"/>
              <a:t>滚动范围与滚动空白空间</a:t>
            </a:r>
            <a:endParaRPr lang="zh-CN" altLang="en-US" dirty="0"/>
          </a:p>
        </p:txBody>
      </p:sp>
      <p:sp>
        <p:nvSpPr>
          <p:cNvPr id="30723" name="Rectangle 3"/>
          <p:cNvSpPr>
            <a:spLocks noGrp="1" noChangeArrowheads="1"/>
          </p:cNvSpPr>
          <p:nvPr>
            <p:ph idx="1"/>
          </p:nvPr>
        </p:nvSpPr>
        <p:spPr>
          <a:xfrm>
            <a:off x="533507" y="810816"/>
            <a:ext cx="8534175" cy="3792140"/>
          </a:xfrm>
        </p:spPr>
        <p:txBody>
          <a:bodyPr/>
          <a:lstStyle/>
          <a:p>
            <a:pPr marL="0" indent="0">
              <a:buNone/>
            </a:pPr>
            <a:r>
              <a:rPr lang="en-US" altLang="zh-CN" b="0" dirty="0">
                <a:latin typeface="微软雅黑" panose="020B0503020204020204" pitchFamily="34" charset="-122"/>
                <a:ea typeface="微软雅黑" panose="020B0503020204020204" pitchFamily="34" charset="-122"/>
              </a:rPr>
              <a:t>1.</a:t>
            </a:r>
            <a:r>
              <a:rPr lang="zh-CN" altLang="zh-CN" b="0" dirty="0">
                <a:latin typeface="微软雅黑" panose="020B0503020204020204" pitchFamily="34" charset="-122"/>
                <a:ea typeface="微软雅黑" panose="020B0503020204020204" pitchFamily="34" charset="-122"/>
              </a:rPr>
              <a:t>基本语法</a:t>
            </a:r>
          </a:p>
          <a:p>
            <a:pPr marL="0" indent="0">
              <a:buNone/>
            </a:pPr>
            <a:r>
              <a:rPr lang="en-US" altLang="zh-CN" sz="1800" b="0" dirty="0" smtClean="0">
                <a:solidFill>
                  <a:srgbClr val="FF0000"/>
                </a:solidFill>
                <a:latin typeface="微软雅黑" panose="020B0503020204020204" pitchFamily="34" charset="-122"/>
                <a:ea typeface="微软雅黑" panose="020B0503020204020204" pitchFamily="34" charset="-122"/>
              </a:rPr>
              <a:t>    &lt;</a:t>
            </a:r>
            <a:r>
              <a:rPr lang="en-US" altLang="zh-CN" sz="1800" b="0" dirty="0">
                <a:solidFill>
                  <a:srgbClr val="FF0000"/>
                </a:solidFill>
                <a:latin typeface="微软雅黑" panose="020B0503020204020204" pitchFamily="34" charset="-122"/>
                <a:ea typeface="微软雅黑" panose="020B0503020204020204" pitchFamily="34" charset="-122"/>
              </a:rPr>
              <a:t>marquee width="" height="" </a:t>
            </a:r>
            <a:r>
              <a:rPr lang="en-US" altLang="zh-CN" sz="1800" b="0" dirty="0" err="1">
                <a:solidFill>
                  <a:srgbClr val="FF0000"/>
                </a:solidFill>
                <a:latin typeface="微软雅黑" panose="020B0503020204020204" pitchFamily="34" charset="-122"/>
                <a:ea typeface="微软雅黑" panose="020B0503020204020204" pitchFamily="34" charset="-122"/>
              </a:rPr>
              <a:t>hspace</a:t>
            </a:r>
            <a:r>
              <a:rPr lang="en-US" altLang="zh-CN" sz="1800" b="0" dirty="0">
                <a:solidFill>
                  <a:srgbClr val="FF0000"/>
                </a:solidFill>
                <a:latin typeface="微软雅黑" panose="020B0503020204020204" pitchFamily="34" charset="-122"/>
                <a:ea typeface="微软雅黑" panose="020B0503020204020204" pitchFamily="34" charset="-122"/>
              </a:rPr>
              <a:t>="" </a:t>
            </a:r>
            <a:r>
              <a:rPr lang="en-US" altLang="zh-CN" sz="1800" b="0" dirty="0" err="1">
                <a:solidFill>
                  <a:srgbClr val="FF0000"/>
                </a:solidFill>
                <a:latin typeface="微软雅黑" panose="020B0503020204020204" pitchFamily="34" charset="-122"/>
                <a:ea typeface="微软雅黑" panose="020B0503020204020204" pitchFamily="34" charset="-122"/>
              </a:rPr>
              <a:t>vspace</a:t>
            </a:r>
            <a:r>
              <a:rPr lang="en-US" altLang="zh-CN" sz="1800" b="0" dirty="0">
                <a:solidFill>
                  <a:srgbClr val="FF0000"/>
                </a:solidFill>
                <a:latin typeface="微软雅黑" panose="020B0503020204020204" pitchFamily="34" charset="-122"/>
                <a:ea typeface="微软雅黑" panose="020B0503020204020204" pitchFamily="34" charset="-122"/>
              </a:rPr>
              <a:t>="" &gt;</a:t>
            </a:r>
            <a:r>
              <a:rPr lang="zh-CN" altLang="zh-CN" sz="1800" b="0" dirty="0">
                <a:solidFill>
                  <a:srgbClr val="FF0000"/>
                </a:solidFill>
                <a:latin typeface="微软雅黑" panose="020B0503020204020204" pitchFamily="34" charset="-122"/>
                <a:ea typeface="微软雅黑" panose="020B0503020204020204" pitchFamily="34" charset="-122"/>
              </a:rPr>
              <a:t>滚动内容</a:t>
            </a:r>
            <a:r>
              <a:rPr lang="en-US" altLang="zh-CN" sz="1800" b="0" dirty="0">
                <a:solidFill>
                  <a:srgbClr val="FF0000"/>
                </a:solidFill>
                <a:latin typeface="微软雅黑" panose="020B0503020204020204" pitchFamily="34" charset="-122"/>
                <a:ea typeface="微软雅黑" panose="020B0503020204020204" pitchFamily="34" charset="-122"/>
              </a:rPr>
              <a:t>&lt;/marquee&gt;</a:t>
            </a:r>
            <a:endParaRPr lang="zh-CN" altLang="zh-CN" sz="1800" b="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b="0" dirty="0">
                <a:latin typeface="微软雅黑" panose="020B0503020204020204" pitchFamily="34" charset="-122"/>
                <a:ea typeface="微软雅黑" panose="020B0503020204020204" pitchFamily="34" charset="-122"/>
              </a:rPr>
              <a:t>2.</a:t>
            </a:r>
            <a:r>
              <a:rPr lang="zh-CN" altLang="zh-CN" b="0" dirty="0">
                <a:latin typeface="微软雅黑" panose="020B0503020204020204" pitchFamily="34" charset="-122"/>
                <a:ea typeface="微软雅黑" panose="020B0503020204020204" pitchFamily="34" charset="-122"/>
              </a:rPr>
              <a:t>语法说明</a:t>
            </a:r>
          </a:p>
          <a:p>
            <a:pPr indent="79375"/>
            <a:r>
              <a:rPr lang="zh-CN" altLang="zh-CN" b="0" dirty="0">
                <a:latin typeface="微软雅黑" panose="020B0503020204020204" pitchFamily="34" charset="-122"/>
                <a:ea typeface="微软雅黑" panose="020B0503020204020204" pitchFamily="34" charset="-122"/>
              </a:rPr>
              <a:t>宽度值和高度值均用数字表示，单位为像素。</a:t>
            </a:r>
          </a:p>
          <a:p>
            <a:pPr indent="79375"/>
            <a:r>
              <a:rPr lang="en-US" altLang="zh-CN" b="0" dirty="0" err="1">
                <a:latin typeface="微软雅黑" panose="020B0503020204020204" pitchFamily="34" charset="-122"/>
                <a:ea typeface="微软雅黑" panose="020B0503020204020204" pitchFamily="34" charset="-122"/>
              </a:rPr>
              <a:t>hspace</a:t>
            </a:r>
            <a:r>
              <a:rPr lang="zh-CN" altLang="zh-CN"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vspace</a:t>
            </a:r>
            <a:r>
              <a:rPr lang="zh-CN" altLang="zh-CN" b="0" dirty="0">
                <a:latin typeface="微软雅黑" panose="020B0503020204020204" pitchFamily="34" charset="-122"/>
                <a:ea typeface="微软雅黑" panose="020B0503020204020204" pitchFamily="34" charset="-122"/>
              </a:rPr>
              <a:t>属性值是整数，单位为像</a:t>
            </a:r>
            <a:r>
              <a:rPr lang="zh-CN" altLang="zh-CN" b="0" dirty="0" smtClean="0">
                <a:latin typeface="微软雅黑" panose="020B0503020204020204" pitchFamily="34" charset="-122"/>
                <a:ea typeface="微软雅黑" panose="020B0503020204020204" pitchFamily="34" charset="-122"/>
              </a:rPr>
              <a:t>素</a:t>
            </a:r>
            <a:r>
              <a:rPr lang="en-US" altLang="zh-CN" b="0" dirty="0" smtClean="0">
                <a:latin typeface="微软雅黑" panose="020B0503020204020204" pitchFamily="34" charset="-122"/>
                <a:ea typeface="微软雅黑" panose="020B0503020204020204" pitchFamily="34" charset="-122"/>
              </a:rPr>
              <a:t>,</a:t>
            </a:r>
            <a:r>
              <a:rPr lang="zh-CN" altLang="en-US" b="0" u="sng" dirty="0" smtClean="0">
                <a:latin typeface="微软雅黑" panose="020B0503020204020204" pitchFamily="34" charset="-122"/>
                <a:ea typeface="微软雅黑" panose="020B0503020204020204" pitchFamily="34" charset="-122"/>
              </a:rPr>
              <a:t>但不要加单位</a:t>
            </a:r>
            <a:r>
              <a:rPr lang="zh-CN" altLang="zh-CN" b="0" dirty="0" smtClean="0">
                <a:latin typeface="微软雅黑" panose="020B0503020204020204" pitchFamily="34" charset="-122"/>
                <a:ea typeface="微软雅黑" panose="020B0503020204020204" pitchFamily="34" charset="-122"/>
              </a:rPr>
              <a:t>。</a:t>
            </a:r>
            <a:endParaRPr lang="zh-CN" altLang="zh-CN"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98779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滚动文字综合案例</a:t>
            </a:r>
            <a:endParaRPr lang="zh-CN" altLang="en-US" dirty="0"/>
          </a:p>
        </p:txBody>
      </p:sp>
      <p:sp>
        <p:nvSpPr>
          <p:cNvPr id="3" name="内容占位符 2"/>
          <p:cNvSpPr>
            <a:spLocks noGrp="1"/>
          </p:cNvSpPr>
          <p:nvPr>
            <p:ph idx="1"/>
          </p:nvPr>
        </p:nvSpPr>
        <p:spPr>
          <a:xfrm>
            <a:off x="533506" y="819151"/>
            <a:ext cx="4724276" cy="2057391"/>
          </a:xfrm>
        </p:spPr>
        <p:txBody>
          <a:bodyPr/>
          <a:lstStyle/>
          <a:p>
            <a:pPr marL="0">
              <a:lnSpc>
                <a:spcPts val="1400"/>
              </a:lnSpc>
              <a:spcBef>
                <a:spcPts val="0"/>
              </a:spcBef>
              <a:spcAft>
                <a:spcPts val="0"/>
              </a:spcAft>
              <a:buNone/>
            </a:pPr>
            <a:r>
              <a:rPr lang="en-US" altLang="zh-CN" sz="1400" dirty="0" smtClean="0"/>
              <a:t>&lt;!-- edu_6_2_2.html --&gt;</a:t>
            </a:r>
          </a:p>
          <a:p>
            <a:pPr marL="0">
              <a:lnSpc>
                <a:spcPts val="1400"/>
              </a:lnSpc>
              <a:spcBef>
                <a:spcPts val="0"/>
              </a:spcBef>
              <a:spcAft>
                <a:spcPts val="0"/>
              </a:spcAft>
              <a:buNone/>
            </a:pPr>
            <a:r>
              <a:rPr lang="en-US" altLang="zh-CN" sz="1400" dirty="0" smtClean="0"/>
              <a:t>&lt;!</a:t>
            </a:r>
            <a:r>
              <a:rPr lang="en-US" altLang="zh-CN" sz="1400" dirty="0" err="1" smtClean="0"/>
              <a:t>doctype</a:t>
            </a:r>
            <a:r>
              <a:rPr lang="en-US" altLang="zh-CN" sz="1400" dirty="0" smtClean="0"/>
              <a:t> html&gt;</a:t>
            </a:r>
          </a:p>
          <a:p>
            <a:pPr marL="0">
              <a:lnSpc>
                <a:spcPts val="1400"/>
              </a:lnSpc>
              <a:spcBef>
                <a:spcPts val="0"/>
              </a:spcBef>
              <a:spcAft>
                <a:spcPts val="0"/>
              </a:spcAft>
              <a:buNone/>
            </a:pPr>
            <a:r>
              <a:rPr lang="en-US" altLang="zh-CN" sz="1400" dirty="0" smtClean="0"/>
              <a:t>&lt;html </a:t>
            </a:r>
            <a:r>
              <a:rPr lang="en-US" altLang="zh-CN" sz="1400" dirty="0" err="1" smtClean="0"/>
              <a:t>lang</a:t>
            </a:r>
            <a:r>
              <a:rPr lang="en-US" altLang="zh-CN" sz="1400" dirty="0" smtClean="0"/>
              <a:t>="en"&gt;</a:t>
            </a:r>
          </a:p>
          <a:p>
            <a:pPr marL="0">
              <a:lnSpc>
                <a:spcPts val="1400"/>
              </a:lnSpc>
              <a:spcBef>
                <a:spcPts val="0"/>
              </a:spcBef>
              <a:spcAft>
                <a:spcPts val="0"/>
              </a:spcAft>
              <a:buNone/>
            </a:pPr>
            <a:r>
              <a:rPr lang="en-US" altLang="zh-CN" sz="1400" dirty="0" smtClean="0"/>
              <a:t> &lt;head&gt;</a:t>
            </a:r>
          </a:p>
          <a:p>
            <a:pPr marL="0">
              <a:lnSpc>
                <a:spcPts val="1400"/>
              </a:lnSpc>
              <a:spcBef>
                <a:spcPts val="0"/>
              </a:spcBef>
              <a:spcAft>
                <a:spcPts val="0"/>
              </a:spcAft>
              <a:buNone/>
            </a:pPr>
            <a:r>
              <a:rPr lang="en-US" altLang="zh-CN" sz="1400" dirty="0" smtClean="0"/>
              <a:t>  &lt;meta </a:t>
            </a:r>
            <a:r>
              <a:rPr lang="en-US" altLang="zh-CN" sz="1400" dirty="0" err="1" smtClean="0"/>
              <a:t>charset</a:t>
            </a:r>
            <a:r>
              <a:rPr lang="en-US" altLang="zh-CN" sz="1400" dirty="0" smtClean="0"/>
              <a:t>="UTF-8"&gt;</a:t>
            </a:r>
          </a:p>
          <a:p>
            <a:pPr marL="0">
              <a:lnSpc>
                <a:spcPts val="1400"/>
              </a:lnSpc>
              <a:spcBef>
                <a:spcPts val="0"/>
              </a:spcBef>
              <a:spcAft>
                <a:spcPts val="0"/>
              </a:spcAft>
              <a:buNone/>
            </a:pPr>
            <a:r>
              <a:rPr lang="en-US" altLang="zh-CN" sz="1400" dirty="0" smtClean="0"/>
              <a:t>  &lt;title&gt; </a:t>
            </a:r>
            <a:r>
              <a:rPr lang="zh-CN" altLang="en-US" sz="1400" dirty="0" smtClean="0"/>
              <a:t>设置滚动文字的滚动空白与滚动范围 </a:t>
            </a:r>
            <a:r>
              <a:rPr lang="en-US" altLang="zh-CN" sz="1400" dirty="0" smtClean="0"/>
              <a:t>&lt;/title&gt; </a:t>
            </a:r>
          </a:p>
          <a:p>
            <a:pPr marL="0">
              <a:lnSpc>
                <a:spcPts val="1400"/>
              </a:lnSpc>
              <a:spcBef>
                <a:spcPts val="0"/>
              </a:spcBef>
              <a:spcAft>
                <a:spcPts val="0"/>
              </a:spcAft>
              <a:buNone/>
            </a:pPr>
            <a:r>
              <a:rPr lang="en-US" altLang="zh-CN" sz="1400" dirty="0" smtClean="0"/>
              <a:t>&lt;style type="text/</a:t>
            </a:r>
            <a:r>
              <a:rPr lang="en-US" altLang="zh-CN" sz="1400" dirty="0" err="1" smtClean="0"/>
              <a:t>css</a:t>
            </a:r>
            <a:r>
              <a:rPr lang="en-US" altLang="zh-CN" sz="1400" dirty="0" smtClean="0"/>
              <a:t>"&gt;</a:t>
            </a:r>
          </a:p>
          <a:p>
            <a:pPr marL="0">
              <a:lnSpc>
                <a:spcPts val="1400"/>
              </a:lnSpc>
              <a:spcBef>
                <a:spcPts val="0"/>
              </a:spcBef>
              <a:spcAft>
                <a:spcPts val="0"/>
              </a:spcAft>
              <a:buNone/>
            </a:pPr>
            <a:r>
              <a:rPr lang="en-US" altLang="zh-CN" sz="1400" dirty="0" smtClean="0"/>
              <a:t>p{font-size:18px;color:#0000cc;text-indent:2em;/*</a:t>
            </a:r>
            <a:r>
              <a:rPr lang="zh-CN" altLang="en-US" sz="1400" dirty="0" smtClean="0"/>
              <a:t>首行缩进*</a:t>
            </a:r>
            <a:r>
              <a:rPr lang="en-US" altLang="zh-CN" sz="1400" dirty="0" smtClean="0"/>
              <a:t>/}</a:t>
            </a:r>
          </a:p>
          <a:p>
            <a:pPr marL="0">
              <a:lnSpc>
                <a:spcPts val="1400"/>
              </a:lnSpc>
              <a:spcBef>
                <a:spcPts val="0"/>
              </a:spcBef>
              <a:spcAft>
                <a:spcPts val="0"/>
              </a:spcAft>
              <a:buNone/>
            </a:pPr>
            <a:r>
              <a:rPr lang="en-US" altLang="zh-CN" sz="1400" dirty="0" smtClean="0"/>
              <a:t>&lt;/style&gt;</a:t>
            </a:r>
          </a:p>
          <a:p>
            <a:pPr marL="0">
              <a:lnSpc>
                <a:spcPts val="1400"/>
              </a:lnSpc>
              <a:spcBef>
                <a:spcPts val="0"/>
              </a:spcBef>
              <a:spcAft>
                <a:spcPts val="0"/>
              </a:spcAft>
              <a:buNone/>
            </a:pPr>
            <a:r>
              <a:rPr lang="en-US" altLang="zh-CN" sz="1400" dirty="0" smtClean="0"/>
              <a:t>&lt;/head&gt;</a:t>
            </a:r>
          </a:p>
          <a:p>
            <a:pPr marL="0">
              <a:lnSpc>
                <a:spcPts val="1400"/>
              </a:lnSpc>
              <a:spcBef>
                <a:spcPts val="0"/>
              </a:spcBef>
              <a:spcAft>
                <a:spcPts val="0"/>
              </a:spcAft>
              <a:buNone/>
            </a:pPr>
            <a:r>
              <a:rPr lang="en-US" altLang="zh-CN" sz="1400" dirty="0" smtClean="0"/>
              <a:t> </a:t>
            </a:r>
            <a:endParaRPr lang="zh-CN" altLang="en-US" sz="1400" dirty="0"/>
          </a:p>
        </p:txBody>
      </p:sp>
      <p:pic>
        <p:nvPicPr>
          <p:cNvPr id="2052" name="Picture 4"/>
          <p:cNvPicPr>
            <a:picLocks noChangeAspect="1" noChangeArrowheads="1"/>
          </p:cNvPicPr>
          <p:nvPr/>
        </p:nvPicPr>
        <p:blipFill>
          <a:blip r:embed="rId2" cstate="print"/>
          <a:srcRect/>
          <a:stretch>
            <a:fillRect/>
          </a:stretch>
        </p:blipFill>
        <p:spPr bwMode="auto">
          <a:xfrm>
            <a:off x="5333980" y="895394"/>
            <a:ext cx="3695706" cy="1865793"/>
          </a:xfrm>
          <a:prstGeom prst="rect">
            <a:avLst/>
          </a:prstGeom>
          <a:noFill/>
          <a:ln w="9525">
            <a:noFill/>
            <a:miter lim="800000"/>
            <a:headEnd/>
            <a:tailEnd/>
          </a:ln>
        </p:spPr>
      </p:pic>
      <p:sp>
        <p:nvSpPr>
          <p:cNvPr id="7" name="矩形 6"/>
          <p:cNvSpPr/>
          <p:nvPr/>
        </p:nvSpPr>
        <p:spPr>
          <a:xfrm>
            <a:off x="533506" y="2800344"/>
            <a:ext cx="8534176" cy="1887696"/>
          </a:xfrm>
          <a:prstGeom prst="rect">
            <a:avLst/>
          </a:prstGeom>
        </p:spPr>
        <p:txBody>
          <a:bodyPr wrap="square">
            <a:spAutoFit/>
          </a:bodyPr>
          <a:lstStyle/>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&lt;h3 align="center"&gt;</a:t>
            </a:r>
            <a:r>
              <a:rPr lang="zh-CN" altLang="en-US" sz="1400" b="0" dirty="0" smtClean="0">
                <a:latin typeface="Verdana" pitchFamily="34" charset="0"/>
                <a:cs typeface="Verdana" pitchFamily="34" charset="0"/>
              </a:rPr>
              <a:t>设置滚动文字的滚动空白与滚动范围</a:t>
            </a:r>
            <a:r>
              <a:rPr lang="en-US" altLang="zh-CN" sz="1400" b="0" dirty="0" smtClean="0">
                <a:latin typeface="Verdana" pitchFamily="34" charset="0"/>
                <a:ea typeface="Verdana" pitchFamily="34" charset="0"/>
                <a:cs typeface="Verdana" pitchFamily="34" charset="0"/>
              </a:rPr>
              <a:t>&lt;/h3&gt; </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&lt;hr color="#330099"&gt;</a:t>
            </a:r>
          </a:p>
          <a:p>
            <a:pPr marL="0">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&lt;marquee </a:t>
            </a:r>
            <a:r>
              <a:rPr lang="en-US" altLang="zh-CN" sz="1400" b="0" dirty="0" err="1" smtClean="0">
                <a:latin typeface="Verdana" pitchFamily="34" charset="0"/>
                <a:ea typeface="Verdana" pitchFamily="34" charset="0"/>
                <a:cs typeface="Verdana" pitchFamily="34" charset="0"/>
              </a:rPr>
              <a:t>bgcolor</a:t>
            </a:r>
            <a:r>
              <a:rPr lang="en-US" altLang="zh-CN" sz="1400" b="0" dirty="0" smtClean="0">
                <a:latin typeface="Verdana" pitchFamily="34" charset="0"/>
                <a:ea typeface="Verdana" pitchFamily="34" charset="0"/>
                <a:cs typeface="Verdana" pitchFamily="34" charset="0"/>
              </a:rPr>
              <a:t>="#c4e1c6" width="600px" height="100px" </a:t>
            </a:r>
            <a:r>
              <a:rPr lang="en-US" altLang="zh-CN" sz="1400" b="0" dirty="0" err="1" smtClean="0">
                <a:latin typeface="Verdana" pitchFamily="34" charset="0"/>
                <a:ea typeface="Verdana" pitchFamily="34" charset="0"/>
                <a:cs typeface="Verdana" pitchFamily="34" charset="0"/>
              </a:rPr>
              <a:t>hspace</a:t>
            </a:r>
            <a:r>
              <a:rPr lang="en-US" altLang="zh-CN" sz="1400" b="0" dirty="0" smtClean="0">
                <a:latin typeface="Verdana" pitchFamily="34" charset="0"/>
                <a:ea typeface="Verdana" pitchFamily="34" charset="0"/>
                <a:cs typeface="Verdana" pitchFamily="34" charset="0"/>
              </a:rPr>
              <a:t>="100" </a:t>
            </a:r>
            <a:r>
              <a:rPr lang="en-US" altLang="zh-CN" sz="1400" b="0" dirty="0" err="1" smtClean="0">
                <a:latin typeface="Verdana" pitchFamily="34" charset="0"/>
                <a:ea typeface="Verdana" pitchFamily="34" charset="0"/>
                <a:cs typeface="Verdana" pitchFamily="34" charset="0"/>
              </a:rPr>
              <a:t>vspace</a:t>
            </a:r>
            <a:r>
              <a:rPr lang="en-US" altLang="zh-CN" sz="1400" b="0" dirty="0" smtClean="0">
                <a:latin typeface="Verdana" pitchFamily="34" charset="0"/>
                <a:ea typeface="Verdana" pitchFamily="34" charset="0"/>
                <a:cs typeface="Verdana" pitchFamily="34" charset="0"/>
              </a:rPr>
              <a:t>="100"  direction="up" behavior="alternate" </a:t>
            </a:r>
            <a:r>
              <a:rPr lang="en-US" altLang="zh-CN" sz="1400" b="0" dirty="0" err="1" smtClean="0">
                <a:latin typeface="Verdana" pitchFamily="34" charset="0"/>
                <a:ea typeface="Verdana" pitchFamily="34" charset="0"/>
                <a:cs typeface="Verdana" pitchFamily="34" charset="0"/>
              </a:rPr>
              <a:t>scrollamount</a:t>
            </a:r>
            <a:r>
              <a:rPr lang="en-US" altLang="zh-CN" sz="1400" b="0" dirty="0" smtClean="0">
                <a:latin typeface="Verdana" pitchFamily="34" charset="0"/>
                <a:ea typeface="Verdana" pitchFamily="34" charset="0"/>
                <a:cs typeface="Verdana" pitchFamily="34" charset="0"/>
              </a:rPr>
              <a:t>="1" </a:t>
            </a:r>
            <a:r>
              <a:rPr lang="en-US" altLang="zh-CN" sz="1400" b="0" dirty="0" err="1" smtClean="0">
                <a:latin typeface="Verdana" pitchFamily="34" charset="0"/>
                <a:ea typeface="Verdana" pitchFamily="34" charset="0"/>
                <a:cs typeface="Verdana" pitchFamily="34" charset="0"/>
              </a:rPr>
              <a:t>scrolldelay</a:t>
            </a:r>
            <a:r>
              <a:rPr lang="en-US" altLang="zh-CN" sz="1400" b="0" dirty="0" smtClean="0">
                <a:latin typeface="Verdana" pitchFamily="34" charset="0"/>
                <a:ea typeface="Verdana" pitchFamily="34" charset="0"/>
                <a:cs typeface="Verdana" pitchFamily="34" charset="0"/>
              </a:rPr>
              <a:t>="20"&gt;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&lt;p&gt;</a:t>
            </a:r>
            <a:r>
              <a:rPr lang="zh-CN" altLang="en-US" sz="1400" b="0" dirty="0" smtClean="0">
                <a:latin typeface="Verdana" pitchFamily="34" charset="0"/>
                <a:cs typeface="Verdana" pitchFamily="34" charset="0"/>
              </a:rPr>
              <a:t>设置滚动空白空间就是指滚动文字背景和它周围文字及图像之间的空白空间范围。默认情况下，滚动对象周围的文字或图像是与滚动背景紧密连接的，使用</a:t>
            </a:r>
            <a:r>
              <a:rPr lang="en-US" altLang="zh-CN" sz="1400" b="0" dirty="0" err="1" smtClean="0">
                <a:latin typeface="Verdana" pitchFamily="34" charset="0"/>
                <a:ea typeface="Verdana" pitchFamily="34" charset="0"/>
                <a:cs typeface="Verdana" pitchFamily="34" charset="0"/>
              </a:rPr>
              <a:t>hspace</a:t>
            </a:r>
            <a:r>
              <a:rPr lang="zh-CN" altLang="en-US" sz="1400" b="0" dirty="0" smtClean="0">
                <a:latin typeface="Verdana" pitchFamily="34" charset="0"/>
                <a:cs typeface="Verdana" pitchFamily="34" charset="0"/>
              </a:rPr>
              <a:t>和</a:t>
            </a:r>
            <a:r>
              <a:rPr lang="en-US" altLang="zh-CN" sz="1400" b="0" dirty="0" err="1" smtClean="0">
                <a:latin typeface="Verdana" pitchFamily="34" charset="0"/>
                <a:ea typeface="Verdana" pitchFamily="34" charset="0"/>
                <a:cs typeface="Verdana" pitchFamily="34" charset="0"/>
              </a:rPr>
              <a:t>vspace</a:t>
            </a:r>
            <a:r>
              <a:rPr lang="zh-CN" altLang="en-US" sz="1400" b="0" dirty="0" smtClean="0">
                <a:latin typeface="Verdana" pitchFamily="34" charset="0"/>
                <a:cs typeface="Verdana" pitchFamily="34" charset="0"/>
              </a:rPr>
              <a:t>可以设置它们之间的空白空间。</a:t>
            </a:r>
            <a:r>
              <a:rPr lang="en-US" altLang="zh-CN" sz="1400" b="0" dirty="0" smtClean="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smtClean="0">
                <a:solidFill>
                  <a:srgbClr val="FF0000"/>
                </a:solidFill>
                <a:latin typeface="Verdana" pitchFamily="34" charset="0"/>
                <a:ea typeface="Verdana" pitchFamily="34" charset="0"/>
                <a:cs typeface="Verdana" pitchFamily="34" charset="0"/>
              </a:rPr>
              <a:t>&lt;/marquee&gt;</a:t>
            </a:r>
            <a:r>
              <a:rPr lang="en-US" altLang="zh-CN" sz="1400" b="0" dirty="0" smtClean="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Tree>
    <p:extLst>
      <p:ext uri="{BB962C8B-B14F-4D97-AF65-F5344CB8AC3E}">
        <p14:creationId xmlns:p14="http://schemas.microsoft.com/office/powerpoint/2010/main" val="40110978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6.3 音频、视频及</a:t>
            </a:r>
            <a:r>
              <a:rPr lang="en-US" altLang="zh-CN" dirty="0" smtClean="0"/>
              <a:t>Flash</a:t>
            </a:r>
            <a:r>
              <a:rPr lang="zh-CN" altLang="en-US" dirty="0" smtClean="0"/>
              <a:t>文件 </a:t>
            </a:r>
            <a:endParaRPr lang="zh-CN" altLang="en-US" dirty="0"/>
          </a:p>
        </p:txBody>
      </p:sp>
      <p:sp>
        <p:nvSpPr>
          <p:cNvPr id="41987" name="Rectangle 3"/>
          <p:cNvSpPr>
            <a:spLocks noGrp="1" noChangeArrowheads="1"/>
          </p:cNvSpPr>
          <p:nvPr>
            <p:ph idx="1"/>
          </p:nvPr>
        </p:nvSpPr>
        <p:spPr>
          <a:xfrm>
            <a:off x="533506" y="819151"/>
            <a:ext cx="8508894" cy="3810000"/>
          </a:xfrm>
        </p:spPr>
        <p:txBody>
          <a:bodyPr/>
          <a:lstStyle/>
          <a:p>
            <a:pPr>
              <a:buNone/>
            </a:pPr>
            <a:r>
              <a:rPr lang="zh-CN" altLang="en-US" dirty="0" smtClean="0"/>
              <a:t>         除了滚动文字外，网页中的多媒体文件还包括音频文件、视频文件以及</a:t>
            </a:r>
            <a:r>
              <a:rPr lang="en-US" altLang="zh-CN" dirty="0" smtClean="0"/>
              <a:t>Flash </a:t>
            </a:r>
            <a:r>
              <a:rPr lang="zh-CN" altLang="en-US" dirty="0" smtClean="0"/>
              <a:t>文件，可</a:t>
            </a:r>
            <a:r>
              <a:rPr lang="zh-CN" altLang="en-US" dirty="0"/>
              <a:t>以为网页增加背景音乐等效果</a:t>
            </a:r>
            <a:r>
              <a:rPr lang="zh-CN" altLang="en-US" dirty="0" smtClean="0"/>
              <a:t>。使</a:t>
            </a:r>
            <a:r>
              <a:rPr lang="zh-CN" altLang="en-US" dirty="0"/>
              <a:t>用</a:t>
            </a:r>
            <a:r>
              <a:rPr lang="en-US" altLang="zh-CN" dirty="0"/>
              <a:t>&lt;embed&gt;&lt;/embed&gt;</a:t>
            </a:r>
            <a:r>
              <a:rPr lang="zh-CN" altLang="en-US" dirty="0"/>
              <a:t>标记，可以播放的文件类型有</a:t>
            </a:r>
            <a:r>
              <a:rPr lang="en-US" altLang="zh-CN" dirty="0"/>
              <a:t>Midi</a:t>
            </a:r>
            <a:r>
              <a:rPr lang="zh-CN" altLang="en-US" dirty="0"/>
              <a:t>、</a:t>
            </a:r>
            <a:r>
              <a:rPr lang="en-US" altLang="zh-CN" dirty="0"/>
              <a:t>Mav</a:t>
            </a:r>
            <a:r>
              <a:rPr lang="zh-CN" altLang="en-US" dirty="0"/>
              <a:t>、</a:t>
            </a:r>
            <a:r>
              <a:rPr lang="en-US" altLang="zh-CN" dirty="0"/>
              <a:t>AIFF</a:t>
            </a:r>
            <a:r>
              <a:rPr lang="zh-CN" altLang="en-US" dirty="0"/>
              <a:t>、</a:t>
            </a:r>
            <a:r>
              <a:rPr lang="en-US" altLang="zh-CN" dirty="0"/>
              <a:t>SWF</a:t>
            </a:r>
            <a:r>
              <a:rPr lang="zh-CN" altLang="en-US" dirty="0"/>
              <a:t>、</a:t>
            </a:r>
            <a:r>
              <a:rPr lang="en-US" altLang="zh-CN" dirty="0"/>
              <a:t>AV</a:t>
            </a:r>
            <a:r>
              <a:rPr lang="zh-CN" altLang="en-US" dirty="0" smtClean="0"/>
              <a:t>、</a:t>
            </a:r>
            <a:r>
              <a:rPr lang="en-US" altLang="zh-CN" dirty="0" smtClean="0"/>
              <a:t>MP3</a:t>
            </a:r>
            <a:r>
              <a:rPr lang="zh-CN" altLang="en-US" dirty="0"/>
              <a:t>、</a:t>
            </a:r>
            <a:r>
              <a:rPr lang="en-US" altLang="zh-CN" dirty="0"/>
              <a:t>MOV</a:t>
            </a:r>
            <a:r>
              <a:rPr lang="zh-CN" altLang="en-US" dirty="0"/>
              <a:t>、</a:t>
            </a:r>
            <a:r>
              <a:rPr lang="en-US" altLang="zh-CN" dirty="0"/>
              <a:t>AVI </a:t>
            </a:r>
            <a:r>
              <a:rPr lang="zh-CN" altLang="en-US" dirty="0"/>
              <a:t>等。</a:t>
            </a:r>
          </a:p>
          <a:p>
            <a:pPr>
              <a:buNone/>
            </a:pPr>
            <a:r>
              <a:rPr lang="en-US" altLang="zh-CN" sz="2000" b="1" dirty="0"/>
              <a:t> </a:t>
            </a:r>
            <a:r>
              <a:rPr lang="en-US" altLang="zh-CN" sz="2000" b="1" dirty="0" smtClean="0"/>
              <a:t> </a:t>
            </a:r>
            <a:r>
              <a:rPr lang="zh-CN" altLang="en-US" sz="1800" b="1" dirty="0" smtClean="0"/>
              <a:t>基</a:t>
            </a:r>
            <a:r>
              <a:rPr lang="zh-CN" altLang="en-US" sz="1800" b="1" dirty="0"/>
              <a:t>本语</a:t>
            </a:r>
            <a:r>
              <a:rPr lang="zh-CN" altLang="en-US" sz="1800" b="1" dirty="0" smtClean="0"/>
              <a:t>法：</a:t>
            </a:r>
            <a:r>
              <a:rPr lang="en-US" altLang="zh-CN" sz="1800" dirty="0" smtClean="0">
                <a:solidFill>
                  <a:srgbClr val="FF0000"/>
                </a:solidFill>
              </a:rPr>
              <a:t>&lt;</a:t>
            </a:r>
            <a:r>
              <a:rPr lang="en-US" altLang="zh-CN" sz="1800" dirty="0">
                <a:solidFill>
                  <a:srgbClr val="FF0000"/>
                </a:solidFill>
              </a:rPr>
              <a:t>embed src="</a:t>
            </a:r>
            <a:r>
              <a:rPr lang="zh-CN" altLang="en-US" sz="1800" dirty="0">
                <a:solidFill>
                  <a:srgbClr val="FF0000"/>
                </a:solidFill>
              </a:rPr>
              <a:t>多媒体文件</a:t>
            </a:r>
            <a:r>
              <a:rPr lang="en-US" altLang="zh-CN" sz="1800" dirty="0">
                <a:solidFill>
                  <a:srgbClr val="FF0000"/>
                </a:solidFill>
              </a:rPr>
              <a:t>" width="</a:t>
            </a:r>
            <a:r>
              <a:rPr lang="zh-CN" altLang="en-US" sz="1800" dirty="0">
                <a:solidFill>
                  <a:srgbClr val="FF0000"/>
                </a:solidFill>
              </a:rPr>
              <a:t>界面的宽度</a:t>
            </a:r>
            <a:r>
              <a:rPr lang="en-US" altLang="zh-CN" sz="1800" dirty="0">
                <a:solidFill>
                  <a:srgbClr val="FF0000"/>
                </a:solidFill>
              </a:rPr>
              <a:t>" height="</a:t>
            </a:r>
            <a:r>
              <a:rPr lang="zh-CN" altLang="en-US" sz="1800" dirty="0">
                <a:solidFill>
                  <a:srgbClr val="FF0000"/>
                </a:solidFill>
              </a:rPr>
              <a:t>界面的高度</a:t>
            </a:r>
            <a:r>
              <a:rPr lang="en-US" altLang="zh-CN" sz="1800" dirty="0">
                <a:solidFill>
                  <a:srgbClr val="FF0000"/>
                </a:solidFill>
              </a:rPr>
              <a:t>"</a:t>
            </a:r>
            <a:r>
              <a:rPr lang="en-US" altLang="zh-CN" sz="1800" dirty="0" err="1">
                <a:solidFill>
                  <a:srgbClr val="FF0000"/>
                </a:solidFill>
              </a:rPr>
              <a:t>autostart</a:t>
            </a:r>
            <a:r>
              <a:rPr lang="en-US" altLang="zh-CN" sz="1800" dirty="0" smtClean="0">
                <a:solidFill>
                  <a:srgbClr val="FF0000"/>
                </a:solidFill>
              </a:rPr>
              <a:t>="</a:t>
            </a:r>
            <a:r>
              <a:rPr lang="en-US" altLang="zh-CN" sz="1800" dirty="0">
                <a:solidFill>
                  <a:srgbClr val="FF0000"/>
                </a:solidFill>
              </a:rPr>
              <a:t>true|false" loop=" true|false "&gt;&lt;/embed</a:t>
            </a:r>
            <a:r>
              <a:rPr lang="en-US" altLang="zh-CN" sz="1800" dirty="0" smtClean="0">
                <a:solidFill>
                  <a:srgbClr val="FF0000"/>
                </a:solidFill>
              </a:rPr>
              <a:t>&gt;</a:t>
            </a:r>
          </a:p>
          <a:p>
            <a:pPr>
              <a:buNone/>
            </a:pPr>
            <a:r>
              <a:rPr lang="zh-CN" altLang="en-US" sz="1800" b="1" dirty="0" smtClean="0"/>
              <a:t>  语</a:t>
            </a:r>
            <a:r>
              <a:rPr lang="zh-CN" altLang="en-US" sz="1800" b="1" dirty="0"/>
              <a:t>法说</a:t>
            </a:r>
            <a:r>
              <a:rPr lang="zh-CN" altLang="en-US" sz="1800" b="1" dirty="0" smtClean="0"/>
              <a:t>明：</a:t>
            </a:r>
            <a:r>
              <a:rPr lang="en-US" altLang="zh-CN" sz="1800" dirty="0" smtClean="0"/>
              <a:t>width</a:t>
            </a:r>
            <a:r>
              <a:rPr lang="zh-CN" altLang="en-US" sz="1800" dirty="0"/>
              <a:t>、</a:t>
            </a:r>
            <a:r>
              <a:rPr lang="en-US" altLang="zh-CN" sz="1800" dirty="0"/>
              <a:t>height</a:t>
            </a:r>
            <a:r>
              <a:rPr lang="zh-CN" altLang="en-US" sz="1800" dirty="0"/>
              <a:t>：整型值，单位为像素。设置宽度和高度会出现播放界面，否则不</a:t>
            </a:r>
            <a:r>
              <a:rPr lang="zh-CN" altLang="en-US" sz="1800" dirty="0" smtClean="0"/>
              <a:t>显示</a:t>
            </a:r>
            <a:r>
              <a:rPr lang="zh-CN" altLang="en-US" sz="1800" dirty="0"/>
              <a:t>播放界面。一些高版本浏览器不设置宽度和高度也可以出现播放界面。如果播</a:t>
            </a:r>
            <a:r>
              <a:rPr lang="zh-CN" altLang="en-US" sz="1800" dirty="0" smtClean="0"/>
              <a:t>放声</a:t>
            </a:r>
            <a:r>
              <a:rPr lang="zh-CN" altLang="en-US" sz="1800" dirty="0"/>
              <a:t>音、音乐文件作为背景音乐时，必须同时将宽度和高度属性的值设置为</a:t>
            </a:r>
            <a:r>
              <a:rPr lang="en-US" altLang="zh-CN" sz="1800" dirty="0" smtClean="0"/>
              <a:t>0</a:t>
            </a:r>
            <a:r>
              <a:rPr lang="zh-CN" altLang="en-US" sz="1800" dirty="0" smtClean="0"/>
              <a:t>。</a:t>
            </a:r>
            <a:r>
              <a:rPr lang="en-US" altLang="zh-CN" sz="1800" dirty="0"/>
              <a:t> </a:t>
            </a:r>
            <a:r>
              <a:rPr lang="en-US" altLang="zh-CN" sz="1800" dirty="0" err="1"/>
              <a:t>src</a:t>
            </a:r>
            <a:r>
              <a:rPr lang="zh-CN" altLang="en-US" sz="1800" dirty="0"/>
              <a:t>：设置媒体文件的路径。</a:t>
            </a:r>
            <a:r>
              <a:rPr lang="en-US" altLang="zh-CN" sz="1800" dirty="0" err="1"/>
              <a:t>autostart</a:t>
            </a:r>
            <a:r>
              <a:rPr lang="zh-CN" altLang="en-US" sz="1800" dirty="0"/>
              <a:t>：逻辑值。</a:t>
            </a:r>
            <a:r>
              <a:rPr lang="en-US" altLang="zh-CN" sz="1800" dirty="0"/>
              <a:t>true </a:t>
            </a:r>
            <a:r>
              <a:rPr lang="zh-CN" altLang="en-US" sz="1800" dirty="0"/>
              <a:t>为自动播放；</a:t>
            </a:r>
            <a:r>
              <a:rPr lang="en-US" altLang="zh-CN" sz="1800" dirty="0"/>
              <a:t>false </a:t>
            </a:r>
            <a:r>
              <a:rPr lang="zh-CN" altLang="en-US" sz="1800" dirty="0"/>
              <a:t>为不自动播放。</a:t>
            </a:r>
            <a:endParaRPr lang="en-US" altLang="zh-CN" sz="1800" dirty="0"/>
          </a:p>
        </p:txBody>
      </p:sp>
    </p:spTree>
    <p:extLst>
      <p:ext uri="{BB962C8B-B14F-4D97-AF65-F5344CB8AC3E}">
        <p14:creationId xmlns:p14="http://schemas.microsoft.com/office/powerpoint/2010/main" val="680225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6.3 音频、视频及</a:t>
            </a:r>
            <a:r>
              <a:rPr lang="en-US" altLang="zh-CN" dirty="0"/>
              <a:t>Flash</a:t>
            </a:r>
            <a:r>
              <a:rPr lang="zh-CN" altLang="en-US" dirty="0"/>
              <a:t>文件 </a:t>
            </a:r>
          </a:p>
        </p:txBody>
      </p:sp>
      <p:sp>
        <p:nvSpPr>
          <p:cNvPr id="3" name="内容占位符 2"/>
          <p:cNvSpPr>
            <a:spLocks noGrp="1"/>
          </p:cNvSpPr>
          <p:nvPr>
            <p:ph idx="1"/>
          </p:nvPr>
        </p:nvSpPr>
        <p:spPr>
          <a:xfrm>
            <a:off x="533506" y="819151"/>
            <a:ext cx="8610494" cy="838223"/>
          </a:xfrm>
        </p:spPr>
        <p:txBody>
          <a:bodyPr/>
          <a:lstStyle/>
          <a:p>
            <a:pPr>
              <a:spcBef>
                <a:spcPts val="0"/>
              </a:spcBef>
              <a:spcAft>
                <a:spcPts val="0"/>
              </a:spcAft>
            </a:pPr>
            <a:r>
              <a:rPr lang="en-US" altLang="zh-CN" dirty="0" smtClean="0"/>
              <a:t>loop</a:t>
            </a:r>
            <a:r>
              <a:rPr lang="zh-CN" altLang="en-US" dirty="0"/>
              <a:t>：逻辑值。规定音频或视频文件是否循环。属性值为</a:t>
            </a:r>
            <a:r>
              <a:rPr lang="en-US" altLang="zh-CN" dirty="0"/>
              <a:t>true </a:t>
            </a:r>
            <a:r>
              <a:rPr lang="zh-CN" altLang="en-US" dirty="0"/>
              <a:t>时，音频或视频文</a:t>
            </a:r>
            <a:r>
              <a:rPr lang="zh-CN" altLang="en-US" dirty="0" smtClean="0"/>
              <a:t>件循</a:t>
            </a:r>
            <a:r>
              <a:rPr lang="zh-CN" altLang="en-US" dirty="0"/>
              <a:t>环；属性值为</a:t>
            </a:r>
            <a:r>
              <a:rPr lang="en-US" altLang="zh-CN" dirty="0"/>
              <a:t>false </a:t>
            </a:r>
            <a:r>
              <a:rPr lang="zh-CN" altLang="en-US" dirty="0"/>
              <a:t>时，音频或视频文件不循环</a:t>
            </a:r>
            <a:r>
              <a:rPr lang="zh-CN" altLang="en-US" dirty="0" smtClean="0"/>
              <a:t>。</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124238" y="1657374"/>
            <a:ext cx="5479927" cy="2955382"/>
          </a:xfrm>
          <a:prstGeom prst="rect">
            <a:avLst/>
          </a:prstGeom>
          <a:noFill/>
          <a:ln w="9525">
            <a:noFill/>
            <a:miter lim="800000"/>
            <a:headEnd/>
            <a:tailEnd/>
          </a:ln>
        </p:spPr>
      </p:pic>
      <p:sp>
        <p:nvSpPr>
          <p:cNvPr id="5" name="矩形 4"/>
          <p:cNvSpPr/>
          <p:nvPr/>
        </p:nvSpPr>
        <p:spPr>
          <a:xfrm>
            <a:off x="609704" y="2114562"/>
            <a:ext cx="2285940" cy="707886"/>
          </a:xfrm>
          <a:prstGeom prst="rect">
            <a:avLst/>
          </a:prstGeom>
        </p:spPr>
        <p:txBody>
          <a:bodyPr wrap="square">
            <a:spAutoFit/>
          </a:bodyPr>
          <a:lstStyle/>
          <a:p>
            <a:r>
              <a:rPr lang="zh-CN" altLang="en-US" sz="2000" dirty="0" smtClean="0"/>
              <a:t>案例：</a:t>
            </a:r>
            <a:r>
              <a:rPr lang="en-US" altLang="zh-CN" sz="2000" dirty="0" smtClean="0"/>
              <a:t>edu_6_3_1.html </a:t>
            </a:r>
            <a:endParaRPr lang="zh-CN" altLang="en-US" sz="2000" dirty="0"/>
          </a:p>
        </p:txBody>
      </p:sp>
    </p:spTree>
    <p:extLst>
      <p:ext uri="{BB962C8B-B14F-4D97-AF65-F5344CB8AC3E}">
        <p14:creationId xmlns:p14="http://schemas.microsoft.com/office/powerpoint/2010/main" val="19140090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3506" y="819151"/>
            <a:ext cx="4648078" cy="3810000"/>
          </a:xfrm>
        </p:spPr>
        <p:txBody>
          <a:bodyPr/>
          <a:lstStyle/>
          <a:p>
            <a:pPr>
              <a:lnSpc>
                <a:spcPts val="1400"/>
              </a:lnSpc>
              <a:spcBef>
                <a:spcPts val="0"/>
              </a:spcBef>
              <a:spcAft>
                <a:spcPts val="0"/>
              </a:spcAft>
              <a:buNone/>
            </a:pPr>
            <a:r>
              <a:rPr lang="en-US" altLang="zh-CN" sz="1400" dirty="0"/>
              <a:t>&lt;!-- edu_6_3_1.html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title&gt;</a:t>
            </a:r>
            <a:r>
              <a:rPr lang="zh-CN" altLang="en-US" sz="1400" dirty="0"/>
              <a:t>页面中嵌入多媒体文件</a:t>
            </a:r>
            <a:r>
              <a:rPr lang="en-US" altLang="zh-CN" sz="1400" dirty="0"/>
              <a:t>&lt;/title&gt;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style type="text/</a:t>
            </a:r>
            <a:r>
              <a:rPr lang="en-US" altLang="zh-CN" sz="1400" dirty="0" err="1"/>
              <a:t>css</a:t>
            </a:r>
            <a:r>
              <a:rPr lang="en-US" altLang="zh-CN" sz="1400" dirty="0"/>
              <a:t>"&gt;</a:t>
            </a:r>
          </a:p>
          <a:p>
            <a:pPr>
              <a:lnSpc>
                <a:spcPts val="1400"/>
              </a:lnSpc>
              <a:spcBef>
                <a:spcPts val="0"/>
              </a:spcBef>
              <a:spcAft>
                <a:spcPts val="0"/>
              </a:spcAft>
              <a:buNone/>
            </a:pPr>
            <a:r>
              <a:rPr lang="en-US" altLang="zh-CN" sz="1400" dirty="0"/>
              <a:t>	</a:t>
            </a:r>
            <a:r>
              <a:rPr lang="en-US" altLang="zh-CN" sz="1400" dirty="0" smtClean="0"/>
              <a:t>div{text-align:center;font-size:18px;font-family</a:t>
            </a:r>
            <a:r>
              <a:rPr lang="en-US" altLang="zh-CN" sz="1400" dirty="0"/>
              <a:t>:</a:t>
            </a:r>
            <a:r>
              <a:rPr lang="zh-CN" altLang="en-US" sz="1400" dirty="0"/>
              <a:t>黑体</a:t>
            </a:r>
            <a:r>
              <a:rPr lang="en-US" altLang="zh-CN" sz="1400" dirty="0"/>
              <a:t>;}</a:t>
            </a:r>
          </a:p>
          <a:p>
            <a:pPr>
              <a:lnSpc>
                <a:spcPts val="1400"/>
              </a:lnSpc>
              <a:spcBef>
                <a:spcPts val="0"/>
              </a:spcBef>
              <a:spcAft>
                <a:spcPts val="0"/>
              </a:spcAft>
              <a:buNone/>
            </a:pPr>
            <a:r>
              <a:rPr lang="en-US" altLang="zh-CN" sz="1400" dirty="0"/>
              <a:t>	</a:t>
            </a:r>
            <a:r>
              <a:rPr lang="en-US" altLang="zh-CN" sz="1400" dirty="0" smtClean="0"/>
              <a:t>&lt;/</a:t>
            </a:r>
            <a:r>
              <a:rPr lang="en-US" altLang="zh-CN" sz="1400" dirty="0"/>
              <a:t>style&gt;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div id="" class=""&gt;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h3&gt;</a:t>
            </a:r>
            <a:r>
              <a:rPr lang="zh-CN" altLang="en-US" sz="1400" dirty="0"/>
              <a:t>醉花阴</a:t>
            </a:r>
            <a:r>
              <a:rPr lang="en-US" altLang="zh-CN" sz="1400" dirty="0"/>
              <a:t>&lt;/h3&gt;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h4&gt;</a:t>
            </a:r>
            <a:r>
              <a:rPr lang="zh-CN" altLang="en-US" sz="1400" dirty="0"/>
              <a:t>李清照</a:t>
            </a:r>
            <a:r>
              <a:rPr lang="en-US" altLang="zh-CN" sz="1400" dirty="0"/>
              <a:t>&lt;/h4&gt;</a:t>
            </a:r>
          </a:p>
          <a:p>
            <a:pPr>
              <a:lnSpc>
                <a:spcPts val="1400"/>
              </a:lnSpc>
              <a:spcBef>
                <a:spcPts val="0"/>
              </a:spcBef>
              <a:spcAft>
                <a:spcPts val="0"/>
              </a:spcAft>
              <a:buNone/>
            </a:pPr>
            <a:r>
              <a:rPr lang="en-US" altLang="zh-CN" sz="1400" dirty="0"/>
              <a:t>	</a:t>
            </a:r>
            <a:r>
              <a:rPr lang="en-US" altLang="zh-CN" sz="1400" dirty="0" smtClean="0"/>
              <a:t>&lt;</a:t>
            </a:r>
            <a:r>
              <a:rPr lang="en-US" altLang="zh-CN" sz="1400" dirty="0"/>
              <a:t>hr size="5" color="#660099"&gt;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p&gt;</a:t>
            </a:r>
            <a:r>
              <a:rPr lang="zh-CN" altLang="en-US" sz="1400" dirty="0"/>
              <a:t>薄雾浓云愁永昼，瑞脑消金兽。</a:t>
            </a:r>
            <a:r>
              <a:rPr lang="en-US" altLang="zh-CN" sz="1400" dirty="0"/>
              <a:t>&lt;</a:t>
            </a:r>
            <a:r>
              <a:rPr lang="en-US" altLang="zh-CN" sz="1400" dirty="0" err="1"/>
              <a:t>br</a:t>
            </a:r>
            <a:r>
              <a:rPr lang="en-US" altLang="zh-CN" sz="1400" dirty="0"/>
              <a:t>&gt;</a:t>
            </a:r>
            <a:r>
              <a:rPr lang="zh-CN" altLang="en-US" sz="1400" dirty="0"/>
              <a:t>佳节又重阳，玉枕纱厨，半夜凉初透。</a:t>
            </a:r>
            <a:r>
              <a:rPr lang="en-US" altLang="zh-CN" sz="1400" dirty="0"/>
              <a:t>&lt;</a:t>
            </a:r>
            <a:r>
              <a:rPr lang="en-US" altLang="zh-CN" sz="1400" dirty="0" err="1"/>
              <a:t>br</a:t>
            </a:r>
            <a:r>
              <a:rPr lang="en-US" altLang="zh-CN" sz="1400" dirty="0"/>
              <a:t>&gt;  </a:t>
            </a:r>
            <a:r>
              <a:rPr lang="en-US" altLang="zh-CN" sz="1400" dirty="0" smtClean="0"/>
              <a:t> </a:t>
            </a:r>
            <a:r>
              <a:rPr lang="zh-CN" altLang="en-US" sz="1400" dirty="0"/>
              <a:t>东篱把酒黄昏后，有暗香盈袖。</a:t>
            </a:r>
            <a:r>
              <a:rPr lang="en-US" altLang="zh-CN" sz="1400" dirty="0"/>
              <a:t>&lt;</a:t>
            </a:r>
            <a:r>
              <a:rPr lang="en-US" altLang="zh-CN" sz="1400" dirty="0" err="1"/>
              <a:t>br</a:t>
            </a:r>
            <a:r>
              <a:rPr lang="en-US" altLang="zh-CN" sz="1400" dirty="0"/>
              <a:t>&gt;</a:t>
            </a:r>
            <a:r>
              <a:rPr lang="zh-CN" altLang="en-US" sz="1400" dirty="0"/>
              <a:t>莫道不消魂，帘卷西风，人比黄花瘦。</a:t>
            </a:r>
            <a:r>
              <a:rPr lang="en-US" altLang="zh-CN" sz="1400" dirty="0"/>
              <a:t>&lt;/p&gt;	 </a:t>
            </a:r>
          </a:p>
          <a:p>
            <a:pPr>
              <a:lnSpc>
                <a:spcPts val="1400"/>
              </a:lnSpc>
              <a:spcBef>
                <a:spcPts val="0"/>
              </a:spcBef>
              <a:spcAft>
                <a:spcPts val="0"/>
              </a:spcAft>
              <a:buNone/>
            </a:pPr>
            <a:r>
              <a:rPr lang="en-US" altLang="zh-CN" sz="1400" dirty="0"/>
              <a:t>	</a:t>
            </a:r>
            <a:r>
              <a:rPr lang="en-US" altLang="zh-CN" sz="1400" dirty="0" smtClean="0"/>
              <a:t>&lt;</a:t>
            </a:r>
            <a:r>
              <a:rPr lang="en-US" altLang="zh-CN" sz="1400" dirty="0"/>
              <a:t>hr size="5" color="#660066"&gt;</a:t>
            </a:r>
          </a:p>
          <a:p>
            <a:pPr>
              <a:lnSpc>
                <a:spcPts val="1400"/>
              </a:lnSpc>
              <a:spcBef>
                <a:spcPts val="0"/>
              </a:spcBef>
              <a:spcAft>
                <a:spcPts val="0"/>
              </a:spcAft>
              <a:buNone/>
            </a:pPr>
            <a:r>
              <a:rPr lang="en-US" altLang="zh-CN" sz="1400" dirty="0"/>
              <a:t>			</a:t>
            </a:r>
            <a:endParaRPr lang="zh-CN" altLang="en-US" sz="2000" dirty="0"/>
          </a:p>
        </p:txBody>
      </p:sp>
      <p:sp>
        <p:nvSpPr>
          <p:cNvPr id="6" name="矩形 5"/>
          <p:cNvSpPr/>
          <p:nvPr/>
        </p:nvSpPr>
        <p:spPr>
          <a:xfrm>
            <a:off x="5257782" y="1047790"/>
            <a:ext cx="3809900" cy="2067233"/>
          </a:xfrm>
          <a:prstGeom prst="rect">
            <a:avLst/>
          </a:prstGeom>
        </p:spPr>
        <p:txBody>
          <a:bodyPr wrap="square">
            <a:spAutoFit/>
          </a:bodyPr>
          <a:lstStyle/>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&lt;h3&gt;</a:t>
            </a:r>
            <a:r>
              <a:rPr lang="zh-CN" altLang="en-US" sz="1400" b="0" dirty="0" smtClean="0">
                <a:latin typeface="Verdana" pitchFamily="34" charset="0"/>
                <a:cs typeface="Verdana" pitchFamily="34" charset="0"/>
              </a:rPr>
              <a:t>嵌入的多媒体文件</a:t>
            </a:r>
            <a:r>
              <a:rPr lang="en-US" altLang="zh-CN" sz="1400" b="0" dirty="0" smtClean="0">
                <a:latin typeface="Verdana" pitchFamily="34" charset="0"/>
                <a:ea typeface="Verdana" pitchFamily="34" charset="0"/>
                <a:cs typeface="Verdana" pitchFamily="34" charset="0"/>
              </a:rPr>
              <a:t>&lt;/h3&gt;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&lt;embed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cs typeface="Verdana" pitchFamily="34" charset="0"/>
              </a:rPr>
              <a:t>蔡琴明月几时有</a:t>
            </a:r>
            <a:r>
              <a:rPr lang="en-US" altLang="zh-CN" sz="1400" b="0" dirty="0" smtClean="0">
                <a:latin typeface="Verdana" pitchFamily="34" charset="0"/>
                <a:ea typeface="Verdana" pitchFamily="34" charset="0"/>
                <a:cs typeface="Verdana" pitchFamily="34" charset="0"/>
              </a:rPr>
              <a:t>.mp3" width="300" height="150" </a:t>
            </a:r>
            <a:r>
              <a:rPr lang="en-US" altLang="zh-CN" sz="1400" b="0" dirty="0" err="1" smtClean="0">
                <a:latin typeface="Verdana" pitchFamily="34" charset="0"/>
                <a:ea typeface="Verdana" pitchFamily="34" charset="0"/>
                <a:cs typeface="Verdana" pitchFamily="34" charset="0"/>
              </a:rPr>
              <a:t>autostart</a:t>
            </a:r>
            <a:r>
              <a:rPr lang="en-US" altLang="zh-CN" sz="1400" b="0" dirty="0" smtClean="0">
                <a:latin typeface="Verdana" pitchFamily="34" charset="0"/>
                <a:ea typeface="Verdana" pitchFamily="34" charset="0"/>
                <a:cs typeface="Verdana" pitchFamily="34" charset="0"/>
              </a:rPr>
              <a:t>="true" loop="true" &gt;&lt;/embed&gt;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&lt;embed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="093zhy.swf" width="300" height="150" </a:t>
            </a:r>
            <a:r>
              <a:rPr lang="en-US" altLang="zh-CN" sz="1400" b="0" dirty="0" err="1" smtClean="0">
                <a:latin typeface="Verdana" pitchFamily="34" charset="0"/>
                <a:ea typeface="Verdana" pitchFamily="34" charset="0"/>
                <a:cs typeface="Verdana" pitchFamily="34" charset="0"/>
              </a:rPr>
              <a:t>autostart</a:t>
            </a:r>
            <a:r>
              <a:rPr lang="en-US" altLang="zh-CN" sz="1400" b="0" dirty="0" smtClean="0">
                <a:latin typeface="Verdana" pitchFamily="34" charset="0"/>
                <a:ea typeface="Verdana" pitchFamily="34" charset="0"/>
                <a:cs typeface="Verdana" pitchFamily="34" charset="0"/>
              </a:rPr>
              <a:t>="true" loop="true"&gt;&lt;/embed&gt; 	</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b="0" dirty="0" smtClean="0">
                <a:latin typeface="Verdana" pitchFamily="34" charset="0"/>
                <a:ea typeface="Verdana" pitchFamily="34" charset="0"/>
                <a:cs typeface="Verdana" pitchFamily="34" charset="0"/>
              </a:rPr>
              <a:t>&lt;/html&gt;</a:t>
            </a:r>
            <a:endParaRPr lang="zh-CN" altLang="en-US" sz="2000" b="0" dirty="0">
              <a:latin typeface="Verdana" pitchFamily="34" charset="0"/>
              <a:cs typeface="Verdana" pitchFamily="34" charset="0"/>
            </a:endParaRPr>
          </a:p>
        </p:txBody>
      </p:sp>
      <p:sp>
        <p:nvSpPr>
          <p:cNvPr id="7" name="标题 1"/>
          <p:cNvSpPr txBox="1">
            <a:spLocks/>
          </p:cNvSpPr>
          <p:nvPr/>
        </p:nvSpPr>
        <p:spPr bwMode="auto">
          <a:xfrm>
            <a:off x="1143090" y="133414"/>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marL="0" marR="0" lvl="0" indent="0" algn="ctr" defTabSz="463550" rtl="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6.3 音频、视频及</a:t>
            </a:r>
            <a:r>
              <a:rPr kumimoji="0" lang="en-US" altLang="zh-CN"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Flash</a:t>
            </a:r>
            <a:r>
              <a:rPr kumimoji="0" lang="zh-CN" altLang="en-US" sz="2800"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j-cs"/>
              </a:rPr>
              <a:t>文件案例</a:t>
            </a:r>
          </a:p>
        </p:txBody>
      </p:sp>
    </p:spTree>
    <p:extLst>
      <p:ext uri="{BB962C8B-B14F-4D97-AF65-F5344CB8AC3E}">
        <p14:creationId xmlns:p14="http://schemas.microsoft.com/office/powerpoint/2010/main" val="30703573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2800" dirty="0"/>
              <a:t>6.4 综合实例 </a:t>
            </a:r>
          </a:p>
        </p:txBody>
      </p:sp>
      <p:sp>
        <p:nvSpPr>
          <p:cNvPr id="4" name="内容占位符 3"/>
          <p:cNvSpPr>
            <a:spLocks noGrp="1"/>
          </p:cNvSpPr>
          <p:nvPr>
            <p:ph sz="half" idx="2"/>
          </p:nvPr>
        </p:nvSpPr>
        <p:spPr>
          <a:xfrm>
            <a:off x="533506" y="819196"/>
            <a:ext cx="4724276" cy="3867152"/>
          </a:xfrm>
        </p:spPr>
        <p:txBody>
          <a:bodyPr/>
          <a:lstStyle/>
          <a:p>
            <a:pPr>
              <a:lnSpc>
                <a:spcPts val="1600"/>
              </a:lnSpc>
              <a:spcBef>
                <a:spcPts val="0"/>
              </a:spcBef>
              <a:spcAft>
                <a:spcPts val="0"/>
              </a:spcAft>
              <a:buNone/>
            </a:pPr>
            <a:r>
              <a:rPr lang="en-US" altLang="zh-CN" sz="1400" dirty="0"/>
              <a:t>&lt;!--edu_6_4_1.html --&gt;</a:t>
            </a:r>
          </a:p>
          <a:p>
            <a:pPr>
              <a:lnSpc>
                <a:spcPts val="16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6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600"/>
              </a:lnSpc>
              <a:spcBef>
                <a:spcPts val="0"/>
              </a:spcBef>
              <a:spcAft>
                <a:spcPts val="0"/>
              </a:spcAft>
              <a:buNone/>
            </a:pPr>
            <a:r>
              <a:rPr lang="en-US" altLang="zh-CN" sz="1400" dirty="0"/>
              <a:t>&lt;head&gt;</a:t>
            </a:r>
          </a:p>
          <a:p>
            <a:pPr>
              <a:lnSpc>
                <a:spcPts val="1600"/>
              </a:lnSpc>
              <a:spcBef>
                <a:spcPts val="0"/>
              </a:spcBef>
              <a:spcAft>
                <a:spcPts val="0"/>
              </a:spcAft>
              <a:buNone/>
            </a:pPr>
            <a:r>
              <a:rPr lang="en-US" altLang="zh-CN" sz="1400" dirty="0"/>
              <a:t>&lt;meta charset="UTF-8"&gt;</a:t>
            </a:r>
          </a:p>
          <a:p>
            <a:pPr>
              <a:lnSpc>
                <a:spcPts val="1600"/>
              </a:lnSpc>
              <a:spcBef>
                <a:spcPts val="0"/>
              </a:spcBef>
              <a:spcAft>
                <a:spcPts val="0"/>
              </a:spcAft>
              <a:buNone/>
            </a:pPr>
            <a:r>
              <a:rPr lang="en-US" altLang="zh-CN" sz="1400" dirty="0"/>
              <a:t>&lt;title&gt;</a:t>
            </a:r>
            <a:r>
              <a:rPr lang="zh-CN" altLang="en-US" sz="1400" dirty="0"/>
              <a:t>图像与多媒体文件应用</a:t>
            </a:r>
            <a:r>
              <a:rPr lang="en-US" altLang="zh-CN" sz="1400" dirty="0"/>
              <a:t>&lt;/title&gt;</a:t>
            </a:r>
          </a:p>
          <a:p>
            <a:pPr>
              <a:lnSpc>
                <a:spcPts val="1600"/>
              </a:lnSpc>
              <a:spcBef>
                <a:spcPts val="0"/>
              </a:spcBef>
              <a:spcAft>
                <a:spcPts val="0"/>
              </a:spcAft>
              <a:buNone/>
            </a:pPr>
            <a:r>
              <a:rPr lang="en-US" altLang="zh-CN" sz="1400" dirty="0"/>
              <a:t>&lt;style type="text/</a:t>
            </a:r>
            <a:r>
              <a:rPr lang="en-US" altLang="zh-CN" sz="1400" dirty="0" err="1"/>
              <a:t>css</a:t>
            </a:r>
            <a:r>
              <a:rPr lang="en-US" altLang="zh-CN" sz="1400" dirty="0"/>
              <a:t>"&gt;</a:t>
            </a:r>
          </a:p>
          <a:p>
            <a:pPr>
              <a:lnSpc>
                <a:spcPts val="1600"/>
              </a:lnSpc>
              <a:spcBef>
                <a:spcPts val="0"/>
              </a:spcBef>
              <a:spcAft>
                <a:spcPts val="0"/>
              </a:spcAft>
              <a:buNone/>
            </a:pPr>
            <a:r>
              <a:rPr lang="en-US" altLang="zh-CN" sz="1400" dirty="0" err="1"/>
              <a:t>ul</a:t>
            </a:r>
            <a:r>
              <a:rPr lang="en-US" altLang="zh-CN" sz="1400" dirty="0"/>
              <a:t>{</a:t>
            </a:r>
            <a:r>
              <a:rPr lang="en-US" altLang="zh-CN" sz="1400" dirty="0" err="1"/>
              <a:t>list-style-type:none</a:t>
            </a:r>
            <a:r>
              <a:rPr lang="en-US" altLang="zh-CN" sz="1400" dirty="0"/>
              <a:t>;}</a:t>
            </a:r>
          </a:p>
          <a:p>
            <a:pPr>
              <a:lnSpc>
                <a:spcPts val="1600"/>
              </a:lnSpc>
              <a:spcBef>
                <a:spcPts val="0"/>
              </a:spcBef>
              <a:spcAft>
                <a:spcPts val="0"/>
              </a:spcAft>
              <a:buNone/>
            </a:pPr>
            <a:r>
              <a:rPr lang="en-US" altLang="zh-CN" sz="1400" dirty="0"/>
              <a:t>li{display:inline;margin:0px 10px;}</a:t>
            </a:r>
          </a:p>
          <a:p>
            <a:pPr>
              <a:lnSpc>
                <a:spcPts val="1600"/>
              </a:lnSpc>
              <a:spcBef>
                <a:spcPts val="0"/>
              </a:spcBef>
              <a:spcAft>
                <a:spcPts val="0"/>
              </a:spcAft>
              <a:buNone/>
            </a:pPr>
            <a:r>
              <a:rPr lang="en-US" altLang="zh-CN" sz="1400" dirty="0"/>
              <a:t>marquee{</a:t>
            </a:r>
            <a:r>
              <a:rPr lang="en-US" altLang="zh-CN" sz="1400" dirty="0" err="1"/>
              <a:t>clear:both</a:t>
            </a:r>
            <a:r>
              <a:rPr lang="en-US" altLang="zh-CN" sz="1400" dirty="0"/>
              <a:t>;}</a:t>
            </a:r>
          </a:p>
          <a:p>
            <a:pPr>
              <a:lnSpc>
                <a:spcPts val="1600"/>
              </a:lnSpc>
              <a:spcBef>
                <a:spcPts val="0"/>
              </a:spcBef>
              <a:spcAft>
                <a:spcPts val="0"/>
              </a:spcAft>
              <a:buNone/>
            </a:pPr>
            <a:r>
              <a:rPr lang="en-US" altLang="zh-CN" sz="1400" dirty="0"/>
              <a:t>p{text-indent:2em;}		</a:t>
            </a:r>
          </a:p>
          <a:p>
            <a:pPr>
              <a:lnSpc>
                <a:spcPts val="1600"/>
              </a:lnSpc>
              <a:spcBef>
                <a:spcPts val="0"/>
              </a:spcBef>
              <a:spcAft>
                <a:spcPts val="0"/>
              </a:spcAft>
              <a:buNone/>
            </a:pPr>
            <a:r>
              <a:rPr lang="en-US" altLang="zh-CN" sz="1400" dirty="0"/>
              <a:t>#div1{background:#99ffcc;height:60px;padding:10px50px;margin:0 auto;}</a:t>
            </a:r>
          </a:p>
          <a:p>
            <a:pPr>
              <a:lnSpc>
                <a:spcPts val="1600"/>
              </a:lnSpc>
              <a:spcBef>
                <a:spcPts val="0"/>
              </a:spcBef>
              <a:spcAft>
                <a:spcPts val="0"/>
              </a:spcAft>
              <a:buNone/>
            </a:pPr>
            <a:r>
              <a:rPr lang="en-US" altLang="zh-CN" sz="1400" dirty="0"/>
              <a:t>img{float:left;margin-left:50px;}</a:t>
            </a:r>
          </a:p>
          <a:p>
            <a:pPr>
              <a:lnSpc>
                <a:spcPts val="1600"/>
              </a:lnSpc>
              <a:spcBef>
                <a:spcPts val="0"/>
              </a:spcBef>
              <a:spcAft>
                <a:spcPts val="0"/>
              </a:spcAft>
              <a:buNone/>
            </a:pPr>
            <a:r>
              <a:rPr lang="en-US" altLang="zh-CN" sz="1400" dirty="0"/>
              <a:t>#ul1{float:left;padding-top:25px;padding-left:20px;}</a:t>
            </a:r>
          </a:p>
          <a:p>
            <a:pPr>
              <a:lnSpc>
                <a:spcPts val="1600"/>
              </a:lnSpc>
              <a:spcBef>
                <a:spcPts val="0"/>
              </a:spcBef>
              <a:spcAft>
                <a:spcPts val="0"/>
              </a:spcAft>
              <a:buNone/>
            </a:pPr>
            <a:r>
              <a:rPr lang="en-US" altLang="zh-CN" sz="1400" dirty="0"/>
              <a:t>#ul1 li{width:100px;}</a:t>
            </a:r>
          </a:p>
          <a:p>
            <a:pPr>
              <a:lnSpc>
                <a:spcPts val="1600"/>
              </a:lnSpc>
              <a:spcBef>
                <a:spcPts val="0"/>
              </a:spcBef>
              <a:spcAft>
                <a:spcPts val="0"/>
              </a:spcAft>
              <a:buNone/>
            </a:pPr>
            <a:r>
              <a:rPr lang="en-US" altLang="zh-CN" sz="1400" dirty="0"/>
              <a:t>#div2{background:#99ffcc;height:500px;}</a:t>
            </a:r>
          </a:p>
          <a:p>
            <a:pPr>
              <a:lnSpc>
                <a:spcPts val="1600"/>
              </a:lnSpc>
              <a:spcBef>
                <a:spcPts val="0"/>
              </a:spcBef>
              <a:spcAft>
                <a:spcPts val="0"/>
              </a:spcAft>
              <a:buNone/>
            </a:pPr>
            <a:r>
              <a:rPr lang="en-US" altLang="zh-CN" sz="1400" dirty="0"/>
              <a:t>&lt;/style&gt;</a:t>
            </a:r>
          </a:p>
          <a:p>
            <a:pPr>
              <a:lnSpc>
                <a:spcPts val="1600"/>
              </a:lnSpc>
              <a:spcBef>
                <a:spcPts val="0"/>
              </a:spcBef>
              <a:spcAft>
                <a:spcPts val="0"/>
              </a:spcAft>
              <a:buNone/>
            </a:pPr>
            <a:r>
              <a:rPr lang="en-US" altLang="zh-CN" sz="1400" dirty="0"/>
              <a:t>&lt;/head</a:t>
            </a:r>
            <a:r>
              <a:rPr lang="en-US" altLang="zh-CN" sz="1400" dirty="0" smtClean="0"/>
              <a:t>&gt;</a:t>
            </a:r>
            <a:endParaRPr lang="en-US" altLang="zh-CN" sz="1400"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782" y="1123988"/>
            <a:ext cx="3733822" cy="1981148"/>
          </a:xfrm>
          <a:prstGeom prst="rect">
            <a:avLst/>
          </a:prstGeom>
          <a:noFill/>
          <a:ln>
            <a:noFill/>
          </a:ln>
        </p:spPr>
      </p:pic>
    </p:spTree>
    <p:extLst>
      <p:ext uri="{BB962C8B-B14F-4D97-AF65-F5344CB8AC3E}">
        <p14:creationId xmlns:p14="http://schemas.microsoft.com/office/powerpoint/2010/main" val="40301081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93" y="57150"/>
            <a:ext cx="7761287" cy="567929"/>
          </a:xfrm>
        </p:spPr>
        <p:txBody>
          <a:bodyPr/>
          <a:lstStyle/>
          <a:p>
            <a:r>
              <a:rPr lang="zh-CN" altLang="en-US" dirty="0" smtClean="0"/>
              <a:t>6.4 综合实例（续）</a:t>
            </a:r>
            <a:endParaRPr lang="zh-CN" altLang="en-US" dirty="0"/>
          </a:p>
        </p:txBody>
      </p:sp>
      <p:sp>
        <p:nvSpPr>
          <p:cNvPr id="3" name="矩形 2"/>
          <p:cNvSpPr/>
          <p:nvPr/>
        </p:nvSpPr>
        <p:spPr>
          <a:xfrm>
            <a:off x="685800" y="843444"/>
            <a:ext cx="4267190" cy="3785652"/>
          </a:xfrm>
          <a:prstGeom prst="rect">
            <a:avLst/>
          </a:prstGeom>
        </p:spPr>
        <p:txBody>
          <a:bodyPr wrap="square">
            <a:spAutoFit/>
          </a:bodyPr>
          <a:lstStyle/>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&lt;div id="div1" class=""&gt;</a:t>
            </a:r>
          </a:p>
          <a:p>
            <a:pPr>
              <a:lnSpc>
                <a:spcPts val="1200"/>
              </a:lnSpc>
              <a:spcBef>
                <a:spcPts val="0"/>
              </a:spcBef>
              <a:spcAft>
                <a:spcPts val="0"/>
              </a:spcAft>
              <a:buNone/>
            </a:pPr>
            <a:r>
              <a:rPr lang="en-US" altLang="zh-CN" sz="1400" dirty="0"/>
              <a:t>&lt;img src="h3clogo.png" alt=""&gt;</a:t>
            </a:r>
          </a:p>
          <a:p>
            <a:pPr>
              <a:lnSpc>
                <a:spcPts val="1200"/>
              </a:lnSpc>
              <a:spcBef>
                <a:spcPts val="0"/>
              </a:spcBef>
              <a:spcAft>
                <a:spcPts val="0"/>
              </a:spcAft>
              <a:buNone/>
            </a:pPr>
            <a:r>
              <a:rPr lang="en-US" altLang="zh-CN" sz="1400" dirty="0"/>
              <a:t>&lt;</a:t>
            </a:r>
            <a:r>
              <a:rPr lang="en-US" altLang="zh-CN" sz="1400" dirty="0" err="1"/>
              <a:t>ul</a:t>
            </a:r>
            <a:r>
              <a:rPr lang="en-US" altLang="zh-CN" sz="1400" dirty="0"/>
              <a:t> id="ul1"&gt;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产品技术</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解决方案</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服务支持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培训认证</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合作伙伴</a:t>
            </a:r>
            <a:r>
              <a:rPr lang="en-US" altLang="zh-CN" sz="1400" dirty="0"/>
              <a:t>&lt;/a&gt;&lt;/li&gt;</a:t>
            </a:r>
          </a:p>
          <a:p>
            <a:pPr>
              <a:lnSpc>
                <a:spcPts val="1200"/>
              </a:lnSpc>
              <a:spcBef>
                <a:spcPts val="0"/>
              </a:spcBef>
              <a:spcAft>
                <a:spcPts val="0"/>
              </a:spcAft>
              <a:buNone/>
            </a:pPr>
            <a:r>
              <a:rPr lang="en-US" altLang="zh-CN" sz="1400" dirty="0"/>
              <a:t>&lt;li&gt;&lt;a </a:t>
            </a:r>
            <a:r>
              <a:rPr lang="en-US" altLang="zh-CN" sz="1400" dirty="0" err="1"/>
              <a:t>href</a:t>
            </a:r>
            <a:r>
              <a:rPr lang="en-US" altLang="zh-CN" sz="1400" dirty="0"/>
              <a:t>=""&gt;</a:t>
            </a:r>
            <a:r>
              <a:rPr lang="zh-CN" altLang="en-US" sz="1400" dirty="0"/>
              <a:t>关于我们</a:t>
            </a:r>
            <a:r>
              <a:rPr lang="en-US" altLang="zh-CN" sz="1400" dirty="0"/>
              <a:t>&lt;/a&gt;&lt;/li&gt;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&lt;div id="div2" class=""&gt;</a:t>
            </a:r>
          </a:p>
          <a:p>
            <a:pPr>
              <a:lnSpc>
                <a:spcPts val="1200"/>
              </a:lnSpc>
              <a:spcBef>
                <a:spcPts val="0"/>
              </a:spcBef>
              <a:spcAft>
                <a:spcPts val="0"/>
              </a:spcAft>
              <a:buNone/>
            </a:pPr>
            <a:r>
              <a:rPr lang="en-US" altLang="zh-CN" sz="1400" dirty="0"/>
              <a:t>&lt;bgsound src="exam01.mp3" &gt;</a:t>
            </a:r>
          </a:p>
          <a:p>
            <a:pPr>
              <a:lnSpc>
                <a:spcPts val="1200"/>
              </a:lnSpc>
              <a:spcBef>
                <a:spcPts val="0"/>
              </a:spcBef>
              <a:spcAft>
                <a:spcPts val="0"/>
              </a:spcAft>
              <a:buNone/>
            </a:pPr>
            <a:r>
              <a:rPr lang="en-US" altLang="zh-CN" sz="1400" dirty="0"/>
              <a:t>&lt;</a:t>
            </a:r>
            <a:r>
              <a:rPr lang="en-US" altLang="zh-CN" sz="1400" dirty="0" err="1"/>
              <a:t>ul</a:t>
            </a:r>
            <a:r>
              <a:rPr lang="en-US" altLang="zh-CN" sz="1400" dirty="0"/>
              <a:t>&gt;</a:t>
            </a:r>
          </a:p>
          <a:p>
            <a:pPr>
              <a:lnSpc>
                <a:spcPts val="1200"/>
              </a:lnSpc>
              <a:spcBef>
                <a:spcPts val="0"/>
              </a:spcBef>
              <a:spcAft>
                <a:spcPts val="0"/>
              </a:spcAft>
              <a:buNone/>
            </a:pPr>
            <a:r>
              <a:rPr lang="en-US" altLang="zh-CN" sz="1400" dirty="0"/>
              <a:t>&lt;li&gt;&lt;img src="h3ccloud.jpg" width="300" height="230" border="0" alt=""&gt;&lt;/li&gt;</a:t>
            </a:r>
          </a:p>
          <a:p>
            <a:pPr>
              <a:lnSpc>
                <a:spcPts val="1200"/>
              </a:lnSpc>
              <a:spcBef>
                <a:spcPts val="0"/>
              </a:spcBef>
              <a:spcAft>
                <a:spcPts val="0"/>
              </a:spcAft>
              <a:buNone/>
            </a:pPr>
            <a:r>
              <a:rPr lang="en-US" altLang="zh-CN" sz="1400" dirty="0"/>
              <a:t>&lt;li&gt;&lt;embed src="h3c_newit1.swf" loop="true" </a:t>
            </a:r>
            <a:r>
              <a:rPr lang="en-US" altLang="zh-CN" sz="1400" dirty="0" err="1"/>
              <a:t>autostart</a:t>
            </a:r>
            <a:r>
              <a:rPr lang="en-US" altLang="zh-CN" sz="1400" dirty="0"/>
              <a:t>="true" width="400" height="300"&gt;&lt;/embed&gt;&lt;/li&gt;</a:t>
            </a:r>
          </a:p>
          <a:p>
            <a:pPr>
              <a:lnSpc>
                <a:spcPts val="1200"/>
              </a:lnSpc>
              <a:spcBef>
                <a:spcPts val="0"/>
              </a:spcBef>
              <a:spcAft>
                <a:spcPts val="0"/>
              </a:spcAft>
              <a:buNone/>
            </a:pPr>
            <a:r>
              <a:rPr lang="en-US" altLang="zh-CN" sz="1400" dirty="0"/>
              <a:t>&lt;/</a:t>
            </a:r>
            <a:r>
              <a:rPr lang="en-US" altLang="zh-CN" sz="1400" dirty="0" err="1"/>
              <a:t>ul</a:t>
            </a:r>
            <a:r>
              <a:rPr lang="en-US" altLang="zh-CN" sz="1400" dirty="0"/>
              <a:t>&gt;   </a:t>
            </a:r>
            <a:endParaRPr lang="en-US" altLang="zh-CN" sz="1400" dirty="0" smtClean="0"/>
          </a:p>
          <a:p>
            <a:pPr>
              <a:lnSpc>
                <a:spcPts val="1200"/>
              </a:lnSpc>
              <a:spcBef>
                <a:spcPts val="0"/>
              </a:spcBef>
              <a:spcAft>
                <a:spcPts val="0"/>
              </a:spcAft>
            </a:pPr>
            <a:r>
              <a:rPr lang="en-US" altLang="zh-CN" sz="1400" dirty="0"/>
              <a:t>&lt;marquee behavior="alternate" direction="up" height="100px"  </a:t>
            </a:r>
            <a:r>
              <a:rPr lang="en-US" altLang="zh-CN" sz="1400" dirty="0" err="1"/>
              <a:t>scrolldelay</a:t>
            </a:r>
            <a:r>
              <a:rPr lang="en-US" altLang="zh-CN" sz="1400" dirty="0"/>
              <a:t>="500" bgcolor="#</a:t>
            </a:r>
            <a:r>
              <a:rPr lang="en-US" altLang="zh-CN" sz="1400" dirty="0" err="1"/>
              <a:t>ffffff</a:t>
            </a:r>
            <a:r>
              <a:rPr lang="en-US" altLang="zh-CN" sz="1400" dirty="0" smtClean="0"/>
              <a:t>"&gt;</a:t>
            </a:r>
            <a:endParaRPr lang="en-US" altLang="zh-CN" sz="1400" dirty="0"/>
          </a:p>
        </p:txBody>
      </p:sp>
      <p:sp>
        <p:nvSpPr>
          <p:cNvPr id="4" name="矩形 3"/>
          <p:cNvSpPr/>
          <p:nvPr/>
        </p:nvSpPr>
        <p:spPr>
          <a:xfrm>
            <a:off x="4952990" y="876345"/>
            <a:ext cx="4114692" cy="1887696"/>
          </a:xfrm>
          <a:prstGeom prst="rect">
            <a:avLst/>
          </a:prstGeom>
        </p:spPr>
        <p:txBody>
          <a:bodyPr wrap="square">
            <a:spAutoFit/>
          </a:bodyPr>
          <a:lstStyle/>
          <a:p>
            <a:pPr>
              <a:lnSpc>
                <a:spcPts val="1200"/>
              </a:lnSpc>
              <a:spcBef>
                <a:spcPts val="0"/>
              </a:spcBef>
              <a:spcAft>
                <a:spcPts val="0"/>
              </a:spcAft>
              <a:buNone/>
            </a:pPr>
            <a:r>
              <a:rPr lang="en-US" altLang="zh-CN" sz="1400" dirty="0" smtClean="0"/>
              <a:t>&lt;</a:t>
            </a:r>
            <a:r>
              <a:rPr lang="en-US" altLang="zh-CN" sz="1400" dirty="0"/>
              <a:t>p&gt;</a:t>
            </a:r>
            <a:r>
              <a:rPr lang="zh-CN" altLang="en-US" sz="1400" dirty="0"/>
              <a:t>云彩虹（</a:t>
            </a:r>
            <a:r>
              <a:rPr lang="en-US" altLang="zh-CN" sz="1400" dirty="0"/>
              <a:t>Cloud Rainbow</a:t>
            </a:r>
            <a:r>
              <a:rPr lang="zh-CN" altLang="en-US" sz="1400" dirty="0"/>
              <a:t>）的解决方案，可以实现在上、下级两级云资源管理平台的备份、资源弹性扩展与业务迁移分发，打破</a:t>
            </a:r>
            <a:r>
              <a:rPr lang="en-US" altLang="zh-CN" sz="1400" dirty="0"/>
              <a:t>IT</a:t>
            </a:r>
            <a:r>
              <a:rPr lang="zh-CN" altLang="en-US" sz="1400" dirty="0"/>
              <a:t>资源与业务只能本地部署的局限性</a:t>
            </a:r>
            <a:r>
              <a:rPr lang="zh-CN" altLang="en-US" sz="1400" dirty="0" smtClean="0"/>
              <a:t>，</a:t>
            </a:r>
            <a:r>
              <a:rPr lang="en-US" altLang="zh-CN" sz="1400" dirty="0" smtClean="0"/>
              <a:t>…….</a:t>
            </a:r>
            <a:r>
              <a:rPr lang="zh-CN" altLang="en-US" sz="1400" dirty="0" smtClean="0"/>
              <a:t>。</a:t>
            </a:r>
            <a:r>
              <a:rPr lang="en-US" altLang="zh-CN" sz="1400" dirty="0"/>
              <a:t>&lt;/p&gt;</a:t>
            </a:r>
          </a:p>
          <a:p>
            <a:pPr>
              <a:lnSpc>
                <a:spcPts val="1200"/>
              </a:lnSpc>
              <a:spcBef>
                <a:spcPts val="0"/>
              </a:spcBef>
              <a:spcAft>
                <a:spcPts val="0"/>
              </a:spcAft>
              <a:buNone/>
            </a:pPr>
            <a:r>
              <a:rPr lang="en-US" altLang="zh-CN" sz="1400" dirty="0"/>
              <a:t>&lt;/marquee&gt;</a:t>
            </a:r>
          </a:p>
          <a:p>
            <a:pPr>
              <a:lnSpc>
                <a:spcPts val="1200"/>
              </a:lnSpc>
              <a:spcBef>
                <a:spcPts val="0"/>
              </a:spcBef>
              <a:spcAft>
                <a:spcPts val="0"/>
              </a:spcAft>
              <a:buNone/>
            </a:pPr>
            <a:r>
              <a:rPr lang="en-US" altLang="zh-CN" sz="1400" dirty="0"/>
              <a:t>&lt;</a:t>
            </a:r>
            <a:r>
              <a:rPr lang="en-US" altLang="zh-CN" sz="1400" dirty="0" err="1"/>
              <a:t>hr</a:t>
            </a:r>
            <a:r>
              <a:rPr lang="en-US" altLang="zh-CN" sz="1400" dirty="0"/>
              <a:t> color="red"&gt;</a:t>
            </a:r>
          </a:p>
          <a:p>
            <a:pPr>
              <a:lnSpc>
                <a:spcPts val="1600"/>
              </a:lnSpc>
              <a:spcBef>
                <a:spcPts val="0"/>
              </a:spcBef>
              <a:spcAft>
                <a:spcPts val="0"/>
              </a:spcAft>
              <a:buNone/>
            </a:pPr>
            <a:r>
              <a:rPr lang="en-US" altLang="zh-CN" sz="1400" dirty="0"/>
              <a:t>&lt;p align="center"&gt;</a:t>
            </a:r>
            <a:r>
              <a:rPr lang="zh-CN" altLang="en-US" sz="1400" dirty="0"/>
              <a:t>杭州华三通信技术有限公司</a:t>
            </a:r>
            <a:r>
              <a:rPr lang="en-US" altLang="zh-CN" sz="1400" dirty="0"/>
              <a:t>.</a:t>
            </a:r>
            <a:r>
              <a:rPr lang="zh-CN" altLang="en-US" sz="1400" dirty="0"/>
              <a:t>保留一切权利</a:t>
            </a:r>
            <a:r>
              <a:rPr lang="en-US" altLang="zh-CN" sz="1400" dirty="0"/>
              <a:t>.</a:t>
            </a:r>
            <a:r>
              <a:rPr lang="zh-CN" altLang="en-US" sz="1400" dirty="0"/>
              <a:t>浙</a:t>
            </a:r>
            <a:r>
              <a:rPr lang="en-US" altLang="zh-CN" sz="1400" dirty="0"/>
              <a:t>ICP</a:t>
            </a:r>
            <a:r>
              <a:rPr lang="zh-CN" altLang="en-US" sz="1400" dirty="0"/>
              <a:t>备</a:t>
            </a:r>
            <a:r>
              <a:rPr lang="en-US" altLang="zh-CN" sz="1400" dirty="0"/>
              <a:t>09064986</a:t>
            </a:r>
            <a:r>
              <a:rPr lang="zh-CN" altLang="en-US" sz="1400" dirty="0"/>
              <a:t>号</a:t>
            </a:r>
            <a:r>
              <a:rPr lang="en-US" altLang="zh-CN" sz="1400" dirty="0"/>
              <a:t>&lt;/p&gt;</a:t>
            </a:r>
          </a:p>
          <a:p>
            <a:pPr>
              <a:lnSpc>
                <a:spcPts val="1200"/>
              </a:lnSpc>
              <a:spcBef>
                <a:spcPts val="0"/>
              </a:spcBef>
              <a:spcAft>
                <a:spcPts val="0"/>
              </a:spcAft>
              <a:buNone/>
            </a:pPr>
            <a:r>
              <a:rPr lang="en-US" altLang="zh-CN" sz="1400" dirty="0"/>
              <a:t>&lt;/div&gt;	</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&lt;/html&gt;</a:t>
            </a:r>
            <a:endParaRPr lang="zh-CN" altLang="en-US" sz="1400" dirty="0"/>
          </a:p>
        </p:txBody>
      </p:sp>
    </p:spTree>
    <p:extLst>
      <p:ext uri="{BB962C8B-B14F-4D97-AF65-F5344CB8AC3E}">
        <p14:creationId xmlns:p14="http://schemas.microsoft.com/office/powerpoint/2010/main" val="3192629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2800" dirty="0"/>
              <a:t>本章小结</a:t>
            </a:r>
          </a:p>
        </p:txBody>
      </p:sp>
      <p:sp>
        <p:nvSpPr>
          <p:cNvPr id="49155" name="Rectangle 3"/>
          <p:cNvSpPr>
            <a:spLocks noGrp="1" noChangeArrowheads="1"/>
          </p:cNvSpPr>
          <p:nvPr>
            <p:ph idx="1"/>
          </p:nvPr>
        </p:nvSpPr>
        <p:spPr/>
        <p:txBody>
          <a:bodyPr/>
          <a:lstStyle/>
          <a:p>
            <a:r>
              <a:rPr lang="zh-CN" altLang="en-US" dirty="0" smtClean="0"/>
              <a:t>       本</a:t>
            </a:r>
            <a:r>
              <a:rPr lang="zh-CN" altLang="en-US" dirty="0"/>
              <a:t>章主要介绍了在网页中插入图像、滚动文字、音频及其他多媒体文件的方法。着</a:t>
            </a:r>
            <a:r>
              <a:rPr lang="zh-CN" altLang="en-US" dirty="0" smtClean="0"/>
              <a:t>重讲</a:t>
            </a:r>
            <a:r>
              <a:rPr lang="zh-CN" altLang="en-US" dirty="0"/>
              <a:t>授了</a:t>
            </a:r>
            <a:r>
              <a:rPr lang="en-US" altLang="zh-CN" dirty="0"/>
              <a:t>img </a:t>
            </a:r>
            <a:r>
              <a:rPr lang="zh-CN" altLang="en-US" dirty="0"/>
              <a:t>标记、</a:t>
            </a:r>
            <a:r>
              <a:rPr lang="en-US" altLang="zh-CN" dirty="0"/>
              <a:t>marquee </a:t>
            </a:r>
            <a:r>
              <a:rPr lang="zh-CN" altLang="en-US" dirty="0"/>
              <a:t>标记、</a:t>
            </a:r>
            <a:r>
              <a:rPr lang="en-US" altLang="zh-CN" dirty="0"/>
              <a:t>embed </a:t>
            </a:r>
            <a:r>
              <a:rPr lang="zh-CN" altLang="en-US" dirty="0"/>
              <a:t>标记的语法及其属性的设置方法。</a:t>
            </a:r>
          </a:p>
          <a:p>
            <a:r>
              <a:rPr lang="zh-CN" altLang="en-US" dirty="0" smtClean="0"/>
              <a:t>       运</a:t>
            </a:r>
            <a:r>
              <a:rPr lang="zh-CN" altLang="en-US" dirty="0"/>
              <a:t>用这些标记可以对所开发的网站进行重新布局、页面美化，不断改善用户体验，</a:t>
            </a:r>
            <a:r>
              <a:rPr lang="zh-CN" altLang="en-US" dirty="0" smtClean="0"/>
              <a:t>吸引</a:t>
            </a:r>
            <a:r>
              <a:rPr lang="zh-CN" altLang="en-US" dirty="0"/>
              <a:t>更多网络访问者浏览自己的网站。</a:t>
            </a:r>
            <a:endParaRPr lang="zh-CN" altLang="zh-CN" dirty="0">
              <a:latin typeface="华文中宋" pitchFamily="2" charset="-122"/>
              <a:ea typeface="华文中宋" pitchFamily="2" charset="-122"/>
            </a:endParaRPr>
          </a:p>
        </p:txBody>
      </p:sp>
    </p:spTree>
    <p:extLst>
      <p:ext uri="{BB962C8B-B14F-4D97-AF65-F5344CB8AC3E}">
        <p14:creationId xmlns:p14="http://schemas.microsoft.com/office/powerpoint/2010/main" val="42500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a:t>
            </a:r>
            <a:r>
              <a:rPr lang="zh-CN" altLang="en-US" dirty="0"/>
              <a:t>标记 </a:t>
            </a:r>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609600" y="819150"/>
            <a:ext cx="8382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5425"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rPr>
              <a:t>3.2.1  </a:t>
            </a:r>
            <a:r>
              <a:rPr kumimoji="0" lang="zh-CN" altLang="en-US"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rPr>
              <a:t>文本修饰标</a:t>
            </a:r>
            <a:endParaRPr kumimoji="0" lang="en-US" altLang="zh-CN" sz="2000" b="1" i="0" u="none" strike="noStrike" cap="none" normalizeH="0" baseline="0" dirty="0" smtClean="0" bmk="_Toc451926497">
              <a:ln>
                <a:noFill/>
              </a:ln>
              <a:effectLst/>
              <a:latin typeface="微软雅黑" pitchFamily="34" charset="-122"/>
              <a:ea typeface="微软雅黑" pitchFamily="34" charset="-122"/>
              <a:cs typeface="Times New Roman" pitchFamily="18" charset="0"/>
            </a:endParaRPr>
          </a:p>
          <a:p>
            <a:pPr marL="0" marR="0" lvl="0" indent="22542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effectLst/>
                <a:latin typeface="微软雅黑" pitchFamily="34" charset="-122"/>
                <a:ea typeface="微软雅黑" pitchFamily="34" charset="-122"/>
                <a:cs typeface="Times New Roman" pitchFamily="18" charset="0"/>
              </a:rPr>
              <a:t>    文本修饰标记各类浏览器均支持，各类网页开发工具中仍然有这类标记。常见的文本修饰标记如表</a:t>
            </a:r>
            <a:r>
              <a:rPr kumimoji="0" lang="en-US" altLang="zh-CN" b="0" i="0" u="none" strike="noStrike" cap="none" normalizeH="0" baseline="0" dirty="0" smtClean="0">
                <a:ln>
                  <a:noFill/>
                </a:ln>
                <a:effectLst/>
                <a:latin typeface="微软雅黑" pitchFamily="34" charset="-122"/>
                <a:ea typeface="微软雅黑" pitchFamily="34" charset="-122"/>
                <a:cs typeface="Times New Roman" pitchFamily="18" charset="0"/>
              </a:rPr>
              <a:t>3-2-1</a:t>
            </a:r>
            <a:r>
              <a:rPr kumimoji="0" lang="zh-CN" altLang="en-US" b="0" i="0" u="none" strike="noStrike" cap="none" normalizeH="0" baseline="0" dirty="0" smtClean="0">
                <a:ln>
                  <a:noFill/>
                </a:ln>
                <a:effectLst/>
                <a:latin typeface="微软雅黑" pitchFamily="34" charset="-122"/>
                <a:ea typeface="微软雅黑" pitchFamily="34" charset="-122"/>
                <a:cs typeface="Times New Roman" pitchFamily="18" charset="0"/>
              </a:rPr>
              <a:t>所示。</a:t>
            </a:r>
            <a:endParaRPr kumimoji="0" lang="zh-CN" altLang="en-US" b="0" i="0" u="none" strike="noStrike" cap="none" normalizeH="0" baseline="0" dirty="0" smtClean="0">
              <a:ln>
                <a:noFill/>
              </a:ln>
              <a:effectLst/>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79114047"/>
              </p:ext>
            </p:extLst>
          </p:nvPr>
        </p:nvGraphicFramePr>
        <p:xfrm>
          <a:off x="838200" y="1885955"/>
          <a:ext cx="8031460" cy="2743198"/>
        </p:xfrm>
        <a:graphic>
          <a:graphicData uri="http://schemas.openxmlformats.org/drawingml/2006/table">
            <a:tbl>
              <a:tblPr firstRow="1" firstCol="1" lastRow="1" lastCol="1" bandRow="1" bandCol="1">
                <a:tableStyleId>{9DCAF9ED-07DC-4A11-8D7F-57B35C25682E}</a:tableStyleId>
              </a:tblPr>
              <a:tblGrid>
                <a:gridCol w="4343401">
                  <a:extLst>
                    <a:ext uri="{9D8B030D-6E8A-4147-A177-3AD203B41FA5}">
                      <a16:colId xmlns:a16="http://schemas.microsoft.com/office/drawing/2014/main" val="20000"/>
                    </a:ext>
                  </a:extLst>
                </a:gridCol>
                <a:gridCol w="3688059">
                  <a:extLst>
                    <a:ext uri="{9D8B030D-6E8A-4147-A177-3AD203B41FA5}">
                      <a16:colId xmlns:a16="http://schemas.microsoft.com/office/drawing/2014/main" val="20001"/>
                    </a:ext>
                  </a:extLst>
                </a:gridCol>
              </a:tblGrid>
              <a:tr h="299438">
                <a:tc>
                  <a:txBody>
                    <a:bodyPr/>
                    <a:lstStyle/>
                    <a:p>
                      <a:pPr algn="ctr">
                        <a:lnSpc>
                          <a:spcPts val="1200"/>
                        </a:lnSpc>
                        <a:spcAft>
                          <a:spcPts val="0"/>
                        </a:spcAft>
                      </a:pPr>
                      <a:r>
                        <a:rPr lang="zh-CN" sz="1600" kern="100" dirty="0">
                          <a:effectLst/>
                        </a:rPr>
                        <a:t>标记</a:t>
                      </a:r>
                      <a:endParaRPr lang="zh-CN" sz="1800" kern="100" dirty="0">
                        <a:effectLst/>
                        <a:latin typeface="Times New Roman"/>
                        <a:ea typeface="宋体"/>
                      </a:endParaRPr>
                    </a:p>
                  </a:txBody>
                  <a:tcPr marL="68580" marR="68580" marT="0" marB="0" anchor="ctr"/>
                </a:tc>
                <a:tc>
                  <a:txBody>
                    <a:bodyPr/>
                    <a:lstStyle/>
                    <a:p>
                      <a:pPr algn="ctr">
                        <a:lnSpc>
                          <a:spcPts val="1200"/>
                        </a:lnSpc>
                        <a:spcAft>
                          <a:spcPts val="0"/>
                        </a:spcAft>
                      </a:pPr>
                      <a:r>
                        <a:rPr lang="zh-CN" sz="1600" kern="100" dirty="0">
                          <a:effectLst/>
                        </a:rPr>
                        <a:t>说明</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44376">
                <a:tc>
                  <a:txBody>
                    <a:bodyPr/>
                    <a:lstStyle/>
                    <a:p>
                      <a:pPr algn="ctr">
                        <a:lnSpc>
                          <a:spcPts val="1200"/>
                        </a:lnSpc>
                        <a:spcAft>
                          <a:spcPts val="0"/>
                        </a:spcAft>
                      </a:pPr>
                      <a:r>
                        <a:rPr lang="en-US" sz="1600" kern="100" dirty="0">
                          <a:effectLst/>
                        </a:rPr>
                        <a:t>&lt;b&gt;</a:t>
                      </a:r>
                      <a:r>
                        <a:rPr lang="zh-CN" sz="1600" kern="100" dirty="0">
                          <a:effectLst/>
                        </a:rPr>
                        <a:t>软件工程专业！</a:t>
                      </a:r>
                      <a:r>
                        <a:rPr lang="en-US" sz="1600" kern="100" dirty="0">
                          <a:effectLst/>
                        </a:rPr>
                        <a:t>&lt;/b&gt;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定义粗体</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44376">
                <a:tc>
                  <a:txBody>
                    <a:bodyPr/>
                    <a:lstStyle/>
                    <a:p>
                      <a:pPr algn="ctr">
                        <a:lnSpc>
                          <a:spcPts val="1200"/>
                        </a:lnSpc>
                        <a:spcAft>
                          <a:spcPts val="0"/>
                        </a:spcAft>
                      </a:pPr>
                      <a:r>
                        <a:rPr lang="en-US" sz="1600" kern="100" dirty="0">
                          <a:effectLst/>
                        </a:rPr>
                        <a:t>&lt;i&gt;</a:t>
                      </a:r>
                      <a:r>
                        <a:rPr lang="zh-CN" sz="1600" kern="100" dirty="0">
                          <a:effectLst/>
                        </a:rPr>
                        <a:t>软件工程专业！</a:t>
                      </a:r>
                      <a:r>
                        <a:rPr lang="en-US" sz="1600" kern="100" dirty="0">
                          <a:effectLst/>
                        </a:rPr>
                        <a:t>&lt;/i&gt;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定义斜体</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44376">
                <a:tc>
                  <a:txBody>
                    <a:bodyPr/>
                    <a:lstStyle/>
                    <a:p>
                      <a:pPr algn="ctr">
                        <a:lnSpc>
                          <a:spcPts val="1200"/>
                        </a:lnSpc>
                        <a:spcAft>
                          <a:spcPts val="0"/>
                        </a:spcAft>
                      </a:pPr>
                      <a:r>
                        <a:rPr lang="en-US" sz="1600" kern="100" dirty="0">
                          <a:effectLst/>
                        </a:rPr>
                        <a:t>&lt;u&gt;</a:t>
                      </a:r>
                      <a:r>
                        <a:rPr lang="zh-CN" sz="1600" kern="100" dirty="0">
                          <a:effectLst/>
                        </a:rPr>
                        <a:t>软件工程专业！</a:t>
                      </a:r>
                      <a:r>
                        <a:rPr lang="en-US" sz="1600" kern="100" dirty="0">
                          <a:effectLst/>
                        </a:rPr>
                        <a:t>&lt;/u&gt;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定义下划线</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44376">
                <a:tc>
                  <a:txBody>
                    <a:bodyPr/>
                    <a:lstStyle/>
                    <a:p>
                      <a:pPr algn="ctr">
                        <a:lnSpc>
                          <a:spcPts val="1200"/>
                        </a:lnSpc>
                        <a:spcAft>
                          <a:spcPts val="0"/>
                        </a:spcAft>
                      </a:pPr>
                      <a:r>
                        <a:rPr lang="en-US" sz="1600" kern="100">
                          <a:effectLst/>
                        </a:rPr>
                        <a:t>&lt;del&gt;</a:t>
                      </a:r>
                      <a:r>
                        <a:rPr lang="zh-CN" sz="1600" kern="100">
                          <a:effectLst/>
                        </a:rPr>
                        <a:t>软件工程专业！</a:t>
                      </a:r>
                      <a:r>
                        <a:rPr lang="en-US" sz="1600" kern="100">
                          <a:effectLst/>
                        </a:rPr>
                        <a:t> &lt;/del&gt;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定义删除线</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44376">
                <a:tc>
                  <a:txBody>
                    <a:bodyPr/>
                    <a:lstStyle/>
                    <a:p>
                      <a:pPr algn="ctr">
                        <a:lnSpc>
                          <a:spcPts val="1200"/>
                        </a:lnSpc>
                        <a:spcAft>
                          <a:spcPts val="0"/>
                        </a:spcAft>
                      </a:pPr>
                      <a:r>
                        <a:rPr lang="en-US" sz="1600" kern="100" dirty="0">
                          <a:effectLst/>
                        </a:rPr>
                        <a:t>&lt;sup&gt;</a:t>
                      </a:r>
                      <a:r>
                        <a:rPr lang="zh-CN" sz="1600" kern="100" dirty="0">
                          <a:effectLst/>
                        </a:rPr>
                        <a:t>软件工程专业！</a:t>
                      </a:r>
                      <a:r>
                        <a:rPr lang="en-US" sz="1600" kern="100" dirty="0">
                          <a:effectLst/>
                        </a:rPr>
                        <a:t>&lt;/sup&gt;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定义上标</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44376">
                <a:tc>
                  <a:txBody>
                    <a:bodyPr/>
                    <a:lstStyle/>
                    <a:p>
                      <a:pPr algn="ctr">
                        <a:lnSpc>
                          <a:spcPts val="1200"/>
                        </a:lnSpc>
                        <a:spcAft>
                          <a:spcPts val="0"/>
                        </a:spcAft>
                      </a:pPr>
                      <a:r>
                        <a:rPr lang="en-US" sz="1600" kern="100" dirty="0">
                          <a:effectLst/>
                        </a:rPr>
                        <a:t>&lt;sub&gt;</a:t>
                      </a:r>
                      <a:r>
                        <a:rPr lang="zh-CN" sz="1600" kern="100" dirty="0">
                          <a:effectLst/>
                        </a:rPr>
                        <a:t>软件工程专业！</a:t>
                      </a:r>
                      <a:r>
                        <a:rPr lang="en-US" sz="1600" kern="100" dirty="0">
                          <a:effectLst/>
                        </a:rPr>
                        <a:t>&lt;/sub&gt;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定义下标</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44376">
                <a:tc>
                  <a:txBody>
                    <a:bodyPr/>
                    <a:lstStyle/>
                    <a:p>
                      <a:pPr algn="ctr">
                        <a:lnSpc>
                          <a:spcPts val="1200"/>
                        </a:lnSpc>
                        <a:spcAft>
                          <a:spcPts val="0"/>
                        </a:spcAft>
                      </a:pPr>
                      <a:r>
                        <a:rPr lang="en-US" sz="1600" kern="100">
                          <a:effectLst/>
                        </a:rPr>
                        <a:t>&lt;strong&gt;</a:t>
                      </a:r>
                      <a:r>
                        <a:rPr lang="zh-CN" sz="1600" kern="100">
                          <a:effectLst/>
                        </a:rPr>
                        <a:t>软件工程专业！</a:t>
                      </a:r>
                      <a:r>
                        <a:rPr lang="en-US" sz="1600" kern="100">
                          <a:effectLst/>
                        </a:rPr>
                        <a:t>&lt;/strong&gt;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定义着重文字，与</a:t>
                      </a:r>
                      <a:r>
                        <a:rPr lang="en-US" sz="1600" kern="100" dirty="0">
                          <a:effectLst/>
                        </a:rPr>
                        <a:t>&lt;b&gt;&lt;/b&gt;</a:t>
                      </a:r>
                      <a:r>
                        <a:rPr lang="zh-CN" sz="1600" kern="100" dirty="0">
                          <a:effectLst/>
                        </a:rPr>
                        <a:t>效果相同</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44376">
                <a:tc>
                  <a:txBody>
                    <a:bodyPr/>
                    <a:lstStyle/>
                    <a:p>
                      <a:pPr algn="ctr">
                        <a:lnSpc>
                          <a:spcPts val="1200"/>
                        </a:lnSpc>
                        <a:spcAft>
                          <a:spcPts val="0"/>
                        </a:spcAft>
                      </a:pPr>
                      <a:r>
                        <a:rPr lang="en-US" sz="1600" kern="100">
                          <a:effectLst/>
                        </a:rPr>
                        <a:t>&lt;em&gt;</a:t>
                      </a:r>
                      <a:r>
                        <a:rPr lang="zh-CN" sz="1600" kern="100">
                          <a:effectLst/>
                        </a:rPr>
                        <a:t>软件工程专业！</a:t>
                      </a:r>
                      <a:r>
                        <a:rPr lang="en-US" sz="1600" kern="100">
                          <a:effectLst/>
                        </a:rPr>
                        <a:t>&lt;/em&gt;</a:t>
                      </a:r>
                      <a:endParaRPr lang="zh-CN" sz="1800" kern="10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定义加重语气，与</a:t>
                      </a:r>
                      <a:r>
                        <a:rPr lang="en-US" sz="1600" kern="100" dirty="0">
                          <a:effectLst/>
                        </a:rPr>
                        <a:t>&lt;i&gt;&lt;/i&gt;</a:t>
                      </a:r>
                      <a:r>
                        <a:rPr lang="zh-CN" sz="1600" kern="100" dirty="0">
                          <a:effectLst/>
                        </a:rPr>
                        <a:t>效果相同</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44376">
                <a:tc>
                  <a:txBody>
                    <a:bodyPr/>
                    <a:lstStyle/>
                    <a:p>
                      <a:pPr algn="ctr">
                        <a:lnSpc>
                          <a:spcPts val="1200"/>
                        </a:lnSpc>
                        <a:spcAft>
                          <a:spcPts val="0"/>
                        </a:spcAft>
                      </a:pPr>
                      <a:r>
                        <a:rPr lang="en-US" sz="1600" kern="100" dirty="0">
                          <a:effectLst/>
                        </a:rPr>
                        <a:t>&lt;small&gt;</a:t>
                      </a:r>
                      <a:r>
                        <a:rPr lang="zh-CN" sz="1600" kern="100" dirty="0">
                          <a:effectLst/>
                        </a:rPr>
                        <a:t>软件工程专业！</a:t>
                      </a:r>
                      <a:r>
                        <a:rPr lang="en-US" sz="1600" kern="100" dirty="0">
                          <a:effectLst/>
                        </a:rPr>
                        <a:t>&lt;/</a:t>
                      </a:r>
                      <a:r>
                        <a:rPr lang="en-US" sz="1600" kern="100" dirty="0" smtClean="0">
                          <a:effectLst/>
                        </a:rPr>
                        <a:t>sm</a:t>
                      </a:r>
                      <a:r>
                        <a:rPr lang="en-US" altLang="zh-CN" sz="1600" kern="100" dirty="0" smtClean="0">
                          <a:effectLst/>
                        </a:rPr>
                        <a:t>a</a:t>
                      </a:r>
                      <a:r>
                        <a:rPr lang="en-US" sz="1600" kern="100" dirty="0" smtClean="0">
                          <a:effectLst/>
                        </a:rPr>
                        <a:t>ll</a:t>
                      </a:r>
                      <a:r>
                        <a:rPr lang="en-US" sz="1600" kern="100" dirty="0">
                          <a:effectLst/>
                        </a:rPr>
                        <a:t>&gt;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变小字号</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44376">
                <a:tc>
                  <a:txBody>
                    <a:bodyPr/>
                    <a:lstStyle/>
                    <a:p>
                      <a:pPr algn="ctr">
                        <a:lnSpc>
                          <a:spcPts val="1200"/>
                        </a:lnSpc>
                        <a:spcAft>
                          <a:spcPts val="0"/>
                        </a:spcAft>
                      </a:pPr>
                      <a:r>
                        <a:rPr lang="en-US" sz="1600" kern="100" dirty="0">
                          <a:effectLst/>
                        </a:rPr>
                        <a:t>&lt;big&gt;</a:t>
                      </a:r>
                      <a:r>
                        <a:rPr lang="zh-CN" sz="1600" kern="100" dirty="0">
                          <a:effectLst/>
                        </a:rPr>
                        <a:t>软件工程专业！</a:t>
                      </a:r>
                      <a:r>
                        <a:rPr lang="en-US" sz="1600" kern="100" dirty="0">
                          <a:effectLst/>
                        </a:rPr>
                        <a:t>&lt;/big&gt;</a:t>
                      </a:r>
                      <a:endParaRPr lang="zh-CN" sz="1800" kern="100" dirty="0">
                        <a:effectLst/>
                        <a:latin typeface="Times New Roman"/>
                        <a:ea typeface="宋体"/>
                      </a:endParaRPr>
                    </a:p>
                  </a:txBody>
                  <a:tcPr marL="68580" marR="68580" marT="0" marB="0" anchor="ctr"/>
                </a:tc>
                <a:tc>
                  <a:txBody>
                    <a:bodyPr/>
                    <a:lstStyle/>
                    <a:p>
                      <a:pPr indent="226060" algn="just">
                        <a:lnSpc>
                          <a:spcPts val="1200"/>
                        </a:lnSpc>
                        <a:spcAft>
                          <a:spcPts val="0"/>
                        </a:spcAft>
                      </a:pPr>
                      <a:r>
                        <a:rPr lang="zh-CN" sz="1600" kern="100" dirty="0">
                          <a:effectLst/>
                        </a:rPr>
                        <a:t>变大字号</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3.2 </a:t>
            </a:r>
            <a:r>
              <a:rPr lang="zh-CN" altLang="en-US" dirty="0" smtClean="0"/>
              <a:t>格式</a:t>
            </a:r>
            <a:r>
              <a:rPr lang="zh-CN" altLang="en-US" dirty="0"/>
              <a:t>化</a:t>
            </a:r>
            <a:r>
              <a:rPr lang="zh-CN" altLang="en-US" dirty="0" smtClean="0"/>
              <a:t>文本标记</a:t>
            </a:r>
            <a:r>
              <a:rPr lang="en-US" altLang="zh-CN" dirty="0" smtClean="0"/>
              <a:t>-</a:t>
            </a:r>
            <a:r>
              <a:rPr lang="zh-CN" altLang="en-US" dirty="0" smtClean="0"/>
              <a:t>续 </a:t>
            </a:r>
            <a:endParaRPr lang="zh-CN" altLang="en-US" dirty="0"/>
          </a:p>
        </p:txBody>
      </p:sp>
      <p:sp>
        <p:nvSpPr>
          <p:cNvPr id="102403" name="Rectangle 3"/>
          <p:cNvSpPr>
            <a:spLocks noGrp="1" noChangeArrowheads="1"/>
          </p:cNvSpPr>
          <p:nvPr>
            <p:ph idx="1"/>
          </p:nvPr>
        </p:nvSpPr>
        <p:spPr/>
        <p:txBody>
          <a:bodyPr/>
          <a:lstStyle/>
          <a:p>
            <a:endParaRPr lang="en-US" altLang="zh-CN" dirty="0" smtClean="0">
              <a:ea typeface="宋体" pitchFamily="2" charset="-122"/>
            </a:endParaRPr>
          </a:p>
          <a:p>
            <a:endParaRPr lang="zh-CN" altLang="en-US" dirty="0">
              <a:ea typeface="宋体" pitchFamily="2" charset="-122"/>
            </a:endParaRPr>
          </a:p>
        </p:txBody>
      </p:sp>
      <p:sp>
        <p:nvSpPr>
          <p:cNvPr id="4" name="Rectangle 5"/>
          <p:cNvSpPr txBox="1">
            <a:spLocks noChangeArrowheads="1"/>
          </p:cNvSpPr>
          <p:nvPr/>
        </p:nvSpPr>
        <p:spPr bwMode="auto">
          <a:xfrm>
            <a:off x="838200" y="3371850"/>
            <a:ext cx="7959725" cy="789384"/>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ct val="100000"/>
              </a:lnSpc>
              <a:spcBef>
                <a:spcPct val="30000"/>
              </a:spcBef>
              <a:spcAft>
                <a:spcPct val="20000"/>
              </a:spcAft>
              <a:buClr>
                <a:srgbClr val="0000CC"/>
              </a:buClr>
              <a:buSzPct val="10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3" name="Rectangle 1"/>
          <p:cNvSpPr>
            <a:spLocks noChangeArrowheads="1"/>
          </p:cNvSpPr>
          <p:nvPr/>
        </p:nvSpPr>
        <p:spPr bwMode="auto">
          <a:xfrm>
            <a:off x="838200" y="894064"/>
            <a:ext cx="8153400" cy="76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2400" dirty="0">
                <a:latin typeface="微软雅黑" panose="020B0503020204020204" pitchFamily="34" charset="-122"/>
                <a:ea typeface="微软雅黑" panose="020B0503020204020204" pitchFamily="34" charset="-122"/>
              </a:rPr>
              <a:t>3.2.2  </a:t>
            </a:r>
            <a:r>
              <a:rPr lang="zh-CN" altLang="zh-CN" sz="2400" dirty="0">
                <a:latin typeface="微软雅黑" panose="020B0503020204020204" pitchFamily="34" charset="-122"/>
                <a:ea typeface="微软雅黑" panose="020B0503020204020204" pitchFamily="34" charset="-122"/>
              </a:rPr>
              <a:t>计算机输出标记</a:t>
            </a:r>
          </a:p>
          <a:p>
            <a:r>
              <a:rPr lang="zh-CN" altLang="en-US"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常用</a:t>
            </a:r>
            <a:r>
              <a:rPr lang="zh-CN" altLang="zh-CN" sz="2000" dirty="0">
                <a:latin typeface="微软雅黑" panose="020B0503020204020204" pitchFamily="34" charset="-122"/>
                <a:ea typeface="微软雅黑" panose="020B0503020204020204" pitchFamily="34" charset="-122"/>
              </a:rPr>
              <a:t>的计算机输出标记如表</a:t>
            </a:r>
            <a:r>
              <a:rPr lang="en-US" altLang="zh-CN" sz="2000" dirty="0">
                <a:latin typeface="微软雅黑" panose="020B0503020204020204" pitchFamily="34" charset="-122"/>
                <a:ea typeface="微软雅黑" panose="020B0503020204020204" pitchFamily="34" charset="-122"/>
              </a:rPr>
              <a:t>3-2-2</a:t>
            </a:r>
            <a:r>
              <a:rPr lang="zh-CN" altLang="zh-CN" sz="2000" dirty="0">
                <a:latin typeface="微软雅黑" panose="020B0503020204020204" pitchFamily="34" charset="-122"/>
                <a:ea typeface="微软雅黑" panose="020B0503020204020204" pitchFamily="34" charset="-122"/>
              </a:rPr>
              <a:t>所示。</a:t>
            </a:r>
          </a:p>
        </p:txBody>
      </p:sp>
      <p:graphicFrame>
        <p:nvGraphicFramePr>
          <p:cNvPr id="2" name="表格 1"/>
          <p:cNvGraphicFramePr>
            <a:graphicFrameLocks noGrp="1"/>
          </p:cNvGraphicFramePr>
          <p:nvPr>
            <p:extLst>
              <p:ext uri="{D42A27DB-BD31-4B8C-83A1-F6EECF244321}">
                <p14:modId xmlns:p14="http://schemas.microsoft.com/office/powerpoint/2010/main" val="999091503"/>
              </p:ext>
            </p:extLst>
          </p:nvPr>
        </p:nvGraphicFramePr>
        <p:xfrm>
          <a:off x="838200" y="1771651"/>
          <a:ext cx="8153400" cy="2686047"/>
        </p:xfrm>
        <a:graphic>
          <a:graphicData uri="http://schemas.openxmlformats.org/drawingml/2006/table">
            <a:tbl>
              <a:tblPr firstRow="1" firstCol="1" lastRow="1" lastCol="1" bandRow="1" bandCol="1">
                <a:tableStyleId>{10A1B5D5-9B99-4C35-A422-299274C87663}</a:tableStyleId>
              </a:tblPr>
              <a:tblGrid>
                <a:gridCol w="4096918">
                  <a:extLst>
                    <a:ext uri="{9D8B030D-6E8A-4147-A177-3AD203B41FA5}">
                      <a16:colId xmlns:a16="http://schemas.microsoft.com/office/drawing/2014/main" val="20000"/>
                    </a:ext>
                  </a:extLst>
                </a:gridCol>
                <a:gridCol w="4056482">
                  <a:extLst>
                    <a:ext uri="{9D8B030D-6E8A-4147-A177-3AD203B41FA5}">
                      <a16:colId xmlns:a16="http://schemas.microsoft.com/office/drawing/2014/main" val="20001"/>
                    </a:ext>
                  </a:extLst>
                </a:gridCol>
              </a:tblGrid>
              <a:tr h="383721">
                <a:tc>
                  <a:txBody>
                    <a:bodyPr/>
                    <a:lstStyle/>
                    <a:p>
                      <a:pPr algn="ctr">
                        <a:lnSpc>
                          <a:spcPct val="100000"/>
                        </a:lnSpc>
                        <a:spcAft>
                          <a:spcPts val="0"/>
                        </a:spcAft>
                      </a:pPr>
                      <a:r>
                        <a:rPr lang="zh-CN" sz="1800" kern="100" dirty="0">
                          <a:effectLst/>
                        </a:rPr>
                        <a:t>标签</a:t>
                      </a:r>
                      <a:endParaRPr lang="zh-CN" sz="1800" kern="100" dirty="0">
                        <a:effectLst/>
                        <a:latin typeface="Times New Roman"/>
                        <a:ea typeface="宋体"/>
                      </a:endParaRPr>
                    </a:p>
                  </a:txBody>
                  <a:tcPr marL="68580" marR="68580" marT="0" marB="0" anchor="ctr"/>
                </a:tc>
                <a:tc>
                  <a:txBody>
                    <a:bodyPr/>
                    <a:lstStyle/>
                    <a:p>
                      <a:pPr algn="ctr">
                        <a:lnSpc>
                          <a:spcPct val="100000"/>
                        </a:lnSpc>
                        <a:spcAft>
                          <a:spcPts val="0"/>
                        </a:spcAft>
                      </a:pPr>
                      <a:r>
                        <a:rPr lang="zh-CN" sz="1800" kern="100" dirty="0">
                          <a:effectLst/>
                        </a:rPr>
                        <a:t>说明</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83721">
                <a:tc>
                  <a:txBody>
                    <a:bodyPr/>
                    <a:lstStyle/>
                    <a:p>
                      <a:pPr algn="ctr">
                        <a:lnSpc>
                          <a:spcPct val="100000"/>
                        </a:lnSpc>
                        <a:spcAft>
                          <a:spcPts val="0"/>
                        </a:spcAft>
                      </a:pPr>
                      <a:r>
                        <a:rPr lang="en-US" sz="1800" kern="100" dirty="0">
                          <a:effectLst/>
                        </a:rPr>
                        <a:t>&lt;code&gt;&lt;/code&gt;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定义计算机代码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83721">
                <a:tc>
                  <a:txBody>
                    <a:bodyPr/>
                    <a:lstStyle/>
                    <a:p>
                      <a:pPr algn="ctr">
                        <a:lnSpc>
                          <a:spcPct val="100000"/>
                        </a:lnSpc>
                        <a:spcAft>
                          <a:spcPts val="0"/>
                        </a:spcAft>
                      </a:pPr>
                      <a:r>
                        <a:rPr lang="en-US" sz="1800" kern="100" dirty="0">
                          <a:effectLst/>
                        </a:rPr>
                        <a:t>&lt;</a:t>
                      </a:r>
                      <a:r>
                        <a:rPr lang="en-US" sz="1800" kern="100" dirty="0" err="1">
                          <a:effectLst/>
                        </a:rPr>
                        <a:t>kbd</a:t>
                      </a:r>
                      <a:r>
                        <a:rPr lang="en-US" sz="1800" kern="100" dirty="0">
                          <a:effectLst/>
                        </a:rPr>
                        <a:t>&gt;&lt;/</a:t>
                      </a:r>
                      <a:r>
                        <a:rPr lang="en-US" sz="1800" kern="100" dirty="0" err="1">
                          <a:effectLst/>
                        </a:rPr>
                        <a:t>kbd</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定义键盘码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83721">
                <a:tc>
                  <a:txBody>
                    <a:bodyPr/>
                    <a:lstStyle/>
                    <a:p>
                      <a:pPr algn="ctr">
                        <a:lnSpc>
                          <a:spcPct val="100000"/>
                        </a:lnSpc>
                        <a:spcAft>
                          <a:spcPts val="0"/>
                        </a:spcAft>
                      </a:pPr>
                      <a:r>
                        <a:rPr lang="en-US" sz="1800" kern="100" dirty="0">
                          <a:effectLst/>
                        </a:rPr>
                        <a:t>&lt;</a:t>
                      </a:r>
                      <a:r>
                        <a:rPr lang="en-US" sz="1800" kern="100" dirty="0" err="1">
                          <a:effectLst/>
                        </a:rPr>
                        <a:t>samp</a:t>
                      </a:r>
                      <a:r>
                        <a:rPr lang="en-US" sz="1800" kern="100" dirty="0">
                          <a:effectLst/>
                        </a:rPr>
                        <a:t>&gt;&lt;/</a:t>
                      </a:r>
                      <a:r>
                        <a:rPr lang="en-US" sz="1800" kern="100" dirty="0" err="1">
                          <a:effectLst/>
                        </a:rPr>
                        <a:t>samp</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定义计算机代码样本</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83721">
                <a:tc>
                  <a:txBody>
                    <a:bodyPr/>
                    <a:lstStyle/>
                    <a:p>
                      <a:pPr algn="ctr">
                        <a:lnSpc>
                          <a:spcPct val="100000"/>
                        </a:lnSpc>
                        <a:spcAft>
                          <a:spcPts val="0"/>
                        </a:spcAft>
                      </a:pPr>
                      <a:r>
                        <a:rPr lang="en-US" sz="1800" kern="100">
                          <a:effectLst/>
                        </a:rPr>
                        <a:t>&lt;tt&gt;&lt;/tt&gt;</a:t>
                      </a:r>
                      <a:endParaRPr lang="zh-CN" sz="1800" kern="10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定义打字机代码</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83721">
                <a:tc>
                  <a:txBody>
                    <a:bodyPr/>
                    <a:lstStyle/>
                    <a:p>
                      <a:pPr algn="ctr">
                        <a:lnSpc>
                          <a:spcPct val="100000"/>
                        </a:lnSpc>
                        <a:spcAft>
                          <a:spcPts val="0"/>
                        </a:spcAft>
                      </a:pPr>
                      <a:r>
                        <a:rPr lang="en-US" sz="1800" kern="100" dirty="0">
                          <a:effectLst/>
                        </a:rPr>
                        <a:t>&lt;</a:t>
                      </a:r>
                      <a:r>
                        <a:rPr lang="en-US" sz="1800" kern="100" dirty="0" err="1">
                          <a:effectLst/>
                        </a:rPr>
                        <a:t>var</a:t>
                      </a:r>
                      <a:r>
                        <a:rPr lang="en-US" sz="1800" kern="100" dirty="0">
                          <a:effectLst/>
                        </a:rPr>
                        <a:t>&gt;&lt;/</a:t>
                      </a:r>
                      <a:r>
                        <a:rPr lang="en-US" sz="1800" kern="100" dirty="0" err="1">
                          <a:effectLst/>
                        </a:rPr>
                        <a:t>var</a:t>
                      </a:r>
                      <a:r>
                        <a:rPr lang="en-US" sz="1800" kern="100" dirty="0">
                          <a:effectLst/>
                        </a:rPr>
                        <a:t>&gt;</a:t>
                      </a:r>
                      <a:endParaRPr lang="zh-CN" sz="1800" kern="100" dirty="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定义变量</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83721">
                <a:tc>
                  <a:txBody>
                    <a:bodyPr/>
                    <a:lstStyle/>
                    <a:p>
                      <a:pPr algn="ctr">
                        <a:lnSpc>
                          <a:spcPct val="100000"/>
                        </a:lnSpc>
                        <a:spcAft>
                          <a:spcPts val="0"/>
                        </a:spcAft>
                      </a:pPr>
                      <a:r>
                        <a:rPr lang="en-US" sz="1800" kern="100">
                          <a:effectLst/>
                        </a:rPr>
                        <a:t>&lt;pre&gt;&lt;/pre&gt;</a:t>
                      </a:r>
                      <a:endParaRPr lang="zh-CN" sz="1800" kern="100">
                        <a:effectLst/>
                        <a:latin typeface="Times New Roman"/>
                        <a:ea typeface="宋体"/>
                      </a:endParaRPr>
                    </a:p>
                  </a:txBody>
                  <a:tcPr marL="68580" marR="68580" marT="0" marB="0" anchor="ctr"/>
                </a:tc>
                <a:tc>
                  <a:txBody>
                    <a:bodyPr/>
                    <a:lstStyle/>
                    <a:p>
                      <a:pPr indent="218440" algn="just">
                        <a:lnSpc>
                          <a:spcPct val="100000"/>
                        </a:lnSpc>
                        <a:spcAft>
                          <a:spcPts val="0"/>
                        </a:spcAft>
                      </a:pPr>
                      <a:r>
                        <a:rPr lang="zh-CN" sz="1800" kern="100" dirty="0">
                          <a:effectLst/>
                        </a:rPr>
                        <a:t>定义预格式文本</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96555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02853d16d0ea30a7f2d0f13acf6d4541b033a8"/>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1845</TotalTime>
  <Words>6909</Words>
  <Application>Microsoft Office PowerPoint</Application>
  <PresentationFormat>全屏显示(16:9)</PresentationFormat>
  <Paragraphs>987</Paragraphs>
  <Slides>79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79</vt:i4>
      </vt:variant>
    </vt:vector>
  </HeadingPairs>
  <TitlesOfParts>
    <vt:vector size="90" baseType="lpstr">
      <vt:lpstr>黑体</vt:lpstr>
      <vt:lpstr>华文中宋</vt:lpstr>
      <vt:lpstr>宋体</vt:lpstr>
      <vt:lpstr>微软雅黑</vt:lpstr>
      <vt:lpstr>Arial</vt:lpstr>
      <vt:lpstr>Calibri</vt:lpstr>
      <vt:lpstr>Symbol</vt:lpstr>
      <vt:lpstr>Times New Roman</vt:lpstr>
      <vt:lpstr>Verdana</vt:lpstr>
      <vt:lpstr>Wingdings</vt:lpstr>
      <vt:lpstr>6_CS3510</vt:lpstr>
      <vt:lpstr>第3章 格式化文字与段落</vt:lpstr>
      <vt:lpstr>本章学习目标</vt:lpstr>
      <vt:lpstr>3.1 Web页面初步设计 </vt:lpstr>
      <vt:lpstr>3.1.1 向Web页面添加文字信息 </vt:lpstr>
      <vt:lpstr>3.1.2 标题字标记 </vt:lpstr>
      <vt:lpstr>3.1.3 添加空格与特殊符号 </vt:lpstr>
      <vt:lpstr>3.1.3 添加空格与特殊符号 </vt:lpstr>
      <vt:lpstr>3.2 格式化文本标记 </vt:lpstr>
      <vt:lpstr>3.2 格式化文本标记-续 </vt:lpstr>
      <vt:lpstr>3.2 格式化文本标记-续</vt:lpstr>
      <vt:lpstr>3.2.4 字体font标记</vt:lpstr>
      <vt:lpstr>3.3 段落与排版标记 </vt:lpstr>
      <vt:lpstr>3.3.1 段落标记&lt;p&gt; </vt:lpstr>
      <vt:lpstr>3.3.2 换行标记&lt;br&gt; </vt:lpstr>
      <vt:lpstr>3.3.3 水平分割线标记&lt;hr&gt; </vt:lpstr>
      <vt:lpstr>3.3.4拼音/音标注释ruby 标记和rt/rp 标记</vt:lpstr>
      <vt:lpstr>3.3.5 段落缩进标记&lt;blockquote&gt; </vt:lpstr>
      <vt:lpstr>3.3.6 预格式化标记&lt;pre&gt; </vt:lpstr>
      <vt:lpstr>3.4 web页面设计实例—实例 </vt:lpstr>
      <vt:lpstr>3.4 web页面设计实例—代码 </vt:lpstr>
      <vt:lpstr>3.4 web页面设计实例—代码 </vt:lpstr>
      <vt:lpstr>本章介绍了格式化文字与段落的各种标记，包括标题字标记、字体标记、文本修饰标记以及段落相关的标记。&lt;h1&gt;～&lt;h6&gt;是标题字标记，通过align属性设置标题字的对齐方式。空格与特殊字符都需要通过代码控制来添加。设置字体font标记的属性改变字体、颜色、大小。文本修饰标记对文本进行一些特殊的修饰。     段落与排版标记会使网页文字显得更加清晰，介绍了段落p标记、换行br标记、水平分隔线hr标记、注释ruby 标记、段落缩进blockquote标记的使用方法。     在网页设计中，对网页的文字进行必要的布局并添加页面效果，从而使网页更加美观和丰富，要合理地使用本节介绍到的各种文字和段落标记。</vt:lpstr>
      <vt:lpstr>第4章 列表</vt:lpstr>
      <vt:lpstr>PowerPoint 演示文稿</vt:lpstr>
      <vt:lpstr>4.1 列表简介 </vt:lpstr>
      <vt:lpstr>4.2  无序列表 </vt:lpstr>
      <vt:lpstr>无序列表案例</vt:lpstr>
      <vt:lpstr>4.3  有序列表 </vt:lpstr>
      <vt:lpstr>有序列表案例 </vt:lpstr>
      <vt:lpstr>4.4  列表嵌套</vt:lpstr>
      <vt:lpstr>嵌套列表案例</vt:lpstr>
      <vt:lpstr>4.5 定义列表</vt:lpstr>
      <vt:lpstr>定义列表案例 </vt:lpstr>
      <vt:lpstr>4.6 综合实例 </vt:lpstr>
      <vt:lpstr>4.6 综合实例</vt:lpstr>
      <vt:lpstr>PowerPoint 演示文稿</vt:lpstr>
      <vt:lpstr>第5章 超链接</vt:lpstr>
      <vt:lpstr>本章学习目标</vt:lpstr>
      <vt:lpstr>5.1 超链接概述 </vt:lpstr>
      <vt:lpstr>5.2  超链接语法、路径及分类</vt:lpstr>
      <vt:lpstr>超链接案例</vt:lpstr>
      <vt:lpstr>5.2.2 超链接路径 </vt:lpstr>
      <vt:lpstr>5.2.3 超链接分类 </vt:lpstr>
      <vt:lpstr>5.3  超链接的应用 </vt:lpstr>
      <vt:lpstr>5.3  超链接的应用（续）</vt:lpstr>
      <vt:lpstr>5.3  超链接的应用（续） </vt:lpstr>
      <vt:lpstr>5.3.5 创建页面书签链接</vt:lpstr>
      <vt:lpstr>创建书签链接页面效果</vt:lpstr>
      <vt:lpstr>页面书签链接案例</vt:lpstr>
      <vt:lpstr>页面书签链接案例</vt:lpstr>
      <vt:lpstr>5.4  浮动框架</vt:lpstr>
      <vt:lpstr>浮动框架应用</vt:lpstr>
      <vt:lpstr>浮动框架案例效果页面</vt:lpstr>
      <vt:lpstr>5.5 综合实例 </vt:lpstr>
      <vt:lpstr>PowerPoint 演示文稿</vt:lpstr>
      <vt:lpstr>第6章 图像与多媒体文件</vt:lpstr>
      <vt:lpstr>本章学习目标</vt:lpstr>
      <vt:lpstr>6.1 图像 </vt:lpstr>
      <vt:lpstr> 6.1.1  插入图像</vt:lpstr>
      <vt:lpstr> 6.1.2  设置图像的替代文字</vt:lpstr>
      <vt:lpstr>6.1.3 设置图像的宽度和高度</vt:lpstr>
      <vt:lpstr> </vt:lpstr>
      <vt:lpstr>6.1.5 -6.1.6 设置图像对齐方式及间距</vt:lpstr>
      <vt:lpstr>6.1.7 设置图像热区链接 </vt:lpstr>
      <vt:lpstr>图像热区链接案例</vt:lpstr>
      <vt:lpstr>6.2 滚动文字</vt:lpstr>
      <vt:lpstr>6.2.1  添加滚动文字 </vt:lpstr>
      <vt:lpstr>添加滚动文字案例</vt:lpstr>
      <vt:lpstr>6.2.2 设置滚动文字背景颜色与滚动循环</vt:lpstr>
      <vt:lpstr>6.2.3 设置滚动方向与滚动方式</vt:lpstr>
      <vt:lpstr>6.2.4  设置滚动速度与滚动时延 </vt:lpstr>
      <vt:lpstr>6.2.5 设置滚动范围与滚动空白空间</vt:lpstr>
      <vt:lpstr>滚动文字综合案例</vt:lpstr>
      <vt:lpstr>6.3 音频、视频及Flash文件 </vt:lpstr>
      <vt:lpstr>6.3 音频、视频及Flash文件 </vt:lpstr>
      <vt:lpstr>PowerPoint 演示文稿</vt:lpstr>
      <vt:lpstr>6.4 综合实例 </vt:lpstr>
      <vt:lpstr>6.4 综合实例（续）</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xqli</dc:creator>
  <cp:lastModifiedBy>李学庆</cp:lastModifiedBy>
  <cp:revision>397</cp:revision>
  <cp:lastPrinted>1601-01-01T00:00:00Z</cp:lastPrinted>
  <dcterms:created xsi:type="dcterms:W3CDTF">1601-01-01T00:00:00Z</dcterms:created>
  <dcterms:modified xsi:type="dcterms:W3CDTF">2019-09-08T21:56:30Z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