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09"/>
  </p:notesMasterIdLst>
  <p:sldIdLst>
    <p:sldId id="256" r:id="rId2"/>
    <p:sldId id="328" r:id="rId3"/>
    <p:sldId id="257" r:id="rId4"/>
    <p:sldId id="258" r:id="rId5"/>
    <p:sldId id="259" r:id="rId6"/>
    <p:sldId id="260" r:id="rId7"/>
    <p:sldId id="293" r:id="rId8"/>
    <p:sldId id="294" r:id="rId9"/>
    <p:sldId id="329" r:id="rId10"/>
    <p:sldId id="295"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366" r:id="rId48"/>
    <p:sldId id="367" r:id="rId49"/>
    <p:sldId id="368" r:id="rId50"/>
    <p:sldId id="369" r:id="rId51"/>
    <p:sldId id="370" r:id="rId52"/>
    <p:sldId id="394" r:id="rId53"/>
    <p:sldId id="371" r:id="rId54"/>
    <p:sldId id="372" r:id="rId55"/>
    <p:sldId id="373" r:id="rId56"/>
    <p:sldId id="374" r:id="rId57"/>
    <p:sldId id="375" r:id="rId58"/>
    <p:sldId id="376" r:id="rId59"/>
    <p:sldId id="377" r:id="rId60"/>
    <p:sldId id="378" r:id="rId61"/>
    <p:sldId id="379" r:id="rId62"/>
    <p:sldId id="392" r:id="rId63"/>
    <p:sldId id="393" r:id="rId64"/>
    <p:sldId id="380" r:id="rId65"/>
    <p:sldId id="381" r:id="rId66"/>
    <p:sldId id="382" r:id="rId67"/>
    <p:sldId id="383" r:id="rId68"/>
    <p:sldId id="384" r:id="rId69"/>
    <p:sldId id="385" r:id="rId70"/>
    <p:sldId id="386" r:id="rId71"/>
    <p:sldId id="387" r:id="rId72"/>
    <p:sldId id="388" r:id="rId73"/>
    <p:sldId id="389" r:id="rId74"/>
    <p:sldId id="395" r:id="rId75"/>
    <p:sldId id="396" r:id="rId76"/>
    <p:sldId id="397" r:id="rId77"/>
    <p:sldId id="390" r:id="rId78"/>
    <p:sldId id="398" r:id="rId79"/>
    <p:sldId id="399" r:id="rId80"/>
    <p:sldId id="400" r:id="rId81"/>
    <p:sldId id="401" r:id="rId82"/>
    <p:sldId id="402" r:id="rId83"/>
    <p:sldId id="403" r:id="rId84"/>
    <p:sldId id="404" r:id="rId85"/>
    <p:sldId id="405" r:id="rId86"/>
    <p:sldId id="406" r:id="rId87"/>
    <p:sldId id="407" r:id="rId88"/>
    <p:sldId id="408" r:id="rId89"/>
    <p:sldId id="409" r:id="rId90"/>
    <p:sldId id="410" r:id="rId91"/>
    <p:sldId id="411" r:id="rId92"/>
    <p:sldId id="412" r:id="rId93"/>
    <p:sldId id="413" r:id="rId94"/>
    <p:sldId id="414" r:id="rId95"/>
    <p:sldId id="415" r:id="rId96"/>
    <p:sldId id="416" r:id="rId97"/>
    <p:sldId id="417" r:id="rId98"/>
    <p:sldId id="418" r:id="rId99"/>
    <p:sldId id="419" r:id="rId100"/>
    <p:sldId id="420" r:id="rId101"/>
    <p:sldId id="421" r:id="rId102"/>
    <p:sldId id="422" r:id="rId103"/>
    <p:sldId id="423" r:id="rId104"/>
    <p:sldId id="424" r:id="rId105"/>
    <p:sldId id="425" r:id="rId106"/>
    <p:sldId id="426" r:id="rId107"/>
    <p:sldId id="427" r:id="rId108"/>
  </p:sldIdLst>
  <p:sldSz cx="9144000" cy="5143500" type="screen16x9"/>
  <p:notesSz cx="6858000" cy="9144000"/>
  <p:custDataLst>
    <p:tags r:id="rId110"/>
  </p:custDataLst>
  <p:defaultTextStyle>
    <a:defPPr>
      <a:defRPr lang="zh-CN"/>
    </a:defPPr>
    <a:lvl1pPr algn="l" rtl="0" fontAlgn="base">
      <a:spcBef>
        <a:spcPct val="0"/>
      </a:spcBef>
      <a:spcAft>
        <a:spcPct val="0"/>
      </a:spcAft>
      <a:defRPr sz="2200" b="1" kern="1200">
        <a:solidFill>
          <a:schemeClr val="tx1"/>
        </a:solidFill>
        <a:latin typeface="黑体" pitchFamily="49" charset="-122"/>
        <a:ea typeface="宋体" charset="-122"/>
        <a:cs typeface="+mn-cs"/>
      </a:defRPr>
    </a:lvl1pPr>
    <a:lvl2pPr marL="457200" algn="l" rtl="0" fontAlgn="base">
      <a:spcBef>
        <a:spcPct val="0"/>
      </a:spcBef>
      <a:spcAft>
        <a:spcPct val="0"/>
      </a:spcAft>
      <a:defRPr sz="2200" b="1" kern="1200">
        <a:solidFill>
          <a:schemeClr val="tx1"/>
        </a:solidFill>
        <a:latin typeface="黑体" pitchFamily="49" charset="-122"/>
        <a:ea typeface="宋体" charset="-122"/>
        <a:cs typeface="+mn-cs"/>
      </a:defRPr>
    </a:lvl2pPr>
    <a:lvl3pPr marL="914400" algn="l" rtl="0" fontAlgn="base">
      <a:spcBef>
        <a:spcPct val="0"/>
      </a:spcBef>
      <a:spcAft>
        <a:spcPct val="0"/>
      </a:spcAft>
      <a:defRPr sz="2200" b="1" kern="1200">
        <a:solidFill>
          <a:schemeClr val="tx1"/>
        </a:solidFill>
        <a:latin typeface="黑体" pitchFamily="49" charset="-122"/>
        <a:ea typeface="宋体" charset="-122"/>
        <a:cs typeface="+mn-cs"/>
      </a:defRPr>
    </a:lvl3pPr>
    <a:lvl4pPr marL="1371600" algn="l" rtl="0" fontAlgn="base">
      <a:spcBef>
        <a:spcPct val="0"/>
      </a:spcBef>
      <a:spcAft>
        <a:spcPct val="0"/>
      </a:spcAft>
      <a:defRPr sz="2200" b="1" kern="1200">
        <a:solidFill>
          <a:schemeClr val="tx1"/>
        </a:solidFill>
        <a:latin typeface="黑体" pitchFamily="49" charset="-122"/>
        <a:ea typeface="宋体" charset="-122"/>
        <a:cs typeface="+mn-cs"/>
      </a:defRPr>
    </a:lvl4pPr>
    <a:lvl5pPr marL="1828800" algn="l" rtl="0" fontAlgn="base">
      <a:spcBef>
        <a:spcPct val="0"/>
      </a:spcBef>
      <a:spcAft>
        <a:spcPct val="0"/>
      </a:spcAft>
      <a:defRPr sz="2200" b="1" kern="1200">
        <a:solidFill>
          <a:schemeClr val="tx1"/>
        </a:solidFill>
        <a:latin typeface="黑体" pitchFamily="49" charset="-122"/>
        <a:ea typeface="宋体" charset="-122"/>
        <a:cs typeface="+mn-cs"/>
      </a:defRPr>
    </a:lvl5pPr>
    <a:lvl6pPr marL="2286000" algn="l" defTabSz="914400" rtl="0" eaLnBrk="1" latinLnBrk="0" hangingPunct="1">
      <a:defRPr sz="2200" b="1" kern="1200">
        <a:solidFill>
          <a:schemeClr val="tx1"/>
        </a:solidFill>
        <a:latin typeface="黑体" pitchFamily="49" charset="-122"/>
        <a:ea typeface="宋体" charset="-122"/>
        <a:cs typeface="+mn-cs"/>
      </a:defRPr>
    </a:lvl6pPr>
    <a:lvl7pPr marL="2743200" algn="l" defTabSz="914400" rtl="0" eaLnBrk="1" latinLnBrk="0" hangingPunct="1">
      <a:defRPr sz="2200" b="1" kern="1200">
        <a:solidFill>
          <a:schemeClr val="tx1"/>
        </a:solidFill>
        <a:latin typeface="黑体" pitchFamily="49" charset="-122"/>
        <a:ea typeface="宋体" charset="-122"/>
        <a:cs typeface="+mn-cs"/>
      </a:defRPr>
    </a:lvl7pPr>
    <a:lvl8pPr marL="3200400" algn="l" defTabSz="914400" rtl="0" eaLnBrk="1" latinLnBrk="0" hangingPunct="1">
      <a:defRPr sz="2200" b="1" kern="1200">
        <a:solidFill>
          <a:schemeClr val="tx1"/>
        </a:solidFill>
        <a:latin typeface="黑体" pitchFamily="49" charset="-122"/>
        <a:ea typeface="宋体" charset="-122"/>
        <a:cs typeface="+mn-cs"/>
      </a:defRPr>
    </a:lvl8pPr>
    <a:lvl9pPr marL="3657600" algn="l" defTabSz="914400" rtl="0" eaLnBrk="1" latinLnBrk="0" hangingPunct="1">
      <a:defRPr sz="2200" b="1" kern="1200">
        <a:solidFill>
          <a:schemeClr val="tx1"/>
        </a:solidFill>
        <a:latin typeface="黑体" pitchFamily="49" charset="-122"/>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A"/>
    <a:srgbClr val="A50021"/>
    <a:srgbClr val="B9B9D5"/>
    <a:srgbClr val="000066"/>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8" autoAdjust="0"/>
    <p:restoredTop sz="94660"/>
  </p:normalViewPr>
  <p:slideViewPr>
    <p:cSldViewPr>
      <p:cViewPr varScale="1">
        <p:scale>
          <a:sx n="85" d="100"/>
          <a:sy n="85" d="100"/>
        </p:scale>
        <p:origin x="664" y="6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b="0">
                <a:latin typeface="Arial" charset="0"/>
                <a:ea typeface="宋体" pitchFamily="2" charset="-122"/>
              </a:defRPr>
            </a:lvl1pPr>
          </a:lstStyle>
          <a:p>
            <a:pPr>
              <a:defRPr/>
            </a:pPr>
            <a:endParaRPr lang="en-US" altLang="zh-CN"/>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Arial" charset="0"/>
                <a:ea typeface="宋体"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b="0">
                <a:latin typeface="Arial" charset="0"/>
                <a:ea typeface="宋体" pitchFamily="2" charset="-122"/>
              </a:defRPr>
            </a:lvl1pPr>
          </a:lstStyle>
          <a:p>
            <a:pPr>
              <a:defRPr/>
            </a:pPr>
            <a:endParaRPr lang="en-US" altLang="zh-CN"/>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Arial" charset="0"/>
                <a:ea typeface="宋体" pitchFamily="2" charset="-122"/>
              </a:defRPr>
            </a:lvl1pPr>
          </a:lstStyle>
          <a:p>
            <a:pPr>
              <a:defRPr/>
            </a:pPr>
            <a:fld id="{46DD26FE-2B9B-4849-A382-822665D109CE}" type="slidenum">
              <a:rPr lang="en-US" altLang="zh-CN"/>
              <a:pPr>
                <a:defRPr/>
              </a:pPr>
              <a:t>‹#›</a:t>
            </a:fld>
            <a:endParaRPr lang="en-US" altLang="zh-CN"/>
          </a:p>
        </p:txBody>
      </p:sp>
    </p:spTree>
    <p:extLst>
      <p:ext uri="{BB962C8B-B14F-4D97-AF65-F5344CB8AC3E}">
        <p14:creationId xmlns:p14="http://schemas.microsoft.com/office/powerpoint/2010/main" val="32935325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6DD26FE-2B9B-4849-A382-822665D109CE}" type="slidenum">
              <a:rPr lang="en-US" altLang="zh-CN" smtClean="0"/>
              <a:pPr>
                <a:defRPr/>
              </a:pPr>
              <a:t>76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37930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2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664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3646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8332" y="73819"/>
            <a:ext cx="2089151" cy="4529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0884" y="73819"/>
            <a:ext cx="6115051" cy="4529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2289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89031" y="73837"/>
            <a:ext cx="7761287" cy="567929"/>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0875" y="810817"/>
            <a:ext cx="4102100" cy="37921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5375" y="810817"/>
            <a:ext cx="4102100" cy="37921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60013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89031" y="73830"/>
            <a:ext cx="7761287" cy="567929"/>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0875" y="810817"/>
            <a:ext cx="8356600" cy="3792140"/>
          </a:xfrm>
        </p:spPr>
        <p:txBody>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4767263"/>
            <a:ext cx="2743200" cy="273844"/>
          </a:xfrm>
        </p:spPr>
        <p:txBody>
          <a:bodyPr/>
          <a:lstStyle/>
          <a:p>
            <a:fld id="{AC1B7B3F-A56B-4310-A966-BD55D80449F1}" type="datetimeFigureOut">
              <a:rPr lang="zh-CN" altLang="en-US" smtClean="0"/>
              <a:pPr/>
              <a:t>2019/8/26</a:t>
            </a:fld>
            <a:endParaRPr lang="zh-CN" altLang="en-US"/>
          </a:p>
        </p:txBody>
      </p:sp>
      <p:sp>
        <p:nvSpPr>
          <p:cNvPr id="5" name="页脚占位符 4"/>
          <p:cNvSpPr>
            <a:spLocks noGrp="1"/>
          </p:cNvSpPr>
          <p:nvPr>
            <p:ph type="ftr" sz="quarter" idx="11"/>
          </p:nvPr>
        </p:nvSpPr>
        <p:spPr>
          <a:xfrm>
            <a:off x="4038600" y="4767263"/>
            <a:ext cx="4114800" cy="273844"/>
          </a:xfrm>
        </p:spPr>
        <p:txBody>
          <a:bodyPr/>
          <a:lstStyle/>
          <a:p>
            <a:endParaRPr lang="zh-CN" altLang="en-US"/>
          </a:p>
        </p:txBody>
      </p:sp>
      <p:sp>
        <p:nvSpPr>
          <p:cNvPr id="6" name="灯片编号占位符 5"/>
          <p:cNvSpPr>
            <a:spLocks noGrp="1"/>
          </p:cNvSpPr>
          <p:nvPr>
            <p:ph type="sldNum" sz="quarter" idx="12"/>
          </p:nvPr>
        </p:nvSpPr>
        <p:spPr>
          <a:xfrm>
            <a:off x="8610600" y="4767263"/>
            <a:ext cx="2743200" cy="273844"/>
          </a:xfrm>
        </p:spPr>
        <p:txBody>
          <a:bodyPr/>
          <a:lstStyle/>
          <a:p>
            <a:fld id="{73127340-2293-49D2-96F1-6E7BF0C8FD9C}" type="slidenum">
              <a:rPr lang="zh-CN" altLang="en-US" smtClean="0"/>
              <a:pPr/>
              <a:t>‹#›</a:t>
            </a:fld>
            <a:endParaRPr lang="zh-CN" altLang="en-US"/>
          </a:p>
        </p:txBody>
      </p:sp>
    </p:spTree>
    <p:extLst>
      <p:ext uri="{BB962C8B-B14F-4D97-AF65-F5344CB8AC3E}">
        <p14:creationId xmlns:p14="http://schemas.microsoft.com/office/powerpoint/2010/main" val="2580197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30688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9"/>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8"/>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8784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08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053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329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15133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15133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070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8738107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625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04790"/>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69" y="204808"/>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1168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89024" y="73828"/>
            <a:ext cx="7761287" cy="567929"/>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lvl="0"/>
            <a:r>
              <a:rPr lang="en-US" altLang="zh-CN" dirty="0" smtClean="0"/>
              <a:t> </a:t>
            </a:r>
            <a:endParaRPr lang="zh-CN" altLang="zh-CN" dirty="0" smtClean="0"/>
          </a:p>
        </p:txBody>
      </p:sp>
      <p:sp>
        <p:nvSpPr>
          <p:cNvPr id="30723" name="Rectangle 3"/>
          <p:cNvSpPr>
            <a:spLocks noChangeArrowheads="1"/>
          </p:cNvSpPr>
          <p:nvPr/>
        </p:nvSpPr>
        <p:spPr bwMode="auto">
          <a:xfrm>
            <a:off x="4876801" y="4781550"/>
            <a:ext cx="3009900" cy="274434"/>
          </a:xfrm>
          <a:prstGeom prst="rect">
            <a:avLst/>
          </a:prstGeom>
          <a:noFill/>
          <a:ln w="12700">
            <a:noFill/>
            <a:miter lim="800000"/>
            <a:headEnd/>
            <a:tailEnd/>
          </a:ln>
          <a:effectLst/>
        </p:spPr>
        <p:txBody>
          <a:bodyPr lIns="90488" tIns="44450" rIns="90488" bIns="44450">
            <a:spAutoFit/>
          </a:bodyPr>
          <a:lstStyle/>
          <a:p>
            <a:pPr>
              <a:lnSpc>
                <a:spcPct val="100000"/>
              </a:lnSpc>
              <a:spcBef>
                <a:spcPct val="0"/>
              </a:spcBef>
              <a:buClrTx/>
              <a:buSzTx/>
              <a:buFontTx/>
              <a:buNone/>
              <a:defRPr/>
            </a:pPr>
            <a:r>
              <a:rPr lang="zh-CN" altLang="en-GB" sz="1200" dirty="0" smtClean="0">
                <a:latin typeface="微软雅黑" pitchFamily="34" charset="-122"/>
                <a:ea typeface="微软雅黑" pitchFamily="34" charset="-122"/>
              </a:rPr>
              <a:t>第</a:t>
            </a:r>
            <a:r>
              <a:rPr lang="en-GB" altLang="zh-CN" sz="1200" dirty="0" smtClean="0">
                <a:latin typeface="微软雅黑" pitchFamily="34" charset="-122"/>
                <a:ea typeface="微软雅黑" pitchFamily="34" charset="-122"/>
              </a:rPr>
              <a:t>14</a:t>
            </a:r>
            <a:r>
              <a:rPr lang="zh-CN" altLang="en-GB" sz="1200" dirty="0" smtClean="0">
                <a:latin typeface="微软雅黑" pitchFamily="34" charset="-122"/>
                <a:ea typeface="微软雅黑" pitchFamily="34" charset="-122"/>
              </a:rPr>
              <a:t>章  </a:t>
            </a:r>
            <a:r>
              <a:rPr lang="en-US" altLang="zh-CN" sz="1200" dirty="0" smtClean="0"/>
              <a:t>JavaScript</a:t>
            </a:r>
            <a:r>
              <a:rPr lang="zh-CN" altLang="en-US" sz="1200" dirty="0" smtClean="0"/>
              <a:t>基础</a:t>
            </a:r>
            <a:endParaRPr lang="zh-CN" altLang="en-GB" sz="1200" b="1" kern="1200" dirty="0">
              <a:solidFill>
                <a:schemeClr val="tx1"/>
              </a:solidFill>
              <a:latin typeface="微软雅黑" pitchFamily="34" charset="-122"/>
              <a:ea typeface="微软雅黑" pitchFamily="34" charset="-122"/>
              <a:cs typeface="+mn-cs"/>
            </a:endParaRPr>
          </a:p>
        </p:txBody>
      </p:sp>
      <p:sp>
        <p:nvSpPr>
          <p:cNvPr id="30724" name="Rectangle 4"/>
          <p:cNvSpPr>
            <a:spLocks noChangeArrowheads="1"/>
          </p:cNvSpPr>
          <p:nvPr/>
        </p:nvSpPr>
        <p:spPr bwMode="auto">
          <a:xfrm>
            <a:off x="7924800" y="4781550"/>
            <a:ext cx="1143000" cy="274434"/>
          </a:xfrm>
          <a:prstGeom prst="rect">
            <a:avLst/>
          </a:prstGeom>
          <a:noFill/>
          <a:ln w="12700">
            <a:noFill/>
            <a:miter lim="800000"/>
            <a:headEnd/>
            <a:tailEnd/>
          </a:ln>
          <a:effectLst/>
        </p:spPr>
        <p:txBody>
          <a:bodyPr wrap="square" lIns="90488" tIns="44450" rIns="90488" bIns="44450">
            <a:spAutoFit/>
          </a:bodyPr>
          <a:lstStyle/>
          <a:p>
            <a:pPr algn="r">
              <a:lnSpc>
                <a:spcPct val="100000"/>
              </a:lnSpc>
              <a:spcBef>
                <a:spcPct val="0"/>
              </a:spcBef>
              <a:buClrTx/>
              <a:buSzTx/>
              <a:buFontTx/>
              <a:buNone/>
              <a:defRPr/>
            </a:pPr>
            <a:r>
              <a:rPr lang="en-GB" altLang="zh-CN" sz="1200" dirty="0">
                <a:latin typeface="Arial" charset="0"/>
                <a:ea typeface="宋体" pitchFamily="2" charset="-122"/>
              </a:rPr>
              <a:t>Page:   </a:t>
            </a:r>
            <a:fld id="{8160BF45-1FD0-4327-9BF6-F81702477888}" type="slidenum">
              <a:rPr lang="en-GB" altLang="zh-CN" sz="1200">
                <a:latin typeface="Arial" charset="0"/>
                <a:ea typeface="宋体" pitchFamily="2" charset="-122"/>
              </a:rPr>
              <a:pPr algn="r">
                <a:lnSpc>
                  <a:spcPct val="100000"/>
                </a:lnSpc>
                <a:spcBef>
                  <a:spcPct val="0"/>
                </a:spcBef>
                <a:buClrTx/>
                <a:buSzTx/>
                <a:buFontTx/>
                <a:buNone/>
                <a:defRPr/>
              </a:pPr>
              <a:t>‹#›</a:t>
            </a:fld>
            <a:endParaRPr lang="en-GB" altLang="zh-CN" sz="1200" i="1" dirty="0">
              <a:latin typeface="Arial" charset="0"/>
              <a:ea typeface="宋体" pitchFamily="2" charset="-122"/>
            </a:endParaRPr>
          </a:p>
        </p:txBody>
      </p:sp>
      <p:sp>
        <p:nvSpPr>
          <p:cNvPr id="1030" name="Rectangle 6"/>
          <p:cNvSpPr>
            <a:spLocks noGrp="1" noChangeArrowheads="1"/>
          </p:cNvSpPr>
          <p:nvPr>
            <p:ph type="body" idx="1"/>
          </p:nvPr>
        </p:nvSpPr>
        <p:spPr bwMode="auto">
          <a:xfrm>
            <a:off x="685800" y="819151"/>
            <a:ext cx="8356600" cy="3810000"/>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lvl="0"/>
            <a:r>
              <a:rPr lang="en-GB" altLang="zh-CN" dirty="0" smtClean="0"/>
              <a:t>Click to edit Master text styles</a:t>
            </a:r>
          </a:p>
          <a:p>
            <a:pPr lvl="1"/>
            <a:r>
              <a:rPr lang="en-GB" altLang="zh-CN" dirty="0" smtClean="0"/>
              <a:t>Second level</a:t>
            </a:r>
          </a:p>
          <a:p>
            <a:pPr lvl="2"/>
            <a:r>
              <a:rPr lang="en-GB" altLang="zh-CN" dirty="0" smtClean="0"/>
              <a:t>Third level</a:t>
            </a:r>
          </a:p>
        </p:txBody>
      </p:sp>
      <p:sp>
        <p:nvSpPr>
          <p:cNvPr id="30727" name="Rectangle 7"/>
          <p:cNvSpPr>
            <a:spLocks noChangeArrowheads="1"/>
          </p:cNvSpPr>
          <p:nvPr/>
        </p:nvSpPr>
        <p:spPr bwMode="auto">
          <a:xfrm>
            <a:off x="9" y="0"/>
            <a:ext cx="515939" cy="5143500"/>
          </a:xfrm>
          <a:prstGeom prst="rect">
            <a:avLst/>
          </a:prstGeom>
          <a:solidFill>
            <a:srgbClr val="0000FA"/>
          </a:solidFill>
          <a:ln w="12700">
            <a:solidFill>
              <a:schemeClr val="tx1"/>
            </a:solidFill>
            <a:miter lim="800000"/>
            <a:headEnd/>
            <a:tailEnd/>
          </a:ln>
          <a:effectLst/>
        </p:spPr>
        <p:txBody>
          <a:bodyPr wrap="none" anchor="ctr"/>
          <a:lstStyle/>
          <a:p>
            <a:pPr>
              <a:defRPr/>
            </a:pPr>
            <a:endParaRPr lang="zh-CN" altLang="en-US" dirty="0">
              <a:ln>
                <a:solidFill>
                  <a:srgbClr val="00B0F0"/>
                </a:solidFill>
              </a:ln>
              <a:solidFill>
                <a:srgbClr val="00B050"/>
              </a:solidFill>
            </a:endParaRPr>
          </a:p>
        </p:txBody>
      </p:sp>
      <p:sp>
        <p:nvSpPr>
          <p:cNvPr id="30730" name="Rectangle 10"/>
          <p:cNvSpPr>
            <a:spLocks noChangeArrowheads="1"/>
          </p:cNvSpPr>
          <p:nvPr userDrawn="1"/>
        </p:nvSpPr>
        <p:spPr bwMode="auto">
          <a:xfrm>
            <a:off x="609600" y="4781562"/>
            <a:ext cx="3962400" cy="320601"/>
          </a:xfrm>
          <a:prstGeom prst="rect">
            <a:avLst/>
          </a:prstGeom>
          <a:noFill/>
          <a:ln w="12700">
            <a:noFill/>
            <a:miter lim="800000"/>
            <a:headEnd/>
            <a:tailEnd/>
          </a:ln>
          <a:effectLst/>
        </p:spPr>
        <p:txBody>
          <a:bodyPr wrap="square" lIns="90488" tIns="44450" rIns="90488" bIns="44450">
            <a:spAutoFit/>
          </a:bodyPr>
          <a:lstStyle/>
          <a:p>
            <a:pPr>
              <a:lnSpc>
                <a:spcPts val="1800"/>
              </a:lnSpc>
              <a:spcBef>
                <a:spcPct val="0"/>
              </a:spcBef>
              <a:buClrTx/>
              <a:buSzTx/>
              <a:buFontTx/>
              <a:buNone/>
              <a:defRPr/>
            </a:pPr>
            <a:r>
              <a:rPr lang="zh-CN" altLang="en-US" sz="1200" dirty="0" smtClean="0">
                <a:solidFill>
                  <a:srgbClr val="0000FA"/>
                </a:solidFill>
                <a:latin typeface="微软雅黑" pitchFamily="34" charset="-122"/>
                <a:ea typeface="微软雅黑" pitchFamily="34" charset="-122"/>
              </a:rPr>
              <a:t>教育部高等学校软件工程专业教学指导委员会</a:t>
            </a:r>
            <a:r>
              <a:rPr lang="zh-CN" altLang="en-US" sz="1200" b="1" dirty="0" smtClean="0">
                <a:solidFill>
                  <a:srgbClr val="0000FA"/>
                </a:solidFill>
                <a:latin typeface="微软雅黑" pitchFamily="34" charset="-122"/>
                <a:ea typeface="微软雅黑" pitchFamily="34" charset="-122"/>
              </a:rPr>
              <a:t>规划</a:t>
            </a:r>
            <a:r>
              <a:rPr lang="zh-CN" altLang="en-US" sz="1200" dirty="0" smtClean="0">
                <a:solidFill>
                  <a:srgbClr val="0000FA"/>
                </a:solidFill>
                <a:latin typeface="微软雅黑" pitchFamily="34" charset="-122"/>
                <a:ea typeface="微软雅黑" pitchFamily="34" charset="-122"/>
              </a:rPr>
              <a:t>教材</a:t>
            </a:r>
            <a:r>
              <a:rPr lang="zh-CN" altLang="en-US" sz="2000" baseline="0" dirty="0" smtClean="0">
                <a:solidFill>
                  <a:srgbClr val="0000FA"/>
                </a:solidFill>
                <a:latin typeface="微软雅黑" pitchFamily="34" charset="-122"/>
                <a:ea typeface="微软雅黑" pitchFamily="34" charset="-122"/>
              </a:rPr>
              <a:t> </a:t>
            </a:r>
            <a:endParaRPr lang="zh-CN" altLang="en-GB" sz="2000" dirty="0">
              <a:solidFill>
                <a:srgbClr val="0000FA"/>
              </a:solidFill>
              <a:latin typeface="微软雅黑" pitchFamily="34" charset="-122"/>
              <a:ea typeface="微软雅黑" pitchFamily="34" charset="-122"/>
            </a:endParaRPr>
          </a:p>
        </p:txBody>
      </p:sp>
      <p:sp>
        <p:nvSpPr>
          <p:cNvPr id="12" name="Text Box 9"/>
          <p:cNvSpPr txBox="1">
            <a:spLocks noChangeArrowheads="1"/>
          </p:cNvSpPr>
          <p:nvPr userDrawn="1"/>
        </p:nvSpPr>
        <p:spPr bwMode="auto">
          <a:xfrm rot="16200000">
            <a:off x="-2112048" y="2432240"/>
            <a:ext cx="4745831" cy="338554"/>
          </a:xfrm>
          <a:prstGeom prst="rect">
            <a:avLst/>
          </a:prstGeom>
          <a:noFill/>
          <a:ln w="9525">
            <a:noFill/>
            <a:miter lim="800000"/>
            <a:headEnd/>
            <a:tailEnd/>
          </a:ln>
          <a:effectLst/>
        </p:spPr>
        <p:txBody>
          <a:bodyPr wrap="square">
            <a:spAutoFit/>
          </a:bodyPr>
          <a:lstStyle/>
          <a:p>
            <a:pPr algn="ctr"/>
            <a:r>
              <a:rPr lang="en-GB" altLang="en-US" sz="1600" b="0" i="1" dirty="0">
                <a:solidFill>
                  <a:schemeClr val="bg1"/>
                </a:solidFill>
                <a:latin typeface="微软雅黑" pitchFamily="34" charset="-122"/>
                <a:ea typeface="微软雅黑" pitchFamily="34" charset="-122"/>
              </a:rPr>
              <a:t>Web</a:t>
            </a:r>
            <a:r>
              <a:rPr lang="zh-CN" altLang="en-US" sz="1600" b="0" i="1" dirty="0">
                <a:solidFill>
                  <a:schemeClr val="bg1"/>
                </a:solidFill>
                <a:latin typeface="微软雅黑" pitchFamily="34" charset="-122"/>
                <a:ea typeface="微软雅黑" pitchFamily="34" charset="-122"/>
              </a:rPr>
              <a:t>前端开发</a:t>
            </a:r>
            <a:r>
              <a:rPr lang="zh-CN" altLang="en-US" sz="1600" b="0" i="1" dirty="0" smtClean="0">
                <a:solidFill>
                  <a:schemeClr val="bg1"/>
                </a:solidFill>
                <a:latin typeface="微软雅黑" pitchFamily="34" charset="-122"/>
                <a:ea typeface="微软雅黑" pitchFamily="34" charset="-122"/>
              </a:rPr>
              <a:t>技术</a:t>
            </a:r>
            <a:r>
              <a:rPr lang="en-US" altLang="zh-CN" sz="1600" b="0" i="1" dirty="0" smtClean="0">
                <a:solidFill>
                  <a:schemeClr val="bg1"/>
                </a:solidFill>
                <a:latin typeface="微软雅黑" pitchFamily="34" charset="-122"/>
                <a:ea typeface="微软雅黑" pitchFamily="34" charset="-122"/>
              </a:rPr>
              <a:t>-HTML</a:t>
            </a:r>
            <a:r>
              <a:rPr lang="en-US" altLang="zh-CN" sz="1600" b="0" i="1" dirty="0" smtClean="0">
                <a:solidFill>
                  <a:srgbClr val="FF0000"/>
                </a:solidFill>
                <a:latin typeface="微软雅黑" pitchFamily="34" charset="-122"/>
                <a:ea typeface="微软雅黑" pitchFamily="34" charset="-122"/>
              </a:rPr>
              <a:t>5</a:t>
            </a:r>
            <a:r>
              <a:rPr lang="zh-CN" altLang="en-US" sz="1600" b="0" i="1" dirty="0" smtClean="0">
                <a:solidFill>
                  <a:schemeClr val="bg1"/>
                </a:solidFill>
                <a:latin typeface="微软雅黑" pitchFamily="34" charset="-122"/>
                <a:ea typeface="微软雅黑" pitchFamily="34" charset="-122"/>
              </a:rPr>
              <a:t>、</a:t>
            </a:r>
            <a:r>
              <a:rPr lang="en-US" altLang="zh-CN" sz="1600" b="0" i="1" dirty="0" smtClean="0">
                <a:solidFill>
                  <a:schemeClr val="bg1"/>
                </a:solidFill>
                <a:latin typeface="微软雅黑" pitchFamily="34" charset="-122"/>
                <a:ea typeface="微软雅黑" pitchFamily="34" charset="-122"/>
              </a:rPr>
              <a:t>CSS</a:t>
            </a:r>
            <a:r>
              <a:rPr lang="en-US" altLang="zh-CN" sz="1600" b="0" i="1" dirty="0" smtClean="0">
                <a:solidFill>
                  <a:srgbClr val="FF0000"/>
                </a:solidFill>
                <a:latin typeface="微软雅黑" pitchFamily="34" charset="-122"/>
                <a:ea typeface="微软雅黑" pitchFamily="34" charset="-122"/>
              </a:rPr>
              <a:t>3</a:t>
            </a:r>
            <a:r>
              <a:rPr lang="en-US" altLang="zh-CN" sz="1600" b="0" i="1" dirty="0" smtClean="0">
                <a:solidFill>
                  <a:schemeClr val="bg1"/>
                </a:solidFill>
                <a:latin typeface="微软雅黑" pitchFamily="34" charset="-122"/>
                <a:ea typeface="微软雅黑" pitchFamily="34" charset="-122"/>
              </a:rPr>
              <a:t>、JavaScript</a:t>
            </a:r>
            <a:endParaRPr lang="zh-CN" altLang="en-US" sz="1600" b="0" i="1" dirty="0">
              <a:solidFill>
                <a:schemeClr val="bg1"/>
              </a:solidFill>
              <a:latin typeface="微软雅黑" pitchFamily="34" charset="-122"/>
              <a:ea typeface="微软雅黑" pitchFamily="34" charset="-122"/>
            </a:endParaRPr>
          </a:p>
        </p:txBody>
      </p:sp>
      <p:grpSp>
        <p:nvGrpSpPr>
          <p:cNvPr id="2" name="组合 10"/>
          <p:cNvGrpSpPr/>
          <p:nvPr userDrawn="1"/>
        </p:nvGrpSpPr>
        <p:grpSpPr>
          <a:xfrm>
            <a:off x="533400" y="742950"/>
            <a:ext cx="8534400" cy="76200"/>
            <a:chOff x="447412" y="813655"/>
            <a:chExt cx="12527557" cy="240392"/>
          </a:xfrm>
        </p:grpSpPr>
        <p:sp>
          <p:nvSpPr>
            <p:cNvPr id="13" name="任意多边形 12"/>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5"/>
          <p:cNvGrpSpPr/>
          <p:nvPr userDrawn="1"/>
        </p:nvGrpSpPr>
        <p:grpSpPr>
          <a:xfrm flipV="1">
            <a:off x="533400" y="4705361"/>
            <a:ext cx="8534400" cy="45719"/>
            <a:chOff x="447412" y="813655"/>
            <a:chExt cx="12527557" cy="240392"/>
          </a:xfrm>
        </p:grpSpPr>
        <p:sp>
          <p:nvSpPr>
            <p:cNvPr id="17" name="任意多边形 16"/>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3256635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timing>
    <p:tnLst>
      <p:par>
        <p:cTn id="1" dur="indefinite" restart="never" nodeType="tmRoot"/>
      </p:par>
    </p:tnLst>
  </p:timing>
  <p:txStyles>
    <p:titleStyle>
      <a:lvl1pPr algn="ctr" defTabSz="463550" rtl="0" eaLnBrk="0" fontAlgn="base" hangingPunct="0">
        <a:spcBef>
          <a:spcPct val="0"/>
        </a:spcBef>
        <a:spcAft>
          <a:spcPct val="0"/>
        </a:spcAft>
        <a:defRPr lang="zh-CN" altLang="zh-CN" sz="2800" b="1" dirty="0" smtClean="0">
          <a:solidFill>
            <a:schemeClr val="tx1"/>
          </a:solidFill>
          <a:latin typeface="微软雅黑" pitchFamily="34" charset="-122"/>
          <a:ea typeface="微软雅黑" pitchFamily="34" charset="-122"/>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p:titleStyle>
    <p:bodyStyle>
      <a:lvl1pPr marL="182563" indent="-182563" algn="l" defTabSz="1158875" rtl="0" eaLnBrk="0" fontAlgn="base" hangingPunct="0">
        <a:spcBef>
          <a:spcPct val="30000"/>
        </a:spcBef>
        <a:spcAft>
          <a:spcPct val="20000"/>
        </a:spcAft>
        <a:buClr>
          <a:srgbClr val="0000CC"/>
        </a:buClr>
        <a:buSzPct val="100000"/>
        <a:buFont typeface="Wingdings" pitchFamily="2" charset="2"/>
        <a:buChar char="l"/>
        <a:defRPr lang="en-GB" altLang="zh-CN" sz="2200" b="0" dirty="0" smtClean="0">
          <a:solidFill>
            <a:schemeClr val="tx1"/>
          </a:solidFill>
          <a:latin typeface="微软雅黑" pitchFamily="34" charset="-122"/>
          <a:ea typeface="微软雅黑" pitchFamily="34" charset="-122"/>
          <a:cs typeface="+mj-cs"/>
        </a:defRPr>
      </a:lvl1pPr>
      <a:lvl2pPr marL="533400" indent="-168275" algn="l" defTabSz="1158875" rtl="0" eaLnBrk="0" fontAlgn="base" hangingPunct="0">
        <a:spcBef>
          <a:spcPct val="20000"/>
        </a:spcBef>
        <a:spcAft>
          <a:spcPct val="0"/>
        </a:spcAft>
        <a:buClr>
          <a:srgbClr val="660066"/>
        </a:buClr>
        <a:buSzPct val="100000"/>
        <a:buFont typeface="Wingdings" pitchFamily="2" charset="2"/>
        <a:buChar char="n"/>
        <a:defRPr sz="2200" b="1">
          <a:solidFill>
            <a:schemeClr val="tx1"/>
          </a:solidFill>
          <a:latin typeface="微软雅黑" pitchFamily="34" charset="-122"/>
          <a:ea typeface="微软雅黑" pitchFamily="34" charset="-122"/>
        </a:defRPr>
      </a:lvl2pPr>
      <a:lvl3pPr marL="898525" indent="-182563" algn="l" defTabSz="1158875" rtl="0" eaLnBrk="0" fontAlgn="base" hangingPunct="0">
        <a:spcBef>
          <a:spcPct val="20000"/>
        </a:spcBef>
        <a:spcAft>
          <a:spcPct val="0"/>
        </a:spcAft>
        <a:buClr>
          <a:srgbClr val="800000"/>
        </a:buClr>
        <a:buSzPct val="100000"/>
        <a:buFont typeface="Wingdings" pitchFamily="2" charset="2"/>
        <a:buChar char="Ø"/>
        <a:defRPr sz="2000" b="1">
          <a:solidFill>
            <a:schemeClr val="tx1"/>
          </a:solidFill>
          <a:latin typeface="微软雅黑" pitchFamily="34" charset="-122"/>
          <a:ea typeface="微软雅黑" pitchFamily="34" charset="-122"/>
        </a:defRPr>
      </a:lvl3pPr>
      <a:lvl4pPr marL="1636713" indent="-228600" algn="l" defTabSz="1158875" rtl="0" eaLnBrk="0" fontAlgn="base" hangingPunct="0">
        <a:spcBef>
          <a:spcPct val="20000"/>
        </a:spcBef>
        <a:spcAft>
          <a:spcPct val="0"/>
        </a:spcAft>
        <a:buSzPct val="100000"/>
        <a:buChar char="–"/>
        <a:defRPr sz="2000" b="1">
          <a:solidFill>
            <a:schemeClr val="tx1"/>
          </a:solidFill>
          <a:latin typeface="+mn-lt"/>
        </a:defRPr>
      </a:lvl4pPr>
      <a:lvl5pPr marL="2057400" indent="-228600" algn="l" defTabSz="1158875" rtl="0" eaLnBrk="0" fontAlgn="base" hangingPunct="0">
        <a:spcBef>
          <a:spcPct val="20000"/>
        </a:spcBef>
        <a:spcAft>
          <a:spcPct val="0"/>
        </a:spcAft>
        <a:buSzPct val="100000"/>
        <a:buChar char="•"/>
        <a:defRPr sz="2000" b="1">
          <a:solidFill>
            <a:schemeClr val="tx1"/>
          </a:solidFill>
          <a:latin typeface="+mn-lt"/>
        </a:defRPr>
      </a:lvl5pPr>
      <a:lvl6pPr marL="2514600" indent="-228600" algn="l" defTabSz="1158875" rtl="0" eaLnBrk="0" fontAlgn="base" hangingPunct="0">
        <a:spcBef>
          <a:spcPct val="20000"/>
        </a:spcBef>
        <a:spcAft>
          <a:spcPct val="0"/>
        </a:spcAft>
        <a:buSzPct val="100000"/>
        <a:buChar char="•"/>
        <a:defRPr b="1">
          <a:solidFill>
            <a:schemeClr val="tx1"/>
          </a:solidFill>
          <a:latin typeface="+mn-lt"/>
        </a:defRPr>
      </a:lvl6pPr>
      <a:lvl7pPr marL="2971800" indent="-228600" algn="l" defTabSz="1158875" rtl="0" eaLnBrk="0" fontAlgn="base" hangingPunct="0">
        <a:spcBef>
          <a:spcPct val="20000"/>
        </a:spcBef>
        <a:spcAft>
          <a:spcPct val="0"/>
        </a:spcAft>
        <a:buSzPct val="100000"/>
        <a:buChar char="•"/>
        <a:defRPr b="1">
          <a:solidFill>
            <a:schemeClr val="tx1"/>
          </a:solidFill>
          <a:latin typeface="+mn-lt"/>
        </a:defRPr>
      </a:lvl7pPr>
      <a:lvl8pPr marL="3429000" indent="-228600" algn="l" defTabSz="1158875" rtl="0" eaLnBrk="0" fontAlgn="base" hangingPunct="0">
        <a:spcBef>
          <a:spcPct val="20000"/>
        </a:spcBef>
        <a:spcAft>
          <a:spcPct val="0"/>
        </a:spcAft>
        <a:buSzPct val="100000"/>
        <a:buChar char="•"/>
        <a:defRPr b="1">
          <a:solidFill>
            <a:schemeClr val="tx1"/>
          </a:solidFill>
          <a:latin typeface="+mn-lt"/>
        </a:defRPr>
      </a:lvl8pPr>
      <a:lvl9pPr marL="3886200" indent="-228600" algn="l" defTabSz="1158875" rtl="0" eaLnBrk="0" fontAlgn="base" hangingPunct="0">
        <a:spcBef>
          <a:spcPct val="20000"/>
        </a:spcBef>
        <a:spcAft>
          <a:spcPct val="0"/>
        </a:spcAft>
        <a:buSzPct val="100000"/>
        <a:buChar char="•"/>
        <a:defRPr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23.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990600" y="114301"/>
            <a:ext cx="7772400" cy="516731"/>
          </a:xfrm>
        </p:spPr>
        <p:txBody>
          <a:bodyPr/>
          <a:lstStyle/>
          <a:p>
            <a:r>
              <a:rPr lang="zh-CN" altLang="en-US" dirty="0" smtClean="0"/>
              <a:t>第</a:t>
            </a:r>
            <a:r>
              <a:rPr lang="en-US" altLang="zh-CN" dirty="0" smtClean="0"/>
              <a:t>14</a:t>
            </a:r>
            <a:r>
              <a:rPr lang="zh-CN" altLang="en-US" dirty="0" smtClean="0"/>
              <a:t>章 </a:t>
            </a:r>
            <a:r>
              <a:rPr lang="en-US" altLang="zh-CN" dirty="0" smtClean="0"/>
              <a:t>JavaScript</a:t>
            </a:r>
            <a:r>
              <a:rPr lang="zh-CN" altLang="en-US" dirty="0" smtClean="0"/>
              <a:t>基础</a:t>
            </a:r>
            <a:r>
              <a:rPr lang="en-US" altLang="zh-CN" dirty="0" smtClean="0"/>
              <a:t>(</a:t>
            </a:r>
            <a:r>
              <a:rPr lang="en-US" altLang="zh-CN" dirty="0" smtClean="0">
                <a:ea typeface="宋体" charset="-122"/>
              </a:rPr>
              <a:t>4-6</a:t>
            </a:r>
            <a:r>
              <a:rPr lang="zh-CN" altLang="en-US" dirty="0" smtClean="0">
                <a:ea typeface="宋体" charset="-122"/>
              </a:rPr>
              <a:t>课时</a:t>
            </a:r>
            <a:r>
              <a:rPr lang="en-US" altLang="zh-CN" dirty="0" smtClean="0">
                <a:ea typeface="宋体" charset="-122"/>
              </a:rPr>
              <a:t>)</a:t>
            </a:r>
          </a:p>
        </p:txBody>
      </p:sp>
      <p:pic>
        <p:nvPicPr>
          <p:cNvPr id="14340" name="Picture 4"/>
          <p:cNvPicPr>
            <a:picLocks noChangeAspect="1" noChangeArrowheads="1"/>
          </p:cNvPicPr>
          <p:nvPr/>
        </p:nvPicPr>
        <p:blipFill>
          <a:blip r:embed="rId2" cstate="print"/>
          <a:srcRect/>
          <a:stretch>
            <a:fillRect/>
          </a:stretch>
        </p:blipFill>
        <p:spPr bwMode="auto">
          <a:xfrm>
            <a:off x="1676400" y="838200"/>
            <a:ext cx="7239000" cy="3028950"/>
          </a:xfrm>
          <a:prstGeom prst="rect">
            <a:avLst/>
          </a:prstGeom>
          <a:noFill/>
          <a:ln w="9525">
            <a:noFill/>
            <a:miter lim="800000"/>
            <a:headEnd/>
            <a:tailEnd/>
          </a:ln>
        </p:spPr>
      </p:pic>
      <p:sp>
        <p:nvSpPr>
          <p:cNvPr id="14342" name="AutoShape 6"/>
          <p:cNvSpPr>
            <a:spLocks noChangeArrowheads="1"/>
          </p:cNvSpPr>
          <p:nvPr/>
        </p:nvSpPr>
        <p:spPr bwMode="auto">
          <a:xfrm>
            <a:off x="762000" y="971550"/>
            <a:ext cx="685800" cy="1600200"/>
          </a:xfrm>
          <a:prstGeom prst="wedgeRoundRectCallout">
            <a:avLst>
              <a:gd name="adj1" fmla="val 154861"/>
              <a:gd name="adj2" fmla="val 34005"/>
              <a:gd name="adj3" fmla="val 16667"/>
            </a:avLst>
          </a:prstGeom>
          <a:solidFill>
            <a:srgbClr val="0000FA"/>
          </a:solidFill>
          <a:ln w="9525">
            <a:solidFill>
              <a:schemeClr val="tx1"/>
            </a:solidFill>
            <a:miter lim="800000"/>
            <a:headEnd/>
            <a:tailEnd/>
          </a:ln>
        </p:spPr>
        <p:txBody>
          <a:bodyPr/>
          <a:lstStyle/>
          <a:p>
            <a:pPr algn="ctr"/>
            <a:r>
              <a:rPr lang="zh-CN" altLang="en-US" sz="1800" dirty="0">
                <a:solidFill>
                  <a:schemeClr val="bg1"/>
                </a:solidFill>
              </a:rPr>
              <a:t>采用</a:t>
            </a:r>
            <a:r>
              <a:rPr lang="en-US" altLang="zh-CN" sz="1800" dirty="0">
                <a:solidFill>
                  <a:schemeClr val="bg1"/>
                </a:solidFill>
              </a:rPr>
              <a:t>JS</a:t>
            </a:r>
            <a:r>
              <a:rPr lang="zh-CN" altLang="en-US" sz="1800" dirty="0">
                <a:solidFill>
                  <a:schemeClr val="bg1"/>
                </a:solidFill>
              </a:rPr>
              <a:t>编程</a:t>
            </a:r>
          </a:p>
        </p:txBody>
      </p:sp>
      <p:sp>
        <p:nvSpPr>
          <p:cNvPr id="14343" name="AutoShape 7"/>
          <p:cNvSpPr>
            <a:spLocks noChangeArrowheads="1"/>
          </p:cNvSpPr>
          <p:nvPr/>
        </p:nvSpPr>
        <p:spPr bwMode="auto">
          <a:xfrm>
            <a:off x="762000" y="3028950"/>
            <a:ext cx="685800" cy="1600200"/>
          </a:xfrm>
          <a:prstGeom prst="wedgeRoundRectCallout">
            <a:avLst>
              <a:gd name="adj1" fmla="val 108333"/>
              <a:gd name="adj2" fmla="val 21727"/>
              <a:gd name="adj3" fmla="val 16667"/>
            </a:avLst>
          </a:prstGeom>
          <a:solidFill>
            <a:srgbClr val="0000FA"/>
          </a:solidFill>
          <a:ln w="9525">
            <a:solidFill>
              <a:schemeClr val="tx1"/>
            </a:solidFill>
            <a:miter lim="800000"/>
            <a:headEnd/>
            <a:tailEnd/>
          </a:ln>
        </p:spPr>
        <p:txBody>
          <a:bodyPr/>
          <a:lstStyle/>
          <a:p>
            <a:pPr algn="ctr"/>
            <a:r>
              <a:rPr lang="zh-CN" altLang="en-US" sz="1800" dirty="0">
                <a:solidFill>
                  <a:schemeClr val="bg1"/>
                </a:solidFill>
              </a:rPr>
              <a:t>这是</a:t>
            </a:r>
            <a:r>
              <a:rPr lang="en-US" altLang="zh-CN" sz="1800" dirty="0">
                <a:solidFill>
                  <a:schemeClr val="bg1"/>
                </a:solidFill>
              </a:rPr>
              <a:t>JS</a:t>
            </a:r>
            <a:r>
              <a:rPr lang="zh-CN" altLang="en-US" sz="1800" dirty="0">
                <a:solidFill>
                  <a:schemeClr val="bg1"/>
                </a:solidFill>
              </a:rPr>
              <a:t>代码</a:t>
            </a:r>
          </a:p>
        </p:txBody>
      </p:sp>
      <p:pic>
        <p:nvPicPr>
          <p:cNvPr id="14344" name="Picture 8"/>
          <p:cNvPicPr>
            <a:picLocks noChangeAspect="1" noChangeArrowheads="1"/>
          </p:cNvPicPr>
          <p:nvPr/>
        </p:nvPicPr>
        <p:blipFill>
          <a:blip r:embed="rId3" cstate="print"/>
          <a:srcRect/>
          <a:stretch>
            <a:fillRect/>
          </a:stretch>
        </p:blipFill>
        <p:spPr bwMode="auto">
          <a:xfrm>
            <a:off x="1905000" y="4057651"/>
            <a:ext cx="7239000" cy="36433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slide(fromBottom)">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4342"/>
                                        </p:tgtEl>
                                        <p:attrNameLst>
                                          <p:attrName>style.visibility</p:attrName>
                                        </p:attrNameLst>
                                      </p:cBhvr>
                                      <p:to>
                                        <p:strVal val="visible"/>
                                      </p:to>
                                    </p:set>
                                    <p:animEffect transition="in" filter="diamond(in)">
                                      <p:cBhvr>
                                        <p:cTn id="12" dur="2000"/>
                                        <p:tgtEl>
                                          <p:spTgt spid="1434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344"/>
                                        </p:tgtEl>
                                        <p:attrNameLst>
                                          <p:attrName>style.visibility</p:attrName>
                                        </p:attrNameLst>
                                      </p:cBhvr>
                                      <p:to>
                                        <p:strVal val="visible"/>
                                      </p:to>
                                    </p:set>
                                    <p:animEffect transition="in" filter="checkerboard(across)">
                                      <p:cBhvr>
                                        <p:cTn id="17" dur="500"/>
                                        <p:tgtEl>
                                          <p:spTgt spid="14344"/>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14343"/>
                                        </p:tgtEl>
                                        <p:attrNameLst>
                                          <p:attrName>style.visibility</p:attrName>
                                        </p:attrNameLst>
                                      </p:cBhvr>
                                      <p:to>
                                        <p:strVal val="visible"/>
                                      </p:to>
                                    </p:set>
                                    <p:animEffect transition="in" filter="wedge">
                                      <p:cBhvr>
                                        <p:cTn id="22" dur="20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nimBg="1"/>
      <p:bldP spid="143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001714" y="57150"/>
            <a:ext cx="7761287" cy="567929"/>
          </a:xfrm>
        </p:spPr>
        <p:txBody>
          <a:bodyPr/>
          <a:lstStyle/>
          <a:p>
            <a:r>
              <a:rPr lang="en-US" altLang="zh-CN" dirty="0" smtClean="0"/>
              <a:t>14.1.3  </a:t>
            </a:r>
            <a:r>
              <a:rPr lang="en-US" altLang="zh-CN" kern="1200" dirty="0">
                <a:solidFill>
                  <a:srgbClr val="000066"/>
                </a:solidFill>
                <a:cs typeface="+mn-cs"/>
              </a:rPr>
              <a:t>JavaScript</a:t>
            </a:r>
            <a:r>
              <a:rPr lang="zh-CN" altLang="en-US" dirty="0" smtClean="0"/>
              <a:t>放置</a:t>
            </a:r>
            <a:r>
              <a:rPr lang="en-US" altLang="zh-CN" dirty="0" smtClean="0"/>
              <a:t>-</a:t>
            </a:r>
            <a:r>
              <a:rPr lang="zh-CN" altLang="en-US" dirty="0" smtClean="0"/>
              <a:t>事件处理代码</a:t>
            </a:r>
          </a:p>
        </p:txBody>
      </p:sp>
      <p:sp>
        <p:nvSpPr>
          <p:cNvPr id="22530" name="Rectangle 4"/>
          <p:cNvSpPr>
            <a:spLocks noChangeArrowheads="1"/>
          </p:cNvSpPr>
          <p:nvPr/>
        </p:nvSpPr>
        <p:spPr bwMode="auto">
          <a:xfrm>
            <a:off x="533400" y="819150"/>
            <a:ext cx="4495800" cy="2964914"/>
          </a:xfrm>
          <a:prstGeom prst="rect">
            <a:avLst/>
          </a:prstGeom>
          <a:noFill/>
          <a:ln w="9525">
            <a:noFill/>
            <a:miter lim="800000"/>
            <a:headEnd/>
            <a:tailEnd/>
          </a:ln>
        </p:spPr>
        <p:txBody>
          <a:bodyPr wrap="square">
            <a:spAutoFit/>
          </a:bodyPr>
          <a:lstStyle/>
          <a:p>
            <a:pPr>
              <a:lnSpc>
                <a:spcPts val="1600"/>
              </a:lnSpc>
            </a:pPr>
            <a:r>
              <a:rPr lang="en-US" altLang="zh-CN" sz="1600" dirty="0"/>
              <a:t>&lt;!-- </a:t>
            </a:r>
            <a:r>
              <a:rPr lang="en-US" altLang="zh-CN" sz="1600" dirty="0" smtClean="0"/>
              <a:t>edu_14_1_4.html </a:t>
            </a:r>
            <a:r>
              <a:rPr lang="en-US" altLang="zh-CN" sz="1600" dirty="0"/>
              <a:t>--&gt;</a:t>
            </a:r>
          </a:p>
          <a:p>
            <a:pPr>
              <a:lnSpc>
                <a:spcPts val="1600"/>
              </a:lnSpc>
            </a:pPr>
            <a:r>
              <a:rPr lang="en-US" altLang="zh-CN" sz="1600" dirty="0"/>
              <a:t>&lt;html&gt;</a:t>
            </a:r>
          </a:p>
          <a:p>
            <a:pPr>
              <a:lnSpc>
                <a:spcPts val="1600"/>
              </a:lnSpc>
            </a:pPr>
            <a:r>
              <a:rPr lang="en-US" altLang="zh-CN" sz="1600" dirty="0"/>
              <a:t>  &lt;head&gt;</a:t>
            </a:r>
          </a:p>
          <a:p>
            <a:pPr>
              <a:lnSpc>
                <a:spcPts val="1600"/>
              </a:lnSpc>
            </a:pPr>
            <a:r>
              <a:rPr lang="en-US" altLang="zh-CN" sz="1600" dirty="0"/>
              <a:t>  &lt;title&gt;</a:t>
            </a:r>
            <a:r>
              <a:rPr lang="zh-CN" altLang="en-US" sz="1600" dirty="0"/>
              <a:t>直接在事件处理代码中加入</a:t>
            </a:r>
            <a:r>
              <a:rPr lang="en-US" altLang="zh-CN" sz="1600" dirty="0"/>
              <a:t>JavaScript</a:t>
            </a:r>
            <a:r>
              <a:rPr lang="zh-CN" altLang="en-US" sz="1600" dirty="0"/>
              <a:t>代码</a:t>
            </a:r>
            <a:r>
              <a:rPr lang="en-US" altLang="zh-CN" sz="1600" dirty="0"/>
              <a:t>&lt;/title&gt;</a:t>
            </a:r>
          </a:p>
          <a:p>
            <a:pPr>
              <a:lnSpc>
                <a:spcPts val="1600"/>
              </a:lnSpc>
            </a:pPr>
            <a:r>
              <a:rPr lang="en-US" altLang="zh-CN" sz="1600" dirty="0"/>
              <a:t>   &lt;/head&gt;</a:t>
            </a:r>
          </a:p>
          <a:p>
            <a:pPr>
              <a:lnSpc>
                <a:spcPts val="1600"/>
              </a:lnSpc>
            </a:pPr>
            <a:r>
              <a:rPr lang="en-US" altLang="zh-CN" sz="1600" dirty="0"/>
              <a:t>  &lt;body&gt;</a:t>
            </a:r>
          </a:p>
          <a:p>
            <a:pPr>
              <a:lnSpc>
                <a:spcPts val="1600"/>
              </a:lnSpc>
            </a:pPr>
            <a:r>
              <a:rPr lang="en-US" altLang="zh-CN" sz="1600" dirty="0"/>
              <a:t>   &lt;form&gt;</a:t>
            </a:r>
          </a:p>
          <a:p>
            <a:pPr>
              <a:lnSpc>
                <a:spcPts val="1600"/>
              </a:lnSpc>
            </a:pPr>
            <a:r>
              <a:rPr lang="en-US" altLang="zh-CN" sz="1600" dirty="0"/>
              <a:t>    &lt;input type="button" </a:t>
            </a:r>
            <a:r>
              <a:rPr lang="en-US" altLang="zh-CN" sz="1600" dirty="0" err="1">
                <a:solidFill>
                  <a:srgbClr val="FF0000"/>
                </a:solidFill>
              </a:rPr>
              <a:t>onclick</a:t>
            </a:r>
            <a:r>
              <a:rPr lang="en-US" altLang="zh-CN" sz="1600" dirty="0">
                <a:solidFill>
                  <a:srgbClr val="FF0000"/>
                </a:solidFill>
              </a:rPr>
              <a:t>="alert('</a:t>
            </a:r>
            <a:r>
              <a:rPr lang="zh-CN" altLang="en-US" sz="1600" dirty="0">
                <a:solidFill>
                  <a:srgbClr val="FF0000"/>
                </a:solidFill>
              </a:rPr>
              <a:t>直接在事件处理代码中加入</a:t>
            </a:r>
            <a:r>
              <a:rPr lang="en-US" altLang="zh-CN" sz="1600" dirty="0">
                <a:solidFill>
                  <a:srgbClr val="FF0000"/>
                </a:solidFill>
              </a:rPr>
              <a:t>JavaScript</a:t>
            </a:r>
            <a:r>
              <a:rPr lang="zh-CN" altLang="en-US" sz="1600" dirty="0">
                <a:solidFill>
                  <a:srgbClr val="FF0000"/>
                </a:solidFill>
              </a:rPr>
              <a:t>代码</a:t>
            </a:r>
            <a:r>
              <a:rPr lang="en-US" altLang="zh-CN" sz="1600" dirty="0">
                <a:solidFill>
                  <a:srgbClr val="FF0000"/>
                </a:solidFill>
              </a:rPr>
              <a:t>')"</a:t>
            </a:r>
            <a:r>
              <a:rPr lang="en-US" altLang="zh-CN" sz="1600" dirty="0"/>
              <a:t> value="</a:t>
            </a:r>
            <a:r>
              <a:rPr lang="zh-CN" altLang="en-US" sz="1600" dirty="0"/>
              <a:t>直接调用</a:t>
            </a:r>
            <a:r>
              <a:rPr lang="en-US" altLang="zh-CN" sz="1600" dirty="0"/>
              <a:t>JavaScript</a:t>
            </a:r>
            <a:r>
              <a:rPr lang="zh-CN" altLang="en-US" sz="1600" dirty="0"/>
              <a:t>代码</a:t>
            </a:r>
            <a:r>
              <a:rPr lang="en-US" altLang="zh-CN" sz="1600" dirty="0"/>
              <a:t>"&gt;</a:t>
            </a:r>
          </a:p>
          <a:p>
            <a:pPr>
              <a:lnSpc>
                <a:spcPts val="1600"/>
              </a:lnSpc>
            </a:pPr>
            <a:r>
              <a:rPr lang="en-US" altLang="zh-CN" sz="1600" dirty="0"/>
              <a:t>    &lt;/form&gt;</a:t>
            </a:r>
          </a:p>
          <a:p>
            <a:pPr>
              <a:lnSpc>
                <a:spcPts val="1600"/>
              </a:lnSpc>
            </a:pPr>
            <a:r>
              <a:rPr lang="en-US" altLang="zh-CN" sz="1600" dirty="0"/>
              <a:t>   &lt;/body&gt;</a:t>
            </a:r>
          </a:p>
          <a:p>
            <a:pPr>
              <a:lnSpc>
                <a:spcPts val="1600"/>
              </a:lnSpc>
            </a:pPr>
            <a:r>
              <a:rPr lang="en-US" altLang="zh-CN" sz="1600" dirty="0"/>
              <a:t>&lt;/html&gt;</a:t>
            </a:r>
            <a:endParaRPr lang="zh-CN" altLang="en-US" sz="1600" dirty="0"/>
          </a:p>
        </p:txBody>
      </p:sp>
      <p:sp>
        <p:nvSpPr>
          <p:cNvPr id="22532" name="Rectangle 6"/>
          <p:cNvSpPr>
            <a:spLocks noChangeArrowheads="1"/>
          </p:cNvSpPr>
          <p:nvPr/>
        </p:nvSpPr>
        <p:spPr bwMode="auto">
          <a:xfrm>
            <a:off x="533400" y="3867150"/>
            <a:ext cx="8534400" cy="769441"/>
          </a:xfrm>
          <a:prstGeom prst="rect">
            <a:avLst/>
          </a:prstGeom>
          <a:noFill/>
          <a:ln w="9525">
            <a:solidFill>
              <a:srgbClr val="0000FF"/>
            </a:solidFill>
            <a:miter lim="800000"/>
            <a:headEnd/>
            <a:tailEnd/>
          </a:ln>
        </p:spPr>
        <p:txBody>
          <a:bodyPr wrap="square">
            <a:spAutoFit/>
          </a:bodyPr>
          <a:lstStyle/>
          <a:p>
            <a:pPr marL="447675" indent="-447675">
              <a:tabLst>
                <a:tab pos="447675" algn="l"/>
                <a:tab pos="536575" algn="l"/>
              </a:tabLst>
            </a:pPr>
            <a:r>
              <a:rPr lang="zh-CN" altLang="en-US" dirty="0">
                <a:latin typeface="微软雅黑" pitchFamily="34" charset="-122"/>
                <a:ea typeface="微软雅黑" pitchFamily="34" charset="-122"/>
              </a:rPr>
              <a:t>注：</a:t>
            </a:r>
            <a:r>
              <a:rPr lang="en-US" altLang="zh-CN" dirty="0">
                <a:latin typeface="微软雅黑" pitchFamily="34" charset="-122"/>
                <a:ea typeface="微软雅黑" pitchFamily="34" charset="-122"/>
              </a:rPr>
              <a:t>JS</a:t>
            </a:r>
            <a:r>
              <a:rPr lang="zh-CN" altLang="en-US" dirty="0">
                <a:latin typeface="微软雅黑" pitchFamily="34" charset="-122"/>
                <a:ea typeface="微软雅黑" pitchFamily="34" charset="-122"/>
              </a:rPr>
              <a:t>代码直接放置在事件处理的代码中，可以直接运行。也可以加上“</a:t>
            </a:r>
            <a:r>
              <a:rPr lang="en-US" altLang="zh-CN" dirty="0" err="1">
                <a:latin typeface="微软雅黑" pitchFamily="34" charset="-122"/>
                <a:ea typeface="微软雅黑" pitchFamily="34" charset="-122"/>
              </a:rPr>
              <a:t>javascript:alert</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信息’</a:t>
            </a:r>
            <a:r>
              <a:rPr lang="en-US" altLang="zh-CN" dirty="0">
                <a:latin typeface="微软雅黑" pitchFamily="34" charset="-122"/>
                <a:ea typeface="微软雅黑" pitchFamily="34" charset="-122"/>
              </a:rPr>
              <a:t>);”</a:t>
            </a:r>
          </a:p>
        </p:txBody>
      </p:sp>
      <p:pic>
        <p:nvPicPr>
          <p:cNvPr id="25601" name="Picture 1"/>
          <p:cNvPicPr>
            <a:picLocks noChangeAspect="1" noChangeArrowheads="1"/>
          </p:cNvPicPr>
          <p:nvPr/>
        </p:nvPicPr>
        <p:blipFill>
          <a:blip r:embed="rId2" cstate="print"/>
          <a:srcRect/>
          <a:stretch>
            <a:fillRect/>
          </a:stretch>
        </p:blipFill>
        <p:spPr bwMode="auto">
          <a:xfrm>
            <a:off x="5257800" y="1657350"/>
            <a:ext cx="3687763" cy="10972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diamond(in)">
                                      <p:cBhvr>
                                        <p:cTn id="12" dur="20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zh-CN" dirty="0" smtClean="0"/>
              <a:t>15.4 </a:t>
            </a:r>
            <a:r>
              <a:rPr lang="zh-CN" altLang="en-US" dirty="0"/>
              <a:t>键盘事件</a:t>
            </a:r>
          </a:p>
        </p:txBody>
      </p:sp>
      <p:graphicFrame>
        <p:nvGraphicFramePr>
          <p:cNvPr id="5" name="Group 36"/>
          <p:cNvGraphicFramePr>
            <a:graphicFrameLocks noGrp="1"/>
          </p:cNvGraphicFramePr>
          <p:nvPr>
            <p:extLst/>
          </p:nvPr>
        </p:nvGraphicFramePr>
        <p:xfrm>
          <a:off x="780604" y="1053702"/>
          <a:ext cx="8134797" cy="1403748"/>
        </p:xfrm>
        <a:graphic>
          <a:graphicData uri="http://schemas.openxmlformats.org/drawingml/2006/table">
            <a:tbl>
              <a:tblPr>
                <a:tableStyleId>{5DA37D80-6434-44D0-A028-1B22A696006F}</a:tableStyleId>
              </a:tblPr>
              <a:tblGrid>
                <a:gridCol w="1352996">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4724401">
                  <a:extLst>
                    <a:ext uri="{9D8B030D-6E8A-4147-A177-3AD203B41FA5}">
                      <a16:colId xmlns:a16="http://schemas.microsoft.com/office/drawing/2014/main" val="20002"/>
                    </a:ext>
                  </a:extLst>
                </a:gridCol>
              </a:tblGrid>
              <a:tr h="3536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事件分类</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事件句柄</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smtClean="0">
                          <a:ln>
                            <a:noFill/>
                          </a:ln>
                          <a:effectLst/>
                          <a:latin typeface="微软雅黑" pitchFamily="34" charset="-122"/>
                          <a:ea typeface="微软雅黑" pitchFamily="34" charset="-122"/>
                        </a:rPr>
                        <a:t>事件</a:t>
                      </a:r>
                      <a:endParaRPr kumimoji="0" lang="zh-CN" altLang="en-US" sz="1400" b="1"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0"/>
                  </a:ext>
                </a:extLst>
              </a:tr>
              <a:tr h="342900">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键盘事件</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smtClean="0">
                          <a:ln>
                            <a:noFill/>
                          </a:ln>
                          <a:effectLst/>
                          <a:latin typeface="微软雅黑" pitchFamily="34" charset="-122"/>
                          <a:ea typeface="微软雅黑" pitchFamily="34" charset="-122"/>
                        </a:rPr>
                        <a:t>onkeydown</a:t>
                      </a:r>
                      <a:endPar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当键盘被按下时执行脚本 </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1"/>
                  </a:ext>
                </a:extLst>
              </a:tr>
              <a:tr h="353616">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dirty="0" err="1" smtClean="0">
                          <a:ln>
                            <a:noFill/>
                          </a:ln>
                          <a:effectLst/>
                          <a:latin typeface="微软雅黑" pitchFamily="34" charset="-122"/>
                          <a:ea typeface="微软雅黑" pitchFamily="34" charset="-122"/>
                        </a:rPr>
                        <a:t>onkeypress</a:t>
                      </a:r>
                      <a:endParaRPr kumimoji="0" lang="en-US" altLang="zh-CN" sz="18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当键盘被按下后又松开时执行脚本</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2"/>
                  </a:ext>
                </a:extLst>
              </a:tr>
              <a:tr h="353616">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u="none" strike="noStrike" cap="none" normalizeH="0" baseline="0" smtClean="0">
                          <a:ln>
                            <a:noFill/>
                          </a:ln>
                          <a:effectLst/>
                          <a:latin typeface="微软雅黑" pitchFamily="34" charset="-122"/>
                          <a:ea typeface="微软雅黑" pitchFamily="34" charset="-122"/>
                        </a:rPr>
                        <a:t>onkeyup</a:t>
                      </a:r>
                      <a:endParaRPr kumimoji="0" lang="en-US" altLang="zh-CN" sz="1800" b="1" i="0" u="none" strike="noStrike" cap="none" normalizeH="0" baseline="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当键盘被松开时执行脚本</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3"/>
                  </a:ext>
                </a:extLst>
              </a:tr>
            </a:tbl>
          </a:graphicData>
        </a:graphic>
      </p:graphicFrame>
      <p:sp>
        <p:nvSpPr>
          <p:cNvPr id="6" name="Rectangle 33"/>
          <p:cNvSpPr>
            <a:spLocks noChangeArrowheads="1"/>
          </p:cNvSpPr>
          <p:nvPr/>
        </p:nvSpPr>
        <p:spPr bwMode="gray">
          <a:xfrm>
            <a:off x="560386" y="2813604"/>
            <a:ext cx="8431214" cy="1218795"/>
          </a:xfrm>
          <a:prstGeom prst="rect">
            <a:avLst/>
          </a:prstGeom>
          <a:solidFill>
            <a:schemeClr val="bg1"/>
          </a:solidFill>
          <a:ln w="38100" algn="ctr">
            <a:solidFill>
              <a:schemeClr val="bg1"/>
            </a:solidFill>
            <a:miter lim="800000"/>
            <a:headEnd/>
            <a:tailEnd/>
          </a:ln>
          <a:effectLst/>
        </p:spPr>
        <p:txBody>
          <a:bodyPr wrap="square" anchor="ctr">
            <a:spAutoFit/>
          </a:bodyPr>
          <a:lstStyle/>
          <a:p>
            <a:pPr>
              <a:lnSpc>
                <a:spcPct val="100000"/>
              </a:lnSpc>
              <a:spcAft>
                <a:spcPts val="600"/>
              </a:spcAft>
            </a:pPr>
            <a:r>
              <a:rPr lang="zh-CN" altLang="en-US" dirty="0">
                <a:solidFill>
                  <a:schemeClr val="tx2"/>
                </a:solidFill>
              </a:rPr>
              <a:t>    </a:t>
            </a:r>
            <a:r>
              <a:rPr lang="zh-CN" altLang="en-US" b="0" dirty="0" smtClean="0">
                <a:solidFill>
                  <a:schemeClr val="tx2"/>
                </a:solidFill>
                <a:latin typeface="微软雅黑" pitchFamily="34" charset="-122"/>
                <a:ea typeface="微软雅黑" pitchFamily="34" charset="-122"/>
              </a:rPr>
              <a:t>通过 </a:t>
            </a:r>
            <a:r>
              <a:rPr lang="en-US" altLang="zh-CN" b="0" dirty="0">
                <a:solidFill>
                  <a:schemeClr val="tx2"/>
                </a:solidFill>
                <a:latin typeface="微软雅黑" pitchFamily="34" charset="-122"/>
                <a:ea typeface="微软雅黑" pitchFamily="34" charset="-122"/>
              </a:rPr>
              <a:t>window</a:t>
            </a:r>
            <a:r>
              <a:rPr lang="zh-CN" altLang="en-US" b="0" dirty="0">
                <a:solidFill>
                  <a:schemeClr val="tx2"/>
                </a:solidFill>
                <a:latin typeface="微软雅黑" pitchFamily="34" charset="-122"/>
                <a:ea typeface="微软雅黑" pitchFamily="34" charset="-122"/>
              </a:rPr>
              <a:t>的</a:t>
            </a:r>
            <a:r>
              <a:rPr lang="en-US" altLang="zh-CN" b="0" dirty="0">
                <a:solidFill>
                  <a:srgbClr val="FF0000"/>
                </a:solidFill>
                <a:latin typeface="微软雅黑" pitchFamily="34" charset="-122"/>
                <a:ea typeface="微软雅黑" pitchFamily="34" charset="-122"/>
              </a:rPr>
              <a:t>event</a:t>
            </a:r>
            <a:r>
              <a:rPr lang="zh-CN" altLang="en-US" b="0" dirty="0">
                <a:solidFill>
                  <a:schemeClr val="tx2"/>
                </a:solidFill>
                <a:latin typeface="微软雅黑" pitchFamily="34" charset="-122"/>
                <a:ea typeface="微软雅黑" pitchFamily="34" charset="-122"/>
              </a:rPr>
              <a:t>对象的</a:t>
            </a:r>
            <a:r>
              <a:rPr lang="en-US" altLang="zh-CN" b="0" dirty="0" err="1">
                <a:solidFill>
                  <a:srgbClr val="FF0000"/>
                </a:solidFill>
                <a:latin typeface="微软雅黑" pitchFamily="34" charset="-122"/>
                <a:ea typeface="微软雅黑" pitchFamily="34" charset="-122"/>
              </a:rPr>
              <a:t>keyCode</a:t>
            </a:r>
            <a:r>
              <a:rPr lang="zh-CN" altLang="en-US" b="0" dirty="0" smtClean="0">
                <a:solidFill>
                  <a:schemeClr val="tx2"/>
                </a:solidFill>
                <a:latin typeface="微软雅黑" pitchFamily="34" charset="-122"/>
                <a:ea typeface="微软雅黑" pitchFamily="34" charset="-122"/>
              </a:rPr>
              <a:t>属性来</a:t>
            </a:r>
            <a:r>
              <a:rPr lang="zh-CN" altLang="en-US" b="0" dirty="0">
                <a:solidFill>
                  <a:schemeClr val="tx2"/>
                </a:solidFill>
                <a:latin typeface="微软雅黑" pitchFamily="34" charset="-122"/>
                <a:ea typeface="微软雅黑" pitchFamily="34" charset="-122"/>
              </a:rPr>
              <a:t>获取按键代码的值，其中：回车：</a:t>
            </a:r>
            <a:r>
              <a:rPr lang="en-US" altLang="zh-CN" b="0" dirty="0">
                <a:solidFill>
                  <a:schemeClr val="tx2"/>
                </a:solidFill>
                <a:latin typeface="微软雅黑" pitchFamily="34" charset="-122"/>
                <a:ea typeface="微软雅黑" pitchFamily="34" charset="-122"/>
              </a:rPr>
              <a:t>13</a:t>
            </a:r>
            <a:r>
              <a:rPr lang="zh-CN" altLang="en-US" b="0" dirty="0">
                <a:solidFill>
                  <a:schemeClr val="tx2"/>
                </a:solidFill>
                <a:latin typeface="微软雅黑" pitchFamily="34" charset="-122"/>
                <a:ea typeface="微软雅黑" pitchFamily="34" charset="-122"/>
              </a:rPr>
              <a:t>，</a:t>
            </a:r>
            <a:r>
              <a:rPr lang="en-US" altLang="zh-CN" b="0" dirty="0" smtClean="0">
                <a:solidFill>
                  <a:schemeClr val="tx2"/>
                </a:solidFill>
                <a:latin typeface="微软雅黑" pitchFamily="34" charset="-122"/>
                <a:ea typeface="微软雅黑" pitchFamily="34" charset="-122"/>
              </a:rPr>
              <a:t>0</a:t>
            </a:r>
            <a:r>
              <a:rPr lang="zh-CN" altLang="en-US" b="0" dirty="0" smtClean="0">
                <a:solidFill>
                  <a:schemeClr val="tx2"/>
                </a:solidFill>
                <a:latin typeface="微软雅黑" pitchFamily="34" charset="-122"/>
                <a:ea typeface="微软雅黑" pitchFamily="34" charset="-122"/>
              </a:rPr>
              <a:t>～</a:t>
            </a:r>
            <a:r>
              <a:rPr lang="en-US" altLang="zh-CN" b="0" dirty="0" smtClean="0">
                <a:solidFill>
                  <a:schemeClr val="tx2"/>
                </a:solidFill>
                <a:latin typeface="微软雅黑" pitchFamily="34" charset="-122"/>
                <a:ea typeface="微软雅黑" pitchFamily="34" charset="-122"/>
              </a:rPr>
              <a:t>9</a:t>
            </a:r>
            <a:r>
              <a:rPr lang="zh-CN" altLang="en-US" b="0" dirty="0">
                <a:solidFill>
                  <a:schemeClr val="tx2"/>
                </a:solidFill>
                <a:latin typeface="微软雅黑" pitchFamily="34" charset="-122"/>
                <a:ea typeface="微软雅黑" pitchFamily="34" charset="-122"/>
              </a:rPr>
              <a:t>：</a:t>
            </a:r>
            <a:r>
              <a:rPr lang="en-US" altLang="zh-CN" b="0" dirty="0" smtClean="0">
                <a:solidFill>
                  <a:schemeClr val="tx2"/>
                </a:solidFill>
                <a:latin typeface="微软雅黑" pitchFamily="34" charset="-122"/>
                <a:ea typeface="微软雅黑" pitchFamily="34" charset="-122"/>
              </a:rPr>
              <a:t>48</a:t>
            </a:r>
            <a:r>
              <a:rPr lang="zh-CN" altLang="en-US" b="0" dirty="0" smtClean="0">
                <a:solidFill>
                  <a:schemeClr val="tx2"/>
                </a:solidFill>
                <a:latin typeface="微软雅黑" pitchFamily="34" charset="-122"/>
                <a:ea typeface="微软雅黑" pitchFamily="34" charset="-122"/>
              </a:rPr>
              <a:t>～</a:t>
            </a:r>
            <a:r>
              <a:rPr lang="en-US" altLang="zh-CN" b="0" dirty="0" smtClean="0">
                <a:solidFill>
                  <a:schemeClr val="tx2"/>
                </a:solidFill>
                <a:latin typeface="微软雅黑" pitchFamily="34" charset="-122"/>
                <a:ea typeface="微软雅黑" pitchFamily="34" charset="-122"/>
              </a:rPr>
              <a:t>57;Aa</a:t>
            </a:r>
            <a:r>
              <a:rPr lang="zh-CN" altLang="en-US" b="0" dirty="0" smtClean="0">
                <a:solidFill>
                  <a:schemeClr val="tx2"/>
                </a:solidFill>
                <a:latin typeface="微软雅黑" pitchFamily="34" charset="-122"/>
                <a:ea typeface="微软雅黑" pitchFamily="34" charset="-122"/>
              </a:rPr>
              <a:t>～</a:t>
            </a:r>
            <a:r>
              <a:rPr lang="en-US" altLang="zh-CN" b="0" dirty="0" smtClean="0">
                <a:solidFill>
                  <a:schemeClr val="tx2"/>
                </a:solidFill>
                <a:latin typeface="微软雅黑" pitchFamily="34" charset="-122"/>
                <a:ea typeface="微软雅黑" pitchFamily="34" charset="-122"/>
              </a:rPr>
              <a:t>Zz:65</a:t>
            </a:r>
            <a:r>
              <a:rPr lang="zh-CN" altLang="en-US" b="0" dirty="0" smtClean="0">
                <a:solidFill>
                  <a:schemeClr val="tx2"/>
                </a:solidFill>
                <a:latin typeface="微软雅黑" pitchFamily="34" charset="-122"/>
                <a:ea typeface="微软雅黑" pitchFamily="34" charset="-122"/>
              </a:rPr>
              <a:t>～</a:t>
            </a:r>
            <a:r>
              <a:rPr lang="en-US" altLang="zh-CN" b="0" dirty="0" smtClean="0">
                <a:solidFill>
                  <a:schemeClr val="tx2"/>
                </a:solidFill>
                <a:latin typeface="微软雅黑" pitchFamily="34" charset="-122"/>
                <a:ea typeface="微软雅黑" pitchFamily="34" charset="-122"/>
              </a:rPr>
              <a:t>90; </a:t>
            </a:r>
            <a:endParaRPr lang="en-US" altLang="zh-CN" b="0" dirty="0">
              <a:solidFill>
                <a:schemeClr val="tx2"/>
              </a:solidFill>
              <a:latin typeface="微软雅黑" pitchFamily="34" charset="-122"/>
              <a:ea typeface="微软雅黑" pitchFamily="34" charset="-122"/>
            </a:endParaRPr>
          </a:p>
          <a:p>
            <a:pPr algn="l"/>
            <a:r>
              <a:rPr lang="en-US" altLang="zh-CN" b="0" dirty="0">
                <a:solidFill>
                  <a:schemeClr val="tx2"/>
                </a:solidFill>
                <a:latin typeface="微软雅黑" pitchFamily="34" charset="-122"/>
                <a:ea typeface="微软雅黑" pitchFamily="34" charset="-122"/>
              </a:rPr>
              <a:t>  </a:t>
            </a:r>
            <a:r>
              <a:rPr lang="zh-CN" altLang="en-US" b="0" dirty="0" smtClean="0">
                <a:solidFill>
                  <a:schemeClr val="tx2"/>
                </a:solidFill>
                <a:latin typeface="微软雅黑" pitchFamily="34" charset="-122"/>
                <a:ea typeface="微软雅黑" pitchFamily="34" charset="-122"/>
              </a:rPr>
              <a:t>使用</a:t>
            </a:r>
            <a:r>
              <a:rPr lang="zh-CN" altLang="en-US" b="0" dirty="0">
                <a:solidFill>
                  <a:schemeClr val="tx2"/>
                </a:solidFill>
                <a:latin typeface="微软雅黑" pitchFamily="34" charset="-122"/>
                <a:ea typeface="微软雅黑" pitchFamily="34" charset="-122"/>
              </a:rPr>
              <a:t>方法：</a:t>
            </a:r>
            <a:r>
              <a:rPr lang="en-US" altLang="zh-CN" b="0" dirty="0" err="1">
                <a:solidFill>
                  <a:schemeClr val="tx2"/>
                </a:solidFill>
                <a:latin typeface="微软雅黑" pitchFamily="34" charset="-122"/>
                <a:ea typeface="微软雅黑" pitchFamily="34" charset="-122"/>
              </a:rPr>
              <a:t>window.event.keyCode</a:t>
            </a:r>
            <a:r>
              <a:rPr lang="zh-CN" altLang="en-US" b="0" dirty="0">
                <a:solidFill>
                  <a:schemeClr val="tx2"/>
                </a:solidFill>
                <a:latin typeface="微软雅黑" pitchFamily="34" charset="-122"/>
                <a:ea typeface="微软雅黑" pitchFamily="34" charset="-122"/>
              </a:rPr>
              <a:t>或</a:t>
            </a:r>
            <a:r>
              <a:rPr lang="en-US" altLang="zh-CN" b="0" dirty="0" err="1">
                <a:solidFill>
                  <a:schemeClr val="tx2"/>
                </a:solidFill>
                <a:latin typeface="微软雅黑" pitchFamily="34" charset="-122"/>
                <a:ea typeface="微软雅黑" pitchFamily="34" charset="-122"/>
              </a:rPr>
              <a:t>event.keyCode</a:t>
            </a:r>
            <a:r>
              <a:rPr lang="zh-CN" altLang="en-US" b="0" dirty="0">
                <a:solidFill>
                  <a:schemeClr val="tx2"/>
                </a:solidFill>
                <a:latin typeface="微软雅黑" pitchFamily="34" charset="-122"/>
                <a:ea typeface="微软雅黑" pitchFamily="34" charset="-122"/>
              </a:rPr>
              <a:t>。</a:t>
            </a:r>
          </a:p>
        </p:txBody>
      </p:sp>
    </p:spTree>
    <p:extLst>
      <p:ext uri="{BB962C8B-B14F-4D97-AF65-F5344CB8AC3E}">
        <p14:creationId xmlns:p14="http://schemas.microsoft.com/office/powerpoint/2010/main" val="386698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edg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dirty="0" smtClean="0"/>
              <a:t>15.4 </a:t>
            </a:r>
            <a:r>
              <a:rPr lang="zh-CN" altLang="en-US" dirty="0" smtClean="0"/>
              <a:t>键盘事件</a:t>
            </a:r>
            <a:r>
              <a:rPr lang="en-US" altLang="zh-CN" dirty="0" smtClean="0"/>
              <a:t>-</a:t>
            </a:r>
            <a:r>
              <a:rPr lang="zh-CN" altLang="en-US" dirty="0" smtClean="0"/>
              <a:t>案例</a:t>
            </a:r>
            <a:endParaRPr lang="zh-CN" altLang="en-US" dirty="0"/>
          </a:p>
        </p:txBody>
      </p:sp>
      <p:sp>
        <p:nvSpPr>
          <p:cNvPr id="151555" name="Rectangle 3"/>
          <p:cNvSpPr>
            <a:spLocks noGrp="1" noChangeArrowheads="1"/>
          </p:cNvSpPr>
          <p:nvPr>
            <p:ph idx="1"/>
          </p:nvPr>
        </p:nvSpPr>
        <p:spPr>
          <a:xfrm>
            <a:off x="533401" y="810817"/>
            <a:ext cx="4495799" cy="3875483"/>
          </a:xfrm>
        </p:spPr>
        <p:txBody>
          <a:bodyPr/>
          <a:lstStyle/>
          <a:p>
            <a:pPr marL="0">
              <a:lnSpc>
                <a:spcPts val="1400"/>
              </a:lnSpc>
              <a:spcBef>
                <a:spcPts val="0"/>
              </a:spcBef>
              <a:spcAft>
                <a:spcPts val="0"/>
              </a:spcAft>
              <a:buNone/>
            </a:pPr>
            <a:r>
              <a:rPr lang="en-US" altLang="zh-CN" sz="1400" dirty="0" smtClean="0">
                <a:ea typeface="宋体" pitchFamily="2" charset="-122"/>
              </a:rPr>
              <a:t>&lt;!--  edu_15_4_1.html --&gt;</a:t>
            </a:r>
          </a:p>
          <a:p>
            <a:pPr marL="0">
              <a:lnSpc>
                <a:spcPts val="1400"/>
              </a:lnSpc>
              <a:spcBef>
                <a:spcPts val="0"/>
              </a:spcBef>
              <a:spcAft>
                <a:spcPts val="0"/>
              </a:spcAft>
              <a:buNone/>
            </a:pPr>
            <a:r>
              <a:rPr lang="en-US" altLang="zh-CN" sz="1400" dirty="0" smtClean="0">
                <a:ea typeface="宋体" pitchFamily="2" charset="-122"/>
              </a:rPr>
              <a:t>&lt;html&gt;</a:t>
            </a:r>
          </a:p>
          <a:p>
            <a:pPr marL="0">
              <a:lnSpc>
                <a:spcPts val="1400"/>
              </a:lnSpc>
              <a:spcBef>
                <a:spcPts val="0"/>
              </a:spcBef>
              <a:spcAft>
                <a:spcPts val="0"/>
              </a:spcAft>
              <a:buNone/>
            </a:pPr>
            <a:r>
              <a:rPr lang="en-US" altLang="zh-CN" sz="1400" dirty="0" smtClean="0">
                <a:ea typeface="宋体" pitchFamily="2" charset="-122"/>
              </a:rPr>
              <a:t>&lt;head&gt;&lt;title&gt;</a:t>
            </a:r>
            <a:r>
              <a:rPr lang="zh-CN" altLang="en-US" sz="1400" dirty="0" smtClean="0">
                <a:ea typeface="宋体" pitchFamily="2" charset="-122"/>
              </a:rPr>
              <a:t>键盘事件举例</a:t>
            </a:r>
            <a:r>
              <a:rPr lang="en-US" altLang="zh-CN" sz="1400" dirty="0" smtClean="0">
                <a:ea typeface="宋体" pitchFamily="2" charset="-122"/>
              </a:rPr>
              <a:t>&lt;/title&gt;</a:t>
            </a:r>
          </a:p>
          <a:p>
            <a:pPr marL="0">
              <a:lnSpc>
                <a:spcPts val="1400"/>
              </a:lnSpc>
              <a:spcBef>
                <a:spcPts val="0"/>
              </a:spcBef>
              <a:spcAft>
                <a:spcPts val="0"/>
              </a:spcAft>
              <a:buNone/>
            </a:pPr>
            <a:r>
              <a:rPr lang="en-US" altLang="zh-CN" sz="1400" dirty="0" smtClean="0">
                <a:ea typeface="宋体" pitchFamily="2" charset="-122"/>
              </a:rPr>
              <a:t>&lt;script type="text/</a:t>
            </a:r>
            <a:r>
              <a:rPr lang="en-US" altLang="zh-CN" sz="1400" dirty="0" err="1" smtClean="0">
                <a:ea typeface="宋体" pitchFamily="2" charset="-122"/>
              </a:rPr>
              <a:t>javascript</a:t>
            </a:r>
            <a:r>
              <a:rPr lang="en-US" altLang="zh-CN" sz="1400" dirty="0" smtClean="0">
                <a:ea typeface="宋体" pitchFamily="2" charset="-122"/>
              </a:rPr>
              <a:t>"&gt;</a:t>
            </a:r>
          </a:p>
          <a:p>
            <a:pPr marL="0">
              <a:lnSpc>
                <a:spcPts val="1400"/>
              </a:lnSpc>
              <a:spcBef>
                <a:spcPts val="0"/>
              </a:spcBef>
              <a:spcAft>
                <a:spcPts val="0"/>
              </a:spcAft>
              <a:buNone/>
            </a:pPr>
            <a:r>
              <a:rPr lang="en-US" altLang="zh-CN" sz="1400" dirty="0" smtClean="0">
                <a:ea typeface="宋体" pitchFamily="2" charset="-122"/>
              </a:rPr>
              <a:t>function </a:t>
            </a:r>
            <a:r>
              <a:rPr lang="en-US" altLang="zh-CN" sz="1400" dirty="0" err="1" smtClean="0">
                <a:ea typeface="宋体" pitchFamily="2" charset="-122"/>
              </a:rPr>
              <a:t>k_press</a:t>
            </a:r>
            <a:r>
              <a:rPr lang="en-US" altLang="zh-CN" sz="1400" dirty="0" smtClean="0">
                <a:ea typeface="宋体" pitchFamily="2" charset="-122"/>
              </a:rPr>
              <a:t>(){</a:t>
            </a:r>
          </a:p>
          <a:p>
            <a:pPr marL="0">
              <a:lnSpc>
                <a:spcPts val="1400"/>
              </a:lnSpc>
              <a:spcBef>
                <a:spcPts val="0"/>
              </a:spcBef>
              <a:spcAft>
                <a:spcPts val="0"/>
              </a:spcAft>
              <a:buNone/>
            </a:pPr>
            <a:r>
              <a:rPr lang="zh-CN" altLang="en-US" sz="1400" dirty="0" smtClean="0">
                <a:ea typeface="宋体" pitchFamily="2" charset="-122"/>
              </a:rPr>
              <a:t>    </a:t>
            </a:r>
            <a:r>
              <a:rPr lang="en-US" altLang="zh-CN" sz="1400" dirty="0" smtClean="0">
                <a:ea typeface="宋体" pitchFamily="2" charset="-122"/>
              </a:rPr>
              <a:t>if(</a:t>
            </a:r>
            <a:r>
              <a:rPr lang="en-US" altLang="zh-CN" sz="1400" dirty="0" err="1" smtClean="0">
                <a:ea typeface="宋体" pitchFamily="2" charset="-122"/>
              </a:rPr>
              <a:t>window.event.keyCode</a:t>
            </a:r>
            <a:r>
              <a:rPr lang="en-US" altLang="zh-CN" sz="1400" dirty="0" smtClean="0">
                <a:ea typeface="宋体" pitchFamily="2" charset="-122"/>
              </a:rPr>
              <a:t>!=13){</a:t>
            </a:r>
          </a:p>
          <a:p>
            <a:pPr marL="0">
              <a:lnSpc>
                <a:spcPts val="1400"/>
              </a:lnSpc>
              <a:spcBef>
                <a:spcPts val="0"/>
              </a:spcBef>
              <a:spcAft>
                <a:spcPts val="0"/>
              </a:spcAft>
              <a:buNone/>
            </a:pPr>
            <a:r>
              <a:rPr lang="en-US" altLang="zh-CN" sz="1400" dirty="0" smtClean="0">
                <a:ea typeface="宋体" pitchFamily="2" charset="-122"/>
              </a:rPr>
              <a:t>      if(</a:t>
            </a:r>
            <a:r>
              <a:rPr lang="en-US" altLang="zh-CN" sz="1400" dirty="0" err="1" smtClean="0">
                <a:ea typeface="宋体" pitchFamily="2" charset="-122"/>
              </a:rPr>
              <a:t>event.keyCode</a:t>
            </a:r>
            <a:r>
              <a:rPr lang="en-US" altLang="zh-CN" sz="1400" dirty="0" smtClean="0">
                <a:ea typeface="宋体" pitchFamily="2" charset="-122"/>
              </a:rPr>
              <a:t>&lt;48 || </a:t>
            </a:r>
            <a:r>
              <a:rPr lang="en-US" altLang="zh-CN" sz="1400" dirty="0" err="1" smtClean="0">
                <a:ea typeface="宋体" pitchFamily="2" charset="-122"/>
              </a:rPr>
              <a:t>event.keyCode</a:t>
            </a:r>
            <a:r>
              <a:rPr lang="en-US" altLang="zh-CN" sz="1400" dirty="0" smtClean="0">
                <a:ea typeface="宋体" pitchFamily="2" charset="-122"/>
              </a:rPr>
              <a:t>&gt;57</a:t>
            </a:r>
          </a:p>
          <a:p>
            <a:pPr marL="0">
              <a:lnSpc>
                <a:spcPts val="1400"/>
              </a:lnSpc>
              <a:spcBef>
                <a:spcPts val="0"/>
              </a:spcBef>
              <a:spcAft>
                <a:spcPts val="0"/>
              </a:spcAft>
              <a:buNone/>
            </a:pPr>
            <a:r>
              <a:rPr lang="zh-CN" altLang="en-US" sz="1400" dirty="0" smtClean="0">
                <a:ea typeface="宋体" pitchFamily="2" charset="-122"/>
              </a:rPr>
              <a:t>      </a:t>
            </a:r>
            <a:r>
              <a:rPr lang="en-US" altLang="zh-CN" sz="1400" dirty="0" smtClean="0">
                <a:ea typeface="宋体" pitchFamily="2" charset="-122"/>
              </a:rPr>
              <a:t>{alert("</a:t>
            </a:r>
            <a:r>
              <a:rPr lang="zh-CN" altLang="en-US" sz="1400" dirty="0" smtClean="0">
                <a:ea typeface="宋体" pitchFamily="2" charset="-122"/>
              </a:rPr>
              <a:t>你输入学号错误！</a:t>
            </a:r>
            <a:r>
              <a:rPr lang="en-US" altLang="zh-CN" sz="1400" dirty="0" smtClean="0">
                <a:ea typeface="宋体" pitchFamily="2" charset="-122"/>
              </a:rPr>
              <a:t>");}</a:t>
            </a:r>
          </a:p>
          <a:p>
            <a:pPr marL="0">
              <a:lnSpc>
                <a:spcPts val="1400"/>
              </a:lnSpc>
              <a:spcBef>
                <a:spcPts val="0"/>
              </a:spcBef>
              <a:spcAft>
                <a:spcPts val="0"/>
              </a:spcAft>
              <a:buNone/>
            </a:pPr>
            <a:r>
              <a:rPr lang="zh-CN" altLang="en-US" sz="1400" dirty="0" smtClean="0">
                <a:ea typeface="宋体" pitchFamily="2" charset="-122"/>
              </a:rPr>
              <a:t>    </a:t>
            </a:r>
            <a:r>
              <a:rPr lang="en-US" altLang="zh-CN" sz="1400" dirty="0" smtClean="0">
                <a:ea typeface="宋体" pitchFamily="2" charset="-122"/>
              </a:rPr>
              <a:t>}else{</a:t>
            </a:r>
          </a:p>
          <a:p>
            <a:pPr marL="0">
              <a:lnSpc>
                <a:spcPts val="1400"/>
              </a:lnSpc>
              <a:spcBef>
                <a:spcPts val="0"/>
              </a:spcBef>
              <a:spcAft>
                <a:spcPts val="0"/>
              </a:spcAft>
              <a:buNone/>
            </a:pPr>
            <a:r>
              <a:rPr lang="zh-CN" altLang="en-US" sz="1400" dirty="0" smtClean="0">
                <a:ea typeface="宋体" pitchFamily="2" charset="-122"/>
              </a:rPr>
              <a:t>       </a:t>
            </a:r>
            <a:r>
              <a:rPr lang="en-US" altLang="zh-CN" sz="1400" dirty="0" smtClean="0">
                <a:ea typeface="宋体" pitchFamily="2" charset="-122"/>
              </a:rPr>
              <a:t>if(</a:t>
            </a:r>
            <a:r>
              <a:rPr lang="en-US" altLang="zh-CN" sz="1400" dirty="0" err="1" smtClean="0">
                <a:ea typeface="宋体" pitchFamily="2" charset="-122"/>
              </a:rPr>
              <a:t>myform.s_no.value.length</a:t>
            </a:r>
            <a:r>
              <a:rPr lang="en-US" altLang="zh-CN" sz="1400" dirty="0" smtClean="0">
                <a:ea typeface="宋体" pitchFamily="2" charset="-122"/>
              </a:rPr>
              <a:t>&lt;=0){//</a:t>
            </a:r>
            <a:r>
              <a:rPr lang="zh-CN" altLang="en-US" sz="1400" dirty="0" smtClean="0">
                <a:ea typeface="宋体" pitchFamily="2" charset="-122"/>
              </a:rPr>
              <a:t>未输入字符 </a:t>
            </a:r>
            <a:endParaRPr lang="en-US" altLang="zh-CN" sz="1400" dirty="0" smtClean="0">
              <a:ea typeface="宋体" pitchFamily="2" charset="-122"/>
            </a:endParaRPr>
          </a:p>
          <a:p>
            <a:pPr marL="0">
              <a:lnSpc>
                <a:spcPts val="1400"/>
              </a:lnSpc>
              <a:spcBef>
                <a:spcPts val="0"/>
              </a:spcBef>
              <a:spcAft>
                <a:spcPts val="0"/>
              </a:spcAft>
              <a:buNone/>
            </a:pPr>
            <a:r>
              <a:rPr lang="en-US" altLang="zh-CN" sz="1400" dirty="0" smtClean="0">
                <a:ea typeface="宋体" pitchFamily="2" charset="-122"/>
              </a:rPr>
              <a:t>            alert("</a:t>
            </a:r>
            <a:r>
              <a:rPr lang="zh-CN" altLang="en-US" sz="1400" dirty="0" smtClean="0">
                <a:ea typeface="宋体" pitchFamily="2" charset="-122"/>
              </a:rPr>
              <a:t>学号不能为空</a:t>
            </a:r>
            <a:r>
              <a:rPr lang="en-US" altLang="zh-CN" sz="1400" dirty="0" smtClean="0">
                <a:ea typeface="宋体" pitchFamily="2" charset="-122"/>
              </a:rPr>
              <a:t>");</a:t>
            </a:r>
          </a:p>
          <a:p>
            <a:pPr marL="0">
              <a:lnSpc>
                <a:spcPts val="1400"/>
              </a:lnSpc>
              <a:spcBef>
                <a:spcPts val="0"/>
              </a:spcBef>
              <a:spcAft>
                <a:spcPts val="0"/>
              </a:spcAft>
              <a:buNone/>
            </a:pPr>
            <a:r>
              <a:rPr lang="zh-CN" altLang="en-US" sz="1400" dirty="0" smtClean="0">
                <a:ea typeface="宋体" pitchFamily="2" charset="-122"/>
              </a:rPr>
              <a:t>       </a:t>
            </a:r>
            <a:r>
              <a:rPr lang="en-US" altLang="zh-CN" sz="1400" dirty="0" smtClean="0">
                <a:ea typeface="宋体" pitchFamily="2" charset="-122"/>
              </a:rPr>
              <a:t>}else{</a:t>
            </a:r>
          </a:p>
          <a:p>
            <a:pPr marL="0">
              <a:lnSpc>
                <a:spcPts val="1400"/>
              </a:lnSpc>
              <a:spcBef>
                <a:spcPts val="0"/>
              </a:spcBef>
              <a:spcAft>
                <a:spcPts val="0"/>
              </a:spcAft>
              <a:buNone/>
            </a:pPr>
            <a:r>
              <a:rPr lang="zh-CN" altLang="en-US" sz="1400" dirty="0" smtClean="0">
                <a:ea typeface="宋体" pitchFamily="2" charset="-122"/>
              </a:rPr>
              <a:t>         </a:t>
            </a:r>
            <a:r>
              <a:rPr lang="en-US" altLang="zh-CN" sz="1400" dirty="0" smtClean="0">
                <a:ea typeface="宋体" pitchFamily="2" charset="-122"/>
              </a:rPr>
              <a:t>alert("</a:t>
            </a:r>
            <a:r>
              <a:rPr lang="zh-CN" altLang="en-US" sz="1400" dirty="0" smtClean="0">
                <a:ea typeface="宋体" pitchFamily="2" charset="-122"/>
              </a:rPr>
              <a:t>你的学号为：</a:t>
            </a:r>
            <a:r>
              <a:rPr lang="en-US" altLang="zh-CN" sz="1400" dirty="0" smtClean="0">
                <a:ea typeface="宋体" pitchFamily="2" charset="-122"/>
              </a:rPr>
              <a:t>"+</a:t>
            </a:r>
            <a:r>
              <a:rPr lang="en-US" altLang="zh-CN" sz="1400" dirty="0" err="1" smtClean="0">
                <a:ea typeface="宋体" pitchFamily="2" charset="-122"/>
              </a:rPr>
              <a:t>myform.s_no.value</a:t>
            </a:r>
            <a:r>
              <a:rPr lang="en-US" altLang="zh-CN" sz="1400" dirty="0" smtClean="0">
                <a:ea typeface="宋体" pitchFamily="2" charset="-122"/>
              </a:rPr>
              <a:t>); }</a:t>
            </a:r>
          </a:p>
          <a:p>
            <a:pPr marL="0">
              <a:lnSpc>
                <a:spcPts val="1400"/>
              </a:lnSpc>
              <a:spcBef>
                <a:spcPts val="0"/>
              </a:spcBef>
              <a:spcAft>
                <a:spcPts val="0"/>
              </a:spcAft>
              <a:buNone/>
            </a:pPr>
            <a:r>
              <a:rPr lang="zh-CN" altLang="en-US" sz="1400" dirty="0" smtClean="0">
                <a:ea typeface="宋体" pitchFamily="2" charset="-122"/>
              </a:rPr>
              <a:t>     </a:t>
            </a:r>
            <a:r>
              <a:rPr lang="en-US" altLang="zh-CN" sz="1400" dirty="0" smtClean="0">
                <a:ea typeface="宋体" pitchFamily="2" charset="-122"/>
              </a:rPr>
              <a:t>}</a:t>
            </a:r>
          </a:p>
          <a:p>
            <a:pPr marL="0">
              <a:lnSpc>
                <a:spcPts val="1400"/>
              </a:lnSpc>
              <a:spcBef>
                <a:spcPts val="0"/>
              </a:spcBef>
              <a:spcAft>
                <a:spcPts val="0"/>
              </a:spcAft>
              <a:buNone/>
            </a:pPr>
            <a:r>
              <a:rPr lang="en-US" altLang="zh-CN" sz="1400" dirty="0" smtClean="0">
                <a:ea typeface="宋体" pitchFamily="2" charset="-122"/>
              </a:rPr>
              <a:t>}</a:t>
            </a:r>
          </a:p>
          <a:p>
            <a:pPr>
              <a:lnSpc>
                <a:spcPts val="1400"/>
              </a:lnSpc>
              <a:spcBef>
                <a:spcPts val="0"/>
              </a:spcBef>
              <a:spcAft>
                <a:spcPts val="0"/>
              </a:spcAft>
              <a:buNone/>
            </a:pPr>
            <a:r>
              <a:rPr lang="en-US" altLang="zh-CN" sz="1400" dirty="0">
                <a:ea typeface="宋体" pitchFamily="2" charset="-122"/>
              </a:rPr>
              <a:t>function k_press1(){</a:t>
            </a:r>
          </a:p>
          <a:p>
            <a:pPr indent="261938">
              <a:lnSpc>
                <a:spcPts val="1400"/>
              </a:lnSpc>
              <a:spcBef>
                <a:spcPts val="0"/>
              </a:spcBef>
              <a:spcAft>
                <a:spcPts val="0"/>
              </a:spcAft>
              <a:buNone/>
            </a:pPr>
            <a:r>
              <a:rPr lang="en-US" altLang="zh-CN" sz="1400" dirty="0">
                <a:ea typeface="宋体" pitchFamily="2" charset="-122"/>
              </a:rPr>
              <a:t>if(</a:t>
            </a:r>
            <a:r>
              <a:rPr lang="en-US" altLang="zh-CN" sz="1400" dirty="0" err="1">
                <a:ea typeface="宋体" pitchFamily="2" charset="-122"/>
              </a:rPr>
              <a:t>window.event.keyCode</a:t>
            </a:r>
            <a:r>
              <a:rPr lang="en-US" altLang="zh-CN" sz="1400" dirty="0">
                <a:ea typeface="宋体" pitchFamily="2" charset="-122"/>
              </a:rPr>
              <a:t>==13){</a:t>
            </a:r>
          </a:p>
          <a:p>
            <a:pPr indent="261938">
              <a:lnSpc>
                <a:spcPts val="1400"/>
              </a:lnSpc>
              <a:spcBef>
                <a:spcPts val="0"/>
              </a:spcBef>
              <a:spcAft>
                <a:spcPts val="0"/>
              </a:spcAft>
              <a:buNone/>
            </a:pPr>
            <a:r>
              <a:rPr lang="en-US" altLang="zh-CN" sz="1400" dirty="0">
                <a:ea typeface="宋体" pitchFamily="2" charset="-122"/>
              </a:rPr>
              <a:t>alert("</a:t>
            </a:r>
            <a:r>
              <a:rPr lang="zh-CN" altLang="en-US" sz="1400" dirty="0">
                <a:ea typeface="宋体" pitchFamily="2" charset="-122"/>
              </a:rPr>
              <a:t>你的姓名为：</a:t>
            </a:r>
            <a:r>
              <a:rPr lang="en-US" altLang="zh-CN" sz="1400" dirty="0">
                <a:ea typeface="宋体" pitchFamily="2" charset="-122"/>
              </a:rPr>
              <a:t>"+</a:t>
            </a:r>
            <a:r>
              <a:rPr lang="en-US" altLang="zh-CN" sz="1400" dirty="0" err="1">
                <a:ea typeface="宋体" pitchFamily="2" charset="-122"/>
              </a:rPr>
              <a:t>myform.s_name.value</a:t>
            </a:r>
            <a:r>
              <a:rPr lang="en-US" altLang="zh-CN" sz="1400" dirty="0">
                <a:ea typeface="宋体" pitchFamily="2" charset="-122"/>
              </a:rPr>
              <a:t>);}</a:t>
            </a:r>
          </a:p>
          <a:p>
            <a:pPr>
              <a:lnSpc>
                <a:spcPts val="1400"/>
              </a:lnSpc>
              <a:spcBef>
                <a:spcPts val="0"/>
              </a:spcBef>
              <a:spcAft>
                <a:spcPts val="0"/>
              </a:spcAft>
              <a:buNone/>
            </a:pPr>
            <a:r>
              <a:rPr lang="en-US" altLang="zh-CN" sz="1400" dirty="0">
                <a:ea typeface="宋体" pitchFamily="2" charset="-122"/>
              </a:rPr>
              <a:t>}</a:t>
            </a:r>
          </a:p>
          <a:p>
            <a:pPr>
              <a:lnSpc>
                <a:spcPts val="1400"/>
              </a:lnSpc>
              <a:spcBef>
                <a:spcPts val="0"/>
              </a:spcBef>
              <a:spcAft>
                <a:spcPts val="0"/>
              </a:spcAft>
              <a:buNone/>
            </a:pPr>
            <a:r>
              <a:rPr lang="en-US" altLang="zh-CN" sz="1400" dirty="0">
                <a:ea typeface="宋体" pitchFamily="2" charset="-122"/>
              </a:rPr>
              <a:t>&lt;/script</a:t>
            </a:r>
            <a:r>
              <a:rPr lang="en-US" altLang="zh-CN" sz="1400" dirty="0" smtClean="0">
                <a:ea typeface="宋体" pitchFamily="2" charset="-122"/>
              </a:rPr>
              <a:t>&gt;</a:t>
            </a:r>
          </a:p>
          <a:p>
            <a:pPr>
              <a:lnSpc>
                <a:spcPts val="1400"/>
              </a:lnSpc>
              <a:spcBef>
                <a:spcPts val="0"/>
              </a:spcBef>
              <a:spcAft>
                <a:spcPts val="0"/>
              </a:spcAft>
              <a:buNone/>
            </a:pPr>
            <a:r>
              <a:rPr lang="en-US" altLang="zh-CN" sz="1400" dirty="0" smtClean="0">
                <a:ea typeface="宋体" pitchFamily="2" charset="-122"/>
              </a:rPr>
              <a:t>&lt;/</a:t>
            </a:r>
            <a:r>
              <a:rPr lang="en-US" altLang="zh-CN" sz="1400" dirty="0">
                <a:ea typeface="宋体" pitchFamily="2" charset="-122"/>
              </a:rPr>
              <a:t>head&gt;</a:t>
            </a:r>
          </a:p>
          <a:p>
            <a:pPr marL="0">
              <a:lnSpc>
                <a:spcPts val="1400"/>
              </a:lnSpc>
              <a:spcBef>
                <a:spcPts val="0"/>
              </a:spcBef>
              <a:spcAft>
                <a:spcPts val="0"/>
              </a:spcAft>
              <a:buNone/>
            </a:pPr>
            <a:endParaRPr lang="en-US" altLang="zh-CN" sz="1400" dirty="0" smtClean="0">
              <a:ea typeface="宋体" pitchFamily="2" charset="-122"/>
            </a:endParaRPr>
          </a:p>
          <a:p>
            <a:pPr>
              <a:lnSpc>
                <a:spcPts val="1400"/>
              </a:lnSpc>
              <a:spcBef>
                <a:spcPts val="0"/>
              </a:spcBef>
              <a:spcAft>
                <a:spcPts val="0"/>
              </a:spcAft>
              <a:buFont typeface="Wingdings" pitchFamily="2" charset="2"/>
              <a:buNone/>
            </a:pPr>
            <a:endParaRPr lang="zh-CN" altLang="zh-CN" sz="1400" dirty="0">
              <a:ea typeface="宋体" pitchFamily="2" charset="-122"/>
            </a:endParaRPr>
          </a:p>
        </p:txBody>
      </p:sp>
      <p:sp>
        <p:nvSpPr>
          <p:cNvPr id="4" name="矩形 3"/>
          <p:cNvSpPr/>
          <p:nvPr/>
        </p:nvSpPr>
        <p:spPr>
          <a:xfrm>
            <a:off x="5105400" y="819150"/>
            <a:ext cx="3962400" cy="2067233"/>
          </a:xfrm>
          <a:prstGeom prst="rect">
            <a:avLst/>
          </a:prstGeom>
        </p:spPr>
        <p:txBody>
          <a:bodyPr wrap="square">
            <a:spAutoFit/>
          </a:bodyPr>
          <a:lstStyle/>
          <a:p>
            <a:pPr>
              <a:lnSpc>
                <a:spcPts val="1400"/>
              </a:lnSpc>
              <a:spcBef>
                <a:spcPts val="0"/>
              </a:spcBef>
              <a:spcAft>
                <a:spcPts val="0"/>
              </a:spcAft>
              <a:buNone/>
            </a:pPr>
            <a:r>
              <a:rPr lang="en-US" altLang="zh-CN" sz="1400" b="0" dirty="0" smtClean="0">
                <a:ea typeface="宋体" pitchFamily="2" charset="-122"/>
              </a:rPr>
              <a:t>&lt;body&gt;</a:t>
            </a:r>
          </a:p>
          <a:p>
            <a:pPr>
              <a:lnSpc>
                <a:spcPts val="1400"/>
              </a:lnSpc>
              <a:spcBef>
                <a:spcPts val="0"/>
              </a:spcBef>
              <a:spcAft>
                <a:spcPts val="0"/>
              </a:spcAft>
              <a:buNone/>
            </a:pPr>
            <a:r>
              <a:rPr lang="en-US" altLang="zh-CN" sz="1400" b="0" dirty="0" smtClean="0">
                <a:ea typeface="宋体" pitchFamily="2" charset="-122"/>
              </a:rPr>
              <a:t>&lt;form name="</a:t>
            </a:r>
            <a:r>
              <a:rPr lang="en-US" altLang="zh-CN" sz="1400" b="0" dirty="0" err="1" smtClean="0">
                <a:ea typeface="宋体" pitchFamily="2" charset="-122"/>
              </a:rPr>
              <a:t>myform</a:t>
            </a:r>
            <a:r>
              <a:rPr lang="en-US" altLang="zh-CN" sz="1400" b="0" dirty="0" smtClean="0">
                <a:ea typeface="宋体" pitchFamily="2" charset="-122"/>
              </a:rPr>
              <a:t>" method=“get" action=""&gt;</a:t>
            </a:r>
          </a:p>
          <a:p>
            <a:pPr>
              <a:lnSpc>
                <a:spcPts val="1400"/>
              </a:lnSpc>
              <a:spcBef>
                <a:spcPts val="0"/>
              </a:spcBef>
              <a:spcAft>
                <a:spcPts val="0"/>
              </a:spcAft>
              <a:buNone/>
            </a:pPr>
            <a:r>
              <a:rPr lang="zh-CN" altLang="en-US" sz="1400" b="0" dirty="0" smtClean="0">
                <a:ea typeface="宋体" pitchFamily="2" charset="-122"/>
              </a:rPr>
              <a:t>学号：</a:t>
            </a:r>
            <a:r>
              <a:rPr lang="en-US" altLang="zh-CN" sz="1400" b="0" dirty="0" smtClean="0">
                <a:ea typeface="宋体" pitchFamily="2" charset="-122"/>
              </a:rPr>
              <a:t>&lt;input type="text" name="</a:t>
            </a:r>
            <a:r>
              <a:rPr lang="en-US" altLang="zh-CN" sz="1400" b="0" dirty="0" err="1" smtClean="0">
                <a:ea typeface="宋体" pitchFamily="2" charset="-122"/>
              </a:rPr>
              <a:t>s_no</a:t>
            </a:r>
            <a:r>
              <a:rPr lang="en-US" altLang="zh-CN" sz="1400" b="0" dirty="0" smtClean="0">
                <a:ea typeface="宋体" pitchFamily="2" charset="-122"/>
              </a:rPr>
              <a:t>" id="</a:t>
            </a:r>
            <a:r>
              <a:rPr lang="en-US" altLang="zh-CN" sz="1400" b="0" dirty="0" err="1" smtClean="0">
                <a:ea typeface="宋体" pitchFamily="2" charset="-122"/>
              </a:rPr>
              <a:t>s_no</a:t>
            </a:r>
            <a:r>
              <a:rPr lang="en-US" altLang="zh-CN" sz="1400" b="0" dirty="0" smtClean="0">
                <a:ea typeface="宋体" pitchFamily="2" charset="-122"/>
              </a:rPr>
              <a:t>" </a:t>
            </a:r>
            <a:r>
              <a:rPr lang="en-US" altLang="zh-CN" sz="1400" b="0" dirty="0" err="1" smtClean="0">
                <a:ea typeface="宋体" pitchFamily="2" charset="-122"/>
              </a:rPr>
              <a:t>onKeyPress</a:t>
            </a:r>
            <a:r>
              <a:rPr lang="en-US" altLang="zh-CN" sz="1400" b="0" dirty="0" smtClean="0">
                <a:ea typeface="宋体" pitchFamily="2" charset="-122"/>
              </a:rPr>
              <a:t>="</a:t>
            </a:r>
            <a:r>
              <a:rPr lang="en-US" altLang="zh-CN" sz="1400" b="0" dirty="0" err="1" smtClean="0">
                <a:ea typeface="宋体" pitchFamily="2" charset="-122"/>
              </a:rPr>
              <a:t>k_press</a:t>
            </a:r>
            <a:r>
              <a:rPr lang="en-US" altLang="zh-CN" sz="1400" b="0" dirty="0" smtClean="0">
                <a:ea typeface="宋体" pitchFamily="2" charset="-122"/>
              </a:rPr>
              <a:t>();"&gt;&lt;</a:t>
            </a:r>
            <a:r>
              <a:rPr lang="en-US" altLang="zh-CN" sz="1400" b="0" dirty="0" err="1" smtClean="0">
                <a:ea typeface="宋体" pitchFamily="2" charset="-122"/>
              </a:rPr>
              <a:t>br</a:t>
            </a:r>
            <a:r>
              <a:rPr lang="en-US" altLang="zh-CN" sz="1400" b="0" dirty="0" smtClean="0">
                <a:ea typeface="宋体" pitchFamily="2" charset="-122"/>
              </a:rPr>
              <a:t>&gt;</a:t>
            </a:r>
          </a:p>
          <a:p>
            <a:pPr>
              <a:lnSpc>
                <a:spcPts val="1400"/>
              </a:lnSpc>
              <a:spcBef>
                <a:spcPts val="0"/>
              </a:spcBef>
              <a:spcAft>
                <a:spcPts val="0"/>
              </a:spcAft>
              <a:buNone/>
            </a:pPr>
            <a:r>
              <a:rPr lang="zh-CN" altLang="en-US" sz="1400" b="0" dirty="0" smtClean="0">
                <a:ea typeface="宋体" pitchFamily="2" charset="-122"/>
              </a:rPr>
              <a:t>姓名：</a:t>
            </a:r>
            <a:r>
              <a:rPr lang="en-US" altLang="zh-CN" sz="1400" b="0" dirty="0" smtClean="0">
                <a:ea typeface="宋体" pitchFamily="2" charset="-122"/>
              </a:rPr>
              <a:t>&lt;input type=“text” name=“</a:t>
            </a:r>
            <a:r>
              <a:rPr lang="en-US" altLang="zh-CN" sz="1400" b="0" dirty="0" err="1" smtClean="0">
                <a:ea typeface="宋体" pitchFamily="2" charset="-122"/>
              </a:rPr>
              <a:t>s_name</a:t>
            </a:r>
            <a:r>
              <a:rPr lang="en-US" altLang="zh-CN" sz="1400" b="0" dirty="0" smtClean="0">
                <a:ea typeface="宋体" pitchFamily="2" charset="-122"/>
              </a:rPr>
              <a:t>” id=“</a:t>
            </a:r>
            <a:r>
              <a:rPr lang="en-US" altLang="zh-CN" sz="1400" b="0" dirty="0" err="1" smtClean="0">
                <a:ea typeface="宋体" pitchFamily="2" charset="-122"/>
              </a:rPr>
              <a:t>s_name</a:t>
            </a:r>
            <a:r>
              <a:rPr lang="en-US" altLang="zh-CN" sz="1400" b="0" dirty="0" smtClean="0">
                <a:ea typeface="宋体" pitchFamily="2" charset="-122"/>
              </a:rPr>
              <a:t>” </a:t>
            </a:r>
            <a:r>
              <a:rPr lang="en-US" altLang="zh-CN" sz="1400" b="0" dirty="0" err="1" smtClean="0">
                <a:ea typeface="宋体" pitchFamily="2" charset="-122"/>
              </a:rPr>
              <a:t>onkeypress</a:t>
            </a:r>
            <a:r>
              <a:rPr lang="en-US" altLang="zh-CN" sz="1400" b="0" dirty="0" smtClean="0">
                <a:ea typeface="宋体" pitchFamily="2" charset="-122"/>
              </a:rPr>
              <a:t>=“k_press1();"&gt;</a:t>
            </a:r>
          </a:p>
          <a:p>
            <a:pPr>
              <a:lnSpc>
                <a:spcPts val="1400"/>
              </a:lnSpc>
              <a:spcBef>
                <a:spcPts val="0"/>
              </a:spcBef>
              <a:spcAft>
                <a:spcPts val="0"/>
              </a:spcAft>
              <a:buNone/>
            </a:pPr>
            <a:r>
              <a:rPr lang="en-US" altLang="zh-CN" sz="1400" b="0" dirty="0" smtClean="0">
                <a:ea typeface="宋体" pitchFamily="2" charset="-122"/>
              </a:rPr>
              <a:t>&lt;input type="reset"&gt;</a:t>
            </a:r>
          </a:p>
          <a:p>
            <a:pPr>
              <a:lnSpc>
                <a:spcPts val="1400"/>
              </a:lnSpc>
              <a:spcBef>
                <a:spcPts val="0"/>
              </a:spcBef>
              <a:spcAft>
                <a:spcPts val="0"/>
              </a:spcAft>
              <a:buNone/>
            </a:pPr>
            <a:r>
              <a:rPr lang="en-US" altLang="zh-CN" sz="1400" b="0" dirty="0" smtClean="0">
                <a:ea typeface="宋体" pitchFamily="2" charset="-122"/>
              </a:rPr>
              <a:t>&lt;/form&gt;</a:t>
            </a:r>
          </a:p>
          <a:p>
            <a:pPr>
              <a:lnSpc>
                <a:spcPts val="1400"/>
              </a:lnSpc>
              <a:spcBef>
                <a:spcPts val="0"/>
              </a:spcBef>
              <a:spcAft>
                <a:spcPts val="0"/>
              </a:spcAft>
              <a:buNone/>
            </a:pPr>
            <a:r>
              <a:rPr lang="en-US" altLang="zh-CN" sz="1400" b="0" dirty="0" smtClean="0">
                <a:ea typeface="宋体" pitchFamily="2" charset="-122"/>
              </a:rPr>
              <a:t>&lt;/body&gt;</a:t>
            </a:r>
          </a:p>
          <a:p>
            <a:pPr>
              <a:lnSpc>
                <a:spcPts val="1400"/>
              </a:lnSpc>
              <a:spcBef>
                <a:spcPts val="0"/>
              </a:spcBef>
              <a:spcAft>
                <a:spcPts val="0"/>
              </a:spcAft>
              <a:buNone/>
            </a:pPr>
            <a:r>
              <a:rPr lang="en-US" altLang="zh-CN" sz="1400" b="0" dirty="0" smtClean="0">
                <a:ea typeface="宋体" pitchFamily="2" charset="-122"/>
              </a:rPr>
              <a:t>&lt;/html&gt;</a:t>
            </a:r>
          </a:p>
        </p:txBody>
      </p:sp>
      <p:pic>
        <p:nvPicPr>
          <p:cNvPr id="1026" name="Picture 2"/>
          <p:cNvPicPr>
            <a:picLocks noChangeAspect="1" noChangeArrowheads="1"/>
          </p:cNvPicPr>
          <p:nvPr/>
        </p:nvPicPr>
        <p:blipFill>
          <a:blip r:embed="rId2" cstate="print"/>
          <a:srcRect/>
          <a:stretch>
            <a:fillRect/>
          </a:stretch>
        </p:blipFill>
        <p:spPr bwMode="auto">
          <a:xfrm>
            <a:off x="5410200" y="3181350"/>
            <a:ext cx="3517300" cy="1113493"/>
          </a:xfrm>
          <a:prstGeom prst="rect">
            <a:avLst/>
          </a:prstGeom>
          <a:noFill/>
          <a:ln w="9525">
            <a:noFill/>
            <a:miter lim="800000"/>
            <a:headEnd/>
            <a:tailEnd/>
          </a:ln>
        </p:spPr>
      </p:pic>
    </p:spTree>
    <p:extLst>
      <p:ext uri="{BB962C8B-B14F-4D97-AF65-F5344CB8AC3E}">
        <p14:creationId xmlns:p14="http://schemas.microsoft.com/office/powerpoint/2010/main" val="254445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1555">
                                            <p:txEl>
                                              <p:pRg st="1" end="1"/>
                                            </p:txEl>
                                          </p:spTgt>
                                        </p:tgtEl>
                                        <p:attrNameLst>
                                          <p:attrName>style.visibility</p:attrName>
                                        </p:attrNameLst>
                                      </p:cBhvr>
                                      <p:to>
                                        <p:strVal val="visible"/>
                                      </p:to>
                                    </p:set>
                                    <p:anim calcmode="lin" valueType="num">
                                      <p:cBhvr additive="base">
                                        <p:cTn id="13" dur="500" fill="hold"/>
                                        <p:tgtEl>
                                          <p:spTgt spid="151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1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anim calcmode="lin" valueType="num">
                                      <p:cBhvr additive="base">
                                        <p:cTn id="19" dur="500" fill="hold"/>
                                        <p:tgtEl>
                                          <p:spTgt spid="151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1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1555">
                                            <p:txEl>
                                              <p:pRg st="3" end="3"/>
                                            </p:txEl>
                                          </p:spTgt>
                                        </p:tgtEl>
                                        <p:attrNameLst>
                                          <p:attrName>style.visibility</p:attrName>
                                        </p:attrNameLst>
                                      </p:cBhvr>
                                      <p:to>
                                        <p:strVal val="visible"/>
                                      </p:to>
                                    </p:set>
                                    <p:anim calcmode="lin" valueType="num">
                                      <p:cBhvr additive="base">
                                        <p:cTn id="25" dur="500" fill="hold"/>
                                        <p:tgtEl>
                                          <p:spTgt spid="1515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1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1555">
                                            <p:txEl>
                                              <p:pRg st="4" end="4"/>
                                            </p:txEl>
                                          </p:spTgt>
                                        </p:tgtEl>
                                        <p:attrNameLst>
                                          <p:attrName>style.visibility</p:attrName>
                                        </p:attrNameLst>
                                      </p:cBhvr>
                                      <p:to>
                                        <p:strVal val="visible"/>
                                      </p:to>
                                    </p:set>
                                    <p:anim calcmode="lin" valueType="num">
                                      <p:cBhvr additive="base">
                                        <p:cTn id="31" dur="500" fill="hold"/>
                                        <p:tgtEl>
                                          <p:spTgt spid="1515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1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1555">
                                            <p:txEl>
                                              <p:pRg st="5" end="5"/>
                                            </p:txEl>
                                          </p:spTgt>
                                        </p:tgtEl>
                                        <p:attrNameLst>
                                          <p:attrName>style.visibility</p:attrName>
                                        </p:attrNameLst>
                                      </p:cBhvr>
                                      <p:to>
                                        <p:strVal val="visible"/>
                                      </p:to>
                                    </p:set>
                                    <p:anim calcmode="lin" valueType="num">
                                      <p:cBhvr additive="base">
                                        <p:cTn id="37" dur="500" fill="hold"/>
                                        <p:tgtEl>
                                          <p:spTgt spid="1515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15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1555">
                                            <p:txEl>
                                              <p:pRg st="6" end="6"/>
                                            </p:txEl>
                                          </p:spTgt>
                                        </p:tgtEl>
                                        <p:attrNameLst>
                                          <p:attrName>style.visibility</p:attrName>
                                        </p:attrNameLst>
                                      </p:cBhvr>
                                      <p:to>
                                        <p:strVal val="visible"/>
                                      </p:to>
                                    </p:set>
                                    <p:anim calcmode="lin" valueType="num">
                                      <p:cBhvr additive="base">
                                        <p:cTn id="43" dur="500" fill="hold"/>
                                        <p:tgtEl>
                                          <p:spTgt spid="15155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155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1555">
                                            <p:txEl>
                                              <p:pRg st="7" end="7"/>
                                            </p:txEl>
                                          </p:spTgt>
                                        </p:tgtEl>
                                        <p:attrNameLst>
                                          <p:attrName>style.visibility</p:attrName>
                                        </p:attrNameLst>
                                      </p:cBhvr>
                                      <p:to>
                                        <p:strVal val="visible"/>
                                      </p:to>
                                    </p:set>
                                    <p:anim calcmode="lin" valueType="num">
                                      <p:cBhvr additive="base">
                                        <p:cTn id="49" dur="500" fill="hold"/>
                                        <p:tgtEl>
                                          <p:spTgt spid="15155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15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1555">
                                            <p:txEl>
                                              <p:pRg st="8" end="8"/>
                                            </p:txEl>
                                          </p:spTgt>
                                        </p:tgtEl>
                                        <p:attrNameLst>
                                          <p:attrName>style.visibility</p:attrName>
                                        </p:attrNameLst>
                                      </p:cBhvr>
                                      <p:to>
                                        <p:strVal val="visible"/>
                                      </p:to>
                                    </p:set>
                                    <p:anim calcmode="lin" valueType="num">
                                      <p:cBhvr additive="base">
                                        <p:cTn id="55" dur="500" fill="hold"/>
                                        <p:tgtEl>
                                          <p:spTgt spid="15155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15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1555">
                                            <p:txEl>
                                              <p:pRg st="9" end="9"/>
                                            </p:txEl>
                                          </p:spTgt>
                                        </p:tgtEl>
                                        <p:attrNameLst>
                                          <p:attrName>style.visibility</p:attrName>
                                        </p:attrNameLst>
                                      </p:cBhvr>
                                      <p:to>
                                        <p:strVal val="visible"/>
                                      </p:to>
                                    </p:set>
                                    <p:anim calcmode="lin" valueType="num">
                                      <p:cBhvr additive="base">
                                        <p:cTn id="61" dur="500" fill="hold"/>
                                        <p:tgtEl>
                                          <p:spTgt spid="15155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5155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1555">
                                            <p:txEl>
                                              <p:pRg st="10" end="10"/>
                                            </p:txEl>
                                          </p:spTgt>
                                        </p:tgtEl>
                                        <p:attrNameLst>
                                          <p:attrName>style.visibility</p:attrName>
                                        </p:attrNameLst>
                                      </p:cBhvr>
                                      <p:to>
                                        <p:strVal val="visible"/>
                                      </p:to>
                                    </p:set>
                                    <p:anim calcmode="lin" valueType="num">
                                      <p:cBhvr additive="base">
                                        <p:cTn id="67" dur="500" fill="hold"/>
                                        <p:tgtEl>
                                          <p:spTgt spid="15155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5155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1555">
                                            <p:txEl>
                                              <p:pRg st="11" end="11"/>
                                            </p:txEl>
                                          </p:spTgt>
                                        </p:tgtEl>
                                        <p:attrNameLst>
                                          <p:attrName>style.visibility</p:attrName>
                                        </p:attrNameLst>
                                      </p:cBhvr>
                                      <p:to>
                                        <p:strVal val="visible"/>
                                      </p:to>
                                    </p:set>
                                    <p:anim calcmode="lin" valueType="num">
                                      <p:cBhvr additive="base">
                                        <p:cTn id="73" dur="500" fill="hold"/>
                                        <p:tgtEl>
                                          <p:spTgt spid="15155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5155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51555">
                                            <p:txEl>
                                              <p:pRg st="12" end="12"/>
                                            </p:txEl>
                                          </p:spTgt>
                                        </p:tgtEl>
                                        <p:attrNameLst>
                                          <p:attrName>style.visibility</p:attrName>
                                        </p:attrNameLst>
                                      </p:cBhvr>
                                      <p:to>
                                        <p:strVal val="visible"/>
                                      </p:to>
                                    </p:set>
                                    <p:anim calcmode="lin" valueType="num">
                                      <p:cBhvr additive="base">
                                        <p:cTn id="79" dur="500" fill="hold"/>
                                        <p:tgtEl>
                                          <p:spTgt spid="151555">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5155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1555">
                                            <p:txEl>
                                              <p:pRg st="13" end="13"/>
                                            </p:txEl>
                                          </p:spTgt>
                                        </p:tgtEl>
                                        <p:attrNameLst>
                                          <p:attrName>style.visibility</p:attrName>
                                        </p:attrNameLst>
                                      </p:cBhvr>
                                      <p:to>
                                        <p:strVal val="visible"/>
                                      </p:to>
                                    </p:set>
                                    <p:anim calcmode="lin" valueType="num">
                                      <p:cBhvr additive="base">
                                        <p:cTn id="85" dur="500" fill="hold"/>
                                        <p:tgtEl>
                                          <p:spTgt spid="151555">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5155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51555">
                                            <p:txEl>
                                              <p:pRg st="14" end="14"/>
                                            </p:txEl>
                                          </p:spTgt>
                                        </p:tgtEl>
                                        <p:attrNameLst>
                                          <p:attrName>style.visibility</p:attrName>
                                        </p:attrNameLst>
                                      </p:cBhvr>
                                      <p:to>
                                        <p:strVal val="visible"/>
                                      </p:to>
                                    </p:set>
                                    <p:anim calcmode="lin" valueType="num">
                                      <p:cBhvr additive="base">
                                        <p:cTn id="91" dur="500" fill="hold"/>
                                        <p:tgtEl>
                                          <p:spTgt spid="151555">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5155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51555">
                                            <p:txEl>
                                              <p:pRg st="15" end="15"/>
                                            </p:txEl>
                                          </p:spTgt>
                                        </p:tgtEl>
                                        <p:attrNameLst>
                                          <p:attrName>style.visibility</p:attrName>
                                        </p:attrNameLst>
                                      </p:cBhvr>
                                      <p:to>
                                        <p:strVal val="visible"/>
                                      </p:to>
                                    </p:set>
                                    <p:anim calcmode="lin" valueType="num">
                                      <p:cBhvr additive="base">
                                        <p:cTn id="97" dur="500" fill="hold"/>
                                        <p:tgtEl>
                                          <p:spTgt spid="151555">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5155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51555">
                                            <p:txEl>
                                              <p:pRg st="16" end="16"/>
                                            </p:txEl>
                                          </p:spTgt>
                                        </p:tgtEl>
                                        <p:attrNameLst>
                                          <p:attrName>style.visibility</p:attrName>
                                        </p:attrNameLst>
                                      </p:cBhvr>
                                      <p:to>
                                        <p:strVal val="visible"/>
                                      </p:to>
                                    </p:set>
                                    <p:anim calcmode="lin" valueType="num">
                                      <p:cBhvr additive="base">
                                        <p:cTn id="103" dur="500" fill="hold"/>
                                        <p:tgtEl>
                                          <p:spTgt spid="151555">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5155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51555">
                                            <p:txEl>
                                              <p:pRg st="17" end="17"/>
                                            </p:txEl>
                                          </p:spTgt>
                                        </p:tgtEl>
                                        <p:attrNameLst>
                                          <p:attrName>style.visibility</p:attrName>
                                        </p:attrNameLst>
                                      </p:cBhvr>
                                      <p:to>
                                        <p:strVal val="visible"/>
                                      </p:to>
                                    </p:set>
                                    <p:anim calcmode="lin" valueType="num">
                                      <p:cBhvr additive="base">
                                        <p:cTn id="109" dur="500" fill="hold"/>
                                        <p:tgtEl>
                                          <p:spTgt spid="151555">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51555">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51555">
                                            <p:txEl>
                                              <p:pRg st="18" end="18"/>
                                            </p:txEl>
                                          </p:spTgt>
                                        </p:tgtEl>
                                        <p:attrNameLst>
                                          <p:attrName>style.visibility</p:attrName>
                                        </p:attrNameLst>
                                      </p:cBhvr>
                                      <p:to>
                                        <p:strVal val="visible"/>
                                      </p:to>
                                    </p:set>
                                    <p:anim calcmode="lin" valueType="num">
                                      <p:cBhvr additive="base">
                                        <p:cTn id="115" dur="500" fill="hold"/>
                                        <p:tgtEl>
                                          <p:spTgt spid="151555">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51555">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51555">
                                            <p:txEl>
                                              <p:pRg st="19" end="19"/>
                                            </p:txEl>
                                          </p:spTgt>
                                        </p:tgtEl>
                                        <p:attrNameLst>
                                          <p:attrName>style.visibility</p:attrName>
                                        </p:attrNameLst>
                                      </p:cBhvr>
                                      <p:to>
                                        <p:strVal val="visible"/>
                                      </p:to>
                                    </p:set>
                                    <p:anim calcmode="lin" valueType="num">
                                      <p:cBhvr additive="base">
                                        <p:cTn id="121" dur="500" fill="hold"/>
                                        <p:tgtEl>
                                          <p:spTgt spid="151555">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51555">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51555">
                                            <p:txEl>
                                              <p:pRg st="20" end="20"/>
                                            </p:txEl>
                                          </p:spTgt>
                                        </p:tgtEl>
                                        <p:attrNameLst>
                                          <p:attrName>style.visibility</p:attrName>
                                        </p:attrNameLst>
                                      </p:cBhvr>
                                      <p:to>
                                        <p:strVal val="visible"/>
                                      </p:to>
                                    </p:set>
                                    <p:anim calcmode="lin" valueType="num">
                                      <p:cBhvr additive="base">
                                        <p:cTn id="127" dur="500" fill="hold"/>
                                        <p:tgtEl>
                                          <p:spTgt spid="151555">
                                            <p:txEl>
                                              <p:pRg st="20" end="2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151555">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zh-CN" dirty="0" smtClean="0"/>
              <a:t>15.5 </a:t>
            </a:r>
            <a:r>
              <a:rPr lang="zh-CN" altLang="en-US" dirty="0"/>
              <a:t>窗口事件</a:t>
            </a:r>
          </a:p>
        </p:txBody>
      </p:sp>
      <p:sp>
        <p:nvSpPr>
          <p:cNvPr id="152579" name="Rectangle 3"/>
          <p:cNvSpPr>
            <a:spLocks noGrp="1" noChangeArrowheads="1"/>
          </p:cNvSpPr>
          <p:nvPr>
            <p:ph idx="1"/>
          </p:nvPr>
        </p:nvSpPr>
        <p:spPr>
          <a:xfrm>
            <a:off x="533401" y="819150"/>
            <a:ext cx="4724399" cy="3733800"/>
          </a:xfrm>
        </p:spPr>
        <p:txBody>
          <a:bodyPr/>
          <a:lstStyle/>
          <a:p>
            <a:pPr marL="0" indent="0">
              <a:lnSpc>
                <a:spcPts val="1700"/>
              </a:lnSpc>
              <a:spcBef>
                <a:spcPts val="0"/>
              </a:spcBef>
              <a:spcAft>
                <a:spcPts val="0"/>
              </a:spcAft>
              <a:buNone/>
            </a:pPr>
            <a:r>
              <a:rPr lang="en-US" altLang="zh-CN" sz="1400" dirty="0" smtClean="0">
                <a:latin typeface="Verdana" pitchFamily="34" charset="0"/>
                <a:ea typeface="宋体" pitchFamily="2" charset="-122"/>
              </a:rPr>
              <a:t>&lt;!--  edu_15_5_1.html --&gt;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&lt;html&gt;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&lt;head&gt;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&lt;title&gt;</a:t>
            </a:r>
            <a:r>
              <a:rPr lang="zh-CN" altLang="en-US" sz="1400" dirty="0" smtClean="0">
                <a:latin typeface="Verdana" pitchFamily="34" charset="0"/>
                <a:ea typeface="宋体" pitchFamily="2" charset="-122"/>
              </a:rPr>
              <a:t>窗口事件举例</a:t>
            </a:r>
            <a:r>
              <a:rPr lang="en-US" altLang="zh-CN" sz="1400" dirty="0" smtClean="0">
                <a:latin typeface="Verdana" pitchFamily="34" charset="0"/>
                <a:ea typeface="宋体" pitchFamily="2" charset="-122"/>
              </a:rPr>
              <a:t>&lt;/title&gt;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a:t>
            </a:r>
            <a:r>
              <a:rPr lang="en-US" altLang="zh-CN" sz="1400" dirty="0">
                <a:latin typeface="Verdana" pitchFamily="34" charset="0"/>
                <a:ea typeface="宋体" pitchFamily="2" charset="-122"/>
              </a:rPr>
              <a:t>script  type="text/</a:t>
            </a:r>
            <a:r>
              <a:rPr lang="en-US" altLang="zh-CN" sz="1400" dirty="0" err="1">
                <a:latin typeface="Verdana" pitchFamily="34" charset="0"/>
                <a:ea typeface="宋体" pitchFamily="2" charset="-122"/>
              </a:rPr>
              <a:t>javascript</a:t>
            </a:r>
            <a:r>
              <a:rPr lang="en-US" altLang="zh-CN" sz="1400" dirty="0">
                <a:latin typeface="Verdana" pitchFamily="34" charset="0"/>
                <a:ea typeface="宋体" pitchFamily="2" charset="-122"/>
              </a:rPr>
              <a:t>"&gt;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function </a:t>
            </a:r>
            <a:r>
              <a:rPr lang="en-US" altLang="zh-CN" sz="1400" dirty="0">
                <a:latin typeface="Verdana" pitchFamily="34" charset="0"/>
                <a:ea typeface="宋体" pitchFamily="2" charset="-122"/>
              </a:rPr>
              <a:t>load(){alert("</a:t>
            </a:r>
            <a:r>
              <a:rPr lang="zh-CN" altLang="en-US" sz="1400" dirty="0">
                <a:latin typeface="Verdana" pitchFamily="34" charset="0"/>
                <a:ea typeface="宋体" pitchFamily="2" charset="-122"/>
              </a:rPr>
              <a:t>欢迎访问本页面</a:t>
            </a:r>
            <a:r>
              <a:rPr lang="en-US" altLang="zh-CN" sz="1400" dirty="0">
                <a:latin typeface="Verdana" pitchFamily="34" charset="0"/>
                <a:ea typeface="宋体" pitchFamily="2" charset="-122"/>
              </a:rPr>
              <a: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function </a:t>
            </a:r>
            <a:r>
              <a:rPr lang="en-US" altLang="zh-CN" sz="1400" dirty="0" err="1">
                <a:latin typeface="Verdana" pitchFamily="34" charset="0"/>
                <a:ea typeface="宋体" pitchFamily="2" charset="-122"/>
              </a:rPr>
              <a:t>myunload</a:t>
            </a:r>
            <a:r>
              <a:rPr lang="en-US" altLang="zh-CN" sz="1400" dirty="0">
                <a:latin typeface="Verdana" pitchFamily="34" charset="0"/>
                <a:ea typeface="宋体" pitchFamily="2" charset="-122"/>
              </a:rPr>
              <a:t>(){</a:t>
            </a:r>
            <a:r>
              <a:rPr lang="en-US" altLang="zh-CN" sz="1400" dirty="0">
                <a:solidFill>
                  <a:srgbClr val="FF0000"/>
                </a:solidFill>
                <a:latin typeface="Verdana" pitchFamily="34" charset="0"/>
                <a:ea typeface="宋体" pitchFamily="2" charset="-122"/>
              </a:rPr>
              <a:t>return</a:t>
            </a:r>
            <a:r>
              <a:rPr lang="en-US" altLang="zh-CN" sz="1400" dirty="0">
                <a:latin typeface="Verdana" pitchFamily="34" charset="0"/>
                <a:ea typeface="宋体" pitchFamily="2" charset="-122"/>
              </a:rPr>
              <a:t> "</a:t>
            </a:r>
            <a:r>
              <a:rPr lang="zh-CN" altLang="en-US" sz="1400" dirty="0">
                <a:latin typeface="Verdana" pitchFamily="34" charset="0"/>
                <a:ea typeface="宋体" pitchFamily="2" charset="-122"/>
              </a:rPr>
              <a:t>欢迎下次访问</a:t>
            </a:r>
            <a:r>
              <a:rPr lang="en-US" altLang="zh-CN" sz="1400" dirty="0">
                <a:latin typeface="Verdana" pitchFamily="34" charset="0"/>
                <a:ea typeface="宋体" pitchFamily="2" charset="-122"/>
              </a:rPr>
              <a: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a:t>
            </a:r>
            <a:r>
              <a:rPr lang="en-US" altLang="zh-CN" sz="1400" dirty="0">
                <a:latin typeface="Verdana" pitchFamily="34" charset="0"/>
                <a:ea typeface="宋体" pitchFamily="2" charset="-122"/>
              </a:rPr>
              <a:t>script&gt;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a:t>
            </a:r>
            <a:r>
              <a:rPr lang="en-US" altLang="zh-CN" sz="1400" dirty="0">
                <a:latin typeface="Verdana" pitchFamily="34" charset="0"/>
                <a:ea typeface="宋体" pitchFamily="2" charset="-122"/>
              </a:rPr>
              <a:t>head&gt;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a:t>
            </a:r>
            <a:r>
              <a:rPr lang="en-US" altLang="zh-CN" sz="1400" dirty="0">
                <a:latin typeface="Verdana" pitchFamily="34" charset="0"/>
                <a:ea typeface="宋体" pitchFamily="2" charset="-122"/>
              </a:rPr>
              <a:t>body </a:t>
            </a:r>
            <a:r>
              <a:rPr lang="en-US" altLang="zh-CN" sz="1400" dirty="0" err="1">
                <a:latin typeface="Verdana" pitchFamily="34" charset="0"/>
                <a:ea typeface="宋体" pitchFamily="2" charset="-122"/>
              </a:rPr>
              <a:t>onload</a:t>
            </a:r>
            <a:r>
              <a:rPr lang="en-US" altLang="zh-CN" sz="1400" dirty="0">
                <a:latin typeface="Verdana" pitchFamily="34" charset="0"/>
                <a:ea typeface="宋体" pitchFamily="2" charset="-122"/>
              </a:rPr>
              <a:t>="load();" </a:t>
            </a:r>
            <a:r>
              <a:rPr lang="en-US" altLang="zh-CN" sz="1400" dirty="0" err="1">
                <a:solidFill>
                  <a:srgbClr val="FF0000"/>
                </a:solidFill>
                <a:latin typeface="Verdana" pitchFamily="34" charset="0"/>
                <a:ea typeface="宋体" pitchFamily="2" charset="-122"/>
              </a:rPr>
              <a:t>onbeforeunload</a:t>
            </a:r>
            <a:r>
              <a:rPr lang="en-US" altLang="zh-CN" sz="1400" dirty="0">
                <a:latin typeface="Verdana" pitchFamily="34" charset="0"/>
                <a:ea typeface="宋体" pitchFamily="2" charset="-122"/>
              </a:rPr>
              <a:t>="</a:t>
            </a:r>
            <a:r>
              <a:rPr lang="en-US" altLang="zh-CN" sz="1400" dirty="0">
                <a:solidFill>
                  <a:srgbClr val="FF0000"/>
                </a:solidFill>
                <a:latin typeface="Verdana" pitchFamily="34" charset="0"/>
                <a:ea typeface="宋体" pitchFamily="2" charset="-122"/>
              </a:rPr>
              <a:t>return</a:t>
            </a:r>
            <a:r>
              <a:rPr lang="en-US" altLang="zh-CN" sz="1400" dirty="0">
                <a:latin typeface="Verdana" pitchFamily="34" charset="0"/>
                <a:ea typeface="宋体" pitchFamily="2" charset="-122"/>
              </a:rPr>
              <a:t> </a:t>
            </a:r>
            <a:r>
              <a:rPr lang="en-US" altLang="zh-CN" sz="1400" dirty="0" err="1">
                <a:latin typeface="Verdana" pitchFamily="34" charset="0"/>
                <a:ea typeface="宋体" pitchFamily="2" charset="-122"/>
              </a:rPr>
              <a:t>myunload</a:t>
            </a:r>
            <a:r>
              <a:rPr lang="en-US" altLang="zh-CN" sz="1400" dirty="0">
                <a:latin typeface="Verdana" pitchFamily="34" charset="0"/>
                <a:ea typeface="宋体" pitchFamily="2" charset="-122"/>
              </a:rPr>
              <a:t>();" </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a:t>
            </a:r>
            <a:r>
              <a:rPr lang="en-US" altLang="zh-CN" sz="1400" dirty="0">
                <a:latin typeface="Verdana" pitchFamily="34" charset="0"/>
                <a:ea typeface="宋体" pitchFamily="2" charset="-122"/>
              </a:rPr>
              <a:t>h4&gt;</a:t>
            </a:r>
            <a:r>
              <a:rPr lang="zh-CN" altLang="en-US" sz="1400" dirty="0">
                <a:latin typeface="Verdana" pitchFamily="34" charset="0"/>
                <a:ea typeface="宋体" pitchFamily="2" charset="-122"/>
              </a:rPr>
              <a:t>窗口事件的应用</a:t>
            </a:r>
            <a:r>
              <a:rPr lang="en-US" altLang="zh-CN" sz="1400" dirty="0">
                <a:latin typeface="Verdana" pitchFamily="34" charset="0"/>
                <a:ea typeface="宋体" pitchFamily="2" charset="-122"/>
              </a:rPr>
              <a:t>&lt;/h4&gt;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a:t>
            </a:r>
            <a:r>
              <a:rPr lang="en-US" altLang="zh-CN" sz="1400" dirty="0">
                <a:latin typeface="Verdana" pitchFamily="34" charset="0"/>
                <a:ea typeface="宋体" pitchFamily="2" charset="-122"/>
              </a:rPr>
              <a:t>p </a:t>
            </a:r>
            <a:r>
              <a:rPr lang="en-US" altLang="zh-CN" sz="1400" dirty="0" err="1">
                <a:latin typeface="Verdana" pitchFamily="34" charset="0"/>
                <a:ea typeface="宋体" pitchFamily="2" charset="-122"/>
              </a:rPr>
              <a:t>onclick</a:t>
            </a:r>
            <a:r>
              <a:rPr lang="en-US" altLang="zh-CN" sz="1400" dirty="0">
                <a:latin typeface="Verdana" pitchFamily="34" charset="0"/>
                <a:ea typeface="宋体" pitchFamily="2" charset="-122"/>
              </a:rPr>
              <a:t>="alert('</a:t>
            </a:r>
            <a:r>
              <a:rPr lang="zh-CN" altLang="en-US" sz="1400" dirty="0">
                <a:latin typeface="Verdana" pitchFamily="34" charset="0"/>
                <a:ea typeface="宋体" pitchFamily="2" charset="-122"/>
              </a:rPr>
              <a:t>单击我！</a:t>
            </a:r>
            <a:r>
              <a:rPr lang="en-US" altLang="zh-CN" sz="1400" dirty="0">
                <a:latin typeface="Verdana" pitchFamily="34" charset="0"/>
                <a:ea typeface="宋体" pitchFamily="2" charset="-122"/>
              </a:rPr>
              <a:t>')"&gt;</a:t>
            </a:r>
            <a:r>
              <a:rPr lang="zh-CN" altLang="en-US" sz="1400" dirty="0">
                <a:latin typeface="Verdana" pitchFamily="34" charset="0"/>
                <a:ea typeface="宋体" pitchFamily="2" charset="-122"/>
              </a:rPr>
              <a:t>单击我！</a:t>
            </a:r>
            <a:r>
              <a:rPr lang="en-US" altLang="zh-CN" sz="1400" dirty="0">
                <a:latin typeface="Verdana" pitchFamily="34" charset="0"/>
                <a:ea typeface="宋体" pitchFamily="2" charset="-122"/>
              </a:rPr>
              <a:t>&lt;/p&gt;</a:t>
            </a:r>
          </a:p>
          <a:p>
            <a:pPr marL="0" indent="0">
              <a:lnSpc>
                <a:spcPts val="1700"/>
              </a:lnSpc>
              <a:spcBef>
                <a:spcPts val="0"/>
              </a:spcBef>
              <a:spcAft>
                <a:spcPts val="0"/>
              </a:spcAft>
              <a:buNone/>
            </a:pPr>
            <a:r>
              <a:rPr lang="en-US" altLang="zh-CN" sz="1400" dirty="0" smtClean="0">
                <a:latin typeface="Verdana" pitchFamily="34" charset="0"/>
                <a:ea typeface="宋体" pitchFamily="2" charset="-122"/>
              </a:rPr>
              <a:t>  &lt;/</a:t>
            </a:r>
            <a:r>
              <a:rPr lang="en-US" altLang="zh-CN" sz="1400" dirty="0">
                <a:latin typeface="Verdana" pitchFamily="34" charset="0"/>
                <a:ea typeface="宋体" pitchFamily="2" charset="-122"/>
              </a:rPr>
              <a:t>body&gt;</a:t>
            </a:r>
          </a:p>
          <a:p>
            <a:pPr marL="0" indent="0">
              <a:lnSpc>
                <a:spcPts val="1700"/>
              </a:lnSpc>
              <a:spcBef>
                <a:spcPts val="0"/>
              </a:spcBef>
              <a:spcAft>
                <a:spcPts val="0"/>
              </a:spcAft>
              <a:buNone/>
            </a:pPr>
            <a:r>
              <a:rPr lang="en-US" altLang="zh-CN" sz="1400" dirty="0">
                <a:latin typeface="Verdana" pitchFamily="34" charset="0"/>
                <a:ea typeface="宋体" pitchFamily="2" charset="-122"/>
              </a:rPr>
              <a:t>&lt;/html&gt;</a:t>
            </a:r>
            <a:endParaRPr lang="zh-CN" altLang="en-US" sz="1000" dirty="0">
              <a:ea typeface="宋体" pitchFamily="2" charset="-122"/>
            </a:endParaRPr>
          </a:p>
        </p:txBody>
      </p:sp>
      <p:pic>
        <p:nvPicPr>
          <p:cNvPr id="2051" name="Picture 3"/>
          <p:cNvPicPr>
            <a:picLocks noChangeAspect="1" noChangeArrowheads="1"/>
          </p:cNvPicPr>
          <p:nvPr/>
        </p:nvPicPr>
        <p:blipFill>
          <a:blip r:embed="rId2" cstate="print"/>
          <a:srcRect/>
          <a:stretch>
            <a:fillRect/>
          </a:stretch>
        </p:blipFill>
        <p:spPr bwMode="auto">
          <a:xfrm>
            <a:off x="5410200" y="1047750"/>
            <a:ext cx="3519488" cy="1350441"/>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5486400" y="2640106"/>
            <a:ext cx="3429000" cy="1084169"/>
          </a:xfrm>
          <a:prstGeom prst="rect">
            <a:avLst/>
          </a:prstGeom>
          <a:noFill/>
          <a:ln w="9525">
            <a:noFill/>
            <a:miter lim="800000"/>
            <a:headEnd/>
            <a:tailEnd/>
          </a:ln>
        </p:spPr>
      </p:pic>
    </p:spTree>
    <p:extLst>
      <p:ext uri="{BB962C8B-B14F-4D97-AF65-F5344CB8AC3E}">
        <p14:creationId xmlns:p14="http://schemas.microsoft.com/office/powerpoint/2010/main" val="312367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additive="base">
                                        <p:cTn id="7" dur="500" fill="hold"/>
                                        <p:tgtEl>
                                          <p:spTgt spid="152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2579">
                                            <p:txEl>
                                              <p:pRg st="1" end="1"/>
                                            </p:txEl>
                                          </p:spTgt>
                                        </p:tgtEl>
                                        <p:attrNameLst>
                                          <p:attrName>style.visibility</p:attrName>
                                        </p:attrNameLst>
                                      </p:cBhvr>
                                      <p:to>
                                        <p:strVal val="visible"/>
                                      </p:to>
                                    </p:set>
                                    <p:anim calcmode="lin" valueType="num">
                                      <p:cBhvr additive="base">
                                        <p:cTn id="13" dur="500" fill="hold"/>
                                        <p:tgtEl>
                                          <p:spTgt spid="152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2579">
                                            <p:txEl>
                                              <p:pRg st="2" end="2"/>
                                            </p:txEl>
                                          </p:spTgt>
                                        </p:tgtEl>
                                        <p:attrNameLst>
                                          <p:attrName>style.visibility</p:attrName>
                                        </p:attrNameLst>
                                      </p:cBhvr>
                                      <p:to>
                                        <p:strVal val="visible"/>
                                      </p:to>
                                    </p:set>
                                    <p:anim calcmode="lin" valueType="num">
                                      <p:cBhvr additive="base">
                                        <p:cTn id="19" dur="500" fill="hold"/>
                                        <p:tgtEl>
                                          <p:spTgt spid="1525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2579">
                                            <p:txEl>
                                              <p:pRg st="3" end="3"/>
                                            </p:txEl>
                                          </p:spTgt>
                                        </p:tgtEl>
                                        <p:attrNameLst>
                                          <p:attrName>style.visibility</p:attrName>
                                        </p:attrNameLst>
                                      </p:cBhvr>
                                      <p:to>
                                        <p:strVal val="visible"/>
                                      </p:to>
                                    </p:set>
                                    <p:anim calcmode="lin" valueType="num">
                                      <p:cBhvr additive="base">
                                        <p:cTn id="25" dur="500" fill="hold"/>
                                        <p:tgtEl>
                                          <p:spTgt spid="1525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25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15.6  </a:t>
            </a:r>
            <a:r>
              <a:rPr lang="zh-CN" altLang="en-US" dirty="0" smtClean="0"/>
              <a:t>综合实例</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838200" y="819150"/>
            <a:ext cx="4528267" cy="16002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838200" y="2514600"/>
            <a:ext cx="4508500" cy="1395413"/>
          </a:xfrm>
          <a:prstGeom prst="rect">
            <a:avLst/>
          </a:prstGeom>
          <a:noFill/>
          <a:ln w="9525">
            <a:noFill/>
            <a:miter lim="800000"/>
            <a:headEnd/>
            <a:tailEnd/>
          </a:ln>
        </p:spPr>
      </p:pic>
      <p:sp>
        <p:nvSpPr>
          <p:cNvPr id="5" name="Rectangle 3"/>
          <p:cNvSpPr txBox="1">
            <a:spLocks noChangeArrowheads="1"/>
          </p:cNvSpPr>
          <p:nvPr/>
        </p:nvSpPr>
        <p:spPr>
          <a:xfrm>
            <a:off x="5562601" y="819150"/>
            <a:ext cx="3505199" cy="2819400"/>
          </a:xfrm>
          <a:prstGeom prst="rect">
            <a:avLst/>
          </a:prstGeom>
        </p:spPr>
        <p:txBody>
          <a:bodyPr/>
          <a:lstStyle/>
          <a:p>
            <a:pPr marL="0" marR="0" lvl="0" indent="0" algn="l" defTabSz="1158875" rtl="0" eaLnBrk="0" fontAlgn="base" latinLnBrk="0" hangingPunct="0">
              <a:lnSpc>
                <a:spcPct val="100000"/>
              </a:lnSpc>
              <a:spcBef>
                <a:spcPts val="0"/>
              </a:spcBef>
              <a:spcAft>
                <a:spcPts val="0"/>
              </a:spcAft>
              <a:buClr>
                <a:srgbClr val="0000CC"/>
              </a:buClr>
              <a:buSzPct val="100000"/>
              <a:buFont typeface="Wingdings" pitchFamily="2" charset="2"/>
              <a:buNone/>
              <a:tabLst/>
              <a:defRPr/>
            </a:pP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页面设计分析：</a:t>
            </a:r>
            <a:endPar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0" marR="0" lvl="0" indent="0" algn="l" defTabSz="1158875" rtl="0" eaLnBrk="0" fontAlgn="base" latinLnBrk="0" hangingPunct="0">
              <a:lnSpc>
                <a:spcPct val="100000"/>
              </a:lnSpc>
              <a:spcBef>
                <a:spcPts val="0"/>
              </a:spcBef>
              <a:spcAft>
                <a:spcPts val="0"/>
              </a:spcAft>
              <a:buClr>
                <a:srgbClr val="0000CC"/>
              </a:buClr>
              <a:buSzPct val="100000"/>
              <a:buFont typeface="Wingdings" pitchFamily="2" charset="2"/>
              <a:buNone/>
              <a:tabLst/>
              <a:defRPr/>
            </a:pPr>
            <a:r>
              <a:rPr lang="en-US" altLang="zh-CN" b="0" kern="0" dirty="0" smtClean="0">
                <a:latin typeface="微软雅黑" pitchFamily="34" charset="-122"/>
                <a:ea typeface="微软雅黑" pitchFamily="34" charset="-122"/>
              </a:rPr>
              <a:t>       </a:t>
            </a:r>
            <a:r>
              <a:rPr lang="zh-CN" altLang="en-US" b="0" kern="0" dirty="0" smtClean="0">
                <a:latin typeface="微软雅黑" pitchFamily="34" charset="-122"/>
                <a:ea typeface="微软雅黑" pitchFamily="34" charset="-122"/>
              </a:rPr>
              <a:t>采用表单和表单控件完成页面布局。采用样式表完成页面效果控制。</a:t>
            </a:r>
            <a:endParaRPr lang="en-US" altLang="zh-CN" b="0" kern="0" dirty="0" smtClean="0">
              <a:latin typeface="微软雅黑" pitchFamily="34" charset="-122"/>
              <a:ea typeface="微软雅黑" pitchFamily="34" charset="-122"/>
            </a:endParaRPr>
          </a:p>
          <a:p>
            <a:pPr lvl="0" defTabSz="1158875">
              <a:lnSpc>
                <a:spcPct val="100000"/>
              </a:lnSpc>
              <a:spcBef>
                <a:spcPts val="0"/>
              </a:spcBef>
              <a:spcAft>
                <a:spcPts val="0"/>
              </a:spcAft>
              <a:buClr>
                <a:srgbClr val="0000CC"/>
              </a:buClr>
            </a:pP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自定义</a:t>
            </a:r>
            <a:r>
              <a:rPr lang="en-US" b="0" dirty="0" smtClean="0">
                <a:latin typeface="微软雅黑" pitchFamily="34" charset="-122"/>
                <a:ea typeface="微软雅黑" pitchFamily="34" charset="-122"/>
              </a:rPr>
              <a:t>2</a:t>
            </a:r>
            <a:r>
              <a:rPr lang="zh-CN" altLang="en-US" b="0" dirty="0" smtClean="0">
                <a:latin typeface="微软雅黑" pitchFamily="34" charset="-122"/>
                <a:ea typeface="微软雅黑" pitchFamily="34" charset="-122"/>
              </a:rPr>
              <a:t>个</a:t>
            </a:r>
            <a:r>
              <a:rPr lang="en-US" altLang="zh-CN" b="0" dirty="0" smtClean="0">
                <a:latin typeface="微软雅黑" pitchFamily="34" charset="-122"/>
                <a:ea typeface="微软雅黑" pitchFamily="34" charset="-122"/>
              </a:rPr>
              <a:t>JS</a:t>
            </a:r>
            <a:r>
              <a:rPr lang="zh-CN" altLang="en-US" b="0" dirty="0" smtClean="0">
                <a:latin typeface="微软雅黑" pitchFamily="34" charset="-122"/>
                <a:ea typeface="微软雅黑" pitchFamily="34" charset="-122"/>
              </a:rPr>
              <a:t>函数，分别是检查输入数据的有效性</a:t>
            </a:r>
            <a:r>
              <a:rPr lang="en-US" b="0" dirty="0" err="1" smtClean="0">
                <a:latin typeface="微软雅黑" pitchFamily="34" charset="-122"/>
                <a:ea typeface="微软雅黑" pitchFamily="34" charset="-122"/>
              </a:rPr>
              <a:t>checkReg</a:t>
            </a:r>
            <a:r>
              <a:rPr lang="en-US" b="0" dirty="0" smtClean="0">
                <a:latin typeface="微软雅黑" pitchFamily="34" charset="-122"/>
                <a:ea typeface="微软雅黑" pitchFamily="34" charset="-122"/>
              </a:rPr>
              <a:t>()</a:t>
            </a:r>
            <a:r>
              <a:rPr lang="zh-CN" altLang="en-US" b="0" dirty="0" smtClean="0">
                <a:latin typeface="微软雅黑" pitchFamily="34" charset="-122"/>
                <a:ea typeface="微软雅黑" pitchFamily="34" charset="-122"/>
              </a:rPr>
              <a:t>和清除信息</a:t>
            </a:r>
            <a:r>
              <a:rPr lang="en-US" b="0" dirty="0" err="1" smtClean="0">
                <a:latin typeface="微软雅黑" pitchFamily="34" charset="-122"/>
                <a:ea typeface="微软雅黑" pitchFamily="34" charset="-122"/>
              </a:rPr>
              <a:t>clearInfo</a:t>
            </a:r>
            <a:r>
              <a:rPr lang="en-US" b="0" dirty="0" smtClean="0">
                <a:latin typeface="微软雅黑" pitchFamily="34" charset="-122"/>
                <a:ea typeface="微软雅黑" pitchFamily="34" charset="-122"/>
              </a:rPr>
              <a:t>()</a:t>
            </a:r>
            <a:r>
              <a:rPr lang="zh-CN" altLang="en-US" b="0" dirty="0" smtClean="0">
                <a:latin typeface="微软雅黑" pitchFamily="34" charset="-122"/>
                <a:ea typeface="微软雅黑" pitchFamily="34" charset="-122"/>
              </a:rPr>
              <a:t>函数。</a:t>
            </a:r>
            <a:endParaRPr lang="en-US" altLang="zh-CN" b="0" dirty="0" smtClean="0">
              <a:latin typeface="微软雅黑" pitchFamily="34" charset="-122"/>
              <a:ea typeface="微软雅黑" pitchFamily="34" charset="-122"/>
            </a:endParaRPr>
          </a:p>
        </p:txBody>
      </p:sp>
      <p:sp>
        <p:nvSpPr>
          <p:cNvPr id="6" name="矩形 5"/>
          <p:cNvSpPr/>
          <p:nvPr/>
        </p:nvSpPr>
        <p:spPr>
          <a:xfrm>
            <a:off x="533400" y="4000500"/>
            <a:ext cx="8534400" cy="674031"/>
          </a:xfrm>
          <a:prstGeom prst="rect">
            <a:avLst/>
          </a:prstGeom>
        </p:spPr>
        <p:txBody>
          <a:bodyPr wrap="square">
            <a:spAutoFit/>
          </a:bodyPr>
          <a:lstStyle/>
          <a:p>
            <a:pPr>
              <a:buFont typeface="Wingdings" pitchFamily="2" charset="2"/>
              <a:buChar char="ü"/>
            </a:pPr>
            <a:r>
              <a:rPr lang="zh-CN" altLang="en-US" b="0" dirty="0" smtClean="0">
                <a:latin typeface="微软雅黑" pitchFamily="34" charset="-122"/>
                <a:ea typeface="微软雅黑" pitchFamily="34" charset="-122"/>
              </a:rPr>
              <a:t>通过</a:t>
            </a:r>
            <a:r>
              <a:rPr lang="en-US" altLang="zh-CN" b="0" dirty="0" smtClean="0">
                <a:latin typeface="微软雅黑" pitchFamily="34" charset="-122"/>
                <a:ea typeface="微软雅黑" pitchFamily="34" charset="-122"/>
              </a:rPr>
              <a:t>ID</a:t>
            </a:r>
            <a:r>
              <a:rPr lang="zh-CN" altLang="en-US" b="0" dirty="0" smtClean="0">
                <a:latin typeface="微软雅黑" pitchFamily="34" charset="-122"/>
                <a:ea typeface="微软雅黑" pitchFamily="34" charset="-122"/>
              </a:rPr>
              <a:t>获取页面元素的通用函数：</a:t>
            </a:r>
            <a:endParaRPr lang="en-US" altLang="zh-CN" b="0" dirty="0" smtClean="0">
              <a:latin typeface="微软雅黑" pitchFamily="34" charset="-122"/>
              <a:ea typeface="微软雅黑" pitchFamily="34" charset="-122"/>
            </a:endParaRPr>
          </a:p>
          <a:p>
            <a:pPr>
              <a:lnSpc>
                <a:spcPct val="100000"/>
              </a:lnSpc>
              <a:spcBef>
                <a:spcPts val="0"/>
              </a:spcBef>
            </a:pPr>
            <a:r>
              <a:rPr lang="en-US" altLang="zh-CN" sz="1800" b="0" dirty="0" smtClean="0">
                <a:solidFill>
                  <a:srgbClr val="FF0000"/>
                </a:solidFill>
                <a:latin typeface="微软雅黑" pitchFamily="34" charset="-122"/>
                <a:ea typeface="微软雅黑" pitchFamily="34" charset="-122"/>
              </a:rPr>
              <a:t>              function $(id){ return </a:t>
            </a:r>
            <a:r>
              <a:rPr lang="en-US" altLang="zh-CN" sz="1800" b="0" dirty="0" err="1" smtClean="0">
                <a:solidFill>
                  <a:srgbClr val="FF0000"/>
                </a:solidFill>
                <a:latin typeface="微软雅黑" pitchFamily="34" charset="-122"/>
                <a:ea typeface="微软雅黑" pitchFamily="34" charset="-122"/>
              </a:rPr>
              <a:t>document.getElementById</a:t>
            </a:r>
            <a:r>
              <a:rPr lang="en-US" altLang="zh-CN" sz="1800" b="0" dirty="0" smtClean="0">
                <a:solidFill>
                  <a:srgbClr val="FF0000"/>
                </a:solidFill>
                <a:latin typeface="微软雅黑" pitchFamily="34" charset="-122"/>
                <a:ea typeface="微软雅黑" pitchFamily="34" charset="-122"/>
              </a:rPr>
              <a:t>(id); }</a:t>
            </a:r>
            <a:endParaRPr lang="zh-CN" altLang="en-US" sz="1800" b="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40234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ox(i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ox(in)">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15.6  </a:t>
            </a:r>
            <a:r>
              <a:rPr lang="zh-CN" altLang="en-US" dirty="0" smtClean="0"/>
              <a:t>综合实例</a:t>
            </a:r>
            <a:r>
              <a:rPr lang="en-US" altLang="zh-CN" dirty="0" smtClean="0"/>
              <a:t>-</a:t>
            </a:r>
            <a:r>
              <a:rPr lang="zh-CN" altLang="en-US" dirty="0" smtClean="0"/>
              <a:t>代码</a:t>
            </a:r>
            <a:endParaRPr lang="zh-CN" altLang="en-US" dirty="0"/>
          </a:p>
        </p:txBody>
      </p:sp>
      <p:sp>
        <p:nvSpPr>
          <p:cNvPr id="5" name="矩形 4"/>
          <p:cNvSpPr/>
          <p:nvPr/>
        </p:nvSpPr>
        <p:spPr>
          <a:xfrm>
            <a:off x="533400" y="819150"/>
            <a:ext cx="5257800" cy="3862596"/>
          </a:xfrm>
          <a:prstGeom prst="rect">
            <a:avLst/>
          </a:prstGeom>
        </p:spPr>
        <p:txBody>
          <a:bodyPr wrap="square">
            <a:spAutoFit/>
          </a:bodyPr>
          <a:lstStyle/>
          <a:p>
            <a:pPr>
              <a:lnSpc>
                <a:spcPts val="1400"/>
              </a:lnSpc>
              <a:spcBef>
                <a:spcPts val="0"/>
              </a:spcBef>
            </a:pPr>
            <a:r>
              <a:rPr lang="en-US" altLang="zh-CN" sz="1400" b="0" dirty="0" smtClean="0">
                <a:latin typeface="Verdana" pitchFamily="34" charset="0"/>
                <a:ea typeface="Verdana" pitchFamily="34" charset="0"/>
                <a:cs typeface="Verdana" pitchFamily="34" charset="0"/>
              </a:rPr>
              <a:t>&lt;!--  edu_15_6_1.html --&gt;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doctype</a:t>
            </a:r>
            <a:r>
              <a:rPr lang="en-US" altLang="zh-CN" sz="1400" b="0" dirty="0" smtClean="0">
                <a:latin typeface="Verdana" pitchFamily="34" charset="0"/>
                <a:ea typeface="Verdana" pitchFamily="34" charset="0"/>
                <a:cs typeface="Verdana" pitchFamily="34" charset="0"/>
              </a:rPr>
              <a:t> html&gt;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&lt;html </a:t>
            </a:r>
            <a:r>
              <a:rPr lang="en-US" altLang="zh-CN" sz="1400" b="0" dirty="0" err="1" smtClean="0">
                <a:latin typeface="Verdana" pitchFamily="34" charset="0"/>
                <a:ea typeface="Verdana" pitchFamily="34" charset="0"/>
                <a:cs typeface="Verdana" pitchFamily="34" charset="0"/>
              </a:rPr>
              <a:t>lang</a:t>
            </a:r>
            <a:r>
              <a:rPr lang="en-US" altLang="zh-CN" sz="1400" b="0" dirty="0" smtClean="0">
                <a:latin typeface="Verdana" pitchFamily="34" charset="0"/>
                <a:ea typeface="Verdana" pitchFamily="34" charset="0"/>
                <a:cs typeface="Verdana" pitchFamily="34" charset="0"/>
              </a:rPr>
              <a:t>="en"&gt;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&lt;head&gt;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&lt;meta </a:t>
            </a:r>
            <a:r>
              <a:rPr lang="en-US" altLang="zh-CN" sz="1400" b="0" dirty="0" err="1" smtClean="0">
                <a:latin typeface="Verdana" pitchFamily="34" charset="0"/>
                <a:ea typeface="Verdana" pitchFamily="34" charset="0"/>
                <a:cs typeface="Verdana" pitchFamily="34" charset="0"/>
              </a:rPr>
              <a:t>charset</a:t>
            </a:r>
            <a:r>
              <a:rPr lang="en-US" altLang="zh-CN" sz="1400" b="0" dirty="0" smtClean="0">
                <a:latin typeface="Verdana" pitchFamily="34" charset="0"/>
                <a:ea typeface="Verdana" pitchFamily="34" charset="0"/>
                <a:cs typeface="Verdana" pitchFamily="34" charset="0"/>
              </a:rPr>
              <a:t>="UTF-8"&gt;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&lt;title&gt;</a:t>
            </a:r>
            <a:r>
              <a:rPr lang="zh-CN" altLang="en-US" sz="1400" b="0" dirty="0" smtClean="0">
                <a:latin typeface="Verdana" pitchFamily="34" charset="0"/>
                <a:cs typeface="Verdana" pitchFamily="34" charset="0"/>
              </a:rPr>
              <a:t>用户注册页面</a:t>
            </a:r>
            <a:r>
              <a:rPr lang="en-US" altLang="zh-CN" sz="1400" b="0" dirty="0" smtClean="0">
                <a:latin typeface="Verdana" pitchFamily="34" charset="0"/>
                <a:ea typeface="Verdana" pitchFamily="34" charset="0"/>
                <a:cs typeface="Verdana" pitchFamily="34" charset="0"/>
              </a:rPr>
              <a:t>&lt;/title&gt;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&lt;style type="text/</a:t>
            </a:r>
            <a:r>
              <a:rPr lang="en-US" altLang="zh-CN" sz="1400" b="0" dirty="0" err="1" smtClean="0">
                <a:latin typeface="Verdana" pitchFamily="34" charset="0"/>
                <a:ea typeface="Verdana" pitchFamily="34" charset="0"/>
                <a:cs typeface="Verdana" pitchFamily="34" charset="0"/>
              </a:rPr>
              <a:t>css</a:t>
            </a:r>
            <a:r>
              <a:rPr lang="en-US" altLang="zh-CN" sz="1400" b="0" dirty="0" smtClean="0">
                <a:latin typeface="Verdana" pitchFamily="34" charset="0"/>
                <a:ea typeface="Verdana" pitchFamily="34" charset="0"/>
                <a:cs typeface="Verdana" pitchFamily="34" charset="0"/>
              </a:rPr>
              <a:t>"&gt;</a:t>
            </a:r>
          </a:p>
          <a:p>
            <a:pPr>
              <a:lnSpc>
                <a:spcPts val="1400"/>
              </a:lnSpc>
              <a:spcBef>
                <a:spcPts val="0"/>
              </a:spcBef>
            </a:pPr>
            <a:r>
              <a:rPr lang="en-US" altLang="zh-CN" sz="1400" b="0" dirty="0" smtClean="0">
                <a:latin typeface="Verdana" pitchFamily="34" charset="0"/>
                <a:ea typeface="Verdana" pitchFamily="34" charset="0"/>
                <a:cs typeface="Verdana" pitchFamily="34" charset="0"/>
              </a:rPr>
              <a:t>strong{</a:t>
            </a:r>
            <a:r>
              <a:rPr lang="en-US" altLang="zh-CN" sz="1400" b="0" dirty="0" err="1" smtClean="0">
                <a:latin typeface="Verdana" pitchFamily="34" charset="0"/>
                <a:ea typeface="Verdana" pitchFamily="34" charset="0"/>
                <a:cs typeface="Verdana" pitchFamily="34" charset="0"/>
              </a:rPr>
              <a:t>color:red;font-style:bolder</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err="1" smtClean="0">
                <a:latin typeface="Verdana" pitchFamily="34" charset="0"/>
                <a:ea typeface="Verdana" pitchFamily="34" charset="0"/>
                <a:cs typeface="Verdana" pitchFamily="34" charset="0"/>
              </a:rPr>
              <a:t>fieldset</a:t>
            </a:r>
            <a:r>
              <a:rPr lang="en-US" altLang="zh-CN" sz="1400" b="0" dirty="0" smtClean="0">
                <a:latin typeface="Verdana" pitchFamily="34" charset="0"/>
                <a:ea typeface="Verdana" pitchFamily="34" charset="0"/>
                <a:cs typeface="Verdana" pitchFamily="34" charset="0"/>
              </a:rPr>
              <a:t>{width:560px;height:186px;padding:0px 50px;}</a:t>
            </a:r>
          </a:p>
          <a:p>
            <a:pPr>
              <a:lnSpc>
                <a:spcPts val="1400"/>
              </a:lnSpc>
              <a:spcBef>
                <a:spcPts val="0"/>
              </a:spcBef>
            </a:pPr>
            <a:r>
              <a:rPr lang="en-US" altLang="zh-CN" sz="1400" b="0" dirty="0" smtClean="0">
                <a:latin typeface="Verdana" pitchFamily="34" charset="0"/>
                <a:ea typeface="Verdana" pitchFamily="34" charset="0"/>
                <a:cs typeface="Verdana" pitchFamily="34" charset="0"/>
              </a:rPr>
              <a:t>#button{margin:10px 20px;}</a:t>
            </a:r>
          </a:p>
          <a:p>
            <a:pPr>
              <a:lnSpc>
                <a:spcPts val="1400"/>
              </a:lnSpc>
              <a:spcBef>
                <a:spcPts val="0"/>
              </a:spcBef>
            </a:pPr>
            <a:r>
              <a:rPr lang="en-US" altLang="zh-CN" sz="1400" b="0" dirty="0" smtClean="0">
                <a:latin typeface="Verdana" pitchFamily="34" charset="0"/>
                <a:ea typeface="Verdana" pitchFamily="34" charset="0"/>
                <a:cs typeface="Verdana" pitchFamily="34" charset="0"/>
              </a:rPr>
              <a:t>&lt;/style&gt;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&lt;script  type="text/</a:t>
            </a:r>
            <a:r>
              <a:rPr lang="en-US" altLang="zh-CN" sz="1400" b="0" dirty="0" err="1" smtClean="0">
                <a:latin typeface="Verdana" pitchFamily="34" charset="0"/>
                <a:ea typeface="Verdana" pitchFamily="34" charset="0"/>
                <a:cs typeface="Verdana" pitchFamily="34" charset="0"/>
              </a:rPr>
              <a:t>javascript</a:t>
            </a:r>
            <a:r>
              <a:rPr lang="en-US" altLang="zh-CN" sz="1400" b="0" dirty="0" smtClean="0">
                <a:latin typeface="Verdana" pitchFamily="34" charset="0"/>
                <a:ea typeface="Verdana" pitchFamily="34" charset="0"/>
                <a:cs typeface="Verdana" pitchFamily="34" charset="0"/>
              </a:rPr>
              <a:t>"&gt;</a:t>
            </a:r>
          </a:p>
          <a:p>
            <a:pPr>
              <a:lnSpc>
                <a:spcPts val="1400"/>
              </a:lnSpc>
              <a:spcBef>
                <a:spcPts val="0"/>
              </a:spcBef>
            </a:pPr>
            <a:r>
              <a:rPr lang="en-US" altLang="zh-CN" sz="1400" b="0" dirty="0" smtClean="0">
                <a:latin typeface="Verdana" pitchFamily="34" charset="0"/>
                <a:ea typeface="Verdana" pitchFamily="34" charset="0"/>
                <a:cs typeface="Verdana" pitchFamily="34" charset="0"/>
              </a:rPr>
              <a:t>function $(id){return </a:t>
            </a:r>
            <a:r>
              <a:rPr lang="en-US" altLang="zh-CN" sz="1400" b="0" dirty="0" err="1" smtClean="0">
                <a:latin typeface="Verdana" pitchFamily="34" charset="0"/>
                <a:ea typeface="Verdana" pitchFamily="34" charset="0"/>
                <a:cs typeface="Verdana" pitchFamily="34" charset="0"/>
              </a:rPr>
              <a:t>document.getElementById</a:t>
            </a:r>
            <a:r>
              <a:rPr lang="en-US" altLang="zh-CN" sz="1400" b="0" dirty="0" smtClean="0">
                <a:latin typeface="Verdana" pitchFamily="34" charset="0"/>
                <a:ea typeface="Verdana" pitchFamily="34" charset="0"/>
                <a:cs typeface="Verdana" pitchFamily="34" charset="0"/>
              </a:rPr>
              <a:t>(id);}</a:t>
            </a:r>
          </a:p>
          <a:p>
            <a:pPr>
              <a:lnSpc>
                <a:spcPts val="1400"/>
              </a:lnSpc>
              <a:spcBef>
                <a:spcPts val="0"/>
              </a:spcBef>
            </a:pPr>
            <a:r>
              <a:rPr lang="en-US" altLang="zh-CN" sz="1400" b="0" dirty="0" smtClean="0">
                <a:latin typeface="Verdana" pitchFamily="34" charset="0"/>
                <a:ea typeface="Verdana" pitchFamily="34" charset="0"/>
                <a:cs typeface="Verdana" pitchFamily="34" charset="0"/>
              </a:rPr>
              <a:t>function </a:t>
            </a:r>
            <a:r>
              <a:rPr lang="en-US" altLang="zh-CN" sz="1400" b="0" dirty="0" err="1" smtClean="0">
                <a:latin typeface="Verdana" pitchFamily="34" charset="0"/>
                <a:ea typeface="Verdana" pitchFamily="34" charset="0"/>
                <a:cs typeface="Verdana" pitchFamily="34" charset="0"/>
              </a:rPr>
              <a:t>checkReg</a:t>
            </a:r>
            <a:r>
              <a:rPr lang="en-US" altLang="zh-CN" sz="1400" b="0" dirty="0" smtClean="0">
                <a:latin typeface="Verdana" pitchFamily="34" charset="0"/>
                <a:ea typeface="Verdana" pitchFamily="34" charset="0"/>
                <a:cs typeface="Verdana" pitchFamily="34" charset="0"/>
              </a:rPr>
              <a:t>(){			</a:t>
            </a:r>
          </a:p>
          <a:p>
            <a:pPr>
              <a:lnSpc>
                <a:spcPts val="1400"/>
              </a:lnSpc>
              <a:spcBef>
                <a:spcPts val="0"/>
              </a:spcBef>
            </a:pP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username=$("</a:t>
            </a:r>
            <a:r>
              <a:rPr lang="en-US" altLang="zh-CN" sz="1400" b="0" dirty="0" err="1" smtClean="0">
                <a:latin typeface="Verdana" pitchFamily="34" charset="0"/>
                <a:ea typeface="Verdana" pitchFamily="34" charset="0"/>
                <a:cs typeface="Verdana" pitchFamily="34" charset="0"/>
              </a:rPr>
              <a:t>myname</a:t>
            </a:r>
            <a:r>
              <a:rPr lang="en-US" altLang="zh-CN" sz="1400" b="0" dirty="0" smtClean="0">
                <a:latin typeface="Verdana" pitchFamily="34" charset="0"/>
                <a:ea typeface="Verdana" pitchFamily="34" charset="0"/>
                <a:cs typeface="Verdana" pitchFamily="34" charset="0"/>
              </a:rPr>
              <a:t>").value;</a:t>
            </a:r>
          </a:p>
          <a:p>
            <a:pPr>
              <a:lnSpc>
                <a:spcPts val="1400"/>
              </a:lnSpc>
              <a:spcBef>
                <a:spcPts val="0"/>
              </a:spcBef>
            </a:pP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pwd</a:t>
            </a:r>
            <a:r>
              <a:rPr lang="en-US" altLang="zh-CN" sz="1400" b="0" dirty="0" smtClean="0">
                <a:latin typeface="Verdana" pitchFamily="34" charset="0"/>
                <a:ea typeface="Verdana" pitchFamily="34" charset="0"/>
                <a:cs typeface="Verdana" pitchFamily="34" charset="0"/>
              </a:rPr>
              <a:t>=$("mypwd1").value;</a:t>
            </a:r>
          </a:p>
          <a:p>
            <a:pPr>
              <a:lnSpc>
                <a:spcPts val="1400"/>
              </a:lnSpc>
              <a:spcBef>
                <a:spcPts val="0"/>
              </a:spcBef>
            </a:pP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pwdConfirm</a:t>
            </a:r>
            <a:r>
              <a:rPr lang="en-US" altLang="zh-CN" sz="1400" b="0" dirty="0" smtClean="0">
                <a:latin typeface="Verdana" pitchFamily="34" charset="0"/>
                <a:ea typeface="Verdana" pitchFamily="34" charset="0"/>
                <a:cs typeface="Verdana" pitchFamily="34" charset="0"/>
              </a:rPr>
              <a:t>=$("mypwd2").value;</a:t>
            </a:r>
          </a:p>
          <a:p>
            <a:pPr>
              <a:lnSpc>
                <a:spcPts val="1400"/>
              </a:lnSpc>
              <a:spcBef>
                <a:spcPts val="0"/>
              </a:spcBef>
            </a:pP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checkright</a:t>
            </a:r>
            <a:r>
              <a:rPr lang="en-US" altLang="zh-CN" sz="1400" b="0" dirty="0" smtClean="0">
                <a:latin typeface="Verdana" pitchFamily="34" charset="0"/>
                <a:ea typeface="Verdana" pitchFamily="34" charset="0"/>
                <a:cs typeface="Verdana" pitchFamily="34" charset="0"/>
              </a:rPr>
              <a:t>=true;			</a:t>
            </a:r>
          </a:p>
          <a:p>
            <a:pPr>
              <a:lnSpc>
                <a:spcPts val="1400"/>
              </a:lnSpc>
              <a:spcBef>
                <a:spcPts val="0"/>
              </a:spcBef>
            </a:pPr>
            <a:r>
              <a:rPr lang="en-US" altLang="zh-CN" sz="1400" b="0" dirty="0" smtClean="0">
                <a:latin typeface="Verdana" pitchFamily="34" charset="0"/>
                <a:ea typeface="Verdana" pitchFamily="34" charset="0"/>
                <a:cs typeface="Verdana" pitchFamily="34" charset="0"/>
              </a:rPr>
              <a:t>if(username=="" || </a:t>
            </a:r>
            <a:r>
              <a:rPr lang="en-US" altLang="zh-CN" sz="1400" b="0" dirty="0" err="1" smtClean="0">
                <a:latin typeface="Verdana" pitchFamily="34" charset="0"/>
                <a:ea typeface="Verdana" pitchFamily="34" charset="0"/>
                <a:cs typeface="Verdana" pitchFamily="34" charset="0"/>
              </a:rPr>
              <a:t>pwd</a:t>
            </a:r>
            <a:r>
              <a:rPr lang="en-US" altLang="zh-CN" sz="1400" b="0" dirty="0" smtClean="0">
                <a:latin typeface="Verdana" pitchFamily="34" charset="0"/>
                <a:ea typeface="Verdana" pitchFamily="34" charset="0"/>
                <a:cs typeface="Verdana" pitchFamily="34" charset="0"/>
              </a:rPr>
              <a:t>=="")  //</a:t>
            </a:r>
            <a:r>
              <a:rPr lang="zh-CN" altLang="en-US" sz="1400" b="0" dirty="0" smtClean="0">
                <a:latin typeface="Verdana" pitchFamily="34" charset="0"/>
                <a:cs typeface="Verdana" pitchFamily="34" charset="0"/>
              </a:rPr>
              <a:t>两者中有一个为空</a:t>
            </a:r>
          </a:p>
          <a:p>
            <a:pPr>
              <a:lnSpc>
                <a:spcPts val="1400"/>
              </a:lnSpc>
              <a:spcBef>
                <a:spcPts val="0"/>
              </a:spcBef>
            </a:pP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alert("</a:t>
            </a:r>
            <a:r>
              <a:rPr lang="zh-CN" altLang="en-US" sz="1400" b="0" dirty="0" smtClean="0">
                <a:latin typeface="Verdana" pitchFamily="34" charset="0"/>
                <a:cs typeface="Verdana" pitchFamily="34" charset="0"/>
              </a:rPr>
              <a:t>请确认用户名和密码输入是否正确！！</a:t>
            </a:r>
            <a:r>
              <a:rPr lang="en-US" altLang="zh-CN" sz="1400" b="0" dirty="0" smtClean="0">
                <a:latin typeface="Verdana" pitchFamily="34" charset="0"/>
                <a:ea typeface="Verdana" pitchFamily="34" charset="0"/>
                <a:cs typeface="Verdana" pitchFamily="34" charset="0"/>
              </a:rPr>
              <a:t>");</a:t>
            </a:r>
          </a:p>
        </p:txBody>
      </p:sp>
    </p:spTree>
    <p:extLst>
      <p:ext uri="{BB962C8B-B14F-4D97-AF65-F5344CB8AC3E}">
        <p14:creationId xmlns:p14="http://schemas.microsoft.com/office/powerpoint/2010/main" val="101772841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smtClean="0"/>
              <a:t>15.6  </a:t>
            </a:r>
            <a:r>
              <a:rPr lang="zh-CN" altLang="en-US" dirty="0" smtClean="0"/>
              <a:t>综合实例</a:t>
            </a:r>
            <a:r>
              <a:rPr lang="en-US" altLang="zh-CN" dirty="0" smtClean="0"/>
              <a:t>-</a:t>
            </a:r>
            <a:r>
              <a:rPr lang="zh-CN" altLang="en-US" dirty="0" smtClean="0"/>
              <a:t>代码</a:t>
            </a:r>
            <a:endParaRPr lang="zh-CN" altLang="en-US" dirty="0"/>
          </a:p>
        </p:txBody>
      </p:sp>
      <p:sp>
        <p:nvSpPr>
          <p:cNvPr id="5" name="矩形 4"/>
          <p:cNvSpPr/>
          <p:nvPr/>
        </p:nvSpPr>
        <p:spPr>
          <a:xfrm>
            <a:off x="533400" y="842754"/>
            <a:ext cx="4495800" cy="3323987"/>
          </a:xfrm>
          <a:prstGeom prst="rect">
            <a:avLst/>
          </a:prstGeom>
        </p:spPr>
        <p:txBody>
          <a:bodyPr wrap="square">
            <a:spAutoFit/>
          </a:bodyPr>
          <a:lstStyle/>
          <a:p>
            <a:pPr>
              <a:lnSpc>
                <a:spcPts val="1400"/>
              </a:lnSpc>
              <a:spcBef>
                <a:spcPts val="0"/>
              </a:spcBef>
            </a:pPr>
            <a:r>
              <a:rPr lang="en-US" altLang="zh-CN" sz="2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checkright</a:t>
            </a:r>
            <a:r>
              <a:rPr lang="en-US" altLang="zh-CN" sz="1400" b="0" dirty="0" smtClean="0">
                <a:latin typeface="Verdana" pitchFamily="34" charset="0"/>
                <a:ea typeface="Verdana" pitchFamily="34" charset="0"/>
                <a:cs typeface="Verdana" pitchFamily="34" charset="0"/>
              </a:rPr>
              <a:t>=false;</a:t>
            </a:r>
          </a:p>
          <a:p>
            <a:pPr>
              <a:lnSpc>
                <a:spcPts val="1400"/>
              </a:lnSpc>
              <a:spcBef>
                <a:spcPts val="0"/>
              </a:spcBef>
            </a:pPr>
            <a:r>
              <a:rPr lang="en-US" altLang="zh-CN" sz="1400" b="0" dirty="0" smtClean="0">
                <a:latin typeface="Verdana" pitchFamily="34" charset="0"/>
                <a:ea typeface="Verdana" pitchFamily="34" charset="0"/>
                <a:cs typeface="Verdana" pitchFamily="34" charset="0"/>
              </a:rPr>
              <a:t>}else     //</a:t>
            </a:r>
            <a:r>
              <a:rPr lang="zh-CN" altLang="en-US" sz="1400" b="0" dirty="0" smtClean="0">
                <a:latin typeface="Verdana" pitchFamily="34" charset="0"/>
                <a:cs typeface="Verdana" pitchFamily="34" charset="0"/>
              </a:rPr>
              <a:t>不为空，再判断用户名和密码的长度</a:t>
            </a:r>
            <a:r>
              <a:rPr lang="zh-CN" altLang="en-US" sz="1400" dirty="0" smtClean="0">
                <a:latin typeface="Verdana" pitchFamily="34" charset="0"/>
                <a:cs typeface="Verdana" pitchFamily="34" charset="0"/>
              </a:rPr>
              <a:t>合法</a:t>
            </a:r>
            <a:r>
              <a:rPr lang="zh-CN" altLang="en-US" sz="1400" b="0" dirty="0" smtClean="0">
                <a:latin typeface="Verdana" pitchFamily="34" charset="0"/>
                <a:cs typeface="Verdana" pitchFamily="34" charset="0"/>
              </a:rPr>
              <a:t>性</a:t>
            </a:r>
            <a:endParaRPr lang="en-US" altLang="zh-CN" sz="1400" b="0" dirty="0" smtClean="0">
              <a:latin typeface="Verdana" pitchFamily="34" charset="0"/>
              <a:ea typeface="Verdana" pitchFamily="34" charset="0"/>
              <a:cs typeface="Verdana" pitchFamily="34" charset="0"/>
            </a:endParaRP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p>
          <a:p>
            <a:pPr>
              <a:lnSpc>
                <a:spcPts val="1400"/>
              </a:lnSpc>
              <a:spcBef>
                <a:spcPts val="0"/>
              </a:spcBef>
            </a:pPr>
            <a:r>
              <a:rPr lang="en-US" altLang="zh-CN" sz="1400" b="0" dirty="0" smtClean="0">
                <a:latin typeface="Verdana" pitchFamily="34" charset="0"/>
                <a:ea typeface="Verdana" pitchFamily="34" charset="0"/>
                <a:cs typeface="Verdana" pitchFamily="34" charset="0"/>
              </a:rPr>
              <a:t>    if(</a:t>
            </a:r>
            <a:r>
              <a:rPr lang="en-US" altLang="zh-CN" sz="1400" b="0" dirty="0" err="1" smtClean="0">
                <a:latin typeface="Verdana" pitchFamily="34" charset="0"/>
                <a:ea typeface="Verdana" pitchFamily="34" charset="0"/>
                <a:cs typeface="Verdana" pitchFamily="34" charset="0"/>
              </a:rPr>
              <a:t>username.length</a:t>
            </a:r>
            <a:r>
              <a:rPr lang="en-US" altLang="zh-CN" sz="1400" b="0" dirty="0" smtClean="0">
                <a:latin typeface="Verdana" pitchFamily="34" charset="0"/>
                <a:ea typeface="Verdana" pitchFamily="34" charset="0"/>
                <a:cs typeface="Verdana" pitchFamily="34" charset="0"/>
              </a:rPr>
              <a:t>&lt;6) {    </a:t>
            </a:r>
          </a:p>
          <a:p>
            <a:pPr>
              <a:lnSpc>
                <a:spcPts val="1400"/>
              </a:lnSpc>
              <a:spcBef>
                <a:spcPts val="0"/>
              </a:spcBef>
            </a:pPr>
            <a:r>
              <a:rPr lang="en-US" altLang="zh-CN" sz="1400" b="0" dirty="0" smtClean="0">
                <a:latin typeface="Verdana" pitchFamily="34" charset="0"/>
                <a:ea typeface="Verdana" pitchFamily="34" charset="0"/>
                <a:cs typeface="Verdana" pitchFamily="34" charset="0"/>
              </a:rPr>
              <a:t>       alert("</a:t>
            </a:r>
            <a:r>
              <a:rPr lang="zh-CN" altLang="en-US" sz="1400" b="0" dirty="0" smtClean="0">
                <a:latin typeface="Verdana" pitchFamily="34" charset="0"/>
                <a:cs typeface="Verdana" pitchFamily="34" charset="0"/>
              </a:rPr>
              <a:t>用户名长度太短，至少</a:t>
            </a:r>
            <a:r>
              <a:rPr lang="en-US" altLang="zh-CN" sz="1400" b="0" dirty="0" smtClean="0">
                <a:latin typeface="Verdana" pitchFamily="34" charset="0"/>
                <a:ea typeface="Verdana" pitchFamily="34" charset="0"/>
                <a:cs typeface="Verdana" pitchFamily="34" charset="0"/>
              </a:rPr>
              <a:t>6</a:t>
            </a:r>
            <a:r>
              <a:rPr lang="zh-CN" altLang="en-US" sz="1400" b="0" dirty="0" smtClean="0">
                <a:latin typeface="Verdana" pitchFamily="34" charset="0"/>
                <a:cs typeface="Verdana" pitchFamily="34" charset="0"/>
              </a:rPr>
              <a:t>个字符！！</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checkright</a:t>
            </a:r>
            <a:r>
              <a:rPr lang="en-US" altLang="zh-CN" sz="1400" b="0" dirty="0" smtClean="0">
                <a:latin typeface="Verdana" pitchFamily="34" charset="0"/>
                <a:ea typeface="Verdana" pitchFamily="34" charset="0"/>
                <a:cs typeface="Verdana" pitchFamily="34" charset="0"/>
              </a:rPr>
              <a:t>=false;</a:t>
            </a:r>
          </a:p>
          <a:p>
            <a:pPr>
              <a:lnSpc>
                <a:spcPts val="1400"/>
              </a:lnSpc>
              <a:spcBef>
                <a:spcPts val="0"/>
              </a:spcBef>
            </a:pPr>
            <a:r>
              <a:rPr lang="en-US" altLang="zh-CN" sz="1400" b="0" dirty="0" smtClean="0">
                <a:latin typeface="Verdana" pitchFamily="34" charset="0"/>
                <a:ea typeface="Verdana" pitchFamily="34" charset="0"/>
                <a:cs typeface="Verdana" pitchFamily="34" charset="0"/>
              </a:rPr>
              <a:t>    } else if(</a:t>
            </a:r>
            <a:r>
              <a:rPr lang="en-US" altLang="zh-CN" sz="1400" b="0" dirty="0" err="1" smtClean="0">
                <a:latin typeface="Verdana" pitchFamily="34" charset="0"/>
                <a:ea typeface="Verdana" pitchFamily="34" charset="0"/>
                <a:cs typeface="Verdana" pitchFamily="34" charset="0"/>
              </a:rPr>
              <a:t>pwd.length</a:t>
            </a:r>
            <a:r>
              <a:rPr lang="en-US" altLang="zh-CN" sz="1400" b="0" dirty="0" smtClean="0">
                <a:latin typeface="Verdana" pitchFamily="34" charset="0"/>
                <a:ea typeface="Verdana" pitchFamily="34" charset="0"/>
                <a:cs typeface="Verdana" pitchFamily="34" charset="0"/>
              </a:rPr>
              <a:t>&lt;6) {</a:t>
            </a:r>
          </a:p>
          <a:p>
            <a:pPr>
              <a:lnSpc>
                <a:spcPts val="1400"/>
              </a:lnSpc>
              <a:spcBef>
                <a:spcPts val="0"/>
              </a:spcBef>
            </a:pPr>
            <a:r>
              <a:rPr lang="en-US" altLang="zh-CN" sz="1400" b="0" dirty="0" smtClean="0">
                <a:latin typeface="Verdana" pitchFamily="34" charset="0"/>
                <a:ea typeface="Verdana" pitchFamily="34" charset="0"/>
                <a:cs typeface="Verdana" pitchFamily="34" charset="0"/>
              </a:rPr>
              <a:t>      alert("</a:t>
            </a:r>
            <a:r>
              <a:rPr lang="zh-CN" altLang="en-US" sz="1400" b="0" dirty="0" smtClean="0">
                <a:latin typeface="Verdana" pitchFamily="34" charset="0"/>
                <a:cs typeface="Verdana" pitchFamily="34" charset="0"/>
              </a:rPr>
              <a:t>密码长度太短，至少</a:t>
            </a:r>
            <a:r>
              <a:rPr lang="en-US" altLang="zh-CN" sz="1400" b="0" dirty="0" smtClean="0">
                <a:latin typeface="Verdana" pitchFamily="34" charset="0"/>
                <a:ea typeface="Verdana" pitchFamily="34" charset="0"/>
                <a:cs typeface="Verdana" pitchFamily="34" charset="0"/>
              </a:rPr>
              <a:t>6</a:t>
            </a:r>
            <a:r>
              <a:rPr lang="zh-CN" altLang="en-US" sz="1400" b="0" dirty="0" smtClean="0">
                <a:latin typeface="Verdana" pitchFamily="34" charset="0"/>
                <a:cs typeface="Verdana" pitchFamily="34" charset="0"/>
              </a:rPr>
              <a:t>个字符！！</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checkright</a:t>
            </a:r>
            <a:r>
              <a:rPr lang="en-US" altLang="zh-CN" sz="1400" b="0" dirty="0" smtClean="0">
                <a:latin typeface="Verdana" pitchFamily="34" charset="0"/>
                <a:ea typeface="Verdana" pitchFamily="34" charset="0"/>
                <a:cs typeface="Verdana" pitchFamily="34" charset="0"/>
              </a:rPr>
              <a:t>=false;</a:t>
            </a:r>
          </a:p>
          <a:p>
            <a:pPr>
              <a:lnSpc>
                <a:spcPts val="1400"/>
              </a:lnSpc>
              <a:spcBef>
                <a:spcPts val="0"/>
              </a:spcBef>
            </a:pPr>
            <a:r>
              <a:rPr lang="en-US" altLang="zh-CN" sz="1400" b="0" dirty="0" smtClean="0">
                <a:latin typeface="Verdana" pitchFamily="34" charset="0"/>
                <a:ea typeface="Verdana" pitchFamily="34" charset="0"/>
                <a:cs typeface="Verdana" pitchFamily="34" charset="0"/>
              </a:rPr>
              <a:t>    } else if(</a:t>
            </a:r>
            <a:r>
              <a:rPr lang="en-US" altLang="zh-CN" sz="1400" b="0" dirty="0" err="1" smtClean="0">
                <a:latin typeface="Verdana" pitchFamily="34" charset="0"/>
                <a:ea typeface="Verdana" pitchFamily="34" charset="0"/>
                <a:cs typeface="Verdana" pitchFamily="34" charset="0"/>
              </a:rPr>
              <a:t>pwd</a:t>
            </a: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pwdConfirm</a:t>
            </a:r>
            <a:r>
              <a:rPr lang="en-US" altLang="zh-CN" sz="1400" b="0" dirty="0" smtClean="0">
                <a:latin typeface="Verdana" pitchFamily="34" charset="0"/>
                <a:ea typeface="Verdana" pitchFamily="34" charset="0"/>
                <a:cs typeface="Verdana" pitchFamily="34" charset="0"/>
              </a:rPr>
              <a:t>) {</a:t>
            </a:r>
          </a:p>
          <a:p>
            <a:pPr>
              <a:lnSpc>
                <a:spcPts val="1400"/>
              </a:lnSpc>
              <a:spcBef>
                <a:spcPts val="0"/>
              </a:spcBef>
            </a:pPr>
            <a:r>
              <a:rPr lang="en-US" altLang="zh-CN" sz="1400" b="0" dirty="0" smtClean="0">
                <a:latin typeface="Verdana" pitchFamily="34" charset="0"/>
                <a:ea typeface="Verdana" pitchFamily="34" charset="0"/>
                <a:cs typeface="Verdana" pitchFamily="34" charset="0"/>
              </a:rPr>
              <a:t>       alert("</a:t>
            </a:r>
            <a:r>
              <a:rPr lang="zh-CN" altLang="en-US" sz="1400" b="0" dirty="0" smtClean="0">
                <a:latin typeface="Verdana" pitchFamily="34" charset="0"/>
                <a:cs typeface="Verdana" pitchFamily="34" charset="0"/>
              </a:rPr>
              <a:t>两次输入的密码必须一致！！</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checkright</a:t>
            </a:r>
            <a:r>
              <a:rPr lang="en-US" altLang="zh-CN" sz="1400" b="0" dirty="0" smtClean="0">
                <a:latin typeface="Verdana" pitchFamily="34" charset="0"/>
                <a:ea typeface="Verdana" pitchFamily="34" charset="0"/>
                <a:cs typeface="Verdana" pitchFamily="34" charset="0"/>
              </a:rPr>
              <a:t>=false;</a:t>
            </a:r>
          </a:p>
          <a:p>
            <a:pPr>
              <a:lnSpc>
                <a:spcPts val="1400"/>
              </a:lnSpc>
              <a:spcBef>
                <a:spcPts val="0"/>
              </a:spcBef>
            </a:pPr>
            <a:r>
              <a:rPr lang="en-US" altLang="zh-CN" sz="1400" b="0" dirty="0" smtClean="0">
                <a:latin typeface="Verdana" pitchFamily="34" charset="0"/>
                <a:ea typeface="Verdana" pitchFamily="34" charset="0"/>
                <a:cs typeface="Verdana" pitchFamily="34" charset="0"/>
              </a:rPr>
              <a:t>    } else{</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checkright</a:t>
            </a:r>
            <a:r>
              <a:rPr lang="en-US" altLang="zh-CN" sz="1400" b="0" dirty="0" smtClean="0">
                <a:latin typeface="Verdana" pitchFamily="34" charset="0"/>
                <a:ea typeface="Verdana" pitchFamily="34" charset="0"/>
                <a:cs typeface="Verdana" pitchFamily="34" charset="0"/>
              </a:rPr>
              <a:t>=true;}</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p>
          <a:p>
            <a:pPr>
              <a:lnSpc>
                <a:spcPts val="1400"/>
              </a:lnSpc>
              <a:spcBef>
                <a:spcPts val="0"/>
              </a:spcBef>
            </a:pPr>
            <a:r>
              <a:rPr lang="en-US" altLang="zh-CN" sz="1400" b="0" dirty="0" smtClean="0">
                <a:latin typeface="Verdana" pitchFamily="34" charset="0"/>
                <a:ea typeface="Verdana" pitchFamily="34" charset="0"/>
                <a:cs typeface="Verdana" pitchFamily="34" charset="0"/>
              </a:rPr>
              <a:t>    return </a:t>
            </a:r>
            <a:r>
              <a:rPr lang="en-US" altLang="zh-CN" sz="1400" b="0" dirty="0" err="1" smtClean="0">
                <a:latin typeface="Verdana" pitchFamily="34" charset="0"/>
                <a:ea typeface="Verdana" pitchFamily="34" charset="0"/>
                <a:cs typeface="Verdana" pitchFamily="34" charset="0"/>
              </a:rPr>
              <a:t>checkright</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a:t>
            </a:r>
          </a:p>
        </p:txBody>
      </p:sp>
      <p:sp>
        <p:nvSpPr>
          <p:cNvPr id="7" name="矩形 6"/>
          <p:cNvSpPr/>
          <p:nvPr/>
        </p:nvSpPr>
        <p:spPr>
          <a:xfrm>
            <a:off x="5334000" y="819150"/>
            <a:ext cx="3733800" cy="2426305"/>
          </a:xfrm>
          <a:prstGeom prst="rect">
            <a:avLst/>
          </a:prstGeom>
        </p:spPr>
        <p:txBody>
          <a:bodyPr wrap="square">
            <a:spAutoFit/>
          </a:bodyPr>
          <a:lstStyle/>
          <a:p>
            <a:pPr>
              <a:lnSpc>
                <a:spcPts val="1400"/>
              </a:lnSpc>
              <a:spcBef>
                <a:spcPts val="0"/>
              </a:spcBef>
            </a:pPr>
            <a:r>
              <a:rPr lang="en-US" altLang="zh-CN" sz="1400" b="0" dirty="0" smtClean="0">
                <a:latin typeface="Verdana" pitchFamily="34" charset="0"/>
                <a:ea typeface="Verdana" pitchFamily="34" charset="0"/>
                <a:cs typeface="Verdana" pitchFamily="34" charset="0"/>
              </a:rPr>
              <a:t>function </a:t>
            </a:r>
            <a:r>
              <a:rPr lang="en-US" altLang="zh-CN" sz="1400" b="0" dirty="0" err="1" smtClean="0">
                <a:latin typeface="Verdana" pitchFamily="34" charset="0"/>
                <a:ea typeface="Verdana" pitchFamily="34" charset="0"/>
                <a:cs typeface="Verdana" pitchFamily="34" charset="0"/>
              </a:rPr>
              <a:t>clearInfo</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flag = confirm("</a:t>
            </a:r>
            <a:r>
              <a:rPr lang="zh-CN" altLang="en-US" sz="1400" b="0" dirty="0" smtClean="0">
                <a:latin typeface="Verdana" pitchFamily="34" charset="0"/>
                <a:cs typeface="Verdana" pitchFamily="34" charset="0"/>
              </a:rPr>
              <a:t>确认要重置数据吗？</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   if(flag==true)</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myname</a:t>
            </a:r>
            <a:r>
              <a:rPr lang="en-US" altLang="zh-CN" sz="1400" b="0" dirty="0" smtClean="0">
                <a:latin typeface="Verdana" pitchFamily="34" charset="0"/>
                <a:ea typeface="Verdana" pitchFamily="34" charset="0"/>
                <a:cs typeface="Verdana" pitchFamily="34" charset="0"/>
              </a:rPr>
              <a:t>").value = "";</a:t>
            </a:r>
          </a:p>
          <a:p>
            <a:pPr>
              <a:lnSpc>
                <a:spcPts val="1400"/>
              </a:lnSpc>
              <a:spcBef>
                <a:spcPts val="0"/>
              </a:spcBef>
            </a:pPr>
            <a:r>
              <a:rPr lang="en-US" altLang="zh-CN" sz="1400" b="0" dirty="0" smtClean="0">
                <a:latin typeface="Verdana" pitchFamily="34" charset="0"/>
                <a:ea typeface="Verdana" pitchFamily="34" charset="0"/>
                <a:cs typeface="Verdana" pitchFamily="34" charset="0"/>
              </a:rPr>
              <a:t>    $("mypwd1").value = "";</a:t>
            </a:r>
          </a:p>
          <a:p>
            <a:pPr>
              <a:lnSpc>
                <a:spcPts val="1400"/>
              </a:lnSpc>
              <a:spcBef>
                <a:spcPts val="0"/>
              </a:spcBef>
            </a:pPr>
            <a:r>
              <a:rPr lang="en-US" altLang="zh-CN" sz="1400" b="0" dirty="0" smtClean="0">
                <a:latin typeface="Verdana" pitchFamily="34" charset="0"/>
                <a:ea typeface="Verdana" pitchFamily="34" charset="0"/>
                <a:cs typeface="Verdana" pitchFamily="34" charset="0"/>
              </a:rPr>
              <a:t>    $("mypwd2").value = "";</a:t>
            </a:r>
          </a:p>
          <a:p>
            <a:pPr>
              <a:lnSpc>
                <a:spcPts val="1400"/>
              </a:lnSpc>
              <a:spcBef>
                <a:spcPts val="0"/>
              </a:spcBef>
            </a:pPr>
            <a:r>
              <a:rPr lang="en-US" altLang="zh-CN" sz="1400" b="0" dirty="0" smtClean="0">
                <a:latin typeface="Verdana" pitchFamily="34" charset="0"/>
                <a:ea typeface="Verdana" pitchFamily="34" charset="0"/>
                <a:cs typeface="Verdana" pitchFamily="34" charset="0"/>
              </a:rPr>
              <a:t>   }</a:t>
            </a:r>
          </a:p>
          <a:p>
            <a:pPr>
              <a:lnSpc>
                <a:spcPts val="1400"/>
              </a:lnSpc>
              <a:spcBef>
                <a:spcPts val="0"/>
              </a:spcBef>
            </a:pP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&lt;/script&gt;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&lt;/head&gt;</a:t>
            </a:r>
            <a:endParaRPr lang="zh-CN" altLang="en-US" sz="1400" b="0" dirty="0">
              <a:latin typeface="Verdana" pitchFamily="34" charset="0"/>
              <a:cs typeface="Verdana" pitchFamily="34" charset="0"/>
            </a:endParaRPr>
          </a:p>
        </p:txBody>
      </p:sp>
    </p:spTree>
    <p:extLst>
      <p:ext uri="{BB962C8B-B14F-4D97-AF65-F5344CB8AC3E}">
        <p14:creationId xmlns:p14="http://schemas.microsoft.com/office/powerpoint/2010/main" val="334298748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15.6  </a:t>
            </a:r>
            <a:r>
              <a:rPr lang="zh-CN" altLang="en-US" dirty="0" smtClean="0"/>
              <a:t>综合实例</a:t>
            </a:r>
            <a:r>
              <a:rPr lang="en-US" altLang="zh-CN" dirty="0" smtClean="0"/>
              <a:t>-</a:t>
            </a:r>
            <a:r>
              <a:rPr lang="zh-CN" altLang="en-US" dirty="0" smtClean="0"/>
              <a:t>代码</a:t>
            </a:r>
            <a:endParaRPr lang="zh-CN" altLang="en-US" dirty="0"/>
          </a:p>
        </p:txBody>
      </p:sp>
      <p:sp>
        <p:nvSpPr>
          <p:cNvPr id="3" name="矩形 2"/>
          <p:cNvSpPr/>
          <p:nvPr/>
        </p:nvSpPr>
        <p:spPr>
          <a:xfrm>
            <a:off x="533400" y="819150"/>
            <a:ext cx="8534400" cy="3323987"/>
          </a:xfrm>
          <a:prstGeom prst="rect">
            <a:avLst/>
          </a:prstGeom>
        </p:spPr>
        <p:txBody>
          <a:bodyPr wrap="square">
            <a:spAutoFit/>
          </a:bodyPr>
          <a:lstStyle/>
          <a:p>
            <a:pPr>
              <a:lnSpc>
                <a:spcPts val="1400"/>
              </a:lnSpc>
              <a:spcBef>
                <a:spcPts val="0"/>
              </a:spcBef>
            </a:pPr>
            <a:r>
              <a:rPr lang="en-US" altLang="zh-CN" sz="1400" b="0" dirty="0" smtClean="0">
                <a:latin typeface="Verdana" pitchFamily="34" charset="0"/>
              </a:rPr>
              <a:t>&lt;body&gt;</a:t>
            </a:r>
          </a:p>
          <a:p>
            <a:pPr>
              <a:lnSpc>
                <a:spcPts val="1400"/>
              </a:lnSpc>
              <a:spcBef>
                <a:spcPts val="0"/>
              </a:spcBef>
            </a:pPr>
            <a:r>
              <a:rPr lang="en-US" altLang="zh-CN" sz="1400" b="0" dirty="0" smtClean="0">
                <a:latin typeface="Verdana" pitchFamily="34" charset="0"/>
              </a:rPr>
              <a:t>&lt;form action="regsuccess.html" method="get" </a:t>
            </a:r>
            <a:r>
              <a:rPr lang="en-US" altLang="zh-CN" sz="1400" b="0" dirty="0" err="1" smtClean="0">
                <a:latin typeface="Verdana" pitchFamily="34" charset="0"/>
              </a:rPr>
              <a:t>onSubmit</a:t>
            </a:r>
            <a:r>
              <a:rPr lang="en-US" altLang="zh-CN" sz="1400" b="0" dirty="0" smtClean="0">
                <a:latin typeface="Verdana" pitchFamily="34" charset="0"/>
              </a:rPr>
              <a:t>="return </a:t>
            </a:r>
            <a:r>
              <a:rPr lang="en-US" altLang="zh-CN" sz="1400" b="0" dirty="0" err="1" smtClean="0">
                <a:latin typeface="Verdana" pitchFamily="34" charset="0"/>
              </a:rPr>
              <a:t>checkReg</a:t>
            </a:r>
            <a:r>
              <a:rPr lang="en-US" altLang="zh-CN" sz="1400" b="0" dirty="0" smtClean="0">
                <a:latin typeface="Verdana" pitchFamily="34" charset="0"/>
              </a:rPr>
              <a:t>()" </a:t>
            </a:r>
            <a:r>
              <a:rPr lang="en-US" altLang="zh-CN" sz="1400" b="0" dirty="0" err="1" smtClean="0">
                <a:latin typeface="Verdana" pitchFamily="34" charset="0"/>
              </a:rPr>
              <a:t>onReset</a:t>
            </a:r>
            <a:r>
              <a:rPr lang="en-US" altLang="zh-CN" sz="1400" b="0" dirty="0" smtClean="0">
                <a:latin typeface="Verdana" pitchFamily="34" charset="0"/>
              </a:rPr>
              <a:t>="</a:t>
            </a:r>
            <a:r>
              <a:rPr lang="en-US" altLang="zh-CN" sz="1400" b="0" dirty="0" err="1" smtClean="0">
                <a:latin typeface="Verdana" pitchFamily="34" charset="0"/>
              </a:rPr>
              <a:t>clearInfo</a:t>
            </a:r>
            <a:r>
              <a:rPr lang="en-US" altLang="zh-CN" sz="1400" b="0" dirty="0" smtClean="0">
                <a:latin typeface="Verdana" pitchFamily="34" charset="0"/>
              </a:rPr>
              <a:t>()"&gt;</a:t>
            </a:r>
          </a:p>
          <a:p>
            <a:pPr>
              <a:lnSpc>
                <a:spcPts val="1400"/>
              </a:lnSpc>
              <a:spcBef>
                <a:spcPts val="0"/>
              </a:spcBef>
            </a:pPr>
            <a:r>
              <a:rPr lang="en-US" altLang="zh-CN" sz="1400" b="0" dirty="0" smtClean="0">
                <a:latin typeface="Verdana" pitchFamily="34" charset="0"/>
              </a:rPr>
              <a:t>&lt;</a:t>
            </a:r>
            <a:r>
              <a:rPr lang="en-US" altLang="zh-CN" sz="1400" b="0" dirty="0" err="1" smtClean="0">
                <a:latin typeface="Verdana" pitchFamily="34" charset="0"/>
              </a:rPr>
              <a:t>fieldset</a:t>
            </a:r>
            <a:r>
              <a:rPr lang="en-US" altLang="zh-CN" sz="1400" b="0" dirty="0" smtClean="0">
                <a:latin typeface="Verdana" pitchFamily="34" charset="0"/>
              </a:rPr>
              <a:t>&gt;</a:t>
            </a:r>
          </a:p>
          <a:p>
            <a:pPr>
              <a:lnSpc>
                <a:spcPts val="1400"/>
              </a:lnSpc>
              <a:spcBef>
                <a:spcPts val="0"/>
              </a:spcBef>
            </a:pPr>
            <a:r>
              <a:rPr lang="en-US" altLang="zh-CN" sz="1400" b="0" dirty="0" smtClean="0">
                <a:latin typeface="Verdana" pitchFamily="34" charset="0"/>
              </a:rPr>
              <a:t>   &lt;legend align="center" &gt;</a:t>
            </a:r>
            <a:r>
              <a:rPr lang="zh-CN" altLang="en-US" sz="1400" b="0" dirty="0" smtClean="0">
                <a:latin typeface="Verdana" pitchFamily="34" charset="0"/>
              </a:rPr>
              <a:t>新用户注册</a:t>
            </a:r>
            <a:r>
              <a:rPr lang="en-US" altLang="zh-CN" sz="1400" b="0" dirty="0" smtClean="0">
                <a:latin typeface="Verdana" pitchFamily="34" charset="0"/>
              </a:rPr>
              <a:t>&lt;/legend&gt;&lt;br&gt;</a:t>
            </a:r>
          </a:p>
          <a:p>
            <a:pPr>
              <a:lnSpc>
                <a:spcPts val="1400"/>
              </a:lnSpc>
              <a:spcBef>
                <a:spcPts val="0"/>
              </a:spcBef>
            </a:pPr>
            <a:r>
              <a:rPr lang="en-US" altLang="zh-CN" sz="1400" b="0" dirty="0" smtClean="0">
                <a:latin typeface="Verdana" pitchFamily="34" charset="0"/>
              </a:rPr>
              <a:t>   &lt;div&gt;</a:t>
            </a:r>
          </a:p>
          <a:p>
            <a:pPr>
              <a:lnSpc>
                <a:spcPts val="1400"/>
              </a:lnSpc>
              <a:spcBef>
                <a:spcPts val="0"/>
              </a:spcBef>
            </a:pPr>
            <a:r>
              <a:rPr lang="en-US" altLang="zh-CN" sz="1400" b="0" dirty="0" smtClean="0">
                <a:latin typeface="Verdana" pitchFamily="34" charset="0"/>
              </a:rPr>
              <a:t>   &lt;label &gt;</a:t>
            </a:r>
            <a:r>
              <a:rPr lang="zh-CN" altLang="en-US" sz="1400" b="0" dirty="0" smtClean="0">
                <a:latin typeface="Verdana" pitchFamily="34" charset="0"/>
              </a:rPr>
              <a:t>用</a:t>
            </a:r>
            <a:r>
              <a:rPr lang="en-US" altLang="zh-CN" sz="1400" b="0" dirty="0" smtClean="0">
                <a:latin typeface="Verdana" pitchFamily="34" charset="0"/>
              </a:rPr>
              <a:t>&amp;</a:t>
            </a:r>
            <a:r>
              <a:rPr lang="en-US" altLang="zh-CN" sz="1400" b="0" dirty="0" err="1" smtClean="0">
                <a:latin typeface="Verdana" pitchFamily="34" charset="0"/>
              </a:rPr>
              <a:t>nbsp</a:t>
            </a:r>
            <a:r>
              <a:rPr lang="en-US" altLang="zh-CN" sz="1400" b="0" dirty="0" smtClean="0">
                <a:latin typeface="Verdana" pitchFamily="34" charset="0"/>
              </a:rPr>
              <a:t>;</a:t>
            </a:r>
            <a:r>
              <a:rPr lang="zh-CN" altLang="en-US" sz="1400" b="0" dirty="0" smtClean="0">
                <a:latin typeface="Verdana" pitchFamily="34" charset="0"/>
              </a:rPr>
              <a:t>户</a:t>
            </a:r>
            <a:r>
              <a:rPr lang="en-US" altLang="zh-CN" sz="1400" b="0" dirty="0" smtClean="0">
                <a:latin typeface="Verdana" pitchFamily="34" charset="0"/>
              </a:rPr>
              <a:t>&amp;</a:t>
            </a:r>
            <a:r>
              <a:rPr lang="en-US" altLang="zh-CN" sz="1400" b="0" dirty="0" err="1" smtClean="0">
                <a:latin typeface="Verdana" pitchFamily="34" charset="0"/>
              </a:rPr>
              <a:t>nbsp</a:t>
            </a:r>
            <a:r>
              <a:rPr lang="en-US" altLang="zh-CN" sz="1400" b="0" dirty="0" smtClean="0">
                <a:latin typeface="Verdana" pitchFamily="34" charset="0"/>
              </a:rPr>
              <a:t>;</a:t>
            </a:r>
            <a:r>
              <a:rPr lang="zh-CN" altLang="en-US" sz="1400" b="0" dirty="0" smtClean="0">
                <a:latin typeface="Verdana" pitchFamily="34" charset="0"/>
              </a:rPr>
              <a:t>名</a:t>
            </a:r>
            <a:r>
              <a:rPr lang="en-US" altLang="zh-CN" sz="1400" b="0" dirty="0" smtClean="0">
                <a:latin typeface="Verdana" pitchFamily="34" charset="0"/>
              </a:rPr>
              <a:t>: &lt;/label&gt;</a:t>
            </a:r>
          </a:p>
          <a:p>
            <a:pPr>
              <a:lnSpc>
                <a:spcPts val="1400"/>
              </a:lnSpc>
              <a:spcBef>
                <a:spcPts val="0"/>
              </a:spcBef>
            </a:pPr>
            <a:r>
              <a:rPr lang="en-US" altLang="zh-CN" sz="1400" b="0" dirty="0" smtClean="0">
                <a:latin typeface="Verdana" pitchFamily="34" charset="0"/>
              </a:rPr>
              <a:t>   &lt;input type="text" name="</a:t>
            </a:r>
            <a:r>
              <a:rPr lang="en-US" altLang="zh-CN" sz="1400" b="0" dirty="0" err="1" smtClean="0">
                <a:latin typeface="Verdana" pitchFamily="34" charset="0"/>
              </a:rPr>
              <a:t>myname</a:t>
            </a:r>
            <a:r>
              <a:rPr lang="en-US" altLang="zh-CN" sz="1400" b="0" dirty="0" smtClean="0">
                <a:latin typeface="Verdana" pitchFamily="34" charset="0"/>
              </a:rPr>
              <a:t>"&gt;&lt;strong&gt;(</a:t>
            </a:r>
            <a:r>
              <a:rPr lang="zh-CN" altLang="en-US" sz="1400" b="0" dirty="0" smtClean="0">
                <a:latin typeface="Verdana" pitchFamily="34" charset="0"/>
              </a:rPr>
              <a:t>用户名要大于</a:t>
            </a:r>
            <a:r>
              <a:rPr lang="en-US" altLang="zh-CN" sz="1400" b="0" dirty="0" smtClean="0">
                <a:latin typeface="Verdana" pitchFamily="34" charset="0"/>
              </a:rPr>
              <a:t>6</a:t>
            </a:r>
            <a:r>
              <a:rPr lang="zh-CN" altLang="en-US" sz="1400" b="0" dirty="0" smtClean="0">
                <a:latin typeface="Verdana" pitchFamily="34" charset="0"/>
              </a:rPr>
              <a:t>位</a:t>
            </a:r>
            <a:r>
              <a:rPr lang="en-US" altLang="zh-CN" sz="1400" b="0" dirty="0" smtClean="0">
                <a:latin typeface="Verdana" pitchFamily="34" charset="0"/>
              </a:rPr>
              <a:t>)&lt;/strong&gt;&lt;br&gt;</a:t>
            </a:r>
          </a:p>
          <a:p>
            <a:pPr>
              <a:lnSpc>
                <a:spcPts val="1400"/>
              </a:lnSpc>
              <a:spcBef>
                <a:spcPts val="0"/>
              </a:spcBef>
            </a:pPr>
            <a:r>
              <a:rPr lang="en-US" altLang="zh-CN" sz="1400" b="0" dirty="0" smtClean="0">
                <a:latin typeface="Verdana" pitchFamily="34" charset="0"/>
              </a:rPr>
              <a:t>   &lt;label&gt; </a:t>
            </a:r>
            <a:r>
              <a:rPr lang="zh-CN" altLang="en-US" sz="1400" b="0" dirty="0" smtClean="0">
                <a:latin typeface="Verdana" pitchFamily="34" charset="0"/>
              </a:rPr>
              <a:t>登录密码</a:t>
            </a:r>
            <a:r>
              <a:rPr lang="en-US" altLang="zh-CN" sz="1400" b="0" dirty="0" smtClean="0">
                <a:latin typeface="Verdana" pitchFamily="34" charset="0"/>
              </a:rPr>
              <a:t>: &lt;/label&gt;</a:t>
            </a:r>
          </a:p>
          <a:p>
            <a:pPr>
              <a:lnSpc>
                <a:spcPts val="1400"/>
              </a:lnSpc>
              <a:spcBef>
                <a:spcPts val="0"/>
              </a:spcBef>
            </a:pPr>
            <a:r>
              <a:rPr lang="en-US" altLang="zh-CN" sz="1400" b="0" dirty="0" smtClean="0">
                <a:latin typeface="Verdana" pitchFamily="34" charset="0"/>
              </a:rPr>
              <a:t>   &lt;input type="password" name="mypwd1"&gt;&lt;strong&gt;(</a:t>
            </a:r>
            <a:r>
              <a:rPr lang="zh-CN" altLang="en-US" sz="1400" b="0" dirty="0" smtClean="0">
                <a:latin typeface="Verdana" pitchFamily="34" charset="0"/>
              </a:rPr>
              <a:t>密码要大于</a:t>
            </a:r>
            <a:r>
              <a:rPr lang="en-US" altLang="zh-CN" sz="1400" b="0" dirty="0" smtClean="0">
                <a:latin typeface="Verdana" pitchFamily="34" charset="0"/>
              </a:rPr>
              <a:t>6</a:t>
            </a:r>
            <a:r>
              <a:rPr lang="zh-CN" altLang="en-US" sz="1400" b="0" dirty="0" smtClean="0">
                <a:latin typeface="Verdana" pitchFamily="34" charset="0"/>
              </a:rPr>
              <a:t>位</a:t>
            </a:r>
            <a:r>
              <a:rPr lang="en-US" altLang="zh-CN" sz="1400" b="0" dirty="0" smtClean="0">
                <a:latin typeface="Verdana" pitchFamily="34" charset="0"/>
              </a:rPr>
              <a:t>)&lt;/strong&gt;&lt;br&gt;</a:t>
            </a:r>
          </a:p>
          <a:p>
            <a:pPr>
              <a:lnSpc>
                <a:spcPts val="1400"/>
              </a:lnSpc>
              <a:spcBef>
                <a:spcPts val="0"/>
              </a:spcBef>
            </a:pPr>
            <a:r>
              <a:rPr lang="en-US" altLang="zh-CN" sz="1400" b="0" dirty="0" smtClean="0">
                <a:latin typeface="Verdana" pitchFamily="34" charset="0"/>
              </a:rPr>
              <a:t>  &lt;label&gt; </a:t>
            </a:r>
            <a:r>
              <a:rPr lang="zh-CN" altLang="en-US" sz="1400" b="0" dirty="0" smtClean="0">
                <a:latin typeface="Verdana" pitchFamily="34" charset="0"/>
              </a:rPr>
              <a:t>密码确认</a:t>
            </a:r>
            <a:r>
              <a:rPr lang="en-US" altLang="zh-CN" sz="1400" b="0" dirty="0" smtClean="0">
                <a:latin typeface="Verdana" pitchFamily="34" charset="0"/>
              </a:rPr>
              <a:t>: &lt;/label&gt;          </a:t>
            </a:r>
          </a:p>
          <a:p>
            <a:pPr>
              <a:lnSpc>
                <a:spcPts val="1400"/>
              </a:lnSpc>
              <a:spcBef>
                <a:spcPts val="0"/>
              </a:spcBef>
            </a:pPr>
            <a:r>
              <a:rPr lang="en-US" altLang="zh-CN" sz="1400" b="0" dirty="0" smtClean="0">
                <a:latin typeface="Verdana" pitchFamily="34" charset="0"/>
              </a:rPr>
              <a:t>   &lt;input type="password" name="mypwd2"&gt;&lt;br&gt;</a:t>
            </a:r>
          </a:p>
          <a:p>
            <a:pPr>
              <a:lnSpc>
                <a:spcPts val="1400"/>
              </a:lnSpc>
              <a:spcBef>
                <a:spcPts val="0"/>
              </a:spcBef>
            </a:pPr>
            <a:r>
              <a:rPr lang="en-US" altLang="zh-CN" sz="1400" b="0" dirty="0" smtClean="0">
                <a:latin typeface="Verdana" pitchFamily="34" charset="0"/>
              </a:rPr>
              <a:t>  &lt;input id="button" type="submit" value="</a:t>
            </a:r>
            <a:r>
              <a:rPr lang="zh-CN" altLang="en-US" sz="1400" b="0" dirty="0" smtClean="0">
                <a:latin typeface="Verdana" pitchFamily="34" charset="0"/>
              </a:rPr>
              <a:t>用户注册</a:t>
            </a:r>
            <a:r>
              <a:rPr lang="en-US" altLang="zh-CN" sz="1400" b="0" dirty="0" smtClean="0">
                <a:latin typeface="Verdana" pitchFamily="34" charset="0"/>
              </a:rPr>
              <a:t>" &gt;</a:t>
            </a:r>
          </a:p>
          <a:p>
            <a:pPr>
              <a:lnSpc>
                <a:spcPts val="1400"/>
              </a:lnSpc>
              <a:spcBef>
                <a:spcPts val="0"/>
              </a:spcBef>
            </a:pPr>
            <a:r>
              <a:rPr lang="en-US" altLang="zh-CN" sz="1400" b="0" dirty="0" smtClean="0">
                <a:latin typeface="Verdana" pitchFamily="34" charset="0"/>
              </a:rPr>
              <a:t>  &lt;input  id="button" type="reset" value="</a:t>
            </a:r>
            <a:r>
              <a:rPr lang="zh-CN" altLang="en-US" sz="1400" b="0" dirty="0" smtClean="0">
                <a:latin typeface="Verdana" pitchFamily="34" charset="0"/>
              </a:rPr>
              <a:t>重置</a:t>
            </a:r>
            <a:r>
              <a:rPr lang="en-US" altLang="zh-CN" sz="1400" b="0" dirty="0" smtClean="0">
                <a:latin typeface="Verdana" pitchFamily="34" charset="0"/>
              </a:rPr>
              <a:t>"&gt;</a:t>
            </a:r>
          </a:p>
          <a:p>
            <a:pPr>
              <a:lnSpc>
                <a:spcPts val="1400"/>
              </a:lnSpc>
              <a:spcBef>
                <a:spcPts val="0"/>
              </a:spcBef>
            </a:pPr>
            <a:r>
              <a:rPr lang="en-US" altLang="zh-CN" sz="1400" b="0" dirty="0" smtClean="0">
                <a:latin typeface="Verdana" pitchFamily="34" charset="0"/>
              </a:rPr>
              <a:t>  &lt;/div&gt; </a:t>
            </a:r>
          </a:p>
          <a:p>
            <a:pPr>
              <a:lnSpc>
                <a:spcPts val="1400"/>
              </a:lnSpc>
              <a:spcBef>
                <a:spcPts val="0"/>
              </a:spcBef>
            </a:pPr>
            <a:r>
              <a:rPr lang="en-US" altLang="zh-CN" sz="1400" b="0" dirty="0" smtClean="0">
                <a:latin typeface="Verdana" pitchFamily="34" charset="0"/>
              </a:rPr>
              <a:t> &lt;/</a:t>
            </a:r>
            <a:r>
              <a:rPr lang="en-US" altLang="zh-CN" sz="1400" b="0" dirty="0" err="1" smtClean="0">
                <a:latin typeface="Verdana" pitchFamily="34" charset="0"/>
              </a:rPr>
              <a:t>fieldset</a:t>
            </a:r>
            <a:r>
              <a:rPr lang="en-US" altLang="zh-CN" sz="1400" b="0" dirty="0" smtClean="0">
                <a:latin typeface="Verdana" pitchFamily="34" charset="0"/>
              </a:rPr>
              <a:t>&gt;</a:t>
            </a:r>
          </a:p>
          <a:p>
            <a:pPr>
              <a:lnSpc>
                <a:spcPts val="1400"/>
              </a:lnSpc>
              <a:spcBef>
                <a:spcPts val="0"/>
              </a:spcBef>
            </a:pPr>
            <a:r>
              <a:rPr lang="en-US" altLang="zh-CN" sz="1400" b="0" dirty="0" smtClean="0">
                <a:latin typeface="Verdana" pitchFamily="34" charset="0"/>
              </a:rPr>
              <a:t>&lt;/form&gt;</a:t>
            </a:r>
          </a:p>
          <a:p>
            <a:pPr>
              <a:lnSpc>
                <a:spcPts val="1400"/>
              </a:lnSpc>
              <a:spcBef>
                <a:spcPts val="0"/>
              </a:spcBef>
            </a:pPr>
            <a:r>
              <a:rPr lang="en-US" altLang="zh-CN" sz="1400" b="0" dirty="0" smtClean="0">
                <a:latin typeface="Verdana" pitchFamily="34" charset="0"/>
              </a:rPr>
              <a:t>&lt;/body&gt;</a:t>
            </a:r>
            <a:endParaRPr lang="zh-CN" altLang="en-US" sz="1400" b="0" dirty="0">
              <a:latin typeface="Verdana" pitchFamily="34" charset="0"/>
            </a:endParaRPr>
          </a:p>
        </p:txBody>
      </p:sp>
    </p:spTree>
    <p:extLst>
      <p:ext uri="{BB962C8B-B14F-4D97-AF65-F5344CB8AC3E}">
        <p14:creationId xmlns:p14="http://schemas.microsoft.com/office/powerpoint/2010/main" val="68675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zh-CN" altLang="en-US" dirty="0"/>
              <a:t>本章小结</a:t>
            </a:r>
          </a:p>
        </p:txBody>
      </p:sp>
      <p:sp>
        <p:nvSpPr>
          <p:cNvPr id="155651" name="Rectangle 3"/>
          <p:cNvSpPr>
            <a:spLocks noGrp="1" noChangeArrowheads="1"/>
          </p:cNvSpPr>
          <p:nvPr>
            <p:ph idx="1"/>
          </p:nvPr>
        </p:nvSpPr>
        <p:spPr>
          <a:xfrm>
            <a:off x="533400" y="819151"/>
            <a:ext cx="8509000" cy="3810000"/>
          </a:xfrm>
        </p:spPr>
        <p:txBody>
          <a:bodyPr/>
          <a:lstStyle/>
          <a:p>
            <a:pPr marL="0" indent="0">
              <a:spcBef>
                <a:spcPts val="0"/>
              </a:spcBef>
              <a:spcAft>
                <a:spcPts val="0"/>
              </a:spcAft>
              <a:buNone/>
            </a:pPr>
            <a:r>
              <a:rPr lang="en-US" altLang="zh-CN" dirty="0" smtClean="0"/>
              <a:t>       </a:t>
            </a:r>
            <a:r>
              <a:rPr lang="zh-CN" altLang="zh-CN" dirty="0" smtClean="0"/>
              <a:t>本</a:t>
            </a:r>
            <a:r>
              <a:rPr lang="zh-CN" altLang="zh-CN" dirty="0"/>
              <a:t>章介绍</a:t>
            </a:r>
            <a:r>
              <a:rPr lang="en-US" altLang="zh-CN" dirty="0"/>
              <a:t>JavaScript</a:t>
            </a:r>
            <a:r>
              <a:rPr lang="zh-CN" altLang="zh-CN" dirty="0"/>
              <a:t>脚本中的事件处理的概念、方法，列出了常用的事件及事件句柄，并且介绍了如何编写用户自定义的事件处理函数以及如何将它们与页面中用户的动作相关联，以得到预期的交互性能。</a:t>
            </a:r>
          </a:p>
          <a:p>
            <a:pPr marL="0" indent="0">
              <a:spcBef>
                <a:spcPts val="0"/>
              </a:spcBef>
              <a:spcAft>
                <a:spcPts val="0"/>
              </a:spcAft>
              <a:buNone/>
            </a:pPr>
            <a:r>
              <a:rPr lang="en-US" altLang="zh-CN" dirty="0" smtClean="0"/>
              <a:t>       </a:t>
            </a:r>
            <a:r>
              <a:rPr lang="zh-CN" altLang="zh-CN" dirty="0" smtClean="0"/>
              <a:t>重</a:t>
            </a:r>
            <a:r>
              <a:rPr lang="zh-CN" altLang="zh-CN" dirty="0"/>
              <a:t>点介绍了</a:t>
            </a:r>
            <a:r>
              <a:rPr lang="en-US" altLang="zh-CN" dirty="0"/>
              <a:t>Web</a:t>
            </a:r>
            <a:r>
              <a:rPr lang="zh-CN" altLang="zh-CN" dirty="0"/>
              <a:t>开发中常用的表单事件、鼠标事件、键盘事件等。在表单事件中，详细介绍表单元素的焦点事件、表单提交与重置事件以及表单元素的选中及改变事件。在鼠标事件中，详细介绍鼠标单击及鼠标移动事件。在窗口事件中，主要介绍了装载事件和卸载事件。</a:t>
            </a:r>
            <a:r>
              <a:rPr lang="en-US" altLang="zh-CN" dirty="0"/>
              <a:t>Web</a:t>
            </a:r>
            <a:r>
              <a:rPr lang="zh-CN" altLang="zh-CN" dirty="0"/>
              <a:t>前端开发人员只要掌握</a:t>
            </a:r>
            <a:r>
              <a:rPr lang="en-US" altLang="zh-CN" dirty="0"/>
              <a:t>JavaScript</a:t>
            </a:r>
            <a:r>
              <a:rPr lang="zh-CN" altLang="zh-CN" dirty="0"/>
              <a:t>事件概念、事件触发类型和事件处理的方式，就可以开发出具有交互性、动态性的页面。</a:t>
            </a:r>
          </a:p>
        </p:txBody>
      </p:sp>
    </p:spTree>
    <p:extLst>
      <p:ext uri="{BB962C8B-B14F-4D97-AF65-F5344CB8AC3E}">
        <p14:creationId xmlns:p14="http://schemas.microsoft.com/office/powerpoint/2010/main" val="3537091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990600" y="60723"/>
            <a:ext cx="7761288" cy="567928"/>
          </a:xfrm>
        </p:spPr>
        <p:txBody>
          <a:bodyPr/>
          <a:lstStyle/>
          <a:p>
            <a:r>
              <a:rPr lang="en-US" altLang="zh-CN" dirty="0" smtClean="0"/>
              <a:t>14.2  </a:t>
            </a:r>
            <a:r>
              <a:rPr lang="en-US" altLang="zh-CN" kern="1200" dirty="0">
                <a:solidFill>
                  <a:srgbClr val="000066"/>
                </a:solidFill>
                <a:cs typeface="+mn-cs"/>
              </a:rPr>
              <a:t>JavaScript</a:t>
            </a:r>
            <a:r>
              <a:rPr lang="zh-CN" altLang="en-US" dirty="0" smtClean="0"/>
              <a:t>程序</a:t>
            </a:r>
          </a:p>
        </p:txBody>
      </p:sp>
      <p:sp>
        <p:nvSpPr>
          <p:cNvPr id="14338" name="Rectangle 3"/>
          <p:cNvSpPr>
            <a:spLocks noGrp="1" noChangeArrowheads="1"/>
          </p:cNvSpPr>
          <p:nvPr>
            <p:ph idx="1"/>
          </p:nvPr>
        </p:nvSpPr>
        <p:spPr>
          <a:xfrm>
            <a:off x="533400" y="819151"/>
            <a:ext cx="8509000" cy="3810000"/>
          </a:xfrm>
        </p:spPr>
        <p:txBody>
          <a:bodyPr/>
          <a:lstStyle/>
          <a:p>
            <a:pPr>
              <a:spcBef>
                <a:spcPts val="0"/>
              </a:spcBef>
              <a:spcAft>
                <a:spcPts val="600"/>
              </a:spcAft>
              <a:buNone/>
            </a:pPr>
            <a:r>
              <a:rPr lang="en-US" altLang="zh-CN" dirty="0" smtClean="0"/>
              <a:t>         JavaScript</a:t>
            </a:r>
            <a:r>
              <a:rPr lang="zh-CN" altLang="zh-CN" dirty="0"/>
              <a:t>程序由语句、语句块、函数、对象、方法、属性等构成，通过顺序、分支和循环三种基本程序控制结构来进行编程</a:t>
            </a:r>
            <a:r>
              <a:rPr lang="zh-CN" altLang="zh-CN" dirty="0" smtClean="0"/>
              <a:t>。</a:t>
            </a:r>
            <a:endParaRPr lang="en-US" altLang="zh-CN" dirty="0" smtClean="0"/>
          </a:p>
          <a:p>
            <a:pPr>
              <a:spcBef>
                <a:spcPts val="0"/>
              </a:spcBef>
              <a:spcAft>
                <a:spcPts val="600"/>
              </a:spcAft>
              <a:buNone/>
            </a:pPr>
            <a:r>
              <a:rPr lang="en-US" altLang="zh-CN" dirty="0" smtClean="0"/>
              <a:t>14.2.1 </a:t>
            </a:r>
            <a:r>
              <a:rPr lang="zh-CN" altLang="en-US" dirty="0" smtClean="0"/>
              <a:t>语句和语句块</a:t>
            </a:r>
          </a:p>
          <a:p>
            <a:pPr>
              <a:spcBef>
                <a:spcPts val="0"/>
              </a:spcBef>
              <a:spcAft>
                <a:spcPts val="600"/>
              </a:spcAft>
            </a:pPr>
            <a:r>
              <a:rPr lang="en-US" altLang="zh-CN" dirty="0" smtClean="0"/>
              <a:t>JavaScript</a:t>
            </a:r>
            <a:r>
              <a:rPr lang="zh-CN" altLang="en-US" dirty="0" smtClean="0"/>
              <a:t>语句是发送给浏览器的命令，这些命令的作用是告诉浏览器要做的事情。</a:t>
            </a:r>
          </a:p>
          <a:p>
            <a:pPr>
              <a:spcBef>
                <a:spcPts val="0"/>
              </a:spcBef>
              <a:spcAft>
                <a:spcPts val="600"/>
              </a:spcAft>
              <a:buFont typeface="Wingdings" pitchFamily="2" charset="2"/>
              <a:buNone/>
            </a:pPr>
            <a:r>
              <a:rPr lang="en-US" altLang="zh-CN" sz="1800" dirty="0" smtClean="0">
                <a:solidFill>
                  <a:srgbClr val="FF0000"/>
                </a:solidFill>
              </a:rPr>
              <a:t>         alert(“</a:t>
            </a:r>
            <a:r>
              <a:rPr lang="zh-CN" altLang="en-US" sz="1800" dirty="0" smtClean="0">
                <a:solidFill>
                  <a:srgbClr val="FF0000"/>
                </a:solidFill>
              </a:rPr>
              <a:t>这是告警消息框</a:t>
            </a:r>
            <a:r>
              <a:rPr lang="en-US" altLang="zh-CN" sz="1800" dirty="0" smtClean="0">
                <a:solidFill>
                  <a:srgbClr val="FF0000"/>
                </a:solidFill>
              </a:rPr>
              <a:t>!”); //</a:t>
            </a:r>
            <a:r>
              <a:rPr lang="zh-CN" altLang="en-US" sz="1800" dirty="0" smtClean="0">
                <a:solidFill>
                  <a:srgbClr val="FF0000"/>
                </a:solidFill>
              </a:rPr>
              <a:t>弹出告警消息框</a:t>
            </a:r>
            <a:endParaRPr lang="en-US" altLang="zh-CN" dirty="0" smtClean="0">
              <a:solidFill>
                <a:srgbClr val="FF0000"/>
              </a:solidFill>
            </a:endParaRPr>
          </a:p>
          <a:p>
            <a:pPr>
              <a:spcBef>
                <a:spcPts val="0"/>
              </a:spcBef>
              <a:spcAft>
                <a:spcPts val="600"/>
              </a:spcAft>
            </a:pPr>
            <a:r>
              <a:rPr lang="en-US" altLang="zh-CN" dirty="0" smtClean="0"/>
              <a:t>JavaScript</a:t>
            </a:r>
            <a:r>
              <a:rPr lang="zh-CN" altLang="en-US" dirty="0" smtClean="0"/>
              <a:t>语句可以分批组合起来形成语句块，语句块以左花括号“</a:t>
            </a:r>
            <a:r>
              <a:rPr lang="en-US" altLang="zh-CN" dirty="0" smtClean="0">
                <a:solidFill>
                  <a:srgbClr val="FF0000"/>
                </a:solidFill>
              </a:rPr>
              <a:t>{</a:t>
            </a:r>
            <a:r>
              <a:rPr lang="en-US" altLang="zh-CN" dirty="0" smtClean="0"/>
              <a:t>”</a:t>
            </a:r>
            <a:r>
              <a:rPr lang="zh-CN" altLang="en-US" dirty="0" smtClean="0"/>
              <a:t>开始，以右花括号“</a:t>
            </a:r>
            <a:r>
              <a:rPr lang="en-US" altLang="zh-CN" dirty="0" smtClean="0">
                <a:solidFill>
                  <a:srgbClr val="FF0000"/>
                </a:solidFill>
              </a:rPr>
              <a:t>}</a:t>
            </a:r>
            <a:r>
              <a:rPr lang="en-US" altLang="zh-CN" dirty="0" smtClean="0"/>
              <a:t>”</a:t>
            </a:r>
            <a:r>
              <a:rPr lang="zh-CN" altLang="en-US" dirty="0" smtClean="0"/>
              <a:t>束。</a:t>
            </a:r>
          </a:p>
          <a:p>
            <a:pPr>
              <a:spcBef>
                <a:spcPts val="0"/>
              </a:spcBef>
              <a:spcAft>
                <a:spcPts val="600"/>
              </a:spcAft>
              <a:buFont typeface="Wingdings" pitchFamily="2" charset="2"/>
              <a:buNone/>
            </a:pPr>
            <a:r>
              <a:rPr lang="en-US" altLang="zh-CN" sz="1800" dirty="0" smtClean="0">
                <a:solidFill>
                  <a:srgbClr val="FF0000"/>
                </a:solidFill>
              </a:rPr>
              <a:t>           {</a:t>
            </a:r>
            <a:r>
              <a:rPr lang="en-US" altLang="zh-CN" sz="1800" dirty="0" err="1" smtClean="0">
                <a:solidFill>
                  <a:srgbClr val="FF0000"/>
                </a:solidFill>
              </a:rPr>
              <a:t>var</a:t>
            </a:r>
            <a:r>
              <a:rPr lang="en-US" altLang="zh-CN" sz="1800" dirty="0" smtClean="0">
                <a:solidFill>
                  <a:srgbClr val="FF0000"/>
                </a:solidFill>
              </a:rPr>
              <a:t> s=0;document.write(“S</a:t>
            </a:r>
            <a:r>
              <a:rPr lang="zh-CN" altLang="en-US" sz="1800" dirty="0" smtClean="0">
                <a:solidFill>
                  <a:srgbClr val="FF0000"/>
                </a:solidFill>
              </a:rPr>
              <a:t>的值</a:t>
            </a:r>
            <a:r>
              <a:rPr lang="en-US" altLang="zh-CN" sz="1800" dirty="0" smtClean="0">
                <a:solidFill>
                  <a:srgbClr val="FF0000"/>
                </a:solidFill>
              </a:rPr>
              <a:t>=”+s);}   //</a:t>
            </a:r>
            <a:r>
              <a:rPr lang="zh-CN" altLang="en-US" sz="1800" dirty="0" smtClean="0">
                <a:solidFill>
                  <a:srgbClr val="FF0000"/>
                </a:solidFill>
              </a:rPr>
              <a:t>赋值，并输出到页面</a:t>
            </a:r>
            <a:endParaRPr lang="en-US" altLang="zh-CN" dirty="0" smtClean="0">
              <a:solidFill>
                <a:srgbClr val="FF0000"/>
              </a:solidFill>
            </a:endParaRPr>
          </a:p>
          <a:p>
            <a:pPr>
              <a:buFont typeface="Wingdings" pitchFamily="2" charset="2"/>
              <a:buNone/>
            </a:pPr>
            <a:endParaRPr lang="zh-CN" altLang="en-US" sz="2000" dirty="0" smtClean="0">
              <a:solidFill>
                <a:srgbClr val="0000FA"/>
              </a:solidFill>
              <a:latin typeface="黑体" pitchFamily="49" charset="-122"/>
              <a:ea typeface="黑体" pitchFamily="49" charset="-122"/>
            </a:endParaRPr>
          </a:p>
        </p:txBody>
      </p:sp>
    </p:spTree>
    <p:extLst>
      <p:ext uri="{BB962C8B-B14F-4D97-AF65-F5344CB8AC3E}">
        <p14:creationId xmlns:p14="http://schemas.microsoft.com/office/powerpoint/2010/main" val="2546327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en-US" altLang="zh-CN" kern="1200" dirty="0">
                <a:solidFill>
                  <a:srgbClr val="000066"/>
                </a:solidFill>
                <a:cs typeface="+mn-cs"/>
              </a:rPr>
              <a:t>14.2.2</a:t>
            </a:r>
            <a:r>
              <a:rPr lang="en-US" altLang="zh-CN" dirty="0" smtClean="0"/>
              <a:t> </a:t>
            </a:r>
            <a:r>
              <a:rPr lang="zh-CN" altLang="en-US" dirty="0" smtClean="0"/>
              <a:t>代码</a:t>
            </a:r>
          </a:p>
        </p:txBody>
      </p:sp>
      <p:sp>
        <p:nvSpPr>
          <p:cNvPr id="15362" name="Rectangle 3"/>
          <p:cNvSpPr>
            <a:spLocks noGrp="1" noChangeArrowheads="1"/>
          </p:cNvSpPr>
          <p:nvPr>
            <p:ph idx="1"/>
          </p:nvPr>
        </p:nvSpPr>
        <p:spPr>
          <a:xfrm>
            <a:off x="533400" y="819151"/>
            <a:ext cx="8509000" cy="3810000"/>
          </a:xfrm>
        </p:spPr>
        <p:txBody>
          <a:bodyPr/>
          <a:lstStyle/>
          <a:p>
            <a:pPr marL="457200" indent="-457200"/>
            <a:r>
              <a:rPr lang="en-US" altLang="zh-CN" dirty="0" smtClean="0"/>
              <a:t>JavaScript</a:t>
            </a:r>
            <a:r>
              <a:rPr lang="zh-CN" altLang="en-US" dirty="0" smtClean="0"/>
              <a:t>代码是由若干条语句或语句块构成的执行体。</a:t>
            </a:r>
          </a:p>
          <a:p>
            <a:pPr marL="457200" indent="-457200">
              <a:buFont typeface="Wingdings" pitchFamily="2" charset="2"/>
              <a:buNone/>
            </a:pPr>
            <a:r>
              <a:rPr lang="en-US" altLang="zh-CN" sz="1800" dirty="0" smtClean="0">
                <a:solidFill>
                  <a:srgbClr val="FF0000"/>
                </a:solidFill>
              </a:rPr>
              <a:t>&lt;script type="text/</a:t>
            </a:r>
            <a:r>
              <a:rPr lang="en-US" altLang="zh-CN" sz="1800" dirty="0" err="1" smtClean="0">
                <a:solidFill>
                  <a:srgbClr val="FF0000"/>
                </a:solidFill>
              </a:rPr>
              <a:t>javascript</a:t>
            </a:r>
            <a:r>
              <a:rPr lang="en-US" altLang="zh-CN" sz="1800" dirty="0" smtClean="0">
                <a:solidFill>
                  <a:srgbClr val="FF0000"/>
                </a:solidFill>
              </a:rPr>
              <a:t>"&gt;</a:t>
            </a:r>
          </a:p>
          <a:p>
            <a:pPr marL="457200" indent="-457200">
              <a:buFont typeface="Wingdings" pitchFamily="2" charset="2"/>
              <a:buNone/>
            </a:pPr>
            <a:r>
              <a:rPr lang="en-US" altLang="zh-CN" sz="1800" dirty="0" smtClean="0">
                <a:solidFill>
                  <a:srgbClr val="FF0000"/>
                </a:solidFill>
              </a:rPr>
              <a:t>    </a:t>
            </a:r>
            <a:r>
              <a:rPr lang="en-US" altLang="zh-CN" sz="1800" dirty="0" err="1" smtClean="0">
                <a:solidFill>
                  <a:srgbClr val="FF0000"/>
                </a:solidFill>
              </a:rPr>
              <a:t>var</a:t>
            </a:r>
            <a:r>
              <a:rPr lang="en-US" altLang="zh-CN" sz="1800" dirty="0" smtClean="0">
                <a:solidFill>
                  <a:srgbClr val="FF0000"/>
                </a:solidFill>
              </a:rPr>
              <a:t> color="red";</a:t>
            </a:r>
          </a:p>
          <a:p>
            <a:pPr marL="457200" indent="-457200">
              <a:buFont typeface="Wingdings" pitchFamily="2" charset="2"/>
              <a:buNone/>
            </a:pPr>
            <a:r>
              <a:rPr lang="en-US" altLang="zh-CN" sz="1800" dirty="0" smtClean="0">
                <a:solidFill>
                  <a:srgbClr val="FF0000"/>
                </a:solidFill>
              </a:rPr>
              <a:t>    if(color=="red")</a:t>
            </a:r>
          </a:p>
          <a:p>
            <a:pPr marL="457200" indent="-457200">
              <a:buFont typeface="Wingdings" pitchFamily="2" charset="2"/>
              <a:buNone/>
            </a:pPr>
            <a:r>
              <a:rPr lang="en-US" altLang="zh-CN" sz="1800" dirty="0" smtClean="0">
                <a:solidFill>
                  <a:srgbClr val="FF0000"/>
                </a:solidFill>
              </a:rPr>
              <a:t>    {</a:t>
            </a:r>
          </a:p>
          <a:p>
            <a:pPr marL="457200" indent="-457200">
              <a:buFont typeface="Wingdings" pitchFamily="2" charset="2"/>
              <a:buNone/>
            </a:pPr>
            <a:r>
              <a:rPr lang="en-US" altLang="zh-CN" sz="1800" dirty="0" smtClean="0">
                <a:solidFill>
                  <a:srgbClr val="FF0000"/>
                </a:solidFill>
              </a:rPr>
              <a:t>      </a:t>
            </a:r>
            <a:r>
              <a:rPr lang="en-US" altLang="zh-CN" sz="1800" dirty="0" err="1" smtClean="0">
                <a:solidFill>
                  <a:srgbClr val="FF0000"/>
                </a:solidFill>
              </a:rPr>
              <a:t>document.write</a:t>
            </a:r>
            <a:r>
              <a:rPr lang="en-US" altLang="zh-CN" sz="1800" dirty="0" smtClean="0">
                <a:solidFill>
                  <a:srgbClr val="FF0000"/>
                </a:solidFill>
              </a:rPr>
              <a:t>("</a:t>
            </a:r>
            <a:r>
              <a:rPr lang="zh-CN" altLang="en-US" sz="1800" dirty="0" smtClean="0">
                <a:solidFill>
                  <a:srgbClr val="FF0000"/>
                </a:solidFill>
              </a:rPr>
              <a:t>颜色是红色</a:t>
            </a:r>
            <a:r>
              <a:rPr lang="en-US" altLang="zh-CN" sz="1800" dirty="0" smtClean="0">
                <a:solidFill>
                  <a:srgbClr val="FF0000"/>
                </a:solidFill>
              </a:rPr>
              <a:t>!");  </a:t>
            </a:r>
          </a:p>
          <a:p>
            <a:pPr marL="457200" indent="-457200">
              <a:buFont typeface="Wingdings" pitchFamily="2" charset="2"/>
              <a:buNone/>
            </a:pPr>
            <a:r>
              <a:rPr lang="en-US" altLang="zh-CN" sz="1800" dirty="0" smtClean="0">
                <a:solidFill>
                  <a:srgbClr val="FF0000"/>
                </a:solidFill>
              </a:rPr>
              <a:t>      alert("</a:t>
            </a:r>
            <a:r>
              <a:rPr lang="zh-CN" altLang="en-US" sz="1800" dirty="0" smtClean="0">
                <a:solidFill>
                  <a:srgbClr val="FF0000"/>
                </a:solidFill>
              </a:rPr>
              <a:t>颜色是红色</a:t>
            </a:r>
            <a:r>
              <a:rPr lang="en-US" altLang="zh-CN" sz="1800" dirty="0" smtClean="0">
                <a:solidFill>
                  <a:srgbClr val="FF0000"/>
                </a:solidFill>
              </a:rPr>
              <a:t>!");</a:t>
            </a:r>
          </a:p>
          <a:p>
            <a:pPr marL="457200" indent="-457200">
              <a:buFont typeface="Wingdings" pitchFamily="2" charset="2"/>
              <a:buNone/>
            </a:pPr>
            <a:r>
              <a:rPr lang="en-US" altLang="zh-CN" sz="1800" dirty="0" smtClean="0">
                <a:solidFill>
                  <a:srgbClr val="FF0000"/>
                </a:solidFill>
              </a:rPr>
              <a:t>    }</a:t>
            </a:r>
          </a:p>
          <a:p>
            <a:pPr marL="457200" indent="-457200">
              <a:buFont typeface="Wingdings" pitchFamily="2" charset="2"/>
              <a:buNone/>
            </a:pPr>
            <a:r>
              <a:rPr lang="en-US" altLang="zh-CN" sz="1800" dirty="0" smtClean="0">
                <a:solidFill>
                  <a:srgbClr val="FF0000"/>
                </a:solidFill>
              </a:rPr>
              <a:t>&lt;/script&gt;</a:t>
            </a:r>
            <a:endParaRPr lang="zh-CN" altLang="en-US" sz="1800" dirty="0" smtClean="0">
              <a:solidFill>
                <a:srgbClr val="FF0000"/>
              </a:solidFill>
            </a:endParaRPr>
          </a:p>
        </p:txBody>
      </p:sp>
    </p:spTree>
    <p:extLst>
      <p:ext uri="{BB962C8B-B14F-4D97-AF65-F5344CB8AC3E}">
        <p14:creationId xmlns:p14="http://schemas.microsoft.com/office/powerpoint/2010/main" val="3188749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tLang="zh-CN" kern="1200" dirty="0">
                <a:solidFill>
                  <a:srgbClr val="000066"/>
                </a:solidFill>
                <a:cs typeface="+mn-cs"/>
              </a:rPr>
              <a:t>14.2.3 </a:t>
            </a:r>
            <a:r>
              <a:rPr lang="zh-CN" altLang="en-US" kern="1200" dirty="0">
                <a:solidFill>
                  <a:srgbClr val="000066"/>
                </a:solidFill>
                <a:cs typeface="+mn-cs"/>
              </a:rPr>
              <a:t>消息对话框</a:t>
            </a:r>
          </a:p>
        </p:txBody>
      </p:sp>
      <p:sp>
        <p:nvSpPr>
          <p:cNvPr id="16386" name="Rectangle 3"/>
          <p:cNvSpPr>
            <a:spLocks noGrp="1" noChangeArrowheads="1"/>
          </p:cNvSpPr>
          <p:nvPr>
            <p:ph idx="1"/>
          </p:nvPr>
        </p:nvSpPr>
        <p:spPr>
          <a:xfrm>
            <a:off x="533400" y="819151"/>
            <a:ext cx="8509000" cy="3810000"/>
          </a:xfrm>
        </p:spPr>
        <p:txBody>
          <a:bodyPr/>
          <a:lstStyle/>
          <a:p>
            <a:pPr indent="350838">
              <a:buFont typeface="Wingdings" pitchFamily="2" charset="2"/>
              <a:buNone/>
            </a:pPr>
            <a:r>
              <a:rPr lang="en-US" altLang="zh-CN" dirty="0" smtClean="0"/>
              <a:t>JavaScript</a:t>
            </a:r>
            <a:r>
              <a:rPr lang="zh-CN" altLang="en-US" dirty="0" smtClean="0"/>
              <a:t>中的消息对话框分为告警框、确认框和提示框。</a:t>
            </a:r>
            <a:endParaRPr lang="en-US" altLang="zh-CN" dirty="0" smtClean="0"/>
          </a:p>
          <a:p>
            <a:pPr marL="0" indent="0">
              <a:buFont typeface="Wingdings" pitchFamily="2" charset="2"/>
              <a:buNone/>
            </a:pPr>
            <a:r>
              <a:rPr lang="en-US" altLang="zh-CN" dirty="0" smtClean="0"/>
              <a:t>1.</a:t>
            </a:r>
            <a:r>
              <a:rPr lang="zh-CN" altLang="en-US" dirty="0" smtClean="0"/>
              <a:t>警告框</a:t>
            </a:r>
          </a:p>
          <a:p>
            <a:pPr marL="0" indent="0">
              <a:buFont typeface="Wingdings" pitchFamily="2" charset="2"/>
              <a:buNone/>
            </a:pPr>
            <a:r>
              <a:rPr lang="en-US" altLang="zh-CN" dirty="0" smtClean="0"/>
              <a:t>     </a:t>
            </a:r>
            <a:r>
              <a:rPr lang="en-US" altLang="zh-CN" sz="1800" dirty="0" smtClean="0">
                <a:solidFill>
                  <a:srgbClr val="FF0000"/>
                </a:solidFill>
              </a:rPr>
              <a:t>alert (message) </a:t>
            </a:r>
            <a:r>
              <a:rPr lang="en-US" altLang="zh-CN" sz="1800" dirty="0">
                <a:solidFill>
                  <a:srgbClr val="FF0000"/>
                </a:solidFill>
              </a:rPr>
              <a:t>;</a:t>
            </a:r>
            <a:endParaRPr lang="en-US" altLang="zh-CN" dirty="0" smtClean="0">
              <a:solidFill>
                <a:srgbClr val="FF0000"/>
              </a:solidFill>
            </a:endParaRPr>
          </a:p>
          <a:p>
            <a:pPr marL="0" indent="0">
              <a:buFont typeface="Wingdings" pitchFamily="2" charset="2"/>
              <a:buNone/>
            </a:pPr>
            <a:r>
              <a:rPr lang="en-US" altLang="zh-CN" dirty="0" smtClean="0"/>
              <a:t>2.</a:t>
            </a:r>
            <a:r>
              <a:rPr lang="zh-CN" altLang="en-US" dirty="0" smtClean="0"/>
              <a:t>确认框</a:t>
            </a:r>
          </a:p>
          <a:p>
            <a:pPr marL="0" indent="0">
              <a:buFont typeface="Wingdings" pitchFamily="2" charset="2"/>
              <a:buNone/>
            </a:pPr>
            <a:r>
              <a:rPr lang="zh-CN" altLang="en-US" sz="1800" dirty="0">
                <a:solidFill>
                  <a:srgbClr val="FF0000"/>
                </a:solidFill>
              </a:rPr>
              <a:t>      </a:t>
            </a:r>
            <a:r>
              <a:rPr lang="en-US" altLang="zh-CN" sz="1800" dirty="0" err="1" smtClean="0">
                <a:solidFill>
                  <a:srgbClr val="FF0000"/>
                </a:solidFill>
              </a:rPr>
              <a:t>var</a:t>
            </a:r>
            <a:r>
              <a:rPr lang="en-US" altLang="zh-CN" sz="1800" dirty="0" smtClean="0">
                <a:solidFill>
                  <a:srgbClr val="FF0000"/>
                </a:solidFill>
              </a:rPr>
              <a:t> </a:t>
            </a:r>
            <a:r>
              <a:rPr lang="en-US" altLang="zh-CN" sz="1800" dirty="0" err="1" smtClean="0">
                <a:solidFill>
                  <a:srgbClr val="FF0000"/>
                </a:solidFill>
              </a:rPr>
              <a:t>yn</a:t>
            </a:r>
            <a:r>
              <a:rPr lang="en-US" altLang="zh-CN" sz="1800" dirty="0" smtClean="0">
                <a:solidFill>
                  <a:srgbClr val="FF0000"/>
                </a:solidFill>
              </a:rPr>
              <a:t>=confirm </a:t>
            </a:r>
            <a:r>
              <a:rPr lang="en-US" altLang="zh-CN" sz="1800" dirty="0">
                <a:solidFill>
                  <a:srgbClr val="FF0000"/>
                </a:solidFill>
              </a:rPr>
              <a:t>(message</a:t>
            </a:r>
            <a:r>
              <a:rPr lang="en-US" altLang="zh-CN" sz="1800" dirty="0" smtClean="0">
                <a:solidFill>
                  <a:srgbClr val="FF0000"/>
                </a:solidFill>
              </a:rPr>
              <a:t>); </a:t>
            </a:r>
            <a:endParaRPr lang="en-US" altLang="zh-CN" sz="1800" dirty="0">
              <a:solidFill>
                <a:srgbClr val="FF0000"/>
              </a:solidFill>
            </a:endParaRPr>
          </a:p>
          <a:p>
            <a:pPr marL="0" indent="0">
              <a:buFont typeface="Wingdings" pitchFamily="2" charset="2"/>
              <a:buNone/>
            </a:pPr>
            <a:r>
              <a:rPr lang="en-US" altLang="zh-CN" dirty="0" smtClean="0"/>
              <a:t>3.</a:t>
            </a:r>
            <a:r>
              <a:rPr lang="zh-CN" altLang="en-US" dirty="0" smtClean="0"/>
              <a:t>提示框</a:t>
            </a:r>
          </a:p>
          <a:p>
            <a:pPr marL="0" indent="0">
              <a:buFont typeface="Wingdings" pitchFamily="2" charset="2"/>
              <a:buNone/>
            </a:pPr>
            <a:r>
              <a:rPr lang="en-US" altLang="zh-CN" sz="1800" dirty="0" smtClean="0"/>
              <a:t>     </a:t>
            </a:r>
            <a:r>
              <a:rPr lang="en-US" altLang="zh-CN" sz="1800" dirty="0" err="1" smtClean="0"/>
              <a:t>var</a:t>
            </a:r>
            <a:r>
              <a:rPr lang="en-US" altLang="zh-CN" sz="1800" dirty="0" smtClean="0"/>
              <a:t> s1=</a:t>
            </a:r>
            <a:r>
              <a:rPr lang="en-US" altLang="zh-CN" sz="1800" dirty="0" smtClean="0">
                <a:solidFill>
                  <a:srgbClr val="FF0000"/>
                </a:solidFill>
              </a:rPr>
              <a:t>prompt </a:t>
            </a:r>
            <a:r>
              <a:rPr lang="en-US" altLang="zh-CN" sz="1800" dirty="0">
                <a:solidFill>
                  <a:srgbClr val="FF0000"/>
                </a:solidFill>
              </a:rPr>
              <a:t>(text, </a:t>
            </a:r>
            <a:r>
              <a:rPr lang="en-US" altLang="zh-CN" sz="1800" dirty="0" err="1">
                <a:solidFill>
                  <a:srgbClr val="FF0000"/>
                </a:solidFill>
              </a:rPr>
              <a:t>defaultText</a:t>
            </a:r>
            <a:r>
              <a:rPr lang="en-US" altLang="zh-CN" sz="1800" dirty="0" smtClean="0">
                <a:solidFill>
                  <a:srgbClr val="FF0000"/>
                </a:solidFill>
              </a:rPr>
              <a:t>);</a:t>
            </a:r>
            <a:endParaRPr lang="en-US" altLang="zh-CN" sz="1800" dirty="0">
              <a:solidFill>
                <a:srgbClr val="FF0000"/>
              </a:solidFill>
            </a:endParaRPr>
          </a:p>
        </p:txBody>
      </p:sp>
    </p:spTree>
    <p:extLst>
      <p:ext uri="{BB962C8B-B14F-4D97-AF65-F5344CB8AC3E}">
        <p14:creationId xmlns:p14="http://schemas.microsoft.com/office/powerpoint/2010/main" val="3196619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smtClean="0"/>
              <a:t>14.2.3 </a:t>
            </a:r>
            <a:r>
              <a:rPr lang="zh-CN" altLang="en-US" dirty="0" smtClean="0"/>
              <a:t>消息对话框</a:t>
            </a:r>
            <a:r>
              <a:rPr lang="en-US" altLang="zh-CN" dirty="0" smtClean="0"/>
              <a:t>-</a:t>
            </a:r>
            <a:r>
              <a:rPr lang="zh-CN" altLang="en-US" dirty="0" smtClean="0"/>
              <a:t>告警框</a:t>
            </a:r>
          </a:p>
        </p:txBody>
      </p:sp>
      <p:sp>
        <p:nvSpPr>
          <p:cNvPr id="17409" name="Rectangle 3"/>
          <p:cNvSpPr>
            <a:spLocks noGrp="1" noChangeArrowheads="1"/>
          </p:cNvSpPr>
          <p:nvPr>
            <p:ph idx="1"/>
          </p:nvPr>
        </p:nvSpPr>
        <p:spPr>
          <a:xfrm>
            <a:off x="533400" y="800100"/>
            <a:ext cx="4114800" cy="2857500"/>
          </a:xfrm>
        </p:spPr>
        <p:txBody>
          <a:bodyPr/>
          <a:lstStyle/>
          <a:p>
            <a:pPr>
              <a:spcBef>
                <a:spcPct val="0"/>
              </a:spcBef>
              <a:spcAft>
                <a:spcPct val="10000"/>
              </a:spcAft>
              <a:buFont typeface="Wingdings" pitchFamily="2" charset="2"/>
              <a:buNone/>
            </a:pPr>
            <a:r>
              <a:rPr lang="en-US" altLang="zh-CN" sz="1400" dirty="0" smtClean="0">
                <a:ea typeface="宋体" charset="-122"/>
              </a:rPr>
              <a:t>&lt;!-- edu_14_2_1.html --&gt;</a:t>
            </a:r>
          </a:p>
          <a:p>
            <a:pPr>
              <a:spcBef>
                <a:spcPct val="0"/>
              </a:spcBef>
              <a:spcAft>
                <a:spcPct val="10000"/>
              </a:spcAft>
              <a:buFont typeface="Wingdings" pitchFamily="2" charset="2"/>
              <a:buNone/>
            </a:pPr>
            <a:r>
              <a:rPr lang="en-US" altLang="zh-CN" sz="1400" dirty="0" smtClean="0">
                <a:ea typeface="宋体" charset="-122"/>
              </a:rPr>
              <a:t>&lt;html&gt;</a:t>
            </a:r>
          </a:p>
          <a:p>
            <a:pPr>
              <a:spcBef>
                <a:spcPct val="0"/>
              </a:spcBef>
              <a:spcAft>
                <a:spcPct val="10000"/>
              </a:spcAft>
              <a:buFont typeface="Wingdings" pitchFamily="2" charset="2"/>
              <a:buNone/>
            </a:pPr>
            <a:r>
              <a:rPr lang="en-US" altLang="zh-CN" sz="1400" dirty="0" smtClean="0">
                <a:ea typeface="宋体" charset="-122"/>
              </a:rPr>
              <a:t>&lt;head&gt;</a:t>
            </a:r>
          </a:p>
          <a:p>
            <a:pPr>
              <a:spcBef>
                <a:spcPct val="0"/>
              </a:spcBef>
              <a:spcAft>
                <a:spcPct val="10000"/>
              </a:spcAft>
              <a:buFont typeface="Wingdings" pitchFamily="2" charset="2"/>
              <a:buNone/>
            </a:pPr>
            <a:r>
              <a:rPr lang="en-US" altLang="zh-CN" sz="1400" dirty="0" smtClean="0">
                <a:ea typeface="宋体" charset="-122"/>
              </a:rPr>
              <a:t>&lt;title&gt;</a:t>
            </a:r>
            <a:r>
              <a:rPr lang="zh-CN" altLang="en-US" sz="1400" dirty="0" smtClean="0">
                <a:ea typeface="宋体" charset="-122"/>
              </a:rPr>
              <a:t>告警消息框使用实例</a:t>
            </a:r>
            <a:r>
              <a:rPr lang="en-US" altLang="zh-CN" sz="1400" dirty="0" smtClean="0">
                <a:ea typeface="宋体" charset="-122"/>
              </a:rPr>
              <a:t>&lt;/title&gt;</a:t>
            </a:r>
          </a:p>
          <a:p>
            <a:pPr>
              <a:spcBef>
                <a:spcPct val="0"/>
              </a:spcBef>
              <a:spcAft>
                <a:spcPct val="10000"/>
              </a:spcAft>
              <a:buFont typeface="Wingdings" pitchFamily="2" charset="2"/>
              <a:buNone/>
            </a:pPr>
            <a:r>
              <a:rPr lang="en-US" altLang="zh-CN" sz="1400" dirty="0" smtClean="0">
                <a:ea typeface="宋体" charset="-122"/>
              </a:rPr>
              <a:t>&lt;/head&gt;</a:t>
            </a:r>
          </a:p>
          <a:p>
            <a:pPr>
              <a:spcBef>
                <a:spcPct val="0"/>
              </a:spcBef>
              <a:spcAft>
                <a:spcPct val="10000"/>
              </a:spcAft>
              <a:buFont typeface="Wingdings" pitchFamily="2" charset="2"/>
              <a:buNone/>
            </a:pPr>
            <a:r>
              <a:rPr lang="en-US" altLang="zh-CN" sz="1400" dirty="0" smtClean="0">
                <a:ea typeface="宋体" charset="-122"/>
              </a:rPr>
              <a:t>&lt;body&gt;</a:t>
            </a:r>
          </a:p>
          <a:p>
            <a:pPr>
              <a:spcBef>
                <a:spcPct val="0"/>
              </a:spcBef>
              <a:spcAft>
                <a:spcPct val="10000"/>
              </a:spcAft>
              <a:buFont typeface="Wingdings" pitchFamily="2" charset="2"/>
              <a:buNone/>
            </a:pPr>
            <a:r>
              <a:rPr lang="en-US" altLang="zh-CN" sz="1400" dirty="0" smtClean="0">
                <a:ea typeface="宋体" charset="-122"/>
              </a:rPr>
              <a:t>&lt;script type="text/</a:t>
            </a:r>
            <a:r>
              <a:rPr lang="en-US" altLang="zh-CN" sz="1400" dirty="0" err="1" smtClean="0">
                <a:ea typeface="宋体" charset="-122"/>
              </a:rPr>
              <a:t>javascript</a:t>
            </a:r>
            <a:r>
              <a:rPr lang="en-US" altLang="zh-CN" sz="1400" dirty="0" smtClean="0">
                <a:ea typeface="宋体" charset="-122"/>
              </a:rPr>
              <a:t>"&gt;</a:t>
            </a:r>
          </a:p>
          <a:p>
            <a:pPr>
              <a:spcBef>
                <a:spcPct val="0"/>
              </a:spcBef>
              <a:spcAft>
                <a:spcPct val="10000"/>
              </a:spcAft>
              <a:buFont typeface="Wingdings" pitchFamily="2" charset="2"/>
              <a:buNone/>
            </a:pPr>
            <a:r>
              <a:rPr lang="en-US" altLang="zh-CN" sz="1400" dirty="0" smtClean="0">
                <a:ea typeface="宋体" charset="-122"/>
              </a:rPr>
              <a:t>alert("</a:t>
            </a:r>
            <a:r>
              <a:rPr lang="zh-CN" altLang="en-US" sz="1400" dirty="0" smtClean="0">
                <a:ea typeface="宋体" charset="-122"/>
              </a:rPr>
              <a:t>这是告警消息框！</a:t>
            </a:r>
            <a:r>
              <a:rPr lang="en-US" altLang="zh-CN" sz="1400" dirty="0" smtClean="0">
                <a:ea typeface="宋体" charset="-122"/>
              </a:rPr>
              <a:t>");</a:t>
            </a:r>
          </a:p>
          <a:p>
            <a:pPr>
              <a:spcBef>
                <a:spcPct val="0"/>
              </a:spcBef>
              <a:spcAft>
                <a:spcPct val="10000"/>
              </a:spcAft>
              <a:buFont typeface="Wingdings" pitchFamily="2" charset="2"/>
              <a:buNone/>
            </a:pPr>
            <a:r>
              <a:rPr lang="en-US" altLang="zh-CN" sz="1400" dirty="0" smtClean="0">
                <a:ea typeface="宋体" charset="-122"/>
              </a:rPr>
              <a:t>&lt;/script&gt;</a:t>
            </a:r>
          </a:p>
          <a:p>
            <a:pPr>
              <a:spcBef>
                <a:spcPct val="0"/>
              </a:spcBef>
              <a:spcAft>
                <a:spcPct val="10000"/>
              </a:spcAft>
              <a:buFont typeface="Wingdings" pitchFamily="2" charset="2"/>
              <a:buNone/>
            </a:pPr>
            <a:r>
              <a:rPr lang="en-US" altLang="zh-CN" sz="1400" dirty="0" smtClean="0">
                <a:ea typeface="宋体" charset="-122"/>
              </a:rPr>
              <a:t>&lt;/body&gt;</a:t>
            </a:r>
          </a:p>
          <a:p>
            <a:pPr>
              <a:spcBef>
                <a:spcPct val="0"/>
              </a:spcBef>
              <a:spcAft>
                <a:spcPct val="10000"/>
              </a:spcAft>
              <a:buFont typeface="Wingdings" pitchFamily="2" charset="2"/>
              <a:buNone/>
            </a:pPr>
            <a:r>
              <a:rPr lang="en-US" altLang="zh-CN" sz="1400" dirty="0" smtClean="0">
                <a:ea typeface="宋体" charset="-122"/>
              </a:rPr>
              <a:t>&lt;/html&gt;</a:t>
            </a:r>
            <a:endParaRPr lang="zh-CN" altLang="en-US" sz="1400" dirty="0" smtClean="0">
              <a:ea typeface="宋体" charset="-122"/>
            </a:endParaRPr>
          </a:p>
        </p:txBody>
      </p:sp>
      <p:sp>
        <p:nvSpPr>
          <p:cNvPr id="17411" name="Rectangle 9"/>
          <p:cNvSpPr>
            <a:spLocks noChangeArrowheads="1"/>
          </p:cNvSpPr>
          <p:nvPr/>
        </p:nvSpPr>
        <p:spPr bwMode="auto">
          <a:xfrm>
            <a:off x="0" y="1841957"/>
            <a:ext cx="184731" cy="430887"/>
          </a:xfrm>
          <a:prstGeom prst="rect">
            <a:avLst/>
          </a:prstGeom>
          <a:noFill/>
          <a:ln w="9525">
            <a:noFill/>
            <a:miter lim="800000"/>
            <a:headEnd/>
            <a:tailEnd/>
          </a:ln>
        </p:spPr>
        <p:txBody>
          <a:bodyPr wrap="none" anchor="ctr">
            <a:spAutoFit/>
          </a:bodyPr>
          <a:lstStyle/>
          <a:p>
            <a:endParaRPr lang="zh-CN" altLang="en-US"/>
          </a:p>
        </p:txBody>
      </p:sp>
      <p:sp>
        <p:nvSpPr>
          <p:cNvPr id="17412" name="Rectangle 13"/>
          <p:cNvSpPr>
            <a:spLocks noChangeArrowheads="1"/>
          </p:cNvSpPr>
          <p:nvPr/>
        </p:nvSpPr>
        <p:spPr bwMode="auto">
          <a:xfrm>
            <a:off x="0" y="1841957"/>
            <a:ext cx="184731" cy="430887"/>
          </a:xfrm>
          <a:prstGeom prst="rect">
            <a:avLst/>
          </a:prstGeom>
          <a:noFill/>
          <a:ln w="9525">
            <a:noFill/>
            <a:miter lim="800000"/>
            <a:headEnd/>
            <a:tailEnd/>
          </a:ln>
        </p:spPr>
        <p:txBody>
          <a:bodyPr wrap="none" anchor="ctr">
            <a:spAutoFit/>
          </a:bodyPr>
          <a:lstStyle/>
          <a:p>
            <a:endParaRPr lang="zh-CN" altLang="en-US"/>
          </a:p>
        </p:txBody>
      </p:sp>
      <p:sp>
        <p:nvSpPr>
          <p:cNvPr id="17418" name="Rectangle 16"/>
          <p:cNvSpPr>
            <a:spLocks noChangeArrowheads="1"/>
          </p:cNvSpPr>
          <p:nvPr/>
        </p:nvSpPr>
        <p:spPr bwMode="auto">
          <a:xfrm>
            <a:off x="533400" y="3829050"/>
            <a:ext cx="8534400" cy="769441"/>
          </a:xfrm>
          <a:prstGeom prst="rect">
            <a:avLst/>
          </a:prstGeom>
          <a:noFill/>
          <a:ln w="9525">
            <a:noFill/>
            <a:miter lim="800000"/>
            <a:headEnd/>
            <a:tailEnd/>
          </a:ln>
        </p:spPr>
        <p:txBody>
          <a:bodyPr wrap="square">
            <a:spAutoFit/>
          </a:bodyPr>
          <a:lstStyle/>
          <a:p>
            <a:pPr marL="536575" indent="-536575" eaLnBrk="0" hangingPunct="0">
              <a:spcBef>
                <a:spcPct val="30000"/>
              </a:spcBef>
              <a:spcAft>
                <a:spcPct val="20000"/>
              </a:spcAft>
              <a:buClr>
                <a:srgbClr val="0000CC"/>
              </a:buClr>
              <a:buSzPct val="100000"/>
              <a:buFont typeface="Wingdings" pitchFamily="2" charset="2"/>
              <a:buNone/>
            </a:pPr>
            <a:r>
              <a:rPr lang="zh-CN" altLang="en-US" b="0" dirty="0">
                <a:latin typeface="微软雅黑" pitchFamily="34" charset="-122"/>
                <a:ea typeface="微软雅黑" pitchFamily="34" charset="-122"/>
              </a:rPr>
              <a:t>注：确定按钮必须响应，否则屏蔽一切操作。告警信息为纯文本信息或字符串，不能含有</a:t>
            </a:r>
            <a:r>
              <a:rPr lang="en-US" altLang="zh-CN" b="0" dirty="0">
                <a:latin typeface="微软雅黑" pitchFamily="34" charset="-122"/>
                <a:ea typeface="微软雅黑" pitchFamily="34" charset="-122"/>
              </a:rPr>
              <a:t>HTML</a:t>
            </a:r>
            <a:r>
              <a:rPr lang="zh-CN" altLang="en-US" b="0" dirty="0">
                <a:latin typeface="微软雅黑" pitchFamily="34" charset="-122"/>
                <a:ea typeface="微软雅黑" pitchFamily="34" charset="-122"/>
              </a:rPr>
              <a:t>标记。</a:t>
            </a:r>
          </a:p>
        </p:txBody>
      </p:sp>
      <p:grpSp>
        <p:nvGrpSpPr>
          <p:cNvPr id="17429" name="Group 21"/>
          <p:cNvGrpSpPr>
            <a:grpSpLocks/>
          </p:cNvGrpSpPr>
          <p:nvPr/>
        </p:nvGrpSpPr>
        <p:grpSpPr bwMode="auto">
          <a:xfrm>
            <a:off x="4533900" y="1079898"/>
            <a:ext cx="4229100" cy="2006203"/>
            <a:chOff x="2856" y="672"/>
            <a:chExt cx="2904" cy="1685"/>
          </a:xfrm>
        </p:grpSpPr>
        <p:sp>
          <p:nvSpPr>
            <p:cNvPr id="17415" name="AutoShape 15"/>
            <p:cNvSpPr>
              <a:spLocks/>
            </p:cNvSpPr>
            <p:nvPr/>
          </p:nvSpPr>
          <p:spPr bwMode="auto">
            <a:xfrm>
              <a:off x="4824" y="672"/>
              <a:ext cx="936" cy="288"/>
            </a:xfrm>
            <a:prstGeom prst="callout2">
              <a:avLst>
                <a:gd name="adj1" fmla="val 25000"/>
                <a:gd name="adj2" fmla="val -5130"/>
                <a:gd name="adj3" fmla="val 25000"/>
                <a:gd name="adj4" fmla="val -21903"/>
                <a:gd name="adj5" fmla="val 244792"/>
                <a:gd name="adj6" fmla="val -38995"/>
              </a:avLst>
            </a:prstGeom>
            <a:solidFill>
              <a:srgbClr val="FFFFFF"/>
            </a:solidFill>
            <a:ln w="9525">
              <a:solidFill>
                <a:srgbClr val="000000"/>
              </a:solidFill>
              <a:miter lim="800000"/>
              <a:headEnd/>
              <a:tailEnd/>
            </a:ln>
          </p:spPr>
          <p:txBody>
            <a:bodyPr/>
            <a:lstStyle/>
            <a:p>
              <a:pPr algn="just">
                <a:lnSpc>
                  <a:spcPct val="96000"/>
                </a:lnSpc>
              </a:pPr>
              <a:r>
                <a:rPr lang="zh-CN" altLang="en-US" sz="1800" b="0">
                  <a:latin typeface="Times New Roman" pitchFamily="18" charset="0"/>
                </a:rPr>
                <a:t>这是</a:t>
              </a:r>
              <a:r>
                <a:rPr lang="en-US" altLang="zh-CN" sz="1800" b="0">
                  <a:latin typeface="Times New Roman" pitchFamily="18" charset="0"/>
                </a:rPr>
                <a:t>message</a:t>
              </a:r>
              <a:endParaRPr lang="en-US" altLang="zh-CN" sz="3800"/>
            </a:p>
          </p:txBody>
        </p:sp>
        <p:sp>
          <p:nvSpPr>
            <p:cNvPr id="17416" name="AutoShape 6"/>
            <p:cNvSpPr>
              <a:spLocks/>
            </p:cNvSpPr>
            <p:nvPr/>
          </p:nvSpPr>
          <p:spPr bwMode="auto">
            <a:xfrm>
              <a:off x="4872" y="2160"/>
              <a:ext cx="792" cy="197"/>
            </a:xfrm>
            <a:prstGeom prst="callout2">
              <a:avLst>
                <a:gd name="adj1" fmla="val 36546"/>
                <a:gd name="adj2" fmla="val -6060"/>
                <a:gd name="adj3" fmla="val 36546"/>
                <a:gd name="adj4" fmla="val -21843"/>
                <a:gd name="adj5" fmla="val -112690"/>
                <a:gd name="adj6" fmla="val -38130"/>
              </a:avLst>
            </a:prstGeom>
            <a:solidFill>
              <a:srgbClr val="FFFFFF"/>
            </a:solidFill>
            <a:ln w="9525">
              <a:solidFill>
                <a:srgbClr val="000000"/>
              </a:solidFill>
              <a:miter lim="800000"/>
              <a:headEnd/>
              <a:tailEnd/>
            </a:ln>
          </p:spPr>
          <p:txBody>
            <a:bodyPr/>
            <a:lstStyle/>
            <a:p>
              <a:r>
                <a:rPr lang="zh-CN" altLang="en-US" sz="1800">
                  <a:latin typeface="Times New Roman" pitchFamily="18" charset="0"/>
                  <a:cs typeface="Times New Roman" pitchFamily="18" charset="0"/>
                </a:rPr>
                <a:t>这是按钮</a:t>
              </a:r>
              <a:endParaRPr lang="zh-CN" altLang="en-US" sz="3800"/>
            </a:p>
          </p:txBody>
        </p:sp>
        <p:pic>
          <p:nvPicPr>
            <p:cNvPr id="17417" name="Picture 5"/>
            <p:cNvPicPr>
              <a:picLocks noChangeAspect="1" noChangeArrowheads="1"/>
            </p:cNvPicPr>
            <p:nvPr/>
          </p:nvPicPr>
          <p:blipFill>
            <a:blip r:embed="rId2" cstate="print"/>
            <a:srcRect/>
            <a:stretch>
              <a:fillRect/>
            </a:stretch>
          </p:blipFill>
          <p:spPr bwMode="auto">
            <a:xfrm>
              <a:off x="3768" y="960"/>
              <a:ext cx="1536" cy="1087"/>
            </a:xfrm>
            <a:prstGeom prst="rect">
              <a:avLst/>
            </a:prstGeom>
            <a:noFill/>
            <a:ln w="9525">
              <a:noFill/>
              <a:miter lim="800000"/>
              <a:headEnd/>
              <a:tailEnd/>
            </a:ln>
          </p:spPr>
        </p:pic>
        <p:sp>
          <p:nvSpPr>
            <p:cNvPr id="2" name="AutoShape 7"/>
            <p:cNvSpPr>
              <a:spLocks/>
            </p:cNvSpPr>
            <p:nvPr/>
          </p:nvSpPr>
          <p:spPr bwMode="auto">
            <a:xfrm>
              <a:off x="2856" y="864"/>
              <a:ext cx="672" cy="336"/>
            </a:xfrm>
            <a:prstGeom prst="callout2">
              <a:avLst>
                <a:gd name="adj1" fmla="val 21431"/>
                <a:gd name="adj2" fmla="val 107144"/>
                <a:gd name="adj3" fmla="val 21431"/>
                <a:gd name="adj4" fmla="val 132144"/>
                <a:gd name="adj5" fmla="val 156250"/>
                <a:gd name="adj6" fmla="val 157292"/>
              </a:avLst>
            </a:prstGeom>
            <a:solidFill>
              <a:srgbClr val="FFFFFF"/>
            </a:solidFill>
            <a:ln w="9525">
              <a:solidFill>
                <a:srgbClr val="000000"/>
              </a:solidFill>
              <a:miter lim="800000"/>
              <a:headEnd/>
              <a:tailEnd/>
            </a:ln>
          </p:spPr>
          <p:txBody>
            <a:bodyPr/>
            <a:lstStyle/>
            <a:p>
              <a:pPr algn="r"/>
              <a:r>
                <a:rPr lang="zh-CN" altLang="en-US" sz="1600" dirty="0">
                  <a:latin typeface="Times New Roman" pitchFamily="18" charset="0"/>
                  <a:cs typeface="Times New Roman" pitchFamily="18" charset="0"/>
                </a:rPr>
                <a:t>这是图标</a:t>
              </a:r>
              <a:endParaRPr lang="zh-CN" altLang="en-US" sz="3400" dirty="0"/>
            </a:p>
          </p:txBody>
        </p:sp>
      </p:grpSp>
    </p:spTree>
    <p:extLst>
      <p:ext uri="{BB962C8B-B14F-4D97-AF65-F5344CB8AC3E}">
        <p14:creationId xmlns:p14="http://schemas.microsoft.com/office/powerpoint/2010/main" val="2702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09">
                                            <p:txEl>
                                              <p:pRg st="0" end="0"/>
                                            </p:txEl>
                                          </p:spTgt>
                                        </p:tgtEl>
                                        <p:attrNameLst>
                                          <p:attrName>style.visibility</p:attrName>
                                        </p:attrNameLst>
                                      </p:cBhvr>
                                      <p:to>
                                        <p:strVal val="visible"/>
                                      </p:to>
                                    </p:set>
                                    <p:anim calcmode="lin" valueType="num">
                                      <p:cBhvr additive="base">
                                        <p:cTn id="7" dur="500" fill="hold"/>
                                        <p:tgtEl>
                                          <p:spTgt spid="1740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7429"/>
                                        </p:tgtEl>
                                        <p:attrNameLst>
                                          <p:attrName>style.visibility</p:attrName>
                                        </p:attrNameLst>
                                      </p:cBhvr>
                                      <p:to>
                                        <p:strVal val="visible"/>
                                      </p:to>
                                    </p:set>
                                    <p:animEffect transition="in" filter="diamond(in)">
                                      <p:cBhvr>
                                        <p:cTn id="13" dur="2000"/>
                                        <p:tgtEl>
                                          <p:spTgt spid="17429"/>
                                        </p:tgtEl>
                                      </p:cBhvr>
                                    </p:animEffect>
                                  </p:childTnLst>
                                </p:cTn>
                              </p:par>
                              <p:par>
                                <p:cTn id="14" presetID="2" presetClass="entr" presetSubtype="4" fill="hold" nodeType="withEffect">
                                  <p:stCondLst>
                                    <p:cond delay="0"/>
                                  </p:stCondLst>
                                  <p:childTnLst>
                                    <p:set>
                                      <p:cBhvr>
                                        <p:cTn id="15" dur="1" fill="hold">
                                          <p:stCondLst>
                                            <p:cond delay="0"/>
                                          </p:stCondLst>
                                        </p:cTn>
                                        <p:tgtEl>
                                          <p:spTgt spid="17409">
                                            <p:txEl>
                                              <p:pRg st="1" end="1"/>
                                            </p:txEl>
                                          </p:spTgt>
                                        </p:tgtEl>
                                        <p:attrNameLst>
                                          <p:attrName>style.visibility</p:attrName>
                                        </p:attrNameLst>
                                      </p:cBhvr>
                                      <p:to>
                                        <p:strVal val="visible"/>
                                      </p:to>
                                    </p:set>
                                    <p:anim calcmode="lin" valueType="num">
                                      <p:cBhvr additive="base">
                                        <p:cTn id="16" dur="500" fill="hold"/>
                                        <p:tgtEl>
                                          <p:spTgt spid="17409">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7409">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7409">
                                            <p:txEl>
                                              <p:pRg st="2" end="2"/>
                                            </p:txEl>
                                          </p:spTgt>
                                        </p:tgtEl>
                                        <p:attrNameLst>
                                          <p:attrName>style.visibility</p:attrName>
                                        </p:attrNameLst>
                                      </p:cBhvr>
                                      <p:to>
                                        <p:strVal val="visible"/>
                                      </p:to>
                                    </p:set>
                                    <p:anim calcmode="lin" valueType="num">
                                      <p:cBhvr additive="base">
                                        <p:cTn id="20" dur="500" fill="hold"/>
                                        <p:tgtEl>
                                          <p:spTgt spid="17409">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7409">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7409">
                                            <p:txEl>
                                              <p:pRg st="3" end="3"/>
                                            </p:txEl>
                                          </p:spTgt>
                                        </p:tgtEl>
                                        <p:attrNameLst>
                                          <p:attrName>style.visibility</p:attrName>
                                        </p:attrNameLst>
                                      </p:cBhvr>
                                      <p:to>
                                        <p:strVal val="visible"/>
                                      </p:to>
                                    </p:set>
                                    <p:anim calcmode="lin" valueType="num">
                                      <p:cBhvr additive="base">
                                        <p:cTn id="24" dur="500" fill="hold"/>
                                        <p:tgtEl>
                                          <p:spTgt spid="1740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7409">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7409">
                                            <p:txEl>
                                              <p:pRg st="4" end="4"/>
                                            </p:txEl>
                                          </p:spTgt>
                                        </p:tgtEl>
                                        <p:attrNameLst>
                                          <p:attrName>style.visibility</p:attrName>
                                        </p:attrNameLst>
                                      </p:cBhvr>
                                      <p:to>
                                        <p:strVal val="visible"/>
                                      </p:to>
                                    </p:set>
                                    <p:anim calcmode="lin" valueType="num">
                                      <p:cBhvr additive="base">
                                        <p:cTn id="28" dur="500" fill="hold"/>
                                        <p:tgtEl>
                                          <p:spTgt spid="17409">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7409">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7409">
                                            <p:txEl>
                                              <p:pRg st="5" end="5"/>
                                            </p:txEl>
                                          </p:spTgt>
                                        </p:tgtEl>
                                        <p:attrNameLst>
                                          <p:attrName>style.visibility</p:attrName>
                                        </p:attrNameLst>
                                      </p:cBhvr>
                                      <p:to>
                                        <p:strVal val="visible"/>
                                      </p:to>
                                    </p:set>
                                    <p:anim calcmode="lin" valueType="num">
                                      <p:cBhvr additive="base">
                                        <p:cTn id="32" dur="500" fill="hold"/>
                                        <p:tgtEl>
                                          <p:spTgt spid="17409">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7409">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7409">
                                            <p:txEl>
                                              <p:pRg st="6" end="6"/>
                                            </p:txEl>
                                          </p:spTgt>
                                        </p:tgtEl>
                                        <p:attrNameLst>
                                          <p:attrName>style.visibility</p:attrName>
                                        </p:attrNameLst>
                                      </p:cBhvr>
                                      <p:to>
                                        <p:strVal val="visible"/>
                                      </p:to>
                                    </p:set>
                                    <p:anim calcmode="lin" valueType="num">
                                      <p:cBhvr additive="base">
                                        <p:cTn id="36" dur="500" fill="hold"/>
                                        <p:tgtEl>
                                          <p:spTgt spid="17409">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7409">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7409">
                                            <p:txEl>
                                              <p:pRg st="7" end="7"/>
                                            </p:txEl>
                                          </p:spTgt>
                                        </p:tgtEl>
                                        <p:attrNameLst>
                                          <p:attrName>style.visibility</p:attrName>
                                        </p:attrNameLst>
                                      </p:cBhvr>
                                      <p:to>
                                        <p:strVal val="visible"/>
                                      </p:to>
                                    </p:set>
                                    <p:anim calcmode="lin" valueType="num">
                                      <p:cBhvr additive="base">
                                        <p:cTn id="40" dur="500" fill="hold"/>
                                        <p:tgtEl>
                                          <p:spTgt spid="17409">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7409">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7409">
                                            <p:txEl>
                                              <p:pRg st="8" end="8"/>
                                            </p:txEl>
                                          </p:spTgt>
                                        </p:tgtEl>
                                        <p:attrNameLst>
                                          <p:attrName>style.visibility</p:attrName>
                                        </p:attrNameLst>
                                      </p:cBhvr>
                                      <p:to>
                                        <p:strVal val="visible"/>
                                      </p:to>
                                    </p:set>
                                    <p:anim calcmode="lin" valueType="num">
                                      <p:cBhvr additive="base">
                                        <p:cTn id="44" dur="500" fill="hold"/>
                                        <p:tgtEl>
                                          <p:spTgt spid="17409">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409">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7409">
                                            <p:txEl>
                                              <p:pRg st="9" end="9"/>
                                            </p:txEl>
                                          </p:spTgt>
                                        </p:tgtEl>
                                        <p:attrNameLst>
                                          <p:attrName>style.visibility</p:attrName>
                                        </p:attrNameLst>
                                      </p:cBhvr>
                                      <p:to>
                                        <p:strVal val="visible"/>
                                      </p:to>
                                    </p:set>
                                    <p:anim calcmode="lin" valueType="num">
                                      <p:cBhvr additive="base">
                                        <p:cTn id="48" dur="500" fill="hold"/>
                                        <p:tgtEl>
                                          <p:spTgt spid="17409">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7409">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7409">
                                            <p:txEl>
                                              <p:pRg st="10" end="10"/>
                                            </p:txEl>
                                          </p:spTgt>
                                        </p:tgtEl>
                                        <p:attrNameLst>
                                          <p:attrName>style.visibility</p:attrName>
                                        </p:attrNameLst>
                                      </p:cBhvr>
                                      <p:to>
                                        <p:strVal val="visible"/>
                                      </p:to>
                                    </p:set>
                                    <p:anim calcmode="lin" valueType="num">
                                      <p:cBhvr additive="base">
                                        <p:cTn id="52" dur="500" fill="hold"/>
                                        <p:tgtEl>
                                          <p:spTgt spid="17409">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740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7418"/>
                                        </p:tgtEl>
                                        <p:attrNameLst>
                                          <p:attrName>style.visibility</p:attrName>
                                        </p:attrNameLst>
                                      </p:cBhvr>
                                      <p:to>
                                        <p:strVal val="visible"/>
                                      </p:to>
                                    </p:set>
                                    <p:animEffect transition="in" filter="checkerboard(across)">
                                      <p:cBhvr>
                                        <p:cTn id="58" dur="500"/>
                                        <p:tgtEl>
                                          <p:spTgt spid="17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48"/>
          <p:cNvPicPr>
            <a:picLocks noChangeAspect="1" noChangeArrowheads="1"/>
          </p:cNvPicPr>
          <p:nvPr/>
        </p:nvPicPr>
        <p:blipFill>
          <a:blip r:embed="rId2" cstate="print"/>
          <a:srcRect/>
          <a:stretch>
            <a:fillRect/>
          </a:stretch>
        </p:blipFill>
        <p:spPr bwMode="auto">
          <a:xfrm>
            <a:off x="5989637" y="1047750"/>
            <a:ext cx="1762125" cy="871538"/>
          </a:xfrm>
          <a:prstGeom prst="rect">
            <a:avLst/>
          </a:prstGeom>
          <a:noFill/>
          <a:ln w="9525">
            <a:noFill/>
            <a:miter lim="800000"/>
            <a:headEnd/>
            <a:tailEnd/>
          </a:ln>
        </p:spPr>
      </p:pic>
      <p:pic>
        <p:nvPicPr>
          <p:cNvPr id="18434" name="Picture 51"/>
          <p:cNvPicPr>
            <a:picLocks noChangeAspect="1" noChangeArrowheads="1"/>
          </p:cNvPicPr>
          <p:nvPr/>
        </p:nvPicPr>
        <p:blipFill>
          <a:blip r:embed="rId3" cstate="print"/>
          <a:srcRect/>
          <a:stretch>
            <a:fillRect/>
          </a:stretch>
        </p:blipFill>
        <p:spPr bwMode="auto">
          <a:xfrm>
            <a:off x="4922837" y="2076450"/>
            <a:ext cx="1628775" cy="864394"/>
          </a:xfrm>
          <a:prstGeom prst="rect">
            <a:avLst/>
          </a:prstGeom>
          <a:noFill/>
          <a:ln w="9525">
            <a:noFill/>
            <a:miter lim="800000"/>
            <a:headEnd/>
            <a:tailEnd/>
          </a:ln>
        </p:spPr>
      </p:pic>
      <p:sp>
        <p:nvSpPr>
          <p:cNvPr id="18435" name="Line 52"/>
          <p:cNvSpPr>
            <a:spLocks noChangeShapeType="1"/>
          </p:cNvSpPr>
          <p:nvPr/>
        </p:nvSpPr>
        <p:spPr bwMode="auto">
          <a:xfrm flipH="1">
            <a:off x="5913436" y="1847850"/>
            <a:ext cx="1066800" cy="800100"/>
          </a:xfrm>
          <a:prstGeom prst="line">
            <a:avLst/>
          </a:prstGeom>
          <a:noFill/>
          <a:ln w="28575">
            <a:solidFill>
              <a:srgbClr val="0000FF"/>
            </a:solidFill>
            <a:round/>
            <a:headEnd/>
            <a:tailEnd type="triangle" w="med" len="med"/>
          </a:ln>
        </p:spPr>
        <p:txBody>
          <a:bodyPr/>
          <a:lstStyle/>
          <a:p>
            <a:endParaRPr lang="zh-CN" altLang="en-US"/>
          </a:p>
        </p:txBody>
      </p:sp>
      <p:sp>
        <p:nvSpPr>
          <p:cNvPr id="18437" name="Rectangle 2"/>
          <p:cNvSpPr>
            <a:spLocks noGrp="1" noChangeArrowheads="1"/>
          </p:cNvSpPr>
          <p:nvPr>
            <p:ph type="title"/>
          </p:nvPr>
        </p:nvSpPr>
        <p:spPr/>
        <p:txBody>
          <a:bodyPr/>
          <a:lstStyle/>
          <a:p>
            <a:r>
              <a:rPr lang="en-US" altLang="zh-CN" kern="1200" dirty="0">
                <a:solidFill>
                  <a:srgbClr val="000066"/>
                </a:solidFill>
                <a:cs typeface="+mn-cs"/>
              </a:rPr>
              <a:t>14.2.3 </a:t>
            </a:r>
            <a:r>
              <a:rPr lang="zh-CN" altLang="en-US" kern="1200" dirty="0">
                <a:solidFill>
                  <a:srgbClr val="000066"/>
                </a:solidFill>
                <a:cs typeface="+mn-cs"/>
              </a:rPr>
              <a:t>消息对话框</a:t>
            </a:r>
            <a:r>
              <a:rPr lang="en-US" altLang="zh-CN" kern="1200" dirty="0">
                <a:solidFill>
                  <a:srgbClr val="000066"/>
                </a:solidFill>
                <a:cs typeface="+mn-cs"/>
              </a:rPr>
              <a:t>-</a:t>
            </a:r>
            <a:r>
              <a:rPr lang="zh-CN" altLang="en-US" kern="1200" dirty="0">
                <a:solidFill>
                  <a:srgbClr val="000066"/>
                </a:solidFill>
                <a:cs typeface="+mn-cs"/>
              </a:rPr>
              <a:t>确认框</a:t>
            </a:r>
          </a:p>
        </p:txBody>
      </p:sp>
      <p:sp>
        <p:nvSpPr>
          <p:cNvPr id="23555" name="Rectangle 3"/>
          <p:cNvSpPr>
            <a:spLocks noGrp="1" noChangeArrowheads="1"/>
          </p:cNvSpPr>
          <p:nvPr>
            <p:ph idx="1"/>
          </p:nvPr>
        </p:nvSpPr>
        <p:spPr>
          <a:xfrm>
            <a:off x="533400" y="819150"/>
            <a:ext cx="4038600" cy="3810000"/>
          </a:xfrm>
          <a:ln>
            <a:solidFill>
              <a:schemeClr val="bg1"/>
            </a:solidFill>
          </a:ln>
        </p:spPr>
        <p:txBody>
          <a:bodyPr/>
          <a:lstStyle/>
          <a:p>
            <a:pPr>
              <a:lnSpc>
                <a:spcPts val="1500"/>
              </a:lnSpc>
              <a:spcBef>
                <a:spcPts val="0"/>
              </a:spcBef>
              <a:spcAft>
                <a:spcPts val="0"/>
              </a:spcAft>
              <a:buFont typeface="Wingdings" pitchFamily="2" charset="2"/>
              <a:buNone/>
            </a:pPr>
            <a:r>
              <a:rPr lang="en-US" altLang="zh-CN" sz="1400" dirty="0" smtClean="0">
                <a:ea typeface="宋体" charset="-122"/>
              </a:rPr>
              <a:t>&lt;!-- edu_14_2_2.html --&gt;</a:t>
            </a:r>
          </a:p>
          <a:p>
            <a:pPr>
              <a:lnSpc>
                <a:spcPts val="1500"/>
              </a:lnSpc>
              <a:spcBef>
                <a:spcPts val="0"/>
              </a:spcBef>
              <a:spcAft>
                <a:spcPts val="0"/>
              </a:spcAft>
              <a:buFont typeface="Wingdings" pitchFamily="2" charset="2"/>
              <a:buNone/>
            </a:pPr>
            <a:r>
              <a:rPr lang="en-US" altLang="zh-CN" sz="1400" dirty="0" smtClean="0">
                <a:ea typeface="宋体" charset="-122"/>
              </a:rPr>
              <a:t>&lt;html&gt;</a:t>
            </a:r>
          </a:p>
          <a:p>
            <a:pPr>
              <a:lnSpc>
                <a:spcPts val="1500"/>
              </a:lnSpc>
              <a:spcBef>
                <a:spcPts val="0"/>
              </a:spcBef>
              <a:spcAft>
                <a:spcPts val="0"/>
              </a:spcAft>
              <a:buFont typeface="Wingdings" pitchFamily="2" charset="2"/>
              <a:buNone/>
            </a:pPr>
            <a:r>
              <a:rPr lang="en-US" altLang="zh-CN" sz="1400" dirty="0" smtClean="0">
                <a:ea typeface="宋体" charset="-122"/>
              </a:rPr>
              <a:t>&lt;head&gt;</a:t>
            </a:r>
          </a:p>
          <a:p>
            <a:pPr>
              <a:lnSpc>
                <a:spcPts val="1500"/>
              </a:lnSpc>
              <a:spcBef>
                <a:spcPts val="0"/>
              </a:spcBef>
              <a:spcAft>
                <a:spcPts val="0"/>
              </a:spcAft>
              <a:buFont typeface="Wingdings" pitchFamily="2" charset="2"/>
              <a:buNone/>
            </a:pPr>
            <a:r>
              <a:rPr lang="en-US" altLang="zh-CN" sz="1400" dirty="0" smtClean="0">
                <a:ea typeface="宋体" charset="-122"/>
              </a:rPr>
              <a:t>&lt;title&gt;</a:t>
            </a:r>
            <a:r>
              <a:rPr lang="zh-CN" altLang="en-US" sz="1400" dirty="0" smtClean="0">
                <a:ea typeface="宋体" charset="-122"/>
              </a:rPr>
              <a:t>确认框使用实例</a:t>
            </a:r>
            <a:r>
              <a:rPr lang="en-US" altLang="zh-CN" sz="1400" dirty="0" smtClean="0">
                <a:ea typeface="宋体" charset="-122"/>
              </a:rPr>
              <a:t>&lt;/title&gt;</a:t>
            </a:r>
          </a:p>
          <a:p>
            <a:pPr>
              <a:lnSpc>
                <a:spcPts val="1500"/>
              </a:lnSpc>
              <a:spcBef>
                <a:spcPts val="0"/>
              </a:spcBef>
              <a:spcAft>
                <a:spcPts val="0"/>
              </a:spcAft>
              <a:buFont typeface="Wingdings" pitchFamily="2" charset="2"/>
              <a:buNone/>
            </a:pPr>
            <a:r>
              <a:rPr lang="en-US" altLang="zh-CN" sz="1400" dirty="0" smtClean="0">
                <a:ea typeface="宋体" charset="-122"/>
              </a:rPr>
              <a:t>&lt;script type="text/</a:t>
            </a:r>
            <a:r>
              <a:rPr lang="en-US" altLang="zh-CN" sz="1400" dirty="0" err="1" smtClean="0">
                <a:ea typeface="宋体" charset="-122"/>
              </a:rPr>
              <a:t>javascript</a:t>
            </a:r>
            <a:r>
              <a:rPr lang="en-US" altLang="zh-CN" sz="1400" dirty="0" smtClean="0">
                <a:ea typeface="宋体" charset="-122"/>
              </a:rPr>
              <a:t>"&gt;</a:t>
            </a:r>
          </a:p>
          <a:p>
            <a:pPr>
              <a:lnSpc>
                <a:spcPts val="1500"/>
              </a:lnSpc>
              <a:spcBef>
                <a:spcPts val="0"/>
              </a:spcBef>
              <a:spcAft>
                <a:spcPts val="0"/>
              </a:spcAft>
              <a:buFont typeface="Wingdings" pitchFamily="2" charset="2"/>
              <a:buNone/>
            </a:pPr>
            <a:r>
              <a:rPr lang="en-US" altLang="zh-CN" sz="1400" dirty="0" smtClean="0">
                <a:ea typeface="宋体" charset="-122"/>
              </a:rPr>
              <a:t>function </a:t>
            </a:r>
            <a:r>
              <a:rPr lang="en-US" altLang="zh-CN" sz="1400" dirty="0" err="1" smtClean="0">
                <a:ea typeface="宋体" charset="-122"/>
              </a:rPr>
              <a:t>show_confirm</a:t>
            </a:r>
            <a:r>
              <a:rPr lang="en-US" altLang="zh-CN" sz="1400" dirty="0" smtClean="0">
                <a:ea typeface="宋体" charset="-122"/>
              </a:rPr>
              <a:t>() {</a:t>
            </a:r>
          </a:p>
          <a:p>
            <a:pPr>
              <a:lnSpc>
                <a:spcPts val="1500"/>
              </a:lnSpc>
              <a:spcBef>
                <a:spcPts val="0"/>
              </a:spcBef>
              <a:spcAft>
                <a:spcPts val="0"/>
              </a:spcAft>
              <a:buFont typeface="Wingdings" pitchFamily="2" charset="2"/>
              <a:buNone/>
            </a:pPr>
            <a:r>
              <a:rPr lang="en-US" altLang="zh-CN" sz="1400" dirty="0" err="1" smtClean="0">
                <a:ea typeface="宋体" charset="-122"/>
              </a:rPr>
              <a:t>var</a:t>
            </a:r>
            <a:r>
              <a:rPr lang="en-US" altLang="zh-CN" sz="1400" dirty="0" smtClean="0">
                <a:ea typeface="宋体" charset="-122"/>
              </a:rPr>
              <a:t> r=confirm("</a:t>
            </a:r>
            <a:r>
              <a:rPr lang="zh-CN" altLang="en-US" sz="1400" dirty="0" smtClean="0">
                <a:ea typeface="宋体" charset="-122"/>
              </a:rPr>
              <a:t>请选择按钮</a:t>
            </a:r>
            <a:r>
              <a:rPr lang="en-US" altLang="zh-CN" sz="1400" dirty="0" smtClean="0">
                <a:ea typeface="宋体" charset="-122"/>
              </a:rPr>
              <a:t>!");</a:t>
            </a:r>
          </a:p>
          <a:p>
            <a:pPr>
              <a:lnSpc>
                <a:spcPts val="1500"/>
              </a:lnSpc>
              <a:spcBef>
                <a:spcPts val="0"/>
              </a:spcBef>
              <a:spcAft>
                <a:spcPts val="0"/>
              </a:spcAft>
              <a:buFont typeface="Wingdings" pitchFamily="2" charset="2"/>
              <a:buNone/>
            </a:pPr>
            <a:r>
              <a:rPr lang="en-US" altLang="zh-CN" sz="1400" dirty="0" smtClean="0">
                <a:ea typeface="宋体" charset="-122"/>
              </a:rPr>
              <a:t>if (r==true)</a:t>
            </a:r>
          </a:p>
          <a:p>
            <a:pPr>
              <a:lnSpc>
                <a:spcPts val="1500"/>
              </a:lnSpc>
              <a:spcBef>
                <a:spcPts val="0"/>
              </a:spcBef>
              <a:spcAft>
                <a:spcPts val="0"/>
              </a:spcAft>
              <a:buFont typeface="Wingdings" pitchFamily="2" charset="2"/>
              <a:buNone/>
            </a:pPr>
            <a:r>
              <a:rPr lang="en-US" altLang="zh-CN" sz="1400" dirty="0" smtClean="0">
                <a:ea typeface="宋体" charset="-122"/>
              </a:rPr>
              <a:t>{alert("</a:t>
            </a:r>
            <a:r>
              <a:rPr lang="zh-CN" altLang="en-US" sz="1400" dirty="0" smtClean="0">
                <a:ea typeface="宋体" charset="-122"/>
              </a:rPr>
              <a:t>您按了确定按钮！</a:t>
            </a:r>
            <a:r>
              <a:rPr lang="en-US" altLang="zh-CN" sz="1400" dirty="0" smtClean="0">
                <a:ea typeface="宋体" charset="-122"/>
              </a:rPr>
              <a:t>");}</a:t>
            </a:r>
          </a:p>
          <a:p>
            <a:pPr>
              <a:lnSpc>
                <a:spcPts val="1500"/>
              </a:lnSpc>
              <a:spcBef>
                <a:spcPts val="0"/>
              </a:spcBef>
              <a:spcAft>
                <a:spcPts val="0"/>
              </a:spcAft>
              <a:buFont typeface="Wingdings" pitchFamily="2" charset="2"/>
              <a:buNone/>
            </a:pPr>
            <a:r>
              <a:rPr lang="en-US" altLang="zh-CN" sz="1400" dirty="0" smtClean="0">
                <a:ea typeface="宋体" charset="-122"/>
              </a:rPr>
              <a:t>else{alert("</a:t>
            </a:r>
            <a:r>
              <a:rPr lang="zh-CN" altLang="en-US" sz="1400" dirty="0" smtClean="0">
                <a:ea typeface="宋体" charset="-122"/>
              </a:rPr>
              <a:t>您按了取消按钮！</a:t>
            </a:r>
            <a:r>
              <a:rPr lang="en-US" altLang="zh-CN" sz="1400" dirty="0" smtClean="0">
                <a:ea typeface="宋体" charset="-122"/>
              </a:rPr>
              <a:t>"); }</a:t>
            </a:r>
          </a:p>
          <a:p>
            <a:pPr>
              <a:lnSpc>
                <a:spcPts val="1500"/>
              </a:lnSpc>
              <a:spcBef>
                <a:spcPts val="0"/>
              </a:spcBef>
              <a:spcAft>
                <a:spcPts val="0"/>
              </a:spcAft>
              <a:buFont typeface="Wingdings" pitchFamily="2" charset="2"/>
              <a:buNone/>
            </a:pPr>
            <a:r>
              <a:rPr lang="en-US" altLang="zh-CN" sz="1400" dirty="0" smtClean="0">
                <a:ea typeface="宋体" charset="-122"/>
              </a:rPr>
              <a:t>}</a:t>
            </a:r>
          </a:p>
          <a:p>
            <a:pPr>
              <a:lnSpc>
                <a:spcPts val="1500"/>
              </a:lnSpc>
              <a:spcBef>
                <a:spcPts val="0"/>
              </a:spcBef>
              <a:spcAft>
                <a:spcPts val="0"/>
              </a:spcAft>
              <a:buFont typeface="Wingdings" pitchFamily="2" charset="2"/>
              <a:buNone/>
            </a:pPr>
            <a:r>
              <a:rPr lang="en-US" altLang="zh-CN" sz="1400" dirty="0" smtClean="0">
                <a:ea typeface="宋体" charset="-122"/>
              </a:rPr>
              <a:t>&lt;/script&gt;</a:t>
            </a:r>
          </a:p>
          <a:p>
            <a:pPr>
              <a:lnSpc>
                <a:spcPts val="1500"/>
              </a:lnSpc>
              <a:spcBef>
                <a:spcPts val="0"/>
              </a:spcBef>
              <a:spcAft>
                <a:spcPts val="0"/>
              </a:spcAft>
              <a:buNone/>
            </a:pPr>
            <a:r>
              <a:rPr lang="en-US" altLang="zh-CN" sz="1400" dirty="0" smtClean="0">
                <a:ea typeface="宋体" charset="-122"/>
              </a:rPr>
              <a:t>&lt;/head&gt;</a:t>
            </a:r>
          </a:p>
          <a:p>
            <a:pPr>
              <a:lnSpc>
                <a:spcPts val="1500"/>
              </a:lnSpc>
              <a:spcBef>
                <a:spcPts val="0"/>
              </a:spcBef>
              <a:spcAft>
                <a:spcPts val="0"/>
              </a:spcAft>
              <a:buNone/>
            </a:pPr>
            <a:r>
              <a:rPr lang="en-US" altLang="zh-CN" sz="1400" dirty="0" smtClean="0">
                <a:latin typeface="Verdana" pitchFamily="34" charset="0"/>
                <a:ea typeface="Verdana" pitchFamily="34" charset="0"/>
                <a:cs typeface="Verdana" pitchFamily="34" charset="0"/>
              </a:rPr>
              <a:t>&lt;</a:t>
            </a:r>
            <a:r>
              <a:rPr lang="en-US" altLang="zh-CN" sz="1400" dirty="0">
                <a:latin typeface="Verdana" pitchFamily="34" charset="0"/>
                <a:ea typeface="Verdana" pitchFamily="34" charset="0"/>
                <a:cs typeface="Verdana" pitchFamily="34" charset="0"/>
              </a:rPr>
              <a:t>body&gt;</a:t>
            </a:r>
          </a:p>
          <a:p>
            <a:pPr>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&lt;input type="button" </a:t>
            </a:r>
            <a:r>
              <a:rPr lang="en-US" altLang="zh-CN" sz="1400" dirty="0" err="1">
                <a:latin typeface="Verdana" pitchFamily="34" charset="0"/>
                <a:ea typeface="Verdana" pitchFamily="34" charset="0"/>
                <a:cs typeface="Verdana" pitchFamily="34" charset="0"/>
              </a:rPr>
              <a:t>onclick</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show_confirm</a:t>
            </a:r>
            <a:r>
              <a:rPr lang="en-US" altLang="zh-CN" sz="1400" dirty="0">
                <a:latin typeface="Verdana" pitchFamily="34" charset="0"/>
                <a:ea typeface="Verdana" pitchFamily="34" charset="0"/>
                <a:cs typeface="Verdana" pitchFamily="34" charset="0"/>
              </a:rPr>
              <a:t>()" value="</a:t>
            </a:r>
            <a:r>
              <a:rPr lang="zh-CN" altLang="en-US" sz="1400" dirty="0">
                <a:latin typeface="Verdana" pitchFamily="34" charset="0"/>
                <a:cs typeface="Verdana" pitchFamily="34" charset="0"/>
              </a:rPr>
              <a:t>显示确认框</a:t>
            </a:r>
            <a:r>
              <a:rPr lang="en-US" altLang="zh-CN" sz="1400" dirty="0">
                <a:latin typeface="Verdana" pitchFamily="34" charset="0"/>
                <a:ea typeface="Verdana" pitchFamily="34" charset="0"/>
                <a:cs typeface="Verdana" pitchFamily="34" charset="0"/>
              </a:rPr>
              <a:t>" /&gt;</a:t>
            </a:r>
          </a:p>
          <a:p>
            <a:pPr>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a:p>
            <a:pPr>
              <a:lnSpc>
                <a:spcPts val="1600"/>
              </a:lnSpc>
              <a:spcBef>
                <a:spcPts val="0"/>
              </a:spcBef>
              <a:spcAft>
                <a:spcPts val="0"/>
              </a:spcAft>
              <a:buFont typeface="Wingdings" pitchFamily="2" charset="2"/>
              <a:buNone/>
            </a:pPr>
            <a:endParaRPr lang="en-US" altLang="zh-CN" sz="1600" dirty="0" smtClean="0">
              <a:ea typeface="宋体" charset="-122"/>
            </a:endParaRPr>
          </a:p>
        </p:txBody>
      </p:sp>
      <p:sp>
        <p:nvSpPr>
          <p:cNvPr id="18439" name="Rectangle 12"/>
          <p:cNvSpPr>
            <a:spLocks noChangeArrowheads="1"/>
          </p:cNvSpPr>
          <p:nvPr/>
        </p:nvSpPr>
        <p:spPr bwMode="auto">
          <a:xfrm>
            <a:off x="0" y="878742"/>
            <a:ext cx="184731" cy="430887"/>
          </a:xfrm>
          <a:prstGeom prst="rect">
            <a:avLst/>
          </a:prstGeom>
          <a:noFill/>
          <a:ln w="9525">
            <a:noFill/>
            <a:miter lim="800000"/>
            <a:headEnd/>
            <a:tailEnd/>
          </a:ln>
        </p:spPr>
        <p:txBody>
          <a:bodyPr wrap="none" anchor="ctr">
            <a:spAutoFit/>
          </a:bodyPr>
          <a:lstStyle/>
          <a:p>
            <a:endParaRPr lang="zh-CN" altLang="en-US"/>
          </a:p>
        </p:txBody>
      </p:sp>
      <p:sp>
        <p:nvSpPr>
          <p:cNvPr id="18440" name="Rectangle 13"/>
          <p:cNvSpPr>
            <a:spLocks noChangeArrowheads="1"/>
          </p:cNvSpPr>
          <p:nvPr/>
        </p:nvSpPr>
        <p:spPr bwMode="auto">
          <a:xfrm>
            <a:off x="0" y="870407"/>
            <a:ext cx="184731" cy="430887"/>
          </a:xfrm>
          <a:prstGeom prst="rect">
            <a:avLst/>
          </a:prstGeom>
          <a:noFill/>
          <a:ln w="9525">
            <a:noFill/>
            <a:miter lim="800000"/>
            <a:headEnd/>
            <a:tailEnd/>
          </a:ln>
        </p:spPr>
        <p:txBody>
          <a:bodyPr wrap="none" anchor="ctr">
            <a:spAutoFit/>
          </a:bodyPr>
          <a:lstStyle/>
          <a:p>
            <a:endParaRPr lang="zh-CN" altLang="en-US"/>
          </a:p>
        </p:txBody>
      </p:sp>
      <p:sp>
        <p:nvSpPr>
          <p:cNvPr id="18441" name="Rectangle 14"/>
          <p:cNvSpPr>
            <a:spLocks noChangeArrowheads="1"/>
          </p:cNvSpPr>
          <p:nvPr/>
        </p:nvSpPr>
        <p:spPr bwMode="auto">
          <a:xfrm>
            <a:off x="0" y="1934291"/>
            <a:ext cx="248786" cy="246221"/>
          </a:xfrm>
          <a:prstGeom prst="rect">
            <a:avLst/>
          </a:prstGeom>
          <a:noFill/>
          <a:ln w="9525">
            <a:noFill/>
            <a:miter lim="800000"/>
            <a:headEnd/>
            <a:tailEnd/>
          </a:ln>
        </p:spPr>
        <p:txBody>
          <a:bodyPr wrap="none" anchor="ctr">
            <a:spAutoFit/>
          </a:bodyPr>
          <a:lstStyle/>
          <a:p>
            <a:r>
              <a:rPr lang="zh-CN" altLang="en-US" sz="1000">
                <a:latin typeface="宋体" charset="-122"/>
                <a:cs typeface="Times New Roman" pitchFamily="18" charset="0"/>
              </a:rPr>
              <a:t> </a:t>
            </a:r>
            <a:endParaRPr lang="zh-CN" altLang="en-US"/>
          </a:p>
        </p:txBody>
      </p:sp>
      <p:sp>
        <p:nvSpPr>
          <p:cNvPr id="18442" name="Rectangle 15"/>
          <p:cNvSpPr>
            <a:spLocks noChangeArrowheads="1"/>
          </p:cNvSpPr>
          <p:nvPr/>
        </p:nvSpPr>
        <p:spPr bwMode="auto">
          <a:xfrm>
            <a:off x="0" y="2983781"/>
            <a:ext cx="242374" cy="230832"/>
          </a:xfrm>
          <a:prstGeom prst="rect">
            <a:avLst/>
          </a:prstGeom>
          <a:noFill/>
          <a:ln w="9525">
            <a:noFill/>
            <a:miter lim="800000"/>
            <a:headEnd/>
            <a:tailEnd/>
          </a:ln>
        </p:spPr>
        <p:txBody>
          <a:bodyPr wrap="none" anchor="ctr">
            <a:spAutoFit/>
          </a:bodyPr>
          <a:lstStyle/>
          <a:p>
            <a:r>
              <a:rPr lang="zh-CN" altLang="en-US" sz="900">
                <a:latin typeface="宋体" charset="-122"/>
                <a:cs typeface="Times New Roman" pitchFamily="18" charset="0"/>
              </a:rPr>
              <a:t> </a:t>
            </a:r>
            <a:endParaRPr lang="zh-CN" altLang="en-US"/>
          </a:p>
        </p:txBody>
      </p:sp>
      <p:sp>
        <p:nvSpPr>
          <p:cNvPr id="18443" name="Rectangle 16"/>
          <p:cNvSpPr>
            <a:spLocks noChangeArrowheads="1"/>
          </p:cNvSpPr>
          <p:nvPr/>
        </p:nvSpPr>
        <p:spPr bwMode="auto">
          <a:xfrm>
            <a:off x="0" y="3842802"/>
            <a:ext cx="184731" cy="430887"/>
          </a:xfrm>
          <a:prstGeom prst="rect">
            <a:avLst/>
          </a:prstGeom>
          <a:noFill/>
          <a:ln w="9525">
            <a:noFill/>
            <a:miter lim="800000"/>
            <a:headEnd/>
            <a:tailEnd/>
          </a:ln>
        </p:spPr>
        <p:txBody>
          <a:bodyPr wrap="none" anchor="ctr">
            <a:spAutoFit/>
          </a:bodyPr>
          <a:lstStyle/>
          <a:p>
            <a:endParaRPr lang="zh-CN" altLang="en-US"/>
          </a:p>
        </p:txBody>
      </p:sp>
      <p:sp>
        <p:nvSpPr>
          <p:cNvPr id="23571" name="Rectangle 19"/>
          <p:cNvSpPr>
            <a:spLocks noChangeArrowheads="1"/>
          </p:cNvSpPr>
          <p:nvPr/>
        </p:nvSpPr>
        <p:spPr bwMode="auto">
          <a:xfrm>
            <a:off x="4800600" y="3707309"/>
            <a:ext cx="4191000" cy="769441"/>
          </a:xfrm>
          <a:prstGeom prst="rect">
            <a:avLst/>
          </a:prstGeom>
          <a:noFill/>
          <a:ln w="9525">
            <a:solidFill>
              <a:schemeClr val="bg1"/>
            </a:solidFill>
            <a:miter lim="800000"/>
            <a:headEnd/>
            <a:tailEnd/>
          </a:ln>
        </p:spPr>
        <p:txBody>
          <a:bodyPr wrap="square">
            <a:spAutoFit/>
          </a:bodyPr>
          <a:lstStyle/>
          <a:p>
            <a:pPr eaLnBrk="0" hangingPunct="0">
              <a:spcBef>
                <a:spcPct val="30000"/>
              </a:spcBef>
              <a:spcAft>
                <a:spcPct val="20000"/>
              </a:spcAft>
              <a:buClr>
                <a:srgbClr val="0000CC"/>
              </a:buClr>
              <a:buSzPct val="100000"/>
              <a:buFont typeface="Wingdings" pitchFamily="2" charset="2"/>
              <a:buNone/>
            </a:pPr>
            <a:r>
              <a:rPr lang="zh-CN" altLang="en-US" b="0" dirty="0">
                <a:latin typeface="微软雅黑" pitchFamily="34" charset="-122"/>
                <a:ea typeface="微软雅黑" pitchFamily="34" charset="-122"/>
              </a:rPr>
              <a:t>注：确认按钮的返回值，类型为逻辑值，确定</a:t>
            </a:r>
            <a:r>
              <a:rPr lang="en-US" altLang="zh-CN" b="0" dirty="0">
                <a:latin typeface="微软雅黑" pitchFamily="34" charset="-122"/>
                <a:ea typeface="微软雅黑" pitchFamily="34" charset="-122"/>
              </a:rPr>
              <a:t>true</a:t>
            </a:r>
            <a:r>
              <a:rPr lang="zh-CN" altLang="en-US" b="0" dirty="0">
                <a:latin typeface="微软雅黑" pitchFamily="34" charset="-122"/>
                <a:ea typeface="微软雅黑" pitchFamily="34" charset="-122"/>
              </a:rPr>
              <a:t>，取消</a:t>
            </a:r>
            <a:r>
              <a:rPr lang="en-US" altLang="zh-CN" b="0" dirty="0">
                <a:latin typeface="微软雅黑" pitchFamily="34" charset="-122"/>
                <a:ea typeface="微软雅黑" pitchFamily="34" charset="-122"/>
              </a:rPr>
              <a:t>false</a:t>
            </a:r>
            <a:r>
              <a:rPr lang="zh-CN" altLang="en-US" b="0" dirty="0">
                <a:latin typeface="微软雅黑" pitchFamily="34" charset="-122"/>
                <a:ea typeface="微软雅黑" pitchFamily="34" charset="-122"/>
              </a:rPr>
              <a:t>。</a:t>
            </a:r>
          </a:p>
        </p:txBody>
      </p:sp>
      <p:pic>
        <p:nvPicPr>
          <p:cNvPr id="18445" name="Picture 60"/>
          <p:cNvPicPr>
            <a:picLocks noChangeAspect="1" noChangeArrowheads="1"/>
          </p:cNvPicPr>
          <p:nvPr/>
        </p:nvPicPr>
        <p:blipFill>
          <a:blip r:embed="rId4" cstate="print"/>
          <a:srcRect/>
          <a:stretch>
            <a:fillRect/>
          </a:stretch>
        </p:blipFill>
        <p:spPr bwMode="auto">
          <a:xfrm>
            <a:off x="7132637" y="2076450"/>
            <a:ext cx="1630363" cy="864394"/>
          </a:xfrm>
          <a:prstGeom prst="rect">
            <a:avLst/>
          </a:prstGeom>
          <a:noFill/>
          <a:ln w="9525">
            <a:noFill/>
            <a:miter lim="800000"/>
            <a:headEnd/>
            <a:tailEnd/>
          </a:ln>
        </p:spPr>
      </p:pic>
      <p:sp>
        <p:nvSpPr>
          <p:cNvPr id="18446" name="Line 49"/>
          <p:cNvSpPr>
            <a:spLocks noChangeShapeType="1"/>
          </p:cNvSpPr>
          <p:nvPr/>
        </p:nvSpPr>
        <p:spPr bwMode="auto">
          <a:xfrm>
            <a:off x="7437436" y="1790700"/>
            <a:ext cx="381000" cy="857250"/>
          </a:xfrm>
          <a:prstGeom prst="line">
            <a:avLst/>
          </a:prstGeom>
          <a:noFill/>
          <a:ln w="28575">
            <a:solidFill>
              <a:srgbClr val="FF0000"/>
            </a:solidFill>
            <a:round/>
            <a:headEnd/>
            <a:tailEnd type="triangle" w="med" len="med"/>
          </a:ln>
        </p:spPr>
        <p:txBody>
          <a:bodyPr/>
          <a:lstStyle/>
          <a:p>
            <a:endParaRPr lang="zh-CN" altLang="en-US"/>
          </a:p>
        </p:txBody>
      </p:sp>
    </p:spTree>
    <p:extLst>
      <p:ext uri="{BB962C8B-B14F-4D97-AF65-F5344CB8AC3E}">
        <p14:creationId xmlns:p14="http://schemas.microsoft.com/office/powerpoint/2010/main" val="275562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anim calcmode="lin" valueType="num">
                                      <p:cBhvr additive="base">
                                        <p:cTn id="11"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 calcmode="lin" valueType="num">
                                      <p:cBhvr additive="base">
                                        <p:cTn id="15"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5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anim calcmode="lin" valueType="num">
                                      <p:cBhvr additive="base">
                                        <p:cTn id="19"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anim calcmode="lin" valueType="num">
                                      <p:cBhvr additive="base">
                                        <p:cTn id="23"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55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anim calcmode="lin" valueType="num">
                                      <p:cBhvr additive="base">
                                        <p:cTn id="27" dur="5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55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3555">
                                            <p:txEl>
                                              <p:pRg st="6" end="6"/>
                                            </p:txEl>
                                          </p:spTgt>
                                        </p:tgtEl>
                                        <p:attrNameLst>
                                          <p:attrName>style.visibility</p:attrName>
                                        </p:attrNameLst>
                                      </p:cBhvr>
                                      <p:to>
                                        <p:strVal val="visible"/>
                                      </p:to>
                                    </p:set>
                                    <p:anim calcmode="lin" valueType="num">
                                      <p:cBhvr additive="base">
                                        <p:cTn id="31" dur="500" fill="hold"/>
                                        <p:tgtEl>
                                          <p:spTgt spid="2355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555">
                                            <p:txEl>
                                              <p:pRg st="7" end="7"/>
                                            </p:txEl>
                                          </p:spTgt>
                                        </p:tgtEl>
                                        <p:attrNameLst>
                                          <p:attrName>style.visibility</p:attrName>
                                        </p:attrNameLst>
                                      </p:cBhvr>
                                      <p:to>
                                        <p:strVal val="visible"/>
                                      </p:to>
                                    </p:set>
                                    <p:anim calcmode="lin" valueType="num">
                                      <p:cBhvr additive="base">
                                        <p:cTn id="35" dur="500" fill="hold"/>
                                        <p:tgtEl>
                                          <p:spTgt spid="2355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55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3555">
                                            <p:txEl>
                                              <p:pRg st="8" end="8"/>
                                            </p:txEl>
                                          </p:spTgt>
                                        </p:tgtEl>
                                        <p:attrNameLst>
                                          <p:attrName>style.visibility</p:attrName>
                                        </p:attrNameLst>
                                      </p:cBhvr>
                                      <p:to>
                                        <p:strVal val="visible"/>
                                      </p:to>
                                    </p:set>
                                    <p:anim calcmode="lin" valueType="num">
                                      <p:cBhvr additive="base">
                                        <p:cTn id="39" dur="500" fill="hold"/>
                                        <p:tgtEl>
                                          <p:spTgt spid="2355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355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555">
                                            <p:txEl>
                                              <p:pRg st="9" end="9"/>
                                            </p:txEl>
                                          </p:spTgt>
                                        </p:tgtEl>
                                        <p:attrNameLst>
                                          <p:attrName>style.visibility</p:attrName>
                                        </p:attrNameLst>
                                      </p:cBhvr>
                                      <p:to>
                                        <p:strVal val="visible"/>
                                      </p:to>
                                    </p:set>
                                    <p:anim calcmode="lin" valueType="num">
                                      <p:cBhvr additive="base">
                                        <p:cTn id="43" dur="500" fill="hold"/>
                                        <p:tgtEl>
                                          <p:spTgt spid="2355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3555">
                                            <p:txEl>
                                              <p:pRg st="10" end="10"/>
                                            </p:txEl>
                                          </p:spTgt>
                                        </p:tgtEl>
                                        <p:attrNameLst>
                                          <p:attrName>style.visibility</p:attrName>
                                        </p:attrNameLst>
                                      </p:cBhvr>
                                      <p:to>
                                        <p:strVal val="visible"/>
                                      </p:to>
                                    </p:set>
                                    <p:anim calcmode="lin" valueType="num">
                                      <p:cBhvr additive="base">
                                        <p:cTn id="47" dur="500" fill="hold"/>
                                        <p:tgtEl>
                                          <p:spTgt spid="2355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3555">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3555">
                                            <p:txEl>
                                              <p:pRg st="11" end="11"/>
                                            </p:txEl>
                                          </p:spTgt>
                                        </p:tgtEl>
                                        <p:attrNameLst>
                                          <p:attrName>style.visibility</p:attrName>
                                        </p:attrNameLst>
                                      </p:cBhvr>
                                      <p:to>
                                        <p:strVal val="visible"/>
                                      </p:to>
                                    </p:set>
                                    <p:anim calcmode="lin" valueType="num">
                                      <p:cBhvr additive="base">
                                        <p:cTn id="51" dur="500" fill="hold"/>
                                        <p:tgtEl>
                                          <p:spTgt spid="2355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3555">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3555">
                                            <p:txEl>
                                              <p:pRg st="12" end="12"/>
                                            </p:txEl>
                                          </p:spTgt>
                                        </p:tgtEl>
                                        <p:attrNameLst>
                                          <p:attrName>style.visibility</p:attrName>
                                        </p:attrNameLst>
                                      </p:cBhvr>
                                      <p:to>
                                        <p:strVal val="visible"/>
                                      </p:to>
                                    </p:set>
                                    <p:anim calcmode="lin" valueType="num">
                                      <p:cBhvr additive="base">
                                        <p:cTn id="55" dur="500" fill="hold"/>
                                        <p:tgtEl>
                                          <p:spTgt spid="23555">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3555">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3555">
                                            <p:txEl>
                                              <p:pRg st="13" end="13"/>
                                            </p:txEl>
                                          </p:spTgt>
                                        </p:tgtEl>
                                        <p:attrNameLst>
                                          <p:attrName>style.visibility</p:attrName>
                                        </p:attrNameLst>
                                      </p:cBhvr>
                                      <p:to>
                                        <p:strVal val="visible"/>
                                      </p:to>
                                    </p:set>
                                    <p:anim calcmode="lin" valueType="num">
                                      <p:cBhvr additive="base">
                                        <p:cTn id="59" dur="500" fill="hold"/>
                                        <p:tgtEl>
                                          <p:spTgt spid="23555">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3555">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3555">
                                            <p:txEl>
                                              <p:pRg st="14" end="14"/>
                                            </p:txEl>
                                          </p:spTgt>
                                        </p:tgtEl>
                                        <p:attrNameLst>
                                          <p:attrName>style.visibility</p:attrName>
                                        </p:attrNameLst>
                                      </p:cBhvr>
                                      <p:to>
                                        <p:strVal val="visible"/>
                                      </p:to>
                                    </p:set>
                                    <p:anim calcmode="lin" valueType="num">
                                      <p:cBhvr additive="base">
                                        <p:cTn id="63" dur="500" fill="hold"/>
                                        <p:tgtEl>
                                          <p:spTgt spid="23555">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3555">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3555">
                                            <p:txEl>
                                              <p:pRg st="15" end="15"/>
                                            </p:txEl>
                                          </p:spTgt>
                                        </p:tgtEl>
                                        <p:attrNameLst>
                                          <p:attrName>style.visibility</p:attrName>
                                        </p:attrNameLst>
                                      </p:cBhvr>
                                      <p:to>
                                        <p:strVal val="visible"/>
                                      </p:to>
                                    </p:set>
                                    <p:anim calcmode="lin" valueType="num">
                                      <p:cBhvr additive="base">
                                        <p:cTn id="67" dur="500" fill="hold"/>
                                        <p:tgtEl>
                                          <p:spTgt spid="23555">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3555">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3555">
                                            <p:txEl>
                                              <p:pRg st="16" end="16"/>
                                            </p:txEl>
                                          </p:spTgt>
                                        </p:tgtEl>
                                        <p:attrNameLst>
                                          <p:attrName>style.visibility</p:attrName>
                                        </p:attrNameLst>
                                      </p:cBhvr>
                                      <p:to>
                                        <p:strVal val="visible"/>
                                      </p:to>
                                    </p:set>
                                    <p:anim calcmode="lin" valueType="num">
                                      <p:cBhvr additive="base">
                                        <p:cTn id="71" dur="500" fill="hold"/>
                                        <p:tgtEl>
                                          <p:spTgt spid="23555">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555">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3571"/>
                                        </p:tgtEl>
                                        <p:attrNameLst>
                                          <p:attrName>style.visibility</p:attrName>
                                        </p:attrNameLst>
                                      </p:cBhvr>
                                      <p:to>
                                        <p:strVal val="visible"/>
                                      </p:to>
                                    </p:set>
                                    <p:anim calcmode="lin" valueType="num">
                                      <p:cBhvr additive="base">
                                        <p:cTn id="77" dur="500" fill="hold"/>
                                        <p:tgtEl>
                                          <p:spTgt spid="23571"/>
                                        </p:tgtEl>
                                        <p:attrNameLst>
                                          <p:attrName>ppt_x</p:attrName>
                                        </p:attrNameLst>
                                      </p:cBhvr>
                                      <p:tavLst>
                                        <p:tav tm="0">
                                          <p:val>
                                            <p:strVal val="#ppt_x"/>
                                          </p:val>
                                        </p:tav>
                                        <p:tav tm="100000">
                                          <p:val>
                                            <p:strVal val="#ppt_x"/>
                                          </p:val>
                                        </p:tav>
                                      </p:tavLst>
                                    </p:anim>
                                    <p:anim calcmode="lin" valueType="num">
                                      <p:cBhvr additive="base">
                                        <p:cTn id="78" dur="500" fill="hold"/>
                                        <p:tgtEl>
                                          <p:spTgt spid="235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kern="1200" dirty="0">
                <a:solidFill>
                  <a:srgbClr val="000066"/>
                </a:solidFill>
                <a:cs typeface="+mn-cs"/>
              </a:rPr>
              <a:t>14.2.3 </a:t>
            </a:r>
            <a:r>
              <a:rPr lang="zh-CN" altLang="en-US" kern="1200" dirty="0">
                <a:solidFill>
                  <a:srgbClr val="000066"/>
                </a:solidFill>
                <a:cs typeface="+mn-cs"/>
              </a:rPr>
              <a:t>消息对话框</a:t>
            </a:r>
            <a:r>
              <a:rPr lang="en-US" altLang="zh-CN" kern="1200" dirty="0">
                <a:solidFill>
                  <a:srgbClr val="000066"/>
                </a:solidFill>
                <a:cs typeface="+mn-cs"/>
              </a:rPr>
              <a:t>-</a:t>
            </a:r>
            <a:r>
              <a:rPr lang="zh-CN" altLang="en-US" kern="1200" dirty="0">
                <a:solidFill>
                  <a:srgbClr val="000066"/>
                </a:solidFill>
                <a:cs typeface="+mn-cs"/>
              </a:rPr>
              <a:t>提示框</a:t>
            </a:r>
          </a:p>
        </p:txBody>
      </p:sp>
      <p:sp>
        <p:nvSpPr>
          <p:cNvPr id="19457" name="Rectangle 3"/>
          <p:cNvSpPr>
            <a:spLocks noGrp="1" noChangeArrowheads="1"/>
          </p:cNvSpPr>
          <p:nvPr>
            <p:ph idx="1"/>
          </p:nvPr>
        </p:nvSpPr>
        <p:spPr>
          <a:xfrm>
            <a:off x="533400" y="819150"/>
            <a:ext cx="4648200" cy="3886200"/>
          </a:xfrm>
          <a:ln>
            <a:solidFill>
              <a:srgbClr val="0000FF"/>
            </a:solidFill>
          </a:ln>
        </p:spPr>
        <p:txBody>
          <a:bodyPr/>
          <a:lstStyle/>
          <a:p>
            <a:pPr marL="228600" indent="-228600">
              <a:lnSpc>
                <a:spcPts val="1500"/>
              </a:lnSpc>
              <a:spcBef>
                <a:spcPts val="0"/>
              </a:spcBef>
              <a:spcAft>
                <a:spcPct val="0"/>
              </a:spcAft>
              <a:buFont typeface="Wingdings" pitchFamily="2" charset="2"/>
              <a:buNone/>
            </a:pPr>
            <a:r>
              <a:rPr lang="en-US" altLang="zh-CN" sz="1600" dirty="0" smtClean="0">
                <a:ea typeface="宋体" charset="-122"/>
              </a:rPr>
              <a:t>&lt;!-- edu_14_2_3.html --&gt;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&lt;html&gt;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&lt;head&gt;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&lt;title&gt;</a:t>
            </a:r>
            <a:r>
              <a:rPr lang="zh-CN" altLang="en-US" sz="1600" dirty="0" smtClean="0">
                <a:ea typeface="宋体" charset="-122"/>
              </a:rPr>
              <a:t>提示框使用实例</a:t>
            </a:r>
            <a:r>
              <a:rPr lang="en-US" altLang="zh-CN" sz="1600" dirty="0" smtClean="0">
                <a:ea typeface="宋体" charset="-122"/>
              </a:rPr>
              <a:t>&lt;/title&gt;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&lt;script type="text/</a:t>
            </a:r>
            <a:r>
              <a:rPr lang="en-US" altLang="zh-CN" sz="1600" dirty="0" err="1" smtClean="0">
                <a:ea typeface="宋体" charset="-122"/>
              </a:rPr>
              <a:t>javascript</a:t>
            </a:r>
            <a:r>
              <a:rPr lang="en-US" altLang="zh-CN" sz="1600" dirty="0" smtClean="0">
                <a:ea typeface="宋体" charset="-122"/>
              </a:rPr>
              <a:t>"&gt;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function </a:t>
            </a:r>
            <a:r>
              <a:rPr lang="en-US" altLang="zh-CN" sz="1600" dirty="0" err="1" smtClean="0">
                <a:ea typeface="宋体" charset="-122"/>
              </a:rPr>
              <a:t>disp_prompt</a:t>
            </a:r>
            <a:r>
              <a:rPr lang="en-US" altLang="zh-CN" sz="1600" dirty="0" smtClean="0">
                <a:ea typeface="宋体" charset="-122"/>
              </a:rPr>
              <a:t>() {</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   </a:t>
            </a:r>
            <a:r>
              <a:rPr lang="en-US" altLang="zh-CN" sz="1600" dirty="0" err="1" smtClean="0">
                <a:ea typeface="宋体" charset="-122"/>
              </a:rPr>
              <a:t>var</a:t>
            </a:r>
            <a:r>
              <a:rPr lang="en-US" altLang="zh-CN" sz="1600" dirty="0" smtClean="0">
                <a:ea typeface="宋体" charset="-122"/>
              </a:rPr>
              <a:t> </a:t>
            </a:r>
            <a:r>
              <a:rPr lang="en-US" altLang="zh-CN" sz="1600" dirty="0" smtClean="0">
                <a:solidFill>
                  <a:srgbClr val="FF0000"/>
                </a:solidFill>
                <a:ea typeface="宋体" charset="-122"/>
              </a:rPr>
              <a:t>name=prompt("</a:t>
            </a:r>
            <a:r>
              <a:rPr lang="zh-CN" altLang="en-US" sz="1600" dirty="0" smtClean="0">
                <a:solidFill>
                  <a:srgbClr val="FF0000"/>
                </a:solidFill>
                <a:ea typeface="宋体" charset="-122"/>
              </a:rPr>
              <a:t>请输入您的姓名</a:t>
            </a:r>
            <a:r>
              <a:rPr lang="en-US" altLang="zh-CN" sz="1600" dirty="0" smtClean="0">
                <a:solidFill>
                  <a:srgbClr val="FF0000"/>
                </a:solidFill>
                <a:ea typeface="宋体" charset="-122"/>
              </a:rPr>
              <a:t>","</a:t>
            </a:r>
            <a:r>
              <a:rPr lang="zh-CN" altLang="en-US" sz="1600" dirty="0" smtClean="0">
                <a:solidFill>
                  <a:srgbClr val="FF0000"/>
                </a:solidFill>
                <a:ea typeface="宋体" charset="-122"/>
              </a:rPr>
              <a:t>李大为</a:t>
            </a:r>
            <a:r>
              <a:rPr lang="en-US" altLang="zh-CN" sz="1600" dirty="0" smtClean="0">
                <a:solidFill>
                  <a:srgbClr val="FF0000"/>
                </a:solidFill>
                <a:ea typeface="宋体" charset="-122"/>
              </a:rPr>
              <a: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   if (name!=null &amp;&amp; name!="") {</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   </a:t>
            </a:r>
            <a:r>
              <a:rPr lang="en-US" altLang="zh-CN" sz="1600" dirty="0" err="1" smtClean="0">
                <a:ea typeface="宋体" charset="-122"/>
              </a:rPr>
              <a:t>document.write</a:t>
            </a:r>
            <a:r>
              <a:rPr lang="en-US" altLang="zh-CN" sz="1600" dirty="0" smtClean="0">
                <a:ea typeface="宋体" charset="-122"/>
              </a:rPr>
              <a:t>("</a:t>
            </a:r>
            <a:r>
              <a:rPr lang="zh-CN" altLang="en-US" sz="1600" dirty="0" smtClean="0">
                <a:ea typeface="宋体" charset="-122"/>
              </a:rPr>
              <a:t>您好，</a:t>
            </a:r>
            <a:r>
              <a:rPr lang="en-US" altLang="zh-CN" sz="1600" dirty="0" smtClean="0">
                <a:ea typeface="宋体" charset="-122"/>
              </a:rPr>
              <a:t>" + name + "!"); }</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&lt;/script&gt;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&lt;/head&gt;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&lt;body&gt;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&lt;input type="button" </a:t>
            </a:r>
            <a:r>
              <a:rPr lang="en-US" altLang="zh-CN" sz="1600" dirty="0" err="1" smtClean="0">
                <a:ea typeface="宋体" charset="-122"/>
              </a:rPr>
              <a:t>onclick</a:t>
            </a:r>
            <a:r>
              <a:rPr lang="en-US" altLang="zh-CN" sz="1600" dirty="0" smtClean="0">
                <a:ea typeface="宋体" charset="-122"/>
              </a:rPr>
              <a:t>="</a:t>
            </a:r>
            <a:r>
              <a:rPr lang="en-US" altLang="zh-CN" sz="1600" dirty="0" err="1" smtClean="0">
                <a:ea typeface="宋体" charset="-122"/>
              </a:rPr>
              <a:t>disp_prompt</a:t>
            </a:r>
            <a:r>
              <a:rPr lang="en-US" altLang="zh-CN" sz="1600" dirty="0" smtClean="0">
                <a:ea typeface="宋体" charset="-122"/>
              </a:rPr>
              <a:t>()" value="</a:t>
            </a:r>
            <a:r>
              <a:rPr lang="zh-CN" altLang="en-US" sz="1600" dirty="0" smtClean="0">
                <a:ea typeface="宋体" charset="-122"/>
              </a:rPr>
              <a:t>单击显示提示框</a:t>
            </a:r>
            <a:r>
              <a:rPr lang="en-US" altLang="zh-CN" sz="1600" dirty="0" smtClean="0">
                <a:ea typeface="宋体" charset="-122"/>
              </a:rPr>
              <a:t>" /&gt;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&lt;/body&gt;</a:t>
            </a:r>
          </a:p>
          <a:p>
            <a:pPr marL="228600" indent="-228600">
              <a:lnSpc>
                <a:spcPts val="1500"/>
              </a:lnSpc>
              <a:spcBef>
                <a:spcPts val="0"/>
              </a:spcBef>
              <a:spcAft>
                <a:spcPct val="0"/>
              </a:spcAft>
              <a:buFont typeface="Wingdings" pitchFamily="2" charset="2"/>
              <a:buNone/>
            </a:pPr>
            <a:r>
              <a:rPr lang="en-US" altLang="zh-CN" sz="1600" dirty="0" smtClean="0">
                <a:ea typeface="宋体" charset="-122"/>
              </a:rPr>
              <a:t>&lt;/html&gt;</a:t>
            </a:r>
            <a:endParaRPr lang="zh-CN" altLang="en-US" sz="1600" dirty="0" smtClean="0">
              <a:ea typeface="宋体" charset="-122"/>
            </a:endParaRPr>
          </a:p>
        </p:txBody>
      </p:sp>
      <p:sp>
        <p:nvSpPr>
          <p:cNvPr id="19461" name="Rectangle 6"/>
          <p:cNvSpPr>
            <a:spLocks noChangeArrowheads="1"/>
          </p:cNvSpPr>
          <p:nvPr/>
        </p:nvSpPr>
        <p:spPr bwMode="auto">
          <a:xfrm>
            <a:off x="5257800" y="3409950"/>
            <a:ext cx="3886200" cy="1006429"/>
          </a:xfrm>
          <a:prstGeom prst="rect">
            <a:avLst/>
          </a:prstGeom>
          <a:noFill/>
          <a:ln w="9525">
            <a:solidFill>
              <a:srgbClr val="0000FF"/>
            </a:solidFill>
            <a:miter lim="800000"/>
            <a:headEnd/>
            <a:tailEnd/>
          </a:ln>
        </p:spPr>
        <p:txBody>
          <a:bodyPr>
            <a:spAutoFit/>
          </a:bodyPr>
          <a:lstStyle/>
          <a:p>
            <a:pPr marL="179388" lvl="1">
              <a:lnSpc>
                <a:spcPct val="90000"/>
              </a:lnSpc>
              <a:spcBef>
                <a:spcPct val="20000"/>
              </a:spcBef>
              <a:buClr>
                <a:schemeClr val="tx1"/>
              </a:buClr>
              <a:buSzPct val="80000"/>
              <a:buFont typeface="Arial" charset="0"/>
              <a:buNone/>
            </a:pPr>
            <a:r>
              <a:rPr lang="zh-CN" altLang="en-US" b="0" dirty="0">
                <a:latin typeface="微软雅黑" pitchFamily="34" charset="-122"/>
                <a:ea typeface="微软雅黑" pitchFamily="34" charset="-122"/>
              </a:rPr>
              <a:t>注：选择“确定”返回输入的值，选择“取消”返回</a:t>
            </a:r>
            <a:r>
              <a:rPr lang="en-US" altLang="zh-CN" b="0" dirty="0">
                <a:latin typeface="微软雅黑" pitchFamily="34" charset="-122"/>
                <a:ea typeface="微软雅黑" pitchFamily="34" charset="-122"/>
              </a:rPr>
              <a:t>null</a:t>
            </a:r>
            <a:r>
              <a:rPr lang="zh-CN" altLang="en-US" b="0" dirty="0">
                <a:latin typeface="微软雅黑" pitchFamily="34" charset="-122"/>
                <a:ea typeface="微软雅黑" pitchFamily="34" charset="-122"/>
              </a:rPr>
              <a:t>。</a:t>
            </a:r>
            <a:r>
              <a:rPr lang="zh-CN" altLang="en-US" b="0" dirty="0">
                <a:solidFill>
                  <a:schemeClr val="accent1"/>
                </a:solidFill>
                <a:latin typeface="微软雅黑" pitchFamily="34" charset="-122"/>
                <a:ea typeface="微软雅黑" pitchFamily="34" charset="-122"/>
              </a:rPr>
              <a:t>。</a:t>
            </a:r>
          </a:p>
        </p:txBody>
      </p:sp>
      <p:pic>
        <p:nvPicPr>
          <p:cNvPr id="2" name="Picture 1"/>
          <p:cNvPicPr>
            <a:picLocks noChangeAspect="1" noChangeArrowheads="1"/>
          </p:cNvPicPr>
          <p:nvPr/>
        </p:nvPicPr>
        <p:blipFill>
          <a:blip r:embed="rId2" cstate="print"/>
          <a:srcRect/>
          <a:stretch>
            <a:fillRect/>
          </a:stretch>
        </p:blipFill>
        <p:spPr bwMode="auto">
          <a:xfrm>
            <a:off x="5715000" y="971550"/>
            <a:ext cx="2505075" cy="1002629"/>
          </a:xfrm>
          <a:prstGeom prst="rect">
            <a:avLst/>
          </a:prstGeom>
          <a:noFill/>
          <a:ln w="9525">
            <a:noFill/>
            <a:miter lim="800000"/>
            <a:headEnd/>
            <a:tailEnd/>
          </a:ln>
        </p:spPr>
      </p:pic>
      <p:pic>
        <p:nvPicPr>
          <p:cNvPr id="3" name="Picture 2"/>
          <p:cNvPicPr>
            <a:picLocks noChangeAspect="1" noChangeArrowheads="1"/>
          </p:cNvPicPr>
          <p:nvPr/>
        </p:nvPicPr>
        <p:blipFill>
          <a:blip r:embed="rId3" cstate="print"/>
          <a:srcRect/>
          <a:stretch>
            <a:fillRect/>
          </a:stretch>
        </p:blipFill>
        <p:spPr bwMode="auto">
          <a:xfrm>
            <a:off x="5715000" y="2038350"/>
            <a:ext cx="2582863" cy="1122984"/>
          </a:xfrm>
          <a:prstGeom prst="rect">
            <a:avLst/>
          </a:prstGeom>
          <a:noFill/>
          <a:ln w="9525">
            <a:noFill/>
            <a:miter lim="800000"/>
            <a:headEnd/>
            <a:tailEnd/>
          </a:ln>
        </p:spPr>
      </p:pic>
    </p:spTree>
    <p:extLst>
      <p:ext uri="{BB962C8B-B14F-4D97-AF65-F5344CB8AC3E}">
        <p14:creationId xmlns:p14="http://schemas.microsoft.com/office/powerpoint/2010/main" val="25154517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990600" y="98821"/>
            <a:ext cx="7761288" cy="567929"/>
          </a:xfrm>
        </p:spPr>
        <p:txBody>
          <a:bodyPr/>
          <a:lstStyle/>
          <a:p>
            <a:r>
              <a:rPr lang="en-US" altLang="zh-CN" kern="1200" dirty="0">
                <a:solidFill>
                  <a:srgbClr val="000066"/>
                </a:solidFill>
                <a:cs typeface="+mn-cs"/>
              </a:rPr>
              <a:t>14.2.4 JavaScript</a:t>
            </a:r>
            <a:r>
              <a:rPr lang="zh-CN" altLang="en-US" kern="1200" dirty="0">
                <a:solidFill>
                  <a:srgbClr val="000066"/>
                </a:solidFill>
                <a:cs typeface="+mn-cs"/>
              </a:rPr>
              <a:t>注释</a:t>
            </a:r>
          </a:p>
        </p:txBody>
      </p:sp>
      <p:sp>
        <p:nvSpPr>
          <p:cNvPr id="20482" name="Rectangle 3"/>
          <p:cNvSpPr>
            <a:spLocks noGrp="1" noChangeArrowheads="1"/>
          </p:cNvSpPr>
          <p:nvPr>
            <p:ph idx="1"/>
          </p:nvPr>
        </p:nvSpPr>
        <p:spPr>
          <a:xfrm>
            <a:off x="533400" y="800100"/>
            <a:ext cx="8534400" cy="2152650"/>
          </a:xfrm>
          <a:ln>
            <a:solidFill>
              <a:schemeClr val="bg1"/>
            </a:solidFill>
          </a:ln>
        </p:spPr>
        <p:txBody>
          <a:bodyPr/>
          <a:lstStyle/>
          <a:p>
            <a:pPr>
              <a:spcBef>
                <a:spcPts val="0"/>
              </a:spcBef>
              <a:spcAft>
                <a:spcPts val="0"/>
              </a:spcAft>
              <a:buFont typeface="Wingdings" pitchFamily="2" charset="2"/>
              <a:buNone/>
            </a:pPr>
            <a:r>
              <a:rPr lang="en-US" altLang="zh-CN" dirty="0" smtClean="0"/>
              <a:t>JavaScript</a:t>
            </a:r>
            <a:r>
              <a:rPr lang="zh-CN" altLang="en-US" dirty="0" smtClean="0"/>
              <a:t>注释：单行注释和多行注释。</a:t>
            </a:r>
          </a:p>
          <a:p>
            <a:pPr>
              <a:spcBef>
                <a:spcPts val="0"/>
              </a:spcBef>
              <a:spcAft>
                <a:spcPts val="0"/>
              </a:spcAft>
            </a:pPr>
            <a:r>
              <a:rPr lang="zh-CN" altLang="en-US" dirty="0" smtClean="0"/>
              <a:t>单行注释：使用“</a:t>
            </a:r>
            <a:r>
              <a:rPr lang="en-US" altLang="zh-CN" dirty="0" smtClean="0"/>
              <a:t>//”</a:t>
            </a:r>
            <a:r>
              <a:rPr lang="zh-CN" altLang="en-US" dirty="0" smtClean="0"/>
              <a:t>作为注释标记，可以单独一行或跟在代码末尾，放在同一行中，“</a:t>
            </a:r>
            <a:r>
              <a:rPr lang="en-US" altLang="zh-CN" dirty="0" smtClean="0"/>
              <a:t>//”</a:t>
            </a:r>
            <a:r>
              <a:rPr lang="zh-CN" altLang="en-US" dirty="0" smtClean="0"/>
              <a:t>后为注释内容部分。</a:t>
            </a:r>
          </a:p>
          <a:p>
            <a:pPr>
              <a:spcBef>
                <a:spcPts val="0"/>
              </a:spcBef>
              <a:spcAft>
                <a:spcPts val="0"/>
              </a:spcAft>
            </a:pPr>
            <a:r>
              <a:rPr lang="zh-CN" altLang="en-US" dirty="0" smtClean="0"/>
              <a:t>多行注释：以“</a:t>
            </a:r>
            <a:r>
              <a:rPr lang="en-US" altLang="zh-CN" dirty="0" smtClean="0"/>
              <a:t>/*”</a:t>
            </a:r>
            <a:r>
              <a:rPr lang="zh-CN" altLang="en-US" dirty="0" smtClean="0"/>
              <a:t>标记开始，以“*</a:t>
            </a:r>
            <a:r>
              <a:rPr lang="en-US" altLang="zh-CN" dirty="0" smtClean="0"/>
              <a:t>/”</a:t>
            </a:r>
            <a:r>
              <a:rPr lang="zh-CN" altLang="en-US" dirty="0" smtClean="0"/>
              <a:t>标记结束，两个标记之间所有的内容都是注释文本。</a:t>
            </a:r>
          </a:p>
          <a:p>
            <a:pPr>
              <a:spcBef>
                <a:spcPts val="0"/>
              </a:spcBef>
              <a:spcAft>
                <a:spcPts val="0"/>
              </a:spcAft>
            </a:pPr>
            <a:r>
              <a:rPr lang="zh-CN" altLang="en-US" dirty="0" smtClean="0"/>
              <a:t>使用注释防止代码执行</a:t>
            </a:r>
            <a:r>
              <a:rPr lang="en-US" altLang="zh-CN" dirty="0" smtClean="0"/>
              <a:t>--</a:t>
            </a:r>
            <a:r>
              <a:rPr lang="zh-CN" altLang="en-US" dirty="0" smtClean="0"/>
              <a:t>屏蔽某些语句行的执行。</a:t>
            </a:r>
            <a:r>
              <a:rPr lang="en-US" altLang="zh-CN" dirty="0" smtClean="0"/>
              <a:t>  </a:t>
            </a:r>
            <a:endParaRPr lang="zh-CN" altLang="en-US" dirty="0" smtClean="0"/>
          </a:p>
        </p:txBody>
      </p:sp>
      <p:sp>
        <p:nvSpPr>
          <p:cNvPr id="20484" name="Rectangle 4"/>
          <p:cNvSpPr>
            <a:spLocks noChangeArrowheads="1"/>
          </p:cNvSpPr>
          <p:nvPr/>
        </p:nvSpPr>
        <p:spPr bwMode="auto">
          <a:xfrm>
            <a:off x="533400" y="2997190"/>
            <a:ext cx="8534400" cy="1708160"/>
          </a:xfrm>
          <a:prstGeom prst="rect">
            <a:avLst/>
          </a:prstGeom>
          <a:noFill/>
          <a:ln w="9525">
            <a:solidFill>
              <a:schemeClr val="bg1"/>
            </a:solidFill>
            <a:miter lim="800000"/>
            <a:headEnd/>
            <a:tailEnd/>
          </a:ln>
        </p:spPr>
        <p:txBody>
          <a:bodyPr wrap="square">
            <a:spAutoFit/>
          </a:bodyPr>
          <a:lstStyle/>
          <a:p>
            <a:pPr>
              <a:lnSpc>
                <a:spcPts val="1400"/>
              </a:lnSpc>
            </a:pPr>
            <a:r>
              <a:rPr lang="en-US" altLang="zh-CN" sz="1400" dirty="0"/>
              <a:t>&lt;!-- </a:t>
            </a:r>
            <a:r>
              <a:rPr lang="en-US" altLang="zh-CN" sz="1400" dirty="0" smtClean="0"/>
              <a:t>edu_14_2_4.html </a:t>
            </a:r>
            <a:r>
              <a:rPr lang="en-US" altLang="zh-CN" sz="1400" dirty="0"/>
              <a:t>--&gt;</a:t>
            </a:r>
          </a:p>
          <a:p>
            <a:pPr>
              <a:lnSpc>
                <a:spcPts val="1400"/>
              </a:lnSpc>
            </a:pPr>
            <a:r>
              <a:rPr lang="en-US" altLang="zh-CN" sz="1400" dirty="0"/>
              <a:t>&lt;script type="text/</a:t>
            </a:r>
            <a:r>
              <a:rPr lang="en-US" altLang="zh-CN" sz="1400" dirty="0" err="1"/>
              <a:t>javascript</a:t>
            </a:r>
            <a:r>
              <a:rPr lang="en-US" altLang="zh-CN" sz="1400" dirty="0"/>
              <a:t>"&gt;</a:t>
            </a:r>
          </a:p>
          <a:p>
            <a:pPr>
              <a:lnSpc>
                <a:spcPts val="1400"/>
              </a:lnSpc>
            </a:pPr>
            <a:r>
              <a:rPr lang="en-US" altLang="zh-CN" sz="1400" dirty="0" smtClean="0"/>
              <a:t>  //</a:t>
            </a:r>
            <a:r>
              <a:rPr lang="zh-CN" altLang="en-US" sz="1400" dirty="0"/>
              <a:t>这是单行注释</a:t>
            </a:r>
          </a:p>
          <a:p>
            <a:pPr>
              <a:lnSpc>
                <a:spcPts val="1400"/>
              </a:lnSpc>
            </a:pPr>
            <a:r>
              <a:rPr lang="en-US" altLang="zh-CN" sz="1400" dirty="0" smtClean="0"/>
              <a:t>  /*</a:t>
            </a:r>
            <a:r>
              <a:rPr lang="zh-CN" altLang="en-US" sz="1400" dirty="0"/>
              <a:t>这是多行注释</a:t>
            </a:r>
          </a:p>
          <a:p>
            <a:pPr>
              <a:lnSpc>
                <a:spcPts val="1400"/>
              </a:lnSpc>
            </a:pPr>
            <a:r>
              <a:rPr lang="zh-CN" altLang="en-US" sz="1400" dirty="0" smtClean="0"/>
              <a:t>      可</a:t>
            </a:r>
            <a:r>
              <a:rPr lang="zh-CN" altLang="en-US" sz="1400" dirty="0"/>
              <a:t>以包含多行内容</a:t>
            </a:r>
          </a:p>
          <a:p>
            <a:pPr>
              <a:lnSpc>
                <a:spcPts val="1400"/>
              </a:lnSpc>
            </a:pPr>
            <a:r>
              <a:rPr lang="zh-CN" altLang="en-US" sz="1400" dirty="0" smtClean="0"/>
              <a:t>   *</a:t>
            </a:r>
            <a:r>
              <a:rPr lang="en-US" altLang="zh-CN" sz="1400" dirty="0"/>
              <a:t>/</a:t>
            </a:r>
          </a:p>
          <a:p>
            <a:pPr>
              <a:lnSpc>
                <a:spcPts val="1400"/>
              </a:lnSpc>
            </a:pPr>
            <a:r>
              <a:rPr lang="en-US" altLang="zh-CN" sz="1400" dirty="0" smtClean="0"/>
              <a:t>   //</a:t>
            </a:r>
            <a:r>
              <a:rPr lang="en-US" altLang="zh-CN" sz="1400" dirty="0"/>
              <a:t>alert("</a:t>
            </a:r>
            <a:r>
              <a:rPr lang="zh-CN" altLang="en-US" sz="1400" dirty="0"/>
              <a:t>此语句不执行！</a:t>
            </a:r>
            <a:r>
              <a:rPr lang="en-US" altLang="zh-CN" sz="1400" dirty="0"/>
              <a:t>");</a:t>
            </a:r>
          </a:p>
          <a:p>
            <a:pPr>
              <a:lnSpc>
                <a:spcPts val="1400"/>
              </a:lnSpc>
            </a:pPr>
            <a:r>
              <a:rPr lang="en-US" altLang="zh-CN" sz="1400" dirty="0"/>
              <a:t>alert(“</a:t>
            </a:r>
            <a:r>
              <a:rPr lang="zh-CN" altLang="en-US" sz="1400" dirty="0"/>
              <a:t>此语句执行了！</a:t>
            </a:r>
            <a:r>
              <a:rPr lang="en-US" altLang="zh-CN" sz="1400" dirty="0"/>
              <a:t>”);//</a:t>
            </a:r>
            <a:r>
              <a:rPr lang="zh-CN" altLang="en-US" sz="1400" dirty="0"/>
              <a:t>执行时弹出告警消息框</a:t>
            </a:r>
          </a:p>
          <a:p>
            <a:pPr>
              <a:lnSpc>
                <a:spcPts val="1400"/>
              </a:lnSpc>
            </a:pPr>
            <a:r>
              <a:rPr lang="en-US" altLang="zh-CN" sz="1400" dirty="0"/>
              <a:t>&lt;/script&gt;</a:t>
            </a:r>
          </a:p>
        </p:txBody>
      </p:sp>
    </p:spTree>
    <p:extLst>
      <p:ext uri="{BB962C8B-B14F-4D97-AF65-F5344CB8AC3E}">
        <p14:creationId xmlns:p14="http://schemas.microsoft.com/office/powerpoint/2010/main" val="123355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2">
                                            <p:bg/>
                                          </p:spTgt>
                                        </p:tgtEl>
                                        <p:attrNameLst>
                                          <p:attrName>style.visibility</p:attrName>
                                        </p:attrNameLst>
                                      </p:cBhvr>
                                      <p:to>
                                        <p:strVal val="visible"/>
                                      </p:to>
                                    </p:set>
                                    <p:anim calcmode="lin" valueType="num">
                                      <p:cBhvr additive="base">
                                        <p:cTn id="7" dur="500" fill="hold"/>
                                        <p:tgtEl>
                                          <p:spTgt spid="2048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2">
                                            <p:txEl>
                                              <p:pRg st="0" end="0"/>
                                            </p:txEl>
                                          </p:spTgt>
                                        </p:tgtEl>
                                        <p:attrNameLst>
                                          <p:attrName>style.visibility</p:attrName>
                                        </p:attrNameLst>
                                      </p:cBhvr>
                                      <p:to>
                                        <p:strVal val="visible"/>
                                      </p:to>
                                    </p:set>
                                    <p:anim calcmode="lin" valueType="num">
                                      <p:cBhvr additive="base">
                                        <p:cTn id="13"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2">
                                            <p:txEl>
                                              <p:pRg st="1" end="1"/>
                                            </p:txEl>
                                          </p:spTgt>
                                        </p:tgtEl>
                                        <p:attrNameLst>
                                          <p:attrName>style.visibility</p:attrName>
                                        </p:attrNameLst>
                                      </p:cBhvr>
                                      <p:to>
                                        <p:strVal val="visible"/>
                                      </p:to>
                                    </p:set>
                                    <p:anim calcmode="lin" valueType="num">
                                      <p:cBhvr additive="base">
                                        <p:cTn id="19"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82">
                                            <p:txEl>
                                              <p:pRg st="2" end="2"/>
                                            </p:txEl>
                                          </p:spTgt>
                                        </p:tgtEl>
                                        <p:attrNameLst>
                                          <p:attrName>style.visibility</p:attrName>
                                        </p:attrNameLst>
                                      </p:cBhvr>
                                      <p:to>
                                        <p:strVal val="visible"/>
                                      </p:to>
                                    </p:set>
                                    <p:anim calcmode="lin" valueType="num">
                                      <p:cBhvr additive="base">
                                        <p:cTn id="25"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482">
                                            <p:txEl>
                                              <p:pRg st="3" end="3"/>
                                            </p:txEl>
                                          </p:spTgt>
                                        </p:tgtEl>
                                        <p:attrNameLst>
                                          <p:attrName>style.visibility</p:attrName>
                                        </p:attrNameLst>
                                      </p:cBhvr>
                                      <p:to>
                                        <p:strVal val="visible"/>
                                      </p:to>
                                    </p:set>
                                    <p:anim calcmode="lin" valueType="num">
                                      <p:cBhvr additive="base">
                                        <p:cTn id="31" dur="500" fill="hold"/>
                                        <p:tgtEl>
                                          <p:spTgt spid="2048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20484"/>
                                        </p:tgtEl>
                                        <p:attrNameLst>
                                          <p:attrName>style.visibility</p:attrName>
                                        </p:attrNameLst>
                                      </p:cBhvr>
                                      <p:to>
                                        <p:strVal val="visible"/>
                                      </p:to>
                                    </p:set>
                                    <p:animEffect transition="in" filter="diamond(in)">
                                      <p:cBhvr>
                                        <p:cTn id="37" dur="2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animBg="1"/>
      <p:bldP spid="2048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r>
              <a:rPr lang="en-US" altLang="zh-CN" dirty="0" smtClean="0"/>
              <a:t>14.3 </a:t>
            </a:r>
            <a:r>
              <a:rPr lang="zh-CN" altLang="en-US" dirty="0" smtClean="0"/>
              <a:t>标识符和变量</a:t>
            </a:r>
          </a:p>
        </p:txBody>
      </p:sp>
      <p:sp>
        <p:nvSpPr>
          <p:cNvPr id="14338" name="Rectangle 3"/>
          <p:cNvSpPr>
            <a:spLocks noGrp="1" noChangeArrowheads="1"/>
          </p:cNvSpPr>
          <p:nvPr>
            <p:ph idx="1"/>
          </p:nvPr>
        </p:nvSpPr>
        <p:spPr>
          <a:xfrm>
            <a:off x="533400" y="819151"/>
            <a:ext cx="8509000" cy="3810000"/>
          </a:xfrm>
        </p:spPr>
        <p:txBody>
          <a:bodyPr/>
          <a:lstStyle/>
          <a:p>
            <a:pPr indent="625475">
              <a:buFont typeface="Wingdings" pitchFamily="2" charset="2"/>
              <a:buNone/>
            </a:pPr>
            <a:r>
              <a:rPr lang="zh-CN" altLang="en-US" dirty="0" smtClean="0"/>
              <a:t>在任何一种编程语言中，实际编程时都要使用变量以存储常用的数据。所谓</a:t>
            </a:r>
            <a:r>
              <a:rPr lang="zh-CN" altLang="en-US" dirty="0" smtClean="0">
                <a:solidFill>
                  <a:srgbClr val="FF0000"/>
                </a:solidFill>
              </a:rPr>
              <a:t>变量</a:t>
            </a:r>
            <a:r>
              <a:rPr lang="zh-CN" altLang="en-US" dirty="0" smtClean="0"/>
              <a:t>，顾名思义，就是在运行期间其值可以通过程序改变的量。</a:t>
            </a:r>
            <a:endParaRPr lang="en-US" altLang="zh-CN" dirty="0" smtClean="0"/>
          </a:p>
          <a:p>
            <a:pPr indent="625475">
              <a:buFont typeface="Wingdings" pitchFamily="2" charset="2"/>
              <a:buNone/>
            </a:pPr>
            <a:r>
              <a:rPr lang="zh-CN" altLang="en-US" dirty="0" smtClean="0"/>
              <a:t>为了便于变量的使用，实际使用时需要给变量加以命名，变量的名字则称为</a:t>
            </a:r>
            <a:r>
              <a:rPr lang="zh-CN" altLang="en-US" dirty="0" smtClean="0">
                <a:solidFill>
                  <a:srgbClr val="FF0000"/>
                </a:solidFill>
              </a:rPr>
              <a:t>标识符</a:t>
            </a:r>
            <a:r>
              <a:rPr lang="zh-CN" altLang="en-US" dirty="0" smtClean="0"/>
              <a:t>。 </a:t>
            </a:r>
          </a:p>
        </p:txBody>
      </p:sp>
    </p:spTree>
    <p:extLst>
      <p:ext uri="{BB962C8B-B14F-4D97-AF65-F5344CB8AC3E}">
        <p14:creationId xmlns:p14="http://schemas.microsoft.com/office/powerpoint/2010/main" val="1954193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en-US" altLang="zh-CN" kern="1200" dirty="0">
                <a:solidFill>
                  <a:srgbClr val="000066"/>
                </a:solidFill>
                <a:cs typeface="+mn-cs"/>
              </a:rPr>
              <a:t>14.3.1 </a:t>
            </a:r>
            <a:r>
              <a:rPr lang="zh-CN" altLang="en-US" kern="1200" dirty="0">
                <a:solidFill>
                  <a:srgbClr val="000066"/>
                </a:solidFill>
                <a:cs typeface="+mn-cs"/>
              </a:rPr>
              <a:t>命名规范</a:t>
            </a:r>
          </a:p>
        </p:txBody>
      </p:sp>
      <p:sp>
        <p:nvSpPr>
          <p:cNvPr id="15362" name="Rectangle 3"/>
          <p:cNvSpPr>
            <a:spLocks noGrp="1" noChangeArrowheads="1"/>
          </p:cNvSpPr>
          <p:nvPr>
            <p:ph idx="1"/>
          </p:nvPr>
        </p:nvSpPr>
        <p:spPr>
          <a:xfrm>
            <a:off x="533400" y="766763"/>
            <a:ext cx="8509000" cy="3931920"/>
          </a:xfrm>
        </p:spPr>
        <p:txBody>
          <a:bodyPr/>
          <a:lstStyle/>
          <a:p>
            <a:pPr>
              <a:spcBef>
                <a:spcPts val="0"/>
              </a:spcBef>
              <a:spcAft>
                <a:spcPts val="0"/>
              </a:spcAft>
              <a:buFont typeface="Wingdings" pitchFamily="2" charset="2"/>
              <a:buNone/>
            </a:pPr>
            <a:r>
              <a:rPr lang="en-US" altLang="zh-CN" dirty="0" smtClean="0"/>
              <a:t>1.</a:t>
            </a:r>
            <a:r>
              <a:rPr lang="zh-CN" altLang="en-US" dirty="0" smtClean="0"/>
              <a:t>标识符</a:t>
            </a:r>
          </a:p>
          <a:p>
            <a:pPr marL="0" indent="0">
              <a:spcBef>
                <a:spcPts val="0"/>
              </a:spcBef>
              <a:spcAft>
                <a:spcPts val="0"/>
              </a:spcAft>
              <a:buNone/>
            </a:pPr>
            <a:r>
              <a:rPr lang="zh-CN" altLang="en-US" dirty="0" smtClean="0"/>
              <a:t>       标识符是计算机语言中用来表示变量名、函数名等的</a:t>
            </a:r>
            <a:r>
              <a:rPr lang="zh-CN" altLang="en-US" u="sng" dirty="0" smtClean="0">
                <a:solidFill>
                  <a:srgbClr val="FF0000"/>
                </a:solidFill>
              </a:rPr>
              <a:t>有效字符序列</a:t>
            </a:r>
            <a:r>
              <a:rPr lang="zh-CN" altLang="en-US" dirty="0" smtClean="0"/>
              <a:t>，简单来说，</a:t>
            </a:r>
            <a:r>
              <a:rPr lang="zh-CN" altLang="en-US" u="sng" dirty="0" smtClean="0">
                <a:solidFill>
                  <a:srgbClr val="FF0000"/>
                </a:solidFill>
              </a:rPr>
              <a:t>标识符就是一个名字</a:t>
            </a:r>
            <a:r>
              <a:rPr lang="zh-CN" altLang="en-US" dirty="0" smtClean="0"/>
              <a:t>，</a:t>
            </a:r>
            <a:r>
              <a:rPr lang="en-US" altLang="zh-CN" dirty="0" smtClean="0"/>
              <a:t>JavaScript</a:t>
            </a:r>
            <a:r>
              <a:rPr lang="zh-CN" altLang="en-US" dirty="0" smtClean="0"/>
              <a:t>关于标识符的规定如下：</a:t>
            </a:r>
          </a:p>
          <a:p>
            <a:pPr marL="525145" indent="0">
              <a:spcBef>
                <a:spcPts val="0"/>
              </a:spcBef>
              <a:spcAft>
                <a:spcPts val="0"/>
              </a:spcAft>
              <a:buFont typeface="Wingdings" pitchFamily="2" charset="2"/>
              <a:buNone/>
            </a:pPr>
            <a:r>
              <a:rPr lang="en-US" altLang="zh-CN" dirty="0" smtClean="0"/>
              <a:t>(1)</a:t>
            </a:r>
            <a:r>
              <a:rPr lang="zh-CN" altLang="en-US" dirty="0" smtClean="0"/>
              <a:t>必须使用字母或者下划线和</a:t>
            </a:r>
            <a:r>
              <a:rPr lang="en-US" altLang="zh-CN" dirty="0" smtClean="0"/>
              <a:t>$</a:t>
            </a:r>
            <a:r>
              <a:rPr lang="zh-CN" altLang="en-US" dirty="0" smtClean="0"/>
              <a:t>开始。</a:t>
            </a:r>
          </a:p>
          <a:p>
            <a:pPr marL="525145" indent="0">
              <a:spcBef>
                <a:spcPts val="0"/>
              </a:spcBef>
              <a:spcAft>
                <a:spcPts val="0"/>
              </a:spcAft>
              <a:buFont typeface="Wingdings" pitchFamily="2" charset="2"/>
              <a:buNone/>
            </a:pPr>
            <a:r>
              <a:rPr lang="en-US" altLang="zh-CN" dirty="0" smtClean="0"/>
              <a:t>(2)</a:t>
            </a:r>
            <a:r>
              <a:rPr lang="zh-CN" altLang="en-US" dirty="0" smtClean="0"/>
              <a:t>必须使用英文字母、数字、下划线组成，不能出现空格或制表符。</a:t>
            </a:r>
          </a:p>
          <a:p>
            <a:pPr marL="525145" indent="0">
              <a:spcBef>
                <a:spcPts val="0"/>
              </a:spcBef>
              <a:spcAft>
                <a:spcPts val="0"/>
              </a:spcAft>
              <a:buFont typeface="Wingdings" pitchFamily="2" charset="2"/>
              <a:buNone/>
            </a:pPr>
            <a:r>
              <a:rPr lang="en-US" altLang="zh-CN" dirty="0" smtClean="0"/>
              <a:t>(3)</a:t>
            </a:r>
            <a:r>
              <a:rPr lang="zh-CN" altLang="en-US" dirty="0" smtClean="0"/>
              <a:t>不能使用</a:t>
            </a:r>
            <a:r>
              <a:rPr lang="en-US" altLang="zh-CN" dirty="0" smtClean="0"/>
              <a:t>JavaScript</a:t>
            </a:r>
            <a:r>
              <a:rPr lang="zh-CN" altLang="en-US" dirty="0" smtClean="0"/>
              <a:t>关键字与</a:t>
            </a:r>
            <a:r>
              <a:rPr lang="en-US" altLang="zh-CN" dirty="0" smtClean="0"/>
              <a:t>JavaScript</a:t>
            </a:r>
            <a:r>
              <a:rPr lang="zh-CN" altLang="en-US" dirty="0" smtClean="0"/>
              <a:t>保留字。</a:t>
            </a:r>
          </a:p>
          <a:p>
            <a:pPr marL="525145" indent="0">
              <a:spcBef>
                <a:spcPts val="0"/>
              </a:spcBef>
              <a:spcAft>
                <a:spcPts val="0"/>
              </a:spcAft>
              <a:buFont typeface="Wingdings" pitchFamily="2" charset="2"/>
              <a:buNone/>
            </a:pPr>
            <a:r>
              <a:rPr lang="en-US" altLang="zh-CN" dirty="0" smtClean="0"/>
              <a:t>(4)</a:t>
            </a:r>
            <a:r>
              <a:rPr lang="zh-CN" altLang="en-US" dirty="0" smtClean="0"/>
              <a:t>不能使用</a:t>
            </a:r>
            <a:r>
              <a:rPr lang="en-US" altLang="zh-CN" dirty="0" smtClean="0"/>
              <a:t>JavaScript</a:t>
            </a:r>
            <a:r>
              <a:rPr lang="zh-CN" altLang="en-US" dirty="0" smtClean="0"/>
              <a:t>语言内部的单词，比如</a:t>
            </a:r>
            <a:r>
              <a:rPr lang="en-US" altLang="zh-CN" dirty="0" smtClean="0"/>
              <a:t>Infinity</a:t>
            </a:r>
            <a:r>
              <a:rPr lang="zh-CN" altLang="en-US" dirty="0" smtClean="0"/>
              <a:t>，</a:t>
            </a:r>
            <a:r>
              <a:rPr lang="en-US" altLang="zh-CN" dirty="0" err="1" smtClean="0"/>
              <a:t>NaN</a:t>
            </a:r>
            <a:r>
              <a:rPr lang="zh-CN" altLang="en-US" dirty="0" smtClean="0"/>
              <a:t>，</a:t>
            </a:r>
            <a:r>
              <a:rPr lang="en-US" altLang="zh-CN" dirty="0" smtClean="0"/>
              <a:t>undefined</a:t>
            </a:r>
            <a:r>
              <a:rPr lang="zh-CN" altLang="en-US" dirty="0" smtClean="0"/>
              <a:t>等。</a:t>
            </a:r>
          </a:p>
          <a:p>
            <a:pPr marL="525145" indent="0">
              <a:spcBef>
                <a:spcPts val="0"/>
              </a:spcBef>
              <a:spcAft>
                <a:spcPts val="0"/>
              </a:spcAft>
              <a:buFont typeface="Wingdings" pitchFamily="2" charset="2"/>
              <a:buNone/>
            </a:pPr>
            <a:r>
              <a:rPr lang="en-US" altLang="zh-CN" dirty="0" smtClean="0"/>
              <a:t>(5)</a:t>
            </a:r>
            <a:r>
              <a:rPr lang="zh-CN" altLang="en-US" dirty="0" smtClean="0"/>
              <a:t>大小写敏感，如</a:t>
            </a:r>
            <a:r>
              <a:rPr lang="en-US" altLang="zh-CN" dirty="0" smtClean="0"/>
              <a:t>name</a:t>
            </a:r>
            <a:r>
              <a:rPr lang="zh-CN" altLang="en-US" dirty="0" smtClean="0"/>
              <a:t>和</a:t>
            </a:r>
            <a:r>
              <a:rPr lang="en-US" altLang="zh-CN" dirty="0" smtClean="0"/>
              <a:t>Name</a:t>
            </a:r>
            <a:r>
              <a:rPr lang="zh-CN" altLang="en-US" dirty="0" smtClean="0"/>
              <a:t>是不同的两个标识符。 </a:t>
            </a:r>
          </a:p>
        </p:txBody>
      </p:sp>
    </p:spTree>
    <p:extLst>
      <p:ext uri="{BB962C8B-B14F-4D97-AF65-F5344CB8AC3E}">
        <p14:creationId xmlns:p14="http://schemas.microsoft.com/office/powerpoint/2010/main" val="570656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zh-CN" altLang="en-US" dirty="0" smtClean="0"/>
              <a:t>本章学习目标</a:t>
            </a:r>
          </a:p>
        </p:txBody>
      </p:sp>
      <p:sp>
        <p:nvSpPr>
          <p:cNvPr id="15362" name="Rectangle 3"/>
          <p:cNvSpPr>
            <a:spLocks noGrp="1" noChangeArrowheads="1"/>
          </p:cNvSpPr>
          <p:nvPr>
            <p:ph idx="1"/>
          </p:nvPr>
        </p:nvSpPr>
        <p:spPr/>
        <p:txBody>
          <a:bodyPr/>
          <a:lstStyle/>
          <a:p>
            <a:pPr>
              <a:buNone/>
            </a:pPr>
            <a:r>
              <a:rPr lang="en-US" altLang="zh-CN" dirty="0"/>
              <a:t>Web </a:t>
            </a:r>
            <a:r>
              <a:rPr lang="zh-CN" altLang="en-US" dirty="0"/>
              <a:t>前端开发工程师应掌握以下内容</a:t>
            </a:r>
            <a:endParaRPr lang="en-US" altLang="zh-CN" dirty="0" smtClean="0">
              <a:ea typeface="宋体" charset="-122"/>
            </a:endParaRPr>
          </a:p>
          <a:p>
            <a:pPr indent="85725"/>
            <a:r>
              <a:rPr lang="zh-CN" altLang="en-US" dirty="0" smtClean="0"/>
              <a:t>理解</a:t>
            </a:r>
            <a:r>
              <a:rPr lang="en-US" altLang="zh-CN" dirty="0" smtClean="0"/>
              <a:t>JavaScript</a:t>
            </a:r>
            <a:r>
              <a:rPr lang="zh-CN" altLang="en-US" dirty="0" smtClean="0"/>
              <a:t>程序的概念与作用；</a:t>
            </a:r>
          </a:p>
          <a:p>
            <a:pPr indent="85725"/>
            <a:r>
              <a:rPr lang="zh-CN" altLang="en-US" dirty="0" smtClean="0"/>
              <a:t>掌握</a:t>
            </a:r>
            <a:r>
              <a:rPr lang="en-US" altLang="zh-CN" dirty="0" smtClean="0"/>
              <a:t>JavaScript</a:t>
            </a:r>
            <a:r>
              <a:rPr lang="zh-CN" altLang="en-US" dirty="0" smtClean="0"/>
              <a:t>标识符和变量的概念及使用方法；</a:t>
            </a:r>
          </a:p>
          <a:p>
            <a:pPr indent="85725"/>
            <a:r>
              <a:rPr lang="zh-CN" altLang="en-US" dirty="0" smtClean="0"/>
              <a:t>掌握</a:t>
            </a:r>
            <a:r>
              <a:rPr lang="en-US" altLang="zh-CN" dirty="0" smtClean="0"/>
              <a:t>JavaScript</a:t>
            </a:r>
            <a:r>
              <a:rPr lang="zh-CN" altLang="en-US" dirty="0" smtClean="0"/>
              <a:t>常用运算符和表达式概念；</a:t>
            </a:r>
          </a:p>
          <a:p>
            <a:pPr indent="85725"/>
            <a:r>
              <a:rPr lang="zh-CN" altLang="en-US" dirty="0" smtClean="0"/>
              <a:t>掌握</a:t>
            </a:r>
            <a:r>
              <a:rPr lang="en-US" altLang="zh-CN" dirty="0" smtClean="0"/>
              <a:t>JavaScript</a:t>
            </a:r>
            <a:r>
              <a:rPr lang="zh-CN" altLang="en-US" dirty="0" smtClean="0"/>
              <a:t>中顺序、分支、循环等</a:t>
            </a:r>
            <a:r>
              <a:rPr lang="en-US" altLang="zh-CN" dirty="0" smtClean="0"/>
              <a:t>3</a:t>
            </a:r>
            <a:r>
              <a:rPr lang="zh-CN" altLang="en-US" dirty="0" smtClean="0"/>
              <a:t>种程序控制结构语法；</a:t>
            </a:r>
          </a:p>
          <a:p>
            <a:pPr indent="85725"/>
            <a:r>
              <a:rPr lang="zh-CN" altLang="en-US" dirty="0" smtClean="0"/>
              <a:t>掌握</a:t>
            </a:r>
            <a:r>
              <a:rPr lang="en-US" altLang="zh-CN" dirty="0" smtClean="0"/>
              <a:t>JavaScript</a:t>
            </a:r>
            <a:r>
              <a:rPr lang="zh-CN" altLang="en-US" dirty="0" smtClean="0"/>
              <a:t>函数的定义方法，并学会使用；</a:t>
            </a:r>
          </a:p>
          <a:p>
            <a:pPr indent="85725"/>
            <a:r>
              <a:rPr lang="zh-CN" altLang="en-US" dirty="0" smtClean="0"/>
              <a:t>学会综合运用</a:t>
            </a:r>
            <a:r>
              <a:rPr lang="en-US" altLang="zh-CN" dirty="0" smtClean="0"/>
              <a:t>JavaScript</a:t>
            </a:r>
            <a:r>
              <a:rPr lang="zh-CN" altLang="en-US" dirty="0" smtClean="0"/>
              <a:t>设计具有动态、交互功能的网页。</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tLang="zh-CN" kern="1200" dirty="0">
                <a:solidFill>
                  <a:srgbClr val="000066"/>
                </a:solidFill>
                <a:cs typeface="+mn-cs"/>
                <a:sym typeface="+mn-ea"/>
              </a:rPr>
              <a:t>14.3.1 </a:t>
            </a:r>
            <a:r>
              <a:rPr lang="zh-CN" altLang="en-US" kern="1200" dirty="0">
                <a:solidFill>
                  <a:srgbClr val="000066"/>
                </a:solidFill>
                <a:cs typeface="+mn-cs"/>
                <a:sym typeface="+mn-ea"/>
              </a:rPr>
              <a:t>命名规范</a:t>
            </a:r>
            <a:endParaRPr lang="zh-CN" altLang="zh-CN" kern="1200" dirty="0">
              <a:solidFill>
                <a:srgbClr val="000066"/>
              </a:solidFill>
              <a:cs typeface="+mn-cs"/>
            </a:endParaRPr>
          </a:p>
        </p:txBody>
      </p:sp>
      <p:sp>
        <p:nvSpPr>
          <p:cNvPr id="16386" name="Rectangle 3"/>
          <p:cNvSpPr>
            <a:spLocks noGrp="1" noChangeArrowheads="1"/>
          </p:cNvSpPr>
          <p:nvPr>
            <p:ph idx="1"/>
          </p:nvPr>
        </p:nvSpPr>
        <p:spPr>
          <a:xfrm>
            <a:off x="533400" y="800577"/>
            <a:ext cx="8509000" cy="1233964"/>
          </a:xfrm>
        </p:spPr>
        <p:txBody>
          <a:bodyPr/>
          <a:lstStyle/>
          <a:p>
            <a:pPr>
              <a:spcBef>
                <a:spcPts val="0"/>
              </a:spcBef>
              <a:spcAft>
                <a:spcPts val="0"/>
              </a:spcAft>
              <a:buFont typeface="Wingdings" pitchFamily="2" charset="2"/>
              <a:buNone/>
            </a:pPr>
            <a:r>
              <a:rPr lang="en-US" altLang="zh-CN" dirty="0" smtClean="0"/>
              <a:t>2.</a:t>
            </a:r>
            <a:r>
              <a:rPr lang="zh-CN" altLang="en-US" dirty="0" smtClean="0"/>
              <a:t>关键字</a:t>
            </a:r>
          </a:p>
          <a:p>
            <a:pPr marL="0" indent="0">
              <a:spcBef>
                <a:spcPts val="0"/>
              </a:spcBef>
              <a:spcAft>
                <a:spcPts val="0"/>
              </a:spcAft>
              <a:buNone/>
            </a:pPr>
            <a:r>
              <a:rPr lang="zh-CN" altLang="en-US" dirty="0" smtClean="0"/>
              <a:t>       关键字是</a:t>
            </a:r>
            <a:r>
              <a:rPr lang="en-US" altLang="zh-CN" dirty="0" smtClean="0"/>
              <a:t>JavaScript</a:t>
            </a:r>
            <a:r>
              <a:rPr lang="zh-CN" altLang="en-US" dirty="0" smtClean="0"/>
              <a:t>中已经</a:t>
            </a:r>
            <a:r>
              <a:rPr lang="zh-CN" altLang="en-US" dirty="0" smtClean="0">
                <a:solidFill>
                  <a:srgbClr val="FF0000"/>
                </a:solidFill>
                <a:effectLst>
                  <a:outerShdw blurRad="38100" dist="19050" dir="2700000" algn="tl" rotWithShape="0">
                    <a:schemeClr val="dk1">
                      <a:alpha val="40000"/>
                    </a:schemeClr>
                  </a:outerShdw>
                </a:effectLst>
              </a:rPr>
              <a:t>被赋予特定意义</a:t>
            </a:r>
            <a:r>
              <a:rPr lang="zh-CN" altLang="en-US" dirty="0" smtClean="0"/>
              <a:t>的一些单词，关键字不能作为标识符来使用。</a:t>
            </a:r>
          </a:p>
          <a:p>
            <a:pPr marL="0" indent="0">
              <a:buNone/>
            </a:pPr>
            <a:endParaRPr lang="zh-CN" altLang="en-US" sz="2800" dirty="0" smtClean="0">
              <a:latin typeface="+mj-lt"/>
              <a:ea typeface="+mj-lt"/>
            </a:endParaRPr>
          </a:p>
          <a:p>
            <a:pPr>
              <a:buFont typeface="Wingdings" pitchFamily="2" charset="2"/>
              <a:buNone/>
            </a:pPr>
            <a:endParaRPr lang="zh-CN" altLang="en-US" sz="2800" dirty="0" smtClean="0">
              <a:ea typeface="宋体" charset="-122"/>
            </a:endParaRPr>
          </a:p>
        </p:txBody>
      </p:sp>
      <p:graphicFrame>
        <p:nvGraphicFramePr>
          <p:cNvPr id="4" name="表格 3"/>
          <p:cNvGraphicFramePr/>
          <p:nvPr/>
        </p:nvGraphicFramePr>
        <p:xfrm>
          <a:off x="914084" y="2114550"/>
          <a:ext cx="7993063" cy="2185988"/>
        </p:xfrm>
        <a:graphic>
          <a:graphicData uri="http://schemas.openxmlformats.org/drawingml/2006/table">
            <a:tbl>
              <a:tblPr>
                <a:tableStyleId>{5DA37D80-6434-44D0-A028-1B22A696006F}</a:tableStyleId>
              </a:tblPr>
              <a:tblGrid>
                <a:gridCol w="1595438">
                  <a:extLst>
                    <a:ext uri="{9D8B030D-6E8A-4147-A177-3AD203B41FA5}">
                      <a16:colId xmlns:a16="http://schemas.microsoft.com/office/drawing/2014/main" val="20000"/>
                    </a:ext>
                  </a:extLst>
                </a:gridCol>
                <a:gridCol w="1598612">
                  <a:extLst>
                    <a:ext uri="{9D8B030D-6E8A-4147-A177-3AD203B41FA5}">
                      <a16:colId xmlns:a16="http://schemas.microsoft.com/office/drawing/2014/main" val="20001"/>
                    </a:ext>
                  </a:extLst>
                </a:gridCol>
                <a:gridCol w="1487488">
                  <a:extLst>
                    <a:ext uri="{9D8B030D-6E8A-4147-A177-3AD203B41FA5}">
                      <a16:colId xmlns:a16="http://schemas.microsoft.com/office/drawing/2014/main" val="20002"/>
                    </a:ext>
                  </a:extLst>
                </a:gridCol>
                <a:gridCol w="1712912">
                  <a:extLst>
                    <a:ext uri="{9D8B030D-6E8A-4147-A177-3AD203B41FA5}">
                      <a16:colId xmlns:a16="http://schemas.microsoft.com/office/drawing/2014/main" val="20003"/>
                    </a:ext>
                  </a:extLst>
                </a:gridCol>
                <a:gridCol w="1598613">
                  <a:extLst>
                    <a:ext uri="{9D8B030D-6E8A-4147-A177-3AD203B41FA5}">
                      <a16:colId xmlns:a16="http://schemas.microsoft.com/office/drawing/2014/main" val="20004"/>
                    </a:ext>
                  </a:extLst>
                </a:gridCol>
              </a:tblGrid>
              <a:tr h="342900">
                <a:tc gridSpan="5">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800" dirty="0" smtClean="0">
                          <a:solidFill>
                            <a:schemeClr val="tx1"/>
                          </a:solidFill>
                          <a:latin typeface="微软雅黑" pitchFamily="34" charset="-122"/>
                          <a:ea typeface="微软雅黑" pitchFamily="34" charset="-122"/>
                        </a:rPr>
                        <a:t>表</a:t>
                      </a:r>
                      <a:r>
                        <a:rPr lang="en-US" altLang="zh-CN" sz="1800" dirty="0" smtClean="0">
                          <a:solidFill>
                            <a:schemeClr val="tx1"/>
                          </a:solidFill>
                          <a:latin typeface="微软雅黑" pitchFamily="34" charset="-122"/>
                          <a:ea typeface="微软雅黑" pitchFamily="34" charset="-122"/>
                        </a:rPr>
                        <a:t>14-1 </a:t>
                      </a:r>
                      <a:r>
                        <a:rPr lang="en-US" altLang="zh-CN" sz="1800" dirty="0">
                          <a:solidFill>
                            <a:schemeClr val="tx1"/>
                          </a:solidFill>
                          <a:latin typeface="微软雅黑" pitchFamily="34" charset="-122"/>
                          <a:ea typeface="微软雅黑" pitchFamily="34" charset="-122"/>
                        </a:rPr>
                        <a:t>JavaScript</a:t>
                      </a:r>
                      <a:r>
                        <a:rPr lang="zh-CN" altLang="en-US" sz="1800" dirty="0">
                          <a:solidFill>
                            <a:schemeClr val="tx1"/>
                          </a:solidFill>
                          <a:latin typeface="微软雅黑" pitchFamily="34" charset="-122"/>
                          <a:ea typeface="微软雅黑" pitchFamily="34" charset="-122"/>
                        </a:rPr>
                        <a:t>的关键字</a:t>
                      </a:r>
                    </a:p>
                  </a:txBody>
                  <a:tcPr marL="0" marT="34290" marB="34290"/>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41910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rPr>
                        <a:t>break  </a:t>
                      </a:r>
                      <a:endParaRPr lang="en-US" altLang="zh-CN" sz="1800" dirty="0">
                        <a:solidFill>
                          <a:schemeClr val="tx1"/>
                        </a:solidFill>
                        <a:latin typeface="黑体" pitchFamily="2" charset="-122"/>
                        <a:ea typeface="黑体" pitchFamily="2"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case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catch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continue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default</a:t>
                      </a:r>
                    </a:p>
                  </a:txBody>
                  <a:tcPr marL="0" marT="34290" marB="34290"/>
                </a:tc>
                <a:extLst>
                  <a:ext uri="{0D108BD9-81ED-4DB2-BD59-A6C34878D82A}">
                    <a16:rowId xmlns:a16="http://schemas.microsoft.com/office/drawing/2014/main" val="10001"/>
                  </a:ext>
                </a:extLst>
              </a:tr>
              <a:tr h="38100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rPr>
                        <a:t>delete </a:t>
                      </a:r>
                      <a:endParaRPr lang="en-US" altLang="zh-CN" sz="1800" dirty="0">
                        <a:solidFill>
                          <a:schemeClr val="tx1"/>
                        </a:solidFill>
                        <a:latin typeface="黑体" pitchFamily="2" charset="-122"/>
                        <a:ea typeface="黑体" pitchFamily="2"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do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else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finally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for</a:t>
                      </a:r>
                    </a:p>
                  </a:txBody>
                  <a:tcPr marL="0" marT="34290" marB="34290"/>
                </a:tc>
                <a:extLst>
                  <a:ext uri="{0D108BD9-81ED-4DB2-BD59-A6C34878D82A}">
                    <a16:rowId xmlns:a16="http://schemas.microsoft.com/office/drawing/2014/main" val="10002"/>
                  </a:ext>
                </a:extLst>
              </a:tr>
              <a:tr h="319088">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rPr>
                        <a:t>function </a:t>
                      </a:r>
                      <a:endParaRPr lang="en-US" altLang="zh-CN" sz="1800" dirty="0">
                        <a:solidFill>
                          <a:schemeClr val="tx1"/>
                        </a:solidFill>
                        <a:latin typeface="黑体" pitchFamily="2" charset="-122"/>
                        <a:ea typeface="黑体" pitchFamily="2"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if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in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err="1">
                          <a:solidFill>
                            <a:schemeClr val="tx1"/>
                          </a:solidFill>
                          <a:latin typeface="微软雅黑" pitchFamily="34" charset="-122"/>
                          <a:ea typeface="微软雅黑" pitchFamily="34" charset="-122"/>
                        </a:rPr>
                        <a:t>instanceof</a:t>
                      </a:r>
                      <a:r>
                        <a:rPr lang="en-US" altLang="zh-CN" sz="1800" dirty="0">
                          <a:solidFill>
                            <a:schemeClr val="tx1"/>
                          </a:solidFill>
                          <a:latin typeface="微软雅黑" pitchFamily="34" charset="-122"/>
                          <a:ea typeface="微软雅黑" pitchFamily="34" charset="-122"/>
                        </a:rPr>
                        <a:t>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new</a:t>
                      </a:r>
                    </a:p>
                  </a:txBody>
                  <a:tcPr marL="0" marT="34290" marB="34290"/>
                </a:tc>
                <a:extLst>
                  <a:ext uri="{0D108BD9-81ED-4DB2-BD59-A6C34878D82A}">
                    <a16:rowId xmlns:a16="http://schemas.microsoft.com/office/drawing/2014/main" val="10003"/>
                  </a:ext>
                </a:extLst>
              </a:tr>
              <a:tr h="357188">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rPr>
                        <a:t>return </a:t>
                      </a:r>
                      <a:endParaRPr lang="en-US" altLang="zh-CN" sz="1800" dirty="0">
                        <a:solidFill>
                          <a:schemeClr val="tx1"/>
                        </a:solidFill>
                        <a:latin typeface="黑体" pitchFamily="2" charset="-122"/>
                        <a:ea typeface="黑体" pitchFamily="2"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switch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this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throw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try</a:t>
                      </a:r>
                    </a:p>
                  </a:txBody>
                  <a:tcPr marL="0" marT="34290" marB="34290"/>
                </a:tc>
                <a:extLst>
                  <a:ext uri="{0D108BD9-81ED-4DB2-BD59-A6C34878D82A}">
                    <a16:rowId xmlns:a16="http://schemas.microsoft.com/office/drawing/2014/main" val="10004"/>
                  </a:ext>
                </a:extLst>
              </a:tr>
              <a:tr h="34290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err="1">
                          <a:solidFill>
                            <a:schemeClr val="tx1"/>
                          </a:solidFill>
                        </a:rPr>
                        <a:t>typeof</a:t>
                      </a:r>
                      <a:r>
                        <a:rPr lang="en-US" altLang="zh-CN" sz="1800" dirty="0">
                          <a:solidFill>
                            <a:schemeClr val="tx1"/>
                          </a:solidFill>
                        </a:rPr>
                        <a:t> </a:t>
                      </a:r>
                      <a:endParaRPr lang="en-US" altLang="zh-CN" sz="1800" dirty="0">
                        <a:solidFill>
                          <a:schemeClr val="tx1"/>
                        </a:solidFill>
                        <a:latin typeface="黑体" pitchFamily="2" charset="-122"/>
                        <a:ea typeface="黑体" pitchFamily="2"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var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a:solidFill>
                            <a:schemeClr val="tx1"/>
                          </a:solidFill>
                          <a:latin typeface="微软雅黑" pitchFamily="34" charset="-122"/>
                          <a:ea typeface="微软雅黑" pitchFamily="34" charset="-122"/>
                        </a:rPr>
                        <a:t>void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while </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800" dirty="0">
                          <a:solidFill>
                            <a:schemeClr val="tx1"/>
                          </a:solidFill>
                          <a:latin typeface="微软雅黑" pitchFamily="34" charset="-122"/>
                          <a:ea typeface="微软雅黑" pitchFamily="34" charset="-122"/>
                        </a:rPr>
                        <a:t>with</a:t>
                      </a:r>
                    </a:p>
                  </a:txBody>
                  <a:tcPr marL="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6798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200" dirty="0">
                <a:solidFill>
                  <a:srgbClr val="000066"/>
                </a:solidFill>
                <a:cs typeface="+mn-cs"/>
                <a:sym typeface="+mn-ea"/>
              </a:rPr>
              <a:t>14.3.1 </a:t>
            </a:r>
            <a:r>
              <a:rPr lang="zh-CN" altLang="en-US" kern="1200" dirty="0">
                <a:solidFill>
                  <a:srgbClr val="000066"/>
                </a:solidFill>
                <a:cs typeface="+mn-cs"/>
                <a:sym typeface="+mn-ea"/>
              </a:rPr>
              <a:t>命名规范</a:t>
            </a:r>
            <a:endParaRPr lang="zh-CN" altLang="en-US" kern="1200" dirty="0">
              <a:solidFill>
                <a:srgbClr val="000066"/>
              </a:solidFill>
              <a:cs typeface="+mn-cs"/>
            </a:endParaRPr>
          </a:p>
        </p:txBody>
      </p:sp>
      <p:sp>
        <p:nvSpPr>
          <p:cNvPr id="3" name="内容占位符 2"/>
          <p:cNvSpPr>
            <a:spLocks noGrp="1"/>
          </p:cNvSpPr>
          <p:nvPr>
            <p:ph idx="1"/>
          </p:nvPr>
        </p:nvSpPr>
        <p:spPr>
          <a:xfrm>
            <a:off x="533400" y="819150"/>
            <a:ext cx="8509000" cy="1281589"/>
          </a:xfrm>
        </p:spPr>
        <p:txBody>
          <a:bodyPr/>
          <a:lstStyle/>
          <a:p>
            <a:pPr>
              <a:spcBef>
                <a:spcPts val="0"/>
              </a:spcBef>
              <a:spcAft>
                <a:spcPts val="0"/>
              </a:spcAft>
              <a:buFont typeface="Wingdings" pitchFamily="2" charset="2"/>
              <a:buNone/>
            </a:pPr>
            <a:r>
              <a:rPr lang="en-US" altLang="zh-CN" dirty="0" smtClean="0">
                <a:sym typeface="+mn-ea"/>
              </a:rPr>
              <a:t>3.</a:t>
            </a:r>
            <a:r>
              <a:rPr lang="zh-CN" altLang="en-US" dirty="0" smtClean="0">
                <a:sym typeface="+mn-ea"/>
              </a:rPr>
              <a:t>保留字</a:t>
            </a:r>
          </a:p>
          <a:p>
            <a:pPr marL="0" indent="0">
              <a:spcBef>
                <a:spcPts val="0"/>
              </a:spcBef>
              <a:spcAft>
                <a:spcPts val="0"/>
              </a:spcAft>
              <a:buNone/>
            </a:pPr>
            <a:r>
              <a:rPr lang="en-US" altLang="zh-CN" dirty="0" smtClean="0">
                <a:sym typeface="+mn-ea"/>
              </a:rPr>
              <a:t>       JavaScript</a:t>
            </a:r>
            <a:r>
              <a:rPr lang="zh-CN" altLang="en-US" dirty="0" smtClean="0">
                <a:sym typeface="+mn-ea"/>
              </a:rPr>
              <a:t>中除了关键字以外，还有一些</a:t>
            </a:r>
            <a:r>
              <a:rPr lang="zh-CN" altLang="en-US" dirty="0" smtClean="0">
                <a:solidFill>
                  <a:srgbClr val="FF0000"/>
                </a:solidFill>
                <a:effectLst>
                  <a:outerShdw blurRad="38100" dist="19050" dir="2700000" algn="tl" rotWithShape="0">
                    <a:schemeClr val="dk1">
                      <a:alpha val="40000"/>
                    </a:schemeClr>
                  </a:outerShdw>
                </a:effectLst>
                <a:sym typeface="+mn-ea"/>
              </a:rPr>
              <a:t>用于未来扩展时使用的保留字</a:t>
            </a:r>
            <a:r>
              <a:rPr lang="zh-CN" altLang="en-US" dirty="0" smtClean="0">
                <a:sym typeface="+mn-ea"/>
              </a:rPr>
              <a:t>，保留字同样不能用于标识符的定义。 </a:t>
            </a:r>
          </a:p>
          <a:p>
            <a:pPr>
              <a:lnSpc>
                <a:spcPct val="80000"/>
              </a:lnSpc>
              <a:buNone/>
            </a:pPr>
            <a:endParaRPr lang="zh-CN" altLang="en-US" dirty="0">
              <a:latin typeface="+mj-lt"/>
              <a:ea typeface="+mj-lt"/>
            </a:endParaRPr>
          </a:p>
        </p:txBody>
      </p:sp>
      <p:graphicFrame>
        <p:nvGraphicFramePr>
          <p:cNvPr id="4" name="内容占位符 3"/>
          <p:cNvGraphicFramePr>
            <a:graphicFrameLocks noGrp="1"/>
          </p:cNvGraphicFramePr>
          <p:nvPr>
            <p:ph sz="half" idx="4294967295"/>
          </p:nvPr>
        </p:nvGraphicFramePr>
        <p:xfrm>
          <a:off x="1142998" y="1935812"/>
          <a:ext cx="7467602" cy="2617138"/>
        </p:xfrm>
        <a:graphic>
          <a:graphicData uri="http://schemas.openxmlformats.org/drawingml/2006/table">
            <a:tbl>
              <a:tblPr>
                <a:tableStyleId>{5DA37D80-6434-44D0-A028-1B22A696006F}</a:tableStyleId>
              </a:tblPr>
              <a:tblGrid>
                <a:gridCol w="1493804">
                  <a:extLst>
                    <a:ext uri="{9D8B030D-6E8A-4147-A177-3AD203B41FA5}">
                      <a16:colId xmlns:a16="http://schemas.microsoft.com/office/drawing/2014/main" val="20000"/>
                    </a:ext>
                  </a:extLst>
                </a:gridCol>
                <a:gridCol w="1264206">
                  <a:extLst>
                    <a:ext uri="{9D8B030D-6E8A-4147-A177-3AD203B41FA5}">
                      <a16:colId xmlns:a16="http://schemas.microsoft.com/office/drawing/2014/main" val="20001"/>
                    </a:ext>
                  </a:extLst>
                </a:gridCol>
                <a:gridCol w="1886388">
                  <a:extLst>
                    <a:ext uri="{9D8B030D-6E8A-4147-A177-3AD203B41FA5}">
                      <a16:colId xmlns:a16="http://schemas.microsoft.com/office/drawing/2014/main" val="20002"/>
                    </a:ext>
                  </a:extLst>
                </a:gridCol>
                <a:gridCol w="1329400">
                  <a:extLst>
                    <a:ext uri="{9D8B030D-6E8A-4147-A177-3AD203B41FA5}">
                      <a16:colId xmlns:a16="http://schemas.microsoft.com/office/drawing/2014/main" val="20003"/>
                    </a:ext>
                  </a:extLst>
                </a:gridCol>
                <a:gridCol w="1493804">
                  <a:extLst>
                    <a:ext uri="{9D8B030D-6E8A-4147-A177-3AD203B41FA5}">
                      <a16:colId xmlns:a16="http://schemas.microsoft.com/office/drawing/2014/main" val="20004"/>
                    </a:ext>
                  </a:extLst>
                </a:gridCol>
              </a:tblGrid>
              <a:tr h="347899">
                <a:tc gridSpan="5">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zh-CN" altLang="en-US" sz="1800" dirty="0" smtClean="0">
                          <a:solidFill>
                            <a:schemeClr val="tx1"/>
                          </a:solidFill>
                        </a:rPr>
                        <a:t>表</a:t>
                      </a:r>
                      <a:r>
                        <a:rPr lang="en-US" altLang="zh-CN" sz="1800" dirty="0" smtClean="0">
                          <a:solidFill>
                            <a:schemeClr val="tx1"/>
                          </a:solidFill>
                        </a:rPr>
                        <a:t>14-2 </a:t>
                      </a:r>
                      <a:r>
                        <a:rPr lang="en-US" altLang="zh-CN" sz="1800" dirty="0">
                          <a:solidFill>
                            <a:schemeClr val="tx1"/>
                          </a:solidFill>
                        </a:rPr>
                        <a:t>JavaScript</a:t>
                      </a:r>
                      <a:r>
                        <a:rPr lang="zh-CN" altLang="en-US" sz="1800" dirty="0">
                          <a:solidFill>
                            <a:schemeClr val="tx1"/>
                          </a:solidFill>
                        </a:rPr>
                        <a:t>的保留字</a:t>
                      </a:r>
                      <a:endParaRPr lang="zh-CN" altLang="en-US" sz="1800" dirty="0">
                        <a:solidFill>
                          <a:schemeClr val="tx1"/>
                        </a:solidFill>
                        <a:latin typeface="微软雅黑" pitchFamily="34" charset="-122"/>
                        <a:ea typeface="微软雅黑" pitchFamily="34" charset="-122"/>
                      </a:endParaRPr>
                    </a:p>
                  </a:txBody>
                  <a:tcPr marL="0" marT="34290" marB="34290" anchor="ct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250724">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abstract  </a:t>
                      </a:r>
                      <a:endParaRPr lang="en-US" altLang="zh-CN" sz="1800" dirty="0">
                        <a:solidFill>
                          <a:schemeClr val="tx1"/>
                        </a:solidFill>
                        <a:latin typeface="Arial Unicode MS" pitchFamily="34" charset="-122"/>
                        <a:ea typeface="Arial Unicode MS"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err="1">
                          <a:solidFill>
                            <a:schemeClr val="tx1"/>
                          </a:solidFill>
                        </a:rPr>
                        <a:t>boolean</a:t>
                      </a:r>
                      <a:r>
                        <a:rPr lang="en-US" altLang="zh-CN" sz="1800" dirty="0">
                          <a:solidFill>
                            <a:schemeClr val="tx1"/>
                          </a:solidFill>
                        </a:rPr>
                        <a:t>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byte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a:solidFill>
                            <a:schemeClr val="tx1"/>
                          </a:solidFill>
                        </a:rPr>
                        <a:t>char  </a:t>
                      </a:r>
                      <a:endParaRPr lang="en-US" altLang="zh-CN" sz="180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a:solidFill>
                            <a:schemeClr val="tx1"/>
                          </a:solidFill>
                        </a:rPr>
                        <a:t>class</a:t>
                      </a:r>
                      <a:endParaRPr lang="en-US" altLang="zh-CN" sz="180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val="10001"/>
                  </a:ext>
                </a:extLst>
              </a:tr>
              <a:tr h="372365">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const </a:t>
                      </a:r>
                      <a:endParaRPr lang="en-US" altLang="zh-CN" sz="1800" dirty="0">
                        <a:solidFill>
                          <a:schemeClr val="tx1"/>
                        </a:solidFill>
                        <a:latin typeface="Arial Unicode MS" pitchFamily="34" charset="-122"/>
                        <a:ea typeface="Arial Unicode MS"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debugger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double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err="1">
                          <a:solidFill>
                            <a:schemeClr val="tx1"/>
                          </a:solidFill>
                        </a:rPr>
                        <a:t>enum</a:t>
                      </a:r>
                      <a:r>
                        <a:rPr lang="en-US" altLang="zh-CN" sz="1800">
                          <a:solidFill>
                            <a:schemeClr val="tx1"/>
                          </a:solidFill>
                        </a:rPr>
                        <a:t> </a:t>
                      </a:r>
                      <a:endParaRPr lang="en-US" altLang="zh-CN" sz="180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a:solidFill>
                            <a:schemeClr val="tx1"/>
                          </a:solidFill>
                        </a:rPr>
                        <a:t>export</a:t>
                      </a:r>
                      <a:endParaRPr lang="en-US" altLang="zh-CN" sz="180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val="10002"/>
                  </a:ext>
                </a:extLst>
              </a:tr>
              <a:tr h="372365">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extends </a:t>
                      </a:r>
                      <a:endParaRPr lang="en-US" altLang="zh-CN" sz="1800" dirty="0">
                        <a:solidFill>
                          <a:schemeClr val="tx1"/>
                        </a:solidFill>
                        <a:latin typeface="Arial Unicode MS" pitchFamily="34" charset="-122"/>
                        <a:ea typeface="Arial Unicode MS"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final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float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err="1">
                          <a:solidFill>
                            <a:schemeClr val="tx1"/>
                          </a:solidFill>
                        </a:rPr>
                        <a:t>goto</a:t>
                      </a:r>
                      <a:r>
                        <a:rPr lang="en-US" altLang="zh-CN" sz="1800" dirty="0">
                          <a:solidFill>
                            <a:schemeClr val="tx1"/>
                          </a:solidFill>
                        </a:rPr>
                        <a:t>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a:solidFill>
                            <a:schemeClr val="tx1"/>
                          </a:solidFill>
                        </a:rPr>
                        <a:t>implements</a:t>
                      </a:r>
                      <a:endParaRPr lang="en-US" altLang="zh-CN" sz="180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val="10003"/>
                  </a:ext>
                </a:extLst>
              </a:tr>
              <a:tr h="250725">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import </a:t>
                      </a:r>
                      <a:endParaRPr lang="en-US" altLang="zh-CN" sz="1800" dirty="0">
                        <a:solidFill>
                          <a:schemeClr val="tx1"/>
                        </a:solidFill>
                        <a:latin typeface="Arial Unicode MS" pitchFamily="34" charset="-122"/>
                        <a:ea typeface="Arial Unicode MS"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err="1">
                          <a:solidFill>
                            <a:schemeClr val="tx1"/>
                          </a:solidFill>
                        </a:rPr>
                        <a:t>int</a:t>
                      </a:r>
                      <a:r>
                        <a:rPr lang="en-US" altLang="zh-CN" sz="1800">
                          <a:solidFill>
                            <a:schemeClr val="tx1"/>
                          </a:solidFill>
                        </a:rPr>
                        <a:t> </a:t>
                      </a:r>
                      <a:endParaRPr lang="en-US" altLang="zh-CN" sz="180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interface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long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a:solidFill>
                            <a:schemeClr val="tx1"/>
                          </a:solidFill>
                        </a:rPr>
                        <a:t>native</a:t>
                      </a:r>
                      <a:endParaRPr lang="en-US" altLang="zh-CN" sz="180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val="10004"/>
                  </a:ext>
                </a:extLst>
              </a:tr>
              <a:tr h="251598">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package </a:t>
                      </a:r>
                      <a:endParaRPr lang="en-US" altLang="zh-CN" sz="1800" dirty="0">
                        <a:solidFill>
                          <a:schemeClr val="tx1"/>
                        </a:solidFill>
                        <a:latin typeface="Arial Unicode MS" pitchFamily="34" charset="-122"/>
                        <a:ea typeface="Arial Unicode MS"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a:solidFill>
                            <a:schemeClr val="tx1"/>
                          </a:solidFill>
                        </a:rPr>
                        <a:t>private </a:t>
                      </a:r>
                      <a:endParaRPr lang="en-US" altLang="zh-CN" sz="180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protected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public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a:solidFill>
                            <a:schemeClr val="tx1"/>
                          </a:solidFill>
                        </a:rPr>
                        <a:t>short</a:t>
                      </a:r>
                      <a:endParaRPr lang="en-US" altLang="zh-CN" sz="180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val="10005"/>
                  </a:ext>
                </a:extLst>
              </a:tr>
              <a:tr h="372365">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static </a:t>
                      </a:r>
                      <a:endParaRPr lang="en-US" altLang="zh-CN" sz="1800" dirty="0">
                        <a:solidFill>
                          <a:schemeClr val="tx1"/>
                        </a:solidFill>
                        <a:latin typeface="Arial Unicode MS" pitchFamily="34" charset="-122"/>
                        <a:ea typeface="Arial Unicode MS"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a:solidFill>
                            <a:schemeClr val="tx1"/>
                          </a:solidFill>
                        </a:rPr>
                        <a:t>super </a:t>
                      </a:r>
                      <a:endParaRPr lang="en-US" altLang="zh-CN" sz="180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synchronized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throws </a:t>
                      </a:r>
                      <a:endParaRPr lang="en-US" altLang="zh-CN" sz="1800" dirty="0">
                        <a:solidFill>
                          <a:schemeClr val="tx1"/>
                        </a:solidFill>
                        <a:latin typeface="微软雅黑" pitchFamily="34" charset="-122"/>
                        <a:ea typeface="微软雅黑"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transient</a:t>
                      </a:r>
                      <a:endParaRPr lang="en-US" altLang="zh-CN" sz="1800" dirty="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val="10006"/>
                  </a:ext>
                </a:extLst>
              </a:tr>
              <a:tr h="250725">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80000"/>
                        </a:lnSpc>
                        <a:spcBef>
                          <a:spcPct val="0"/>
                        </a:spcBef>
                        <a:buClr>
                          <a:srgbClr val="000000"/>
                        </a:buClr>
                        <a:buNone/>
                      </a:pPr>
                      <a:r>
                        <a:rPr lang="en-US" altLang="zh-CN" sz="1800" dirty="0">
                          <a:solidFill>
                            <a:schemeClr val="tx1"/>
                          </a:solidFill>
                        </a:rPr>
                        <a:t>volatile</a:t>
                      </a:r>
                      <a:endParaRPr lang="en-US" altLang="zh-CN" sz="1800" dirty="0">
                        <a:solidFill>
                          <a:schemeClr val="tx1"/>
                        </a:solidFill>
                        <a:latin typeface="Arial Unicode MS" pitchFamily="34" charset="-122"/>
                        <a:ea typeface="Arial Unicode MS" pitchFamily="34" charset="-122"/>
                      </a:endParaRPr>
                    </a:p>
                  </a:txBody>
                  <a:tcPr marL="0"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marL="0" lvl="0" indent="0" algn="ctr">
                        <a:lnSpc>
                          <a:spcPct val="80000"/>
                        </a:lnSpc>
                        <a:buNone/>
                      </a:pPr>
                      <a:endParaRPr lang="zh-CN" altLang="en-US" sz="1800" dirty="0">
                        <a:solidFill>
                          <a:schemeClr val="tx1"/>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marL="0" lvl="0" indent="0" algn="ctr">
                        <a:lnSpc>
                          <a:spcPct val="80000"/>
                        </a:lnSpc>
                        <a:buNone/>
                      </a:pPr>
                      <a:endParaRPr lang="zh-CN" altLang="en-US" sz="1800" dirty="0">
                        <a:solidFill>
                          <a:schemeClr val="tx1"/>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marL="0" lvl="0" indent="0" algn="ctr">
                        <a:lnSpc>
                          <a:spcPct val="80000"/>
                        </a:lnSpc>
                        <a:buNone/>
                      </a:pPr>
                      <a:endParaRPr lang="zh-CN" altLang="en-US" sz="1800" dirty="0">
                        <a:solidFill>
                          <a:schemeClr val="tx1"/>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marL="0" lvl="0" indent="0" algn="ctr">
                        <a:lnSpc>
                          <a:spcPct val="80000"/>
                        </a:lnSpc>
                        <a:buNone/>
                      </a:pPr>
                      <a:endParaRPr lang="zh-CN" altLang="en-US" sz="1800" dirty="0">
                        <a:solidFill>
                          <a:schemeClr val="tx1"/>
                        </a:solidFill>
                        <a:latin typeface="微软雅黑" pitchFamily="34" charset="-122"/>
                        <a:ea typeface="微软雅黑" pitchFamily="34" charset="-122"/>
                      </a:endParaRPr>
                    </a:p>
                  </a:txBody>
                  <a:tcPr marL="0" marT="34290" marB="3429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1351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zh-CN" dirty="0" smtClean="0"/>
              <a:t>14.3.2 </a:t>
            </a:r>
            <a:r>
              <a:rPr lang="zh-CN" altLang="en-US" dirty="0" smtClean="0"/>
              <a:t>数据类型</a:t>
            </a:r>
          </a:p>
        </p:txBody>
      </p:sp>
      <p:sp>
        <p:nvSpPr>
          <p:cNvPr id="17410" name="Rectangle 3"/>
          <p:cNvSpPr>
            <a:spLocks noGrp="1" noChangeArrowheads="1"/>
          </p:cNvSpPr>
          <p:nvPr>
            <p:ph idx="1"/>
          </p:nvPr>
        </p:nvSpPr>
        <p:spPr>
          <a:xfrm>
            <a:off x="533400" y="819151"/>
            <a:ext cx="8509000" cy="3810000"/>
          </a:xfrm>
        </p:spPr>
        <p:txBody>
          <a:bodyPr/>
          <a:lstStyle/>
          <a:p>
            <a:pPr marL="0" indent="0">
              <a:spcBef>
                <a:spcPts val="0"/>
              </a:spcBef>
              <a:spcAft>
                <a:spcPts val="0"/>
              </a:spcAft>
              <a:buNone/>
            </a:pPr>
            <a:r>
              <a:rPr lang="en-US" altLang="zh-CN" dirty="0" smtClean="0">
                <a:ea typeface="宋体" charset="-122"/>
              </a:rPr>
              <a:t>       </a:t>
            </a:r>
            <a:r>
              <a:rPr lang="zh-CN" altLang="en-US" dirty="0" smtClean="0"/>
              <a:t>数据类型是每一种计算机语言中的重要基础，</a:t>
            </a:r>
            <a:r>
              <a:rPr lang="en-US" altLang="zh-CN" dirty="0" smtClean="0"/>
              <a:t>JavaScript</a:t>
            </a:r>
            <a:r>
              <a:rPr lang="zh-CN" altLang="en-US" dirty="0" smtClean="0"/>
              <a:t>中的数据类型可分为</a:t>
            </a:r>
            <a:r>
              <a:rPr lang="zh-CN" altLang="en-US" dirty="0" smtClean="0">
                <a:solidFill>
                  <a:srgbClr val="FF0000"/>
                </a:solidFill>
              </a:rPr>
              <a:t>字符型、数值型、布尔型、</a:t>
            </a:r>
            <a:r>
              <a:rPr lang="en-US" altLang="zh-CN" dirty="0" smtClean="0">
                <a:solidFill>
                  <a:srgbClr val="FF0000"/>
                </a:solidFill>
              </a:rPr>
              <a:t>Null</a:t>
            </a:r>
            <a:r>
              <a:rPr lang="zh-CN" altLang="en-US" dirty="0" smtClean="0">
                <a:solidFill>
                  <a:srgbClr val="FF0000"/>
                </a:solidFill>
              </a:rPr>
              <a:t>、</a:t>
            </a:r>
            <a:r>
              <a:rPr lang="en-US" altLang="zh-CN" dirty="0" smtClean="0">
                <a:solidFill>
                  <a:srgbClr val="FF0000"/>
                </a:solidFill>
              </a:rPr>
              <a:t>Undefined</a:t>
            </a:r>
            <a:r>
              <a:rPr lang="zh-CN" altLang="en-US" dirty="0" smtClean="0">
                <a:solidFill>
                  <a:srgbClr val="FF0000"/>
                </a:solidFill>
              </a:rPr>
              <a:t>和对象</a:t>
            </a:r>
            <a:r>
              <a:rPr lang="zh-CN" altLang="en-US" dirty="0" smtClean="0"/>
              <a:t>六种类型。</a:t>
            </a:r>
          </a:p>
          <a:p>
            <a:pPr>
              <a:spcBef>
                <a:spcPts val="0"/>
              </a:spcBef>
              <a:spcAft>
                <a:spcPts val="0"/>
              </a:spcAft>
              <a:buFont typeface="Wingdings" pitchFamily="2" charset="2"/>
              <a:buNone/>
            </a:pPr>
            <a:r>
              <a:rPr lang="en-US" altLang="zh-CN" dirty="0" smtClean="0"/>
              <a:t>1.</a:t>
            </a:r>
            <a:r>
              <a:rPr lang="zh-CN" altLang="en-US" dirty="0" smtClean="0"/>
              <a:t>字符型</a:t>
            </a:r>
          </a:p>
          <a:p>
            <a:pPr marL="0" indent="0">
              <a:spcBef>
                <a:spcPts val="0"/>
              </a:spcBef>
              <a:spcAft>
                <a:spcPts val="0"/>
              </a:spcAft>
              <a:buNone/>
            </a:pPr>
            <a:r>
              <a:rPr lang="zh-CN" altLang="en-US" dirty="0" smtClean="0"/>
              <a:t>       字符型数据又称为字符串，由若干个字符组成，并且用单引号或双引号封装起来，如</a:t>
            </a:r>
            <a:r>
              <a:rPr lang="en-US" altLang="zh-CN" dirty="0" smtClean="0">
                <a:solidFill>
                  <a:srgbClr val="FF0000"/>
                </a:solidFill>
              </a:rPr>
              <a:t>“</a:t>
            </a:r>
            <a:r>
              <a:rPr lang="zh-CN" altLang="en-US" dirty="0" smtClean="0">
                <a:solidFill>
                  <a:srgbClr val="FF0000"/>
                </a:solidFill>
              </a:rPr>
              <a:t>你好！</a:t>
            </a:r>
            <a:r>
              <a:rPr lang="en-US" altLang="zh-CN" dirty="0" smtClean="0">
                <a:solidFill>
                  <a:srgbClr val="FF0000"/>
                </a:solidFill>
              </a:rPr>
              <a:t>”</a:t>
            </a:r>
            <a:r>
              <a:rPr lang="zh-CN" altLang="en-US" dirty="0" smtClean="0">
                <a:solidFill>
                  <a:srgbClr val="FF0000"/>
                </a:solidFill>
              </a:rPr>
              <a:t>、</a:t>
            </a:r>
            <a:r>
              <a:rPr lang="en-US" altLang="zh-CN" dirty="0" smtClean="0">
                <a:solidFill>
                  <a:srgbClr val="FF0000"/>
                </a:solidFill>
              </a:rPr>
              <a:t>‘</a:t>
            </a:r>
            <a:r>
              <a:rPr lang="zh-CN" altLang="en-US" dirty="0" smtClean="0">
                <a:solidFill>
                  <a:srgbClr val="FF0000"/>
                </a:solidFill>
              </a:rPr>
              <a:t>你好！</a:t>
            </a:r>
            <a:r>
              <a:rPr lang="en-US" altLang="zh-CN" dirty="0" smtClean="0">
                <a:solidFill>
                  <a:srgbClr val="FF0000"/>
                </a:solidFill>
              </a:rPr>
              <a:t>’</a:t>
            </a:r>
            <a:r>
              <a:rPr lang="zh-CN" altLang="en-US" dirty="0" smtClean="0">
                <a:solidFill>
                  <a:srgbClr val="FF0000"/>
                </a:solidFill>
              </a:rPr>
              <a:t>、</a:t>
            </a:r>
            <a:r>
              <a:rPr lang="en-US" altLang="zh-CN" dirty="0" smtClean="0">
                <a:solidFill>
                  <a:srgbClr val="FF0000"/>
                </a:solidFill>
              </a:rPr>
              <a:t>“</a:t>
            </a:r>
            <a:r>
              <a:rPr lang="zh-CN" altLang="en-US" dirty="0" smtClean="0">
                <a:solidFill>
                  <a:srgbClr val="FF0000"/>
                </a:solidFill>
              </a:rPr>
              <a:t>学习</a:t>
            </a:r>
            <a:r>
              <a:rPr lang="en-US" altLang="zh-CN" dirty="0" smtClean="0">
                <a:solidFill>
                  <a:srgbClr val="FF0000"/>
                </a:solidFill>
              </a:rPr>
              <a:t>‘</a:t>
            </a:r>
            <a:r>
              <a:rPr lang="zh-CN" altLang="en-US" dirty="0" smtClean="0">
                <a:solidFill>
                  <a:srgbClr val="FF0000"/>
                </a:solidFill>
              </a:rPr>
              <a:t>语言</a:t>
            </a:r>
            <a:r>
              <a:rPr lang="en-US" altLang="zh-CN" dirty="0" smtClean="0">
                <a:solidFill>
                  <a:srgbClr val="FF0000"/>
                </a:solidFill>
              </a:rPr>
              <a:t>’”</a:t>
            </a:r>
            <a:r>
              <a:rPr lang="zh-CN" altLang="zh-CN" dirty="0" smtClean="0"/>
              <a:t>。</a:t>
            </a:r>
          </a:p>
          <a:p>
            <a:pPr>
              <a:spcBef>
                <a:spcPts val="0"/>
              </a:spcBef>
              <a:spcAft>
                <a:spcPts val="0"/>
              </a:spcAft>
            </a:pPr>
            <a:r>
              <a:rPr lang="zh-CN" altLang="en-US" dirty="0" smtClean="0"/>
              <a:t>在使用字符串的过程中，需要注意单引号、双引号必须成对使用相互包含，但不能交叉。</a:t>
            </a:r>
          </a:p>
          <a:p>
            <a:pPr marL="0" indent="0">
              <a:spcBef>
                <a:spcPts val="0"/>
              </a:spcBef>
              <a:spcAft>
                <a:spcPts val="0"/>
              </a:spcAft>
              <a:buNone/>
            </a:pPr>
            <a:r>
              <a:rPr dirty="0"/>
              <a:t>    </a:t>
            </a:r>
            <a:r>
              <a:rPr lang="zh-CN" dirty="0"/>
              <a:t>如：</a:t>
            </a:r>
            <a:r>
              <a:rPr lang="en-US" altLang="zh-CN" dirty="0">
                <a:solidFill>
                  <a:srgbClr val="FF0000"/>
                </a:solidFill>
              </a:rPr>
              <a:t>“</a:t>
            </a:r>
            <a:r>
              <a:rPr lang="zh-CN" altLang="en-US" dirty="0"/>
              <a:t>学习不是一件</a:t>
            </a:r>
            <a:r>
              <a:rPr lang="en-US" altLang="zh-CN" dirty="0"/>
              <a:t>‘</a:t>
            </a:r>
            <a:r>
              <a:rPr lang="zh-CN" altLang="en-US" dirty="0"/>
              <a:t>容易</a:t>
            </a:r>
            <a:r>
              <a:rPr lang="en-US" altLang="zh-CN" dirty="0">
                <a:solidFill>
                  <a:srgbClr val="FF0000"/>
                </a:solidFill>
              </a:rPr>
              <a:t>”</a:t>
            </a:r>
            <a:r>
              <a:rPr lang="zh-CN" altLang="en-US" dirty="0"/>
              <a:t>的事件</a:t>
            </a:r>
            <a:r>
              <a:rPr lang="en-US" altLang="zh-CN" dirty="0"/>
              <a:t>’(</a:t>
            </a:r>
            <a:r>
              <a:rPr lang="zh-CN" altLang="en-US" dirty="0">
                <a:solidFill>
                  <a:srgbClr val="FF0000"/>
                </a:solidFill>
                <a:cs typeface="Arial" charset="0"/>
              </a:rPr>
              <a:t>×</a:t>
            </a:r>
            <a:r>
              <a:rPr lang="zh-CN" altLang="en-US" dirty="0">
                <a:cs typeface="Arial" charset="0"/>
              </a:rPr>
              <a:t>，</a:t>
            </a:r>
            <a:r>
              <a:rPr lang="zh-CN" altLang="en-US" dirty="0"/>
              <a:t>交叉错误</a:t>
            </a:r>
            <a:r>
              <a:rPr lang="en-US" altLang="zh-CN" dirty="0"/>
              <a:t>)</a:t>
            </a:r>
            <a:r>
              <a:rPr lang="zh-CN" altLang="zh-CN" dirty="0"/>
              <a:t>。</a:t>
            </a:r>
          </a:p>
        </p:txBody>
      </p:sp>
    </p:spTree>
    <p:extLst>
      <p:ext uri="{BB962C8B-B14F-4D97-AF65-F5344CB8AC3E}">
        <p14:creationId xmlns:p14="http://schemas.microsoft.com/office/powerpoint/2010/main" val="244695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zh-CN" kern="1200" dirty="0">
                <a:solidFill>
                  <a:srgbClr val="000066"/>
                </a:solidFill>
                <a:cs typeface="+mn-cs"/>
                <a:sym typeface="+mn-ea"/>
              </a:rPr>
              <a:t>14.3.2 </a:t>
            </a:r>
            <a:r>
              <a:rPr lang="zh-CN" altLang="en-US" kern="1200" dirty="0">
                <a:solidFill>
                  <a:srgbClr val="000066"/>
                </a:solidFill>
                <a:cs typeface="+mn-cs"/>
                <a:sym typeface="+mn-ea"/>
              </a:rPr>
              <a:t>数据类型</a:t>
            </a:r>
            <a:r>
              <a:rPr lang="en-US" altLang="zh-CN" kern="1200" dirty="0">
                <a:solidFill>
                  <a:srgbClr val="000066"/>
                </a:solidFill>
                <a:cs typeface="+mn-cs"/>
                <a:sym typeface="+mn-ea"/>
              </a:rPr>
              <a:t>-</a:t>
            </a:r>
            <a:r>
              <a:rPr lang="zh-CN" altLang="en-US" kern="1200" dirty="0">
                <a:solidFill>
                  <a:srgbClr val="000066"/>
                </a:solidFill>
                <a:cs typeface="+mn-cs"/>
              </a:rPr>
              <a:t>数值型</a:t>
            </a:r>
          </a:p>
        </p:txBody>
      </p:sp>
      <p:sp>
        <p:nvSpPr>
          <p:cNvPr id="18434" name="Rectangle 3"/>
          <p:cNvSpPr>
            <a:spLocks noGrp="1" noChangeArrowheads="1"/>
          </p:cNvSpPr>
          <p:nvPr>
            <p:ph idx="1"/>
          </p:nvPr>
        </p:nvSpPr>
        <p:spPr>
          <a:xfrm>
            <a:off x="533400" y="819150"/>
            <a:ext cx="8509000" cy="3886200"/>
          </a:xfrm>
        </p:spPr>
        <p:txBody>
          <a:bodyPr/>
          <a:lstStyle/>
          <a:p>
            <a:pPr marL="0" indent="0">
              <a:lnSpc>
                <a:spcPct val="90000"/>
              </a:lnSpc>
              <a:buNone/>
            </a:pPr>
            <a:r>
              <a:rPr lang="en-US" altLang="zh-CN" dirty="0" smtClean="0">
                <a:latin typeface="+mj-lt"/>
                <a:ea typeface="+mj-lt"/>
              </a:rPr>
              <a:t>2.</a:t>
            </a:r>
            <a:r>
              <a:rPr lang="zh-CN" altLang="zh-CN" dirty="0" smtClean="0">
                <a:latin typeface="+mj-lt"/>
                <a:ea typeface="+mj-lt"/>
              </a:rPr>
              <a:t>数值型：是</a:t>
            </a:r>
            <a:r>
              <a:rPr lang="en-US" altLang="zh-CN" dirty="0" smtClean="0">
                <a:latin typeface="+mj-lt"/>
                <a:ea typeface="+mj-lt"/>
              </a:rPr>
              <a:t>JavaScript</a:t>
            </a:r>
            <a:r>
              <a:rPr lang="zh-CN" altLang="en-US" dirty="0" smtClean="0">
                <a:latin typeface="+mj-lt"/>
                <a:ea typeface="+mj-lt"/>
              </a:rPr>
              <a:t>中最基本的数据类型之一，分为整型、浮点型、内部常量以及特殊值。</a:t>
            </a:r>
          </a:p>
          <a:p>
            <a:pPr marL="342900" indent="-342900">
              <a:lnSpc>
                <a:spcPct val="90000"/>
              </a:lnSpc>
              <a:buFont typeface="Wingdings" charset="0"/>
              <a:buChar char="l"/>
            </a:pPr>
            <a:r>
              <a:rPr lang="zh-CN" altLang="en-US" dirty="0" smtClean="0">
                <a:latin typeface="+mj-lt"/>
                <a:ea typeface="+mj-lt"/>
              </a:rPr>
              <a:t>整型数值即整数，例如</a:t>
            </a:r>
            <a:r>
              <a:rPr lang="en-US" altLang="zh-CN" dirty="0" smtClean="0">
                <a:latin typeface="+mj-lt"/>
                <a:ea typeface="+mj-lt"/>
              </a:rPr>
              <a:t>100</a:t>
            </a:r>
            <a:r>
              <a:rPr lang="zh-CN" altLang="en-US" dirty="0" smtClean="0">
                <a:latin typeface="+mj-lt"/>
                <a:ea typeface="+mj-lt"/>
              </a:rPr>
              <a:t>、</a:t>
            </a:r>
            <a:r>
              <a:rPr lang="en-US" altLang="zh-CN" dirty="0" smtClean="0">
                <a:latin typeface="+mj-lt"/>
                <a:ea typeface="+mj-lt"/>
              </a:rPr>
              <a:t>-3500</a:t>
            </a:r>
            <a:r>
              <a:rPr lang="zh-CN" altLang="en-US" dirty="0" smtClean="0">
                <a:latin typeface="+mj-lt"/>
                <a:ea typeface="+mj-lt"/>
              </a:rPr>
              <a:t>、</a:t>
            </a:r>
            <a:r>
              <a:rPr lang="en-US" altLang="zh-CN" dirty="0" smtClean="0">
                <a:latin typeface="+mj-lt"/>
                <a:ea typeface="+mj-lt"/>
              </a:rPr>
              <a:t>0</a:t>
            </a:r>
            <a:r>
              <a:rPr lang="zh-CN" altLang="en-US" dirty="0" smtClean="0">
                <a:latin typeface="+mj-lt"/>
                <a:ea typeface="+mj-lt"/>
              </a:rPr>
              <a:t>等都是整数。</a:t>
            </a:r>
            <a:r>
              <a:rPr lang="zh-CN" altLang="en-US" dirty="0" smtClean="0">
                <a:solidFill>
                  <a:srgbClr val="FF0000"/>
                </a:solidFill>
                <a:latin typeface="+mj-lt"/>
                <a:ea typeface="+mj-lt"/>
              </a:rPr>
              <a:t>整数表示方法有十进制表示、八进制和十六进制的方式表示</a:t>
            </a:r>
            <a:r>
              <a:rPr lang="zh-CN" altLang="en-US" dirty="0" smtClean="0">
                <a:latin typeface="+mj-lt"/>
                <a:ea typeface="+mj-lt"/>
              </a:rPr>
              <a:t>。</a:t>
            </a:r>
          </a:p>
          <a:p>
            <a:pPr marL="0" indent="0">
              <a:lnSpc>
                <a:spcPct val="90000"/>
              </a:lnSpc>
              <a:buNone/>
            </a:pPr>
            <a:r>
              <a:rPr lang="zh-CN" altLang="en-US" dirty="0" smtClean="0">
                <a:latin typeface="+mj-lt"/>
                <a:ea typeface="+mj-lt"/>
              </a:rPr>
              <a:t>    使用</a:t>
            </a:r>
            <a:r>
              <a:rPr lang="en-US" altLang="zh-CN" dirty="0" smtClean="0">
                <a:latin typeface="+mj-lt"/>
                <a:ea typeface="+mj-lt"/>
              </a:rPr>
              <a:t>0</a:t>
            </a:r>
            <a:r>
              <a:rPr lang="zh-CN" altLang="en-US" dirty="0" smtClean="0">
                <a:latin typeface="+mj-lt"/>
                <a:ea typeface="+mj-lt"/>
              </a:rPr>
              <a:t>打头的整数是八进制整数，如</a:t>
            </a:r>
            <a:r>
              <a:rPr lang="en-US" altLang="zh-CN" dirty="0" smtClean="0">
                <a:latin typeface="+mj-lt"/>
                <a:ea typeface="+mj-lt"/>
              </a:rPr>
              <a:t>017</a:t>
            </a:r>
            <a:r>
              <a:rPr lang="zh-CN" altLang="en-US" dirty="0" smtClean="0">
                <a:latin typeface="+mj-lt"/>
                <a:ea typeface="+mj-lt"/>
              </a:rPr>
              <a:t>，</a:t>
            </a:r>
            <a:r>
              <a:rPr lang="en-US" altLang="zh-CN" dirty="0" smtClean="0">
                <a:latin typeface="+mj-lt"/>
                <a:ea typeface="+mj-lt"/>
              </a:rPr>
              <a:t>-035</a:t>
            </a:r>
            <a:r>
              <a:rPr lang="zh-CN" altLang="en-US" dirty="0" smtClean="0">
                <a:latin typeface="+mj-lt"/>
                <a:ea typeface="+mj-lt"/>
              </a:rPr>
              <a:t>等都是合法的八进制整数。</a:t>
            </a:r>
          </a:p>
          <a:p>
            <a:pPr marL="0" indent="0">
              <a:lnSpc>
                <a:spcPct val="90000"/>
              </a:lnSpc>
              <a:buNone/>
            </a:pPr>
            <a:r>
              <a:rPr lang="zh-CN" altLang="en-US" dirty="0" smtClean="0">
                <a:latin typeface="+mj-lt"/>
                <a:ea typeface="+mj-lt"/>
              </a:rPr>
              <a:t>    使用</a:t>
            </a:r>
            <a:r>
              <a:rPr lang="en-US" altLang="zh-CN" dirty="0" smtClean="0">
                <a:latin typeface="+mj-lt"/>
                <a:ea typeface="+mj-lt"/>
              </a:rPr>
              <a:t>0x</a:t>
            </a:r>
            <a:r>
              <a:rPr lang="zh-CN" altLang="en-US" dirty="0" smtClean="0">
                <a:latin typeface="+mj-lt"/>
                <a:ea typeface="+mj-lt"/>
              </a:rPr>
              <a:t>后</a:t>
            </a:r>
            <a:r>
              <a:rPr lang="en-US" altLang="zh-CN" dirty="0" smtClean="0">
                <a:latin typeface="+mj-lt"/>
                <a:ea typeface="+mj-lt"/>
              </a:rPr>
              <a:t>0X</a:t>
            </a:r>
            <a:r>
              <a:rPr lang="zh-CN" altLang="en-US" dirty="0" smtClean="0">
                <a:latin typeface="+mj-lt"/>
                <a:ea typeface="+mj-lt"/>
              </a:rPr>
              <a:t>打头的整数是十六进制整数，如</a:t>
            </a:r>
            <a:r>
              <a:rPr lang="en-US" altLang="zh-CN" dirty="0" smtClean="0">
                <a:latin typeface="+mj-lt"/>
                <a:ea typeface="+mj-lt"/>
              </a:rPr>
              <a:t>0x16</a:t>
            </a:r>
            <a:r>
              <a:rPr lang="zh-CN" altLang="en-US" dirty="0" smtClean="0">
                <a:latin typeface="+mj-lt"/>
                <a:ea typeface="+mj-lt"/>
              </a:rPr>
              <a:t>，</a:t>
            </a:r>
            <a:r>
              <a:rPr lang="en-US" altLang="zh-CN" dirty="0" smtClean="0">
                <a:latin typeface="+mj-lt"/>
                <a:ea typeface="+mj-lt"/>
              </a:rPr>
              <a:t>0X3A89</a:t>
            </a:r>
            <a:r>
              <a:rPr lang="zh-CN" altLang="en-US" dirty="0" smtClean="0">
                <a:latin typeface="+mj-lt"/>
                <a:ea typeface="+mj-lt"/>
              </a:rPr>
              <a:t>等都是合法的十六进制整数。</a:t>
            </a:r>
          </a:p>
          <a:p>
            <a:pPr>
              <a:lnSpc>
                <a:spcPct val="90000"/>
              </a:lnSpc>
            </a:pPr>
            <a:endParaRPr lang="zh-CN" altLang="en-US" sz="2800" dirty="0" smtClean="0">
              <a:latin typeface="+mj-lt"/>
              <a:ea typeface="+mj-lt"/>
            </a:endParaRPr>
          </a:p>
        </p:txBody>
      </p:sp>
    </p:spTree>
    <p:extLst>
      <p:ext uri="{BB962C8B-B14F-4D97-AF65-F5344CB8AC3E}">
        <p14:creationId xmlns:p14="http://schemas.microsoft.com/office/powerpoint/2010/main" val="2483931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200" dirty="0">
                <a:solidFill>
                  <a:srgbClr val="000066"/>
                </a:solidFill>
                <a:cs typeface="+mn-cs"/>
                <a:sym typeface="+mn-ea"/>
              </a:rPr>
              <a:t>14.3.2 </a:t>
            </a:r>
            <a:r>
              <a:rPr lang="zh-CN" altLang="en-US" kern="1200" dirty="0">
                <a:solidFill>
                  <a:srgbClr val="000066"/>
                </a:solidFill>
                <a:cs typeface="+mn-cs"/>
                <a:sym typeface="+mn-ea"/>
              </a:rPr>
              <a:t>数据类型</a:t>
            </a:r>
            <a:r>
              <a:rPr lang="en-US" altLang="zh-CN" kern="1200" dirty="0">
                <a:solidFill>
                  <a:srgbClr val="000066"/>
                </a:solidFill>
                <a:cs typeface="+mn-cs"/>
                <a:sym typeface="+mn-ea"/>
              </a:rPr>
              <a:t>-</a:t>
            </a:r>
            <a:r>
              <a:rPr lang="zh-CN" altLang="en-US" kern="1200" dirty="0">
                <a:solidFill>
                  <a:srgbClr val="000066"/>
                </a:solidFill>
                <a:cs typeface="+mn-cs"/>
                <a:sym typeface="+mn-ea"/>
              </a:rPr>
              <a:t>数值型</a:t>
            </a:r>
            <a:endParaRPr lang="zh-CN" altLang="en-US" kern="1200" dirty="0">
              <a:solidFill>
                <a:srgbClr val="000066"/>
              </a:solidFill>
              <a:cs typeface="+mn-cs"/>
            </a:endParaRPr>
          </a:p>
        </p:txBody>
      </p:sp>
      <p:sp>
        <p:nvSpPr>
          <p:cNvPr id="3" name="内容占位符 2"/>
          <p:cNvSpPr>
            <a:spLocks noGrp="1"/>
          </p:cNvSpPr>
          <p:nvPr>
            <p:ph idx="1"/>
          </p:nvPr>
        </p:nvSpPr>
        <p:spPr>
          <a:xfrm>
            <a:off x="533400" y="819151"/>
            <a:ext cx="8509000" cy="3810000"/>
          </a:xfrm>
        </p:spPr>
        <p:txBody>
          <a:bodyPr/>
          <a:lstStyle/>
          <a:p>
            <a:pPr marL="0" indent="625475">
              <a:lnSpc>
                <a:spcPct val="85000"/>
              </a:lnSpc>
              <a:buNone/>
            </a:pPr>
            <a:r>
              <a:rPr lang="zh-CN" altLang="en-US" dirty="0" smtClean="0">
                <a:sym typeface="+mn-ea"/>
              </a:rPr>
              <a:t>浮点数，例如</a:t>
            </a:r>
            <a:r>
              <a:rPr lang="en-US" altLang="zh-CN" dirty="0" smtClean="0">
                <a:sym typeface="+mn-ea"/>
              </a:rPr>
              <a:t>3.53</a:t>
            </a:r>
            <a:r>
              <a:rPr lang="zh-CN" altLang="en-US" dirty="0" smtClean="0">
                <a:sym typeface="+mn-ea"/>
              </a:rPr>
              <a:t>、</a:t>
            </a:r>
            <a:r>
              <a:rPr lang="en-US" altLang="zh-CN" dirty="0" smtClean="0">
                <a:sym typeface="+mn-ea"/>
              </a:rPr>
              <a:t>-534.87</a:t>
            </a:r>
            <a:r>
              <a:rPr lang="zh-CN" altLang="en-US" dirty="0" smtClean="0">
                <a:sym typeface="+mn-ea"/>
              </a:rPr>
              <a:t>等都是浮点型数值。浮点数还可以采用科学计数法进行表示，如</a:t>
            </a:r>
            <a:r>
              <a:rPr lang="en-US" altLang="zh-CN" dirty="0" smtClean="0">
                <a:sym typeface="+mn-ea"/>
              </a:rPr>
              <a:t>3.5E15</a:t>
            </a:r>
            <a:r>
              <a:rPr lang="zh-CN" altLang="en-US" dirty="0" smtClean="0">
                <a:sym typeface="+mn-ea"/>
              </a:rPr>
              <a:t>表示</a:t>
            </a:r>
            <a:r>
              <a:rPr lang="en-US" altLang="zh-CN" dirty="0" smtClean="0">
                <a:sym typeface="+mn-ea"/>
              </a:rPr>
              <a:t>3.5×10</a:t>
            </a:r>
            <a:r>
              <a:rPr lang="en-US" altLang="zh-CN" baseline="30000" dirty="0" smtClean="0">
                <a:solidFill>
                  <a:schemeClr val="accent4"/>
                </a:solidFill>
                <a:uFillTx/>
                <a:sym typeface="+mn-ea"/>
              </a:rPr>
              <a:t>15</a:t>
            </a:r>
            <a:r>
              <a:rPr lang="zh-CN" altLang="en-US" dirty="0" smtClean="0">
                <a:sym typeface="+mn-ea"/>
              </a:rPr>
              <a:t>。</a:t>
            </a:r>
          </a:p>
          <a:p>
            <a:pPr marL="0" indent="625475">
              <a:lnSpc>
                <a:spcPct val="85000"/>
              </a:lnSpc>
              <a:buNone/>
            </a:pPr>
            <a:r>
              <a:rPr lang="zh-CN" altLang="en-US" dirty="0" smtClean="0">
                <a:sym typeface="+mn-ea"/>
              </a:rPr>
              <a:t>内</a:t>
            </a:r>
            <a:r>
              <a:rPr lang="zh-CN" altLang="en-US" dirty="0">
                <a:sym typeface="+mn-ea"/>
              </a:rPr>
              <a:t>部常量：</a:t>
            </a:r>
            <a:r>
              <a:rPr lang="en-US" altLang="zh-CN" dirty="0" err="1">
                <a:sym typeface="+mn-ea"/>
              </a:rPr>
              <a:t>Math.E</a:t>
            </a:r>
            <a:r>
              <a:rPr lang="en-US" altLang="zh-CN" dirty="0">
                <a:sym typeface="+mn-ea"/>
              </a:rPr>
              <a:t>(</a:t>
            </a:r>
            <a:r>
              <a:rPr lang="zh-CN" altLang="en-US" dirty="0">
                <a:sym typeface="+mn-ea"/>
              </a:rPr>
              <a:t>自然对数的底数</a:t>
            </a:r>
            <a:r>
              <a:rPr lang="en-US" altLang="zh-CN" dirty="0">
                <a:sym typeface="+mn-ea"/>
              </a:rPr>
              <a:t>e)</a:t>
            </a:r>
            <a:r>
              <a:rPr lang="zh-CN" altLang="en-US" dirty="0">
                <a:sym typeface="+mn-ea"/>
              </a:rPr>
              <a:t>、</a:t>
            </a:r>
            <a:r>
              <a:rPr lang="en-US" altLang="zh-CN" dirty="0" err="1">
                <a:sym typeface="+mn-ea"/>
              </a:rPr>
              <a:t>Math.PI</a:t>
            </a:r>
            <a:r>
              <a:rPr lang="zh-CN" altLang="en-US" dirty="0">
                <a:sym typeface="+mn-ea"/>
              </a:rPr>
              <a:t>等。</a:t>
            </a:r>
          </a:p>
          <a:p>
            <a:pPr marL="0" indent="625475">
              <a:lnSpc>
                <a:spcPct val="85000"/>
              </a:lnSpc>
              <a:buNone/>
            </a:pPr>
            <a:r>
              <a:rPr lang="zh-CN" altLang="en-US" dirty="0" smtClean="0">
                <a:sym typeface="+mn-ea"/>
              </a:rPr>
              <a:t>特</a:t>
            </a:r>
            <a:r>
              <a:rPr lang="zh-CN" altLang="en-US" dirty="0">
                <a:sym typeface="+mn-ea"/>
              </a:rPr>
              <a:t>殊值：</a:t>
            </a:r>
            <a:r>
              <a:rPr lang="en-US" altLang="zh-CN" dirty="0">
                <a:solidFill>
                  <a:srgbClr val="FF0000"/>
                </a:solidFill>
                <a:sym typeface="+mn-ea"/>
              </a:rPr>
              <a:t>Infinity</a:t>
            </a:r>
            <a:r>
              <a:rPr lang="zh-CN" altLang="en-US" dirty="0">
                <a:solidFill>
                  <a:srgbClr val="FF0000"/>
                </a:solidFill>
                <a:sym typeface="+mn-ea"/>
              </a:rPr>
              <a:t>（</a:t>
            </a:r>
            <a:r>
              <a:rPr lang="zh-CN" altLang="en-US" dirty="0">
                <a:sym typeface="+mn-ea"/>
              </a:rPr>
              <a:t>∞</a:t>
            </a:r>
            <a:r>
              <a:rPr lang="zh-CN" altLang="en-US" dirty="0">
                <a:solidFill>
                  <a:srgbClr val="FF0000"/>
                </a:solidFill>
                <a:sym typeface="+mn-ea"/>
              </a:rPr>
              <a:t>）、</a:t>
            </a:r>
            <a:r>
              <a:rPr lang="en-US" altLang="zh-CN" dirty="0" err="1">
                <a:solidFill>
                  <a:srgbClr val="FF0000"/>
                </a:solidFill>
                <a:sym typeface="+mn-ea"/>
              </a:rPr>
              <a:t>NaN</a:t>
            </a:r>
            <a:r>
              <a:rPr lang="en-US" altLang="zh-CN" dirty="0">
                <a:solidFill>
                  <a:srgbClr val="FF0000"/>
                </a:solidFill>
                <a:sym typeface="+mn-ea"/>
              </a:rPr>
              <a:t>-Not a Number</a:t>
            </a:r>
            <a:r>
              <a:rPr lang="zh-CN" altLang="en-US" dirty="0">
                <a:sym typeface="+mn-ea"/>
              </a:rPr>
              <a:t>。</a:t>
            </a:r>
          </a:p>
        </p:txBody>
      </p:sp>
      <p:pic>
        <p:nvPicPr>
          <p:cNvPr id="4" name="Picture 1"/>
          <p:cNvPicPr>
            <a:picLocks noChangeAspect="1" noChangeArrowheads="1"/>
          </p:cNvPicPr>
          <p:nvPr/>
        </p:nvPicPr>
        <p:blipFill>
          <a:blip r:embed="rId2" cstate="print"/>
          <a:srcRect/>
          <a:stretch>
            <a:fillRect/>
          </a:stretch>
        </p:blipFill>
        <p:spPr bwMode="auto">
          <a:xfrm>
            <a:off x="2514600" y="2647950"/>
            <a:ext cx="4533622" cy="1828800"/>
          </a:xfrm>
          <a:prstGeom prst="rect">
            <a:avLst/>
          </a:prstGeom>
          <a:noFill/>
          <a:ln w="9525">
            <a:noFill/>
            <a:miter lim="800000"/>
            <a:headEnd/>
            <a:tailEnd/>
          </a:ln>
        </p:spPr>
      </p:pic>
    </p:spTree>
    <p:extLst>
      <p:ext uri="{BB962C8B-B14F-4D97-AF65-F5344CB8AC3E}">
        <p14:creationId xmlns:p14="http://schemas.microsoft.com/office/powerpoint/2010/main" val="3487809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idx="1"/>
          </p:nvPr>
        </p:nvSpPr>
        <p:spPr>
          <a:xfrm>
            <a:off x="533400" y="819150"/>
            <a:ext cx="8458200" cy="3886200"/>
          </a:xfrm>
        </p:spPr>
        <p:txBody>
          <a:bodyPr/>
          <a:lstStyle/>
          <a:p>
            <a:pPr marL="0" indent="0">
              <a:lnSpc>
                <a:spcPts val="1500"/>
              </a:lnSpc>
              <a:spcBef>
                <a:spcPts val="0"/>
              </a:spcBef>
              <a:spcAft>
                <a:spcPts val="0"/>
              </a:spcAft>
              <a:buNone/>
            </a:pPr>
            <a:r>
              <a:rPr lang="en-US" altLang="zh-CN" sz="1600" dirty="0"/>
              <a:t>&lt;!-- edu_14_3_1.html --&gt;</a:t>
            </a:r>
          </a:p>
          <a:p>
            <a:pPr marL="0" indent="0">
              <a:lnSpc>
                <a:spcPts val="1500"/>
              </a:lnSpc>
              <a:spcBef>
                <a:spcPts val="0"/>
              </a:spcBef>
              <a:spcAft>
                <a:spcPts val="0"/>
              </a:spcAft>
              <a:buNone/>
            </a:pPr>
            <a:r>
              <a:rPr lang="en-US" altLang="zh-CN" sz="1600" dirty="0"/>
              <a:t>&lt;!</a:t>
            </a:r>
            <a:r>
              <a:rPr lang="en-US" altLang="zh-CN" sz="1600" dirty="0" err="1"/>
              <a:t>doctype</a:t>
            </a:r>
            <a:r>
              <a:rPr lang="en-US" altLang="zh-CN" sz="1600" dirty="0"/>
              <a:t> html&gt;</a:t>
            </a:r>
          </a:p>
          <a:p>
            <a:pPr marL="0" indent="0">
              <a:lnSpc>
                <a:spcPts val="1500"/>
              </a:lnSpc>
              <a:spcBef>
                <a:spcPts val="0"/>
              </a:spcBef>
              <a:spcAft>
                <a:spcPts val="0"/>
              </a:spcAft>
              <a:buNone/>
            </a:pPr>
            <a:r>
              <a:rPr lang="en-US" altLang="zh-CN" sz="1600" dirty="0"/>
              <a:t>&lt;html </a:t>
            </a:r>
            <a:r>
              <a:rPr lang="en-US" altLang="zh-CN" sz="1600" dirty="0" err="1"/>
              <a:t>lang</a:t>
            </a:r>
            <a:r>
              <a:rPr lang="en-US" altLang="zh-CN" sz="1600" dirty="0"/>
              <a:t>="en"&gt;</a:t>
            </a:r>
          </a:p>
          <a:p>
            <a:pPr marL="0" indent="0">
              <a:lnSpc>
                <a:spcPts val="1500"/>
              </a:lnSpc>
              <a:spcBef>
                <a:spcPts val="0"/>
              </a:spcBef>
              <a:spcAft>
                <a:spcPts val="0"/>
              </a:spcAft>
              <a:buNone/>
            </a:pPr>
            <a:r>
              <a:rPr lang="en-US" altLang="zh-CN" sz="1600" dirty="0"/>
              <a:t>&lt;head&gt;</a:t>
            </a:r>
          </a:p>
          <a:p>
            <a:pPr marL="0" indent="0">
              <a:lnSpc>
                <a:spcPts val="1500"/>
              </a:lnSpc>
              <a:spcBef>
                <a:spcPts val="0"/>
              </a:spcBef>
              <a:spcAft>
                <a:spcPts val="0"/>
              </a:spcAft>
              <a:buNone/>
            </a:pPr>
            <a:r>
              <a:rPr lang="en-US" altLang="zh-CN" sz="1600" dirty="0"/>
              <a:t>&lt;meta </a:t>
            </a:r>
            <a:r>
              <a:rPr lang="en-US" altLang="zh-CN" sz="1600" dirty="0" err="1"/>
              <a:t>charset</a:t>
            </a:r>
            <a:r>
              <a:rPr lang="en-US" altLang="zh-CN" sz="1600" dirty="0"/>
              <a:t>="UTF-8"&gt;</a:t>
            </a:r>
          </a:p>
          <a:p>
            <a:pPr marL="0" indent="0">
              <a:lnSpc>
                <a:spcPts val="1500"/>
              </a:lnSpc>
              <a:spcBef>
                <a:spcPts val="0"/>
              </a:spcBef>
              <a:spcAft>
                <a:spcPts val="0"/>
              </a:spcAft>
              <a:buNone/>
            </a:pPr>
            <a:r>
              <a:rPr lang="en-US" altLang="zh-CN" sz="1600" dirty="0"/>
              <a:t>&lt;title&gt;</a:t>
            </a:r>
            <a:r>
              <a:rPr lang="zh-CN" altLang="en-US" sz="1600" dirty="0"/>
              <a:t>数值类型数据的应用</a:t>
            </a:r>
            <a:r>
              <a:rPr lang="en-US" altLang="zh-CN" sz="1600" dirty="0"/>
              <a:t>&lt;/title&gt;</a:t>
            </a:r>
          </a:p>
          <a:p>
            <a:pPr marL="0" indent="0">
              <a:lnSpc>
                <a:spcPts val="1500"/>
              </a:lnSpc>
              <a:spcBef>
                <a:spcPts val="0"/>
              </a:spcBef>
              <a:spcAft>
                <a:spcPts val="0"/>
              </a:spcAft>
              <a:buNone/>
            </a:pPr>
            <a:r>
              <a:rPr lang="en-US" altLang="zh-CN" sz="1600" dirty="0"/>
              <a:t>&lt;/head&gt;</a:t>
            </a:r>
          </a:p>
          <a:p>
            <a:pPr marL="0" indent="0">
              <a:lnSpc>
                <a:spcPts val="1500"/>
              </a:lnSpc>
              <a:spcBef>
                <a:spcPts val="0"/>
              </a:spcBef>
              <a:spcAft>
                <a:spcPts val="0"/>
              </a:spcAft>
              <a:buNone/>
            </a:pPr>
            <a:r>
              <a:rPr lang="en-US" altLang="zh-CN" sz="1600" dirty="0"/>
              <a:t>&lt;body&gt;</a:t>
            </a:r>
          </a:p>
          <a:p>
            <a:pPr marL="0" indent="0">
              <a:lnSpc>
                <a:spcPts val="1500"/>
              </a:lnSpc>
              <a:spcBef>
                <a:spcPts val="0"/>
              </a:spcBef>
              <a:spcAft>
                <a:spcPts val="0"/>
              </a:spcAft>
              <a:buNone/>
            </a:pPr>
            <a:r>
              <a:rPr lang="en-US" altLang="zh-CN" sz="1600" dirty="0" smtClean="0"/>
              <a:t>   &lt;</a:t>
            </a:r>
            <a:r>
              <a:rPr lang="en-US" altLang="zh-CN" sz="1600" dirty="0"/>
              <a:t>script type="text/</a:t>
            </a:r>
            <a:r>
              <a:rPr lang="en-US" altLang="zh-CN" sz="1600" dirty="0" err="1"/>
              <a:t>javascript</a:t>
            </a:r>
            <a:r>
              <a:rPr lang="en-US" altLang="zh-CN" sz="1600" dirty="0"/>
              <a:t>"&gt;</a:t>
            </a:r>
          </a:p>
          <a:p>
            <a:pPr marL="0" indent="0">
              <a:lnSpc>
                <a:spcPts val="1500"/>
              </a:lnSpc>
              <a:spcBef>
                <a:spcPts val="0"/>
              </a:spcBef>
              <a:spcAft>
                <a:spcPts val="0"/>
              </a:spcAft>
              <a:buNone/>
            </a:pPr>
            <a:r>
              <a:rPr lang="en-US" altLang="zh-CN" sz="1600" dirty="0" smtClean="0"/>
              <a:t>    </a:t>
            </a:r>
            <a:r>
              <a:rPr lang="en-US" altLang="zh-CN" sz="1600" dirty="0" err="1" smtClean="0"/>
              <a:t>var</a:t>
            </a:r>
            <a:r>
              <a:rPr lang="en-US" altLang="zh-CN" sz="1600" dirty="0" smtClean="0"/>
              <a:t> </a:t>
            </a:r>
            <a:r>
              <a:rPr lang="en-US" altLang="zh-CN" sz="1600" dirty="0" err="1"/>
              <a:t>i</a:t>
            </a:r>
            <a:r>
              <a:rPr lang="en-US" altLang="zh-CN" sz="1600" dirty="0"/>
              <a:t> = 3500,f = 3.5,s = 3.5e3;</a:t>
            </a:r>
          </a:p>
          <a:p>
            <a:pPr marL="0" indent="0">
              <a:lnSpc>
                <a:spcPts val="1500"/>
              </a:lnSpc>
              <a:spcBef>
                <a:spcPts val="0"/>
              </a:spcBef>
              <a:spcAft>
                <a:spcPts val="0"/>
              </a:spcAft>
              <a:buNone/>
            </a:pPr>
            <a:r>
              <a:rPr lang="en-US" altLang="zh-CN" sz="1600" dirty="0" smtClean="0"/>
              <a:t>    </a:t>
            </a:r>
            <a:r>
              <a:rPr lang="en-US" altLang="zh-CN" sz="1600" dirty="0" err="1" smtClean="0"/>
              <a:t>var</a:t>
            </a:r>
            <a:r>
              <a:rPr lang="en-US" altLang="zh-CN" sz="1600" dirty="0" smtClean="0"/>
              <a:t> </a:t>
            </a:r>
            <a:r>
              <a:rPr lang="en-US" altLang="zh-CN" sz="1600" dirty="0"/>
              <a:t>o = 012,h = 0x12;</a:t>
            </a:r>
          </a:p>
          <a:p>
            <a:pPr marL="0" indent="0">
              <a:lnSpc>
                <a:spcPts val="1500"/>
              </a:lnSpc>
              <a:spcBef>
                <a:spcPts val="0"/>
              </a:spcBef>
              <a:spcAft>
                <a:spcPts val="0"/>
              </a:spcAft>
              <a:buNone/>
            </a:pPr>
            <a:r>
              <a:rPr lang="en-US" altLang="zh-CN" sz="1600" dirty="0" smtClean="0"/>
              <a:t>   </a:t>
            </a:r>
            <a:r>
              <a:rPr lang="en-US" altLang="zh-CN" sz="1600" dirty="0" err="1" smtClean="0"/>
              <a:t>document.write</a:t>
            </a:r>
            <a:r>
              <a:rPr lang="en-US" altLang="zh-CN" sz="1600" dirty="0"/>
              <a:t>("</a:t>
            </a:r>
            <a:r>
              <a:rPr lang="zh-CN" altLang="en-US" sz="1600" dirty="0"/>
              <a:t>十进制整型数</a:t>
            </a:r>
            <a:r>
              <a:rPr lang="en-US" altLang="zh-CN" sz="1600" dirty="0"/>
              <a:t>"+</a:t>
            </a:r>
            <a:r>
              <a:rPr lang="en-US" altLang="zh-CN" sz="1600" dirty="0" err="1"/>
              <a:t>i</a:t>
            </a:r>
            <a:r>
              <a:rPr lang="en-US" altLang="zh-CN" sz="1600" dirty="0"/>
              <a:t>+"</a:t>
            </a:r>
            <a:r>
              <a:rPr lang="zh-CN" altLang="en-US" sz="1600" dirty="0"/>
              <a:t>的输出结果：</a:t>
            </a:r>
            <a:r>
              <a:rPr lang="en-US" altLang="zh-CN" sz="1600" dirty="0"/>
              <a:t>"+</a:t>
            </a:r>
            <a:r>
              <a:rPr lang="en-US" altLang="zh-CN" sz="1600" dirty="0" err="1"/>
              <a:t>i</a:t>
            </a:r>
            <a:r>
              <a:rPr lang="en-US" altLang="zh-CN" sz="1600" dirty="0"/>
              <a:t>+"&lt;</a:t>
            </a:r>
            <a:r>
              <a:rPr lang="en-US" altLang="zh-CN" sz="1600" dirty="0" err="1"/>
              <a:t>br</a:t>
            </a:r>
            <a:r>
              <a:rPr lang="en-US" altLang="zh-CN" sz="1600" dirty="0"/>
              <a:t>&gt;");</a:t>
            </a:r>
          </a:p>
          <a:p>
            <a:pPr marL="0" indent="0">
              <a:lnSpc>
                <a:spcPts val="1500"/>
              </a:lnSpc>
              <a:spcBef>
                <a:spcPts val="0"/>
              </a:spcBef>
              <a:spcAft>
                <a:spcPts val="0"/>
              </a:spcAft>
              <a:buNone/>
            </a:pPr>
            <a:r>
              <a:rPr lang="en-US" altLang="zh-CN" sz="1600" dirty="0" smtClean="0"/>
              <a:t>   </a:t>
            </a:r>
            <a:r>
              <a:rPr lang="en-US" altLang="zh-CN" sz="1600" dirty="0" err="1" smtClean="0"/>
              <a:t>document.write</a:t>
            </a:r>
            <a:r>
              <a:rPr lang="en-US" altLang="zh-CN" sz="1600" dirty="0"/>
              <a:t>("</a:t>
            </a:r>
            <a:r>
              <a:rPr lang="zh-CN" altLang="en-US" sz="1600" dirty="0"/>
              <a:t>十进制浮点型数</a:t>
            </a:r>
            <a:r>
              <a:rPr lang="en-US" altLang="zh-CN" sz="1600" dirty="0"/>
              <a:t>"+f+"</a:t>
            </a:r>
            <a:r>
              <a:rPr lang="zh-CN" altLang="en-US" sz="1600" dirty="0"/>
              <a:t>的输出结果：</a:t>
            </a:r>
            <a:r>
              <a:rPr lang="en-US" altLang="zh-CN" sz="1600" dirty="0"/>
              <a:t>"+f+"&lt;</a:t>
            </a:r>
            <a:r>
              <a:rPr lang="en-US" altLang="zh-CN" sz="1600" dirty="0" err="1"/>
              <a:t>br</a:t>
            </a:r>
            <a:r>
              <a:rPr lang="en-US" altLang="zh-CN" sz="1600" dirty="0"/>
              <a:t>&gt;");</a:t>
            </a:r>
          </a:p>
          <a:p>
            <a:pPr marL="0" indent="0">
              <a:lnSpc>
                <a:spcPts val="1500"/>
              </a:lnSpc>
              <a:spcBef>
                <a:spcPts val="0"/>
              </a:spcBef>
              <a:spcAft>
                <a:spcPts val="0"/>
              </a:spcAft>
              <a:buNone/>
            </a:pPr>
            <a:r>
              <a:rPr lang="en-US" altLang="zh-CN" sz="1600" dirty="0" smtClean="0"/>
              <a:t>   </a:t>
            </a:r>
            <a:r>
              <a:rPr lang="en-US" altLang="zh-CN" sz="1600" dirty="0" err="1" smtClean="0"/>
              <a:t>document.write</a:t>
            </a:r>
            <a:r>
              <a:rPr lang="en-US" altLang="zh-CN" sz="1600" dirty="0"/>
              <a:t>("</a:t>
            </a:r>
            <a:r>
              <a:rPr lang="zh-CN" altLang="en-US" sz="1600" dirty="0"/>
              <a:t>十进制数科学计数法</a:t>
            </a:r>
            <a:r>
              <a:rPr lang="en-US" altLang="zh-CN" sz="1600" dirty="0"/>
              <a:t>3.5e3</a:t>
            </a:r>
            <a:r>
              <a:rPr lang="zh-CN" altLang="en-US" sz="1600" dirty="0"/>
              <a:t>的输出结果：</a:t>
            </a:r>
            <a:r>
              <a:rPr lang="en-US" altLang="zh-CN" sz="1600" dirty="0"/>
              <a:t>"+s+"&lt;</a:t>
            </a:r>
            <a:r>
              <a:rPr lang="en-US" altLang="zh-CN" sz="1600" dirty="0" err="1"/>
              <a:t>br</a:t>
            </a:r>
            <a:r>
              <a:rPr lang="en-US" altLang="zh-CN" sz="1600" dirty="0"/>
              <a:t>&gt;");</a:t>
            </a:r>
          </a:p>
          <a:p>
            <a:pPr marL="0" indent="0">
              <a:lnSpc>
                <a:spcPts val="1500"/>
              </a:lnSpc>
              <a:spcBef>
                <a:spcPts val="0"/>
              </a:spcBef>
              <a:spcAft>
                <a:spcPts val="0"/>
              </a:spcAft>
              <a:buNone/>
            </a:pPr>
            <a:r>
              <a:rPr lang="en-US" altLang="zh-CN" sz="1600" dirty="0" smtClean="0"/>
              <a:t>   </a:t>
            </a:r>
            <a:r>
              <a:rPr lang="en-US" altLang="zh-CN" sz="1600" dirty="0" err="1" smtClean="0"/>
              <a:t>document.write</a:t>
            </a:r>
            <a:r>
              <a:rPr lang="en-US" altLang="zh-CN" sz="1600" dirty="0"/>
              <a:t>("</a:t>
            </a:r>
            <a:r>
              <a:rPr lang="zh-CN" altLang="en-US" sz="1600" dirty="0"/>
              <a:t>八进制整型数</a:t>
            </a:r>
            <a:r>
              <a:rPr lang="en-US" altLang="zh-CN" sz="1600" dirty="0"/>
              <a:t>012</a:t>
            </a:r>
            <a:r>
              <a:rPr lang="zh-CN" altLang="en-US" sz="1600" dirty="0"/>
              <a:t>的输出结果：</a:t>
            </a:r>
            <a:r>
              <a:rPr lang="en-US" altLang="zh-CN" sz="1600" dirty="0"/>
              <a:t>"+o+"&lt;</a:t>
            </a:r>
            <a:r>
              <a:rPr lang="en-US" altLang="zh-CN" sz="1600" dirty="0" err="1"/>
              <a:t>br</a:t>
            </a:r>
            <a:r>
              <a:rPr lang="en-US" altLang="zh-CN" sz="1600" dirty="0"/>
              <a:t>&gt;");</a:t>
            </a:r>
          </a:p>
          <a:p>
            <a:pPr marL="0" indent="0">
              <a:lnSpc>
                <a:spcPts val="1500"/>
              </a:lnSpc>
              <a:spcBef>
                <a:spcPts val="0"/>
              </a:spcBef>
              <a:spcAft>
                <a:spcPts val="0"/>
              </a:spcAft>
              <a:buNone/>
            </a:pPr>
            <a:r>
              <a:rPr lang="en-US" altLang="zh-CN" sz="1600" dirty="0" smtClean="0"/>
              <a:t>   </a:t>
            </a:r>
            <a:r>
              <a:rPr lang="en-US" altLang="zh-CN" sz="1600" dirty="0" err="1" smtClean="0"/>
              <a:t>document.write</a:t>
            </a:r>
            <a:r>
              <a:rPr lang="en-US" altLang="zh-CN" sz="1600" dirty="0"/>
              <a:t>("</a:t>
            </a:r>
            <a:r>
              <a:rPr lang="zh-CN" altLang="en-US" sz="1600" dirty="0"/>
              <a:t>十六进制整型数</a:t>
            </a:r>
            <a:r>
              <a:rPr lang="en-US" altLang="zh-CN" sz="1600" dirty="0"/>
              <a:t>0x12</a:t>
            </a:r>
            <a:r>
              <a:rPr lang="zh-CN" altLang="en-US" sz="1600" dirty="0"/>
              <a:t>的输出结果：</a:t>
            </a:r>
            <a:r>
              <a:rPr lang="en-US" altLang="zh-CN" sz="1600" dirty="0"/>
              <a:t>"+h+"&lt;</a:t>
            </a:r>
            <a:r>
              <a:rPr lang="en-US" altLang="zh-CN" sz="1600" dirty="0" err="1"/>
              <a:t>br</a:t>
            </a:r>
            <a:r>
              <a:rPr lang="en-US" altLang="zh-CN" sz="1600" dirty="0"/>
              <a:t>&gt;");</a:t>
            </a:r>
          </a:p>
          <a:p>
            <a:pPr marL="0" indent="0">
              <a:lnSpc>
                <a:spcPts val="1500"/>
              </a:lnSpc>
              <a:spcBef>
                <a:spcPts val="0"/>
              </a:spcBef>
              <a:spcAft>
                <a:spcPts val="0"/>
              </a:spcAft>
              <a:buNone/>
            </a:pPr>
            <a:r>
              <a:rPr lang="en-US" altLang="zh-CN" sz="1600" dirty="0" smtClean="0"/>
              <a:t>  &lt;/</a:t>
            </a:r>
            <a:r>
              <a:rPr lang="en-US" altLang="zh-CN" sz="1600" dirty="0"/>
              <a:t>script&gt;</a:t>
            </a:r>
          </a:p>
          <a:p>
            <a:pPr marL="0" indent="0">
              <a:lnSpc>
                <a:spcPts val="1500"/>
              </a:lnSpc>
              <a:spcBef>
                <a:spcPts val="0"/>
              </a:spcBef>
              <a:spcAft>
                <a:spcPts val="0"/>
              </a:spcAft>
              <a:buNone/>
            </a:pPr>
            <a:r>
              <a:rPr lang="en-US" altLang="zh-CN" sz="1600" dirty="0" smtClean="0"/>
              <a:t> &lt;/</a:t>
            </a:r>
            <a:r>
              <a:rPr lang="en-US" altLang="zh-CN" sz="1600" dirty="0"/>
              <a:t>body&gt;</a:t>
            </a:r>
          </a:p>
          <a:p>
            <a:pPr marL="0" indent="0">
              <a:lnSpc>
                <a:spcPts val="1500"/>
              </a:lnSpc>
              <a:spcBef>
                <a:spcPts val="0"/>
              </a:spcBef>
              <a:spcAft>
                <a:spcPts val="0"/>
              </a:spcAft>
              <a:buNone/>
            </a:pPr>
            <a:r>
              <a:rPr lang="en-US" altLang="zh-CN" sz="1600" dirty="0"/>
              <a:t>&lt;/html&gt;</a:t>
            </a:r>
            <a:endParaRPr lang="zh-CN" altLang="en-US" sz="1600" dirty="0"/>
          </a:p>
          <a:p>
            <a:pPr marL="0" indent="0">
              <a:buNone/>
            </a:pPr>
            <a:endParaRPr lang="zh-CN" altLang="en-US" sz="1600" dirty="0"/>
          </a:p>
        </p:txBody>
      </p:sp>
      <p:sp>
        <p:nvSpPr>
          <p:cNvPr id="18433" name="Rectangle 2"/>
          <p:cNvSpPr>
            <a:spLocks noGrp="1" noChangeArrowheads="1"/>
          </p:cNvSpPr>
          <p:nvPr/>
        </p:nvSpPr>
        <p:spPr>
          <a:xfrm>
            <a:off x="1117600" y="57150"/>
            <a:ext cx="7761288" cy="567929"/>
          </a:xfrm>
          <a:prstGeom prst="rect">
            <a:avLst/>
          </a:prstGeom>
          <a:noFill/>
          <a:ln w="12700">
            <a:noFill/>
            <a:miter lim="800000"/>
          </a:ln>
        </p:spPr>
        <p:txBody>
          <a:bodyPr vert="horz" wrap="square" lIns="90488" tIns="44450" rIns="90488" bIns="44450" numCol="1" anchor="ctr" anchorCtr="0" compatLnSpc="1"/>
          <a:lstStyle>
            <a:lvl1pPr algn="ctr" defTabSz="463550" rtl="0" eaLnBrk="0" fontAlgn="base" hangingPunct="0">
              <a:spcBef>
                <a:spcPct val="0"/>
              </a:spcBef>
              <a:spcAft>
                <a:spcPct val="0"/>
              </a:spcAft>
              <a:defRPr sz="3200" b="1">
                <a:solidFill>
                  <a:srgbClr val="000066"/>
                </a:solidFill>
                <a:latin typeface="+mj-lt"/>
                <a:ea typeface="+mj-ea"/>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a:lstStyle>
          <a:p>
            <a:r>
              <a:rPr lang="en-US" altLang="zh-CN" sz="2800" dirty="0" smtClean="0">
                <a:latin typeface="微软雅黑" pitchFamily="34" charset="-122"/>
                <a:ea typeface="微软雅黑" pitchFamily="34" charset="-122"/>
                <a:cs typeface="+mn-cs"/>
                <a:sym typeface="+mn-ea"/>
              </a:rPr>
              <a:t>14.3.2 </a:t>
            </a:r>
            <a:r>
              <a:rPr lang="zh-CN" altLang="en-US" sz="2800" dirty="0" smtClean="0">
                <a:latin typeface="微软雅黑" pitchFamily="34" charset="-122"/>
                <a:ea typeface="微软雅黑" pitchFamily="34" charset="-122"/>
                <a:cs typeface="+mn-cs"/>
                <a:sym typeface="+mn-ea"/>
              </a:rPr>
              <a:t>数据类型案例</a:t>
            </a:r>
          </a:p>
        </p:txBody>
      </p:sp>
    </p:spTree>
    <p:extLst>
      <p:ext uri="{BB962C8B-B14F-4D97-AF65-F5344CB8AC3E}">
        <p14:creationId xmlns:p14="http://schemas.microsoft.com/office/powerpoint/2010/main" val="413780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heckerboard(across)">
                                      <p:cBhvr>
                                        <p:cTn id="10" dur="500"/>
                                        <p:tgtEl>
                                          <p:spTgt spid="2">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heckerboard(across)">
                                      <p:cBhvr>
                                        <p:cTn id="13" dur="500"/>
                                        <p:tgtEl>
                                          <p:spTgt spid="2">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heckerboard(across)">
                                      <p:cBhvr>
                                        <p:cTn id="16" dur="500"/>
                                        <p:tgtEl>
                                          <p:spTgt spid="2">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heckerboard(across)">
                                      <p:cBhvr>
                                        <p:cTn id="19" dur="500"/>
                                        <p:tgtEl>
                                          <p:spTgt spid="2">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heckerboard(across)">
                                      <p:cBhvr>
                                        <p:cTn id="22" dur="500"/>
                                        <p:tgtEl>
                                          <p:spTgt spid="2">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checkerboard(across)">
                                      <p:cBhvr>
                                        <p:cTn id="25" dur="500"/>
                                        <p:tgtEl>
                                          <p:spTgt spid="2">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checkerboard(across)">
                                      <p:cBhvr>
                                        <p:cTn id="28" dur="500"/>
                                        <p:tgtEl>
                                          <p:spTgt spid="2">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checkerboard(across)">
                                      <p:cBhvr>
                                        <p:cTn id="31" dur="500"/>
                                        <p:tgtEl>
                                          <p:spTgt spid="2">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checkerboard(across)">
                                      <p:cBhvr>
                                        <p:cTn id="34" dur="500"/>
                                        <p:tgtEl>
                                          <p:spTgt spid="2">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checkerboard(across)">
                                      <p:cBhvr>
                                        <p:cTn id="37" dur="500"/>
                                        <p:tgtEl>
                                          <p:spTgt spid="2">
                                            <p:txEl>
                                              <p:pRg st="10" end="10"/>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checkerboard(across)">
                                      <p:cBhvr>
                                        <p:cTn id="40" dur="500"/>
                                        <p:tgtEl>
                                          <p:spTgt spid="2">
                                            <p:txEl>
                                              <p:pRg st="11" end="11"/>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checkerboard(across)">
                                      <p:cBhvr>
                                        <p:cTn id="43" dur="500"/>
                                        <p:tgtEl>
                                          <p:spTgt spid="2">
                                            <p:txEl>
                                              <p:pRg st="12" end="12"/>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2">
                                            <p:txEl>
                                              <p:pRg st="13" end="13"/>
                                            </p:txEl>
                                          </p:spTgt>
                                        </p:tgtEl>
                                        <p:attrNameLst>
                                          <p:attrName>style.visibility</p:attrName>
                                        </p:attrNameLst>
                                      </p:cBhvr>
                                      <p:to>
                                        <p:strVal val="visible"/>
                                      </p:to>
                                    </p:set>
                                    <p:animEffect transition="in" filter="checkerboard(across)">
                                      <p:cBhvr>
                                        <p:cTn id="46" dur="500"/>
                                        <p:tgtEl>
                                          <p:spTgt spid="2">
                                            <p:txEl>
                                              <p:pRg st="13" end="13"/>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animEffect transition="in" filter="checkerboard(across)">
                                      <p:cBhvr>
                                        <p:cTn id="49" dur="500"/>
                                        <p:tgtEl>
                                          <p:spTgt spid="2">
                                            <p:txEl>
                                              <p:pRg st="14" end="14"/>
                                            </p:txEl>
                                          </p:spTgt>
                                        </p:tgtEl>
                                      </p:cBhvr>
                                    </p:animEffect>
                                  </p:childTnLst>
                                </p:cTn>
                              </p:par>
                              <p:par>
                                <p:cTn id="50" presetID="5" presetClass="entr" presetSubtype="10" fill="hold" nodeType="withEffect">
                                  <p:stCondLst>
                                    <p:cond delay="0"/>
                                  </p:stCondLst>
                                  <p:childTnLst>
                                    <p:set>
                                      <p:cBhvr>
                                        <p:cTn id="51" dur="1" fill="hold">
                                          <p:stCondLst>
                                            <p:cond delay="0"/>
                                          </p:stCondLst>
                                        </p:cTn>
                                        <p:tgtEl>
                                          <p:spTgt spid="2">
                                            <p:txEl>
                                              <p:pRg st="15" end="15"/>
                                            </p:txEl>
                                          </p:spTgt>
                                        </p:tgtEl>
                                        <p:attrNameLst>
                                          <p:attrName>style.visibility</p:attrName>
                                        </p:attrNameLst>
                                      </p:cBhvr>
                                      <p:to>
                                        <p:strVal val="visible"/>
                                      </p:to>
                                    </p:set>
                                    <p:animEffect transition="in" filter="checkerboard(across)">
                                      <p:cBhvr>
                                        <p:cTn id="52" dur="500"/>
                                        <p:tgtEl>
                                          <p:spTgt spid="2">
                                            <p:txEl>
                                              <p:pRg st="15" end="15"/>
                                            </p:txEl>
                                          </p:spTgt>
                                        </p:tgtEl>
                                      </p:cBhvr>
                                    </p:animEffect>
                                  </p:childTnLst>
                                </p:cTn>
                              </p:par>
                              <p:par>
                                <p:cTn id="53" presetID="5" presetClass="entr" presetSubtype="10" fill="hold" nodeType="with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animEffect transition="in" filter="checkerboard(across)">
                                      <p:cBhvr>
                                        <p:cTn id="55" dur="500"/>
                                        <p:tgtEl>
                                          <p:spTgt spid="2">
                                            <p:txEl>
                                              <p:pRg st="16" end="16"/>
                                            </p:txEl>
                                          </p:spTgt>
                                        </p:tgtEl>
                                      </p:cBhvr>
                                    </p:animEffect>
                                  </p:childTnLst>
                                </p:cTn>
                              </p:par>
                              <p:par>
                                <p:cTn id="56" presetID="5" presetClass="entr" presetSubtype="10" fill="hold" nodeType="withEffect">
                                  <p:stCondLst>
                                    <p:cond delay="0"/>
                                  </p:stCondLst>
                                  <p:childTnLst>
                                    <p:set>
                                      <p:cBhvr>
                                        <p:cTn id="57" dur="1" fill="hold">
                                          <p:stCondLst>
                                            <p:cond delay="0"/>
                                          </p:stCondLst>
                                        </p:cTn>
                                        <p:tgtEl>
                                          <p:spTgt spid="2">
                                            <p:txEl>
                                              <p:pRg st="17" end="17"/>
                                            </p:txEl>
                                          </p:spTgt>
                                        </p:tgtEl>
                                        <p:attrNameLst>
                                          <p:attrName>style.visibility</p:attrName>
                                        </p:attrNameLst>
                                      </p:cBhvr>
                                      <p:to>
                                        <p:strVal val="visible"/>
                                      </p:to>
                                    </p:set>
                                    <p:animEffect transition="in" filter="checkerboard(across)">
                                      <p:cBhvr>
                                        <p:cTn id="58" dur="500"/>
                                        <p:tgtEl>
                                          <p:spTgt spid="2">
                                            <p:txEl>
                                              <p:pRg st="17" end="17"/>
                                            </p:txEl>
                                          </p:spTgt>
                                        </p:tgtEl>
                                      </p:cBhvr>
                                    </p:animEffect>
                                  </p:childTnLst>
                                </p:cTn>
                              </p:par>
                              <p:par>
                                <p:cTn id="59" presetID="5" presetClass="entr" presetSubtype="10" fill="hold" nodeType="withEffect">
                                  <p:stCondLst>
                                    <p:cond delay="0"/>
                                  </p:stCondLst>
                                  <p:childTnLst>
                                    <p:set>
                                      <p:cBhvr>
                                        <p:cTn id="60" dur="1" fill="hold">
                                          <p:stCondLst>
                                            <p:cond delay="0"/>
                                          </p:stCondLst>
                                        </p:cTn>
                                        <p:tgtEl>
                                          <p:spTgt spid="2">
                                            <p:txEl>
                                              <p:pRg st="18" end="18"/>
                                            </p:txEl>
                                          </p:spTgt>
                                        </p:tgtEl>
                                        <p:attrNameLst>
                                          <p:attrName>style.visibility</p:attrName>
                                        </p:attrNameLst>
                                      </p:cBhvr>
                                      <p:to>
                                        <p:strVal val="visible"/>
                                      </p:to>
                                    </p:set>
                                    <p:animEffect transition="in" filter="checkerboard(across)">
                                      <p:cBhvr>
                                        <p:cTn id="61" dur="5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altLang="zh-CN" kern="1200" dirty="0">
                <a:solidFill>
                  <a:srgbClr val="000066"/>
                </a:solidFill>
                <a:cs typeface="+mn-cs"/>
                <a:sym typeface="+mn-ea"/>
              </a:rPr>
              <a:t>14.3.2 </a:t>
            </a:r>
            <a:r>
              <a:rPr lang="zh-CN" altLang="en-US" kern="1200" dirty="0">
                <a:solidFill>
                  <a:srgbClr val="000066"/>
                </a:solidFill>
                <a:cs typeface="+mn-cs"/>
                <a:sym typeface="+mn-ea"/>
              </a:rPr>
              <a:t>数据类型</a:t>
            </a:r>
            <a:r>
              <a:rPr lang="en-US" altLang="zh-CN" kern="1200" dirty="0">
                <a:solidFill>
                  <a:srgbClr val="000066"/>
                </a:solidFill>
                <a:cs typeface="+mn-cs"/>
                <a:sym typeface="+mn-ea"/>
              </a:rPr>
              <a:t>-</a:t>
            </a:r>
            <a:r>
              <a:rPr lang="zh-CN" altLang="en-US" kern="1200" dirty="0">
                <a:solidFill>
                  <a:srgbClr val="000066"/>
                </a:solidFill>
                <a:cs typeface="+mn-cs"/>
              </a:rPr>
              <a:t>布尔型</a:t>
            </a:r>
          </a:p>
        </p:txBody>
      </p:sp>
      <p:sp>
        <p:nvSpPr>
          <p:cNvPr id="20482" name="Rectangle 3"/>
          <p:cNvSpPr>
            <a:spLocks noGrp="1" noChangeArrowheads="1"/>
          </p:cNvSpPr>
          <p:nvPr>
            <p:ph idx="1"/>
          </p:nvPr>
        </p:nvSpPr>
        <p:spPr>
          <a:xfrm>
            <a:off x="533400" y="819151"/>
            <a:ext cx="8509000" cy="3810000"/>
          </a:xfrm>
        </p:spPr>
        <p:txBody>
          <a:bodyPr/>
          <a:lstStyle/>
          <a:p>
            <a:pPr>
              <a:spcBef>
                <a:spcPts val="0"/>
              </a:spcBef>
              <a:spcAft>
                <a:spcPts val="0"/>
              </a:spcAft>
              <a:buNone/>
            </a:pPr>
            <a:r>
              <a:rPr lang="en-US" altLang="zh-CN" dirty="0" smtClean="0"/>
              <a:t>3.Boolean</a:t>
            </a:r>
            <a:r>
              <a:rPr lang="zh-CN" altLang="zh-CN" dirty="0" smtClean="0"/>
              <a:t>（</a:t>
            </a:r>
            <a:r>
              <a:rPr lang="zh-CN" altLang="en-US" dirty="0" smtClean="0"/>
              <a:t>布尔型）是一种只含有</a:t>
            </a:r>
            <a:r>
              <a:rPr lang="en-US" altLang="zh-CN" dirty="0" smtClean="0"/>
              <a:t>true</a:t>
            </a:r>
            <a:r>
              <a:rPr lang="zh-CN" altLang="en-US" dirty="0" smtClean="0"/>
              <a:t>和</a:t>
            </a:r>
            <a:r>
              <a:rPr lang="en-US" altLang="zh-CN" dirty="0" smtClean="0"/>
              <a:t>false</a:t>
            </a:r>
            <a:r>
              <a:rPr lang="zh-CN" altLang="en-US" dirty="0" smtClean="0"/>
              <a:t>这两个值的数据类型，通常来说，布尔型数据表示“真”或“假”。</a:t>
            </a:r>
          </a:p>
          <a:p>
            <a:pPr marL="0" indent="0">
              <a:spcBef>
                <a:spcPts val="0"/>
              </a:spcBef>
              <a:spcAft>
                <a:spcPts val="0"/>
              </a:spcAft>
              <a:buNone/>
            </a:pPr>
            <a:r>
              <a:rPr lang="zh-CN" altLang="en-US" dirty="0" smtClean="0"/>
              <a:t>       在实际应用中，布尔型数据常用在关系、逻辑等运算中，运算的结果往往就是</a:t>
            </a:r>
            <a:r>
              <a:rPr lang="en-US" altLang="zh-CN" dirty="0" smtClean="0"/>
              <a:t>true</a:t>
            </a:r>
            <a:r>
              <a:rPr lang="zh-CN" altLang="en-US" dirty="0" smtClean="0"/>
              <a:t>或者</a:t>
            </a:r>
            <a:r>
              <a:rPr lang="en-US" altLang="zh-CN" dirty="0" smtClean="0"/>
              <a:t>false</a:t>
            </a:r>
            <a:r>
              <a:rPr lang="zh-CN" altLang="en-US" dirty="0" smtClean="0"/>
              <a:t>。例如</a:t>
            </a:r>
            <a:r>
              <a:rPr lang="en-US" altLang="zh-CN" dirty="0" smtClean="0"/>
              <a:t>1&lt;2</a:t>
            </a:r>
            <a:r>
              <a:rPr lang="zh-CN" altLang="en-US" dirty="0" smtClean="0"/>
              <a:t>的比较结果是</a:t>
            </a:r>
            <a:r>
              <a:rPr lang="en-US" altLang="zh-CN" dirty="0" smtClean="0"/>
              <a:t>true</a:t>
            </a:r>
            <a:r>
              <a:rPr lang="zh-CN" altLang="en-US" dirty="0" smtClean="0"/>
              <a:t>，而</a:t>
            </a:r>
            <a:r>
              <a:rPr lang="en-US" altLang="zh-CN" dirty="0" smtClean="0"/>
              <a:t>3==4</a:t>
            </a:r>
            <a:r>
              <a:rPr lang="zh-CN" altLang="en-US" dirty="0" smtClean="0"/>
              <a:t>的比较结果是</a:t>
            </a:r>
            <a:r>
              <a:rPr lang="en-US" altLang="zh-CN" dirty="0" smtClean="0"/>
              <a:t>false</a:t>
            </a:r>
            <a:r>
              <a:rPr lang="zh-CN" altLang="en-US" dirty="0" smtClean="0"/>
              <a:t>。此外，布尔型变量还常用在控制结构的语句中，如</a:t>
            </a:r>
            <a:r>
              <a:rPr lang="en-US" altLang="zh-CN" dirty="0" smtClean="0"/>
              <a:t>if</a:t>
            </a:r>
            <a:r>
              <a:rPr lang="zh-CN" altLang="en-US" dirty="0" smtClean="0"/>
              <a:t>语句等。</a:t>
            </a:r>
          </a:p>
          <a:p>
            <a:pPr>
              <a:spcBef>
                <a:spcPts val="0"/>
              </a:spcBef>
              <a:spcAft>
                <a:spcPts val="0"/>
              </a:spcAft>
              <a:buNone/>
            </a:pPr>
            <a:r>
              <a:rPr lang="en-US" altLang="zh-CN" dirty="0"/>
              <a:t> </a:t>
            </a:r>
            <a:r>
              <a:rPr lang="en-US" altLang="zh-CN" dirty="0" smtClean="0"/>
              <a:t>         JavaScript</a:t>
            </a:r>
            <a:r>
              <a:rPr lang="zh-CN" altLang="en-US" dirty="0" smtClean="0"/>
              <a:t>中，通常采用</a:t>
            </a:r>
            <a:r>
              <a:rPr lang="en-US" altLang="zh-CN" dirty="0" smtClean="0"/>
              <a:t>true</a:t>
            </a:r>
            <a:r>
              <a:rPr lang="zh-CN" altLang="en-US" dirty="0" smtClean="0"/>
              <a:t>和</a:t>
            </a:r>
            <a:r>
              <a:rPr lang="en-US" altLang="zh-CN" dirty="0" smtClean="0"/>
              <a:t>false</a:t>
            </a:r>
            <a:r>
              <a:rPr lang="zh-CN" altLang="en-US" dirty="0" smtClean="0"/>
              <a:t>表示布尔型数据，但也可将他们转换为其他类型的数据，例如可将值为</a:t>
            </a:r>
            <a:r>
              <a:rPr lang="en-US" altLang="zh-CN" dirty="0" smtClean="0"/>
              <a:t>true</a:t>
            </a:r>
            <a:r>
              <a:rPr lang="zh-CN" altLang="en-US" dirty="0" smtClean="0"/>
              <a:t>的布尔型数据转换为整数</a:t>
            </a:r>
            <a:r>
              <a:rPr lang="en-US" altLang="zh-CN" dirty="0" smtClean="0"/>
              <a:t>1</a:t>
            </a:r>
            <a:r>
              <a:rPr lang="zh-CN" altLang="en-US" dirty="0" smtClean="0"/>
              <a:t>，而将值为</a:t>
            </a:r>
            <a:r>
              <a:rPr lang="en-US" altLang="zh-CN" dirty="0" smtClean="0"/>
              <a:t>false</a:t>
            </a:r>
            <a:r>
              <a:rPr lang="zh-CN" altLang="en-US" dirty="0" smtClean="0"/>
              <a:t>的布尔型数据转换为整数</a:t>
            </a:r>
            <a:r>
              <a:rPr lang="en-US" altLang="zh-CN" dirty="0" smtClean="0"/>
              <a:t>0</a:t>
            </a:r>
            <a:r>
              <a:rPr lang="zh-CN" altLang="en-US" dirty="0" smtClean="0"/>
              <a:t>。</a:t>
            </a:r>
          </a:p>
        </p:txBody>
      </p:sp>
    </p:spTree>
    <p:extLst>
      <p:ext uri="{BB962C8B-B14F-4D97-AF65-F5344CB8AC3E}">
        <p14:creationId xmlns:p14="http://schemas.microsoft.com/office/powerpoint/2010/main" val="32981441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altLang="zh-CN" kern="1200" dirty="0">
                <a:solidFill>
                  <a:srgbClr val="000066"/>
                </a:solidFill>
                <a:cs typeface="+mn-cs"/>
                <a:sym typeface="+mn-ea"/>
              </a:rPr>
              <a:t>14.3.2 </a:t>
            </a:r>
            <a:r>
              <a:rPr lang="zh-CN" altLang="en-US" kern="1200" dirty="0">
                <a:solidFill>
                  <a:srgbClr val="000066"/>
                </a:solidFill>
                <a:cs typeface="+mn-cs"/>
                <a:sym typeface="+mn-ea"/>
              </a:rPr>
              <a:t>数据类型</a:t>
            </a:r>
            <a:r>
              <a:rPr lang="en-US" altLang="zh-CN" kern="1200" dirty="0">
                <a:solidFill>
                  <a:srgbClr val="000066"/>
                </a:solidFill>
                <a:cs typeface="+mn-cs"/>
                <a:sym typeface="+mn-ea"/>
              </a:rPr>
              <a:t>-</a:t>
            </a:r>
            <a:r>
              <a:rPr lang="zh-CN" altLang="en-US" kern="1200" dirty="0">
                <a:solidFill>
                  <a:srgbClr val="000066"/>
                </a:solidFill>
                <a:cs typeface="+mn-cs"/>
                <a:sym typeface="+mn-ea"/>
              </a:rPr>
              <a:t>其它类型</a:t>
            </a:r>
            <a:endParaRPr lang="zh-CN" altLang="zh-CN" kern="1200" dirty="0">
              <a:solidFill>
                <a:srgbClr val="000066"/>
              </a:solidFill>
              <a:cs typeface="+mn-cs"/>
            </a:endParaRPr>
          </a:p>
        </p:txBody>
      </p:sp>
      <p:sp>
        <p:nvSpPr>
          <p:cNvPr id="21506" name="Rectangle 3"/>
          <p:cNvSpPr>
            <a:spLocks noGrp="1" noChangeArrowheads="1"/>
          </p:cNvSpPr>
          <p:nvPr>
            <p:ph idx="1"/>
          </p:nvPr>
        </p:nvSpPr>
        <p:spPr>
          <a:xfrm>
            <a:off x="533400" y="788194"/>
            <a:ext cx="8509000" cy="3896678"/>
          </a:xfrm>
        </p:spPr>
        <p:txBody>
          <a:bodyPr/>
          <a:lstStyle/>
          <a:p>
            <a:pPr marL="533400" indent="-533400">
              <a:spcBef>
                <a:spcPts val="0"/>
              </a:spcBef>
              <a:spcAft>
                <a:spcPts val="0"/>
              </a:spcAft>
              <a:buNone/>
            </a:pPr>
            <a:r>
              <a:rPr lang="en-US" altLang="zh-CN" kern="1200" dirty="0">
                <a:solidFill>
                  <a:srgbClr val="FF0000"/>
                </a:solidFill>
                <a:sym typeface="+mn-ea"/>
              </a:rPr>
              <a:t>4.Null </a:t>
            </a:r>
            <a:r>
              <a:rPr lang="en-US" altLang="zh-CN" kern="1200" dirty="0">
                <a:solidFill>
                  <a:schemeClr val="tx1"/>
                </a:solidFill>
                <a:effectLst>
                  <a:outerShdw blurRad="38100" dist="19050" dir="2700000" algn="tl" rotWithShape="0">
                    <a:schemeClr val="dk1">
                      <a:alpha val="40000"/>
                    </a:schemeClr>
                  </a:outerShdw>
                </a:effectLst>
                <a:sym typeface="+mn-ea"/>
              </a:rPr>
              <a:t>: </a:t>
            </a:r>
            <a:r>
              <a:rPr lang="en-US" altLang="zh-CN" kern="1200" dirty="0">
                <a:solidFill>
                  <a:schemeClr val="tx1"/>
                </a:solidFill>
                <a:sym typeface="+mn-ea"/>
              </a:rPr>
              <a:t>null,</a:t>
            </a:r>
            <a:r>
              <a:rPr lang="zh-CN" altLang="en-US" kern="1200" dirty="0">
                <a:solidFill>
                  <a:schemeClr val="tx1"/>
                </a:solidFill>
                <a:sym typeface="+mn-ea"/>
              </a:rPr>
              <a:t>表示空</a:t>
            </a:r>
            <a:r>
              <a:rPr lang="en-US" altLang="zh-CN" kern="1200" dirty="0">
                <a:solidFill>
                  <a:schemeClr val="tx1"/>
                </a:solidFill>
                <a:sym typeface="+mn-ea"/>
              </a:rPr>
              <a:t>,</a:t>
            </a:r>
            <a:r>
              <a:rPr lang="zh-CN" altLang="en-US" kern="1200" dirty="0">
                <a:solidFill>
                  <a:schemeClr val="tx1"/>
                </a:solidFill>
                <a:sym typeface="+mn-ea"/>
              </a:rPr>
              <a:t>不是</a:t>
            </a:r>
            <a:r>
              <a:rPr lang="en-US" altLang="zh-CN" kern="1200" dirty="0">
                <a:solidFill>
                  <a:schemeClr val="tx1"/>
                </a:solidFill>
                <a:sym typeface="+mn-ea"/>
              </a:rPr>
              <a:t>0</a:t>
            </a:r>
            <a:r>
              <a:rPr lang="zh-CN" altLang="en-US" kern="1200" dirty="0">
                <a:solidFill>
                  <a:schemeClr val="tx1"/>
                </a:solidFill>
                <a:sym typeface="+mn-ea"/>
              </a:rPr>
              <a:t>，</a:t>
            </a:r>
            <a:r>
              <a:rPr lang="en-US" altLang="zh-CN" kern="1200" dirty="0">
                <a:solidFill>
                  <a:schemeClr val="tx1"/>
                </a:solidFill>
                <a:sym typeface="+mn-ea"/>
              </a:rPr>
              <a:t>0</a:t>
            </a:r>
            <a:r>
              <a:rPr lang="zh-CN" altLang="en-US" kern="1200" dirty="0">
                <a:solidFill>
                  <a:schemeClr val="tx1"/>
                </a:solidFill>
                <a:sym typeface="+mn-ea"/>
              </a:rPr>
              <a:t>是有值的。</a:t>
            </a:r>
          </a:p>
          <a:p>
            <a:pPr marL="533400" indent="-533400">
              <a:spcBef>
                <a:spcPts val="0"/>
              </a:spcBef>
              <a:spcAft>
                <a:spcPts val="0"/>
              </a:spcAft>
              <a:buNone/>
            </a:pPr>
            <a:r>
              <a:rPr lang="en-US" altLang="zh-CN" kern="1200" dirty="0">
                <a:solidFill>
                  <a:srgbClr val="FF0000"/>
                </a:solidFill>
                <a:sym typeface="+mn-ea"/>
              </a:rPr>
              <a:t>5.Undefined</a:t>
            </a:r>
            <a:r>
              <a:rPr lang="zh-CN" altLang="en-US" kern="1200" dirty="0">
                <a:solidFill>
                  <a:schemeClr val="accent1"/>
                </a:solidFill>
                <a:sym typeface="+mn-ea"/>
              </a:rPr>
              <a:t>：</a:t>
            </a:r>
            <a:r>
              <a:rPr lang="zh-CN" altLang="en-US" kern="1200" dirty="0">
                <a:solidFill>
                  <a:schemeClr val="tx1"/>
                </a:solidFill>
                <a:sym typeface="+mn-ea"/>
              </a:rPr>
              <a:t>变量创建后未赋值（数字：</a:t>
            </a:r>
            <a:r>
              <a:rPr lang="en-US" altLang="zh-CN" kern="1200" dirty="0" err="1">
                <a:solidFill>
                  <a:schemeClr val="tx1"/>
                </a:solidFill>
                <a:sym typeface="+mn-ea"/>
              </a:rPr>
              <a:t>NaN</a:t>
            </a:r>
            <a:r>
              <a:rPr lang="zh-CN" altLang="en-US" kern="1200" dirty="0">
                <a:solidFill>
                  <a:schemeClr val="tx1"/>
                </a:solidFill>
                <a:sym typeface="+mn-ea"/>
              </a:rPr>
              <a:t>；字符串：</a:t>
            </a:r>
            <a:r>
              <a:rPr lang="en-US" altLang="zh-CN" kern="1200" dirty="0">
                <a:solidFill>
                  <a:schemeClr val="tx1"/>
                </a:solidFill>
                <a:sym typeface="+mn-ea"/>
              </a:rPr>
              <a:t>Undefined</a:t>
            </a:r>
            <a:r>
              <a:rPr lang="zh-CN" altLang="en-US" kern="1200" dirty="0">
                <a:solidFill>
                  <a:schemeClr val="tx1"/>
                </a:solidFill>
                <a:sym typeface="+mn-ea"/>
              </a:rPr>
              <a:t>；</a:t>
            </a:r>
            <a:r>
              <a:rPr lang="en-US" altLang="zh-CN" kern="1200" dirty="0" err="1">
                <a:solidFill>
                  <a:schemeClr val="tx1"/>
                </a:solidFill>
                <a:sym typeface="+mn-ea"/>
              </a:rPr>
              <a:t>Boolean:false</a:t>
            </a:r>
            <a:r>
              <a:rPr lang="zh-CN" altLang="en-US" kern="1200" dirty="0">
                <a:solidFill>
                  <a:schemeClr val="tx1"/>
                </a:solidFill>
                <a:sym typeface="+mn-ea"/>
              </a:rPr>
              <a:t>） 。</a:t>
            </a:r>
          </a:p>
          <a:p>
            <a:pPr marL="533400" indent="-533400">
              <a:spcBef>
                <a:spcPts val="0"/>
              </a:spcBef>
              <a:spcAft>
                <a:spcPts val="0"/>
              </a:spcAft>
              <a:buNone/>
            </a:pPr>
            <a:r>
              <a:rPr lang="en-US" altLang="zh-CN" kern="1200" dirty="0">
                <a:solidFill>
                  <a:srgbClr val="FF0000"/>
                </a:solidFill>
                <a:sym typeface="+mn-ea"/>
              </a:rPr>
              <a:t>6.Object</a:t>
            </a:r>
            <a:r>
              <a:rPr lang="en-US" altLang="zh-CN" kern="1200" dirty="0">
                <a:solidFill>
                  <a:schemeClr val="accent1"/>
                </a:solidFill>
                <a:sym typeface="+mn-ea"/>
              </a:rPr>
              <a:t>:</a:t>
            </a:r>
            <a:r>
              <a:rPr lang="zh-CN" altLang="en-US" kern="1200" dirty="0">
                <a:solidFill>
                  <a:srgbClr val="FF0000"/>
                </a:solidFill>
                <a:sym typeface="+mn-ea"/>
              </a:rPr>
              <a:t>对象</a:t>
            </a:r>
            <a:r>
              <a:rPr lang="zh-CN" altLang="en-US" kern="1200" dirty="0">
                <a:sym typeface="+mn-ea"/>
              </a:rPr>
              <a:t>也是</a:t>
            </a:r>
            <a:r>
              <a:rPr lang="en-US" altLang="zh-CN" kern="1200" dirty="0">
                <a:sym typeface="+mn-ea"/>
              </a:rPr>
              <a:t>JS</a:t>
            </a:r>
            <a:r>
              <a:rPr lang="zh-CN" altLang="en-US" kern="1200" dirty="0">
                <a:sym typeface="+mn-ea"/>
              </a:rPr>
              <a:t>的重要组成部分，如</a:t>
            </a:r>
            <a:r>
              <a:rPr lang="en-US" altLang="zh-CN" kern="1200" dirty="0">
                <a:sym typeface="+mn-ea"/>
              </a:rPr>
              <a:t>date</a:t>
            </a:r>
            <a:r>
              <a:rPr lang="zh-CN" altLang="en-US" kern="1200" dirty="0">
                <a:sym typeface="+mn-ea"/>
              </a:rPr>
              <a:t>、</a:t>
            </a:r>
            <a:r>
              <a:rPr lang="en-US" altLang="zh-CN" kern="1200" dirty="0">
                <a:sym typeface="+mn-ea"/>
              </a:rPr>
              <a:t>window</a:t>
            </a:r>
            <a:r>
              <a:rPr lang="zh-CN" altLang="en-US" kern="1200" dirty="0">
                <a:sym typeface="+mn-ea"/>
              </a:rPr>
              <a:t>、</a:t>
            </a:r>
            <a:r>
              <a:rPr lang="en-US" altLang="zh-CN" kern="1200" dirty="0">
                <a:sym typeface="+mn-ea"/>
              </a:rPr>
              <a:t>document</a:t>
            </a:r>
            <a:r>
              <a:rPr lang="zh-CN" altLang="en-US" kern="1200" dirty="0">
                <a:sym typeface="+mn-ea"/>
              </a:rPr>
              <a:t>等，在后面介绍。</a:t>
            </a:r>
          </a:p>
          <a:p>
            <a:pPr marL="533400" indent="-533400">
              <a:spcBef>
                <a:spcPts val="0"/>
              </a:spcBef>
              <a:spcAft>
                <a:spcPts val="0"/>
              </a:spcAft>
              <a:buNone/>
            </a:pPr>
            <a:r>
              <a:rPr lang="zh-CN" altLang="en-US" kern="1200" dirty="0">
                <a:sym typeface="+mn-ea"/>
              </a:rPr>
              <a:t>    数据类型之间可以通过函数进行转换。</a:t>
            </a:r>
          </a:p>
          <a:p>
            <a:pPr marL="533400" indent="-533400">
              <a:spcBef>
                <a:spcPts val="0"/>
              </a:spcBef>
              <a:spcAft>
                <a:spcPts val="0"/>
              </a:spcAft>
              <a:buNone/>
            </a:pPr>
            <a:r>
              <a:rPr lang="zh-CN" altLang="en-US" kern="1200" dirty="0">
                <a:solidFill>
                  <a:srgbClr val="FF0000"/>
                </a:solidFill>
                <a:sym typeface="+mn-ea"/>
              </a:rPr>
              <a:t>转换函数如下： </a:t>
            </a:r>
          </a:p>
          <a:p>
            <a:pPr marL="533400" indent="-533400">
              <a:spcBef>
                <a:spcPts val="0"/>
              </a:spcBef>
              <a:spcAft>
                <a:spcPts val="0"/>
              </a:spcAft>
              <a:buFont typeface="Wingdings" pitchFamily="2" charset="2"/>
              <a:buChar char="Ø"/>
            </a:pPr>
            <a:r>
              <a:rPr lang="en-US" altLang="zh-CN" kern="1200" dirty="0" err="1">
                <a:sym typeface="+mn-ea"/>
              </a:rPr>
              <a:t>Nnumber</a:t>
            </a:r>
            <a:r>
              <a:rPr lang="en-US" altLang="zh-CN" kern="1200" dirty="0">
                <a:sym typeface="+mn-ea"/>
              </a:rPr>
              <a:t>(value):</a:t>
            </a:r>
            <a:r>
              <a:rPr lang="zh-CN" altLang="en-US" kern="1200" dirty="0">
                <a:sym typeface="+mn-ea"/>
              </a:rPr>
              <a:t>把值转换成数字（整型或浮点数）</a:t>
            </a:r>
          </a:p>
          <a:p>
            <a:pPr marL="533400" indent="-533400">
              <a:spcBef>
                <a:spcPts val="0"/>
              </a:spcBef>
              <a:spcAft>
                <a:spcPts val="0"/>
              </a:spcAft>
              <a:buFont typeface="Wingdings" pitchFamily="2" charset="2"/>
              <a:buChar char="Ø"/>
            </a:pPr>
            <a:r>
              <a:rPr lang="en-US" altLang="zh-CN" kern="1200" dirty="0">
                <a:sym typeface="+mn-ea"/>
              </a:rPr>
              <a:t>String(value):</a:t>
            </a:r>
            <a:r>
              <a:rPr lang="zh-CN" altLang="en-US" kern="1200" dirty="0">
                <a:sym typeface="+mn-ea"/>
              </a:rPr>
              <a:t>把值转换成字符串</a:t>
            </a:r>
          </a:p>
          <a:p>
            <a:pPr marL="533400" indent="-533400">
              <a:spcBef>
                <a:spcPts val="0"/>
              </a:spcBef>
              <a:spcAft>
                <a:spcPts val="0"/>
              </a:spcAft>
              <a:buFont typeface="Wingdings" pitchFamily="2" charset="2"/>
              <a:buChar char="Ø"/>
            </a:pPr>
            <a:r>
              <a:rPr lang="en-US" altLang="zh-CN" kern="1200" dirty="0">
                <a:sym typeface="+mn-ea"/>
              </a:rPr>
              <a:t>Boolean(value):</a:t>
            </a:r>
            <a:r>
              <a:rPr lang="zh-CN" altLang="en-US" kern="1200" dirty="0">
                <a:sym typeface="+mn-ea"/>
              </a:rPr>
              <a:t>把值转换成</a:t>
            </a:r>
            <a:r>
              <a:rPr lang="en-US" altLang="zh-CN" kern="1200" dirty="0">
                <a:sym typeface="+mn-ea"/>
              </a:rPr>
              <a:t>Boolean</a:t>
            </a:r>
            <a:r>
              <a:rPr lang="zh-CN" altLang="en-US" kern="1200" dirty="0">
                <a:sym typeface="+mn-ea"/>
              </a:rPr>
              <a:t>类型</a:t>
            </a:r>
          </a:p>
        </p:txBody>
      </p:sp>
    </p:spTree>
    <p:extLst>
      <p:ext uri="{BB962C8B-B14F-4D97-AF65-F5344CB8AC3E}">
        <p14:creationId xmlns:p14="http://schemas.microsoft.com/office/powerpoint/2010/main" val="771279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altLang="zh-CN" kern="1200" dirty="0">
                <a:solidFill>
                  <a:srgbClr val="000066"/>
                </a:solidFill>
                <a:cs typeface="+mn-cs"/>
              </a:rPr>
              <a:t>14.3.3 </a:t>
            </a:r>
            <a:r>
              <a:rPr lang="zh-CN" altLang="en-US" kern="1200" dirty="0">
                <a:solidFill>
                  <a:srgbClr val="000066"/>
                </a:solidFill>
                <a:cs typeface="+mn-cs"/>
              </a:rPr>
              <a:t>变量 </a:t>
            </a:r>
          </a:p>
        </p:txBody>
      </p:sp>
      <p:sp>
        <p:nvSpPr>
          <p:cNvPr id="22530" name="Rectangle 3"/>
          <p:cNvSpPr>
            <a:spLocks noGrp="1" noChangeArrowheads="1"/>
          </p:cNvSpPr>
          <p:nvPr>
            <p:ph idx="1"/>
          </p:nvPr>
        </p:nvSpPr>
        <p:spPr>
          <a:xfrm>
            <a:off x="533400" y="819151"/>
            <a:ext cx="8509000" cy="3810000"/>
          </a:xfrm>
        </p:spPr>
        <p:txBody>
          <a:bodyPr/>
          <a:lstStyle/>
          <a:p>
            <a:pPr marL="1249680" lvl="1" indent="-993775" defTabSz="0" latinLnBrk="0">
              <a:spcBef>
                <a:spcPts val="0"/>
              </a:spcBef>
              <a:spcAft>
                <a:spcPts val="0"/>
              </a:spcAft>
              <a:buClr>
                <a:schemeClr val="tx1"/>
              </a:buClr>
              <a:buSzPct val="80000"/>
              <a:buNone/>
              <a:tabLst>
                <a:tab pos="0" algn="l"/>
                <a:tab pos="900430" algn="l"/>
                <a:tab pos="1259205" algn="l"/>
                <a:tab pos="1341755" algn="l"/>
                <a:tab pos="2698750" algn="l"/>
              </a:tabLst>
            </a:pPr>
            <a:r>
              <a:rPr lang="zh-CN" altLang="en-US" dirty="0">
                <a:ln/>
                <a:solidFill>
                  <a:schemeClr val="tx1"/>
                </a:solidFill>
                <a:sym typeface="+mn-ea"/>
              </a:rPr>
              <a:t>变量：</a:t>
            </a:r>
            <a:r>
              <a:rPr lang="zh-CN" altLang="en-US" b="0" dirty="0">
                <a:ln/>
                <a:solidFill>
                  <a:schemeClr val="tx1"/>
                </a:solidFill>
                <a:sym typeface="+mn-ea"/>
              </a:rPr>
              <a:t>可以保存执行时变化的值的名字，称为“变量”，变量是存储信息的</a:t>
            </a:r>
            <a:r>
              <a:rPr lang="zh-CN" altLang="en-US" b="0" u="sng" dirty="0">
                <a:ln/>
                <a:solidFill>
                  <a:schemeClr val="tx1"/>
                </a:solidFill>
                <a:sym typeface="+mn-ea"/>
              </a:rPr>
              <a:t>容器</a:t>
            </a:r>
            <a:r>
              <a:rPr lang="zh-CN" altLang="en-US" b="0" dirty="0">
                <a:ln/>
                <a:solidFill>
                  <a:schemeClr val="tx1"/>
                </a:solidFill>
                <a:sym typeface="+mn-ea"/>
              </a:rPr>
              <a:t>。</a:t>
            </a:r>
          </a:p>
          <a:p>
            <a:pPr marL="1249680" lvl="1" indent="-993775" defTabSz="0" latinLnBrk="0">
              <a:spcBef>
                <a:spcPts val="0"/>
              </a:spcBef>
              <a:spcAft>
                <a:spcPts val="0"/>
              </a:spcAft>
              <a:buClr>
                <a:schemeClr val="tx1"/>
              </a:buClr>
              <a:buSzPct val="80000"/>
              <a:buNone/>
              <a:tabLst>
                <a:tab pos="0" algn="l"/>
                <a:tab pos="900430" algn="l"/>
                <a:tab pos="1259205" algn="l"/>
                <a:tab pos="1341755" algn="l"/>
                <a:tab pos="2698750" algn="l"/>
              </a:tabLst>
            </a:pPr>
            <a:r>
              <a:rPr lang="zh-CN" altLang="en-US" dirty="0">
                <a:ln/>
                <a:solidFill>
                  <a:schemeClr val="tx1"/>
                </a:solidFill>
                <a:sym typeface="+mn-ea"/>
              </a:rPr>
              <a:t>格式： </a:t>
            </a:r>
            <a:r>
              <a:rPr lang="en-US" altLang="zh-CN" sz="1800" b="0" dirty="0" err="1">
                <a:ln/>
                <a:solidFill>
                  <a:srgbClr val="FF0000"/>
                </a:solidFill>
                <a:sym typeface="+mn-ea"/>
              </a:rPr>
              <a:t>var</a:t>
            </a:r>
            <a:r>
              <a:rPr lang="en-US" altLang="zh-CN" sz="1800" b="0" dirty="0">
                <a:ln/>
                <a:solidFill>
                  <a:srgbClr val="FF0000"/>
                </a:solidFill>
                <a:sym typeface="+mn-ea"/>
              </a:rPr>
              <a:t> </a:t>
            </a:r>
            <a:r>
              <a:rPr lang="zh-CN" altLang="en-US" sz="1800" b="0" dirty="0">
                <a:ln/>
                <a:solidFill>
                  <a:srgbClr val="FF0000"/>
                </a:solidFill>
                <a:sym typeface="+mn-ea"/>
              </a:rPr>
              <a:t>变量名 </a:t>
            </a:r>
            <a:r>
              <a:rPr lang="en-US" altLang="zh-CN" sz="1800" b="0" dirty="0">
                <a:ln/>
                <a:solidFill>
                  <a:srgbClr val="FF0000"/>
                </a:solidFill>
                <a:sym typeface="+mn-ea"/>
              </a:rPr>
              <a:t>[=</a:t>
            </a:r>
            <a:r>
              <a:rPr lang="zh-CN" altLang="en-US" sz="1800" b="0" dirty="0">
                <a:ln/>
                <a:solidFill>
                  <a:srgbClr val="FF0000"/>
                </a:solidFill>
                <a:sym typeface="+mn-ea"/>
              </a:rPr>
              <a:t>初值</a:t>
            </a:r>
            <a:r>
              <a:rPr lang="en-US" altLang="zh-CN" sz="1800" b="0" dirty="0">
                <a:ln/>
                <a:solidFill>
                  <a:srgbClr val="FF0000"/>
                </a:solidFill>
                <a:sym typeface="+mn-ea"/>
              </a:rPr>
              <a:t>][,</a:t>
            </a:r>
            <a:r>
              <a:rPr lang="zh-CN" altLang="en-US" sz="1800" b="0" dirty="0">
                <a:ln/>
                <a:solidFill>
                  <a:srgbClr val="FF0000"/>
                </a:solidFill>
                <a:sym typeface="+mn-ea"/>
              </a:rPr>
              <a:t>变量名</a:t>
            </a:r>
            <a:r>
              <a:rPr lang="en-US" altLang="zh-CN" sz="1800" b="0" dirty="0">
                <a:ln/>
                <a:solidFill>
                  <a:srgbClr val="FF0000"/>
                </a:solidFill>
                <a:sym typeface="+mn-ea"/>
              </a:rPr>
              <a:t>[=</a:t>
            </a:r>
            <a:r>
              <a:rPr lang="zh-CN" altLang="en-US" sz="1800" b="0" dirty="0">
                <a:ln/>
                <a:solidFill>
                  <a:srgbClr val="FF0000"/>
                </a:solidFill>
                <a:sym typeface="+mn-ea"/>
              </a:rPr>
              <a:t>初值</a:t>
            </a:r>
            <a:r>
              <a:rPr lang="en-US" altLang="zh-CN" sz="1800" b="0" dirty="0">
                <a:ln/>
                <a:solidFill>
                  <a:srgbClr val="FF0000"/>
                </a:solidFill>
                <a:sym typeface="+mn-ea"/>
              </a:rPr>
              <a:t>] …] </a:t>
            </a:r>
            <a:r>
              <a:rPr lang="zh-CN" altLang="en-US" sz="1800" b="0" dirty="0">
                <a:ln/>
                <a:solidFill>
                  <a:srgbClr val="FF0000"/>
                </a:solidFill>
                <a:sym typeface="+mn-ea"/>
              </a:rPr>
              <a:t>；</a:t>
            </a:r>
            <a:endParaRPr lang="zh-CN" altLang="en-US" b="0" dirty="0">
              <a:ln/>
              <a:solidFill>
                <a:srgbClr val="FF0000"/>
              </a:solidFill>
              <a:sym typeface="+mn-ea"/>
            </a:endParaRPr>
          </a:p>
          <a:p>
            <a:pPr marL="0" indent="0">
              <a:spcBef>
                <a:spcPts val="0"/>
              </a:spcBef>
              <a:spcAft>
                <a:spcPts val="0"/>
              </a:spcAft>
              <a:buNone/>
            </a:pPr>
            <a:r>
              <a:rPr lang="en-US" altLang="zh-CN" dirty="0" smtClean="0"/>
              <a:t>   </a:t>
            </a:r>
            <a:r>
              <a:rPr lang="en-US" altLang="zh-CN" dirty="0" err="1">
                <a:ln/>
                <a:solidFill>
                  <a:schemeClr val="tx1"/>
                </a:solidFill>
                <a:sym typeface="+mn-ea"/>
              </a:rPr>
              <a:t>var</a:t>
            </a:r>
            <a:r>
              <a:rPr lang="zh-CN" altLang="en-US" dirty="0">
                <a:ln/>
                <a:solidFill>
                  <a:schemeClr val="tx1"/>
                </a:solidFill>
                <a:sym typeface="+mn-ea"/>
              </a:rPr>
              <a:t>作用</a:t>
            </a:r>
            <a:r>
              <a:rPr lang="zh-CN" altLang="en-US" b="0" dirty="0">
                <a:ln/>
                <a:solidFill>
                  <a:schemeClr val="tx1"/>
                </a:solidFill>
                <a:sym typeface="+mn-ea"/>
              </a:rPr>
              <a:t>：声明或</a:t>
            </a:r>
            <a:r>
              <a:rPr lang="zh-CN" altLang="en-US" dirty="0">
                <a:ln/>
                <a:solidFill>
                  <a:schemeClr val="tx1"/>
                </a:solidFill>
                <a:sym typeface="+mn-ea"/>
              </a:rPr>
              <a:t>创建</a:t>
            </a:r>
            <a:r>
              <a:rPr lang="zh-CN" altLang="en-US" dirty="0" smtClean="0">
                <a:ln/>
                <a:solidFill>
                  <a:schemeClr val="tx1"/>
                </a:solidFill>
                <a:sym typeface="+mn-ea"/>
              </a:rPr>
              <a:t>变量</a:t>
            </a:r>
            <a:r>
              <a:rPr lang="zh-CN" altLang="en-US" dirty="0" smtClean="0">
                <a:solidFill>
                  <a:srgbClr val="003399"/>
                </a:solidFill>
                <a:sym typeface="+mn-ea"/>
              </a:rPr>
              <a:t>。</a:t>
            </a:r>
            <a:endParaRPr lang="zh-CN" altLang="en-US" dirty="0">
              <a:solidFill>
                <a:srgbClr val="003399"/>
              </a:solidFill>
              <a:sym typeface="+mn-ea"/>
            </a:endParaRPr>
          </a:p>
          <a:p>
            <a:pPr marL="0" indent="0">
              <a:spcBef>
                <a:spcPts val="0"/>
              </a:spcBef>
              <a:spcAft>
                <a:spcPts val="0"/>
              </a:spcAft>
              <a:buNone/>
            </a:pPr>
            <a:r>
              <a:rPr lang="zh-CN" altLang="en-US" dirty="0">
                <a:solidFill>
                  <a:schemeClr val="accent1"/>
                </a:solidFill>
                <a:sym typeface="+mn-ea"/>
              </a:rPr>
              <a:t>  </a:t>
            </a:r>
            <a:r>
              <a:rPr lang="zh-CN" altLang="en-US" dirty="0">
                <a:ln/>
                <a:solidFill>
                  <a:schemeClr val="tx1"/>
                </a:solidFill>
                <a:sym typeface="+mn-ea"/>
              </a:rPr>
              <a:t> 具有良好编程习惯的程序员应该“</a:t>
            </a:r>
            <a:r>
              <a:rPr lang="zh-CN" altLang="en-US" dirty="0">
                <a:solidFill>
                  <a:srgbClr val="FF0000"/>
                </a:solidFill>
                <a:sym typeface="+mn-ea"/>
              </a:rPr>
              <a:t>先声明变量再使用</a:t>
            </a:r>
            <a:r>
              <a:rPr lang="zh-CN" altLang="en-US" dirty="0" smtClean="0">
                <a:ln/>
                <a:solidFill>
                  <a:schemeClr val="tx1"/>
                </a:solidFill>
                <a:sym typeface="+mn-ea"/>
              </a:rPr>
              <a:t>”</a:t>
            </a:r>
            <a:r>
              <a:rPr lang="zh-CN" altLang="en-US" dirty="0">
                <a:ln/>
                <a:sym typeface="+mn-ea"/>
              </a:rPr>
              <a:t>。</a:t>
            </a:r>
            <a:r>
              <a:rPr lang="zh-CN" altLang="en-US" dirty="0" smtClean="0">
                <a:solidFill>
                  <a:schemeClr val="tx2"/>
                </a:solidFill>
                <a:sym typeface="+mn-ea"/>
              </a:rPr>
              <a:t>例</a:t>
            </a:r>
            <a:r>
              <a:rPr lang="zh-CN" altLang="en-US" dirty="0">
                <a:solidFill>
                  <a:schemeClr val="tx2"/>
                </a:solidFill>
                <a:sym typeface="+mn-ea"/>
              </a:rPr>
              <a:t>如：</a:t>
            </a:r>
            <a:endParaRPr lang="zh-CN" altLang="en-US" dirty="0">
              <a:ln/>
              <a:solidFill>
                <a:schemeClr val="tx1"/>
              </a:solidFill>
              <a:sym typeface="+mn-ea"/>
            </a:endParaRPr>
          </a:p>
          <a:p>
            <a:pPr marL="365125" lvl="1" indent="0" latinLnBrk="1">
              <a:spcBef>
                <a:spcPts val="0"/>
              </a:spcBef>
              <a:spcAft>
                <a:spcPts val="0"/>
              </a:spcAft>
              <a:buClr>
                <a:srgbClr val="000000"/>
              </a:buClr>
              <a:buNone/>
            </a:pPr>
            <a:r>
              <a:rPr lang="en-US" altLang="en-US" sz="1800" b="0" dirty="0" smtClean="0">
                <a:solidFill>
                  <a:srgbClr val="FF0000"/>
                </a:solidFill>
                <a:sym typeface="+mn-ea"/>
              </a:rPr>
              <a:t>      </a:t>
            </a:r>
            <a:r>
              <a:rPr lang="en-US" altLang="en-US" sz="1800" b="0" dirty="0" err="1" smtClean="0">
                <a:solidFill>
                  <a:srgbClr val="FF0000"/>
                </a:solidFill>
                <a:sym typeface="+mn-ea"/>
              </a:rPr>
              <a:t>var</a:t>
            </a:r>
            <a:r>
              <a:rPr lang="en-US" altLang="en-US" sz="1800" b="0" dirty="0" smtClean="0">
                <a:solidFill>
                  <a:srgbClr val="FF0000"/>
                </a:solidFill>
                <a:sym typeface="+mn-ea"/>
              </a:rPr>
              <a:t> </a:t>
            </a:r>
            <a:r>
              <a:rPr lang="en-US" altLang="en-US" sz="1800" b="0" dirty="0" err="1" smtClean="0">
                <a:solidFill>
                  <a:srgbClr val="FF0000"/>
                </a:solidFill>
                <a:sym typeface="+mn-ea"/>
              </a:rPr>
              <a:t>userName</a:t>
            </a:r>
            <a:r>
              <a:rPr lang="en-US" altLang="en-US" sz="1800" b="0" dirty="0" smtClean="0">
                <a:solidFill>
                  <a:srgbClr val="FF0000"/>
                </a:solidFill>
                <a:sym typeface="+mn-ea"/>
              </a:rPr>
              <a:t> =</a:t>
            </a:r>
            <a:r>
              <a:rPr lang="en-US" altLang="zh-CN" sz="1800" b="0" dirty="0" smtClean="0">
                <a:solidFill>
                  <a:srgbClr val="FF0000"/>
                </a:solidFill>
                <a:sym typeface="+mn-ea"/>
              </a:rPr>
              <a:t>““</a:t>
            </a:r>
            <a:r>
              <a:rPr lang="en-US" altLang="en-US" sz="1800" b="0" dirty="0" smtClean="0">
                <a:solidFill>
                  <a:srgbClr val="FF0000"/>
                </a:solidFill>
                <a:sym typeface="+mn-ea"/>
              </a:rPr>
              <a:t> ; </a:t>
            </a:r>
            <a:endParaRPr lang="en-US" altLang="zh-CN" sz="1800" b="0" dirty="0">
              <a:solidFill>
                <a:srgbClr val="FF0000"/>
              </a:solidFill>
            </a:endParaRPr>
          </a:p>
          <a:p>
            <a:pPr lvl="1" latinLnBrk="1">
              <a:spcBef>
                <a:spcPts val="0"/>
              </a:spcBef>
              <a:spcAft>
                <a:spcPts val="0"/>
              </a:spcAft>
              <a:buClr>
                <a:srgbClr val="000000"/>
              </a:buClr>
              <a:buNone/>
            </a:pPr>
            <a:r>
              <a:rPr lang="en-US" altLang="zh-CN" sz="1800" b="0" dirty="0">
                <a:solidFill>
                  <a:srgbClr val="FF0000"/>
                </a:solidFill>
                <a:sym typeface="+mn-ea"/>
              </a:rPr>
              <a:t>      </a:t>
            </a:r>
            <a:r>
              <a:rPr lang="en-US" altLang="zh-CN" sz="1800" b="0" dirty="0" err="1">
                <a:solidFill>
                  <a:srgbClr val="FF0000"/>
                </a:solidFill>
                <a:sym typeface="+mn-ea"/>
              </a:rPr>
              <a:t>var</a:t>
            </a:r>
            <a:r>
              <a:rPr lang="en-US" altLang="zh-CN" sz="1800" b="0" dirty="0">
                <a:solidFill>
                  <a:srgbClr val="FF0000"/>
                </a:solidFill>
                <a:sym typeface="+mn-ea"/>
              </a:rPr>
              <a:t> </a:t>
            </a:r>
            <a:r>
              <a:rPr lang="en-US" altLang="zh-CN" sz="1800" b="0" dirty="0" smtClean="0">
                <a:solidFill>
                  <a:srgbClr val="FF0000"/>
                </a:solidFill>
                <a:sym typeface="+mn-ea"/>
              </a:rPr>
              <a:t>x=0</a:t>
            </a:r>
            <a:r>
              <a:rPr lang="zh-CN" altLang="en-US" sz="1800" b="0" dirty="0">
                <a:solidFill>
                  <a:srgbClr val="FF0000"/>
                </a:solidFill>
                <a:sym typeface="+mn-ea"/>
              </a:rPr>
              <a:t>，</a:t>
            </a:r>
            <a:r>
              <a:rPr lang="en-US" altLang="zh-CN" sz="1800" b="0" dirty="0">
                <a:solidFill>
                  <a:srgbClr val="FF0000"/>
                </a:solidFill>
                <a:sym typeface="+mn-ea"/>
              </a:rPr>
              <a:t>y=2,str1=“</a:t>
            </a:r>
            <a:r>
              <a:rPr lang="zh-CN" altLang="en-US" sz="1800" b="0" dirty="0">
                <a:solidFill>
                  <a:srgbClr val="FF0000"/>
                </a:solidFill>
                <a:sym typeface="+mn-ea"/>
              </a:rPr>
              <a:t>欢迎你学习</a:t>
            </a:r>
            <a:r>
              <a:rPr lang="en-US" altLang="zh-CN" sz="1800" b="0" dirty="0">
                <a:solidFill>
                  <a:srgbClr val="FF0000"/>
                </a:solidFill>
                <a:sym typeface="+mn-ea"/>
              </a:rPr>
              <a:t>JS”;</a:t>
            </a:r>
            <a:r>
              <a:rPr lang="zh-CN" altLang="en-US" sz="1800" b="0" dirty="0">
                <a:solidFill>
                  <a:srgbClr val="FF0000"/>
                </a:solidFill>
                <a:sym typeface="+mn-ea"/>
              </a:rPr>
              <a:t>  </a:t>
            </a:r>
            <a:endParaRPr lang="en-US" altLang="en-US" sz="1800" b="0" dirty="0">
              <a:solidFill>
                <a:srgbClr val="FF0000"/>
              </a:solidFill>
            </a:endParaRPr>
          </a:p>
          <a:p>
            <a:pPr lvl="1" latinLnBrk="1">
              <a:spcBef>
                <a:spcPts val="0"/>
              </a:spcBef>
              <a:spcAft>
                <a:spcPts val="0"/>
              </a:spcAft>
              <a:buClr>
                <a:srgbClr val="000000"/>
              </a:buClr>
              <a:buNone/>
            </a:pPr>
            <a:r>
              <a:rPr lang="en-US" altLang="zh-CN" sz="1800" b="0" dirty="0">
                <a:solidFill>
                  <a:srgbClr val="FF0000"/>
                </a:solidFill>
                <a:sym typeface="+mn-ea"/>
              </a:rPr>
              <a:t>      </a:t>
            </a:r>
            <a:r>
              <a:rPr lang="en-US" altLang="zh-CN" sz="1800" b="0" dirty="0" err="1" smtClean="0">
                <a:solidFill>
                  <a:srgbClr val="FF0000"/>
                </a:solidFill>
                <a:sym typeface="+mn-ea"/>
              </a:rPr>
              <a:t>var</a:t>
            </a:r>
            <a:r>
              <a:rPr lang="en-US" altLang="zh-CN" sz="1800" b="0" dirty="0" smtClean="0">
                <a:solidFill>
                  <a:srgbClr val="FF0000"/>
                </a:solidFill>
                <a:sym typeface="+mn-ea"/>
              </a:rPr>
              <a:t> </a:t>
            </a:r>
            <a:r>
              <a:rPr lang="en-US" altLang="zh-CN" sz="1800" b="0" dirty="0">
                <a:solidFill>
                  <a:srgbClr val="FF0000"/>
                </a:solidFill>
                <a:sym typeface="+mn-ea"/>
              </a:rPr>
              <a:t>status = true; </a:t>
            </a:r>
            <a:endParaRPr lang="en-US" altLang="zh-CN" sz="1800" b="0" dirty="0">
              <a:solidFill>
                <a:srgbClr val="FF0000"/>
              </a:solidFill>
            </a:endParaRPr>
          </a:p>
          <a:p>
            <a:pPr lvl="1" latinLnBrk="1">
              <a:spcBef>
                <a:spcPts val="0"/>
              </a:spcBef>
              <a:spcAft>
                <a:spcPts val="0"/>
              </a:spcAft>
              <a:buClr>
                <a:srgbClr val="000000"/>
              </a:buClr>
              <a:buNone/>
            </a:pPr>
            <a:r>
              <a:rPr lang="en-US" altLang="zh-CN" sz="1800" b="0" dirty="0">
                <a:solidFill>
                  <a:srgbClr val="FF0000"/>
                </a:solidFill>
                <a:sym typeface="+mn-ea"/>
              </a:rPr>
              <a:t>      </a:t>
            </a:r>
            <a:r>
              <a:rPr lang="en-US" altLang="zh-CN" sz="1800" b="0" dirty="0" err="1">
                <a:solidFill>
                  <a:srgbClr val="FF0000"/>
                </a:solidFill>
                <a:sym typeface="+mn-ea"/>
              </a:rPr>
              <a:t>var</a:t>
            </a:r>
            <a:r>
              <a:rPr lang="en-US" altLang="zh-CN" sz="1800" b="0" dirty="0">
                <a:solidFill>
                  <a:srgbClr val="FF0000"/>
                </a:solidFill>
                <a:sym typeface="+mn-ea"/>
              </a:rPr>
              <a:t> </a:t>
            </a:r>
            <a:r>
              <a:rPr lang="en-US" altLang="zh-CN" sz="1800" b="0" dirty="0" err="1">
                <a:solidFill>
                  <a:srgbClr val="FF0000"/>
                </a:solidFill>
                <a:sym typeface="+mn-ea"/>
              </a:rPr>
              <a:t>a,b,c</a:t>
            </a:r>
            <a:r>
              <a:rPr lang="en-US" altLang="zh-CN" sz="1800" b="0" dirty="0">
                <a:solidFill>
                  <a:srgbClr val="FF0000"/>
                </a:solidFill>
                <a:sym typeface="+mn-ea"/>
              </a:rPr>
              <a:t>;</a:t>
            </a:r>
          </a:p>
          <a:p>
            <a:pPr lvl="1" latinLnBrk="1">
              <a:spcBef>
                <a:spcPts val="0"/>
              </a:spcBef>
              <a:spcAft>
                <a:spcPts val="0"/>
              </a:spcAft>
              <a:buClr>
                <a:srgbClr val="000000"/>
              </a:buClr>
              <a:buNone/>
            </a:pPr>
            <a:r>
              <a:rPr lang="en-US" altLang="zh-CN" sz="1800" b="0" dirty="0">
                <a:solidFill>
                  <a:srgbClr val="FF0000"/>
                </a:solidFill>
                <a:sym typeface="+mn-ea"/>
              </a:rPr>
              <a:t> </a:t>
            </a:r>
            <a:r>
              <a:rPr lang="en-US" altLang="zh-CN" sz="1800" b="0" dirty="0" smtClean="0">
                <a:solidFill>
                  <a:srgbClr val="FF0000"/>
                </a:solidFill>
                <a:sym typeface="+mn-ea"/>
              </a:rPr>
              <a:t>     </a:t>
            </a:r>
            <a:r>
              <a:rPr lang="en-US" altLang="zh-CN" sz="1800" b="0" dirty="0" err="1" smtClean="0">
                <a:solidFill>
                  <a:srgbClr val="FF0000"/>
                </a:solidFill>
                <a:sym typeface="+mn-ea"/>
              </a:rPr>
              <a:t>str_name</a:t>
            </a:r>
            <a:r>
              <a:rPr lang="en-US" altLang="zh-CN" sz="1800" b="0" dirty="0" smtClean="0">
                <a:solidFill>
                  <a:srgbClr val="FF0000"/>
                </a:solidFill>
                <a:sym typeface="+mn-ea"/>
              </a:rPr>
              <a:t>=“</a:t>
            </a:r>
            <a:r>
              <a:rPr lang="zh-CN" altLang="en-US" sz="1800" b="0" dirty="0" smtClean="0">
                <a:solidFill>
                  <a:srgbClr val="FF0000"/>
                </a:solidFill>
                <a:sym typeface="+mn-ea"/>
              </a:rPr>
              <a:t>张为民</a:t>
            </a:r>
            <a:r>
              <a:rPr lang="en-US" altLang="zh-CN" sz="1800" b="0" dirty="0" smtClean="0">
                <a:solidFill>
                  <a:srgbClr val="FF0000"/>
                </a:solidFill>
                <a:sym typeface="+mn-ea"/>
              </a:rPr>
              <a:t>";   </a:t>
            </a:r>
            <a:r>
              <a:rPr lang="en-US" altLang="zh-CN" sz="1800" b="0" dirty="0">
                <a:solidFill>
                  <a:srgbClr val="FF0000"/>
                </a:solidFill>
                <a:sym typeface="+mn-ea"/>
              </a:rPr>
              <a:t>//</a:t>
            </a:r>
            <a:r>
              <a:rPr lang="zh-CN" altLang="en-US" sz="1800" b="0" dirty="0">
                <a:solidFill>
                  <a:srgbClr val="FF0000"/>
                </a:solidFill>
                <a:sym typeface="+mn-ea"/>
              </a:rPr>
              <a:t>向未声明的变量赋值</a:t>
            </a:r>
            <a:endParaRPr lang="zh-CN" altLang="en-US" sz="1800" b="0" dirty="0">
              <a:solidFill>
                <a:srgbClr val="FF0000"/>
              </a:solidFill>
            </a:endParaRPr>
          </a:p>
          <a:p>
            <a:pPr marL="0" indent="0">
              <a:buNone/>
            </a:pPr>
            <a:endParaRPr lang="zh-CN" altLang="en-US" dirty="0" smtClean="0">
              <a:ln/>
              <a:solidFill>
                <a:schemeClr val="tx1"/>
              </a:solidFill>
              <a:effectLst>
                <a:outerShdw blurRad="38100" dist="19050" dir="2700000" algn="tl" rotWithShape="0">
                  <a:schemeClr val="dk1">
                    <a:alpha val="40000"/>
                  </a:schemeClr>
                </a:outerShdw>
              </a:effectLst>
              <a:latin typeface="Arial" pitchFamily="34" charset="0"/>
              <a:ea typeface="黑体" pitchFamily="2" charset="-122"/>
              <a:sym typeface="+mn-ea"/>
            </a:endParaRPr>
          </a:p>
        </p:txBody>
      </p:sp>
    </p:spTree>
    <p:extLst>
      <p:ext uri="{BB962C8B-B14F-4D97-AF65-F5344CB8AC3E}">
        <p14:creationId xmlns:p14="http://schemas.microsoft.com/office/powerpoint/2010/main" val="2251222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altLang="zh-CN" kern="1200" dirty="0">
                <a:cs typeface="+mn-cs"/>
              </a:rPr>
              <a:t>14.3.4 </a:t>
            </a:r>
            <a:r>
              <a:rPr lang="zh-CN" altLang="en-US" kern="1200" dirty="0">
                <a:cs typeface="+mn-cs"/>
              </a:rPr>
              <a:t>转义字符</a:t>
            </a:r>
          </a:p>
        </p:txBody>
      </p:sp>
      <p:sp>
        <p:nvSpPr>
          <p:cNvPr id="23554" name="Rectangle 3"/>
          <p:cNvSpPr>
            <a:spLocks noGrp="1" noChangeArrowheads="1"/>
          </p:cNvSpPr>
          <p:nvPr>
            <p:ph idx="1"/>
          </p:nvPr>
        </p:nvSpPr>
        <p:spPr>
          <a:xfrm>
            <a:off x="533400" y="802007"/>
            <a:ext cx="8509000" cy="855344"/>
          </a:xfrm>
        </p:spPr>
        <p:txBody>
          <a:bodyPr/>
          <a:lstStyle/>
          <a:p>
            <a:pPr marL="0" indent="0">
              <a:buNone/>
            </a:pPr>
            <a:r>
              <a:rPr lang="en-US" altLang="zh-CN" dirty="0" smtClean="0">
                <a:ea typeface="宋体" charset="-122"/>
              </a:rPr>
              <a:t>       </a:t>
            </a:r>
            <a:r>
              <a:rPr lang="zh-CN" altLang="en-US" dirty="0" smtClean="0"/>
              <a:t>如果在字符串中涉及到一些特殊字符如“</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等，</a:t>
            </a:r>
            <a:r>
              <a:rPr lang="zh-CN" altLang="en-US" dirty="0" smtClean="0">
                <a:solidFill>
                  <a:srgbClr val="FF0000"/>
                </a:solidFill>
              </a:rPr>
              <a:t>这些字符无法直接使用</a:t>
            </a:r>
            <a:r>
              <a:rPr lang="zh-CN" altLang="en-US" dirty="0" smtClean="0"/>
              <a:t>，需要采用</a:t>
            </a:r>
            <a:r>
              <a:rPr lang="zh-CN" altLang="en-US" dirty="0" smtClean="0">
                <a:solidFill>
                  <a:srgbClr val="FF0000"/>
                </a:solidFill>
              </a:rPr>
              <a:t>转义字符</a:t>
            </a:r>
            <a:r>
              <a:rPr lang="zh-CN" altLang="en-US" dirty="0" smtClean="0"/>
              <a:t>的方式。</a:t>
            </a:r>
          </a:p>
          <a:p>
            <a:pPr marL="0" indent="0">
              <a:buNone/>
            </a:pPr>
            <a:r>
              <a:rPr lang="en-US" altLang="zh-CN" sz="2200" dirty="0">
                <a:solidFill>
                  <a:schemeClr val="tx1"/>
                </a:solidFill>
                <a:effectLst>
                  <a:outerShdw blurRad="38100" dist="19050" dir="2700000" algn="tl" rotWithShape="0">
                    <a:schemeClr val="dk1">
                      <a:alpha val="40000"/>
                    </a:schemeClr>
                  </a:outerShdw>
                </a:effectLst>
                <a:latin typeface="+mj-lt"/>
                <a:ea typeface="+mj-lt"/>
                <a:sym typeface="+mn-ea"/>
              </a:rPr>
              <a:t>   </a:t>
            </a:r>
            <a:endParaRPr lang="en-US" altLang="zh-CN" sz="2200" dirty="0" smtClean="0">
              <a:solidFill>
                <a:srgbClr val="FF0000"/>
              </a:solidFill>
              <a:latin typeface="+mj-lt"/>
              <a:ea typeface="+mj-lt"/>
            </a:endParaRPr>
          </a:p>
          <a:p>
            <a:pPr marL="0" indent="0">
              <a:buNone/>
            </a:pPr>
            <a:endParaRPr sz="2800" dirty="0">
              <a:latin typeface="+mj-lt"/>
              <a:ea typeface="+mj-lt"/>
            </a:endParaRPr>
          </a:p>
        </p:txBody>
      </p:sp>
      <p:graphicFrame>
        <p:nvGraphicFramePr>
          <p:cNvPr id="2" name="表格 1"/>
          <p:cNvGraphicFramePr/>
          <p:nvPr/>
        </p:nvGraphicFramePr>
        <p:xfrm>
          <a:off x="762000" y="1733550"/>
          <a:ext cx="8094980" cy="1600205"/>
        </p:xfrm>
        <a:graphic>
          <a:graphicData uri="http://schemas.openxmlformats.org/drawingml/2006/table">
            <a:tbl>
              <a:tblPr firstRow="1" bandRow="1">
                <a:tableStyleId>{8A107856-5554-42FB-B03E-39F5DBC370BA}</a:tableStyleId>
              </a:tblPr>
              <a:tblGrid>
                <a:gridCol w="2024380">
                  <a:extLst>
                    <a:ext uri="{9D8B030D-6E8A-4147-A177-3AD203B41FA5}">
                      <a16:colId xmlns:a16="http://schemas.microsoft.com/office/drawing/2014/main" val="20000"/>
                    </a:ext>
                  </a:extLst>
                </a:gridCol>
                <a:gridCol w="1610360">
                  <a:extLst>
                    <a:ext uri="{9D8B030D-6E8A-4147-A177-3AD203B41FA5}">
                      <a16:colId xmlns:a16="http://schemas.microsoft.com/office/drawing/2014/main" val="20001"/>
                    </a:ext>
                  </a:extLst>
                </a:gridCol>
                <a:gridCol w="1668145">
                  <a:extLst>
                    <a:ext uri="{9D8B030D-6E8A-4147-A177-3AD203B41FA5}">
                      <a16:colId xmlns:a16="http://schemas.microsoft.com/office/drawing/2014/main" val="20002"/>
                    </a:ext>
                  </a:extLst>
                </a:gridCol>
                <a:gridCol w="2792095">
                  <a:extLst>
                    <a:ext uri="{9D8B030D-6E8A-4147-A177-3AD203B41FA5}">
                      <a16:colId xmlns:a16="http://schemas.microsoft.com/office/drawing/2014/main" val="20003"/>
                    </a:ext>
                  </a:extLst>
                </a:gridCol>
              </a:tblGrid>
              <a:tr h="320041">
                <a:tc>
                  <a:txBody>
                    <a:bodyPr/>
                    <a:lstStyle/>
                    <a:p>
                      <a:pPr marL="0" indent="0" algn="ctr">
                        <a:lnSpc>
                          <a:spcPct val="140000"/>
                        </a:lnSpc>
                        <a:buNone/>
                      </a:pPr>
                      <a:r>
                        <a:rPr lang="zh-CN" altLang="en-US" sz="1500" u="none" dirty="0">
                          <a:latin typeface="微软雅黑" pitchFamily="34" charset="-122"/>
                          <a:ea typeface="微软雅黑" pitchFamily="34" charset="-122"/>
                        </a:rPr>
                        <a:t>转义字符</a:t>
                      </a:r>
                      <a:endParaRPr lang="zh-CN" altLang="en-US" sz="1500" b="0" u="none" dirty="0">
                        <a:latin typeface="微软雅黑" pitchFamily="34" charset="-122"/>
                        <a:ea typeface="微软雅黑" pitchFamily="34" charset="-122"/>
                        <a:cs typeface="宋体" charset="0"/>
                      </a:endParaRPr>
                    </a:p>
                  </a:txBody>
                  <a:tcPr marL="0" marR="0" marT="0" marB="1"/>
                </a:tc>
                <a:tc>
                  <a:txBody>
                    <a:bodyPr/>
                    <a:lstStyle/>
                    <a:p>
                      <a:pPr marL="0" indent="0" algn="ctr">
                        <a:lnSpc>
                          <a:spcPct val="140000"/>
                        </a:lnSpc>
                        <a:buNone/>
                      </a:pPr>
                      <a:r>
                        <a:rPr lang="zh-CN" altLang="en-US" sz="1500" u="none" dirty="0">
                          <a:latin typeface="微软雅黑" pitchFamily="34" charset="-122"/>
                          <a:ea typeface="微软雅黑" pitchFamily="34" charset="-122"/>
                        </a:rPr>
                        <a:t>代表含义</a:t>
                      </a:r>
                      <a:endParaRPr lang="zh-CN" altLang="en-US" sz="1500" b="0" u="none" dirty="0">
                        <a:latin typeface="微软雅黑" pitchFamily="34" charset="-122"/>
                        <a:ea typeface="微软雅黑" pitchFamily="34" charset="-122"/>
                        <a:cs typeface="宋体" charset="0"/>
                      </a:endParaRPr>
                    </a:p>
                  </a:txBody>
                  <a:tcPr marL="0" marR="0" marT="0" marB="1"/>
                </a:tc>
                <a:tc>
                  <a:txBody>
                    <a:bodyPr/>
                    <a:lstStyle/>
                    <a:p>
                      <a:pPr marL="0" indent="0" algn="ctr">
                        <a:lnSpc>
                          <a:spcPct val="140000"/>
                        </a:lnSpc>
                        <a:buNone/>
                      </a:pPr>
                      <a:r>
                        <a:rPr lang="zh-CN" altLang="en-US" sz="1500" u="none">
                          <a:latin typeface="微软雅黑" pitchFamily="34" charset="-122"/>
                          <a:ea typeface="微软雅黑" pitchFamily="34" charset="-122"/>
                        </a:rPr>
                        <a:t>转义字符</a:t>
                      </a:r>
                      <a:endParaRPr lang="zh-CN" altLang="en-US" sz="1500" b="0" u="none">
                        <a:latin typeface="微软雅黑" pitchFamily="34" charset="-122"/>
                        <a:ea typeface="微软雅黑" pitchFamily="34" charset="-122"/>
                        <a:cs typeface="宋体" charset="0"/>
                      </a:endParaRPr>
                    </a:p>
                  </a:txBody>
                  <a:tcPr marL="0" marR="0" marT="0" marB="1"/>
                </a:tc>
                <a:tc>
                  <a:txBody>
                    <a:bodyPr/>
                    <a:lstStyle/>
                    <a:p>
                      <a:pPr marL="0" indent="0" algn="ctr">
                        <a:lnSpc>
                          <a:spcPct val="140000"/>
                        </a:lnSpc>
                        <a:buNone/>
                      </a:pPr>
                      <a:r>
                        <a:rPr lang="zh-CN" altLang="en-US" sz="1500" u="none">
                          <a:latin typeface="微软雅黑" pitchFamily="34" charset="-122"/>
                          <a:ea typeface="微软雅黑" pitchFamily="34" charset="-122"/>
                        </a:rPr>
                        <a:t>代表含义</a:t>
                      </a:r>
                      <a:endParaRPr lang="zh-CN" altLang="en-US" sz="1500" b="0" u="none">
                        <a:latin typeface="微软雅黑" pitchFamily="34" charset="-122"/>
                        <a:ea typeface="微软雅黑" pitchFamily="34" charset="-122"/>
                        <a:cs typeface="宋体" charset="0"/>
                      </a:endParaRPr>
                    </a:p>
                  </a:txBody>
                  <a:tcPr marL="0" marR="0" marT="0" marB="1"/>
                </a:tc>
                <a:extLst>
                  <a:ext uri="{0D108BD9-81ED-4DB2-BD59-A6C34878D82A}">
                    <a16:rowId xmlns:a16="http://schemas.microsoft.com/office/drawing/2014/main" val="10000"/>
                  </a:ext>
                </a:extLst>
              </a:tr>
              <a:tr h="320041">
                <a:tc>
                  <a:txBody>
                    <a:bodyPr/>
                    <a:lstStyle/>
                    <a:p>
                      <a:pPr marL="0" indent="0" algn="ctr">
                        <a:lnSpc>
                          <a:spcPct val="140000"/>
                        </a:lnSpc>
                        <a:buNone/>
                      </a:pPr>
                      <a:r>
                        <a:rPr lang="en-US" altLang="zh-CN" sz="1500" u="none" dirty="0">
                          <a:latin typeface="微软雅黑" pitchFamily="34" charset="-122"/>
                          <a:ea typeface="微软雅黑" pitchFamily="34" charset="-122"/>
                        </a:rPr>
                        <a:t>\b</a:t>
                      </a:r>
                      <a:endParaRPr lang="en-US" altLang="zh-CN" sz="1500" b="0" u="none" dirty="0">
                        <a:latin typeface="微软雅黑" pitchFamily="34" charset="-122"/>
                        <a:ea typeface="微软雅黑" pitchFamily="34" charset="-122"/>
                        <a:cs typeface="Verdana" charset="0"/>
                      </a:endParaRPr>
                    </a:p>
                  </a:txBody>
                  <a:tcPr marL="0" marR="0" marT="0" marB="1"/>
                </a:tc>
                <a:tc>
                  <a:txBody>
                    <a:bodyPr/>
                    <a:lstStyle/>
                    <a:p>
                      <a:pPr marL="0" indent="0" algn="l">
                        <a:lnSpc>
                          <a:spcPct val="140000"/>
                        </a:lnSpc>
                        <a:buNone/>
                      </a:pPr>
                      <a:r>
                        <a:rPr lang="zh-CN" altLang="en-US" sz="1500" u="none" dirty="0">
                          <a:latin typeface="微软雅黑" pitchFamily="34" charset="-122"/>
                          <a:ea typeface="微软雅黑" pitchFamily="34" charset="-122"/>
                        </a:rPr>
                        <a:t>退格符</a:t>
                      </a:r>
                      <a:endParaRPr lang="zh-CN" altLang="en-US" sz="1500" b="0" u="none" dirty="0">
                        <a:latin typeface="微软雅黑" pitchFamily="34" charset="-122"/>
                        <a:ea typeface="微软雅黑" pitchFamily="34" charset="-122"/>
                        <a:cs typeface="宋体" charset="0"/>
                      </a:endParaRPr>
                    </a:p>
                  </a:txBody>
                  <a:tcPr marL="0" marR="0" marT="0" marB="1"/>
                </a:tc>
                <a:tc>
                  <a:txBody>
                    <a:bodyPr/>
                    <a:lstStyle/>
                    <a:p>
                      <a:pPr marL="0" indent="0" algn="ctr">
                        <a:lnSpc>
                          <a:spcPct val="140000"/>
                        </a:lnSpc>
                        <a:buNone/>
                      </a:pPr>
                      <a:r>
                        <a:rPr lang="en-US" altLang="zh-CN" sz="1500" u="none" dirty="0">
                          <a:latin typeface="微软雅黑" pitchFamily="34" charset="-122"/>
                          <a:ea typeface="微软雅黑" pitchFamily="34" charset="-122"/>
                        </a:rPr>
                        <a:t>\t</a:t>
                      </a:r>
                      <a:endParaRPr lang="en-US" altLang="zh-CN" sz="1500" b="0" u="none" dirty="0">
                        <a:latin typeface="微软雅黑" pitchFamily="34" charset="-122"/>
                        <a:ea typeface="微软雅黑" pitchFamily="34" charset="-122"/>
                        <a:cs typeface="Verdana" charset="0"/>
                      </a:endParaRPr>
                    </a:p>
                  </a:txBody>
                  <a:tcPr marL="0" marR="0" marT="0" marB="1"/>
                </a:tc>
                <a:tc>
                  <a:txBody>
                    <a:bodyPr/>
                    <a:lstStyle/>
                    <a:p>
                      <a:pPr marL="0" indent="0" algn="l">
                        <a:lnSpc>
                          <a:spcPct val="140000"/>
                        </a:lnSpc>
                        <a:buNone/>
                      </a:pPr>
                      <a:r>
                        <a:rPr lang="zh-CN" altLang="en-US" sz="1500" u="none">
                          <a:latin typeface="微软雅黑" pitchFamily="34" charset="-122"/>
                          <a:ea typeface="微软雅黑" pitchFamily="34" charset="-122"/>
                        </a:rPr>
                        <a:t>水平制表符</a:t>
                      </a:r>
                      <a:endParaRPr lang="zh-CN" altLang="en-US" sz="1500" b="0" u="none">
                        <a:latin typeface="微软雅黑" pitchFamily="34" charset="-122"/>
                        <a:ea typeface="微软雅黑" pitchFamily="34" charset="-122"/>
                        <a:cs typeface="宋体" charset="0"/>
                      </a:endParaRPr>
                    </a:p>
                  </a:txBody>
                  <a:tcPr marL="0" marR="0" marT="0" marB="1"/>
                </a:tc>
                <a:extLst>
                  <a:ext uri="{0D108BD9-81ED-4DB2-BD59-A6C34878D82A}">
                    <a16:rowId xmlns:a16="http://schemas.microsoft.com/office/drawing/2014/main" val="10001"/>
                  </a:ext>
                </a:extLst>
              </a:tr>
              <a:tr h="320041">
                <a:tc>
                  <a:txBody>
                    <a:bodyPr/>
                    <a:lstStyle/>
                    <a:p>
                      <a:pPr marL="0" indent="0" algn="ctr">
                        <a:lnSpc>
                          <a:spcPct val="140000"/>
                        </a:lnSpc>
                        <a:buNone/>
                      </a:pPr>
                      <a:r>
                        <a:rPr lang="en-US" altLang="zh-CN" sz="1500" u="none">
                          <a:latin typeface="微软雅黑" pitchFamily="34" charset="-122"/>
                          <a:ea typeface="微软雅黑" pitchFamily="34" charset="-122"/>
                        </a:rPr>
                        <a:t>\f</a:t>
                      </a:r>
                      <a:endParaRPr lang="en-US" altLang="zh-CN" sz="1500" b="0" u="none">
                        <a:latin typeface="微软雅黑" pitchFamily="34" charset="-122"/>
                        <a:ea typeface="微软雅黑" pitchFamily="34" charset="-122"/>
                        <a:cs typeface="Verdana" charset="0"/>
                      </a:endParaRPr>
                    </a:p>
                  </a:txBody>
                  <a:tcPr marL="0" marR="0" marT="0" marB="1"/>
                </a:tc>
                <a:tc>
                  <a:txBody>
                    <a:bodyPr/>
                    <a:lstStyle/>
                    <a:p>
                      <a:pPr marL="0" indent="0" algn="l">
                        <a:lnSpc>
                          <a:spcPct val="140000"/>
                        </a:lnSpc>
                        <a:buNone/>
                      </a:pPr>
                      <a:r>
                        <a:rPr lang="zh-CN" altLang="en-US" sz="1500" u="none">
                          <a:latin typeface="微软雅黑" pitchFamily="34" charset="-122"/>
                          <a:ea typeface="微软雅黑" pitchFamily="34" charset="-122"/>
                        </a:rPr>
                        <a:t>换页符</a:t>
                      </a:r>
                      <a:endParaRPr lang="zh-CN" altLang="en-US" sz="1500" b="0" u="none">
                        <a:latin typeface="微软雅黑" pitchFamily="34" charset="-122"/>
                        <a:ea typeface="微软雅黑" pitchFamily="34" charset="-122"/>
                        <a:cs typeface="宋体" charset="0"/>
                      </a:endParaRPr>
                    </a:p>
                  </a:txBody>
                  <a:tcPr marL="0" marR="0" marT="0" marB="1"/>
                </a:tc>
                <a:tc>
                  <a:txBody>
                    <a:bodyPr/>
                    <a:lstStyle/>
                    <a:p>
                      <a:pPr marL="0" indent="0" algn="ctr">
                        <a:lnSpc>
                          <a:spcPct val="140000"/>
                        </a:lnSpc>
                        <a:buNone/>
                      </a:pPr>
                      <a:r>
                        <a:rPr lang="en-US" altLang="zh-CN" sz="1500" u="none" dirty="0">
                          <a:latin typeface="微软雅黑" pitchFamily="34" charset="-122"/>
                          <a:ea typeface="微软雅黑" pitchFamily="34" charset="-122"/>
                        </a:rPr>
                        <a:t>\'</a:t>
                      </a:r>
                      <a:endParaRPr lang="en-US" altLang="zh-CN" sz="1500" b="0" u="none" dirty="0">
                        <a:latin typeface="微软雅黑" pitchFamily="34" charset="-122"/>
                        <a:ea typeface="微软雅黑" pitchFamily="34" charset="-122"/>
                        <a:cs typeface="Verdana" charset="0"/>
                      </a:endParaRPr>
                    </a:p>
                  </a:txBody>
                  <a:tcPr marL="0" marR="0" marT="0" marB="1"/>
                </a:tc>
                <a:tc>
                  <a:txBody>
                    <a:bodyPr/>
                    <a:lstStyle/>
                    <a:p>
                      <a:pPr marL="0" indent="0" algn="l">
                        <a:lnSpc>
                          <a:spcPct val="140000"/>
                        </a:lnSpc>
                        <a:buNone/>
                      </a:pPr>
                      <a:r>
                        <a:rPr lang="zh-CN" altLang="en-US" sz="1500" u="none" dirty="0">
                          <a:latin typeface="微软雅黑" pitchFamily="34" charset="-122"/>
                          <a:ea typeface="微软雅黑" pitchFamily="34" charset="-122"/>
                        </a:rPr>
                        <a:t>单引号</a:t>
                      </a:r>
                      <a:endParaRPr lang="zh-CN" altLang="en-US" sz="1500" b="0" u="none" dirty="0">
                        <a:latin typeface="微软雅黑" pitchFamily="34" charset="-122"/>
                        <a:ea typeface="微软雅黑" pitchFamily="34" charset="-122"/>
                        <a:cs typeface="宋体" charset="0"/>
                      </a:endParaRPr>
                    </a:p>
                  </a:txBody>
                  <a:tcPr marL="0" marR="0" marT="0" marB="1"/>
                </a:tc>
                <a:extLst>
                  <a:ext uri="{0D108BD9-81ED-4DB2-BD59-A6C34878D82A}">
                    <a16:rowId xmlns:a16="http://schemas.microsoft.com/office/drawing/2014/main" val="10002"/>
                  </a:ext>
                </a:extLst>
              </a:tr>
              <a:tr h="320041">
                <a:tc>
                  <a:txBody>
                    <a:bodyPr/>
                    <a:lstStyle/>
                    <a:p>
                      <a:pPr marL="0" indent="0" algn="ctr">
                        <a:lnSpc>
                          <a:spcPct val="140000"/>
                        </a:lnSpc>
                        <a:buNone/>
                      </a:pPr>
                      <a:r>
                        <a:rPr lang="en-US" altLang="zh-CN" sz="1500" u="none">
                          <a:latin typeface="微软雅黑" pitchFamily="34" charset="-122"/>
                          <a:ea typeface="微软雅黑" pitchFamily="34" charset="-122"/>
                        </a:rPr>
                        <a:t>\n</a:t>
                      </a:r>
                      <a:endParaRPr lang="en-US" altLang="zh-CN" sz="1500" b="0" u="none">
                        <a:latin typeface="微软雅黑" pitchFamily="34" charset="-122"/>
                        <a:ea typeface="微软雅黑" pitchFamily="34" charset="-122"/>
                        <a:cs typeface="Verdana" charset="0"/>
                      </a:endParaRPr>
                    </a:p>
                  </a:txBody>
                  <a:tcPr marL="0" marR="0" marT="0" marB="1"/>
                </a:tc>
                <a:tc>
                  <a:txBody>
                    <a:bodyPr/>
                    <a:lstStyle/>
                    <a:p>
                      <a:pPr marL="0" indent="0" algn="l">
                        <a:lnSpc>
                          <a:spcPct val="140000"/>
                        </a:lnSpc>
                        <a:buNone/>
                      </a:pPr>
                      <a:r>
                        <a:rPr lang="zh-CN" altLang="en-US" sz="1500" u="none">
                          <a:latin typeface="微软雅黑" pitchFamily="34" charset="-122"/>
                          <a:ea typeface="微软雅黑" pitchFamily="34" charset="-122"/>
                        </a:rPr>
                        <a:t>换行符</a:t>
                      </a:r>
                      <a:endParaRPr lang="zh-CN" altLang="en-US" sz="1500" b="0" u="none">
                        <a:latin typeface="微软雅黑" pitchFamily="34" charset="-122"/>
                        <a:ea typeface="微软雅黑" pitchFamily="34" charset="-122"/>
                        <a:cs typeface="宋体" charset="0"/>
                      </a:endParaRPr>
                    </a:p>
                  </a:txBody>
                  <a:tcPr marL="0" marR="0" marT="0" marB="1"/>
                </a:tc>
                <a:tc>
                  <a:txBody>
                    <a:bodyPr/>
                    <a:lstStyle/>
                    <a:p>
                      <a:pPr marL="0" indent="0" algn="ctr">
                        <a:lnSpc>
                          <a:spcPct val="140000"/>
                        </a:lnSpc>
                        <a:buNone/>
                      </a:pPr>
                      <a:r>
                        <a:rPr lang="en-US" altLang="zh-CN" sz="1500" u="none">
                          <a:latin typeface="微软雅黑" pitchFamily="34" charset="-122"/>
                          <a:ea typeface="微软雅黑" pitchFamily="34" charset="-122"/>
                        </a:rPr>
                        <a:t>\"</a:t>
                      </a:r>
                      <a:endParaRPr lang="en-US" altLang="zh-CN" sz="1500" b="0" u="none">
                        <a:latin typeface="微软雅黑" pitchFamily="34" charset="-122"/>
                        <a:ea typeface="微软雅黑" pitchFamily="34" charset="-122"/>
                        <a:cs typeface="Verdana" charset="0"/>
                      </a:endParaRPr>
                    </a:p>
                  </a:txBody>
                  <a:tcPr marL="0" marR="0" marT="0" marB="1"/>
                </a:tc>
                <a:tc>
                  <a:txBody>
                    <a:bodyPr/>
                    <a:lstStyle/>
                    <a:p>
                      <a:pPr marL="0" indent="0" algn="l">
                        <a:lnSpc>
                          <a:spcPct val="140000"/>
                        </a:lnSpc>
                        <a:buNone/>
                      </a:pPr>
                      <a:r>
                        <a:rPr lang="zh-CN" altLang="en-US" sz="1500" u="none" dirty="0">
                          <a:latin typeface="微软雅黑" pitchFamily="34" charset="-122"/>
                          <a:ea typeface="微软雅黑" pitchFamily="34" charset="-122"/>
                        </a:rPr>
                        <a:t>双引号</a:t>
                      </a:r>
                      <a:endParaRPr lang="zh-CN" altLang="en-US" sz="1500" b="0" u="none" dirty="0">
                        <a:latin typeface="微软雅黑" pitchFamily="34" charset="-122"/>
                        <a:ea typeface="微软雅黑" pitchFamily="34" charset="-122"/>
                        <a:cs typeface="宋体" charset="0"/>
                      </a:endParaRPr>
                    </a:p>
                  </a:txBody>
                  <a:tcPr marL="0" marR="0" marT="0" marB="1"/>
                </a:tc>
                <a:extLst>
                  <a:ext uri="{0D108BD9-81ED-4DB2-BD59-A6C34878D82A}">
                    <a16:rowId xmlns:a16="http://schemas.microsoft.com/office/drawing/2014/main" val="10003"/>
                  </a:ext>
                </a:extLst>
              </a:tr>
              <a:tr h="320041">
                <a:tc>
                  <a:txBody>
                    <a:bodyPr/>
                    <a:lstStyle/>
                    <a:p>
                      <a:pPr marL="0" indent="0" algn="ctr">
                        <a:lnSpc>
                          <a:spcPct val="140000"/>
                        </a:lnSpc>
                        <a:buNone/>
                      </a:pPr>
                      <a:r>
                        <a:rPr lang="en-US" altLang="zh-CN" sz="1500" u="none">
                          <a:latin typeface="微软雅黑" pitchFamily="34" charset="-122"/>
                          <a:ea typeface="微软雅黑" pitchFamily="34" charset="-122"/>
                        </a:rPr>
                        <a:t>\r</a:t>
                      </a:r>
                      <a:endParaRPr lang="en-US" altLang="zh-CN" sz="1500" b="0" u="none">
                        <a:latin typeface="微软雅黑" pitchFamily="34" charset="-122"/>
                        <a:ea typeface="微软雅黑" pitchFamily="34" charset="-122"/>
                        <a:cs typeface="Verdana" charset="0"/>
                      </a:endParaRPr>
                    </a:p>
                  </a:txBody>
                  <a:tcPr marL="0" marR="0" marT="0" marB="1"/>
                </a:tc>
                <a:tc>
                  <a:txBody>
                    <a:bodyPr/>
                    <a:lstStyle/>
                    <a:p>
                      <a:pPr marL="0" indent="0" algn="l">
                        <a:lnSpc>
                          <a:spcPct val="140000"/>
                        </a:lnSpc>
                        <a:buNone/>
                      </a:pPr>
                      <a:r>
                        <a:rPr lang="zh-CN" altLang="en-US" sz="1500" u="none" dirty="0">
                          <a:latin typeface="微软雅黑" pitchFamily="34" charset="-122"/>
                          <a:ea typeface="微软雅黑" pitchFamily="34" charset="-122"/>
                        </a:rPr>
                        <a:t>回车符</a:t>
                      </a:r>
                      <a:endParaRPr lang="zh-CN" altLang="en-US" sz="1500" b="0" u="none" dirty="0">
                        <a:latin typeface="微软雅黑" pitchFamily="34" charset="-122"/>
                        <a:ea typeface="微软雅黑" pitchFamily="34" charset="-122"/>
                        <a:cs typeface="宋体" charset="0"/>
                      </a:endParaRPr>
                    </a:p>
                  </a:txBody>
                  <a:tcPr marL="0" marR="0" marT="0" marB="1"/>
                </a:tc>
                <a:tc>
                  <a:txBody>
                    <a:bodyPr/>
                    <a:lstStyle/>
                    <a:p>
                      <a:pPr marL="0" indent="0" algn="ctr">
                        <a:lnSpc>
                          <a:spcPct val="140000"/>
                        </a:lnSpc>
                        <a:buNone/>
                      </a:pPr>
                      <a:r>
                        <a:rPr lang="en-US" altLang="zh-CN" sz="1500" u="none">
                          <a:latin typeface="微软雅黑" pitchFamily="34" charset="-122"/>
                          <a:ea typeface="微软雅黑" pitchFamily="34" charset="-122"/>
                        </a:rPr>
                        <a:t>\\</a:t>
                      </a:r>
                      <a:endParaRPr lang="en-US" altLang="zh-CN" sz="1500" b="0" u="none">
                        <a:latin typeface="微软雅黑" pitchFamily="34" charset="-122"/>
                        <a:ea typeface="微软雅黑" pitchFamily="34" charset="-122"/>
                        <a:cs typeface="Verdana" charset="0"/>
                      </a:endParaRPr>
                    </a:p>
                  </a:txBody>
                  <a:tcPr marL="0" marR="0" marT="0" marB="1"/>
                </a:tc>
                <a:tc>
                  <a:txBody>
                    <a:bodyPr/>
                    <a:lstStyle/>
                    <a:p>
                      <a:pPr marL="0" indent="0" algn="l">
                        <a:lnSpc>
                          <a:spcPct val="140000"/>
                        </a:lnSpc>
                        <a:buNone/>
                      </a:pPr>
                      <a:r>
                        <a:rPr lang="zh-CN" altLang="en-US" sz="1500" u="none" dirty="0">
                          <a:latin typeface="微软雅黑" pitchFamily="34" charset="-122"/>
                          <a:ea typeface="微软雅黑" pitchFamily="34" charset="-122"/>
                        </a:rPr>
                        <a:t>反斜线</a:t>
                      </a:r>
                      <a:endParaRPr lang="zh-CN" altLang="en-US" sz="1500" b="0" u="none" dirty="0">
                        <a:latin typeface="微软雅黑" pitchFamily="34" charset="-122"/>
                        <a:ea typeface="微软雅黑" pitchFamily="34" charset="-122"/>
                        <a:cs typeface="宋体" charset="0"/>
                      </a:endParaRPr>
                    </a:p>
                  </a:txBody>
                  <a:tcPr marL="0" marR="0" marT="0" marB="1"/>
                </a:tc>
                <a:extLst>
                  <a:ext uri="{0D108BD9-81ED-4DB2-BD59-A6C34878D82A}">
                    <a16:rowId xmlns:a16="http://schemas.microsoft.com/office/drawing/2014/main" val="10004"/>
                  </a:ext>
                </a:extLst>
              </a:tr>
            </a:tbl>
          </a:graphicData>
        </a:graphic>
      </p:graphicFrame>
      <p:pic>
        <p:nvPicPr>
          <p:cNvPr id="5" name="图片 4"/>
          <p:cNvPicPr>
            <a:picLocks noChangeAspect="1"/>
          </p:cNvPicPr>
          <p:nvPr/>
        </p:nvPicPr>
        <p:blipFill>
          <a:blip r:embed="rId2" cstate="print"/>
          <a:srcRect/>
          <a:stretch>
            <a:fillRect/>
          </a:stretch>
        </p:blipFill>
        <p:spPr>
          <a:xfrm>
            <a:off x="6477000" y="3409950"/>
            <a:ext cx="2459355" cy="1207294"/>
          </a:xfrm>
          <a:prstGeom prst="rect">
            <a:avLst/>
          </a:prstGeom>
          <a:noFill/>
          <a:ln w="38100">
            <a:noFill/>
            <a:miter/>
          </a:ln>
        </p:spPr>
      </p:pic>
      <p:sp>
        <p:nvSpPr>
          <p:cNvPr id="4" name="文本框 3"/>
          <p:cNvSpPr txBox="1"/>
          <p:nvPr/>
        </p:nvSpPr>
        <p:spPr>
          <a:xfrm>
            <a:off x="533400" y="3714750"/>
            <a:ext cx="5867400" cy="707886"/>
          </a:xfrm>
          <a:prstGeom prst="rect">
            <a:avLst/>
          </a:prstGeom>
          <a:noFill/>
        </p:spPr>
        <p:txBody>
          <a:bodyPr wrap="square" rtlCol="0" anchor="t">
            <a:spAutoFit/>
          </a:bodyPr>
          <a:lstStyle/>
          <a:p>
            <a:pPr marL="0" indent="0">
              <a:buNone/>
            </a:pPr>
            <a:r>
              <a:rPr lang="zh-CN" altLang="zh-CN" dirty="0">
                <a:latin typeface="微软雅黑" pitchFamily="34" charset="-122"/>
                <a:ea typeface="微软雅黑" pitchFamily="34" charset="-122"/>
                <a:sym typeface="+mn-ea"/>
              </a:rPr>
              <a:t>例如</a:t>
            </a:r>
            <a:r>
              <a:rPr lang="zh-CN" altLang="zh-CN" dirty="0" smtClean="0">
                <a:latin typeface="微软雅黑" pitchFamily="34" charset="-122"/>
                <a:ea typeface="微软雅黑" pitchFamily="34" charset="-122"/>
                <a:sym typeface="+mn-ea"/>
              </a:rPr>
              <a:t>：</a:t>
            </a:r>
            <a:endParaRPr lang="en-US" altLang="zh-CN" dirty="0" smtClean="0">
              <a:latin typeface="微软雅黑" pitchFamily="34" charset="-122"/>
              <a:ea typeface="微软雅黑" pitchFamily="34" charset="-122"/>
              <a:sym typeface="+mn-ea"/>
            </a:endParaRPr>
          </a:p>
          <a:p>
            <a:pPr marL="0" indent="0">
              <a:buNone/>
            </a:pPr>
            <a:r>
              <a:rPr lang="en-US" altLang="zh-CN" sz="1800" dirty="0" smtClean="0">
                <a:solidFill>
                  <a:srgbClr val="FF0000"/>
                </a:solidFill>
                <a:latin typeface="微软雅黑" pitchFamily="34" charset="-122"/>
                <a:ea typeface="微软雅黑" pitchFamily="34" charset="-122"/>
                <a:sym typeface="+mn-ea"/>
              </a:rPr>
              <a:t>alert</a:t>
            </a:r>
            <a:r>
              <a:rPr lang="en-US" altLang="zh-CN" sz="1800" dirty="0">
                <a:solidFill>
                  <a:srgbClr val="FF0000"/>
                </a:solidFill>
                <a:latin typeface="微软雅黑" pitchFamily="34" charset="-122"/>
                <a:ea typeface="微软雅黑" pitchFamily="34" charset="-122"/>
                <a:sym typeface="+mn-ea"/>
              </a:rPr>
              <a:t>("</a:t>
            </a:r>
            <a:r>
              <a:rPr lang="zh-CN" altLang="en-US" sz="1800" dirty="0">
                <a:solidFill>
                  <a:srgbClr val="FF0000"/>
                </a:solidFill>
                <a:latin typeface="微软雅黑" pitchFamily="34" charset="-122"/>
                <a:ea typeface="微软雅黑" pitchFamily="34" charset="-122"/>
                <a:sym typeface="+mn-ea"/>
              </a:rPr>
              <a:t>姓名</a:t>
            </a:r>
            <a:r>
              <a:rPr lang="en-US" altLang="zh-CN" sz="1800" dirty="0">
                <a:solidFill>
                  <a:srgbClr val="FF0000"/>
                </a:solidFill>
                <a:latin typeface="微软雅黑" pitchFamily="34" charset="-122"/>
                <a:ea typeface="微软雅黑" pitchFamily="34" charset="-122"/>
                <a:sym typeface="+mn-ea"/>
              </a:rPr>
              <a:t>:</a:t>
            </a:r>
            <a:r>
              <a:rPr lang="zh-CN" altLang="en-US" sz="1800" dirty="0">
                <a:solidFill>
                  <a:srgbClr val="FF0000"/>
                </a:solidFill>
                <a:latin typeface="微软雅黑" pitchFamily="34" charset="-122"/>
                <a:ea typeface="微软雅黑" pitchFamily="34" charset="-122"/>
                <a:sym typeface="+mn-ea"/>
              </a:rPr>
              <a:t>王大有</a:t>
            </a:r>
            <a:r>
              <a:rPr lang="en-US" altLang="zh-CN" sz="1800" dirty="0">
                <a:solidFill>
                  <a:srgbClr val="FF0000"/>
                </a:solidFill>
                <a:latin typeface="微软雅黑" pitchFamily="34" charset="-122"/>
                <a:ea typeface="微软雅黑" pitchFamily="34" charset="-122"/>
                <a:sym typeface="+mn-ea"/>
              </a:rPr>
              <a:t>\n</a:t>
            </a:r>
            <a:r>
              <a:rPr lang="zh-CN" altLang="en-US" sz="1800" dirty="0">
                <a:solidFill>
                  <a:srgbClr val="FF0000"/>
                </a:solidFill>
                <a:latin typeface="微软雅黑" pitchFamily="34" charset="-122"/>
                <a:ea typeface="微软雅黑" pitchFamily="34" charset="-122"/>
                <a:sym typeface="+mn-ea"/>
              </a:rPr>
              <a:t>班级</a:t>
            </a:r>
            <a:r>
              <a:rPr lang="en-US" altLang="zh-CN" sz="1800" dirty="0">
                <a:solidFill>
                  <a:srgbClr val="FF0000"/>
                </a:solidFill>
                <a:latin typeface="微软雅黑" pitchFamily="34" charset="-122"/>
                <a:ea typeface="微软雅黑" pitchFamily="34" charset="-122"/>
                <a:sym typeface="+mn-ea"/>
              </a:rPr>
              <a:t>:11</a:t>
            </a:r>
            <a:r>
              <a:rPr lang="zh-CN" altLang="en-US" sz="1800" dirty="0">
                <a:solidFill>
                  <a:srgbClr val="FF0000"/>
                </a:solidFill>
                <a:latin typeface="微软雅黑" pitchFamily="34" charset="-122"/>
                <a:ea typeface="微软雅黑" pitchFamily="34" charset="-122"/>
                <a:sym typeface="+mn-ea"/>
              </a:rPr>
              <a:t>计算机</a:t>
            </a:r>
            <a:r>
              <a:rPr lang="en-US" altLang="zh-CN" sz="1800" dirty="0">
                <a:solidFill>
                  <a:srgbClr val="FF0000"/>
                </a:solidFill>
                <a:latin typeface="微软雅黑" pitchFamily="34" charset="-122"/>
                <a:ea typeface="微软雅黑" pitchFamily="34" charset="-122"/>
                <a:sym typeface="+mn-ea"/>
              </a:rPr>
              <a:t>1</a:t>
            </a:r>
            <a:r>
              <a:rPr lang="zh-CN" altLang="en-US" sz="1800" dirty="0">
                <a:solidFill>
                  <a:srgbClr val="FF0000"/>
                </a:solidFill>
                <a:latin typeface="微软雅黑" pitchFamily="34" charset="-122"/>
                <a:ea typeface="微软雅黑" pitchFamily="34" charset="-122"/>
                <a:sym typeface="+mn-ea"/>
              </a:rPr>
              <a:t>班</a:t>
            </a:r>
            <a:r>
              <a:rPr lang="en-US" altLang="zh-CN" sz="1800" dirty="0">
                <a:solidFill>
                  <a:srgbClr val="FF0000"/>
                </a:solidFill>
                <a:latin typeface="微软雅黑" pitchFamily="34" charset="-122"/>
                <a:ea typeface="微软雅黑" pitchFamily="34" charset="-122"/>
                <a:sym typeface="+mn-ea"/>
              </a:rPr>
              <a:t>\r</a:t>
            </a:r>
            <a:r>
              <a:rPr lang="zh-CN" altLang="en-US" sz="1800" dirty="0">
                <a:solidFill>
                  <a:srgbClr val="FF0000"/>
                </a:solidFill>
                <a:latin typeface="微软雅黑" pitchFamily="34" charset="-122"/>
                <a:ea typeface="微软雅黑" pitchFamily="34" charset="-122"/>
                <a:sym typeface="+mn-ea"/>
              </a:rPr>
              <a:t>专业</a:t>
            </a:r>
            <a:r>
              <a:rPr lang="en-US" altLang="zh-CN" sz="1800" dirty="0">
                <a:solidFill>
                  <a:srgbClr val="FF0000"/>
                </a:solidFill>
                <a:latin typeface="微软雅黑" pitchFamily="34" charset="-122"/>
                <a:ea typeface="微软雅黑" pitchFamily="34" charset="-122"/>
                <a:sym typeface="+mn-ea"/>
              </a:rPr>
              <a:t>:</a:t>
            </a:r>
            <a:r>
              <a:rPr lang="zh-CN" altLang="en-US" sz="1800" dirty="0">
                <a:solidFill>
                  <a:srgbClr val="FF0000"/>
                </a:solidFill>
                <a:latin typeface="微软雅黑" pitchFamily="34" charset="-122"/>
                <a:ea typeface="微软雅黑" pitchFamily="34" charset="-122"/>
                <a:sym typeface="+mn-ea"/>
              </a:rPr>
              <a:t>计科系</a:t>
            </a:r>
            <a:r>
              <a:rPr lang="en-US" altLang="zh-CN" sz="1800" dirty="0">
                <a:solidFill>
                  <a:srgbClr val="FF0000"/>
                </a:solidFill>
                <a:latin typeface="微软雅黑" pitchFamily="34" charset="-122"/>
                <a:ea typeface="微软雅黑" pitchFamily="34" charset="-122"/>
                <a:sym typeface="+mn-ea"/>
              </a:rPr>
              <a:t>");</a:t>
            </a:r>
            <a:endParaRPr lang="zh-CN" altLang="en-US" sz="1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835055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tLang="zh-CN" dirty="0" smtClean="0"/>
              <a:t>14.1 JavaScript</a:t>
            </a:r>
            <a:r>
              <a:rPr lang="zh-CN" altLang="en-US" dirty="0" smtClean="0"/>
              <a:t>概述</a:t>
            </a:r>
          </a:p>
        </p:txBody>
      </p:sp>
      <p:sp>
        <p:nvSpPr>
          <p:cNvPr id="16386" name="Rectangle 3"/>
          <p:cNvSpPr>
            <a:spLocks noGrp="1" noChangeArrowheads="1"/>
          </p:cNvSpPr>
          <p:nvPr>
            <p:ph idx="1"/>
          </p:nvPr>
        </p:nvSpPr>
        <p:spPr>
          <a:xfrm>
            <a:off x="533400" y="800100"/>
            <a:ext cx="8509000" cy="3792141"/>
          </a:xfrm>
        </p:spPr>
        <p:txBody>
          <a:bodyPr/>
          <a:lstStyle/>
          <a:p>
            <a:pPr marL="0" indent="0">
              <a:buNone/>
            </a:pPr>
            <a:r>
              <a:rPr lang="en-US" altLang="zh-CN" dirty="0" smtClean="0"/>
              <a:t>       JavaScript</a:t>
            </a:r>
            <a:r>
              <a:rPr lang="zh-CN" altLang="en-US" dirty="0" smtClean="0"/>
              <a:t>最初由</a:t>
            </a:r>
            <a:r>
              <a:rPr lang="en-US" altLang="zh-CN" dirty="0" smtClean="0"/>
              <a:t>Netscape</a:t>
            </a:r>
            <a:r>
              <a:rPr lang="zh-CN" altLang="en-US" dirty="0" smtClean="0"/>
              <a:t>公司的</a:t>
            </a:r>
            <a:r>
              <a:rPr lang="en-US" altLang="zh-CN" dirty="0" smtClean="0">
                <a:solidFill>
                  <a:srgbClr val="FF0000"/>
                </a:solidFill>
              </a:rPr>
              <a:t>Brendan </a:t>
            </a:r>
            <a:r>
              <a:rPr lang="en-US" altLang="zh-CN" dirty="0" err="1" smtClean="0">
                <a:solidFill>
                  <a:srgbClr val="FF0000"/>
                </a:solidFill>
              </a:rPr>
              <a:t>Eich</a:t>
            </a:r>
            <a:r>
              <a:rPr lang="zh-CN" altLang="en-US" dirty="0" smtClean="0">
                <a:solidFill>
                  <a:srgbClr val="FF0000"/>
                </a:solidFill>
              </a:rPr>
              <a:t>（布兰登</a:t>
            </a:r>
            <a:r>
              <a:rPr lang="en-US" altLang="zh-CN" dirty="0" smtClean="0">
                <a:solidFill>
                  <a:srgbClr val="FF0000"/>
                </a:solidFill>
              </a:rPr>
              <a:t>﹒</a:t>
            </a:r>
            <a:r>
              <a:rPr lang="zh-CN" altLang="en-US" dirty="0" smtClean="0">
                <a:solidFill>
                  <a:srgbClr val="FF0000"/>
                </a:solidFill>
              </a:rPr>
              <a:t>艾奇）</a:t>
            </a:r>
            <a:r>
              <a:rPr lang="zh-CN" altLang="en-US" dirty="0" smtClean="0"/>
              <a:t>设计，最初命名为</a:t>
            </a:r>
            <a:r>
              <a:rPr lang="en-US" altLang="zh-CN" dirty="0" err="1" smtClean="0"/>
              <a:t>LiveScript</a:t>
            </a:r>
            <a:r>
              <a:rPr lang="zh-CN" altLang="en-US" dirty="0" smtClean="0"/>
              <a:t>，是一种动态、弱类型、基于原型的语言。后来，</a:t>
            </a:r>
            <a:r>
              <a:rPr lang="en-US" altLang="zh-CN" dirty="0" smtClean="0"/>
              <a:t>Netscape</a:t>
            </a:r>
            <a:r>
              <a:rPr lang="zh-CN" altLang="en-US" dirty="0" smtClean="0"/>
              <a:t>与</a:t>
            </a:r>
            <a:r>
              <a:rPr lang="en-US" altLang="zh-CN" dirty="0" smtClean="0"/>
              <a:t>Sun</a:t>
            </a:r>
            <a:r>
              <a:rPr lang="zh-CN" altLang="en-US" dirty="0" smtClean="0"/>
              <a:t>公司进行合作，将</a:t>
            </a:r>
            <a:r>
              <a:rPr lang="en-US" altLang="zh-CN" dirty="0" err="1" smtClean="0"/>
              <a:t>LiveScript</a:t>
            </a:r>
            <a:r>
              <a:rPr lang="zh-CN" altLang="en-US" dirty="0" smtClean="0"/>
              <a:t>改名为</a:t>
            </a:r>
            <a:r>
              <a:rPr lang="en-US" altLang="zh-CN" dirty="0" smtClean="0"/>
              <a:t>JavaScript</a:t>
            </a:r>
            <a:r>
              <a:rPr lang="zh-CN" altLang="en-US" dirty="0" smtClean="0"/>
              <a:t>。</a:t>
            </a:r>
            <a:endParaRPr lang="en-US" altLang="zh-CN" dirty="0" smtClean="0"/>
          </a:p>
          <a:p>
            <a:pPr marL="0" indent="0">
              <a:buNone/>
            </a:pPr>
            <a:r>
              <a:rPr lang="en-US" altLang="zh-CN" dirty="0" smtClean="0"/>
              <a:t>       JavaScript</a:t>
            </a:r>
            <a:r>
              <a:rPr lang="zh-CN" altLang="en-US" dirty="0" smtClean="0"/>
              <a:t>是一种基于对象和事件驱动并具有相对安全性的客户端脚本语言。被广泛应用于各种客户端</a:t>
            </a:r>
            <a:r>
              <a:rPr lang="en-US" altLang="zh-CN" dirty="0" smtClean="0"/>
              <a:t>Web</a:t>
            </a:r>
            <a:r>
              <a:rPr lang="zh-CN" altLang="en-US" dirty="0" smtClean="0"/>
              <a:t>程序尤其是</a:t>
            </a:r>
            <a:r>
              <a:rPr lang="en-US" altLang="zh-CN" dirty="0" smtClean="0"/>
              <a:t>HTML</a:t>
            </a:r>
            <a:r>
              <a:rPr lang="zh-CN" altLang="en-US" dirty="0" smtClean="0"/>
              <a:t>开发中，能给</a:t>
            </a:r>
            <a:r>
              <a:rPr lang="en-US" altLang="zh-CN" dirty="0" smtClean="0"/>
              <a:t>HTML</a:t>
            </a:r>
            <a:r>
              <a:rPr lang="zh-CN" altLang="en-US" dirty="0" smtClean="0"/>
              <a:t>网页添加动态功能，响应用户各种操作，实现诸如</a:t>
            </a:r>
            <a:r>
              <a:rPr lang="zh-CN" altLang="en-US" dirty="0" smtClean="0">
                <a:solidFill>
                  <a:srgbClr val="0000FA"/>
                </a:solidFill>
              </a:rPr>
              <a:t>欢迎信息、数字日历、跑马灯，显示浏览器停留时间</a:t>
            </a:r>
            <a:r>
              <a:rPr lang="zh-CN" altLang="en-US" dirty="0" smtClean="0"/>
              <a:t>等特殊效果，提高网页的可观性。</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altLang="zh-CN" kern="1200" dirty="0">
                <a:cs typeface="+mn-cs"/>
              </a:rPr>
              <a:t>14.4 </a:t>
            </a:r>
            <a:r>
              <a:rPr lang="zh-CN" altLang="en-US" kern="1200" dirty="0">
                <a:cs typeface="+mn-cs"/>
              </a:rPr>
              <a:t>运算符和表达式</a:t>
            </a:r>
          </a:p>
        </p:txBody>
      </p:sp>
      <p:sp>
        <p:nvSpPr>
          <p:cNvPr id="41986" name="Rectangle 3"/>
          <p:cNvSpPr>
            <a:spLocks noGrp="1" noChangeArrowheads="1"/>
          </p:cNvSpPr>
          <p:nvPr>
            <p:ph idx="1"/>
          </p:nvPr>
        </p:nvSpPr>
        <p:spPr>
          <a:xfrm>
            <a:off x="533400" y="819150"/>
            <a:ext cx="8509000" cy="3915728"/>
          </a:xfrm>
        </p:spPr>
        <p:txBody>
          <a:bodyPr/>
          <a:lstStyle/>
          <a:p>
            <a:pPr marL="0" lvl="1" indent="536575">
              <a:buNone/>
            </a:pPr>
            <a:r>
              <a:rPr lang="en-US" altLang="zh-CN" b="0" dirty="0" smtClean="0"/>
              <a:t>JavaScript</a:t>
            </a:r>
            <a:r>
              <a:rPr lang="zh-CN" altLang="en-US" b="0" u="sng" dirty="0" smtClean="0">
                <a:solidFill>
                  <a:srgbClr val="FF0000"/>
                </a:solidFill>
              </a:rPr>
              <a:t>运算符</a:t>
            </a:r>
            <a:r>
              <a:rPr lang="zh-CN" altLang="en-US" b="0" dirty="0" smtClean="0"/>
              <a:t>主要有：算术运算符、关系运算符、逻辑运算符、赋值运算符、自增自减运算符、逗号运算符和位运算符等。</a:t>
            </a:r>
          </a:p>
          <a:p>
            <a:pPr marL="0" lvl="1" indent="709295">
              <a:buNone/>
            </a:pPr>
            <a:r>
              <a:rPr lang="zh-CN" altLang="en-US" b="0" dirty="0" smtClean="0"/>
              <a:t>根据操作数的个数，将运算符分为</a:t>
            </a:r>
            <a:r>
              <a:rPr lang="zh-CN" altLang="en-US" b="0" u="sng" dirty="0" smtClean="0">
                <a:solidFill>
                  <a:srgbClr val="FF0000"/>
                </a:solidFill>
              </a:rPr>
              <a:t>一元运算符、二元运算符和三元运算符</a:t>
            </a:r>
            <a:r>
              <a:rPr lang="zh-CN" altLang="en-US" b="0" dirty="0" smtClean="0"/>
              <a:t>。</a:t>
            </a:r>
          </a:p>
          <a:p>
            <a:pPr marL="0" indent="0">
              <a:buNone/>
            </a:pPr>
            <a:r>
              <a:rPr lang="zh-CN" altLang="en-US" dirty="0" smtClean="0"/>
              <a:t>       由操作数（变量、常量、函数调用等）和运算符结合在一起构成的式子称为“</a:t>
            </a:r>
            <a:r>
              <a:rPr lang="zh-CN" altLang="en-US" u="sng" dirty="0" smtClean="0">
                <a:solidFill>
                  <a:srgbClr val="FF0000"/>
                </a:solidFill>
              </a:rPr>
              <a:t>表达式</a:t>
            </a:r>
            <a:r>
              <a:rPr lang="zh-CN" altLang="en-US" dirty="0" smtClean="0"/>
              <a:t>”，</a:t>
            </a:r>
            <a:r>
              <a:rPr lang="zh-CN" altLang="en-US" dirty="0" smtClean="0">
                <a:solidFill>
                  <a:srgbClr val="FF0000"/>
                </a:solidFill>
              </a:rPr>
              <a:t>最简单的表达式可以是常量名称。</a:t>
            </a:r>
          </a:p>
          <a:p>
            <a:pPr marL="0" indent="0">
              <a:buNone/>
            </a:pPr>
            <a:r>
              <a:rPr lang="zh-CN" altLang="en-US" dirty="0">
                <a:solidFill>
                  <a:schemeClr val="accent1"/>
                </a:solidFill>
                <a:sym typeface="+mn-ea"/>
              </a:rPr>
              <a:t>       </a:t>
            </a:r>
            <a:r>
              <a:rPr lang="zh-CN" altLang="en-US" dirty="0">
                <a:ln/>
                <a:solidFill>
                  <a:schemeClr val="tx1"/>
                </a:solidFill>
                <a:sym typeface="+mn-ea"/>
              </a:rPr>
              <a:t>对应的表达式包括：算术表达式、关系表达式、逻辑表达式、赋值表达式、自增、自减表达式、逗号表达式、条件表达式、位表达式。 </a:t>
            </a:r>
          </a:p>
          <a:p>
            <a:pPr marL="0" indent="0">
              <a:buNone/>
            </a:pPr>
            <a:endParaRPr lang="zh-CN" altLang="en-US" sz="2800" b="0" dirty="0" smtClean="0">
              <a:ln/>
              <a:solidFill>
                <a:schemeClr val="tx1"/>
              </a:solidFill>
              <a:effectLst>
                <a:outerShdw blurRad="38100" dist="19050" dir="2700000" algn="tl" rotWithShape="0">
                  <a:schemeClr val="dk1">
                    <a:alpha val="40000"/>
                  </a:schemeClr>
                </a:outerShdw>
              </a:effectLst>
              <a:latin typeface="黑体" pitchFamily="2" charset="-122"/>
              <a:ea typeface="黑体" pitchFamily="2" charset="-122"/>
              <a:sym typeface="+mn-ea"/>
            </a:endParaRPr>
          </a:p>
        </p:txBody>
      </p:sp>
    </p:spTree>
    <p:extLst>
      <p:ext uri="{BB962C8B-B14F-4D97-AF65-F5344CB8AC3E}">
        <p14:creationId xmlns:p14="http://schemas.microsoft.com/office/powerpoint/2010/main" val="3028285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r>
              <a:rPr lang="en-US" altLang="zh-CN" dirty="0" smtClean="0"/>
              <a:t>14.4.1 </a:t>
            </a:r>
            <a:r>
              <a:rPr lang="zh-CN" altLang="en-US" dirty="0" smtClean="0"/>
              <a:t>算术运算符和表达式</a:t>
            </a:r>
          </a:p>
        </p:txBody>
      </p:sp>
      <p:sp>
        <p:nvSpPr>
          <p:cNvPr id="3" name="文本占位符 2"/>
          <p:cNvSpPr>
            <a:spLocks noGrp="1"/>
          </p:cNvSpPr>
          <p:nvPr>
            <p:ph idx="1"/>
          </p:nvPr>
        </p:nvSpPr>
        <p:spPr>
          <a:xfrm>
            <a:off x="533401" y="815340"/>
            <a:ext cx="8534400" cy="1299210"/>
          </a:xfrm>
          <a:ln w="9525">
            <a:noFill/>
            <a:miter/>
          </a:ln>
        </p:spPr>
        <p:txBody>
          <a:bodyPr/>
          <a:lstStyle/>
          <a:p>
            <a:pPr marL="0" indent="0">
              <a:lnSpc>
                <a:spcPct val="95000"/>
              </a:lnSpc>
              <a:buNone/>
            </a:pPr>
            <a:r>
              <a:rPr lang="en-US" altLang="zh-CN" kern="1200" dirty="0"/>
              <a:t>   </a:t>
            </a:r>
            <a:r>
              <a:rPr lang="en-US" altLang="zh-CN" kern="1200" dirty="0" smtClean="0"/>
              <a:t>    </a:t>
            </a:r>
            <a:r>
              <a:rPr lang="zh-CN" altLang="en-US" kern="1200" dirty="0"/>
              <a:t>算术运算符负责算术运算，用算术运算符和运算对象</a:t>
            </a:r>
            <a:r>
              <a:rPr lang="en-US" altLang="zh-CN" kern="1200" dirty="0"/>
              <a:t>(</a:t>
            </a:r>
            <a:r>
              <a:rPr lang="zh-CN" altLang="en-US" kern="1200" dirty="0"/>
              <a:t>操作数</a:t>
            </a:r>
            <a:r>
              <a:rPr lang="en-US" altLang="zh-CN" kern="1200" dirty="0"/>
              <a:t>)</a:t>
            </a:r>
            <a:r>
              <a:rPr lang="zh-CN" altLang="en-US" kern="1200" dirty="0"/>
              <a:t>连接起来符合规则的式子，称为算术表达式。</a:t>
            </a:r>
          </a:p>
          <a:p>
            <a:pPr marL="525780" indent="-342900">
              <a:spcBef>
                <a:spcPts val="0"/>
              </a:spcBef>
              <a:spcAft>
                <a:spcPts val="0"/>
              </a:spcAft>
            </a:pPr>
            <a:r>
              <a:rPr lang="zh-CN" altLang="en-US" sz="1800" kern="1200" dirty="0">
                <a:solidFill>
                  <a:srgbClr val="FF0000"/>
                </a:solidFill>
              </a:rPr>
              <a:t>双元运算符（</a:t>
            </a:r>
            <a:r>
              <a:rPr lang="en-US" altLang="zh-CN" sz="1800" kern="1200" dirty="0">
                <a:solidFill>
                  <a:srgbClr val="FF0000"/>
                </a:solidFill>
              </a:rPr>
              <a:t>op1 operator op2</a:t>
            </a:r>
            <a:r>
              <a:rPr lang="zh-CN" altLang="en-US" sz="1800" kern="1200" dirty="0">
                <a:solidFill>
                  <a:srgbClr val="FF0000"/>
                </a:solidFill>
              </a:rPr>
              <a:t>）</a:t>
            </a:r>
          </a:p>
          <a:p>
            <a:pPr marL="525780" indent="-342900">
              <a:spcBef>
                <a:spcPts val="0"/>
              </a:spcBef>
              <a:spcAft>
                <a:spcPts val="0"/>
              </a:spcAft>
            </a:pPr>
            <a:r>
              <a:rPr lang="zh-CN" altLang="en-US" sz="1800" kern="1200" dirty="0">
                <a:solidFill>
                  <a:srgbClr val="FF0000"/>
                </a:solidFill>
                <a:latin typeface="黑体" pitchFamily="2" charset="-122"/>
                <a:ea typeface="黑体" pitchFamily="2" charset="-122"/>
              </a:rPr>
              <a:t>单元运算符（</a:t>
            </a:r>
            <a:r>
              <a:rPr lang="en-US" altLang="zh-CN" sz="1800" kern="1200" dirty="0">
                <a:solidFill>
                  <a:srgbClr val="FF0000"/>
                </a:solidFill>
                <a:latin typeface="黑体" pitchFamily="2" charset="-122"/>
                <a:ea typeface="黑体" pitchFamily="2" charset="-122"/>
              </a:rPr>
              <a:t>op operator</a:t>
            </a:r>
            <a:r>
              <a:rPr lang="zh-CN" altLang="en-US" sz="1800" kern="1200" dirty="0">
                <a:solidFill>
                  <a:srgbClr val="FF0000"/>
                </a:solidFill>
                <a:latin typeface="黑体" pitchFamily="2" charset="-122"/>
                <a:ea typeface="黑体" pitchFamily="2" charset="-122"/>
              </a:rPr>
              <a:t>或</a:t>
            </a:r>
            <a:r>
              <a:rPr lang="en-US" altLang="zh-CN" sz="1800" kern="1200" dirty="0">
                <a:solidFill>
                  <a:srgbClr val="FF0000"/>
                </a:solidFill>
                <a:latin typeface="黑体" pitchFamily="2" charset="-122"/>
                <a:ea typeface="黑体" pitchFamily="2" charset="-122"/>
              </a:rPr>
              <a:t>operator op </a:t>
            </a:r>
          </a:p>
        </p:txBody>
      </p:sp>
      <p:graphicFrame>
        <p:nvGraphicFramePr>
          <p:cNvPr id="4" name="表格 3"/>
          <p:cNvGraphicFramePr/>
          <p:nvPr/>
        </p:nvGraphicFramePr>
        <p:xfrm>
          <a:off x="990600" y="2289810"/>
          <a:ext cx="7543799" cy="2263140"/>
        </p:xfrm>
        <a:graphic>
          <a:graphicData uri="http://schemas.openxmlformats.org/drawingml/2006/table">
            <a:tbl>
              <a:tblPr>
                <a:tableStyleId>{5DA37D80-6434-44D0-A028-1B22A696006F}</a:tableStyleId>
              </a:tblPr>
              <a:tblGrid>
                <a:gridCol w="1258649">
                  <a:extLst>
                    <a:ext uri="{9D8B030D-6E8A-4147-A177-3AD203B41FA5}">
                      <a16:colId xmlns:a16="http://schemas.microsoft.com/office/drawing/2014/main" val="20000"/>
                    </a:ext>
                  </a:extLst>
                </a:gridCol>
                <a:gridCol w="1130239">
                  <a:extLst>
                    <a:ext uri="{9D8B030D-6E8A-4147-A177-3AD203B41FA5}">
                      <a16:colId xmlns:a16="http://schemas.microsoft.com/office/drawing/2014/main" val="20001"/>
                    </a:ext>
                  </a:extLst>
                </a:gridCol>
                <a:gridCol w="2935500">
                  <a:extLst>
                    <a:ext uri="{9D8B030D-6E8A-4147-A177-3AD203B41FA5}">
                      <a16:colId xmlns:a16="http://schemas.microsoft.com/office/drawing/2014/main" val="20002"/>
                    </a:ext>
                  </a:extLst>
                </a:gridCol>
                <a:gridCol w="2219411">
                  <a:extLst>
                    <a:ext uri="{9D8B030D-6E8A-4147-A177-3AD203B41FA5}">
                      <a16:colId xmlns:a16="http://schemas.microsoft.com/office/drawing/2014/main" val="20003"/>
                    </a:ext>
                  </a:extLst>
                </a:gridCol>
              </a:tblGrid>
              <a:tr h="240903">
                <a:tc gridSpan="4">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latin typeface="微软雅黑" pitchFamily="34" charset="-122"/>
                          <a:ea typeface="微软雅黑" pitchFamily="34" charset="-122"/>
                        </a:rPr>
                        <a:t>表</a:t>
                      </a:r>
                      <a:r>
                        <a:rPr lang="en-US" altLang="zh-CN" sz="1200" dirty="0" smtClean="0">
                          <a:latin typeface="微软雅黑" pitchFamily="34" charset="-122"/>
                          <a:ea typeface="微软雅黑" pitchFamily="34" charset="-122"/>
                        </a:rPr>
                        <a:t>14-6  </a:t>
                      </a:r>
                      <a:r>
                        <a:rPr lang="zh-CN" altLang="en-US" sz="1200" dirty="0">
                          <a:latin typeface="微软雅黑" pitchFamily="34" charset="-122"/>
                          <a:ea typeface="微软雅黑" pitchFamily="34" charset="-122"/>
                        </a:rPr>
                        <a:t>算术运算符</a:t>
                      </a:r>
                    </a:p>
                  </a:txBody>
                  <a:tcPr marL="0" marT="34290" marB="34290"/>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2409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运算符</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描述</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latin typeface="微软雅黑" pitchFamily="34" charset="-122"/>
                          <a:ea typeface="微软雅黑" pitchFamily="34" charset="-122"/>
                        </a:rPr>
                        <a:t>例子（假定</a:t>
                      </a:r>
                      <a:r>
                        <a:rPr lang="en-US" altLang="zh-CN" sz="1200" dirty="0">
                          <a:latin typeface="微软雅黑" pitchFamily="34" charset="-122"/>
                          <a:ea typeface="微软雅黑" pitchFamily="34" charset="-122"/>
                        </a:rPr>
                        <a:t>a = 2</a:t>
                      </a:r>
                      <a:r>
                        <a:rPr lang="zh-CN" altLang="en-US" sz="1200" dirty="0">
                          <a:latin typeface="微软雅黑" pitchFamily="34" charset="-122"/>
                          <a:ea typeface="微软雅黑" pitchFamily="34" charset="-122"/>
                        </a:rPr>
                        <a:t>）</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latin typeface="微软雅黑" pitchFamily="34" charset="-122"/>
                          <a:ea typeface="微软雅黑" pitchFamily="34" charset="-122"/>
                        </a:rPr>
                        <a:t>结果</a:t>
                      </a:r>
                    </a:p>
                  </a:txBody>
                  <a:tcPr marL="0" marT="34290" marB="34290"/>
                </a:tc>
                <a:extLst>
                  <a:ext uri="{0D108BD9-81ED-4DB2-BD59-A6C34878D82A}">
                    <a16:rowId xmlns:a16="http://schemas.microsoft.com/office/drawing/2014/main" val="10001"/>
                  </a:ext>
                </a:extLst>
              </a:tr>
              <a:tr h="2409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b="0" dirty="0">
                          <a:latin typeface="微软雅黑" pitchFamily="34" charset="-122"/>
                          <a:ea typeface="微软雅黑" pitchFamily="34" charset="-122"/>
                        </a:rPr>
                        <a:t>+</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加</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a+2</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4</a:t>
                      </a:r>
                    </a:p>
                  </a:txBody>
                  <a:tcPr marL="0" marT="34290" marB="34290"/>
                </a:tc>
                <a:extLst>
                  <a:ext uri="{0D108BD9-81ED-4DB2-BD59-A6C34878D82A}">
                    <a16:rowId xmlns:a16="http://schemas.microsoft.com/office/drawing/2014/main" val="10002"/>
                  </a:ext>
                </a:extLst>
              </a:tr>
              <a:tr h="2409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b="0">
                          <a:latin typeface="微软雅黑" pitchFamily="34" charset="-122"/>
                          <a:ea typeface="微软雅黑" pitchFamily="34" charset="-122"/>
                        </a:rPr>
                        <a:t>-</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减</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a -1</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1</a:t>
                      </a:r>
                    </a:p>
                  </a:txBody>
                  <a:tcPr marL="0" marT="34290" marB="34290"/>
                </a:tc>
                <a:extLst>
                  <a:ext uri="{0D108BD9-81ED-4DB2-BD59-A6C34878D82A}">
                    <a16:rowId xmlns:a16="http://schemas.microsoft.com/office/drawing/2014/main" val="10003"/>
                  </a:ext>
                </a:extLst>
              </a:tr>
              <a:tr h="2409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乘</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latin typeface="微软雅黑" pitchFamily="34" charset="-122"/>
                          <a:ea typeface="微软雅黑" pitchFamily="34" charset="-122"/>
                        </a:rPr>
                        <a:t>b = a * 2</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4</a:t>
                      </a:r>
                    </a:p>
                  </a:txBody>
                  <a:tcPr marL="0" marT="34290" marB="34290"/>
                </a:tc>
                <a:extLst>
                  <a:ext uri="{0D108BD9-81ED-4DB2-BD59-A6C34878D82A}">
                    <a16:rowId xmlns:a16="http://schemas.microsoft.com/office/drawing/2014/main" val="10004"/>
                  </a:ext>
                </a:extLst>
              </a:tr>
              <a:tr h="2409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b="0">
                          <a:latin typeface="微软雅黑" pitchFamily="34" charset="-122"/>
                          <a:ea typeface="微软雅黑" pitchFamily="34" charset="-122"/>
                        </a:rPr>
                        <a:t>/</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除</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latin typeface="微软雅黑" pitchFamily="34" charset="-122"/>
                          <a:ea typeface="微软雅黑" pitchFamily="34" charset="-122"/>
                        </a:rPr>
                        <a:t>b = a / 2</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1</a:t>
                      </a:r>
                    </a:p>
                  </a:txBody>
                  <a:tcPr marL="0" marT="34290" marB="34290"/>
                </a:tc>
                <a:extLst>
                  <a:ext uri="{0D108BD9-81ED-4DB2-BD59-A6C34878D82A}">
                    <a16:rowId xmlns:a16="http://schemas.microsoft.com/office/drawing/2014/main" val="10005"/>
                  </a:ext>
                </a:extLst>
              </a:tr>
              <a:tr h="2409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b="0">
                          <a:latin typeface="微软雅黑" pitchFamily="34" charset="-122"/>
                          <a:ea typeface="微软雅黑" pitchFamily="34" charset="-122"/>
                        </a:rPr>
                        <a:t>%</a:t>
                      </a:r>
                      <a:endParaRPr lang="en-US" altLang="zh-CN" sz="1200" b="0">
                        <a:solidFill>
                          <a:srgbClr val="FF0000"/>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取模</a:t>
                      </a:r>
                      <a:endParaRPr lang="zh-CN" altLang="en-US" sz="1200" b="0" dirty="0">
                        <a:solidFill>
                          <a:srgbClr val="FF0000"/>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latin typeface="微软雅黑" pitchFamily="34" charset="-122"/>
                          <a:ea typeface="微软雅黑" pitchFamily="34" charset="-122"/>
                        </a:rPr>
                        <a:t>b = a%2</a:t>
                      </a:r>
                      <a:endParaRPr lang="en-US" altLang="zh-CN" sz="1200">
                        <a:solidFill>
                          <a:srgbClr val="FF0000"/>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0</a:t>
                      </a:r>
                    </a:p>
                  </a:txBody>
                  <a:tcPr marL="0" marT="34290" marB="34290"/>
                </a:tc>
                <a:extLst>
                  <a:ext uri="{0D108BD9-81ED-4DB2-BD59-A6C34878D82A}">
                    <a16:rowId xmlns:a16="http://schemas.microsoft.com/office/drawing/2014/main" val="10006"/>
                  </a:ext>
                </a:extLst>
              </a:tr>
              <a:tr h="2409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b="0">
                          <a:latin typeface="微软雅黑" pitchFamily="34" charset="-122"/>
                          <a:ea typeface="微软雅黑" pitchFamily="34" charset="-122"/>
                        </a:rPr>
                        <a:t>++</a:t>
                      </a:r>
                      <a:endParaRPr lang="en-US" altLang="zh-CN" sz="1200" b="0">
                        <a:solidFill>
                          <a:srgbClr val="FF0000"/>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自增</a:t>
                      </a:r>
                      <a:endParaRPr lang="zh-CN" altLang="en-US" sz="1200" b="0" dirty="0">
                        <a:solidFill>
                          <a:srgbClr val="FF0000"/>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latin typeface="微软雅黑" pitchFamily="34" charset="-122"/>
                          <a:ea typeface="微软雅黑" pitchFamily="34" charset="-122"/>
                        </a:rPr>
                        <a:t>b = a++</a:t>
                      </a:r>
                      <a:r>
                        <a:rPr lang="zh-CN" altLang="en-US" sz="1200" dirty="0">
                          <a:latin typeface="微软雅黑" pitchFamily="34" charset="-122"/>
                          <a:ea typeface="微软雅黑" pitchFamily="34" charset="-122"/>
                        </a:rPr>
                        <a:t>（后置，先使用再运算）</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2</a:t>
                      </a:r>
                    </a:p>
                  </a:txBody>
                  <a:tcPr marL="0" marT="34290" marB="34290"/>
                </a:tc>
                <a:extLst>
                  <a:ext uri="{0D108BD9-81ED-4DB2-BD59-A6C34878D82A}">
                    <a16:rowId xmlns:a16="http://schemas.microsoft.com/office/drawing/2014/main" val="10007"/>
                  </a:ext>
                </a:extLst>
              </a:tr>
              <a:tr h="2409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b="0">
                          <a:latin typeface="微软雅黑" pitchFamily="34" charset="-122"/>
                          <a:ea typeface="微软雅黑" pitchFamily="34" charset="-122"/>
                        </a:rPr>
                        <a:t>--</a:t>
                      </a:r>
                      <a:endParaRPr lang="en-US" altLang="zh-CN" sz="1200" b="0">
                        <a:solidFill>
                          <a:srgbClr val="FF0000"/>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b="0" dirty="0">
                          <a:latin typeface="微软雅黑" pitchFamily="34" charset="-122"/>
                          <a:ea typeface="微软雅黑" pitchFamily="34" charset="-122"/>
                        </a:rPr>
                        <a:t>自减</a:t>
                      </a:r>
                      <a:endParaRPr lang="zh-CN" altLang="en-US" sz="1200" b="0" dirty="0">
                        <a:solidFill>
                          <a:srgbClr val="FF0000"/>
                        </a:solidFill>
                        <a:latin typeface="微软雅黑" pitchFamily="34" charset="-122"/>
                        <a:ea typeface="微软雅黑" pitchFamily="34" charset="-122"/>
                      </a:endParaRP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latin typeface="微软雅黑" pitchFamily="34" charset="-122"/>
                          <a:ea typeface="微软雅黑" pitchFamily="34" charset="-122"/>
                        </a:rPr>
                        <a:t>b = - -a</a:t>
                      </a:r>
                      <a:r>
                        <a:rPr lang="zh-CN" altLang="en-US" sz="1200" dirty="0">
                          <a:latin typeface="微软雅黑" pitchFamily="34" charset="-122"/>
                          <a:ea typeface="微软雅黑" pitchFamily="34" charset="-122"/>
                        </a:rPr>
                        <a:t>（前置，先运算再使用）</a:t>
                      </a:r>
                    </a:p>
                  </a:txBody>
                  <a:tcPr marL="0" marT="34290" marB="34290"/>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latin typeface="微软雅黑" pitchFamily="34" charset="-122"/>
                          <a:ea typeface="微软雅黑" pitchFamily="34" charset="-122"/>
                        </a:rPr>
                        <a:t>b = 1</a:t>
                      </a:r>
                    </a:p>
                  </a:txBody>
                  <a:tcPr marL="0" marT="34290" marB="3429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6728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lide(fromBottom)">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r>
              <a:rPr lang="en-US" altLang="zh-CN" kern="1200" dirty="0">
                <a:cs typeface="+mn-cs"/>
              </a:rPr>
              <a:t>14.4.2 </a:t>
            </a:r>
            <a:r>
              <a:rPr lang="zh-CN" altLang="en-US" kern="1200" dirty="0">
                <a:cs typeface="+mn-cs"/>
              </a:rPr>
              <a:t>关系运算符和表达式</a:t>
            </a:r>
          </a:p>
        </p:txBody>
      </p:sp>
      <p:graphicFrame>
        <p:nvGraphicFramePr>
          <p:cNvPr id="3" name="内容占位符 2"/>
          <p:cNvGraphicFramePr>
            <a:graphicFrameLocks noGrp="1"/>
          </p:cNvGraphicFramePr>
          <p:nvPr>
            <p:ph idx="1"/>
          </p:nvPr>
        </p:nvGraphicFramePr>
        <p:xfrm>
          <a:off x="762000" y="1314450"/>
          <a:ext cx="8202930" cy="1846897"/>
        </p:xfrm>
        <a:graphic>
          <a:graphicData uri="http://schemas.openxmlformats.org/drawingml/2006/table">
            <a:tbl>
              <a:tblPr>
                <a:tableStyleId>{5DA37D80-6434-44D0-A028-1B22A696006F}</a:tableStyleId>
              </a:tblPr>
              <a:tblGrid>
                <a:gridCol w="1092835">
                  <a:extLst>
                    <a:ext uri="{9D8B030D-6E8A-4147-A177-3AD203B41FA5}">
                      <a16:colId xmlns:a16="http://schemas.microsoft.com/office/drawing/2014/main" val="20000"/>
                    </a:ext>
                  </a:extLst>
                </a:gridCol>
                <a:gridCol w="654685">
                  <a:extLst>
                    <a:ext uri="{9D8B030D-6E8A-4147-A177-3AD203B41FA5}">
                      <a16:colId xmlns:a16="http://schemas.microsoft.com/office/drawing/2014/main" val="20001"/>
                    </a:ext>
                  </a:extLst>
                </a:gridCol>
                <a:gridCol w="673100">
                  <a:extLst>
                    <a:ext uri="{9D8B030D-6E8A-4147-A177-3AD203B41FA5}">
                      <a16:colId xmlns:a16="http://schemas.microsoft.com/office/drawing/2014/main" val="20002"/>
                    </a:ext>
                  </a:extLst>
                </a:gridCol>
                <a:gridCol w="1007745">
                  <a:extLst>
                    <a:ext uri="{9D8B030D-6E8A-4147-A177-3AD203B41FA5}">
                      <a16:colId xmlns:a16="http://schemas.microsoft.com/office/drawing/2014/main" val="20003"/>
                    </a:ext>
                  </a:extLst>
                </a:gridCol>
                <a:gridCol w="941705">
                  <a:extLst>
                    <a:ext uri="{9D8B030D-6E8A-4147-A177-3AD203B41FA5}">
                      <a16:colId xmlns:a16="http://schemas.microsoft.com/office/drawing/2014/main" val="20004"/>
                    </a:ext>
                  </a:extLst>
                </a:gridCol>
                <a:gridCol w="808355">
                  <a:extLst>
                    <a:ext uri="{9D8B030D-6E8A-4147-A177-3AD203B41FA5}">
                      <a16:colId xmlns:a16="http://schemas.microsoft.com/office/drawing/2014/main" val="20005"/>
                    </a:ext>
                  </a:extLst>
                </a:gridCol>
                <a:gridCol w="720725">
                  <a:extLst>
                    <a:ext uri="{9D8B030D-6E8A-4147-A177-3AD203B41FA5}">
                      <a16:colId xmlns:a16="http://schemas.microsoft.com/office/drawing/2014/main" val="20006"/>
                    </a:ext>
                  </a:extLst>
                </a:gridCol>
                <a:gridCol w="1124585">
                  <a:extLst>
                    <a:ext uri="{9D8B030D-6E8A-4147-A177-3AD203B41FA5}">
                      <a16:colId xmlns:a16="http://schemas.microsoft.com/office/drawing/2014/main" val="20007"/>
                    </a:ext>
                  </a:extLst>
                </a:gridCol>
                <a:gridCol w="1179195">
                  <a:extLst>
                    <a:ext uri="{9D8B030D-6E8A-4147-A177-3AD203B41FA5}">
                      <a16:colId xmlns:a16="http://schemas.microsoft.com/office/drawing/2014/main" val="20008"/>
                    </a:ext>
                  </a:extLst>
                </a:gridCol>
              </a:tblGrid>
              <a:tr h="34290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运算符</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solidFill>
                            <a:schemeClr val="tx1"/>
                          </a:solidFill>
                          <a:latin typeface="微软雅黑" pitchFamily="34" charset="-122"/>
                          <a:ea typeface="微软雅黑" pitchFamily="34" charset="-122"/>
                        </a:rPr>
                        <a:t>&gt;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&lt;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&gt;=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&lt;=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a:t>
                      </a:r>
                    </a:p>
                  </a:txBody>
                  <a:tcPr marT="34290" marB="34290" anchor="ctr"/>
                </a:tc>
                <a:extLst>
                  <a:ext uri="{0D108BD9-81ED-4DB2-BD59-A6C34878D82A}">
                    <a16:rowId xmlns:a16="http://schemas.microsoft.com/office/drawing/2014/main" val="10000"/>
                  </a:ext>
                </a:extLst>
              </a:tr>
              <a:tr h="360997">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名称</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大于</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小于</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大于</a:t>
                      </a:r>
                    </a:p>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或等于</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小于</a:t>
                      </a:r>
                    </a:p>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或等于</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不等于</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等于</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smtClean="0">
                          <a:solidFill>
                            <a:srgbClr val="FF0000"/>
                          </a:solidFill>
                          <a:latin typeface="微软雅黑" pitchFamily="34" charset="-122"/>
                          <a:ea typeface="微软雅黑" pitchFamily="34" charset="-122"/>
                        </a:rPr>
                        <a:t>全等</a:t>
                      </a:r>
                      <a:r>
                        <a:rPr lang="zh-CN" altLang="en-US" sz="1200" dirty="0">
                          <a:solidFill>
                            <a:srgbClr val="FF0000"/>
                          </a:solidFill>
                          <a:latin typeface="微软雅黑" pitchFamily="34" charset="-122"/>
                          <a:ea typeface="微软雅黑" pitchFamily="34" charset="-122"/>
                        </a:rPr>
                        <a:t>于</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smtClean="0">
                          <a:solidFill>
                            <a:srgbClr val="FF0000"/>
                          </a:solidFill>
                          <a:latin typeface="微软雅黑" pitchFamily="34" charset="-122"/>
                          <a:ea typeface="微软雅黑" pitchFamily="34" charset="-122"/>
                        </a:rPr>
                        <a:t>非全等</a:t>
                      </a:r>
                      <a:r>
                        <a:rPr lang="zh-CN" altLang="en-US" sz="1200" dirty="0">
                          <a:solidFill>
                            <a:srgbClr val="FF0000"/>
                          </a:solidFill>
                          <a:latin typeface="微软雅黑" pitchFamily="34" charset="-122"/>
                          <a:ea typeface="微软雅黑" pitchFamily="34" charset="-122"/>
                        </a:rPr>
                        <a:t>于</a:t>
                      </a:r>
                    </a:p>
                  </a:txBody>
                  <a:tcPr marT="34290" marB="34290" anchor="ctr"/>
                </a:tc>
                <a:extLst>
                  <a:ext uri="{0D108BD9-81ED-4DB2-BD59-A6C34878D82A}">
                    <a16:rowId xmlns:a16="http://schemas.microsoft.com/office/drawing/2014/main" val="10001"/>
                  </a:ext>
                </a:extLst>
              </a:tr>
              <a:tr h="383857">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表达式</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6&gt;5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6&lt;5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6&gt;=5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solidFill>
                            <a:schemeClr val="tx1"/>
                          </a:solidFill>
                          <a:latin typeface="微软雅黑" pitchFamily="34" charset="-122"/>
                          <a:ea typeface="微软雅黑" pitchFamily="34" charset="-122"/>
                        </a:rPr>
                        <a:t>6&lt;=5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solidFill>
                            <a:schemeClr val="tx1"/>
                          </a:solidFill>
                          <a:latin typeface="微软雅黑" pitchFamily="34" charset="-122"/>
                          <a:ea typeface="微软雅黑" pitchFamily="34" charset="-122"/>
                        </a:rPr>
                        <a:t>6!=5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solidFill>
                            <a:schemeClr val="tx1"/>
                          </a:solidFill>
                          <a:latin typeface="微软雅黑" pitchFamily="34" charset="-122"/>
                          <a:ea typeface="微软雅黑" pitchFamily="34" charset="-122"/>
                        </a:rPr>
                        <a:t>6==5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solidFill>
                            <a:schemeClr val="tx1"/>
                          </a:solidFill>
                          <a:latin typeface="微软雅黑" pitchFamily="34" charset="-122"/>
                          <a:ea typeface="微软雅黑" pitchFamily="34" charset="-122"/>
                        </a:rPr>
                        <a:t>5==="5"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5!=="5"</a:t>
                      </a:r>
                    </a:p>
                  </a:txBody>
                  <a:tcPr marT="34290" marB="34290" anchor="ctr"/>
                </a:tc>
                <a:extLst>
                  <a:ext uri="{0D108BD9-81ED-4DB2-BD59-A6C34878D82A}">
                    <a16:rowId xmlns:a16="http://schemas.microsoft.com/office/drawing/2014/main" val="10002"/>
                  </a:ext>
                </a:extLst>
              </a:tr>
              <a:tr h="38100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结果</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true</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false</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true</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false</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true</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false</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a:solidFill>
                            <a:schemeClr val="tx1"/>
                          </a:solidFill>
                          <a:latin typeface="微软雅黑" pitchFamily="34" charset="-122"/>
                          <a:ea typeface="微软雅黑" pitchFamily="34" charset="-122"/>
                        </a:rPr>
                        <a:t>false</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200" dirty="0">
                          <a:solidFill>
                            <a:schemeClr val="tx1"/>
                          </a:solidFill>
                          <a:latin typeface="微软雅黑" pitchFamily="34" charset="-122"/>
                          <a:ea typeface="微软雅黑" pitchFamily="34" charset="-122"/>
                        </a:rPr>
                        <a:t>true</a:t>
                      </a:r>
                    </a:p>
                  </a:txBody>
                  <a:tcPr marT="34290" marB="34290" anchor="ctr"/>
                </a:tc>
                <a:extLst>
                  <a:ext uri="{0D108BD9-81ED-4DB2-BD59-A6C34878D82A}">
                    <a16:rowId xmlns:a16="http://schemas.microsoft.com/office/drawing/2014/main" val="10003"/>
                  </a:ext>
                </a:extLst>
              </a:tr>
              <a:tr h="30480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判断内容</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数值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数值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数值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数值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数值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数值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数值与类型</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200" dirty="0">
                          <a:solidFill>
                            <a:schemeClr val="tx1"/>
                          </a:solidFill>
                          <a:latin typeface="微软雅黑" pitchFamily="34" charset="-122"/>
                          <a:ea typeface="微软雅黑" pitchFamily="34" charset="-122"/>
                        </a:rPr>
                        <a:t>数值与类型</a:t>
                      </a:r>
                    </a:p>
                  </a:txBody>
                  <a:tcPr marT="34290" marB="34290" anchor="ctr"/>
                </a:tc>
                <a:extLst>
                  <a:ext uri="{0D108BD9-81ED-4DB2-BD59-A6C34878D82A}">
                    <a16:rowId xmlns:a16="http://schemas.microsoft.com/office/drawing/2014/main" val="10004"/>
                  </a:ext>
                </a:extLst>
              </a:tr>
            </a:tbl>
          </a:graphicData>
        </a:graphic>
      </p:graphicFrame>
      <p:sp>
        <p:nvSpPr>
          <p:cNvPr id="4" name="矩形 3"/>
          <p:cNvSpPr/>
          <p:nvPr/>
        </p:nvSpPr>
        <p:spPr>
          <a:xfrm>
            <a:off x="762000" y="3349139"/>
            <a:ext cx="8249920" cy="430887"/>
          </a:xfrm>
          <a:prstGeom prst="rect">
            <a:avLst/>
          </a:prstGeom>
          <a:solidFill>
            <a:srgbClr val="0000CC"/>
          </a:solidFill>
          <a:ln w="38100">
            <a:noFill/>
            <a:miter/>
          </a:ln>
          <a:effectLst>
            <a:outerShdw dist="107763" dir="2699999" algn="ctr" rotWithShape="0">
              <a:srgbClr val="808080">
                <a:alpha val="50000"/>
              </a:srgbClr>
            </a:outerShdw>
          </a:effectLst>
        </p:spPr>
        <p:txBody>
          <a:bodyPr wrap="square" anchor="ctr">
            <a:spAutoFit/>
          </a:bodyPr>
          <a:lstStyle/>
          <a:p>
            <a:pPr lvl="0" latinLnBrk="0"/>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与</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的区别：     </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是赋值运算符，</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是等于运算符 </a:t>
            </a:r>
          </a:p>
        </p:txBody>
      </p:sp>
      <p:sp>
        <p:nvSpPr>
          <p:cNvPr id="5" name="矩形 4"/>
          <p:cNvSpPr/>
          <p:nvPr/>
        </p:nvSpPr>
        <p:spPr>
          <a:xfrm>
            <a:off x="762000" y="3943350"/>
            <a:ext cx="8257540" cy="430887"/>
          </a:xfrm>
          <a:prstGeom prst="rect">
            <a:avLst/>
          </a:prstGeom>
          <a:solidFill>
            <a:srgbClr val="0000CC"/>
          </a:solidFill>
          <a:ln w="38100">
            <a:noFill/>
            <a:miter/>
          </a:ln>
          <a:effectLst>
            <a:outerShdw dist="107763" dir="2699999" algn="ctr" rotWithShape="0">
              <a:srgbClr val="808080">
                <a:alpha val="50000"/>
              </a:srgbClr>
            </a:outerShdw>
          </a:effectLst>
        </p:spPr>
        <p:txBody>
          <a:bodyPr wrap="square">
            <a:spAutoFit/>
          </a:bodyPr>
          <a:lstStyle/>
          <a:p>
            <a:pPr lvl="0" latinLnBrk="1">
              <a:buClr>
                <a:srgbClr val="000000"/>
              </a:buClr>
            </a:pP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与</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a:t>
            </a:r>
            <a:r>
              <a:rPr lang="en-US" altLang="zh-CN" b="1" dirty="0" smtClean="0">
                <a:solidFill>
                  <a:schemeClr val="bg1"/>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全等</a:t>
            </a:r>
            <a:r>
              <a:rPr lang="zh-CN" altLang="en-US" b="1" dirty="0">
                <a:solidFill>
                  <a:schemeClr val="bg1"/>
                </a:solidFill>
                <a:latin typeface="微软雅黑" pitchFamily="34" charset="-122"/>
                <a:ea typeface="微软雅黑" pitchFamily="34" charset="-122"/>
              </a:rPr>
              <a:t>于，不仅判断数值，而且判断类型</a:t>
            </a:r>
          </a:p>
        </p:txBody>
      </p:sp>
      <p:sp>
        <p:nvSpPr>
          <p:cNvPr id="7" name="文本框 6"/>
          <p:cNvSpPr txBox="1"/>
          <p:nvPr/>
        </p:nvSpPr>
        <p:spPr>
          <a:xfrm>
            <a:off x="2590800" y="857012"/>
            <a:ext cx="4248150" cy="400110"/>
          </a:xfrm>
          <a:prstGeom prst="rect">
            <a:avLst/>
          </a:prstGeom>
          <a:noFill/>
          <a:ln w="38100">
            <a:noFill/>
            <a:miter/>
          </a:ln>
          <a:effectLst/>
          <a:extLst>
            <a:ext uri="{909E8E84-426E-40DD-AFC4-6F175D3DCCD1}">
              <a14:hiddenFill xmlns:a14="http://schemas.microsoft.com/office/drawing/2010/main">
                <a:solidFill>
                  <a:srgbClr val="0000CC"/>
                </a:solidFill>
              </a14:hiddenFill>
            </a:ext>
          </a:extLst>
        </p:spPr>
        <p:txBody>
          <a:bodyPr>
            <a:spAutoFit/>
          </a:bodyPr>
          <a:lstStyle/>
          <a:p>
            <a:pPr lvl="0" latinLnBrk="1">
              <a:spcBef>
                <a:spcPct val="50000"/>
              </a:spcBef>
              <a:buClr>
                <a:srgbClr val="000000"/>
              </a:buClr>
            </a:pPr>
            <a:r>
              <a:rPr lang="zh-CN" altLang="en-US" sz="2000" b="1" dirty="0">
                <a:ln/>
                <a:solidFill>
                  <a:schemeClr val="tx1"/>
                </a:solidFill>
                <a:effectLst>
                  <a:outerShdw blurRad="38100" dist="19050" dir="2700000" algn="tl" rotWithShape="0">
                    <a:schemeClr val="dk1">
                      <a:alpha val="40000"/>
                    </a:schemeClr>
                  </a:outerShdw>
                </a:effectLst>
                <a:latin typeface="微软雅黑" pitchFamily="34" charset="-122"/>
                <a:ea typeface="微软雅黑" pitchFamily="34" charset="-122"/>
              </a:rPr>
              <a:t>表</a:t>
            </a:r>
            <a:r>
              <a:rPr lang="en-US" altLang="zh-CN" sz="2000" b="1" dirty="0" smtClean="0">
                <a:ln/>
                <a:solidFill>
                  <a:schemeClr val="tx1"/>
                </a:solidFill>
                <a:effectLst>
                  <a:outerShdw blurRad="38100" dist="19050" dir="2700000" algn="tl" rotWithShape="0">
                    <a:schemeClr val="dk1">
                      <a:alpha val="40000"/>
                    </a:schemeClr>
                  </a:outerShdw>
                </a:effectLst>
                <a:latin typeface="微软雅黑" pitchFamily="34" charset="-122"/>
                <a:ea typeface="微软雅黑" pitchFamily="34" charset="-122"/>
              </a:rPr>
              <a:t>14-7  </a:t>
            </a:r>
            <a:r>
              <a:rPr lang="zh-CN" altLang="en-US" sz="2000" b="1" dirty="0">
                <a:ln/>
                <a:solidFill>
                  <a:schemeClr val="tx1"/>
                </a:solidFill>
                <a:effectLst>
                  <a:outerShdw blurRad="38100" dist="19050" dir="2700000" algn="tl" rotWithShape="0">
                    <a:schemeClr val="dk1">
                      <a:alpha val="40000"/>
                    </a:schemeClr>
                  </a:outerShdw>
                </a:effectLst>
                <a:latin typeface="微软雅黑" pitchFamily="34" charset="-122"/>
                <a:ea typeface="微软雅黑" pitchFamily="34" charset="-122"/>
              </a:rPr>
              <a:t>关系运算符和表达式</a:t>
            </a:r>
          </a:p>
        </p:txBody>
      </p:sp>
    </p:spTree>
    <p:extLst>
      <p:ext uri="{BB962C8B-B14F-4D97-AF65-F5344CB8AC3E}">
        <p14:creationId xmlns:p14="http://schemas.microsoft.com/office/powerpoint/2010/main" val="145956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nvSpPr>
        <p:spPr>
          <a:xfrm>
            <a:off x="990600" y="57150"/>
            <a:ext cx="7761288" cy="567929"/>
          </a:xfrm>
          <a:prstGeom prst="rect">
            <a:avLst/>
          </a:prstGeom>
          <a:noFill/>
          <a:ln w="12700">
            <a:noFill/>
            <a:miter lim="800000"/>
          </a:ln>
        </p:spPr>
        <p:txBody>
          <a:bodyPr vert="horz" wrap="square" lIns="90488" tIns="44450" rIns="90488" bIns="44450" numCol="1" anchor="ctr" anchorCtr="0" compatLnSpc="1"/>
          <a:lstStyle>
            <a:lvl1pPr algn="ctr" defTabSz="463550" rtl="0" eaLnBrk="0" fontAlgn="base" hangingPunct="0">
              <a:spcBef>
                <a:spcPct val="0"/>
              </a:spcBef>
              <a:spcAft>
                <a:spcPct val="0"/>
              </a:spcAft>
              <a:defRPr sz="3200" b="1">
                <a:solidFill>
                  <a:srgbClr val="000066"/>
                </a:solidFill>
                <a:latin typeface="+mj-lt"/>
                <a:ea typeface="+mj-ea"/>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a:lstStyle>
          <a:p>
            <a:r>
              <a:rPr lang="en-US" altLang="zh-CN" sz="2800" dirty="0" smtClean="0">
                <a:solidFill>
                  <a:schemeClr val="tx1"/>
                </a:solidFill>
                <a:latin typeface="微软雅黑" pitchFamily="34" charset="-122"/>
                <a:ea typeface="微软雅黑" pitchFamily="34" charset="-122"/>
                <a:cs typeface="+mn-cs"/>
              </a:rPr>
              <a:t>14.4.2 </a:t>
            </a:r>
            <a:r>
              <a:rPr lang="zh-CN" altLang="en-US" sz="2800" dirty="0" smtClean="0">
                <a:solidFill>
                  <a:schemeClr val="tx1"/>
                </a:solidFill>
                <a:latin typeface="微软雅黑" pitchFamily="34" charset="-122"/>
                <a:ea typeface="微软雅黑" pitchFamily="34" charset="-122"/>
                <a:cs typeface="+mn-cs"/>
              </a:rPr>
              <a:t>关系运算符和表达式</a:t>
            </a:r>
          </a:p>
        </p:txBody>
      </p:sp>
      <p:graphicFrame>
        <p:nvGraphicFramePr>
          <p:cNvPr id="7" name="表格 6"/>
          <p:cNvGraphicFramePr/>
          <p:nvPr/>
        </p:nvGraphicFramePr>
        <p:xfrm>
          <a:off x="838200" y="1828303"/>
          <a:ext cx="7847329" cy="2115047"/>
        </p:xfrm>
        <a:graphic>
          <a:graphicData uri="http://schemas.openxmlformats.org/drawingml/2006/table">
            <a:tbl>
              <a:tblPr>
                <a:tableStyleId>{5DA37D80-6434-44D0-A028-1B22A696006F}</a:tableStyleId>
              </a:tblPr>
              <a:tblGrid>
                <a:gridCol w="2061091">
                  <a:extLst>
                    <a:ext uri="{9D8B030D-6E8A-4147-A177-3AD203B41FA5}">
                      <a16:colId xmlns:a16="http://schemas.microsoft.com/office/drawing/2014/main" val="20000"/>
                    </a:ext>
                  </a:extLst>
                </a:gridCol>
                <a:gridCol w="697072">
                  <a:extLst>
                    <a:ext uri="{9D8B030D-6E8A-4147-A177-3AD203B41FA5}">
                      <a16:colId xmlns:a16="http://schemas.microsoft.com/office/drawing/2014/main" val="20001"/>
                    </a:ext>
                  </a:extLst>
                </a:gridCol>
                <a:gridCol w="1634534">
                  <a:extLst>
                    <a:ext uri="{9D8B030D-6E8A-4147-A177-3AD203B41FA5}">
                      <a16:colId xmlns:a16="http://schemas.microsoft.com/office/drawing/2014/main" val="20002"/>
                    </a:ext>
                  </a:extLst>
                </a:gridCol>
                <a:gridCol w="825400">
                  <a:extLst>
                    <a:ext uri="{9D8B030D-6E8A-4147-A177-3AD203B41FA5}">
                      <a16:colId xmlns:a16="http://schemas.microsoft.com/office/drawing/2014/main" val="20003"/>
                    </a:ext>
                  </a:extLst>
                </a:gridCol>
                <a:gridCol w="1398361">
                  <a:extLst>
                    <a:ext uri="{9D8B030D-6E8A-4147-A177-3AD203B41FA5}">
                      <a16:colId xmlns:a16="http://schemas.microsoft.com/office/drawing/2014/main" val="20004"/>
                    </a:ext>
                  </a:extLst>
                </a:gridCol>
                <a:gridCol w="1230871">
                  <a:extLst>
                    <a:ext uri="{9D8B030D-6E8A-4147-A177-3AD203B41FA5}">
                      <a16:colId xmlns:a16="http://schemas.microsoft.com/office/drawing/2014/main" val="20005"/>
                    </a:ext>
                  </a:extLst>
                </a:gridCol>
              </a:tblGrid>
              <a:tr h="352948">
                <a:tc gridSpan="6">
                  <a:txBody>
                    <a:bodyPr/>
                    <a:lstStyle/>
                    <a:p>
                      <a:pPr lvl="0" algn="ctr">
                        <a:spcBef>
                          <a:spcPct val="0"/>
                        </a:spcBef>
                        <a:buClr>
                          <a:srgbClr val="000000"/>
                        </a:buClr>
                        <a:buNone/>
                      </a:pPr>
                      <a:r>
                        <a:rPr lang="zh-CN" altLang="en-US" sz="1500" dirty="0">
                          <a:latin typeface="微软雅黑" pitchFamily="34" charset="-122"/>
                          <a:ea typeface="微软雅黑" pitchFamily="34" charset="-122"/>
                        </a:rPr>
                        <a:t>相等性判断的特殊情况一览表</a:t>
                      </a:r>
                      <a:endParaRPr lang="zh-CN" altLang="en-US" sz="1500" dirty="0">
                        <a:solidFill>
                          <a:schemeClr val="tx1"/>
                        </a:solidFill>
                        <a:latin typeface="微软雅黑" pitchFamily="34" charset="-122"/>
                        <a:ea typeface="微软雅黑" pitchFamily="34" charset="-122"/>
                      </a:endParaRPr>
                    </a:p>
                  </a:txBody>
                  <a:tcPr marL="0" marT="34290" marB="34290" anchor="ct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86967">
                <a:tc>
                  <a:txBody>
                    <a:bodyPr/>
                    <a:lstStyle/>
                    <a:p>
                      <a:pPr lvl="0" algn="ctr">
                        <a:spcBef>
                          <a:spcPct val="0"/>
                        </a:spcBef>
                        <a:buClr>
                          <a:srgbClr val="000000"/>
                        </a:buClr>
                        <a:buNone/>
                      </a:pPr>
                      <a:r>
                        <a:rPr lang="zh-CN" altLang="en-US" sz="1500" dirty="0">
                          <a:latin typeface="微软雅黑" pitchFamily="34" charset="-122"/>
                          <a:ea typeface="微软雅黑" pitchFamily="34" charset="-122"/>
                        </a:rPr>
                        <a:t>表达式</a:t>
                      </a:r>
                      <a:endParaRPr lang="zh-CN" altLang="en-US"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zh-CN" altLang="en-US" sz="1500" dirty="0">
                          <a:latin typeface="微软雅黑" pitchFamily="34" charset="-122"/>
                          <a:ea typeface="微软雅黑" pitchFamily="34" charset="-122"/>
                        </a:rPr>
                        <a:t>值</a:t>
                      </a:r>
                      <a:endParaRPr lang="zh-CN" altLang="en-US"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zh-CN" altLang="en-US" sz="1500" dirty="0">
                          <a:latin typeface="微软雅黑" pitchFamily="34" charset="-122"/>
                          <a:ea typeface="微软雅黑" pitchFamily="34" charset="-122"/>
                        </a:rPr>
                        <a:t>表达式</a:t>
                      </a:r>
                      <a:endParaRPr lang="zh-CN" altLang="en-US"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zh-CN" altLang="en-US" sz="1500" dirty="0">
                          <a:latin typeface="微软雅黑" pitchFamily="34" charset="-122"/>
                          <a:ea typeface="微软雅黑" pitchFamily="34" charset="-122"/>
                        </a:rPr>
                        <a:t>值</a:t>
                      </a:r>
                      <a:endParaRPr lang="zh-CN" altLang="en-US"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zh-CN" altLang="en-US" sz="1500" dirty="0">
                          <a:latin typeface="微软雅黑" pitchFamily="34" charset="-122"/>
                          <a:ea typeface="微软雅黑" pitchFamily="34" charset="-122"/>
                        </a:rPr>
                        <a:t>表达式</a:t>
                      </a:r>
                      <a:endParaRPr lang="zh-CN" altLang="en-US"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zh-CN" altLang="en-US" sz="1500" dirty="0">
                          <a:latin typeface="微软雅黑" pitchFamily="34" charset="-122"/>
                          <a:ea typeface="微软雅黑" pitchFamily="34" charset="-122"/>
                        </a:rPr>
                        <a:t>值</a:t>
                      </a:r>
                      <a:endParaRPr lang="zh-CN" altLang="en-US" sz="1500" dirty="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val="10001"/>
                  </a:ext>
                </a:extLst>
              </a:tr>
              <a:tr h="373147">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null== undefined</a:t>
                      </a:r>
                      <a:endParaRPr lang="en-US" altLang="zh-CN" sz="1500" i="1" dirty="0">
                        <a:solidFill>
                          <a:srgbClr val="FF0000"/>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a:latin typeface="微软雅黑" pitchFamily="34" charset="-122"/>
                          <a:ea typeface="微软雅黑" pitchFamily="34" charset="-122"/>
                        </a:rPr>
                        <a:t>true</a:t>
                      </a:r>
                      <a:endParaRPr lang="en-US" altLang="zh-CN" sz="150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a:t>
                      </a:r>
                      <a:r>
                        <a:rPr lang="en-US" altLang="zh-CN" sz="1500" dirty="0" err="1">
                          <a:latin typeface="微软雅黑" pitchFamily="34" charset="-122"/>
                          <a:ea typeface="微软雅黑" pitchFamily="34" charset="-122"/>
                        </a:rPr>
                        <a:t>NaN</a:t>
                      </a:r>
                      <a:r>
                        <a:rPr lang="en-US" altLang="zh-CN" sz="1500" dirty="0">
                          <a:latin typeface="微软雅黑" pitchFamily="34" charset="-122"/>
                          <a:ea typeface="微软雅黑" pitchFamily="34" charset="-122"/>
                        </a:rPr>
                        <a:t>" == </a:t>
                      </a:r>
                      <a:r>
                        <a:rPr lang="en-US" altLang="zh-CN" sz="1500" dirty="0" err="1">
                          <a:latin typeface="微软雅黑" pitchFamily="34" charset="-122"/>
                          <a:ea typeface="微软雅黑" pitchFamily="34" charset="-122"/>
                        </a:rPr>
                        <a:t>NaN</a:t>
                      </a:r>
                      <a:endParaRPr lang="en-US" altLang="zh-CN" sz="1500" i="1"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false</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a:latin typeface="微软雅黑" pitchFamily="34" charset="-122"/>
                          <a:ea typeface="微软雅黑" pitchFamily="34" charset="-122"/>
                        </a:rPr>
                        <a:t>false == 0</a:t>
                      </a:r>
                      <a:endParaRPr lang="en-US" altLang="zh-CN" sz="1500" i="1">
                        <a:solidFill>
                          <a:srgbClr val="FF0000"/>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a:latin typeface="微软雅黑" pitchFamily="34" charset="-122"/>
                          <a:ea typeface="微软雅黑" pitchFamily="34" charset="-122"/>
                        </a:rPr>
                        <a:t>true</a:t>
                      </a:r>
                      <a:endParaRPr lang="en-US" altLang="zh-CN" sz="150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val="10002"/>
                  </a:ext>
                </a:extLst>
              </a:tr>
              <a:tr h="334738">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null == 0</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a:latin typeface="微软雅黑" pitchFamily="34" charset="-122"/>
                          <a:ea typeface="微软雅黑" pitchFamily="34" charset="-122"/>
                        </a:rPr>
                        <a:t>false</a:t>
                      </a:r>
                      <a:endParaRPr lang="en-US" altLang="zh-CN" sz="150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err="1">
                          <a:latin typeface="微软雅黑" pitchFamily="34" charset="-122"/>
                          <a:ea typeface="微软雅黑" pitchFamily="34" charset="-122"/>
                        </a:rPr>
                        <a:t>NaN</a:t>
                      </a:r>
                      <a:r>
                        <a:rPr lang="en-US" altLang="zh-CN" sz="1500">
                          <a:latin typeface="微软雅黑" pitchFamily="34" charset="-122"/>
                          <a:ea typeface="微软雅黑" pitchFamily="34" charset="-122"/>
                        </a:rPr>
                        <a:t> != </a:t>
                      </a:r>
                      <a:r>
                        <a:rPr lang="en-US" altLang="zh-CN" sz="1500" err="1">
                          <a:latin typeface="微软雅黑" pitchFamily="34" charset="-122"/>
                          <a:ea typeface="微软雅黑" pitchFamily="34" charset="-122"/>
                        </a:rPr>
                        <a:t>NaN</a:t>
                      </a:r>
                      <a:endParaRPr lang="en-US" altLang="zh-CN" sz="1500" i="1">
                        <a:solidFill>
                          <a:srgbClr val="FF0000"/>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true</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true == 1</a:t>
                      </a:r>
                      <a:endParaRPr lang="en-US" altLang="zh-CN" sz="1500" i="1" dirty="0">
                        <a:solidFill>
                          <a:srgbClr val="FF0000"/>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a:latin typeface="微软雅黑" pitchFamily="34" charset="-122"/>
                          <a:ea typeface="微软雅黑" pitchFamily="34" charset="-122"/>
                        </a:rPr>
                        <a:t>true</a:t>
                      </a:r>
                      <a:endParaRPr lang="en-US" altLang="zh-CN" sz="150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val="10003"/>
                  </a:ext>
                </a:extLst>
              </a:tr>
              <a:tr h="362447">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undefined == 0</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a:latin typeface="微软雅黑" pitchFamily="34" charset="-122"/>
                          <a:ea typeface="微软雅黑" pitchFamily="34" charset="-122"/>
                        </a:rPr>
                        <a:t>false</a:t>
                      </a:r>
                      <a:endParaRPr lang="en-US" altLang="zh-CN" sz="150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err="1">
                          <a:latin typeface="微软雅黑" pitchFamily="34" charset="-122"/>
                          <a:ea typeface="微软雅黑" pitchFamily="34" charset="-122"/>
                        </a:rPr>
                        <a:t>NaN</a:t>
                      </a:r>
                      <a:r>
                        <a:rPr lang="en-US" altLang="zh-CN" sz="1500" dirty="0">
                          <a:latin typeface="微软雅黑" pitchFamily="34" charset="-122"/>
                          <a:ea typeface="微软雅黑" pitchFamily="34" charset="-122"/>
                        </a:rPr>
                        <a:t> == </a:t>
                      </a:r>
                      <a:r>
                        <a:rPr lang="en-US" altLang="zh-CN" sz="1500" dirty="0" err="1">
                          <a:latin typeface="微软雅黑" pitchFamily="34" charset="-122"/>
                          <a:ea typeface="微软雅黑" pitchFamily="34" charset="-122"/>
                        </a:rPr>
                        <a:t>NaN</a:t>
                      </a:r>
                      <a:endParaRPr lang="en-US" altLang="zh-CN" sz="1500" i="1" dirty="0">
                        <a:solidFill>
                          <a:srgbClr val="FF0000"/>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a:latin typeface="微软雅黑" pitchFamily="34" charset="-122"/>
                          <a:ea typeface="微软雅黑" pitchFamily="34" charset="-122"/>
                        </a:rPr>
                        <a:t>false</a:t>
                      </a:r>
                      <a:endParaRPr lang="en-US" altLang="zh-CN" sz="150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true == 2</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a:latin typeface="微软雅黑" pitchFamily="34" charset="-122"/>
                          <a:ea typeface="微软雅黑" pitchFamily="34" charset="-122"/>
                        </a:rPr>
                        <a:t>false</a:t>
                      </a:r>
                      <a:endParaRPr lang="en-US" altLang="zh-CN" sz="1500">
                        <a:solidFill>
                          <a:schemeClr val="tx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val="10004"/>
                  </a:ext>
                </a:extLst>
              </a:tr>
              <a:tr h="304800">
                <a:tc>
                  <a:txBody>
                    <a:bodyPr/>
                    <a:lstStyle/>
                    <a:p>
                      <a:pPr lvl="0" algn="ctr">
                        <a:spcBef>
                          <a:spcPct val="0"/>
                        </a:spcBef>
                        <a:buClr>
                          <a:srgbClr val="000000"/>
                        </a:buClr>
                        <a:buNone/>
                      </a:pPr>
                      <a:r>
                        <a:rPr lang="en-US" altLang="zh-CN" sz="1500" dirty="0" smtClean="0">
                          <a:latin typeface="微软雅黑" pitchFamily="34" charset="-122"/>
                          <a:ea typeface="微软雅黑" pitchFamily="34" charset="-122"/>
                        </a:rPr>
                        <a:t>10 </a:t>
                      </a:r>
                      <a:r>
                        <a:rPr lang="en-US" altLang="zh-CN" sz="1500" dirty="0">
                          <a:latin typeface="微软雅黑" pitchFamily="34" charset="-122"/>
                          <a:ea typeface="微软雅黑" pitchFamily="34" charset="-122"/>
                        </a:rPr>
                        <a:t>== </a:t>
                      </a:r>
                      <a:r>
                        <a:rPr lang="en-US" altLang="zh-CN" sz="1500" dirty="0" err="1">
                          <a:latin typeface="微软雅黑" pitchFamily="34" charset="-122"/>
                          <a:ea typeface="微软雅黑" pitchFamily="34" charset="-122"/>
                        </a:rPr>
                        <a:t>NaN</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false</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smtClean="0">
                          <a:latin typeface="微软雅黑" pitchFamily="34" charset="-122"/>
                          <a:ea typeface="微软雅黑" pitchFamily="34" charset="-122"/>
                        </a:rPr>
                        <a:t>“999" </a:t>
                      </a:r>
                      <a:r>
                        <a:rPr lang="en-US" altLang="zh-CN" sz="1500" dirty="0">
                          <a:latin typeface="微软雅黑" pitchFamily="34" charset="-122"/>
                          <a:ea typeface="微软雅黑" pitchFamily="34" charset="-122"/>
                        </a:rPr>
                        <a:t>== </a:t>
                      </a:r>
                      <a:r>
                        <a:rPr lang="en-US" altLang="zh-CN" sz="1500" dirty="0" smtClean="0">
                          <a:latin typeface="微软雅黑" pitchFamily="34" charset="-122"/>
                          <a:ea typeface="微软雅黑" pitchFamily="34" charset="-122"/>
                        </a:rPr>
                        <a:t>999</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lvl="0" algn="ctr">
                        <a:spcBef>
                          <a:spcPct val="0"/>
                        </a:spcBef>
                        <a:buClr>
                          <a:srgbClr val="000000"/>
                        </a:buClr>
                        <a:buNone/>
                      </a:pPr>
                      <a:r>
                        <a:rPr lang="en-US" altLang="zh-CN" sz="1500" dirty="0">
                          <a:latin typeface="微软雅黑" pitchFamily="34" charset="-122"/>
                          <a:ea typeface="微软雅黑" pitchFamily="34" charset="-122"/>
                        </a:rPr>
                        <a:t>true</a:t>
                      </a:r>
                      <a:endParaRPr lang="en-US" altLang="zh-CN" sz="1500" dirty="0">
                        <a:solidFill>
                          <a:schemeClr val="tx1"/>
                        </a:solidFill>
                        <a:latin typeface="微软雅黑" pitchFamily="34" charset="-122"/>
                        <a:ea typeface="微软雅黑" pitchFamily="34" charset="-122"/>
                      </a:endParaRPr>
                    </a:p>
                  </a:txBody>
                  <a:tcPr marL="0" marT="34290" marB="34290" anchor="ctr"/>
                </a:tc>
                <a:tc>
                  <a:txBody>
                    <a:bodyPr/>
                    <a:lstStyle/>
                    <a:p>
                      <a:pPr marL="0" lvl="0" indent="0" algn="ctr">
                        <a:buNone/>
                      </a:pPr>
                      <a:endParaRPr lang="zh-CN" altLang="en-US" sz="1500" dirty="0">
                        <a:solidFill>
                          <a:schemeClr val="accent1"/>
                        </a:solidFill>
                        <a:latin typeface="微软雅黑" pitchFamily="34" charset="-122"/>
                        <a:ea typeface="微软雅黑" pitchFamily="34" charset="-122"/>
                      </a:endParaRPr>
                    </a:p>
                  </a:txBody>
                  <a:tcPr marL="0" marT="34290" marB="34290" anchor="ctr"/>
                </a:tc>
                <a:tc>
                  <a:txBody>
                    <a:bodyPr/>
                    <a:lstStyle/>
                    <a:p>
                      <a:pPr marL="0" lvl="0" indent="0" algn="ctr">
                        <a:buNone/>
                      </a:pPr>
                      <a:endParaRPr lang="zh-CN" altLang="en-US" sz="1500" dirty="0">
                        <a:solidFill>
                          <a:schemeClr val="accent1"/>
                        </a:solidFill>
                        <a:latin typeface="微软雅黑" pitchFamily="34" charset="-122"/>
                        <a:ea typeface="微软雅黑" pitchFamily="34" charset="-122"/>
                      </a:endParaRPr>
                    </a:p>
                  </a:txBody>
                  <a:tcPr marL="0" marT="34290" marB="34290" anchor="ctr"/>
                </a:tc>
                <a:extLst>
                  <a:ext uri="{0D108BD9-81ED-4DB2-BD59-A6C34878D82A}">
                    <a16:rowId xmlns:a16="http://schemas.microsoft.com/office/drawing/2014/main" val="10005"/>
                  </a:ext>
                </a:extLst>
              </a:tr>
            </a:tbl>
          </a:graphicData>
        </a:graphic>
      </p:graphicFrame>
      <p:sp>
        <p:nvSpPr>
          <p:cNvPr id="8" name="文本框 7"/>
          <p:cNvSpPr txBox="1"/>
          <p:nvPr/>
        </p:nvSpPr>
        <p:spPr>
          <a:xfrm>
            <a:off x="533400" y="816769"/>
            <a:ext cx="8534399" cy="430887"/>
          </a:xfrm>
          <a:prstGeom prst="rect">
            <a:avLst/>
          </a:prstGeom>
          <a:noFill/>
        </p:spPr>
        <p:txBody>
          <a:bodyPr wrap="square" rtlCol="0">
            <a:spAutoFit/>
          </a:bodyPr>
          <a:lstStyle/>
          <a:p>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关系运算符中有些特殊比较运算，在实际使用时需要注意。</a:t>
            </a:r>
          </a:p>
        </p:txBody>
      </p:sp>
    </p:spTree>
    <p:extLst>
      <p:ext uri="{BB962C8B-B14F-4D97-AF65-F5344CB8AC3E}">
        <p14:creationId xmlns:p14="http://schemas.microsoft.com/office/powerpoint/2010/main" val="211905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US" altLang="zh-CN" kern="1200" dirty="0">
                <a:solidFill>
                  <a:srgbClr val="000066"/>
                </a:solidFill>
                <a:cs typeface="+mn-cs"/>
              </a:rPr>
              <a:t>14.4.3 </a:t>
            </a:r>
            <a:r>
              <a:rPr lang="zh-CN" altLang="en-US" kern="1200" dirty="0">
                <a:solidFill>
                  <a:srgbClr val="000066"/>
                </a:solidFill>
                <a:cs typeface="+mn-cs"/>
              </a:rPr>
              <a:t>逻辑运算符和表达式</a:t>
            </a:r>
          </a:p>
        </p:txBody>
      </p:sp>
      <p:graphicFrame>
        <p:nvGraphicFramePr>
          <p:cNvPr id="3" name="表格 2"/>
          <p:cNvGraphicFramePr/>
          <p:nvPr/>
        </p:nvGraphicFramePr>
        <p:xfrm>
          <a:off x="762000" y="1017270"/>
          <a:ext cx="8188960" cy="1907280"/>
        </p:xfrm>
        <a:graphic>
          <a:graphicData uri="http://schemas.openxmlformats.org/drawingml/2006/table">
            <a:tbl>
              <a:tblPr/>
              <a:tblGrid>
                <a:gridCol w="1583055">
                  <a:extLst>
                    <a:ext uri="{9D8B030D-6E8A-4147-A177-3AD203B41FA5}">
                      <a16:colId xmlns:a16="http://schemas.microsoft.com/office/drawing/2014/main" val="20000"/>
                    </a:ext>
                  </a:extLst>
                </a:gridCol>
                <a:gridCol w="1634490">
                  <a:extLst>
                    <a:ext uri="{9D8B030D-6E8A-4147-A177-3AD203B41FA5}">
                      <a16:colId xmlns:a16="http://schemas.microsoft.com/office/drawing/2014/main" val="20001"/>
                    </a:ext>
                  </a:extLst>
                </a:gridCol>
                <a:gridCol w="1729105">
                  <a:extLst>
                    <a:ext uri="{9D8B030D-6E8A-4147-A177-3AD203B41FA5}">
                      <a16:colId xmlns:a16="http://schemas.microsoft.com/office/drawing/2014/main" val="20002"/>
                    </a:ext>
                  </a:extLst>
                </a:gridCol>
                <a:gridCol w="1621155">
                  <a:extLst>
                    <a:ext uri="{9D8B030D-6E8A-4147-A177-3AD203B41FA5}">
                      <a16:colId xmlns:a16="http://schemas.microsoft.com/office/drawing/2014/main" val="20003"/>
                    </a:ext>
                  </a:extLst>
                </a:gridCol>
                <a:gridCol w="1621155">
                  <a:extLst>
                    <a:ext uri="{9D8B030D-6E8A-4147-A177-3AD203B41FA5}">
                      <a16:colId xmlns:a16="http://schemas.microsoft.com/office/drawing/2014/main" val="20004"/>
                    </a:ext>
                  </a:extLst>
                </a:gridCol>
              </a:tblGrid>
              <a:tr h="270840">
                <a:tc gridSpan="5">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zh-CN" altLang="en-US" sz="1400" dirty="0">
                          <a:solidFill>
                            <a:schemeClr val="tx1"/>
                          </a:solidFill>
                          <a:ea typeface="微软雅黑" pitchFamily="34" charset="-122"/>
                        </a:rPr>
                        <a:t>表</a:t>
                      </a:r>
                      <a:r>
                        <a:rPr lang="en-US" altLang="zh-CN" sz="1400" dirty="0" smtClean="0">
                          <a:solidFill>
                            <a:schemeClr val="tx1"/>
                          </a:solidFill>
                          <a:ea typeface="微软雅黑" pitchFamily="34" charset="-122"/>
                        </a:rPr>
                        <a:t>14-8 </a:t>
                      </a:r>
                      <a:r>
                        <a:rPr lang="zh-CN" altLang="en-US" sz="1400" dirty="0">
                          <a:solidFill>
                            <a:schemeClr val="tx1"/>
                          </a:solidFill>
                          <a:ea typeface="微软雅黑" pitchFamily="34" charset="-122"/>
                        </a:rPr>
                        <a:t>逻辑运算符</a:t>
                      </a:r>
                    </a:p>
                  </a:txBody>
                  <a:tcPr marL="0" marT="34290" marB="3429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1476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600" dirty="0">
                          <a:solidFill>
                            <a:schemeClr val="tx1"/>
                          </a:solidFill>
                          <a:ea typeface="微软雅黑" pitchFamily="34" charset="-122"/>
                        </a:rPr>
                        <a:t>a</a:t>
                      </a:r>
                    </a:p>
                  </a:txBody>
                  <a:tcPr marL="0" marT="34290" marB="3429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a:solidFill>
                            <a:schemeClr val="tx1"/>
                          </a:solidFill>
                          <a:ea typeface="微软雅黑" pitchFamily="34" charset="-122"/>
                        </a:rPr>
                        <a:t>b</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!a</a:t>
                      </a:r>
                      <a:r>
                        <a:rPr lang="zh-CN" altLang="en-US" sz="1400" dirty="0">
                          <a:solidFill>
                            <a:schemeClr val="tx1"/>
                          </a:solidFill>
                          <a:ea typeface="微软雅黑" pitchFamily="34" charset="-122"/>
                        </a:rPr>
                        <a:t>（非）</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err="1">
                          <a:solidFill>
                            <a:schemeClr val="tx1"/>
                          </a:solidFill>
                          <a:ea typeface="微软雅黑" pitchFamily="34" charset="-122"/>
                        </a:rPr>
                        <a:t>a||b</a:t>
                      </a:r>
                      <a:r>
                        <a:rPr lang="zh-CN" altLang="en-US" sz="1400" dirty="0">
                          <a:solidFill>
                            <a:schemeClr val="tx1"/>
                          </a:solidFill>
                          <a:ea typeface="微软雅黑" pitchFamily="34" charset="-122"/>
                        </a:rPr>
                        <a:t>或</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err="1">
                          <a:solidFill>
                            <a:schemeClr val="tx1"/>
                          </a:solidFill>
                          <a:ea typeface="微软雅黑" pitchFamily="34" charset="-122"/>
                        </a:rPr>
                        <a:t>a&amp;&amp;b</a:t>
                      </a:r>
                      <a:r>
                        <a:rPr lang="zh-CN" altLang="en-US" sz="1400" dirty="0">
                          <a:solidFill>
                            <a:schemeClr val="tx1"/>
                          </a:solidFill>
                          <a:ea typeface="微软雅黑" pitchFamily="34" charset="-122"/>
                        </a:rPr>
                        <a:t>与</a:t>
                      </a:r>
                    </a:p>
                  </a:txBody>
                  <a:tcPr marL="0" marT="34290" marB="3429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012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600" dirty="0">
                          <a:solidFill>
                            <a:schemeClr val="tx1"/>
                          </a:solidFill>
                          <a:ea typeface="微软雅黑" pitchFamily="34" charset="-122"/>
                        </a:rPr>
                        <a:t>true</a:t>
                      </a:r>
                    </a:p>
                  </a:txBody>
                  <a:tcPr marL="0" marT="34290" marB="3429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true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a:solidFill>
                            <a:schemeClr val="tx1"/>
                          </a:solidFill>
                          <a:ea typeface="微软雅黑" pitchFamily="34" charset="-122"/>
                        </a:rPr>
                        <a:t>false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true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i="1">
                          <a:solidFill>
                            <a:srgbClr val="FF0000"/>
                          </a:solidFill>
                          <a:ea typeface="微软雅黑" pitchFamily="34" charset="-122"/>
                        </a:rPr>
                        <a:t>true</a:t>
                      </a:r>
                    </a:p>
                  </a:txBody>
                  <a:tcPr marL="0" marT="34290" marB="3429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12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600" dirty="0">
                          <a:solidFill>
                            <a:schemeClr val="tx1"/>
                          </a:solidFill>
                          <a:ea typeface="微软雅黑" pitchFamily="34" charset="-122"/>
                        </a:rPr>
                        <a:t>true</a:t>
                      </a:r>
                    </a:p>
                  </a:txBody>
                  <a:tcPr marL="0" marT="34290" marB="3429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false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a:solidFill>
                            <a:schemeClr val="tx1"/>
                          </a:solidFill>
                          <a:ea typeface="微软雅黑" pitchFamily="34" charset="-122"/>
                        </a:rPr>
                        <a:t>false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true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false</a:t>
                      </a:r>
                    </a:p>
                  </a:txBody>
                  <a:tcPr marL="0" marT="34290" marB="3429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12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600" dirty="0">
                          <a:solidFill>
                            <a:schemeClr val="tx1"/>
                          </a:solidFill>
                          <a:ea typeface="微软雅黑" pitchFamily="34" charset="-122"/>
                        </a:rPr>
                        <a:t>false</a:t>
                      </a:r>
                    </a:p>
                  </a:txBody>
                  <a:tcPr marL="0" marT="34290" marB="3429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true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true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true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false</a:t>
                      </a:r>
                    </a:p>
                  </a:txBody>
                  <a:tcPr marL="0" marT="34290" marB="3429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320">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600" dirty="0">
                          <a:solidFill>
                            <a:schemeClr val="tx1"/>
                          </a:solidFill>
                          <a:ea typeface="微软雅黑" pitchFamily="34" charset="-122"/>
                        </a:rPr>
                        <a:t>false</a:t>
                      </a:r>
                    </a:p>
                  </a:txBody>
                  <a:tcPr marL="0" marT="34290" marB="3429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a:solidFill>
                            <a:schemeClr val="tx1"/>
                          </a:solidFill>
                          <a:ea typeface="微软雅黑" pitchFamily="34" charset="-122"/>
                        </a:rPr>
                        <a:t>false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a:solidFill>
                            <a:schemeClr val="tx1"/>
                          </a:solidFill>
                          <a:ea typeface="微软雅黑" pitchFamily="34" charset="-122"/>
                        </a:rPr>
                        <a:t>true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i="1" dirty="0">
                          <a:solidFill>
                            <a:srgbClr val="FF0000"/>
                          </a:solidFill>
                          <a:ea typeface="微软雅黑" pitchFamily="34" charset="-122"/>
                        </a:rPr>
                        <a:t>false</a:t>
                      </a:r>
                    </a:p>
                  </a:txBody>
                  <a:tcPr marL="0" marT="34290" marB="3429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spcBef>
                          <a:spcPct val="0"/>
                        </a:spcBef>
                        <a:buClr>
                          <a:srgbClr val="000000"/>
                        </a:buClr>
                        <a:buNone/>
                      </a:pPr>
                      <a:r>
                        <a:rPr lang="en-US" altLang="zh-CN" sz="1400" dirty="0">
                          <a:solidFill>
                            <a:schemeClr val="tx1"/>
                          </a:solidFill>
                          <a:ea typeface="微软雅黑" pitchFamily="34" charset="-122"/>
                        </a:rPr>
                        <a:t>false</a:t>
                      </a:r>
                    </a:p>
                  </a:txBody>
                  <a:tcPr marL="0" marT="34290" marB="3429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矩形 1"/>
          <p:cNvSpPr/>
          <p:nvPr/>
        </p:nvSpPr>
        <p:spPr>
          <a:xfrm>
            <a:off x="533400" y="2952750"/>
            <a:ext cx="8454390" cy="1569660"/>
          </a:xfrm>
          <a:prstGeom prst="rect">
            <a:avLst/>
          </a:prstGeom>
          <a:solidFill>
            <a:schemeClr val="bg1"/>
          </a:solidFill>
          <a:ln w="38100">
            <a:solidFill>
              <a:schemeClr val="bg1"/>
            </a:solidFill>
            <a:miter/>
          </a:ln>
        </p:spPr>
        <p:txBody>
          <a:bodyPr wrap="square">
            <a:spAutoFit/>
          </a:bodyPr>
          <a:lstStyle/>
          <a:p>
            <a:pPr lvl="1" latinLnBrk="1">
              <a:buClr>
                <a:srgbClr val="000000"/>
              </a:buClr>
            </a:pPr>
            <a:r>
              <a:rPr lang="zh-CN" altLang="nb-NO" b="1" dirty="0">
                <a:latin typeface="微软雅黑" pitchFamily="34" charset="-122"/>
                <a:ea typeface="微软雅黑" pitchFamily="34" charset="-122"/>
              </a:rPr>
              <a:t>练习：</a:t>
            </a:r>
          </a:p>
          <a:p>
            <a:pPr lvl="1" latinLnBrk="1">
              <a:buClr>
                <a:srgbClr val="000000"/>
              </a:buClr>
            </a:pPr>
            <a:r>
              <a:rPr lang="en-US" altLang="zh-CN" sz="1800" b="1" dirty="0">
                <a:solidFill>
                  <a:srgbClr val="FF0000"/>
                </a:solidFill>
                <a:latin typeface="Arial" pitchFamily="34" charset="0"/>
                <a:ea typeface="宋体" pitchFamily="2" charset="-122"/>
              </a:rPr>
              <a:t>true || false </a:t>
            </a:r>
            <a:r>
              <a:rPr lang="zh-CN" altLang="zh-CN" sz="1800" b="1" dirty="0">
                <a:solidFill>
                  <a:srgbClr val="FF0000"/>
                </a:solidFill>
                <a:latin typeface="Arial" pitchFamily="34" charset="0"/>
                <a:ea typeface="宋体" pitchFamily="2" charset="-122"/>
              </a:rPr>
              <a:t>结果是</a:t>
            </a:r>
            <a:r>
              <a:rPr lang="en-US" altLang="zh-CN" sz="1800" b="1" dirty="0">
                <a:solidFill>
                  <a:srgbClr val="FF0000"/>
                </a:solidFill>
                <a:latin typeface="Arial" pitchFamily="34" charset="0"/>
                <a:ea typeface="宋体" pitchFamily="2" charset="-122"/>
              </a:rPr>
              <a:t>true;        !true </a:t>
            </a:r>
            <a:r>
              <a:rPr lang="zh-CN" altLang="zh-CN" sz="1800" b="1" dirty="0">
                <a:solidFill>
                  <a:srgbClr val="FF0000"/>
                </a:solidFill>
                <a:latin typeface="Arial" pitchFamily="34" charset="0"/>
                <a:ea typeface="宋体" pitchFamily="2" charset="-122"/>
              </a:rPr>
              <a:t>结果是</a:t>
            </a:r>
            <a:r>
              <a:rPr lang="en-US" altLang="zh-CN" sz="1800" b="1" dirty="0">
                <a:solidFill>
                  <a:srgbClr val="FF0000"/>
                </a:solidFill>
                <a:latin typeface="Arial" pitchFamily="34" charset="0"/>
                <a:ea typeface="宋体" pitchFamily="2" charset="-122"/>
              </a:rPr>
              <a:t>false;</a:t>
            </a:r>
          </a:p>
          <a:p>
            <a:pPr lvl="1" latinLnBrk="1">
              <a:buClr>
                <a:srgbClr val="000000"/>
              </a:buClr>
            </a:pPr>
            <a:r>
              <a:rPr lang="en-US" altLang="zh-CN" sz="1800" b="1" dirty="0">
                <a:solidFill>
                  <a:srgbClr val="FF0000"/>
                </a:solidFill>
                <a:latin typeface="Arial" pitchFamily="34" charset="0"/>
                <a:ea typeface="宋体" pitchFamily="2" charset="-122"/>
              </a:rPr>
              <a:t>3&gt;5 &amp;&amp; -5&lt;-1 </a:t>
            </a:r>
            <a:r>
              <a:rPr lang="zh-CN" altLang="zh-CN" sz="1800" b="1" dirty="0">
                <a:solidFill>
                  <a:srgbClr val="FF0000"/>
                </a:solidFill>
                <a:latin typeface="Arial" pitchFamily="34" charset="0"/>
                <a:ea typeface="宋体" pitchFamily="2" charset="-122"/>
              </a:rPr>
              <a:t>结果是</a:t>
            </a:r>
            <a:r>
              <a:rPr lang="en-US" altLang="zh-CN" sz="1800" b="1" dirty="0">
                <a:solidFill>
                  <a:srgbClr val="FF0000"/>
                </a:solidFill>
                <a:latin typeface="Arial" pitchFamily="34" charset="0"/>
                <a:ea typeface="宋体" pitchFamily="2" charset="-122"/>
              </a:rPr>
              <a:t>false;</a:t>
            </a:r>
          </a:p>
          <a:p>
            <a:pPr lvl="1" latinLnBrk="1">
              <a:buClr>
                <a:srgbClr val="000000"/>
              </a:buClr>
            </a:pPr>
            <a:r>
              <a:rPr lang="en-US" altLang="zh-CN" sz="1800" b="1" dirty="0">
                <a:solidFill>
                  <a:srgbClr val="FF0000"/>
                </a:solidFill>
                <a:latin typeface="Arial" pitchFamily="34" charset="0"/>
                <a:ea typeface="宋体" pitchFamily="2" charset="-122"/>
              </a:rPr>
              <a:t>12 %3==2 </a:t>
            </a:r>
            <a:r>
              <a:rPr lang="zh-CN" altLang="zh-CN" sz="1800" b="1" dirty="0">
                <a:solidFill>
                  <a:srgbClr val="FF0000"/>
                </a:solidFill>
                <a:latin typeface="Arial" pitchFamily="34" charset="0"/>
                <a:ea typeface="宋体" pitchFamily="2" charset="-122"/>
              </a:rPr>
              <a:t>结果是</a:t>
            </a:r>
            <a:r>
              <a:rPr lang="en-US" altLang="zh-CN" sz="1800" b="1" dirty="0">
                <a:solidFill>
                  <a:srgbClr val="FF0000"/>
                </a:solidFill>
                <a:latin typeface="Arial" pitchFamily="34" charset="0"/>
                <a:ea typeface="宋体" pitchFamily="2" charset="-122"/>
              </a:rPr>
              <a:t>false</a:t>
            </a:r>
            <a:r>
              <a:rPr lang="zh-CN" altLang="en-US" sz="1800" b="1" dirty="0">
                <a:solidFill>
                  <a:srgbClr val="FF0000"/>
                </a:solidFill>
                <a:latin typeface="Arial" pitchFamily="34" charset="0"/>
                <a:ea typeface="宋体" pitchFamily="2" charset="-122"/>
              </a:rPr>
              <a:t>；</a:t>
            </a:r>
          </a:p>
          <a:p>
            <a:pPr lvl="1" latinLnBrk="1">
              <a:buClr>
                <a:srgbClr val="000000"/>
              </a:buClr>
            </a:pPr>
            <a:r>
              <a:rPr lang="en-US" altLang="zh-CN" sz="1800" b="1" dirty="0">
                <a:solidFill>
                  <a:srgbClr val="FF0000"/>
                </a:solidFill>
                <a:latin typeface="Arial" pitchFamily="34" charset="0"/>
                <a:ea typeface="宋体" pitchFamily="2" charset="-122"/>
              </a:rPr>
              <a:t>(</a:t>
            </a:r>
            <a:r>
              <a:rPr lang="zh-CN" altLang="en-US" sz="1800" b="1" dirty="0">
                <a:solidFill>
                  <a:srgbClr val="FF0000"/>
                </a:solidFill>
                <a:latin typeface="Arial" pitchFamily="34" charset="0"/>
                <a:ea typeface="宋体" pitchFamily="2" charset="-122"/>
              </a:rPr>
              <a:t>！</a:t>
            </a:r>
            <a:r>
              <a:rPr lang="en-US" altLang="zh-CN" sz="1800" b="1" dirty="0">
                <a:solidFill>
                  <a:srgbClr val="FF0000"/>
                </a:solidFill>
                <a:latin typeface="Arial" pitchFamily="34" charset="0"/>
                <a:ea typeface="宋体" pitchFamily="2" charset="-122"/>
              </a:rPr>
              <a:t>false)&amp;&amp;(5==="5")||(34&gt;-34) </a:t>
            </a:r>
            <a:r>
              <a:rPr lang="zh-CN" altLang="zh-CN" sz="1800" b="1" dirty="0">
                <a:solidFill>
                  <a:srgbClr val="FF0000"/>
                </a:solidFill>
                <a:latin typeface="Arial" pitchFamily="34" charset="0"/>
                <a:ea typeface="宋体" pitchFamily="2" charset="-122"/>
              </a:rPr>
              <a:t>结果是</a:t>
            </a:r>
            <a:r>
              <a:rPr lang="en-US" altLang="zh-CN" sz="1800" b="1" dirty="0">
                <a:solidFill>
                  <a:srgbClr val="FF0000"/>
                </a:solidFill>
                <a:latin typeface="Arial" pitchFamily="34" charset="0"/>
                <a:ea typeface="宋体" pitchFamily="2" charset="-122"/>
              </a:rPr>
              <a:t>true</a:t>
            </a:r>
            <a:endParaRPr lang="nb-NO" altLang="zh-CN" sz="1800" b="1" dirty="0">
              <a:solidFill>
                <a:srgbClr val="FF0000"/>
              </a:solidFill>
              <a:latin typeface="Arial" pitchFamily="34" charset="0"/>
              <a:ea typeface="宋体" pitchFamily="2" charset="-122"/>
            </a:endParaRPr>
          </a:p>
        </p:txBody>
      </p:sp>
      <p:graphicFrame>
        <p:nvGraphicFramePr>
          <p:cNvPr id="5" name="对象 4">
            <a:hlinkClick r:id="" action="ppaction://ole?verb=0"/>
          </p:cNvPr>
          <p:cNvGraphicFramePr>
            <a:graphicFrameLocks noChangeAspect="1"/>
          </p:cNvGraphicFramePr>
          <p:nvPr/>
        </p:nvGraphicFramePr>
        <p:xfrm>
          <a:off x="4114800" y="2490788"/>
          <a:ext cx="914400" cy="161925"/>
        </p:xfrm>
        <a:graphic>
          <a:graphicData uri="http://schemas.openxmlformats.org/presentationml/2006/ole">
            <mc:AlternateContent xmlns:mc="http://schemas.openxmlformats.org/markup-compatibility/2006">
              <mc:Choice xmlns:v="urn:schemas-microsoft-com:vml" Requires="v">
                <p:oleObj spid="_x0000_s1145" r:id="rId3" imgW="914400" imgH="215640" progId="">
                  <p:embed/>
                </p:oleObj>
              </mc:Choice>
              <mc:Fallback>
                <p:oleObj r:id="rId3" imgW="914400" imgH="215640" progId="">
                  <p:embed/>
                  <p:pic>
                    <p:nvPicPr>
                      <p:cNvPr id="0" name="Picture 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490788"/>
                        <a:ext cx="914400"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2675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altLang="zh-CN" dirty="0" smtClean="0"/>
              <a:t>14.4.4 </a:t>
            </a:r>
            <a:r>
              <a:rPr lang="zh-CN" altLang="en-US" dirty="0" smtClean="0"/>
              <a:t>赋值运算符和表达式</a:t>
            </a:r>
          </a:p>
        </p:txBody>
      </p:sp>
      <p:sp>
        <p:nvSpPr>
          <p:cNvPr id="3" name="文本占位符 2"/>
          <p:cNvSpPr>
            <a:spLocks noGrp="1"/>
          </p:cNvSpPr>
          <p:nvPr>
            <p:ph idx="1"/>
          </p:nvPr>
        </p:nvSpPr>
        <p:spPr>
          <a:xfrm>
            <a:off x="533401" y="815816"/>
            <a:ext cx="8508366" cy="917734"/>
          </a:xfrm>
          <a:ln w="9525">
            <a:noFill/>
            <a:miter/>
          </a:ln>
        </p:spPr>
        <p:txBody>
          <a:bodyPr/>
          <a:lstStyle/>
          <a:p>
            <a:pPr marL="0" indent="0">
              <a:spcBef>
                <a:spcPts val="0"/>
              </a:spcBef>
              <a:spcAft>
                <a:spcPts val="0"/>
              </a:spcAft>
              <a:buNone/>
            </a:pPr>
            <a:r>
              <a:rPr lang="zh-CN" altLang="en-US" kern="1200" dirty="0">
                <a:ln/>
                <a:solidFill>
                  <a:schemeClr val="tx1"/>
                </a:solidFill>
                <a:effectLst/>
              </a:rPr>
              <a:t>基本语法：</a:t>
            </a:r>
          </a:p>
          <a:p>
            <a:pPr marL="179705" lvl="1" indent="0">
              <a:spcBef>
                <a:spcPts val="0"/>
              </a:spcBef>
              <a:spcAft>
                <a:spcPts val="0"/>
              </a:spcAft>
            </a:pPr>
            <a:r>
              <a:rPr lang="zh-CN" altLang="en-US" sz="1600" b="0" kern="1200" dirty="0">
                <a:ln/>
                <a:solidFill>
                  <a:srgbClr val="FF0000"/>
                </a:solidFill>
                <a:effectLst/>
              </a:rPr>
              <a:t>简单赋值运算：</a:t>
            </a:r>
            <a:r>
              <a:rPr lang="en-US" altLang="zh-CN" sz="1600" b="0" kern="1200" dirty="0">
                <a:ln/>
                <a:solidFill>
                  <a:srgbClr val="FF0000"/>
                </a:solidFill>
                <a:effectLst/>
              </a:rPr>
              <a:t>&lt;</a:t>
            </a:r>
            <a:r>
              <a:rPr lang="zh-CN" altLang="en-US" sz="1600" b="0" kern="1200" dirty="0">
                <a:ln/>
                <a:solidFill>
                  <a:srgbClr val="FF0000"/>
                </a:solidFill>
                <a:effectLst/>
              </a:rPr>
              <a:t>变量</a:t>
            </a:r>
            <a:r>
              <a:rPr lang="en-US" altLang="zh-CN" sz="1600" b="0" kern="1200" dirty="0">
                <a:ln/>
                <a:solidFill>
                  <a:srgbClr val="FF0000"/>
                </a:solidFill>
                <a:effectLst/>
              </a:rPr>
              <a:t>&gt; = &lt;</a:t>
            </a:r>
            <a:r>
              <a:rPr lang="zh-CN" altLang="en-US" sz="1600" b="0" kern="1200" dirty="0">
                <a:ln/>
                <a:solidFill>
                  <a:srgbClr val="FF0000"/>
                </a:solidFill>
                <a:effectLst/>
              </a:rPr>
              <a:t>变量</a:t>
            </a:r>
            <a:r>
              <a:rPr lang="en-US" altLang="zh-CN" sz="1600" b="0" kern="1200" dirty="0">
                <a:ln/>
                <a:solidFill>
                  <a:srgbClr val="FF0000"/>
                </a:solidFill>
                <a:effectLst/>
              </a:rPr>
              <a:t>&gt; operator &lt;</a:t>
            </a:r>
            <a:r>
              <a:rPr lang="zh-CN" altLang="en-US" sz="1600" b="0" kern="1200" dirty="0">
                <a:ln/>
                <a:solidFill>
                  <a:srgbClr val="FF0000"/>
                </a:solidFill>
                <a:effectLst/>
              </a:rPr>
              <a:t>表达式</a:t>
            </a:r>
            <a:r>
              <a:rPr lang="en-US" altLang="zh-CN" sz="1600" b="0" kern="1200" dirty="0">
                <a:ln/>
                <a:solidFill>
                  <a:srgbClr val="FF0000"/>
                </a:solidFill>
                <a:effectLst/>
              </a:rPr>
              <a:t>&gt;</a:t>
            </a:r>
          </a:p>
          <a:p>
            <a:pPr marL="179705" lvl="1" indent="0">
              <a:spcBef>
                <a:spcPts val="0"/>
              </a:spcBef>
              <a:spcAft>
                <a:spcPts val="0"/>
              </a:spcAft>
            </a:pPr>
            <a:r>
              <a:rPr lang="zh-CN" altLang="en-US" sz="1600" b="0" kern="1200" dirty="0">
                <a:ln/>
                <a:solidFill>
                  <a:srgbClr val="FF0000"/>
                </a:solidFill>
                <a:effectLst/>
              </a:rPr>
              <a:t>复合赋值运算：</a:t>
            </a:r>
            <a:r>
              <a:rPr lang="en-US" altLang="zh-CN" sz="1600" b="0" kern="1200" dirty="0">
                <a:ln/>
                <a:solidFill>
                  <a:srgbClr val="FF0000"/>
                </a:solidFill>
                <a:effectLst/>
              </a:rPr>
              <a:t>&lt;</a:t>
            </a:r>
            <a:r>
              <a:rPr lang="zh-CN" altLang="en-US" sz="1600" b="0" kern="1200" dirty="0">
                <a:ln/>
                <a:solidFill>
                  <a:srgbClr val="FF0000"/>
                </a:solidFill>
                <a:effectLst/>
              </a:rPr>
              <a:t>变量</a:t>
            </a:r>
            <a:r>
              <a:rPr lang="en-US" altLang="zh-CN" sz="1600" b="0" kern="1200" dirty="0">
                <a:ln/>
                <a:solidFill>
                  <a:srgbClr val="FF0000"/>
                </a:solidFill>
                <a:effectLst/>
              </a:rPr>
              <a:t>&gt; operator = &lt;</a:t>
            </a:r>
            <a:r>
              <a:rPr lang="zh-CN" altLang="en-US" sz="1600" b="0" kern="1200" dirty="0">
                <a:ln/>
                <a:solidFill>
                  <a:srgbClr val="FF0000"/>
                </a:solidFill>
                <a:effectLst/>
              </a:rPr>
              <a:t>表达式</a:t>
            </a:r>
            <a:r>
              <a:rPr lang="en-US" altLang="zh-CN" sz="1600" b="0" kern="1200" dirty="0">
                <a:ln/>
                <a:solidFill>
                  <a:srgbClr val="FF0000"/>
                </a:solidFill>
                <a:effectLst/>
              </a:rPr>
              <a:t>&gt;</a:t>
            </a:r>
          </a:p>
        </p:txBody>
      </p:sp>
      <p:graphicFrame>
        <p:nvGraphicFramePr>
          <p:cNvPr id="4" name="表格 3"/>
          <p:cNvGraphicFramePr/>
          <p:nvPr/>
        </p:nvGraphicFramePr>
        <p:xfrm>
          <a:off x="790575" y="1875948"/>
          <a:ext cx="7820025" cy="2753202"/>
        </p:xfrm>
        <a:graphic>
          <a:graphicData uri="http://schemas.openxmlformats.org/drawingml/2006/table">
            <a:tbl>
              <a:tblPr>
                <a:tableStyleId>{5DA37D80-6434-44D0-A028-1B22A696006F}</a:tableStyleId>
              </a:tblPr>
              <a:tblGrid>
                <a:gridCol w="839492">
                  <a:extLst>
                    <a:ext uri="{9D8B030D-6E8A-4147-A177-3AD203B41FA5}">
                      <a16:colId xmlns:a16="http://schemas.microsoft.com/office/drawing/2014/main" val="20000"/>
                    </a:ext>
                  </a:extLst>
                </a:gridCol>
                <a:gridCol w="1034331">
                  <a:extLst>
                    <a:ext uri="{9D8B030D-6E8A-4147-A177-3AD203B41FA5}">
                      <a16:colId xmlns:a16="http://schemas.microsoft.com/office/drawing/2014/main" val="20001"/>
                    </a:ext>
                  </a:extLst>
                </a:gridCol>
                <a:gridCol w="970588">
                  <a:extLst>
                    <a:ext uri="{9D8B030D-6E8A-4147-A177-3AD203B41FA5}">
                      <a16:colId xmlns:a16="http://schemas.microsoft.com/office/drawing/2014/main" val="20002"/>
                    </a:ext>
                  </a:extLst>
                </a:gridCol>
                <a:gridCol w="1098676">
                  <a:extLst>
                    <a:ext uri="{9D8B030D-6E8A-4147-A177-3AD203B41FA5}">
                      <a16:colId xmlns:a16="http://schemas.microsoft.com/office/drawing/2014/main" val="20003"/>
                    </a:ext>
                  </a:extLst>
                </a:gridCol>
                <a:gridCol w="1098075">
                  <a:extLst>
                    <a:ext uri="{9D8B030D-6E8A-4147-A177-3AD203B41FA5}">
                      <a16:colId xmlns:a16="http://schemas.microsoft.com/office/drawing/2014/main" val="20004"/>
                    </a:ext>
                  </a:extLst>
                </a:gridCol>
                <a:gridCol w="1163021">
                  <a:extLst>
                    <a:ext uri="{9D8B030D-6E8A-4147-A177-3AD203B41FA5}">
                      <a16:colId xmlns:a16="http://schemas.microsoft.com/office/drawing/2014/main" val="20005"/>
                    </a:ext>
                  </a:extLst>
                </a:gridCol>
                <a:gridCol w="1615842">
                  <a:extLst>
                    <a:ext uri="{9D8B030D-6E8A-4147-A177-3AD203B41FA5}">
                      <a16:colId xmlns:a16="http://schemas.microsoft.com/office/drawing/2014/main" val="20006"/>
                    </a:ext>
                  </a:extLst>
                </a:gridCol>
              </a:tblGrid>
              <a:tr h="297656">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运算符</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400">
                          <a:solidFill>
                            <a:schemeClr val="tx1"/>
                          </a:solidFill>
                          <a:latin typeface="微软雅黑" pitchFamily="34" charset="-122"/>
                          <a:ea typeface="微软雅黑" pitchFamily="34" charset="-122"/>
                        </a:rPr>
                        <a: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400">
                          <a:solidFill>
                            <a:schemeClr val="tx1"/>
                          </a:solidFill>
                          <a:latin typeface="微软雅黑" pitchFamily="34" charset="-122"/>
                          <a:ea typeface="微软雅黑" pitchFamily="34" charset="-122"/>
                        </a:rPr>
                        <a: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400">
                          <a:solidFill>
                            <a:schemeClr val="tx1"/>
                          </a:solidFill>
                          <a:latin typeface="微软雅黑" pitchFamily="34" charset="-122"/>
                          <a:ea typeface="微软雅黑" pitchFamily="34" charset="-122"/>
                        </a:rPr>
                        <a: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400" dirty="0">
                          <a:solidFill>
                            <a:schemeClr val="tx1"/>
                          </a:solidFill>
                          <a:latin typeface="微软雅黑" pitchFamily="34" charset="-122"/>
                          <a:ea typeface="微软雅黑" pitchFamily="34" charset="-122"/>
                        </a:rPr>
                        <a:t>*</a:t>
                      </a:r>
                      <a:r>
                        <a:rPr lang="en-US" altLang="zh-CN" sz="1400">
                          <a:solidFill>
                            <a:schemeClr val="tx1"/>
                          </a:solidFill>
                          <a:latin typeface="微软雅黑" pitchFamily="34" charset="-122"/>
                          <a:ea typeface="微软雅黑" pitchFamily="34" charset="-122"/>
                        </a:rPr>
                        <a: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400">
                          <a:solidFill>
                            <a:schemeClr val="tx1"/>
                          </a:solidFill>
                          <a:latin typeface="微软雅黑" pitchFamily="34" charset="-122"/>
                          <a:ea typeface="微软雅黑" pitchFamily="34" charset="-122"/>
                        </a:rPr>
                        <a:t>/=</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400">
                          <a:solidFill>
                            <a:schemeClr val="tx1"/>
                          </a:solidFill>
                          <a:latin typeface="微软雅黑" pitchFamily="34" charset="-122"/>
                          <a:ea typeface="微软雅黑" pitchFamily="34" charset="-122"/>
                        </a:rPr>
                        <a:t>%=</a:t>
                      </a:r>
                    </a:p>
                  </a:txBody>
                  <a:tcPr marT="34290" marB="34290" anchor="ctr"/>
                </a:tc>
                <a:extLst>
                  <a:ext uri="{0D108BD9-81ED-4DB2-BD59-A6C34878D82A}">
                    <a16:rowId xmlns:a16="http://schemas.microsoft.com/office/drawing/2014/main" val="10000"/>
                  </a:ext>
                </a:extLst>
              </a:tr>
              <a:tr h="270034">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名称</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赋值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加法赋值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减法赋值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乘法赋值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除法赋值</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模赋值</a:t>
                      </a:r>
                      <a:r>
                        <a:rPr lang="en-US" altLang="zh-CN" sz="1200">
                          <a:solidFill>
                            <a:schemeClr val="tx1"/>
                          </a:solidFill>
                          <a:latin typeface="微软雅黑" pitchFamily="34" charset="-122"/>
                          <a:ea typeface="微软雅黑" pitchFamily="34" charset="-122"/>
                        </a:rPr>
                        <a:t>(</a:t>
                      </a:r>
                      <a:r>
                        <a:rPr lang="zh-CN" altLang="en-US" sz="1200" dirty="0">
                          <a:solidFill>
                            <a:schemeClr val="tx1"/>
                          </a:solidFill>
                          <a:latin typeface="微软雅黑" pitchFamily="34" charset="-122"/>
                          <a:ea typeface="微软雅黑" pitchFamily="34" charset="-122"/>
                        </a:rPr>
                        <a:t>求余赋值</a:t>
                      </a:r>
                      <a:r>
                        <a:rPr lang="en-US" altLang="zh-CN" sz="1200">
                          <a:solidFill>
                            <a:schemeClr val="tx1"/>
                          </a:solidFill>
                          <a:latin typeface="微软雅黑" pitchFamily="34" charset="-122"/>
                          <a:ea typeface="微软雅黑" pitchFamily="34" charset="-122"/>
                        </a:rPr>
                        <a:t>)</a:t>
                      </a:r>
                    </a:p>
                  </a:txBody>
                  <a:tcPr marT="34290" marB="34290" anchor="ctr"/>
                </a:tc>
                <a:extLst>
                  <a:ext uri="{0D108BD9-81ED-4DB2-BD59-A6C34878D82A}">
                    <a16:rowId xmlns:a16="http://schemas.microsoft.com/office/drawing/2014/main" val="10001"/>
                  </a:ext>
                </a:extLst>
              </a:tr>
              <a:tr h="338138">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表达式</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=6</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i%=5</a:t>
                      </a:r>
                    </a:p>
                  </a:txBody>
                  <a:tcPr marT="34290" marB="34290" anchor="ctr"/>
                </a:tc>
                <a:extLst>
                  <a:ext uri="{0D108BD9-81ED-4DB2-BD59-A6C34878D82A}">
                    <a16:rowId xmlns:a16="http://schemas.microsoft.com/office/drawing/2014/main" val="10002"/>
                  </a:ext>
                </a:extLst>
              </a:tr>
              <a:tr h="268604">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示</a:t>
                      </a:r>
                      <a:r>
                        <a:rPr lang="zh-CN" altLang="en-US" sz="1200" dirty="0" smtClean="0">
                          <a:solidFill>
                            <a:schemeClr val="tx1"/>
                          </a:solidFill>
                          <a:latin typeface="微软雅黑" pitchFamily="34" charset="-122"/>
                          <a:ea typeface="微软雅黑" pitchFamily="34" charset="-122"/>
                        </a:rPr>
                        <a:t>例</a:t>
                      </a:r>
                      <a:endParaRPr lang="zh-CN" altLang="en-US" sz="1200" dirty="0">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var i=6;</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i%=5;</a:t>
                      </a:r>
                    </a:p>
                  </a:txBody>
                  <a:tcPr marT="34290" marB="34290" anchor="ctr"/>
                </a:tc>
                <a:extLst>
                  <a:ext uri="{0D108BD9-81ED-4DB2-BD59-A6C34878D82A}">
                    <a16:rowId xmlns:a16="http://schemas.microsoft.com/office/drawing/2014/main" val="10003"/>
                  </a:ext>
                </a:extLst>
              </a:tr>
              <a:tr h="292894">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a:t>
                      </a:r>
                      <a:r>
                        <a:rPr lang="zh-CN" altLang="en-US" sz="1200" dirty="0">
                          <a:solidFill>
                            <a:schemeClr val="tx1"/>
                          </a:solidFill>
                          <a:latin typeface="微软雅黑" pitchFamily="34" charset="-122"/>
                          <a:ea typeface="微软雅黑" pitchFamily="34" charset="-122"/>
                        </a:rPr>
                        <a:t>的结果</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6</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11</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1</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a:solidFill>
                            <a:schemeClr val="tx1"/>
                          </a:solidFill>
                          <a:latin typeface="微软雅黑" pitchFamily="34" charset="-122"/>
                          <a:ea typeface="微软雅黑" pitchFamily="34" charset="-122"/>
                        </a:rPr>
                        <a:t>30</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1.2</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1</a:t>
                      </a:r>
                    </a:p>
                  </a:txBody>
                  <a:tcPr marT="34290" marB="34290" anchor="ctr"/>
                </a:tc>
                <a:extLst>
                  <a:ext uri="{0D108BD9-81ED-4DB2-BD59-A6C34878D82A}">
                    <a16:rowId xmlns:a16="http://schemas.microsoft.com/office/drawing/2014/main" val="10004"/>
                  </a:ext>
                </a:extLst>
              </a:tr>
              <a:tr h="355997">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等价于</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 </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i=i+5;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i=i-5;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a:t>
                      </a: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err="1">
                          <a:solidFill>
                            <a:schemeClr val="tx1"/>
                          </a:solidFill>
                          <a:latin typeface="微软雅黑" pitchFamily="34" charset="-122"/>
                          <a:ea typeface="微软雅黑" pitchFamily="34" charset="-122"/>
                        </a:rPr>
                        <a:t>i</a:t>
                      </a:r>
                      <a:r>
                        <a:rPr lang="en-US" altLang="zh-CN" sz="1200" dirty="0">
                          <a:solidFill>
                            <a:schemeClr val="tx1"/>
                          </a:solidFill>
                          <a:latin typeface="微软雅黑" pitchFamily="34" charset="-122"/>
                          <a:ea typeface="微软雅黑" pitchFamily="34" charset="-122"/>
                        </a:rPr>
                        <a:t>=i/5;</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i=i%5;</a:t>
                      </a:r>
                    </a:p>
                  </a:txBody>
                  <a:tcPr marT="34290" marB="34290" anchor="ctr"/>
                </a:tc>
                <a:extLst>
                  <a:ext uri="{0D108BD9-81ED-4DB2-BD59-A6C34878D82A}">
                    <a16:rowId xmlns:a16="http://schemas.microsoft.com/office/drawing/2014/main" val="10005"/>
                  </a:ext>
                </a:extLst>
              </a:tr>
              <a:tr h="300038">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500" dirty="0">
                          <a:solidFill>
                            <a:schemeClr val="tx1"/>
                          </a:solidFill>
                          <a:latin typeface="微软雅黑" pitchFamily="34" charset="-122"/>
                          <a:ea typeface="微软雅黑" pitchFamily="34" charset="-122"/>
                        </a:rPr>
                        <a:t>位移</a:t>
                      </a:r>
                      <a:endParaRPr lang="zh-CN" altLang="en-US" sz="1500" i="1" dirty="0">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a=4</a:t>
                      </a:r>
                      <a:endParaRPr lang="en-US" altLang="zh-CN" sz="1200" i="1">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&lt;&lt;=</a:t>
                      </a:r>
                      <a:endParaRPr lang="en-US" altLang="zh-CN" sz="1200" i="1">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&gt;&gt;=</a:t>
                      </a:r>
                      <a:endParaRPr lang="en-US" altLang="zh-CN" sz="1200" i="1">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&gt;&gt;&gt;=</a:t>
                      </a:r>
                      <a:endParaRPr lang="en-US" altLang="zh-CN" sz="1200" i="1">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endParaRPr lang="en-US" altLang="zh-CN" sz="1200" i="1" dirty="0">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endParaRPr lang="en-US" altLang="zh-CN" sz="1200" dirty="0">
                        <a:solidFill>
                          <a:schemeClr val="tx1"/>
                        </a:solidFill>
                        <a:latin typeface="微软雅黑" pitchFamily="34" charset="-122"/>
                        <a:ea typeface="微软雅黑" pitchFamily="34" charset="-122"/>
                      </a:endParaRPr>
                    </a:p>
                  </a:txBody>
                  <a:tcPr marT="34290" marB="34290" anchor="ctr"/>
                </a:tc>
                <a:extLst>
                  <a:ext uri="{0D108BD9-81ED-4DB2-BD59-A6C34878D82A}">
                    <a16:rowId xmlns:a16="http://schemas.microsoft.com/office/drawing/2014/main" val="10006"/>
                  </a:ext>
                </a:extLst>
              </a:tr>
              <a:tr h="338138">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zh-CN" altLang="en-US" sz="1200" dirty="0">
                          <a:solidFill>
                            <a:schemeClr val="tx1"/>
                          </a:solidFill>
                          <a:latin typeface="微软雅黑" pitchFamily="34" charset="-122"/>
                          <a:ea typeface="微软雅黑" pitchFamily="34" charset="-122"/>
                        </a:rPr>
                        <a:t>表达式</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endParaRPr lang="zh-CN" altLang="en-US" sz="1200" dirty="0">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a&lt;&lt;=1</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a&gt;&gt;=1</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a&gt;&gt;&gt;=1</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endParaRPr lang="en-US" altLang="zh-CN" sz="1200">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endParaRPr lang="en-US" altLang="zh-CN" sz="1200" dirty="0">
                        <a:solidFill>
                          <a:schemeClr val="tx1"/>
                        </a:solidFill>
                        <a:latin typeface="微软雅黑" pitchFamily="34" charset="-122"/>
                        <a:ea typeface="微软雅黑" pitchFamily="34" charset="-122"/>
                      </a:endParaRPr>
                    </a:p>
                  </a:txBody>
                  <a:tcPr marT="34290" marB="34290" anchor="ctr"/>
                </a:tc>
                <a:extLst>
                  <a:ext uri="{0D108BD9-81ED-4DB2-BD59-A6C34878D82A}">
                    <a16:rowId xmlns:a16="http://schemas.microsoft.com/office/drawing/2014/main" val="10007"/>
                  </a:ext>
                </a:extLst>
              </a:tr>
              <a:tr h="291703">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a</a:t>
                      </a:r>
                      <a:r>
                        <a:rPr lang="zh-CN" altLang="en-US" sz="1200" dirty="0">
                          <a:solidFill>
                            <a:schemeClr val="tx1"/>
                          </a:solidFill>
                          <a:latin typeface="微软雅黑" pitchFamily="34" charset="-122"/>
                          <a:ea typeface="微软雅黑" pitchFamily="34" charset="-122"/>
                        </a:rPr>
                        <a:t>结果</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endParaRPr lang="zh-CN" altLang="en-US" sz="1200" dirty="0">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dirty="0">
                          <a:solidFill>
                            <a:schemeClr val="tx1"/>
                          </a:solidFill>
                          <a:latin typeface="微软雅黑" pitchFamily="34" charset="-122"/>
                          <a:ea typeface="微软雅黑" pitchFamily="34" charset="-122"/>
                        </a:rPr>
                        <a:t>a=8</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a=2</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r>
                        <a:rPr lang="en-US" altLang="zh-CN" sz="1200">
                          <a:solidFill>
                            <a:schemeClr val="tx1"/>
                          </a:solidFill>
                          <a:latin typeface="微软雅黑" pitchFamily="34" charset="-122"/>
                          <a:ea typeface="微软雅黑" pitchFamily="34" charset="-122"/>
                        </a:rPr>
                        <a:t>a=2</a:t>
                      </a: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endParaRPr lang="en-US" altLang="zh-CN" sz="1200">
                        <a:solidFill>
                          <a:schemeClr val="tx1"/>
                        </a:solidFill>
                        <a:latin typeface="微软雅黑" pitchFamily="34" charset="-122"/>
                        <a:ea typeface="微软雅黑" pitchFamily="34" charset="-122"/>
                      </a:endParaRPr>
                    </a:p>
                  </a:txBody>
                  <a:tcPr marT="34290" marB="34290" anchor="ctr"/>
                </a:tc>
                <a:tc>
                  <a:txBody>
                    <a:bodyPr/>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400" b="1" i="0" u="none" kern="1200" baseline="0">
                          <a:solidFill>
                            <a:srgbClr val="003399"/>
                          </a:solidFill>
                          <a:latin typeface="微软雅黑" pitchFamily="34" charset="-122"/>
                          <a:ea typeface="宋体" pitchFamily="2" charset="-122"/>
                        </a:defRPr>
                      </a:lvl1pPr>
                      <a:lvl2pPr marL="742950" lvl="1" indent="-285750">
                        <a:buClr>
                          <a:schemeClr val="tx1"/>
                        </a:buClr>
                        <a:defRPr sz="2000" b="0" kern="1200">
                          <a:solidFill>
                            <a:schemeClr val="tx1"/>
                          </a:solidFill>
                        </a:defRPr>
                      </a:lvl2pPr>
                      <a:lvl3pPr marL="1143000" lvl="2" indent="-228600">
                        <a:buClr>
                          <a:schemeClr val="accent2"/>
                        </a:buClr>
                        <a:defRPr sz="2000" kern="1200"/>
                      </a:lvl3pPr>
                      <a:lvl4pPr marL="1600200" lvl="3" indent="-228600">
                        <a:buClr>
                          <a:schemeClr val="tx1"/>
                        </a:buClr>
                        <a:defRPr sz="1800" kern="1200"/>
                      </a:lvl4pPr>
                      <a:lvl5pPr marL="2057400" lvl="4" indent="-228600">
                        <a:buClr>
                          <a:schemeClr val="hlink"/>
                        </a:buClr>
                        <a:defRPr sz="1800" kern="1200">
                          <a:solidFill>
                            <a:srgbClr val="008080"/>
                          </a:solidFill>
                        </a:defRPr>
                      </a:lvl5pPr>
                    </a:lstStyle>
                    <a:p>
                      <a:pPr lvl="0" algn="ctr">
                        <a:lnSpc>
                          <a:spcPct val="90000"/>
                        </a:lnSpc>
                        <a:spcBef>
                          <a:spcPct val="0"/>
                        </a:spcBef>
                        <a:buClr>
                          <a:srgbClr val="000000"/>
                        </a:buClr>
                        <a:buNone/>
                      </a:pPr>
                      <a:endParaRPr lang="en-US" altLang="zh-CN" sz="1200" dirty="0">
                        <a:solidFill>
                          <a:schemeClr val="tx1"/>
                        </a:solidFill>
                        <a:latin typeface="微软雅黑" pitchFamily="34" charset="-122"/>
                        <a:ea typeface="微软雅黑" pitchFamily="34" charset="-122"/>
                      </a:endParaRPr>
                    </a:p>
                  </a:txBody>
                  <a:tcPr marT="34290" marB="3429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2884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lide(fromBottom)">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edg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r>
              <a:rPr lang="en-US" altLang="zh-CN" kern="1200" dirty="0">
                <a:solidFill>
                  <a:srgbClr val="000066"/>
                </a:solidFill>
                <a:cs typeface="+mn-cs"/>
              </a:rPr>
              <a:t>14.4.5 </a:t>
            </a:r>
            <a:r>
              <a:rPr lang="zh-CN" altLang="en-US" kern="1200" dirty="0">
                <a:solidFill>
                  <a:srgbClr val="000066"/>
                </a:solidFill>
                <a:cs typeface="+mn-cs"/>
              </a:rPr>
              <a:t>位运算符和表达式</a:t>
            </a:r>
          </a:p>
        </p:txBody>
      </p:sp>
      <p:sp>
        <p:nvSpPr>
          <p:cNvPr id="47106" name="Rectangle 3"/>
          <p:cNvSpPr>
            <a:spLocks noGrp="1" noChangeArrowheads="1"/>
          </p:cNvSpPr>
          <p:nvPr>
            <p:ph idx="1"/>
          </p:nvPr>
        </p:nvSpPr>
        <p:spPr>
          <a:xfrm>
            <a:off x="533400" y="819150"/>
            <a:ext cx="8509000" cy="2057400"/>
          </a:xfrm>
        </p:spPr>
        <p:txBody>
          <a:bodyPr/>
          <a:lstStyle/>
          <a:p>
            <a:pPr marL="0" indent="0">
              <a:spcBef>
                <a:spcPts val="0"/>
              </a:spcBef>
              <a:spcAft>
                <a:spcPts val="0"/>
              </a:spcAft>
              <a:buNone/>
            </a:pPr>
            <a:r>
              <a:rPr lang="en-US" altLang="zh-CN" dirty="0" smtClean="0"/>
              <a:t>      </a:t>
            </a:r>
            <a:r>
              <a:rPr lang="zh-CN" altLang="en-US" dirty="0" smtClean="0"/>
              <a:t>位运算符是对二进制表示的整数进行按位操作的运算符。</a:t>
            </a:r>
          </a:p>
          <a:p>
            <a:pPr marL="0" indent="0">
              <a:spcBef>
                <a:spcPts val="0"/>
              </a:spcBef>
              <a:spcAft>
                <a:spcPts val="0"/>
              </a:spcAft>
              <a:buNone/>
            </a:pPr>
            <a:r>
              <a:rPr lang="zh-CN" altLang="en-US" dirty="0" smtClean="0"/>
              <a:t>      如果操作数是十进制或者其他进制表示的整数，运算前先将这些整数转换成</a:t>
            </a:r>
            <a:r>
              <a:rPr lang="en-US" altLang="zh-CN" dirty="0" smtClean="0"/>
              <a:t>32</a:t>
            </a:r>
            <a:r>
              <a:rPr lang="zh-CN" altLang="en-US" dirty="0" smtClean="0"/>
              <a:t>位的二进制数字，如果操作数无法转换成</a:t>
            </a:r>
            <a:r>
              <a:rPr lang="en-US" altLang="zh-CN" dirty="0" smtClean="0"/>
              <a:t>32</a:t>
            </a:r>
            <a:r>
              <a:rPr lang="zh-CN" altLang="en-US" dirty="0" smtClean="0"/>
              <a:t>位的二进制数表示，位运算的结果为</a:t>
            </a:r>
            <a:r>
              <a:rPr lang="en-US" altLang="zh-CN" dirty="0" err="1" smtClean="0"/>
              <a:t>NaN</a:t>
            </a:r>
            <a:r>
              <a:rPr lang="zh-CN" altLang="en-US" dirty="0" smtClean="0"/>
              <a:t>。</a:t>
            </a:r>
          </a:p>
          <a:p>
            <a:pPr>
              <a:spcBef>
                <a:spcPts val="0"/>
              </a:spcBef>
              <a:spcAft>
                <a:spcPts val="0"/>
              </a:spcAft>
              <a:buFont typeface="Wingdings" pitchFamily="2" charset="2"/>
              <a:buNone/>
            </a:pPr>
            <a:r>
              <a:rPr lang="en-US" altLang="zh-CN" sz="1800" dirty="0" smtClean="0">
                <a:solidFill>
                  <a:srgbClr val="FF0000"/>
                </a:solidFill>
              </a:rPr>
              <a:t>      </a:t>
            </a:r>
            <a:r>
              <a:rPr lang="zh-CN" altLang="en-US" sz="1800" dirty="0" smtClean="0">
                <a:solidFill>
                  <a:srgbClr val="FF0000"/>
                </a:solidFill>
              </a:rPr>
              <a:t>位运算符：</a:t>
            </a:r>
            <a:r>
              <a:rPr lang="en-US" altLang="zh-CN" sz="1800" dirty="0" smtClean="0">
                <a:solidFill>
                  <a:srgbClr val="FF0000"/>
                </a:solidFill>
              </a:rPr>
              <a:t>&amp;-</a:t>
            </a:r>
            <a:r>
              <a:rPr lang="zh-CN" altLang="en-US" sz="1800" dirty="0" smtClean="0">
                <a:solidFill>
                  <a:srgbClr val="FF0000"/>
                </a:solidFill>
              </a:rPr>
              <a:t>按位与；</a:t>
            </a:r>
            <a:r>
              <a:rPr lang="en-US" altLang="zh-CN" sz="1800" dirty="0" smtClean="0">
                <a:solidFill>
                  <a:srgbClr val="FF0000"/>
                </a:solidFill>
              </a:rPr>
              <a:t>~ -</a:t>
            </a:r>
            <a:r>
              <a:rPr lang="zh-CN" altLang="en-US" sz="1800" dirty="0" smtClean="0">
                <a:solidFill>
                  <a:srgbClr val="FF0000"/>
                </a:solidFill>
              </a:rPr>
              <a:t>按位非；</a:t>
            </a:r>
            <a:r>
              <a:rPr lang="en-US" altLang="zh-CN" sz="1800" dirty="0" smtClean="0">
                <a:solidFill>
                  <a:srgbClr val="FF0000"/>
                </a:solidFill>
              </a:rPr>
              <a:t>|-</a:t>
            </a:r>
            <a:r>
              <a:rPr lang="zh-CN" altLang="en-US" sz="1800" dirty="0" smtClean="0">
                <a:solidFill>
                  <a:srgbClr val="FF0000"/>
                </a:solidFill>
              </a:rPr>
              <a:t>按位或；</a:t>
            </a:r>
            <a:r>
              <a:rPr lang="en-US" altLang="zh-CN" sz="1800" dirty="0" smtClean="0">
                <a:solidFill>
                  <a:srgbClr val="FF0000"/>
                </a:solidFill>
              </a:rPr>
              <a:t>^-</a:t>
            </a:r>
            <a:r>
              <a:rPr lang="zh-CN" altLang="en-US" sz="1800" dirty="0" smtClean="0">
                <a:solidFill>
                  <a:srgbClr val="FF0000"/>
                </a:solidFill>
              </a:rPr>
              <a:t>按位异或</a:t>
            </a:r>
          </a:p>
          <a:p>
            <a:pPr>
              <a:spcBef>
                <a:spcPts val="0"/>
              </a:spcBef>
              <a:spcAft>
                <a:spcPts val="0"/>
              </a:spcAft>
              <a:buFont typeface="Wingdings" pitchFamily="2" charset="2"/>
              <a:buNone/>
            </a:pPr>
            <a:r>
              <a:rPr lang="en-US" altLang="zh-CN" b="0" dirty="0">
                <a:sym typeface="+mn-ea"/>
              </a:rPr>
              <a:t> </a:t>
            </a:r>
            <a:r>
              <a:rPr lang="zh-CN" altLang="en-US" b="0" dirty="0">
                <a:sym typeface="+mn-ea"/>
              </a:rPr>
              <a:t>其中位运算</a:t>
            </a:r>
            <a:r>
              <a:rPr lang="en-US" altLang="zh-CN" b="0" dirty="0">
                <a:solidFill>
                  <a:srgbClr val="FF0000"/>
                </a:solidFill>
                <a:sym typeface="+mn-ea"/>
              </a:rPr>
              <a:t>~</a:t>
            </a:r>
            <a:r>
              <a:rPr lang="zh-CN" altLang="en-US" b="0" dirty="0">
                <a:solidFill>
                  <a:srgbClr val="FF0000"/>
                </a:solidFill>
                <a:sym typeface="+mn-ea"/>
              </a:rPr>
              <a:t>，</a:t>
            </a:r>
            <a:r>
              <a:rPr lang="zh-CN" altLang="en-US" b="0" dirty="0">
                <a:sym typeface="+mn-ea"/>
              </a:rPr>
              <a:t> </a:t>
            </a:r>
            <a:r>
              <a:rPr lang="en-US" altLang="zh-CN" b="0" dirty="0">
                <a:sym typeface="+mn-ea"/>
              </a:rPr>
              <a:t>NOT </a:t>
            </a:r>
            <a:r>
              <a:rPr lang="zh-CN" altLang="en-US" b="0" dirty="0" smtClean="0">
                <a:sym typeface="+mn-ea"/>
              </a:rPr>
              <a:t>实</a:t>
            </a:r>
            <a:r>
              <a:rPr lang="zh-CN" altLang="en-US" b="0" dirty="0">
                <a:sym typeface="+mn-ea"/>
              </a:rPr>
              <a:t>质上是对数字求负，然后减 </a:t>
            </a:r>
            <a:r>
              <a:rPr lang="en-US" altLang="zh-CN" b="0" dirty="0">
                <a:sym typeface="+mn-ea"/>
              </a:rPr>
              <a:t>1</a:t>
            </a:r>
            <a:r>
              <a:rPr lang="zh-CN" altLang="en-US" b="0" dirty="0">
                <a:sym typeface="+mn-ea"/>
              </a:rPr>
              <a:t>。</a:t>
            </a:r>
            <a:endParaRPr lang="zh-CN" altLang="en-US" dirty="0" smtClean="0"/>
          </a:p>
          <a:p>
            <a:pPr>
              <a:buFont typeface="Wingdings" pitchFamily="2" charset="2"/>
              <a:buNone/>
            </a:pPr>
            <a:endParaRPr lang="zh-CN" altLang="en-US" dirty="0" smtClean="0">
              <a:ea typeface="宋体" charset="-122"/>
            </a:endParaRPr>
          </a:p>
        </p:txBody>
      </p:sp>
      <p:sp>
        <p:nvSpPr>
          <p:cNvPr id="4" name="文本框 3"/>
          <p:cNvSpPr txBox="1"/>
          <p:nvPr/>
        </p:nvSpPr>
        <p:spPr>
          <a:xfrm>
            <a:off x="838200" y="2952750"/>
            <a:ext cx="2540000" cy="1477328"/>
          </a:xfrm>
          <a:prstGeom prst="rect">
            <a:avLst/>
          </a:prstGeom>
          <a:noFill/>
          <a:ln>
            <a:solidFill>
              <a:srgbClr val="0000FA"/>
            </a:solidFill>
          </a:ln>
        </p:spPr>
        <p:txBody>
          <a:bodyPr wrap="square" rtlCol="0" anchor="t">
            <a:spAutoFit/>
          </a:bodyPr>
          <a:lstStyle/>
          <a:p>
            <a:pPr>
              <a:lnSpc>
                <a:spcPts val="1800"/>
              </a:lnSpc>
              <a:buFont typeface="Wingdings" pitchFamily="2" charset="2"/>
              <a:buNone/>
            </a:pPr>
            <a:r>
              <a:rPr lang="zh-CN" altLang="en-US" sz="1800" dirty="0" smtClean="0">
                <a:solidFill>
                  <a:srgbClr val="FF0000"/>
                </a:solidFill>
                <a:sym typeface="+mn-ea"/>
              </a:rPr>
              <a:t>例如：</a:t>
            </a:r>
            <a:r>
              <a:rPr lang="en-US" altLang="zh-CN" sz="1800" dirty="0" smtClean="0">
                <a:solidFill>
                  <a:srgbClr val="FF0000"/>
                </a:solidFill>
                <a:sym typeface="+mn-ea"/>
              </a:rPr>
              <a:t>10&amp;78=10   </a:t>
            </a:r>
          </a:p>
          <a:p>
            <a:pPr>
              <a:lnSpc>
                <a:spcPts val="1800"/>
              </a:lnSpc>
              <a:buFont typeface="Wingdings" pitchFamily="2" charset="2"/>
              <a:buNone/>
            </a:pPr>
            <a:r>
              <a:rPr lang="en-US" altLang="zh-CN" sz="1800" dirty="0" smtClean="0">
                <a:solidFill>
                  <a:srgbClr val="FF0000"/>
                </a:solidFill>
                <a:sym typeface="+mn-ea"/>
              </a:rPr>
              <a:t>        </a:t>
            </a:r>
            <a:endParaRPr lang="en-US" altLang="zh-CN" sz="1800" dirty="0" smtClean="0">
              <a:solidFill>
                <a:srgbClr val="FF0000"/>
              </a:solidFill>
              <a:ea typeface="宋体" charset="-122"/>
              <a:sym typeface="+mn-ea"/>
            </a:endParaRPr>
          </a:p>
          <a:p>
            <a:pPr>
              <a:lnSpc>
                <a:spcPts val="1800"/>
              </a:lnSpc>
              <a:buFont typeface="Wingdings" pitchFamily="2" charset="2"/>
              <a:buNone/>
            </a:pPr>
            <a:r>
              <a:rPr lang="en-US" altLang="zh-CN" sz="1800" dirty="0" smtClean="0">
                <a:solidFill>
                  <a:srgbClr val="FF0000"/>
                </a:solidFill>
                <a:sym typeface="+mn-ea"/>
              </a:rPr>
              <a:t>    00001010    </a:t>
            </a:r>
          </a:p>
          <a:p>
            <a:pPr>
              <a:lnSpc>
                <a:spcPts val="1800"/>
              </a:lnSpc>
              <a:buFont typeface="Wingdings" pitchFamily="2" charset="2"/>
              <a:buNone/>
            </a:pPr>
            <a:r>
              <a:rPr lang="en-US" altLang="zh-CN" sz="1800" dirty="0" smtClean="0">
                <a:solidFill>
                  <a:srgbClr val="FF0000"/>
                </a:solidFill>
                <a:sym typeface="+mn-ea"/>
              </a:rPr>
              <a:t> &amp;  01001110                  ------------------</a:t>
            </a:r>
            <a:endParaRPr lang="en-US" altLang="zh-CN" sz="1800" dirty="0" smtClean="0">
              <a:solidFill>
                <a:srgbClr val="FF0000"/>
              </a:solidFill>
              <a:ea typeface="宋体" charset="-122"/>
              <a:sym typeface="+mn-ea"/>
            </a:endParaRPr>
          </a:p>
          <a:p>
            <a:pPr>
              <a:lnSpc>
                <a:spcPts val="1800"/>
              </a:lnSpc>
              <a:buFont typeface="Wingdings" pitchFamily="2" charset="2"/>
              <a:buNone/>
            </a:pPr>
            <a:r>
              <a:rPr lang="en-US" altLang="zh-CN" sz="1800" dirty="0" smtClean="0">
                <a:solidFill>
                  <a:srgbClr val="FF0000"/>
                </a:solidFill>
                <a:sym typeface="+mn-ea"/>
              </a:rPr>
              <a:t>    00001010</a:t>
            </a:r>
            <a:r>
              <a:rPr lang="zh-CN" altLang="en-US" sz="1800" dirty="0" smtClean="0">
                <a:solidFill>
                  <a:srgbClr val="FF0000"/>
                </a:solidFill>
                <a:sym typeface="+mn-ea"/>
              </a:rPr>
              <a:t>（</a:t>
            </a:r>
            <a:r>
              <a:rPr lang="en-US" altLang="zh-CN" sz="1800" dirty="0" smtClean="0">
                <a:solidFill>
                  <a:srgbClr val="FF0000"/>
                </a:solidFill>
                <a:sym typeface="+mn-ea"/>
              </a:rPr>
              <a:t>10</a:t>
            </a:r>
            <a:r>
              <a:rPr lang="zh-CN" altLang="en-US" sz="1800" dirty="0" smtClean="0">
                <a:solidFill>
                  <a:srgbClr val="FF0000"/>
                </a:solidFill>
                <a:sym typeface="+mn-ea"/>
              </a:rPr>
              <a:t>）</a:t>
            </a:r>
          </a:p>
        </p:txBody>
      </p:sp>
      <p:sp>
        <p:nvSpPr>
          <p:cNvPr id="5" name="文本框 4"/>
          <p:cNvSpPr txBox="1"/>
          <p:nvPr/>
        </p:nvSpPr>
        <p:spPr>
          <a:xfrm>
            <a:off x="3556000" y="2918758"/>
            <a:ext cx="2540000" cy="1477328"/>
          </a:xfrm>
          <a:prstGeom prst="rect">
            <a:avLst/>
          </a:prstGeom>
          <a:noFill/>
          <a:ln>
            <a:solidFill>
              <a:srgbClr val="0000FA"/>
            </a:solidFill>
          </a:ln>
        </p:spPr>
        <p:txBody>
          <a:bodyPr wrap="square" rtlCol="0" anchor="t">
            <a:spAutoFit/>
          </a:bodyPr>
          <a:lstStyle/>
          <a:p>
            <a:pPr>
              <a:lnSpc>
                <a:spcPts val="1800"/>
              </a:lnSpc>
              <a:buFont typeface="Wingdings" pitchFamily="2" charset="2"/>
              <a:buNone/>
            </a:pPr>
            <a:r>
              <a:rPr lang="zh-CN" altLang="en-US" sz="1800" dirty="0" smtClean="0">
                <a:solidFill>
                  <a:srgbClr val="FF0000"/>
                </a:solidFill>
                <a:sym typeface="+mn-ea"/>
              </a:rPr>
              <a:t>例如：</a:t>
            </a:r>
            <a:r>
              <a:rPr lang="en-US" altLang="zh-CN" sz="1800" dirty="0" smtClean="0">
                <a:solidFill>
                  <a:srgbClr val="FF0000"/>
                </a:solidFill>
                <a:sym typeface="+mn-ea"/>
              </a:rPr>
              <a:t>81|16=81</a:t>
            </a:r>
          </a:p>
          <a:p>
            <a:pPr>
              <a:lnSpc>
                <a:spcPts val="1800"/>
              </a:lnSpc>
              <a:buFont typeface="Wingdings" pitchFamily="2" charset="2"/>
              <a:buNone/>
            </a:pPr>
            <a:endParaRPr lang="en-US" altLang="zh-CN" sz="1800" dirty="0" smtClean="0">
              <a:solidFill>
                <a:srgbClr val="FF0000"/>
              </a:solidFill>
              <a:sym typeface="+mn-ea"/>
            </a:endParaRPr>
          </a:p>
          <a:p>
            <a:pPr>
              <a:lnSpc>
                <a:spcPts val="1800"/>
              </a:lnSpc>
              <a:buFont typeface="Wingdings" pitchFamily="2" charset="2"/>
              <a:buNone/>
            </a:pPr>
            <a:r>
              <a:rPr lang="en-US" altLang="zh-CN" sz="1800" dirty="0" smtClean="0">
                <a:solidFill>
                  <a:srgbClr val="FF0000"/>
                </a:solidFill>
                <a:sym typeface="+mn-ea"/>
              </a:rPr>
              <a:t>      01010001</a:t>
            </a:r>
            <a:endParaRPr lang="en-US" altLang="zh-CN" sz="1800" dirty="0" smtClean="0">
              <a:solidFill>
                <a:srgbClr val="FF0000"/>
              </a:solidFill>
              <a:ea typeface="宋体" charset="-122"/>
              <a:sym typeface="+mn-ea"/>
            </a:endParaRPr>
          </a:p>
          <a:p>
            <a:pPr>
              <a:lnSpc>
                <a:spcPts val="1800"/>
              </a:lnSpc>
              <a:buFont typeface="Wingdings" pitchFamily="2" charset="2"/>
              <a:buNone/>
            </a:pPr>
            <a:r>
              <a:rPr lang="en-US" altLang="zh-CN" sz="1800" dirty="0" smtClean="0">
                <a:solidFill>
                  <a:srgbClr val="FF0000"/>
                </a:solidFill>
                <a:sym typeface="+mn-ea"/>
              </a:rPr>
              <a:t>    | 00010000</a:t>
            </a:r>
          </a:p>
          <a:p>
            <a:pPr>
              <a:lnSpc>
                <a:spcPts val="1800"/>
              </a:lnSpc>
              <a:buFont typeface="Wingdings" pitchFamily="2" charset="2"/>
              <a:buNone/>
            </a:pPr>
            <a:r>
              <a:rPr lang="en-US" altLang="zh-CN" sz="1800" dirty="0" smtClean="0">
                <a:solidFill>
                  <a:srgbClr val="FF0000"/>
                </a:solidFill>
                <a:sym typeface="+mn-ea"/>
              </a:rPr>
              <a:t> -----------------</a:t>
            </a:r>
            <a:endParaRPr lang="en-US" altLang="zh-CN" sz="1800" dirty="0" smtClean="0">
              <a:solidFill>
                <a:srgbClr val="FF0000"/>
              </a:solidFill>
              <a:ea typeface="宋体" charset="-122"/>
              <a:sym typeface="+mn-ea"/>
            </a:endParaRPr>
          </a:p>
          <a:p>
            <a:pPr>
              <a:lnSpc>
                <a:spcPts val="1800"/>
              </a:lnSpc>
              <a:buFont typeface="Wingdings" pitchFamily="2" charset="2"/>
              <a:buNone/>
            </a:pPr>
            <a:r>
              <a:rPr lang="en-US" altLang="zh-CN" sz="1800" dirty="0" smtClean="0">
                <a:solidFill>
                  <a:srgbClr val="FF0000"/>
                </a:solidFill>
                <a:sym typeface="+mn-ea"/>
              </a:rPr>
              <a:t>      01010001</a:t>
            </a:r>
            <a:r>
              <a:rPr lang="zh-CN" altLang="en-US" sz="1800" dirty="0" smtClean="0">
                <a:solidFill>
                  <a:srgbClr val="FF0000"/>
                </a:solidFill>
                <a:sym typeface="+mn-ea"/>
              </a:rPr>
              <a:t>（</a:t>
            </a:r>
            <a:r>
              <a:rPr lang="en-US" altLang="zh-CN" sz="1800" dirty="0" smtClean="0">
                <a:solidFill>
                  <a:srgbClr val="FF0000"/>
                </a:solidFill>
                <a:sym typeface="+mn-ea"/>
              </a:rPr>
              <a:t>81</a:t>
            </a:r>
            <a:r>
              <a:rPr lang="zh-CN" altLang="en-US" sz="1800" dirty="0" smtClean="0">
                <a:solidFill>
                  <a:srgbClr val="FF0000"/>
                </a:solidFill>
                <a:sym typeface="+mn-ea"/>
              </a:rPr>
              <a:t>）</a:t>
            </a:r>
          </a:p>
        </p:txBody>
      </p:sp>
      <p:sp>
        <p:nvSpPr>
          <p:cNvPr id="6" name="文本框 5"/>
          <p:cNvSpPr txBox="1"/>
          <p:nvPr/>
        </p:nvSpPr>
        <p:spPr>
          <a:xfrm>
            <a:off x="6324600" y="2918758"/>
            <a:ext cx="2540000" cy="1477328"/>
          </a:xfrm>
          <a:prstGeom prst="rect">
            <a:avLst/>
          </a:prstGeom>
          <a:noFill/>
          <a:ln>
            <a:solidFill>
              <a:srgbClr val="0000FA"/>
            </a:solidFill>
          </a:ln>
        </p:spPr>
        <p:txBody>
          <a:bodyPr wrap="square" rtlCol="0" anchor="t">
            <a:spAutoFit/>
          </a:bodyPr>
          <a:lstStyle/>
          <a:p>
            <a:pPr>
              <a:lnSpc>
                <a:spcPts val="1800"/>
              </a:lnSpc>
              <a:buFont typeface="Wingdings" pitchFamily="2" charset="2"/>
              <a:buNone/>
            </a:pPr>
            <a:r>
              <a:rPr lang="zh-CN" altLang="en-US" sz="1800" dirty="0" smtClean="0">
                <a:solidFill>
                  <a:srgbClr val="FF0000"/>
                </a:solidFill>
                <a:sym typeface="+mn-ea"/>
              </a:rPr>
              <a:t>例如：</a:t>
            </a:r>
            <a:r>
              <a:rPr lang="en-US" altLang="zh-CN" sz="1800" dirty="0" smtClean="0">
                <a:solidFill>
                  <a:srgbClr val="FF0000"/>
                </a:solidFill>
                <a:sym typeface="+mn-ea"/>
              </a:rPr>
              <a:t>10^30=20 </a:t>
            </a:r>
          </a:p>
          <a:p>
            <a:pPr>
              <a:lnSpc>
                <a:spcPts val="1800"/>
              </a:lnSpc>
              <a:buFont typeface="Wingdings" pitchFamily="2" charset="2"/>
              <a:buNone/>
            </a:pPr>
            <a:r>
              <a:rPr lang="en-US" altLang="zh-CN" sz="1800" dirty="0" smtClean="0">
                <a:solidFill>
                  <a:srgbClr val="FF0000"/>
                </a:solidFill>
                <a:sym typeface="+mn-ea"/>
              </a:rPr>
              <a:t>            </a:t>
            </a:r>
          </a:p>
          <a:p>
            <a:pPr>
              <a:lnSpc>
                <a:spcPts val="1800"/>
              </a:lnSpc>
              <a:buFont typeface="Wingdings" pitchFamily="2" charset="2"/>
              <a:buNone/>
            </a:pPr>
            <a:r>
              <a:rPr lang="en-US" altLang="zh-CN" sz="1800" dirty="0" smtClean="0">
                <a:solidFill>
                  <a:srgbClr val="FF0000"/>
                </a:solidFill>
                <a:sym typeface="+mn-ea"/>
              </a:rPr>
              <a:t>      00001010  </a:t>
            </a:r>
          </a:p>
          <a:p>
            <a:pPr>
              <a:lnSpc>
                <a:spcPts val="1800"/>
              </a:lnSpc>
              <a:buFont typeface="Wingdings" pitchFamily="2" charset="2"/>
              <a:buNone/>
            </a:pPr>
            <a:r>
              <a:rPr lang="en-US" altLang="zh-CN" sz="1800" dirty="0" smtClean="0">
                <a:solidFill>
                  <a:srgbClr val="FF0000"/>
                </a:solidFill>
                <a:sym typeface="+mn-ea"/>
              </a:rPr>
              <a:t>  ^   00011110</a:t>
            </a:r>
            <a:endParaRPr lang="en-US" altLang="zh-CN" sz="1800" dirty="0" smtClean="0">
              <a:solidFill>
                <a:srgbClr val="FF0000"/>
              </a:solidFill>
              <a:ea typeface="宋体" charset="-122"/>
              <a:sym typeface="+mn-ea"/>
            </a:endParaRPr>
          </a:p>
          <a:p>
            <a:pPr>
              <a:lnSpc>
                <a:spcPts val="1800"/>
              </a:lnSpc>
              <a:buFont typeface="Wingdings" pitchFamily="2" charset="2"/>
              <a:buNone/>
            </a:pPr>
            <a:r>
              <a:rPr lang="en-US" altLang="zh-CN" sz="1800" dirty="0" smtClean="0">
                <a:solidFill>
                  <a:srgbClr val="FF0000"/>
                </a:solidFill>
                <a:sym typeface="+mn-ea"/>
              </a:rPr>
              <a:t>    -------------</a:t>
            </a:r>
            <a:endParaRPr lang="en-US" altLang="zh-CN" sz="1800" dirty="0" smtClean="0">
              <a:solidFill>
                <a:srgbClr val="FF0000"/>
              </a:solidFill>
              <a:ea typeface="宋体" charset="-122"/>
              <a:sym typeface="+mn-ea"/>
            </a:endParaRPr>
          </a:p>
          <a:p>
            <a:pPr>
              <a:lnSpc>
                <a:spcPts val="1800"/>
              </a:lnSpc>
              <a:buFont typeface="Wingdings" pitchFamily="2" charset="2"/>
              <a:buNone/>
            </a:pPr>
            <a:r>
              <a:rPr lang="en-US" altLang="zh-CN" sz="1800" dirty="0" smtClean="0">
                <a:solidFill>
                  <a:srgbClr val="FF0000"/>
                </a:solidFill>
                <a:sym typeface="+mn-ea"/>
              </a:rPr>
              <a:t>      00010100</a:t>
            </a:r>
            <a:r>
              <a:rPr lang="zh-CN" altLang="en-US" sz="1800" dirty="0" smtClean="0">
                <a:solidFill>
                  <a:srgbClr val="FF0000"/>
                </a:solidFill>
                <a:sym typeface="+mn-ea"/>
              </a:rPr>
              <a:t>（</a:t>
            </a:r>
            <a:r>
              <a:rPr lang="en-US" altLang="zh-CN" sz="1800" dirty="0" smtClean="0">
                <a:solidFill>
                  <a:srgbClr val="FF0000"/>
                </a:solidFill>
                <a:sym typeface="+mn-ea"/>
              </a:rPr>
              <a:t>20</a:t>
            </a:r>
            <a:r>
              <a:rPr lang="zh-CN" altLang="en-US" sz="1800" dirty="0" smtClean="0">
                <a:solidFill>
                  <a:srgbClr val="FF0000"/>
                </a:solidFill>
                <a:sym typeface="+mn-ea"/>
              </a:rPr>
              <a:t>）</a:t>
            </a:r>
          </a:p>
        </p:txBody>
      </p:sp>
    </p:spTree>
    <p:extLst>
      <p:ext uri="{BB962C8B-B14F-4D97-AF65-F5344CB8AC3E}">
        <p14:creationId xmlns:p14="http://schemas.microsoft.com/office/powerpoint/2010/main" val="427227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 calcmode="lin" valueType="num">
                                      <p:cBhvr additive="base">
                                        <p:cTn id="7" dur="500" fill="hold"/>
                                        <p:tgtEl>
                                          <p:spTgt spid="471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6">
                                            <p:txEl>
                                              <p:pRg st="1" end="1"/>
                                            </p:txEl>
                                          </p:spTgt>
                                        </p:tgtEl>
                                        <p:attrNameLst>
                                          <p:attrName>style.visibility</p:attrName>
                                        </p:attrNameLst>
                                      </p:cBhvr>
                                      <p:to>
                                        <p:strVal val="visible"/>
                                      </p:to>
                                    </p:set>
                                    <p:anim calcmode="lin" valueType="num">
                                      <p:cBhvr additive="base">
                                        <p:cTn id="13" dur="500" fill="hold"/>
                                        <p:tgtEl>
                                          <p:spTgt spid="4710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6">
                                            <p:txEl>
                                              <p:pRg st="2" end="2"/>
                                            </p:txEl>
                                          </p:spTgt>
                                        </p:tgtEl>
                                        <p:attrNameLst>
                                          <p:attrName>style.visibility</p:attrName>
                                        </p:attrNameLst>
                                      </p:cBhvr>
                                      <p:to>
                                        <p:strVal val="visible"/>
                                      </p:to>
                                    </p:set>
                                    <p:anim calcmode="lin" valueType="num">
                                      <p:cBhvr additive="base">
                                        <p:cTn id="19" dur="500" fill="hold"/>
                                        <p:tgtEl>
                                          <p:spTgt spid="4710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106">
                                            <p:txEl>
                                              <p:pRg st="3" end="3"/>
                                            </p:txEl>
                                          </p:spTgt>
                                        </p:tgtEl>
                                        <p:attrNameLst>
                                          <p:attrName>style.visibility</p:attrName>
                                        </p:attrNameLst>
                                      </p:cBhvr>
                                      <p:to>
                                        <p:strVal val="visible"/>
                                      </p:to>
                                    </p:set>
                                    <p:anim calcmode="lin" valueType="num">
                                      <p:cBhvr additive="base">
                                        <p:cTn id="25" dur="500" fill="hold"/>
                                        <p:tgtEl>
                                          <p:spTgt spid="4710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ox(in)">
                                      <p:cBhvr>
                                        <p:cTn id="31" dur="20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amond(in)">
                                      <p:cBhvr>
                                        <p:cTn id="36" dur="20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ox(in)">
                                      <p:cBhvr>
                                        <p:cTn id="4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P spid="4" grpId="0" animBg="1"/>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altLang="zh-CN" kern="1200" dirty="0">
                <a:cs typeface="+mn-cs"/>
              </a:rPr>
              <a:t>14.4.6 </a:t>
            </a:r>
            <a:r>
              <a:rPr lang="zh-CN" altLang="en-US" kern="1200" dirty="0">
                <a:cs typeface="+mn-cs"/>
              </a:rPr>
              <a:t>条件运算符和表达式</a:t>
            </a:r>
          </a:p>
        </p:txBody>
      </p:sp>
      <p:sp>
        <p:nvSpPr>
          <p:cNvPr id="48130" name="Rectangle 3"/>
          <p:cNvSpPr>
            <a:spLocks noGrp="1" noChangeArrowheads="1"/>
          </p:cNvSpPr>
          <p:nvPr>
            <p:ph idx="1"/>
          </p:nvPr>
        </p:nvSpPr>
        <p:spPr>
          <a:xfrm>
            <a:off x="533400" y="819150"/>
            <a:ext cx="8509000" cy="3949541"/>
          </a:xfrm>
        </p:spPr>
        <p:txBody>
          <a:bodyPr/>
          <a:lstStyle/>
          <a:p>
            <a:pPr marL="0" indent="0">
              <a:spcBef>
                <a:spcPts val="0"/>
              </a:spcBef>
              <a:spcAft>
                <a:spcPts val="0"/>
              </a:spcAft>
              <a:buNone/>
            </a:pPr>
            <a:r>
              <a:rPr lang="en-US" altLang="zh-CN" sz="2800" dirty="0" smtClean="0">
                <a:latin typeface="+mj-lt"/>
                <a:ea typeface="+mj-lt"/>
              </a:rPr>
              <a:t>    </a:t>
            </a:r>
            <a:r>
              <a:rPr lang="zh-CN" altLang="en-US" dirty="0" smtClean="0"/>
              <a:t>条件运算符是一个</a:t>
            </a:r>
            <a:r>
              <a:rPr lang="en-US" altLang="zh-CN" dirty="0" smtClean="0"/>
              <a:t>3</a:t>
            </a:r>
            <a:r>
              <a:rPr lang="zh-CN" altLang="en-US" dirty="0" smtClean="0"/>
              <a:t>元运算符，也就是该运算涉及</a:t>
            </a:r>
            <a:r>
              <a:rPr lang="en-US" altLang="zh-CN" dirty="0" smtClean="0"/>
              <a:t>3</a:t>
            </a:r>
            <a:r>
              <a:rPr lang="zh-CN" altLang="en-US" dirty="0" smtClean="0"/>
              <a:t>个操作数。</a:t>
            </a:r>
          </a:p>
          <a:p>
            <a:pPr>
              <a:spcBef>
                <a:spcPts val="0"/>
              </a:spcBef>
              <a:spcAft>
                <a:spcPts val="0"/>
              </a:spcAft>
            </a:pPr>
            <a:r>
              <a:rPr lang="zh-CN" altLang="en-US" dirty="0" smtClean="0"/>
              <a:t>基本语法：</a:t>
            </a:r>
          </a:p>
          <a:p>
            <a:pPr marL="365125" lvl="1" indent="0" latinLnBrk="1">
              <a:spcBef>
                <a:spcPts val="0"/>
              </a:spcBef>
              <a:spcAft>
                <a:spcPts val="0"/>
              </a:spcAft>
              <a:buClr>
                <a:srgbClr val="000000"/>
              </a:buClr>
              <a:buNone/>
            </a:pPr>
            <a:r>
              <a:rPr lang="zh-CN" altLang="en-US" dirty="0" smtClean="0"/>
              <a:t>变量</a:t>
            </a:r>
            <a:r>
              <a:rPr lang="en-US" altLang="zh-CN" dirty="0" smtClean="0"/>
              <a:t>=</a:t>
            </a:r>
            <a:r>
              <a:rPr lang="zh-CN" altLang="en-US" dirty="0" smtClean="0"/>
              <a:t>布尔表达式</a:t>
            </a:r>
            <a:r>
              <a:rPr lang="en-US" altLang="zh-CN" dirty="0" smtClean="0"/>
              <a:t> </a:t>
            </a:r>
            <a:r>
              <a:rPr lang="en-US" altLang="zh-CN" dirty="0" smtClean="0">
                <a:solidFill>
                  <a:srgbClr val="FF0000"/>
                </a:solidFill>
              </a:rPr>
              <a:t>?</a:t>
            </a:r>
            <a:r>
              <a:rPr lang="en-US" altLang="zh-CN" dirty="0" smtClean="0"/>
              <a:t> </a:t>
            </a:r>
            <a:r>
              <a:rPr lang="zh-CN" altLang="zh-CN" dirty="0" smtClean="0"/>
              <a:t>真值</a:t>
            </a:r>
            <a:r>
              <a:rPr lang="zh-CN" altLang="en-US" dirty="0" smtClean="0"/>
              <a:t>表达式</a:t>
            </a:r>
            <a:r>
              <a:rPr lang="en-US" altLang="zh-CN" dirty="0" smtClean="0"/>
              <a:t> </a:t>
            </a:r>
            <a:r>
              <a:rPr lang="en-US" altLang="zh-CN" dirty="0" smtClean="0">
                <a:solidFill>
                  <a:srgbClr val="FF0000"/>
                </a:solidFill>
              </a:rPr>
              <a:t>:</a:t>
            </a:r>
            <a:r>
              <a:rPr lang="en-US" altLang="zh-CN" dirty="0" smtClean="0"/>
              <a:t> </a:t>
            </a:r>
            <a:r>
              <a:rPr lang="zh-CN" altLang="en-US" dirty="0" smtClean="0"/>
              <a:t>假值表达式</a:t>
            </a:r>
          </a:p>
          <a:p>
            <a:pPr marL="365125" lvl="1" indent="0" latinLnBrk="1">
              <a:spcBef>
                <a:spcPts val="0"/>
              </a:spcBef>
              <a:spcAft>
                <a:spcPts val="0"/>
              </a:spcAft>
              <a:buClr>
                <a:srgbClr val="000000"/>
              </a:buClr>
              <a:buNone/>
            </a:pPr>
            <a:r>
              <a:rPr lang="en-US" altLang="zh-CN" sz="1800" b="0" dirty="0" err="1">
                <a:ln/>
                <a:solidFill>
                  <a:srgbClr val="FF0000"/>
                </a:solidFill>
                <a:effectLst>
                  <a:outerShdw blurRad="38100" dist="19050" dir="2700000" algn="tl" rotWithShape="0">
                    <a:schemeClr val="dk1">
                      <a:alpha val="40000"/>
                    </a:schemeClr>
                  </a:outerShdw>
                </a:effectLst>
                <a:sym typeface="+mn-ea"/>
              </a:rPr>
              <a:t>var</a:t>
            </a:r>
            <a:r>
              <a:rPr lang="en-US" altLang="zh-CN" sz="1800" b="0" dirty="0">
                <a:ln/>
                <a:solidFill>
                  <a:srgbClr val="FF0000"/>
                </a:solidFill>
                <a:effectLst>
                  <a:outerShdw blurRad="38100" dist="19050" dir="2700000" algn="tl" rotWithShape="0">
                    <a:schemeClr val="dk1">
                      <a:alpha val="40000"/>
                    </a:schemeClr>
                  </a:outerShdw>
                </a:effectLst>
                <a:sym typeface="+mn-ea"/>
              </a:rPr>
              <a:t> variable = </a:t>
            </a:r>
            <a:r>
              <a:rPr lang="en-US" altLang="zh-CN" sz="1800" b="0" dirty="0" err="1">
                <a:ln/>
                <a:solidFill>
                  <a:srgbClr val="FF0000"/>
                </a:solidFill>
                <a:effectLst>
                  <a:outerShdw blurRad="38100" dist="19050" dir="2700000" algn="tl" rotWithShape="0">
                    <a:schemeClr val="dk1">
                      <a:alpha val="40000"/>
                    </a:schemeClr>
                  </a:outerShdw>
                </a:effectLst>
                <a:sym typeface="+mn-ea"/>
              </a:rPr>
              <a:t>boolean_expression</a:t>
            </a:r>
            <a:r>
              <a:rPr lang="en-US" altLang="zh-CN" sz="1800" b="0" dirty="0">
                <a:ln/>
                <a:solidFill>
                  <a:srgbClr val="FF0000"/>
                </a:solidFill>
                <a:effectLst>
                  <a:outerShdw blurRad="38100" dist="19050" dir="2700000" algn="tl" rotWithShape="0">
                    <a:schemeClr val="dk1">
                      <a:alpha val="40000"/>
                    </a:schemeClr>
                  </a:outerShdw>
                </a:effectLst>
                <a:sym typeface="+mn-ea"/>
              </a:rPr>
              <a:t> ? </a:t>
            </a:r>
            <a:r>
              <a:rPr lang="en-US" altLang="zh-CN" sz="1800" b="0" dirty="0" err="1">
                <a:ln/>
                <a:solidFill>
                  <a:srgbClr val="FF0000"/>
                </a:solidFill>
                <a:effectLst>
                  <a:outerShdw blurRad="38100" dist="19050" dir="2700000" algn="tl" rotWithShape="0">
                    <a:schemeClr val="dk1">
                      <a:alpha val="40000"/>
                    </a:schemeClr>
                  </a:outerShdw>
                </a:effectLst>
                <a:sym typeface="+mn-ea"/>
              </a:rPr>
              <a:t>true_value</a:t>
            </a:r>
            <a:r>
              <a:rPr lang="en-US" altLang="zh-CN" sz="1800" b="0" dirty="0">
                <a:ln/>
                <a:solidFill>
                  <a:srgbClr val="FF0000"/>
                </a:solidFill>
                <a:effectLst>
                  <a:outerShdw blurRad="38100" dist="19050" dir="2700000" algn="tl" rotWithShape="0">
                    <a:schemeClr val="dk1">
                      <a:alpha val="40000"/>
                    </a:schemeClr>
                  </a:outerShdw>
                </a:effectLst>
                <a:sym typeface="+mn-ea"/>
              </a:rPr>
              <a:t> : </a:t>
            </a:r>
            <a:r>
              <a:rPr lang="en-US" altLang="zh-CN" sz="1800" b="0" dirty="0" err="1">
                <a:ln/>
                <a:solidFill>
                  <a:srgbClr val="FF0000"/>
                </a:solidFill>
                <a:effectLst>
                  <a:outerShdw blurRad="38100" dist="19050" dir="2700000" algn="tl" rotWithShape="0">
                    <a:schemeClr val="dk1">
                      <a:alpha val="40000"/>
                    </a:schemeClr>
                  </a:outerShdw>
                </a:effectLst>
                <a:sym typeface="+mn-ea"/>
              </a:rPr>
              <a:t>false_value</a:t>
            </a:r>
            <a:r>
              <a:rPr lang="en-US" altLang="zh-CN" sz="1800" b="0" dirty="0">
                <a:ln/>
                <a:solidFill>
                  <a:srgbClr val="FF0000"/>
                </a:solidFill>
                <a:effectLst>
                  <a:outerShdw blurRad="38100" dist="19050" dir="2700000" algn="tl" rotWithShape="0">
                    <a:schemeClr val="dk1">
                      <a:alpha val="40000"/>
                    </a:schemeClr>
                  </a:outerShdw>
                </a:effectLst>
                <a:sym typeface="+mn-ea"/>
              </a:rPr>
              <a:t>; </a:t>
            </a:r>
          </a:p>
          <a:p>
            <a:pPr marL="0" lvl="1" indent="0" latinLnBrk="1">
              <a:spcBef>
                <a:spcPts val="0"/>
              </a:spcBef>
              <a:spcAft>
                <a:spcPts val="0"/>
              </a:spcAft>
              <a:buClr>
                <a:srgbClr val="000000"/>
              </a:buClr>
              <a:buNone/>
            </a:pPr>
            <a:r>
              <a:rPr lang="zh-CN" altLang="en-US" b="0" dirty="0" smtClean="0">
                <a:ln/>
                <a:solidFill>
                  <a:schemeClr val="tx1"/>
                </a:solidFill>
                <a:effectLst>
                  <a:outerShdw blurRad="38100" dist="19050" dir="2700000" algn="tl" rotWithShape="0">
                    <a:schemeClr val="dk1">
                      <a:alpha val="40000"/>
                    </a:schemeClr>
                  </a:outerShdw>
                </a:effectLst>
                <a:sym typeface="+mn-ea"/>
              </a:rPr>
              <a:t>例</a:t>
            </a:r>
            <a:r>
              <a:rPr lang="zh-CN" altLang="en-US" b="0" dirty="0">
                <a:ln/>
                <a:solidFill>
                  <a:schemeClr val="tx1"/>
                </a:solidFill>
                <a:effectLst>
                  <a:outerShdw blurRad="38100" dist="19050" dir="2700000" algn="tl" rotWithShape="0">
                    <a:schemeClr val="dk1">
                      <a:alpha val="40000"/>
                    </a:schemeClr>
                  </a:outerShdw>
                </a:effectLst>
                <a:sym typeface="+mn-ea"/>
              </a:rPr>
              <a:t>如：</a:t>
            </a:r>
          </a:p>
          <a:p>
            <a:pPr marL="0" lvl="1" indent="0" latinLnBrk="1">
              <a:spcBef>
                <a:spcPts val="0"/>
              </a:spcBef>
              <a:spcAft>
                <a:spcPts val="0"/>
              </a:spcAft>
              <a:buClr>
                <a:srgbClr val="000000"/>
              </a:buClr>
              <a:buNone/>
            </a:pPr>
            <a:r>
              <a:rPr lang="zh-CN" altLang="en-US" sz="1800" b="0" dirty="0">
                <a:ln/>
                <a:solidFill>
                  <a:srgbClr val="FF0000"/>
                </a:solidFill>
                <a:sym typeface="+mn-ea"/>
              </a:rPr>
              <a:t>   </a:t>
            </a:r>
            <a:r>
              <a:rPr lang="zh-CN" altLang="en-US" sz="1800" b="0" dirty="0" smtClean="0">
                <a:ln/>
                <a:solidFill>
                  <a:srgbClr val="FF0000"/>
                </a:solidFill>
                <a:sym typeface="+mn-ea"/>
              </a:rPr>
              <a:t>   </a:t>
            </a:r>
            <a:r>
              <a:rPr lang="en-US" altLang="zh-CN" sz="1800" b="0" dirty="0" err="1" smtClean="0">
                <a:ln/>
                <a:solidFill>
                  <a:srgbClr val="FF0000"/>
                </a:solidFill>
                <a:sym typeface="+mn-ea"/>
              </a:rPr>
              <a:t>var</a:t>
            </a:r>
            <a:r>
              <a:rPr lang="en-US" altLang="zh-CN" sz="1800" b="0" dirty="0" smtClean="0">
                <a:ln/>
                <a:solidFill>
                  <a:srgbClr val="FF0000"/>
                </a:solidFill>
                <a:sym typeface="+mn-ea"/>
              </a:rPr>
              <a:t> </a:t>
            </a:r>
            <a:r>
              <a:rPr lang="en-US" altLang="zh-CN" sz="1800" b="0" dirty="0">
                <a:ln/>
                <a:solidFill>
                  <a:srgbClr val="FF0000"/>
                </a:solidFill>
                <a:sym typeface="+mn-ea"/>
              </a:rPr>
              <a:t>v1=300,v2=-100;</a:t>
            </a:r>
          </a:p>
          <a:p>
            <a:pPr marL="0" lvl="1" indent="0" latinLnBrk="1">
              <a:spcBef>
                <a:spcPts val="0"/>
              </a:spcBef>
              <a:spcAft>
                <a:spcPts val="0"/>
              </a:spcAft>
              <a:buClr>
                <a:srgbClr val="000000"/>
              </a:buClr>
              <a:buNone/>
            </a:pPr>
            <a:r>
              <a:rPr lang="zh-CN" altLang="en-US" sz="1800" b="0" dirty="0">
                <a:ln/>
                <a:solidFill>
                  <a:srgbClr val="FF0000"/>
                </a:solidFill>
                <a:sym typeface="+mn-ea"/>
              </a:rPr>
              <a:t>  </a:t>
            </a:r>
            <a:r>
              <a:rPr lang="zh-CN" altLang="en-US" sz="1800" b="0" dirty="0" smtClean="0">
                <a:ln/>
                <a:solidFill>
                  <a:srgbClr val="FF0000"/>
                </a:solidFill>
                <a:sym typeface="+mn-ea"/>
              </a:rPr>
              <a:t>    </a:t>
            </a:r>
            <a:r>
              <a:rPr lang="nb-NO" altLang="zh-CN" sz="1800" b="0" dirty="0">
                <a:ln/>
                <a:solidFill>
                  <a:srgbClr val="FF0000"/>
                </a:solidFill>
                <a:sym typeface="+mn-ea"/>
              </a:rPr>
              <a:t>var max = (v1 &gt;v2) ? v1 : v2;   </a:t>
            </a:r>
            <a:r>
              <a:rPr lang="en-US" altLang="nb-NO" sz="1800" b="0" dirty="0">
                <a:ln/>
                <a:solidFill>
                  <a:srgbClr val="FF0000"/>
                </a:solidFill>
                <a:sym typeface="+mn-ea"/>
              </a:rPr>
              <a:t>//</a:t>
            </a:r>
            <a:r>
              <a:rPr lang="zh-CN" altLang="en-US" sz="1800" b="0" dirty="0">
                <a:ln/>
                <a:solidFill>
                  <a:srgbClr val="FF0000"/>
                </a:solidFill>
                <a:sym typeface="+mn-ea"/>
              </a:rPr>
              <a:t>由于</a:t>
            </a:r>
            <a:r>
              <a:rPr lang="en-US" altLang="zh-CN" sz="1800" b="0" dirty="0">
                <a:ln/>
                <a:solidFill>
                  <a:srgbClr val="FF0000"/>
                </a:solidFill>
                <a:sym typeface="+mn-ea"/>
              </a:rPr>
              <a:t>v1&gt;v2</a:t>
            </a:r>
            <a:r>
              <a:rPr lang="zh-CN" altLang="zh-CN" sz="1800" b="0" dirty="0">
                <a:ln/>
                <a:solidFill>
                  <a:srgbClr val="FF0000"/>
                </a:solidFill>
                <a:sym typeface="+mn-ea"/>
              </a:rPr>
              <a:t>，条件</a:t>
            </a:r>
            <a:r>
              <a:rPr lang="zh-CN" altLang="zh-CN" sz="1800" b="0" dirty="0" smtClean="0">
                <a:ln/>
                <a:solidFill>
                  <a:srgbClr val="FF0000"/>
                </a:solidFill>
                <a:sym typeface="+mn-ea"/>
              </a:rPr>
              <a:t>为</a:t>
            </a:r>
            <a:r>
              <a:rPr lang="zh-CN" altLang="en-US" sz="1800" b="0" dirty="0" smtClean="0">
                <a:ln/>
                <a:solidFill>
                  <a:srgbClr val="FF0000"/>
                </a:solidFill>
                <a:sym typeface="+mn-ea"/>
              </a:rPr>
              <a:t>真</a:t>
            </a:r>
            <a:r>
              <a:rPr lang="zh-CN" altLang="zh-CN" sz="1800" b="0" dirty="0" smtClean="0">
                <a:ln/>
                <a:solidFill>
                  <a:srgbClr val="FF0000"/>
                </a:solidFill>
                <a:sym typeface="+mn-ea"/>
              </a:rPr>
              <a:t>值</a:t>
            </a:r>
            <a:r>
              <a:rPr lang="zh-CN" altLang="zh-CN" sz="1800" b="0" dirty="0">
                <a:ln/>
                <a:solidFill>
                  <a:srgbClr val="FF0000"/>
                </a:solidFill>
                <a:sym typeface="+mn-ea"/>
              </a:rPr>
              <a:t>，所以将真值表达式</a:t>
            </a:r>
            <a:r>
              <a:rPr lang="en-US" altLang="zh-CN" sz="1800" b="0" dirty="0">
                <a:ln/>
                <a:solidFill>
                  <a:srgbClr val="FF0000"/>
                </a:solidFill>
                <a:sym typeface="+mn-ea"/>
              </a:rPr>
              <a:t>v1</a:t>
            </a:r>
            <a:r>
              <a:rPr lang="zh-CN" altLang="zh-CN" sz="1800" b="0" dirty="0">
                <a:ln/>
                <a:solidFill>
                  <a:srgbClr val="FF0000"/>
                </a:solidFill>
                <a:sym typeface="+mn-ea"/>
              </a:rPr>
              <a:t>的值赋给</a:t>
            </a:r>
            <a:r>
              <a:rPr lang="en-US" altLang="nb-NO" sz="1800" b="0" dirty="0">
                <a:ln/>
                <a:solidFill>
                  <a:srgbClr val="FF0000"/>
                </a:solidFill>
                <a:sym typeface="+mn-ea"/>
              </a:rPr>
              <a:t>max</a:t>
            </a:r>
            <a:r>
              <a:rPr lang="zh-CN" altLang="en-US" sz="1800" b="0" dirty="0">
                <a:ln/>
                <a:solidFill>
                  <a:srgbClr val="FF0000"/>
                </a:solidFill>
                <a:sym typeface="+mn-ea"/>
              </a:rPr>
              <a:t>，</a:t>
            </a:r>
            <a:r>
              <a:rPr lang="en-US" altLang="zh-CN" sz="1800" b="0" dirty="0">
                <a:ln/>
                <a:solidFill>
                  <a:srgbClr val="FF0000"/>
                </a:solidFill>
                <a:sym typeface="+mn-ea"/>
              </a:rPr>
              <a:t>max</a:t>
            </a:r>
            <a:r>
              <a:rPr lang="zh-CN" altLang="zh-CN" sz="1800" b="0" dirty="0">
                <a:ln/>
                <a:solidFill>
                  <a:srgbClr val="FF0000"/>
                </a:solidFill>
                <a:sym typeface="+mn-ea"/>
              </a:rPr>
              <a:t>的值为</a:t>
            </a:r>
            <a:r>
              <a:rPr lang="en-US" altLang="nb-NO" sz="1800" b="0" dirty="0">
                <a:ln/>
                <a:solidFill>
                  <a:srgbClr val="FF0000"/>
                </a:solidFill>
                <a:sym typeface="+mn-ea"/>
              </a:rPr>
              <a:t>300</a:t>
            </a:r>
            <a:r>
              <a:rPr lang="nb-NO" altLang="zh-CN" sz="1800" dirty="0">
                <a:ln/>
                <a:solidFill>
                  <a:srgbClr val="FF0000"/>
                </a:solidFill>
                <a:sym typeface="+mn-ea"/>
              </a:rPr>
              <a:t> </a:t>
            </a:r>
            <a:r>
              <a:rPr lang="en-US" altLang="nb-NO" sz="1800" dirty="0">
                <a:ln/>
                <a:solidFill>
                  <a:srgbClr val="FF0000"/>
                </a:solidFill>
                <a:sym typeface="+mn-ea"/>
              </a:rPr>
              <a:t>,</a:t>
            </a:r>
            <a:r>
              <a:rPr lang="zh-CN" altLang="nb-NO" sz="1800" dirty="0">
                <a:ln/>
                <a:solidFill>
                  <a:srgbClr val="FF0000"/>
                </a:solidFill>
                <a:sym typeface="+mn-ea"/>
              </a:rPr>
              <a:t>比用</a:t>
            </a:r>
            <a:r>
              <a:rPr lang="en-US" altLang="zh-CN" sz="1800" dirty="0">
                <a:ln/>
                <a:solidFill>
                  <a:srgbClr val="FF0000"/>
                </a:solidFill>
                <a:sym typeface="+mn-ea"/>
              </a:rPr>
              <a:t>if</a:t>
            </a:r>
            <a:r>
              <a:rPr lang="zh-CN" altLang="zh-CN" sz="1800" dirty="0">
                <a:ln/>
                <a:solidFill>
                  <a:srgbClr val="FF0000"/>
                </a:solidFill>
                <a:sym typeface="+mn-ea"/>
              </a:rPr>
              <a:t>语句来得简单些。</a:t>
            </a:r>
            <a:r>
              <a:rPr lang="nb-NO" altLang="zh-CN" sz="1800" dirty="0">
                <a:ln/>
                <a:solidFill>
                  <a:srgbClr val="FF0000"/>
                </a:solidFill>
                <a:sym typeface="+mn-ea"/>
              </a:rPr>
              <a:t>      </a:t>
            </a:r>
            <a:endParaRPr lang="nb-NO" altLang="zh-CN" sz="1800" b="1" dirty="0">
              <a:ln/>
              <a:solidFill>
                <a:srgbClr val="FF0000"/>
              </a:solidFill>
              <a:sym typeface="+mn-ea"/>
            </a:endParaRPr>
          </a:p>
        </p:txBody>
      </p:sp>
    </p:spTree>
    <p:extLst>
      <p:ext uri="{BB962C8B-B14F-4D97-AF65-F5344CB8AC3E}">
        <p14:creationId xmlns:p14="http://schemas.microsoft.com/office/powerpoint/2010/main" val="4570707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r>
              <a:rPr lang="en-US" altLang="zh-CN" dirty="0" smtClean="0"/>
              <a:t>14.4.6 </a:t>
            </a:r>
            <a:r>
              <a:rPr lang="zh-CN" altLang="en-US" dirty="0" smtClean="0"/>
              <a:t>其它运算符和表达式</a:t>
            </a:r>
          </a:p>
        </p:txBody>
      </p:sp>
      <p:sp>
        <p:nvSpPr>
          <p:cNvPr id="49154" name="Rectangle 3"/>
          <p:cNvSpPr>
            <a:spLocks noGrp="1" noChangeArrowheads="1"/>
          </p:cNvSpPr>
          <p:nvPr>
            <p:ph idx="1"/>
          </p:nvPr>
        </p:nvSpPr>
        <p:spPr>
          <a:xfrm>
            <a:off x="533400" y="819150"/>
            <a:ext cx="8509000" cy="3886199"/>
          </a:xfrm>
        </p:spPr>
        <p:txBody>
          <a:bodyPr/>
          <a:lstStyle/>
          <a:p>
            <a:pPr>
              <a:spcBef>
                <a:spcPts val="0"/>
              </a:spcBef>
              <a:spcAft>
                <a:spcPts val="0"/>
              </a:spcAft>
              <a:buFont typeface="Wingdings" pitchFamily="2" charset="2"/>
              <a:buNone/>
            </a:pPr>
            <a:r>
              <a:rPr lang="en-US" altLang="zh-CN" dirty="0" smtClean="0"/>
              <a:t>1.</a:t>
            </a:r>
            <a:r>
              <a:rPr lang="zh-CN" altLang="en-US" dirty="0" smtClean="0"/>
              <a:t>逗号运算符（</a:t>
            </a:r>
            <a:r>
              <a:rPr lang="en-US" altLang="zh-CN" dirty="0" smtClean="0"/>
              <a:t>,</a:t>
            </a:r>
            <a:r>
              <a:rPr lang="zh-CN" altLang="en-US" dirty="0" smtClean="0"/>
              <a:t>） </a:t>
            </a:r>
          </a:p>
          <a:p>
            <a:pPr>
              <a:spcBef>
                <a:spcPts val="600"/>
              </a:spcBef>
              <a:spcAft>
                <a:spcPts val="600"/>
              </a:spcAft>
              <a:buNone/>
            </a:pPr>
            <a:r>
              <a:rPr lang="fr-FR" altLang="zh-CN" sz="1800" dirty="0">
                <a:solidFill>
                  <a:srgbClr val="FF0000"/>
                </a:solidFill>
                <a:sym typeface="+mn-ea"/>
              </a:rPr>
              <a:t>        var x=1 , y=2 , z=3;</a:t>
            </a:r>
          </a:p>
          <a:p>
            <a:pPr>
              <a:spcBef>
                <a:spcPts val="600"/>
              </a:spcBef>
              <a:spcAft>
                <a:spcPts val="600"/>
              </a:spcAft>
              <a:buNone/>
            </a:pPr>
            <a:r>
              <a:rPr lang="fr-FR" altLang="zh-CN" sz="1800" dirty="0">
                <a:solidFill>
                  <a:srgbClr val="FF0000"/>
                </a:solidFill>
                <a:sym typeface="+mn-ea"/>
              </a:rPr>
              <a:t>       </a:t>
            </a:r>
            <a:r>
              <a:rPr lang="zh-CN" altLang="fr-FR" sz="1800" dirty="0">
                <a:solidFill>
                  <a:srgbClr val="FF0000"/>
                </a:solidFill>
                <a:sym typeface="+mn-ea"/>
              </a:rPr>
              <a:t> </a:t>
            </a:r>
            <a:r>
              <a:rPr lang="fr-FR" altLang="zh-CN" sz="1800" dirty="0">
                <a:solidFill>
                  <a:srgbClr val="FF0000"/>
                </a:solidFill>
                <a:sym typeface="+mn-ea"/>
              </a:rPr>
              <a:t>x=y+z , y=x+z;</a:t>
            </a:r>
          </a:p>
          <a:p>
            <a:pPr>
              <a:spcBef>
                <a:spcPts val="0"/>
              </a:spcBef>
              <a:spcAft>
                <a:spcPts val="0"/>
              </a:spcAft>
              <a:buFont typeface="Wingdings" pitchFamily="2" charset="2"/>
              <a:buNone/>
            </a:pPr>
            <a:r>
              <a:rPr lang="en-US" altLang="zh-CN" dirty="0" smtClean="0"/>
              <a:t>2.</a:t>
            </a:r>
            <a:r>
              <a:rPr lang="zh-CN" altLang="en-US" dirty="0" smtClean="0"/>
              <a:t>新建对象运算符（</a:t>
            </a:r>
            <a:r>
              <a:rPr lang="en-US" altLang="zh-CN" dirty="0" smtClean="0"/>
              <a:t>new</a:t>
            </a:r>
            <a:r>
              <a:rPr lang="zh-CN" altLang="en-US" dirty="0" smtClean="0"/>
              <a:t>） </a:t>
            </a:r>
          </a:p>
          <a:p>
            <a:pPr>
              <a:spcBef>
                <a:spcPts val="0"/>
              </a:spcBef>
              <a:spcAft>
                <a:spcPts val="0"/>
              </a:spcAft>
              <a:buFont typeface="Wingdings" pitchFamily="2" charset="2"/>
              <a:buNone/>
            </a:pPr>
            <a:r>
              <a:rPr lang="zh-CN" altLang="en-US" sz="1800" dirty="0" smtClean="0">
                <a:solidFill>
                  <a:srgbClr val="FF0000"/>
                </a:solidFill>
              </a:rPr>
              <a:t>    </a:t>
            </a:r>
            <a:r>
              <a:rPr lang="en-US" altLang="zh-CN" sz="1800" dirty="0" err="1">
                <a:solidFill>
                  <a:srgbClr val="FF0000"/>
                </a:solidFill>
              </a:rPr>
              <a:t>var</a:t>
            </a:r>
            <a:r>
              <a:rPr lang="en-US" altLang="zh-CN" sz="1800" dirty="0">
                <a:solidFill>
                  <a:srgbClr val="FF0000"/>
                </a:solidFill>
              </a:rPr>
              <a:t> str1=new String();</a:t>
            </a:r>
            <a:r>
              <a:rPr lang="en-US" altLang="zh-CN" sz="1800" dirty="0" err="1">
                <a:solidFill>
                  <a:srgbClr val="FF0000"/>
                </a:solidFill>
              </a:rPr>
              <a:t>var</a:t>
            </a:r>
            <a:r>
              <a:rPr lang="en-US" altLang="zh-CN" sz="1800" dirty="0">
                <a:solidFill>
                  <a:srgbClr val="FF0000"/>
                </a:solidFill>
              </a:rPr>
              <a:t> </a:t>
            </a:r>
            <a:r>
              <a:rPr lang="en-US" altLang="zh-CN" sz="1800" dirty="0" err="1">
                <a:solidFill>
                  <a:srgbClr val="FF0000"/>
                </a:solidFill>
              </a:rPr>
              <a:t>stu</a:t>
            </a:r>
            <a:r>
              <a:rPr lang="en-US" altLang="zh-CN" sz="1800" dirty="0">
                <a:solidFill>
                  <a:srgbClr val="FF0000"/>
                </a:solidFill>
              </a:rPr>
              <a:t>=new Array();</a:t>
            </a:r>
          </a:p>
          <a:p>
            <a:pPr>
              <a:spcBef>
                <a:spcPts val="0"/>
              </a:spcBef>
              <a:spcAft>
                <a:spcPts val="0"/>
              </a:spcAft>
              <a:buFont typeface="Wingdings" pitchFamily="2" charset="2"/>
              <a:buNone/>
            </a:pPr>
            <a:r>
              <a:rPr lang="en-US" altLang="zh-CN" dirty="0" smtClean="0"/>
              <a:t>3.</a:t>
            </a:r>
            <a:r>
              <a:rPr lang="zh-CN" altLang="en-US" dirty="0" smtClean="0"/>
              <a:t>删除运算符（</a:t>
            </a:r>
            <a:r>
              <a:rPr lang="en-US" altLang="zh-CN" dirty="0" smtClean="0"/>
              <a:t>delete</a:t>
            </a:r>
            <a:r>
              <a:rPr lang="zh-CN" altLang="en-US" dirty="0" smtClean="0"/>
              <a:t>）：是一个一元运算符，用于删除一个对象的属性或某个数组的元素。</a:t>
            </a:r>
            <a:endParaRPr lang="en-US" altLang="zh-CN" dirty="0" smtClean="0"/>
          </a:p>
          <a:p>
            <a:pPr>
              <a:spcBef>
                <a:spcPts val="0"/>
              </a:spcBef>
              <a:spcAft>
                <a:spcPts val="0"/>
              </a:spcAft>
              <a:buFont typeface="Wingdings" pitchFamily="2" charset="2"/>
              <a:buNone/>
            </a:pPr>
            <a:r>
              <a:rPr lang="en-US" altLang="zh-CN" sz="1800" dirty="0">
                <a:solidFill>
                  <a:srgbClr val="FF0000"/>
                </a:solidFill>
              </a:rPr>
              <a:t>      delete array[30],delete </a:t>
            </a:r>
            <a:r>
              <a:rPr lang="en-US" altLang="zh-CN" sz="1800" dirty="0" err="1">
                <a:solidFill>
                  <a:srgbClr val="FF0000"/>
                </a:solidFill>
              </a:rPr>
              <a:t>object.height</a:t>
            </a:r>
            <a:endParaRPr lang="en-US" altLang="zh-CN" sz="1800" dirty="0">
              <a:solidFill>
                <a:srgbClr val="FF0000"/>
              </a:solidFill>
            </a:endParaRPr>
          </a:p>
          <a:p>
            <a:pPr>
              <a:spcBef>
                <a:spcPts val="0"/>
              </a:spcBef>
              <a:spcAft>
                <a:spcPts val="0"/>
              </a:spcAft>
              <a:buFont typeface="Wingdings" pitchFamily="2" charset="2"/>
              <a:buNone/>
            </a:pPr>
            <a:r>
              <a:rPr lang="en-US" altLang="zh-CN" dirty="0" smtClean="0"/>
              <a:t>4.</a:t>
            </a:r>
            <a:r>
              <a:rPr lang="zh-CN" altLang="en-US" dirty="0" smtClean="0"/>
              <a:t>类型运算符（</a:t>
            </a:r>
            <a:r>
              <a:rPr lang="en-US" altLang="zh-CN" dirty="0" err="1" smtClean="0"/>
              <a:t>typeof</a:t>
            </a:r>
            <a:r>
              <a:rPr lang="zh-CN" altLang="en-US" dirty="0" smtClean="0"/>
              <a:t>） </a:t>
            </a:r>
          </a:p>
          <a:p>
            <a:pPr>
              <a:spcBef>
                <a:spcPts val="600"/>
              </a:spcBef>
              <a:spcAft>
                <a:spcPts val="600"/>
              </a:spcAft>
              <a:buFont typeface="Wingdings" pitchFamily="2" charset="2"/>
              <a:buNone/>
            </a:pPr>
            <a:r>
              <a:rPr sz="1800" dirty="0">
                <a:solidFill>
                  <a:srgbClr val="FF0000"/>
                </a:solidFill>
              </a:rPr>
              <a:t>   </a:t>
            </a:r>
            <a:r>
              <a:rPr lang="en-US" sz="1800" dirty="0" err="1">
                <a:solidFill>
                  <a:srgbClr val="FF0000"/>
                </a:solidFill>
              </a:rPr>
              <a:t>typeof</a:t>
            </a:r>
            <a:r>
              <a:rPr lang="en-US" sz="1800" dirty="0">
                <a:solidFill>
                  <a:srgbClr val="FF0000"/>
                </a:solidFill>
              </a:rPr>
              <a:t>(300),</a:t>
            </a:r>
            <a:r>
              <a:rPr lang="en-US" sz="1800" dirty="0" err="1">
                <a:solidFill>
                  <a:srgbClr val="FF0000"/>
                </a:solidFill>
              </a:rPr>
              <a:t>typeof</a:t>
            </a:r>
            <a:r>
              <a:rPr lang="en-US" sz="1800" dirty="0">
                <a:solidFill>
                  <a:srgbClr val="FF0000"/>
                </a:solidFill>
              </a:rPr>
              <a:t>("Welcome to You!")</a:t>
            </a:r>
          </a:p>
        </p:txBody>
      </p:sp>
    </p:spTree>
    <p:extLst>
      <p:ext uri="{BB962C8B-B14F-4D97-AF65-F5344CB8AC3E}">
        <p14:creationId xmlns:p14="http://schemas.microsoft.com/office/powerpoint/2010/main" val="272237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altLang="zh-CN" dirty="0" smtClean="0"/>
              <a:t>14.5 JavaScript</a:t>
            </a:r>
            <a:r>
              <a:rPr lang="zh-CN" altLang="en-US" dirty="0" smtClean="0"/>
              <a:t>程序控制结构</a:t>
            </a:r>
          </a:p>
        </p:txBody>
      </p:sp>
      <p:sp>
        <p:nvSpPr>
          <p:cNvPr id="50178" name="Rectangle 3"/>
          <p:cNvSpPr>
            <a:spLocks noGrp="1" noChangeArrowheads="1"/>
          </p:cNvSpPr>
          <p:nvPr>
            <p:ph idx="1"/>
          </p:nvPr>
        </p:nvSpPr>
        <p:spPr>
          <a:xfrm>
            <a:off x="533400" y="819151"/>
            <a:ext cx="8509000" cy="3810000"/>
          </a:xfrm>
        </p:spPr>
        <p:txBody>
          <a:bodyPr/>
          <a:lstStyle/>
          <a:p>
            <a:pPr marL="0" indent="0">
              <a:lnSpc>
                <a:spcPct val="90000"/>
              </a:lnSpc>
              <a:buNone/>
            </a:pPr>
            <a:r>
              <a:rPr lang="en-US" altLang="zh-CN" sz="2800" dirty="0" smtClean="0">
                <a:latin typeface="+mj-lt"/>
                <a:ea typeface="+mj-lt"/>
              </a:rPr>
              <a:t>    </a:t>
            </a:r>
            <a:r>
              <a:rPr lang="zh-CN" altLang="en-US" dirty="0" smtClean="0"/>
              <a:t>在网页设计中</a:t>
            </a:r>
            <a:r>
              <a:rPr lang="en-US" altLang="zh-CN" dirty="0" smtClean="0"/>
              <a:t>JavaScript</a:t>
            </a:r>
            <a:r>
              <a:rPr lang="zh-CN" altLang="en-US" dirty="0" smtClean="0"/>
              <a:t>的主要作用是实现内容与行为的分离，而要实现交互式的页面必须编写相应的脚本程序。程序是专门解决某一问题的特定代码。</a:t>
            </a:r>
          </a:p>
          <a:p>
            <a:pPr marL="679450" indent="-236538">
              <a:lnSpc>
                <a:spcPct val="90000"/>
              </a:lnSpc>
            </a:pPr>
            <a:r>
              <a:rPr lang="en-US" altLang="zh-CN" dirty="0" smtClean="0"/>
              <a:t>JavaScript</a:t>
            </a:r>
            <a:r>
              <a:rPr lang="zh-CN" altLang="en-US" dirty="0" smtClean="0"/>
              <a:t>程序设计分为两种</a:t>
            </a:r>
            <a:r>
              <a:rPr lang="en-US" altLang="zh-CN" dirty="0" smtClean="0"/>
              <a:t>:</a:t>
            </a:r>
          </a:p>
          <a:p>
            <a:pPr marL="679450" indent="-236538">
              <a:lnSpc>
                <a:spcPct val="90000"/>
              </a:lnSpc>
              <a:buNone/>
            </a:pPr>
            <a:r>
              <a:rPr lang="zh-CN" altLang="en-US" dirty="0" smtClean="0"/>
              <a:t>面向过程和面向对象的程序设计。</a:t>
            </a:r>
          </a:p>
          <a:p>
            <a:pPr marL="679450" indent="-236538">
              <a:lnSpc>
                <a:spcPct val="90000"/>
              </a:lnSpc>
            </a:pPr>
            <a:r>
              <a:rPr lang="zh-CN" altLang="en-US" dirty="0" smtClean="0"/>
              <a:t>程序控制结构：</a:t>
            </a:r>
            <a:endParaRPr lang="en-US" altLang="zh-CN" dirty="0" smtClean="0"/>
          </a:p>
          <a:p>
            <a:pPr marL="679450" indent="-236538">
              <a:lnSpc>
                <a:spcPct val="90000"/>
              </a:lnSpc>
              <a:buNone/>
            </a:pPr>
            <a:r>
              <a:rPr lang="zh-CN" altLang="en-US" dirty="0" smtClean="0"/>
              <a:t>顺序结构、分支结构和循环结构。</a:t>
            </a:r>
          </a:p>
        </p:txBody>
      </p:sp>
    </p:spTree>
    <p:extLst>
      <p:ext uri="{BB962C8B-B14F-4D97-AF65-F5344CB8AC3E}">
        <p14:creationId xmlns:p14="http://schemas.microsoft.com/office/powerpoint/2010/main" val="4208545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zh-CN" dirty="0" smtClean="0"/>
              <a:t>14.1.1 JavaScript</a:t>
            </a:r>
            <a:r>
              <a:rPr lang="zh-CN" altLang="en-US" dirty="0" smtClean="0"/>
              <a:t>简介</a:t>
            </a:r>
          </a:p>
        </p:txBody>
      </p:sp>
      <p:sp>
        <p:nvSpPr>
          <p:cNvPr id="17410" name="Rectangle 3"/>
          <p:cNvSpPr>
            <a:spLocks noGrp="1" noChangeArrowheads="1"/>
          </p:cNvSpPr>
          <p:nvPr>
            <p:ph idx="1"/>
          </p:nvPr>
        </p:nvSpPr>
        <p:spPr>
          <a:xfrm>
            <a:off x="533400" y="819151"/>
            <a:ext cx="8509000" cy="3810000"/>
          </a:xfrm>
        </p:spPr>
        <p:txBody>
          <a:bodyPr/>
          <a:lstStyle/>
          <a:p>
            <a:pPr indent="630238">
              <a:buNone/>
            </a:pPr>
            <a:r>
              <a:rPr lang="en-US" altLang="zh-CN" dirty="0" smtClean="0"/>
              <a:t>JavaScript</a:t>
            </a:r>
            <a:r>
              <a:rPr lang="zh-CN" altLang="en-US" dirty="0" smtClean="0"/>
              <a:t>是一种基于对象和事件驱动、安全性、轻量级、解释型、弱类型的客户端脚本语言。 决定</a:t>
            </a:r>
            <a:r>
              <a:rPr lang="en-US" altLang="zh-CN" dirty="0" smtClean="0"/>
              <a:t>WEB</a:t>
            </a:r>
            <a:r>
              <a:rPr lang="zh-CN" altLang="en-US" dirty="0" smtClean="0"/>
              <a:t>页面的行为，具有客户端数据验证、用户交互等功能。</a:t>
            </a:r>
            <a:endParaRPr lang="en-US" altLang="zh-CN" dirty="0" smtClean="0"/>
          </a:p>
          <a:p>
            <a:pPr indent="630238">
              <a:buNone/>
            </a:pPr>
            <a:r>
              <a:rPr lang="en-US" altLang="zh-CN" b="1" dirty="0" smtClean="0"/>
              <a:t>JavaScript</a:t>
            </a:r>
            <a:r>
              <a:rPr lang="zh-CN" altLang="en-US" b="1" dirty="0" smtClean="0"/>
              <a:t>具有如下特点：</a:t>
            </a:r>
          </a:p>
          <a:p>
            <a:pPr indent="630238">
              <a:buFont typeface="Wingdings" pitchFamily="2" charset="2"/>
              <a:buNone/>
            </a:pPr>
            <a:r>
              <a:rPr lang="en-US" altLang="zh-CN" dirty="0" smtClean="0"/>
              <a:t>1.</a:t>
            </a:r>
            <a:r>
              <a:rPr lang="zh-CN" altLang="en-US" dirty="0" smtClean="0"/>
              <a:t>简单性</a:t>
            </a:r>
            <a:r>
              <a:rPr lang="en-US" altLang="zh-CN" dirty="0" smtClean="0"/>
              <a:t>(</a:t>
            </a:r>
            <a:r>
              <a:rPr lang="zh-CN" altLang="en-US" dirty="0" smtClean="0"/>
              <a:t>小程序、无须编译、解释性、弱数据类型</a:t>
            </a:r>
            <a:r>
              <a:rPr lang="en-US" altLang="zh-CN" dirty="0" smtClean="0"/>
              <a:t>)</a:t>
            </a:r>
          </a:p>
          <a:p>
            <a:pPr indent="630238">
              <a:buFont typeface="Wingdings" pitchFamily="2" charset="2"/>
              <a:buNone/>
            </a:pPr>
            <a:r>
              <a:rPr lang="en-US" altLang="zh-CN" dirty="0" smtClean="0"/>
              <a:t>2.</a:t>
            </a:r>
            <a:r>
              <a:rPr lang="zh-CN" altLang="en-US" dirty="0" smtClean="0"/>
              <a:t>安全性</a:t>
            </a:r>
            <a:r>
              <a:rPr lang="en-US" altLang="zh-CN" dirty="0" smtClean="0"/>
              <a:t>(</a:t>
            </a:r>
            <a:r>
              <a:rPr lang="zh-CN" altLang="en-US" dirty="0" smtClean="0"/>
              <a:t> </a:t>
            </a:r>
            <a:r>
              <a:rPr lang="en-US" altLang="zh-CN" dirty="0" smtClean="0"/>
              <a:t>Browser</a:t>
            </a:r>
            <a:r>
              <a:rPr lang="zh-CN" altLang="en-US" dirty="0" smtClean="0"/>
              <a:t>无法访问本地硬盘数据</a:t>
            </a:r>
            <a:r>
              <a:rPr lang="en-US" altLang="zh-CN" dirty="0" smtClean="0"/>
              <a:t>/</a:t>
            </a:r>
            <a:r>
              <a:rPr lang="zh-CN" altLang="en-US" dirty="0" smtClean="0"/>
              <a:t>写入到数据库</a:t>
            </a:r>
            <a:r>
              <a:rPr lang="en-US" altLang="zh-CN" dirty="0" smtClean="0"/>
              <a:t>)</a:t>
            </a:r>
            <a:endParaRPr lang="zh-CN" altLang="en-US" dirty="0" smtClean="0"/>
          </a:p>
          <a:p>
            <a:pPr indent="630238">
              <a:buFont typeface="Wingdings" pitchFamily="2" charset="2"/>
              <a:buNone/>
            </a:pPr>
            <a:r>
              <a:rPr lang="en-US" altLang="zh-CN" dirty="0" smtClean="0"/>
              <a:t>3.</a:t>
            </a:r>
            <a:r>
              <a:rPr lang="zh-CN" altLang="en-US" dirty="0" smtClean="0"/>
              <a:t>动态性（</a:t>
            </a:r>
            <a:r>
              <a:rPr lang="en-US" altLang="zh-CN" dirty="0" smtClean="0"/>
              <a:t>JS</a:t>
            </a:r>
            <a:r>
              <a:rPr lang="zh-CN" altLang="en-US" dirty="0" smtClean="0"/>
              <a:t>可以直接对用户提交的信息作出回应）</a:t>
            </a:r>
          </a:p>
          <a:p>
            <a:pPr indent="630238">
              <a:buFont typeface="Wingdings" pitchFamily="2" charset="2"/>
              <a:buNone/>
            </a:pPr>
            <a:r>
              <a:rPr lang="en-US" altLang="zh-CN" dirty="0" smtClean="0"/>
              <a:t>4.</a:t>
            </a:r>
            <a:r>
              <a:rPr lang="zh-CN" altLang="en-US" dirty="0" smtClean="0"/>
              <a:t>跨平台性（支持</a:t>
            </a:r>
            <a:r>
              <a:rPr lang="en-US" altLang="zh-CN" dirty="0" smtClean="0"/>
              <a:t>JS</a:t>
            </a:r>
            <a:r>
              <a:rPr lang="zh-CN" altLang="en-US" dirty="0" smtClean="0"/>
              <a:t>的</a:t>
            </a:r>
            <a:r>
              <a:rPr lang="en-US" altLang="zh-CN" dirty="0" smtClean="0"/>
              <a:t>Browser</a:t>
            </a:r>
            <a:r>
              <a:rPr lang="zh-CN" altLang="en-US" dirty="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altLang="zh-CN" dirty="0" smtClean="0"/>
              <a:t>14.5.1 </a:t>
            </a:r>
            <a:r>
              <a:rPr lang="zh-CN" altLang="en-US" dirty="0" smtClean="0"/>
              <a:t>顺序结构</a:t>
            </a:r>
          </a:p>
        </p:txBody>
      </p:sp>
      <p:sp>
        <p:nvSpPr>
          <p:cNvPr id="51202" name="Rectangle 3"/>
          <p:cNvSpPr>
            <a:spLocks noGrp="1" noChangeArrowheads="1"/>
          </p:cNvSpPr>
          <p:nvPr>
            <p:ph idx="1"/>
          </p:nvPr>
        </p:nvSpPr>
        <p:spPr>
          <a:xfrm>
            <a:off x="533400" y="798195"/>
            <a:ext cx="8534400" cy="859155"/>
          </a:xfrm>
        </p:spPr>
        <p:txBody>
          <a:bodyPr/>
          <a:lstStyle/>
          <a:p>
            <a:pPr marL="0" indent="0">
              <a:buNone/>
            </a:pPr>
            <a:r>
              <a:rPr lang="zh-CN" altLang="en-US" dirty="0" smtClean="0"/>
              <a:t>       顺序结构是最常用的一种程序结构，是按照语句出现的顺序，从第一条语句开始一步一步逐条执行，直至最后一条语句。</a:t>
            </a:r>
          </a:p>
          <a:p>
            <a:endParaRPr lang="en-US" altLang="zh-CN" dirty="0" smtClean="0">
              <a:ea typeface="宋体" charset="-122"/>
            </a:endParaRPr>
          </a:p>
        </p:txBody>
      </p:sp>
      <p:sp>
        <p:nvSpPr>
          <p:cNvPr id="2" name="文本框 1"/>
          <p:cNvSpPr txBox="1"/>
          <p:nvPr/>
        </p:nvSpPr>
        <p:spPr>
          <a:xfrm>
            <a:off x="533401" y="1733550"/>
            <a:ext cx="5638800" cy="2806922"/>
          </a:xfrm>
          <a:prstGeom prst="rect">
            <a:avLst/>
          </a:prstGeom>
          <a:noFill/>
        </p:spPr>
        <p:txBody>
          <a:bodyPr wrap="square" rtlCol="0" anchor="t">
            <a:spAutoFit/>
          </a:bodyPr>
          <a:lstStyle/>
          <a:p>
            <a:pPr>
              <a:lnSpc>
                <a:spcPct val="90000"/>
              </a:lnSpc>
            </a:pPr>
            <a:r>
              <a:rPr lang="zh-CN" altLang="en-US" sz="1400" dirty="0"/>
              <a:t>&lt;!-- edu_</a:t>
            </a:r>
            <a:r>
              <a:rPr lang="zh-CN" altLang="en-US" sz="1400" dirty="0" smtClean="0"/>
              <a:t>1</a:t>
            </a:r>
            <a:r>
              <a:rPr lang="en-US" altLang="zh-CN" sz="1400" dirty="0" smtClean="0"/>
              <a:t>4</a:t>
            </a:r>
            <a:r>
              <a:rPr lang="zh-CN" altLang="en-US" sz="1400" dirty="0" smtClean="0"/>
              <a:t>_</a:t>
            </a:r>
            <a:r>
              <a:rPr lang="zh-CN" altLang="en-US" sz="1400" dirty="0"/>
              <a:t>5_1.html --&gt;</a:t>
            </a:r>
          </a:p>
          <a:p>
            <a:pPr>
              <a:lnSpc>
                <a:spcPct val="90000"/>
              </a:lnSpc>
            </a:pPr>
            <a:r>
              <a:rPr lang="zh-CN" altLang="en-US" sz="1400" dirty="0"/>
              <a:t>&lt;html&gt;</a:t>
            </a:r>
          </a:p>
          <a:p>
            <a:pPr>
              <a:lnSpc>
                <a:spcPct val="90000"/>
              </a:lnSpc>
            </a:pPr>
            <a:r>
              <a:rPr lang="zh-CN" altLang="en-US" sz="1400" dirty="0" smtClean="0"/>
              <a:t>&lt;</a:t>
            </a:r>
            <a:r>
              <a:rPr lang="zh-CN" altLang="en-US" sz="1400" dirty="0"/>
              <a:t>head&gt;</a:t>
            </a:r>
          </a:p>
          <a:p>
            <a:pPr>
              <a:lnSpc>
                <a:spcPct val="90000"/>
              </a:lnSpc>
            </a:pPr>
            <a:r>
              <a:rPr lang="zh-CN" altLang="en-US" sz="1400" dirty="0" smtClean="0"/>
              <a:t>&lt;</a:t>
            </a:r>
            <a:r>
              <a:rPr lang="zh-CN" altLang="en-US" sz="1400" dirty="0"/>
              <a:t>title&gt;顺序结构使用实例&lt;/title&gt;</a:t>
            </a:r>
          </a:p>
          <a:p>
            <a:pPr>
              <a:lnSpc>
                <a:spcPct val="90000"/>
              </a:lnSpc>
            </a:pPr>
            <a:r>
              <a:rPr lang="zh-CN" altLang="en-US" sz="1400" dirty="0" smtClean="0"/>
              <a:t>&lt;/</a:t>
            </a:r>
            <a:r>
              <a:rPr lang="zh-CN" altLang="en-US" sz="1400" dirty="0"/>
              <a:t>head&gt;</a:t>
            </a:r>
          </a:p>
          <a:p>
            <a:pPr>
              <a:lnSpc>
                <a:spcPct val="90000"/>
              </a:lnSpc>
            </a:pPr>
            <a:r>
              <a:rPr lang="zh-CN" altLang="en-US" sz="1400" dirty="0" smtClean="0"/>
              <a:t>&lt;</a:t>
            </a:r>
            <a:r>
              <a:rPr lang="zh-CN" altLang="en-US" sz="1400" dirty="0"/>
              <a:t>body&gt;</a:t>
            </a:r>
          </a:p>
          <a:p>
            <a:pPr>
              <a:lnSpc>
                <a:spcPct val="90000"/>
              </a:lnSpc>
            </a:pPr>
            <a:r>
              <a:rPr lang="zh-CN" altLang="en-US" sz="1400" dirty="0" smtClean="0"/>
              <a:t>&lt;</a:t>
            </a:r>
            <a:r>
              <a:rPr lang="zh-CN" altLang="en-US" sz="1400" dirty="0"/>
              <a:t>script type="text/javascript"&gt;</a:t>
            </a:r>
          </a:p>
          <a:p>
            <a:pPr>
              <a:lnSpc>
                <a:spcPct val="90000"/>
              </a:lnSpc>
            </a:pPr>
            <a:r>
              <a:rPr lang="zh-CN" altLang="en-US" sz="1400" dirty="0" smtClean="0"/>
              <a:t>var </a:t>
            </a:r>
            <a:r>
              <a:rPr lang="zh-CN" altLang="en-US" sz="1400" dirty="0"/>
              <a:t>radius = 6;</a:t>
            </a:r>
          </a:p>
          <a:p>
            <a:pPr>
              <a:lnSpc>
                <a:spcPct val="90000"/>
              </a:lnSpc>
            </a:pPr>
            <a:r>
              <a:rPr lang="zh-CN" altLang="en-US" sz="1400" dirty="0" smtClean="0"/>
              <a:t>var </a:t>
            </a:r>
            <a:r>
              <a:rPr lang="zh-CN" altLang="en-US" sz="1400" dirty="0"/>
              <a:t>circumference = 2 * Math.PI * radius;</a:t>
            </a:r>
          </a:p>
          <a:p>
            <a:pPr>
              <a:lnSpc>
                <a:spcPct val="90000"/>
              </a:lnSpc>
            </a:pPr>
            <a:r>
              <a:rPr lang="zh-CN" altLang="en-US" sz="1400" dirty="0" smtClean="0"/>
              <a:t>var </a:t>
            </a:r>
            <a:r>
              <a:rPr lang="zh-CN" altLang="en-US" sz="1400" dirty="0"/>
              <a:t>area = Math.PI * radius * radius;</a:t>
            </a:r>
          </a:p>
          <a:p>
            <a:pPr>
              <a:lnSpc>
                <a:spcPct val="90000"/>
              </a:lnSpc>
            </a:pPr>
            <a:r>
              <a:rPr lang="zh-CN" altLang="en-US" sz="1400" dirty="0" smtClean="0"/>
              <a:t>alert</a:t>
            </a:r>
            <a:r>
              <a:rPr lang="zh-CN" altLang="en-US" sz="1400" dirty="0"/>
              <a:t>("圆的周长为" + circumference+"\n"+"圆的面积为" + area);</a:t>
            </a:r>
          </a:p>
          <a:p>
            <a:pPr>
              <a:lnSpc>
                <a:spcPct val="90000"/>
              </a:lnSpc>
            </a:pPr>
            <a:r>
              <a:rPr lang="zh-CN" altLang="en-US" sz="1400" dirty="0" smtClean="0"/>
              <a:t>&lt;/</a:t>
            </a:r>
            <a:r>
              <a:rPr lang="zh-CN" altLang="en-US" sz="1400" dirty="0"/>
              <a:t>script&gt;</a:t>
            </a:r>
          </a:p>
          <a:p>
            <a:pPr>
              <a:lnSpc>
                <a:spcPct val="90000"/>
              </a:lnSpc>
            </a:pPr>
            <a:r>
              <a:rPr lang="zh-CN" altLang="en-US" sz="1400" dirty="0" smtClean="0"/>
              <a:t>&lt;/</a:t>
            </a:r>
            <a:r>
              <a:rPr lang="zh-CN" altLang="en-US" sz="1400" dirty="0"/>
              <a:t>body&gt;</a:t>
            </a:r>
          </a:p>
          <a:p>
            <a:pPr>
              <a:lnSpc>
                <a:spcPct val="90000"/>
              </a:lnSpc>
            </a:pPr>
            <a:r>
              <a:rPr lang="zh-CN" altLang="en-US" sz="1400" dirty="0"/>
              <a:t>&lt;/html&gt;</a:t>
            </a:r>
          </a:p>
        </p:txBody>
      </p:sp>
      <p:pic>
        <p:nvPicPr>
          <p:cNvPr id="3" name="图片 2"/>
          <p:cNvPicPr>
            <a:picLocks noChangeAspect="1"/>
          </p:cNvPicPr>
          <p:nvPr/>
        </p:nvPicPr>
        <p:blipFill>
          <a:blip r:embed="rId2" cstate="print"/>
          <a:srcRect/>
          <a:stretch>
            <a:fillRect/>
          </a:stretch>
        </p:blipFill>
        <p:spPr>
          <a:xfrm>
            <a:off x="6324600" y="1962150"/>
            <a:ext cx="2333625" cy="878681"/>
          </a:xfrm>
          <a:prstGeom prst="rect">
            <a:avLst/>
          </a:prstGeom>
        </p:spPr>
      </p:pic>
    </p:spTree>
    <p:extLst>
      <p:ext uri="{BB962C8B-B14F-4D97-AF65-F5344CB8AC3E}">
        <p14:creationId xmlns:p14="http://schemas.microsoft.com/office/powerpoint/2010/main" val="2476561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14.5.1 </a:t>
            </a:r>
            <a:r>
              <a:rPr lang="zh-CN" altLang="en-US" dirty="0" smtClean="0">
                <a:sym typeface="+mn-ea"/>
              </a:rPr>
              <a:t>顺序结构</a:t>
            </a:r>
            <a:r>
              <a:rPr lang="en-US" altLang="zh-CN" dirty="0" smtClean="0">
                <a:sym typeface="+mn-ea"/>
              </a:rPr>
              <a:t>-</a:t>
            </a:r>
            <a:r>
              <a:rPr lang="zh-CN" altLang="en-US" dirty="0" smtClean="0">
                <a:sym typeface="+mn-ea"/>
              </a:rPr>
              <a:t>练习</a:t>
            </a:r>
          </a:p>
        </p:txBody>
      </p:sp>
      <p:sp>
        <p:nvSpPr>
          <p:cNvPr id="6" name="文本占位符 5"/>
          <p:cNvSpPr>
            <a:spLocks noGrp="1"/>
          </p:cNvSpPr>
          <p:nvPr>
            <p:ph type="body" idx="1"/>
          </p:nvPr>
        </p:nvSpPr>
        <p:spPr>
          <a:xfrm>
            <a:off x="3440431" y="820103"/>
            <a:ext cx="5592445" cy="3809047"/>
          </a:xfrm>
          <a:noFill/>
          <a:ln w="9525" cap="flat" cmpd="sng">
            <a:noFill/>
            <a:prstDash val="solid"/>
            <a:miter/>
            <a:headEnd type="none" w="med" len="med"/>
            <a:tailEnd type="none" w="med" len="med"/>
          </a:ln>
          <a:effectLst/>
          <a:extLst>
            <a:ext uri="{909E8E84-426E-40DD-AFC4-6F175D3DCCD1}">
              <a14:hiddenFill xmlns:a14="http://schemas.microsoft.com/office/drawing/2010/main">
                <a:solidFill>
                  <a:srgbClr val="0000CC"/>
                </a:solidFill>
              </a14:hiddenFill>
            </a:ext>
          </a:extLst>
        </p:spPr>
        <p:txBody>
          <a:bodyPr/>
          <a:lstStyle/>
          <a:p>
            <a:pPr>
              <a:lnSpc>
                <a:spcPts val="1700"/>
              </a:lnSpc>
              <a:buNone/>
            </a:pPr>
            <a:r>
              <a:rPr lang="en-US" altLang="zh-CN" sz="1600" dirty="0">
                <a:solidFill>
                  <a:schemeClr val="tx2"/>
                </a:solidFill>
              </a:rPr>
              <a:t>&lt;html&gt;</a:t>
            </a:r>
          </a:p>
          <a:p>
            <a:pPr>
              <a:lnSpc>
                <a:spcPts val="1700"/>
              </a:lnSpc>
              <a:buNone/>
            </a:pPr>
            <a:r>
              <a:rPr lang="en-US" altLang="zh-CN" sz="1600" dirty="0">
                <a:solidFill>
                  <a:schemeClr val="tx2"/>
                </a:solidFill>
              </a:rPr>
              <a:t>&lt;body&gt;</a:t>
            </a:r>
          </a:p>
          <a:p>
            <a:pPr>
              <a:lnSpc>
                <a:spcPts val="1700"/>
              </a:lnSpc>
              <a:buNone/>
            </a:pPr>
            <a:r>
              <a:rPr lang="en-US" altLang="zh-CN" sz="1600" dirty="0">
                <a:solidFill>
                  <a:schemeClr val="tx2"/>
                </a:solidFill>
              </a:rPr>
              <a:t>   &lt;script type="text/</a:t>
            </a:r>
            <a:r>
              <a:rPr lang="en-US" altLang="zh-CN" sz="1600" dirty="0" err="1">
                <a:solidFill>
                  <a:schemeClr val="tx2"/>
                </a:solidFill>
              </a:rPr>
              <a:t>javascript</a:t>
            </a:r>
            <a:r>
              <a:rPr lang="en-US" altLang="zh-CN" sz="1600" dirty="0">
                <a:solidFill>
                  <a:schemeClr val="tx2"/>
                </a:solidFill>
              </a:rPr>
              <a:t>"&gt;</a:t>
            </a:r>
          </a:p>
          <a:p>
            <a:pPr>
              <a:lnSpc>
                <a:spcPts val="1700"/>
              </a:lnSpc>
              <a:buNone/>
            </a:pPr>
            <a:r>
              <a:rPr lang="en-US" altLang="zh-CN" sz="1600" dirty="0">
                <a:solidFill>
                  <a:schemeClr val="tx2"/>
                </a:solidFill>
              </a:rPr>
              <a:t>       //</a:t>
            </a:r>
            <a:r>
              <a:rPr lang="zh-CN" altLang="en-US" sz="1600" dirty="0">
                <a:solidFill>
                  <a:schemeClr val="tx2"/>
                </a:solidFill>
              </a:rPr>
              <a:t>计算三个数的平均值</a:t>
            </a:r>
          </a:p>
          <a:p>
            <a:pPr>
              <a:lnSpc>
                <a:spcPts val="1700"/>
              </a:lnSpc>
              <a:buNone/>
            </a:pPr>
            <a:r>
              <a:rPr lang="zh-CN" altLang="en-US" sz="1600" dirty="0">
                <a:solidFill>
                  <a:schemeClr val="tx2"/>
                </a:solidFill>
              </a:rPr>
              <a:t>	    </a:t>
            </a:r>
            <a:r>
              <a:rPr lang="en-US" altLang="zh-CN" sz="1600" dirty="0" err="1">
                <a:solidFill>
                  <a:schemeClr val="tx2"/>
                </a:solidFill>
              </a:rPr>
              <a:t>var</a:t>
            </a:r>
            <a:r>
              <a:rPr lang="en-US" altLang="zh-CN" sz="1600" dirty="0">
                <a:solidFill>
                  <a:schemeClr val="tx2"/>
                </a:solidFill>
              </a:rPr>
              <a:t> x=200,y=300,z=400;</a:t>
            </a:r>
          </a:p>
          <a:p>
            <a:pPr>
              <a:lnSpc>
                <a:spcPts val="1700"/>
              </a:lnSpc>
              <a:buNone/>
            </a:pPr>
            <a:r>
              <a:rPr lang="en-US" altLang="zh-CN" sz="1600" dirty="0">
                <a:solidFill>
                  <a:schemeClr val="tx2"/>
                </a:solidFill>
              </a:rPr>
              <a:t>	    </a:t>
            </a:r>
            <a:r>
              <a:rPr lang="en-US" altLang="zh-CN" sz="1600" dirty="0" err="1">
                <a:solidFill>
                  <a:schemeClr val="tx2"/>
                </a:solidFill>
              </a:rPr>
              <a:t>var</a:t>
            </a:r>
            <a:r>
              <a:rPr lang="en-US" altLang="zh-CN" sz="1600" dirty="0">
                <a:solidFill>
                  <a:schemeClr val="tx2"/>
                </a:solidFill>
              </a:rPr>
              <a:t> average=(</a:t>
            </a:r>
            <a:r>
              <a:rPr lang="en-US" altLang="zh-CN" sz="1600" dirty="0" err="1">
                <a:solidFill>
                  <a:schemeClr val="tx2"/>
                </a:solidFill>
              </a:rPr>
              <a:t>x+y+z</a:t>
            </a:r>
            <a:r>
              <a:rPr lang="en-US" altLang="zh-CN" sz="1600" dirty="0">
                <a:solidFill>
                  <a:schemeClr val="tx2"/>
                </a:solidFill>
              </a:rPr>
              <a:t>)/3;</a:t>
            </a:r>
          </a:p>
          <a:p>
            <a:pPr>
              <a:lnSpc>
                <a:spcPts val="1700"/>
              </a:lnSpc>
              <a:buNone/>
            </a:pPr>
            <a:r>
              <a:rPr lang="en-US" altLang="zh-CN" sz="1600" dirty="0">
                <a:solidFill>
                  <a:schemeClr val="tx2"/>
                </a:solidFill>
              </a:rPr>
              <a:t>       </a:t>
            </a:r>
            <a:r>
              <a:rPr lang="en-US" altLang="zh-CN" sz="1600" dirty="0" err="1">
                <a:solidFill>
                  <a:schemeClr val="tx2"/>
                </a:solidFill>
              </a:rPr>
              <a:t>document.write</a:t>
            </a:r>
            <a:r>
              <a:rPr lang="en-US" altLang="zh-CN" sz="1600" dirty="0">
                <a:solidFill>
                  <a:schemeClr val="tx2"/>
                </a:solidFill>
              </a:rPr>
              <a:t>(</a:t>
            </a:r>
            <a:r>
              <a:rPr lang="en-US" altLang="zh-CN" sz="1600" dirty="0" err="1">
                <a:solidFill>
                  <a:schemeClr val="tx2"/>
                </a:solidFill>
              </a:rPr>
              <a:t>avrage</a:t>
            </a:r>
            <a:r>
              <a:rPr lang="en-US" altLang="zh-CN" sz="1600" dirty="0">
                <a:solidFill>
                  <a:schemeClr val="tx2"/>
                </a:solidFill>
              </a:rPr>
              <a:t>);</a:t>
            </a:r>
          </a:p>
          <a:p>
            <a:pPr>
              <a:lnSpc>
                <a:spcPts val="1700"/>
              </a:lnSpc>
              <a:buNone/>
            </a:pPr>
            <a:r>
              <a:rPr lang="en-US" altLang="zh-CN" sz="1600" dirty="0">
                <a:solidFill>
                  <a:schemeClr val="tx2"/>
                </a:solidFill>
              </a:rPr>
              <a:t>	   alert(</a:t>
            </a:r>
            <a:r>
              <a:rPr lang="en-US" altLang="zh-CN" sz="1600" dirty="0" err="1">
                <a:solidFill>
                  <a:schemeClr val="tx2"/>
                </a:solidFill>
              </a:rPr>
              <a:t>avrage</a:t>
            </a:r>
            <a:r>
              <a:rPr lang="en-US" altLang="zh-CN" sz="1600" dirty="0">
                <a:solidFill>
                  <a:schemeClr val="tx2"/>
                </a:solidFill>
              </a:rPr>
              <a:t>);</a:t>
            </a:r>
          </a:p>
          <a:p>
            <a:pPr>
              <a:lnSpc>
                <a:spcPts val="1700"/>
              </a:lnSpc>
              <a:buNone/>
            </a:pPr>
            <a:r>
              <a:rPr lang="en-US" altLang="zh-CN" sz="1600" dirty="0">
                <a:solidFill>
                  <a:schemeClr val="tx2"/>
                </a:solidFill>
              </a:rPr>
              <a:t>    &lt;/script&gt;</a:t>
            </a:r>
          </a:p>
          <a:p>
            <a:pPr>
              <a:lnSpc>
                <a:spcPts val="1700"/>
              </a:lnSpc>
              <a:buNone/>
            </a:pPr>
            <a:r>
              <a:rPr lang="en-US" altLang="zh-CN" sz="1600" dirty="0">
                <a:solidFill>
                  <a:schemeClr val="tx2"/>
                </a:solidFill>
              </a:rPr>
              <a:t>&lt;/body&gt;</a:t>
            </a:r>
          </a:p>
          <a:p>
            <a:pPr>
              <a:lnSpc>
                <a:spcPts val="1700"/>
              </a:lnSpc>
              <a:buNone/>
            </a:pPr>
            <a:r>
              <a:rPr lang="en-US" altLang="zh-CN" sz="1600" dirty="0">
                <a:solidFill>
                  <a:schemeClr val="tx2"/>
                </a:solidFill>
              </a:rPr>
              <a:t>&lt;/html&gt;</a:t>
            </a:r>
          </a:p>
        </p:txBody>
      </p:sp>
      <p:sp>
        <p:nvSpPr>
          <p:cNvPr id="5" name="矩形 4"/>
          <p:cNvSpPr/>
          <p:nvPr/>
        </p:nvSpPr>
        <p:spPr>
          <a:xfrm>
            <a:off x="713104" y="1777246"/>
            <a:ext cx="2563495" cy="1785104"/>
          </a:xfrm>
          <a:prstGeom prst="rect">
            <a:avLst/>
          </a:prstGeom>
          <a:solidFill>
            <a:schemeClr val="bg1"/>
          </a:solidFill>
          <a:ln w="38100" cap="flat" cmpd="sng">
            <a:noFill/>
            <a:prstDash val="solid"/>
            <a:miter/>
            <a:headEnd type="none" w="med" len="med"/>
            <a:tailEnd type="none" w="med" len="med"/>
          </a:ln>
        </p:spPr>
        <p:txBody>
          <a:bodyPr wrap="square">
            <a:spAutoFit/>
          </a:bodyPr>
          <a:lstStyle/>
          <a:p>
            <a:pPr lvl="0" latinLnBrk="0">
              <a:spcBef>
                <a:spcPct val="20000"/>
              </a:spcBef>
              <a:buClr>
                <a:schemeClr val="accent1"/>
              </a:buClr>
              <a:buSzPct val="80000"/>
              <a:buFont typeface="Wingdings" pitchFamily="2" charset="2"/>
              <a:buNone/>
            </a:pPr>
            <a:r>
              <a:rPr lang="zh-CN" altLang="en-US" b="1" dirty="0">
                <a:latin typeface="微软雅黑" pitchFamily="34" charset="-122"/>
                <a:ea typeface="微软雅黑" pitchFamily="34" charset="-122"/>
              </a:rPr>
              <a:t>       </a:t>
            </a:r>
            <a:r>
              <a:rPr lang="zh-CN" altLang="en-US" b="1" dirty="0">
                <a:latin typeface="黑体" pitchFamily="2" charset="-122"/>
                <a:ea typeface="黑体" pitchFamily="2" charset="-122"/>
              </a:rPr>
              <a:t>写一段代码，定义三个整数变量并任意赋初值，求它们的平均值并用</a:t>
            </a:r>
            <a:r>
              <a:rPr lang="en-US" altLang="zh-CN" b="1" dirty="0">
                <a:latin typeface="黑体" pitchFamily="2" charset="-122"/>
                <a:ea typeface="黑体" pitchFamily="2" charset="-122"/>
              </a:rPr>
              <a:t>alert</a:t>
            </a:r>
            <a:r>
              <a:rPr lang="zh-CN" altLang="en-US" b="1" dirty="0">
                <a:latin typeface="黑体" pitchFamily="2" charset="-122"/>
                <a:ea typeface="黑体" pitchFamily="2" charset="-122"/>
              </a:rPr>
              <a:t>语句输出。</a:t>
            </a:r>
          </a:p>
        </p:txBody>
      </p:sp>
    </p:spTree>
    <p:extLst>
      <p:ext uri="{BB962C8B-B14F-4D97-AF65-F5344CB8AC3E}">
        <p14:creationId xmlns:p14="http://schemas.microsoft.com/office/powerpoint/2010/main" val="324084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Effect transition="in" filter="checkerboard(across)">
                                      <p:cBhvr>
                                        <p:cTn id="13" dur="500"/>
                                        <p:tgtEl>
                                          <p:spTgt spid="6">
                                            <p:bg/>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checkerboard(across)">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checkerboard(across)">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checkerboard(across)">
                                      <p:cBhvr>
                                        <p:cTn id="28" dur="500"/>
                                        <p:tgtEl>
                                          <p:spTgt spid="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checkerboard(across)">
                                      <p:cBhvr>
                                        <p:cTn id="33" dur="500"/>
                                        <p:tgtEl>
                                          <p:spTgt spid="6">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Effect transition="in" filter="checkerboard(across)">
                                      <p:cBhvr>
                                        <p:cTn id="38" dur="500"/>
                                        <p:tgtEl>
                                          <p:spTgt spid="6">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Effect transition="in" filter="checkerboard(across)">
                                      <p:cBhvr>
                                        <p:cTn id="43" dur="500"/>
                                        <p:tgtEl>
                                          <p:spTgt spid="6">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6">
                                            <p:txEl>
                                              <p:pRg st="6" end="6"/>
                                            </p:txEl>
                                          </p:spTgt>
                                        </p:tgtEl>
                                        <p:attrNameLst>
                                          <p:attrName>style.visibility</p:attrName>
                                        </p:attrNameLst>
                                      </p:cBhvr>
                                      <p:to>
                                        <p:strVal val="visible"/>
                                      </p:to>
                                    </p:set>
                                    <p:animEffect transition="in" filter="checkerboard(across)">
                                      <p:cBhvr>
                                        <p:cTn id="48" dur="500"/>
                                        <p:tgtEl>
                                          <p:spTgt spid="6">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animEffect transition="in" filter="checkerboard(across)">
                                      <p:cBhvr>
                                        <p:cTn id="53" dur="500"/>
                                        <p:tgtEl>
                                          <p:spTgt spid="6">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6">
                                            <p:txEl>
                                              <p:pRg st="8" end="8"/>
                                            </p:txEl>
                                          </p:spTgt>
                                        </p:tgtEl>
                                        <p:attrNameLst>
                                          <p:attrName>style.visibility</p:attrName>
                                        </p:attrNameLst>
                                      </p:cBhvr>
                                      <p:to>
                                        <p:strVal val="visible"/>
                                      </p:to>
                                    </p:set>
                                    <p:animEffect transition="in" filter="checkerboard(across)">
                                      <p:cBhvr>
                                        <p:cTn id="58" dur="500"/>
                                        <p:tgtEl>
                                          <p:spTgt spid="6">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6">
                                            <p:txEl>
                                              <p:pRg st="9" end="9"/>
                                            </p:txEl>
                                          </p:spTgt>
                                        </p:tgtEl>
                                        <p:attrNameLst>
                                          <p:attrName>style.visibility</p:attrName>
                                        </p:attrNameLst>
                                      </p:cBhvr>
                                      <p:to>
                                        <p:strVal val="visible"/>
                                      </p:to>
                                    </p:set>
                                    <p:animEffect transition="in" filter="checkerboard(across)">
                                      <p:cBhvr>
                                        <p:cTn id="63" dur="500"/>
                                        <p:tgtEl>
                                          <p:spTgt spid="6">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6">
                                            <p:txEl>
                                              <p:pRg st="10" end="10"/>
                                            </p:txEl>
                                          </p:spTgt>
                                        </p:tgtEl>
                                        <p:attrNameLst>
                                          <p:attrName>style.visibility</p:attrName>
                                        </p:attrNameLst>
                                      </p:cBhvr>
                                      <p:to>
                                        <p:strVal val="visible"/>
                                      </p:to>
                                    </p:set>
                                    <p:animEffect transition="in" filter="checkerboard(across)">
                                      <p:cBhvr>
                                        <p:cTn id="68"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n-US" altLang="zh-CN" dirty="0" smtClean="0"/>
              <a:t>14.5.2 </a:t>
            </a:r>
            <a:r>
              <a:rPr lang="zh-CN" altLang="en-US" dirty="0" smtClean="0"/>
              <a:t>分支结构 </a:t>
            </a:r>
          </a:p>
        </p:txBody>
      </p:sp>
      <p:sp>
        <p:nvSpPr>
          <p:cNvPr id="53250" name="Rectangle 3"/>
          <p:cNvSpPr>
            <a:spLocks noGrp="1" noChangeArrowheads="1"/>
          </p:cNvSpPr>
          <p:nvPr>
            <p:ph idx="1"/>
          </p:nvPr>
        </p:nvSpPr>
        <p:spPr>
          <a:xfrm>
            <a:off x="533400" y="800100"/>
            <a:ext cx="8509000" cy="3792141"/>
          </a:xfrm>
        </p:spPr>
        <p:txBody>
          <a:bodyPr/>
          <a:lstStyle/>
          <a:p>
            <a:pPr marL="625475" indent="-177800">
              <a:buNone/>
            </a:pPr>
            <a:r>
              <a:rPr lang="zh-CN" altLang="en-US" dirty="0" smtClean="0">
                <a:solidFill>
                  <a:schemeClr val="tx1"/>
                </a:solidFill>
                <a:sym typeface="+mn-ea"/>
              </a:rPr>
              <a:t>     在 </a:t>
            </a:r>
            <a:r>
              <a:rPr lang="en-US" altLang="zh-CN" dirty="0">
                <a:solidFill>
                  <a:schemeClr val="tx1"/>
                </a:solidFill>
                <a:sym typeface="+mn-ea"/>
              </a:rPr>
              <a:t>JavaScript </a:t>
            </a:r>
            <a:r>
              <a:rPr lang="zh-CN" altLang="en-US" dirty="0">
                <a:solidFill>
                  <a:schemeClr val="tx1"/>
                </a:solidFill>
                <a:sym typeface="+mn-ea"/>
              </a:rPr>
              <a:t>中，可以使用下面几种条件语句：</a:t>
            </a:r>
          </a:p>
          <a:p>
            <a:pPr lvl="1" indent="449263">
              <a:lnSpc>
                <a:spcPct val="90000"/>
              </a:lnSpc>
              <a:buClr>
                <a:schemeClr val="accent2"/>
              </a:buClr>
              <a:buFont typeface="Wingdings" pitchFamily="2" charset="2"/>
              <a:buChar char="Ø"/>
            </a:pPr>
            <a:r>
              <a:rPr lang="en-US" altLang="zh-CN" dirty="0">
                <a:solidFill>
                  <a:schemeClr val="tx1"/>
                </a:solidFill>
                <a:sym typeface="+mn-ea"/>
              </a:rPr>
              <a:t>if </a:t>
            </a:r>
            <a:r>
              <a:rPr lang="zh-CN" altLang="en-US" dirty="0">
                <a:solidFill>
                  <a:schemeClr val="tx1"/>
                </a:solidFill>
                <a:sym typeface="+mn-ea"/>
              </a:rPr>
              <a:t>语句（</a:t>
            </a:r>
            <a:r>
              <a:rPr lang="zh-CN" altLang="en-US" dirty="0">
                <a:solidFill>
                  <a:srgbClr val="FF0000"/>
                </a:solidFill>
                <a:sym typeface="+mn-ea"/>
              </a:rPr>
              <a:t>单条件单分支</a:t>
            </a:r>
            <a:r>
              <a:rPr lang="zh-CN" altLang="en-US" dirty="0">
                <a:solidFill>
                  <a:schemeClr val="tx1"/>
                </a:solidFill>
                <a:sym typeface="+mn-ea"/>
              </a:rPr>
              <a:t>）：在一个指定的条件成立时执行代码。</a:t>
            </a:r>
          </a:p>
          <a:p>
            <a:pPr lvl="1" indent="449263">
              <a:lnSpc>
                <a:spcPct val="90000"/>
              </a:lnSpc>
              <a:buClr>
                <a:schemeClr val="accent2"/>
              </a:buClr>
              <a:buFont typeface="Wingdings" pitchFamily="2" charset="2"/>
              <a:buChar char="Ø"/>
            </a:pPr>
            <a:r>
              <a:rPr lang="en-US" altLang="zh-CN" dirty="0">
                <a:solidFill>
                  <a:schemeClr val="tx1"/>
                </a:solidFill>
                <a:sym typeface="+mn-ea"/>
              </a:rPr>
              <a:t>if...else </a:t>
            </a:r>
            <a:r>
              <a:rPr lang="zh-CN" altLang="en-US" dirty="0">
                <a:solidFill>
                  <a:schemeClr val="tx1"/>
                </a:solidFill>
                <a:sym typeface="+mn-ea"/>
              </a:rPr>
              <a:t>语句（</a:t>
            </a:r>
            <a:r>
              <a:rPr lang="zh-CN" altLang="en-US" dirty="0">
                <a:solidFill>
                  <a:srgbClr val="FF0000"/>
                </a:solidFill>
                <a:sym typeface="+mn-ea"/>
              </a:rPr>
              <a:t>单条件双分支</a:t>
            </a:r>
            <a:r>
              <a:rPr lang="zh-CN" altLang="en-US" dirty="0">
                <a:solidFill>
                  <a:schemeClr val="tx1"/>
                </a:solidFill>
                <a:sym typeface="+mn-ea"/>
              </a:rPr>
              <a:t>）：在指定的条件成立时执行代码，当条件不成立时执行另外的代码。</a:t>
            </a:r>
          </a:p>
          <a:p>
            <a:pPr lvl="1" indent="449263">
              <a:lnSpc>
                <a:spcPct val="90000"/>
              </a:lnSpc>
              <a:buClr>
                <a:schemeClr val="accent2"/>
              </a:buClr>
              <a:buFont typeface="Wingdings" pitchFamily="2" charset="2"/>
              <a:buChar char="Ø"/>
            </a:pPr>
            <a:r>
              <a:rPr lang="en-US" altLang="zh-CN" dirty="0">
                <a:solidFill>
                  <a:schemeClr val="tx1"/>
                </a:solidFill>
                <a:sym typeface="+mn-ea"/>
              </a:rPr>
              <a:t>if...else if....else </a:t>
            </a:r>
            <a:r>
              <a:rPr lang="zh-CN" altLang="en-US" dirty="0">
                <a:solidFill>
                  <a:schemeClr val="tx1"/>
                </a:solidFill>
                <a:sym typeface="+mn-ea"/>
              </a:rPr>
              <a:t>语句（</a:t>
            </a:r>
            <a:r>
              <a:rPr lang="zh-CN" altLang="en-US" dirty="0">
                <a:solidFill>
                  <a:srgbClr val="FF0000"/>
                </a:solidFill>
                <a:sym typeface="+mn-ea"/>
              </a:rPr>
              <a:t>多条件多分支</a:t>
            </a:r>
            <a:r>
              <a:rPr lang="zh-CN" altLang="en-US" dirty="0">
                <a:solidFill>
                  <a:schemeClr val="tx1"/>
                </a:solidFill>
                <a:sym typeface="+mn-ea"/>
              </a:rPr>
              <a:t>）：使用这个语句可以选择执行若干块代码中的一个。</a:t>
            </a:r>
          </a:p>
          <a:p>
            <a:pPr lvl="1" indent="449263">
              <a:lnSpc>
                <a:spcPct val="90000"/>
              </a:lnSpc>
              <a:buClr>
                <a:schemeClr val="accent2"/>
              </a:buClr>
              <a:buFont typeface="Wingdings" pitchFamily="2" charset="2"/>
              <a:buChar char="Ø"/>
            </a:pPr>
            <a:r>
              <a:rPr lang="en-US" altLang="zh-CN" dirty="0">
                <a:solidFill>
                  <a:schemeClr val="tx1"/>
                </a:solidFill>
                <a:sym typeface="+mn-ea"/>
              </a:rPr>
              <a:t>switch </a:t>
            </a:r>
            <a:r>
              <a:rPr lang="zh-CN" altLang="en-US" dirty="0">
                <a:solidFill>
                  <a:schemeClr val="tx1"/>
                </a:solidFill>
                <a:sym typeface="+mn-ea"/>
              </a:rPr>
              <a:t>语句（</a:t>
            </a:r>
            <a:r>
              <a:rPr lang="zh-CN" altLang="en-US" dirty="0">
                <a:solidFill>
                  <a:srgbClr val="FF0000"/>
                </a:solidFill>
                <a:sym typeface="+mn-ea"/>
              </a:rPr>
              <a:t>单条件多分支</a:t>
            </a:r>
            <a:r>
              <a:rPr lang="zh-CN" altLang="en-US" dirty="0">
                <a:solidFill>
                  <a:schemeClr val="tx1"/>
                </a:solidFill>
                <a:sym typeface="+mn-ea"/>
              </a:rPr>
              <a:t>）：使用这个语句可以选择执行</a:t>
            </a:r>
            <a:r>
              <a:rPr lang="zh-CN" altLang="en-US" u="sng" dirty="0">
                <a:solidFill>
                  <a:schemeClr val="tx1"/>
                </a:solidFill>
                <a:sym typeface="+mn-ea"/>
              </a:rPr>
              <a:t>若干块代码</a:t>
            </a:r>
            <a:r>
              <a:rPr lang="zh-CN" altLang="en-US" dirty="0">
                <a:solidFill>
                  <a:schemeClr val="tx1"/>
                </a:solidFill>
                <a:sym typeface="+mn-ea"/>
              </a:rPr>
              <a:t>中的一个。 </a:t>
            </a:r>
          </a:p>
        </p:txBody>
      </p:sp>
    </p:spTree>
    <p:extLst>
      <p:ext uri="{BB962C8B-B14F-4D97-AF65-F5344CB8AC3E}">
        <p14:creationId xmlns:p14="http://schemas.microsoft.com/office/powerpoint/2010/main" val="13996913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zh-CN" altLang="en-US" dirty="0" smtClean="0"/>
              <a:t> </a:t>
            </a:r>
            <a:r>
              <a:rPr lang="en-US" altLang="zh-CN" dirty="0" smtClean="0">
                <a:sym typeface="+mn-ea"/>
              </a:rPr>
              <a:t>14.5.2 </a:t>
            </a:r>
            <a:r>
              <a:rPr lang="zh-CN" altLang="en-US" dirty="0" smtClean="0">
                <a:sym typeface="+mn-ea"/>
              </a:rPr>
              <a:t>分支结构</a:t>
            </a:r>
            <a:r>
              <a:rPr lang="en-US" altLang="zh-CN" dirty="0" smtClean="0">
                <a:sym typeface="+mn-ea"/>
              </a:rPr>
              <a:t>-if</a:t>
            </a:r>
            <a:r>
              <a:rPr lang="zh-CN" altLang="zh-CN" dirty="0" smtClean="0">
                <a:sym typeface="+mn-ea"/>
              </a:rPr>
              <a:t>语句</a:t>
            </a:r>
            <a:r>
              <a:rPr lang="en-US" altLang="zh-CN" dirty="0" smtClean="0">
                <a:sym typeface="+mn-ea"/>
              </a:rPr>
              <a:t> </a:t>
            </a:r>
          </a:p>
        </p:txBody>
      </p:sp>
      <p:sp>
        <p:nvSpPr>
          <p:cNvPr id="5" name="文本占位符 4"/>
          <p:cNvSpPr>
            <a:spLocks noGrp="1"/>
          </p:cNvSpPr>
          <p:nvPr>
            <p:ph idx="1"/>
          </p:nvPr>
        </p:nvSpPr>
        <p:spPr>
          <a:xfrm>
            <a:off x="609601" y="1724025"/>
            <a:ext cx="3581399" cy="2219325"/>
          </a:xfrm>
          <a:ln w="9525" cap="flat" cmpd="sng">
            <a:solidFill>
              <a:schemeClr val="bg1"/>
            </a:solidFill>
            <a:prstDash val="solid"/>
            <a:miter/>
            <a:headEnd type="none" w="med" len="med"/>
            <a:tailEnd type="none" w="med" len="med"/>
          </a:ln>
        </p:spPr>
        <p:txBody>
          <a:bodyPr/>
          <a:lstStyle/>
          <a:p>
            <a:pPr marL="533400" indent="-533400">
              <a:buNone/>
            </a:pPr>
            <a:r>
              <a:rPr lang="en-US" altLang="zh-CN" sz="1600" dirty="0">
                <a:latin typeface="Verdana" pitchFamily="34" charset="0"/>
              </a:rPr>
              <a:t>&lt;script type="text/</a:t>
            </a:r>
            <a:r>
              <a:rPr lang="en-US" altLang="zh-CN" sz="1600" dirty="0" err="1">
                <a:latin typeface="Verdana" pitchFamily="34" charset="0"/>
              </a:rPr>
              <a:t>javascript</a:t>
            </a:r>
            <a:r>
              <a:rPr lang="en-US" altLang="zh-CN" sz="1600" dirty="0">
                <a:latin typeface="Verdana" pitchFamily="34" charset="0"/>
              </a:rPr>
              <a:t>"&gt;</a:t>
            </a:r>
          </a:p>
          <a:p>
            <a:pPr marL="533400" indent="-533400">
              <a:buNone/>
            </a:pPr>
            <a:r>
              <a:rPr lang="en-US" altLang="zh-CN" sz="1600" dirty="0">
                <a:latin typeface="Verdana" pitchFamily="34" charset="0"/>
              </a:rPr>
              <a:t>       </a:t>
            </a:r>
            <a:r>
              <a:rPr lang="en-US" altLang="zh-CN" sz="1600" dirty="0" err="1">
                <a:latin typeface="Verdana" pitchFamily="34" charset="0"/>
              </a:rPr>
              <a:t>var</a:t>
            </a:r>
            <a:r>
              <a:rPr lang="en-US" altLang="zh-CN" sz="1600" dirty="0">
                <a:latin typeface="Verdana" pitchFamily="34" charset="0"/>
              </a:rPr>
              <a:t> x=78</a:t>
            </a:r>
            <a:r>
              <a:rPr lang="zh-CN" altLang="en-US" sz="1600" dirty="0">
                <a:latin typeface="Verdana" pitchFamily="34" charset="0"/>
              </a:rPr>
              <a:t>；</a:t>
            </a:r>
          </a:p>
          <a:p>
            <a:pPr marL="533400" indent="-533400">
              <a:buNone/>
            </a:pPr>
            <a:r>
              <a:rPr lang="zh-CN" altLang="en-US" sz="1600" dirty="0">
                <a:latin typeface="Verdana" pitchFamily="34" charset="0"/>
              </a:rPr>
              <a:t>	  </a:t>
            </a:r>
            <a:r>
              <a:rPr lang="en-US" altLang="zh-CN" sz="1600" dirty="0">
                <a:latin typeface="Verdana" pitchFamily="34" charset="0"/>
              </a:rPr>
              <a:t>if (x&gt;=60)</a:t>
            </a:r>
          </a:p>
          <a:p>
            <a:pPr marL="533400" indent="-533400">
              <a:buNone/>
            </a:pPr>
            <a:r>
              <a:rPr lang="en-US" altLang="zh-CN" sz="1600" dirty="0">
                <a:latin typeface="Verdana" pitchFamily="34" charset="0"/>
              </a:rPr>
              <a:t>	  {alert(“1-</a:t>
            </a:r>
            <a:r>
              <a:rPr lang="zh-CN" altLang="en-US" sz="1600" dirty="0">
                <a:latin typeface="Verdana" pitchFamily="34" charset="0"/>
              </a:rPr>
              <a:t>通过考试！</a:t>
            </a:r>
            <a:r>
              <a:rPr lang="en-US" altLang="zh-CN" sz="1600" dirty="0">
                <a:latin typeface="Verdana" pitchFamily="34" charset="0"/>
              </a:rPr>
              <a:t>");}</a:t>
            </a:r>
          </a:p>
          <a:p>
            <a:pPr marL="533400" indent="-533400">
              <a:buNone/>
            </a:pPr>
            <a:r>
              <a:rPr lang="en-US" altLang="zh-CN" sz="1600" dirty="0">
                <a:latin typeface="Verdana" pitchFamily="34" charset="0"/>
              </a:rPr>
              <a:t>	  alert(“2-</a:t>
            </a:r>
            <a:r>
              <a:rPr lang="zh-CN" altLang="en-US" sz="1600" dirty="0">
                <a:latin typeface="Verdana" pitchFamily="34" charset="0"/>
              </a:rPr>
              <a:t>程序结束！</a:t>
            </a:r>
            <a:r>
              <a:rPr lang="en-US" altLang="zh-CN" sz="1600" dirty="0">
                <a:latin typeface="Verdana" pitchFamily="34" charset="0"/>
              </a:rPr>
              <a:t>");</a:t>
            </a:r>
          </a:p>
          <a:p>
            <a:pPr marL="533400" indent="-533400">
              <a:buNone/>
            </a:pPr>
            <a:r>
              <a:rPr lang="en-US" altLang="zh-CN" sz="1600" dirty="0">
                <a:latin typeface="Verdana" pitchFamily="34" charset="0"/>
              </a:rPr>
              <a:t> &lt;/script&gt;</a:t>
            </a:r>
          </a:p>
        </p:txBody>
      </p:sp>
      <p:sp>
        <p:nvSpPr>
          <p:cNvPr id="4" name="矩形 3"/>
          <p:cNvSpPr/>
          <p:nvPr/>
        </p:nvSpPr>
        <p:spPr>
          <a:xfrm>
            <a:off x="533400" y="800100"/>
            <a:ext cx="4298950" cy="769441"/>
          </a:xfrm>
          <a:prstGeom prst="rect">
            <a:avLst/>
          </a:prstGeom>
          <a:solidFill>
            <a:schemeClr val="bg1"/>
          </a:solidFill>
          <a:ln w="38100">
            <a:noFill/>
            <a:miter/>
          </a:ln>
          <a:effectLst>
            <a:outerShdw dist="107763" dir="2699999" algn="ctr" rotWithShape="0">
              <a:srgbClr val="808080">
                <a:alpha val="50000"/>
              </a:srgbClr>
            </a:outerShdw>
          </a:effectLst>
        </p:spPr>
        <p:txBody>
          <a:bodyPr wrap="square" anchor="t">
            <a:spAutoFit/>
          </a:bodyPr>
          <a:lstStyle/>
          <a:p>
            <a:pPr lvl="0" latinLnBrk="1">
              <a:buClr>
                <a:srgbClr val="000000"/>
              </a:buClr>
            </a:pPr>
            <a:r>
              <a:rPr lang="en-US" altLang="zh-CN" b="1" dirty="0">
                <a:latin typeface="微软雅黑" pitchFamily="34" charset="-122"/>
                <a:ea typeface="微软雅黑" pitchFamily="34" charset="-122"/>
              </a:rPr>
              <a:t>1.if</a:t>
            </a:r>
            <a:r>
              <a:rPr lang="zh-CN" altLang="en-US" b="1" dirty="0">
                <a:latin typeface="微软雅黑" pitchFamily="34" charset="-122"/>
                <a:ea typeface="微软雅黑" pitchFamily="34" charset="-122"/>
              </a:rPr>
              <a:t>语句</a:t>
            </a:r>
            <a:r>
              <a:rPr lang="en-US" altLang="zh-CN" b="1" dirty="0">
                <a:latin typeface="微软雅黑" pitchFamily="34" charset="-122"/>
                <a:ea typeface="微软雅黑" pitchFamily="34" charset="-122"/>
              </a:rPr>
              <a:t>-</a:t>
            </a:r>
            <a:r>
              <a:rPr lang="zh-CN" altLang="en-US" dirty="0">
                <a:latin typeface="微软雅黑" pitchFamily="34" charset="-122"/>
                <a:ea typeface="微软雅黑" pitchFamily="34" charset="-122"/>
              </a:rPr>
              <a:t>条件为真执行代码。</a:t>
            </a:r>
          </a:p>
          <a:p>
            <a:pPr lvl="0" latinLnBrk="1">
              <a:buClr>
                <a:srgbClr val="000000"/>
              </a:buClr>
            </a:pPr>
            <a:r>
              <a:rPr lang="en-US" altLang="zh-CN" dirty="0">
                <a:latin typeface="微软雅黑" pitchFamily="34" charset="-122"/>
                <a:ea typeface="微软雅黑" pitchFamily="34" charset="-122"/>
              </a:rPr>
              <a:t>   If (</a:t>
            </a:r>
            <a:r>
              <a:rPr lang="zh-CN" altLang="en-US" dirty="0">
                <a:latin typeface="微软雅黑" pitchFamily="34" charset="-122"/>
                <a:ea typeface="微软雅黑" pitchFamily="34" charset="-122"/>
              </a:rPr>
              <a:t>条件</a:t>
            </a:r>
            <a:r>
              <a:rPr lang="en-US" altLang="zh-CN" dirty="0">
                <a:latin typeface="微软雅黑" pitchFamily="34" charset="-122"/>
                <a:ea typeface="微软雅黑" pitchFamily="34" charset="-122"/>
              </a:rPr>
              <a:t>) { </a:t>
            </a:r>
            <a:r>
              <a:rPr lang="zh-CN" altLang="en-US" dirty="0">
                <a:latin typeface="微软雅黑" pitchFamily="34" charset="-122"/>
                <a:ea typeface="微软雅黑" pitchFamily="34" charset="-122"/>
              </a:rPr>
              <a:t>语句块</a:t>
            </a:r>
            <a:r>
              <a:rPr lang="en-US" altLang="zh-CN" dirty="0">
                <a:latin typeface="微软雅黑" pitchFamily="34" charset="-122"/>
                <a:ea typeface="微软雅黑" pitchFamily="34" charset="-122"/>
              </a:rPr>
              <a:t>}</a:t>
            </a:r>
          </a:p>
        </p:txBody>
      </p:sp>
      <p:grpSp>
        <p:nvGrpSpPr>
          <p:cNvPr id="9" name="组合 8"/>
          <p:cNvGrpSpPr/>
          <p:nvPr/>
        </p:nvGrpSpPr>
        <p:grpSpPr>
          <a:xfrm>
            <a:off x="5486400" y="925354"/>
            <a:ext cx="3201035" cy="2103596"/>
            <a:chOff x="3333" y="709"/>
            <a:chExt cx="2269" cy="2404"/>
          </a:xfrm>
        </p:grpSpPr>
        <p:sp>
          <p:nvSpPr>
            <p:cNvPr id="10" name="流程图: 决策 9"/>
            <p:cNvSpPr/>
            <p:nvPr/>
          </p:nvSpPr>
          <p:spPr>
            <a:xfrm>
              <a:off x="3333" y="1161"/>
              <a:ext cx="1225" cy="545"/>
            </a:xfrm>
            <a:prstGeom prst="flowChartDecision">
              <a:avLst/>
            </a:prstGeom>
            <a:solidFill>
              <a:srgbClr val="0000FA"/>
            </a:soli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400" b="1" dirty="0">
                  <a:solidFill>
                    <a:schemeClr val="bg1"/>
                  </a:solidFill>
                  <a:latin typeface="Arial" charset="0"/>
                  <a:ea typeface="微软雅黑" pitchFamily="34" charset="-122"/>
                </a:rPr>
                <a:t>表达式为真</a:t>
              </a:r>
            </a:p>
          </p:txBody>
        </p:sp>
        <p:grpSp>
          <p:nvGrpSpPr>
            <p:cNvPr id="11" name="组合 10"/>
            <p:cNvGrpSpPr/>
            <p:nvPr/>
          </p:nvGrpSpPr>
          <p:grpSpPr>
            <a:xfrm>
              <a:off x="3606" y="709"/>
              <a:ext cx="1996" cy="2404"/>
              <a:chOff x="3606" y="935"/>
              <a:chExt cx="1996" cy="2449"/>
            </a:xfrm>
          </p:grpSpPr>
          <p:sp>
            <p:nvSpPr>
              <p:cNvPr id="12" name="直接连接符 11"/>
              <p:cNvSpPr/>
              <p:nvPr/>
            </p:nvSpPr>
            <p:spPr>
              <a:xfrm>
                <a:off x="3923" y="935"/>
                <a:ext cx="0" cy="408"/>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13" name="矩形 12"/>
              <p:cNvSpPr/>
              <p:nvPr/>
            </p:nvSpPr>
            <p:spPr>
              <a:xfrm>
                <a:off x="4876" y="1434"/>
                <a:ext cx="726" cy="408"/>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tileRect/>
              </a:gra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2000" b="1" dirty="0">
                    <a:solidFill>
                      <a:schemeClr val="tx2"/>
                    </a:solidFill>
                    <a:latin typeface="Arial" charset="0"/>
                    <a:ea typeface="微软雅黑" pitchFamily="34" charset="-122"/>
                  </a:rPr>
                  <a:t>语句组</a:t>
                </a:r>
              </a:p>
            </p:txBody>
          </p:sp>
          <p:sp>
            <p:nvSpPr>
              <p:cNvPr id="14" name="矩形 13"/>
              <p:cNvSpPr/>
              <p:nvPr/>
            </p:nvSpPr>
            <p:spPr>
              <a:xfrm>
                <a:off x="3606" y="2477"/>
                <a:ext cx="726" cy="408"/>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tileRect/>
              </a:gra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800" b="1" dirty="0">
                    <a:solidFill>
                      <a:schemeClr val="tx2"/>
                    </a:solidFill>
                    <a:latin typeface="Arial" charset="0"/>
                    <a:ea typeface="微软雅黑" pitchFamily="34" charset="-122"/>
                  </a:rPr>
                  <a:t>后续语句</a:t>
                </a:r>
              </a:p>
            </p:txBody>
          </p:sp>
          <p:sp>
            <p:nvSpPr>
              <p:cNvPr id="15" name="直接连接符 14"/>
              <p:cNvSpPr/>
              <p:nvPr/>
            </p:nvSpPr>
            <p:spPr>
              <a:xfrm>
                <a:off x="4514" y="1661"/>
                <a:ext cx="362" cy="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16" name="直接连接符 15"/>
              <p:cNvSpPr/>
              <p:nvPr/>
            </p:nvSpPr>
            <p:spPr>
              <a:xfrm>
                <a:off x="3969" y="1978"/>
                <a:ext cx="0" cy="499"/>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17" name="直接连接符 16"/>
              <p:cNvSpPr/>
              <p:nvPr/>
            </p:nvSpPr>
            <p:spPr>
              <a:xfrm>
                <a:off x="3969" y="2885"/>
                <a:ext cx="0" cy="499"/>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cxnSp>
            <p:nvCxnSpPr>
              <p:cNvPr id="18" name="肘形连接符 17"/>
              <p:cNvCxnSpPr>
                <a:stCxn id="13" idx="2"/>
              </p:cNvCxnSpPr>
              <p:nvPr/>
            </p:nvCxnSpPr>
            <p:spPr>
              <a:xfrm rot="5400000">
                <a:off x="4406" y="1463"/>
                <a:ext cx="442" cy="1224"/>
              </a:xfrm>
              <a:prstGeom prst="bentConnector2">
                <a:avLst/>
              </a:prstGeom>
              <a:ln w="38100" cap="flat" cmpd="sng">
                <a:solidFill>
                  <a:schemeClr val="accent2"/>
                </a:solidFill>
                <a:prstDash val="solid"/>
                <a:miter/>
                <a:headEnd type="none" w="med" len="med"/>
                <a:tailEnd type="triangle" w="med" len="med"/>
              </a:ln>
              <a:effectLst>
                <a:outerShdw dist="107763" dir="2699999" algn="ctr" rotWithShape="0">
                  <a:srgbClr val="808080">
                    <a:alpha val="50000"/>
                  </a:srgbClr>
                </a:outerShdw>
              </a:effectLst>
            </p:spPr>
          </p:cxnSp>
          <p:sp>
            <p:nvSpPr>
              <p:cNvPr id="20" name="直接连接符 19"/>
              <p:cNvSpPr/>
              <p:nvPr/>
            </p:nvSpPr>
            <p:spPr>
              <a:xfrm>
                <a:off x="3923" y="935"/>
                <a:ext cx="0" cy="408"/>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21" name="矩形 20"/>
              <p:cNvSpPr/>
              <p:nvPr/>
            </p:nvSpPr>
            <p:spPr>
              <a:xfrm>
                <a:off x="4876" y="1434"/>
                <a:ext cx="726" cy="408"/>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tileRect/>
              </a:gra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2000" b="1" dirty="0">
                    <a:solidFill>
                      <a:schemeClr val="tx2"/>
                    </a:solidFill>
                    <a:latin typeface="Arial" charset="0"/>
                    <a:ea typeface="微软雅黑" pitchFamily="34" charset="-122"/>
                  </a:rPr>
                  <a:t>语句组</a:t>
                </a:r>
              </a:p>
            </p:txBody>
          </p:sp>
          <p:sp>
            <p:nvSpPr>
              <p:cNvPr id="22" name="矩形 21"/>
              <p:cNvSpPr/>
              <p:nvPr/>
            </p:nvSpPr>
            <p:spPr>
              <a:xfrm>
                <a:off x="3606" y="2477"/>
                <a:ext cx="726" cy="408"/>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tileRect/>
              </a:gra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800" b="1" dirty="0">
                    <a:solidFill>
                      <a:schemeClr val="tx2"/>
                    </a:solidFill>
                    <a:latin typeface="Arial" charset="0"/>
                    <a:ea typeface="微软雅黑" pitchFamily="34" charset="-122"/>
                  </a:rPr>
                  <a:t>后续语句</a:t>
                </a:r>
              </a:p>
            </p:txBody>
          </p:sp>
          <p:sp>
            <p:nvSpPr>
              <p:cNvPr id="23" name="直接连接符 22"/>
              <p:cNvSpPr/>
              <p:nvPr/>
            </p:nvSpPr>
            <p:spPr>
              <a:xfrm>
                <a:off x="4514" y="1661"/>
                <a:ext cx="362" cy="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24" name="直接连接符 23"/>
              <p:cNvSpPr/>
              <p:nvPr/>
            </p:nvSpPr>
            <p:spPr>
              <a:xfrm>
                <a:off x="3969" y="1978"/>
                <a:ext cx="0" cy="499"/>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25" name="直接连接符 24"/>
              <p:cNvSpPr/>
              <p:nvPr/>
            </p:nvSpPr>
            <p:spPr>
              <a:xfrm>
                <a:off x="3969" y="2885"/>
                <a:ext cx="0" cy="499"/>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cxnSp>
            <p:nvCxnSpPr>
              <p:cNvPr id="26" name="肘形连接符 25"/>
              <p:cNvCxnSpPr>
                <a:stCxn id="21" idx="2"/>
              </p:cNvCxnSpPr>
              <p:nvPr/>
            </p:nvCxnSpPr>
            <p:spPr>
              <a:xfrm rot="5400000">
                <a:off x="4406" y="1463"/>
                <a:ext cx="442" cy="1224"/>
              </a:xfrm>
              <a:prstGeom prst="bentConnector2">
                <a:avLst/>
              </a:prstGeom>
              <a:ln w="38100" cap="flat" cmpd="sng">
                <a:solidFill>
                  <a:schemeClr val="accent2"/>
                </a:solidFill>
                <a:prstDash val="solid"/>
                <a:miter/>
                <a:headEnd type="none" w="med" len="med"/>
                <a:tailEnd type="triangle" w="med" len="med"/>
              </a:ln>
              <a:effectLst>
                <a:outerShdw dist="107763" dir="2699999" algn="ctr" rotWithShape="0">
                  <a:srgbClr val="808080">
                    <a:alpha val="50000"/>
                  </a:srgbClr>
                </a:outerShdw>
              </a:effectLst>
            </p:spPr>
          </p:cxnSp>
          <p:sp>
            <p:nvSpPr>
              <p:cNvPr id="27" name="文本框 26"/>
              <p:cNvSpPr txBox="1"/>
              <p:nvPr/>
            </p:nvSpPr>
            <p:spPr>
              <a:xfrm>
                <a:off x="4514" y="1389"/>
                <a:ext cx="272" cy="519"/>
              </a:xfrm>
              <a:prstGeom prst="rect">
                <a:avLst/>
              </a:prstGeom>
              <a:noFill/>
              <a:ln w="38100">
                <a:noFill/>
                <a:miter/>
              </a:ln>
            </p:spPr>
            <p:txBody>
              <a:bodyPr>
                <a:spAutoFit/>
              </a:bodyPr>
              <a:lstStyle/>
              <a:p>
                <a:pPr lvl="0" latinLnBrk="1">
                  <a:spcBef>
                    <a:spcPct val="50000"/>
                  </a:spcBef>
                  <a:buClr>
                    <a:srgbClr val="000000"/>
                  </a:buClr>
                </a:pPr>
                <a:endParaRPr lang="zh-CN" altLang="en-US" sz="2400" b="1" dirty="0">
                  <a:solidFill>
                    <a:schemeClr val="accent1"/>
                  </a:solidFill>
                  <a:latin typeface="Arial" charset="0"/>
                  <a:ea typeface="微软雅黑" pitchFamily="34" charset="-122"/>
                </a:endParaRPr>
              </a:p>
            </p:txBody>
          </p:sp>
        </p:grpSp>
        <p:sp>
          <p:nvSpPr>
            <p:cNvPr id="28" name="直接连接符 27"/>
            <p:cNvSpPr/>
            <p:nvPr/>
          </p:nvSpPr>
          <p:spPr>
            <a:xfrm>
              <a:off x="3923" y="709"/>
              <a:ext cx="0" cy="401"/>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29" name="矩形 28"/>
            <p:cNvSpPr/>
            <p:nvPr/>
          </p:nvSpPr>
          <p:spPr>
            <a:xfrm>
              <a:off x="4876" y="1199"/>
              <a:ext cx="726" cy="4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tileRect/>
            </a:gra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2000" b="1" dirty="0">
                  <a:solidFill>
                    <a:schemeClr val="tx2"/>
                  </a:solidFill>
                  <a:latin typeface="Arial" charset="0"/>
                  <a:ea typeface="微软雅黑" pitchFamily="34" charset="-122"/>
                </a:rPr>
                <a:t>语句组</a:t>
              </a:r>
            </a:p>
          </p:txBody>
        </p:sp>
        <p:sp>
          <p:nvSpPr>
            <p:cNvPr id="30" name="矩形 29"/>
            <p:cNvSpPr/>
            <p:nvPr/>
          </p:nvSpPr>
          <p:spPr>
            <a:xfrm>
              <a:off x="3606" y="2223"/>
              <a:ext cx="726" cy="4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tileRect/>
            </a:gra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800" b="1" dirty="0">
                  <a:solidFill>
                    <a:schemeClr val="tx2"/>
                  </a:solidFill>
                  <a:latin typeface="Arial" charset="0"/>
                  <a:ea typeface="微软雅黑" pitchFamily="34" charset="-122"/>
                </a:rPr>
                <a:t>后续语句</a:t>
              </a:r>
            </a:p>
          </p:txBody>
        </p:sp>
        <p:sp>
          <p:nvSpPr>
            <p:cNvPr id="31" name="直接连接符 30"/>
            <p:cNvSpPr/>
            <p:nvPr/>
          </p:nvSpPr>
          <p:spPr>
            <a:xfrm>
              <a:off x="4514" y="1422"/>
              <a:ext cx="362" cy="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32" name="直接连接符 31"/>
            <p:cNvSpPr/>
            <p:nvPr/>
          </p:nvSpPr>
          <p:spPr>
            <a:xfrm>
              <a:off x="3969" y="1733"/>
              <a:ext cx="0" cy="49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cxnSp>
          <p:nvCxnSpPr>
            <p:cNvPr id="34" name="肘形连接符 33"/>
            <p:cNvCxnSpPr>
              <a:stCxn id="29" idx="2"/>
            </p:cNvCxnSpPr>
            <p:nvPr/>
          </p:nvCxnSpPr>
          <p:spPr>
            <a:xfrm rot="5400000">
              <a:off x="4410" y="1216"/>
              <a:ext cx="434" cy="1224"/>
            </a:xfrm>
            <a:prstGeom prst="bentConnector2">
              <a:avLst/>
            </a:prstGeom>
            <a:ln w="38100" cap="flat" cmpd="sng">
              <a:solidFill>
                <a:schemeClr val="accent2"/>
              </a:solidFill>
              <a:prstDash val="solid"/>
              <a:miter/>
              <a:headEnd type="none" w="med" len="med"/>
              <a:tailEnd type="triangle" w="med" len="med"/>
            </a:ln>
            <a:effectLst>
              <a:outerShdw dist="107763" dir="2699999" algn="ctr" rotWithShape="0">
                <a:srgbClr val="808080">
                  <a:alpha val="50000"/>
                </a:srgbClr>
              </a:outerShdw>
            </a:effectLst>
          </p:spPr>
        </p:cxnSp>
        <p:sp>
          <p:nvSpPr>
            <p:cNvPr id="36" name="直接连接符 35"/>
            <p:cNvSpPr/>
            <p:nvPr/>
          </p:nvSpPr>
          <p:spPr>
            <a:xfrm>
              <a:off x="3923" y="709"/>
              <a:ext cx="0" cy="401"/>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37" name="矩形 36"/>
            <p:cNvSpPr/>
            <p:nvPr/>
          </p:nvSpPr>
          <p:spPr>
            <a:xfrm>
              <a:off x="4876" y="1199"/>
              <a:ext cx="726" cy="400"/>
            </a:xfrm>
            <a:prstGeom prst="rect">
              <a:avLst/>
            </a:prstGeom>
            <a:solidFill>
              <a:srgbClr val="0000FA"/>
            </a:soli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600" b="1" dirty="0">
                  <a:solidFill>
                    <a:schemeClr val="bg1"/>
                  </a:solidFill>
                  <a:latin typeface="Arial" charset="0"/>
                  <a:ea typeface="微软雅黑" pitchFamily="34" charset="-122"/>
                </a:rPr>
                <a:t>语句块</a:t>
              </a:r>
            </a:p>
          </p:txBody>
        </p:sp>
        <p:sp>
          <p:nvSpPr>
            <p:cNvPr id="38" name="矩形 37"/>
            <p:cNvSpPr/>
            <p:nvPr/>
          </p:nvSpPr>
          <p:spPr>
            <a:xfrm>
              <a:off x="3606" y="2223"/>
              <a:ext cx="726" cy="400"/>
            </a:xfrm>
            <a:prstGeom prst="rect">
              <a:avLst/>
            </a:prstGeom>
            <a:solidFill>
              <a:srgbClr val="0000FA"/>
            </a:soli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400" b="1" dirty="0">
                  <a:solidFill>
                    <a:schemeClr val="bg1"/>
                  </a:solidFill>
                  <a:latin typeface="Arial" charset="0"/>
                  <a:ea typeface="微软雅黑" pitchFamily="34" charset="-122"/>
                </a:rPr>
                <a:t>后续语句</a:t>
              </a:r>
            </a:p>
          </p:txBody>
        </p:sp>
        <p:sp>
          <p:nvSpPr>
            <p:cNvPr id="39" name="直接连接符 38"/>
            <p:cNvSpPr/>
            <p:nvPr/>
          </p:nvSpPr>
          <p:spPr>
            <a:xfrm>
              <a:off x="4514" y="1422"/>
              <a:ext cx="362" cy="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40" name="直接连接符 39"/>
            <p:cNvSpPr/>
            <p:nvPr/>
          </p:nvSpPr>
          <p:spPr>
            <a:xfrm>
              <a:off x="3969" y="1733"/>
              <a:ext cx="0" cy="49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cxnSp>
          <p:nvCxnSpPr>
            <p:cNvPr id="42" name="肘形连接符 41"/>
            <p:cNvCxnSpPr>
              <a:stCxn id="37" idx="2"/>
            </p:cNvCxnSpPr>
            <p:nvPr/>
          </p:nvCxnSpPr>
          <p:spPr>
            <a:xfrm rot="5400000">
              <a:off x="4410" y="1216"/>
              <a:ext cx="434" cy="1224"/>
            </a:xfrm>
            <a:prstGeom prst="bentConnector2">
              <a:avLst/>
            </a:prstGeom>
            <a:ln w="38100" cap="flat" cmpd="sng">
              <a:solidFill>
                <a:schemeClr val="accent2"/>
              </a:solidFill>
              <a:prstDash val="solid"/>
              <a:miter/>
              <a:headEnd type="none" w="med" len="med"/>
              <a:tailEnd type="triangle" w="med" len="med"/>
            </a:ln>
            <a:effectLst>
              <a:outerShdw dist="107763" dir="2699999" algn="ctr" rotWithShape="0">
                <a:srgbClr val="808080">
                  <a:alpha val="50000"/>
                </a:srgbClr>
              </a:outerShdw>
            </a:effectLst>
          </p:spPr>
        </p:cxnSp>
        <p:sp>
          <p:nvSpPr>
            <p:cNvPr id="43" name="文本框 42"/>
            <p:cNvSpPr txBox="1"/>
            <p:nvPr/>
          </p:nvSpPr>
          <p:spPr>
            <a:xfrm>
              <a:off x="4521" y="954"/>
              <a:ext cx="272" cy="394"/>
            </a:xfrm>
            <a:prstGeom prst="rect">
              <a:avLst/>
            </a:prstGeom>
            <a:noFill/>
            <a:ln w="38100">
              <a:noFill/>
              <a:miter/>
            </a:ln>
          </p:spPr>
          <p:txBody>
            <a:bodyPr>
              <a:spAutoFit/>
            </a:bodyPr>
            <a:lstStyle/>
            <a:p>
              <a:pPr lvl="0" latinLnBrk="1">
                <a:spcBef>
                  <a:spcPct val="50000"/>
                </a:spcBef>
                <a:buClr>
                  <a:srgbClr val="000000"/>
                </a:buClr>
              </a:pPr>
              <a:r>
                <a:rPr lang="zh-CN" altLang="en-US" sz="1800" b="1" dirty="0">
                  <a:solidFill>
                    <a:srgbClr val="3333FF"/>
                  </a:solidFill>
                  <a:latin typeface="Arial" charset="0"/>
                  <a:ea typeface="微软雅黑" pitchFamily="34" charset="-122"/>
                </a:rPr>
                <a:t>是</a:t>
              </a:r>
            </a:p>
          </p:txBody>
        </p:sp>
      </p:grpSp>
      <p:pic>
        <p:nvPicPr>
          <p:cNvPr id="8" name="图片 7"/>
          <p:cNvPicPr>
            <a:picLocks noChangeAspect="1"/>
          </p:cNvPicPr>
          <p:nvPr/>
        </p:nvPicPr>
        <p:blipFill>
          <a:blip r:embed="rId2" cstate="print"/>
          <a:srcRect/>
          <a:stretch>
            <a:fillRect/>
          </a:stretch>
        </p:blipFill>
        <p:spPr>
          <a:xfrm>
            <a:off x="4267200" y="3257550"/>
            <a:ext cx="1924050" cy="1321594"/>
          </a:xfrm>
          <a:prstGeom prst="rect">
            <a:avLst/>
          </a:prstGeom>
          <a:noFill/>
          <a:ln w="38100">
            <a:noFill/>
            <a:miter/>
          </a:ln>
        </p:spPr>
      </p:pic>
      <p:pic>
        <p:nvPicPr>
          <p:cNvPr id="44" name="图片 43"/>
          <p:cNvPicPr>
            <a:picLocks noChangeAspect="1"/>
          </p:cNvPicPr>
          <p:nvPr/>
        </p:nvPicPr>
        <p:blipFill>
          <a:blip r:embed="rId3" cstate="print"/>
          <a:srcRect/>
          <a:stretch>
            <a:fillRect/>
          </a:stretch>
        </p:blipFill>
        <p:spPr>
          <a:xfrm>
            <a:off x="7086601" y="3314701"/>
            <a:ext cx="1857375" cy="1335881"/>
          </a:xfrm>
          <a:prstGeom prst="rect">
            <a:avLst/>
          </a:prstGeom>
          <a:noFill/>
          <a:ln w="38100">
            <a:noFill/>
            <a:miter/>
          </a:ln>
        </p:spPr>
      </p:pic>
      <p:sp>
        <p:nvSpPr>
          <p:cNvPr id="45" name="任意多边形 44"/>
          <p:cNvSpPr/>
          <p:nvPr/>
        </p:nvSpPr>
        <p:spPr>
          <a:xfrm>
            <a:off x="4343401" y="2914650"/>
            <a:ext cx="1316355" cy="320040"/>
          </a:xfrm>
          <a:custGeom>
            <a:avLst/>
            <a:gdLst/>
            <a:ahLst/>
            <a:cxnLst/>
            <a:rect l="0" t="0" r="0" b="0"/>
            <a:pathLst>
              <a:path w="1815" h="545">
                <a:moveTo>
                  <a:pt x="0" y="0"/>
                </a:moveTo>
                <a:cubicBezTo>
                  <a:pt x="507" y="68"/>
                  <a:pt x="1014" y="136"/>
                  <a:pt x="1316" y="227"/>
                </a:cubicBezTo>
                <a:cubicBezTo>
                  <a:pt x="1618" y="318"/>
                  <a:pt x="1732" y="492"/>
                  <a:pt x="1815" y="545"/>
                </a:cubicBezTo>
              </a:path>
            </a:pathLst>
          </a:custGeom>
          <a:noFill/>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dirty="0">
              <a:ln>
                <a:solidFill>
                  <a:schemeClr val="accent2"/>
                </a:solidFill>
              </a:ln>
              <a:solidFill>
                <a:schemeClr val="accent2"/>
              </a:solidFill>
            </a:endParaRPr>
          </a:p>
        </p:txBody>
      </p:sp>
      <p:sp>
        <p:nvSpPr>
          <p:cNvPr id="46" name="任意多边形 45"/>
          <p:cNvSpPr/>
          <p:nvPr/>
        </p:nvSpPr>
        <p:spPr>
          <a:xfrm>
            <a:off x="2743200" y="3562349"/>
            <a:ext cx="4512310" cy="1052989"/>
          </a:xfrm>
          <a:custGeom>
            <a:avLst/>
            <a:gdLst/>
            <a:ahLst/>
            <a:cxnLst/>
            <a:rect l="0" t="0" r="0" b="0"/>
            <a:pathLst>
              <a:path w="3992" h="794">
                <a:moveTo>
                  <a:pt x="0" y="0"/>
                </a:moveTo>
                <a:cubicBezTo>
                  <a:pt x="60" y="193"/>
                  <a:pt x="121" y="386"/>
                  <a:pt x="454" y="499"/>
                </a:cubicBezTo>
                <a:cubicBezTo>
                  <a:pt x="787" y="612"/>
                  <a:pt x="1467" y="635"/>
                  <a:pt x="1996" y="680"/>
                </a:cubicBezTo>
                <a:cubicBezTo>
                  <a:pt x="2525" y="725"/>
                  <a:pt x="3296" y="794"/>
                  <a:pt x="3629" y="771"/>
                </a:cubicBezTo>
                <a:cubicBezTo>
                  <a:pt x="3962" y="748"/>
                  <a:pt x="3932" y="589"/>
                  <a:pt x="3992" y="544"/>
                </a:cubicBezTo>
              </a:path>
            </a:pathLst>
          </a:custGeom>
          <a:noFill/>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dirty="0">
              <a:ln>
                <a:solidFill>
                  <a:schemeClr val="accent2"/>
                </a:solidFill>
              </a:ln>
              <a:solidFill>
                <a:schemeClr val="tx2"/>
              </a:solidFill>
            </a:endParaRPr>
          </a:p>
        </p:txBody>
      </p:sp>
    </p:spTree>
    <p:extLst>
      <p:ext uri="{BB962C8B-B14F-4D97-AF65-F5344CB8AC3E}">
        <p14:creationId xmlns:p14="http://schemas.microsoft.com/office/powerpoint/2010/main" val="6893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bg/>
                                          </p:spTgt>
                                        </p:tgtEl>
                                        <p:attrNameLst>
                                          <p:attrName>style.visibility</p:attrName>
                                        </p:attrNameLst>
                                      </p:cBhvr>
                                      <p:to>
                                        <p:strVal val="visible"/>
                                      </p:to>
                                    </p:set>
                                    <p:anim calcmode="lin" valueType="num">
                                      <p:cBhvr additive="base">
                                        <p:cTn id="13" dur="500" fill="hold"/>
                                        <p:tgtEl>
                                          <p:spTgt spid="5">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additive="base">
                                        <p:cTn id="4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 calcmode="lin" valueType="num">
                                      <p:cBhvr additive="base">
                                        <p:cTn id="4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ox(in)">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diamond(in)">
                                      <p:cBhvr>
                                        <p:cTn id="60" dur="20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nodeType="click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checkerboard(across)">
                                      <p:cBhvr>
                                        <p:cTn id="65" dur="500"/>
                                        <p:tgtEl>
                                          <p:spTgt spid="44"/>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ox(in)">
                                      <p:cBhvr>
                                        <p:cTn id="70" dur="500"/>
                                        <p:tgtEl>
                                          <p:spTgt spid="45"/>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box(in)">
                                      <p:cBhvr>
                                        <p:cTn id="7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4"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n-US" altLang="zh-CN" dirty="0" smtClean="0">
                <a:sym typeface="+mn-ea"/>
              </a:rPr>
              <a:t>14.5.2 </a:t>
            </a:r>
            <a:r>
              <a:rPr lang="zh-CN" altLang="en-US" dirty="0" smtClean="0">
                <a:sym typeface="+mn-ea"/>
              </a:rPr>
              <a:t>分支结构</a:t>
            </a:r>
            <a:r>
              <a:rPr lang="en-US" altLang="zh-CN" dirty="0" smtClean="0">
                <a:sym typeface="+mn-ea"/>
              </a:rPr>
              <a:t>-</a:t>
            </a:r>
            <a:r>
              <a:rPr lang="en-US" altLang="zh-CN" dirty="0" smtClean="0"/>
              <a:t>if-else</a:t>
            </a:r>
            <a:r>
              <a:rPr lang="zh-CN" altLang="en-US" dirty="0" smtClean="0"/>
              <a:t>语句</a:t>
            </a:r>
          </a:p>
        </p:txBody>
      </p:sp>
      <p:sp>
        <p:nvSpPr>
          <p:cNvPr id="3" name="文本占位符 2"/>
          <p:cNvSpPr>
            <a:spLocks noGrp="1"/>
          </p:cNvSpPr>
          <p:nvPr>
            <p:ph idx="1"/>
          </p:nvPr>
        </p:nvSpPr>
        <p:spPr>
          <a:xfrm>
            <a:off x="533401" y="1432084"/>
            <a:ext cx="3962399" cy="2892266"/>
          </a:xfrm>
          <a:solidFill>
            <a:schemeClr val="bg1"/>
          </a:solidFill>
          <a:ln w="9525" cap="flat" cmpd="sng">
            <a:solidFill>
              <a:schemeClr val="bg1"/>
            </a:solidFill>
            <a:prstDash val="solid"/>
            <a:miter/>
            <a:headEnd type="none" w="med" len="med"/>
            <a:tailEnd type="none" w="med" len="med"/>
          </a:ln>
        </p:spPr>
        <p:txBody>
          <a:bodyPr/>
          <a:lstStyle/>
          <a:p>
            <a:pPr marL="0" indent="0">
              <a:spcBef>
                <a:spcPts val="0"/>
              </a:spcBef>
              <a:spcAft>
                <a:spcPts val="0"/>
              </a:spcAft>
              <a:buNone/>
            </a:pPr>
            <a:r>
              <a:rPr lang="en-US" altLang="zh-CN" sz="1800" dirty="0">
                <a:latin typeface="Verdana" pitchFamily="34" charset="0"/>
              </a:rPr>
              <a:t>&lt;script type="text/</a:t>
            </a:r>
            <a:r>
              <a:rPr lang="en-US" altLang="zh-CN" sz="1800" dirty="0" err="1">
                <a:latin typeface="Verdana" pitchFamily="34" charset="0"/>
              </a:rPr>
              <a:t>javascript</a:t>
            </a:r>
            <a:r>
              <a:rPr lang="en-US" altLang="zh-CN" sz="1800" dirty="0">
                <a:latin typeface="Verdana" pitchFamily="34" charset="0"/>
              </a:rPr>
              <a:t>"&gt;</a:t>
            </a:r>
          </a:p>
          <a:p>
            <a:pPr marL="0" indent="0">
              <a:spcBef>
                <a:spcPts val="0"/>
              </a:spcBef>
              <a:spcAft>
                <a:spcPts val="0"/>
              </a:spcAft>
              <a:buNone/>
            </a:pPr>
            <a:r>
              <a:rPr lang="en-US" altLang="zh-CN" sz="1800" dirty="0">
                <a:latin typeface="Verdana" pitchFamily="34" charset="0"/>
              </a:rPr>
              <a:t>//</a:t>
            </a:r>
            <a:r>
              <a:rPr lang="zh-CN" altLang="en-US" sz="1800" dirty="0">
                <a:latin typeface="Verdana" pitchFamily="34" charset="0"/>
              </a:rPr>
              <a:t>判断成绩是否通过</a:t>
            </a:r>
          </a:p>
          <a:p>
            <a:pPr marL="0" indent="0">
              <a:spcBef>
                <a:spcPts val="0"/>
              </a:spcBef>
              <a:spcAft>
                <a:spcPts val="0"/>
              </a:spcAft>
              <a:buNone/>
            </a:pPr>
            <a:r>
              <a:rPr lang="en-US" altLang="zh-CN" sz="1800" dirty="0">
                <a:latin typeface="Verdana" pitchFamily="34" charset="0"/>
              </a:rPr>
              <a:t>  </a:t>
            </a:r>
            <a:r>
              <a:rPr lang="en-US" altLang="zh-CN" sz="1800" dirty="0" smtClean="0">
                <a:latin typeface="Verdana" pitchFamily="34" charset="0"/>
              </a:rPr>
              <a:t>  </a:t>
            </a:r>
            <a:r>
              <a:rPr lang="en-US" altLang="zh-CN" sz="1800" dirty="0" err="1" smtClean="0">
                <a:latin typeface="Verdana" pitchFamily="34" charset="0"/>
              </a:rPr>
              <a:t>var</a:t>
            </a:r>
            <a:r>
              <a:rPr lang="en-US" altLang="zh-CN" sz="1800" dirty="0" smtClean="0">
                <a:latin typeface="Verdana" pitchFamily="34" charset="0"/>
              </a:rPr>
              <a:t> </a:t>
            </a:r>
            <a:r>
              <a:rPr lang="en-US" altLang="zh-CN" sz="1800" dirty="0">
                <a:latin typeface="Verdana" pitchFamily="34" charset="0"/>
              </a:rPr>
              <a:t>x=55; </a:t>
            </a:r>
          </a:p>
          <a:p>
            <a:pPr marL="0" indent="0">
              <a:spcBef>
                <a:spcPts val="0"/>
              </a:spcBef>
              <a:spcAft>
                <a:spcPts val="0"/>
              </a:spcAft>
              <a:buNone/>
            </a:pPr>
            <a:r>
              <a:rPr lang="zh-CN" altLang="en-US" sz="1800" dirty="0">
                <a:latin typeface="Verdana" pitchFamily="34" charset="0"/>
              </a:rPr>
              <a:t> </a:t>
            </a:r>
            <a:r>
              <a:rPr lang="zh-CN" altLang="en-US" sz="1800" dirty="0" smtClean="0">
                <a:latin typeface="Verdana" pitchFamily="34" charset="0"/>
              </a:rPr>
              <a:t>   </a:t>
            </a:r>
            <a:r>
              <a:rPr lang="en-US" altLang="zh-CN" sz="1800" dirty="0" smtClean="0">
                <a:latin typeface="Verdana" pitchFamily="34" charset="0"/>
              </a:rPr>
              <a:t>if </a:t>
            </a:r>
            <a:r>
              <a:rPr lang="en-US" altLang="zh-CN" sz="1800" dirty="0">
                <a:latin typeface="Verdana" pitchFamily="34" charset="0"/>
              </a:rPr>
              <a:t>(x&gt;=60)</a:t>
            </a:r>
            <a:r>
              <a:rPr lang="en-US" altLang="zh-CN" sz="1800" dirty="0">
                <a:latin typeface="Verdana" pitchFamily="34" charset="0"/>
                <a:sym typeface="+mn-ea"/>
              </a:rPr>
              <a:t>{</a:t>
            </a:r>
            <a:endParaRPr lang="en-US" altLang="zh-CN" sz="1800" dirty="0">
              <a:latin typeface="Verdana" pitchFamily="34" charset="0"/>
            </a:endParaRPr>
          </a:p>
          <a:p>
            <a:pPr marL="0" indent="0">
              <a:spcBef>
                <a:spcPts val="0"/>
              </a:spcBef>
              <a:spcAft>
                <a:spcPts val="0"/>
              </a:spcAft>
              <a:buNone/>
            </a:pPr>
            <a:r>
              <a:rPr lang="en-US" altLang="zh-CN" sz="1800" dirty="0">
                <a:latin typeface="Verdana" pitchFamily="34" charset="0"/>
              </a:rPr>
              <a:t> </a:t>
            </a:r>
            <a:r>
              <a:rPr lang="en-US" altLang="zh-CN" sz="1800" dirty="0" smtClean="0">
                <a:latin typeface="Verdana" pitchFamily="34" charset="0"/>
              </a:rPr>
              <a:t>      </a:t>
            </a:r>
            <a:r>
              <a:rPr lang="en-US" altLang="zh-CN" sz="1800" dirty="0">
                <a:latin typeface="Verdana" pitchFamily="34" charset="0"/>
              </a:rPr>
              <a:t>alert("1--</a:t>
            </a:r>
            <a:r>
              <a:rPr lang="zh-CN" altLang="en-US" sz="1800" dirty="0">
                <a:latin typeface="Verdana" pitchFamily="34" charset="0"/>
              </a:rPr>
              <a:t>考试通过！</a:t>
            </a:r>
            <a:r>
              <a:rPr lang="en-US" altLang="zh-CN" sz="1800" dirty="0">
                <a:latin typeface="Verdana" pitchFamily="34" charset="0"/>
              </a:rPr>
              <a:t>");} </a:t>
            </a:r>
          </a:p>
          <a:p>
            <a:pPr marL="0" indent="0">
              <a:spcBef>
                <a:spcPts val="0"/>
              </a:spcBef>
              <a:spcAft>
                <a:spcPts val="0"/>
              </a:spcAft>
              <a:buNone/>
            </a:pPr>
            <a:r>
              <a:rPr lang="en-US" altLang="zh-CN" sz="1800" dirty="0" smtClean="0">
                <a:latin typeface="Verdana" pitchFamily="34" charset="0"/>
              </a:rPr>
              <a:t>   else</a:t>
            </a:r>
            <a:r>
              <a:rPr lang="en-US" altLang="zh-CN" sz="1800" dirty="0">
                <a:latin typeface="Verdana" pitchFamily="34" charset="0"/>
              </a:rPr>
              <a:t>{</a:t>
            </a:r>
          </a:p>
          <a:p>
            <a:pPr marL="0" indent="0">
              <a:spcBef>
                <a:spcPts val="0"/>
              </a:spcBef>
              <a:spcAft>
                <a:spcPts val="0"/>
              </a:spcAft>
              <a:buNone/>
            </a:pPr>
            <a:r>
              <a:rPr lang="en-US" altLang="zh-CN" sz="1800" dirty="0">
                <a:latin typeface="Verdana" pitchFamily="34" charset="0"/>
              </a:rPr>
              <a:t>  </a:t>
            </a:r>
            <a:r>
              <a:rPr lang="en-US" altLang="zh-CN" sz="1800" dirty="0" smtClean="0">
                <a:latin typeface="Verdana" pitchFamily="34" charset="0"/>
              </a:rPr>
              <a:t>    </a:t>
            </a:r>
            <a:r>
              <a:rPr lang="en-US" altLang="zh-CN" sz="1800" dirty="0">
                <a:latin typeface="Verdana" pitchFamily="34" charset="0"/>
              </a:rPr>
              <a:t>alert("2--55</a:t>
            </a:r>
            <a:r>
              <a:rPr lang="zh-CN" altLang="en-US" sz="1800" dirty="0">
                <a:latin typeface="Verdana" pitchFamily="34" charset="0"/>
              </a:rPr>
              <a:t>分</a:t>
            </a:r>
            <a:r>
              <a:rPr lang="en-US" altLang="zh-CN" sz="1800" dirty="0">
                <a:latin typeface="Verdana" pitchFamily="34" charset="0"/>
              </a:rPr>
              <a:t>\n\r</a:t>
            </a:r>
            <a:r>
              <a:rPr lang="zh-CN" altLang="en-US" sz="1800" dirty="0">
                <a:latin typeface="Verdana" pitchFamily="34" charset="0"/>
              </a:rPr>
              <a:t>考试未通过！</a:t>
            </a:r>
            <a:r>
              <a:rPr lang="en-US" altLang="zh-CN" sz="1800" dirty="0">
                <a:latin typeface="Verdana" pitchFamily="34" charset="0"/>
              </a:rPr>
              <a:t>");}</a:t>
            </a:r>
          </a:p>
          <a:p>
            <a:pPr marL="0" indent="0">
              <a:spcBef>
                <a:spcPts val="0"/>
              </a:spcBef>
              <a:spcAft>
                <a:spcPts val="0"/>
              </a:spcAft>
              <a:buNone/>
            </a:pPr>
            <a:r>
              <a:rPr lang="en-US" altLang="zh-CN" sz="1800" dirty="0">
                <a:latin typeface="Verdana" pitchFamily="34" charset="0"/>
              </a:rPr>
              <a:t>  </a:t>
            </a:r>
            <a:r>
              <a:rPr lang="en-US" altLang="zh-CN" sz="1800" dirty="0" smtClean="0">
                <a:latin typeface="Verdana" pitchFamily="34" charset="0"/>
              </a:rPr>
              <a:t>   </a:t>
            </a:r>
            <a:r>
              <a:rPr lang="en-US" altLang="zh-CN" sz="1800" dirty="0">
                <a:latin typeface="Verdana" pitchFamily="34" charset="0"/>
              </a:rPr>
              <a:t>alert("3--</a:t>
            </a:r>
            <a:r>
              <a:rPr lang="zh-CN" altLang="en-US" sz="1800" dirty="0">
                <a:latin typeface="Verdana" pitchFamily="34" charset="0"/>
              </a:rPr>
              <a:t>程序结束！</a:t>
            </a:r>
            <a:r>
              <a:rPr lang="en-US" altLang="zh-CN" sz="1800" dirty="0">
                <a:latin typeface="Verdana" pitchFamily="34" charset="0"/>
              </a:rPr>
              <a:t>");</a:t>
            </a:r>
          </a:p>
          <a:p>
            <a:pPr marL="0" indent="0">
              <a:spcBef>
                <a:spcPts val="0"/>
              </a:spcBef>
              <a:spcAft>
                <a:spcPts val="0"/>
              </a:spcAft>
              <a:buNone/>
            </a:pPr>
            <a:r>
              <a:rPr lang="en-US" altLang="zh-CN" sz="1800" dirty="0">
                <a:latin typeface="Verdana" pitchFamily="34" charset="0"/>
              </a:rPr>
              <a:t>&lt;/script&gt;</a:t>
            </a:r>
          </a:p>
        </p:txBody>
      </p:sp>
      <p:sp>
        <p:nvSpPr>
          <p:cNvPr id="4" name="矩形 3"/>
          <p:cNvSpPr/>
          <p:nvPr/>
        </p:nvSpPr>
        <p:spPr>
          <a:xfrm>
            <a:off x="533400" y="845463"/>
            <a:ext cx="8458200" cy="430887"/>
          </a:xfrm>
          <a:prstGeom prst="rect">
            <a:avLst/>
          </a:prstGeom>
          <a:solidFill>
            <a:schemeClr val="bg1"/>
          </a:solidFill>
          <a:ln w="38100">
            <a:solidFill>
              <a:schemeClr val="bg1"/>
            </a:solidFill>
            <a:miter/>
          </a:ln>
          <a:effectLst>
            <a:outerShdw dist="107763" dir="2699999" algn="ctr" rotWithShape="0">
              <a:srgbClr val="808080">
                <a:alpha val="50000"/>
              </a:srgbClr>
            </a:outerShdw>
          </a:effectLst>
        </p:spPr>
        <p:txBody>
          <a:bodyPr wrap="square">
            <a:spAutoFit/>
          </a:bodyPr>
          <a:lstStyle/>
          <a:p>
            <a:pPr lvl="1" latinLnBrk="1">
              <a:buClr>
                <a:srgbClr val="000000"/>
              </a:buClr>
            </a:pPr>
            <a:r>
              <a:rPr lang="en-US" altLang="zh-CN" b="0" dirty="0">
                <a:latin typeface="微软雅黑" pitchFamily="34" charset="-122"/>
                <a:ea typeface="微软雅黑" pitchFamily="34" charset="-122"/>
              </a:rPr>
              <a:t>if (</a:t>
            </a:r>
            <a:r>
              <a:rPr lang="zh-CN" altLang="en-US" b="0" dirty="0">
                <a:latin typeface="微软雅黑" pitchFamily="34" charset="-122"/>
                <a:ea typeface="微软雅黑" pitchFamily="34" charset="-122"/>
              </a:rPr>
              <a:t>条件</a:t>
            </a:r>
            <a:r>
              <a:rPr lang="en-US" altLang="zh-CN" b="0" dirty="0">
                <a:latin typeface="微软雅黑" pitchFamily="34" charset="-122"/>
                <a:ea typeface="微软雅黑" pitchFamily="34" charset="-122"/>
              </a:rPr>
              <a:t>){</a:t>
            </a:r>
            <a:r>
              <a:rPr lang="zh-CN" altLang="en-US" b="0" dirty="0">
                <a:latin typeface="微软雅黑" pitchFamily="34" charset="-122"/>
                <a:ea typeface="微软雅黑" pitchFamily="34" charset="-122"/>
              </a:rPr>
              <a:t> 真条件语句块</a:t>
            </a:r>
            <a:r>
              <a:rPr lang="en-US" altLang="zh-CN" b="0" dirty="0">
                <a:latin typeface="微软雅黑" pitchFamily="34" charset="-122"/>
                <a:ea typeface="微软雅黑" pitchFamily="34" charset="-122"/>
              </a:rPr>
              <a:t>;}else{</a:t>
            </a:r>
            <a:r>
              <a:rPr lang="zh-CN" altLang="en-US" b="0" dirty="0">
                <a:latin typeface="微软雅黑" pitchFamily="34" charset="-122"/>
                <a:ea typeface="微软雅黑" pitchFamily="34" charset="-122"/>
              </a:rPr>
              <a:t> 假条件语句块</a:t>
            </a:r>
            <a:r>
              <a:rPr lang="en-US" altLang="zh-CN" b="0" dirty="0">
                <a:latin typeface="微软雅黑" pitchFamily="34" charset="-122"/>
                <a:ea typeface="微软雅黑" pitchFamily="34" charset="-122"/>
              </a:rPr>
              <a:t>; }</a:t>
            </a:r>
          </a:p>
        </p:txBody>
      </p:sp>
      <p:grpSp>
        <p:nvGrpSpPr>
          <p:cNvPr id="6" name="组合 5"/>
          <p:cNvGrpSpPr/>
          <p:nvPr/>
        </p:nvGrpSpPr>
        <p:grpSpPr>
          <a:xfrm>
            <a:off x="4800600" y="1428750"/>
            <a:ext cx="4038601" cy="1959769"/>
            <a:chOff x="793" y="1253"/>
            <a:chExt cx="3358" cy="2404"/>
          </a:xfrm>
        </p:grpSpPr>
        <p:sp>
          <p:nvSpPr>
            <p:cNvPr id="7" name="流程图: 决策 6"/>
            <p:cNvSpPr/>
            <p:nvPr/>
          </p:nvSpPr>
          <p:spPr>
            <a:xfrm>
              <a:off x="1882" y="1706"/>
              <a:ext cx="1225" cy="545"/>
            </a:xfrm>
            <a:prstGeom prst="flowChartDecision">
              <a:avLst/>
            </a:prstGeom>
            <a:solidFill>
              <a:srgbClr val="0000FA"/>
            </a:soli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400" b="1" dirty="0">
                  <a:solidFill>
                    <a:schemeClr val="bg1"/>
                  </a:solidFill>
                  <a:latin typeface="Arial" charset="0"/>
                  <a:ea typeface="微软雅黑" pitchFamily="34" charset="-122"/>
                </a:rPr>
                <a:t>表达式为真</a:t>
              </a:r>
            </a:p>
          </p:txBody>
        </p:sp>
        <p:sp>
          <p:nvSpPr>
            <p:cNvPr id="8" name="直接连接符 7"/>
            <p:cNvSpPr/>
            <p:nvPr/>
          </p:nvSpPr>
          <p:spPr>
            <a:xfrm>
              <a:off x="2472" y="1253"/>
              <a:ext cx="0" cy="401"/>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9" name="矩形 8"/>
            <p:cNvSpPr/>
            <p:nvPr/>
          </p:nvSpPr>
          <p:spPr>
            <a:xfrm>
              <a:off x="3425" y="1743"/>
              <a:ext cx="726" cy="4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tileRect/>
            </a:gra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2000" b="1" dirty="0">
                  <a:solidFill>
                    <a:schemeClr val="tx2"/>
                  </a:solidFill>
                  <a:latin typeface="Arial" charset="0"/>
                  <a:ea typeface="微软雅黑" pitchFamily="34" charset="-122"/>
                </a:rPr>
                <a:t>语句组</a:t>
              </a:r>
            </a:p>
          </p:txBody>
        </p:sp>
        <p:sp>
          <p:nvSpPr>
            <p:cNvPr id="10" name="矩形 9"/>
            <p:cNvSpPr/>
            <p:nvPr/>
          </p:nvSpPr>
          <p:spPr>
            <a:xfrm>
              <a:off x="2155" y="2767"/>
              <a:ext cx="726" cy="4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tileRect/>
            </a:gra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800" b="1" dirty="0">
                  <a:solidFill>
                    <a:schemeClr val="tx2"/>
                  </a:solidFill>
                  <a:latin typeface="Arial" charset="0"/>
                  <a:ea typeface="微软雅黑" pitchFamily="34" charset="-122"/>
                </a:rPr>
                <a:t>后续语句</a:t>
              </a:r>
            </a:p>
          </p:txBody>
        </p:sp>
        <p:sp>
          <p:nvSpPr>
            <p:cNvPr id="11" name="直接连接符 10"/>
            <p:cNvSpPr/>
            <p:nvPr/>
          </p:nvSpPr>
          <p:spPr>
            <a:xfrm>
              <a:off x="3063" y="1966"/>
              <a:ext cx="362" cy="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12" name="直接连接符 11"/>
            <p:cNvSpPr/>
            <p:nvPr/>
          </p:nvSpPr>
          <p:spPr>
            <a:xfrm>
              <a:off x="2518" y="3167"/>
              <a:ext cx="0" cy="49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cxnSp>
          <p:nvCxnSpPr>
            <p:cNvPr id="13" name="肘形连接符 12"/>
            <p:cNvCxnSpPr>
              <a:stCxn id="9" idx="2"/>
            </p:cNvCxnSpPr>
            <p:nvPr/>
          </p:nvCxnSpPr>
          <p:spPr>
            <a:xfrm rot="5400000">
              <a:off x="2959" y="1760"/>
              <a:ext cx="434" cy="1224"/>
            </a:xfrm>
            <a:prstGeom prst="bentConnector2">
              <a:avLst/>
            </a:prstGeom>
            <a:ln w="38100" cap="flat" cmpd="sng">
              <a:solidFill>
                <a:schemeClr val="accent2"/>
              </a:solidFill>
              <a:prstDash val="solid"/>
              <a:miter/>
              <a:headEnd type="none" w="med" len="med"/>
              <a:tailEnd type="triangle" w="med" len="med"/>
            </a:ln>
            <a:effectLst>
              <a:outerShdw dist="107763" dir="2699999" algn="ctr" rotWithShape="0">
                <a:srgbClr val="808080">
                  <a:alpha val="50000"/>
                </a:srgbClr>
              </a:outerShdw>
            </a:effectLst>
          </p:spPr>
        </p:cxnSp>
        <p:sp>
          <p:nvSpPr>
            <p:cNvPr id="15" name="直接连接符 14"/>
            <p:cNvSpPr/>
            <p:nvPr/>
          </p:nvSpPr>
          <p:spPr>
            <a:xfrm>
              <a:off x="2472" y="1253"/>
              <a:ext cx="0" cy="401"/>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16" name="矩形 15"/>
            <p:cNvSpPr/>
            <p:nvPr/>
          </p:nvSpPr>
          <p:spPr>
            <a:xfrm>
              <a:off x="3425" y="1743"/>
              <a:ext cx="726" cy="400"/>
            </a:xfrm>
            <a:prstGeom prst="rect">
              <a:avLst/>
            </a:prstGeom>
            <a:solidFill>
              <a:srgbClr val="0000FA"/>
            </a:soli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800" b="1" dirty="0">
                  <a:solidFill>
                    <a:schemeClr val="bg1"/>
                  </a:solidFill>
                  <a:latin typeface="Arial" charset="0"/>
                  <a:ea typeface="微软雅黑" pitchFamily="34" charset="-122"/>
                </a:rPr>
                <a:t>语句块</a:t>
              </a:r>
            </a:p>
          </p:txBody>
        </p:sp>
        <p:sp>
          <p:nvSpPr>
            <p:cNvPr id="17" name="矩形 16"/>
            <p:cNvSpPr/>
            <p:nvPr/>
          </p:nvSpPr>
          <p:spPr>
            <a:xfrm>
              <a:off x="2155" y="2767"/>
              <a:ext cx="726" cy="400"/>
            </a:xfrm>
            <a:prstGeom prst="rect">
              <a:avLst/>
            </a:prstGeom>
            <a:solidFill>
              <a:srgbClr val="0000FA"/>
            </a:soli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800" b="1" dirty="0">
                  <a:solidFill>
                    <a:schemeClr val="bg1"/>
                  </a:solidFill>
                  <a:latin typeface="Arial" charset="0"/>
                  <a:ea typeface="微软雅黑" pitchFamily="34" charset="-122"/>
                </a:rPr>
                <a:t>后续语句</a:t>
              </a:r>
            </a:p>
          </p:txBody>
        </p:sp>
        <p:sp>
          <p:nvSpPr>
            <p:cNvPr id="18" name="直接连接符 17"/>
            <p:cNvSpPr/>
            <p:nvPr/>
          </p:nvSpPr>
          <p:spPr>
            <a:xfrm>
              <a:off x="3063" y="1966"/>
              <a:ext cx="362" cy="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19" name="直接连接符 18"/>
            <p:cNvSpPr/>
            <p:nvPr/>
          </p:nvSpPr>
          <p:spPr>
            <a:xfrm>
              <a:off x="2517" y="3158"/>
              <a:ext cx="0" cy="49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cxnSp>
          <p:nvCxnSpPr>
            <p:cNvPr id="20" name="肘形连接符 19"/>
            <p:cNvCxnSpPr/>
            <p:nvPr/>
          </p:nvCxnSpPr>
          <p:spPr>
            <a:xfrm rot="5400000">
              <a:off x="2957" y="1765"/>
              <a:ext cx="434" cy="1224"/>
            </a:xfrm>
            <a:prstGeom prst="bentConnector2">
              <a:avLst/>
            </a:prstGeom>
            <a:ln w="38100" cap="flat" cmpd="sng">
              <a:solidFill>
                <a:schemeClr val="accent2"/>
              </a:solidFill>
              <a:prstDash val="solid"/>
              <a:miter/>
              <a:headEnd type="none" w="med" len="med"/>
              <a:tailEnd type="triangle" w="med" len="med"/>
            </a:ln>
            <a:effectLst>
              <a:outerShdw dist="107763" dir="2699999" algn="ctr" rotWithShape="0">
                <a:srgbClr val="808080">
                  <a:alpha val="50000"/>
                </a:srgbClr>
              </a:outerShdw>
            </a:effectLst>
          </p:spPr>
        </p:cxnSp>
        <p:sp>
          <p:nvSpPr>
            <p:cNvPr id="21" name="文本框 20"/>
            <p:cNvSpPr txBox="1"/>
            <p:nvPr/>
          </p:nvSpPr>
          <p:spPr>
            <a:xfrm>
              <a:off x="3063" y="1405"/>
              <a:ext cx="272" cy="398"/>
            </a:xfrm>
            <a:prstGeom prst="rect">
              <a:avLst/>
            </a:prstGeom>
            <a:noFill/>
            <a:ln w="38100">
              <a:noFill/>
              <a:miter/>
            </a:ln>
          </p:spPr>
          <p:txBody>
            <a:bodyPr>
              <a:spAutoFit/>
            </a:bodyPr>
            <a:lstStyle/>
            <a:p>
              <a:pPr lvl="0" latinLnBrk="1">
                <a:spcBef>
                  <a:spcPct val="50000"/>
                </a:spcBef>
                <a:buClr>
                  <a:srgbClr val="000000"/>
                </a:buClr>
              </a:pPr>
              <a:r>
                <a:rPr lang="zh-CN" altLang="en-US" sz="2000" b="1" dirty="0">
                  <a:solidFill>
                    <a:srgbClr val="0000FA"/>
                  </a:solidFill>
                  <a:latin typeface="Arial" charset="0"/>
                  <a:ea typeface="微软雅黑" pitchFamily="34" charset="-122"/>
                </a:rPr>
                <a:t>是</a:t>
              </a:r>
            </a:p>
          </p:txBody>
        </p:sp>
        <p:sp>
          <p:nvSpPr>
            <p:cNvPr id="22" name="矩形 21"/>
            <p:cNvSpPr/>
            <p:nvPr/>
          </p:nvSpPr>
          <p:spPr>
            <a:xfrm>
              <a:off x="793" y="1797"/>
              <a:ext cx="726" cy="400"/>
            </a:xfrm>
            <a:prstGeom prst="rect">
              <a:avLst/>
            </a:prstGeom>
            <a:solidFill>
              <a:srgbClr val="0000FA"/>
            </a:solidFill>
            <a:ln w="38100" cap="flat" cmpd="sng">
              <a:solidFill>
                <a:schemeClr val="bg1"/>
              </a:solidFill>
              <a:prstDash val="solid"/>
              <a:miter/>
              <a:headEnd type="none" w="med" len="med"/>
              <a:tailEnd type="none" w="med" len="med"/>
            </a:ln>
            <a:effectLst>
              <a:outerShdw dist="107763" dir="2699999" algn="ctr" rotWithShape="0">
                <a:srgbClr val="808080">
                  <a:alpha val="50000"/>
                </a:srgbClr>
              </a:outerShdw>
            </a:effectLst>
          </p:spPr>
          <p:txBody>
            <a:bodyPr wrap="none" anchor="ctr"/>
            <a:lstStyle/>
            <a:p>
              <a:pPr lvl="0" algn="ctr" latinLnBrk="1">
                <a:buClr>
                  <a:srgbClr val="000000"/>
                </a:buClr>
              </a:pPr>
              <a:r>
                <a:rPr lang="zh-CN" altLang="en-US" sz="1800" b="1" dirty="0">
                  <a:solidFill>
                    <a:schemeClr val="bg1"/>
                  </a:solidFill>
                  <a:latin typeface="Arial" charset="0"/>
                  <a:ea typeface="微软雅黑" pitchFamily="34" charset="-122"/>
                </a:rPr>
                <a:t>语句块</a:t>
              </a:r>
            </a:p>
          </p:txBody>
        </p:sp>
        <p:sp>
          <p:nvSpPr>
            <p:cNvPr id="23" name="直接连接符 22"/>
            <p:cNvSpPr/>
            <p:nvPr/>
          </p:nvSpPr>
          <p:spPr>
            <a:xfrm flipH="1">
              <a:off x="1565" y="1979"/>
              <a:ext cx="317" cy="0"/>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24" name="文本框 23"/>
            <p:cNvSpPr txBox="1"/>
            <p:nvPr/>
          </p:nvSpPr>
          <p:spPr>
            <a:xfrm>
              <a:off x="1610" y="1405"/>
              <a:ext cx="272" cy="398"/>
            </a:xfrm>
            <a:prstGeom prst="rect">
              <a:avLst/>
            </a:prstGeom>
            <a:noFill/>
            <a:ln w="38100">
              <a:noFill/>
              <a:miter/>
            </a:ln>
          </p:spPr>
          <p:txBody>
            <a:bodyPr>
              <a:spAutoFit/>
            </a:bodyPr>
            <a:lstStyle/>
            <a:p>
              <a:pPr lvl="0" latinLnBrk="1">
                <a:spcBef>
                  <a:spcPct val="50000"/>
                </a:spcBef>
                <a:buClr>
                  <a:srgbClr val="000000"/>
                </a:buClr>
              </a:pPr>
              <a:r>
                <a:rPr lang="zh-CN" altLang="en-US" sz="2000" b="1" dirty="0">
                  <a:solidFill>
                    <a:srgbClr val="0000FA"/>
                  </a:solidFill>
                  <a:latin typeface="Arial" charset="0"/>
                  <a:ea typeface="微软雅黑" pitchFamily="34" charset="-122"/>
                </a:rPr>
                <a:t>否</a:t>
              </a:r>
            </a:p>
          </p:txBody>
        </p:sp>
        <p:cxnSp>
          <p:nvCxnSpPr>
            <p:cNvPr id="25" name="肘形连接符 24"/>
            <p:cNvCxnSpPr>
              <a:stCxn id="22" idx="2"/>
            </p:cNvCxnSpPr>
            <p:nvPr/>
          </p:nvCxnSpPr>
          <p:spPr>
            <a:xfrm rot="-5400000" flipH="1">
              <a:off x="1656" y="1708"/>
              <a:ext cx="405" cy="1406"/>
            </a:xfrm>
            <a:prstGeom prst="bentConnector2">
              <a:avLst/>
            </a:prstGeom>
            <a:ln w="38100" cap="flat" cmpd="sng">
              <a:solidFill>
                <a:schemeClr val="accent2"/>
              </a:solidFill>
              <a:prstDash val="solid"/>
              <a:miter/>
              <a:headEnd type="none" w="med" len="med"/>
              <a:tailEnd type="triangle" w="med" len="med"/>
            </a:ln>
            <a:effectLst>
              <a:outerShdw dist="107763" dir="2699999" algn="ctr" rotWithShape="0">
                <a:srgbClr val="808080">
                  <a:alpha val="50000"/>
                </a:srgbClr>
              </a:outerShdw>
            </a:effectLst>
          </p:spPr>
        </p:cxnSp>
        <p:sp>
          <p:nvSpPr>
            <p:cNvPr id="26" name="直接连接符 25"/>
            <p:cNvSpPr/>
            <p:nvPr/>
          </p:nvSpPr>
          <p:spPr>
            <a:xfrm>
              <a:off x="2562" y="2568"/>
              <a:ext cx="0" cy="182"/>
            </a:xfrm>
            <a:prstGeom prst="line">
              <a:avLst/>
            </a:prstGeom>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grpSp>
      <p:pic>
        <p:nvPicPr>
          <p:cNvPr id="27" name="图片 26"/>
          <p:cNvPicPr>
            <a:picLocks noChangeAspect="1"/>
          </p:cNvPicPr>
          <p:nvPr/>
        </p:nvPicPr>
        <p:blipFill>
          <a:blip r:embed="rId2" cstate="print"/>
          <a:srcRect/>
          <a:stretch>
            <a:fillRect/>
          </a:stretch>
        </p:blipFill>
        <p:spPr>
          <a:xfrm>
            <a:off x="4648201" y="3536856"/>
            <a:ext cx="1600199" cy="1156587"/>
          </a:xfrm>
          <a:prstGeom prst="rect">
            <a:avLst/>
          </a:prstGeom>
          <a:noFill/>
          <a:ln w="38100">
            <a:noFill/>
            <a:miter/>
          </a:ln>
        </p:spPr>
      </p:pic>
      <p:pic>
        <p:nvPicPr>
          <p:cNvPr id="28" name="图片 27"/>
          <p:cNvPicPr>
            <a:picLocks noChangeAspect="1"/>
          </p:cNvPicPr>
          <p:nvPr/>
        </p:nvPicPr>
        <p:blipFill>
          <a:blip r:embed="rId3" cstate="print"/>
          <a:srcRect/>
          <a:stretch>
            <a:fillRect/>
          </a:stretch>
        </p:blipFill>
        <p:spPr>
          <a:xfrm>
            <a:off x="7162800" y="3596634"/>
            <a:ext cx="1524000" cy="1047279"/>
          </a:xfrm>
          <a:prstGeom prst="rect">
            <a:avLst/>
          </a:prstGeom>
          <a:noFill/>
          <a:ln w="38100">
            <a:noFill/>
            <a:miter/>
          </a:ln>
        </p:spPr>
      </p:pic>
      <p:sp>
        <p:nvSpPr>
          <p:cNvPr id="29" name="任意多边形 28"/>
          <p:cNvSpPr/>
          <p:nvPr/>
        </p:nvSpPr>
        <p:spPr>
          <a:xfrm>
            <a:off x="2463801" y="3965734"/>
            <a:ext cx="5184775" cy="584597"/>
          </a:xfrm>
          <a:custGeom>
            <a:avLst/>
            <a:gdLst/>
            <a:ahLst/>
            <a:cxnLst/>
            <a:rect l="0" t="0" r="0" b="0"/>
            <a:pathLst>
              <a:path w="3266" h="491">
                <a:moveTo>
                  <a:pt x="0" y="0"/>
                </a:moveTo>
                <a:cubicBezTo>
                  <a:pt x="272" y="207"/>
                  <a:pt x="544" y="415"/>
                  <a:pt x="1088" y="453"/>
                </a:cubicBezTo>
                <a:cubicBezTo>
                  <a:pt x="1632" y="491"/>
                  <a:pt x="2903" y="264"/>
                  <a:pt x="3266" y="226"/>
                </a:cubicBezTo>
              </a:path>
            </a:pathLst>
          </a:custGeom>
          <a:noFill/>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
        <p:nvSpPr>
          <p:cNvPr id="30" name="任意多边形 29"/>
          <p:cNvSpPr/>
          <p:nvPr/>
        </p:nvSpPr>
        <p:spPr>
          <a:xfrm>
            <a:off x="2895600" y="3371613"/>
            <a:ext cx="1828800" cy="495537"/>
          </a:xfrm>
          <a:custGeom>
            <a:avLst/>
            <a:gdLst/>
            <a:ahLst/>
            <a:cxnLst/>
            <a:rect l="0" t="0" r="0" b="0"/>
            <a:pathLst>
              <a:path w="1225" h="226">
                <a:moveTo>
                  <a:pt x="0" y="0"/>
                </a:moveTo>
                <a:cubicBezTo>
                  <a:pt x="57" y="49"/>
                  <a:pt x="114" y="98"/>
                  <a:pt x="318" y="136"/>
                </a:cubicBezTo>
                <a:cubicBezTo>
                  <a:pt x="522" y="174"/>
                  <a:pt x="1074" y="211"/>
                  <a:pt x="1225" y="226"/>
                </a:cubicBezTo>
              </a:path>
            </a:pathLst>
          </a:custGeom>
          <a:solidFill>
            <a:schemeClr val="bg1"/>
          </a:solidFill>
          <a:ln w="38100" cap="flat" cmpd="sng">
            <a:solidFill>
              <a:schemeClr val="accent2"/>
            </a:solidFill>
            <a:prstDash val="solid"/>
            <a:headEnd type="none" w="med" len="med"/>
            <a:tailEnd type="triangle" w="med" len="med"/>
          </a:ln>
          <a:effectLst>
            <a:outerShdw dist="107763" dir="2699999" algn="ctr" rotWithShape="0">
              <a:srgbClr val="808080">
                <a:alpha val="50000"/>
              </a:srgbClr>
            </a:outerShdw>
          </a:effectLst>
        </p:spPr>
        <p:txBody>
          <a:bodyPr/>
          <a:lstStyle/>
          <a:p>
            <a:endParaRPr lang="zh-CN" altLang="en-US"/>
          </a:p>
        </p:txBody>
      </p:sp>
    </p:spTree>
    <p:extLst>
      <p:ext uri="{BB962C8B-B14F-4D97-AF65-F5344CB8AC3E}">
        <p14:creationId xmlns:p14="http://schemas.microsoft.com/office/powerpoint/2010/main" val="55731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amond(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amond(in)">
                                      <p:cBhvr>
                                        <p:cTn id="18" dur="20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checkerboard(across)">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ox(in)">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ox(in)">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
                                            <p:bg/>
                                          </p:spTgt>
                                        </p:tgtEl>
                                        <p:attrNameLst>
                                          <p:attrName>style.visibility</p:attrName>
                                        </p:attrNameLst>
                                      </p:cBhvr>
                                      <p:to>
                                        <p:strVal val="visible"/>
                                      </p:to>
                                    </p:set>
                                    <p:animEffect transition="in" filter="checkerboard(across)">
                                      <p:cBhvr>
                                        <p:cTn id="38" dur="500"/>
                                        <p:tgtEl>
                                          <p:spTgt spid="3">
                                            <p:bg/>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checkerboard(across)">
                                      <p:cBhvr>
                                        <p:cTn id="43" dur="500"/>
                                        <p:tgtEl>
                                          <p:spTgt spid="3">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checkerboard(across)">
                                      <p:cBhvr>
                                        <p:cTn id="48" dur="500"/>
                                        <p:tgtEl>
                                          <p:spTgt spid="3">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checkerboard(across)">
                                      <p:cBhvr>
                                        <p:cTn id="53" dur="500"/>
                                        <p:tgtEl>
                                          <p:spTgt spid="3">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Effect transition="in" filter="checkerboard(across)">
                                      <p:cBhvr>
                                        <p:cTn id="58" dur="500"/>
                                        <p:tgtEl>
                                          <p:spTgt spid="3">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animEffect transition="in" filter="checkerboard(across)">
                                      <p:cBhvr>
                                        <p:cTn id="63" dur="500"/>
                                        <p:tgtEl>
                                          <p:spTgt spid="3">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3">
                                            <p:txEl>
                                              <p:pRg st="5" end="5"/>
                                            </p:txEl>
                                          </p:spTgt>
                                        </p:tgtEl>
                                        <p:attrNameLst>
                                          <p:attrName>style.visibility</p:attrName>
                                        </p:attrNameLst>
                                      </p:cBhvr>
                                      <p:to>
                                        <p:strVal val="visible"/>
                                      </p:to>
                                    </p:set>
                                    <p:animEffect transition="in" filter="checkerboard(across)">
                                      <p:cBhvr>
                                        <p:cTn id="68" dur="500"/>
                                        <p:tgtEl>
                                          <p:spTgt spid="3">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Effect transition="in" filter="checkerboard(across)">
                                      <p:cBhvr>
                                        <p:cTn id="73" dur="500"/>
                                        <p:tgtEl>
                                          <p:spTgt spid="3">
                                            <p:txEl>
                                              <p:pRg st="6" end="6"/>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5" presetClass="entr" presetSubtype="10" fill="hold" grpId="0" nodeType="clickEffect">
                                  <p:stCondLst>
                                    <p:cond delay="0"/>
                                  </p:stCondLst>
                                  <p:childTnLst>
                                    <p:set>
                                      <p:cBhvr>
                                        <p:cTn id="77" dur="1" fill="hold">
                                          <p:stCondLst>
                                            <p:cond delay="0"/>
                                          </p:stCondLst>
                                        </p:cTn>
                                        <p:tgtEl>
                                          <p:spTgt spid="3">
                                            <p:txEl>
                                              <p:pRg st="7" end="7"/>
                                            </p:txEl>
                                          </p:spTgt>
                                        </p:tgtEl>
                                        <p:attrNameLst>
                                          <p:attrName>style.visibility</p:attrName>
                                        </p:attrNameLst>
                                      </p:cBhvr>
                                      <p:to>
                                        <p:strVal val="visible"/>
                                      </p:to>
                                    </p:set>
                                    <p:animEffect transition="in" filter="checkerboard(across)">
                                      <p:cBhvr>
                                        <p:cTn id="78" dur="500"/>
                                        <p:tgtEl>
                                          <p:spTgt spid="3">
                                            <p:txEl>
                                              <p:pRg st="7" end="7"/>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grpId="0" nodeType="clickEffect">
                                  <p:stCondLst>
                                    <p:cond delay="0"/>
                                  </p:stCondLst>
                                  <p:childTnLst>
                                    <p:set>
                                      <p:cBhvr>
                                        <p:cTn id="82" dur="1" fill="hold">
                                          <p:stCondLst>
                                            <p:cond delay="0"/>
                                          </p:stCondLst>
                                        </p:cTn>
                                        <p:tgtEl>
                                          <p:spTgt spid="3">
                                            <p:txEl>
                                              <p:pRg st="8" end="8"/>
                                            </p:txEl>
                                          </p:spTgt>
                                        </p:tgtEl>
                                        <p:attrNameLst>
                                          <p:attrName>style.visibility</p:attrName>
                                        </p:attrNameLst>
                                      </p:cBhvr>
                                      <p:to>
                                        <p:strVal val="visible"/>
                                      </p:to>
                                    </p:set>
                                    <p:animEffect transition="in" filter="checkerboard(across)">
                                      <p:cBhvr>
                                        <p:cTn id="8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lang="en-US" altLang="zh-CN" dirty="0" smtClean="0">
                <a:sym typeface="+mn-ea"/>
              </a:rPr>
              <a:t>14.5.2 </a:t>
            </a:r>
            <a:r>
              <a:rPr lang="zh-CN" altLang="en-US" dirty="0" smtClean="0">
                <a:sym typeface="+mn-ea"/>
              </a:rPr>
              <a:t>分支结构</a:t>
            </a:r>
            <a:r>
              <a:rPr lang="en-US" altLang="zh-CN" dirty="0" smtClean="0">
                <a:sym typeface="+mn-ea"/>
              </a:rPr>
              <a:t>-</a:t>
            </a:r>
            <a:r>
              <a:rPr lang="en-US" altLang="zh-CN" dirty="0" smtClean="0"/>
              <a:t>if-else </a:t>
            </a:r>
            <a:r>
              <a:rPr lang="en-US" altLang="zh-CN" dirty="0" err="1" smtClean="0"/>
              <a:t>if-else</a:t>
            </a:r>
            <a:r>
              <a:rPr lang="zh-CN" altLang="en-US" dirty="0" smtClean="0"/>
              <a:t>语句 </a:t>
            </a:r>
          </a:p>
        </p:txBody>
      </p:sp>
      <p:sp>
        <p:nvSpPr>
          <p:cNvPr id="4" name="圆角矩形 3"/>
          <p:cNvSpPr/>
          <p:nvPr/>
        </p:nvSpPr>
        <p:spPr>
          <a:xfrm>
            <a:off x="533400" y="819150"/>
            <a:ext cx="2823845" cy="3810000"/>
          </a:xfrm>
          <a:prstGeom prst="roundRect">
            <a:avLst>
              <a:gd name="adj" fmla="val 4639"/>
            </a:avLst>
          </a:prstGeom>
          <a:solidFill>
            <a:schemeClr val="bg1"/>
          </a:solidFill>
          <a:ln w="19050" cap="flat" cmpd="sng">
            <a:solidFill>
              <a:schemeClr val="bg1"/>
            </a:solidFill>
            <a:prstDash val="solid"/>
            <a:headEnd type="none" w="med" len="med"/>
            <a:tailEnd type="none" w="med" len="med"/>
          </a:ln>
          <a:effectLst/>
        </p:spPr>
        <p:txBody>
          <a:bodyPr lIns="0"/>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800" b="1" i="0" u="none" kern="1200" baseline="0">
                <a:solidFill>
                  <a:srgbClr val="003399"/>
                </a:solidFill>
                <a:latin typeface="微软雅黑" pitchFamily="34" charset="-122"/>
                <a:ea typeface="宋体" pitchFamily="2" charset="-122"/>
              </a:defRPr>
            </a:lvl1pPr>
            <a:lvl2pPr marL="742950" lvl="1" indent="-285750" algn="l" defTabSz="914400" eaLnBrk="1" fontAlgn="base" latinLnBrk="0" hangingPunct="1">
              <a:spcBef>
                <a:spcPct val="20000"/>
              </a:spcBef>
              <a:spcAft>
                <a:spcPct val="0"/>
              </a:spcAft>
              <a:buClr>
                <a:schemeClr val="tx1"/>
              </a:buClr>
              <a:buSzPct val="80000"/>
              <a:buFont typeface="Wingdings" pitchFamily="2" charset="2"/>
              <a:buChar char="–"/>
              <a:defRPr sz="24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lr>
                <a:schemeClr val="accent2"/>
              </a:buClr>
              <a:buSzPct val="70000"/>
              <a:buFont typeface="Wingdings"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70000"/>
              <a:buFont typeface="Wingdings"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itchFamily="2" charset="2"/>
              <a:buChar char="l"/>
              <a:defRPr sz="2000" b="0" i="0" u="none" kern="1200" baseline="0">
                <a:solidFill>
                  <a:srgbClr val="008080"/>
                </a:solidFill>
                <a:latin typeface="+mn-lt"/>
                <a:ea typeface="+mn-ea"/>
                <a:cs typeface="+mn-cs"/>
              </a:defRPr>
            </a:lvl5pPr>
          </a:lstStyle>
          <a:p>
            <a:pPr lvl="0">
              <a:spcBef>
                <a:spcPts val="0"/>
              </a:spcBef>
              <a:buNone/>
            </a:pPr>
            <a:r>
              <a:rPr lang="en-US" altLang="zh-CN" sz="2200" b="0" dirty="0">
                <a:solidFill>
                  <a:schemeClr val="tx1"/>
                </a:solidFill>
                <a:ea typeface="微软雅黑" pitchFamily="34" charset="-122"/>
              </a:rPr>
              <a:t>if (</a:t>
            </a:r>
            <a:r>
              <a:rPr lang="zh-CN" altLang="en-US" sz="2200" b="0" dirty="0">
                <a:solidFill>
                  <a:schemeClr val="tx1"/>
                </a:solidFill>
                <a:ea typeface="微软雅黑" pitchFamily="34" charset="-122"/>
              </a:rPr>
              <a:t>条件</a:t>
            </a:r>
            <a:r>
              <a:rPr lang="en-US" altLang="zh-CN" sz="2200" b="0" dirty="0">
                <a:solidFill>
                  <a:schemeClr val="tx1"/>
                </a:solidFill>
                <a:ea typeface="微软雅黑" pitchFamily="34" charset="-122"/>
              </a:rPr>
              <a:t>1){</a:t>
            </a:r>
          </a:p>
          <a:p>
            <a:pPr lvl="0">
              <a:spcBef>
                <a:spcPts val="0"/>
              </a:spcBef>
              <a:buNone/>
            </a:pPr>
            <a:r>
              <a:rPr lang="zh-CN" altLang="en-US" sz="2200" b="0" dirty="0">
                <a:solidFill>
                  <a:schemeClr val="tx1"/>
                </a:solidFill>
                <a:ea typeface="微软雅黑" pitchFamily="34" charset="-122"/>
              </a:rPr>
              <a:t>    条件</a:t>
            </a:r>
            <a:r>
              <a:rPr lang="en-US" altLang="zh-CN" sz="2200" b="0" dirty="0">
                <a:solidFill>
                  <a:schemeClr val="tx1"/>
                </a:solidFill>
                <a:ea typeface="微软雅黑" pitchFamily="34" charset="-122"/>
              </a:rPr>
              <a:t>1</a:t>
            </a:r>
            <a:r>
              <a:rPr lang="zh-CN" altLang="en-US" sz="2200" b="0" dirty="0">
                <a:solidFill>
                  <a:schemeClr val="tx1"/>
                </a:solidFill>
                <a:ea typeface="微软雅黑" pitchFamily="34" charset="-122"/>
              </a:rPr>
              <a:t>真语句块</a:t>
            </a:r>
            <a:r>
              <a:rPr lang="en-US" altLang="zh-CN" sz="2200" b="0" dirty="0">
                <a:solidFill>
                  <a:schemeClr val="tx1"/>
                </a:solidFill>
                <a:ea typeface="微软雅黑" pitchFamily="34" charset="-122"/>
              </a:rPr>
              <a:t>;</a:t>
            </a:r>
          </a:p>
          <a:p>
            <a:pPr lvl="0">
              <a:spcBef>
                <a:spcPts val="0"/>
              </a:spcBef>
              <a:buNone/>
            </a:pPr>
            <a:r>
              <a:rPr lang="en-US" altLang="zh-CN" sz="2200" b="0" dirty="0">
                <a:solidFill>
                  <a:schemeClr val="tx1"/>
                </a:solidFill>
                <a:ea typeface="微软雅黑" pitchFamily="34" charset="-122"/>
              </a:rPr>
              <a:t>} else if (</a:t>
            </a:r>
            <a:r>
              <a:rPr lang="zh-CN" altLang="en-US" sz="2200" b="0" dirty="0">
                <a:solidFill>
                  <a:schemeClr val="tx1"/>
                </a:solidFill>
                <a:ea typeface="微软雅黑" pitchFamily="34" charset="-122"/>
              </a:rPr>
              <a:t>条件</a:t>
            </a:r>
            <a:r>
              <a:rPr lang="en-US" altLang="zh-CN" sz="2200" b="0" dirty="0">
                <a:solidFill>
                  <a:schemeClr val="tx1"/>
                </a:solidFill>
                <a:ea typeface="微软雅黑" pitchFamily="34" charset="-122"/>
              </a:rPr>
              <a:t>2){</a:t>
            </a:r>
          </a:p>
          <a:p>
            <a:pPr lvl="0">
              <a:spcBef>
                <a:spcPts val="0"/>
              </a:spcBef>
              <a:buNone/>
            </a:pPr>
            <a:r>
              <a:rPr lang="zh-CN" altLang="en-US" sz="2200" b="0" dirty="0">
                <a:solidFill>
                  <a:schemeClr val="tx1"/>
                </a:solidFill>
                <a:ea typeface="微软雅黑" pitchFamily="34" charset="-122"/>
              </a:rPr>
              <a:t>   条件</a:t>
            </a:r>
            <a:r>
              <a:rPr lang="en-US" altLang="zh-CN" sz="2200" b="0" dirty="0">
                <a:solidFill>
                  <a:schemeClr val="tx1"/>
                </a:solidFill>
                <a:ea typeface="微软雅黑" pitchFamily="34" charset="-122"/>
              </a:rPr>
              <a:t>2</a:t>
            </a:r>
            <a:r>
              <a:rPr lang="zh-CN" altLang="en-US" sz="2200" b="0" dirty="0">
                <a:solidFill>
                  <a:schemeClr val="tx1"/>
                </a:solidFill>
                <a:ea typeface="微软雅黑" pitchFamily="34" charset="-122"/>
              </a:rPr>
              <a:t>真语句块</a:t>
            </a:r>
            <a:r>
              <a:rPr lang="en-US" altLang="zh-CN" sz="2200" b="0" dirty="0">
                <a:solidFill>
                  <a:schemeClr val="tx1"/>
                </a:solidFill>
                <a:ea typeface="微软雅黑" pitchFamily="34" charset="-122"/>
              </a:rPr>
              <a:t>;</a:t>
            </a:r>
          </a:p>
          <a:p>
            <a:pPr lvl="0">
              <a:spcBef>
                <a:spcPts val="0"/>
              </a:spcBef>
              <a:buNone/>
            </a:pPr>
            <a:r>
              <a:rPr lang="en-US" altLang="zh-CN" sz="2200" b="0" dirty="0">
                <a:solidFill>
                  <a:schemeClr val="tx1"/>
                </a:solidFill>
                <a:ea typeface="微软雅黑" pitchFamily="34" charset="-122"/>
              </a:rPr>
              <a:t>}</a:t>
            </a:r>
          </a:p>
          <a:p>
            <a:pPr lvl="0">
              <a:spcBef>
                <a:spcPts val="0"/>
              </a:spcBef>
              <a:buNone/>
            </a:pPr>
            <a:r>
              <a:rPr lang="en-US" altLang="zh-CN" sz="2200" b="0" dirty="0">
                <a:solidFill>
                  <a:schemeClr val="tx1"/>
                </a:solidFill>
                <a:ea typeface="微软雅黑" pitchFamily="34" charset="-122"/>
              </a:rPr>
              <a:t>……</a:t>
            </a:r>
          </a:p>
          <a:p>
            <a:pPr lvl="0">
              <a:spcBef>
                <a:spcPts val="0"/>
              </a:spcBef>
              <a:buNone/>
            </a:pPr>
            <a:r>
              <a:rPr lang="en-US" altLang="zh-CN" sz="2200" b="0" dirty="0">
                <a:solidFill>
                  <a:schemeClr val="tx1"/>
                </a:solidFill>
                <a:ea typeface="微软雅黑" pitchFamily="34" charset="-122"/>
              </a:rPr>
              <a:t>else if(</a:t>
            </a:r>
            <a:r>
              <a:rPr lang="zh-CN" altLang="en-US" sz="2200" b="0" dirty="0">
                <a:solidFill>
                  <a:schemeClr val="tx1"/>
                </a:solidFill>
                <a:ea typeface="微软雅黑" pitchFamily="34" charset="-122"/>
              </a:rPr>
              <a:t>条件</a:t>
            </a:r>
            <a:r>
              <a:rPr lang="en-US" altLang="zh-CN" sz="2200" b="0" dirty="0">
                <a:solidFill>
                  <a:schemeClr val="tx1"/>
                </a:solidFill>
                <a:ea typeface="微软雅黑" pitchFamily="34" charset="-122"/>
              </a:rPr>
              <a:t>x){</a:t>
            </a:r>
          </a:p>
          <a:p>
            <a:pPr lvl="0">
              <a:spcBef>
                <a:spcPts val="0"/>
              </a:spcBef>
              <a:buNone/>
            </a:pPr>
            <a:r>
              <a:rPr lang="zh-CN" altLang="en-US" sz="2200" b="0" dirty="0">
                <a:solidFill>
                  <a:schemeClr val="tx1"/>
                </a:solidFill>
                <a:ea typeface="微软雅黑" pitchFamily="34" charset="-122"/>
              </a:rPr>
              <a:t>     条件</a:t>
            </a:r>
            <a:r>
              <a:rPr lang="en-US" altLang="zh-CN" sz="2200" b="0" dirty="0">
                <a:solidFill>
                  <a:schemeClr val="tx1"/>
                </a:solidFill>
                <a:ea typeface="微软雅黑" pitchFamily="34" charset="-122"/>
              </a:rPr>
              <a:t>x</a:t>
            </a:r>
            <a:r>
              <a:rPr lang="zh-CN" altLang="en-US" sz="2200" b="0" dirty="0">
                <a:solidFill>
                  <a:schemeClr val="tx1"/>
                </a:solidFill>
                <a:ea typeface="微软雅黑" pitchFamily="34" charset="-122"/>
              </a:rPr>
              <a:t>真语句块</a:t>
            </a:r>
            <a:r>
              <a:rPr lang="en-US" altLang="zh-CN" sz="2200" b="0" dirty="0">
                <a:solidFill>
                  <a:schemeClr val="tx1"/>
                </a:solidFill>
                <a:ea typeface="微软雅黑" pitchFamily="34" charset="-122"/>
              </a:rPr>
              <a:t>;</a:t>
            </a:r>
          </a:p>
          <a:p>
            <a:pPr lvl="0">
              <a:spcBef>
                <a:spcPts val="0"/>
              </a:spcBef>
              <a:buNone/>
            </a:pPr>
            <a:r>
              <a:rPr lang="en-US" altLang="zh-CN" sz="2200" b="0" dirty="0">
                <a:solidFill>
                  <a:schemeClr val="tx1"/>
                </a:solidFill>
                <a:ea typeface="微软雅黑" pitchFamily="34" charset="-122"/>
              </a:rPr>
              <a:t>}else{</a:t>
            </a:r>
          </a:p>
          <a:p>
            <a:pPr lvl="0">
              <a:spcBef>
                <a:spcPts val="0"/>
              </a:spcBef>
              <a:buNone/>
            </a:pPr>
            <a:r>
              <a:rPr lang="zh-CN" altLang="en-US" sz="2200" b="0" dirty="0">
                <a:solidFill>
                  <a:schemeClr val="tx1"/>
                </a:solidFill>
                <a:ea typeface="微软雅黑" pitchFamily="34" charset="-122"/>
              </a:rPr>
              <a:t>    所有条件假语句块</a:t>
            </a:r>
            <a:r>
              <a:rPr lang="en-US" altLang="zh-CN" sz="2200" b="0" dirty="0">
                <a:solidFill>
                  <a:schemeClr val="tx1"/>
                </a:solidFill>
                <a:ea typeface="微软雅黑" pitchFamily="34" charset="-122"/>
              </a:rPr>
              <a:t>;}</a:t>
            </a:r>
          </a:p>
        </p:txBody>
      </p:sp>
      <p:graphicFrame>
        <p:nvGraphicFramePr>
          <p:cNvPr id="6" name="对象 5"/>
          <p:cNvGraphicFramePr>
            <a:graphicFrameLocks noChangeAspect="1"/>
          </p:cNvGraphicFramePr>
          <p:nvPr/>
        </p:nvGraphicFramePr>
        <p:xfrm>
          <a:off x="3657600" y="895350"/>
          <a:ext cx="5292725" cy="3688996"/>
        </p:xfrm>
        <a:graphic>
          <a:graphicData uri="http://schemas.openxmlformats.org/presentationml/2006/ole">
            <mc:AlternateContent xmlns:mc="http://schemas.openxmlformats.org/markup-compatibility/2006">
              <mc:Choice xmlns:v="urn:schemas-microsoft-com:vml" Requires="v">
                <p:oleObj spid="_x0000_s2168" r:id="rId3" imgW="8282330" imgH="3814572" progId="">
                  <p:embed/>
                </p:oleObj>
              </mc:Choice>
              <mc:Fallback>
                <p:oleObj r:id="rId3" imgW="8282330" imgH="3814572" progId="">
                  <p:embed/>
                  <p:pic>
                    <p:nvPicPr>
                      <p:cNvPr id="0" name="Picture 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895350"/>
                        <a:ext cx="5292725" cy="3688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7107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3400" y="811232"/>
            <a:ext cx="8510271" cy="3657411"/>
          </a:xfrm>
          <a:prstGeom prst="rect">
            <a:avLst/>
          </a:prstGeom>
          <a:noFill/>
        </p:spPr>
        <p:txBody>
          <a:bodyPr wrap="square" rtlCol="0" anchor="t">
            <a:spAutoFit/>
          </a:bodyPr>
          <a:lstStyle/>
          <a:p>
            <a:pPr marL="342900" indent="-342900" algn="l" defTabSz="914400">
              <a:lnSpc>
                <a:spcPts val="1800"/>
              </a:lnSpc>
              <a:spcBef>
                <a:spcPts val="0"/>
              </a:spcBef>
              <a:buClr>
                <a:srgbClr val="202AAE"/>
              </a:buClr>
              <a:buSzPct val="80000"/>
              <a:buFont typeface="Wingdings" pitchFamily="2" charset="2"/>
              <a:buNone/>
            </a:pPr>
            <a:r>
              <a:rPr lang="en-US" altLang="zh-CN" sz="1800" dirty="0">
                <a:ea typeface="黑体" pitchFamily="2" charset="-122"/>
                <a:sym typeface="+mn-ea"/>
              </a:rPr>
              <a:t>//</a:t>
            </a:r>
            <a:r>
              <a:rPr lang="zh-CN" altLang="en-US" sz="1800" dirty="0">
                <a:ea typeface="黑体" pitchFamily="2" charset="-122"/>
                <a:sym typeface="+mn-ea"/>
              </a:rPr>
              <a:t>五级制成绩判定法</a:t>
            </a:r>
            <a:endParaRPr lang="zh-CN" altLang="en-US" sz="1800" dirty="0">
              <a:latin typeface="Verdana" pitchFamily="34" charset="0"/>
              <a:ea typeface="黑体" pitchFamily="2" charset="-122"/>
              <a:cs typeface="+mn-ea"/>
              <a:sym typeface="+mn-ea"/>
            </a:endParaRP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&lt;script type=“text/</a:t>
            </a:r>
            <a:r>
              <a:rPr lang="en-US" altLang="zh-CN" sz="1800" dirty="0" err="1">
                <a:latin typeface="Verdana" pitchFamily="34" charset="0"/>
                <a:ea typeface="宋体" charset="0"/>
                <a:cs typeface="+mn-ea"/>
                <a:sym typeface="+mn-ea"/>
              </a:rPr>
              <a:t>javascript</a:t>
            </a:r>
            <a:r>
              <a:rPr lang="en-US" altLang="zh-CN" sz="1800" dirty="0">
                <a:latin typeface="Verdana" pitchFamily="34" charset="0"/>
                <a:ea typeface="宋体" charset="0"/>
                <a:cs typeface="+mn-ea"/>
                <a:sym typeface="+mn-ea"/>
              </a:rPr>
              <a:t>”&gt;</a:t>
            </a:r>
          </a:p>
          <a:p>
            <a:pPr marL="342900" indent="-342900" algn="l" defTabSz="914400">
              <a:lnSpc>
                <a:spcPts val="2000"/>
              </a:lnSpc>
              <a:spcBef>
                <a:spcPts val="0"/>
              </a:spcBef>
              <a:buClr>
                <a:srgbClr val="202AAE"/>
              </a:buClr>
              <a:buSzPct val="80000"/>
              <a:buFont typeface="Wingdings" pitchFamily="2" charset="2"/>
              <a:buNone/>
            </a:pPr>
            <a:r>
              <a:rPr lang="zh-CN" altLang="en-US" sz="1800" dirty="0">
                <a:latin typeface="Verdana" pitchFamily="34" charset="0"/>
                <a:ea typeface="宋体" charset="0"/>
                <a:cs typeface="+mn-ea"/>
                <a:sym typeface="+mn-ea"/>
              </a:rPr>
              <a:t>    </a:t>
            </a:r>
            <a:r>
              <a:rPr lang="en-US" altLang="zh-CN" sz="1800" dirty="0" err="1">
                <a:latin typeface="Verdana" pitchFamily="34" charset="0"/>
                <a:ea typeface="宋体" charset="0"/>
                <a:cs typeface="+mn-ea"/>
                <a:sym typeface="+mn-ea"/>
              </a:rPr>
              <a:t>var</a:t>
            </a:r>
            <a:r>
              <a:rPr lang="en-US" altLang="zh-CN" sz="1800" dirty="0">
                <a:latin typeface="Verdana" pitchFamily="34" charset="0"/>
                <a:ea typeface="宋体" charset="0"/>
                <a:cs typeface="+mn-ea"/>
                <a:sym typeface="+mn-ea"/>
              </a:rPr>
              <a:t> x=85; </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if (x&gt;=90) </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{alert("1--</a:t>
            </a:r>
            <a:r>
              <a:rPr lang="zh-CN" altLang="en-US" sz="1800" dirty="0">
                <a:latin typeface="Verdana" pitchFamily="34" charset="0"/>
                <a:ea typeface="宋体" charset="0"/>
                <a:cs typeface="+mn-ea"/>
                <a:sym typeface="+mn-ea"/>
              </a:rPr>
              <a:t>成绩为</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优秀</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a:t>
            </a:r>
            <a:r>
              <a:rPr lang="en-US" altLang="zh-CN" sz="1800" dirty="0">
                <a:latin typeface="Verdana" pitchFamily="34" charset="0"/>
                <a:ea typeface="宋体" charset="0"/>
                <a:cs typeface="+mn-ea"/>
                <a:sym typeface="+mn-ea"/>
              </a:rPr>
              <a:t>");}</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else if (x&gt;=80)</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{alert("2--</a:t>
            </a:r>
            <a:r>
              <a:rPr lang="zh-CN" altLang="en-US" sz="1800" dirty="0">
                <a:latin typeface="Verdana" pitchFamily="34" charset="0"/>
                <a:ea typeface="宋体" charset="0"/>
                <a:cs typeface="+mn-ea"/>
                <a:sym typeface="+mn-ea"/>
              </a:rPr>
              <a:t>成绩为</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良好</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a:t>
            </a:r>
            <a:r>
              <a:rPr lang="en-US" altLang="zh-CN" sz="1800" dirty="0">
                <a:latin typeface="Verdana" pitchFamily="34" charset="0"/>
                <a:ea typeface="宋体" charset="0"/>
                <a:cs typeface="+mn-ea"/>
                <a:sym typeface="+mn-ea"/>
              </a:rPr>
              <a:t>");}</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else if (x&gt;=70)</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{alert("3--</a:t>
            </a:r>
            <a:r>
              <a:rPr lang="zh-CN" altLang="en-US" sz="1800" dirty="0">
                <a:latin typeface="Verdana" pitchFamily="34" charset="0"/>
                <a:ea typeface="宋体" charset="0"/>
                <a:cs typeface="+mn-ea"/>
                <a:sym typeface="+mn-ea"/>
              </a:rPr>
              <a:t>成绩为</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中等</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a:t>
            </a:r>
            <a:r>
              <a:rPr lang="en-US" altLang="zh-CN" sz="1800" dirty="0">
                <a:latin typeface="Verdana" pitchFamily="34" charset="0"/>
                <a:ea typeface="宋体" charset="0"/>
                <a:cs typeface="+mn-ea"/>
                <a:sym typeface="+mn-ea"/>
              </a:rPr>
              <a:t>");}</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else if (x&gt;=60)</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{alert("4--</a:t>
            </a:r>
            <a:r>
              <a:rPr lang="zh-CN" altLang="en-US" sz="1800" dirty="0">
                <a:latin typeface="Verdana" pitchFamily="34" charset="0"/>
                <a:ea typeface="宋体" charset="0"/>
                <a:cs typeface="+mn-ea"/>
                <a:sym typeface="+mn-ea"/>
              </a:rPr>
              <a:t>成绩为</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合格</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a:t>
            </a:r>
            <a:r>
              <a:rPr lang="en-US" altLang="zh-CN" sz="1800" dirty="0">
                <a:latin typeface="Verdana" pitchFamily="34" charset="0"/>
                <a:ea typeface="宋体" charset="0"/>
                <a:cs typeface="+mn-ea"/>
                <a:sym typeface="+mn-ea"/>
              </a:rPr>
              <a:t>");}</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else{alert("5--</a:t>
            </a:r>
            <a:r>
              <a:rPr lang="zh-CN" altLang="en-US" sz="1800" dirty="0">
                <a:latin typeface="Verdana" pitchFamily="34" charset="0"/>
                <a:ea typeface="宋体" charset="0"/>
                <a:cs typeface="+mn-ea"/>
                <a:sym typeface="+mn-ea"/>
              </a:rPr>
              <a:t>成绩为</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不及格</a:t>
            </a:r>
            <a:r>
              <a:rPr lang="en-US" altLang="zh-CN" sz="1800" dirty="0">
                <a:latin typeface="Verdana" pitchFamily="34" charset="0"/>
                <a:ea typeface="宋体" charset="0"/>
                <a:cs typeface="+mn-ea"/>
                <a:sym typeface="+mn-ea"/>
              </a:rPr>
              <a:t>\"</a:t>
            </a:r>
            <a:r>
              <a:rPr lang="zh-CN" altLang="en-US" sz="1800" dirty="0">
                <a:latin typeface="Verdana" pitchFamily="34" charset="0"/>
                <a:ea typeface="宋体" charset="0"/>
                <a:cs typeface="+mn-ea"/>
                <a:sym typeface="+mn-ea"/>
              </a:rPr>
              <a:t>！</a:t>
            </a:r>
            <a:r>
              <a:rPr lang="en-US" altLang="zh-CN" sz="1800" dirty="0">
                <a:latin typeface="Verdana" pitchFamily="34" charset="0"/>
                <a:ea typeface="宋体" charset="0"/>
                <a:cs typeface="+mn-ea"/>
                <a:sym typeface="+mn-ea"/>
              </a:rPr>
              <a:t>");}</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      alert("6--</a:t>
            </a:r>
            <a:r>
              <a:rPr lang="zh-CN" altLang="en-US" sz="1800" dirty="0">
                <a:latin typeface="Verdana" pitchFamily="34" charset="0"/>
                <a:ea typeface="宋体" charset="0"/>
                <a:cs typeface="+mn-ea"/>
                <a:sym typeface="+mn-ea"/>
              </a:rPr>
              <a:t>程序结束！</a:t>
            </a:r>
            <a:r>
              <a:rPr lang="en-US" altLang="zh-CN" sz="1800" dirty="0">
                <a:latin typeface="Verdana" pitchFamily="34" charset="0"/>
                <a:ea typeface="宋体" charset="0"/>
                <a:cs typeface="+mn-ea"/>
                <a:sym typeface="+mn-ea"/>
              </a:rPr>
              <a:t>");</a:t>
            </a:r>
          </a:p>
          <a:p>
            <a:pPr marL="342900" indent="-342900" algn="l" defTabSz="914400">
              <a:lnSpc>
                <a:spcPts val="2000"/>
              </a:lnSpc>
              <a:spcBef>
                <a:spcPts val="0"/>
              </a:spcBef>
              <a:buClr>
                <a:srgbClr val="202AAE"/>
              </a:buClr>
              <a:buSzPct val="80000"/>
              <a:buFont typeface="Wingdings" pitchFamily="2" charset="2"/>
              <a:buNone/>
            </a:pPr>
            <a:r>
              <a:rPr lang="en-US" altLang="zh-CN" sz="1800" dirty="0">
                <a:latin typeface="Verdana" pitchFamily="34" charset="0"/>
                <a:ea typeface="宋体" charset="0"/>
                <a:cs typeface="+mn-ea"/>
                <a:sym typeface="+mn-ea"/>
              </a:rPr>
              <a:t>&lt;/script&gt; </a:t>
            </a:r>
          </a:p>
        </p:txBody>
      </p:sp>
      <p:sp>
        <p:nvSpPr>
          <p:cNvPr id="3" name="文本框 2"/>
          <p:cNvSpPr txBox="1"/>
          <p:nvPr/>
        </p:nvSpPr>
        <p:spPr>
          <a:xfrm>
            <a:off x="2438400" y="57150"/>
            <a:ext cx="4525598" cy="523220"/>
          </a:xfrm>
          <a:prstGeom prst="rect">
            <a:avLst/>
          </a:prstGeom>
          <a:noFill/>
        </p:spPr>
        <p:txBody>
          <a:bodyPr wrap="none" rtlCol="0" anchor="t">
            <a:spAutoFit/>
          </a:bodyPr>
          <a:lstStyle/>
          <a:p>
            <a:r>
              <a:rPr lang="en-US" altLang="zh-CN" sz="2800" dirty="0" smtClean="0">
                <a:latin typeface="+mj-lt"/>
                <a:ea typeface="+mj-ea"/>
                <a:cs typeface="+mj-cs"/>
                <a:sym typeface="+mn-ea"/>
              </a:rPr>
              <a:t>if-else </a:t>
            </a:r>
            <a:r>
              <a:rPr lang="en-US" altLang="zh-CN" sz="2800" dirty="0" err="1" smtClean="0">
                <a:latin typeface="+mj-lt"/>
                <a:ea typeface="+mj-ea"/>
                <a:cs typeface="+mj-cs"/>
                <a:sym typeface="+mn-ea"/>
              </a:rPr>
              <a:t>if-else</a:t>
            </a:r>
            <a:r>
              <a:rPr lang="zh-CN" altLang="en-US" sz="2800" dirty="0" smtClean="0">
                <a:latin typeface="+mj-lt"/>
                <a:ea typeface="+mj-ea"/>
                <a:cs typeface="+mj-cs"/>
                <a:sym typeface="+mn-ea"/>
              </a:rPr>
              <a:t>语句</a:t>
            </a:r>
            <a:r>
              <a:rPr lang="en-US" altLang="zh-CN" sz="2800" dirty="0" smtClean="0">
                <a:latin typeface="+mj-lt"/>
                <a:ea typeface="+mj-ea"/>
                <a:cs typeface="+mj-cs"/>
                <a:sym typeface="+mn-ea"/>
              </a:rPr>
              <a:t>-</a:t>
            </a:r>
            <a:r>
              <a:rPr lang="zh-CN" altLang="en-US" sz="2800" dirty="0" smtClean="0">
                <a:latin typeface="+mj-lt"/>
                <a:ea typeface="+mj-ea"/>
                <a:cs typeface="+mj-cs"/>
                <a:sym typeface="+mn-ea"/>
              </a:rPr>
              <a:t>案例</a:t>
            </a:r>
            <a:endParaRPr lang="zh-CN" altLang="en-US" sz="2000" dirty="0"/>
          </a:p>
        </p:txBody>
      </p:sp>
    </p:spTree>
    <p:extLst>
      <p:ext uri="{BB962C8B-B14F-4D97-AF65-F5344CB8AC3E}">
        <p14:creationId xmlns:p14="http://schemas.microsoft.com/office/powerpoint/2010/main" val="2814374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zh-CN" dirty="0" smtClean="0">
                <a:sym typeface="+mn-ea"/>
              </a:rPr>
              <a:t>14.5.2 </a:t>
            </a:r>
            <a:r>
              <a:rPr lang="zh-CN" altLang="en-US" dirty="0" smtClean="0">
                <a:sym typeface="+mn-ea"/>
              </a:rPr>
              <a:t>分支结构</a:t>
            </a:r>
            <a:r>
              <a:rPr lang="en-US" altLang="zh-CN" dirty="0" smtClean="0">
                <a:sym typeface="+mn-ea"/>
              </a:rPr>
              <a:t>-</a:t>
            </a:r>
            <a:r>
              <a:rPr lang="en-US" altLang="zh-CN" dirty="0" smtClean="0"/>
              <a:t>switch</a:t>
            </a:r>
            <a:r>
              <a:rPr lang="zh-CN" altLang="en-US" dirty="0" smtClean="0"/>
              <a:t>语句</a:t>
            </a:r>
          </a:p>
        </p:txBody>
      </p:sp>
      <p:sp>
        <p:nvSpPr>
          <p:cNvPr id="3" name="圆角矩形 2"/>
          <p:cNvSpPr/>
          <p:nvPr/>
        </p:nvSpPr>
        <p:spPr>
          <a:xfrm>
            <a:off x="533400" y="819150"/>
            <a:ext cx="2350770" cy="3365183"/>
          </a:xfrm>
          <a:prstGeom prst="roundRect">
            <a:avLst>
              <a:gd name="adj" fmla="val 4639"/>
            </a:avLst>
          </a:prstGeom>
          <a:solidFill>
            <a:schemeClr val="bg1"/>
          </a:solidFill>
          <a:ln w="19050" cap="flat" cmpd="sng">
            <a:solidFill>
              <a:schemeClr val="bg1"/>
            </a:solidFill>
            <a:prstDash val="solid"/>
            <a:headEnd type="none" w="med" len="med"/>
            <a:tailEnd type="none" w="med" len="med"/>
          </a:ln>
          <a:effectLst/>
        </p:spPr>
        <p:txBody>
          <a:bodyPr lIns="0"/>
          <a:lstStyle>
            <a:lvl1pPr marL="342900" lvl="0" indent="-342900" algn="l" defTabSz="914400" eaLnBrk="1" fontAlgn="base" latinLnBrk="0" hangingPunct="1">
              <a:spcBef>
                <a:spcPct val="20000"/>
              </a:spcBef>
              <a:spcAft>
                <a:spcPct val="0"/>
              </a:spcAft>
              <a:buClr>
                <a:schemeClr val="accent1"/>
              </a:buClr>
              <a:buSzPct val="80000"/>
              <a:buFont typeface="Wingdings" pitchFamily="2" charset="2"/>
              <a:buChar char="l"/>
              <a:defRPr sz="2800" b="1" i="0" u="none" kern="1200" baseline="0">
                <a:solidFill>
                  <a:srgbClr val="003399"/>
                </a:solidFill>
                <a:latin typeface="微软雅黑" pitchFamily="34" charset="-122"/>
                <a:ea typeface="宋体" pitchFamily="2" charset="-122"/>
              </a:defRPr>
            </a:lvl1pPr>
            <a:lvl2pPr marL="742950" lvl="1" indent="-285750" algn="l" defTabSz="914400" eaLnBrk="1" fontAlgn="base" latinLnBrk="0" hangingPunct="1">
              <a:spcBef>
                <a:spcPct val="20000"/>
              </a:spcBef>
              <a:spcAft>
                <a:spcPct val="0"/>
              </a:spcAft>
              <a:buClr>
                <a:schemeClr val="tx1"/>
              </a:buClr>
              <a:buSzPct val="80000"/>
              <a:buFont typeface="Wingdings" pitchFamily="2" charset="2"/>
              <a:buChar char="–"/>
              <a:defRPr sz="24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lr>
                <a:schemeClr val="accent2"/>
              </a:buClr>
              <a:buSzPct val="70000"/>
              <a:buFont typeface="Wingdings" pitchFamily="2" charset="2"/>
              <a:buChar char="l"/>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70000"/>
              <a:buFont typeface="Wingdings" pitchFamily="2" charset="2"/>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itchFamily="2" charset="2"/>
              <a:buChar char="l"/>
              <a:defRPr sz="2000" b="0" i="0" u="none" kern="1200" baseline="0">
                <a:solidFill>
                  <a:srgbClr val="008080"/>
                </a:solidFill>
                <a:latin typeface="+mn-lt"/>
                <a:ea typeface="+mn-ea"/>
                <a:cs typeface="+mn-cs"/>
              </a:defRPr>
            </a:lvl5pPr>
          </a:lstStyle>
          <a:p>
            <a:pPr lvl="0">
              <a:lnSpc>
                <a:spcPts val="2000"/>
              </a:lnSpc>
              <a:spcBef>
                <a:spcPts val="0"/>
              </a:spcBef>
              <a:buNone/>
            </a:pPr>
            <a:r>
              <a:rPr lang="en-US" altLang="zh-CN" sz="1800" dirty="0">
                <a:solidFill>
                  <a:schemeClr val="tx1"/>
                </a:solidFill>
              </a:rPr>
              <a:t>switch(</a:t>
            </a:r>
            <a:r>
              <a:rPr lang="zh-CN" altLang="en-US" sz="1800" dirty="0">
                <a:solidFill>
                  <a:schemeClr val="tx1"/>
                </a:solidFill>
              </a:rPr>
              <a:t>变量或表达式</a:t>
            </a:r>
            <a:r>
              <a:rPr lang="en-US" altLang="zh-CN" sz="1800" dirty="0">
                <a:solidFill>
                  <a:schemeClr val="tx1"/>
                </a:solidFill>
              </a:rPr>
              <a:t>) {</a:t>
            </a:r>
          </a:p>
          <a:p>
            <a:pPr lvl="0">
              <a:lnSpc>
                <a:spcPts val="2000"/>
              </a:lnSpc>
              <a:spcBef>
                <a:spcPts val="0"/>
              </a:spcBef>
              <a:buNone/>
            </a:pPr>
            <a:r>
              <a:rPr lang="en-US" altLang="zh-CN" sz="1800" dirty="0">
                <a:solidFill>
                  <a:schemeClr val="tx1"/>
                </a:solidFill>
              </a:rPr>
              <a:t>    case </a:t>
            </a:r>
            <a:r>
              <a:rPr lang="zh-CN" altLang="en-US" sz="1800" dirty="0">
                <a:solidFill>
                  <a:schemeClr val="tx1"/>
                </a:solidFill>
              </a:rPr>
              <a:t>常量</a:t>
            </a:r>
            <a:r>
              <a:rPr lang="en-US" altLang="zh-CN" sz="1800" dirty="0">
                <a:solidFill>
                  <a:schemeClr val="tx1"/>
                </a:solidFill>
              </a:rPr>
              <a:t>:</a:t>
            </a:r>
          </a:p>
          <a:p>
            <a:pPr lvl="0">
              <a:lnSpc>
                <a:spcPts val="2000"/>
              </a:lnSpc>
              <a:spcBef>
                <a:spcPts val="0"/>
              </a:spcBef>
              <a:buNone/>
            </a:pPr>
            <a:r>
              <a:rPr lang="en-US" altLang="zh-CN" sz="1800" dirty="0">
                <a:solidFill>
                  <a:schemeClr val="tx1"/>
                </a:solidFill>
              </a:rPr>
              <a:t>      { </a:t>
            </a:r>
            <a:r>
              <a:rPr lang="zh-CN" altLang="en-US" sz="1800" dirty="0">
                <a:solidFill>
                  <a:schemeClr val="tx1"/>
                </a:solidFill>
              </a:rPr>
              <a:t>语句</a:t>
            </a:r>
            <a:r>
              <a:rPr lang="en-US" altLang="zh-CN" sz="1800" dirty="0">
                <a:solidFill>
                  <a:schemeClr val="tx1"/>
                </a:solidFill>
              </a:rPr>
              <a:t>a; }</a:t>
            </a:r>
          </a:p>
          <a:p>
            <a:pPr lvl="0">
              <a:lnSpc>
                <a:spcPts val="2000"/>
              </a:lnSpc>
              <a:spcBef>
                <a:spcPts val="0"/>
              </a:spcBef>
              <a:buNone/>
            </a:pPr>
            <a:r>
              <a:rPr lang="en-US" altLang="zh-CN" sz="1800" dirty="0">
                <a:solidFill>
                  <a:schemeClr val="tx1"/>
                </a:solidFill>
              </a:rPr>
              <a:t>        </a:t>
            </a:r>
            <a:r>
              <a:rPr lang="en-US" altLang="zh-CN" sz="2400" u="sng" dirty="0">
                <a:solidFill>
                  <a:schemeClr val="tx1"/>
                </a:solidFill>
                <a:latin typeface="+mj-lt"/>
                <a:ea typeface="+mj-lt"/>
              </a:rPr>
              <a:t>break;</a:t>
            </a:r>
          </a:p>
          <a:p>
            <a:pPr lvl="0">
              <a:lnSpc>
                <a:spcPts val="2000"/>
              </a:lnSpc>
              <a:spcBef>
                <a:spcPts val="0"/>
              </a:spcBef>
              <a:buNone/>
            </a:pPr>
            <a:r>
              <a:rPr lang="en-US" altLang="zh-CN" sz="1800" dirty="0">
                <a:solidFill>
                  <a:schemeClr val="tx1"/>
                </a:solidFill>
              </a:rPr>
              <a:t>    case </a:t>
            </a:r>
            <a:r>
              <a:rPr lang="zh-CN" altLang="en-US" sz="1800" dirty="0">
                <a:solidFill>
                  <a:schemeClr val="tx1"/>
                </a:solidFill>
              </a:rPr>
              <a:t>常量</a:t>
            </a:r>
            <a:r>
              <a:rPr lang="en-US" altLang="zh-CN" sz="1800" dirty="0">
                <a:solidFill>
                  <a:schemeClr val="tx1"/>
                </a:solidFill>
              </a:rPr>
              <a:t>:</a:t>
            </a:r>
          </a:p>
          <a:p>
            <a:pPr lvl="0">
              <a:lnSpc>
                <a:spcPts val="2000"/>
              </a:lnSpc>
              <a:spcBef>
                <a:spcPts val="0"/>
              </a:spcBef>
              <a:buNone/>
            </a:pPr>
            <a:r>
              <a:rPr lang="en-US" altLang="zh-CN" sz="1800" dirty="0">
                <a:solidFill>
                  <a:schemeClr val="tx1"/>
                </a:solidFill>
              </a:rPr>
              <a:t>        { </a:t>
            </a:r>
            <a:r>
              <a:rPr lang="zh-CN" altLang="en-US" sz="1800" dirty="0">
                <a:solidFill>
                  <a:schemeClr val="tx1"/>
                </a:solidFill>
              </a:rPr>
              <a:t>语句</a:t>
            </a:r>
            <a:r>
              <a:rPr lang="en-US" altLang="zh-CN" sz="1800" dirty="0">
                <a:solidFill>
                  <a:schemeClr val="tx1"/>
                </a:solidFill>
              </a:rPr>
              <a:t>f; }</a:t>
            </a:r>
          </a:p>
          <a:p>
            <a:pPr lvl="0">
              <a:lnSpc>
                <a:spcPts val="2000"/>
              </a:lnSpc>
              <a:spcBef>
                <a:spcPts val="0"/>
              </a:spcBef>
              <a:buNone/>
            </a:pPr>
            <a:r>
              <a:rPr lang="en-US" altLang="zh-CN" sz="1800" dirty="0">
                <a:solidFill>
                  <a:schemeClr val="tx1"/>
                </a:solidFill>
              </a:rPr>
              <a:t>       </a:t>
            </a:r>
            <a:r>
              <a:rPr lang="en-US" altLang="zh-CN" sz="2400" u="sng" dirty="0">
                <a:solidFill>
                  <a:schemeClr val="tx1"/>
                </a:solidFill>
              </a:rPr>
              <a:t> break;</a:t>
            </a:r>
            <a:r>
              <a:rPr lang="en-US" altLang="zh-CN" sz="1800" dirty="0">
                <a:solidFill>
                  <a:schemeClr val="tx1"/>
                </a:solidFill>
              </a:rPr>
              <a:t> </a:t>
            </a:r>
          </a:p>
          <a:p>
            <a:pPr lvl="0">
              <a:lnSpc>
                <a:spcPts val="2000"/>
              </a:lnSpc>
              <a:spcBef>
                <a:spcPts val="0"/>
              </a:spcBef>
              <a:buNone/>
            </a:pPr>
            <a:r>
              <a:rPr lang="en-US" altLang="zh-CN" sz="1800" dirty="0">
                <a:solidFill>
                  <a:schemeClr val="tx1"/>
                </a:solidFill>
              </a:rPr>
              <a:t>       ...</a:t>
            </a:r>
          </a:p>
          <a:p>
            <a:pPr lvl="0">
              <a:lnSpc>
                <a:spcPts val="2000"/>
              </a:lnSpc>
              <a:spcBef>
                <a:spcPts val="0"/>
              </a:spcBef>
              <a:buNone/>
            </a:pPr>
            <a:r>
              <a:rPr lang="en-US" altLang="zh-CN" sz="1800" dirty="0">
                <a:solidFill>
                  <a:schemeClr val="tx1"/>
                </a:solidFill>
              </a:rPr>
              <a:t>    default:</a:t>
            </a:r>
          </a:p>
          <a:p>
            <a:pPr lvl="0">
              <a:lnSpc>
                <a:spcPts val="2000"/>
              </a:lnSpc>
              <a:spcBef>
                <a:spcPts val="0"/>
              </a:spcBef>
              <a:buNone/>
            </a:pPr>
            <a:r>
              <a:rPr lang="en-US" altLang="zh-CN" sz="1800" dirty="0">
                <a:solidFill>
                  <a:schemeClr val="tx1"/>
                </a:solidFill>
              </a:rPr>
              <a:t>        { </a:t>
            </a:r>
            <a:r>
              <a:rPr lang="zh-CN" altLang="en-US" sz="1800" dirty="0">
                <a:solidFill>
                  <a:schemeClr val="tx1"/>
                </a:solidFill>
              </a:rPr>
              <a:t>语句</a:t>
            </a:r>
            <a:r>
              <a:rPr lang="en-US" altLang="zh-CN" sz="1800" dirty="0">
                <a:solidFill>
                  <a:schemeClr val="tx1"/>
                </a:solidFill>
              </a:rPr>
              <a:t>n; }</a:t>
            </a:r>
          </a:p>
          <a:p>
            <a:pPr lvl="0">
              <a:lnSpc>
                <a:spcPts val="2000"/>
              </a:lnSpc>
              <a:spcBef>
                <a:spcPts val="0"/>
              </a:spcBef>
              <a:buNone/>
            </a:pPr>
            <a:r>
              <a:rPr lang="en-US" altLang="zh-CN" sz="1800" dirty="0">
                <a:solidFill>
                  <a:schemeClr val="tx1"/>
                </a:solidFill>
              </a:rPr>
              <a:t>}</a:t>
            </a:r>
          </a:p>
        </p:txBody>
      </p:sp>
      <p:sp>
        <p:nvSpPr>
          <p:cNvPr id="2" name="文本框 1"/>
          <p:cNvSpPr txBox="1"/>
          <p:nvPr/>
        </p:nvSpPr>
        <p:spPr>
          <a:xfrm>
            <a:off x="2971800" y="819151"/>
            <a:ext cx="4724400" cy="3072701"/>
          </a:xfrm>
          <a:prstGeom prst="rect">
            <a:avLst/>
          </a:prstGeom>
          <a:noFill/>
          <a:ln>
            <a:solidFill>
              <a:schemeClr val="bg1"/>
            </a:solidFill>
          </a:ln>
        </p:spPr>
        <p:txBody>
          <a:bodyPr wrap="square" rtlCol="0" anchor="t">
            <a:spAutoFit/>
          </a:bodyPr>
          <a:lstStyle/>
          <a:p>
            <a:pPr lvl="0">
              <a:lnSpc>
                <a:spcPts val="1800"/>
              </a:lnSpc>
              <a:buNone/>
            </a:pPr>
            <a:r>
              <a:rPr lang="en-US" altLang="en-US" sz="1400" dirty="0">
                <a:latin typeface="Verdana" pitchFamily="34" charset="0"/>
                <a:sym typeface="+mn-ea"/>
              </a:rPr>
              <a:t>&lt;script type="text/</a:t>
            </a:r>
            <a:r>
              <a:rPr lang="en-US" altLang="en-US" sz="1400" dirty="0" err="1">
                <a:latin typeface="Verdana" pitchFamily="34" charset="0"/>
                <a:sym typeface="+mn-ea"/>
              </a:rPr>
              <a:t>javascript</a:t>
            </a:r>
            <a:r>
              <a:rPr lang="en-US" altLang="en-US" sz="1400" dirty="0">
                <a:latin typeface="Verdana" pitchFamily="34" charset="0"/>
                <a:sym typeface="+mn-ea"/>
              </a:rPr>
              <a:t>"&gt;</a:t>
            </a:r>
            <a:r>
              <a:rPr lang="en-US" altLang="zh-CN" sz="1400" dirty="0">
                <a:latin typeface="Verdana" pitchFamily="34" charset="0"/>
                <a:sym typeface="+mn-ea"/>
              </a:rPr>
              <a:t> </a:t>
            </a:r>
            <a:r>
              <a:rPr lang="en-US" altLang="zh-CN" sz="1400" dirty="0" err="1">
                <a:latin typeface="Verdana" pitchFamily="34" charset="0"/>
                <a:sym typeface="+mn-ea"/>
              </a:rPr>
              <a:t>var</a:t>
            </a:r>
            <a:r>
              <a:rPr lang="en-US" altLang="zh-CN" sz="1400" dirty="0">
                <a:latin typeface="Verdana" pitchFamily="34" charset="0"/>
                <a:sym typeface="+mn-ea"/>
              </a:rPr>
              <a:t> X=80</a:t>
            </a:r>
            <a:r>
              <a:rPr lang="zh-CN" altLang="en-US" sz="1400" dirty="0">
                <a:latin typeface="Verdana" pitchFamily="34" charset="0"/>
                <a:sym typeface="+mn-ea"/>
              </a:rPr>
              <a:t>；</a:t>
            </a:r>
            <a:endParaRPr lang="zh-CN" altLang="en-US"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if (x&gt;=90){level=1};</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if (x&lt;90 &amp;&amp; x&gt;=80){level=2};</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if (x&lt;80 &amp;&amp; x&gt;=70){level=3};</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if (x&lt;70 &amp;&amp; x&gt;=60){level=4};</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if (x&lt;60){level=5};</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switch (level)  {</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case 1:{alert("1--</a:t>
            </a:r>
            <a:r>
              <a:rPr lang="zh-CN" altLang="en-US" sz="1400" dirty="0">
                <a:latin typeface="Verdana" pitchFamily="34" charset="0"/>
                <a:sym typeface="+mn-ea"/>
              </a:rPr>
              <a:t>成绩为</a:t>
            </a:r>
            <a:r>
              <a:rPr lang="en-US" altLang="zh-CN" sz="1400" dirty="0">
                <a:latin typeface="Verdana" pitchFamily="34" charset="0"/>
                <a:sym typeface="+mn-ea"/>
              </a:rPr>
              <a:t>\"</a:t>
            </a:r>
            <a:r>
              <a:rPr lang="zh-CN" altLang="en-US" sz="1400" dirty="0">
                <a:latin typeface="Verdana" pitchFamily="34" charset="0"/>
                <a:sym typeface="+mn-ea"/>
              </a:rPr>
              <a:t>优秀</a:t>
            </a:r>
            <a:r>
              <a:rPr lang="en-US" altLang="zh-CN" sz="1400" dirty="0">
                <a:latin typeface="Verdana" pitchFamily="34" charset="0"/>
                <a:sym typeface="+mn-ea"/>
              </a:rPr>
              <a:t>\"</a:t>
            </a:r>
            <a:r>
              <a:rPr lang="zh-CN" altLang="en-US" sz="1400" dirty="0">
                <a:latin typeface="Verdana" pitchFamily="34" charset="0"/>
                <a:sym typeface="+mn-ea"/>
              </a:rPr>
              <a:t>！</a:t>
            </a:r>
            <a:r>
              <a:rPr lang="en-US" altLang="zh-CN" sz="1400" dirty="0">
                <a:latin typeface="Verdana" pitchFamily="34" charset="0"/>
                <a:sym typeface="+mn-ea"/>
              </a:rPr>
              <a:t>");break;}</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case 2:{alert("2--</a:t>
            </a:r>
            <a:r>
              <a:rPr lang="zh-CN" altLang="en-US" sz="1400" dirty="0">
                <a:latin typeface="Verdana" pitchFamily="34" charset="0"/>
                <a:sym typeface="+mn-ea"/>
              </a:rPr>
              <a:t>成绩为</a:t>
            </a:r>
            <a:r>
              <a:rPr lang="en-US" altLang="zh-CN" sz="1400" dirty="0">
                <a:latin typeface="Verdana" pitchFamily="34" charset="0"/>
                <a:sym typeface="+mn-ea"/>
              </a:rPr>
              <a:t>\"</a:t>
            </a:r>
            <a:r>
              <a:rPr lang="zh-CN" altLang="en-US" sz="1400" dirty="0">
                <a:latin typeface="Verdana" pitchFamily="34" charset="0"/>
                <a:sym typeface="+mn-ea"/>
              </a:rPr>
              <a:t>良好</a:t>
            </a:r>
            <a:r>
              <a:rPr lang="en-US" altLang="zh-CN" sz="1400" dirty="0">
                <a:latin typeface="Verdana" pitchFamily="34" charset="0"/>
                <a:sym typeface="+mn-ea"/>
              </a:rPr>
              <a:t>\"</a:t>
            </a:r>
            <a:r>
              <a:rPr lang="zh-CN" altLang="en-US" sz="1400" dirty="0">
                <a:latin typeface="Verdana" pitchFamily="34" charset="0"/>
                <a:sym typeface="+mn-ea"/>
              </a:rPr>
              <a:t>！</a:t>
            </a:r>
            <a:r>
              <a:rPr lang="en-US" altLang="zh-CN" sz="1400" dirty="0">
                <a:latin typeface="Verdana" pitchFamily="34" charset="0"/>
                <a:sym typeface="+mn-ea"/>
              </a:rPr>
              <a:t>");break;}</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case 3:{alert("3--</a:t>
            </a:r>
            <a:r>
              <a:rPr lang="zh-CN" altLang="en-US" sz="1400" dirty="0">
                <a:latin typeface="Verdana" pitchFamily="34" charset="0"/>
                <a:sym typeface="+mn-ea"/>
              </a:rPr>
              <a:t>成绩为</a:t>
            </a:r>
            <a:r>
              <a:rPr lang="en-US" altLang="zh-CN" sz="1400" dirty="0">
                <a:latin typeface="Verdana" pitchFamily="34" charset="0"/>
                <a:sym typeface="+mn-ea"/>
              </a:rPr>
              <a:t>\"</a:t>
            </a:r>
            <a:r>
              <a:rPr lang="zh-CN" altLang="en-US" sz="1400" dirty="0">
                <a:latin typeface="Verdana" pitchFamily="34" charset="0"/>
                <a:sym typeface="+mn-ea"/>
              </a:rPr>
              <a:t>中等</a:t>
            </a:r>
            <a:r>
              <a:rPr lang="en-US" altLang="zh-CN" sz="1400" dirty="0">
                <a:latin typeface="Verdana" pitchFamily="34" charset="0"/>
                <a:sym typeface="+mn-ea"/>
              </a:rPr>
              <a:t>\"</a:t>
            </a:r>
            <a:r>
              <a:rPr lang="zh-CN" altLang="en-US" sz="1400" dirty="0">
                <a:latin typeface="Verdana" pitchFamily="34" charset="0"/>
                <a:sym typeface="+mn-ea"/>
              </a:rPr>
              <a:t>！</a:t>
            </a:r>
            <a:r>
              <a:rPr lang="en-US" altLang="zh-CN" sz="1400" dirty="0">
                <a:latin typeface="Verdana" pitchFamily="34" charset="0"/>
                <a:sym typeface="+mn-ea"/>
              </a:rPr>
              <a:t>");break;}</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case 4:{alert("4--</a:t>
            </a:r>
            <a:r>
              <a:rPr lang="zh-CN" altLang="en-US" sz="1400" dirty="0">
                <a:latin typeface="Verdana" pitchFamily="34" charset="0"/>
                <a:sym typeface="+mn-ea"/>
              </a:rPr>
              <a:t>成绩为</a:t>
            </a:r>
            <a:r>
              <a:rPr lang="en-US" altLang="zh-CN" sz="1400" dirty="0">
                <a:latin typeface="Verdana" pitchFamily="34" charset="0"/>
                <a:sym typeface="+mn-ea"/>
              </a:rPr>
              <a:t>\"</a:t>
            </a:r>
            <a:r>
              <a:rPr lang="zh-CN" altLang="en-US" sz="1400" dirty="0">
                <a:latin typeface="Verdana" pitchFamily="34" charset="0"/>
                <a:sym typeface="+mn-ea"/>
              </a:rPr>
              <a:t>合格</a:t>
            </a:r>
            <a:r>
              <a:rPr lang="en-US" altLang="zh-CN" sz="1400" dirty="0">
                <a:latin typeface="Verdana" pitchFamily="34" charset="0"/>
                <a:sym typeface="+mn-ea"/>
              </a:rPr>
              <a:t>\"</a:t>
            </a:r>
            <a:r>
              <a:rPr lang="zh-CN" altLang="en-US" sz="1400" dirty="0">
                <a:latin typeface="Verdana" pitchFamily="34" charset="0"/>
                <a:sym typeface="+mn-ea"/>
              </a:rPr>
              <a:t>！</a:t>
            </a:r>
            <a:r>
              <a:rPr lang="en-US" altLang="zh-CN" sz="1400" dirty="0">
                <a:latin typeface="Verdana" pitchFamily="34" charset="0"/>
                <a:sym typeface="+mn-ea"/>
              </a:rPr>
              <a:t>");break;}</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  default:{alert("5--</a:t>
            </a:r>
            <a:r>
              <a:rPr lang="zh-CN" altLang="en-US" sz="1400" dirty="0">
                <a:latin typeface="Verdana" pitchFamily="34" charset="0"/>
                <a:sym typeface="+mn-ea"/>
              </a:rPr>
              <a:t>成绩为</a:t>
            </a:r>
            <a:r>
              <a:rPr lang="en-US" altLang="zh-CN" sz="1400" dirty="0">
                <a:latin typeface="Verdana" pitchFamily="34" charset="0"/>
                <a:sym typeface="+mn-ea"/>
              </a:rPr>
              <a:t>\"</a:t>
            </a:r>
            <a:r>
              <a:rPr lang="zh-CN" altLang="en-US" sz="1400" dirty="0">
                <a:latin typeface="Verdana" pitchFamily="34" charset="0"/>
                <a:sym typeface="+mn-ea"/>
              </a:rPr>
              <a:t>不及格</a:t>
            </a:r>
            <a:r>
              <a:rPr lang="en-US" altLang="zh-CN" sz="1400" dirty="0">
                <a:latin typeface="Verdana" pitchFamily="34" charset="0"/>
                <a:sym typeface="+mn-ea"/>
              </a:rPr>
              <a:t>\"</a:t>
            </a:r>
            <a:r>
              <a:rPr lang="zh-CN" altLang="en-US" sz="1400" dirty="0">
                <a:latin typeface="Verdana" pitchFamily="34" charset="0"/>
                <a:sym typeface="+mn-ea"/>
              </a:rPr>
              <a:t>！</a:t>
            </a:r>
            <a:r>
              <a:rPr lang="en-US" altLang="zh-CN" sz="1400" dirty="0">
                <a:latin typeface="Verdana" pitchFamily="34" charset="0"/>
                <a:sym typeface="+mn-ea"/>
              </a:rPr>
              <a:t>");}   }</a:t>
            </a:r>
            <a:endParaRPr lang="en-US" altLang="zh-CN" sz="1600" dirty="0">
              <a:solidFill>
                <a:schemeClr val="tx1"/>
              </a:solidFill>
              <a:effectLst/>
              <a:latin typeface="Verdana" pitchFamily="34" charset="0"/>
              <a:sym typeface="+mn-ea"/>
            </a:endParaRPr>
          </a:p>
          <a:p>
            <a:pPr lvl="0">
              <a:lnSpc>
                <a:spcPts val="1800"/>
              </a:lnSpc>
              <a:buNone/>
            </a:pPr>
            <a:r>
              <a:rPr lang="en-US" altLang="zh-CN" sz="1400" dirty="0">
                <a:latin typeface="Verdana" pitchFamily="34" charset="0"/>
                <a:sym typeface="+mn-ea"/>
              </a:rPr>
              <a:t>&lt;/script&gt;</a:t>
            </a:r>
          </a:p>
        </p:txBody>
      </p:sp>
      <p:sp>
        <p:nvSpPr>
          <p:cNvPr id="4" name="文本框 3"/>
          <p:cNvSpPr txBox="1"/>
          <p:nvPr/>
        </p:nvSpPr>
        <p:spPr>
          <a:xfrm>
            <a:off x="609600" y="4248150"/>
            <a:ext cx="8421370" cy="430887"/>
          </a:xfrm>
          <a:prstGeom prst="rect">
            <a:avLst/>
          </a:prstGeom>
          <a:noFill/>
          <a:ln>
            <a:solidFill>
              <a:schemeClr val="bg1"/>
            </a:solidFill>
          </a:ln>
        </p:spPr>
        <p:txBody>
          <a:bodyPr wrap="square" rtlCol="0">
            <a:spAutoFit/>
          </a:bodyPr>
          <a:lstStyle/>
          <a:p>
            <a:r>
              <a:rPr lang="zh-CN" altLang="zh-CN" dirty="0">
                <a:latin typeface="微软雅黑" pitchFamily="34" charset="-122"/>
                <a:ea typeface="微软雅黑" pitchFamily="34" charset="-122"/>
              </a:rPr>
              <a:t>注意：将多条件多分支转换为单条件多分支</a:t>
            </a:r>
          </a:p>
        </p:txBody>
      </p:sp>
      <p:sp>
        <p:nvSpPr>
          <p:cNvPr id="6" name="圆角矩形标注 5"/>
          <p:cNvSpPr/>
          <p:nvPr/>
        </p:nvSpPr>
        <p:spPr>
          <a:xfrm>
            <a:off x="7696200" y="1485900"/>
            <a:ext cx="1295400" cy="628650"/>
          </a:xfrm>
          <a:prstGeom prst="wedgeRoundRectCallout">
            <a:avLst>
              <a:gd name="adj1" fmla="val -83480"/>
              <a:gd name="adj2" fmla="val -10075"/>
              <a:gd name="adj3" fmla="val 16667"/>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anchor="ctr" anchorCtr="0" compatLnSpc="1"/>
          <a:lstStyle/>
          <a:p>
            <a:pPr marL="0" marR="0" indent="0" algn="l" defTabSz="1158875" rtl="0" eaLnBrk="0" fontAlgn="base" latinLnBrk="0" hangingPunct="0">
              <a:lnSpc>
                <a:spcPct val="90000"/>
              </a:lnSpc>
              <a:spcBef>
                <a:spcPct val="20000"/>
              </a:spcBef>
              <a:spcAft>
                <a:spcPct val="0"/>
              </a:spcAft>
              <a:buClr>
                <a:srgbClr val="660066"/>
              </a:buClr>
              <a:buSzPct val="100000"/>
              <a:buFont typeface="Wingdings" pitchFamily="2" charset="2"/>
              <a:buNone/>
            </a:pPr>
            <a:r>
              <a:rPr kumimoji="0" lang="zh-CN" altLang="en-US" sz="2200" b="1" i="0" u="none" strike="noStrike" cap="none" normalizeH="0" baseline="0" smtClean="0">
                <a:ln>
                  <a:noFill/>
                </a:ln>
                <a:solidFill>
                  <a:schemeClr val="bg1"/>
                </a:solidFill>
                <a:effectLst/>
                <a:latin typeface="黑体" pitchFamily="49" charset="-122"/>
                <a:ea typeface="黑体" pitchFamily="49" charset="-122"/>
              </a:rPr>
              <a:t>条件转换</a:t>
            </a:r>
          </a:p>
        </p:txBody>
      </p:sp>
    </p:spTree>
    <p:extLst>
      <p:ext uri="{BB962C8B-B14F-4D97-AF65-F5344CB8AC3E}">
        <p14:creationId xmlns:p14="http://schemas.microsoft.com/office/powerpoint/2010/main" val="67854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amond(in)">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bldLvl="0" animBg="1"/>
      <p:bldP spid="4" grpId="0" bldLvl="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en-US" altLang="zh-CN" dirty="0" smtClean="0"/>
              <a:t>14.5.3 </a:t>
            </a:r>
            <a:r>
              <a:rPr lang="zh-CN" altLang="en-US" dirty="0" smtClean="0"/>
              <a:t>循环结构</a:t>
            </a:r>
            <a:r>
              <a:rPr lang="en-US" altLang="zh-CN" dirty="0" smtClean="0"/>
              <a:t>-for</a:t>
            </a:r>
          </a:p>
        </p:txBody>
      </p:sp>
      <p:sp>
        <p:nvSpPr>
          <p:cNvPr id="3" name="文本占位符 2"/>
          <p:cNvSpPr>
            <a:spLocks noGrp="1"/>
          </p:cNvSpPr>
          <p:nvPr>
            <p:ph idx="1"/>
          </p:nvPr>
        </p:nvSpPr>
        <p:spPr>
          <a:xfrm>
            <a:off x="533400" y="819150"/>
            <a:ext cx="3727450" cy="1160621"/>
          </a:xfrm>
          <a:solidFill>
            <a:schemeClr val="bg1"/>
          </a:solidFill>
          <a:ln w="9525">
            <a:solidFill>
              <a:schemeClr val="bg1"/>
            </a:solidFill>
            <a:miter/>
          </a:ln>
          <a:effectLst/>
        </p:spPr>
        <p:txBody>
          <a:bodyPr/>
          <a:lstStyle/>
          <a:p>
            <a:pPr marL="533400" indent="-533400">
              <a:lnSpc>
                <a:spcPts val="1800"/>
              </a:lnSpc>
              <a:spcBef>
                <a:spcPts val="600"/>
              </a:spcBef>
              <a:spcAft>
                <a:spcPts val="0"/>
              </a:spcAft>
              <a:buNone/>
            </a:pPr>
            <a:r>
              <a:rPr lang="en-US" altLang="zh-CN" sz="1800" kern="1200" dirty="0">
                <a:solidFill>
                  <a:srgbClr val="FF0000"/>
                </a:solidFill>
              </a:rPr>
              <a:t>for (</a:t>
            </a:r>
            <a:r>
              <a:rPr lang="zh-CN" altLang="en-US" sz="1800" kern="1200" dirty="0">
                <a:solidFill>
                  <a:srgbClr val="FF0000"/>
                </a:solidFill>
              </a:rPr>
              <a:t>初始化表达式</a:t>
            </a:r>
            <a:r>
              <a:rPr lang="en-US" altLang="zh-CN" sz="1800" kern="1200" dirty="0">
                <a:solidFill>
                  <a:srgbClr val="FF0000"/>
                </a:solidFill>
              </a:rPr>
              <a:t>;</a:t>
            </a:r>
            <a:r>
              <a:rPr lang="zh-CN" altLang="en-US" sz="1800" kern="1200" dirty="0">
                <a:solidFill>
                  <a:srgbClr val="FF0000"/>
                </a:solidFill>
              </a:rPr>
              <a:t>判断表达式</a:t>
            </a:r>
            <a:r>
              <a:rPr lang="en-US" altLang="zh-CN" sz="1800" kern="1200" dirty="0">
                <a:solidFill>
                  <a:srgbClr val="FF0000"/>
                </a:solidFill>
              </a:rPr>
              <a:t>;</a:t>
            </a:r>
            <a:r>
              <a:rPr lang="zh-CN" altLang="en-US" sz="1800" kern="1200" dirty="0">
                <a:solidFill>
                  <a:srgbClr val="FF0000"/>
                </a:solidFill>
              </a:rPr>
              <a:t>循环表达式</a:t>
            </a:r>
            <a:r>
              <a:rPr lang="en-US" altLang="zh-CN" sz="1800" kern="1200" dirty="0" smtClean="0">
                <a:solidFill>
                  <a:srgbClr val="FF0000"/>
                </a:solidFill>
              </a:rPr>
              <a:t>){  </a:t>
            </a:r>
            <a:r>
              <a:rPr lang="en-US" altLang="zh-CN" sz="1800" kern="1200" dirty="0" smtClean="0">
                <a:solidFill>
                  <a:srgbClr val="FF0000"/>
                </a:solidFill>
                <a:sym typeface="+mn-ea"/>
              </a:rPr>
              <a:t> </a:t>
            </a:r>
          </a:p>
          <a:p>
            <a:pPr marL="533400" indent="-533400">
              <a:lnSpc>
                <a:spcPts val="1800"/>
              </a:lnSpc>
              <a:spcBef>
                <a:spcPts val="600"/>
              </a:spcBef>
              <a:spcAft>
                <a:spcPts val="0"/>
              </a:spcAft>
              <a:buNone/>
            </a:pPr>
            <a:r>
              <a:rPr lang="zh-CN" altLang="en-US" sz="1800" kern="1200" dirty="0" smtClean="0">
                <a:solidFill>
                  <a:srgbClr val="FF0000"/>
                </a:solidFill>
                <a:sym typeface="+mn-ea"/>
              </a:rPr>
              <a:t>需</a:t>
            </a:r>
            <a:r>
              <a:rPr lang="zh-CN" altLang="en-US" sz="1800" kern="1200" dirty="0">
                <a:solidFill>
                  <a:srgbClr val="FF0000"/>
                </a:solidFill>
                <a:sym typeface="+mn-ea"/>
              </a:rPr>
              <a:t>循环执行的代</a:t>
            </a:r>
            <a:r>
              <a:rPr lang="zh-CN" altLang="en-US" sz="1800" kern="1200" dirty="0" smtClean="0">
                <a:solidFill>
                  <a:srgbClr val="FF0000"/>
                </a:solidFill>
                <a:sym typeface="+mn-ea"/>
              </a:rPr>
              <a:t>码</a:t>
            </a:r>
            <a:endParaRPr lang="en-US" altLang="zh-CN" sz="1800" kern="1200" dirty="0" smtClean="0">
              <a:solidFill>
                <a:srgbClr val="FF0000"/>
              </a:solidFill>
              <a:sym typeface="+mn-ea"/>
            </a:endParaRPr>
          </a:p>
          <a:p>
            <a:pPr marL="533400" indent="-533400">
              <a:lnSpc>
                <a:spcPts val="1800"/>
              </a:lnSpc>
              <a:spcBef>
                <a:spcPts val="600"/>
              </a:spcBef>
              <a:spcAft>
                <a:spcPts val="0"/>
              </a:spcAft>
              <a:buNone/>
            </a:pPr>
            <a:r>
              <a:rPr lang="en-US" altLang="zh-CN" sz="1800" kern="1200" dirty="0" smtClean="0">
                <a:solidFill>
                  <a:srgbClr val="FF0000"/>
                </a:solidFill>
              </a:rPr>
              <a:t> }</a:t>
            </a:r>
            <a:endParaRPr lang="en-US" altLang="zh-CN" sz="1800" kern="1200" dirty="0">
              <a:solidFill>
                <a:srgbClr val="FF0000"/>
              </a:solidFill>
            </a:endParaRPr>
          </a:p>
        </p:txBody>
      </p:sp>
      <p:graphicFrame>
        <p:nvGraphicFramePr>
          <p:cNvPr id="6" name="对象 5"/>
          <p:cNvGraphicFramePr>
            <a:graphicFrameLocks noChangeAspect="1"/>
          </p:cNvGraphicFramePr>
          <p:nvPr/>
        </p:nvGraphicFramePr>
        <p:xfrm>
          <a:off x="838200" y="2166570"/>
          <a:ext cx="3436621" cy="2507347"/>
        </p:xfrm>
        <a:graphic>
          <a:graphicData uri="http://schemas.openxmlformats.org/presentationml/2006/ole">
            <mc:AlternateContent xmlns:mc="http://schemas.openxmlformats.org/markup-compatibility/2006">
              <mc:Choice xmlns:v="urn:schemas-microsoft-com:vml" Requires="v">
                <p:oleObj spid="_x0000_s3192" r:id="rId3" imgW="2103120" imgH="3263189" progId="">
                  <p:embed/>
                </p:oleObj>
              </mc:Choice>
              <mc:Fallback>
                <p:oleObj r:id="rId3" imgW="2103120" imgH="3263189" progId="">
                  <p:embed/>
                  <p:pic>
                    <p:nvPicPr>
                      <p:cNvPr id="0" name="Picture 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66570"/>
                        <a:ext cx="3436621" cy="250734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4420871" y="819150"/>
            <a:ext cx="4646929" cy="3323987"/>
          </a:xfrm>
          <a:prstGeom prst="rect">
            <a:avLst/>
          </a:prstGeom>
          <a:noFill/>
          <a:ln w="38100">
            <a:noFill/>
            <a:miter/>
          </a:ln>
          <a:effectLst/>
          <a:extLst>
            <a:ext uri="{909E8E84-426E-40DD-AFC4-6F175D3DCCD1}">
              <a14:hiddenFill xmlns:a14="http://schemas.microsoft.com/office/drawing/2010/main">
                <a:solidFill>
                  <a:srgbClr val="0000CC"/>
                </a:solidFill>
              </a14:hiddenFill>
            </a:ext>
          </a:extLst>
        </p:spPr>
        <p:txBody>
          <a:bodyPr wrap="square">
            <a:spAutoFit/>
          </a:bodyPr>
          <a:lstStyle/>
          <a:p>
            <a:pPr lvl="0" latinLnBrk="1">
              <a:lnSpc>
                <a:spcPts val="1800"/>
              </a:lnSpc>
              <a:buClr>
                <a:srgbClr val="000000"/>
              </a:buClr>
            </a:pPr>
            <a:r>
              <a:rPr lang="en-US" altLang="zh-CN" sz="1800" b="1" dirty="0">
                <a:solidFill>
                  <a:schemeClr val="tx1"/>
                </a:solidFill>
                <a:latin typeface="Arial" charset="0"/>
                <a:ea typeface="宋体" pitchFamily="2" charset="-122"/>
              </a:rPr>
              <a:t>&lt;script type="text/</a:t>
            </a:r>
            <a:r>
              <a:rPr lang="en-US" altLang="zh-CN" sz="1800" b="1" dirty="0" err="1">
                <a:solidFill>
                  <a:schemeClr val="tx1"/>
                </a:solidFill>
                <a:latin typeface="Arial" charset="0"/>
                <a:ea typeface="宋体" pitchFamily="2" charset="-122"/>
              </a:rPr>
              <a:t>javascript</a:t>
            </a:r>
            <a:r>
              <a:rPr lang="en-US" altLang="zh-CN" sz="1800" b="1" dirty="0">
                <a:solidFill>
                  <a:schemeClr val="tx1"/>
                </a:solidFill>
                <a:latin typeface="Arial" charset="0"/>
                <a:ea typeface="宋体" pitchFamily="2" charset="-122"/>
              </a:rPr>
              <a:t>"&gt;</a:t>
            </a:r>
          </a:p>
          <a:p>
            <a:pPr lvl="0" latinLnBrk="1">
              <a:lnSpc>
                <a:spcPts val="1800"/>
              </a:lnSpc>
              <a:buClr>
                <a:srgbClr val="000000"/>
              </a:buClr>
            </a:pPr>
            <a:r>
              <a:rPr lang="en-US" altLang="zh-CN" sz="1800" b="1" dirty="0">
                <a:solidFill>
                  <a:schemeClr val="tx1"/>
                </a:solidFill>
                <a:latin typeface="Arial" charset="0"/>
                <a:ea typeface="宋体" pitchFamily="2" charset="-122"/>
              </a:rPr>
              <a:t>  //</a:t>
            </a:r>
            <a:r>
              <a:rPr lang="zh-CN" altLang="en-US" sz="1800" b="1" dirty="0">
                <a:solidFill>
                  <a:schemeClr val="tx1"/>
                </a:solidFill>
                <a:latin typeface="Arial" charset="0"/>
                <a:ea typeface="宋体" pitchFamily="2" charset="-122"/>
              </a:rPr>
              <a:t>计算</a:t>
            </a:r>
            <a:r>
              <a:rPr lang="en-US" altLang="zh-CN" sz="1800" b="1" dirty="0">
                <a:solidFill>
                  <a:schemeClr val="tx1"/>
                </a:solidFill>
                <a:latin typeface="Arial" charset="0"/>
                <a:ea typeface="宋体" pitchFamily="2" charset="-122"/>
              </a:rPr>
              <a:t>1+2+...+n</a:t>
            </a:r>
            <a:r>
              <a:rPr lang="zh-CN" altLang="en-US" sz="1800" b="1" dirty="0">
                <a:solidFill>
                  <a:schemeClr val="tx1"/>
                </a:solidFill>
                <a:latin typeface="Arial" charset="0"/>
                <a:ea typeface="宋体" pitchFamily="2" charset="-122"/>
              </a:rPr>
              <a:t>的和</a:t>
            </a:r>
          </a:p>
          <a:p>
            <a:pPr lvl="0" latinLnBrk="1">
              <a:lnSpc>
                <a:spcPts val="1800"/>
              </a:lnSpc>
              <a:buClr>
                <a:srgbClr val="000000"/>
              </a:buClr>
            </a:pPr>
            <a:r>
              <a:rPr lang="zh-CN" altLang="en-US" sz="1800" b="1" dirty="0">
                <a:solidFill>
                  <a:schemeClr val="tx1"/>
                </a:solidFill>
                <a:latin typeface="Arial" charset="0"/>
                <a:ea typeface="宋体" pitchFamily="2" charset="-122"/>
              </a:rPr>
              <a:t>  </a:t>
            </a:r>
            <a:r>
              <a:rPr lang="en-US" altLang="zh-CN" sz="1800" b="1" dirty="0" err="1">
                <a:solidFill>
                  <a:schemeClr val="tx1"/>
                </a:solidFill>
                <a:latin typeface="Arial" charset="0"/>
                <a:ea typeface="宋体" pitchFamily="2" charset="-122"/>
              </a:rPr>
              <a:t>var</a:t>
            </a:r>
            <a:r>
              <a:rPr lang="en-US" altLang="zh-CN" sz="1800" b="1" dirty="0">
                <a:solidFill>
                  <a:schemeClr val="tx1"/>
                </a:solidFill>
                <a:latin typeface="Arial" charset="0"/>
                <a:ea typeface="宋体" pitchFamily="2" charset="-122"/>
              </a:rPr>
              <a:t> n=prompt("</a:t>
            </a:r>
            <a:r>
              <a:rPr lang="zh-CN" altLang="en-US" sz="1800" b="1" dirty="0">
                <a:solidFill>
                  <a:schemeClr val="tx1"/>
                </a:solidFill>
                <a:latin typeface="Arial" charset="0"/>
                <a:ea typeface="宋体" pitchFamily="2" charset="-122"/>
              </a:rPr>
              <a:t>输入整数</a:t>
            </a:r>
            <a:r>
              <a:rPr lang="en-US" altLang="zh-CN" sz="1800" b="1" dirty="0">
                <a:solidFill>
                  <a:schemeClr val="tx1"/>
                </a:solidFill>
                <a:latin typeface="Arial" charset="0"/>
                <a:ea typeface="宋体" pitchFamily="2" charset="-122"/>
              </a:rPr>
              <a:t>N</a:t>
            </a:r>
            <a:r>
              <a:rPr lang="zh-CN" altLang="en-US" sz="1800" b="1" dirty="0">
                <a:solidFill>
                  <a:schemeClr val="tx1"/>
                </a:solidFill>
                <a:latin typeface="Arial" charset="0"/>
                <a:ea typeface="宋体" pitchFamily="2" charset="-122"/>
              </a:rPr>
              <a:t>：</a:t>
            </a:r>
            <a:r>
              <a:rPr lang="en-US" altLang="zh-CN" sz="1800" b="1" dirty="0">
                <a:solidFill>
                  <a:schemeClr val="tx1"/>
                </a:solidFill>
                <a:latin typeface="Arial" charset="0"/>
                <a:ea typeface="宋体" pitchFamily="2" charset="-122"/>
              </a:rPr>
              <a:t>",1);</a:t>
            </a:r>
          </a:p>
          <a:p>
            <a:pPr lvl="0" latinLnBrk="1">
              <a:lnSpc>
                <a:spcPts val="1800"/>
              </a:lnSpc>
              <a:buClr>
                <a:srgbClr val="000000"/>
              </a:buClr>
            </a:pPr>
            <a:r>
              <a:rPr lang="en-US" altLang="zh-CN" sz="1800" b="1" dirty="0">
                <a:solidFill>
                  <a:schemeClr val="tx1"/>
                </a:solidFill>
                <a:latin typeface="Arial" charset="0"/>
                <a:ea typeface="宋体" pitchFamily="2" charset="-122"/>
              </a:rPr>
              <a:t> //sum=0;</a:t>
            </a:r>
          </a:p>
          <a:p>
            <a:pPr lvl="0" latinLnBrk="1">
              <a:lnSpc>
                <a:spcPts val="1800"/>
              </a:lnSpc>
              <a:buClr>
                <a:srgbClr val="000000"/>
              </a:buClr>
            </a:pPr>
            <a:r>
              <a:rPr lang="en-US" altLang="zh-CN" sz="1800" b="1" dirty="0">
                <a:solidFill>
                  <a:schemeClr val="tx1"/>
                </a:solidFill>
                <a:latin typeface="Arial" charset="0"/>
                <a:ea typeface="宋体" pitchFamily="2" charset="-122"/>
              </a:rPr>
              <a:t>  if (n!=null)</a:t>
            </a:r>
          </a:p>
          <a:p>
            <a:pPr lvl="0" latinLnBrk="1">
              <a:lnSpc>
                <a:spcPts val="1800"/>
              </a:lnSpc>
              <a:buClr>
                <a:srgbClr val="000000"/>
              </a:buClr>
            </a:pPr>
            <a:r>
              <a:rPr lang="en-US" altLang="zh-CN" sz="1800" b="1" dirty="0">
                <a:solidFill>
                  <a:schemeClr val="tx1"/>
                </a:solidFill>
                <a:latin typeface="Arial" charset="0"/>
                <a:ea typeface="宋体" pitchFamily="2" charset="-122"/>
              </a:rPr>
              <a:t>  {  </a:t>
            </a:r>
          </a:p>
          <a:p>
            <a:pPr lvl="0" latinLnBrk="1">
              <a:lnSpc>
                <a:spcPts val="1800"/>
              </a:lnSpc>
              <a:buClr>
                <a:srgbClr val="000000"/>
              </a:buClr>
            </a:pPr>
            <a:r>
              <a:rPr lang="en-US" altLang="zh-CN" sz="1800" b="1" dirty="0">
                <a:solidFill>
                  <a:schemeClr val="tx1"/>
                </a:solidFill>
                <a:latin typeface="Arial" charset="0"/>
                <a:ea typeface="宋体" pitchFamily="2" charset="-122"/>
              </a:rPr>
              <a:t>     for (</a:t>
            </a:r>
            <a:r>
              <a:rPr lang="en-US" altLang="zh-CN" sz="1800" b="1" i="1" dirty="0">
                <a:solidFill>
                  <a:schemeClr val="tx1"/>
                </a:solidFill>
                <a:latin typeface="Arial" charset="0"/>
                <a:ea typeface="宋体" pitchFamily="2" charset="-122"/>
              </a:rPr>
              <a:t>sum=0,i=1</a:t>
            </a:r>
            <a:r>
              <a:rPr lang="en-US" altLang="zh-CN" sz="1800" b="1" dirty="0">
                <a:solidFill>
                  <a:schemeClr val="tx1"/>
                </a:solidFill>
                <a:latin typeface="Arial" charset="0"/>
                <a:ea typeface="宋体" pitchFamily="2" charset="-122"/>
              </a:rPr>
              <a:t>;i&lt;=n ;</a:t>
            </a:r>
            <a:r>
              <a:rPr lang="en-US" altLang="zh-CN" sz="1800" b="1" dirty="0" err="1">
                <a:solidFill>
                  <a:schemeClr val="tx1"/>
                </a:solidFill>
                <a:latin typeface="Arial" charset="0"/>
                <a:ea typeface="宋体" pitchFamily="2" charset="-122"/>
              </a:rPr>
              <a:t>i</a:t>
            </a:r>
            <a:r>
              <a:rPr lang="en-US" altLang="zh-CN" sz="1800" b="1" dirty="0">
                <a:solidFill>
                  <a:schemeClr val="tx1"/>
                </a:solidFill>
                <a:latin typeface="Arial" charset="0"/>
                <a:ea typeface="宋体" pitchFamily="2" charset="-122"/>
              </a:rPr>
              <a:t>++ )</a:t>
            </a:r>
          </a:p>
          <a:p>
            <a:pPr lvl="0" latinLnBrk="1">
              <a:lnSpc>
                <a:spcPts val="1800"/>
              </a:lnSpc>
              <a:buClr>
                <a:srgbClr val="000000"/>
              </a:buClr>
            </a:pPr>
            <a:r>
              <a:rPr lang="en-US" altLang="zh-CN" sz="1800" b="1" dirty="0">
                <a:solidFill>
                  <a:schemeClr val="tx1"/>
                </a:solidFill>
                <a:latin typeface="Arial" charset="0"/>
                <a:ea typeface="宋体" pitchFamily="2" charset="-122"/>
              </a:rPr>
              <a:t>      { </a:t>
            </a:r>
            <a:endParaRPr lang="en-US" altLang="zh-CN" sz="1800" b="1" dirty="0" smtClean="0">
              <a:solidFill>
                <a:schemeClr val="tx1"/>
              </a:solidFill>
              <a:latin typeface="Arial" charset="0"/>
              <a:ea typeface="宋体" pitchFamily="2" charset="-122"/>
            </a:endParaRPr>
          </a:p>
          <a:p>
            <a:pPr lvl="0" latinLnBrk="1">
              <a:lnSpc>
                <a:spcPts val="1800"/>
              </a:lnSpc>
              <a:buClr>
                <a:srgbClr val="000000"/>
              </a:buClr>
            </a:pPr>
            <a:r>
              <a:rPr lang="en-US" altLang="zh-CN" sz="1800" dirty="0" smtClean="0">
                <a:latin typeface="Arial" charset="0"/>
                <a:ea typeface="宋体" pitchFamily="2" charset="-122"/>
              </a:rPr>
              <a:t>        </a:t>
            </a:r>
            <a:r>
              <a:rPr lang="en-US" altLang="zh-CN" sz="1800" b="1" dirty="0" smtClean="0">
                <a:solidFill>
                  <a:schemeClr val="tx1"/>
                </a:solidFill>
                <a:latin typeface="Arial" charset="0"/>
                <a:ea typeface="宋体" pitchFamily="2" charset="-122"/>
              </a:rPr>
              <a:t>sum=</a:t>
            </a:r>
            <a:r>
              <a:rPr lang="en-US" altLang="zh-CN" sz="1800" b="1" dirty="0" err="1" smtClean="0">
                <a:solidFill>
                  <a:schemeClr val="tx1"/>
                </a:solidFill>
                <a:latin typeface="Arial" charset="0"/>
                <a:ea typeface="宋体" pitchFamily="2" charset="-122"/>
              </a:rPr>
              <a:t>sum+i</a:t>
            </a:r>
            <a:r>
              <a:rPr lang="en-US" altLang="zh-CN" sz="1800" b="1" dirty="0">
                <a:solidFill>
                  <a:schemeClr val="tx1"/>
                </a:solidFill>
                <a:latin typeface="Arial" charset="0"/>
                <a:ea typeface="宋体" pitchFamily="2" charset="-122"/>
              </a:rPr>
              <a:t>; </a:t>
            </a:r>
          </a:p>
          <a:p>
            <a:pPr lvl="0" latinLnBrk="1">
              <a:lnSpc>
                <a:spcPts val="1800"/>
              </a:lnSpc>
              <a:buClr>
                <a:srgbClr val="000000"/>
              </a:buClr>
            </a:pPr>
            <a:r>
              <a:rPr lang="en-US" altLang="zh-CN" sz="1800" b="1" dirty="0">
                <a:solidFill>
                  <a:schemeClr val="tx1"/>
                </a:solidFill>
                <a:latin typeface="Arial" charset="0"/>
                <a:ea typeface="宋体" pitchFamily="2" charset="-122"/>
              </a:rPr>
              <a:t>        </a:t>
            </a:r>
            <a:r>
              <a:rPr lang="en-US" altLang="zh-CN" sz="1800" b="1" dirty="0" err="1">
                <a:solidFill>
                  <a:schemeClr val="tx1"/>
                </a:solidFill>
                <a:latin typeface="Arial" charset="0"/>
                <a:ea typeface="宋体" pitchFamily="2" charset="-122"/>
              </a:rPr>
              <a:t>document.</a:t>
            </a:r>
            <a:r>
              <a:rPr lang="en-US" altLang="zh-CN" sz="1800" b="1" dirty="0" err="1">
                <a:ln>
                  <a:solidFill>
                    <a:schemeClr val="bg1"/>
                  </a:solidFill>
                </a:ln>
                <a:solidFill>
                  <a:schemeClr val="tx1"/>
                </a:solidFill>
                <a:latin typeface="Arial" charset="0"/>
                <a:ea typeface="宋体" pitchFamily="2" charset="-122"/>
              </a:rPr>
              <a:t>write</a:t>
            </a:r>
            <a:r>
              <a:rPr lang="en-US" altLang="zh-CN" sz="1800" b="1" dirty="0">
                <a:solidFill>
                  <a:schemeClr val="tx1"/>
                </a:solidFill>
                <a:latin typeface="Arial" charset="0"/>
                <a:ea typeface="宋体" pitchFamily="2" charset="-122"/>
              </a:rPr>
              <a:t>("&lt;</a:t>
            </a:r>
            <a:r>
              <a:rPr lang="en-US" altLang="zh-CN" sz="1800" b="1" dirty="0" err="1">
                <a:solidFill>
                  <a:schemeClr val="tx1"/>
                </a:solidFill>
                <a:latin typeface="Arial" charset="0"/>
                <a:ea typeface="宋体" pitchFamily="2" charset="-122"/>
              </a:rPr>
              <a:t>br</a:t>
            </a:r>
            <a:r>
              <a:rPr lang="en-US" altLang="zh-CN" sz="1800" b="1" dirty="0">
                <a:solidFill>
                  <a:schemeClr val="tx1"/>
                </a:solidFill>
                <a:latin typeface="Arial" charset="0"/>
                <a:ea typeface="宋体" pitchFamily="2" charset="-122"/>
              </a:rPr>
              <a:t>&gt;"+sum);</a:t>
            </a:r>
          </a:p>
          <a:p>
            <a:pPr lvl="0" latinLnBrk="1">
              <a:lnSpc>
                <a:spcPts val="1800"/>
              </a:lnSpc>
              <a:buClr>
                <a:srgbClr val="000000"/>
              </a:buClr>
            </a:pPr>
            <a:r>
              <a:rPr lang="en-US" altLang="zh-CN" sz="1800" b="1" dirty="0">
                <a:solidFill>
                  <a:schemeClr val="tx1"/>
                </a:solidFill>
                <a:latin typeface="Arial" charset="0"/>
                <a:ea typeface="宋体" pitchFamily="2" charset="-122"/>
              </a:rPr>
              <a:t>      }</a:t>
            </a:r>
          </a:p>
          <a:p>
            <a:pPr lvl="0" latinLnBrk="1">
              <a:lnSpc>
                <a:spcPts val="1800"/>
              </a:lnSpc>
              <a:buClr>
                <a:srgbClr val="000000"/>
              </a:buClr>
            </a:pPr>
            <a:r>
              <a:rPr lang="en-US" altLang="zh-CN" sz="1800" b="1" dirty="0">
                <a:solidFill>
                  <a:schemeClr val="tx1"/>
                </a:solidFill>
                <a:latin typeface="Arial" charset="0"/>
                <a:ea typeface="宋体" pitchFamily="2" charset="-122"/>
              </a:rPr>
              <a:t>   }</a:t>
            </a:r>
          </a:p>
          <a:p>
            <a:pPr lvl="0" latinLnBrk="1">
              <a:lnSpc>
                <a:spcPts val="1800"/>
              </a:lnSpc>
              <a:buClr>
                <a:srgbClr val="000000"/>
              </a:buClr>
            </a:pPr>
            <a:r>
              <a:rPr lang="en-US" altLang="zh-CN" sz="1800" b="1" dirty="0">
                <a:solidFill>
                  <a:schemeClr val="tx1"/>
                </a:solidFill>
                <a:latin typeface="Arial" charset="0"/>
                <a:ea typeface="宋体" pitchFamily="2" charset="-122"/>
              </a:rPr>
              <a:t>  alert("1+2+...+N="+sum);</a:t>
            </a:r>
          </a:p>
          <a:p>
            <a:pPr lvl="0" latinLnBrk="1">
              <a:lnSpc>
                <a:spcPts val="1800"/>
              </a:lnSpc>
              <a:buClr>
                <a:srgbClr val="000000"/>
              </a:buClr>
            </a:pPr>
            <a:r>
              <a:rPr lang="en-US" altLang="zh-CN" sz="1800" b="1" dirty="0">
                <a:solidFill>
                  <a:schemeClr val="tx1"/>
                </a:solidFill>
                <a:latin typeface="Arial" charset="0"/>
                <a:ea typeface="宋体" pitchFamily="2" charset="-122"/>
              </a:rPr>
              <a:t> &lt;/script&gt; </a:t>
            </a:r>
          </a:p>
        </p:txBody>
      </p:sp>
      <p:sp>
        <p:nvSpPr>
          <p:cNvPr id="5" name="文本框 4"/>
          <p:cNvSpPr txBox="1"/>
          <p:nvPr/>
        </p:nvSpPr>
        <p:spPr>
          <a:xfrm>
            <a:off x="4953000" y="4248150"/>
            <a:ext cx="3581400" cy="313932"/>
          </a:xfrm>
          <a:prstGeom prst="rect">
            <a:avLst/>
          </a:prstGeom>
          <a:solidFill>
            <a:schemeClr val="bg1"/>
          </a:solidFill>
          <a:ln w="19050">
            <a:solidFill>
              <a:schemeClr val="bg1"/>
            </a:solidFill>
            <a:miter/>
          </a:ln>
        </p:spPr>
        <p:txBody>
          <a:bodyPr wrap="square" lIns="0">
            <a:spAutoFit/>
          </a:bodyPr>
          <a:lstStyle/>
          <a:p>
            <a:pPr marL="742950" lvl="0" indent="-285750" algn="just" latinLnBrk="0">
              <a:lnSpc>
                <a:spcPct val="80000"/>
              </a:lnSpc>
              <a:spcBef>
                <a:spcPct val="50000"/>
              </a:spcBef>
              <a:buClr>
                <a:schemeClr val="tx1"/>
              </a:buClr>
              <a:buSzPct val="80000"/>
              <a:buNone/>
            </a:pPr>
            <a:r>
              <a:rPr lang="zh-CN" altLang="en-US" sz="1800" dirty="0">
                <a:latin typeface="微软雅黑" pitchFamily="34" charset="-122"/>
                <a:ea typeface="微软雅黑" pitchFamily="34" charset="-122"/>
              </a:rPr>
              <a:t>左图是</a:t>
            </a:r>
            <a:r>
              <a:rPr lang="en-US" altLang="zh-CN" sz="1800" dirty="0">
                <a:latin typeface="微软雅黑" pitchFamily="34" charset="-122"/>
                <a:ea typeface="微软雅黑" pitchFamily="34" charset="-122"/>
              </a:rPr>
              <a:t>for</a:t>
            </a:r>
            <a:r>
              <a:rPr lang="zh-CN" altLang="en-US" sz="1800" dirty="0">
                <a:latin typeface="微软雅黑" pitchFamily="34" charset="-122"/>
                <a:ea typeface="微软雅黑" pitchFamily="34" charset="-122"/>
              </a:rPr>
              <a:t>循环的执行流程 </a:t>
            </a:r>
          </a:p>
        </p:txBody>
      </p:sp>
      <p:sp>
        <p:nvSpPr>
          <p:cNvPr id="7" name="左箭头 6"/>
          <p:cNvSpPr/>
          <p:nvPr/>
        </p:nvSpPr>
        <p:spPr bwMode="auto">
          <a:xfrm>
            <a:off x="4648200" y="4248150"/>
            <a:ext cx="457200" cy="228600"/>
          </a:xfrm>
          <a:prstGeom prst="leftArrow">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endParaRPr kumimoji="0" lang="zh-CN" altLang="en-US" sz="2200" b="1" i="0" u="none" strike="noStrike" cap="none" normalizeH="0" baseline="0" smtClean="0">
              <a:ln>
                <a:noFill/>
              </a:ln>
              <a:solidFill>
                <a:schemeClr val="tx1"/>
              </a:solidFill>
              <a:effectLst/>
              <a:latin typeface="黑体" pitchFamily="49" charset="-122"/>
              <a:ea typeface="黑体" pitchFamily="49" charset="-122"/>
            </a:endParaRPr>
          </a:p>
        </p:txBody>
      </p:sp>
    </p:spTree>
    <p:extLst>
      <p:ext uri="{BB962C8B-B14F-4D97-AF65-F5344CB8AC3E}">
        <p14:creationId xmlns:p14="http://schemas.microsoft.com/office/powerpoint/2010/main" val="90205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ox(i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ox(i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edge">
                                      <p:cBhvr>
                                        <p:cTn id="32" dur="2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amond(in)">
                                      <p:cBhvr>
                                        <p:cTn id="37" dur="20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edge">
                                      <p:cBhvr>
                                        <p:cTn id="4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ldLvl="0" animBg="1"/>
      <p:bldP spid="5"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r>
              <a:rPr lang="en-US" altLang="zh-CN" dirty="0" smtClean="0">
                <a:sym typeface="+mn-ea"/>
              </a:rPr>
              <a:t>14.5.3 </a:t>
            </a:r>
            <a:r>
              <a:rPr lang="zh-CN" altLang="en-US" dirty="0" smtClean="0">
                <a:sym typeface="+mn-ea"/>
              </a:rPr>
              <a:t>循环结构</a:t>
            </a:r>
            <a:r>
              <a:rPr lang="en-US" altLang="zh-CN" dirty="0" smtClean="0">
                <a:sym typeface="+mn-ea"/>
              </a:rPr>
              <a:t>-</a:t>
            </a:r>
            <a:r>
              <a:rPr lang="en-US" altLang="zh-CN" dirty="0" smtClean="0"/>
              <a:t>while</a:t>
            </a:r>
            <a:r>
              <a:rPr lang="zh-CN" altLang="en-US" dirty="0" smtClean="0"/>
              <a:t>语句</a:t>
            </a:r>
          </a:p>
        </p:txBody>
      </p:sp>
      <p:sp>
        <p:nvSpPr>
          <p:cNvPr id="3" name="文本占位符 2"/>
          <p:cNvSpPr>
            <a:spLocks noGrp="1"/>
          </p:cNvSpPr>
          <p:nvPr>
            <p:ph idx="1"/>
          </p:nvPr>
        </p:nvSpPr>
        <p:spPr>
          <a:xfrm>
            <a:off x="533400" y="837247"/>
            <a:ext cx="3583941" cy="972503"/>
          </a:xfrm>
          <a:ln w="9525" cap="flat" cmpd="sng">
            <a:solidFill>
              <a:schemeClr val="bg1"/>
            </a:solidFill>
            <a:prstDash val="solid"/>
            <a:miter/>
            <a:headEnd type="none" w="med" len="med"/>
            <a:tailEnd type="none" w="med" len="med"/>
          </a:ln>
        </p:spPr>
        <p:txBody>
          <a:bodyPr anchor="t"/>
          <a:lstStyle/>
          <a:p>
            <a:pPr marL="533400" indent="-533400">
              <a:spcBef>
                <a:spcPts val="0"/>
              </a:spcBef>
              <a:spcAft>
                <a:spcPts val="0"/>
              </a:spcAft>
              <a:buNone/>
            </a:pPr>
            <a:r>
              <a:rPr lang="en-US" altLang="zh-CN" sz="1800" kern="1200" dirty="0">
                <a:solidFill>
                  <a:srgbClr val="FF0000"/>
                </a:solidFill>
              </a:rPr>
              <a:t>while(</a:t>
            </a:r>
            <a:r>
              <a:rPr lang="zh-CN" altLang="en-US" sz="1800" kern="1200" dirty="0">
                <a:solidFill>
                  <a:srgbClr val="FF0000"/>
                </a:solidFill>
              </a:rPr>
              <a:t>表达式</a:t>
            </a:r>
            <a:r>
              <a:rPr lang="en-US" altLang="zh-CN" sz="1800" kern="1200" dirty="0">
                <a:solidFill>
                  <a:srgbClr val="FF0000"/>
                </a:solidFill>
              </a:rPr>
              <a:t>) {</a:t>
            </a:r>
          </a:p>
          <a:p>
            <a:pPr marL="533400" indent="-533400">
              <a:spcBef>
                <a:spcPts val="0"/>
              </a:spcBef>
              <a:spcAft>
                <a:spcPts val="0"/>
              </a:spcAft>
              <a:buNone/>
            </a:pPr>
            <a:r>
              <a:rPr lang="zh-CN" altLang="en-US" sz="1800" kern="1200" dirty="0" smtClean="0">
                <a:solidFill>
                  <a:srgbClr val="FF0000"/>
                </a:solidFill>
              </a:rPr>
              <a:t>   需</a:t>
            </a:r>
            <a:r>
              <a:rPr lang="zh-CN" altLang="en-US" sz="1800" kern="1200" dirty="0">
                <a:solidFill>
                  <a:srgbClr val="FF0000"/>
                </a:solidFill>
              </a:rPr>
              <a:t>执行的代码</a:t>
            </a:r>
            <a:r>
              <a:rPr lang="en-US" altLang="zh-CN" sz="1800" kern="1200" dirty="0">
                <a:solidFill>
                  <a:srgbClr val="FF0000"/>
                </a:solidFill>
              </a:rPr>
              <a:t>; </a:t>
            </a:r>
            <a:endParaRPr lang="en-US" altLang="zh-CN" sz="1800" kern="1200" dirty="0" smtClean="0">
              <a:solidFill>
                <a:srgbClr val="FF0000"/>
              </a:solidFill>
            </a:endParaRPr>
          </a:p>
          <a:p>
            <a:pPr marL="533400" indent="-533400">
              <a:spcBef>
                <a:spcPts val="0"/>
              </a:spcBef>
              <a:spcAft>
                <a:spcPts val="0"/>
              </a:spcAft>
              <a:buNone/>
            </a:pPr>
            <a:r>
              <a:rPr lang="en-US" altLang="zh-CN" sz="1800" kern="1200" dirty="0" smtClean="0">
                <a:solidFill>
                  <a:srgbClr val="FF0000"/>
                </a:solidFill>
              </a:rPr>
              <a:t>}</a:t>
            </a:r>
            <a:endParaRPr lang="en-US" altLang="zh-CN" sz="1800" kern="1200" dirty="0">
              <a:solidFill>
                <a:srgbClr val="FF0000"/>
              </a:solidFill>
            </a:endParaRPr>
          </a:p>
        </p:txBody>
      </p:sp>
      <p:graphicFrame>
        <p:nvGraphicFramePr>
          <p:cNvPr id="5" name="对象 4"/>
          <p:cNvGraphicFramePr>
            <a:graphicFrameLocks noGrp="1"/>
          </p:cNvGraphicFramePr>
          <p:nvPr/>
        </p:nvGraphicFramePr>
        <p:xfrm>
          <a:off x="762000" y="1733550"/>
          <a:ext cx="3200399" cy="2767489"/>
        </p:xfrm>
        <a:graphic>
          <a:graphicData uri="http://schemas.openxmlformats.org/presentationml/2006/ole">
            <mc:AlternateContent xmlns:mc="http://schemas.openxmlformats.org/markup-compatibility/2006">
              <mc:Choice xmlns:v="urn:schemas-microsoft-com:vml" Requires="v">
                <p:oleObj spid="_x0000_s4216" r:id="rId3" imgW="1986077" imgH="2075383" progId="">
                  <p:embed/>
                </p:oleObj>
              </mc:Choice>
              <mc:Fallback>
                <p:oleObj r:id="rId3" imgW="1986077" imgH="2075383" progId="">
                  <p:embed/>
                  <p:pic>
                    <p:nvPicPr>
                      <p:cNvPr id="0" name="Picture 117"/>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33550"/>
                        <a:ext cx="3200399" cy="276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矩形 5"/>
          <p:cNvSpPr/>
          <p:nvPr/>
        </p:nvSpPr>
        <p:spPr>
          <a:xfrm>
            <a:off x="4150360" y="815817"/>
            <a:ext cx="4988560" cy="3718197"/>
          </a:xfrm>
          <a:prstGeom prst="rect">
            <a:avLst/>
          </a:prstGeom>
          <a:noFill/>
          <a:ln w="38100">
            <a:noFill/>
            <a:miter/>
          </a:ln>
          <a:effectLst/>
          <a:extLst>
            <a:ext uri="{909E8E84-426E-40DD-AFC4-6F175D3DCCD1}">
              <a14:hiddenFill xmlns:a14="http://schemas.microsoft.com/office/drawing/2010/main">
                <a:solidFill>
                  <a:schemeClr val="accent1"/>
                </a:solidFill>
              </a14:hiddenFill>
            </a:ext>
          </a:extLst>
        </p:spPr>
        <p:txBody>
          <a:bodyPr wrap="square" anchor="t">
            <a:spAutoFit/>
          </a:bodyPr>
          <a:lstStyle/>
          <a:p>
            <a:pPr lvl="0" latinLnBrk="1">
              <a:lnSpc>
                <a:spcPct val="120000"/>
              </a:lnSpc>
              <a:buClr>
                <a:srgbClr val="000000"/>
              </a:buClr>
            </a:pPr>
            <a:r>
              <a:rPr lang="zh-CN" altLang="en-US" sz="1800" b="1" dirty="0">
                <a:solidFill>
                  <a:schemeClr val="tx2"/>
                </a:solidFill>
                <a:latin typeface="Arial" charset="0"/>
                <a:ea typeface="宋体" pitchFamily="2" charset="-122"/>
              </a:rPr>
              <a:t> </a:t>
            </a:r>
            <a:r>
              <a:rPr lang="en-US" altLang="zh-CN" sz="1800" b="1" dirty="0">
                <a:solidFill>
                  <a:schemeClr val="tx2"/>
                </a:solidFill>
                <a:latin typeface="Arial" charset="0"/>
                <a:ea typeface="宋体" pitchFamily="2" charset="-122"/>
              </a:rPr>
              <a:t>&lt;script type="text/</a:t>
            </a:r>
            <a:r>
              <a:rPr lang="en-US" altLang="zh-CN" sz="1800" b="1" dirty="0" err="1">
                <a:solidFill>
                  <a:schemeClr val="tx2"/>
                </a:solidFill>
                <a:latin typeface="Arial" charset="0"/>
                <a:ea typeface="宋体" pitchFamily="2" charset="-122"/>
              </a:rPr>
              <a:t>javascript</a:t>
            </a:r>
            <a:r>
              <a:rPr lang="en-US" altLang="zh-CN" sz="1800" b="1" dirty="0">
                <a:solidFill>
                  <a:schemeClr val="tx2"/>
                </a:solidFill>
                <a:latin typeface="Arial" charset="0"/>
                <a:ea typeface="宋体" pitchFamily="2" charset="-122"/>
              </a:rPr>
              <a:t>"&gt;</a:t>
            </a:r>
          </a:p>
          <a:p>
            <a:pPr lvl="0" latinLnBrk="1">
              <a:lnSpc>
                <a:spcPct val="120000"/>
              </a:lnSpc>
              <a:buClr>
                <a:srgbClr val="000000"/>
              </a:buClr>
            </a:pPr>
            <a:r>
              <a:rPr lang="en-US" altLang="zh-CN" sz="1800" b="1" dirty="0">
                <a:solidFill>
                  <a:schemeClr val="tx2"/>
                </a:solidFill>
                <a:latin typeface="Arial" charset="0"/>
                <a:ea typeface="宋体" pitchFamily="2" charset="-122"/>
              </a:rPr>
              <a:t>  //</a:t>
            </a:r>
            <a:r>
              <a:rPr lang="zh-CN" altLang="en-US" sz="1800" b="1" dirty="0">
                <a:solidFill>
                  <a:schemeClr val="tx2"/>
                </a:solidFill>
                <a:latin typeface="Arial" charset="0"/>
                <a:ea typeface="宋体" pitchFamily="2" charset="-122"/>
              </a:rPr>
              <a:t>计算</a:t>
            </a:r>
            <a:r>
              <a:rPr lang="en-US" altLang="zh-CN" sz="1800" b="1" dirty="0">
                <a:solidFill>
                  <a:schemeClr val="tx2"/>
                </a:solidFill>
                <a:latin typeface="Arial" charset="0"/>
                <a:ea typeface="宋体" pitchFamily="2" charset="-122"/>
              </a:rPr>
              <a:t>1+2+...+n</a:t>
            </a:r>
            <a:r>
              <a:rPr lang="zh-CN" altLang="en-US" sz="1800" b="1" dirty="0">
                <a:solidFill>
                  <a:schemeClr val="tx2"/>
                </a:solidFill>
                <a:latin typeface="Arial" charset="0"/>
                <a:ea typeface="宋体" pitchFamily="2" charset="-122"/>
              </a:rPr>
              <a:t>的和</a:t>
            </a:r>
          </a:p>
          <a:p>
            <a:pPr lvl="0" latinLnBrk="1">
              <a:lnSpc>
                <a:spcPct val="120000"/>
              </a:lnSpc>
              <a:buClr>
                <a:srgbClr val="000000"/>
              </a:buClr>
            </a:pPr>
            <a:r>
              <a:rPr lang="zh-CN" altLang="en-US" sz="1800" b="1" dirty="0">
                <a:solidFill>
                  <a:schemeClr val="tx2"/>
                </a:solidFill>
                <a:latin typeface="Arial" charset="0"/>
                <a:ea typeface="宋体" pitchFamily="2" charset="-122"/>
              </a:rPr>
              <a:t>  </a:t>
            </a:r>
            <a:r>
              <a:rPr lang="en-US" altLang="zh-CN" sz="1800" b="1" dirty="0" err="1">
                <a:solidFill>
                  <a:schemeClr val="tx2"/>
                </a:solidFill>
                <a:latin typeface="Arial" charset="0"/>
                <a:ea typeface="宋体" pitchFamily="2" charset="-122"/>
              </a:rPr>
              <a:t>var</a:t>
            </a:r>
            <a:r>
              <a:rPr lang="en-US" altLang="zh-CN" sz="1800" b="1" dirty="0">
                <a:solidFill>
                  <a:schemeClr val="tx2"/>
                </a:solidFill>
                <a:latin typeface="Arial" charset="0"/>
                <a:ea typeface="宋体" pitchFamily="2" charset="-122"/>
              </a:rPr>
              <a:t> n=prompt("</a:t>
            </a:r>
            <a:r>
              <a:rPr lang="zh-CN" altLang="en-US" sz="1800" b="1" dirty="0">
                <a:solidFill>
                  <a:schemeClr val="tx2"/>
                </a:solidFill>
                <a:latin typeface="Arial" charset="0"/>
                <a:ea typeface="宋体" pitchFamily="2" charset="-122"/>
              </a:rPr>
              <a:t>请输入整数</a:t>
            </a:r>
            <a:r>
              <a:rPr lang="en-US" altLang="zh-CN" sz="1800" b="1" dirty="0">
                <a:solidFill>
                  <a:schemeClr val="tx2"/>
                </a:solidFill>
                <a:latin typeface="Arial" charset="0"/>
                <a:ea typeface="宋体" pitchFamily="2" charset="-122"/>
              </a:rPr>
              <a:t>N",1);</a:t>
            </a:r>
          </a:p>
          <a:p>
            <a:pPr lvl="0" latinLnBrk="1">
              <a:lnSpc>
                <a:spcPct val="120000"/>
              </a:lnSpc>
              <a:buClr>
                <a:srgbClr val="000000"/>
              </a:buClr>
            </a:pPr>
            <a:r>
              <a:rPr lang="en-US" altLang="zh-CN" sz="1800" b="1" dirty="0">
                <a:solidFill>
                  <a:schemeClr val="tx2"/>
                </a:solidFill>
                <a:latin typeface="Arial" charset="0"/>
                <a:ea typeface="宋体" pitchFamily="2" charset="-122"/>
              </a:rPr>
              <a:t>  </a:t>
            </a:r>
            <a:r>
              <a:rPr lang="en-US" altLang="zh-CN" sz="1800" b="1" dirty="0" err="1">
                <a:solidFill>
                  <a:srgbClr val="FF0000"/>
                </a:solidFill>
                <a:latin typeface="Arial" charset="0"/>
                <a:ea typeface="宋体" pitchFamily="2" charset="-122"/>
              </a:rPr>
              <a:t>var</a:t>
            </a:r>
            <a:r>
              <a:rPr lang="en-US" altLang="zh-CN" sz="1800" b="1" dirty="0">
                <a:solidFill>
                  <a:srgbClr val="FF0000"/>
                </a:solidFill>
                <a:latin typeface="Arial" charset="0"/>
                <a:ea typeface="宋体" pitchFamily="2" charset="-122"/>
              </a:rPr>
              <a:t> </a:t>
            </a:r>
            <a:r>
              <a:rPr lang="en-US" altLang="zh-CN" sz="1800" b="1" dirty="0" err="1">
                <a:solidFill>
                  <a:srgbClr val="FF0000"/>
                </a:solidFill>
                <a:latin typeface="Arial" charset="0"/>
                <a:ea typeface="宋体" pitchFamily="2" charset="-122"/>
              </a:rPr>
              <a:t>i</a:t>
            </a:r>
            <a:r>
              <a:rPr lang="en-US" altLang="zh-CN" sz="1800" b="1" dirty="0">
                <a:solidFill>
                  <a:srgbClr val="FF0000"/>
                </a:solidFill>
                <a:latin typeface="Arial" charset="0"/>
                <a:ea typeface="宋体" pitchFamily="2" charset="-122"/>
              </a:rPr>
              <a:t>=1,sum=0;  //</a:t>
            </a:r>
            <a:r>
              <a:rPr lang="zh-CN" altLang="en-US" sz="1800" b="1" dirty="0">
                <a:solidFill>
                  <a:srgbClr val="FF0000"/>
                </a:solidFill>
                <a:latin typeface="Arial" charset="0"/>
                <a:ea typeface="宋体" pitchFamily="2" charset="-122"/>
              </a:rPr>
              <a:t>逗号运算符</a:t>
            </a:r>
          </a:p>
          <a:p>
            <a:pPr lvl="0" latinLnBrk="1">
              <a:lnSpc>
                <a:spcPct val="120000"/>
              </a:lnSpc>
              <a:buClr>
                <a:srgbClr val="000000"/>
              </a:buClr>
            </a:pPr>
            <a:r>
              <a:rPr lang="zh-CN" altLang="en-US" sz="1800" b="1" dirty="0">
                <a:solidFill>
                  <a:schemeClr val="tx2"/>
                </a:solidFill>
                <a:latin typeface="Arial" charset="0"/>
                <a:ea typeface="宋体" pitchFamily="2" charset="-122"/>
              </a:rPr>
              <a:t>  </a:t>
            </a:r>
            <a:r>
              <a:rPr lang="en-US" altLang="zh-CN" sz="1800" b="1" dirty="0">
                <a:solidFill>
                  <a:schemeClr val="tx2"/>
                </a:solidFill>
                <a:latin typeface="Arial" charset="0"/>
                <a:ea typeface="宋体" pitchFamily="2" charset="-122"/>
              </a:rPr>
              <a:t>if (n!=null)</a:t>
            </a:r>
          </a:p>
          <a:p>
            <a:pPr lvl="0" latinLnBrk="1">
              <a:lnSpc>
                <a:spcPct val="120000"/>
              </a:lnSpc>
              <a:buClr>
                <a:srgbClr val="000000"/>
              </a:buClr>
            </a:pPr>
            <a:r>
              <a:rPr lang="en-US" altLang="zh-CN" sz="1800" b="1" dirty="0">
                <a:solidFill>
                  <a:schemeClr val="tx2"/>
                </a:solidFill>
                <a:latin typeface="Arial" charset="0"/>
                <a:ea typeface="宋体" pitchFamily="2" charset="-122"/>
              </a:rPr>
              <a:t>  {  </a:t>
            </a:r>
          </a:p>
          <a:p>
            <a:pPr lvl="0" latinLnBrk="1">
              <a:lnSpc>
                <a:spcPct val="120000"/>
              </a:lnSpc>
              <a:buClr>
                <a:srgbClr val="000000"/>
              </a:buClr>
            </a:pPr>
            <a:r>
              <a:rPr lang="en-US" altLang="zh-CN" sz="1800" b="1" dirty="0">
                <a:solidFill>
                  <a:schemeClr val="tx2"/>
                </a:solidFill>
                <a:latin typeface="Arial" charset="0"/>
                <a:ea typeface="宋体" pitchFamily="2" charset="-122"/>
              </a:rPr>
              <a:t>    </a:t>
            </a:r>
            <a:r>
              <a:rPr lang="en-US" altLang="zh-CN" sz="1800" b="1" dirty="0">
                <a:solidFill>
                  <a:srgbClr val="FF0000"/>
                </a:solidFill>
                <a:latin typeface="Arial" charset="0"/>
                <a:ea typeface="宋体" pitchFamily="2" charset="-122"/>
              </a:rPr>
              <a:t>while (</a:t>
            </a:r>
            <a:r>
              <a:rPr lang="en-US" altLang="zh-CN" sz="1800" b="1" dirty="0" err="1">
                <a:solidFill>
                  <a:srgbClr val="FF0000"/>
                </a:solidFill>
                <a:latin typeface="Arial" charset="0"/>
                <a:ea typeface="宋体" pitchFamily="2" charset="-122"/>
              </a:rPr>
              <a:t>i</a:t>
            </a:r>
            <a:r>
              <a:rPr lang="en-US" altLang="zh-CN" sz="1800" b="1" dirty="0">
                <a:solidFill>
                  <a:srgbClr val="FF0000"/>
                </a:solidFill>
                <a:latin typeface="Arial" charset="0"/>
                <a:ea typeface="宋体" pitchFamily="2" charset="-122"/>
              </a:rPr>
              <a:t>&lt;=n)</a:t>
            </a:r>
          </a:p>
          <a:p>
            <a:pPr lvl="0" latinLnBrk="1">
              <a:lnSpc>
                <a:spcPct val="120000"/>
              </a:lnSpc>
              <a:buClr>
                <a:srgbClr val="000000"/>
              </a:buClr>
            </a:pPr>
            <a:r>
              <a:rPr lang="en-US" altLang="zh-CN" sz="1800" b="1" dirty="0">
                <a:solidFill>
                  <a:schemeClr val="tx2"/>
                </a:solidFill>
                <a:latin typeface="Arial" charset="0"/>
                <a:ea typeface="宋体" pitchFamily="2" charset="-122"/>
              </a:rPr>
              <a:t>   </a:t>
            </a:r>
            <a:r>
              <a:rPr lang="en-US" altLang="zh-CN" sz="1800" b="1" dirty="0">
                <a:solidFill>
                  <a:srgbClr val="FF0000"/>
                </a:solidFill>
                <a:latin typeface="Arial" charset="0"/>
                <a:ea typeface="宋体" pitchFamily="2" charset="-122"/>
              </a:rPr>
              <a:t> {  </a:t>
            </a:r>
            <a:r>
              <a:rPr lang="en-US" altLang="zh-CN" sz="1800" b="1" dirty="0">
                <a:solidFill>
                  <a:schemeClr val="tx2"/>
                </a:solidFill>
                <a:latin typeface="Arial" charset="0"/>
                <a:ea typeface="宋体" pitchFamily="2" charset="-122"/>
              </a:rPr>
              <a:t>sum=</a:t>
            </a:r>
            <a:r>
              <a:rPr lang="en-US" altLang="zh-CN" sz="1800" b="1" dirty="0" err="1">
                <a:solidFill>
                  <a:schemeClr val="tx2"/>
                </a:solidFill>
                <a:latin typeface="Arial" charset="0"/>
                <a:ea typeface="宋体" pitchFamily="2" charset="-122"/>
              </a:rPr>
              <a:t>sum+i</a:t>
            </a:r>
            <a:r>
              <a:rPr lang="en-US" altLang="zh-CN" sz="1800" b="1" dirty="0">
                <a:solidFill>
                  <a:schemeClr val="tx2"/>
                </a:solidFill>
                <a:latin typeface="Arial" charset="0"/>
                <a:ea typeface="宋体" pitchFamily="2" charset="-122"/>
              </a:rPr>
              <a:t>; </a:t>
            </a:r>
            <a:r>
              <a:rPr lang="en-US" altLang="zh-CN" sz="1800" b="1" dirty="0" err="1">
                <a:solidFill>
                  <a:srgbClr val="FF0000"/>
                </a:solidFill>
                <a:latin typeface="Arial" charset="0"/>
                <a:ea typeface="宋体" pitchFamily="2" charset="-122"/>
              </a:rPr>
              <a:t>i</a:t>
            </a:r>
            <a:r>
              <a:rPr lang="en-US" altLang="zh-CN" sz="1800" b="1" dirty="0">
                <a:solidFill>
                  <a:srgbClr val="FF0000"/>
                </a:solidFill>
                <a:latin typeface="Arial" charset="0"/>
                <a:ea typeface="宋体" pitchFamily="2" charset="-122"/>
              </a:rPr>
              <a:t>++</a:t>
            </a:r>
            <a:r>
              <a:rPr lang="en-US" altLang="zh-CN" sz="1800" b="1" dirty="0">
                <a:solidFill>
                  <a:schemeClr val="tx2"/>
                </a:solidFill>
                <a:latin typeface="Arial" charset="0"/>
                <a:ea typeface="宋体" pitchFamily="2" charset="-122"/>
              </a:rPr>
              <a:t>;	}</a:t>
            </a:r>
          </a:p>
          <a:p>
            <a:pPr lvl="0" latinLnBrk="1">
              <a:lnSpc>
                <a:spcPct val="120000"/>
              </a:lnSpc>
              <a:buClr>
                <a:srgbClr val="000000"/>
              </a:buClr>
            </a:pPr>
            <a:r>
              <a:rPr lang="en-US" altLang="zh-CN" sz="1800" b="1" dirty="0">
                <a:solidFill>
                  <a:schemeClr val="tx2"/>
                </a:solidFill>
                <a:latin typeface="Arial" charset="0"/>
                <a:ea typeface="宋体" pitchFamily="2" charset="-122"/>
              </a:rPr>
              <a:t>    alert("1+2+...+N="+sum);</a:t>
            </a:r>
          </a:p>
          <a:p>
            <a:pPr lvl="0" latinLnBrk="1">
              <a:lnSpc>
                <a:spcPct val="120000"/>
              </a:lnSpc>
              <a:buClr>
                <a:srgbClr val="000000"/>
              </a:buClr>
            </a:pPr>
            <a:r>
              <a:rPr lang="en-US" altLang="zh-CN" sz="1800" b="1" dirty="0">
                <a:solidFill>
                  <a:schemeClr val="tx2"/>
                </a:solidFill>
                <a:latin typeface="Arial" charset="0"/>
                <a:ea typeface="宋体" pitchFamily="2" charset="-122"/>
              </a:rPr>
              <a:t>  }</a:t>
            </a:r>
          </a:p>
          <a:p>
            <a:pPr lvl="0" latinLnBrk="1">
              <a:lnSpc>
                <a:spcPct val="120000"/>
              </a:lnSpc>
              <a:buClr>
                <a:srgbClr val="000000"/>
              </a:buClr>
            </a:pPr>
            <a:r>
              <a:rPr lang="en-US" altLang="zh-CN" sz="1800" b="1" dirty="0">
                <a:solidFill>
                  <a:schemeClr val="tx2"/>
                </a:solidFill>
                <a:latin typeface="Arial" charset="0"/>
                <a:ea typeface="宋体" pitchFamily="2" charset="-122"/>
              </a:rPr>
              <a:t> &lt;/script&gt; </a:t>
            </a:r>
            <a:endParaRPr lang="zh-CN" altLang="en-US" sz="1800" b="1" dirty="0">
              <a:solidFill>
                <a:schemeClr val="tx2"/>
              </a:solidFill>
              <a:latin typeface="Arial" charset="0"/>
              <a:ea typeface="宋体" pitchFamily="2" charset="-122"/>
            </a:endParaRPr>
          </a:p>
        </p:txBody>
      </p:sp>
    </p:spTree>
    <p:extLst>
      <p:ext uri="{BB962C8B-B14F-4D97-AF65-F5344CB8AC3E}">
        <p14:creationId xmlns:p14="http://schemas.microsoft.com/office/powerpoint/2010/main" val="128050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ox(i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checkerboard(across)">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zh-CN" dirty="0" smtClean="0"/>
              <a:t>14.1.2 </a:t>
            </a:r>
            <a:r>
              <a:rPr lang="zh-CN" altLang="en-US" dirty="0" smtClean="0"/>
              <a:t>第一个</a:t>
            </a:r>
            <a:r>
              <a:rPr lang="en-US" altLang="zh-CN" dirty="0" smtClean="0"/>
              <a:t>JavaScript</a:t>
            </a:r>
            <a:r>
              <a:rPr lang="zh-CN" altLang="en-US" dirty="0" smtClean="0"/>
              <a:t>程序 </a:t>
            </a:r>
          </a:p>
        </p:txBody>
      </p:sp>
      <p:sp>
        <p:nvSpPr>
          <p:cNvPr id="17412" name="Rectangle 4"/>
          <p:cNvSpPr>
            <a:spLocks noChangeArrowheads="1"/>
          </p:cNvSpPr>
          <p:nvPr/>
        </p:nvSpPr>
        <p:spPr bwMode="auto">
          <a:xfrm>
            <a:off x="533400" y="2138725"/>
            <a:ext cx="5257800" cy="2490425"/>
          </a:xfrm>
          <a:prstGeom prst="rect">
            <a:avLst/>
          </a:prstGeom>
          <a:noFill/>
          <a:ln w="9525">
            <a:solidFill>
              <a:srgbClr val="0000FF"/>
            </a:solidFill>
            <a:miter lim="800000"/>
            <a:headEnd/>
            <a:tailEnd/>
          </a:ln>
        </p:spPr>
        <p:txBody>
          <a:bodyPr wrap="square">
            <a:spAutoFit/>
          </a:bodyPr>
          <a:lstStyle/>
          <a:p>
            <a:pPr>
              <a:lnSpc>
                <a:spcPts val="1700"/>
              </a:lnSpc>
            </a:pPr>
            <a:r>
              <a:rPr lang="en-US" altLang="zh-CN" sz="1600" dirty="0"/>
              <a:t>&lt;!-- </a:t>
            </a:r>
            <a:r>
              <a:rPr lang="en-US" altLang="zh-CN" sz="1600" dirty="0" smtClean="0"/>
              <a:t>edu_14_1_1.html </a:t>
            </a:r>
            <a:r>
              <a:rPr lang="en-US" altLang="zh-CN" sz="1600" dirty="0"/>
              <a:t>--&gt;</a:t>
            </a:r>
          </a:p>
          <a:p>
            <a:pPr>
              <a:lnSpc>
                <a:spcPts val="1700"/>
              </a:lnSpc>
            </a:pPr>
            <a:r>
              <a:rPr lang="en-US" altLang="zh-CN" sz="1600" dirty="0"/>
              <a:t>&lt;html&gt;</a:t>
            </a:r>
          </a:p>
          <a:p>
            <a:pPr>
              <a:lnSpc>
                <a:spcPts val="1700"/>
              </a:lnSpc>
            </a:pPr>
            <a:r>
              <a:rPr lang="en-US" altLang="zh-CN" sz="1600" dirty="0"/>
              <a:t>   &lt;head&gt;</a:t>
            </a:r>
          </a:p>
          <a:p>
            <a:pPr>
              <a:lnSpc>
                <a:spcPts val="1700"/>
              </a:lnSpc>
            </a:pPr>
            <a:r>
              <a:rPr lang="en-US" altLang="zh-CN" sz="1600" dirty="0"/>
              <a:t>	&lt;title&gt;</a:t>
            </a:r>
            <a:r>
              <a:rPr lang="zh-CN" altLang="en-US" sz="1600" dirty="0"/>
              <a:t>第一个</a:t>
            </a:r>
            <a:r>
              <a:rPr lang="en-US" altLang="zh-CN" sz="1600" dirty="0"/>
              <a:t>JavaScript</a:t>
            </a:r>
            <a:r>
              <a:rPr lang="zh-CN" altLang="en-US" sz="1600" dirty="0"/>
              <a:t>实例</a:t>
            </a:r>
            <a:r>
              <a:rPr lang="en-US" altLang="zh-CN" sz="1600" dirty="0"/>
              <a:t>&lt;/title&gt;</a:t>
            </a:r>
          </a:p>
          <a:p>
            <a:pPr>
              <a:lnSpc>
                <a:spcPts val="1700"/>
              </a:lnSpc>
            </a:pPr>
            <a:r>
              <a:rPr lang="en-US" altLang="zh-CN" sz="1600" dirty="0"/>
              <a:t>   &lt;/head&gt;</a:t>
            </a:r>
          </a:p>
          <a:p>
            <a:pPr>
              <a:lnSpc>
                <a:spcPts val="1700"/>
              </a:lnSpc>
            </a:pPr>
            <a:r>
              <a:rPr lang="en-US" altLang="zh-CN" sz="1600" dirty="0"/>
              <a:t>   </a:t>
            </a:r>
            <a:r>
              <a:rPr lang="en-US" altLang="zh-CN" sz="1600" dirty="0">
                <a:solidFill>
                  <a:srgbClr val="FF0000"/>
                </a:solidFill>
              </a:rPr>
              <a:t>&lt;body&gt;</a:t>
            </a:r>
          </a:p>
          <a:p>
            <a:pPr>
              <a:lnSpc>
                <a:spcPts val="1700"/>
              </a:lnSpc>
            </a:pPr>
            <a:r>
              <a:rPr lang="en-US" altLang="zh-CN" sz="1600" dirty="0"/>
              <a:t>	&lt;script type="text/</a:t>
            </a:r>
            <a:r>
              <a:rPr lang="en-US" altLang="zh-CN" sz="1600" dirty="0" err="1"/>
              <a:t>javascript</a:t>
            </a:r>
            <a:r>
              <a:rPr lang="en-US" altLang="zh-CN" sz="1600" dirty="0"/>
              <a:t>"&gt;</a:t>
            </a:r>
          </a:p>
          <a:p>
            <a:pPr>
              <a:lnSpc>
                <a:spcPts val="1700"/>
              </a:lnSpc>
            </a:pPr>
            <a:r>
              <a:rPr lang="en-US" altLang="zh-CN" sz="1600" dirty="0"/>
              <a:t>	</a:t>
            </a:r>
            <a:r>
              <a:rPr lang="en-US" altLang="zh-CN" sz="1600" dirty="0" err="1"/>
              <a:t>document.write</a:t>
            </a:r>
            <a:r>
              <a:rPr lang="en-US" altLang="zh-CN" sz="1600" dirty="0"/>
              <a:t>("</a:t>
            </a:r>
            <a:r>
              <a:rPr lang="zh-CN" altLang="en-US" sz="1600" dirty="0"/>
              <a:t>第一个</a:t>
            </a:r>
            <a:r>
              <a:rPr lang="en-US" altLang="zh-CN" sz="1600" dirty="0"/>
              <a:t>JavaScript</a:t>
            </a:r>
            <a:r>
              <a:rPr lang="zh-CN" altLang="en-US" sz="1600" dirty="0"/>
              <a:t>实例</a:t>
            </a:r>
            <a:r>
              <a:rPr lang="en-US" altLang="zh-CN" sz="1600" dirty="0"/>
              <a:t>!");</a:t>
            </a:r>
          </a:p>
          <a:p>
            <a:pPr>
              <a:lnSpc>
                <a:spcPts val="1700"/>
              </a:lnSpc>
            </a:pPr>
            <a:r>
              <a:rPr lang="en-US" altLang="zh-CN" sz="1600" dirty="0"/>
              <a:t>       &lt;/script&gt;		</a:t>
            </a:r>
          </a:p>
          <a:p>
            <a:pPr>
              <a:lnSpc>
                <a:spcPts val="1700"/>
              </a:lnSpc>
            </a:pPr>
            <a:r>
              <a:rPr lang="en-US" altLang="zh-CN" sz="1600" dirty="0"/>
              <a:t>   </a:t>
            </a:r>
            <a:r>
              <a:rPr lang="en-US" altLang="zh-CN" sz="1600" dirty="0">
                <a:solidFill>
                  <a:srgbClr val="FF0000"/>
                </a:solidFill>
              </a:rPr>
              <a:t>&lt;/body&gt;</a:t>
            </a:r>
          </a:p>
          <a:p>
            <a:pPr>
              <a:lnSpc>
                <a:spcPts val="1700"/>
              </a:lnSpc>
            </a:pPr>
            <a:r>
              <a:rPr lang="en-US" altLang="zh-CN" sz="1600" dirty="0"/>
              <a:t>&lt;/html&gt;</a:t>
            </a:r>
            <a:endParaRPr lang="zh-CN" altLang="en-US" sz="1600" dirty="0"/>
          </a:p>
        </p:txBody>
      </p:sp>
      <p:sp>
        <p:nvSpPr>
          <p:cNvPr id="17413" name="Rectangle 5"/>
          <p:cNvSpPr>
            <a:spLocks noChangeArrowheads="1"/>
          </p:cNvSpPr>
          <p:nvPr/>
        </p:nvSpPr>
        <p:spPr bwMode="auto">
          <a:xfrm>
            <a:off x="533400" y="839391"/>
            <a:ext cx="8534400" cy="984885"/>
          </a:xfrm>
          <a:prstGeom prst="rect">
            <a:avLst/>
          </a:prstGeom>
          <a:solidFill>
            <a:schemeClr val="bg1"/>
          </a:solidFill>
          <a:ln w="9525">
            <a:solidFill>
              <a:schemeClr val="bg1"/>
            </a:solidFill>
            <a:miter lim="800000"/>
            <a:headEnd/>
            <a:tailEnd/>
          </a:ln>
        </p:spPr>
        <p:txBody>
          <a:bodyPr wrap="square">
            <a:spAutoFit/>
          </a:bodyPr>
          <a:lstStyle/>
          <a:p>
            <a:r>
              <a:rPr lang="zh-CN" altLang="en-US" dirty="0"/>
              <a:t>基本语法：</a:t>
            </a:r>
          </a:p>
          <a:p>
            <a:r>
              <a:rPr lang="en-US" altLang="zh-CN" sz="1800" dirty="0">
                <a:solidFill>
                  <a:srgbClr val="FF0000"/>
                </a:solidFill>
              </a:rPr>
              <a:t>&lt;script type=“text/</a:t>
            </a:r>
            <a:r>
              <a:rPr lang="en-US" altLang="zh-CN" sz="1800" dirty="0" err="1">
                <a:solidFill>
                  <a:srgbClr val="FF0000"/>
                </a:solidFill>
              </a:rPr>
              <a:t>javascript</a:t>
            </a:r>
            <a:r>
              <a:rPr lang="en-US" altLang="zh-CN" sz="1800" dirty="0">
                <a:solidFill>
                  <a:srgbClr val="FF0000"/>
                </a:solidFill>
              </a:rPr>
              <a:t> [</a:t>
            </a:r>
            <a:r>
              <a:rPr lang="en-US" altLang="zh-CN" sz="1800" dirty="0" err="1">
                <a:solidFill>
                  <a:srgbClr val="FF0000"/>
                </a:solidFill>
              </a:rPr>
              <a:t>src</a:t>
            </a:r>
            <a:r>
              <a:rPr lang="en-US" altLang="zh-CN" sz="1800" dirty="0">
                <a:solidFill>
                  <a:srgbClr val="FF0000"/>
                </a:solidFill>
              </a:rPr>
              <a:t>=“</a:t>
            </a:r>
            <a:r>
              <a:rPr lang="zh-CN" altLang="en-US" sz="1800" dirty="0">
                <a:solidFill>
                  <a:srgbClr val="FF0000"/>
                </a:solidFill>
              </a:rPr>
              <a:t>外部</a:t>
            </a:r>
            <a:r>
              <a:rPr lang="en-US" altLang="zh-CN" sz="1800" dirty="0">
                <a:solidFill>
                  <a:srgbClr val="FF0000"/>
                </a:solidFill>
              </a:rPr>
              <a:t>JS</a:t>
            </a:r>
            <a:r>
              <a:rPr lang="zh-CN" altLang="en-US" sz="1800" dirty="0">
                <a:solidFill>
                  <a:srgbClr val="FF0000"/>
                </a:solidFill>
              </a:rPr>
              <a:t>文件”</a:t>
            </a:r>
            <a:r>
              <a:rPr lang="en-US" altLang="zh-CN" sz="1800" dirty="0">
                <a:solidFill>
                  <a:srgbClr val="FF0000"/>
                </a:solidFill>
              </a:rPr>
              <a:t>]&gt;</a:t>
            </a:r>
            <a:r>
              <a:rPr lang="en-US" altLang="zh-CN" sz="1800" dirty="0" err="1">
                <a:solidFill>
                  <a:srgbClr val="FF0000"/>
                </a:solidFill>
              </a:rPr>
              <a:t>js</a:t>
            </a:r>
            <a:r>
              <a:rPr lang="zh-CN" altLang="en-US" sz="1800" dirty="0">
                <a:solidFill>
                  <a:srgbClr val="FF0000"/>
                </a:solidFill>
              </a:rPr>
              <a:t>语句块</a:t>
            </a:r>
            <a:r>
              <a:rPr lang="en-US" altLang="zh-CN" sz="1800" dirty="0">
                <a:solidFill>
                  <a:srgbClr val="FF0000"/>
                </a:solidFill>
              </a:rPr>
              <a:t>;&lt;/script&gt;	</a:t>
            </a:r>
          </a:p>
          <a:p>
            <a:r>
              <a:rPr lang="en-US" altLang="zh-CN" sz="1800" dirty="0">
                <a:solidFill>
                  <a:srgbClr val="FF0000"/>
                </a:solidFill>
              </a:rPr>
              <a:t>&lt;script language=“</a:t>
            </a:r>
            <a:r>
              <a:rPr lang="en-US" altLang="zh-CN" sz="1800" dirty="0" err="1">
                <a:solidFill>
                  <a:srgbClr val="FF0000"/>
                </a:solidFill>
              </a:rPr>
              <a:t>javascript</a:t>
            </a:r>
            <a:r>
              <a:rPr lang="en-US" altLang="zh-CN" sz="1800" dirty="0">
                <a:solidFill>
                  <a:srgbClr val="FF0000"/>
                </a:solidFill>
              </a:rPr>
              <a:t> [</a:t>
            </a:r>
            <a:r>
              <a:rPr lang="en-US" altLang="zh-CN" sz="1800" dirty="0" err="1">
                <a:solidFill>
                  <a:srgbClr val="FF0000"/>
                </a:solidFill>
              </a:rPr>
              <a:t>src</a:t>
            </a:r>
            <a:r>
              <a:rPr lang="en-US" altLang="zh-CN" sz="1800" dirty="0">
                <a:solidFill>
                  <a:srgbClr val="FF0000"/>
                </a:solidFill>
              </a:rPr>
              <a:t>=“</a:t>
            </a:r>
            <a:r>
              <a:rPr lang="zh-CN" altLang="en-US" sz="1800" dirty="0">
                <a:solidFill>
                  <a:srgbClr val="FF0000"/>
                </a:solidFill>
              </a:rPr>
              <a:t>外部</a:t>
            </a:r>
            <a:r>
              <a:rPr lang="en-US" altLang="zh-CN" sz="1800" dirty="0">
                <a:solidFill>
                  <a:srgbClr val="FF0000"/>
                </a:solidFill>
              </a:rPr>
              <a:t>JS</a:t>
            </a:r>
            <a:r>
              <a:rPr lang="zh-CN" altLang="en-US" sz="1800" dirty="0">
                <a:solidFill>
                  <a:srgbClr val="FF0000"/>
                </a:solidFill>
              </a:rPr>
              <a:t>文件”</a:t>
            </a:r>
            <a:r>
              <a:rPr lang="en-US" altLang="zh-CN" sz="1800" dirty="0">
                <a:solidFill>
                  <a:srgbClr val="FF0000"/>
                </a:solidFill>
              </a:rPr>
              <a:t>]&gt;</a:t>
            </a:r>
            <a:r>
              <a:rPr lang="en-US" altLang="zh-CN" sz="1800" dirty="0" err="1">
                <a:solidFill>
                  <a:srgbClr val="FF0000"/>
                </a:solidFill>
              </a:rPr>
              <a:t>js</a:t>
            </a:r>
            <a:r>
              <a:rPr lang="zh-CN" altLang="en-US" sz="1800" dirty="0">
                <a:solidFill>
                  <a:srgbClr val="FF0000"/>
                </a:solidFill>
              </a:rPr>
              <a:t>语句块</a:t>
            </a:r>
            <a:r>
              <a:rPr lang="en-US" altLang="zh-CN" sz="1800" dirty="0">
                <a:solidFill>
                  <a:srgbClr val="FF0000"/>
                </a:solidFill>
              </a:rPr>
              <a:t>;&lt;/script</a:t>
            </a:r>
            <a:r>
              <a:rPr lang="en-US" altLang="zh-CN" sz="1800" dirty="0" smtClean="0">
                <a:solidFill>
                  <a:srgbClr val="FF0000"/>
                </a:solidFill>
              </a:rPr>
              <a:t>&gt;</a:t>
            </a:r>
            <a:r>
              <a:rPr lang="zh-CN" altLang="en-US" sz="1800" dirty="0">
                <a:solidFill>
                  <a:srgbClr val="FF0000"/>
                </a:solidFill>
              </a:rPr>
              <a:t>	</a:t>
            </a:r>
          </a:p>
        </p:txBody>
      </p:sp>
      <p:pic>
        <p:nvPicPr>
          <p:cNvPr id="30721" name="Picture 1"/>
          <p:cNvPicPr>
            <a:picLocks noChangeAspect="1" noChangeArrowheads="1"/>
          </p:cNvPicPr>
          <p:nvPr/>
        </p:nvPicPr>
        <p:blipFill>
          <a:blip r:embed="rId2" cstate="print"/>
          <a:srcRect/>
          <a:stretch>
            <a:fillRect/>
          </a:stretch>
        </p:blipFill>
        <p:spPr bwMode="auto">
          <a:xfrm>
            <a:off x="6096000" y="2647950"/>
            <a:ext cx="2922587" cy="1136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ppt_x"/>
                                          </p:val>
                                        </p:tav>
                                        <p:tav tm="100000">
                                          <p:val>
                                            <p:strVal val="#ppt_x"/>
                                          </p:val>
                                        </p:tav>
                                      </p:tavLst>
                                    </p:anim>
                                    <p:anim calcmode="lin" valueType="num">
                                      <p:cBhvr additive="base">
                                        <p:cTn id="8"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2"/>
                                        </p:tgtEl>
                                        <p:attrNameLst>
                                          <p:attrName>style.visibility</p:attrName>
                                        </p:attrNameLst>
                                      </p:cBhvr>
                                      <p:to>
                                        <p:strVal val="visible"/>
                                      </p:to>
                                    </p:set>
                                    <p:anim calcmode="lin" valueType="num">
                                      <p:cBhvr additive="base">
                                        <p:cTn id="13" dur="500" fill="hold"/>
                                        <p:tgtEl>
                                          <p:spTgt spid="17412"/>
                                        </p:tgtEl>
                                        <p:attrNameLst>
                                          <p:attrName>ppt_x</p:attrName>
                                        </p:attrNameLst>
                                      </p:cBhvr>
                                      <p:tavLst>
                                        <p:tav tm="0">
                                          <p:val>
                                            <p:strVal val="#ppt_x"/>
                                          </p:val>
                                        </p:tav>
                                        <p:tav tm="100000">
                                          <p:val>
                                            <p:strVal val="#ppt_x"/>
                                          </p:val>
                                        </p:tav>
                                      </p:tavLst>
                                    </p:anim>
                                    <p:anim calcmode="lin" valueType="num">
                                      <p:cBhvr additive="base">
                                        <p:cTn id="14"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en-US" altLang="zh-CN" dirty="0" smtClean="0">
                <a:sym typeface="+mn-ea"/>
              </a:rPr>
              <a:t>14.5.3 </a:t>
            </a:r>
            <a:r>
              <a:rPr lang="zh-CN" altLang="en-US" dirty="0" smtClean="0">
                <a:sym typeface="+mn-ea"/>
              </a:rPr>
              <a:t>循环结构</a:t>
            </a:r>
            <a:r>
              <a:rPr lang="en-US" altLang="zh-CN" dirty="0" smtClean="0">
                <a:sym typeface="+mn-ea"/>
              </a:rPr>
              <a:t>-</a:t>
            </a:r>
            <a:r>
              <a:rPr lang="en-US" altLang="zh-CN" dirty="0" smtClean="0"/>
              <a:t>do-while</a:t>
            </a:r>
            <a:r>
              <a:rPr lang="zh-CN" altLang="en-US" dirty="0" smtClean="0"/>
              <a:t>语句 </a:t>
            </a:r>
          </a:p>
        </p:txBody>
      </p:sp>
      <p:sp>
        <p:nvSpPr>
          <p:cNvPr id="3" name="文本占位符 2"/>
          <p:cNvSpPr>
            <a:spLocks noGrp="1"/>
          </p:cNvSpPr>
          <p:nvPr>
            <p:ph idx="1"/>
          </p:nvPr>
        </p:nvSpPr>
        <p:spPr>
          <a:xfrm>
            <a:off x="533400" y="819150"/>
            <a:ext cx="3851275" cy="1295400"/>
          </a:xfrm>
          <a:ln w="9525">
            <a:noFill/>
            <a:miter/>
          </a:ln>
        </p:spPr>
        <p:txBody>
          <a:bodyPr anchor="t"/>
          <a:lstStyle/>
          <a:p>
            <a:pPr marL="533400" indent="-533400">
              <a:spcBef>
                <a:spcPts val="0"/>
              </a:spcBef>
              <a:spcAft>
                <a:spcPts val="0"/>
              </a:spcAft>
              <a:buNone/>
            </a:pPr>
            <a:r>
              <a:rPr lang="en-US" altLang="zh-CN" sz="2400" kern="1200" dirty="0">
                <a:solidFill>
                  <a:schemeClr val="tx1"/>
                </a:solidFill>
                <a:latin typeface="黑体" pitchFamily="2" charset="-122"/>
                <a:ea typeface="黑体" pitchFamily="2" charset="-122"/>
              </a:rPr>
              <a:t>do… while</a:t>
            </a:r>
            <a:r>
              <a:rPr lang="zh-CN" altLang="en-US" sz="2400" kern="1200" dirty="0">
                <a:solidFill>
                  <a:schemeClr val="tx1"/>
                </a:solidFill>
                <a:latin typeface="黑体" pitchFamily="2" charset="-122"/>
                <a:ea typeface="黑体" pitchFamily="2" charset="-122"/>
              </a:rPr>
              <a:t>循环</a:t>
            </a:r>
          </a:p>
          <a:p>
            <a:pPr marL="914400" lvl="1" indent="-457200">
              <a:spcBef>
                <a:spcPts val="0"/>
              </a:spcBef>
              <a:spcAft>
                <a:spcPts val="0"/>
              </a:spcAft>
              <a:buNone/>
            </a:pPr>
            <a:r>
              <a:rPr lang="en-US" altLang="zh-CN" sz="1800" kern="1200" dirty="0">
                <a:solidFill>
                  <a:srgbClr val="FF0000"/>
                </a:solidFill>
                <a:latin typeface="黑体" pitchFamily="2" charset="-122"/>
                <a:ea typeface="黑体" pitchFamily="2" charset="-122"/>
              </a:rPr>
              <a:t>do{</a:t>
            </a:r>
          </a:p>
          <a:p>
            <a:pPr marL="914400" lvl="1" indent="-457200">
              <a:spcBef>
                <a:spcPts val="0"/>
              </a:spcBef>
              <a:spcAft>
                <a:spcPts val="0"/>
              </a:spcAft>
              <a:buNone/>
            </a:pPr>
            <a:r>
              <a:rPr lang="zh-CN" altLang="en-US" sz="1800" kern="1200" dirty="0">
                <a:solidFill>
                  <a:srgbClr val="FF0000"/>
                </a:solidFill>
                <a:latin typeface="黑体" pitchFamily="2" charset="-122"/>
                <a:ea typeface="黑体" pitchFamily="2" charset="-122"/>
              </a:rPr>
              <a:t>    需执行的代码</a:t>
            </a:r>
            <a:r>
              <a:rPr lang="en-US" altLang="zh-CN" sz="1800" kern="1200" dirty="0">
                <a:solidFill>
                  <a:srgbClr val="FF0000"/>
                </a:solidFill>
                <a:latin typeface="黑体" pitchFamily="2" charset="-122"/>
                <a:ea typeface="黑体" pitchFamily="2" charset="-122"/>
              </a:rPr>
              <a:t>;</a:t>
            </a:r>
          </a:p>
          <a:p>
            <a:pPr marL="914400" lvl="1" indent="-457200">
              <a:spcBef>
                <a:spcPts val="0"/>
              </a:spcBef>
              <a:spcAft>
                <a:spcPts val="0"/>
              </a:spcAft>
              <a:buNone/>
            </a:pPr>
            <a:r>
              <a:rPr lang="en-US" altLang="zh-CN" sz="1800" kern="1200" dirty="0">
                <a:solidFill>
                  <a:srgbClr val="FF0000"/>
                </a:solidFill>
                <a:latin typeface="黑体" pitchFamily="2" charset="-122"/>
                <a:ea typeface="黑体" pitchFamily="2" charset="-122"/>
              </a:rPr>
              <a:t>  }while(</a:t>
            </a:r>
            <a:r>
              <a:rPr lang="zh-CN" altLang="en-US" sz="1800" kern="1200" dirty="0">
                <a:solidFill>
                  <a:srgbClr val="FF0000"/>
                </a:solidFill>
                <a:latin typeface="黑体" pitchFamily="2" charset="-122"/>
                <a:ea typeface="黑体" pitchFamily="2" charset="-122"/>
              </a:rPr>
              <a:t>表达式</a:t>
            </a:r>
            <a:r>
              <a:rPr lang="en-US" altLang="zh-CN" sz="1800" kern="1200" dirty="0">
                <a:solidFill>
                  <a:srgbClr val="FF0000"/>
                </a:solidFill>
                <a:latin typeface="黑体" pitchFamily="2" charset="-122"/>
                <a:ea typeface="黑体" pitchFamily="2" charset="-122"/>
              </a:rPr>
              <a:t>)</a:t>
            </a:r>
          </a:p>
        </p:txBody>
      </p:sp>
      <p:graphicFrame>
        <p:nvGraphicFramePr>
          <p:cNvPr id="4" name="对象 3"/>
          <p:cNvGraphicFramePr>
            <a:graphicFrameLocks noGrp="1"/>
          </p:cNvGraphicFramePr>
          <p:nvPr/>
        </p:nvGraphicFramePr>
        <p:xfrm>
          <a:off x="609600" y="2266950"/>
          <a:ext cx="3657599" cy="2309337"/>
        </p:xfrm>
        <a:graphic>
          <a:graphicData uri="http://schemas.openxmlformats.org/presentationml/2006/ole">
            <mc:AlternateContent xmlns:mc="http://schemas.openxmlformats.org/markup-compatibility/2006">
              <mc:Choice xmlns:v="urn:schemas-microsoft-com:vml" Requires="v">
                <p:oleObj spid="_x0000_s5240" r:id="rId3" imgW="1680667" imgH="1778203" progId="">
                  <p:embed/>
                </p:oleObj>
              </mc:Choice>
              <mc:Fallback>
                <p:oleObj r:id="rId3" imgW="1680667" imgH="1778203" progId="">
                  <p:embed/>
                  <p:pic>
                    <p:nvPicPr>
                      <p:cNvPr id="0" name="Picture 117"/>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66950"/>
                        <a:ext cx="3657599" cy="230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矩形 4"/>
          <p:cNvSpPr/>
          <p:nvPr/>
        </p:nvSpPr>
        <p:spPr>
          <a:xfrm>
            <a:off x="4413885" y="800101"/>
            <a:ext cx="4653915" cy="3693319"/>
          </a:xfrm>
          <a:prstGeom prst="rect">
            <a:avLst/>
          </a:prstGeom>
          <a:noFill/>
          <a:ln w="38100">
            <a:noFill/>
            <a:miter/>
          </a:ln>
          <a:effectLst/>
          <a:extLst>
            <a:ext uri="{909E8E84-426E-40DD-AFC4-6F175D3DCCD1}">
              <a14:hiddenFill xmlns:a14="http://schemas.microsoft.com/office/drawing/2010/main">
                <a:solidFill>
                  <a:schemeClr val="accent1"/>
                </a:solidFill>
              </a14:hiddenFill>
            </a:ext>
          </a:extLst>
        </p:spPr>
        <p:txBody>
          <a:bodyPr wrap="square" anchor="t">
            <a:spAutoFit/>
          </a:bodyPr>
          <a:lstStyle/>
          <a:p>
            <a:pPr lvl="0" latinLnBrk="1">
              <a:buClr>
                <a:srgbClr val="000000"/>
              </a:buClr>
            </a:pPr>
            <a:r>
              <a:rPr lang="en-US" altLang="zh-CN" sz="1800" b="1" dirty="0">
                <a:solidFill>
                  <a:schemeClr val="tx2"/>
                </a:solidFill>
                <a:latin typeface="Arial" charset="0"/>
                <a:ea typeface="宋体" pitchFamily="2" charset="-122"/>
              </a:rPr>
              <a:t>&lt;script type="text/</a:t>
            </a:r>
            <a:r>
              <a:rPr lang="en-US" altLang="zh-CN" sz="1800" b="1" dirty="0" err="1">
                <a:solidFill>
                  <a:schemeClr val="tx2"/>
                </a:solidFill>
                <a:latin typeface="Arial" charset="0"/>
                <a:ea typeface="宋体" pitchFamily="2" charset="-122"/>
              </a:rPr>
              <a:t>javascript</a:t>
            </a:r>
            <a:r>
              <a:rPr lang="en-US" altLang="zh-CN" sz="1800" b="1" dirty="0">
                <a:solidFill>
                  <a:schemeClr val="tx2"/>
                </a:solidFill>
                <a:latin typeface="Arial" charset="0"/>
                <a:ea typeface="宋体" pitchFamily="2" charset="-122"/>
              </a:rPr>
              <a:t>"&gt;</a:t>
            </a:r>
          </a:p>
          <a:p>
            <a:pPr lvl="0" latinLnBrk="1">
              <a:buClr>
                <a:srgbClr val="000000"/>
              </a:buClr>
            </a:pPr>
            <a:r>
              <a:rPr lang="en-US" altLang="zh-CN" sz="1800" b="1" dirty="0">
                <a:solidFill>
                  <a:schemeClr val="tx2"/>
                </a:solidFill>
                <a:latin typeface="Arial" charset="0"/>
                <a:ea typeface="宋体" pitchFamily="2" charset="-122"/>
              </a:rPr>
              <a:t>  //</a:t>
            </a:r>
            <a:r>
              <a:rPr lang="zh-CN" altLang="en-US" sz="1800" b="1" dirty="0">
                <a:solidFill>
                  <a:schemeClr val="tx2"/>
                </a:solidFill>
                <a:latin typeface="Arial" charset="0"/>
                <a:ea typeface="宋体" pitchFamily="2" charset="-122"/>
              </a:rPr>
              <a:t>计算</a:t>
            </a:r>
            <a:r>
              <a:rPr lang="en-US" altLang="zh-CN" sz="1800" b="1" dirty="0">
                <a:solidFill>
                  <a:schemeClr val="tx2"/>
                </a:solidFill>
                <a:latin typeface="Arial" charset="0"/>
                <a:ea typeface="宋体" pitchFamily="2" charset="-122"/>
              </a:rPr>
              <a:t>1+2+...+n</a:t>
            </a:r>
            <a:r>
              <a:rPr lang="zh-CN" altLang="en-US" sz="1800" b="1" dirty="0">
                <a:solidFill>
                  <a:schemeClr val="tx2"/>
                </a:solidFill>
                <a:latin typeface="Arial" charset="0"/>
                <a:ea typeface="宋体" pitchFamily="2" charset="-122"/>
              </a:rPr>
              <a:t>的和</a:t>
            </a:r>
          </a:p>
          <a:p>
            <a:pPr lvl="0" latinLnBrk="1">
              <a:buClr>
                <a:srgbClr val="000000"/>
              </a:buClr>
            </a:pPr>
            <a:r>
              <a:rPr lang="zh-CN" altLang="en-US" sz="1800" b="1" dirty="0">
                <a:solidFill>
                  <a:schemeClr val="tx2"/>
                </a:solidFill>
                <a:latin typeface="Arial" charset="0"/>
                <a:ea typeface="宋体" pitchFamily="2" charset="-122"/>
              </a:rPr>
              <a:t>  </a:t>
            </a:r>
            <a:r>
              <a:rPr lang="en-US" altLang="zh-CN" sz="1800" b="1" dirty="0" err="1">
                <a:solidFill>
                  <a:schemeClr val="tx2"/>
                </a:solidFill>
                <a:latin typeface="Arial" charset="0"/>
                <a:ea typeface="宋体" pitchFamily="2" charset="-122"/>
              </a:rPr>
              <a:t>var</a:t>
            </a:r>
            <a:r>
              <a:rPr lang="en-US" altLang="zh-CN" sz="1800" b="1" dirty="0">
                <a:solidFill>
                  <a:schemeClr val="tx2"/>
                </a:solidFill>
                <a:latin typeface="Arial" charset="0"/>
                <a:ea typeface="宋体" pitchFamily="2" charset="-122"/>
              </a:rPr>
              <a:t> n=prompt("</a:t>
            </a:r>
            <a:r>
              <a:rPr lang="zh-CN" altLang="en-US" sz="1800" b="1" dirty="0">
                <a:solidFill>
                  <a:schemeClr val="tx2"/>
                </a:solidFill>
                <a:latin typeface="Arial" charset="0"/>
                <a:ea typeface="宋体" pitchFamily="2" charset="-122"/>
              </a:rPr>
              <a:t>输入整数</a:t>
            </a:r>
            <a:r>
              <a:rPr lang="en-US" altLang="zh-CN" sz="1800" b="1" dirty="0">
                <a:solidFill>
                  <a:schemeClr val="tx2"/>
                </a:solidFill>
                <a:latin typeface="Arial" charset="0"/>
                <a:ea typeface="宋体" pitchFamily="2" charset="-122"/>
              </a:rPr>
              <a:t>N",1);</a:t>
            </a:r>
          </a:p>
          <a:p>
            <a:pPr lvl="0" latinLnBrk="1">
              <a:buClr>
                <a:srgbClr val="000000"/>
              </a:buClr>
            </a:pPr>
            <a:r>
              <a:rPr lang="en-US" altLang="zh-CN" sz="1800" b="1" dirty="0">
                <a:solidFill>
                  <a:schemeClr val="tx2"/>
                </a:solidFill>
                <a:latin typeface="Arial" charset="0"/>
                <a:ea typeface="宋体" pitchFamily="2" charset="-122"/>
              </a:rPr>
              <a:t> </a:t>
            </a:r>
            <a:r>
              <a:rPr lang="en-US" altLang="zh-CN" sz="1800" b="1" u="sng" dirty="0">
                <a:solidFill>
                  <a:schemeClr val="tx2"/>
                </a:solidFill>
                <a:latin typeface="Arial" charset="0"/>
                <a:ea typeface="宋体" pitchFamily="2" charset="-122"/>
              </a:rPr>
              <a:t> </a:t>
            </a:r>
            <a:r>
              <a:rPr lang="en-US" altLang="zh-CN" sz="1800" b="1" u="sng" dirty="0" err="1">
                <a:solidFill>
                  <a:schemeClr val="tx2"/>
                </a:solidFill>
                <a:latin typeface="Arial" charset="0"/>
                <a:ea typeface="宋体" pitchFamily="2" charset="-122"/>
              </a:rPr>
              <a:t>var</a:t>
            </a:r>
            <a:r>
              <a:rPr lang="en-US" altLang="zh-CN" sz="1800" b="1" u="sng" dirty="0">
                <a:solidFill>
                  <a:schemeClr val="tx2"/>
                </a:solidFill>
                <a:latin typeface="Arial" charset="0"/>
                <a:ea typeface="宋体" pitchFamily="2" charset="-122"/>
              </a:rPr>
              <a:t> </a:t>
            </a:r>
            <a:r>
              <a:rPr lang="en-US" altLang="zh-CN" sz="1800" b="1" u="sng" dirty="0" err="1">
                <a:solidFill>
                  <a:schemeClr val="tx2"/>
                </a:solidFill>
                <a:latin typeface="Arial" charset="0"/>
                <a:ea typeface="宋体" pitchFamily="2" charset="-122"/>
              </a:rPr>
              <a:t>i</a:t>
            </a:r>
            <a:r>
              <a:rPr lang="en-US" altLang="zh-CN" sz="1800" b="1" u="sng" dirty="0">
                <a:solidFill>
                  <a:schemeClr val="tx2"/>
                </a:solidFill>
                <a:latin typeface="Arial" charset="0"/>
                <a:ea typeface="宋体" pitchFamily="2" charset="-122"/>
              </a:rPr>
              <a:t>=1,sum=0; </a:t>
            </a:r>
            <a:r>
              <a:rPr lang="en-US" altLang="zh-CN" sz="1800" b="1" dirty="0">
                <a:solidFill>
                  <a:schemeClr val="tx2"/>
                </a:solidFill>
                <a:latin typeface="Arial" charset="0"/>
                <a:ea typeface="宋体" pitchFamily="2" charset="-122"/>
              </a:rPr>
              <a:t> //</a:t>
            </a:r>
            <a:r>
              <a:rPr lang="zh-CN" altLang="en-US" sz="1800" b="1" dirty="0">
                <a:solidFill>
                  <a:schemeClr val="tx2"/>
                </a:solidFill>
                <a:latin typeface="Arial" charset="0"/>
                <a:ea typeface="宋体" pitchFamily="2" charset="-122"/>
              </a:rPr>
              <a:t>逗号运算符</a:t>
            </a:r>
          </a:p>
          <a:p>
            <a:pPr lvl="0" latinLnBrk="1">
              <a:buClr>
                <a:srgbClr val="000000"/>
              </a:buClr>
            </a:pPr>
            <a:r>
              <a:rPr lang="zh-CN" altLang="en-US" sz="1800" b="1" dirty="0">
                <a:solidFill>
                  <a:schemeClr val="tx2"/>
                </a:solidFill>
                <a:latin typeface="Arial" charset="0"/>
                <a:ea typeface="宋体" pitchFamily="2" charset="-122"/>
              </a:rPr>
              <a:t>  </a:t>
            </a:r>
            <a:r>
              <a:rPr lang="en-US" altLang="zh-CN" sz="1800" b="1" dirty="0">
                <a:solidFill>
                  <a:schemeClr val="tx2"/>
                </a:solidFill>
                <a:latin typeface="Arial" charset="0"/>
                <a:ea typeface="宋体" pitchFamily="2" charset="-122"/>
              </a:rPr>
              <a:t>if (n!=null)</a:t>
            </a:r>
          </a:p>
          <a:p>
            <a:pPr lvl="0" latinLnBrk="1">
              <a:buClr>
                <a:srgbClr val="000000"/>
              </a:buClr>
            </a:pPr>
            <a:r>
              <a:rPr lang="en-US" altLang="zh-CN" sz="1800" b="1" dirty="0">
                <a:solidFill>
                  <a:schemeClr val="tx2"/>
                </a:solidFill>
                <a:latin typeface="Arial" charset="0"/>
                <a:ea typeface="宋体" pitchFamily="2" charset="-122"/>
              </a:rPr>
              <a:t>  {  </a:t>
            </a:r>
          </a:p>
          <a:p>
            <a:pPr lvl="0" latinLnBrk="1">
              <a:buClr>
                <a:srgbClr val="000000"/>
              </a:buClr>
            </a:pPr>
            <a:r>
              <a:rPr lang="en-US" altLang="zh-CN" sz="1800" b="1" dirty="0">
                <a:solidFill>
                  <a:schemeClr val="tx2"/>
                </a:solidFill>
                <a:latin typeface="Arial" charset="0"/>
                <a:ea typeface="宋体" pitchFamily="2" charset="-122"/>
              </a:rPr>
              <a:t>      </a:t>
            </a:r>
            <a:r>
              <a:rPr lang="en-US" altLang="zh-CN" sz="1800" b="1" dirty="0">
                <a:solidFill>
                  <a:srgbClr val="FF0000"/>
                </a:solidFill>
                <a:latin typeface="Arial" charset="0"/>
                <a:ea typeface="宋体" pitchFamily="2" charset="-122"/>
              </a:rPr>
              <a:t>do</a:t>
            </a:r>
          </a:p>
          <a:p>
            <a:pPr lvl="0" latinLnBrk="1">
              <a:buClr>
                <a:srgbClr val="000000"/>
              </a:buClr>
            </a:pPr>
            <a:r>
              <a:rPr lang="en-US" altLang="zh-CN" sz="1800" b="1" dirty="0">
                <a:solidFill>
                  <a:schemeClr val="tx2"/>
                </a:solidFill>
                <a:latin typeface="Arial" charset="0"/>
                <a:ea typeface="宋体" pitchFamily="2" charset="-122"/>
              </a:rPr>
              <a:t>      { </a:t>
            </a:r>
            <a:endParaRPr lang="en-US" altLang="zh-CN" sz="1800" b="1" dirty="0" smtClean="0">
              <a:solidFill>
                <a:schemeClr val="tx2"/>
              </a:solidFill>
              <a:latin typeface="Arial" charset="0"/>
              <a:ea typeface="宋体" pitchFamily="2" charset="-122"/>
            </a:endParaRPr>
          </a:p>
          <a:p>
            <a:pPr lvl="0" latinLnBrk="1">
              <a:buClr>
                <a:srgbClr val="000000"/>
              </a:buClr>
            </a:pPr>
            <a:r>
              <a:rPr lang="en-US" altLang="zh-CN" sz="1800" dirty="0" smtClean="0">
                <a:solidFill>
                  <a:schemeClr val="tx2"/>
                </a:solidFill>
                <a:latin typeface="Arial" charset="0"/>
                <a:ea typeface="宋体" pitchFamily="2" charset="-122"/>
              </a:rPr>
              <a:t>          </a:t>
            </a:r>
            <a:r>
              <a:rPr lang="en-US" altLang="zh-CN" sz="1800" b="1" dirty="0" smtClean="0">
                <a:solidFill>
                  <a:schemeClr val="tx2"/>
                </a:solidFill>
                <a:latin typeface="Arial" charset="0"/>
                <a:ea typeface="宋体" pitchFamily="2" charset="-122"/>
              </a:rPr>
              <a:t>sum=</a:t>
            </a:r>
            <a:r>
              <a:rPr lang="en-US" altLang="zh-CN" sz="1800" b="1" dirty="0" err="1" smtClean="0">
                <a:solidFill>
                  <a:schemeClr val="tx2"/>
                </a:solidFill>
                <a:latin typeface="Arial" charset="0"/>
                <a:ea typeface="宋体" pitchFamily="2" charset="-122"/>
              </a:rPr>
              <a:t>sum+i</a:t>
            </a:r>
            <a:r>
              <a:rPr lang="en-US" altLang="zh-CN" sz="1800" b="1" dirty="0">
                <a:solidFill>
                  <a:schemeClr val="tx2"/>
                </a:solidFill>
                <a:latin typeface="Arial" charset="0"/>
                <a:ea typeface="宋体" pitchFamily="2" charset="-122"/>
              </a:rPr>
              <a:t>; </a:t>
            </a:r>
            <a:r>
              <a:rPr lang="en-US" altLang="zh-CN" sz="1800" b="1" u="sng" dirty="0" err="1">
                <a:solidFill>
                  <a:schemeClr val="tx1"/>
                </a:solidFill>
                <a:latin typeface="Arial" charset="0"/>
                <a:ea typeface="宋体" pitchFamily="2" charset="-122"/>
              </a:rPr>
              <a:t>i</a:t>
            </a:r>
            <a:r>
              <a:rPr lang="en-US" altLang="zh-CN" sz="1800" b="1" u="sng" dirty="0">
                <a:solidFill>
                  <a:schemeClr val="tx1"/>
                </a:solidFill>
                <a:latin typeface="Arial" charset="0"/>
                <a:ea typeface="宋体" pitchFamily="2" charset="-122"/>
              </a:rPr>
              <a:t>++</a:t>
            </a:r>
            <a:r>
              <a:rPr lang="en-US" altLang="zh-CN" sz="1800" b="1" dirty="0">
                <a:solidFill>
                  <a:schemeClr val="tx2"/>
                </a:solidFill>
                <a:latin typeface="Arial" charset="0"/>
                <a:ea typeface="宋体" pitchFamily="2" charset="-122"/>
              </a:rPr>
              <a:t>;	</a:t>
            </a:r>
          </a:p>
          <a:p>
            <a:pPr lvl="0" latinLnBrk="1">
              <a:buClr>
                <a:srgbClr val="000000"/>
              </a:buClr>
            </a:pPr>
            <a:r>
              <a:rPr lang="en-US" altLang="zh-CN" sz="1800" b="1" dirty="0">
                <a:solidFill>
                  <a:schemeClr val="tx2"/>
                </a:solidFill>
                <a:latin typeface="Arial" charset="0"/>
                <a:ea typeface="宋体" pitchFamily="2" charset="-122"/>
              </a:rPr>
              <a:t>       }</a:t>
            </a:r>
            <a:r>
              <a:rPr lang="en-US" altLang="zh-CN" sz="1800" b="1" dirty="0">
                <a:solidFill>
                  <a:srgbClr val="FF0000"/>
                </a:solidFill>
                <a:latin typeface="Arial" charset="0"/>
                <a:ea typeface="宋体" pitchFamily="2" charset="-122"/>
              </a:rPr>
              <a:t>while(</a:t>
            </a:r>
            <a:r>
              <a:rPr lang="en-US" altLang="zh-CN" sz="1800" b="1" dirty="0" err="1">
                <a:solidFill>
                  <a:srgbClr val="FF0000"/>
                </a:solidFill>
                <a:latin typeface="Arial" charset="0"/>
                <a:ea typeface="宋体" pitchFamily="2" charset="-122"/>
              </a:rPr>
              <a:t>i</a:t>
            </a:r>
            <a:r>
              <a:rPr lang="en-US" altLang="zh-CN" sz="1800" b="1" dirty="0">
                <a:solidFill>
                  <a:srgbClr val="FF0000"/>
                </a:solidFill>
                <a:latin typeface="Arial" charset="0"/>
                <a:ea typeface="宋体" pitchFamily="2" charset="-122"/>
              </a:rPr>
              <a:t>&lt;=n)</a:t>
            </a:r>
          </a:p>
          <a:p>
            <a:pPr lvl="0" latinLnBrk="1">
              <a:buClr>
                <a:srgbClr val="000000"/>
              </a:buClr>
            </a:pPr>
            <a:r>
              <a:rPr lang="en-US" altLang="zh-CN" sz="1800" b="1" dirty="0">
                <a:solidFill>
                  <a:schemeClr val="tx2"/>
                </a:solidFill>
                <a:latin typeface="Arial" charset="0"/>
                <a:ea typeface="宋体" pitchFamily="2" charset="-122"/>
              </a:rPr>
              <a:t>    alert("1+2+...+N="+sum);</a:t>
            </a:r>
          </a:p>
          <a:p>
            <a:pPr lvl="0" latinLnBrk="1">
              <a:buClr>
                <a:srgbClr val="000000"/>
              </a:buClr>
            </a:pPr>
            <a:r>
              <a:rPr lang="en-US" altLang="zh-CN" sz="1800" b="1" dirty="0">
                <a:solidFill>
                  <a:schemeClr val="tx2"/>
                </a:solidFill>
                <a:latin typeface="Arial" charset="0"/>
                <a:ea typeface="宋体" pitchFamily="2" charset="-122"/>
              </a:rPr>
              <a:t>  }</a:t>
            </a:r>
          </a:p>
          <a:p>
            <a:pPr lvl="0" latinLnBrk="1">
              <a:buClr>
                <a:srgbClr val="000000"/>
              </a:buClr>
            </a:pPr>
            <a:r>
              <a:rPr lang="en-US" altLang="zh-CN" sz="1800" b="1" dirty="0">
                <a:solidFill>
                  <a:schemeClr val="tx2"/>
                </a:solidFill>
                <a:latin typeface="Arial" charset="0"/>
                <a:ea typeface="宋体" pitchFamily="2" charset="-122"/>
              </a:rPr>
              <a:t> &lt;/script&gt; </a:t>
            </a:r>
            <a:endParaRPr lang="zh-CN" altLang="en-US" b="1" dirty="0">
              <a:solidFill>
                <a:schemeClr val="tx2"/>
              </a:solidFill>
              <a:latin typeface="Arial" charset="0"/>
              <a:ea typeface="宋体" pitchFamily="2" charset="-122"/>
            </a:endParaRPr>
          </a:p>
        </p:txBody>
      </p:sp>
    </p:spTree>
    <p:extLst>
      <p:ext uri="{BB962C8B-B14F-4D97-AF65-F5344CB8AC3E}">
        <p14:creationId xmlns:p14="http://schemas.microsoft.com/office/powerpoint/2010/main" val="174327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edge">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ox(in)">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lang="en-US" altLang="zh-CN" sz="2800" dirty="0" smtClean="0">
                <a:sym typeface="+mn-ea"/>
              </a:rPr>
              <a:t>14.5.3 </a:t>
            </a:r>
            <a:r>
              <a:rPr lang="zh-CN" altLang="en-US" sz="2800" dirty="0" smtClean="0">
                <a:sym typeface="+mn-ea"/>
              </a:rPr>
              <a:t>循环结构</a:t>
            </a:r>
            <a:r>
              <a:rPr lang="en-US" altLang="zh-CN" sz="2800" dirty="0" smtClean="0">
                <a:sym typeface="+mn-ea"/>
              </a:rPr>
              <a:t>-</a:t>
            </a:r>
            <a:r>
              <a:rPr lang="en-US" altLang="zh-CN" sz="2800" dirty="0" smtClean="0"/>
              <a:t>for-in</a:t>
            </a:r>
            <a:r>
              <a:rPr lang="zh-CN" altLang="en-US" sz="2800" dirty="0" smtClean="0"/>
              <a:t>循环</a:t>
            </a:r>
          </a:p>
        </p:txBody>
      </p:sp>
      <p:sp>
        <p:nvSpPr>
          <p:cNvPr id="4" name="内容占位符 3"/>
          <p:cNvSpPr>
            <a:spLocks noGrp="1"/>
          </p:cNvSpPr>
          <p:nvPr>
            <p:ph idx="1"/>
          </p:nvPr>
        </p:nvSpPr>
        <p:spPr>
          <a:xfrm>
            <a:off x="533400" y="809149"/>
            <a:ext cx="8534400" cy="848201"/>
          </a:xfrm>
          <a:ln w="9525">
            <a:noFill/>
            <a:miter/>
          </a:ln>
        </p:spPr>
        <p:txBody>
          <a:bodyPr anchor="t"/>
          <a:lstStyle/>
          <a:p>
            <a:pPr marL="533400" indent="-533400">
              <a:spcBef>
                <a:spcPts val="0"/>
              </a:spcBef>
              <a:spcAft>
                <a:spcPts val="0"/>
              </a:spcAft>
              <a:buNone/>
            </a:pPr>
            <a:r>
              <a:rPr lang="en-US" altLang="zh-CN" sz="2400" dirty="0">
                <a:solidFill>
                  <a:srgbClr val="FF0000"/>
                </a:solidFill>
                <a:latin typeface="黑体" pitchFamily="2" charset="-122"/>
                <a:ea typeface="黑体" pitchFamily="2" charset="-122"/>
              </a:rPr>
              <a:t> </a:t>
            </a:r>
            <a:r>
              <a:rPr lang="en-US" altLang="zh-CN" sz="2400" dirty="0" smtClean="0">
                <a:solidFill>
                  <a:srgbClr val="FF0000"/>
                </a:solidFill>
                <a:latin typeface="黑体" pitchFamily="2" charset="-122"/>
                <a:ea typeface="黑体" pitchFamily="2" charset="-122"/>
              </a:rPr>
              <a:t>   </a:t>
            </a:r>
            <a:r>
              <a:rPr lang="zh-CN" altLang="en-US" sz="2400" dirty="0" smtClean="0">
                <a:solidFill>
                  <a:schemeClr val="tx2"/>
                </a:solidFill>
              </a:rPr>
              <a:t>该</a:t>
            </a:r>
            <a:r>
              <a:rPr lang="zh-CN" altLang="en-US" sz="2400" dirty="0">
                <a:solidFill>
                  <a:schemeClr val="tx2"/>
                </a:solidFill>
              </a:rPr>
              <a:t>循环用来对数组或对象的属性进行操作的。</a:t>
            </a:r>
            <a:r>
              <a:rPr lang="zh-CN" altLang="en-US" dirty="0" smtClean="0">
                <a:solidFill>
                  <a:schemeClr val="tx1"/>
                </a:solidFill>
                <a:latin typeface="黑体" pitchFamily="2" charset="-122"/>
                <a:ea typeface="黑体" pitchFamily="2" charset="-122"/>
              </a:rPr>
              <a:t>基</a:t>
            </a:r>
            <a:r>
              <a:rPr lang="zh-CN" altLang="en-US" dirty="0">
                <a:solidFill>
                  <a:schemeClr val="tx1"/>
                </a:solidFill>
                <a:latin typeface="黑体" pitchFamily="2" charset="-122"/>
                <a:ea typeface="黑体" pitchFamily="2" charset="-122"/>
              </a:rPr>
              <a:t>本语法：</a:t>
            </a:r>
          </a:p>
          <a:p>
            <a:pPr marL="533400" indent="-533400">
              <a:spcBef>
                <a:spcPts val="0"/>
              </a:spcBef>
              <a:spcAft>
                <a:spcPts val="0"/>
              </a:spcAft>
              <a:buNone/>
            </a:pPr>
            <a:r>
              <a:rPr lang="en-US" altLang="zh-CN" b="0" dirty="0">
                <a:solidFill>
                  <a:schemeClr val="tx1"/>
                </a:solidFill>
                <a:latin typeface="黑体" pitchFamily="2" charset="-122"/>
                <a:ea typeface="黑体" pitchFamily="2" charset="-122"/>
              </a:rPr>
              <a:t> </a:t>
            </a:r>
            <a:r>
              <a:rPr lang="en-US" altLang="zh-CN" b="0" dirty="0" smtClean="0">
                <a:solidFill>
                  <a:schemeClr val="tx1"/>
                </a:solidFill>
                <a:latin typeface="黑体" pitchFamily="2" charset="-122"/>
                <a:ea typeface="黑体" pitchFamily="2" charset="-122"/>
              </a:rPr>
              <a:t>   </a:t>
            </a:r>
            <a:r>
              <a:rPr lang="en-US" altLang="zh-CN" sz="1800" b="0" dirty="0" smtClean="0">
                <a:solidFill>
                  <a:srgbClr val="FF0000"/>
                </a:solidFill>
                <a:latin typeface="黑体" pitchFamily="2" charset="-122"/>
                <a:ea typeface="黑体" pitchFamily="2" charset="-122"/>
              </a:rPr>
              <a:t>for </a:t>
            </a:r>
            <a:r>
              <a:rPr lang="en-US" altLang="zh-CN" sz="1800" b="0" dirty="0">
                <a:solidFill>
                  <a:srgbClr val="FF0000"/>
                </a:solidFill>
                <a:latin typeface="黑体" pitchFamily="2" charset="-122"/>
                <a:ea typeface="黑体" pitchFamily="2" charset="-122"/>
              </a:rPr>
              <a:t>(</a:t>
            </a:r>
            <a:r>
              <a:rPr lang="zh-CN" altLang="en-US" sz="1800" b="0" dirty="0">
                <a:solidFill>
                  <a:srgbClr val="FF0000"/>
                </a:solidFill>
                <a:latin typeface="黑体" pitchFamily="2" charset="-122"/>
                <a:ea typeface="黑体" pitchFamily="2" charset="-122"/>
              </a:rPr>
              <a:t>变量 </a:t>
            </a:r>
            <a:r>
              <a:rPr lang="en-US" altLang="zh-CN" sz="1800" b="0" dirty="0">
                <a:solidFill>
                  <a:srgbClr val="FF0000"/>
                </a:solidFill>
                <a:latin typeface="黑体" pitchFamily="2" charset="-122"/>
                <a:ea typeface="黑体" pitchFamily="2" charset="-122"/>
              </a:rPr>
              <a:t>in </a:t>
            </a:r>
            <a:r>
              <a:rPr lang="zh-CN" altLang="en-US" sz="1800" b="0" dirty="0">
                <a:solidFill>
                  <a:srgbClr val="FF0000"/>
                </a:solidFill>
                <a:latin typeface="黑体" pitchFamily="2" charset="-122"/>
                <a:ea typeface="黑体" pitchFamily="2" charset="-122"/>
              </a:rPr>
              <a:t>对象</a:t>
            </a:r>
            <a:r>
              <a:rPr lang="en-US" altLang="zh-CN" sz="1800" b="0" dirty="0" smtClean="0">
                <a:solidFill>
                  <a:srgbClr val="FF0000"/>
                </a:solidFill>
                <a:latin typeface="黑体" pitchFamily="2" charset="-122"/>
                <a:ea typeface="黑体" pitchFamily="2" charset="-122"/>
              </a:rPr>
              <a:t>){  </a:t>
            </a:r>
            <a:r>
              <a:rPr lang="zh-CN" altLang="en-US" sz="1800" dirty="0" smtClean="0">
                <a:solidFill>
                  <a:srgbClr val="FF0000"/>
                </a:solidFill>
                <a:latin typeface="黑体" pitchFamily="2" charset="-122"/>
                <a:ea typeface="黑体" pitchFamily="2" charset="-122"/>
              </a:rPr>
              <a:t>执</a:t>
            </a:r>
            <a:r>
              <a:rPr lang="zh-CN" altLang="en-US" sz="1800" dirty="0">
                <a:solidFill>
                  <a:srgbClr val="FF0000"/>
                </a:solidFill>
                <a:latin typeface="黑体" pitchFamily="2" charset="-122"/>
                <a:ea typeface="黑体" pitchFamily="2" charset="-122"/>
              </a:rPr>
              <a:t>行代码； </a:t>
            </a:r>
            <a:r>
              <a:rPr lang="en-US" altLang="zh-CN" sz="1800" dirty="0" smtClean="0">
                <a:solidFill>
                  <a:srgbClr val="FF0000"/>
                </a:solidFill>
                <a:latin typeface="黑体" pitchFamily="2" charset="-122"/>
                <a:ea typeface="黑体" pitchFamily="2" charset="-122"/>
              </a:rPr>
              <a:t>}</a:t>
            </a:r>
          </a:p>
        </p:txBody>
      </p:sp>
      <p:sp>
        <p:nvSpPr>
          <p:cNvPr id="5" name="矩形 4"/>
          <p:cNvSpPr/>
          <p:nvPr/>
        </p:nvSpPr>
        <p:spPr>
          <a:xfrm>
            <a:off x="4656138" y="831056"/>
            <a:ext cx="4392612" cy="430887"/>
          </a:xfrm>
          <a:prstGeom prst="rect">
            <a:avLst/>
          </a:prstGeom>
          <a:noFill/>
          <a:ln w="38100">
            <a:solidFill>
              <a:schemeClr val="bg1"/>
            </a:solidFill>
            <a:miter/>
          </a:ln>
          <a:effectLst/>
          <a:extLst>
            <a:ext uri="{909E8E84-426E-40DD-AFC4-6F175D3DCCD1}">
              <a14:hiddenFill xmlns:a14="http://schemas.microsoft.com/office/drawing/2010/main">
                <a:solidFill>
                  <a:schemeClr val="accent1"/>
                </a:solidFill>
              </a14:hiddenFill>
            </a:ext>
          </a:extLst>
        </p:spPr>
        <p:txBody>
          <a:bodyPr anchor="t">
            <a:spAutoFit/>
          </a:bodyPr>
          <a:lstStyle/>
          <a:p>
            <a:pPr lvl="0" latinLnBrk="1">
              <a:buClr>
                <a:srgbClr val="000000"/>
              </a:buClr>
            </a:pPr>
            <a:r>
              <a:rPr lang="zh-CN" altLang="en-US" dirty="0">
                <a:solidFill>
                  <a:schemeClr val="tx2"/>
                </a:solidFill>
                <a:latin typeface="微软雅黑" pitchFamily="34" charset="-122"/>
                <a:ea typeface="微软雅黑" pitchFamily="34" charset="-122"/>
              </a:rPr>
              <a:t>      </a:t>
            </a:r>
            <a:r>
              <a:rPr lang="zh-CN" altLang="en-US" dirty="0" smtClean="0">
                <a:solidFill>
                  <a:schemeClr val="tx2"/>
                </a:solidFill>
                <a:latin typeface="微软雅黑" pitchFamily="34" charset="-122"/>
                <a:ea typeface="微软雅黑" pitchFamily="34" charset="-122"/>
              </a:rPr>
              <a:t> </a:t>
            </a:r>
            <a:endParaRPr lang="zh-CN" altLang="en-US" dirty="0">
              <a:solidFill>
                <a:schemeClr val="tx2"/>
              </a:solidFill>
              <a:latin typeface="微软雅黑" pitchFamily="34" charset="-122"/>
              <a:ea typeface="微软雅黑" pitchFamily="34" charset="-122"/>
            </a:endParaRPr>
          </a:p>
        </p:txBody>
      </p:sp>
      <p:sp>
        <p:nvSpPr>
          <p:cNvPr id="6" name="矩形 5"/>
          <p:cNvSpPr/>
          <p:nvPr/>
        </p:nvSpPr>
        <p:spPr>
          <a:xfrm>
            <a:off x="533400" y="2000251"/>
            <a:ext cx="8535670" cy="404663"/>
          </a:xfrm>
          <a:prstGeom prst="rect">
            <a:avLst/>
          </a:prstGeom>
          <a:noFill/>
          <a:ln w="38100">
            <a:noFill/>
            <a:miter/>
          </a:ln>
          <a:effectLst/>
          <a:extLst>
            <a:ext uri="{909E8E84-426E-40DD-AFC4-6F175D3DCCD1}">
              <a14:hiddenFill xmlns:a14="http://schemas.microsoft.com/office/drawing/2010/main">
                <a:solidFill>
                  <a:schemeClr val="accent1"/>
                </a:solidFill>
              </a14:hiddenFill>
            </a:ext>
          </a:extLst>
        </p:spPr>
        <p:txBody>
          <a:bodyPr wrap="square" anchor="t">
            <a:spAutoFit/>
          </a:bodyPr>
          <a:lstStyle/>
          <a:p>
            <a:pPr lvl="0" latinLnBrk="1">
              <a:lnSpc>
                <a:spcPct val="110000"/>
              </a:lnSpc>
              <a:buClr>
                <a:srgbClr val="000000"/>
              </a:buClr>
            </a:pPr>
            <a:r>
              <a:rPr lang="en-US" altLang="zh-CN" sz="2000" b="1" dirty="0">
                <a:solidFill>
                  <a:schemeClr val="tx2"/>
                </a:solidFill>
                <a:latin typeface="Arial" charset="0"/>
                <a:ea typeface="宋体" pitchFamily="2" charset="-122"/>
              </a:rPr>
              <a:t>	</a:t>
            </a:r>
          </a:p>
        </p:txBody>
      </p:sp>
      <p:sp>
        <p:nvSpPr>
          <p:cNvPr id="7" name="矩形 6"/>
          <p:cNvSpPr/>
          <p:nvPr/>
        </p:nvSpPr>
        <p:spPr>
          <a:xfrm>
            <a:off x="533400" y="1740436"/>
            <a:ext cx="8534400" cy="2964914"/>
          </a:xfrm>
          <a:prstGeom prst="rect">
            <a:avLst/>
          </a:prstGeom>
        </p:spPr>
        <p:txBody>
          <a:bodyPr wrap="square">
            <a:spAutoFit/>
          </a:bodyPr>
          <a:lstStyle/>
          <a:p>
            <a:pPr>
              <a:lnSpc>
                <a:spcPts val="1400"/>
              </a:lnSpc>
            </a:pPr>
            <a:r>
              <a:rPr lang="en-US" altLang="zh-CN" sz="1600" dirty="0" smtClean="0"/>
              <a:t>&lt;!-- edu_14_5_8.html --&gt;</a:t>
            </a:r>
          </a:p>
          <a:p>
            <a:pPr>
              <a:lnSpc>
                <a:spcPts val="1400"/>
              </a:lnSpc>
            </a:pPr>
            <a:r>
              <a:rPr lang="en-US" altLang="zh-CN" sz="1600" dirty="0" smtClean="0"/>
              <a:t>&lt;!</a:t>
            </a:r>
            <a:r>
              <a:rPr lang="en-US" altLang="zh-CN" sz="1600" dirty="0" err="1" smtClean="0"/>
              <a:t>doctype</a:t>
            </a:r>
            <a:r>
              <a:rPr lang="en-US" altLang="zh-CN" sz="1600" dirty="0" smtClean="0"/>
              <a:t> html&gt;</a:t>
            </a:r>
          </a:p>
          <a:p>
            <a:pPr>
              <a:lnSpc>
                <a:spcPts val="1400"/>
              </a:lnSpc>
            </a:pPr>
            <a:r>
              <a:rPr lang="en-US" altLang="zh-CN" sz="1600" dirty="0" smtClean="0"/>
              <a:t>&lt;html </a:t>
            </a:r>
            <a:r>
              <a:rPr lang="en-US" altLang="zh-CN" sz="1600" dirty="0" err="1" smtClean="0"/>
              <a:t>lang</a:t>
            </a:r>
            <a:r>
              <a:rPr lang="en-US" altLang="zh-CN" sz="1600" dirty="0" smtClean="0"/>
              <a:t>="en"&gt;</a:t>
            </a:r>
          </a:p>
          <a:p>
            <a:pPr>
              <a:lnSpc>
                <a:spcPts val="1400"/>
              </a:lnSpc>
            </a:pPr>
            <a:r>
              <a:rPr lang="en-US" altLang="zh-CN" sz="1600" dirty="0" smtClean="0"/>
              <a:t>&lt;head&gt;&lt;meta </a:t>
            </a:r>
            <a:r>
              <a:rPr lang="en-US" altLang="zh-CN" sz="1600" dirty="0" err="1" smtClean="0"/>
              <a:t>charset</a:t>
            </a:r>
            <a:r>
              <a:rPr lang="en-US" altLang="zh-CN" sz="1600" dirty="0" smtClean="0"/>
              <a:t>="UTF-8"&gt;</a:t>
            </a:r>
          </a:p>
          <a:p>
            <a:pPr>
              <a:lnSpc>
                <a:spcPts val="1400"/>
              </a:lnSpc>
            </a:pPr>
            <a:r>
              <a:rPr lang="en-US" altLang="zh-CN" sz="1600" dirty="0" smtClean="0"/>
              <a:t>&lt;title&gt;for-in</a:t>
            </a:r>
            <a:r>
              <a:rPr lang="zh-CN" altLang="en-US" sz="1600" dirty="0" smtClean="0"/>
              <a:t>循环的应用</a:t>
            </a:r>
            <a:r>
              <a:rPr lang="en-US" altLang="zh-CN" sz="1600" dirty="0" smtClean="0"/>
              <a:t>&lt;/title&gt;</a:t>
            </a:r>
          </a:p>
          <a:p>
            <a:pPr>
              <a:lnSpc>
                <a:spcPts val="1400"/>
              </a:lnSpc>
            </a:pPr>
            <a:r>
              <a:rPr lang="en-US" altLang="zh-CN" sz="1600" dirty="0" smtClean="0"/>
              <a:t>&lt;/head&gt;</a:t>
            </a:r>
          </a:p>
          <a:p>
            <a:pPr>
              <a:lnSpc>
                <a:spcPts val="1400"/>
              </a:lnSpc>
            </a:pPr>
            <a:r>
              <a:rPr lang="en-US" altLang="zh-CN" sz="1600" dirty="0" smtClean="0"/>
              <a:t>&lt;body&gt;</a:t>
            </a:r>
          </a:p>
          <a:p>
            <a:pPr>
              <a:lnSpc>
                <a:spcPts val="1400"/>
              </a:lnSpc>
            </a:pPr>
            <a:r>
              <a:rPr lang="en-US" altLang="zh-CN" sz="1600" dirty="0" smtClean="0"/>
              <a:t>  &lt;script type="text/</a:t>
            </a:r>
            <a:r>
              <a:rPr lang="en-US" altLang="zh-CN" sz="1600" dirty="0" err="1" smtClean="0"/>
              <a:t>javascript</a:t>
            </a:r>
            <a:r>
              <a:rPr lang="en-US" altLang="zh-CN" sz="1600" dirty="0" smtClean="0"/>
              <a:t>"&gt;</a:t>
            </a:r>
          </a:p>
          <a:p>
            <a:pPr>
              <a:lnSpc>
                <a:spcPts val="1400"/>
              </a:lnSpc>
            </a:pPr>
            <a:r>
              <a:rPr lang="en-US" altLang="zh-CN" sz="1600" dirty="0" smtClean="0"/>
              <a:t>   </a:t>
            </a:r>
            <a:r>
              <a:rPr lang="en-US" altLang="zh-CN" sz="1600" dirty="0" err="1" smtClean="0"/>
              <a:t>var</a:t>
            </a:r>
            <a:r>
              <a:rPr lang="en-US" altLang="zh-CN" sz="1600" dirty="0" smtClean="0"/>
              <a:t> </a:t>
            </a:r>
            <a:r>
              <a:rPr lang="en-US" altLang="zh-CN" sz="1600" dirty="0" err="1" smtClean="0"/>
              <a:t>i</a:t>
            </a:r>
            <a:r>
              <a:rPr lang="en-US" altLang="zh-CN" sz="1600" dirty="0" smtClean="0"/>
              <a:t> = 1;  //</a:t>
            </a:r>
            <a:r>
              <a:rPr lang="zh-CN" altLang="en-US" sz="1600" dirty="0" smtClean="0"/>
              <a:t>定义计数器变量</a:t>
            </a:r>
          </a:p>
          <a:p>
            <a:pPr>
              <a:lnSpc>
                <a:spcPts val="1400"/>
              </a:lnSpc>
            </a:pPr>
            <a:r>
              <a:rPr lang="en-US" altLang="zh-CN" sz="1600" dirty="0" smtClean="0"/>
              <a:t>   </a:t>
            </a:r>
            <a:r>
              <a:rPr lang="en-US" altLang="zh-CN" sz="1600" dirty="0" err="1" smtClean="0"/>
              <a:t>document.write</a:t>
            </a:r>
            <a:r>
              <a:rPr lang="en-US" altLang="zh-CN" sz="1600" dirty="0" smtClean="0"/>
              <a:t>("&lt;h3&gt;screen</a:t>
            </a:r>
            <a:r>
              <a:rPr lang="zh-CN" altLang="en-US" sz="1600" dirty="0" smtClean="0"/>
              <a:t>对象所有属性名称</a:t>
            </a:r>
            <a:r>
              <a:rPr lang="en-US" altLang="zh-CN" sz="1600" dirty="0" smtClean="0"/>
              <a:t>/</a:t>
            </a:r>
            <a:r>
              <a:rPr lang="zh-CN" altLang="en-US" sz="1600" dirty="0" smtClean="0"/>
              <a:t>属性值：</a:t>
            </a:r>
            <a:r>
              <a:rPr lang="en-US" altLang="zh-CN" sz="1600" dirty="0" smtClean="0"/>
              <a:t>&lt;/h3&gt;");</a:t>
            </a:r>
          </a:p>
          <a:p>
            <a:pPr>
              <a:lnSpc>
                <a:spcPts val="1400"/>
              </a:lnSpc>
            </a:pPr>
            <a:r>
              <a:rPr lang="en-US" altLang="zh-CN" sz="1600" dirty="0" smtClean="0"/>
              <a:t>    //1.</a:t>
            </a:r>
            <a:r>
              <a:rPr lang="zh-CN" altLang="en-US" sz="1600" dirty="0" smtClean="0"/>
              <a:t>遍历</a:t>
            </a:r>
            <a:r>
              <a:rPr lang="en-US" altLang="zh-CN" sz="1600" dirty="0" smtClean="0"/>
              <a:t>screen</a:t>
            </a:r>
            <a:r>
              <a:rPr lang="zh-CN" altLang="en-US" sz="1600" dirty="0" smtClean="0"/>
              <a:t>对象的所有属性</a:t>
            </a:r>
          </a:p>
          <a:p>
            <a:pPr>
              <a:lnSpc>
                <a:spcPts val="1400"/>
              </a:lnSpc>
            </a:pPr>
            <a:r>
              <a:rPr lang="en-US" altLang="zh-CN" sz="1600" dirty="0" smtClean="0"/>
              <a:t>   for (</a:t>
            </a:r>
            <a:r>
              <a:rPr lang="en-US" altLang="zh-CN" sz="1600" dirty="0" err="1" smtClean="0"/>
              <a:t>var</a:t>
            </a:r>
            <a:r>
              <a:rPr lang="en-US" altLang="zh-CN" sz="1600" dirty="0" smtClean="0"/>
              <a:t> property in screen) {   </a:t>
            </a:r>
          </a:p>
          <a:p>
            <a:pPr>
              <a:lnSpc>
                <a:spcPts val="1400"/>
              </a:lnSpc>
            </a:pPr>
            <a:r>
              <a:rPr lang="en-US" altLang="zh-CN" sz="1600" dirty="0" smtClean="0"/>
              <a:t>     </a:t>
            </a:r>
            <a:r>
              <a:rPr lang="en-US" altLang="zh-CN" sz="1600" dirty="0" err="1" smtClean="0"/>
              <a:t>document.write</a:t>
            </a:r>
            <a:r>
              <a:rPr lang="en-US" altLang="zh-CN" sz="1600" dirty="0" smtClean="0"/>
              <a:t>(</a:t>
            </a:r>
            <a:r>
              <a:rPr lang="en-US" altLang="zh-CN" sz="1600" dirty="0" err="1" smtClean="0"/>
              <a:t>i</a:t>
            </a:r>
            <a:r>
              <a:rPr lang="en-US" altLang="zh-CN" sz="1600" dirty="0" smtClean="0"/>
              <a:t>+"."+property+"/"+screen[property]+"&amp;</a:t>
            </a:r>
            <a:r>
              <a:rPr lang="en-US" altLang="zh-CN" sz="1600" dirty="0" err="1" smtClean="0"/>
              <a:t>nbsp;&amp;nbsp</a:t>
            </a:r>
            <a:r>
              <a:rPr lang="en-US" altLang="zh-CN" sz="1600" dirty="0" smtClean="0"/>
              <a:t>;");</a:t>
            </a:r>
          </a:p>
          <a:p>
            <a:pPr>
              <a:lnSpc>
                <a:spcPts val="1400"/>
              </a:lnSpc>
            </a:pPr>
            <a:r>
              <a:rPr lang="en-US" altLang="zh-CN" sz="1600" dirty="0" smtClean="0"/>
              <a:t>     if (</a:t>
            </a:r>
            <a:r>
              <a:rPr lang="en-US" altLang="zh-CN" sz="1600" dirty="0" err="1" smtClean="0"/>
              <a:t>i</a:t>
            </a:r>
            <a:r>
              <a:rPr lang="en-US" altLang="zh-CN" sz="1600" dirty="0" smtClean="0"/>
              <a:t> % 2 ==0) {</a:t>
            </a:r>
            <a:r>
              <a:rPr lang="en-US" altLang="zh-CN" sz="1600" dirty="0" err="1" smtClean="0"/>
              <a:t>document.write</a:t>
            </a:r>
            <a:r>
              <a:rPr lang="en-US" altLang="zh-CN" sz="1600" dirty="0" smtClean="0"/>
              <a:t>("&lt;</a:t>
            </a:r>
            <a:r>
              <a:rPr lang="en-US" altLang="zh-CN" sz="1600" dirty="0" err="1" smtClean="0"/>
              <a:t>br</a:t>
            </a:r>
            <a:r>
              <a:rPr lang="en-US" altLang="zh-CN" sz="1600" dirty="0" smtClean="0"/>
              <a:t>/&gt;");} //</a:t>
            </a:r>
            <a:r>
              <a:rPr lang="zh-CN" altLang="en-US" sz="1600" dirty="0" smtClean="0"/>
              <a:t>每行输出两对</a:t>
            </a:r>
          </a:p>
          <a:p>
            <a:pPr>
              <a:lnSpc>
                <a:spcPts val="1400"/>
              </a:lnSpc>
            </a:pPr>
            <a:r>
              <a:rPr lang="en-US" altLang="zh-CN" sz="1600" dirty="0" smtClean="0"/>
              <a:t>     </a:t>
            </a:r>
            <a:r>
              <a:rPr lang="en-US" altLang="zh-CN" sz="1600" dirty="0" err="1" smtClean="0"/>
              <a:t>i</a:t>
            </a:r>
            <a:r>
              <a:rPr lang="en-US" altLang="zh-CN" sz="1600" dirty="0" smtClean="0"/>
              <a:t>++;</a:t>
            </a:r>
          </a:p>
          <a:p>
            <a:pPr>
              <a:lnSpc>
                <a:spcPts val="1400"/>
              </a:lnSpc>
            </a:pPr>
            <a:r>
              <a:rPr lang="en-US" altLang="zh-CN" sz="1600" dirty="0" smtClean="0"/>
              <a:t>    }</a:t>
            </a:r>
          </a:p>
        </p:txBody>
      </p:sp>
    </p:spTree>
    <p:extLst>
      <p:ext uri="{BB962C8B-B14F-4D97-AF65-F5344CB8AC3E}">
        <p14:creationId xmlns:p14="http://schemas.microsoft.com/office/powerpoint/2010/main" val="2878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i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edge">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ldLvl="0" animBg="1"/>
      <p:bldP spid="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14.5.3 </a:t>
            </a:r>
            <a:r>
              <a:rPr lang="zh-CN" altLang="en-US" dirty="0">
                <a:sym typeface="+mn-ea"/>
              </a:rPr>
              <a:t>循环结构</a:t>
            </a:r>
            <a:r>
              <a:rPr lang="en-US" altLang="zh-CN" dirty="0">
                <a:sym typeface="+mn-ea"/>
              </a:rPr>
              <a:t>-</a:t>
            </a:r>
            <a:r>
              <a:rPr lang="en-US" altLang="zh-CN" dirty="0"/>
              <a:t>for-in</a:t>
            </a:r>
            <a:r>
              <a:rPr lang="zh-CN" altLang="en-US" dirty="0"/>
              <a:t>循环</a:t>
            </a:r>
          </a:p>
        </p:txBody>
      </p:sp>
      <p:sp>
        <p:nvSpPr>
          <p:cNvPr id="3" name="内容占位符 2"/>
          <p:cNvSpPr>
            <a:spLocks noGrp="1"/>
          </p:cNvSpPr>
          <p:nvPr>
            <p:ph idx="1"/>
          </p:nvPr>
        </p:nvSpPr>
        <p:spPr>
          <a:xfrm>
            <a:off x="533400" y="819151"/>
            <a:ext cx="5638800" cy="3733799"/>
          </a:xfrm>
        </p:spPr>
        <p:txBody>
          <a:bodyPr/>
          <a:lstStyle/>
          <a:p>
            <a:pPr>
              <a:lnSpc>
                <a:spcPts val="1600"/>
              </a:lnSpc>
              <a:spcBef>
                <a:spcPts val="0"/>
              </a:spcBef>
              <a:spcAft>
                <a:spcPts val="0"/>
              </a:spcAft>
              <a:buNone/>
            </a:pPr>
            <a:r>
              <a:rPr lang="en-US" altLang="zh-CN" sz="1600" dirty="0"/>
              <a:t>//2.</a:t>
            </a:r>
            <a:r>
              <a:rPr lang="zh-CN" altLang="en-US" sz="1600" dirty="0"/>
              <a:t>遍历</a:t>
            </a:r>
            <a:r>
              <a:rPr lang="en-US" altLang="zh-CN" sz="1600" dirty="0" err="1"/>
              <a:t>stu</a:t>
            </a:r>
            <a:r>
              <a:rPr lang="zh-CN" altLang="en-US" sz="1600" dirty="0"/>
              <a:t>数组对象的所有元素</a:t>
            </a:r>
          </a:p>
          <a:p>
            <a:pPr>
              <a:lnSpc>
                <a:spcPts val="1700"/>
              </a:lnSpc>
              <a:spcBef>
                <a:spcPts val="0"/>
              </a:spcBef>
              <a:spcAft>
                <a:spcPts val="0"/>
              </a:spcAft>
              <a:buNone/>
            </a:pPr>
            <a:r>
              <a:rPr lang="en-US" altLang="zh-CN" sz="1600" dirty="0" err="1"/>
              <a:t>var</a:t>
            </a:r>
            <a:r>
              <a:rPr lang="en-US" altLang="zh-CN" sz="1600" dirty="0"/>
              <a:t> </a:t>
            </a:r>
            <a:r>
              <a:rPr lang="en-US" altLang="zh-CN" sz="1600" dirty="0" err="1"/>
              <a:t>stu</a:t>
            </a:r>
            <a:r>
              <a:rPr lang="en-US" altLang="zh-CN" sz="1600" dirty="0"/>
              <a:t>=new Array("</a:t>
            </a:r>
            <a:r>
              <a:rPr lang="zh-CN" altLang="en-US" sz="1600" dirty="0"/>
              <a:t>王春平</a:t>
            </a:r>
            <a:r>
              <a:rPr lang="en-US" altLang="zh-CN" sz="1600" dirty="0"/>
              <a:t>","</a:t>
            </a:r>
            <a:r>
              <a:rPr lang="zh-CN" altLang="en-US" sz="1600" dirty="0"/>
              <a:t>张宏伟</a:t>
            </a:r>
            <a:r>
              <a:rPr lang="en-US" altLang="zh-CN" sz="1600" dirty="0"/>
              <a:t>","</a:t>
            </a:r>
            <a:r>
              <a:rPr lang="zh-CN" altLang="en-US" sz="1600" dirty="0"/>
              <a:t>金一鑫</a:t>
            </a:r>
            <a:r>
              <a:rPr lang="en-US" altLang="zh-CN" sz="1600" dirty="0"/>
              <a:t>","</a:t>
            </a:r>
            <a:r>
              <a:rPr lang="zh-CN" altLang="en-US" sz="1600" dirty="0"/>
              <a:t>李大为</a:t>
            </a:r>
            <a:r>
              <a:rPr lang="en-US" altLang="zh-CN" sz="1600" dirty="0"/>
              <a:t>","</a:t>
            </a:r>
            <a:r>
              <a:rPr lang="zh-CN" altLang="en-US" sz="1600" dirty="0"/>
              <a:t>任小月</a:t>
            </a:r>
            <a:r>
              <a:rPr lang="en-US" altLang="zh-CN" sz="1600" dirty="0"/>
              <a:t>","</a:t>
            </a:r>
            <a:r>
              <a:rPr lang="zh-CN" altLang="en-US" sz="1600" dirty="0"/>
              <a:t>储忠庆</a:t>
            </a:r>
            <a:r>
              <a:rPr lang="en-US" altLang="zh-CN" sz="1600" dirty="0"/>
              <a:t>");</a:t>
            </a:r>
          </a:p>
          <a:p>
            <a:pPr>
              <a:lnSpc>
                <a:spcPts val="1700"/>
              </a:lnSpc>
              <a:spcBef>
                <a:spcPts val="0"/>
              </a:spcBef>
              <a:spcAft>
                <a:spcPts val="0"/>
              </a:spcAft>
              <a:buNone/>
            </a:pPr>
            <a:r>
              <a:rPr lang="en-US" altLang="zh-CN" sz="1600" dirty="0" err="1"/>
              <a:t>var</a:t>
            </a:r>
            <a:r>
              <a:rPr lang="en-US" altLang="zh-CN" sz="1600" dirty="0"/>
              <a:t> j=1;//</a:t>
            </a:r>
            <a:r>
              <a:rPr lang="zh-CN" altLang="en-US" sz="1600" dirty="0"/>
              <a:t>定义计数器</a:t>
            </a:r>
            <a:r>
              <a:rPr lang="en-US" altLang="zh-CN" sz="1600" dirty="0"/>
              <a:t>j</a:t>
            </a:r>
          </a:p>
          <a:p>
            <a:pPr>
              <a:lnSpc>
                <a:spcPts val="1700"/>
              </a:lnSpc>
              <a:spcBef>
                <a:spcPts val="0"/>
              </a:spcBef>
              <a:spcAft>
                <a:spcPts val="0"/>
              </a:spcAft>
              <a:buNone/>
            </a:pPr>
            <a:r>
              <a:rPr lang="en-US" altLang="zh-CN" sz="1600" dirty="0" err="1"/>
              <a:t>document.write</a:t>
            </a:r>
            <a:r>
              <a:rPr lang="en-US" altLang="zh-CN" sz="1600" dirty="0"/>
              <a:t>("&lt;h3&gt;</a:t>
            </a:r>
            <a:r>
              <a:rPr lang="zh-CN" altLang="en-US" sz="1600" dirty="0"/>
              <a:t>数组的元素分别为：</a:t>
            </a:r>
            <a:r>
              <a:rPr lang="en-US" altLang="zh-CN" sz="1600" dirty="0"/>
              <a:t>&lt;/h3&gt;");	</a:t>
            </a:r>
          </a:p>
          <a:p>
            <a:pPr>
              <a:lnSpc>
                <a:spcPts val="1700"/>
              </a:lnSpc>
              <a:spcBef>
                <a:spcPts val="0"/>
              </a:spcBef>
              <a:spcAft>
                <a:spcPts val="0"/>
              </a:spcAft>
              <a:buNone/>
            </a:pPr>
            <a:r>
              <a:rPr lang="en-US" altLang="zh-CN" sz="1600" dirty="0"/>
              <a:t>for (</a:t>
            </a:r>
            <a:r>
              <a:rPr lang="en-US" altLang="zh-CN" sz="1600" dirty="0" err="1"/>
              <a:t>var</a:t>
            </a:r>
            <a:r>
              <a:rPr lang="en-US" altLang="zh-CN" sz="1600" dirty="0"/>
              <a:t> student in </a:t>
            </a:r>
            <a:r>
              <a:rPr lang="en-US" altLang="zh-CN" sz="1600" dirty="0" err="1"/>
              <a:t>stu</a:t>
            </a:r>
            <a:r>
              <a:rPr lang="en-US" altLang="zh-CN" sz="1600" dirty="0"/>
              <a:t>)</a:t>
            </a:r>
          </a:p>
          <a:p>
            <a:pPr>
              <a:lnSpc>
                <a:spcPts val="1700"/>
              </a:lnSpc>
              <a:spcBef>
                <a:spcPts val="0"/>
              </a:spcBef>
              <a:spcAft>
                <a:spcPts val="0"/>
              </a:spcAft>
              <a:buNone/>
            </a:pPr>
            <a:r>
              <a:rPr lang="en-US" altLang="zh-CN" sz="1600" dirty="0"/>
              <a:t>{</a:t>
            </a:r>
          </a:p>
          <a:p>
            <a:pPr>
              <a:lnSpc>
                <a:spcPts val="1700"/>
              </a:lnSpc>
              <a:spcBef>
                <a:spcPts val="0"/>
              </a:spcBef>
              <a:spcAft>
                <a:spcPts val="0"/>
              </a:spcAft>
              <a:buNone/>
            </a:pPr>
            <a:r>
              <a:rPr lang="en-US" altLang="zh-CN" sz="1600" dirty="0" smtClean="0"/>
              <a:t>  </a:t>
            </a:r>
            <a:r>
              <a:rPr lang="en-US" altLang="zh-CN" sz="1600" dirty="0" err="1" smtClean="0"/>
              <a:t>document.write</a:t>
            </a:r>
            <a:r>
              <a:rPr lang="en-US" altLang="zh-CN" sz="1600" dirty="0" smtClean="0"/>
              <a:t>(j</a:t>
            </a:r>
            <a:r>
              <a:rPr lang="en-US" altLang="zh-CN" sz="1600" dirty="0"/>
              <a:t>+"."+</a:t>
            </a:r>
            <a:r>
              <a:rPr lang="en-US" altLang="zh-CN" sz="1600" dirty="0" err="1"/>
              <a:t>stu</a:t>
            </a:r>
            <a:r>
              <a:rPr lang="en-US" altLang="zh-CN" sz="1600" dirty="0"/>
              <a:t>[student]+"&amp;</a:t>
            </a:r>
            <a:r>
              <a:rPr lang="en-US" altLang="zh-CN" sz="1600" dirty="0" err="1"/>
              <a:t>nbsp;&amp;nbsp</a:t>
            </a:r>
            <a:r>
              <a:rPr lang="en-US" altLang="zh-CN" sz="1600" dirty="0"/>
              <a:t>;");</a:t>
            </a:r>
          </a:p>
          <a:p>
            <a:pPr>
              <a:lnSpc>
                <a:spcPts val="1700"/>
              </a:lnSpc>
              <a:spcBef>
                <a:spcPts val="0"/>
              </a:spcBef>
              <a:spcAft>
                <a:spcPts val="0"/>
              </a:spcAft>
              <a:buNone/>
            </a:pPr>
            <a:r>
              <a:rPr lang="en-US" altLang="zh-CN" sz="1600" dirty="0" smtClean="0"/>
              <a:t>   if </a:t>
            </a:r>
            <a:r>
              <a:rPr lang="en-US" altLang="zh-CN" sz="1600" dirty="0"/>
              <a:t>(j % 2 ==0) {</a:t>
            </a:r>
            <a:r>
              <a:rPr lang="en-US" altLang="zh-CN" sz="1600" dirty="0" err="1"/>
              <a:t>document.write</a:t>
            </a:r>
            <a:r>
              <a:rPr lang="en-US" altLang="zh-CN" sz="1600" dirty="0"/>
              <a:t>("&lt;</a:t>
            </a:r>
            <a:r>
              <a:rPr lang="en-US" altLang="zh-CN" sz="1600" dirty="0" err="1"/>
              <a:t>br</a:t>
            </a:r>
            <a:r>
              <a:rPr lang="en-US" altLang="zh-CN" sz="1600" dirty="0"/>
              <a:t>/&gt;");} //</a:t>
            </a:r>
            <a:r>
              <a:rPr lang="zh-CN" altLang="en-US" sz="1600" dirty="0"/>
              <a:t>每行输出两对</a:t>
            </a:r>
          </a:p>
          <a:p>
            <a:pPr>
              <a:lnSpc>
                <a:spcPts val="1700"/>
              </a:lnSpc>
              <a:spcBef>
                <a:spcPts val="0"/>
              </a:spcBef>
              <a:spcAft>
                <a:spcPts val="0"/>
              </a:spcAft>
              <a:buNone/>
            </a:pPr>
            <a:r>
              <a:rPr lang="en-US" altLang="zh-CN" sz="1600" dirty="0" smtClean="0"/>
              <a:t>   j</a:t>
            </a:r>
            <a:r>
              <a:rPr lang="en-US" altLang="zh-CN" sz="1600" dirty="0"/>
              <a:t>++;</a:t>
            </a:r>
          </a:p>
          <a:p>
            <a:pPr>
              <a:lnSpc>
                <a:spcPts val="1700"/>
              </a:lnSpc>
              <a:spcBef>
                <a:spcPts val="0"/>
              </a:spcBef>
              <a:spcAft>
                <a:spcPts val="0"/>
              </a:spcAft>
              <a:buNone/>
            </a:pPr>
            <a:r>
              <a:rPr lang="en-US" altLang="zh-CN" sz="1600" dirty="0"/>
              <a:t>}</a:t>
            </a:r>
          </a:p>
          <a:p>
            <a:pPr>
              <a:lnSpc>
                <a:spcPts val="1700"/>
              </a:lnSpc>
              <a:spcBef>
                <a:spcPts val="0"/>
              </a:spcBef>
              <a:spcAft>
                <a:spcPts val="0"/>
              </a:spcAft>
              <a:buNone/>
            </a:pPr>
            <a:r>
              <a:rPr lang="en-US" altLang="zh-CN" sz="1600" dirty="0"/>
              <a:t>&lt;/script&gt;</a:t>
            </a:r>
          </a:p>
          <a:p>
            <a:pPr>
              <a:lnSpc>
                <a:spcPts val="1700"/>
              </a:lnSpc>
              <a:spcBef>
                <a:spcPts val="0"/>
              </a:spcBef>
              <a:spcAft>
                <a:spcPts val="0"/>
              </a:spcAft>
              <a:buNone/>
            </a:pPr>
            <a:r>
              <a:rPr lang="en-US" altLang="zh-CN" sz="1600" dirty="0"/>
              <a:t>&lt;/body&gt;</a:t>
            </a:r>
          </a:p>
          <a:p>
            <a:pPr>
              <a:lnSpc>
                <a:spcPts val="1700"/>
              </a:lnSpc>
              <a:spcBef>
                <a:spcPts val="0"/>
              </a:spcBef>
              <a:spcAft>
                <a:spcPts val="0"/>
              </a:spcAft>
              <a:buNone/>
            </a:pPr>
            <a:r>
              <a:rPr lang="en-US" altLang="zh-CN" sz="1600" dirty="0"/>
              <a:t>&lt;/html&gt;</a:t>
            </a:r>
            <a:endParaRPr lang="zh-CN" altLang="en-US" sz="1600" dirty="0"/>
          </a:p>
          <a:p>
            <a:pPr>
              <a:spcBef>
                <a:spcPts val="0"/>
              </a:spcBef>
              <a:spcAft>
                <a:spcPts val="0"/>
              </a:spcAft>
              <a:buNone/>
            </a:pPr>
            <a:endParaRPr lang="zh-CN" altLang="en-US" sz="1600" dirty="0"/>
          </a:p>
        </p:txBody>
      </p:sp>
      <p:pic>
        <p:nvPicPr>
          <p:cNvPr id="68610" name="Picture 2"/>
          <p:cNvPicPr>
            <a:picLocks noChangeAspect="1" noChangeArrowheads="1"/>
          </p:cNvPicPr>
          <p:nvPr/>
        </p:nvPicPr>
        <p:blipFill>
          <a:blip r:embed="rId2" cstate="print"/>
          <a:srcRect/>
          <a:stretch>
            <a:fillRect/>
          </a:stretch>
        </p:blipFill>
        <p:spPr bwMode="auto">
          <a:xfrm>
            <a:off x="6470455" y="1276350"/>
            <a:ext cx="2521145" cy="2752904"/>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altLang="zh-CN" dirty="0" smtClean="0">
                <a:sym typeface="+mn-ea"/>
              </a:rPr>
              <a:t>14.5.3 </a:t>
            </a:r>
            <a:r>
              <a:rPr lang="zh-CN" altLang="en-US" dirty="0" smtClean="0">
                <a:sym typeface="+mn-ea"/>
              </a:rPr>
              <a:t>循环结构</a:t>
            </a:r>
            <a:r>
              <a:rPr lang="en-US" altLang="zh-CN" dirty="0" smtClean="0">
                <a:sym typeface="+mn-ea"/>
              </a:rPr>
              <a:t>-</a:t>
            </a:r>
            <a:r>
              <a:rPr lang="zh-CN" altLang="en-US" dirty="0" smtClean="0"/>
              <a:t>循环的嵌套</a:t>
            </a:r>
          </a:p>
        </p:txBody>
      </p:sp>
      <p:sp>
        <p:nvSpPr>
          <p:cNvPr id="3" name="内容占位符 2"/>
          <p:cNvSpPr>
            <a:spLocks noGrp="1"/>
          </p:cNvSpPr>
          <p:nvPr>
            <p:ph idx="1"/>
          </p:nvPr>
        </p:nvSpPr>
        <p:spPr>
          <a:xfrm>
            <a:off x="533400" y="821055"/>
            <a:ext cx="3200400" cy="1369695"/>
          </a:xfrm>
          <a:noFill/>
          <a:ln w="9525">
            <a:solidFill>
              <a:schemeClr val="bg1"/>
            </a:solidFill>
            <a:miter/>
          </a:ln>
          <a:extLst>
            <a:ext uri="{909E8E84-426E-40DD-AFC4-6F175D3DCCD1}">
              <a14:hiddenFill xmlns:a14="http://schemas.microsoft.com/office/drawing/2010/main">
                <a:solidFill>
                  <a:schemeClr val="accent1"/>
                </a:solidFill>
              </a14:hiddenFill>
            </a:ext>
          </a:extLst>
        </p:spPr>
        <p:txBody>
          <a:bodyPr anchor="t"/>
          <a:lstStyle/>
          <a:p>
            <a:pPr marL="0" indent="0">
              <a:lnSpc>
                <a:spcPct val="90000"/>
              </a:lnSpc>
              <a:buNone/>
            </a:pPr>
            <a:r>
              <a:rPr lang="zh-CN" altLang="en-US" dirty="0" smtClean="0">
                <a:solidFill>
                  <a:schemeClr val="tx2"/>
                </a:solidFill>
              </a:rPr>
              <a:t>       循</a:t>
            </a:r>
            <a:r>
              <a:rPr lang="zh-CN" altLang="en-US" dirty="0">
                <a:solidFill>
                  <a:schemeClr val="tx2"/>
                </a:solidFill>
              </a:rPr>
              <a:t>环的嵌套：一个循环内又包含着另一个完整的循环结构，称为循环的嵌套。</a:t>
            </a:r>
          </a:p>
        </p:txBody>
      </p:sp>
      <p:sp>
        <p:nvSpPr>
          <p:cNvPr id="5" name="矩形 4"/>
          <p:cNvSpPr/>
          <p:nvPr/>
        </p:nvSpPr>
        <p:spPr>
          <a:xfrm>
            <a:off x="533400" y="2724150"/>
            <a:ext cx="8515985" cy="1938992"/>
          </a:xfrm>
          <a:prstGeom prst="rect">
            <a:avLst/>
          </a:prstGeom>
          <a:noFill/>
          <a:ln w="38100">
            <a:noFill/>
            <a:miter/>
          </a:ln>
          <a:effectLst/>
          <a:extLst>
            <a:ext uri="{909E8E84-426E-40DD-AFC4-6F175D3DCCD1}">
              <a14:hiddenFill xmlns:a14="http://schemas.microsoft.com/office/drawing/2010/main">
                <a:solidFill>
                  <a:schemeClr val="accent1"/>
                </a:solidFill>
              </a14:hiddenFill>
            </a:ext>
          </a:extLst>
        </p:spPr>
        <p:txBody>
          <a:bodyPr wrap="square" anchor="t">
            <a:spAutoFit/>
          </a:bodyPr>
          <a:lstStyle/>
          <a:p>
            <a:pPr lvl="0" latinLnBrk="1">
              <a:lnSpc>
                <a:spcPts val="1600"/>
              </a:lnSpc>
              <a:buClr>
                <a:srgbClr val="000000"/>
              </a:buClr>
            </a:pPr>
            <a:r>
              <a:rPr lang="en-US" altLang="zh-CN" sz="1600" b="1" dirty="0">
                <a:solidFill>
                  <a:schemeClr val="tx2"/>
                </a:solidFill>
                <a:latin typeface="Arial" charset="0"/>
                <a:ea typeface="宋体" pitchFamily="2" charset="-122"/>
              </a:rPr>
              <a:t>&lt;script type="text/</a:t>
            </a:r>
            <a:r>
              <a:rPr lang="en-US" altLang="zh-CN" sz="1600" b="1" dirty="0" err="1">
                <a:solidFill>
                  <a:schemeClr val="tx2"/>
                </a:solidFill>
                <a:latin typeface="Arial" charset="0"/>
                <a:ea typeface="宋体" pitchFamily="2" charset="-122"/>
              </a:rPr>
              <a:t>javascript</a:t>
            </a:r>
            <a:r>
              <a:rPr lang="en-US" altLang="zh-CN" sz="1600" b="1" dirty="0">
                <a:solidFill>
                  <a:schemeClr val="tx2"/>
                </a:solidFill>
                <a:latin typeface="Arial" charset="0"/>
                <a:ea typeface="宋体" pitchFamily="2" charset="-122"/>
              </a:rPr>
              <a:t>"&gt;</a:t>
            </a:r>
          </a:p>
          <a:p>
            <a:pPr lvl="0" latinLnBrk="1">
              <a:lnSpc>
                <a:spcPts val="1600"/>
              </a:lnSpc>
              <a:buClr>
                <a:srgbClr val="000000"/>
              </a:buClr>
            </a:pPr>
            <a:r>
              <a:rPr lang="en-US" altLang="zh-CN" sz="1600" b="1" dirty="0" err="1">
                <a:solidFill>
                  <a:schemeClr val="tx2"/>
                </a:solidFill>
                <a:latin typeface="Arial" charset="0"/>
                <a:ea typeface="宋体" pitchFamily="2" charset="-122"/>
              </a:rPr>
              <a:t>document.write</a:t>
            </a:r>
            <a:r>
              <a:rPr lang="en-US" altLang="zh-CN" sz="1600" b="1" dirty="0">
                <a:solidFill>
                  <a:schemeClr val="tx2"/>
                </a:solidFill>
                <a:latin typeface="Arial" charset="0"/>
                <a:ea typeface="宋体" pitchFamily="2" charset="-122"/>
              </a:rPr>
              <a:t>("</a:t>
            </a:r>
            <a:r>
              <a:rPr lang="zh-CN" altLang="en-US" sz="1600" b="1" dirty="0">
                <a:solidFill>
                  <a:schemeClr val="tx2"/>
                </a:solidFill>
                <a:latin typeface="Arial" charset="0"/>
                <a:ea typeface="宋体" pitchFamily="2" charset="-122"/>
              </a:rPr>
              <a:t>九九乘法表</a:t>
            </a:r>
            <a:r>
              <a:rPr lang="en-US" altLang="zh-CN" sz="1600" b="1" dirty="0">
                <a:solidFill>
                  <a:schemeClr val="tx2"/>
                </a:solidFill>
                <a:latin typeface="Arial" charset="0"/>
                <a:ea typeface="宋体" pitchFamily="2" charset="-122"/>
              </a:rPr>
              <a:t>&lt;</a:t>
            </a:r>
            <a:r>
              <a:rPr lang="en-US" altLang="zh-CN" sz="1600" b="1" dirty="0" err="1">
                <a:solidFill>
                  <a:schemeClr val="tx2"/>
                </a:solidFill>
                <a:latin typeface="Arial" charset="0"/>
                <a:ea typeface="宋体" pitchFamily="2" charset="-122"/>
              </a:rPr>
              <a:t>br</a:t>
            </a:r>
            <a:r>
              <a:rPr lang="en-US" altLang="zh-CN" sz="1600" b="1" dirty="0">
                <a:solidFill>
                  <a:schemeClr val="tx2"/>
                </a:solidFill>
                <a:latin typeface="Arial" charset="0"/>
                <a:ea typeface="宋体" pitchFamily="2" charset="-122"/>
              </a:rPr>
              <a:t>&gt;");</a:t>
            </a:r>
          </a:p>
          <a:p>
            <a:pPr lvl="0" latinLnBrk="1">
              <a:lnSpc>
                <a:spcPts val="1600"/>
              </a:lnSpc>
              <a:buClr>
                <a:srgbClr val="000000"/>
              </a:buClr>
            </a:pPr>
            <a:r>
              <a:rPr lang="en-US" altLang="zh-CN" sz="1600" b="1" dirty="0">
                <a:solidFill>
                  <a:schemeClr val="tx2"/>
                </a:solidFill>
                <a:latin typeface="Arial" charset="0"/>
                <a:ea typeface="宋体" pitchFamily="2" charset="-122"/>
              </a:rPr>
              <a:t> </a:t>
            </a:r>
            <a:r>
              <a:rPr lang="en-US" altLang="zh-CN" sz="1600" b="1" dirty="0" err="1">
                <a:solidFill>
                  <a:schemeClr val="tx2"/>
                </a:solidFill>
                <a:latin typeface="Arial" charset="0"/>
                <a:ea typeface="宋体" pitchFamily="2" charset="-122"/>
              </a:rPr>
              <a:t>var</a:t>
            </a:r>
            <a:r>
              <a:rPr lang="en-US" altLang="zh-CN" sz="1600" b="1" dirty="0">
                <a:solidFill>
                  <a:schemeClr val="tx2"/>
                </a:solidFill>
                <a:latin typeface="Arial" charset="0"/>
                <a:ea typeface="宋体" pitchFamily="2" charset="-122"/>
              </a:rPr>
              <a:t> </a:t>
            </a:r>
            <a:r>
              <a:rPr lang="en-US" altLang="zh-CN" sz="1600" b="1" dirty="0" err="1">
                <a:solidFill>
                  <a:schemeClr val="tx2"/>
                </a:solidFill>
                <a:latin typeface="Arial" charset="0"/>
                <a:ea typeface="宋体" pitchFamily="2" charset="-122"/>
              </a:rPr>
              <a:t>i</a:t>
            </a:r>
            <a:r>
              <a:rPr lang="en-US" altLang="zh-CN" sz="1600" b="1" dirty="0">
                <a:solidFill>
                  <a:schemeClr val="tx2"/>
                </a:solidFill>
                <a:latin typeface="Arial" charset="0"/>
                <a:ea typeface="宋体" pitchFamily="2" charset="-122"/>
              </a:rPr>
              <a:t>=1,j=1;</a:t>
            </a:r>
          </a:p>
          <a:p>
            <a:pPr lvl="0" latinLnBrk="1">
              <a:lnSpc>
                <a:spcPts val="1600"/>
              </a:lnSpc>
              <a:buClr>
                <a:srgbClr val="000000"/>
              </a:buClr>
            </a:pPr>
            <a:r>
              <a:rPr lang="en-US" altLang="zh-CN" sz="1600" b="1" dirty="0">
                <a:solidFill>
                  <a:schemeClr val="tx2"/>
                </a:solidFill>
                <a:latin typeface="Arial" charset="0"/>
                <a:ea typeface="宋体" pitchFamily="2" charset="-122"/>
              </a:rPr>
              <a:t> </a:t>
            </a:r>
            <a:r>
              <a:rPr lang="en-US" altLang="zh-CN" sz="1600" b="1" dirty="0">
                <a:solidFill>
                  <a:srgbClr val="FF0000"/>
                </a:solidFill>
                <a:latin typeface="Arial" charset="0"/>
                <a:ea typeface="宋体" pitchFamily="2" charset="-122"/>
              </a:rPr>
              <a:t>for </a:t>
            </a:r>
            <a:r>
              <a:rPr lang="en-US" altLang="zh-CN" sz="1600" b="1" dirty="0">
                <a:solidFill>
                  <a:schemeClr val="tx2"/>
                </a:solidFill>
                <a:latin typeface="Arial" charset="0"/>
                <a:ea typeface="宋体" pitchFamily="2" charset="-122"/>
              </a:rPr>
              <a:t>(</a:t>
            </a:r>
            <a:r>
              <a:rPr lang="en-US" altLang="zh-CN" sz="1600" b="1" dirty="0" err="1">
                <a:solidFill>
                  <a:schemeClr val="tx2"/>
                </a:solidFill>
                <a:latin typeface="Arial" charset="0"/>
                <a:ea typeface="宋体" pitchFamily="2" charset="-122"/>
              </a:rPr>
              <a:t>i</a:t>
            </a:r>
            <a:r>
              <a:rPr lang="en-US" altLang="zh-CN" sz="1600" b="1" dirty="0">
                <a:solidFill>
                  <a:schemeClr val="tx2"/>
                </a:solidFill>
                <a:latin typeface="Arial" charset="0"/>
                <a:ea typeface="宋体" pitchFamily="2" charset="-122"/>
              </a:rPr>
              <a:t>=1;i&lt;=9 ;</a:t>
            </a:r>
            <a:r>
              <a:rPr lang="en-US" altLang="zh-CN" sz="1600" b="1" dirty="0" err="1">
                <a:solidFill>
                  <a:schemeClr val="tx2"/>
                </a:solidFill>
                <a:latin typeface="Arial" charset="0"/>
                <a:ea typeface="宋体" pitchFamily="2" charset="-122"/>
              </a:rPr>
              <a:t>i</a:t>
            </a:r>
            <a:r>
              <a:rPr lang="en-US" altLang="zh-CN" sz="1600" b="1" dirty="0">
                <a:solidFill>
                  <a:schemeClr val="tx2"/>
                </a:solidFill>
                <a:latin typeface="Arial" charset="0"/>
                <a:ea typeface="宋体" pitchFamily="2" charset="-122"/>
              </a:rPr>
              <a:t>++ )</a:t>
            </a:r>
          </a:p>
          <a:p>
            <a:pPr lvl="0" latinLnBrk="1">
              <a:lnSpc>
                <a:spcPts val="1600"/>
              </a:lnSpc>
              <a:buClr>
                <a:srgbClr val="000000"/>
              </a:buClr>
            </a:pPr>
            <a:r>
              <a:rPr lang="en-US" altLang="zh-CN" sz="1600" b="1" dirty="0">
                <a:solidFill>
                  <a:schemeClr val="tx2"/>
                </a:solidFill>
                <a:latin typeface="Arial" charset="0"/>
                <a:ea typeface="宋体" pitchFamily="2" charset="-122"/>
              </a:rPr>
              <a:t> {   // for (j=1;j&lt;=9 ;j++ )  //</a:t>
            </a:r>
            <a:r>
              <a:rPr lang="zh-CN" altLang="en-US" sz="1600" b="1" dirty="0">
                <a:solidFill>
                  <a:schemeClr val="tx2"/>
                </a:solidFill>
                <a:latin typeface="Arial" charset="0"/>
                <a:ea typeface="宋体" pitchFamily="2" charset="-122"/>
              </a:rPr>
              <a:t>九九方阵</a:t>
            </a:r>
          </a:p>
          <a:p>
            <a:pPr lvl="0" latinLnBrk="1">
              <a:lnSpc>
                <a:spcPts val="1600"/>
              </a:lnSpc>
              <a:buClr>
                <a:srgbClr val="000000"/>
              </a:buClr>
            </a:pPr>
            <a:r>
              <a:rPr lang="zh-CN" altLang="en-US" sz="1600" b="1" dirty="0">
                <a:solidFill>
                  <a:schemeClr val="tx2"/>
                </a:solidFill>
                <a:latin typeface="Arial" charset="0"/>
                <a:ea typeface="宋体" pitchFamily="2" charset="-122"/>
              </a:rPr>
              <a:t>        </a:t>
            </a:r>
            <a:r>
              <a:rPr lang="en-US" altLang="zh-CN" sz="1600" b="1" dirty="0">
                <a:solidFill>
                  <a:srgbClr val="FF0000"/>
                </a:solidFill>
                <a:latin typeface="Arial" charset="0"/>
                <a:ea typeface="宋体" pitchFamily="2" charset="-122"/>
              </a:rPr>
              <a:t>for</a:t>
            </a:r>
            <a:r>
              <a:rPr lang="en-US" altLang="zh-CN" sz="1600" b="1" dirty="0">
                <a:solidFill>
                  <a:schemeClr val="tx2"/>
                </a:solidFill>
                <a:latin typeface="Arial" charset="0"/>
                <a:ea typeface="宋体" pitchFamily="2" charset="-122"/>
              </a:rPr>
              <a:t> (j=1;j&lt;=</a:t>
            </a:r>
            <a:r>
              <a:rPr lang="en-US" altLang="zh-CN" sz="1600" b="1" dirty="0" err="1">
                <a:solidFill>
                  <a:schemeClr val="tx2"/>
                </a:solidFill>
                <a:latin typeface="Arial" charset="0"/>
                <a:ea typeface="宋体" pitchFamily="2" charset="-122"/>
              </a:rPr>
              <a:t>i</a:t>
            </a:r>
            <a:r>
              <a:rPr lang="en-US" altLang="zh-CN" sz="1600" b="1" dirty="0">
                <a:solidFill>
                  <a:schemeClr val="tx2"/>
                </a:solidFill>
                <a:latin typeface="Arial" charset="0"/>
                <a:ea typeface="宋体" pitchFamily="2" charset="-122"/>
              </a:rPr>
              <a:t> ;j++ )</a:t>
            </a:r>
          </a:p>
          <a:p>
            <a:pPr lvl="0" latinLnBrk="1">
              <a:lnSpc>
                <a:spcPts val="1600"/>
              </a:lnSpc>
              <a:buClr>
                <a:srgbClr val="000000"/>
              </a:buClr>
            </a:pPr>
            <a:r>
              <a:rPr lang="en-US" altLang="zh-CN" sz="1600" b="1" dirty="0">
                <a:solidFill>
                  <a:schemeClr val="tx2"/>
                </a:solidFill>
                <a:latin typeface="Arial" charset="0"/>
                <a:ea typeface="宋体" pitchFamily="2" charset="-122"/>
              </a:rPr>
              <a:t>        {   </a:t>
            </a:r>
            <a:r>
              <a:rPr lang="en-US" altLang="zh-CN" sz="1600" b="1" dirty="0" err="1">
                <a:solidFill>
                  <a:schemeClr val="tx2"/>
                </a:solidFill>
                <a:latin typeface="Arial" charset="0"/>
                <a:ea typeface="宋体" pitchFamily="2" charset="-122"/>
              </a:rPr>
              <a:t>document.write</a:t>
            </a:r>
            <a:r>
              <a:rPr lang="en-US" altLang="zh-CN" sz="1600" b="1" dirty="0">
                <a:solidFill>
                  <a:schemeClr val="tx2"/>
                </a:solidFill>
                <a:latin typeface="Arial" charset="0"/>
                <a:ea typeface="宋体" pitchFamily="2" charset="-122"/>
              </a:rPr>
              <a:t>(j+"*"+</a:t>
            </a:r>
            <a:r>
              <a:rPr lang="en-US" altLang="zh-CN" sz="1600" b="1" dirty="0" err="1">
                <a:solidFill>
                  <a:schemeClr val="tx2"/>
                </a:solidFill>
                <a:latin typeface="Arial" charset="0"/>
                <a:ea typeface="宋体" pitchFamily="2" charset="-122"/>
              </a:rPr>
              <a:t>i</a:t>
            </a:r>
            <a:r>
              <a:rPr lang="en-US" altLang="zh-CN" sz="1600" b="1" dirty="0">
                <a:solidFill>
                  <a:schemeClr val="tx2"/>
                </a:solidFill>
                <a:latin typeface="Arial" charset="0"/>
                <a:ea typeface="宋体" pitchFamily="2" charset="-122"/>
              </a:rPr>
              <a:t>+"="+</a:t>
            </a:r>
            <a:r>
              <a:rPr lang="en-US" altLang="zh-CN" sz="1600" b="1" dirty="0" err="1">
                <a:solidFill>
                  <a:schemeClr val="tx2"/>
                </a:solidFill>
                <a:latin typeface="Arial" charset="0"/>
                <a:ea typeface="宋体" pitchFamily="2" charset="-122"/>
              </a:rPr>
              <a:t>i</a:t>
            </a:r>
            <a:r>
              <a:rPr lang="en-US" altLang="zh-CN" sz="1600" b="1" dirty="0">
                <a:solidFill>
                  <a:schemeClr val="tx2"/>
                </a:solidFill>
                <a:latin typeface="Arial" charset="0"/>
                <a:ea typeface="宋体" pitchFamily="2" charset="-122"/>
              </a:rPr>
              <a:t>*</a:t>
            </a:r>
            <a:r>
              <a:rPr lang="en-US" altLang="zh-CN" sz="1600" b="1" dirty="0" err="1">
                <a:solidFill>
                  <a:schemeClr val="tx2"/>
                </a:solidFill>
                <a:latin typeface="Arial" charset="0"/>
                <a:ea typeface="宋体" pitchFamily="2" charset="-122"/>
              </a:rPr>
              <a:t>j+"&amp;nbsp;&amp;nbsp</a:t>
            </a:r>
            <a:r>
              <a:rPr lang="en-US" altLang="zh-CN" sz="1600" b="1" dirty="0">
                <a:solidFill>
                  <a:schemeClr val="tx2"/>
                </a:solidFill>
                <a:latin typeface="Arial" charset="0"/>
                <a:ea typeface="宋体" pitchFamily="2" charset="-122"/>
              </a:rPr>
              <a:t>;"); }</a:t>
            </a:r>
          </a:p>
          <a:p>
            <a:pPr lvl="0" latinLnBrk="1">
              <a:lnSpc>
                <a:spcPts val="1600"/>
              </a:lnSpc>
              <a:buClr>
                <a:srgbClr val="000000"/>
              </a:buClr>
            </a:pPr>
            <a:r>
              <a:rPr lang="en-US" altLang="zh-CN" sz="1600" b="1" dirty="0">
                <a:solidFill>
                  <a:schemeClr val="tx2"/>
                </a:solidFill>
                <a:latin typeface="Arial" charset="0"/>
                <a:ea typeface="宋体" pitchFamily="2" charset="-122"/>
              </a:rPr>
              <a:t>       </a:t>
            </a:r>
            <a:r>
              <a:rPr lang="en-US" altLang="zh-CN" sz="1600" b="1" dirty="0" err="1">
                <a:solidFill>
                  <a:schemeClr val="tx2"/>
                </a:solidFill>
                <a:latin typeface="Arial" charset="0"/>
                <a:ea typeface="宋体" pitchFamily="2" charset="-122"/>
              </a:rPr>
              <a:t>document.write</a:t>
            </a:r>
            <a:r>
              <a:rPr lang="en-US" altLang="zh-CN" sz="1600" b="1" dirty="0">
                <a:solidFill>
                  <a:schemeClr val="tx2"/>
                </a:solidFill>
                <a:latin typeface="Arial" charset="0"/>
                <a:ea typeface="宋体" pitchFamily="2" charset="-122"/>
              </a:rPr>
              <a:t>("&lt;</a:t>
            </a:r>
            <a:r>
              <a:rPr lang="en-US" altLang="zh-CN" sz="1600" b="1" dirty="0" err="1">
                <a:solidFill>
                  <a:schemeClr val="tx2"/>
                </a:solidFill>
                <a:latin typeface="Arial" charset="0"/>
                <a:ea typeface="宋体" pitchFamily="2" charset="-122"/>
              </a:rPr>
              <a:t>br</a:t>
            </a:r>
            <a:r>
              <a:rPr lang="en-US" altLang="zh-CN" sz="1600" b="1" dirty="0">
                <a:solidFill>
                  <a:schemeClr val="tx2"/>
                </a:solidFill>
                <a:latin typeface="Arial" charset="0"/>
                <a:ea typeface="宋体" pitchFamily="2" charset="-122"/>
              </a:rPr>
              <a:t>&gt;"); }</a:t>
            </a:r>
          </a:p>
          <a:p>
            <a:pPr lvl="0" latinLnBrk="1">
              <a:lnSpc>
                <a:spcPts val="1600"/>
              </a:lnSpc>
              <a:buClr>
                <a:srgbClr val="000000"/>
              </a:buClr>
            </a:pPr>
            <a:r>
              <a:rPr lang="en-US" altLang="zh-CN" sz="1600" b="1" dirty="0">
                <a:solidFill>
                  <a:schemeClr val="tx2"/>
                </a:solidFill>
                <a:latin typeface="Arial" charset="0"/>
                <a:ea typeface="宋体" pitchFamily="2" charset="-122"/>
              </a:rPr>
              <a:t>  &lt;/script&gt; </a:t>
            </a:r>
            <a:endParaRPr lang="zh-CN" altLang="en-US" sz="1600" b="1" dirty="0">
              <a:solidFill>
                <a:schemeClr val="tx2"/>
              </a:solidFill>
              <a:latin typeface="Arial" charset="0"/>
              <a:ea typeface="宋体" pitchFamily="2" charset="-122"/>
            </a:endParaRPr>
          </a:p>
        </p:txBody>
      </p:sp>
      <p:pic>
        <p:nvPicPr>
          <p:cNvPr id="6" name="图片 5"/>
          <p:cNvPicPr>
            <a:picLocks noChangeAspect="1"/>
          </p:cNvPicPr>
          <p:nvPr/>
        </p:nvPicPr>
        <p:blipFill>
          <a:blip r:embed="rId2" cstate="print"/>
          <a:srcRect/>
          <a:stretch>
            <a:fillRect/>
          </a:stretch>
        </p:blipFill>
        <p:spPr>
          <a:xfrm>
            <a:off x="3810000" y="903038"/>
            <a:ext cx="5177156" cy="1668712"/>
          </a:xfrm>
          <a:prstGeom prst="rect">
            <a:avLst/>
          </a:prstGeom>
          <a:noFill/>
          <a:ln w="38100">
            <a:noFill/>
            <a:miter/>
          </a:ln>
        </p:spPr>
      </p:pic>
    </p:spTree>
    <p:extLst>
      <p:ext uri="{BB962C8B-B14F-4D97-AF65-F5344CB8AC3E}">
        <p14:creationId xmlns:p14="http://schemas.microsoft.com/office/powerpoint/2010/main" val="42877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ox(i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amond(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nvSpPr>
        <p:spPr>
          <a:xfrm>
            <a:off x="990600" y="57150"/>
            <a:ext cx="7761288" cy="567929"/>
          </a:xfrm>
          <a:prstGeom prst="rect">
            <a:avLst/>
          </a:prstGeom>
          <a:noFill/>
          <a:ln w="12700">
            <a:noFill/>
            <a:miter lim="800000"/>
          </a:ln>
        </p:spPr>
        <p:txBody>
          <a:bodyPr vert="horz" wrap="square" lIns="90488" tIns="44450" rIns="90488" bIns="44450" numCol="1" anchor="ctr" anchorCtr="0" compatLnSpc="1"/>
          <a:lstStyle>
            <a:lvl1pPr algn="ctr" defTabSz="463550" rtl="0" eaLnBrk="0" fontAlgn="base" hangingPunct="0">
              <a:spcBef>
                <a:spcPct val="0"/>
              </a:spcBef>
              <a:spcAft>
                <a:spcPct val="0"/>
              </a:spcAft>
              <a:defRPr sz="3200" b="1">
                <a:solidFill>
                  <a:srgbClr val="000066"/>
                </a:solidFill>
                <a:latin typeface="+mj-lt"/>
                <a:ea typeface="+mj-ea"/>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a:lstStyle>
          <a:p>
            <a:r>
              <a:rPr lang="zh-CN" altLang="en-US" sz="2800" dirty="0" smtClean="0">
                <a:solidFill>
                  <a:schemeClr val="tx1"/>
                </a:solidFill>
                <a:latin typeface="微软雅黑" pitchFamily="34" charset="-122"/>
                <a:ea typeface="微软雅黑" pitchFamily="34" charset="-122"/>
                <a:sym typeface="+mn-ea"/>
              </a:rPr>
              <a:t>循环</a:t>
            </a:r>
            <a:r>
              <a:rPr lang="zh-CN" altLang="zh-CN" sz="2800" dirty="0">
                <a:solidFill>
                  <a:schemeClr val="tx1"/>
                </a:solidFill>
                <a:latin typeface="微软雅黑" pitchFamily="34" charset="-122"/>
                <a:ea typeface="微软雅黑" pitchFamily="34" charset="-122"/>
              </a:rPr>
              <a:t>循环中断与</a:t>
            </a:r>
            <a:r>
              <a:rPr lang="zh-CN" altLang="zh-CN" sz="2800" dirty="0" smtClean="0">
                <a:solidFill>
                  <a:schemeClr val="tx1"/>
                </a:solidFill>
                <a:latin typeface="微软雅黑" pitchFamily="34" charset="-122"/>
                <a:ea typeface="微软雅黑" pitchFamily="34" charset="-122"/>
              </a:rPr>
              <a:t>继续</a:t>
            </a:r>
            <a:endParaRPr lang="en-US" altLang="zh-CN" sz="2800" dirty="0" smtClean="0">
              <a:solidFill>
                <a:schemeClr val="tx1"/>
              </a:solidFill>
              <a:latin typeface="微软雅黑" pitchFamily="34" charset="-122"/>
              <a:ea typeface="微软雅黑" pitchFamily="34" charset="-122"/>
            </a:endParaRPr>
          </a:p>
        </p:txBody>
      </p:sp>
      <p:sp>
        <p:nvSpPr>
          <p:cNvPr id="8" name="文本框 7"/>
          <p:cNvSpPr txBox="1"/>
          <p:nvPr/>
        </p:nvSpPr>
        <p:spPr>
          <a:xfrm>
            <a:off x="6096000" y="1371183"/>
            <a:ext cx="2895600" cy="2800767"/>
          </a:xfrm>
          <a:prstGeom prst="rect">
            <a:avLst/>
          </a:prstGeom>
          <a:noFill/>
          <a:ln>
            <a:solidFill>
              <a:schemeClr val="bg1"/>
            </a:solidFill>
          </a:ln>
        </p:spPr>
        <p:txBody>
          <a:bodyPr wrap="square" rtlCol="0" anchor="t">
            <a:spAutoFit/>
          </a:bodyPr>
          <a:lstStyle/>
          <a:p>
            <a:pPr marL="533400" indent="-533400">
              <a:buNone/>
            </a:pPr>
            <a:r>
              <a:rPr lang="en-US" altLang="zh-CN" b="0" dirty="0">
                <a:latin typeface="微软雅黑" pitchFamily="34" charset="-122"/>
                <a:ea typeface="微软雅黑" pitchFamily="34" charset="-122"/>
                <a:sym typeface="+mn-ea"/>
              </a:rPr>
              <a:t>break</a:t>
            </a:r>
            <a:r>
              <a:rPr lang="zh-CN" altLang="en-US" b="0" dirty="0">
                <a:latin typeface="微软雅黑" pitchFamily="34" charset="-122"/>
                <a:ea typeface="微软雅黑" pitchFamily="34" charset="-122"/>
                <a:sym typeface="+mn-ea"/>
              </a:rPr>
              <a:t>作用</a:t>
            </a:r>
            <a:r>
              <a:rPr lang="en-US" altLang="zh-CN" b="0" dirty="0">
                <a:latin typeface="微软雅黑" pitchFamily="34" charset="-122"/>
                <a:ea typeface="微软雅黑" pitchFamily="34" charset="-122"/>
                <a:sym typeface="+mn-ea"/>
              </a:rPr>
              <a:t>:</a:t>
            </a:r>
            <a:r>
              <a:rPr lang="zh-CN" altLang="en-US" b="0" dirty="0">
                <a:latin typeface="微软雅黑" pitchFamily="34" charset="-122"/>
                <a:ea typeface="微软雅黑" pitchFamily="34" charset="-122"/>
                <a:sym typeface="+mn-ea"/>
              </a:rPr>
              <a:t>立即结束循环并转到循环后续语句执行。</a:t>
            </a:r>
            <a:endParaRPr lang="zh-CN" altLang="en-US" b="0" dirty="0">
              <a:latin typeface="微软雅黑" pitchFamily="34" charset="-122"/>
              <a:ea typeface="微软雅黑" pitchFamily="34" charset="-122"/>
            </a:endParaRPr>
          </a:p>
          <a:p>
            <a:pPr marL="533400" indent="-533400">
              <a:buNone/>
            </a:pPr>
            <a:r>
              <a:rPr lang="en-US" altLang="zh-CN" b="0" dirty="0">
                <a:latin typeface="微软雅黑" pitchFamily="34" charset="-122"/>
                <a:ea typeface="微软雅黑" pitchFamily="34" charset="-122"/>
                <a:sym typeface="+mn-ea"/>
              </a:rPr>
              <a:t>continue</a:t>
            </a:r>
            <a:r>
              <a:rPr lang="zh-CN" altLang="en-US" b="0" dirty="0">
                <a:latin typeface="微软雅黑" pitchFamily="34" charset="-122"/>
                <a:ea typeface="微软雅黑" pitchFamily="34" charset="-122"/>
                <a:sym typeface="+mn-ea"/>
              </a:rPr>
              <a:t>作用</a:t>
            </a:r>
            <a:r>
              <a:rPr lang="en-US" altLang="zh-CN" b="0" dirty="0">
                <a:latin typeface="微软雅黑" pitchFamily="34" charset="-122"/>
                <a:ea typeface="微软雅黑" pitchFamily="34" charset="-122"/>
                <a:sym typeface="+mn-ea"/>
              </a:rPr>
              <a:t>:</a:t>
            </a:r>
            <a:r>
              <a:rPr lang="zh-CN" altLang="en-US" b="0" dirty="0">
                <a:latin typeface="微软雅黑" pitchFamily="34" charset="-122"/>
                <a:ea typeface="微软雅黑" pitchFamily="34" charset="-122"/>
                <a:sym typeface="+mn-ea"/>
              </a:rPr>
              <a:t>结束本次循环，其后的语句本次不再执行，开始下一次的循环。 </a:t>
            </a:r>
            <a:endParaRPr lang="zh-CN" altLang="en-US" b="0" dirty="0">
              <a:latin typeface="微软雅黑" pitchFamily="34" charset="-122"/>
              <a:ea typeface="微软雅黑" pitchFamily="34" charset="-122"/>
            </a:endParaRPr>
          </a:p>
        </p:txBody>
      </p:sp>
      <p:sp>
        <p:nvSpPr>
          <p:cNvPr id="10" name="文本框 9"/>
          <p:cNvSpPr txBox="1"/>
          <p:nvPr/>
        </p:nvSpPr>
        <p:spPr>
          <a:xfrm>
            <a:off x="533400" y="819150"/>
            <a:ext cx="5334000" cy="3785652"/>
          </a:xfrm>
          <a:prstGeom prst="rect">
            <a:avLst/>
          </a:prstGeom>
          <a:noFill/>
          <a:ln>
            <a:solidFill>
              <a:schemeClr val="bg1"/>
            </a:solidFill>
          </a:ln>
        </p:spPr>
        <p:txBody>
          <a:bodyPr wrap="square" rtlCol="0" anchor="t">
            <a:spAutoFit/>
          </a:bodyPr>
          <a:lstStyle/>
          <a:p>
            <a:pPr>
              <a:lnSpc>
                <a:spcPts val="1600"/>
              </a:lnSpc>
            </a:pPr>
            <a:r>
              <a:rPr lang="zh-CN" altLang="en-US" sz="1600" dirty="0"/>
              <a:t>&lt;script type="text/javascript"&gt;</a:t>
            </a:r>
          </a:p>
          <a:p>
            <a:pPr>
              <a:lnSpc>
                <a:spcPts val="1600"/>
              </a:lnSpc>
            </a:pPr>
            <a:r>
              <a:rPr lang="zh-CN" altLang="en-US" sz="1600" dirty="0"/>
              <a:t>document.write("计算部分∑N!的和&lt;br/&gt;");</a:t>
            </a:r>
          </a:p>
          <a:p>
            <a:pPr>
              <a:lnSpc>
                <a:spcPts val="1600"/>
              </a:lnSpc>
            </a:pPr>
            <a:r>
              <a:rPr lang="zh-CN" altLang="en-US" sz="1600" dirty="0"/>
              <a:t>var n = prompt("请输入整数N：",20);</a:t>
            </a:r>
          </a:p>
          <a:p>
            <a:pPr>
              <a:lnSpc>
                <a:spcPts val="1600"/>
              </a:lnSpc>
            </a:pPr>
            <a:r>
              <a:rPr lang="zh-CN" altLang="en-US" sz="1600" dirty="0"/>
              <a:t>for (i=1,sum=0;i&lt;=n ;i++ )</a:t>
            </a:r>
            <a:r>
              <a:rPr lang="zh-CN" altLang="en-US" sz="1600" dirty="0">
                <a:sym typeface="+mn-ea"/>
              </a:rPr>
              <a:t>{</a:t>
            </a:r>
          </a:p>
          <a:p>
            <a:pPr>
              <a:lnSpc>
                <a:spcPts val="1600"/>
              </a:lnSpc>
            </a:pPr>
            <a:r>
              <a:rPr lang="zh-CN" altLang="en-US" sz="1600" dirty="0"/>
              <a:t>  if (i&gt;15) {break;}  //第1</a:t>
            </a:r>
            <a:r>
              <a:rPr lang="en-US" altLang="zh-CN" sz="1600" dirty="0"/>
              <a:t>6</a:t>
            </a:r>
            <a:r>
              <a:rPr lang="zh-CN" altLang="en-US" sz="1600" dirty="0"/>
              <a:t>次时跳出循环</a:t>
            </a:r>
          </a:p>
          <a:p>
            <a:pPr>
              <a:lnSpc>
                <a:spcPts val="1600"/>
              </a:lnSpc>
            </a:pPr>
            <a:r>
              <a:rPr lang="zh-CN" altLang="en-US" sz="1600" dirty="0"/>
              <a:t>  //当i为1-5之间的数时结束本次循环进入下1次循环</a:t>
            </a:r>
          </a:p>
          <a:p>
            <a:pPr>
              <a:lnSpc>
                <a:spcPts val="1600"/>
              </a:lnSpc>
            </a:pPr>
            <a:r>
              <a:rPr lang="zh-CN" altLang="en-US" sz="1600" dirty="0"/>
              <a:t>  if (i&gt;=1 &amp;&amp; i&lt;5){     </a:t>
            </a:r>
          </a:p>
          <a:p>
            <a:pPr>
              <a:lnSpc>
                <a:spcPts val="1600"/>
              </a:lnSpc>
            </a:pPr>
            <a:r>
              <a:rPr lang="zh-CN" altLang="en-US" sz="1600" dirty="0"/>
              <a:t>     continue;</a:t>
            </a:r>
          </a:p>
          <a:p>
            <a:pPr>
              <a:lnSpc>
                <a:spcPts val="1600"/>
              </a:lnSpc>
            </a:pPr>
            <a:r>
              <a:rPr lang="zh-CN" altLang="en-US" sz="1600" dirty="0"/>
              <a:t>  }else{    //当i大于等于5时执行循环</a:t>
            </a:r>
          </a:p>
          <a:p>
            <a:pPr>
              <a:lnSpc>
                <a:spcPts val="1600"/>
              </a:lnSpc>
            </a:pPr>
            <a:r>
              <a:rPr lang="zh-CN" altLang="en-US" sz="1600" dirty="0"/>
              <a:t>  for (j=1,cj=1;j&lt;=i ;j++ )</a:t>
            </a:r>
          </a:p>
          <a:p>
            <a:pPr>
              <a:lnSpc>
                <a:spcPts val="1600"/>
              </a:lnSpc>
            </a:pPr>
            <a:r>
              <a:rPr lang="zh-CN" altLang="en-US" sz="1600" dirty="0"/>
              <a:t>  { </a:t>
            </a:r>
            <a:r>
              <a:rPr lang="zh-CN" altLang="en-US" sz="1600" dirty="0" smtClean="0"/>
              <a:t>  cj=cj*j</a:t>
            </a:r>
            <a:r>
              <a:rPr lang="zh-CN" altLang="en-US" sz="1600" dirty="0"/>
              <a:t>;      //计算阶乘 </a:t>
            </a:r>
            <a:r>
              <a:rPr lang="zh-CN" altLang="en-US" sz="1600" dirty="0">
                <a:sym typeface="+mn-ea"/>
              </a:rPr>
              <a:t>}</a:t>
            </a:r>
            <a:r>
              <a:rPr lang="zh-CN" altLang="en-US" sz="1600" dirty="0"/>
              <a:t> </a:t>
            </a:r>
          </a:p>
          <a:p>
            <a:pPr>
              <a:lnSpc>
                <a:spcPts val="1600"/>
              </a:lnSpc>
            </a:pPr>
            <a:r>
              <a:rPr lang="zh-CN" altLang="en-US" sz="1600" dirty="0"/>
              <a:t>      document.write(i+"!="+cj+"&lt;br/&gt;");</a:t>
            </a:r>
          </a:p>
          <a:p>
            <a:pPr>
              <a:lnSpc>
                <a:spcPts val="1600"/>
              </a:lnSpc>
            </a:pPr>
            <a:r>
              <a:rPr lang="zh-CN" altLang="en-US" sz="1600" dirty="0"/>
              <a:t>    </a:t>
            </a:r>
            <a:r>
              <a:rPr lang="zh-CN" altLang="en-US" sz="1600" dirty="0" smtClean="0"/>
              <a:t>  </a:t>
            </a:r>
            <a:r>
              <a:rPr lang="zh-CN" altLang="en-US" sz="1600" dirty="0"/>
              <a:t>sum=sum+cj;    //累加阶乘之和</a:t>
            </a:r>
          </a:p>
          <a:p>
            <a:pPr>
              <a:lnSpc>
                <a:spcPts val="1600"/>
              </a:lnSpc>
            </a:pPr>
            <a:r>
              <a:rPr lang="zh-CN" altLang="en-US" sz="1600" dirty="0"/>
              <a:t>   }</a:t>
            </a:r>
          </a:p>
          <a:p>
            <a:pPr>
              <a:lnSpc>
                <a:spcPts val="1600"/>
              </a:lnSpc>
            </a:pPr>
            <a:r>
              <a:rPr lang="zh-CN" altLang="en-US" sz="1600" dirty="0"/>
              <a:t>}</a:t>
            </a:r>
          </a:p>
          <a:p>
            <a:pPr>
              <a:lnSpc>
                <a:spcPts val="1600"/>
              </a:lnSpc>
            </a:pPr>
            <a:r>
              <a:rPr lang="zh-CN" altLang="en-US" sz="1600" dirty="0"/>
              <a:t>i=i-1</a:t>
            </a:r>
          </a:p>
          <a:p>
            <a:pPr>
              <a:lnSpc>
                <a:spcPts val="1600"/>
              </a:lnSpc>
            </a:pPr>
            <a:r>
              <a:rPr lang="zh-CN" altLang="en-US" sz="1600" dirty="0"/>
              <a:t>document.write("∑"+i+"!="+sum);</a:t>
            </a:r>
          </a:p>
          <a:p>
            <a:pPr>
              <a:lnSpc>
                <a:spcPts val="1600"/>
              </a:lnSpc>
            </a:pPr>
            <a:r>
              <a:rPr lang="zh-CN" altLang="en-US" sz="1600" dirty="0"/>
              <a:t>&lt;/script&gt;</a:t>
            </a:r>
          </a:p>
        </p:txBody>
      </p:sp>
    </p:spTree>
    <p:extLst>
      <p:ext uri="{BB962C8B-B14F-4D97-AF65-F5344CB8AC3E}">
        <p14:creationId xmlns:p14="http://schemas.microsoft.com/office/powerpoint/2010/main" val="292195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r>
              <a:rPr lang="en-US" altLang="zh-CN" dirty="0" smtClean="0"/>
              <a:t>14.6 JavaScript</a:t>
            </a:r>
            <a:r>
              <a:rPr lang="zh-CN" altLang="en-US" dirty="0" smtClean="0"/>
              <a:t>函数</a:t>
            </a:r>
          </a:p>
        </p:txBody>
      </p:sp>
      <p:sp>
        <p:nvSpPr>
          <p:cNvPr id="72706" name="Rectangle 3"/>
          <p:cNvSpPr>
            <a:spLocks noGrp="1" noChangeArrowheads="1"/>
          </p:cNvSpPr>
          <p:nvPr>
            <p:ph idx="1"/>
          </p:nvPr>
        </p:nvSpPr>
        <p:spPr>
          <a:xfrm>
            <a:off x="533400" y="819150"/>
            <a:ext cx="8509000" cy="3886199"/>
          </a:xfrm>
        </p:spPr>
        <p:txBody>
          <a:bodyPr/>
          <a:lstStyle/>
          <a:p>
            <a:pPr>
              <a:spcBef>
                <a:spcPts val="600"/>
              </a:spcBef>
              <a:spcAft>
                <a:spcPts val="0"/>
              </a:spcAft>
            </a:pPr>
            <a:r>
              <a:rPr lang="en-US" altLang="zh-CN" dirty="0" smtClean="0"/>
              <a:t>    JavaScript</a:t>
            </a:r>
            <a:r>
              <a:rPr lang="zh-CN" altLang="en-US" dirty="0" smtClean="0"/>
              <a:t>函数分为系统内部函数和系统对象定义的函数及用户自定义函数。</a:t>
            </a:r>
          </a:p>
          <a:p>
            <a:pPr>
              <a:spcBef>
                <a:spcPts val="600"/>
              </a:spcBef>
              <a:spcAft>
                <a:spcPts val="0"/>
              </a:spcAft>
            </a:pPr>
            <a:r>
              <a:rPr lang="zh-CN" altLang="en-US" dirty="0" smtClean="0"/>
              <a:t>    函数就是完成一个特定的功能的程序代码。函数只需要定义一次，可以多次使用，从而提高程序代码的复用率，既减轻开发人员的负担，以降低了代码的重复度。</a:t>
            </a:r>
          </a:p>
          <a:p>
            <a:pPr>
              <a:spcBef>
                <a:spcPts val="600"/>
              </a:spcBef>
              <a:spcAft>
                <a:spcPts val="0"/>
              </a:spcAft>
            </a:pPr>
            <a:r>
              <a:rPr lang="zh-CN" altLang="en-US" dirty="0" smtClean="0"/>
              <a:t>    函数需要先定义后使用，</a:t>
            </a:r>
            <a:r>
              <a:rPr lang="en-US" altLang="zh-CN" dirty="0" smtClean="0"/>
              <a:t>JavaScript</a:t>
            </a:r>
            <a:r>
              <a:rPr lang="zh-CN" altLang="en-US" dirty="0" smtClean="0"/>
              <a:t>函数一般定义在</a:t>
            </a:r>
            <a:r>
              <a:rPr lang="en-US" altLang="zh-CN" dirty="0" smtClean="0"/>
              <a:t>HTML</a:t>
            </a:r>
            <a:r>
              <a:rPr lang="zh-CN" altLang="en-US" dirty="0" smtClean="0"/>
              <a:t>文件的头部</a:t>
            </a:r>
            <a:r>
              <a:rPr lang="en-US" altLang="zh-CN" dirty="0" smtClean="0"/>
              <a:t>head</a:t>
            </a:r>
            <a:r>
              <a:rPr lang="zh-CN" altLang="en-US" dirty="0" smtClean="0"/>
              <a:t>标记或外部</a:t>
            </a:r>
            <a:r>
              <a:rPr lang="en-US" altLang="zh-CN" dirty="0" smtClean="0"/>
              <a:t>JS</a:t>
            </a:r>
            <a:r>
              <a:rPr lang="zh-CN" altLang="en-US" dirty="0" smtClean="0"/>
              <a:t>文件中，而函数的调用可以在</a:t>
            </a:r>
            <a:r>
              <a:rPr lang="en-US" altLang="zh-CN" dirty="0" smtClean="0"/>
              <a:t>HTML</a:t>
            </a:r>
            <a:r>
              <a:rPr lang="zh-CN" altLang="en-US" dirty="0" smtClean="0"/>
              <a:t>文件的主体</a:t>
            </a:r>
            <a:r>
              <a:rPr lang="en-US" altLang="zh-CN" dirty="0" smtClean="0"/>
              <a:t>body</a:t>
            </a:r>
            <a:r>
              <a:rPr lang="zh-CN" altLang="en-US" dirty="0" smtClean="0"/>
              <a:t>标记中任何位置。</a:t>
            </a:r>
          </a:p>
          <a:p>
            <a:pPr>
              <a:spcBef>
                <a:spcPts val="600"/>
              </a:spcBef>
              <a:spcAft>
                <a:spcPts val="0"/>
              </a:spcAft>
            </a:pPr>
            <a:r>
              <a:rPr lang="en-US" altLang="zh-CN" dirty="0" smtClean="0"/>
              <a:t>    </a:t>
            </a:r>
            <a:r>
              <a:rPr lang="zh-CN" altLang="zh-CN" dirty="0" smtClean="0"/>
              <a:t>常用</a:t>
            </a:r>
            <a:r>
              <a:rPr lang="zh-CN" altLang="zh-CN" dirty="0"/>
              <a:t>系统函数分全局函数和对象定义的函数。全局函数它不属于任何一个内置对象，使用不需要加任何对象名称，直接使用。</a:t>
            </a:r>
            <a:endParaRPr dirty="0"/>
          </a:p>
        </p:txBody>
      </p:sp>
    </p:spTree>
    <p:extLst>
      <p:ext uri="{BB962C8B-B14F-4D97-AF65-F5344CB8AC3E}">
        <p14:creationId xmlns:p14="http://schemas.microsoft.com/office/powerpoint/2010/main" val="30775711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r>
              <a:rPr lang="en-US" altLang="zh-CN" dirty="0" smtClean="0"/>
              <a:t>14.6.1 </a:t>
            </a:r>
            <a:r>
              <a:rPr lang="zh-CN" altLang="en-US" dirty="0" smtClean="0"/>
              <a:t>常用系统函数</a:t>
            </a:r>
            <a:r>
              <a:rPr lang="en-US" altLang="zh-CN" dirty="0" smtClean="0"/>
              <a:t>-</a:t>
            </a:r>
            <a:r>
              <a:rPr lang="zh-CN" altLang="zh-CN" dirty="0"/>
              <a:t>全局函数</a:t>
            </a:r>
            <a:endParaRPr lang="zh-CN" altLang="en-US" dirty="0" smtClean="0"/>
          </a:p>
        </p:txBody>
      </p:sp>
      <p:sp>
        <p:nvSpPr>
          <p:cNvPr id="73730" name="Rectangle 3"/>
          <p:cNvSpPr>
            <a:spLocks noGrp="1" noChangeArrowheads="1"/>
          </p:cNvSpPr>
          <p:nvPr>
            <p:ph idx="1"/>
          </p:nvPr>
        </p:nvSpPr>
        <p:spPr>
          <a:xfrm>
            <a:off x="533400" y="800100"/>
            <a:ext cx="8509000" cy="704850"/>
          </a:xfrm>
        </p:spPr>
        <p:txBody>
          <a:bodyPr/>
          <a:lstStyle/>
          <a:p>
            <a:pPr>
              <a:spcBef>
                <a:spcPts val="0"/>
              </a:spcBef>
              <a:spcAft>
                <a:spcPts val="0"/>
              </a:spcAft>
              <a:buNone/>
            </a:pPr>
            <a:r>
              <a:rPr lang="en-US" altLang="zh-CN" dirty="0">
                <a:sym typeface="+mn-ea"/>
              </a:rPr>
              <a:t>1</a:t>
            </a:r>
            <a:r>
              <a:rPr lang="en-US" altLang="zh-CN" dirty="0" smtClean="0">
                <a:sym typeface="+mn-ea"/>
              </a:rPr>
              <a:t>.</a:t>
            </a:r>
            <a:r>
              <a:rPr lang="zh-CN" altLang="zh-CN" dirty="0" smtClean="0"/>
              <a:t> 计算</a:t>
            </a:r>
            <a:r>
              <a:rPr lang="zh-CN" altLang="zh-CN" dirty="0"/>
              <a:t>表达式的结果</a:t>
            </a:r>
            <a:r>
              <a:rPr lang="zh-CN" altLang="zh-CN" dirty="0" smtClean="0"/>
              <a:t>函数</a:t>
            </a:r>
            <a:r>
              <a:rPr lang="zh-CN" altLang="en-US" dirty="0" smtClean="0"/>
              <a:t>：</a:t>
            </a:r>
            <a:r>
              <a:rPr lang="en-US" altLang="zh-CN" sz="1800" dirty="0" err="1" smtClean="0">
                <a:solidFill>
                  <a:srgbClr val="FF0000"/>
                </a:solidFill>
                <a:sym typeface="+mn-ea"/>
              </a:rPr>
              <a:t>eval</a:t>
            </a:r>
            <a:r>
              <a:rPr lang="zh-CN" altLang="en-US" sz="1800" dirty="0">
                <a:solidFill>
                  <a:srgbClr val="FF0000"/>
                </a:solidFill>
                <a:sym typeface="+mn-ea"/>
              </a:rPr>
              <a:t>（字符串表达式</a:t>
            </a:r>
            <a:r>
              <a:rPr lang="zh-CN" altLang="en-US" sz="1800" dirty="0" smtClean="0">
                <a:solidFill>
                  <a:srgbClr val="FF0000"/>
                </a:solidFill>
                <a:sym typeface="+mn-ea"/>
              </a:rPr>
              <a:t>）</a:t>
            </a:r>
            <a:endParaRPr lang="en-US" altLang="zh-CN" dirty="0" smtClean="0">
              <a:solidFill>
                <a:srgbClr val="FF0000"/>
              </a:solidFill>
              <a:sym typeface="+mn-ea"/>
            </a:endParaRPr>
          </a:p>
          <a:p>
            <a:pPr marL="0" indent="0">
              <a:spcBef>
                <a:spcPts val="0"/>
              </a:spcBef>
              <a:spcAft>
                <a:spcPts val="0"/>
              </a:spcAft>
              <a:buNone/>
            </a:pPr>
            <a:r>
              <a:rPr lang="en-US" altLang="zh-CN" sz="2000" dirty="0">
                <a:latin typeface="黑体" pitchFamily="2" charset="-122"/>
                <a:ea typeface="黑体" pitchFamily="2" charset="-122"/>
                <a:sym typeface="+mn-ea"/>
              </a:rPr>
              <a:t> </a:t>
            </a:r>
            <a:r>
              <a:rPr lang="en-US" altLang="zh-CN" sz="2000" dirty="0" smtClean="0">
                <a:latin typeface="黑体" pitchFamily="2" charset="-122"/>
                <a:ea typeface="黑体" pitchFamily="2" charset="-122"/>
                <a:sym typeface="+mn-ea"/>
              </a:rPr>
              <a:t>   </a:t>
            </a:r>
            <a:r>
              <a:rPr lang="zh-CN" altLang="en-US" sz="2000" dirty="0" smtClean="0">
                <a:latin typeface="黑体" pitchFamily="2" charset="-122"/>
                <a:ea typeface="黑体" pitchFamily="2" charset="-122"/>
                <a:sym typeface="+mn-ea"/>
              </a:rPr>
              <a:t> </a:t>
            </a:r>
            <a:r>
              <a:rPr lang="zh-CN" altLang="en-US" sz="2000" b="0" dirty="0">
                <a:solidFill>
                  <a:schemeClr val="tx1"/>
                </a:solidFill>
                <a:latin typeface="黑体" pitchFamily="2" charset="-122"/>
                <a:ea typeface="黑体" pitchFamily="2" charset="-122"/>
                <a:sym typeface="+mn-ea"/>
              </a:rPr>
              <a:t>返回值：表达式的值或“</a:t>
            </a:r>
            <a:r>
              <a:rPr lang="en-US" altLang="zh-CN" sz="2000" b="0" dirty="0">
                <a:solidFill>
                  <a:schemeClr val="tx1"/>
                </a:solidFill>
                <a:latin typeface="黑体" pitchFamily="2" charset="-122"/>
                <a:ea typeface="黑体" pitchFamily="2" charset="-122"/>
                <a:sym typeface="+mn-ea"/>
              </a:rPr>
              <a:t>undefined”</a:t>
            </a:r>
            <a:r>
              <a:rPr lang="zh-CN" altLang="en-US" sz="2000" b="0" dirty="0">
                <a:solidFill>
                  <a:schemeClr val="tx1"/>
                </a:solidFill>
                <a:latin typeface="黑体" pitchFamily="2" charset="-122"/>
                <a:ea typeface="黑体" pitchFamily="2" charset="-122"/>
                <a:sym typeface="+mn-ea"/>
              </a:rPr>
              <a:t>。</a:t>
            </a:r>
          </a:p>
          <a:p>
            <a:pPr marL="533400" indent="-533400">
              <a:lnSpc>
                <a:spcPct val="80000"/>
              </a:lnSpc>
              <a:buNone/>
            </a:pPr>
            <a:endParaRPr lang="zh-CN" altLang="en-US" sz="2000" dirty="0">
              <a:solidFill>
                <a:schemeClr val="tx1"/>
              </a:solidFill>
              <a:effectLst>
                <a:outerShdw blurRad="38100" dist="19050" dir="2700000" algn="tl" rotWithShape="0">
                  <a:schemeClr val="dk1">
                    <a:alpha val="40000"/>
                  </a:schemeClr>
                </a:outerShdw>
              </a:effectLst>
              <a:latin typeface="黑体" pitchFamily="2" charset="-122"/>
              <a:ea typeface="黑体" pitchFamily="2" charset="-122"/>
              <a:sym typeface="+mn-ea"/>
            </a:endParaRPr>
          </a:p>
        </p:txBody>
      </p:sp>
      <p:sp>
        <p:nvSpPr>
          <p:cNvPr id="2" name="文本框 1"/>
          <p:cNvSpPr txBox="1"/>
          <p:nvPr/>
        </p:nvSpPr>
        <p:spPr>
          <a:xfrm>
            <a:off x="533401" y="1581150"/>
            <a:ext cx="8534399" cy="1528624"/>
          </a:xfrm>
          <a:prstGeom prst="rect">
            <a:avLst/>
          </a:prstGeom>
          <a:noFill/>
        </p:spPr>
        <p:txBody>
          <a:bodyPr wrap="square" rtlCol="0" anchor="t">
            <a:spAutoFit/>
          </a:bodyPr>
          <a:lstStyle/>
          <a:p>
            <a:pPr>
              <a:lnSpc>
                <a:spcPts val="1400"/>
              </a:lnSpc>
            </a:pPr>
            <a:r>
              <a:rPr lang="zh-CN" altLang="en-US" sz="1600" dirty="0"/>
              <a:t>&lt;!-- edu_</a:t>
            </a:r>
            <a:r>
              <a:rPr lang="zh-CN" altLang="en-US" sz="1600" dirty="0" smtClean="0"/>
              <a:t>1</a:t>
            </a:r>
            <a:r>
              <a:rPr lang="en-US" altLang="zh-CN" sz="1600" dirty="0" smtClean="0"/>
              <a:t>4</a:t>
            </a:r>
            <a:r>
              <a:rPr lang="zh-CN" altLang="en-US" sz="1600" dirty="0" smtClean="0"/>
              <a:t>_</a:t>
            </a:r>
            <a:r>
              <a:rPr lang="zh-CN" altLang="en-US" sz="1600" dirty="0"/>
              <a:t>6_1.html --&gt;</a:t>
            </a:r>
          </a:p>
          <a:p>
            <a:pPr>
              <a:lnSpc>
                <a:spcPts val="1400"/>
              </a:lnSpc>
            </a:pPr>
            <a:r>
              <a:rPr lang="zh-CN" altLang="en-US" sz="1600" dirty="0"/>
              <a:t>&lt;script type="text/javascript"&gt;</a:t>
            </a:r>
          </a:p>
          <a:p>
            <a:pPr indent="271463">
              <a:lnSpc>
                <a:spcPts val="1400"/>
              </a:lnSpc>
            </a:pPr>
            <a:r>
              <a:rPr lang="zh-CN" altLang="en-US" sz="1600" dirty="0" smtClean="0"/>
              <a:t>eval</a:t>
            </a:r>
            <a:r>
              <a:rPr lang="zh-CN" altLang="en-US" sz="1600" dirty="0"/>
              <a:t>("x=20;y=30;document.write('x为'+x+',y为'+y+',x*y的值为'+x*y)");</a:t>
            </a:r>
          </a:p>
          <a:p>
            <a:pPr indent="271463">
              <a:lnSpc>
                <a:spcPts val="1400"/>
              </a:lnSpc>
            </a:pPr>
            <a:r>
              <a:rPr lang="zh-CN" altLang="en-US" sz="1600" dirty="0" smtClean="0"/>
              <a:t>document</a:t>
            </a:r>
            <a:r>
              <a:rPr lang="zh-CN" altLang="en-US" sz="1600" dirty="0"/>
              <a:t>.write("&lt;br/&gt;");</a:t>
            </a:r>
          </a:p>
          <a:p>
            <a:pPr indent="271463">
              <a:lnSpc>
                <a:spcPts val="1400"/>
              </a:lnSpc>
            </a:pPr>
            <a:r>
              <a:rPr lang="zh-CN" altLang="en-US" sz="1600" dirty="0" smtClean="0"/>
              <a:t>document</a:t>
            </a:r>
            <a:r>
              <a:rPr lang="zh-CN" altLang="en-US" sz="1600" dirty="0"/>
              <a:t>.write("2+2的值为"+eval("2+2"));</a:t>
            </a:r>
          </a:p>
          <a:p>
            <a:pPr indent="271463">
              <a:lnSpc>
                <a:spcPts val="1400"/>
              </a:lnSpc>
            </a:pPr>
            <a:r>
              <a:rPr lang="zh-CN" altLang="en-US" sz="1600" dirty="0" smtClean="0"/>
              <a:t>var </a:t>
            </a:r>
            <a:r>
              <a:rPr lang="zh-CN" altLang="en-US" sz="1600" dirty="0"/>
              <a:t>abce;  //声明变量未赋值</a:t>
            </a:r>
          </a:p>
          <a:p>
            <a:pPr indent="271463">
              <a:lnSpc>
                <a:spcPts val="1400"/>
              </a:lnSpc>
            </a:pPr>
            <a:r>
              <a:rPr lang="zh-CN" altLang="en-US" sz="1600" dirty="0" smtClean="0"/>
              <a:t>document</a:t>
            </a:r>
            <a:r>
              <a:rPr lang="zh-CN" altLang="en-US" sz="1600" dirty="0"/>
              <a:t>.write("&lt;br/&gt;abce的值为"+eval(abce));</a:t>
            </a:r>
          </a:p>
          <a:p>
            <a:pPr>
              <a:lnSpc>
                <a:spcPts val="1400"/>
              </a:lnSpc>
            </a:pPr>
            <a:r>
              <a:rPr lang="zh-CN" altLang="en-US" sz="1600" dirty="0" smtClean="0"/>
              <a:t>&lt;/</a:t>
            </a:r>
            <a:r>
              <a:rPr lang="zh-CN" altLang="en-US" sz="1600" dirty="0"/>
              <a:t>script&gt;</a:t>
            </a:r>
          </a:p>
        </p:txBody>
      </p:sp>
      <p:pic>
        <p:nvPicPr>
          <p:cNvPr id="69634" name="Picture 2"/>
          <p:cNvPicPr>
            <a:picLocks noChangeAspect="1" noChangeArrowheads="1"/>
          </p:cNvPicPr>
          <p:nvPr/>
        </p:nvPicPr>
        <p:blipFill>
          <a:blip r:embed="rId2" cstate="print"/>
          <a:srcRect/>
          <a:stretch>
            <a:fillRect/>
          </a:stretch>
        </p:blipFill>
        <p:spPr bwMode="auto">
          <a:xfrm>
            <a:off x="6019800" y="3159922"/>
            <a:ext cx="2365375" cy="1466058"/>
          </a:xfrm>
          <a:prstGeom prst="rect">
            <a:avLst/>
          </a:prstGeom>
          <a:noFill/>
          <a:ln w="9525">
            <a:noFill/>
            <a:miter lim="800000"/>
            <a:headEnd/>
            <a:tailEnd/>
          </a:ln>
        </p:spPr>
      </p:pic>
    </p:spTree>
    <p:extLst>
      <p:ext uri="{BB962C8B-B14F-4D97-AF65-F5344CB8AC3E}">
        <p14:creationId xmlns:p14="http://schemas.microsoft.com/office/powerpoint/2010/main" val="1683117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1382713" y="57150"/>
            <a:ext cx="7761287" cy="567929"/>
          </a:xfrm>
        </p:spPr>
        <p:txBody>
          <a:bodyPr/>
          <a:lstStyle/>
          <a:p>
            <a:r>
              <a:rPr lang="en-US" altLang="zh-CN" dirty="0" smtClean="0"/>
              <a:t>14.6.1 </a:t>
            </a:r>
            <a:r>
              <a:rPr lang="zh-CN" altLang="en-US" dirty="0" smtClean="0"/>
              <a:t>常用</a:t>
            </a:r>
            <a:r>
              <a:rPr lang="zh-CN" altLang="en-US" dirty="0"/>
              <a:t>系统函数</a:t>
            </a:r>
            <a:r>
              <a:rPr lang="en-US" altLang="zh-CN" dirty="0"/>
              <a:t>-</a:t>
            </a:r>
            <a:r>
              <a:rPr lang="zh-CN" altLang="zh-CN" dirty="0"/>
              <a:t>全局函数</a:t>
            </a:r>
            <a:endParaRPr lang="zh-CN" altLang="en-US" dirty="0" smtClean="0"/>
          </a:p>
        </p:txBody>
      </p:sp>
      <p:sp>
        <p:nvSpPr>
          <p:cNvPr id="2" name="文本框 1"/>
          <p:cNvSpPr txBox="1"/>
          <p:nvPr/>
        </p:nvSpPr>
        <p:spPr>
          <a:xfrm>
            <a:off x="533400" y="819150"/>
            <a:ext cx="8559800" cy="1785104"/>
          </a:xfrm>
          <a:prstGeom prst="rect">
            <a:avLst/>
          </a:prstGeom>
          <a:noFill/>
        </p:spPr>
        <p:txBody>
          <a:bodyPr wrap="square" rtlCol="0" anchor="t">
            <a:spAutoFit/>
          </a:bodyPr>
          <a:lstStyle/>
          <a:p>
            <a:pPr marL="533400" lvl="0" indent="-533400" defTabSz="1158875" eaLnBrk="0" hangingPunct="0">
              <a:spcBef>
                <a:spcPts val="0"/>
              </a:spcBef>
              <a:spcAft>
                <a:spcPts val="0"/>
              </a:spcAft>
              <a:buClr>
                <a:srgbClr val="0000CC"/>
              </a:buClr>
            </a:pPr>
            <a:r>
              <a:rPr lang="en-US" altLang="zh-CN" b="0" dirty="0">
                <a:latin typeface="微软雅黑" pitchFamily="34" charset="-122"/>
                <a:ea typeface="微软雅黑" pitchFamily="34" charset="-122"/>
                <a:sym typeface="+mn-ea"/>
              </a:rPr>
              <a:t>2</a:t>
            </a:r>
            <a:r>
              <a:rPr lang="en-US" altLang="zh-CN" b="0" dirty="0" smtClean="0">
                <a:latin typeface="微软雅黑" pitchFamily="34" charset="-122"/>
                <a:ea typeface="微软雅黑" pitchFamily="34" charset="-122"/>
                <a:sym typeface="+mn-ea"/>
              </a:rPr>
              <a:t>.</a:t>
            </a:r>
            <a:r>
              <a:rPr lang="zh-CN" altLang="zh-CN" b="0" dirty="0">
                <a:latin typeface="微软雅黑" pitchFamily="34" charset="-122"/>
                <a:ea typeface="微软雅黑" pitchFamily="34" charset="-122"/>
              </a:rPr>
              <a:t>编码函数</a:t>
            </a:r>
            <a:r>
              <a:rPr lang="en-US" altLang="zh-CN" b="0" dirty="0">
                <a:latin typeface="微软雅黑" pitchFamily="34" charset="-122"/>
                <a:ea typeface="微软雅黑" pitchFamily="34" charset="-122"/>
              </a:rPr>
              <a:t>escape</a:t>
            </a:r>
            <a:r>
              <a:rPr lang="en-US" altLang="zh-CN" b="0" dirty="0" smtClean="0">
                <a:latin typeface="微软雅黑" pitchFamily="34" charset="-122"/>
                <a:ea typeface="微软雅黑" pitchFamily="34" charset="-122"/>
              </a:rPr>
              <a:t>()</a:t>
            </a:r>
            <a:r>
              <a:rPr lang="zh-CN" altLang="en-US" b="0" dirty="0" smtClean="0">
                <a:latin typeface="微软雅黑" pitchFamily="34" charset="-122"/>
                <a:ea typeface="微软雅黑" pitchFamily="34" charset="-122"/>
                <a:sym typeface="+mn-ea"/>
              </a:rPr>
              <a:t>：</a:t>
            </a:r>
            <a:r>
              <a:rPr lang="en-US" altLang="zh-CN" sz="1800" b="0" dirty="0">
                <a:solidFill>
                  <a:srgbClr val="FF0000"/>
                </a:solidFill>
                <a:latin typeface="微软雅黑" pitchFamily="34" charset="-122"/>
                <a:ea typeface="微软雅黑" pitchFamily="34" charset="-122"/>
                <a:sym typeface="+mn-ea"/>
              </a:rPr>
              <a:t>escape(</a:t>
            </a:r>
            <a:r>
              <a:rPr lang="zh-CN" altLang="en-US" sz="1800" b="0" dirty="0">
                <a:solidFill>
                  <a:srgbClr val="FF0000"/>
                </a:solidFill>
                <a:latin typeface="微软雅黑" pitchFamily="34" charset="-122"/>
                <a:ea typeface="微软雅黑" pitchFamily="34" charset="-122"/>
                <a:sym typeface="+mn-ea"/>
              </a:rPr>
              <a:t>字符串</a:t>
            </a:r>
            <a:r>
              <a:rPr lang="en-US" altLang="zh-CN" sz="1800" b="0" dirty="0">
                <a:solidFill>
                  <a:srgbClr val="FF0000"/>
                </a:solidFill>
                <a:latin typeface="微软雅黑" pitchFamily="34" charset="-122"/>
                <a:ea typeface="微软雅黑" pitchFamily="34" charset="-122"/>
                <a:sym typeface="+mn-ea"/>
              </a:rPr>
              <a:t>)</a:t>
            </a:r>
            <a:endParaRPr lang="en-US" altLang="zh-CN" b="0" dirty="0">
              <a:solidFill>
                <a:srgbClr val="FF0000"/>
              </a:solidFill>
              <a:latin typeface="微软雅黑" pitchFamily="34" charset="-122"/>
              <a:ea typeface="微软雅黑" pitchFamily="34" charset="-122"/>
              <a:sym typeface="+mn-ea"/>
            </a:endParaRPr>
          </a:p>
          <a:p>
            <a:pPr marL="0" lvl="1" algn="l" defTabSz="1158875" eaLnBrk="0" hangingPunct="0">
              <a:spcBef>
                <a:spcPts val="0"/>
              </a:spcBef>
              <a:spcAft>
                <a:spcPts val="0"/>
              </a:spcAft>
              <a:buClr>
                <a:srgbClr val="660066"/>
              </a:buClr>
              <a:buFont typeface="Wingdings" pitchFamily="2" charset="2"/>
              <a:buNone/>
            </a:pPr>
            <a:r>
              <a:rPr lang="en-US" altLang="zh-CN" dirty="0">
                <a:latin typeface="微软雅黑" pitchFamily="34" charset="-122"/>
                <a:ea typeface="微软雅黑" pitchFamily="34" charset="-122"/>
                <a:sym typeface="+mn-ea"/>
              </a:rPr>
              <a:t> </a:t>
            </a:r>
            <a:r>
              <a:rPr lang="en-US" altLang="zh-CN" dirty="0" smtClean="0">
                <a:latin typeface="微软雅黑" pitchFamily="34" charset="-122"/>
                <a:ea typeface="微软雅黑" pitchFamily="34" charset="-122"/>
                <a:sym typeface="+mn-ea"/>
              </a:rPr>
              <a:t>      </a:t>
            </a:r>
            <a:r>
              <a:rPr lang="en-US" altLang="zh-CN" b="0" dirty="0" smtClean="0">
                <a:latin typeface="微软雅黑" pitchFamily="34" charset="-122"/>
                <a:ea typeface="微软雅黑" pitchFamily="34" charset="-122"/>
                <a:sym typeface="+mn-ea"/>
              </a:rPr>
              <a:t>escape() </a:t>
            </a:r>
            <a:r>
              <a:rPr lang="zh-CN" altLang="en-US" b="0" dirty="0">
                <a:latin typeface="微软雅黑" pitchFamily="34" charset="-122"/>
                <a:ea typeface="微软雅黑" pitchFamily="34" charset="-122"/>
                <a:sym typeface="+mn-ea"/>
              </a:rPr>
              <a:t>函数将参数字符串中的特定字符</a:t>
            </a:r>
            <a:r>
              <a:rPr lang="en-US" altLang="zh-CN" b="0" dirty="0">
                <a:latin typeface="微软雅黑" pitchFamily="34" charset="-122"/>
                <a:ea typeface="微软雅黑" pitchFamily="34" charset="-122"/>
                <a:sym typeface="+mn-ea"/>
              </a:rPr>
              <a:t>(ISO-Latin-1 </a:t>
            </a:r>
            <a:r>
              <a:rPr lang="zh-CN" altLang="en-US" b="0" dirty="0">
                <a:latin typeface="微软雅黑" pitchFamily="34" charset="-122"/>
                <a:ea typeface="微软雅黑" pitchFamily="34" charset="-122"/>
                <a:sym typeface="+mn-ea"/>
              </a:rPr>
              <a:t>字符集</a:t>
            </a:r>
            <a:r>
              <a:rPr lang="en-US" altLang="zh-CN" b="0" dirty="0">
                <a:latin typeface="微软雅黑" pitchFamily="34" charset="-122"/>
                <a:ea typeface="微软雅黑" pitchFamily="34" charset="-122"/>
                <a:sym typeface="+mn-ea"/>
              </a:rPr>
              <a:t>)</a:t>
            </a:r>
            <a:r>
              <a:rPr lang="zh-CN" altLang="en-US" b="0" dirty="0">
                <a:latin typeface="微软雅黑" pitchFamily="34" charset="-122"/>
                <a:ea typeface="微软雅黑" pitchFamily="34" charset="-122"/>
                <a:sym typeface="+mn-ea"/>
              </a:rPr>
              <a:t>进行编码，并返回一个编码后的字符串。它可以对空格、标点符号及其他非</a:t>
            </a:r>
            <a:r>
              <a:rPr lang="en-US" altLang="zh-CN" b="0" dirty="0">
                <a:latin typeface="微软雅黑" pitchFamily="34" charset="-122"/>
                <a:ea typeface="微软雅黑" pitchFamily="34" charset="-122"/>
                <a:sym typeface="+mn-ea"/>
              </a:rPr>
              <a:t>ASCII</a:t>
            </a:r>
            <a:r>
              <a:rPr lang="zh-CN" altLang="en-US" b="0" dirty="0">
                <a:latin typeface="微软雅黑" pitchFamily="34" charset="-122"/>
                <a:ea typeface="微软雅黑" pitchFamily="34" charset="-122"/>
                <a:sym typeface="+mn-ea"/>
              </a:rPr>
              <a:t>字母表的字符进行编码，除了以下字符：“*  </a:t>
            </a:r>
            <a:r>
              <a:rPr lang="en-US" altLang="zh-CN" b="0" dirty="0">
                <a:latin typeface="微软雅黑" pitchFamily="34" charset="-122"/>
                <a:ea typeface="微软雅黑" pitchFamily="34" charset="-122"/>
                <a:sym typeface="+mn-ea"/>
              </a:rPr>
              <a:t>@  -  _  +  .  / ”</a:t>
            </a:r>
            <a:r>
              <a:rPr lang="zh-CN" altLang="en-US" b="0" dirty="0">
                <a:latin typeface="微软雅黑" pitchFamily="34" charset="-122"/>
                <a:ea typeface="微软雅黑" pitchFamily="34" charset="-122"/>
                <a:sym typeface="+mn-ea"/>
              </a:rPr>
              <a:t>。</a:t>
            </a:r>
            <a:endParaRPr lang="zh-CN" altLang="en-US" b="0" dirty="0">
              <a:latin typeface="微软雅黑" pitchFamily="34" charset="-122"/>
              <a:ea typeface="微软雅黑" pitchFamily="34" charset="-122"/>
            </a:endParaRPr>
          </a:p>
        </p:txBody>
      </p:sp>
      <p:sp>
        <p:nvSpPr>
          <p:cNvPr id="3" name="文本框 2"/>
          <p:cNvSpPr txBox="1"/>
          <p:nvPr/>
        </p:nvSpPr>
        <p:spPr>
          <a:xfrm>
            <a:off x="533401" y="2819142"/>
            <a:ext cx="4343399" cy="1733808"/>
          </a:xfrm>
          <a:prstGeom prst="rect">
            <a:avLst/>
          </a:prstGeom>
          <a:noFill/>
        </p:spPr>
        <p:txBody>
          <a:bodyPr wrap="square" rtlCol="0" anchor="t">
            <a:spAutoFit/>
          </a:bodyPr>
          <a:lstStyle/>
          <a:p>
            <a:pPr>
              <a:lnSpc>
                <a:spcPts val="1600"/>
              </a:lnSpc>
            </a:pPr>
            <a:r>
              <a:rPr lang="zh-CN" altLang="en-US" sz="1600" b="0" dirty="0">
                <a:latin typeface="Verdana" pitchFamily="34" charset="0"/>
                <a:cs typeface="Verdana" pitchFamily="34" charset="0"/>
              </a:rPr>
              <a:t>&lt;script type="text/javascript"&gt;</a:t>
            </a:r>
          </a:p>
          <a:p>
            <a:pPr>
              <a:lnSpc>
                <a:spcPts val="1600"/>
              </a:lnSpc>
            </a:pPr>
            <a:r>
              <a:rPr lang="zh-CN" altLang="en-US" sz="1600" b="0" dirty="0" smtClean="0">
                <a:latin typeface="Verdana" pitchFamily="34" charset="0"/>
                <a:cs typeface="Verdana" pitchFamily="34" charset="0"/>
              </a:rPr>
              <a:t>document</a:t>
            </a:r>
            <a:r>
              <a:rPr lang="zh-CN" altLang="en-US" sz="1600" b="0" dirty="0">
                <a:latin typeface="Verdana" pitchFamily="34" charset="0"/>
                <a:cs typeface="Verdana" pitchFamily="34" charset="0"/>
              </a:rPr>
              <a:t>.write("\"?\"进行编码后为:"+escape("?")+"&lt;br/&gt;");</a:t>
            </a:r>
          </a:p>
          <a:p>
            <a:pPr>
              <a:lnSpc>
                <a:spcPts val="1600"/>
              </a:lnSpc>
            </a:pPr>
            <a:r>
              <a:rPr lang="zh-CN" altLang="en-US" sz="1600" b="0" dirty="0" smtClean="0">
                <a:latin typeface="Verdana" pitchFamily="34" charset="0"/>
                <a:cs typeface="Verdana" pitchFamily="34" charset="0"/>
              </a:rPr>
              <a:t>document</a:t>
            </a:r>
            <a:r>
              <a:rPr lang="zh-CN" altLang="en-US" sz="1600" b="0" dirty="0">
                <a:latin typeface="Verdana" pitchFamily="34" charset="0"/>
                <a:cs typeface="Verdana" pitchFamily="34" charset="0"/>
              </a:rPr>
              <a:t>.write("\"JavaScript教程!\"编码后为："+escape("JavaScript教程!"));</a:t>
            </a:r>
          </a:p>
          <a:p>
            <a:pPr>
              <a:lnSpc>
                <a:spcPts val="1600"/>
              </a:lnSpc>
            </a:pPr>
            <a:r>
              <a:rPr lang="zh-CN" altLang="en-US" sz="1600" b="0" dirty="0">
                <a:latin typeface="Verdana" pitchFamily="34" charset="0"/>
                <a:cs typeface="Verdana" pitchFamily="34" charset="0"/>
              </a:rPr>
              <a:t> document.write("&lt;br/&gt;Tony 你好！"+"编码后为:"+escape("Tony 你好!"));</a:t>
            </a:r>
          </a:p>
          <a:p>
            <a:pPr>
              <a:lnSpc>
                <a:spcPts val="1600"/>
              </a:lnSpc>
            </a:pPr>
            <a:r>
              <a:rPr lang="zh-CN" altLang="en-US" sz="1600" b="0" dirty="0" smtClean="0">
                <a:latin typeface="Verdana" pitchFamily="34" charset="0"/>
                <a:cs typeface="Verdana" pitchFamily="34" charset="0"/>
              </a:rPr>
              <a:t>&lt;/</a:t>
            </a:r>
            <a:r>
              <a:rPr lang="zh-CN" altLang="en-US" sz="1600" b="0" dirty="0">
                <a:latin typeface="Verdana" pitchFamily="34" charset="0"/>
                <a:cs typeface="Verdana" pitchFamily="34" charset="0"/>
              </a:rPr>
              <a:t>script&gt;</a:t>
            </a:r>
            <a:endParaRPr lang="zh-CN" altLang="en-US" sz="2000" b="0" dirty="0">
              <a:latin typeface="Verdana" pitchFamily="34" charset="0"/>
              <a:cs typeface="Verdana" pitchFamily="34" charset="0"/>
            </a:endParaRPr>
          </a:p>
        </p:txBody>
      </p:sp>
      <p:pic>
        <p:nvPicPr>
          <p:cNvPr id="70658" name="Picture 2"/>
          <p:cNvPicPr>
            <a:picLocks noChangeAspect="1" noChangeArrowheads="1"/>
          </p:cNvPicPr>
          <p:nvPr/>
        </p:nvPicPr>
        <p:blipFill>
          <a:blip r:embed="rId2" cstate="print"/>
          <a:srcRect/>
          <a:stretch>
            <a:fillRect/>
          </a:stretch>
        </p:blipFill>
        <p:spPr bwMode="auto">
          <a:xfrm>
            <a:off x="5867400" y="2699692"/>
            <a:ext cx="2898775" cy="1968354"/>
          </a:xfrm>
          <a:prstGeom prst="rect">
            <a:avLst/>
          </a:prstGeom>
          <a:noFill/>
          <a:ln w="9525">
            <a:noFill/>
            <a:miter lim="800000"/>
            <a:headEnd/>
            <a:tailEnd/>
          </a:ln>
        </p:spPr>
      </p:pic>
    </p:spTree>
    <p:extLst>
      <p:ext uri="{BB962C8B-B14F-4D97-AF65-F5344CB8AC3E}">
        <p14:creationId xmlns:p14="http://schemas.microsoft.com/office/powerpoint/2010/main" val="251494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990600" y="57150"/>
            <a:ext cx="7761287" cy="567929"/>
          </a:xfrm>
        </p:spPr>
        <p:txBody>
          <a:bodyPr/>
          <a:lstStyle/>
          <a:p>
            <a:r>
              <a:rPr lang="en-US" altLang="zh-CN" dirty="0" smtClean="0"/>
              <a:t>14.6.1 </a:t>
            </a:r>
            <a:r>
              <a:rPr lang="zh-CN" altLang="en-US" dirty="0" smtClean="0"/>
              <a:t>常用</a:t>
            </a:r>
            <a:r>
              <a:rPr lang="zh-CN" altLang="en-US" dirty="0"/>
              <a:t>系统函数</a:t>
            </a:r>
            <a:r>
              <a:rPr lang="en-US" altLang="zh-CN" dirty="0"/>
              <a:t>-</a:t>
            </a:r>
            <a:r>
              <a:rPr lang="zh-CN" altLang="zh-CN" dirty="0"/>
              <a:t>全局函数</a:t>
            </a:r>
            <a:endParaRPr lang="zh-CN" altLang="en-US" dirty="0" smtClean="0"/>
          </a:p>
        </p:txBody>
      </p:sp>
      <p:sp>
        <p:nvSpPr>
          <p:cNvPr id="2" name="文本框 1"/>
          <p:cNvSpPr txBox="1"/>
          <p:nvPr/>
        </p:nvSpPr>
        <p:spPr>
          <a:xfrm>
            <a:off x="533400" y="819150"/>
            <a:ext cx="8534400" cy="1446550"/>
          </a:xfrm>
          <a:prstGeom prst="rect">
            <a:avLst/>
          </a:prstGeom>
          <a:noFill/>
        </p:spPr>
        <p:txBody>
          <a:bodyPr wrap="square" rtlCol="0" anchor="t">
            <a:spAutoFit/>
          </a:bodyPr>
          <a:lstStyle/>
          <a:p>
            <a:pPr lvl="0" latinLnBrk="1">
              <a:buClr>
                <a:srgbClr val="000000"/>
              </a:buClr>
            </a:pPr>
            <a:r>
              <a:rPr lang="en-US" altLang="zh-CN" b="0" dirty="0">
                <a:latin typeface="微软雅黑" pitchFamily="34" charset="-122"/>
                <a:ea typeface="微软雅黑" pitchFamily="34" charset="-122"/>
                <a:sym typeface="+mn-ea"/>
              </a:rPr>
              <a:t>3</a:t>
            </a:r>
            <a:r>
              <a:rPr lang="en-US" altLang="zh-CN" b="0" dirty="0" smtClean="0">
                <a:latin typeface="微软雅黑" pitchFamily="34" charset="-122"/>
                <a:ea typeface="微软雅黑" pitchFamily="34" charset="-122"/>
                <a:sym typeface="+mn-ea"/>
              </a:rPr>
              <a:t>.</a:t>
            </a:r>
            <a:r>
              <a:rPr lang="zh-CN" altLang="zh-CN" b="0" dirty="0" smtClean="0">
                <a:latin typeface="微软雅黑" pitchFamily="34" charset="-122"/>
                <a:ea typeface="微软雅黑" pitchFamily="34" charset="-122"/>
              </a:rPr>
              <a:t>解码</a:t>
            </a:r>
            <a:r>
              <a:rPr lang="zh-CN" altLang="zh-CN" b="0" dirty="0">
                <a:latin typeface="微软雅黑" pitchFamily="34" charset="-122"/>
                <a:ea typeface="微软雅黑" pitchFamily="34" charset="-122"/>
              </a:rPr>
              <a:t>函</a:t>
            </a:r>
            <a:r>
              <a:rPr lang="zh-CN" altLang="zh-CN" b="0" dirty="0" smtClean="0">
                <a:latin typeface="微软雅黑" pitchFamily="34" charset="-122"/>
                <a:ea typeface="微软雅黑" pitchFamily="34" charset="-122"/>
              </a:rPr>
              <a:t>数</a:t>
            </a:r>
            <a:r>
              <a:rPr lang="en-US" altLang="zh-CN" b="0" dirty="0" smtClean="0">
                <a:latin typeface="微软雅黑" pitchFamily="34" charset="-122"/>
                <a:ea typeface="微软雅黑" pitchFamily="34" charset="-122"/>
              </a:rPr>
              <a:t>:</a:t>
            </a:r>
            <a:r>
              <a:rPr lang="en-US" altLang="zh-CN" sz="1800" b="0" dirty="0" err="1" smtClean="0">
                <a:solidFill>
                  <a:srgbClr val="FF0000"/>
                </a:solidFill>
                <a:latin typeface="微软雅黑" pitchFamily="34" charset="-122"/>
                <a:ea typeface="微软雅黑" pitchFamily="34" charset="-122"/>
              </a:rPr>
              <a:t>unescape</a:t>
            </a:r>
            <a:r>
              <a:rPr lang="en-US" altLang="zh-CN" sz="1800" b="0" dirty="0" smtClean="0">
                <a:solidFill>
                  <a:srgbClr val="FF0000"/>
                </a:solidFill>
                <a:latin typeface="微软雅黑" pitchFamily="34" charset="-122"/>
                <a:ea typeface="微软雅黑" pitchFamily="34" charset="-122"/>
              </a:rPr>
              <a:t>(</a:t>
            </a:r>
            <a:r>
              <a:rPr lang="en-US" altLang="zh-CN" sz="1800" b="0" dirty="0" smtClean="0">
                <a:solidFill>
                  <a:srgbClr val="FF0000"/>
                </a:solidFill>
                <a:latin typeface="微软雅黑" pitchFamily="34" charset="-122"/>
                <a:ea typeface="微软雅黑" pitchFamily="34" charset="-122"/>
                <a:sym typeface="+mn-ea"/>
              </a:rPr>
              <a:t>string</a:t>
            </a:r>
            <a:r>
              <a:rPr lang="en-US" altLang="zh-CN" sz="1800" b="0" dirty="0" smtClean="0">
                <a:solidFill>
                  <a:srgbClr val="FF0000"/>
                </a:solidFill>
                <a:latin typeface="微软雅黑" pitchFamily="34" charset="-122"/>
                <a:ea typeface="微软雅黑" pitchFamily="34" charset="-122"/>
              </a:rPr>
              <a:t>)</a:t>
            </a:r>
            <a:endParaRPr lang="zh-CN" altLang="zh-CN" b="0" dirty="0">
              <a:solidFill>
                <a:srgbClr val="FF0000"/>
              </a:solidFill>
              <a:latin typeface="微软雅黑" pitchFamily="34" charset="-122"/>
              <a:ea typeface="微软雅黑" pitchFamily="34" charset="-122"/>
            </a:endParaRPr>
          </a:p>
          <a:p>
            <a:pPr algn="l" defTabSz="914400" latinLnBrk="1">
              <a:buClr>
                <a:srgbClr val="000000"/>
              </a:buClr>
            </a:pPr>
            <a:r>
              <a:rPr lang="en-US" altLang="zh-CN" b="0" dirty="0" smtClean="0">
                <a:latin typeface="微软雅黑" pitchFamily="34" charset="-122"/>
                <a:ea typeface="微软雅黑" pitchFamily="34" charset="-122"/>
                <a:sym typeface="+mn-ea"/>
              </a:rPr>
              <a:t>    </a:t>
            </a:r>
            <a:r>
              <a:rPr lang="en-US" altLang="zh-CN" b="0" dirty="0" err="1" smtClean="0">
                <a:latin typeface="微软雅黑" pitchFamily="34" charset="-122"/>
                <a:ea typeface="微软雅黑" pitchFamily="34" charset="-122"/>
                <a:sym typeface="+mn-ea"/>
              </a:rPr>
              <a:t>unescape</a:t>
            </a:r>
            <a:r>
              <a:rPr lang="en-US" altLang="zh-CN" b="0" dirty="0" smtClean="0">
                <a:latin typeface="微软雅黑" pitchFamily="34" charset="-122"/>
                <a:ea typeface="微软雅黑" pitchFamily="34" charset="-122"/>
                <a:sym typeface="+mn-ea"/>
              </a:rPr>
              <a:t> </a:t>
            </a:r>
            <a:r>
              <a:rPr lang="zh-CN" altLang="en-US" b="0" dirty="0">
                <a:latin typeface="微软雅黑" pitchFamily="34" charset="-122"/>
                <a:ea typeface="微软雅黑" pitchFamily="34" charset="-122"/>
                <a:sym typeface="+mn-ea"/>
              </a:rPr>
              <a:t>函数返回的字符串是 </a:t>
            </a:r>
            <a:r>
              <a:rPr lang="en-US" altLang="zh-CN" b="0" dirty="0">
                <a:latin typeface="微软雅黑" pitchFamily="34" charset="-122"/>
                <a:ea typeface="微软雅黑" pitchFamily="34" charset="-122"/>
                <a:sym typeface="+mn-ea"/>
              </a:rPr>
              <a:t>ISO-Latin-1 </a:t>
            </a:r>
            <a:r>
              <a:rPr lang="zh-CN" altLang="en-US" b="0" dirty="0">
                <a:latin typeface="微软雅黑" pitchFamily="34" charset="-122"/>
                <a:ea typeface="微软雅黑" pitchFamily="34" charset="-122"/>
                <a:sym typeface="+mn-ea"/>
              </a:rPr>
              <a:t>字符集的字符。参数</a:t>
            </a:r>
            <a:r>
              <a:rPr lang="en-US" altLang="zh-CN" b="0" dirty="0">
                <a:latin typeface="微软雅黑" pitchFamily="34" charset="-122"/>
                <a:ea typeface="微软雅黑" pitchFamily="34" charset="-122"/>
                <a:sym typeface="+mn-ea"/>
              </a:rPr>
              <a:t>string</a:t>
            </a:r>
            <a:r>
              <a:rPr lang="zh-CN" altLang="en-US" b="0" dirty="0">
                <a:latin typeface="微软雅黑" pitchFamily="34" charset="-122"/>
                <a:ea typeface="微软雅黑" pitchFamily="34" charset="-122"/>
                <a:sym typeface="+mn-ea"/>
              </a:rPr>
              <a:t>包含形如“</a:t>
            </a:r>
            <a:r>
              <a:rPr lang="en-US" altLang="zh-CN" b="0" dirty="0">
                <a:latin typeface="微软雅黑" pitchFamily="34" charset="-122"/>
                <a:ea typeface="微软雅黑" pitchFamily="34" charset="-122"/>
                <a:sym typeface="+mn-ea"/>
              </a:rPr>
              <a:t>%xx”</a:t>
            </a:r>
            <a:r>
              <a:rPr lang="zh-CN" altLang="en-US" b="0" dirty="0">
                <a:latin typeface="微软雅黑" pitchFamily="34" charset="-122"/>
                <a:ea typeface="微软雅黑" pitchFamily="34" charset="-122"/>
                <a:sym typeface="+mn-ea"/>
              </a:rPr>
              <a:t>的字符的字符串，此处</a:t>
            </a:r>
            <a:r>
              <a:rPr lang="en-US" altLang="zh-CN" b="0" dirty="0">
                <a:latin typeface="微软雅黑" pitchFamily="34" charset="-122"/>
                <a:ea typeface="微软雅黑" pitchFamily="34" charset="-122"/>
                <a:sym typeface="+mn-ea"/>
              </a:rPr>
              <a:t>xx</a:t>
            </a:r>
            <a:r>
              <a:rPr lang="zh-CN" altLang="en-US" b="0" dirty="0">
                <a:latin typeface="微软雅黑" pitchFamily="34" charset="-122"/>
                <a:ea typeface="微软雅黑" pitchFamily="34" charset="-122"/>
                <a:sym typeface="+mn-ea"/>
              </a:rPr>
              <a:t>为两位十六进制数值。</a:t>
            </a:r>
          </a:p>
        </p:txBody>
      </p:sp>
      <p:sp>
        <p:nvSpPr>
          <p:cNvPr id="3" name="文本框 2"/>
          <p:cNvSpPr txBox="1"/>
          <p:nvPr/>
        </p:nvSpPr>
        <p:spPr>
          <a:xfrm>
            <a:off x="533401" y="2490926"/>
            <a:ext cx="4495800" cy="2144177"/>
          </a:xfrm>
          <a:prstGeom prst="rect">
            <a:avLst/>
          </a:prstGeom>
          <a:noFill/>
        </p:spPr>
        <p:txBody>
          <a:bodyPr wrap="square" rtlCol="0" anchor="t">
            <a:spAutoFit/>
          </a:bodyPr>
          <a:lstStyle/>
          <a:p>
            <a:pPr>
              <a:lnSpc>
                <a:spcPts val="1600"/>
              </a:lnSpc>
            </a:pPr>
            <a:r>
              <a:rPr lang="zh-CN" altLang="en-US" sz="1400" dirty="0"/>
              <a:t>&lt;!-- edu_</a:t>
            </a:r>
            <a:r>
              <a:rPr lang="zh-CN" altLang="en-US" sz="1400" dirty="0" smtClean="0"/>
              <a:t>1</a:t>
            </a:r>
            <a:r>
              <a:rPr lang="en-US" altLang="zh-CN" sz="1400" dirty="0" smtClean="0"/>
              <a:t>4</a:t>
            </a:r>
            <a:r>
              <a:rPr lang="zh-CN" altLang="en-US" sz="1400" dirty="0" smtClean="0"/>
              <a:t>_</a:t>
            </a:r>
            <a:r>
              <a:rPr lang="zh-CN" altLang="en-US" sz="1400" dirty="0"/>
              <a:t>6_3.html </a:t>
            </a:r>
            <a:r>
              <a:rPr lang="zh-CN" altLang="en-US" sz="1400" dirty="0" smtClean="0"/>
              <a:t>--&gt;</a:t>
            </a:r>
            <a:endParaRPr lang="en-US" altLang="zh-CN" sz="1400" dirty="0" smtClean="0"/>
          </a:p>
          <a:p>
            <a:pPr>
              <a:lnSpc>
                <a:spcPts val="1600"/>
              </a:lnSpc>
            </a:pPr>
            <a:r>
              <a:rPr lang="en-US" altLang="zh-CN" sz="1400" dirty="0" smtClean="0"/>
              <a:t>&lt;body&gt;</a:t>
            </a:r>
            <a:endParaRPr lang="zh-CN" altLang="en-US" sz="1400" dirty="0"/>
          </a:p>
          <a:p>
            <a:pPr>
              <a:lnSpc>
                <a:spcPts val="1600"/>
              </a:lnSpc>
            </a:pPr>
            <a:r>
              <a:rPr lang="zh-CN" altLang="en-US" sz="1400" dirty="0" smtClean="0"/>
              <a:t>&lt;</a:t>
            </a:r>
            <a:r>
              <a:rPr lang="zh-CN" altLang="en-US" sz="1400" dirty="0"/>
              <a:t>script type="text/javascript"&gt;</a:t>
            </a:r>
          </a:p>
          <a:p>
            <a:pPr>
              <a:lnSpc>
                <a:spcPts val="1600"/>
              </a:lnSpc>
            </a:pPr>
            <a:r>
              <a:rPr lang="zh-CN" altLang="en-US" sz="1400" dirty="0" smtClean="0"/>
              <a:t>document</a:t>
            </a:r>
            <a:r>
              <a:rPr lang="zh-CN" altLang="en-US" sz="1400" dirty="0"/>
              <a:t>.write("\"%3F\"解码后</a:t>
            </a:r>
            <a:r>
              <a:rPr lang="zh-CN" altLang="en-US" sz="1400" dirty="0" smtClean="0"/>
              <a:t>为</a:t>
            </a:r>
            <a:r>
              <a:rPr lang="en-US" altLang="zh-CN" sz="1400" dirty="0" smtClean="0"/>
              <a:t>:</a:t>
            </a:r>
            <a:r>
              <a:rPr lang="zh-CN" altLang="en-US" sz="1400" dirty="0" smtClean="0"/>
              <a:t>" </a:t>
            </a:r>
            <a:r>
              <a:rPr lang="zh-CN" altLang="en-US" sz="1400" dirty="0"/>
              <a:t>+ unescape("%3F") + "&lt;br /&gt;");</a:t>
            </a:r>
          </a:p>
          <a:p>
            <a:pPr>
              <a:lnSpc>
                <a:spcPts val="1600"/>
              </a:lnSpc>
            </a:pPr>
            <a:r>
              <a:rPr lang="zh-CN" altLang="en-US" sz="1400" dirty="0" smtClean="0"/>
              <a:t>document</a:t>
            </a:r>
            <a:r>
              <a:rPr lang="zh-CN" altLang="en-US" sz="1400" dirty="0"/>
              <a:t>.write("JavaScript%u6559%u7A0B%21解码后为："+unescape("JavaScript%u6559%u7A0B%21"));</a:t>
            </a:r>
          </a:p>
          <a:p>
            <a:pPr>
              <a:lnSpc>
                <a:spcPts val="1600"/>
              </a:lnSpc>
            </a:pPr>
            <a:r>
              <a:rPr lang="zh-CN" altLang="en-US" sz="1400" dirty="0" smtClean="0"/>
              <a:t>&lt;/</a:t>
            </a:r>
            <a:r>
              <a:rPr lang="zh-CN" altLang="en-US" sz="1400" dirty="0"/>
              <a:t>script</a:t>
            </a:r>
            <a:r>
              <a:rPr lang="zh-CN" altLang="en-US" sz="1400" dirty="0" smtClean="0"/>
              <a:t>&gt;</a:t>
            </a:r>
            <a:endParaRPr lang="en-US" altLang="zh-CN" sz="1400" dirty="0" smtClean="0"/>
          </a:p>
          <a:p>
            <a:pPr>
              <a:lnSpc>
                <a:spcPts val="1600"/>
              </a:lnSpc>
            </a:pPr>
            <a:r>
              <a:rPr lang="en-US" altLang="zh-CN" sz="1400" dirty="0" smtClean="0"/>
              <a:t>&lt;/body&gt;</a:t>
            </a:r>
            <a:endParaRPr lang="zh-CN" altLang="en-US" sz="1400" dirty="0" smtClean="0"/>
          </a:p>
          <a:p>
            <a:pPr>
              <a:lnSpc>
                <a:spcPts val="1600"/>
              </a:lnSpc>
            </a:pPr>
            <a:endParaRPr lang="zh-CN" altLang="en-US" sz="1400" dirty="0"/>
          </a:p>
        </p:txBody>
      </p:sp>
      <p:pic>
        <p:nvPicPr>
          <p:cNvPr id="71682" name="Picture 2"/>
          <p:cNvPicPr>
            <a:picLocks noChangeAspect="1" noChangeArrowheads="1"/>
          </p:cNvPicPr>
          <p:nvPr/>
        </p:nvPicPr>
        <p:blipFill>
          <a:blip r:embed="rId2" cstate="print"/>
          <a:srcRect/>
          <a:stretch>
            <a:fillRect/>
          </a:stretch>
        </p:blipFill>
        <p:spPr bwMode="auto">
          <a:xfrm>
            <a:off x="5173663" y="2495550"/>
            <a:ext cx="3817937" cy="2137251"/>
          </a:xfrm>
          <a:prstGeom prst="rect">
            <a:avLst/>
          </a:prstGeom>
          <a:noFill/>
          <a:ln w="9525">
            <a:noFill/>
            <a:miter lim="800000"/>
            <a:headEnd/>
            <a:tailEnd/>
          </a:ln>
        </p:spPr>
      </p:pic>
    </p:spTree>
    <p:extLst>
      <p:ext uri="{BB962C8B-B14F-4D97-AF65-F5344CB8AC3E}">
        <p14:creationId xmlns:p14="http://schemas.microsoft.com/office/powerpoint/2010/main" val="335659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990600" y="57150"/>
            <a:ext cx="7761287" cy="567929"/>
          </a:xfrm>
        </p:spPr>
        <p:txBody>
          <a:bodyPr/>
          <a:lstStyle/>
          <a:p>
            <a:r>
              <a:rPr lang="en-US" altLang="zh-CN" dirty="0" smtClean="0"/>
              <a:t>14.6.1 </a:t>
            </a:r>
            <a:r>
              <a:rPr lang="zh-CN" altLang="en-US" dirty="0" smtClean="0"/>
              <a:t>常用</a:t>
            </a:r>
            <a:r>
              <a:rPr lang="zh-CN" altLang="en-US" dirty="0"/>
              <a:t>系统函数</a:t>
            </a:r>
            <a:r>
              <a:rPr lang="en-US" altLang="zh-CN" dirty="0"/>
              <a:t>-</a:t>
            </a:r>
            <a:r>
              <a:rPr lang="zh-CN" altLang="zh-CN" dirty="0"/>
              <a:t>全局函数</a:t>
            </a:r>
            <a:endParaRPr lang="zh-CN" altLang="en-US" dirty="0" smtClean="0"/>
          </a:p>
        </p:txBody>
      </p:sp>
      <p:sp>
        <p:nvSpPr>
          <p:cNvPr id="2" name="文本框 1"/>
          <p:cNvSpPr txBox="1"/>
          <p:nvPr/>
        </p:nvSpPr>
        <p:spPr>
          <a:xfrm>
            <a:off x="533400" y="819150"/>
            <a:ext cx="8534399" cy="438774"/>
          </a:xfrm>
          <a:prstGeom prst="rect">
            <a:avLst/>
          </a:prstGeom>
          <a:noFill/>
        </p:spPr>
        <p:txBody>
          <a:bodyPr wrap="square" rtlCol="0" anchor="t">
            <a:spAutoFit/>
          </a:bodyPr>
          <a:lstStyle/>
          <a:p>
            <a:pPr latinLnBrk="1">
              <a:lnSpc>
                <a:spcPct val="110000"/>
              </a:lnSpc>
              <a:buClr>
                <a:srgbClr val="000000"/>
              </a:buClr>
            </a:pPr>
            <a:r>
              <a:rPr lang="en-US" altLang="zh-CN" b="0" dirty="0" smtClean="0">
                <a:latin typeface="微软雅黑" pitchFamily="34" charset="-122"/>
                <a:ea typeface="微软雅黑" pitchFamily="34" charset="-122"/>
                <a:sym typeface="+mn-ea"/>
              </a:rPr>
              <a:t>4.</a:t>
            </a:r>
            <a:r>
              <a:rPr lang="zh-CN" altLang="zh-CN" b="0" dirty="0" smtClean="0">
                <a:latin typeface="微软雅黑" pitchFamily="34" charset="-122"/>
                <a:ea typeface="微软雅黑" pitchFamily="34" charset="-122"/>
              </a:rPr>
              <a:t>字符型</a:t>
            </a:r>
            <a:r>
              <a:rPr lang="zh-CN" altLang="zh-CN" b="0" dirty="0">
                <a:latin typeface="微软雅黑" pitchFamily="34" charset="-122"/>
                <a:ea typeface="微软雅黑" pitchFamily="34" charset="-122"/>
              </a:rPr>
              <a:t>转换成数值</a:t>
            </a:r>
            <a:r>
              <a:rPr lang="zh-CN" altLang="zh-CN" b="0" dirty="0" smtClean="0">
                <a:latin typeface="微软雅黑" pitchFamily="34" charset="-122"/>
                <a:ea typeface="微软雅黑" pitchFamily="34" charset="-122"/>
              </a:rPr>
              <a:t>型函数</a:t>
            </a:r>
            <a:r>
              <a:rPr lang="en-US" altLang="zh-CN" b="0" dirty="0" smtClean="0">
                <a:latin typeface="微软雅黑" pitchFamily="34" charset="-122"/>
                <a:ea typeface="微软雅黑" pitchFamily="34" charset="-122"/>
              </a:rPr>
              <a:t>:</a:t>
            </a:r>
            <a:r>
              <a:rPr lang="en-US" altLang="zh-CN" sz="1800" b="0" dirty="0" err="1" smtClean="0">
                <a:solidFill>
                  <a:srgbClr val="FF0000"/>
                </a:solidFill>
                <a:latin typeface="微软雅黑" pitchFamily="34" charset="-122"/>
                <a:ea typeface="微软雅黑" pitchFamily="34" charset="-122"/>
                <a:sym typeface="+mn-ea"/>
              </a:rPr>
              <a:t>parseFloat</a:t>
            </a:r>
            <a:r>
              <a:rPr lang="en-US" altLang="zh-CN" sz="1800" b="0" dirty="0" smtClean="0">
                <a:solidFill>
                  <a:srgbClr val="FF0000"/>
                </a:solidFill>
                <a:latin typeface="微软雅黑" pitchFamily="34" charset="-122"/>
                <a:ea typeface="微软雅黑" pitchFamily="34" charset="-122"/>
                <a:sym typeface="+mn-ea"/>
              </a:rPr>
              <a:t>(string)</a:t>
            </a:r>
            <a:endParaRPr lang="zh-CN" altLang="en-US" sz="1800" b="0" dirty="0">
              <a:solidFill>
                <a:srgbClr val="FF0000"/>
              </a:solidFill>
              <a:latin typeface="微软雅黑" pitchFamily="34" charset="-122"/>
              <a:ea typeface="微软雅黑" pitchFamily="34" charset="-122"/>
            </a:endParaRPr>
          </a:p>
        </p:txBody>
      </p:sp>
      <p:sp>
        <p:nvSpPr>
          <p:cNvPr id="3" name="文本框 2"/>
          <p:cNvSpPr txBox="1"/>
          <p:nvPr/>
        </p:nvSpPr>
        <p:spPr>
          <a:xfrm>
            <a:off x="533400" y="1318558"/>
            <a:ext cx="5181600" cy="3375283"/>
          </a:xfrm>
          <a:prstGeom prst="rect">
            <a:avLst/>
          </a:prstGeom>
          <a:noFill/>
        </p:spPr>
        <p:txBody>
          <a:bodyPr wrap="square" rtlCol="0" anchor="t">
            <a:spAutoFit/>
          </a:bodyPr>
          <a:lstStyle/>
          <a:p>
            <a:pPr>
              <a:lnSpc>
                <a:spcPts val="1600"/>
              </a:lnSpc>
            </a:pPr>
            <a:r>
              <a:rPr lang="zh-CN" altLang="en-US" sz="1600" dirty="0" smtClean="0"/>
              <a:t>&lt;</a:t>
            </a:r>
            <a:r>
              <a:rPr lang="zh-CN" altLang="en-US" sz="1600" dirty="0"/>
              <a:t>script type="text/javascript"&gt;</a:t>
            </a:r>
          </a:p>
          <a:p>
            <a:pPr>
              <a:lnSpc>
                <a:spcPts val="1600"/>
              </a:lnSpc>
            </a:pPr>
            <a:r>
              <a:rPr lang="zh-CN" altLang="en-US" sz="1600" dirty="0" smtClean="0"/>
              <a:t>document</a:t>
            </a:r>
            <a:r>
              <a:rPr lang="zh-CN" altLang="en-US" sz="1600" dirty="0"/>
              <a:t>.write("\"100\"转换后为："+parseFloat("100")+"&lt;br/&gt;");</a:t>
            </a:r>
          </a:p>
          <a:p>
            <a:pPr>
              <a:lnSpc>
                <a:spcPts val="1600"/>
              </a:lnSpc>
            </a:pPr>
            <a:r>
              <a:rPr lang="zh-CN" altLang="en-US" sz="1600" dirty="0" smtClean="0"/>
              <a:t>document</a:t>
            </a:r>
            <a:r>
              <a:rPr lang="zh-CN" altLang="en-US" sz="1600" dirty="0"/>
              <a:t>.write("\"100.00\"转换后为："+parseFloat("100.00")+"&lt;br/&gt;");</a:t>
            </a:r>
          </a:p>
          <a:p>
            <a:pPr>
              <a:lnSpc>
                <a:spcPts val="1600"/>
              </a:lnSpc>
            </a:pPr>
            <a:r>
              <a:rPr lang="zh-CN" altLang="en-US" sz="1600" dirty="0" smtClean="0"/>
              <a:t>document</a:t>
            </a:r>
            <a:r>
              <a:rPr lang="zh-CN" altLang="en-US" sz="1600" dirty="0"/>
              <a:t>.write("\"100.88\"转换后为："+parseFloat("100.88")+"&lt;br/&gt;");</a:t>
            </a:r>
          </a:p>
          <a:p>
            <a:pPr>
              <a:lnSpc>
                <a:spcPts val="1600"/>
              </a:lnSpc>
            </a:pPr>
            <a:r>
              <a:rPr lang="zh-CN" altLang="en-US" sz="1600" dirty="0" smtClean="0"/>
              <a:t>document</a:t>
            </a:r>
            <a:r>
              <a:rPr lang="zh-CN" altLang="en-US" sz="1600" dirty="0"/>
              <a:t>.write("\"12 34 56\"转换后为："+parseFloat("12 34 56")+"&lt;br/&gt;");</a:t>
            </a:r>
          </a:p>
          <a:p>
            <a:pPr>
              <a:lnSpc>
                <a:spcPts val="1600"/>
              </a:lnSpc>
            </a:pPr>
            <a:r>
              <a:rPr lang="zh-CN" altLang="en-US" sz="1600" dirty="0" smtClean="0"/>
              <a:t>document</a:t>
            </a:r>
            <a:r>
              <a:rPr lang="zh-CN" altLang="en-US" sz="1600" dirty="0"/>
              <a:t>.write("\" 60 \"转换后为："+parseFloat(" 60 ")+"&lt;br/&gt;");</a:t>
            </a:r>
          </a:p>
          <a:p>
            <a:pPr>
              <a:lnSpc>
                <a:spcPts val="1600"/>
              </a:lnSpc>
            </a:pPr>
            <a:r>
              <a:rPr lang="zh-CN" altLang="en-US" sz="1600" dirty="0" smtClean="0"/>
              <a:t>document</a:t>
            </a:r>
            <a:r>
              <a:rPr lang="zh-CN" altLang="en-US" sz="1600" dirty="0"/>
              <a:t>.write("\"40 years\"转换后为："+parseFloat("40 years")+"&lt;br/&gt;");</a:t>
            </a:r>
          </a:p>
          <a:p>
            <a:pPr>
              <a:lnSpc>
                <a:spcPts val="1600"/>
              </a:lnSpc>
            </a:pPr>
            <a:r>
              <a:rPr lang="zh-CN" altLang="en-US" sz="1600" dirty="0" smtClean="0"/>
              <a:t>document</a:t>
            </a:r>
            <a:r>
              <a:rPr lang="zh-CN" altLang="en-US" sz="1600" dirty="0"/>
              <a:t>.write("\"这件衣服100元\"转换后为："+parseFloat("这件衣服100元")+"&lt;br/&gt;");</a:t>
            </a:r>
          </a:p>
          <a:p>
            <a:pPr>
              <a:lnSpc>
                <a:spcPts val="1600"/>
              </a:lnSpc>
            </a:pPr>
            <a:r>
              <a:rPr lang="zh-CN" altLang="en-US" sz="1600" dirty="0" smtClean="0"/>
              <a:t>&lt;/</a:t>
            </a:r>
            <a:r>
              <a:rPr lang="zh-CN" altLang="en-US" sz="1600" dirty="0"/>
              <a:t>script&gt;</a:t>
            </a:r>
          </a:p>
        </p:txBody>
      </p:sp>
      <p:pic>
        <p:nvPicPr>
          <p:cNvPr id="72706" name="Picture 2"/>
          <p:cNvPicPr>
            <a:picLocks noChangeAspect="1" noChangeArrowheads="1"/>
          </p:cNvPicPr>
          <p:nvPr/>
        </p:nvPicPr>
        <p:blipFill>
          <a:blip r:embed="rId2" cstate="print"/>
          <a:srcRect/>
          <a:stretch>
            <a:fillRect/>
          </a:stretch>
        </p:blipFill>
        <p:spPr bwMode="auto">
          <a:xfrm>
            <a:off x="6096000" y="1504950"/>
            <a:ext cx="2835281" cy="2362200"/>
          </a:xfrm>
          <a:prstGeom prst="rect">
            <a:avLst/>
          </a:prstGeom>
          <a:noFill/>
          <a:ln w="9525">
            <a:noFill/>
            <a:miter lim="800000"/>
            <a:headEnd/>
            <a:tailEnd/>
          </a:ln>
        </p:spPr>
      </p:pic>
    </p:spTree>
    <p:extLst>
      <p:ext uri="{BB962C8B-B14F-4D97-AF65-F5344CB8AC3E}">
        <p14:creationId xmlns:p14="http://schemas.microsoft.com/office/powerpoint/2010/main" val="108279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altLang="zh-CN" dirty="0" smtClean="0"/>
              <a:t>14.1.3  JavaScript</a:t>
            </a:r>
            <a:r>
              <a:rPr lang="zh-CN" altLang="en-US" dirty="0" smtClean="0"/>
              <a:t>放置</a:t>
            </a:r>
            <a:r>
              <a:rPr lang="zh-CN" altLang="zh-CN" dirty="0" smtClean="0"/>
              <a:t>的位置</a:t>
            </a:r>
            <a:endParaRPr lang="zh-CN" altLang="en-US" dirty="0" smtClean="0"/>
          </a:p>
        </p:txBody>
      </p:sp>
      <p:sp>
        <p:nvSpPr>
          <p:cNvPr id="18434" name="Rectangle 3"/>
          <p:cNvSpPr>
            <a:spLocks noGrp="1" noChangeArrowheads="1"/>
          </p:cNvSpPr>
          <p:nvPr>
            <p:ph idx="1"/>
          </p:nvPr>
        </p:nvSpPr>
        <p:spPr>
          <a:xfrm>
            <a:off x="533400" y="819151"/>
            <a:ext cx="8509000" cy="3810000"/>
          </a:xfrm>
        </p:spPr>
        <p:txBody>
          <a:bodyPr/>
          <a:lstStyle/>
          <a:p>
            <a:pPr>
              <a:spcBef>
                <a:spcPts val="0"/>
              </a:spcBef>
              <a:spcAft>
                <a:spcPts val="0"/>
              </a:spcAft>
            </a:pPr>
            <a:r>
              <a:rPr lang="en-US" altLang="zh-CN" dirty="0" smtClean="0">
                <a:latin typeface="黑体" pitchFamily="49" charset="-122"/>
                <a:ea typeface="黑体" pitchFamily="49" charset="-122"/>
              </a:rPr>
              <a:t>JavaScript</a:t>
            </a:r>
            <a:r>
              <a:rPr lang="zh-CN" altLang="en-US" dirty="0" smtClean="0">
                <a:latin typeface="黑体" pitchFamily="49" charset="-122"/>
                <a:ea typeface="黑体" pitchFamily="49" charset="-122"/>
              </a:rPr>
              <a:t>代码放置的位置</a:t>
            </a:r>
            <a:r>
              <a:rPr lang="en-US" altLang="zh-CN" dirty="0" smtClean="0">
                <a:latin typeface="黑体" pitchFamily="49" charset="-122"/>
                <a:ea typeface="黑体" pitchFamily="49" charset="-122"/>
                <a:sym typeface="Wingdings" pitchFamily="2" charset="2"/>
              </a:rPr>
              <a:t>: (1)</a:t>
            </a:r>
            <a:r>
              <a:rPr lang="zh-CN" altLang="en-US" dirty="0" smtClean="0">
                <a:latin typeface="黑体" pitchFamily="49" charset="-122"/>
                <a:ea typeface="黑体" pitchFamily="49" charset="-122"/>
                <a:sym typeface="Wingdings" pitchFamily="2" charset="2"/>
              </a:rPr>
              <a:t>头部</a:t>
            </a:r>
            <a:r>
              <a:rPr lang="en-US" altLang="zh-CN" dirty="0" smtClean="0">
                <a:latin typeface="黑体" pitchFamily="49" charset="-122"/>
                <a:ea typeface="黑体" pitchFamily="49" charset="-122"/>
                <a:sym typeface="Wingdings" pitchFamily="2" charset="2"/>
              </a:rPr>
              <a:t>;(2)</a:t>
            </a:r>
            <a:r>
              <a:rPr lang="zh-CN" altLang="en-US" dirty="0" smtClean="0">
                <a:latin typeface="黑体" pitchFamily="49" charset="-122"/>
                <a:ea typeface="黑体" pitchFamily="49" charset="-122"/>
                <a:sym typeface="Wingdings" pitchFamily="2" charset="2"/>
              </a:rPr>
              <a:t>主体</a:t>
            </a:r>
            <a:r>
              <a:rPr lang="en-US" altLang="zh-CN" dirty="0" smtClean="0">
                <a:latin typeface="黑体" pitchFamily="49" charset="-122"/>
                <a:ea typeface="黑体" pitchFamily="49" charset="-122"/>
                <a:sym typeface="Wingdings" pitchFamily="2" charset="2"/>
              </a:rPr>
              <a:t>;(3)</a:t>
            </a:r>
            <a:r>
              <a:rPr lang="zh-CN" altLang="en-US" dirty="0" smtClean="0">
                <a:latin typeface="黑体" pitchFamily="49" charset="-122"/>
                <a:ea typeface="黑体" pitchFamily="49" charset="-122"/>
                <a:sym typeface="Wingdings" pitchFamily="2" charset="2"/>
              </a:rPr>
              <a:t>单独的</a:t>
            </a:r>
            <a:r>
              <a:rPr lang="en-US" altLang="zh-CN" dirty="0" err="1" smtClean="0">
                <a:latin typeface="黑体" pitchFamily="49" charset="-122"/>
                <a:ea typeface="黑体" pitchFamily="49" charset="-122"/>
                <a:sym typeface="Wingdings" pitchFamily="2" charset="2"/>
              </a:rPr>
              <a:t>js</a:t>
            </a:r>
            <a:r>
              <a:rPr lang="zh-CN" altLang="en-US" dirty="0" smtClean="0">
                <a:latin typeface="黑体" pitchFamily="49" charset="-122"/>
                <a:ea typeface="黑体" pitchFamily="49" charset="-122"/>
              </a:rPr>
              <a:t>文件</a:t>
            </a:r>
            <a:r>
              <a:rPr lang="en-US" altLang="zh-CN" dirty="0" smtClean="0">
                <a:latin typeface="黑体" pitchFamily="49" charset="-122"/>
                <a:ea typeface="黑体" pitchFamily="49" charset="-122"/>
              </a:rPr>
              <a:t>;(4)</a:t>
            </a:r>
            <a:r>
              <a:rPr lang="zh-CN" altLang="en-US" dirty="0" smtClean="0">
                <a:latin typeface="黑体" pitchFamily="49" charset="-122"/>
                <a:ea typeface="黑体" pitchFamily="49" charset="-122"/>
              </a:rPr>
              <a:t>直接在事件处理代码中。</a:t>
            </a:r>
          </a:p>
          <a:p>
            <a:pPr>
              <a:spcBef>
                <a:spcPts val="0"/>
              </a:spcBef>
              <a:spcAft>
                <a:spcPts val="0"/>
              </a:spcAft>
            </a:pPr>
            <a:r>
              <a:rPr lang="zh-CN" altLang="en-US" dirty="0" smtClean="0">
                <a:latin typeface="黑体" pitchFamily="49" charset="-122"/>
                <a:ea typeface="黑体" pitchFamily="49" charset="-122"/>
              </a:rPr>
              <a:t> </a:t>
            </a:r>
            <a:r>
              <a:rPr lang="en-US" altLang="zh-CN" dirty="0" smtClean="0">
                <a:latin typeface="黑体" pitchFamily="49" charset="-122"/>
                <a:ea typeface="黑体" pitchFamily="49" charset="-122"/>
              </a:rPr>
              <a:t>JavaScript</a:t>
            </a:r>
            <a:r>
              <a:rPr lang="zh-CN" altLang="en-US" dirty="0" smtClean="0">
                <a:latin typeface="黑体" pitchFamily="49" charset="-122"/>
                <a:ea typeface="黑体" pitchFamily="49" charset="-122"/>
              </a:rPr>
              <a:t>程序本身不能独立存在，它是依附于</a:t>
            </a:r>
            <a:r>
              <a:rPr lang="en-US" altLang="zh-CN" dirty="0" smtClean="0">
                <a:latin typeface="黑体" pitchFamily="49" charset="-122"/>
                <a:ea typeface="黑体" pitchFamily="49" charset="-122"/>
              </a:rPr>
              <a:t>HTML</a:t>
            </a:r>
            <a:r>
              <a:rPr lang="zh-CN" altLang="en-US" dirty="0" smtClean="0">
                <a:latin typeface="黑体" pitchFamily="49" charset="-122"/>
                <a:ea typeface="黑体" pitchFamily="49" charset="-122"/>
              </a:rPr>
              <a:t>代码，</a:t>
            </a:r>
            <a:r>
              <a:rPr lang="zh-CN" altLang="en-US" dirty="0">
                <a:latin typeface="黑体" pitchFamily="49" charset="-122"/>
                <a:ea typeface="黑体" pitchFamily="49" charset="-122"/>
              </a:rPr>
              <a:t>经</a:t>
            </a:r>
            <a:r>
              <a:rPr lang="zh-CN" altLang="en-US" dirty="0" smtClean="0">
                <a:latin typeface="黑体" pitchFamily="49" charset="-122"/>
                <a:ea typeface="黑体" pitchFamily="49" charset="-122"/>
              </a:rPr>
              <a:t>浏览器解释执行。 </a:t>
            </a:r>
          </a:p>
          <a:p>
            <a:pPr>
              <a:spcBef>
                <a:spcPts val="0"/>
              </a:spcBef>
              <a:spcAft>
                <a:spcPts val="0"/>
              </a:spcAft>
            </a:pPr>
            <a:r>
              <a:rPr lang="zh-CN" altLang="en-US" dirty="0" smtClean="0">
                <a:latin typeface="黑体" pitchFamily="49" charset="-122"/>
                <a:ea typeface="黑体" pitchFamily="49" charset="-122"/>
              </a:rPr>
              <a:t>可将</a:t>
            </a:r>
            <a:r>
              <a:rPr lang="en-US" altLang="zh-CN" dirty="0" smtClean="0">
                <a:latin typeface="黑体" pitchFamily="49" charset="-122"/>
                <a:ea typeface="黑体" pitchFamily="49" charset="-122"/>
              </a:rPr>
              <a:t>JavaScript</a:t>
            </a:r>
            <a:r>
              <a:rPr lang="zh-CN" altLang="en-US" dirty="0" smtClean="0">
                <a:latin typeface="黑体" pitchFamily="49" charset="-122"/>
                <a:ea typeface="黑体" pitchFamily="49" charset="-122"/>
              </a:rPr>
              <a:t>函数写成一个独立的</a:t>
            </a:r>
            <a:r>
              <a:rPr lang="en-US" altLang="zh-CN" dirty="0" err="1" smtClean="0">
                <a:latin typeface="黑体" pitchFamily="49" charset="-122"/>
                <a:ea typeface="黑体" pitchFamily="49" charset="-122"/>
              </a:rPr>
              <a:t>js</a:t>
            </a:r>
            <a:r>
              <a:rPr lang="zh-CN" altLang="en-US" dirty="0" smtClean="0">
                <a:latin typeface="黑体" pitchFamily="49" charset="-122"/>
                <a:ea typeface="黑体" pitchFamily="49" charset="-122"/>
              </a:rPr>
              <a:t>文件，在</a:t>
            </a:r>
            <a:r>
              <a:rPr lang="en-US" altLang="zh-CN" dirty="0" smtClean="0">
                <a:latin typeface="黑体" pitchFamily="49" charset="-122"/>
                <a:ea typeface="黑体" pitchFamily="49" charset="-122"/>
              </a:rPr>
              <a:t>HTML</a:t>
            </a:r>
            <a:r>
              <a:rPr lang="zh-CN" altLang="en-US" dirty="0" smtClean="0">
                <a:latin typeface="黑体" pitchFamily="49" charset="-122"/>
                <a:ea typeface="黑体" pitchFamily="49" charset="-122"/>
              </a:rPr>
              <a:t>文档中引用该</a:t>
            </a:r>
            <a:r>
              <a:rPr lang="en-US" altLang="zh-CN" dirty="0" err="1" smtClean="0">
                <a:latin typeface="黑体" pitchFamily="49" charset="-122"/>
                <a:ea typeface="黑体" pitchFamily="49" charset="-122"/>
              </a:rPr>
              <a:t>js</a:t>
            </a:r>
            <a:r>
              <a:rPr lang="zh-CN" altLang="en-US" dirty="0" smtClean="0">
                <a:latin typeface="黑体" pitchFamily="49" charset="-122"/>
                <a:ea typeface="黑体" pitchFamily="49" charset="-122"/>
              </a:rPr>
              <a:t>文件，引用时必须使用</a:t>
            </a:r>
            <a:r>
              <a:rPr lang="en-US" altLang="zh-CN" dirty="0" err="1" smtClean="0">
                <a:latin typeface="黑体" pitchFamily="49" charset="-122"/>
                <a:ea typeface="黑体" pitchFamily="49" charset="-122"/>
              </a:rPr>
              <a:t>src</a:t>
            </a:r>
            <a:r>
              <a:rPr lang="zh-CN" altLang="en-US" dirty="0" smtClean="0">
                <a:latin typeface="黑体" pitchFamily="49" charset="-122"/>
                <a:ea typeface="黑体" pitchFamily="49" charset="-122"/>
              </a:rPr>
              <a:t>属性。</a:t>
            </a:r>
            <a:r>
              <a:rPr lang="en-US" altLang="zh-CN" dirty="0" smtClean="0">
                <a:latin typeface="黑体" pitchFamily="49" charset="-122"/>
                <a:ea typeface="黑体" pitchFamily="49" charset="-122"/>
              </a:rPr>
              <a:t>JavaScript</a:t>
            </a:r>
            <a:r>
              <a:rPr lang="zh-CN" altLang="en-US" dirty="0" smtClean="0">
                <a:latin typeface="黑体" pitchFamily="49" charset="-122"/>
                <a:ea typeface="黑体" pitchFamily="49" charset="-122"/>
              </a:rPr>
              <a:t>文件的扩展名为*</a:t>
            </a:r>
            <a:r>
              <a:rPr lang="en-US" altLang="zh-CN" dirty="0" smtClean="0">
                <a:latin typeface="黑体" pitchFamily="49" charset="-122"/>
                <a:ea typeface="黑体" pitchFamily="49" charset="-122"/>
              </a:rPr>
              <a:t>.</a:t>
            </a:r>
            <a:r>
              <a:rPr lang="en-US" altLang="zh-CN" dirty="0" err="1" smtClean="0">
                <a:latin typeface="黑体" pitchFamily="49" charset="-122"/>
                <a:ea typeface="黑体" pitchFamily="49" charset="-122"/>
              </a:rPr>
              <a:t>js</a:t>
            </a:r>
            <a:r>
              <a:rPr lang="zh-CN" altLang="en-US" dirty="0" smtClean="0">
                <a:latin typeface="黑体" pitchFamily="49" charset="-122"/>
                <a:ea typeface="黑体" pitchFamily="49" charset="-122"/>
              </a:rPr>
              <a:t>。格式如下：</a:t>
            </a:r>
          </a:p>
          <a:p>
            <a:pPr algn="ctr">
              <a:spcBef>
                <a:spcPts val="600"/>
              </a:spcBef>
              <a:spcAft>
                <a:spcPts val="600"/>
              </a:spcAft>
              <a:buFont typeface="Wingdings" pitchFamily="2" charset="2"/>
              <a:buNone/>
            </a:pPr>
            <a:r>
              <a:rPr lang="en-US" altLang="zh-CN" sz="1800" dirty="0" smtClean="0">
                <a:solidFill>
                  <a:srgbClr val="FF0000"/>
                </a:solidFill>
                <a:latin typeface="黑体" pitchFamily="49" charset="-122"/>
                <a:ea typeface="黑体" pitchFamily="49" charset="-122"/>
              </a:rPr>
              <a:t> &lt;script type=“text/</a:t>
            </a:r>
            <a:r>
              <a:rPr lang="en-US" altLang="zh-CN" sz="1800" dirty="0" err="1" smtClean="0">
                <a:solidFill>
                  <a:srgbClr val="FF0000"/>
                </a:solidFill>
                <a:latin typeface="黑体" pitchFamily="49" charset="-122"/>
                <a:ea typeface="黑体" pitchFamily="49" charset="-122"/>
              </a:rPr>
              <a:t>javascript</a:t>
            </a:r>
            <a:r>
              <a:rPr lang="en-US" altLang="zh-CN" sz="1800" dirty="0" smtClean="0">
                <a:solidFill>
                  <a:srgbClr val="FF0000"/>
                </a:solidFill>
                <a:latin typeface="黑体" pitchFamily="49" charset="-122"/>
                <a:ea typeface="黑体" pitchFamily="49" charset="-122"/>
              </a:rPr>
              <a:t> </a:t>
            </a:r>
            <a:r>
              <a:rPr lang="en-US" altLang="zh-CN" sz="1800" dirty="0" err="1" smtClean="0">
                <a:solidFill>
                  <a:srgbClr val="FF0000"/>
                </a:solidFill>
                <a:latin typeface="黑体" pitchFamily="49" charset="-122"/>
                <a:ea typeface="黑体" pitchFamily="49" charset="-122"/>
              </a:rPr>
              <a:t>src</a:t>
            </a:r>
            <a:r>
              <a:rPr lang="en-US" altLang="zh-CN" sz="1800" dirty="0" smtClean="0">
                <a:solidFill>
                  <a:srgbClr val="FF0000"/>
                </a:solidFill>
                <a:latin typeface="黑体" pitchFamily="49" charset="-122"/>
                <a:ea typeface="黑体" pitchFamily="49" charset="-122"/>
              </a:rPr>
              <a:t>=“</a:t>
            </a:r>
            <a:r>
              <a:rPr lang="zh-CN" altLang="en-US" sz="1800" dirty="0" smtClean="0">
                <a:solidFill>
                  <a:srgbClr val="FF0000"/>
                </a:solidFill>
                <a:latin typeface="黑体" pitchFamily="49" charset="-122"/>
                <a:ea typeface="黑体" pitchFamily="49" charset="-122"/>
              </a:rPr>
              <a:t>外部</a:t>
            </a:r>
            <a:r>
              <a:rPr lang="en-US" altLang="zh-CN" sz="1800" dirty="0" smtClean="0">
                <a:solidFill>
                  <a:srgbClr val="FF0000"/>
                </a:solidFill>
                <a:latin typeface="黑体" pitchFamily="49" charset="-122"/>
                <a:ea typeface="黑体" pitchFamily="49" charset="-122"/>
              </a:rPr>
              <a:t>JS</a:t>
            </a:r>
            <a:r>
              <a:rPr lang="zh-CN" altLang="en-US" sz="1800" dirty="0" smtClean="0">
                <a:solidFill>
                  <a:srgbClr val="FF0000"/>
                </a:solidFill>
                <a:latin typeface="黑体" pitchFamily="49" charset="-122"/>
                <a:ea typeface="黑体" pitchFamily="49" charset="-122"/>
              </a:rPr>
              <a:t>文件”</a:t>
            </a:r>
            <a:r>
              <a:rPr lang="en-US" altLang="zh-CN" sz="1800" dirty="0" smtClean="0">
                <a:solidFill>
                  <a:srgbClr val="FF0000"/>
                </a:solidFill>
                <a:latin typeface="黑体" pitchFamily="49" charset="-122"/>
                <a:ea typeface="黑体" pitchFamily="49" charset="-122"/>
              </a:rPr>
              <a:t>&gt;&lt;/script&gt;</a:t>
            </a:r>
            <a:endParaRPr lang="zh-CN" altLang="en-US" sz="1800" dirty="0" smtClean="0">
              <a:solidFill>
                <a:srgbClr val="FF0000"/>
              </a:solidFill>
              <a:latin typeface="黑体" pitchFamily="49" charset="-122"/>
              <a:ea typeface="黑体" pitchFamily="49" charset="-122"/>
            </a:endParaRPr>
          </a:p>
          <a:p>
            <a:pPr>
              <a:spcBef>
                <a:spcPts val="0"/>
              </a:spcBef>
              <a:spcAft>
                <a:spcPts val="0"/>
              </a:spcAft>
              <a:buFont typeface="Wingdings" pitchFamily="2" charset="2"/>
              <a:buNone/>
            </a:pPr>
            <a:r>
              <a:rPr lang="zh-CN" altLang="en-US" dirty="0" smtClean="0">
                <a:latin typeface="黑体" pitchFamily="49" charset="-122"/>
                <a:ea typeface="黑体" pitchFamily="49" charset="-122"/>
              </a:rPr>
              <a:t>注：</a:t>
            </a:r>
            <a:r>
              <a:rPr lang="zh-CN" altLang="en-US" dirty="0" smtClean="0">
                <a:latin typeface="+mj-ea"/>
                <a:ea typeface="+mj-ea"/>
              </a:rPr>
              <a:t>此时在</a:t>
            </a:r>
            <a:r>
              <a:rPr lang="en-US" altLang="zh-CN" dirty="0" smtClean="0">
                <a:latin typeface="+mj-ea"/>
                <a:ea typeface="+mj-ea"/>
              </a:rPr>
              <a:t>&lt;script&gt;&lt;/script&gt;</a:t>
            </a:r>
            <a:r>
              <a:rPr lang="zh-CN" altLang="en-US" dirty="0" smtClean="0">
                <a:latin typeface="+mj-ea"/>
                <a:ea typeface="+mj-ea"/>
              </a:rPr>
              <a:t>标记之间的所有</a:t>
            </a:r>
            <a:r>
              <a:rPr lang="en-US" altLang="zh-CN" dirty="0" smtClean="0">
                <a:latin typeface="+mj-ea"/>
                <a:ea typeface="+mj-ea"/>
              </a:rPr>
              <a:t>JS</a:t>
            </a:r>
            <a:r>
              <a:rPr lang="zh-CN" altLang="en-US" dirty="0" smtClean="0">
                <a:latin typeface="+mj-ea"/>
                <a:ea typeface="+mj-ea"/>
              </a:rPr>
              <a:t>语句都被忽略，不会执行。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500" fill="hold"/>
                                        <p:tgtEl>
                                          <p:spTgt spid="184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4">
                                            <p:txEl>
                                              <p:pRg st="1" end="1"/>
                                            </p:txEl>
                                          </p:spTgt>
                                        </p:tgtEl>
                                        <p:attrNameLst>
                                          <p:attrName>style.visibility</p:attrName>
                                        </p:attrNameLst>
                                      </p:cBhvr>
                                      <p:to>
                                        <p:strVal val="visible"/>
                                      </p:to>
                                    </p:set>
                                    <p:anim calcmode="lin" valueType="num">
                                      <p:cBhvr additive="base">
                                        <p:cTn id="13" dur="500" fill="hold"/>
                                        <p:tgtEl>
                                          <p:spTgt spid="184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4">
                                            <p:txEl>
                                              <p:pRg st="2" end="2"/>
                                            </p:txEl>
                                          </p:spTgt>
                                        </p:tgtEl>
                                        <p:attrNameLst>
                                          <p:attrName>style.visibility</p:attrName>
                                        </p:attrNameLst>
                                      </p:cBhvr>
                                      <p:to>
                                        <p:strVal val="visible"/>
                                      </p:to>
                                    </p:set>
                                    <p:anim calcmode="lin" valueType="num">
                                      <p:cBhvr additive="base">
                                        <p:cTn id="19" dur="500" fill="hold"/>
                                        <p:tgtEl>
                                          <p:spTgt spid="184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434">
                                            <p:txEl>
                                              <p:pRg st="3" end="3"/>
                                            </p:txEl>
                                          </p:spTgt>
                                        </p:tgtEl>
                                        <p:attrNameLst>
                                          <p:attrName>style.visibility</p:attrName>
                                        </p:attrNameLst>
                                      </p:cBhvr>
                                      <p:to>
                                        <p:strVal val="visible"/>
                                      </p:to>
                                    </p:set>
                                    <p:anim calcmode="lin" valueType="num">
                                      <p:cBhvr additive="base">
                                        <p:cTn id="23" dur="500" fill="hold"/>
                                        <p:tgtEl>
                                          <p:spTgt spid="1843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4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18434">
                                            <p:txEl>
                                              <p:pRg st="4" end="4"/>
                                            </p:txEl>
                                          </p:spTgt>
                                        </p:tgtEl>
                                        <p:attrNameLst>
                                          <p:attrName>style.visibility</p:attrName>
                                        </p:attrNameLst>
                                      </p:cBhvr>
                                      <p:to>
                                        <p:strVal val="visible"/>
                                      </p:to>
                                    </p:set>
                                    <p:animEffect transition="in" filter="box(in)">
                                      <p:cBhvr>
                                        <p:cTn id="29" dur="500"/>
                                        <p:tgtEl>
                                          <p:spTgt spid="184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1382713" y="57150"/>
            <a:ext cx="7761287" cy="567929"/>
          </a:xfrm>
        </p:spPr>
        <p:txBody>
          <a:bodyPr/>
          <a:lstStyle/>
          <a:p>
            <a:r>
              <a:rPr lang="en-US" altLang="zh-CN" dirty="0" smtClean="0"/>
              <a:t>14.6.1 </a:t>
            </a:r>
            <a:r>
              <a:rPr lang="zh-CN" altLang="en-US" dirty="0" smtClean="0"/>
              <a:t>常用</a:t>
            </a:r>
            <a:r>
              <a:rPr lang="zh-CN" altLang="en-US" dirty="0"/>
              <a:t>系统函数</a:t>
            </a:r>
            <a:r>
              <a:rPr lang="en-US" altLang="zh-CN" dirty="0"/>
              <a:t>-</a:t>
            </a:r>
            <a:r>
              <a:rPr lang="zh-CN" altLang="zh-CN" dirty="0"/>
              <a:t>全局函数</a:t>
            </a:r>
            <a:endParaRPr lang="zh-CN" altLang="en-US" dirty="0" smtClean="0"/>
          </a:p>
        </p:txBody>
      </p:sp>
      <p:sp>
        <p:nvSpPr>
          <p:cNvPr id="2" name="文本框 1"/>
          <p:cNvSpPr txBox="1"/>
          <p:nvPr/>
        </p:nvSpPr>
        <p:spPr>
          <a:xfrm>
            <a:off x="533401" y="819150"/>
            <a:ext cx="8534399" cy="769441"/>
          </a:xfrm>
          <a:prstGeom prst="rect">
            <a:avLst/>
          </a:prstGeom>
          <a:noFill/>
        </p:spPr>
        <p:txBody>
          <a:bodyPr wrap="square" rtlCol="0" anchor="t">
            <a:spAutoFit/>
          </a:bodyPr>
          <a:lstStyle/>
          <a:p>
            <a:pPr latinLnBrk="1">
              <a:buClr>
                <a:srgbClr val="000000"/>
              </a:buClr>
            </a:pPr>
            <a:r>
              <a:rPr lang="en-US" altLang="zh-CN" b="0" dirty="0" smtClean="0">
                <a:latin typeface="微软雅黑" pitchFamily="34" charset="-122"/>
                <a:ea typeface="微软雅黑" pitchFamily="34" charset="-122"/>
                <a:sym typeface="+mn-ea"/>
              </a:rPr>
              <a:t>5.</a:t>
            </a:r>
            <a:r>
              <a:rPr lang="zh-CN" altLang="zh-CN" b="0" dirty="0" smtClean="0">
                <a:latin typeface="微软雅黑" pitchFamily="34" charset="-122"/>
                <a:ea typeface="微软雅黑" pitchFamily="34" charset="-122"/>
              </a:rPr>
              <a:t>字符型转换成数值型函数</a:t>
            </a:r>
            <a:r>
              <a:rPr lang="en-US" altLang="zh-CN" b="0" dirty="0" smtClean="0">
                <a:latin typeface="微软雅黑" pitchFamily="34" charset="-122"/>
                <a:ea typeface="微软雅黑" pitchFamily="34" charset="-122"/>
              </a:rPr>
              <a:t>:</a:t>
            </a:r>
            <a:r>
              <a:rPr lang="en-US" altLang="zh-CN" sz="1800" b="0" dirty="0" err="1" smtClean="0">
                <a:solidFill>
                  <a:srgbClr val="FF0000"/>
                </a:solidFill>
                <a:latin typeface="微软雅黑" pitchFamily="34" charset="-122"/>
                <a:ea typeface="微软雅黑" pitchFamily="34" charset="-122"/>
                <a:sym typeface="+mn-ea"/>
              </a:rPr>
              <a:t>parseInt</a:t>
            </a:r>
            <a:r>
              <a:rPr lang="en-US" altLang="zh-CN" sz="1800" b="0" dirty="0" smtClean="0">
                <a:solidFill>
                  <a:srgbClr val="FF0000"/>
                </a:solidFill>
                <a:latin typeface="微软雅黑" pitchFamily="34" charset="-122"/>
                <a:ea typeface="微软雅黑" pitchFamily="34" charset="-122"/>
                <a:sym typeface="+mn-ea"/>
              </a:rPr>
              <a:t>(</a:t>
            </a:r>
            <a:r>
              <a:rPr lang="en-US" altLang="zh-CN" sz="1800" b="0" dirty="0" err="1" smtClean="0">
                <a:solidFill>
                  <a:srgbClr val="FF0000"/>
                </a:solidFill>
                <a:latin typeface="微软雅黑" pitchFamily="34" charset="-122"/>
                <a:ea typeface="微软雅黑" pitchFamily="34" charset="-122"/>
                <a:sym typeface="+mn-ea"/>
              </a:rPr>
              <a:t>numbestring</a:t>
            </a:r>
            <a:r>
              <a:rPr lang="en-US" altLang="zh-CN" sz="1800" b="0" dirty="0" smtClean="0">
                <a:solidFill>
                  <a:srgbClr val="FF0000"/>
                </a:solidFill>
                <a:latin typeface="微软雅黑" pitchFamily="34" charset="-122"/>
                <a:ea typeface="微软雅黑" pitchFamily="34" charset="-122"/>
                <a:sym typeface="+mn-ea"/>
              </a:rPr>
              <a:t> </a:t>
            </a:r>
            <a:r>
              <a:rPr lang="en-US" altLang="zh-CN" sz="1800" b="0" dirty="0">
                <a:solidFill>
                  <a:srgbClr val="FF0000"/>
                </a:solidFill>
                <a:latin typeface="微软雅黑" pitchFamily="34" charset="-122"/>
                <a:ea typeface="微软雅黑" pitchFamily="34" charset="-122"/>
                <a:sym typeface="+mn-ea"/>
              </a:rPr>
              <a:t>, radix);</a:t>
            </a:r>
            <a:endParaRPr lang="en-US" altLang="zh-CN" b="0" dirty="0">
              <a:solidFill>
                <a:srgbClr val="FF0000"/>
              </a:solidFill>
              <a:latin typeface="微软雅黑" pitchFamily="34" charset="-122"/>
              <a:ea typeface="微软雅黑" pitchFamily="34" charset="-122"/>
              <a:sym typeface="+mn-ea"/>
            </a:endParaRPr>
          </a:p>
          <a:p>
            <a:pPr algn="l" defTabSz="914400" latinLnBrk="1">
              <a:buClr>
                <a:srgbClr val="000000"/>
              </a:buClr>
            </a:pPr>
            <a:r>
              <a:rPr lang="zh-CN" altLang="en-US" b="0" dirty="0">
                <a:latin typeface="微软雅黑" pitchFamily="34" charset="-122"/>
                <a:ea typeface="微软雅黑" pitchFamily="34" charset="-122"/>
                <a:sym typeface="+mn-ea"/>
              </a:rPr>
              <a:t>     </a:t>
            </a:r>
            <a:r>
              <a:rPr lang="zh-CN" altLang="en-US" b="0" dirty="0" smtClean="0">
                <a:latin typeface="微软雅黑" pitchFamily="34" charset="-122"/>
                <a:ea typeface="微软雅黑" pitchFamily="34" charset="-122"/>
                <a:sym typeface="+mn-ea"/>
              </a:rPr>
              <a:t>以</a:t>
            </a:r>
            <a:r>
              <a:rPr lang="en-US" altLang="zh-CN" b="0" dirty="0">
                <a:latin typeface="微软雅黑" pitchFamily="34" charset="-122"/>
                <a:ea typeface="微软雅黑" pitchFamily="34" charset="-122"/>
                <a:sym typeface="+mn-ea"/>
              </a:rPr>
              <a:t>“0x”</a:t>
            </a:r>
            <a:r>
              <a:rPr lang="zh-CN" altLang="en-US" b="0" dirty="0">
                <a:latin typeface="微软雅黑" pitchFamily="34" charset="-122"/>
                <a:ea typeface="微软雅黑" pitchFamily="34" charset="-122"/>
                <a:sym typeface="+mn-ea"/>
              </a:rPr>
              <a:t>开始</a:t>
            </a:r>
            <a:r>
              <a:rPr lang="en-US" altLang="zh-CN" b="0" dirty="0">
                <a:latin typeface="微软雅黑" pitchFamily="34" charset="-122"/>
                <a:ea typeface="微软雅黑" pitchFamily="34" charset="-122"/>
                <a:sym typeface="+mn-ea"/>
              </a:rPr>
              <a:t>-16</a:t>
            </a:r>
            <a:r>
              <a:rPr lang="zh-CN" altLang="en-US" b="0" dirty="0">
                <a:latin typeface="微软雅黑" pitchFamily="34" charset="-122"/>
                <a:ea typeface="微软雅黑" pitchFamily="34" charset="-122"/>
                <a:sym typeface="+mn-ea"/>
              </a:rPr>
              <a:t>进制；以</a:t>
            </a:r>
            <a:r>
              <a:rPr lang="en-US" altLang="zh-CN" b="0" dirty="0">
                <a:latin typeface="微软雅黑" pitchFamily="34" charset="-122"/>
                <a:ea typeface="微软雅黑" pitchFamily="34" charset="-122"/>
                <a:sym typeface="+mn-ea"/>
              </a:rPr>
              <a:t>“0“</a:t>
            </a:r>
            <a:r>
              <a:rPr lang="zh-CN" altLang="en-US" b="0" dirty="0">
                <a:latin typeface="微软雅黑" pitchFamily="34" charset="-122"/>
                <a:ea typeface="微软雅黑" pitchFamily="34" charset="-122"/>
                <a:sym typeface="+mn-ea"/>
              </a:rPr>
              <a:t>开始</a:t>
            </a:r>
            <a:r>
              <a:rPr lang="en-US" altLang="zh-CN" b="0" dirty="0">
                <a:latin typeface="微软雅黑" pitchFamily="34" charset="-122"/>
                <a:ea typeface="微软雅黑" pitchFamily="34" charset="-122"/>
                <a:sym typeface="+mn-ea"/>
              </a:rPr>
              <a:t>--8</a:t>
            </a:r>
            <a:r>
              <a:rPr lang="zh-CN" altLang="en-US" b="0" dirty="0">
                <a:latin typeface="微软雅黑" pitchFamily="34" charset="-122"/>
                <a:ea typeface="微软雅黑" pitchFamily="34" charset="-122"/>
                <a:sym typeface="+mn-ea"/>
              </a:rPr>
              <a:t>进制；其他</a:t>
            </a:r>
            <a:r>
              <a:rPr lang="en-US" altLang="zh-CN" b="0" dirty="0">
                <a:latin typeface="微软雅黑" pitchFamily="34" charset="-122"/>
                <a:ea typeface="微软雅黑" pitchFamily="34" charset="-122"/>
                <a:sym typeface="+mn-ea"/>
              </a:rPr>
              <a:t>--10</a:t>
            </a:r>
            <a:r>
              <a:rPr lang="zh-CN" altLang="en-US" b="0" dirty="0">
                <a:latin typeface="微软雅黑" pitchFamily="34" charset="-122"/>
                <a:ea typeface="微软雅黑" pitchFamily="34" charset="-122"/>
                <a:sym typeface="+mn-ea"/>
              </a:rPr>
              <a:t>进制。</a:t>
            </a:r>
            <a:endParaRPr lang="zh-CN" altLang="en-US" b="0" dirty="0">
              <a:latin typeface="微软雅黑" pitchFamily="34" charset="-122"/>
              <a:ea typeface="微软雅黑" pitchFamily="34" charset="-122"/>
            </a:endParaRPr>
          </a:p>
        </p:txBody>
      </p:sp>
      <p:sp>
        <p:nvSpPr>
          <p:cNvPr id="3" name="文本框 2"/>
          <p:cNvSpPr txBox="1"/>
          <p:nvPr/>
        </p:nvSpPr>
        <p:spPr>
          <a:xfrm>
            <a:off x="533400" y="1657350"/>
            <a:ext cx="5638800" cy="3093154"/>
          </a:xfrm>
          <a:prstGeom prst="rect">
            <a:avLst/>
          </a:prstGeom>
          <a:noFill/>
        </p:spPr>
        <p:txBody>
          <a:bodyPr wrap="square" rtlCol="0" anchor="t">
            <a:spAutoFit/>
          </a:bodyPr>
          <a:lstStyle/>
          <a:p>
            <a:pPr>
              <a:lnSpc>
                <a:spcPts val="1300"/>
              </a:lnSpc>
            </a:pPr>
            <a:r>
              <a:rPr lang="en-US" altLang="zh-CN" sz="1400" dirty="0" smtClean="0"/>
              <a:t>&lt;!-- edu_14_6_5.html --&gt;</a:t>
            </a:r>
          </a:p>
          <a:p>
            <a:pPr>
              <a:lnSpc>
                <a:spcPts val="1300"/>
              </a:lnSpc>
            </a:pPr>
            <a:r>
              <a:rPr lang="en-US" altLang="zh-CN" sz="1400" dirty="0" smtClean="0"/>
              <a:t>&lt;body&gt;</a:t>
            </a:r>
          </a:p>
          <a:p>
            <a:pPr>
              <a:lnSpc>
                <a:spcPts val="1300"/>
              </a:lnSpc>
            </a:pPr>
            <a:r>
              <a:rPr lang="zh-CN" altLang="en-US" sz="1400" dirty="0" smtClean="0"/>
              <a:t>&lt;</a:t>
            </a:r>
            <a:r>
              <a:rPr lang="zh-CN" altLang="en-US" sz="1400" dirty="0"/>
              <a:t>script type="text/javascript"&gt;</a:t>
            </a:r>
          </a:p>
          <a:p>
            <a:pPr>
              <a:lnSpc>
                <a:spcPts val="1300"/>
              </a:lnSpc>
            </a:pPr>
            <a:r>
              <a:rPr lang="zh-CN" altLang="en-US" sz="1400" dirty="0" smtClean="0"/>
              <a:t>document</a:t>
            </a:r>
            <a:r>
              <a:rPr lang="zh-CN" altLang="en-US" sz="1400" dirty="0"/>
              <a:t>.write("\"10\"转换为整数结果为："+parseInt("10")+"&lt;br /&gt;");</a:t>
            </a:r>
          </a:p>
          <a:p>
            <a:pPr>
              <a:lnSpc>
                <a:spcPts val="1300"/>
              </a:lnSpc>
            </a:pPr>
            <a:r>
              <a:rPr lang="zh-CN" altLang="en-US" sz="1400" dirty="0" smtClean="0"/>
              <a:t>document</a:t>
            </a:r>
            <a:r>
              <a:rPr lang="zh-CN" altLang="en-US" sz="1400" dirty="0"/>
              <a:t>.write("十进制\"63\"转换为整数结果为："+parseInt("63",10)+"&lt;br /&gt;");</a:t>
            </a:r>
          </a:p>
          <a:p>
            <a:pPr>
              <a:lnSpc>
                <a:spcPts val="1300"/>
              </a:lnSpc>
            </a:pPr>
            <a:r>
              <a:rPr lang="zh-CN" altLang="en-US" sz="1400" dirty="0" smtClean="0"/>
              <a:t>document</a:t>
            </a:r>
            <a:r>
              <a:rPr lang="zh-CN" altLang="en-US" sz="1400" dirty="0"/>
              <a:t>.write("二进制\"11\"转换为整数结果为："+parseInt("11",2)+"&lt;br /&gt;");</a:t>
            </a:r>
          </a:p>
          <a:p>
            <a:pPr>
              <a:lnSpc>
                <a:spcPts val="1300"/>
              </a:lnSpc>
            </a:pPr>
            <a:r>
              <a:rPr lang="zh-CN" altLang="en-US" sz="1400" dirty="0" smtClean="0"/>
              <a:t>document</a:t>
            </a:r>
            <a:r>
              <a:rPr lang="zh-CN" altLang="en-US" sz="1400" dirty="0"/>
              <a:t>.write("八进制\"15\"转换为整数结果为："+parseInt("15",8)+"&lt;br /&gt;");</a:t>
            </a:r>
          </a:p>
          <a:p>
            <a:pPr>
              <a:lnSpc>
                <a:spcPts val="1300"/>
              </a:lnSpc>
            </a:pPr>
            <a:r>
              <a:rPr lang="zh-CN" altLang="en-US" sz="1400" dirty="0" smtClean="0"/>
              <a:t>document</a:t>
            </a:r>
            <a:r>
              <a:rPr lang="zh-CN" altLang="en-US" sz="1400" dirty="0"/>
              <a:t>.write("十六进制\"1f\"转换为整数结果为："+parseInt("1f",16)+"&lt;br /&gt;");</a:t>
            </a:r>
          </a:p>
          <a:p>
            <a:pPr>
              <a:lnSpc>
                <a:spcPts val="1300"/>
              </a:lnSpc>
            </a:pPr>
            <a:r>
              <a:rPr lang="zh-CN" altLang="en-US" sz="1400" dirty="0" smtClean="0"/>
              <a:t>document</a:t>
            </a:r>
            <a:r>
              <a:rPr lang="zh-CN" altLang="en-US" sz="1400" dirty="0"/>
              <a:t>.write("\"010\"转换为整数结果为："+parseInt("010")+"&lt;br /&gt;");</a:t>
            </a:r>
          </a:p>
          <a:p>
            <a:pPr>
              <a:lnSpc>
                <a:spcPts val="1300"/>
              </a:lnSpc>
            </a:pPr>
            <a:r>
              <a:rPr lang="zh-CN" altLang="en-US" sz="1400" dirty="0" smtClean="0"/>
              <a:t>document</a:t>
            </a:r>
            <a:r>
              <a:rPr lang="zh-CN" altLang="en-US" sz="1400" dirty="0"/>
              <a:t>.write("\"这本书定价为30元\"转换为整数结果为："+parseInt("这本书定价为30元")+"&lt;br /&gt;");</a:t>
            </a:r>
          </a:p>
          <a:p>
            <a:pPr>
              <a:lnSpc>
                <a:spcPts val="1300"/>
              </a:lnSpc>
            </a:pPr>
            <a:r>
              <a:rPr lang="en-US" altLang="zh-CN" sz="1400" dirty="0" smtClean="0"/>
              <a:t>&lt;/body&gt;</a:t>
            </a:r>
            <a:r>
              <a:rPr lang="zh-CN" altLang="en-US" sz="1400" dirty="0" smtClean="0"/>
              <a:t>&lt;/</a:t>
            </a:r>
            <a:r>
              <a:rPr lang="zh-CN" altLang="en-US" sz="1400" dirty="0"/>
              <a:t>script&gt;</a:t>
            </a:r>
          </a:p>
        </p:txBody>
      </p:sp>
      <p:pic>
        <p:nvPicPr>
          <p:cNvPr id="69634" name="Picture 2"/>
          <p:cNvPicPr>
            <a:picLocks noChangeAspect="1" noChangeArrowheads="1"/>
          </p:cNvPicPr>
          <p:nvPr/>
        </p:nvPicPr>
        <p:blipFill>
          <a:blip r:embed="rId2" cstate="print"/>
          <a:srcRect/>
          <a:stretch>
            <a:fillRect/>
          </a:stretch>
        </p:blipFill>
        <p:spPr bwMode="auto">
          <a:xfrm>
            <a:off x="6233128" y="2343150"/>
            <a:ext cx="2795257" cy="2055460"/>
          </a:xfrm>
          <a:prstGeom prst="rect">
            <a:avLst/>
          </a:prstGeom>
          <a:noFill/>
          <a:ln w="9525">
            <a:noFill/>
            <a:miter lim="800000"/>
            <a:headEnd/>
            <a:tailEnd/>
          </a:ln>
        </p:spPr>
      </p:pic>
    </p:spTree>
    <p:extLst>
      <p:ext uri="{BB962C8B-B14F-4D97-AF65-F5344CB8AC3E}">
        <p14:creationId xmlns:p14="http://schemas.microsoft.com/office/powerpoint/2010/main" val="50114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1382713" y="57150"/>
            <a:ext cx="7761287" cy="567929"/>
          </a:xfrm>
        </p:spPr>
        <p:txBody>
          <a:bodyPr/>
          <a:lstStyle/>
          <a:p>
            <a:r>
              <a:rPr lang="en-US" altLang="zh-CN" dirty="0" smtClean="0"/>
              <a:t>14.6.1 </a:t>
            </a:r>
            <a:r>
              <a:rPr lang="zh-CN" altLang="en-US" dirty="0" smtClean="0"/>
              <a:t>常用</a:t>
            </a:r>
            <a:r>
              <a:rPr lang="zh-CN" altLang="en-US" dirty="0"/>
              <a:t>系统函数</a:t>
            </a:r>
            <a:r>
              <a:rPr lang="en-US" altLang="zh-CN" dirty="0"/>
              <a:t>-</a:t>
            </a:r>
            <a:r>
              <a:rPr lang="zh-CN" altLang="zh-CN" dirty="0"/>
              <a:t>全局函数</a:t>
            </a:r>
            <a:endParaRPr lang="zh-CN" altLang="en-US" dirty="0" smtClean="0"/>
          </a:p>
        </p:txBody>
      </p:sp>
      <p:sp>
        <p:nvSpPr>
          <p:cNvPr id="3" name="文本框 2"/>
          <p:cNvSpPr txBox="1"/>
          <p:nvPr/>
        </p:nvSpPr>
        <p:spPr>
          <a:xfrm>
            <a:off x="533400" y="819151"/>
            <a:ext cx="8534400" cy="769441"/>
          </a:xfrm>
          <a:prstGeom prst="rect">
            <a:avLst/>
          </a:prstGeom>
          <a:noFill/>
        </p:spPr>
        <p:txBody>
          <a:bodyPr wrap="square" rtlCol="0" anchor="t">
            <a:spAutoFit/>
          </a:bodyPr>
          <a:lstStyle/>
          <a:p>
            <a:pPr lvl="0" latinLnBrk="1">
              <a:buClr>
                <a:srgbClr val="000000"/>
              </a:buClr>
            </a:pPr>
            <a:r>
              <a:rPr lang="en-US" altLang="zh-CN" dirty="0" smtClean="0">
                <a:solidFill>
                  <a:schemeClr val="tx1"/>
                </a:solidFill>
                <a:latin typeface="微软雅黑" pitchFamily="34" charset="-122"/>
                <a:ea typeface="微软雅黑" pitchFamily="34" charset="-122"/>
                <a:sym typeface="+mn-ea"/>
              </a:rPr>
              <a:t>6.</a:t>
            </a:r>
            <a:r>
              <a:rPr lang="zh-CN" altLang="zh-CN" dirty="0" smtClean="0">
                <a:latin typeface="微软雅黑" pitchFamily="34" charset="-122"/>
                <a:ea typeface="微软雅黑" pitchFamily="34" charset="-122"/>
              </a:rPr>
              <a:t>判断是否是</a:t>
            </a:r>
            <a:r>
              <a:rPr lang="en-US" altLang="zh-CN" dirty="0" err="1" smtClean="0">
                <a:latin typeface="微软雅黑" pitchFamily="34" charset="-122"/>
                <a:ea typeface="微软雅黑" pitchFamily="34" charset="-122"/>
              </a:rPr>
              <a:t>NaN</a:t>
            </a:r>
            <a:r>
              <a:rPr lang="en-US" altLang="zh-CN" dirty="0" smtClean="0">
                <a:latin typeface="微软雅黑" pitchFamily="34" charset="-122"/>
                <a:ea typeface="微软雅黑" pitchFamily="34" charset="-122"/>
              </a:rPr>
              <a:t>()</a:t>
            </a:r>
            <a:r>
              <a:rPr lang="zh-CN" altLang="zh-CN" dirty="0" smtClean="0">
                <a:latin typeface="微软雅黑" pitchFamily="34" charset="-122"/>
                <a:ea typeface="微软雅黑" pitchFamily="34" charset="-122"/>
              </a:rPr>
              <a:t>函数</a:t>
            </a:r>
            <a:r>
              <a:rPr lang="en-US" altLang="zh-CN" dirty="0" smtClean="0">
                <a:latin typeface="微软雅黑" pitchFamily="34" charset="-122"/>
                <a:ea typeface="微软雅黑" pitchFamily="34" charset="-122"/>
              </a:rPr>
              <a:t>:</a:t>
            </a:r>
            <a:r>
              <a:rPr lang="en-US" altLang="zh-CN" sz="1800" dirty="0" err="1" smtClean="0">
                <a:solidFill>
                  <a:srgbClr val="FF0000"/>
                </a:solidFill>
                <a:latin typeface="微软雅黑" pitchFamily="34" charset="-122"/>
                <a:ea typeface="微软雅黑" pitchFamily="34" charset="-122"/>
                <a:sym typeface="+mn-ea"/>
              </a:rPr>
              <a:t>isNaN</a:t>
            </a:r>
            <a:r>
              <a:rPr lang="en-US" altLang="zh-CN" sz="1800" dirty="0" smtClean="0">
                <a:solidFill>
                  <a:srgbClr val="FF0000"/>
                </a:solidFill>
                <a:latin typeface="微软雅黑" pitchFamily="34" charset="-122"/>
                <a:ea typeface="微软雅黑" pitchFamily="34" charset="-122"/>
                <a:sym typeface="+mn-ea"/>
              </a:rPr>
              <a:t>(</a:t>
            </a:r>
            <a:r>
              <a:rPr lang="en-US" altLang="zh-CN" sz="1800" dirty="0" err="1" smtClean="0">
                <a:solidFill>
                  <a:srgbClr val="FF0000"/>
                </a:solidFill>
                <a:latin typeface="微软雅黑" pitchFamily="34" charset="-122"/>
                <a:ea typeface="微软雅黑" pitchFamily="34" charset="-122"/>
                <a:sym typeface="+mn-ea"/>
              </a:rPr>
              <a:t>testValue</a:t>
            </a:r>
            <a:r>
              <a:rPr lang="en-US" altLang="zh-CN" sz="1800" dirty="0" smtClean="0">
                <a:solidFill>
                  <a:srgbClr val="FF0000"/>
                </a:solidFill>
                <a:latin typeface="微软雅黑" pitchFamily="34" charset="-122"/>
                <a:ea typeface="微软雅黑" pitchFamily="34" charset="-122"/>
                <a:sym typeface="+mn-ea"/>
              </a:rPr>
              <a:t>)</a:t>
            </a:r>
            <a:r>
              <a:rPr lang="en-US" altLang="zh-CN" dirty="0" smtClean="0">
                <a:solidFill>
                  <a:schemeClr val="tx1"/>
                </a:solidFill>
                <a:latin typeface="微软雅黑" pitchFamily="34" charset="-122"/>
                <a:ea typeface="微软雅黑" pitchFamily="34" charset="-122"/>
                <a:sym typeface="+mn-ea"/>
              </a:rPr>
              <a:t>;</a:t>
            </a:r>
          </a:p>
          <a:p>
            <a:pPr lvl="2" indent="0" latinLnBrk="1">
              <a:buClr>
                <a:srgbClr val="000000"/>
              </a:buClr>
            </a:pPr>
            <a:r>
              <a:rPr lang="en-US" altLang="zh-CN" dirty="0" smtClean="0">
                <a:solidFill>
                  <a:schemeClr val="tx1"/>
                </a:solidFill>
                <a:latin typeface="微软雅黑" pitchFamily="34" charset="-122"/>
                <a:ea typeface="微软雅黑" pitchFamily="34" charset="-122"/>
                <a:sym typeface="+mn-ea"/>
              </a:rPr>
              <a:t>         </a:t>
            </a:r>
            <a:r>
              <a:rPr lang="en-US" altLang="zh-CN" dirty="0" err="1" smtClean="0">
                <a:solidFill>
                  <a:schemeClr val="tx1"/>
                </a:solidFill>
                <a:latin typeface="微软雅黑" pitchFamily="34" charset="-122"/>
                <a:ea typeface="微软雅黑" pitchFamily="34" charset="-122"/>
                <a:sym typeface="+mn-ea"/>
              </a:rPr>
              <a:t>NaN:not</a:t>
            </a:r>
            <a:r>
              <a:rPr lang="en-US" altLang="zh-CN" dirty="0" smtClean="0">
                <a:solidFill>
                  <a:schemeClr val="tx1"/>
                </a:solidFill>
                <a:latin typeface="微软雅黑" pitchFamily="34" charset="-122"/>
                <a:ea typeface="微软雅黑" pitchFamily="34" charset="-122"/>
                <a:sym typeface="+mn-ea"/>
              </a:rPr>
              <a:t> a Number  </a:t>
            </a:r>
            <a:r>
              <a:rPr lang="zh-CN" altLang="en-US" dirty="0" smtClean="0">
                <a:solidFill>
                  <a:schemeClr val="tx1"/>
                </a:solidFill>
                <a:latin typeface="微软雅黑" pitchFamily="34" charset="-122"/>
                <a:ea typeface="微软雅黑" pitchFamily="34" charset="-122"/>
                <a:sym typeface="+mn-ea"/>
              </a:rPr>
              <a:t>（</a:t>
            </a:r>
            <a:r>
              <a:rPr lang="zh-CN" altLang="en-US" i="1" dirty="0" smtClean="0">
                <a:solidFill>
                  <a:schemeClr val="tx1"/>
                </a:solidFill>
                <a:latin typeface="微软雅黑" pitchFamily="34" charset="-122"/>
                <a:ea typeface="微软雅黑" pitchFamily="34" charset="-122"/>
                <a:sym typeface="+mn-ea"/>
              </a:rPr>
              <a:t>注意大小写</a:t>
            </a:r>
            <a:r>
              <a:rPr lang="zh-CN" altLang="en-US" dirty="0" smtClean="0">
                <a:solidFill>
                  <a:schemeClr val="tx1"/>
                </a:solidFill>
                <a:latin typeface="微软雅黑" pitchFamily="34" charset="-122"/>
                <a:ea typeface="微软雅黑" pitchFamily="34" charset="-122"/>
                <a:sym typeface="+mn-ea"/>
              </a:rPr>
              <a:t>）</a:t>
            </a:r>
            <a:endParaRPr lang="zh-CN" altLang="en-US" dirty="0">
              <a:solidFill>
                <a:schemeClr val="tx1"/>
              </a:solidFill>
              <a:latin typeface="微软雅黑" pitchFamily="34" charset="-122"/>
              <a:ea typeface="微软雅黑" pitchFamily="34" charset="-122"/>
              <a:sym typeface="+mn-ea"/>
            </a:endParaRPr>
          </a:p>
        </p:txBody>
      </p:sp>
      <p:sp>
        <p:nvSpPr>
          <p:cNvPr id="4" name="文本框 3"/>
          <p:cNvSpPr txBox="1"/>
          <p:nvPr/>
        </p:nvSpPr>
        <p:spPr>
          <a:xfrm>
            <a:off x="521970" y="1657350"/>
            <a:ext cx="5421630" cy="2964914"/>
          </a:xfrm>
          <a:prstGeom prst="rect">
            <a:avLst/>
          </a:prstGeom>
          <a:noFill/>
        </p:spPr>
        <p:txBody>
          <a:bodyPr wrap="square" rtlCol="0" anchor="t">
            <a:spAutoFit/>
          </a:bodyPr>
          <a:lstStyle/>
          <a:p>
            <a:pPr>
              <a:lnSpc>
                <a:spcPts val="1400"/>
              </a:lnSpc>
            </a:pPr>
            <a:r>
              <a:rPr lang="en-US" altLang="zh-CN" sz="1400" dirty="0" smtClean="0"/>
              <a:t>&lt;!-- edu_14_6_6.html --&gt;</a:t>
            </a:r>
          </a:p>
          <a:p>
            <a:pPr>
              <a:lnSpc>
                <a:spcPts val="1400"/>
              </a:lnSpc>
            </a:pPr>
            <a:r>
              <a:rPr lang="en-US" altLang="zh-CN" sz="1400" dirty="0" smtClean="0"/>
              <a:t>&lt;!</a:t>
            </a:r>
            <a:r>
              <a:rPr lang="en-US" altLang="zh-CN" sz="1400" dirty="0" err="1" smtClean="0"/>
              <a:t>doctype</a:t>
            </a:r>
            <a:r>
              <a:rPr lang="en-US" altLang="zh-CN" sz="1400" dirty="0" smtClean="0"/>
              <a:t> html&gt;</a:t>
            </a:r>
          </a:p>
          <a:p>
            <a:pPr>
              <a:lnSpc>
                <a:spcPts val="1400"/>
              </a:lnSpc>
            </a:pPr>
            <a:r>
              <a:rPr lang="en-US" altLang="zh-CN" sz="1400" dirty="0" smtClean="0"/>
              <a:t>&lt;html </a:t>
            </a:r>
            <a:r>
              <a:rPr lang="en-US" altLang="zh-CN" sz="1400" dirty="0" err="1" smtClean="0"/>
              <a:t>lang</a:t>
            </a:r>
            <a:r>
              <a:rPr lang="en-US" altLang="zh-CN" sz="1400" dirty="0" smtClean="0"/>
              <a:t>="en"&gt;</a:t>
            </a:r>
          </a:p>
          <a:p>
            <a:pPr>
              <a:lnSpc>
                <a:spcPts val="1400"/>
              </a:lnSpc>
            </a:pPr>
            <a:r>
              <a:rPr lang="en-US" altLang="zh-CN" sz="1400" dirty="0" smtClean="0"/>
              <a:t> &lt;head&gt;&lt;meta </a:t>
            </a:r>
            <a:r>
              <a:rPr lang="en-US" altLang="zh-CN" sz="1400" dirty="0" err="1" smtClean="0"/>
              <a:t>charset</a:t>
            </a:r>
            <a:r>
              <a:rPr lang="en-US" altLang="zh-CN" sz="1400" dirty="0" smtClean="0"/>
              <a:t>="UTF-8"&gt;	</a:t>
            </a:r>
          </a:p>
          <a:p>
            <a:pPr>
              <a:lnSpc>
                <a:spcPts val="1400"/>
              </a:lnSpc>
            </a:pPr>
            <a:r>
              <a:rPr lang="en-US" altLang="zh-CN" sz="1400" dirty="0" smtClean="0"/>
              <a:t>&lt;title&gt;</a:t>
            </a:r>
            <a:r>
              <a:rPr lang="en-US" altLang="zh-CN" sz="1400" dirty="0" err="1" smtClean="0"/>
              <a:t>isNaN</a:t>
            </a:r>
            <a:r>
              <a:rPr lang="en-US" altLang="zh-CN" sz="1400" dirty="0" smtClean="0"/>
              <a:t>()</a:t>
            </a:r>
            <a:r>
              <a:rPr lang="zh-CN" altLang="en-US" sz="1400" dirty="0" smtClean="0"/>
              <a:t>函数的应用</a:t>
            </a:r>
            <a:r>
              <a:rPr lang="en-US" altLang="zh-CN" sz="1400" dirty="0" smtClean="0"/>
              <a:t>&lt;/title&gt;</a:t>
            </a:r>
          </a:p>
          <a:p>
            <a:pPr>
              <a:lnSpc>
                <a:spcPts val="1400"/>
              </a:lnSpc>
            </a:pPr>
            <a:r>
              <a:rPr lang="en-US" altLang="zh-CN" sz="1400" dirty="0" smtClean="0"/>
              <a:t>&lt;/head&gt;</a:t>
            </a:r>
          </a:p>
          <a:p>
            <a:pPr>
              <a:lnSpc>
                <a:spcPts val="1400"/>
              </a:lnSpc>
            </a:pPr>
            <a:r>
              <a:rPr lang="en-US" altLang="zh-CN" sz="1400" dirty="0" smtClean="0"/>
              <a:t>&lt;body&gt;</a:t>
            </a:r>
          </a:p>
          <a:p>
            <a:pPr>
              <a:lnSpc>
                <a:spcPts val="1400"/>
              </a:lnSpc>
            </a:pPr>
            <a:r>
              <a:rPr lang="en-US" altLang="zh-CN" sz="1400" dirty="0" smtClean="0"/>
              <a:t>&lt;h4&gt;</a:t>
            </a:r>
            <a:r>
              <a:rPr lang="en-US" altLang="zh-CN" sz="1400" dirty="0" err="1" smtClean="0"/>
              <a:t>isNaN</a:t>
            </a:r>
            <a:r>
              <a:rPr lang="en-US" altLang="zh-CN" sz="1400" dirty="0" smtClean="0"/>
              <a:t>()</a:t>
            </a:r>
            <a:r>
              <a:rPr lang="zh-CN" altLang="en-US" sz="1400" dirty="0" smtClean="0"/>
              <a:t>函数的应用</a:t>
            </a:r>
            <a:r>
              <a:rPr lang="en-US" altLang="zh-CN" sz="1400" dirty="0" smtClean="0"/>
              <a:t>&lt;/h4&gt;		</a:t>
            </a:r>
          </a:p>
          <a:p>
            <a:pPr>
              <a:lnSpc>
                <a:spcPts val="1400"/>
              </a:lnSpc>
            </a:pPr>
            <a:r>
              <a:rPr lang="en-US" altLang="zh-CN" sz="1400" dirty="0" smtClean="0"/>
              <a:t>&lt;script type="text/</a:t>
            </a:r>
            <a:r>
              <a:rPr lang="en-US" altLang="zh-CN" sz="1400" dirty="0" err="1" smtClean="0"/>
              <a:t>javascript</a:t>
            </a:r>
            <a:r>
              <a:rPr lang="en-US" altLang="zh-CN" sz="1400" dirty="0" smtClean="0"/>
              <a:t>"&gt;</a:t>
            </a:r>
          </a:p>
          <a:p>
            <a:pPr>
              <a:lnSpc>
                <a:spcPts val="1400"/>
              </a:lnSpc>
            </a:pPr>
            <a:r>
              <a:rPr lang="en-US" altLang="zh-CN" sz="1400" dirty="0" err="1" smtClean="0"/>
              <a:t>document.write</a:t>
            </a:r>
            <a:r>
              <a:rPr lang="en-US" altLang="zh-CN" sz="1400" dirty="0" smtClean="0"/>
              <a:t>("\"40\"</a:t>
            </a:r>
            <a:r>
              <a:rPr lang="zh-CN" altLang="en-US" sz="1400" dirty="0" smtClean="0"/>
              <a:t>是否是非数值</a:t>
            </a:r>
            <a:r>
              <a:rPr lang="en-US" altLang="zh-CN" sz="1400" dirty="0" smtClean="0"/>
              <a:t>:"+</a:t>
            </a:r>
            <a:r>
              <a:rPr lang="en-US" altLang="zh-CN" sz="1400" dirty="0" err="1" smtClean="0"/>
              <a:t>isNaN</a:t>
            </a:r>
            <a:r>
              <a:rPr lang="en-US" altLang="zh-CN" sz="1400" dirty="0" smtClean="0"/>
              <a:t>(40)+"&lt;</a:t>
            </a:r>
            <a:r>
              <a:rPr lang="en-US" altLang="zh-CN" sz="1400" dirty="0" err="1" smtClean="0"/>
              <a:t>br</a:t>
            </a:r>
            <a:r>
              <a:rPr lang="en-US" altLang="zh-CN" sz="1400" dirty="0" smtClean="0"/>
              <a:t>&gt;"); </a:t>
            </a:r>
          </a:p>
          <a:p>
            <a:pPr>
              <a:lnSpc>
                <a:spcPts val="1400"/>
              </a:lnSpc>
            </a:pPr>
            <a:r>
              <a:rPr lang="en-US" altLang="zh-CN" sz="1400" dirty="0" err="1" smtClean="0"/>
              <a:t>document.write</a:t>
            </a:r>
            <a:r>
              <a:rPr lang="en-US" altLang="zh-CN" sz="1400" dirty="0" smtClean="0"/>
              <a:t>("\"3*30\"</a:t>
            </a:r>
            <a:r>
              <a:rPr lang="zh-CN" altLang="en-US" sz="1400" dirty="0" smtClean="0"/>
              <a:t>是否是非数值</a:t>
            </a:r>
            <a:r>
              <a:rPr lang="en-US" altLang="zh-CN" sz="1400" dirty="0" smtClean="0"/>
              <a:t>:"+</a:t>
            </a:r>
            <a:r>
              <a:rPr lang="en-US" altLang="zh-CN" sz="1400" dirty="0" err="1" smtClean="0"/>
              <a:t>isNaN</a:t>
            </a:r>
            <a:r>
              <a:rPr lang="en-US" altLang="zh-CN" sz="1400" dirty="0" smtClean="0"/>
              <a:t>(3*30)+"&lt;</a:t>
            </a:r>
            <a:r>
              <a:rPr lang="en-US" altLang="zh-CN" sz="1400" dirty="0" err="1" smtClean="0"/>
              <a:t>br</a:t>
            </a:r>
            <a:r>
              <a:rPr lang="en-US" altLang="zh-CN" sz="1400" dirty="0" smtClean="0"/>
              <a:t>&gt;"); </a:t>
            </a:r>
            <a:r>
              <a:rPr lang="en-US" altLang="zh-CN" sz="1400" dirty="0" err="1" smtClean="0"/>
              <a:t>document.write</a:t>
            </a:r>
            <a:r>
              <a:rPr lang="en-US" altLang="zh-CN" sz="1400" dirty="0" smtClean="0"/>
              <a:t>("\"JavaScript\"</a:t>
            </a:r>
            <a:r>
              <a:rPr lang="zh-CN" altLang="en-US" sz="1400" dirty="0" smtClean="0"/>
              <a:t>是否是非数值</a:t>
            </a:r>
            <a:r>
              <a:rPr lang="en-US" altLang="zh-CN" sz="1400" dirty="0" smtClean="0"/>
              <a:t>:"+</a:t>
            </a:r>
            <a:r>
              <a:rPr lang="en-US" altLang="zh-CN" sz="1400" dirty="0" err="1" smtClean="0"/>
              <a:t>isNaN</a:t>
            </a:r>
            <a:r>
              <a:rPr lang="en-US" altLang="zh-CN" sz="1400" dirty="0" smtClean="0"/>
              <a:t>("JavaScript"));		</a:t>
            </a:r>
          </a:p>
          <a:p>
            <a:pPr>
              <a:lnSpc>
                <a:spcPts val="1400"/>
              </a:lnSpc>
            </a:pPr>
            <a:r>
              <a:rPr lang="en-US" altLang="zh-CN" sz="1400" dirty="0" smtClean="0"/>
              <a:t>&lt;/script&gt;</a:t>
            </a:r>
          </a:p>
          <a:p>
            <a:pPr>
              <a:lnSpc>
                <a:spcPts val="1400"/>
              </a:lnSpc>
            </a:pPr>
            <a:r>
              <a:rPr lang="en-US" altLang="zh-CN" sz="1400" dirty="0" smtClean="0"/>
              <a:t>&lt;/body&gt;</a:t>
            </a:r>
          </a:p>
          <a:p>
            <a:pPr>
              <a:lnSpc>
                <a:spcPts val="1400"/>
              </a:lnSpc>
            </a:pPr>
            <a:r>
              <a:rPr lang="en-US" altLang="zh-CN" sz="1400" dirty="0" smtClean="0"/>
              <a:t>&lt;/html&gt;</a:t>
            </a:r>
            <a:endParaRPr lang="zh-CN" altLang="en-US" sz="1400" dirty="0"/>
          </a:p>
        </p:txBody>
      </p:sp>
      <p:pic>
        <p:nvPicPr>
          <p:cNvPr id="70658" name="Picture 2"/>
          <p:cNvPicPr>
            <a:picLocks noChangeAspect="1" noChangeArrowheads="1"/>
          </p:cNvPicPr>
          <p:nvPr/>
        </p:nvPicPr>
        <p:blipFill>
          <a:blip r:embed="rId2" cstate="print"/>
          <a:srcRect/>
          <a:stretch>
            <a:fillRect/>
          </a:stretch>
        </p:blipFill>
        <p:spPr bwMode="auto">
          <a:xfrm>
            <a:off x="6096000" y="1962150"/>
            <a:ext cx="2786063" cy="1763808"/>
          </a:xfrm>
          <a:prstGeom prst="rect">
            <a:avLst/>
          </a:prstGeom>
          <a:noFill/>
          <a:ln w="9525">
            <a:noFill/>
            <a:miter lim="800000"/>
            <a:headEnd/>
            <a:tailEnd/>
          </a:ln>
        </p:spPr>
      </p:pic>
    </p:spTree>
    <p:extLst>
      <p:ext uri="{BB962C8B-B14F-4D97-AF65-F5344CB8AC3E}">
        <p14:creationId xmlns:p14="http://schemas.microsoft.com/office/powerpoint/2010/main" val="344650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1382713" y="57150"/>
            <a:ext cx="7761287" cy="567929"/>
          </a:xfrm>
        </p:spPr>
        <p:txBody>
          <a:bodyPr/>
          <a:lstStyle/>
          <a:p>
            <a:pPr lvl="0"/>
            <a:r>
              <a:rPr lang="en-US" altLang="zh-CN" dirty="0" smtClean="0"/>
              <a:t>14.6.1 </a:t>
            </a:r>
            <a:r>
              <a:rPr lang="zh-CN" altLang="en-US" dirty="0" smtClean="0"/>
              <a:t>常用</a:t>
            </a:r>
            <a:r>
              <a:rPr lang="zh-CN" altLang="en-US" dirty="0"/>
              <a:t>系统函数</a:t>
            </a:r>
            <a:r>
              <a:rPr lang="en-US" altLang="zh-CN" dirty="0" smtClean="0"/>
              <a:t>-</a:t>
            </a:r>
            <a:r>
              <a:rPr lang="zh-CN" altLang="zh-CN" dirty="0"/>
              <a:t>常用的对象函数</a:t>
            </a:r>
          </a:p>
        </p:txBody>
      </p:sp>
      <p:sp>
        <p:nvSpPr>
          <p:cNvPr id="3" name="文本框 2"/>
          <p:cNvSpPr txBox="1"/>
          <p:nvPr/>
        </p:nvSpPr>
        <p:spPr>
          <a:xfrm>
            <a:off x="533400" y="819150"/>
            <a:ext cx="8543290" cy="3490186"/>
          </a:xfrm>
          <a:prstGeom prst="rect">
            <a:avLst/>
          </a:prstGeom>
          <a:noFill/>
        </p:spPr>
        <p:txBody>
          <a:bodyPr wrap="square" rtlCol="0" anchor="t">
            <a:spAutoFit/>
          </a:bodyPr>
          <a:lstStyle/>
          <a:p>
            <a:pPr lvl="0" latinLnBrk="1">
              <a:lnSpc>
                <a:spcPct val="110000"/>
              </a:lnSpc>
              <a:buClr>
                <a:srgbClr val="000000"/>
              </a:buClr>
            </a:pPr>
            <a:r>
              <a:rPr lang="en-US" altLang="zh-CN" sz="2400" dirty="0" smtClean="0"/>
              <a:t>   </a:t>
            </a:r>
            <a:r>
              <a:rPr lang="zh-CN" altLang="zh-CN" b="0" dirty="0" smtClean="0">
                <a:latin typeface="微软雅黑" pitchFamily="34" charset="-122"/>
                <a:ea typeface="微软雅黑" pitchFamily="34" charset="-122"/>
              </a:rPr>
              <a:t>（</a:t>
            </a:r>
            <a:r>
              <a:rPr lang="en-US" altLang="zh-CN" b="0" dirty="0">
                <a:latin typeface="微软雅黑" pitchFamily="34" charset="-122"/>
                <a:ea typeface="微软雅黑" pitchFamily="34" charset="-122"/>
              </a:rPr>
              <a:t>1</a:t>
            </a:r>
            <a:r>
              <a:rPr lang="zh-CN" altLang="zh-CN" b="0" dirty="0">
                <a:latin typeface="微软雅黑" pitchFamily="34" charset="-122"/>
                <a:ea typeface="微软雅黑" pitchFamily="34" charset="-122"/>
              </a:rPr>
              <a:t>）</a:t>
            </a:r>
            <a:r>
              <a:rPr lang="en-US" altLang="zh-CN" b="0" dirty="0" err="1">
                <a:latin typeface="微软雅黑" pitchFamily="34" charset="-122"/>
                <a:ea typeface="微软雅黑" pitchFamily="34" charset="-122"/>
              </a:rPr>
              <a:t>toString</a:t>
            </a:r>
            <a:r>
              <a:rPr lang="en-US" altLang="zh-CN" b="0" dirty="0">
                <a:latin typeface="微软雅黑" pitchFamily="34" charset="-122"/>
                <a:ea typeface="微软雅黑" pitchFamily="34" charset="-122"/>
              </a:rPr>
              <a:t>(radix</a:t>
            </a:r>
            <a:r>
              <a:rPr lang="en-US" altLang="zh-CN" b="0" dirty="0" smtClean="0">
                <a:latin typeface="微软雅黑" pitchFamily="34" charset="-122"/>
                <a:ea typeface="微软雅黑" pitchFamily="34" charset="-122"/>
              </a:rPr>
              <a:t>)</a:t>
            </a:r>
            <a:r>
              <a:rPr lang="zh-CN" altLang="en-US" b="0" dirty="0" smtClean="0">
                <a:latin typeface="微软雅黑" pitchFamily="34" charset="-122"/>
                <a:ea typeface="微软雅黑" pitchFamily="34" charset="-122"/>
              </a:rPr>
              <a:t>。</a:t>
            </a:r>
            <a:r>
              <a:rPr lang="zh-CN" altLang="zh-CN" b="0" dirty="0">
                <a:latin typeface="微软雅黑" pitchFamily="34" charset="-122"/>
                <a:ea typeface="微软雅黑" pitchFamily="34" charset="-122"/>
              </a:rPr>
              <a:t>将</a:t>
            </a:r>
            <a:r>
              <a:rPr lang="en-US" altLang="zh-CN" b="0" dirty="0">
                <a:latin typeface="微软雅黑" pitchFamily="34" charset="-122"/>
                <a:ea typeface="微软雅黑" pitchFamily="34" charset="-122"/>
              </a:rPr>
              <a:t>Number</a:t>
            </a:r>
            <a:r>
              <a:rPr lang="zh-CN" altLang="zh-CN" b="0" dirty="0">
                <a:latin typeface="微软雅黑" pitchFamily="34" charset="-122"/>
                <a:ea typeface="微软雅黑" pitchFamily="34" charset="-122"/>
              </a:rPr>
              <a:t>型数据转换为字符型数据，并返回指定的基数的结果。其中</a:t>
            </a:r>
            <a:r>
              <a:rPr lang="en-US" altLang="zh-CN" b="0" dirty="0">
                <a:latin typeface="微软雅黑" pitchFamily="34" charset="-122"/>
                <a:ea typeface="微软雅黑" pitchFamily="34" charset="-122"/>
              </a:rPr>
              <a:t>radix</a:t>
            </a:r>
            <a:r>
              <a:rPr lang="zh-CN" altLang="zh-CN" b="0" dirty="0">
                <a:latin typeface="微软雅黑" pitchFamily="34" charset="-122"/>
                <a:ea typeface="微软雅黑" pitchFamily="34" charset="-122"/>
              </a:rPr>
              <a:t>范围</a:t>
            </a:r>
            <a:r>
              <a:rPr lang="en-US" altLang="zh-CN" b="0" dirty="0">
                <a:latin typeface="微软雅黑" pitchFamily="34" charset="-122"/>
                <a:ea typeface="微软雅黑" pitchFamily="34" charset="-122"/>
              </a:rPr>
              <a:t>2</a:t>
            </a:r>
            <a:r>
              <a:rPr lang="zh-CN" altLang="zh-CN" b="0" dirty="0">
                <a:latin typeface="微软雅黑" pitchFamily="34" charset="-122"/>
                <a:ea typeface="微软雅黑" pitchFamily="34" charset="-122"/>
              </a:rPr>
              <a:t>～</a:t>
            </a:r>
            <a:r>
              <a:rPr lang="en-US" altLang="zh-CN" b="0" dirty="0">
                <a:latin typeface="微软雅黑" pitchFamily="34" charset="-122"/>
                <a:ea typeface="微软雅黑" pitchFamily="34" charset="-122"/>
              </a:rPr>
              <a:t>36</a:t>
            </a:r>
            <a:r>
              <a:rPr lang="zh-CN" altLang="zh-CN" b="0" dirty="0">
                <a:latin typeface="微软雅黑" pitchFamily="34" charset="-122"/>
                <a:ea typeface="微软雅黑" pitchFamily="34" charset="-122"/>
              </a:rPr>
              <a:t>，若省略该参数，则使用基数</a:t>
            </a:r>
            <a:r>
              <a:rPr lang="en-US" altLang="zh-CN" b="0" dirty="0">
                <a:latin typeface="微软雅黑" pitchFamily="34" charset="-122"/>
                <a:ea typeface="微软雅黑" pitchFamily="34" charset="-122"/>
              </a:rPr>
              <a:t>10</a:t>
            </a:r>
            <a:r>
              <a:rPr lang="zh-CN" altLang="zh-CN" b="0" dirty="0" smtClean="0">
                <a:latin typeface="微软雅黑" pitchFamily="34" charset="-122"/>
                <a:ea typeface="微软雅黑" pitchFamily="34" charset="-122"/>
              </a:rPr>
              <a:t>。</a:t>
            </a:r>
            <a:endParaRPr lang="en-US" altLang="zh-CN" b="0" dirty="0" smtClean="0">
              <a:latin typeface="微软雅黑" pitchFamily="34" charset="-122"/>
              <a:ea typeface="微软雅黑" pitchFamily="34" charset="-122"/>
            </a:endParaRPr>
          </a:p>
          <a:p>
            <a:pPr lvl="0" latinLnBrk="1">
              <a:lnSpc>
                <a:spcPct val="110000"/>
              </a:lnSpc>
              <a:buClr>
                <a:srgbClr val="000000"/>
              </a:buClr>
            </a:pPr>
            <a:r>
              <a:rPr lang="en-US" altLang="zh-CN" b="0" dirty="0" smtClean="0">
                <a:latin typeface="微软雅黑" pitchFamily="34" charset="-122"/>
                <a:ea typeface="微软雅黑" pitchFamily="34" charset="-122"/>
              </a:rPr>
              <a:t>    </a:t>
            </a:r>
            <a:r>
              <a:rPr lang="en-US" altLang="zh-CN" sz="1800" b="0" dirty="0" err="1" smtClean="0">
                <a:solidFill>
                  <a:srgbClr val="FF0000"/>
                </a:solidFill>
                <a:latin typeface="微软雅黑" pitchFamily="34" charset="-122"/>
                <a:ea typeface="微软雅黑" pitchFamily="34" charset="-122"/>
              </a:rPr>
              <a:t>var</a:t>
            </a:r>
            <a:r>
              <a:rPr lang="en-US" altLang="zh-CN" sz="1800" b="0" dirty="0" smtClean="0">
                <a:solidFill>
                  <a:srgbClr val="FF0000"/>
                </a:solidFill>
                <a:latin typeface="微软雅黑" pitchFamily="34" charset="-122"/>
                <a:ea typeface="微软雅黑" pitchFamily="34" charset="-122"/>
              </a:rPr>
              <a:t> </a:t>
            </a:r>
            <a:r>
              <a:rPr lang="en-US" altLang="zh-CN" sz="1800" b="0" dirty="0">
                <a:solidFill>
                  <a:srgbClr val="FF0000"/>
                </a:solidFill>
                <a:latin typeface="微软雅黑" pitchFamily="34" charset="-122"/>
                <a:ea typeface="微软雅黑" pitchFamily="34" charset="-122"/>
              </a:rPr>
              <a:t>a = 12;alert(</a:t>
            </a:r>
            <a:r>
              <a:rPr lang="en-US" altLang="zh-CN" sz="1800" b="0" dirty="0" err="1">
                <a:solidFill>
                  <a:srgbClr val="FF0000"/>
                </a:solidFill>
                <a:latin typeface="微软雅黑" pitchFamily="34" charset="-122"/>
                <a:ea typeface="微软雅黑" pitchFamily="34" charset="-122"/>
              </a:rPr>
              <a:t>a.toString</a:t>
            </a:r>
            <a:r>
              <a:rPr lang="en-US" altLang="zh-CN" sz="1800" b="0" dirty="0">
                <a:solidFill>
                  <a:srgbClr val="FF0000"/>
                </a:solidFill>
                <a:latin typeface="微软雅黑" pitchFamily="34" charset="-122"/>
                <a:ea typeface="微软雅黑" pitchFamily="34" charset="-122"/>
              </a:rPr>
              <a:t>(2)); //</a:t>
            </a:r>
            <a:r>
              <a:rPr lang="zh-CN" altLang="zh-CN" sz="1800" b="0" dirty="0">
                <a:solidFill>
                  <a:srgbClr val="FF0000"/>
                </a:solidFill>
                <a:latin typeface="微软雅黑" pitchFamily="34" charset="-122"/>
                <a:ea typeface="微软雅黑" pitchFamily="34" charset="-122"/>
              </a:rPr>
              <a:t>告警框输出结果为</a:t>
            </a:r>
            <a:r>
              <a:rPr lang="en-US" altLang="zh-CN" sz="1800" b="0" dirty="0">
                <a:solidFill>
                  <a:srgbClr val="FF0000"/>
                </a:solidFill>
                <a:latin typeface="微软雅黑" pitchFamily="34" charset="-122"/>
                <a:ea typeface="微软雅黑" pitchFamily="34" charset="-122"/>
              </a:rPr>
              <a:t>1100</a:t>
            </a:r>
            <a:r>
              <a:rPr lang="zh-CN" altLang="zh-CN" sz="1800" b="0" dirty="0">
                <a:solidFill>
                  <a:srgbClr val="FF0000"/>
                </a:solidFill>
                <a:latin typeface="微软雅黑" pitchFamily="34" charset="-122"/>
                <a:ea typeface="微软雅黑" pitchFamily="34" charset="-122"/>
              </a:rPr>
              <a:t>（二进制</a:t>
            </a:r>
            <a:r>
              <a:rPr lang="zh-CN" altLang="zh-CN" sz="1800" b="0" dirty="0" smtClean="0">
                <a:solidFill>
                  <a:srgbClr val="FF0000"/>
                </a:solidFill>
                <a:latin typeface="微软雅黑" pitchFamily="34" charset="-122"/>
                <a:ea typeface="微软雅黑" pitchFamily="34" charset="-122"/>
              </a:rPr>
              <a:t>）</a:t>
            </a:r>
            <a:endParaRPr lang="en-US" altLang="zh-CN" sz="1800" b="0" dirty="0" smtClean="0">
              <a:solidFill>
                <a:srgbClr val="FF0000"/>
              </a:solidFill>
              <a:latin typeface="微软雅黑" pitchFamily="34" charset="-122"/>
              <a:ea typeface="微软雅黑" pitchFamily="34" charset="-122"/>
            </a:endParaRPr>
          </a:p>
          <a:p>
            <a:pPr lvl="0" latinLnBrk="1">
              <a:lnSpc>
                <a:spcPct val="110000"/>
              </a:lnSpc>
              <a:buClr>
                <a:srgbClr val="000000"/>
              </a:buClr>
            </a:pPr>
            <a:r>
              <a:rPr lang="en-US" altLang="zh-CN" sz="1800" b="0" dirty="0">
                <a:solidFill>
                  <a:srgbClr val="FF0000"/>
                </a:solidFill>
                <a:latin typeface="微软雅黑" pitchFamily="34" charset="-122"/>
                <a:ea typeface="微软雅黑" pitchFamily="34" charset="-122"/>
              </a:rPr>
              <a:t> </a:t>
            </a:r>
            <a:r>
              <a:rPr lang="en-US" altLang="zh-CN" sz="1800" b="0" dirty="0" smtClean="0">
                <a:solidFill>
                  <a:srgbClr val="FF0000"/>
                </a:solidFill>
                <a:latin typeface="微软雅黑" pitchFamily="34" charset="-122"/>
                <a:ea typeface="微软雅黑" pitchFamily="34" charset="-122"/>
              </a:rPr>
              <a:t>    alert(</a:t>
            </a:r>
            <a:r>
              <a:rPr lang="en-US" altLang="zh-CN" sz="1800" b="0" dirty="0" err="1" smtClean="0">
                <a:solidFill>
                  <a:srgbClr val="FF0000"/>
                </a:solidFill>
                <a:latin typeface="微软雅黑" pitchFamily="34" charset="-122"/>
                <a:ea typeface="微软雅黑" pitchFamily="34" charset="-122"/>
              </a:rPr>
              <a:t>a.toString</a:t>
            </a:r>
            <a:r>
              <a:rPr lang="en-US" altLang="zh-CN" sz="1800" b="0" dirty="0">
                <a:solidFill>
                  <a:srgbClr val="FF0000"/>
                </a:solidFill>
                <a:latin typeface="微软雅黑" pitchFamily="34" charset="-122"/>
                <a:ea typeface="微软雅黑" pitchFamily="34" charset="-122"/>
              </a:rPr>
              <a:t>()); //</a:t>
            </a:r>
            <a:r>
              <a:rPr lang="zh-CN" altLang="zh-CN" sz="1800" b="0" dirty="0">
                <a:solidFill>
                  <a:srgbClr val="FF0000"/>
                </a:solidFill>
                <a:latin typeface="微软雅黑" pitchFamily="34" charset="-122"/>
                <a:ea typeface="微软雅黑" pitchFamily="34" charset="-122"/>
              </a:rPr>
              <a:t>告警框输出结果为</a:t>
            </a:r>
            <a:r>
              <a:rPr lang="en-US" altLang="zh-CN" sz="1800" b="0" dirty="0">
                <a:solidFill>
                  <a:srgbClr val="FF0000"/>
                </a:solidFill>
                <a:latin typeface="微软雅黑" pitchFamily="34" charset="-122"/>
                <a:ea typeface="微软雅黑" pitchFamily="34" charset="-122"/>
              </a:rPr>
              <a:t>12(</a:t>
            </a:r>
            <a:r>
              <a:rPr lang="zh-CN" altLang="zh-CN" sz="1800" b="0" dirty="0">
                <a:solidFill>
                  <a:srgbClr val="FF0000"/>
                </a:solidFill>
                <a:latin typeface="微软雅黑" pitchFamily="34" charset="-122"/>
                <a:ea typeface="微软雅黑" pitchFamily="34" charset="-122"/>
              </a:rPr>
              <a:t>默认的十进制</a:t>
            </a:r>
            <a:r>
              <a:rPr lang="en-US" altLang="zh-CN" sz="1800" b="0" dirty="0">
                <a:solidFill>
                  <a:srgbClr val="FF0000"/>
                </a:solidFill>
                <a:latin typeface="微软雅黑" pitchFamily="34" charset="-122"/>
                <a:ea typeface="微软雅黑" pitchFamily="34" charset="-122"/>
              </a:rPr>
              <a:t>)</a:t>
            </a:r>
            <a:endParaRPr lang="en-US" altLang="zh-CN" sz="1800" b="0" dirty="0" smtClean="0">
              <a:solidFill>
                <a:srgbClr val="FF0000"/>
              </a:solidFill>
              <a:latin typeface="微软雅黑" pitchFamily="34" charset="-122"/>
              <a:ea typeface="微软雅黑" pitchFamily="34" charset="-122"/>
            </a:endParaRPr>
          </a:p>
          <a:p>
            <a:r>
              <a:rPr lang="en-US" altLang="zh-CN" b="0" dirty="0" smtClean="0">
                <a:latin typeface="微软雅黑" pitchFamily="34" charset="-122"/>
                <a:ea typeface="微软雅黑" pitchFamily="34" charset="-122"/>
              </a:rPr>
              <a:t>      </a:t>
            </a:r>
            <a:r>
              <a:rPr lang="zh-CN" altLang="zh-CN" b="0" dirty="0" smtClean="0">
                <a:latin typeface="微软雅黑" pitchFamily="34" charset="-122"/>
                <a:ea typeface="微软雅黑" pitchFamily="34" charset="-122"/>
              </a:rPr>
              <a:t>（</a:t>
            </a:r>
            <a:r>
              <a:rPr lang="da-DK" altLang="zh-CN" b="0" dirty="0">
                <a:latin typeface="微软雅黑" pitchFamily="34" charset="-122"/>
                <a:ea typeface="微软雅黑" pitchFamily="34" charset="-122"/>
              </a:rPr>
              <a:t>2</a:t>
            </a:r>
            <a:r>
              <a:rPr lang="zh-CN" altLang="zh-CN" b="0" dirty="0">
                <a:latin typeface="微软雅黑" pitchFamily="34" charset="-122"/>
                <a:ea typeface="微软雅黑" pitchFamily="34" charset="-122"/>
              </a:rPr>
              <a:t>）</a:t>
            </a:r>
            <a:r>
              <a:rPr lang="da-DK" altLang="zh-CN" b="0" dirty="0">
                <a:latin typeface="微软雅黑" pitchFamily="34" charset="-122"/>
                <a:ea typeface="微软雅黑" pitchFamily="34" charset="-122"/>
              </a:rPr>
              <a:t>toFixed(n)</a:t>
            </a:r>
            <a:r>
              <a:rPr lang="zh-CN" altLang="zh-CN" b="0" dirty="0">
                <a:latin typeface="微软雅黑" pitchFamily="34" charset="-122"/>
                <a:ea typeface="微软雅黑" pitchFamily="34" charset="-122"/>
              </a:rPr>
              <a:t>。将浮点数转换为固定小数点位数的数字。</a:t>
            </a:r>
            <a:r>
              <a:rPr lang="en-US" altLang="zh-CN" b="0" dirty="0">
                <a:latin typeface="微软雅黑" pitchFamily="34" charset="-122"/>
                <a:ea typeface="微软雅黑" pitchFamily="34" charset="-122"/>
              </a:rPr>
              <a:t>n</a:t>
            </a:r>
            <a:r>
              <a:rPr lang="zh-CN" altLang="zh-CN" b="0" dirty="0">
                <a:latin typeface="微软雅黑" pitchFamily="34" charset="-122"/>
                <a:ea typeface="微软雅黑" pitchFamily="34" charset="-122"/>
              </a:rPr>
              <a:t>是整数，设置小数的位数，如果省略了该参数，将用</a:t>
            </a:r>
            <a:r>
              <a:rPr lang="en-US" altLang="zh-CN" b="0" dirty="0">
                <a:latin typeface="微软雅黑" pitchFamily="34" charset="-122"/>
                <a:ea typeface="微软雅黑" pitchFamily="34" charset="-122"/>
              </a:rPr>
              <a:t>0</a:t>
            </a:r>
            <a:r>
              <a:rPr lang="zh-CN" altLang="zh-CN" b="0" dirty="0">
                <a:latin typeface="微软雅黑" pitchFamily="34" charset="-122"/>
                <a:ea typeface="微软雅黑" pitchFamily="34" charset="-122"/>
              </a:rPr>
              <a:t>代替</a:t>
            </a:r>
            <a:r>
              <a:rPr lang="zh-CN" altLang="zh-CN" b="0" dirty="0" smtClean="0">
                <a:latin typeface="微软雅黑" pitchFamily="34" charset="-122"/>
                <a:ea typeface="微软雅黑" pitchFamily="34" charset="-122"/>
              </a:rPr>
              <a:t>。</a:t>
            </a:r>
            <a:endParaRPr lang="en-US" altLang="zh-CN" b="0" dirty="0" smtClean="0">
              <a:latin typeface="微软雅黑" pitchFamily="34" charset="-122"/>
              <a:ea typeface="微软雅黑" pitchFamily="34" charset="-122"/>
            </a:endParaRPr>
          </a:p>
          <a:p>
            <a:r>
              <a:rPr lang="zh-CN" altLang="zh-CN" b="0" dirty="0" smtClean="0">
                <a:latin typeface="微软雅黑" pitchFamily="34" charset="-122"/>
                <a:ea typeface="微软雅黑" pitchFamily="34" charset="-122"/>
              </a:rPr>
              <a:t>例如</a:t>
            </a:r>
            <a:r>
              <a:rPr lang="zh-CN" altLang="zh-CN" b="0" dirty="0">
                <a:latin typeface="微软雅黑" pitchFamily="34" charset="-122"/>
                <a:ea typeface="微软雅黑" pitchFamily="34" charset="-122"/>
              </a:rPr>
              <a:t>：</a:t>
            </a:r>
          </a:p>
          <a:p>
            <a:r>
              <a:rPr lang="en-US" altLang="zh-CN" sz="1800" b="0" dirty="0" smtClean="0">
                <a:solidFill>
                  <a:srgbClr val="FF0000"/>
                </a:solidFill>
                <a:latin typeface="微软雅黑" pitchFamily="34" charset="-122"/>
                <a:ea typeface="微软雅黑" pitchFamily="34" charset="-122"/>
              </a:rPr>
              <a:t>    </a:t>
            </a:r>
            <a:r>
              <a:rPr lang="en-US" altLang="zh-CN" sz="1800" b="0" dirty="0" err="1" smtClean="0">
                <a:solidFill>
                  <a:srgbClr val="FF0000"/>
                </a:solidFill>
                <a:latin typeface="微软雅黑" pitchFamily="34" charset="-122"/>
                <a:ea typeface="微软雅黑" pitchFamily="34" charset="-122"/>
              </a:rPr>
              <a:t>var</a:t>
            </a:r>
            <a:r>
              <a:rPr lang="en-US" altLang="zh-CN" sz="1800" b="0" dirty="0" smtClean="0">
                <a:solidFill>
                  <a:srgbClr val="FF0000"/>
                </a:solidFill>
                <a:latin typeface="微软雅黑" pitchFamily="34" charset="-122"/>
                <a:ea typeface="微软雅黑" pitchFamily="34" charset="-122"/>
              </a:rPr>
              <a:t> </a:t>
            </a:r>
            <a:r>
              <a:rPr lang="en-US" altLang="zh-CN" sz="1800" b="0" dirty="0">
                <a:solidFill>
                  <a:srgbClr val="FF0000"/>
                </a:solidFill>
                <a:latin typeface="微软雅黑" pitchFamily="34" charset="-122"/>
                <a:ea typeface="微软雅黑" pitchFamily="34" charset="-122"/>
              </a:rPr>
              <a:t>a = 2016.1567;alert(</a:t>
            </a:r>
            <a:r>
              <a:rPr lang="en-US" altLang="zh-CN" sz="1800" b="0" dirty="0" err="1">
                <a:solidFill>
                  <a:srgbClr val="FF0000"/>
                </a:solidFill>
                <a:latin typeface="微软雅黑" pitchFamily="34" charset="-122"/>
                <a:ea typeface="微软雅黑" pitchFamily="34" charset="-122"/>
              </a:rPr>
              <a:t>a.toFixed</a:t>
            </a:r>
            <a:r>
              <a:rPr lang="en-US" altLang="zh-CN" sz="1800" b="0" dirty="0">
                <a:solidFill>
                  <a:srgbClr val="FF0000"/>
                </a:solidFill>
                <a:latin typeface="微软雅黑" pitchFamily="34" charset="-122"/>
                <a:ea typeface="微软雅黑" pitchFamily="34" charset="-122"/>
              </a:rPr>
              <a:t>(2)); //</a:t>
            </a:r>
            <a:r>
              <a:rPr lang="zh-CN" altLang="zh-CN" sz="1800" b="0" dirty="0">
                <a:solidFill>
                  <a:srgbClr val="FF0000"/>
                </a:solidFill>
                <a:latin typeface="微软雅黑" pitchFamily="34" charset="-122"/>
                <a:ea typeface="微软雅黑" pitchFamily="34" charset="-122"/>
              </a:rPr>
              <a:t>保</a:t>
            </a:r>
            <a:r>
              <a:rPr lang="zh-CN" altLang="zh-CN" sz="1800" b="0" dirty="0" smtClean="0">
                <a:solidFill>
                  <a:srgbClr val="FF0000"/>
                </a:solidFill>
                <a:latin typeface="微软雅黑" pitchFamily="34" charset="-122"/>
                <a:ea typeface="微软雅黑" pitchFamily="34" charset="-122"/>
              </a:rPr>
              <a:t>留</a:t>
            </a:r>
            <a:r>
              <a:rPr lang="en-US" altLang="zh-CN" sz="1800" b="0" dirty="0" smtClean="0">
                <a:solidFill>
                  <a:srgbClr val="FF0000"/>
                </a:solidFill>
                <a:latin typeface="微软雅黑" pitchFamily="34" charset="-122"/>
                <a:ea typeface="微软雅黑" pitchFamily="34" charset="-122"/>
              </a:rPr>
              <a:t>2</a:t>
            </a:r>
            <a:r>
              <a:rPr lang="zh-CN" altLang="zh-CN" sz="1800" b="0" dirty="0" smtClean="0">
                <a:solidFill>
                  <a:srgbClr val="FF0000"/>
                </a:solidFill>
                <a:latin typeface="微软雅黑" pitchFamily="34" charset="-122"/>
                <a:ea typeface="微软雅黑" pitchFamily="34" charset="-122"/>
              </a:rPr>
              <a:t>位</a:t>
            </a:r>
            <a:r>
              <a:rPr lang="zh-CN" altLang="zh-CN" sz="1800" b="0" dirty="0">
                <a:solidFill>
                  <a:srgbClr val="FF0000"/>
                </a:solidFill>
                <a:latin typeface="微软雅黑" pitchFamily="34" charset="-122"/>
                <a:ea typeface="微软雅黑" pitchFamily="34" charset="-122"/>
              </a:rPr>
              <a:t>小数</a:t>
            </a:r>
            <a:r>
              <a:rPr lang="zh-CN" altLang="zh-CN" sz="1800" b="0" dirty="0" smtClean="0">
                <a:solidFill>
                  <a:srgbClr val="FF0000"/>
                </a:solidFill>
                <a:latin typeface="微软雅黑" pitchFamily="34" charset="-122"/>
                <a:ea typeface="微软雅黑" pitchFamily="34" charset="-122"/>
              </a:rPr>
              <a:t>，结</a:t>
            </a:r>
            <a:r>
              <a:rPr lang="zh-CN" altLang="zh-CN" sz="1800" b="0" dirty="0">
                <a:solidFill>
                  <a:srgbClr val="FF0000"/>
                </a:solidFill>
                <a:latin typeface="微软雅黑" pitchFamily="34" charset="-122"/>
                <a:ea typeface="微软雅黑" pitchFamily="34" charset="-122"/>
              </a:rPr>
              <a:t>果为</a:t>
            </a:r>
            <a:r>
              <a:rPr lang="en-US" altLang="zh-CN" sz="1800" b="0" dirty="0" smtClean="0">
                <a:solidFill>
                  <a:srgbClr val="FF0000"/>
                </a:solidFill>
                <a:latin typeface="微软雅黑" pitchFamily="34" charset="-122"/>
                <a:ea typeface="微软雅黑" pitchFamily="34" charset="-122"/>
              </a:rPr>
              <a:t>2016.16</a:t>
            </a:r>
          </a:p>
          <a:p>
            <a:r>
              <a:rPr lang="en-US" altLang="zh-CN" sz="1800" b="0" dirty="0">
                <a:solidFill>
                  <a:srgbClr val="FF0000"/>
                </a:solidFill>
                <a:latin typeface="微软雅黑" pitchFamily="34" charset="-122"/>
                <a:ea typeface="微软雅黑" pitchFamily="34" charset="-122"/>
              </a:rPr>
              <a:t> </a:t>
            </a:r>
            <a:r>
              <a:rPr lang="en-US" altLang="zh-CN" sz="1800" b="0" dirty="0" smtClean="0">
                <a:solidFill>
                  <a:srgbClr val="FF0000"/>
                </a:solidFill>
                <a:latin typeface="微软雅黑" pitchFamily="34" charset="-122"/>
                <a:ea typeface="微软雅黑" pitchFamily="34" charset="-122"/>
              </a:rPr>
              <a:t>   alert(</a:t>
            </a:r>
            <a:r>
              <a:rPr lang="en-US" altLang="zh-CN" sz="1800" b="0" dirty="0" err="1" smtClean="0">
                <a:solidFill>
                  <a:srgbClr val="FF0000"/>
                </a:solidFill>
                <a:latin typeface="微软雅黑" pitchFamily="34" charset="-122"/>
                <a:ea typeface="微软雅黑" pitchFamily="34" charset="-122"/>
              </a:rPr>
              <a:t>a.toFixed</a:t>
            </a:r>
            <a:r>
              <a:rPr lang="en-US" altLang="zh-CN" sz="1800" b="0" dirty="0" smtClean="0">
                <a:solidFill>
                  <a:srgbClr val="FF0000"/>
                </a:solidFill>
                <a:latin typeface="微软雅黑" pitchFamily="34" charset="-122"/>
                <a:ea typeface="微软雅黑" pitchFamily="34" charset="-122"/>
              </a:rPr>
              <a:t> </a:t>
            </a:r>
            <a:r>
              <a:rPr lang="en-US" altLang="zh-CN" sz="1800" b="0" dirty="0">
                <a:solidFill>
                  <a:srgbClr val="FF0000"/>
                </a:solidFill>
                <a:latin typeface="微软雅黑" pitchFamily="34" charset="-122"/>
                <a:ea typeface="微软雅黑" pitchFamily="34" charset="-122"/>
              </a:rPr>
              <a:t>(5)); //</a:t>
            </a:r>
            <a:r>
              <a:rPr lang="zh-CN" altLang="zh-CN" sz="1800" b="0" dirty="0">
                <a:solidFill>
                  <a:srgbClr val="FF0000"/>
                </a:solidFill>
                <a:latin typeface="微软雅黑" pitchFamily="34" charset="-122"/>
                <a:ea typeface="微软雅黑" pitchFamily="34" charset="-122"/>
              </a:rPr>
              <a:t>保</a:t>
            </a:r>
            <a:r>
              <a:rPr lang="zh-CN" altLang="zh-CN" sz="1800" b="0" dirty="0" smtClean="0">
                <a:solidFill>
                  <a:srgbClr val="FF0000"/>
                </a:solidFill>
                <a:latin typeface="微软雅黑" pitchFamily="34" charset="-122"/>
                <a:ea typeface="微软雅黑" pitchFamily="34" charset="-122"/>
              </a:rPr>
              <a:t>留</a:t>
            </a:r>
            <a:r>
              <a:rPr lang="en-US" altLang="zh-CN" sz="1800" b="0" dirty="0" smtClean="0">
                <a:solidFill>
                  <a:srgbClr val="FF0000"/>
                </a:solidFill>
                <a:latin typeface="微软雅黑" pitchFamily="34" charset="-122"/>
                <a:ea typeface="微软雅黑" pitchFamily="34" charset="-122"/>
              </a:rPr>
              <a:t>5</a:t>
            </a:r>
            <a:r>
              <a:rPr lang="zh-CN" altLang="zh-CN" sz="1800" b="0" dirty="0" smtClean="0">
                <a:solidFill>
                  <a:srgbClr val="FF0000"/>
                </a:solidFill>
                <a:latin typeface="微软雅黑" pitchFamily="34" charset="-122"/>
                <a:ea typeface="微软雅黑" pitchFamily="34" charset="-122"/>
              </a:rPr>
              <a:t>位</a:t>
            </a:r>
            <a:r>
              <a:rPr lang="zh-CN" altLang="zh-CN" sz="1800" b="0" dirty="0">
                <a:solidFill>
                  <a:srgbClr val="FF0000"/>
                </a:solidFill>
                <a:latin typeface="微软雅黑" pitchFamily="34" charset="-122"/>
                <a:ea typeface="微软雅黑" pitchFamily="34" charset="-122"/>
              </a:rPr>
              <a:t>小数，告警框输出结果为</a:t>
            </a:r>
            <a:r>
              <a:rPr lang="en-US" altLang="zh-CN" sz="1800" b="0" dirty="0">
                <a:solidFill>
                  <a:srgbClr val="FF0000"/>
                </a:solidFill>
                <a:latin typeface="微软雅黑" pitchFamily="34" charset="-122"/>
                <a:ea typeface="微软雅黑" pitchFamily="34" charset="-122"/>
              </a:rPr>
              <a:t>2016.15670 </a:t>
            </a:r>
            <a:endParaRPr lang="zh-CN" altLang="en-US" sz="1800" b="0" dirty="0">
              <a:solidFill>
                <a:srgbClr val="FF0000"/>
              </a:solidFill>
              <a:effectLst>
                <a:outerShdw blurRad="38100" dist="19050" dir="2700000" algn="tl" rotWithShape="0">
                  <a:schemeClr val="dk1">
                    <a:alpha val="40000"/>
                  </a:schemeClr>
                </a:outerShdw>
              </a:effectLst>
              <a:latin typeface="微软雅黑" pitchFamily="34" charset="-122"/>
              <a:ea typeface="微软雅黑" pitchFamily="34" charset="-122"/>
              <a:sym typeface="+mn-ea"/>
            </a:endParaRPr>
          </a:p>
        </p:txBody>
      </p:sp>
    </p:spTree>
    <p:extLst>
      <p:ext uri="{BB962C8B-B14F-4D97-AF65-F5344CB8AC3E}">
        <p14:creationId xmlns:p14="http://schemas.microsoft.com/office/powerpoint/2010/main" val="125174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1066800" y="98821"/>
            <a:ext cx="7761287" cy="567929"/>
          </a:xfrm>
        </p:spPr>
        <p:txBody>
          <a:bodyPr/>
          <a:lstStyle/>
          <a:p>
            <a:r>
              <a:rPr lang="en-US" altLang="zh-CN" dirty="0" smtClean="0"/>
              <a:t>14.6.1 </a:t>
            </a:r>
            <a:r>
              <a:rPr lang="zh-CN" altLang="en-US" dirty="0" smtClean="0"/>
              <a:t>常用</a:t>
            </a:r>
            <a:r>
              <a:rPr lang="zh-CN" altLang="en-US" dirty="0"/>
              <a:t>系统函数</a:t>
            </a:r>
            <a:r>
              <a:rPr lang="en-US" altLang="zh-CN" dirty="0"/>
              <a:t>-</a:t>
            </a:r>
            <a:r>
              <a:rPr lang="zh-CN" altLang="zh-CN" dirty="0"/>
              <a:t>常用的对象函数</a:t>
            </a:r>
            <a:endParaRPr lang="zh-CN" altLang="en-US" dirty="0" smtClean="0"/>
          </a:p>
        </p:txBody>
      </p:sp>
      <p:sp>
        <p:nvSpPr>
          <p:cNvPr id="3" name="文本框 2"/>
          <p:cNvSpPr txBox="1"/>
          <p:nvPr/>
        </p:nvSpPr>
        <p:spPr>
          <a:xfrm>
            <a:off x="533400" y="829331"/>
            <a:ext cx="8534400" cy="430887"/>
          </a:xfrm>
          <a:prstGeom prst="rect">
            <a:avLst/>
          </a:prstGeom>
          <a:noFill/>
        </p:spPr>
        <p:txBody>
          <a:bodyPr wrap="square" rtlCol="0" anchor="t">
            <a:spAutoFit/>
          </a:bodyPr>
          <a:lstStyle/>
          <a:p>
            <a:r>
              <a:rPr lang="zh-CN" altLang="zh-CN" b="0" dirty="0">
                <a:latin typeface="微软雅黑" pitchFamily="34" charset="-122"/>
                <a:ea typeface="微软雅黑" pitchFamily="34" charset="-122"/>
              </a:rPr>
              <a:t>（</a:t>
            </a:r>
            <a:r>
              <a:rPr lang="nb-NO" altLang="zh-CN" b="0" dirty="0">
                <a:latin typeface="微软雅黑" pitchFamily="34" charset="-122"/>
                <a:ea typeface="微软雅黑" pitchFamily="34" charset="-122"/>
              </a:rPr>
              <a:t>3</a:t>
            </a:r>
            <a:r>
              <a:rPr lang="zh-CN" altLang="zh-CN" b="0" dirty="0">
                <a:latin typeface="微软雅黑" pitchFamily="34" charset="-122"/>
                <a:ea typeface="微软雅黑" pitchFamily="34" charset="-122"/>
              </a:rPr>
              <a:t>）字符串查找和提取常用函数</a:t>
            </a:r>
          </a:p>
        </p:txBody>
      </p:sp>
      <p:graphicFrame>
        <p:nvGraphicFramePr>
          <p:cNvPr id="2" name="表格 1"/>
          <p:cNvGraphicFramePr>
            <a:graphicFrameLocks noGrp="1"/>
          </p:cNvGraphicFramePr>
          <p:nvPr>
            <p:extLst>
              <p:ext uri="{D42A27DB-BD31-4B8C-83A1-F6EECF244321}">
                <p14:modId xmlns:p14="http://schemas.microsoft.com/office/powerpoint/2010/main" val="1753896186"/>
              </p:ext>
            </p:extLst>
          </p:nvPr>
        </p:nvGraphicFramePr>
        <p:xfrm>
          <a:off x="762000" y="1276350"/>
          <a:ext cx="8147050" cy="1809035"/>
        </p:xfrm>
        <a:graphic>
          <a:graphicData uri="http://schemas.openxmlformats.org/drawingml/2006/table">
            <a:tbl>
              <a:tblPr firstRow="1" firstCol="1" lastRow="1" lastCol="1" bandRow="1" bandCol="1">
                <a:tableStyleId>{E8B1032C-EA38-4F05-BA0D-38AFFFC7BED3}</a:tableStyleId>
              </a:tblPr>
              <a:tblGrid>
                <a:gridCol w="387985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278766">
                <a:tc>
                  <a:txBody>
                    <a:bodyPr/>
                    <a:lstStyle/>
                    <a:p>
                      <a:pPr algn="ctr">
                        <a:lnSpc>
                          <a:spcPct val="100000"/>
                        </a:lnSpc>
                        <a:spcAft>
                          <a:spcPts val="0"/>
                        </a:spcAft>
                        <a:tabLst>
                          <a:tab pos="800100" algn="l"/>
                        </a:tabLst>
                      </a:pPr>
                      <a:r>
                        <a:rPr lang="zh-CN" sz="1400" dirty="0">
                          <a:latin typeface="微软雅黑" pitchFamily="34" charset="-122"/>
                          <a:ea typeface="微软雅黑" pitchFamily="34" charset="-122"/>
                        </a:rPr>
                        <a:t>方法</a:t>
                      </a:r>
                      <a:endParaRPr lang="zh-CN" sz="1400" dirty="0">
                        <a:solidFill>
                          <a:schemeClr val="tx1"/>
                        </a:solidFill>
                        <a:latin typeface="微软雅黑" pitchFamily="34" charset="-122"/>
                        <a:ea typeface="微软雅黑" pitchFamily="34" charset="-122"/>
                      </a:endParaRPr>
                    </a:p>
                  </a:txBody>
                  <a:tcPr marL="68580" marR="68580" marT="0" marB="0" anchor="ctr">
                    <a:solidFill>
                      <a:schemeClr val="bg1"/>
                    </a:solidFill>
                  </a:tcPr>
                </a:tc>
                <a:tc>
                  <a:txBody>
                    <a:bodyPr/>
                    <a:lstStyle/>
                    <a:p>
                      <a:pPr algn="ctr">
                        <a:lnSpc>
                          <a:spcPct val="100000"/>
                        </a:lnSpc>
                        <a:spcAft>
                          <a:spcPts val="0"/>
                        </a:spcAft>
                        <a:tabLst>
                          <a:tab pos="800100" algn="l"/>
                        </a:tabLst>
                      </a:pPr>
                      <a:r>
                        <a:rPr lang="zh-CN" sz="1400" dirty="0">
                          <a:latin typeface="微软雅黑" pitchFamily="34" charset="-122"/>
                          <a:ea typeface="微软雅黑" pitchFamily="34" charset="-122"/>
                        </a:rPr>
                        <a:t>说明</a:t>
                      </a:r>
                      <a:endParaRPr lang="zh-CN" sz="1400" dirty="0">
                        <a:solidFill>
                          <a:schemeClr val="tx1"/>
                        </a:solidFill>
                        <a:latin typeface="微软雅黑" pitchFamily="34" charset="-122"/>
                        <a:ea typeface="微软雅黑" pitchFamily="34" charset="-122"/>
                      </a:endParaRPr>
                    </a:p>
                  </a:txBody>
                  <a:tcPr marL="68580" marR="68580" marT="0" marB="0" anchor="ctr">
                    <a:solidFill>
                      <a:schemeClr val="bg1"/>
                    </a:solidFill>
                  </a:tcPr>
                </a:tc>
                <a:extLst>
                  <a:ext uri="{0D108BD9-81ED-4DB2-BD59-A6C34878D82A}">
                    <a16:rowId xmlns:a16="http://schemas.microsoft.com/office/drawing/2014/main" val="10000"/>
                  </a:ext>
                </a:extLst>
              </a:tr>
              <a:tr h="461360">
                <a:tc>
                  <a:txBody>
                    <a:bodyPr/>
                    <a:lstStyle/>
                    <a:p>
                      <a:pPr indent="114300" algn="just">
                        <a:lnSpc>
                          <a:spcPct val="100000"/>
                        </a:lnSpc>
                        <a:spcAft>
                          <a:spcPts val="0"/>
                        </a:spcAft>
                        <a:tabLst>
                          <a:tab pos="800100" algn="l"/>
                        </a:tabLst>
                      </a:pPr>
                      <a:r>
                        <a:rPr lang="en-US" sz="1400" dirty="0" err="1"/>
                        <a:t>indexOf</a:t>
                      </a:r>
                      <a:r>
                        <a:rPr lang="en-US" sz="1400" dirty="0"/>
                        <a:t>(</a:t>
                      </a:r>
                      <a:r>
                        <a:rPr lang="en-US" sz="1400" dirty="0" err="1"/>
                        <a:t>searchvalue,fromindex</a:t>
                      </a:r>
                      <a:r>
                        <a:rPr lang="en-US" sz="1400" dirty="0"/>
                        <a:t>)</a:t>
                      </a:r>
                      <a:endParaRPr lang="zh-CN" sz="1400" dirty="0">
                        <a:solidFill>
                          <a:schemeClr val="tx1"/>
                        </a:solidFill>
                      </a:endParaRPr>
                    </a:p>
                  </a:txBody>
                  <a:tcPr marL="68580" marR="68580" marT="0" marB="0" anchor="ctr">
                    <a:solidFill>
                      <a:schemeClr val="bg1"/>
                    </a:solidFill>
                  </a:tcPr>
                </a:tc>
                <a:tc>
                  <a:txBody>
                    <a:bodyPr/>
                    <a:lstStyle/>
                    <a:p>
                      <a:pPr indent="158750" algn="just">
                        <a:lnSpc>
                          <a:spcPct val="100000"/>
                        </a:lnSpc>
                        <a:spcAft>
                          <a:spcPts val="0"/>
                        </a:spcAft>
                      </a:pPr>
                      <a:r>
                        <a:rPr lang="en-US" altLang="zh-CN" sz="1200" dirty="0" smtClean="0">
                          <a:latin typeface="微软雅黑" pitchFamily="34" charset="-122"/>
                          <a:ea typeface="微软雅黑" pitchFamily="34" charset="-122"/>
                        </a:rPr>
                        <a:t>   </a:t>
                      </a:r>
                      <a:r>
                        <a:rPr lang="zh-CN" sz="1200" dirty="0" smtClean="0">
                          <a:latin typeface="微软雅黑" pitchFamily="34" charset="-122"/>
                          <a:ea typeface="微软雅黑" pitchFamily="34" charset="-122"/>
                        </a:rPr>
                        <a:t>从</a:t>
                      </a:r>
                      <a:r>
                        <a:rPr lang="zh-CN" sz="1200" dirty="0">
                          <a:latin typeface="微软雅黑" pitchFamily="34" charset="-122"/>
                          <a:ea typeface="微软雅黑" pitchFamily="34" charset="-122"/>
                        </a:rPr>
                        <a:t>前向后搜索字符串。返回某个指定的字符串值在字符串中首次出现的位置</a:t>
                      </a:r>
                      <a:r>
                        <a:rPr lang="en-US" sz="1200" dirty="0">
                          <a:latin typeface="微软雅黑" pitchFamily="34" charset="-122"/>
                          <a:ea typeface="微软雅黑" pitchFamily="34" charset="-122"/>
                        </a:rPr>
                        <a:t>,</a:t>
                      </a:r>
                      <a:r>
                        <a:rPr lang="zh-CN" sz="1200" dirty="0">
                          <a:latin typeface="微软雅黑" pitchFamily="34" charset="-122"/>
                          <a:ea typeface="微软雅黑" pitchFamily="34" charset="-122"/>
                        </a:rPr>
                        <a:t>如果没有发现，返回</a:t>
                      </a:r>
                      <a:r>
                        <a:rPr lang="en-US" sz="1200" dirty="0">
                          <a:latin typeface="微软雅黑" pitchFamily="34" charset="-122"/>
                          <a:ea typeface="微软雅黑" pitchFamily="34" charset="-122"/>
                        </a:rPr>
                        <a:t>-1</a:t>
                      </a:r>
                      <a:endParaRPr lang="zh-CN" sz="1200" dirty="0">
                        <a:solidFill>
                          <a:schemeClr val="tx1"/>
                        </a:solidFill>
                        <a:latin typeface="微软雅黑" pitchFamily="34" charset="-122"/>
                        <a:ea typeface="微软雅黑" pitchFamily="34" charset="-122"/>
                      </a:endParaRPr>
                    </a:p>
                  </a:txBody>
                  <a:tcPr marL="68580" marR="68580" marT="0" marB="0" anchor="ctr">
                    <a:solidFill>
                      <a:schemeClr val="bg1"/>
                    </a:solidFill>
                  </a:tcPr>
                </a:tc>
                <a:extLst>
                  <a:ext uri="{0D108BD9-81ED-4DB2-BD59-A6C34878D82A}">
                    <a16:rowId xmlns:a16="http://schemas.microsoft.com/office/drawing/2014/main" val="10001"/>
                  </a:ext>
                </a:extLst>
              </a:tr>
              <a:tr h="370063">
                <a:tc>
                  <a:txBody>
                    <a:bodyPr/>
                    <a:lstStyle/>
                    <a:p>
                      <a:pPr indent="114300" algn="just">
                        <a:lnSpc>
                          <a:spcPct val="100000"/>
                        </a:lnSpc>
                        <a:spcAft>
                          <a:spcPts val="0"/>
                        </a:spcAft>
                      </a:pPr>
                      <a:r>
                        <a:rPr lang="en-US" sz="1400" dirty="0" err="1"/>
                        <a:t>lastIndexOf</a:t>
                      </a:r>
                      <a:r>
                        <a:rPr lang="en-US" sz="1400" dirty="0"/>
                        <a:t>(</a:t>
                      </a:r>
                      <a:r>
                        <a:rPr lang="en-US" sz="1400" dirty="0" err="1"/>
                        <a:t>searchvalue,fromindex</a:t>
                      </a:r>
                      <a:r>
                        <a:rPr lang="en-US" sz="1400" dirty="0"/>
                        <a:t>)</a:t>
                      </a:r>
                      <a:endParaRPr lang="zh-CN" sz="1400" dirty="0">
                        <a:solidFill>
                          <a:schemeClr val="tx1"/>
                        </a:solidFill>
                      </a:endParaRPr>
                    </a:p>
                  </a:txBody>
                  <a:tcPr marL="68580" marR="68580" marT="0" marB="0" anchor="ctr">
                    <a:solidFill>
                      <a:schemeClr val="bg1"/>
                    </a:solidFill>
                  </a:tcPr>
                </a:tc>
                <a:tc>
                  <a:txBody>
                    <a:bodyPr/>
                    <a:lstStyle/>
                    <a:p>
                      <a:pPr indent="158750" algn="just">
                        <a:lnSpc>
                          <a:spcPct val="100000"/>
                        </a:lnSpc>
                        <a:spcAft>
                          <a:spcPts val="0"/>
                        </a:spcAft>
                      </a:pPr>
                      <a:r>
                        <a:rPr lang="en-US" altLang="zh-CN" sz="1200" dirty="0" smtClean="0">
                          <a:latin typeface="微软雅黑" pitchFamily="34" charset="-122"/>
                          <a:ea typeface="微软雅黑" pitchFamily="34" charset="-122"/>
                        </a:rPr>
                        <a:t>   </a:t>
                      </a:r>
                      <a:r>
                        <a:rPr lang="zh-CN" sz="1200" dirty="0" smtClean="0">
                          <a:latin typeface="微软雅黑" pitchFamily="34" charset="-122"/>
                          <a:ea typeface="微软雅黑" pitchFamily="34" charset="-122"/>
                        </a:rPr>
                        <a:t>从</a:t>
                      </a:r>
                      <a:r>
                        <a:rPr lang="zh-CN" sz="1200" dirty="0">
                          <a:latin typeface="微软雅黑" pitchFamily="34" charset="-122"/>
                          <a:ea typeface="微软雅黑" pitchFamily="34" charset="-122"/>
                        </a:rPr>
                        <a:t>后向前搜索字符串。返回一个指定的字符串值最后出现的位置，如果没有发现，返回</a:t>
                      </a:r>
                      <a:r>
                        <a:rPr lang="en-US" sz="1200" dirty="0">
                          <a:latin typeface="微软雅黑" pitchFamily="34" charset="-122"/>
                          <a:ea typeface="微软雅黑" pitchFamily="34" charset="-122"/>
                        </a:rPr>
                        <a:t>-1</a:t>
                      </a:r>
                      <a:endParaRPr lang="zh-CN" sz="1200" dirty="0">
                        <a:solidFill>
                          <a:schemeClr val="tx1"/>
                        </a:solidFill>
                        <a:latin typeface="微软雅黑" pitchFamily="34" charset="-122"/>
                        <a:ea typeface="微软雅黑" pitchFamily="34" charset="-122"/>
                      </a:endParaRPr>
                    </a:p>
                  </a:txBody>
                  <a:tcPr marL="68580" marR="68580" marT="0" marB="0" anchor="ctr">
                    <a:solidFill>
                      <a:schemeClr val="bg1"/>
                    </a:solidFill>
                  </a:tcPr>
                </a:tc>
                <a:extLst>
                  <a:ext uri="{0D108BD9-81ED-4DB2-BD59-A6C34878D82A}">
                    <a16:rowId xmlns:a16="http://schemas.microsoft.com/office/drawing/2014/main" val="10002"/>
                  </a:ext>
                </a:extLst>
              </a:tr>
              <a:tr h="337611">
                <a:tc>
                  <a:txBody>
                    <a:bodyPr/>
                    <a:lstStyle/>
                    <a:p>
                      <a:pPr indent="114300" algn="just">
                        <a:lnSpc>
                          <a:spcPct val="100000"/>
                        </a:lnSpc>
                        <a:spcAft>
                          <a:spcPts val="0"/>
                        </a:spcAft>
                        <a:tabLst>
                          <a:tab pos="800100" algn="l"/>
                        </a:tabLst>
                      </a:pPr>
                      <a:r>
                        <a:rPr lang="en-US" sz="1400" dirty="0" err="1"/>
                        <a:t>charAt</a:t>
                      </a:r>
                      <a:r>
                        <a:rPr lang="en-US" sz="1400" dirty="0"/>
                        <a:t>(index)</a:t>
                      </a:r>
                      <a:endParaRPr lang="zh-CN" sz="1400" dirty="0">
                        <a:solidFill>
                          <a:schemeClr val="tx1"/>
                        </a:solidFill>
                      </a:endParaRPr>
                    </a:p>
                  </a:txBody>
                  <a:tcPr marL="68580" marR="68580" marT="0" marB="0" anchor="ctr">
                    <a:lnB w="12700" cap="flat" cmpd="sng" algn="ctr">
                      <a:solidFill>
                        <a:schemeClr val="accent2"/>
                      </a:solidFill>
                      <a:prstDash val="solid"/>
                      <a:round/>
                      <a:headEnd type="none" w="med" len="med"/>
                      <a:tailEnd type="none" w="med" len="med"/>
                    </a:lnB>
                    <a:solidFill>
                      <a:schemeClr val="bg1"/>
                    </a:solidFill>
                  </a:tcPr>
                </a:tc>
                <a:tc>
                  <a:txBody>
                    <a:bodyPr/>
                    <a:lstStyle/>
                    <a:p>
                      <a:pPr indent="158750" algn="just">
                        <a:lnSpc>
                          <a:spcPct val="100000"/>
                        </a:lnSpc>
                        <a:spcAft>
                          <a:spcPts val="0"/>
                        </a:spcAft>
                      </a:pPr>
                      <a:r>
                        <a:rPr lang="zh-CN" sz="1200" dirty="0">
                          <a:latin typeface="微软雅黑" pitchFamily="34" charset="-122"/>
                          <a:ea typeface="微软雅黑" pitchFamily="34" charset="-122"/>
                        </a:rPr>
                        <a:t>返回在指定位置的字符</a:t>
                      </a:r>
                      <a:endParaRPr lang="zh-CN" sz="1200" dirty="0">
                        <a:solidFill>
                          <a:schemeClr val="tx1"/>
                        </a:solidFill>
                        <a:latin typeface="微软雅黑" pitchFamily="34" charset="-122"/>
                        <a:ea typeface="微软雅黑" pitchFamily="34" charset="-122"/>
                      </a:endParaRPr>
                    </a:p>
                  </a:txBody>
                  <a:tcPr marL="68580" marR="68580" marT="0" marB="0" anchor="ctr">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1235">
                <a:tc>
                  <a:txBody>
                    <a:bodyPr/>
                    <a:lstStyle/>
                    <a:p>
                      <a:pPr indent="114300" algn="just">
                        <a:lnSpc>
                          <a:spcPct val="100000"/>
                        </a:lnSpc>
                        <a:spcAft>
                          <a:spcPts val="0"/>
                        </a:spcAft>
                      </a:pPr>
                      <a:r>
                        <a:rPr lang="en-US" sz="1400" dirty="0"/>
                        <a:t>substring(</a:t>
                      </a:r>
                      <a:r>
                        <a:rPr lang="en-US" sz="1400" dirty="0" err="1"/>
                        <a:t>start,stop</a:t>
                      </a:r>
                      <a:r>
                        <a:rPr lang="en-US" sz="1400" dirty="0"/>
                        <a:t>)</a:t>
                      </a:r>
                      <a:endParaRPr lang="zh-CN" sz="1400" dirty="0">
                        <a:solidFill>
                          <a:schemeClr val="tx1"/>
                        </a:solidFill>
                      </a:endParaRPr>
                    </a:p>
                  </a:txBody>
                  <a:tcPr marL="68580" marR="68580" marT="0" marB="0" anchor="ctr">
                    <a:lnT w="12700" cap="flat" cmpd="sng" algn="ctr">
                      <a:solidFill>
                        <a:schemeClr val="accent2"/>
                      </a:solidFill>
                      <a:prstDash val="solid"/>
                      <a:round/>
                      <a:headEnd type="none" w="med" len="med"/>
                      <a:tailEnd type="none" w="med" len="med"/>
                    </a:lnT>
                    <a:solidFill>
                      <a:schemeClr val="bg1"/>
                    </a:solidFill>
                  </a:tcPr>
                </a:tc>
                <a:tc>
                  <a:txBody>
                    <a:bodyPr/>
                    <a:lstStyle/>
                    <a:p>
                      <a:pPr indent="171450" algn="just">
                        <a:lnSpc>
                          <a:spcPct val="100000"/>
                        </a:lnSpc>
                        <a:spcAft>
                          <a:spcPts val="0"/>
                        </a:spcAft>
                      </a:pPr>
                      <a:r>
                        <a:rPr lang="zh-CN" sz="1200" dirty="0">
                          <a:latin typeface="微软雅黑" pitchFamily="34" charset="-122"/>
                          <a:ea typeface="微软雅黑" pitchFamily="34" charset="-122"/>
                        </a:rPr>
                        <a:t>用于提取字符串中介于两个指定下标之间的字符</a:t>
                      </a:r>
                      <a:endParaRPr lang="zh-CN" sz="1200" dirty="0">
                        <a:solidFill>
                          <a:schemeClr val="tx1"/>
                        </a:solidFill>
                        <a:latin typeface="微软雅黑" pitchFamily="34" charset="-122"/>
                        <a:ea typeface="微软雅黑" pitchFamily="34" charset="-122"/>
                      </a:endParaRPr>
                    </a:p>
                  </a:txBody>
                  <a:tcPr marL="68580" marR="68580" marT="0" marB="0" anchor="ctr">
                    <a:lnT w="12700" cap="flat" cmpd="sng" algn="ctr">
                      <a:solidFill>
                        <a:schemeClr val="accent2"/>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bl>
          </a:graphicData>
        </a:graphic>
      </p:graphicFrame>
      <p:sp>
        <p:nvSpPr>
          <p:cNvPr id="6" name="矩形 5"/>
          <p:cNvSpPr/>
          <p:nvPr/>
        </p:nvSpPr>
        <p:spPr>
          <a:xfrm>
            <a:off x="533400" y="3181350"/>
            <a:ext cx="8534400" cy="1200329"/>
          </a:xfrm>
          <a:prstGeom prst="rect">
            <a:avLst/>
          </a:prstGeom>
        </p:spPr>
        <p:txBody>
          <a:bodyPr wrap="square">
            <a:spAutoFit/>
          </a:bodyPr>
          <a:lstStyle/>
          <a:p>
            <a:r>
              <a:rPr lang="en-US" altLang="zh-CN" sz="1800" dirty="0" err="1">
                <a:solidFill>
                  <a:srgbClr val="FF0000"/>
                </a:solidFill>
              </a:rPr>
              <a:t>var</a:t>
            </a:r>
            <a:r>
              <a:rPr lang="en-US" altLang="zh-CN" sz="1800" dirty="0">
                <a:solidFill>
                  <a:srgbClr val="FF0000"/>
                </a:solidFill>
              </a:rPr>
              <a:t> </a:t>
            </a:r>
            <a:r>
              <a:rPr lang="en-US" altLang="zh-CN" sz="1800" dirty="0" err="1">
                <a:solidFill>
                  <a:srgbClr val="FF0000"/>
                </a:solidFill>
              </a:rPr>
              <a:t>str</a:t>
            </a:r>
            <a:r>
              <a:rPr lang="en-US" altLang="zh-CN" sz="1800" dirty="0">
                <a:solidFill>
                  <a:srgbClr val="FF0000"/>
                </a:solidFill>
              </a:rPr>
              <a:t>="Welcome to you!";</a:t>
            </a:r>
            <a:endParaRPr lang="zh-CN" altLang="zh-CN" sz="1800" dirty="0">
              <a:solidFill>
                <a:srgbClr val="FF0000"/>
              </a:solidFill>
            </a:endParaRPr>
          </a:p>
          <a:p>
            <a:r>
              <a:rPr lang="en-US" altLang="zh-CN" sz="1800" dirty="0" err="1">
                <a:solidFill>
                  <a:srgbClr val="FF0000"/>
                </a:solidFill>
              </a:rPr>
              <a:t>var</a:t>
            </a:r>
            <a:r>
              <a:rPr lang="en-US" altLang="zh-CN" sz="1800" dirty="0">
                <a:solidFill>
                  <a:srgbClr val="FF0000"/>
                </a:solidFill>
              </a:rPr>
              <a:t> </a:t>
            </a:r>
            <a:r>
              <a:rPr lang="en-US" altLang="zh-CN" sz="1800" dirty="0" err="1">
                <a:solidFill>
                  <a:srgbClr val="FF0000"/>
                </a:solidFill>
              </a:rPr>
              <a:t>substr</a:t>
            </a:r>
            <a:r>
              <a:rPr lang="en-US" altLang="zh-CN" sz="1800" dirty="0">
                <a:solidFill>
                  <a:srgbClr val="FF0000"/>
                </a:solidFill>
              </a:rPr>
              <a:t>=</a:t>
            </a:r>
            <a:r>
              <a:rPr lang="en-US" altLang="zh-CN" sz="1800" dirty="0" err="1">
                <a:solidFill>
                  <a:srgbClr val="FF0000"/>
                </a:solidFill>
              </a:rPr>
              <a:t>str.substring</a:t>
            </a:r>
            <a:r>
              <a:rPr lang="en-US" altLang="zh-CN" sz="1800" dirty="0">
                <a:solidFill>
                  <a:srgbClr val="FF0000"/>
                </a:solidFill>
              </a:rPr>
              <a:t>(3,6); //</a:t>
            </a:r>
            <a:r>
              <a:rPr lang="zh-CN" altLang="zh-CN" sz="1800" dirty="0">
                <a:solidFill>
                  <a:schemeClr val="accent2"/>
                </a:solidFill>
              </a:rPr>
              <a:t>从第</a:t>
            </a:r>
            <a:r>
              <a:rPr lang="en-US" altLang="zh-CN" sz="1800" dirty="0">
                <a:solidFill>
                  <a:schemeClr val="accent2"/>
                </a:solidFill>
              </a:rPr>
              <a:t>0</a:t>
            </a:r>
            <a:r>
              <a:rPr lang="zh-CN" altLang="zh-CN" sz="1800" dirty="0">
                <a:solidFill>
                  <a:schemeClr val="accent2"/>
                </a:solidFill>
              </a:rPr>
              <a:t>个字</a:t>
            </a:r>
            <a:r>
              <a:rPr lang="zh-CN" altLang="zh-CN" sz="1800" dirty="0" smtClean="0">
                <a:solidFill>
                  <a:schemeClr val="accent2"/>
                </a:solidFill>
              </a:rPr>
              <a:t>符</a:t>
            </a:r>
            <a:r>
              <a:rPr lang="zh-CN" altLang="en-US" sz="1800" dirty="0" smtClean="0">
                <a:solidFill>
                  <a:schemeClr val="accent2"/>
                </a:solidFill>
              </a:rPr>
              <a:t>起</a:t>
            </a:r>
            <a:r>
              <a:rPr lang="zh-CN" altLang="zh-CN" sz="1800" dirty="0" smtClean="0">
                <a:solidFill>
                  <a:schemeClr val="accent2"/>
                </a:solidFill>
              </a:rPr>
              <a:t>，</a:t>
            </a:r>
            <a:r>
              <a:rPr lang="zh-CN" altLang="zh-CN" sz="1800" dirty="0">
                <a:solidFill>
                  <a:schemeClr val="accent2"/>
                </a:solidFill>
              </a:rPr>
              <a:t>第</a:t>
            </a:r>
            <a:r>
              <a:rPr lang="en-US" altLang="zh-CN" sz="1800" dirty="0">
                <a:solidFill>
                  <a:schemeClr val="accent2"/>
                </a:solidFill>
              </a:rPr>
              <a:t>3</a:t>
            </a:r>
            <a:r>
              <a:rPr lang="zh-CN" altLang="zh-CN" sz="1800" dirty="0" smtClean="0">
                <a:solidFill>
                  <a:schemeClr val="accent2"/>
                </a:solidFill>
              </a:rPr>
              <a:t>个</a:t>
            </a:r>
            <a:r>
              <a:rPr lang="en-US" altLang="zh-CN" sz="1800" dirty="0" smtClean="0">
                <a:solidFill>
                  <a:schemeClr val="accent2"/>
                </a:solidFill>
              </a:rPr>
              <a:t>-6</a:t>
            </a:r>
            <a:r>
              <a:rPr lang="zh-CN" altLang="zh-CN" sz="1800" dirty="0">
                <a:solidFill>
                  <a:schemeClr val="accent2"/>
                </a:solidFill>
              </a:rPr>
              <a:t>个之间字符</a:t>
            </a:r>
            <a:r>
              <a:rPr lang="zh-CN" altLang="zh-CN" sz="1800" dirty="0" smtClean="0">
                <a:solidFill>
                  <a:schemeClr val="accent2"/>
                </a:solidFill>
              </a:rPr>
              <a:t>为</a:t>
            </a:r>
            <a:r>
              <a:rPr lang="en-US" altLang="zh-CN" sz="1800" dirty="0" smtClean="0">
                <a:solidFill>
                  <a:schemeClr val="accent2"/>
                </a:solidFill>
              </a:rPr>
              <a:t>"com</a:t>
            </a:r>
            <a:r>
              <a:rPr lang="en-US" altLang="zh-CN" sz="1800" dirty="0">
                <a:solidFill>
                  <a:schemeClr val="accent2"/>
                </a:solidFill>
              </a:rPr>
              <a:t>"</a:t>
            </a:r>
            <a:endParaRPr lang="zh-CN" altLang="zh-CN" sz="1800" dirty="0">
              <a:solidFill>
                <a:schemeClr val="accent2"/>
              </a:solidFill>
            </a:endParaRPr>
          </a:p>
          <a:p>
            <a:r>
              <a:rPr lang="en-US" altLang="zh-CN" sz="1800" dirty="0" err="1">
                <a:solidFill>
                  <a:srgbClr val="FF0000"/>
                </a:solidFill>
              </a:rPr>
              <a:t>var</a:t>
            </a:r>
            <a:r>
              <a:rPr lang="en-US" altLang="zh-CN" sz="1800" dirty="0">
                <a:solidFill>
                  <a:srgbClr val="FF0000"/>
                </a:solidFill>
              </a:rPr>
              <a:t> </a:t>
            </a:r>
            <a:r>
              <a:rPr lang="en-US" altLang="zh-CN" sz="1800" dirty="0" err="1">
                <a:solidFill>
                  <a:srgbClr val="FF0000"/>
                </a:solidFill>
              </a:rPr>
              <a:t>somestr</a:t>
            </a:r>
            <a:r>
              <a:rPr lang="en-US" altLang="zh-CN" sz="1800" dirty="0">
                <a:solidFill>
                  <a:srgbClr val="FF0000"/>
                </a:solidFill>
              </a:rPr>
              <a:t>=</a:t>
            </a:r>
            <a:r>
              <a:rPr lang="en-US" altLang="zh-CN" sz="1800" dirty="0" err="1">
                <a:solidFill>
                  <a:srgbClr val="FF0000"/>
                </a:solidFill>
              </a:rPr>
              <a:t>str.charAt</a:t>
            </a:r>
            <a:r>
              <a:rPr lang="en-US" altLang="zh-CN" sz="1800" dirty="0">
                <a:solidFill>
                  <a:srgbClr val="FF0000"/>
                </a:solidFill>
              </a:rPr>
              <a:t>(4);    //</a:t>
            </a:r>
            <a:r>
              <a:rPr lang="zh-CN" altLang="zh-CN" sz="1800" dirty="0">
                <a:solidFill>
                  <a:schemeClr val="accent2"/>
                </a:solidFill>
              </a:rPr>
              <a:t>从第</a:t>
            </a:r>
            <a:r>
              <a:rPr lang="en-US" altLang="zh-CN" sz="1800" dirty="0">
                <a:solidFill>
                  <a:schemeClr val="accent2"/>
                </a:solidFill>
              </a:rPr>
              <a:t>0</a:t>
            </a:r>
            <a:r>
              <a:rPr lang="zh-CN" altLang="zh-CN" sz="1800" dirty="0">
                <a:solidFill>
                  <a:schemeClr val="accent2"/>
                </a:solidFill>
              </a:rPr>
              <a:t>个字符开始数，取第</a:t>
            </a:r>
            <a:r>
              <a:rPr lang="en-US" altLang="zh-CN" sz="1800" dirty="0">
                <a:solidFill>
                  <a:schemeClr val="accent2"/>
                </a:solidFill>
              </a:rPr>
              <a:t>4</a:t>
            </a:r>
            <a:r>
              <a:rPr lang="zh-CN" altLang="zh-CN" sz="1800" dirty="0">
                <a:solidFill>
                  <a:schemeClr val="accent2"/>
                </a:solidFill>
              </a:rPr>
              <a:t>个字符结果</a:t>
            </a:r>
            <a:r>
              <a:rPr lang="zh-CN" altLang="zh-CN" sz="1800" dirty="0" smtClean="0">
                <a:solidFill>
                  <a:schemeClr val="accent2"/>
                </a:solidFill>
              </a:rPr>
              <a:t>是</a:t>
            </a:r>
            <a:r>
              <a:rPr lang="en-US" altLang="zh-CN" sz="1800" dirty="0" smtClean="0">
                <a:solidFill>
                  <a:schemeClr val="accent2"/>
                </a:solidFill>
              </a:rPr>
              <a:t>"o"</a:t>
            </a:r>
          </a:p>
          <a:p>
            <a:r>
              <a:rPr lang="zh-CN" altLang="en-US" sz="1800" dirty="0" smtClean="0">
                <a:solidFill>
                  <a:srgbClr val="FF0000"/>
                </a:solidFill>
              </a:rPr>
              <a:t>   </a:t>
            </a:r>
            <a:r>
              <a:rPr lang="zh-CN" altLang="en-US" sz="1800" dirty="0" smtClean="0">
                <a:solidFill>
                  <a:srgbClr val="FF0000"/>
                </a:solidFill>
                <a:latin typeface="+mj-ea"/>
                <a:ea typeface="+mj-ea"/>
              </a:rPr>
              <a:t>其它参照案例</a:t>
            </a:r>
            <a:r>
              <a:rPr lang="nl-NL" altLang="zh-CN" sz="1800" dirty="0">
                <a:solidFill>
                  <a:srgbClr val="FF0000"/>
                </a:solidFill>
                <a:latin typeface="+mj-ea"/>
                <a:ea typeface="+mj-ea"/>
              </a:rPr>
              <a:t>edu_14_6_7.html</a:t>
            </a:r>
            <a:endParaRPr lang="zh-CN" altLang="zh-CN" sz="1800" dirty="0">
              <a:solidFill>
                <a:srgbClr val="FF0000"/>
              </a:solidFill>
              <a:latin typeface="+mj-ea"/>
              <a:ea typeface="+mj-ea"/>
            </a:endParaRPr>
          </a:p>
        </p:txBody>
      </p:sp>
    </p:spTree>
    <p:extLst>
      <p:ext uri="{BB962C8B-B14F-4D97-AF65-F5344CB8AC3E}">
        <p14:creationId xmlns:p14="http://schemas.microsoft.com/office/powerpoint/2010/main" val="125174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altLang="zh-CN" dirty="0" smtClean="0"/>
              <a:t>14.6.2 </a:t>
            </a:r>
            <a:r>
              <a:rPr lang="zh-CN" altLang="en-US" dirty="0" smtClean="0"/>
              <a:t>自定义函数</a:t>
            </a:r>
          </a:p>
        </p:txBody>
      </p:sp>
      <p:sp>
        <p:nvSpPr>
          <p:cNvPr id="80898" name="Rectangle 3"/>
          <p:cNvSpPr>
            <a:spLocks noGrp="1" noChangeArrowheads="1"/>
          </p:cNvSpPr>
          <p:nvPr>
            <p:ph idx="1"/>
          </p:nvPr>
        </p:nvSpPr>
        <p:spPr>
          <a:xfrm>
            <a:off x="533400" y="808196"/>
            <a:ext cx="8509000" cy="3820954"/>
          </a:xfrm>
        </p:spPr>
        <p:txBody>
          <a:bodyPr/>
          <a:lstStyle/>
          <a:p>
            <a:pPr lvl="0" latinLnBrk="1">
              <a:spcBef>
                <a:spcPts val="600"/>
              </a:spcBef>
              <a:spcAft>
                <a:spcPts val="0"/>
              </a:spcAft>
              <a:buClr>
                <a:srgbClr val="000000"/>
              </a:buClr>
              <a:buNone/>
            </a:pPr>
            <a:r>
              <a:rPr lang="zh-CN" altLang="en-US" dirty="0">
                <a:solidFill>
                  <a:schemeClr val="tx1"/>
                </a:solidFill>
                <a:sym typeface="+mn-ea"/>
              </a:rPr>
              <a:t>基本语法：</a:t>
            </a:r>
          </a:p>
          <a:p>
            <a:pPr marL="0" lvl="0" indent="0" latinLnBrk="1">
              <a:spcBef>
                <a:spcPts val="600"/>
              </a:spcBef>
              <a:spcAft>
                <a:spcPts val="0"/>
              </a:spcAft>
              <a:buClr>
                <a:srgbClr val="000000"/>
              </a:buClr>
              <a:buNone/>
            </a:pPr>
            <a:r>
              <a:rPr lang="en-US" altLang="zh-CN" sz="1800" dirty="0">
                <a:solidFill>
                  <a:srgbClr val="FF0000"/>
                </a:solidFill>
              </a:rPr>
              <a:t> </a:t>
            </a:r>
            <a:r>
              <a:rPr lang="en-US" altLang="zh-CN" sz="1800" dirty="0" smtClean="0">
                <a:solidFill>
                  <a:srgbClr val="FF0000"/>
                </a:solidFill>
              </a:rPr>
              <a:t>   function </a:t>
            </a:r>
            <a:r>
              <a:rPr lang="en-US" altLang="zh-CN" sz="1800" dirty="0" err="1" smtClean="0">
                <a:solidFill>
                  <a:srgbClr val="FF0000"/>
                </a:solidFill>
              </a:rPr>
              <a:t>functionname</a:t>
            </a:r>
            <a:r>
              <a:rPr lang="en-US" altLang="zh-CN" sz="1800" dirty="0" smtClean="0">
                <a:solidFill>
                  <a:srgbClr val="FF0000"/>
                </a:solidFill>
              </a:rPr>
              <a:t>(argument1,argument2</a:t>
            </a:r>
            <a:r>
              <a:rPr lang="en-US" altLang="zh-CN" sz="1800" dirty="0">
                <a:solidFill>
                  <a:srgbClr val="FF0000"/>
                </a:solidFill>
              </a:rPr>
              <a:t>,..., </a:t>
            </a:r>
            <a:r>
              <a:rPr lang="en-US" altLang="zh-CN" sz="1800" dirty="0" err="1">
                <a:solidFill>
                  <a:srgbClr val="FF0000"/>
                </a:solidFill>
              </a:rPr>
              <a:t>argumentn</a:t>
            </a:r>
            <a:r>
              <a:rPr lang="en-US" altLang="zh-CN" sz="1800" dirty="0" smtClean="0">
                <a:solidFill>
                  <a:srgbClr val="FF0000"/>
                </a:solidFill>
              </a:rPr>
              <a:t>){</a:t>
            </a:r>
            <a:r>
              <a:rPr lang="zh-CN" altLang="en-US" sz="1800" dirty="0" smtClean="0">
                <a:solidFill>
                  <a:srgbClr val="FF0000"/>
                </a:solidFill>
              </a:rPr>
              <a:t>函数体；</a:t>
            </a:r>
            <a:r>
              <a:rPr lang="en-US" altLang="zh-CN" sz="1800" dirty="0" smtClean="0">
                <a:solidFill>
                  <a:srgbClr val="FF0000"/>
                </a:solidFill>
              </a:rPr>
              <a:t>}</a:t>
            </a:r>
          </a:p>
          <a:p>
            <a:pPr marL="0" lvl="0" indent="0" latinLnBrk="1">
              <a:spcBef>
                <a:spcPts val="600"/>
              </a:spcBef>
              <a:spcAft>
                <a:spcPts val="0"/>
              </a:spcAft>
              <a:buClr>
                <a:srgbClr val="000000"/>
              </a:buClr>
              <a:buNone/>
            </a:pPr>
            <a:r>
              <a:rPr lang="zh-CN" altLang="en-US" dirty="0" smtClean="0">
                <a:solidFill>
                  <a:schemeClr val="tx1"/>
                </a:solidFill>
                <a:sym typeface="+mn-ea"/>
              </a:rPr>
              <a:t>语法</a:t>
            </a:r>
            <a:r>
              <a:rPr lang="zh-CN" altLang="en-US" dirty="0">
                <a:solidFill>
                  <a:schemeClr val="tx1"/>
                </a:solidFill>
                <a:sym typeface="+mn-ea"/>
              </a:rPr>
              <a:t>说明：</a:t>
            </a:r>
          </a:p>
          <a:p>
            <a:pPr marL="541338" lvl="0">
              <a:spcBef>
                <a:spcPts val="600"/>
              </a:spcBef>
              <a:spcAft>
                <a:spcPts val="0"/>
              </a:spcAft>
            </a:pPr>
            <a:r>
              <a:rPr lang="zh-CN" altLang="zh-CN" dirty="0"/>
              <a:t>函数就是包裹在花括号中的代码块，使用关键词</a:t>
            </a:r>
            <a:r>
              <a:rPr lang="en-US" altLang="zh-CN" dirty="0"/>
              <a:t>function</a:t>
            </a:r>
            <a:r>
              <a:rPr lang="zh-CN" altLang="zh-CN" dirty="0"/>
              <a:t>来定义。当调用该函数时，会执行函数内的代码。</a:t>
            </a:r>
          </a:p>
          <a:p>
            <a:pPr marL="541338" lvl="0">
              <a:spcBef>
                <a:spcPts val="600"/>
              </a:spcBef>
              <a:spcAft>
                <a:spcPts val="0"/>
              </a:spcAft>
            </a:pPr>
            <a:r>
              <a:rPr lang="zh-CN" altLang="zh-CN" dirty="0"/>
              <a:t>在调用函数时，可以向其传递值，这些值被称为参数。这些参数可以在函数中使用。可以发送任意多的参数，参数之间用由逗号分隔。也可以没有参数，但括号不能省略，参数类型不需要给定</a:t>
            </a:r>
            <a:r>
              <a:rPr lang="zh-CN" altLang="zh-CN" dirty="0" smtClean="0"/>
              <a:t>。</a:t>
            </a:r>
            <a:endParaRPr lang="zh-CN" altLang="zh-CN" dirty="0"/>
          </a:p>
        </p:txBody>
      </p:sp>
    </p:spTree>
    <p:extLst>
      <p:ext uri="{BB962C8B-B14F-4D97-AF65-F5344CB8AC3E}">
        <p14:creationId xmlns:p14="http://schemas.microsoft.com/office/powerpoint/2010/main" val="4401579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3400" y="819150"/>
            <a:ext cx="8534401" cy="3120854"/>
          </a:xfrm>
          <a:prstGeom prst="rect">
            <a:avLst/>
          </a:prstGeom>
          <a:noFill/>
        </p:spPr>
        <p:txBody>
          <a:bodyPr wrap="square" rtlCol="0" anchor="t">
            <a:spAutoFit/>
          </a:bodyPr>
          <a:lstStyle/>
          <a:p>
            <a:pPr marL="514350" indent="-155575">
              <a:buClr>
                <a:schemeClr val="accent2"/>
              </a:buClr>
              <a:buFont typeface="Wingdings" pitchFamily="2" charset="2"/>
              <a:buChar char="l"/>
            </a:pPr>
            <a:r>
              <a:rPr lang="zh-CN" altLang="zh-CN" dirty="0">
                <a:latin typeface="+mj-ea"/>
                <a:ea typeface="+mj-ea"/>
              </a:rPr>
              <a:t>函数体必须写在“</a:t>
            </a:r>
            <a:r>
              <a:rPr lang="en-US" altLang="zh-CN" dirty="0">
                <a:latin typeface="+mj-ea"/>
                <a:ea typeface="+mj-ea"/>
              </a:rPr>
              <a:t>{</a:t>
            </a:r>
            <a:r>
              <a:rPr lang="zh-CN" altLang="zh-CN" dirty="0">
                <a:latin typeface="+mj-ea"/>
                <a:ea typeface="+mj-ea"/>
              </a:rPr>
              <a:t>”和“</a:t>
            </a:r>
            <a:r>
              <a:rPr lang="en-US" altLang="zh-CN" dirty="0">
                <a:latin typeface="+mj-ea"/>
                <a:ea typeface="+mj-ea"/>
              </a:rPr>
              <a:t>}</a:t>
            </a:r>
            <a:r>
              <a:rPr lang="zh-CN" altLang="zh-CN" dirty="0">
                <a:latin typeface="+mj-ea"/>
                <a:ea typeface="+mj-ea"/>
              </a:rPr>
              <a:t>”内，“</a:t>
            </a:r>
            <a:r>
              <a:rPr lang="en-US" altLang="zh-CN" dirty="0">
                <a:latin typeface="+mj-ea"/>
                <a:ea typeface="+mj-ea"/>
              </a:rPr>
              <a:t>{</a:t>
            </a:r>
            <a:r>
              <a:rPr lang="zh-CN" altLang="zh-CN" dirty="0">
                <a:latin typeface="+mj-ea"/>
                <a:ea typeface="+mj-ea"/>
              </a:rPr>
              <a:t>”、“</a:t>
            </a:r>
            <a:r>
              <a:rPr lang="en-US" altLang="zh-CN" dirty="0">
                <a:latin typeface="+mj-ea"/>
                <a:ea typeface="+mj-ea"/>
              </a:rPr>
              <a:t>}</a:t>
            </a:r>
            <a:r>
              <a:rPr lang="zh-CN" altLang="zh-CN" dirty="0">
                <a:latin typeface="+mj-ea"/>
                <a:ea typeface="+mj-ea"/>
              </a:rPr>
              <a:t>”定义了函数的开始和结束。</a:t>
            </a:r>
            <a:endParaRPr lang="zh-CN" altLang="en-US" dirty="0">
              <a:latin typeface="+mj-ea"/>
              <a:ea typeface="+mj-ea"/>
              <a:sym typeface="+mn-ea"/>
            </a:endParaRPr>
          </a:p>
          <a:p>
            <a:pPr marL="514350" lvl="0" indent="-155575">
              <a:buClr>
                <a:schemeClr val="accent2"/>
              </a:buClr>
              <a:buFont typeface="Wingdings" pitchFamily="2" charset="2"/>
              <a:buChar char="l"/>
            </a:pPr>
            <a:r>
              <a:rPr lang="en-US" altLang="zh-CN" dirty="0" smtClean="0">
                <a:latin typeface="+mj-ea"/>
                <a:ea typeface="+mj-ea"/>
              </a:rPr>
              <a:t>JavaScript</a:t>
            </a:r>
            <a:r>
              <a:rPr lang="zh-CN" altLang="zh-CN" dirty="0">
                <a:latin typeface="+mj-ea"/>
                <a:ea typeface="+mj-ea"/>
              </a:rPr>
              <a:t>中区分字母大小写，因此“</a:t>
            </a:r>
            <a:r>
              <a:rPr lang="en-US" altLang="zh-CN" dirty="0">
                <a:latin typeface="+mj-ea"/>
                <a:ea typeface="+mj-ea"/>
              </a:rPr>
              <a:t>function</a:t>
            </a:r>
            <a:r>
              <a:rPr lang="zh-CN" altLang="zh-CN" dirty="0">
                <a:latin typeface="+mj-ea"/>
                <a:ea typeface="+mj-ea"/>
              </a:rPr>
              <a:t>”这个词必须是全部字母小写的，否则程序就会出错。另外需要注意的是，必须使用大小写完全相同的函数名来调用函数</a:t>
            </a:r>
            <a:r>
              <a:rPr lang="zh-CN" altLang="zh-CN" dirty="0" smtClean="0">
                <a:latin typeface="+mj-ea"/>
                <a:ea typeface="+mj-ea"/>
              </a:rPr>
              <a:t>。</a:t>
            </a:r>
            <a:r>
              <a:rPr lang="zh-CN" altLang="en-US" dirty="0" smtClean="0">
                <a:solidFill>
                  <a:schemeClr val="tx1"/>
                </a:solidFill>
                <a:latin typeface="黑体" pitchFamily="2" charset="-122"/>
                <a:ea typeface="黑体" pitchFamily="2" charset="-122"/>
                <a:cs typeface="+mn-ea"/>
                <a:sym typeface="+mn-ea"/>
              </a:rPr>
              <a:t>例</a:t>
            </a:r>
            <a:r>
              <a:rPr lang="zh-CN" altLang="en-US" dirty="0" smtClean="0">
                <a:latin typeface="黑体" pitchFamily="2" charset="-122"/>
                <a:ea typeface="黑体" pitchFamily="2" charset="-122"/>
                <a:cs typeface="+mn-ea"/>
                <a:sym typeface="+mn-ea"/>
              </a:rPr>
              <a:t>如</a:t>
            </a:r>
            <a:r>
              <a:rPr lang="en-US" altLang="zh-CN" dirty="0" smtClean="0">
                <a:solidFill>
                  <a:schemeClr val="tx1"/>
                </a:solidFill>
                <a:latin typeface="黑体" pitchFamily="2" charset="-122"/>
                <a:ea typeface="黑体" pitchFamily="2" charset="-122"/>
                <a:cs typeface="+mn-ea"/>
                <a:sym typeface="+mn-ea"/>
              </a:rPr>
              <a:t>:</a:t>
            </a:r>
          </a:p>
          <a:p>
            <a:pPr marL="514350" lvl="0" indent="-155575">
              <a:buClr>
                <a:schemeClr val="accent2"/>
              </a:buClr>
            </a:pPr>
            <a:r>
              <a:rPr lang="en-US" altLang="zh-CN" dirty="0" smtClean="0">
                <a:latin typeface="黑体" pitchFamily="2" charset="-122"/>
                <a:ea typeface="黑体" pitchFamily="2" charset="-122"/>
                <a:cs typeface="+mn-ea"/>
                <a:sym typeface="+mn-ea"/>
              </a:rPr>
              <a:t>   </a:t>
            </a:r>
            <a:r>
              <a:rPr lang="en-US" altLang="zh-CN" sz="1800" dirty="0" smtClean="0">
                <a:solidFill>
                  <a:srgbClr val="FF0000"/>
                </a:solidFill>
                <a:latin typeface="黑体" pitchFamily="2" charset="-122"/>
                <a:ea typeface="黑体" pitchFamily="2" charset="-122"/>
                <a:cs typeface="+mn-ea"/>
                <a:sym typeface="+mn-ea"/>
              </a:rPr>
              <a:t>function </a:t>
            </a:r>
            <a:r>
              <a:rPr lang="en-US" altLang="zh-CN" sz="1800" dirty="0">
                <a:solidFill>
                  <a:srgbClr val="FF0000"/>
                </a:solidFill>
                <a:latin typeface="黑体" pitchFamily="2" charset="-122"/>
                <a:ea typeface="黑体" pitchFamily="2" charset="-122"/>
                <a:cs typeface="+mn-ea"/>
                <a:sym typeface="+mn-ea"/>
              </a:rPr>
              <a:t>sum(x,y){return x*y;}</a:t>
            </a:r>
          </a:p>
          <a:p>
            <a:pPr marL="0" indent="696595" algn="l" defTabSz="914400">
              <a:spcBef>
                <a:spcPct val="20000"/>
              </a:spcBef>
              <a:buClr>
                <a:srgbClr val="202AAE"/>
              </a:buClr>
              <a:buSzPct val="80000"/>
              <a:buFont typeface="+mj-ea"/>
              <a:buNone/>
            </a:pPr>
            <a:r>
              <a:rPr lang="en-US" altLang="zh-CN" sz="1800" dirty="0" smtClean="0">
                <a:solidFill>
                  <a:srgbClr val="FF0000"/>
                </a:solidFill>
                <a:latin typeface="黑体" pitchFamily="2" charset="-122"/>
                <a:ea typeface="黑体" pitchFamily="2" charset="-122"/>
                <a:cs typeface="+mn-ea"/>
                <a:sym typeface="+mn-ea"/>
              </a:rPr>
              <a:t> function </a:t>
            </a:r>
            <a:r>
              <a:rPr lang="en-US" altLang="zh-CN" sz="1800" dirty="0" err="1">
                <a:solidFill>
                  <a:srgbClr val="FF0000"/>
                </a:solidFill>
                <a:latin typeface="黑体" pitchFamily="2" charset="-122"/>
                <a:ea typeface="黑体" pitchFamily="2" charset="-122"/>
                <a:cs typeface="+mn-ea"/>
                <a:sym typeface="+mn-ea"/>
              </a:rPr>
              <a:t>showMessage</a:t>
            </a:r>
            <a:r>
              <a:rPr lang="en-US" altLang="zh-CN" sz="1800" dirty="0">
                <a:solidFill>
                  <a:srgbClr val="FF0000"/>
                </a:solidFill>
                <a:latin typeface="黑体" pitchFamily="2" charset="-122"/>
                <a:ea typeface="黑体" pitchFamily="2" charset="-122"/>
                <a:cs typeface="+mn-ea"/>
                <a:sym typeface="+mn-ea"/>
              </a:rPr>
              <a:t>(mess</a:t>
            </a:r>
            <a:r>
              <a:rPr lang="en-US" altLang="zh-CN" sz="1800" dirty="0" smtClean="0">
                <a:solidFill>
                  <a:srgbClr val="FF0000"/>
                </a:solidFill>
                <a:latin typeface="黑体" pitchFamily="2" charset="-122"/>
                <a:ea typeface="黑体" pitchFamily="2" charset="-122"/>
                <a:cs typeface="+mn-ea"/>
                <a:sym typeface="+mn-ea"/>
              </a:rPr>
              <a:t>){</a:t>
            </a:r>
          </a:p>
          <a:p>
            <a:pPr marL="0" indent="696595" algn="l" defTabSz="914400">
              <a:spcBef>
                <a:spcPct val="20000"/>
              </a:spcBef>
              <a:buClr>
                <a:srgbClr val="202AAE"/>
              </a:buClr>
              <a:buSzPct val="80000"/>
              <a:buFont typeface="+mj-ea"/>
              <a:buNone/>
            </a:pPr>
            <a:r>
              <a:rPr lang="en-US" altLang="zh-CN" sz="1800" dirty="0" smtClean="0">
                <a:solidFill>
                  <a:srgbClr val="FF0000"/>
                </a:solidFill>
                <a:latin typeface="黑体" pitchFamily="2" charset="-122"/>
                <a:ea typeface="黑体" pitchFamily="2" charset="-122"/>
                <a:cs typeface="+mn-ea"/>
                <a:sym typeface="+mn-ea"/>
              </a:rPr>
              <a:t>   alert(mess);</a:t>
            </a:r>
          </a:p>
          <a:p>
            <a:pPr marL="0" indent="696595" algn="l" defTabSz="914400">
              <a:spcBef>
                <a:spcPct val="20000"/>
              </a:spcBef>
              <a:buClr>
                <a:srgbClr val="202AAE"/>
              </a:buClr>
              <a:buSzPct val="80000"/>
              <a:buFont typeface="+mj-ea"/>
              <a:buNone/>
            </a:pPr>
            <a:r>
              <a:rPr lang="en-US" altLang="zh-CN" sz="1800" dirty="0" smtClean="0">
                <a:solidFill>
                  <a:srgbClr val="FF0000"/>
                </a:solidFill>
                <a:latin typeface="黑体" pitchFamily="2" charset="-122"/>
                <a:ea typeface="黑体" pitchFamily="2" charset="-122"/>
                <a:cs typeface="+mn-ea"/>
                <a:sym typeface="+mn-ea"/>
              </a:rPr>
              <a:t>}</a:t>
            </a:r>
            <a:endParaRPr lang="en-US" altLang="zh-CN" sz="1800" dirty="0">
              <a:solidFill>
                <a:srgbClr val="FF0000"/>
              </a:solidFill>
              <a:latin typeface="黑体" pitchFamily="2" charset="-122"/>
              <a:ea typeface="黑体" pitchFamily="2" charset="-122"/>
              <a:cs typeface="+mn-ea"/>
              <a:sym typeface="+mn-ea"/>
            </a:endParaRPr>
          </a:p>
        </p:txBody>
      </p:sp>
      <p:sp>
        <p:nvSpPr>
          <p:cNvPr id="80897" name="Rectangle 2"/>
          <p:cNvSpPr>
            <a:spLocks noGrp="1" noChangeArrowheads="1"/>
          </p:cNvSpPr>
          <p:nvPr>
            <p:ph type="title" idx="4294967295"/>
          </p:nvPr>
        </p:nvSpPr>
        <p:spPr>
          <a:xfrm>
            <a:off x="1382713" y="57150"/>
            <a:ext cx="7761287" cy="567929"/>
          </a:xfrm>
        </p:spPr>
        <p:txBody>
          <a:bodyPr/>
          <a:lstStyle/>
          <a:p>
            <a:r>
              <a:rPr lang="en-US" altLang="zh-CN" dirty="0" smtClean="0"/>
              <a:t>14.6.2 </a:t>
            </a:r>
            <a:r>
              <a:rPr lang="zh-CN" altLang="en-US" dirty="0" smtClean="0"/>
              <a:t>自定义函数</a:t>
            </a:r>
          </a:p>
        </p:txBody>
      </p:sp>
    </p:spTree>
    <p:extLst>
      <p:ext uri="{BB962C8B-B14F-4D97-AF65-F5344CB8AC3E}">
        <p14:creationId xmlns:p14="http://schemas.microsoft.com/office/powerpoint/2010/main" val="41818259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idx="1"/>
          </p:nvPr>
        </p:nvSpPr>
        <p:spPr>
          <a:xfrm>
            <a:off x="533400" y="834390"/>
            <a:ext cx="4554221" cy="3794760"/>
          </a:xfrm>
        </p:spPr>
        <p:txBody>
          <a:bodyPr/>
          <a:lstStyle/>
          <a:p>
            <a:pPr marL="0" indent="0">
              <a:lnSpc>
                <a:spcPts val="1400"/>
              </a:lnSpc>
              <a:spcBef>
                <a:spcPts val="0"/>
              </a:spcBef>
              <a:spcAft>
                <a:spcPts val="0"/>
              </a:spcAft>
              <a:buNone/>
            </a:pPr>
            <a:r>
              <a:rPr lang="zh-CN" altLang="en-US" sz="1600" dirty="0" smtClean="0"/>
              <a:t>&lt;!-- </a:t>
            </a:r>
            <a:r>
              <a:rPr lang="zh-CN" altLang="en-US" sz="1600" dirty="0"/>
              <a:t>edu_</a:t>
            </a:r>
            <a:r>
              <a:rPr lang="zh-CN" altLang="en-US" sz="1600" dirty="0" smtClean="0"/>
              <a:t>1</a:t>
            </a:r>
            <a:r>
              <a:rPr lang="en-US" altLang="zh-CN" sz="1600" dirty="0" smtClean="0"/>
              <a:t>4</a:t>
            </a:r>
            <a:r>
              <a:rPr lang="zh-CN" altLang="en-US" sz="1600" dirty="0" smtClean="0"/>
              <a:t>_</a:t>
            </a:r>
            <a:r>
              <a:rPr lang="en-US" altLang="zh-CN" sz="1600" dirty="0" smtClean="0"/>
              <a:t>6_8</a:t>
            </a:r>
            <a:r>
              <a:rPr lang="zh-CN" altLang="en-US" sz="1600" dirty="0" smtClean="0"/>
              <a:t>.</a:t>
            </a:r>
            <a:r>
              <a:rPr lang="zh-CN" altLang="en-US" sz="1600" dirty="0"/>
              <a:t>html --&gt;</a:t>
            </a:r>
          </a:p>
          <a:p>
            <a:pPr marL="0" indent="0">
              <a:lnSpc>
                <a:spcPts val="1400"/>
              </a:lnSpc>
              <a:spcBef>
                <a:spcPts val="0"/>
              </a:spcBef>
              <a:spcAft>
                <a:spcPts val="0"/>
              </a:spcAft>
              <a:buNone/>
            </a:pPr>
            <a:r>
              <a:rPr lang="zh-CN" altLang="en-US" sz="1600" dirty="0"/>
              <a:t>&lt;html&gt;</a:t>
            </a:r>
          </a:p>
          <a:p>
            <a:pPr marL="0" indent="0">
              <a:lnSpc>
                <a:spcPts val="1400"/>
              </a:lnSpc>
              <a:spcBef>
                <a:spcPts val="0"/>
              </a:spcBef>
              <a:spcAft>
                <a:spcPts val="0"/>
              </a:spcAft>
              <a:buNone/>
            </a:pPr>
            <a:r>
              <a:rPr lang="zh-CN" altLang="en-US" sz="1600" dirty="0"/>
              <a:t>&lt;head&gt;</a:t>
            </a:r>
          </a:p>
          <a:p>
            <a:pPr marL="0" indent="0">
              <a:lnSpc>
                <a:spcPts val="1400"/>
              </a:lnSpc>
              <a:spcBef>
                <a:spcPts val="0"/>
              </a:spcBef>
              <a:spcAft>
                <a:spcPts val="0"/>
              </a:spcAft>
              <a:buNone/>
            </a:pPr>
            <a:r>
              <a:rPr lang="zh-CN" altLang="en-US" sz="1600" dirty="0"/>
              <a:t>&lt;title&gt;自定义函数的应用&lt;/title&gt;</a:t>
            </a:r>
          </a:p>
          <a:p>
            <a:pPr marL="0" indent="0">
              <a:lnSpc>
                <a:spcPts val="1400"/>
              </a:lnSpc>
              <a:spcBef>
                <a:spcPts val="0"/>
              </a:spcBef>
              <a:spcAft>
                <a:spcPts val="0"/>
              </a:spcAft>
              <a:buNone/>
            </a:pPr>
            <a:r>
              <a:rPr lang="zh-CN" altLang="en-US" sz="1600" dirty="0"/>
              <a:t>&lt;script type="text/javascript"&gt;</a:t>
            </a:r>
          </a:p>
          <a:p>
            <a:pPr marL="0" indent="0">
              <a:lnSpc>
                <a:spcPts val="1400"/>
              </a:lnSpc>
              <a:spcBef>
                <a:spcPts val="0"/>
              </a:spcBef>
              <a:spcAft>
                <a:spcPts val="0"/>
              </a:spcAft>
              <a:buNone/>
            </a:pPr>
            <a:r>
              <a:rPr lang="zh-CN" altLang="en-US" sz="1600" dirty="0">
                <a:solidFill>
                  <a:srgbClr val="FF0000"/>
                </a:solidFill>
              </a:rPr>
              <a:t>function area(a,b,c</a:t>
            </a:r>
            <a:r>
              <a:rPr lang="zh-CN" altLang="en-US" sz="1600" dirty="0" smtClean="0">
                <a:solidFill>
                  <a:srgbClr val="FF0000"/>
                </a:solidFill>
              </a:rPr>
              <a:t>)</a:t>
            </a:r>
            <a:r>
              <a:rPr lang="zh-CN" altLang="en-US" sz="1600" dirty="0" smtClean="0">
                <a:solidFill>
                  <a:srgbClr val="FF0000"/>
                </a:solidFill>
                <a:sym typeface="+mn-ea"/>
              </a:rPr>
              <a:t>{</a:t>
            </a:r>
            <a:r>
              <a:rPr lang="zh-CN" altLang="en-US" sz="1600" dirty="0" smtClean="0">
                <a:solidFill>
                  <a:srgbClr val="FF0000"/>
                </a:solidFill>
              </a:rPr>
              <a:t>  s</a:t>
            </a:r>
            <a:r>
              <a:rPr lang="zh-CN" altLang="en-US" sz="1600" dirty="0">
                <a:solidFill>
                  <a:srgbClr val="FF0000"/>
                </a:solidFill>
              </a:rPr>
              <a:t>=(parseInt(a.value)+parseInt(b.value))/2*c.value;</a:t>
            </a:r>
          </a:p>
          <a:p>
            <a:pPr marL="0" indent="0">
              <a:lnSpc>
                <a:spcPts val="1400"/>
              </a:lnSpc>
              <a:spcBef>
                <a:spcPts val="0"/>
              </a:spcBef>
              <a:spcAft>
                <a:spcPts val="0"/>
              </a:spcAft>
              <a:buNone/>
            </a:pPr>
            <a:r>
              <a:rPr lang="zh-CN" altLang="en-US" sz="1600" dirty="0">
                <a:solidFill>
                  <a:srgbClr val="FF0000"/>
                </a:solidFill>
              </a:rPr>
              <a:t>  alert("梯形的面积为"+s);</a:t>
            </a:r>
          </a:p>
          <a:p>
            <a:pPr marL="0" indent="0">
              <a:lnSpc>
                <a:spcPts val="1400"/>
              </a:lnSpc>
              <a:spcBef>
                <a:spcPts val="0"/>
              </a:spcBef>
              <a:spcAft>
                <a:spcPts val="0"/>
              </a:spcAft>
              <a:buNone/>
            </a:pPr>
            <a:r>
              <a:rPr lang="zh-CN" altLang="en-US" sz="1600" dirty="0">
                <a:solidFill>
                  <a:srgbClr val="FF0000"/>
                </a:solidFill>
              </a:rPr>
              <a:t>}</a:t>
            </a:r>
          </a:p>
          <a:p>
            <a:pPr marL="0" indent="0">
              <a:lnSpc>
                <a:spcPts val="1400"/>
              </a:lnSpc>
              <a:spcBef>
                <a:spcPts val="0"/>
              </a:spcBef>
              <a:spcAft>
                <a:spcPts val="0"/>
              </a:spcAft>
              <a:buNone/>
            </a:pPr>
            <a:r>
              <a:rPr lang="zh-CN" altLang="en-US" sz="1600" dirty="0"/>
              <a:t>&lt;/script&gt;</a:t>
            </a:r>
          </a:p>
          <a:p>
            <a:pPr marL="0" indent="0">
              <a:lnSpc>
                <a:spcPts val="1400"/>
              </a:lnSpc>
              <a:spcBef>
                <a:spcPts val="0"/>
              </a:spcBef>
              <a:spcAft>
                <a:spcPts val="0"/>
              </a:spcAft>
              <a:buNone/>
            </a:pPr>
            <a:r>
              <a:rPr lang="zh-CN" altLang="en-US" sz="1600" dirty="0"/>
              <a:t>&lt;/head</a:t>
            </a:r>
            <a:r>
              <a:rPr lang="zh-CN" altLang="en-US" sz="1600" dirty="0" smtClean="0"/>
              <a:t>&gt;</a:t>
            </a:r>
            <a:endParaRPr lang="en-US" altLang="zh-CN" sz="1600" dirty="0" smtClean="0"/>
          </a:p>
          <a:p>
            <a:pPr marL="0" indent="0">
              <a:lnSpc>
                <a:spcPts val="1400"/>
              </a:lnSpc>
              <a:spcBef>
                <a:spcPts val="0"/>
              </a:spcBef>
              <a:spcAft>
                <a:spcPts val="0"/>
              </a:spcAft>
              <a:buNone/>
            </a:pPr>
            <a:r>
              <a:rPr lang="zh-CN" altLang="en-US" sz="1600" dirty="0">
                <a:sym typeface="+mn-ea"/>
              </a:rPr>
              <a:t>&lt;body</a:t>
            </a:r>
            <a:r>
              <a:rPr lang="zh-CN" altLang="en-US" sz="1600" dirty="0" smtClean="0">
                <a:sym typeface="+mn-ea"/>
              </a:rPr>
              <a:t>&gt;&lt;</a:t>
            </a:r>
            <a:r>
              <a:rPr lang="zh-CN" altLang="en-US" sz="1600" dirty="0">
                <a:sym typeface="+mn-ea"/>
              </a:rPr>
              <a:t>form&gt;</a:t>
            </a:r>
            <a:endParaRPr lang="zh-CN" altLang="en-US" sz="1600" dirty="0"/>
          </a:p>
          <a:p>
            <a:pPr>
              <a:lnSpc>
                <a:spcPts val="1400"/>
              </a:lnSpc>
              <a:spcBef>
                <a:spcPts val="0"/>
              </a:spcBef>
              <a:spcAft>
                <a:spcPts val="0"/>
              </a:spcAft>
              <a:buNone/>
            </a:pPr>
            <a:r>
              <a:rPr lang="zh-CN" altLang="en-US" sz="1600" dirty="0" smtClean="0">
                <a:latin typeface="+mn-lt"/>
                <a:ea typeface="+mn-ea"/>
                <a:sym typeface="+mn-ea"/>
              </a:rPr>
              <a:t>     上</a:t>
            </a:r>
            <a:r>
              <a:rPr lang="zh-CN" altLang="en-US" sz="1600" dirty="0">
                <a:latin typeface="+mn-lt"/>
                <a:ea typeface="+mn-ea"/>
                <a:sym typeface="+mn-ea"/>
              </a:rPr>
              <a:t>底:&lt;input type="text" name="a"&gt;&lt;br/&gt;</a:t>
            </a:r>
            <a:endParaRPr lang="zh-CN" altLang="en-US" sz="1600" dirty="0"/>
          </a:p>
          <a:p>
            <a:pPr>
              <a:lnSpc>
                <a:spcPts val="1400"/>
              </a:lnSpc>
              <a:spcBef>
                <a:spcPts val="0"/>
              </a:spcBef>
              <a:spcAft>
                <a:spcPts val="0"/>
              </a:spcAft>
              <a:buNone/>
            </a:pPr>
            <a:r>
              <a:rPr lang="zh-CN" altLang="en-US" sz="1600" dirty="0" smtClean="0">
                <a:latin typeface="+mn-lt"/>
                <a:ea typeface="+mn-ea"/>
                <a:sym typeface="+mn-ea"/>
              </a:rPr>
              <a:t>     下</a:t>
            </a:r>
            <a:r>
              <a:rPr lang="zh-CN" altLang="en-US" sz="1600" dirty="0">
                <a:latin typeface="+mn-lt"/>
                <a:ea typeface="+mn-ea"/>
                <a:sym typeface="+mn-ea"/>
              </a:rPr>
              <a:t>底:&lt;input type="text" name="b"&gt;&lt;br/&gt;</a:t>
            </a:r>
            <a:endParaRPr lang="zh-CN" altLang="en-US" sz="1600" dirty="0"/>
          </a:p>
          <a:p>
            <a:pPr>
              <a:lnSpc>
                <a:spcPts val="1400"/>
              </a:lnSpc>
              <a:spcBef>
                <a:spcPts val="0"/>
              </a:spcBef>
              <a:spcAft>
                <a:spcPts val="0"/>
              </a:spcAft>
              <a:buNone/>
            </a:pPr>
            <a:r>
              <a:rPr lang="zh-CN" altLang="en-US" sz="1600" dirty="0" smtClean="0">
                <a:latin typeface="+mn-lt"/>
                <a:ea typeface="+mn-ea"/>
                <a:sym typeface="+mn-ea"/>
              </a:rPr>
              <a:t>     高</a:t>
            </a:r>
            <a:r>
              <a:rPr lang="zh-CN" altLang="en-US" sz="1600" dirty="0">
                <a:latin typeface="+mn-lt"/>
                <a:ea typeface="+mn-ea"/>
                <a:sym typeface="+mn-ea"/>
              </a:rPr>
              <a:t>度:&lt;input type="text" name="c"&gt;&lt;br/&gt;</a:t>
            </a:r>
            <a:endParaRPr lang="zh-CN" altLang="en-US" sz="1600" dirty="0"/>
          </a:p>
          <a:p>
            <a:pPr marL="0" indent="0">
              <a:lnSpc>
                <a:spcPts val="1400"/>
              </a:lnSpc>
              <a:spcBef>
                <a:spcPts val="0"/>
              </a:spcBef>
              <a:spcAft>
                <a:spcPts val="0"/>
              </a:spcAft>
              <a:buNone/>
            </a:pPr>
            <a:r>
              <a:rPr lang="zh-CN" altLang="en-US" sz="1600" dirty="0">
                <a:solidFill>
                  <a:srgbClr val="FF0000"/>
                </a:solidFill>
                <a:latin typeface="+mn-lt"/>
                <a:ea typeface="+mn-ea"/>
                <a:sym typeface="+mn-ea"/>
              </a:rPr>
              <a:t> &lt;input type="button" onclick="area(a,b,c)" value="求面积"&gt;&lt;br/&gt;</a:t>
            </a:r>
            <a:endParaRPr lang="zh-CN" altLang="en-US" sz="1600" dirty="0"/>
          </a:p>
          <a:p>
            <a:pPr>
              <a:lnSpc>
                <a:spcPts val="1400"/>
              </a:lnSpc>
              <a:spcBef>
                <a:spcPts val="0"/>
              </a:spcBef>
              <a:spcAft>
                <a:spcPts val="0"/>
              </a:spcAft>
              <a:buNone/>
            </a:pPr>
            <a:r>
              <a:rPr lang="zh-CN" altLang="en-US" sz="1600" dirty="0">
                <a:latin typeface="+mn-lt"/>
                <a:ea typeface="+mn-ea"/>
                <a:sym typeface="+mn-ea"/>
              </a:rPr>
              <a:t>&lt;/form&gt;</a:t>
            </a:r>
            <a:endParaRPr lang="zh-CN" altLang="en-US" sz="1600" dirty="0"/>
          </a:p>
          <a:p>
            <a:pPr>
              <a:lnSpc>
                <a:spcPts val="1400"/>
              </a:lnSpc>
              <a:spcBef>
                <a:spcPts val="0"/>
              </a:spcBef>
              <a:spcAft>
                <a:spcPts val="0"/>
              </a:spcAft>
              <a:buNone/>
            </a:pPr>
            <a:r>
              <a:rPr lang="zh-CN" altLang="en-US" sz="1600" dirty="0">
                <a:latin typeface="+mn-lt"/>
                <a:ea typeface="+mn-ea"/>
                <a:sym typeface="+mn-ea"/>
              </a:rPr>
              <a:t>  &lt;/body&gt;</a:t>
            </a:r>
            <a:endParaRPr lang="zh-CN" altLang="en-US" sz="1600" dirty="0"/>
          </a:p>
          <a:p>
            <a:pPr>
              <a:lnSpc>
                <a:spcPts val="1400"/>
              </a:lnSpc>
              <a:spcBef>
                <a:spcPts val="0"/>
              </a:spcBef>
              <a:spcAft>
                <a:spcPts val="0"/>
              </a:spcAft>
              <a:buNone/>
            </a:pPr>
            <a:r>
              <a:rPr lang="zh-CN" altLang="en-US" sz="1600" dirty="0">
                <a:latin typeface="+mn-lt"/>
                <a:ea typeface="+mn-ea"/>
                <a:sym typeface="+mn-ea"/>
              </a:rPr>
              <a:t>&lt;/html&gt;</a:t>
            </a:r>
            <a:endParaRPr lang="zh-CN" altLang="en-US" sz="1600" dirty="0"/>
          </a:p>
          <a:p>
            <a:pPr marL="342900" indent="-342900">
              <a:lnSpc>
                <a:spcPts val="1400"/>
              </a:lnSpc>
              <a:spcBef>
                <a:spcPts val="0"/>
              </a:spcBef>
              <a:spcAft>
                <a:spcPts val="0"/>
              </a:spcAft>
              <a:buNone/>
            </a:pPr>
            <a:endParaRPr lang="zh-CN" altLang="en-US" sz="1600" dirty="0"/>
          </a:p>
        </p:txBody>
      </p:sp>
      <p:sp>
        <p:nvSpPr>
          <p:cNvPr id="3" name="Rectangle 2"/>
          <p:cNvSpPr>
            <a:spLocks noGrp="1" noChangeArrowheads="1"/>
          </p:cNvSpPr>
          <p:nvPr/>
        </p:nvSpPr>
        <p:spPr>
          <a:xfrm>
            <a:off x="990600" y="98821"/>
            <a:ext cx="7761288" cy="567929"/>
          </a:xfrm>
          <a:prstGeom prst="rect">
            <a:avLst/>
          </a:prstGeom>
          <a:noFill/>
          <a:ln w="12700">
            <a:noFill/>
            <a:miter lim="800000"/>
          </a:ln>
        </p:spPr>
        <p:txBody>
          <a:bodyPr vert="horz" wrap="square" lIns="90488" tIns="44450" rIns="90488" bIns="44450" numCol="1" anchor="ctr" anchorCtr="0" compatLnSpc="1"/>
          <a:lstStyle>
            <a:lvl1pPr algn="ctr" defTabSz="463550" rtl="0" eaLnBrk="0" fontAlgn="base" hangingPunct="0">
              <a:spcBef>
                <a:spcPct val="0"/>
              </a:spcBef>
              <a:spcAft>
                <a:spcPct val="0"/>
              </a:spcAft>
              <a:defRPr sz="3200" b="1">
                <a:solidFill>
                  <a:srgbClr val="000066"/>
                </a:solidFill>
                <a:latin typeface="+mj-lt"/>
                <a:ea typeface="+mj-ea"/>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a:lstStyle>
          <a:p>
            <a:r>
              <a:rPr lang="en-US" altLang="zh-CN" sz="2800" dirty="0" smtClean="0">
                <a:solidFill>
                  <a:schemeClr val="tx1"/>
                </a:solidFill>
                <a:latin typeface="微软雅黑" pitchFamily="34" charset="-122"/>
                <a:ea typeface="微软雅黑" pitchFamily="34" charset="-122"/>
              </a:rPr>
              <a:t>14.6.2 </a:t>
            </a:r>
            <a:r>
              <a:rPr lang="zh-CN" altLang="en-US" sz="2800" dirty="0" smtClean="0">
                <a:solidFill>
                  <a:schemeClr val="tx1"/>
                </a:solidFill>
                <a:latin typeface="微软雅黑" pitchFamily="34" charset="-122"/>
                <a:ea typeface="微软雅黑" pitchFamily="34" charset="-122"/>
              </a:rPr>
              <a:t>自定义函数</a:t>
            </a:r>
          </a:p>
        </p:txBody>
      </p:sp>
      <p:pic>
        <p:nvPicPr>
          <p:cNvPr id="71682" name="Picture 2"/>
          <p:cNvPicPr>
            <a:picLocks noChangeAspect="1" noChangeArrowheads="1"/>
          </p:cNvPicPr>
          <p:nvPr/>
        </p:nvPicPr>
        <p:blipFill>
          <a:blip r:embed="rId2" cstate="print"/>
          <a:srcRect/>
          <a:stretch>
            <a:fillRect/>
          </a:stretch>
        </p:blipFill>
        <p:spPr bwMode="auto">
          <a:xfrm>
            <a:off x="5181600" y="1962150"/>
            <a:ext cx="3557588" cy="1242756"/>
          </a:xfrm>
          <a:prstGeom prst="rect">
            <a:avLst/>
          </a:prstGeom>
          <a:noFill/>
          <a:ln w="9525">
            <a:noFill/>
            <a:miter lim="800000"/>
            <a:headEnd/>
            <a:tailEnd/>
          </a:ln>
        </p:spPr>
      </p:pic>
    </p:spTree>
    <p:extLst>
      <p:ext uri="{BB962C8B-B14F-4D97-AF65-F5344CB8AC3E}">
        <p14:creationId xmlns:p14="http://schemas.microsoft.com/office/powerpoint/2010/main" val="20994373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tLang="zh-CN" sz="2800" dirty="0" smtClean="0">
                <a:sym typeface="+mn-ea"/>
              </a:rPr>
              <a:t>14.6.3 </a:t>
            </a:r>
            <a:r>
              <a:rPr lang="zh-CN" altLang="zh-CN" sz="2800" dirty="0" smtClean="0"/>
              <a:t>带</a:t>
            </a:r>
            <a:r>
              <a:rPr lang="zh-CN" altLang="zh-CN" sz="2800" dirty="0"/>
              <a:t>参数返回的</a:t>
            </a:r>
            <a:r>
              <a:rPr lang="en-US" altLang="zh-CN" sz="2800" dirty="0"/>
              <a:t>return</a:t>
            </a:r>
            <a:r>
              <a:rPr lang="zh-CN" altLang="zh-CN" sz="2800" dirty="0"/>
              <a:t>语句</a:t>
            </a:r>
            <a:endParaRPr lang="zh-CN" altLang="en-US" sz="2800" dirty="0" smtClean="0"/>
          </a:p>
        </p:txBody>
      </p:sp>
      <p:sp>
        <p:nvSpPr>
          <p:cNvPr id="2" name="文本占位符 1"/>
          <p:cNvSpPr>
            <a:spLocks noGrp="1"/>
          </p:cNvSpPr>
          <p:nvPr>
            <p:ph idx="1"/>
          </p:nvPr>
        </p:nvSpPr>
        <p:spPr>
          <a:xfrm>
            <a:off x="533400" y="857250"/>
            <a:ext cx="4343400" cy="3771900"/>
          </a:xfrm>
        </p:spPr>
        <p:txBody>
          <a:bodyPr/>
          <a:lstStyle/>
          <a:p>
            <a:pPr marL="0" indent="0">
              <a:lnSpc>
                <a:spcPts val="1600"/>
              </a:lnSpc>
              <a:spcBef>
                <a:spcPts val="0"/>
              </a:spcBef>
              <a:spcAft>
                <a:spcPts val="0"/>
              </a:spcAft>
              <a:buNone/>
            </a:pPr>
            <a:r>
              <a:rPr lang="zh-CN" altLang="en-US" sz="1800" dirty="0"/>
              <a:t>&lt;!-- edu_</a:t>
            </a:r>
            <a:r>
              <a:rPr lang="zh-CN" altLang="en-US" sz="1800" dirty="0" smtClean="0"/>
              <a:t>1</a:t>
            </a:r>
            <a:r>
              <a:rPr lang="en-US" altLang="zh-CN" sz="1800" dirty="0" smtClean="0"/>
              <a:t>4</a:t>
            </a:r>
            <a:r>
              <a:rPr lang="zh-CN" altLang="en-US" sz="1800" dirty="0" smtClean="0"/>
              <a:t>_</a:t>
            </a:r>
            <a:r>
              <a:rPr lang="en-US" altLang="zh-CN" sz="1800" dirty="0" smtClean="0"/>
              <a:t>6_9</a:t>
            </a:r>
            <a:r>
              <a:rPr lang="zh-CN" altLang="en-US" sz="1800" dirty="0" smtClean="0"/>
              <a:t>.</a:t>
            </a:r>
            <a:r>
              <a:rPr lang="zh-CN" altLang="en-US" sz="1800" dirty="0"/>
              <a:t>html --&gt;</a:t>
            </a:r>
          </a:p>
          <a:p>
            <a:pPr marL="0" indent="0">
              <a:lnSpc>
                <a:spcPts val="1600"/>
              </a:lnSpc>
              <a:spcBef>
                <a:spcPts val="0"/>
              </a:spcBef>
              <a:spcAft>
                <a:spcPts val="0"/>
              </a:spcAft>
              <a:buNone/>
            </a:pPr>
            <a:r>
              <a:rPr lang="zh-CN" altLang="en-US" sz="1800" dirty="0"/>
              <a:t>&lt;html&gt;</a:t>
            </a:r>
          </a:p>
          <a:p>
            <a:pPr marL="0" indent="0">
              <a:lnSpc>
                <a:spcPts val="1600"/>
              </a:lnSpc>
              <a:spcBef>
                <a:spcPts val="0"/>
              </a:spcBef>
              <a:spcAft>
                <a:spcPts val="0"/>
              </a:spcAft>
              <a:buNone/>
            </a:pPr>
            <a:r>
              <a:rPr lang="zh-CN" altLang="en-US" sz="1800" dirty="0"/>
              <a:t>&lt;head&gt;</a:t>
            </a:r>
          </a:p>
          <a:p>
            <a:pPr marL="0" indent="0">
              <a:lnSpc>
                <a:spcPts val="1600"/>
              </a:lnSpc>
              <a:spcBef>
                <a:spcPts val="0"/>
              </a:spcBef>
              <a:spcAft>
                <a:spcPts val="0"/>
              </a:spcAft>
              <a:buNone/>
            </a:pPr>
            <a:r>
              <a:rPr lang="zh-CN" altLang="en-US" sz="1800" dirty="0"/>
              <a:t>&lt;title&gt;return语句返回计算结果&lt;/title&gt;</a:t>
            </a:r>
          </a:p>
          <a:p>
            <a:pPr marL="0" indent="0">
              <a:lnSpc>
                <a:spcPts val="1600"/>
              </a:lnSpc>
              <a:spcBef>
                <a:spcPts val="0"/>
              </a:spcBef>
              <a:spcAft>
                <a:spcPts val="0"/>
              </a:spcAft>
              <a:buNone/>
            </a:pPr>
            <a:r>
              <a:rPr lang="zh-CN" altLang="en-US" sz="1800" dirty="0"/>
              <a:t>&lt;script type="text/javascript"&gt;</a:t>
            </a:r>
          </a:p>
          <a:p>
            <a:pPr marL="0" indent="0">
              <a:lnSpc>
                <a:spcPts val="1600"/>
              </a:lnSpc>
              <a:spcBef>
                <a:spcPts val="0"/>
              </a:spcBef>
              <a:spcAft>
                <a:spcPts val="0"/>
              </a:spcAft>
              <a:buNone/>
            </a:pPr>
            <a:r>
              <a:rPr lang="zh-CN" altLang="en-US" sz="1800" dirty="0" smtClean="0">
                <a:solidFill>
                  <a:srgbClr val="FF0000"/>
                </a:solidFill>
              </a:rPr>
              <a:t>     function </a:t>
            </a:r>
            <a:r>
              <a:rPr lang="zh-CN" altLang="en-US" sz="1800" dirty="0">
                <a:solidFill>
                  <a:srgbClr val="FF0000"/>
                </a:solidFill>
              </a:rPr>
              <a:t>plus(a,b,c</a:t>
            </a:r>
            <a:r>
              <a:rPr lang="zh-CN" altLang="en-US" sz="1800" dirty="0" smtClean="0">
                <a:solidFill>
                  <a:srgbClr val="FF0000"/>
                </a:solidFill>
              </a:rPr>
              <a:t>)</a:t>
            </a:r>
            <a:r>
              <a:rPr lang="zh-CN" altLang="en-US" sz="1800" dirty="0" smtClean="0">
                <a:solidFill>
                  <a:srgbClr val="FF0000"/>
                </a:solidFill>
                <a:sym typeface="+mn-ea"/>
              </a:rPr>
              <a:t>{</a:t>
            </a:r>
            <a:endParaRPr lang="en-US" altLang="zh-CN" sz="1800" dirty="0" smtClean="0">
              <a:solidFill>
                <a:srgbClr val="FF0000"/>
              </a:solidFill>
              <a:sym typeface="+mn-ea"/>
            </a:endParaRPr>
          </a:p>
          <a:p>
            <a:pPr marL="0" indent="0">
              <a:lnSpc>
                <a:spcPts val="1600"/>
              </a:lnSpc>
              <a:spcBef>
                <a:spcPts val="0"/>
              </a:spcBef>
              <a:spcAft>
                <a:spcPts val="0"/>
              </a:spcAft>
              <a:buNone/>
            </a:pPr>
            <a:r>
              <a:rPr lang="en-US" altLang="zh-CN" sz="1800" dirty="0">
                <a:solidFill>
                  <a:srgbClr val="FF0000"/>
                </a:solidFill>
                <a:sym typeface="+mn-ea"/>
              </a:rPr>
              <a:t> </a:t>
            </a:r>
            <a:r>
              <a:rPr lang="en-US" altLang="zh-CN" sz="1800" dirty="0" smtClean="0">
                <a:solidFill>
                  <a:srgbClr val="FF0000"/>
                </a:solidFill>
                <a:sym typeface="+mn-ea"/>
              </a:rPr>
              <a:t>        </a:t>
            </a:r>
            <a:r>
              <a:rPr lang="zh-CN" altLang="en-US" sz="1800" dirty="0" smtClean="0">
                <a:solidFill>
                  <a:srgbClr val="FF0000"/>
                </a:solidFill>
              </a:rPr>
              <a:t>return </a:t>
            </a:r>
            <a:r>
              <a:rPr lang="zh-CN" altLang="en-US" sz="1800" dirty="0">
                <a:solidFill>
                  <a:srgbClr val="FF0000"/>
                </a:solidFill>
              </a:rPr>
              <a:t>a+b+c;  //返回累加</a:t>
            </a:r>
            <a:r>
              <a:rPr lang="zh-CN" altLang="en-US" sz="1800" dirty="0" smtClean="0">
                <a:solidFill>
                  <a:srgbClr val="FF0000"/>
                </a:solidFill>
              </a:rPr>
              <a:t>和</a:t>
            </a:r>
            <a:endParaRPr lang="en-US" altLang="zh-CN" sz="1800" dirty="0" smtClean="0">
              <a:solidFill>
                <a:srgbClr val="FF0000"/>
              </a:solidFill>
            </a:endParaRPr>
          </a:p>
          <a:p>
            <a:pPr marL="0" indent="0">
              <a:lnSpc>
                <a:spcPts val="1600"/>
              </a:lnSpc>
              <a:spcBef>
                <a:spcPts val="0"/>
              </a:spcBef>
              <a:spcAft>
                <a:spcPts val="0"/>
              </a:spcAft>
              <a:buNone/>
            </a:pPr>
            <a:r>
              <a:rPr lang="en-US" altLang="zh-CN" sz="1800" dirty="0">
                <a:solidFill>
                  <a:srgbClr val="FF0000"/>
                </a:solidFill>
                <a:sym typeface="+mn-ea"/>
              </a:rPr>
              <a:t> </a:t>
            </a:r>
            <a:r>
              <a:rPr lang="en-US" altLang="zh-CN" sz="1800" dirty="0" smtClean="0">
                <a:solidFill>
                  <a:srgbClr val="FF0000"/>
                </a:solidFill>
                <a:sym typeface="+mn-ea"/>
              </a:rPr>
              <a:t>   </a:t>
            </a:r>
            <a:r>
              <a:rPr lang="zh-CN" altLang="en-US" sz="1800" dirty="0" smtClean="0">
                <a:solidFill>
                  <a:srgbClr val="FF0000"/>
                </a:solidFill>
                <a:sym typeface="+mn-ea"/>
              </a:rPr>
              <a:t>}</a:t>
            </a:r>
            <a:endParaRPr lang="zh-CN" altLang="en-US" sz="1800" dirty="0">
              <a:solidFill>
                <a:srgbClr val="FF0000"/>
              </a:solidFill>
              <a:sym typeface="+mn-ea"/>
            </a:endParaRPr>
          </a:p>
          <a:p>
            <a:pPr marL="0" indent="0">
              <a:lnSpc>
                <a:spcPts val="1600"/>
              </a:lnSpc>
              <a:spcBef>
                <a:spcPts val="0"/>
              </a:spcBef>
              <a:spcAft>
                <a:spcPts val="0"/>
              </a:spcAft>
              <a:buNone/>
            </a:pPr>
            <a:r>
              <a:rPr lang="zh-CN" altLang="en-US" sz="1800" dirty="0"/>
              <a:t>&lt;/script&gt;</a:t>
            </a:r>
          </a:p>
          <a:p>
            <a:pPr lvl="0">
              <a:lnSpc>
                <a:spcPts val="1600"/>
              </a:lnSpc>
              <a:spcBef>
                <a:spcPts val="0"/>
              </a:spcBef>
              <a:spcAft>
                <a:spcPts val="0"/>
              </a:spcAft>
              <a:buNone/>
            </a:pPr>
            <a:r>
              <a:rPr lang="zh-CN" altLang="en-US" sz="1800" dirty="0"/>
              <a:t>&lt;/head</a:t>
            </a:r>
            <a:r>
              <a:rPr lang="zh-CN" altLang="en-US" sz="1800" dirty="0" smtClean="0"/>
              <a:t>&gt;</a:t>
            </a:r>
            <a:endParaRPr lang="en-US" altLang="zh-CN" sz="1800" dirty="0" smtClean="0"/>
          </a:p>
          <a:p>
            <a:pPr lvl="0">
              <a:lnSpc>
                <a:spcPts val="1600"/>
              </a:lnSpc>
              <a:spcBef>
                <a:spcPts val="0"/>
              </a:spcBef>
              <a:spcAft>
                <a:spcPts val="0"/>
              </a:spcAft>
              <a:buNone/>
            </a:pPr>
            <a:r>
              <a:rPr lang="zh-CN" altLang="en-US" sz="1800" dirty="0" smtClean="0">
                <a:solidFill>
                  <a:srgbClr val="000000"/>
                </a:solidFill>
                <a:latin typeface="Arial"/>
                <a:ea typeface="+mn-ea"/>
              </a:rPr>
              <a:t>&lt;</a:t>
            </a:r>
            <a:r>
              <a:rPr lang="zh-CN" altLang="en-US" sz="1800" dirty="0">
                <a:solidFill>
                  <a:srgbClr val="000000"/>
                </a:solidFill>
                <a:latin typeface="Arial"/>
                <a:ea typeface="+mn-ea"/>
              </a:rPr>
              <a:t>body&gt;</a:t>
            </a:r>
          </a:p>
          <a:p>
            <a:pPr lvl="0">
              <a:lnSpc>
                <a:spcPts val="1600"/>
              </a:lnSpc>
              <a:spcBef>
                <a:spcPts val="0"/>
              </a:spcBef>
              <a:spcAft>
                <a:spcPts val="0"/>
              </a:spcAft>
              <a:buNone/>
            </a:pPr>
            <a:r>
              <a:rPr lang="zh-CN" altLang="en-US" sz="1800" dirty="0">
                <a:solidFill>
                  <a:srgbClr val="000000"/>
                </a:solidFill>
                <a:latin typeface="Arial"/>
                <a:ea typeface="+mn-ea"/>
              </a:rPr>
              <a:t>&lt;script type="text/javascript"&gt;</a:t>
            </a:r>
          </a:p>
          <a:p>
            <a:pPr lvl="0">
              <a:lnSpc>
                <a:spcPts val="1600"/>
              </a:lnSpc>
              <a:spcBef>
                <a:spcPts val="0"/>
              </a:spcBef>
              <a:spcAft>
                <a:spcPts val="0"/>
              </a:spcAft>
              <a:buNone/>
            </a:pPr>
            <a:r>
              <a:rPr lang="zh-CN" altLang="en-US" sz="1800" dirty="0">
                <a:solidFill>
                  <a:srgbClr val="000000"/>
                </a:solidFill>
                <a:latin typeface="Arial"/>
                <a:ea typeface="+mn-ea"/>
              </a:rPr>
              <a:t>   document.write("3+4+5结果为："+</a:t>
            </a:r>
            <a:r>
              <a:rPr lang="zh-CN" altLang="en-US" sz="1800" dirty="0">
                <a:solidFill>
                  <a:srgbClr val="FF0000"/>
                </a:solidFill>
                <a:latin typeface="Arial"/>
                <a:ea typeface="+mn-ea"/>
              </a:rPr>
              <a:t>plus(3,4,5)</a:t>
            </a:r>
            <a:r>
              <a:rPr lang="zh-CN" altLang="en-US" sz="1800" dirty="0">
                <a:solidFill>
                  <a:srgbClr val="000000"/>
                </a:solidFill>
                <a:latin typeface="Arial"/>
                <a:ea typeface="+mn-ea"/>
              </a:rPr>
              <a:t>);</a:t>
            </a:r>
          </a:p>
          <a:p>
            <a:pPr lvl="0">
              <a:lnSpc>
                <a:spcPts val="1600"/>
              </a:lnSpc>
              <a:spcBef>
                <a:spcPts val="0"/>
              </a:spcBef>
              <a:spcAft>
                <a:spcPts val="0"/>
              </a:spcAft>
              <a:buNone/>
            </a:pPr>
            <a:r>
              <a:rPr lang="zh-CN" altLang="en-US" sz="1800" dirty="0">
                <a:solidFill>
                  <a:srgbClr val="000000"/>
                </a:solidFill>
                <a:latin typeface="Arial"/>
                <a:ea typeface="+mn-ea"/>
              </a:rPr>
              <a:t>&lt;/script&gt;</a:t>
            </a:r>
          </a:p>
          <a:p>
            <a:pPr lvl="0">
              <a:lnSpc>
                <a:spcPts val="1600"/>
              </a:lnSpc>
              <a:spcBef>
                <a:spcPts val="0"/>
              </a:spcBef>
              <a:spcAft>
                <a:spcPts val="0"/>
              </a:spcAft>
              <a:buNone/>
            </a:pPr>
            <a:r>
              <a:rPr lang="zh-CN" altLang="en-US" sz="1800" dirty="0">
                <a:solidFill>
                  <a:srgbClr val="000000"/>
                </a:solidFill>
                <a:latin typeface="Arial"/>
                <a:ea typeface="+mn-ea"/>
              </a:rPr>
              <a:t>&lt;/body&gt;</a:t>
            </a:r>
          </a:p>
          <a:p>
            <a:pPr lvl="0">
              <a:lnSpc>
                <a:spcPts val="1600"/>
              </a:lnSpc>
              <a:spcBef>
                <a:spcPts val="0"/>
              </a:spcBef>
              <a:spcAft>
                <a:spcPts val="0"/>
              </a:spcAft>
              <a:buNone/>
            </a:pPr>
            <a:r>
              <a:rPr lang="zh-CN" altLang="en-US" sz="1800" dirty="0">
                <a:solidFill>
                  <a:srgbClr val="000000"/>
                </a:solidFill>
                <a:latin typeface="Arial"/>
                <a:ea typeface="+mn-ea"/>
              </a:rPr>
              <a:t>&lt;/html&gt;</a:t>
            </a:r>
          </a:p>
          <a:p>
            <a:pPr marL="0" indent="0">
              <a:lnSpc>
                <a:spcPct val="80000"/>
              </a:lnSpc>
              <a:buNone/>
            </a:pPr>
            <a:endParaRPr lang="zh-CN" altLang="en-US" sz="1400" dirty="0"/>
          </a:p>
        </p:txBody>
      </p:sp>
      <p:pic>
        <p:nvPicPr>
          <p:cNvPr id="72706" name="Picture 2"/>
          <p:cNvPicPr>
            <a:picLocks noChangeAspect="1" noChangeArrowheads="1"/>
          </p:cNvPicPr>
          <p:nvPr/>
        </p:nvPicPr>
        <p:blipFill>
          <a:blip r:embed="rId2" cstate="print"/>
          <a:srcRect/>
          <a:stretch>
            <a:fillRect/>
          </a:stretch>
        </p:blipFill>
        <p:spPr bwMode="auto">
          <a:xfrm>
            <a:off x="5334000" y="1818744"/>
            <a:ext cx="3429000" cy="1815684"/>
          </a:xfrm>
          <a:prstGeom prst="rect">
            <a:avLst/>
          </a:prstGeom>
          <a:noFill/>
          <a:ln w="9525">
            <a:noFill/>
            <a:miter lim="800000"/>
            <a:headEnd/>
            <a:tailEnd/>
          </a:ln>
        </p:spPr>
      </p:pic>
    </p:spTree>
    <p:extLst>
      <p:ext uri="{BB962C8B-B14F-4D97-AF65-F5344CB8AC3E}">
        <p14:creationId xmlns:p14="http://schemas.microsoft.com/office/powerpoint/2010/main" val="21901323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r>
              <a:rPr lang="en-US" altLang="zh-CN" dirty="0" smtClean="0"/>
              <a:t>14.6.4 </a:t>
            </a:r>
            <a:r>
              <a:rPr lang="zh-CN" altLang="en-US" dirty="0" smtClean="0"/>
              <a:t>函数变量的作用域</a:t>
            </a:r>
          </a:p>
        </p:txBody>
      </p:sp>
      <p:sp>
        <p:nvSpPr>
          <p:cNvPr id="83970" name="Rectangle 3"/>
          <p:cNvSpPr>
            <a:spLocks noGrp="1" noChangeArrowheads="1"/>
          </p:cNvSpPr>
          <p:nvPr>
            <p:ph idx="1"/>
          </p:nvPr>
        </p:nvSpPr>
        <p:spPr>
          <a:xfrm>
            <a:off x="533400" y="819151"/>
            <a:ext cx="8509000" cy="3810000"/>
          </a:xfrm>
        </p:spPr>
        <p:txBody>
          <a:bodyPr/>
          <a:lstStyle/>
          <a:p>
            <a:pPr marL="0" indent="0">
              <a:spcBef>
                <a:spcPts val="0"/>
              </a:spcBef>
              <a:spcAft>
                <a:spcPts val="0"/>
              </a:spcAft>
              <a:buNone/>
            </a:pPr>
            <a:r>
              <a:rPr lang="zh-CN" altLang="en-US" dirty="0" smtClean="0">
                <a:solidFill>
                  <a:srgbClr val="FF0000"/>
                </a:solidFill>
              </a:rPr>
              <a:t>变量分为局部变量和全局变量</a:t>
            </a:r>
            <a:r>
              <a:rPr lang="zh-CN" altLang="en-US" dirty="0" smtClean="0"/>
              <a:t>。</a:t>
            </a:r>
          </a:p>
          <a:p>
            <a:pPr marL="0" indent="541338">
              <a:spcBef>
                <a:spcPts val="0"/>
              </a:spcBef>
              <a:spcAft>
                <a:spcPts val="0"/>
              </a:spcAft>
            </a:pPr>
            <a:r>
              <a:rPr lang="zh-CN" altLang="en-US" dirty="0" smtClean="0">
                <a:solidFill>
                  <a:srgbClr val="FF0000"/>
                </a:solidFill>
              </a:rPr>
              <a:t>局部变量</a:t>
            </a:r>
            <a:r>
              <a:rPr lang="zh-CN" altLang="en-US" dirty="0" smtClean="0"/>
              <a:t>是指在函数内部声明的变量，只在一段程序中起作用的变量；</a:t>
            </a:r>
            <a:r>
              <a:rPr lang="zh-CN" altLang="en-US" dirty="0" smtClean="0">
                <a:solidFill>
                  <a:srgbClr val="FF0000"/>
                </a:solidFill>
              </a:rPr>
              <a:t>全局变量</a:t>
            </a:r>
            <a:r>
              <a:rPr lang="zh-CN" altLang="en-US" dirty="0" smtClean="0"/>
              <a:t>是指在函数之外声明的变量，在整个</a:t>
            </a:r>
            <a:r>
              <a:rPr lang="en-US" altLang="zh-CN" dirty="0" smtClean="0"/>
              <a:t>JavaScript</a:t>
            </a:r>
            <a:r>
              <a:rPr lang="zh-CN" altLang="en-US" dirty="0" smtClean="0"/>
              <a:t>代码中都可起作用的变量，全局变量的生命周期从声明开始，在页面关闭时结束。</a:t>
            </a:r>
          </a:p>
          <a:p>
            <a:pPr marL="0" indent="541338">
              <a:spcBef>
                <a:spcPts val="0"/>
              </a:spcBef>
              <a:spcAft>
                <a:spcPts val="0"/>
              </a:spcAft>
            </a:pPr>
            <a:r>
              <a:rPr lang="zh-CN" altLang="en-US" dirty="0" smtClean="0"/>
              <a:t>局部变量和全局变量可以重名。即在函数体外声明了一个变量，在函数体内再声明一个同名的变量。在函数体内部，局部变量的优先级高于全局变量，即在函数体内，同名的全局变量被隐藏了。</a:t>
            </a:r>
          </a:p>
          <a:p>
            <a:pPr marL="0" indent="541338">
              <a:spcBef>
                <a:spcPts val="0"/>
              </a:spcBef>
              <a:spcAft>
                <a:spcPts val="0"/>
              </a:spcAft>
            </a:pPr>
            <a:r>
              <a:rPr lang="zh-CN" altLang="en-US" dirty="0" smtClean="0"/>
              <a:t>需要注意到是：专用于函数体内部的变量一定要用</a:t>
            </a:r>
            <a:r>
              <a:rPr lang="en-US" altLang="zh-CN" dirty="0" err="1" smtClean="0">
                <a:solidFill>
                  <a:srgbClr val="FF0000"/>
                </a:solidFill>
              </a:rPr>
              <a:t>var</a:t>
            </a:r>
            <a:r>
              <a:rPr lang="zh-CN" altLang="en-US" dirty="0" smtClean="0">
                <a:solidFill>
                  <a:srgbClr val="FF0000"/>
                </a:solidFill>
              </a:rPr>
              <a:t>关键字声明</a:t>
            </a:r>
            <a:r>
              <a:rPr lang="zh-CN" altLang="en-US" dirty="0" smtClean="0"/>
              <a:t>，否则该变量将被定义成全局变量，如果函数体外部有同名的变量，可能导致该全局变量被修改。</a:t>
            </a:r>
          </a:p>
        </p:txBody>
      </p:sp>
    </p:spTree>
    <p:extLst>
      <p:ext uri="{BB962C8B-B14F-4D97-AF65-F5344CB8AC3E}">
        <p14:creationId xmlns:p14="http://schemas.microsoft.com/office/powerpoint/2010/main" val="38923314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ym typeface="+mn-ea"/>
              </a:rPr>
              <a:t>14.6.4 </a:t>
            </a:r>
            <a:r>
              <a:rPr lang="zh-CN" altLang="en-US" dirty="0" smtClean="0">
                <a:sym typeface="+mn-ea"/>
              </a:rPr>
              <a:t>函数变量的作用域案例</a:t>
            </a:r>
            <a:endParaRPr lang="en-US" altLang="zh-CN" dirty="0" smtClean="0">
              <a:sym typeface="+mn-ea"/>
            </a:endParaRPr>
          </a:p>
        </p:txBody>
      </p:sp>
      <p:sp>
        <p:nvSpPr>
          <p:cNvPr id="3" name="文本占位符 2"/>
          <p:cNvSpPr>
            <a:spLocks noGrp="1"/>
          </p:cNvSpPr>
          <p:nvPr>
            <p:ph idx="1"/>
          </p:nvPr>
        </p:nvSpPr>
        <p:spPr>
          <a:xfrm>
            <a:off x="533401" y="836771"/>
            <a:ext cx="3847466" cy="3868579"/>
          </a:xfrm>
        </p:spPr>
        <p:txBody>
          <a:bodyPr/>
          <a:lstStyle/>
          <a:p>
            <a:pPr marL="228600" indent="-228600">
              <a:lnSpc>
                <a:spcPts val="1500"/>
              </a:lnSpc>
              <a:spcBef>
                <a:spcPts val="0"/>
              </a:spcBef>
              <a:spcAft>
                <a:spcPts val="0"/>
              </a:spcAft>
              <a:buNone/>
            </a:pPr>
            <a:r>
              <a:rPr lang="zh-CN" altLang="en-US" sz="1400" dirty="0"/>
              <a:t>&lt;!-- edu_</a:t>
            </a:r>
            <a:r>
              <a:rPr lang="zh-CN" altLang="en-US" sz="1400" dirty="0" smtClean="0"/>
              <a:t>1</a:t>
            </a:r>
            <a:r>
              <a:rPr lang="en-US" altLang="zh-CN" sz="1400" dirty="0" smtClean="0"/>
              <a:t>4</a:t>
            </a:r>
            <a:r>
              <a:rPr lang="zh-CN" altLang="en-US" sz="1400" dirty="0" smtClean="0"/>
              <a:t>_</a:t>
            </a:r>
            <a:r>
              <a:rPr lang="zh-CN" altLang="en-US" sz="1400" dirty="0"/>
              <a:t>6</a:t>
            </a:r>
            <a:r>
              <a:rPr lang="zh-CN" altLang="en-US" sz="1400" dirty="0" smtClean="0"/>
              <a:t>_</a:t>
            </a:r>
            <a:r>
              <a:rPr lang="en-US" altLang="zh-CN" sz="1400" dirty="0" smtClean="0"/>
              <a:t>10</a:t>
            </a:r>
            <a:r>
              <a:rPr lang="zh-CN" altLang="en-US" sz="1400" dirty="0" smtClean="0"/>
              <a:t>.</a:t>
            </a:r>
            <a:r>
              <a:rPr lang="zh-CN" altLang="en-US" sz="1400" dirty="0"/>
              <a:t>html --&gt;</a:t>
            </a:r>
          </a:p>
          <a:p>
            <a:pPr marL="228600" indent="-228600">
              <a:lnSpc>
                <a:spcPts val="1500"/>
              </a:lnSpc>
              <a:spcBef>
                <a:spcPts val="0"/>
              </a:spcBef>
              <a:spcAft>
                <a:spcPts val="0"/>
              </a:spcAft>
              <a:buNone/>
            </a:pPr>
            <a:r>
              <a:rPr lang="zh-CN" altLang="en-US" sz="1400" dirty="0"/>
              <a:t>&lt;html&gt;</a:t>
            </a:r>
          </a:p>
          <a:p>
            <a:pPr marL="228600" indent="-228600">
              <a:lnSpc>
                <a:spcPts val="1500"/>
              </a:lnSpc>
              <a:spcBef>
                <a:spcPts val="0"/>
              </a:spcBef>
              <a:spcAft>
                <a:spcPts val="0"/>
              </a:spcAft>
              <a:buNone/>
            </a:pPr>
            <a:r>
              <a:rPr lang="zh-CN" altLang="en-US" sz="1400" dirty="0"/>
              <a:t>&lt;head&gt;</a:t>
            </a:r>
          </a:p>
          <a:p>
            <a:pPr marL="228600" indent="-228600">
              <a:lnSpc>
                <a:spcPts val="1500"/>
              </a:lnSpc>
              <a:spcBef>
                <a:spcPts val="0"/>
              </a:spcBef>
              <a:spcAft>
                <a:spcPts val="0"/>
              </a:spcAft>
              <a:buNone/>
            </a:pPr>
            <a:r>
              <a:rPr lang="zh-CN" altLang="en-US" sz="1400" dirty="0"/>
              <a:t>&lt;title&gt;全局变量和局部变量使用实例&lt;/title&gt;</a:t>
            </a:r>
          </a:p>
          <a:p>
            <a:pPr marL="228600" indent="-228600">
              <a:lnSpc>
                <a:spcPts val="1500"/>
              </a:lnSpc>
              <a:spcBef>
                <a:spcPts val="0"/>
              </a:spcBef>
              <a:spcAft>
                <a:spcPts val="0"/>
              </a:spcAft>
              <a:buNone/>
            </a:pPr>
            <a:r>
              <a:rPr lang="zh-CN" altLang="en-US" sz="1400" dirty="0"/>
              <a:t>&lt;/head&gt;</a:t>
            </a:r>
          </a:p>
          <a:p>
            <a:pPr marL="228600" indent="-228600">
              <a:lnSpc>
                <a:spcPts val="1500"/>
              </a:lnSpc>
              <a:spcBef>
                <a:spcPts val="0"/>
              </a:spcBef>
              <a:spcAft>
                <a:spcPts val="0"/>
              </a:spcAft>
              <a:buNone/>
            </a:pPr>
            <a:r>
              <a:rPr lang="zh-CN" altLang="en-US" sz="1400" dirty="0"/>
              <a:t>&lt;body&gt;</a:t>
            </a:r>
          </a:p>
          <a:p>
            <a:pPr marL="228600" indent="-228600">
              <a:lnSpc>
                <a:spcPts val="1500"/>
              </a:lnSpc>
              <a:spcBef>
                <a:spcPts val="0"/>
              </a:spcBef>
              <a:spcAft>
                <a:spcPts val="0"/>
              </a:spcAft>
              <a:buNone/>
            </a:pPr>
            <a:r>
              <a:rPr lang="zh-CN" altLang="en-US" sz="1400" dirty="0"/>
              <a:t>&lt;h4&gt;全局变量和局部变量使用&lt;/h4&gt;</a:t>
            </a:r>
          </a:p>
          <a:p>
            <a:pPr marL="228600" indent="-228600">
              <a:lnSpc>
                <a:spcPts val="1500"/>
              </a:lnSpc>
              <a:spcBef>
                <a:spcPts val="0"/>
              </a:spcBef>
              <a:spcAft>
                <a:spcPts val="0"/>
              </a:spcAft>
              <a:buNone/>
            </a:pPr>
            <a:r>
              <a:rPr lang="zh-CN" altLang="en-US" sz="1400" dirty="0"/>
              <a:t>&lt;script type="text/javascript"&gt;</a:t>
            </a:r>
          </a:p>
          <a:p>
            <a:pPr marL="228600" indent="-228600">
              <a:lnSpc>
                <a:spcPts val="1500"/>
              </a:lnSpc>
              <a:spcBef>
                <a:spcPts val="0"/>
              </a:spcBef>
              <a:spcAft>
                <a:spcPts val="0"/>
              </a:spcAft>
              <a:buNone/>
            </a:pPr>
            <a:r>
              <a:rPr lang="zh-CN" altLang="en-US" sz="1400" dirty="0"/>
              <a:t>  </a:t>
            </a:r>
            <a:r>
              <a:rPr lang="zh-CN" altLang="en-US" sz="1400" dirty="0">
                <a:solidFill>
                  <a:srgbClr val="FF0000"/>
                </a:solidFill>
              </a:rPr>
              <a:t>var test1 = 100;</a:t>
            </a:r>
          </a:p>
          <a:p>
            <a:pPr marL="228600" indent="-228600">
              <a:lnSpc>
                <a:spcPts val="1500"/>
              </a:lnSpc>
              <a:spcBef>
                <a:spcPts val="0"/>
              </a:spcBef>
              <a:spcAft>
                <a:spcPts val="0"/>
              </a:spcAft>
              <a:buNone/>
            </a:pPr>
            <a:r>
              <a:rPr lang="zh-CN" altLang="en-US" sz="1400" dirty="0">
                <a:solidFill>
                  <a:srgbClr val="FF0000"/>
                </a:solidFill>
              </a:rPr>
              <a:t>  var test2 = 100;</a:t>
            </a:r>
          </a:p>
          <a:p>
            <a:pPr marL="228600" indent="-228600">
              <a:lnSpc>
                <a:spcPts val="1500"/>
              </a:lnSpc>
              <a:spcBef>
                <a:spcPts val="0"/>
              </a:spcBef>
              <a:spcAft>
                <a:spcPts val="0"/>
              </a:spcAft>
              <a:buNone/>
            </a:pPr>
            <a:r>
              <a:rPr lang="zh-CN" altLang="en-US" sz="1400" dirty="0"/>
              <a:t>  function checkScope( )</a:t>
            </a:r>
            <a:r>
              <a:rPr lang="zh-CN" altLang="en-US" sz="1400" dirty="0">
                <a:sym typeface="+mn-ea"/>
              </a:rPr>
              <a:t>{</a:t>
            </a:r>
          </a:p>
          <a:p>
            <a:pPr marL="228600" indent="-228600">
              <a:lnSpc>
                <a:spcPts val="1500"/>
              </a:lnSpc>
              <a:spcBef>
                <a:spcPts val="0"/>
              </a:spcBef>
              <a:spcAft>
                <a:spcPts val="0"/>
              </a:spcAft>
              <a:buNone/>
            </a:pPr>
            <a:r>
              <a:rPr lang="zh-CN" altLang="en-US" sz="1400" dirty="0"/>
              <a:t>  var test1 = 200; </a:t>
            </a:r>
            <a:r>
              <a:rPr lang="en-US" altLang="zh-CN" sz="1400" dirty="0"/>
              <a:t>//</a:t>
            </a:r>
            <a:r>
              <a:rPr lang="zh-CN" altLang="zh-CN" sz="1400" dirty="0">
                <a:ea typeface="宋体" charset="0"/>
              </a:rPr>
              <a:t>同名局部变量</a:t>
            </a:r>
          </a:p>
          <a:p>
            <a:pPr marL="228600" indent="-228600">
              <a:lnSpc>
                <a:spcPts val="1500"/>
              </a:lnSpc>
              <a:spcBef>
                <a:spcPts val="0"/>
              </a:spcBef>
              <a:spcAft>
                <a:spcPts val="0"/>
              </a:spcAft>
              <a:buNone/>
            </a:pPr>
            <a:r>
              <a:rPr lang="zh-CN" altLang="en-US" sz="1400" dirty="0"/>
              <a:t>  </a:t>
            </a:r>
            <a:r>
              <a:rPr lang="zh-CN" altLang="en-US" sz="1400" dirty="0">
                <a:solidFill>
                  <a:srgbClr val="FF0000"/>
                </a:solidFill>
              </a:rPr>
              <a:t>test2 = 200;</a:t>
            </a:r>
          </a:p>
          <a:p>
            <a:pPr marL="228600" indent="-228600">
              <a:lnSpc>
                <a:spcPts val="1500"/>
              </a:lnSpc>
              <a:spcBef>
                <a:spcPts val="0"/>
              </a:spcBef>
              <a:spcAft>
                <a:spcPts val="0"/>
              </a:spcAft>
              <a:buNone/>
            </a:pPr>
            <a:r>
              <a:rPr lang="zh-CN" altLang="en-US" sz="1400" dirty="0">
                <a:sym typeface="+mn-ea"/>
              </a:rPr>
              <a:t>document.write("局部变量test1的值为"+test1);</a:t>
            </a:r>
            <a:endParaRPr lang="zh-CN" altLang="en-US" sz="1400" dirty="0">
              <a:latin typeface="+mn-lt"/>
              <a:ea typeface="+mn-ea"/>
              <a:sym typeface="+mn-ea"/>
            </a:endParaRPr>
          </a:p>
          <a:p>
            <a:pPr marL="342900" indent="-342900">
              <a:lnSpc>
                <a:spcPts val="1500"/>
              </a:lnSpc>
              <a:spcBef>
                <a:spcPts val="0"/>
              </a:spcBef>
              <a:spcAft>
                <a:spcPts val="0"/>
              </a:spcAft>
              <a:buClr>
                <a:srgbClr val="FF0000"/>
              </a:buClr>
              <a:buNone/>
            </a:pPr>
            <a:r>
              <a:rPr lang="zh-CN" altLang="en-US" sz="1400" dirty="0">
                <a:latin typeface="Verdana" pitchFamily="34" charset="0"/>
                <a:ea typeface="+mn-ea"/>
                <a:cs typeface="Verdana" pitchFamily="34" charset="0"/>
                <a:sym typeface="+mn-ea"/>
              </a:rPr>
              <a:t>document.write("&lt;br/&gt;");</a:t>
            </a:r>
          </a:p>
          <a:p>
            <a:pPr marL="342900" indent="-342900">
              <a:lnSpc>
                <a:spcPts val="1500"/>
              </a:lnSpc>
              <a:spcBef>
                <a:spcPts val="0"/>
              </a:spcBef>
              <a:spcAft>
                <a:spcPts val="0"/>
              </a:spcAft>
              <a:buClr>
                <a:srgbClr val="FF0000"/>
              </a:buClr>
              <a:buNone/>
            </a:pPr>
            <a:r>
              <a:rPr lang="zh-CN" altLang="en-US" sz="1400" dirty="0">
                <a:latin typeface="Verdana" pitchFamily="34" charset="0"/>
                <a:ea typeface="+mn-ea"/>
                <a:cs typeface="Verdana" pitchFamily="34" charset="0"/>
                <a:sym typeface="+mn-ea"/>
              </a:rPr>
              <a:t>}</a:t>
            </a:r>
          </a:p>
          <a:p>
            <a:pPr marL="342900" indent="-342900">
              <a:lnSpc>
                <a:spcPts val="1500"/>
              </a:lnSpc>
              <a:spcBef>
                <a:spcPts val="0"/>
              </a:spcBef>
              <a:spcAft>
                <a:spcPts val="0"/>
              </a:spcAft>
              <a:buClr>
                <a:srgbClr val="FF0000"/>
              </a:buClr>
              <a:buNone/>
            </a:pPr>
            <a:r>
              <a:rPr lang="zh-CN" altLang="en-US" sz="1400" dirty="0">
                <a:latin typeface="Verdana" pitchFamily="34" charset="0"/>
                <a:ea typeface="+mn-ea"/>
                <a:cs typeface="Verdana" pitchFamily="34" charset="0"/>
                <a:sym typeface="+mn-ea"/>
              </a:rPr>
              <a:t>checkScope( );</a:t>
            </a:r>
          </a:p>
          <a:p>
            <a:pPr marL="342900" indent="-342900">
              <a:lnSpc>
                <a:spcPts val="1500"/>
              </a:lnSpc>
              <a:spcBef>
                <a:spcPts val="0"/>
              </a:spcBef>
              <a:spcAft>
                <a:spcPts val="0"/>
              </a:spcAft>
              <a:buClr>
                <a:srgbClr val="FF0000"/>
              </a:buClr>
              <a:buNone/>
            </a:pPr>
            <a:r>
              <a:rPr lang="zh-CN" altLang="en-US" sz="1400" dirty="0">
                <a:latin typeface="Verdana" pitchFamily="34" charset="0"/>
                <a:ea typeface="+mn-ea"/>
                <a:cs typeface="Verdana" pitchFamily="34" charset="0"/>
                <a:sym typeface="+mn-ea"/>
              </a:rPr>
              <a:t>document.write("全局变量test1的值为"+test1);</a:t>
            </a:r>
          </a:p>
          <a:p>
            <a:pPr marL="228600" indent="-228600">
              <a:lnSpc>
                <a:spcPts val="1400"/>
              </a:lnSpc>
              <a:spcBef>
                <a:spcPts val="0"/>
              </a:spcBef>
              <a:spcAft>
                <a:spcPts val="0"/>
              </a:spcAft>
              <a:buNone/>
            </a:pPr>
            <a:endParaRPr lang="zh-CN" altLang="en-US" sz="1400" dirty="0">
              <a:solidFill>
                <a:srgbClr val="FF0000"/>
              </a:solidFill>
            </a:endParaRPr>
          </a:p>
          <a:p>
            <a:pPr marL="228600" indent="-228600">
              <a:buAutoNum type="arabicPeriod"/>
            </a:pPr>
            <a:endParaRPr lang="zh-CN" altLang="en-US" sz="1600" dirty="0">
              <a:solidFill>
                <a:srgbClr val="FF0000"/>
              </a:solidFill>
            </a:endParaRPr>
          </a:p>
        </p:txBody>
      </p:sp>
      <p:sp>
        <p:nvSpPr>
          <p:cNvPr id="4" name="文本框 3"/>
          <p:cNvSpPr txBox="1"/>
          <p:nvPr/>
        </p:nvSpPr>
        <p:spPr>
          <a:xfrm>
            <a:off x="4604386" y="868799"/>
            <a:ext cx="4448175" cy="1246495"/>
          </a:xfrm>
          <a:prstGeom prst="rect">
            <a:avLst/>
          </a:prstGeom>
          <a:noFill/>
        </p:spPr>
        <p:txBody>
          <a:bodyPr wrap="square" rtlCol="0" anchor="t">
            <a:spAutoFit/>
          </a:bodyPr>
          <a:lstStyle/>
          <a:p>
            <a:pPr marL="342900" indent="-342900" algn="l" defTabSz="1158875" eaLnBrk="0" hangingPunct="0">
              <a:lnSpc>
                <a:spcPts val="1500"/>
              </a:lnSpc>
              <a:spcBef>
                <a:spcPts val="0"/>
              </a:spcBef>
              <a:spcAft>
                <a:spcPts val="0"/>
              </a:spcAft>
              <a:buClr>
                <a:srgbClr val="FF0000"/>
              </a:buClr>
            </a:pPr>
            <a:r>
              <a:rPr lang="zh-CN" altLang="en-US" sz="1600" b="0" dirty="0" smtClean="0">
                <a:latin typeface="Verdana" pitchFamily="34" charset="0"/>
                <a:ea typeface="+mn-ea"/>
                <a:cs typeface="Verdana" pitchFamily="34" charset="0"/>
                <a:sym typeface="+mn-ea"/>
              </a:rPr>
              <a:t>document.write</a:t>
            </a:r>
            <a:r>
              <a:rPr lang="zh-CN" altLang="en-US" sz="1600" b="0" dirty="0">
                <a:latin typeface="Verdana" pitchFamily="34" charset="0"/>
                <a:ea typeface="+mn-ea"/>
                <a:cs typeface="Verdana" pitchFamily="34" charset="0"/>
                <a:sym typeface="+mn-ea"/>
              </a:rPr>
              <a:t>("&lt;br/&gt;");</a:t>
            </a:r>
          </a:p>
          <a:p>
            <a:pPr marL="342900" indent="-342900" algn="l" defTabSz="1158875" eaLnBrk="0" hangingPunct="0">
              <a:lnSpc>
                <a:spcPts val="1500"/>
              </a:lnSpc>
              <a:spcBef>
                <a:spcPts val="0"/>
              </a:spcBef>
              <a:spcAft>
                <a:spcPts val="0"/>
              </a:spcAft>
              <a:buClr>
                <a:srgbClr val="FF0000"/>
              </a:buClr>
            </a:pPr>
            <a:r>
              <a:rPr lang="zh-CN" altLang="en-US" sz="1600" b="0" dirty="0">
                <a:latin typeface="Verdana" pitchFamily="34" charset="0"/>
                <a:ea typeface="+mn-ea"/>
                <a:cs typeface="Verdana" pitchFamily="34" charset="0"/>
                <a:sym typeface="+mn-ea"/>
              </a:rPr>
              <a:t>document.write("全局变量test2的值为"+test2);</a:t>
            </a:r>
          </a:p>
          <a:p>
            <a:pPr marL="342900" indent="-342900" algn="l" defTabSz="1158875" eaLnBrk="0" hangingPunct="0">
              <a:lnSpc>
                <a:spcPts val="1500"/>
              </a:lnSpc>
              <a:spcBef>
                <a:spcPts val="0"/>
              </a:spcBef>
              <a:spcAft>
                <a:spcPts val="0"/>
              </a:spcAft>
              <a:buClr>
                <a:srgbClr val="FF0000"/>
              </a:buClr>
            </a:pPr>
            <a:r>
              <a:rPr lang="zh-CN" altLang="en-US" sz="1600" b="0" dirty="0">
                <a:latin typeface="Verdana" pitchFamily="34" charset="0"/>
                <a:ea typeface="+mn-ea"/>
                <a:cs typeface="Verdana" pitchFamily="34" charset="0"/>
                <a:sym typeface="+mn-ea"/>
              </a:rPr>
              <a:t>&lt;/script&gt;</a:t>
            </a:r>
          </a:p>
          <a:p>
            <a:pPr marL="342900" indent="-342900" algn="l" defTabSz="1158875" eaLnBrk="0" hangingPunct="0">
              <a:lnSpc>
                <a:spcPts val="1500"/>
              </a:lnSpc>
              <a:spcBef>
                <a:spcPts val="0"/>
              </a:spcBef>
              <a:spcAft>
                <a:spcPts val="0"/>
              </a:spcAft>
              <a:buClr>
                <a:srgbClr val="FF0000"/>
              </a:buClr>
            </a:pPr>
            <a:r>
              <a:rPr lang="zh-CN" altLang="en-US" sz="1600" b="0" dirty="0">
                <a:latin typeface="Verdana" pitchFamily="34" charset="0"/>
                <a:ea typeface="+mn-ea"/>
                <a:cs typeface="Verdana" pitchFamily="34" charset="0"/>
                <a:sym typeface="+mn-ea"/>
              </a:rPr>
              <a:t>&lt;/body&gt;</a:t>
            </a:r>
          </a:p>
          <a:p>
            <a:pPr marL="342900" indent="-342900" algn="l" defTabSz="1158875" eaLnBrk="0" hangingPunct="0">
              <a:lnSpc>
                <a:spcPts val="1500"/>
              </a:lnSpc>
              <a:spcBef>
                <a:spcPts val="0"/>
              </a:spcBef>
              <a:spcAft>
                <a:spcPts val="0"/>
              </a:spcAft>
              <a:buClr>
                <a:srgbClr val="FF0000"/>
              </a:buClr>
            </a:pPr>
            <a:r>
              <a:rPr lang="zh-CN" altLang="en-US" sz="1600" b="0" dirty="0">
                <a:latin typeface="Verdana" pitchFamily="34" charset="0"/>
                <a:ea typeface="+mn-ea"/>
                <a:cs typeface="Verdana" pitchFamily="34" charset="0"/>
                <a:sym typeface="+mn-ea"/>
              </a:rPr>
              <a:t>&lt;/html&gt;</a:t>
            </a:r>
          </a:p>
        </p:txBody>
      </p:sp>
      <p:pic>
        <p:nvPicPr>
          <p:cNvPr id="73730" name="Picture 2"/>
          <p:cNvPicPr>
            <a:picLocks noChangeAspect="1" noChangeArrowheads="1"/>
          </p:cNvPicPr>
          <p:nvPr/>
        </p:nvPicPr>
        <p:blipFill>
          <a:blip r:embed="rId2" cstate="print"/>
          <a:srcRect/>
          <a:stretch>
            <a:fillRect/>
          </a:stretch>
        </p:blipFill>
        <p:spPr bwMode="auto">
          <a:xfrm>
            <a:off x="5181599" y="2343150"/>
            <a:ext cx="3708707" cy="2286000"/>
          </a:xfrm>
          <a:prstGeom prst="rect">
            <a:avLst/>
          </a:prstGeom>
          <a:noFill/>
          <a:ln w="9525">
            <a:noFill/>
            <a:miter lim="800000"/>
            <a:headEnd/>
            <a:tailEnd/>
          </a:ln>
        </p:spPr>
      </p:pic>
    </p:spTree>
    <p:extLst>
      <p:ext uri="{BB962C8B-B14F-4D97-AF65-F5344CB8AC3E}">
        <p14:creationId xmlns:p14="http://schemas.microsoft.com/office/powerpoint/2010/main" val="120036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altLang="zh-CN" sz="2800" dirty="0" smtClean="0"/>
              <a:t>14.1.3  JavaScript</a:t>
            </a:r>
            <a:r>
              <a:rPr lang="zh-CN" altLang="en-US" sz="2800" dirty="0" smtClean="0"/>
              <a:t>放置</a:t>
            </a:r>
            <a:r>
              <a:rPr lang="en-US" altLang="zh-CN" sz="2800" dirty="0" smtClean="0"/>
              <a:t>-</a:t>
            </a:r>
            <a:r>
              <a:rPr lang="zh-CN" altLang="en-US" sz="2800" dirty="0" smtClean="0"/>
              <a:t>头部</a:t>
            </a:r>
          </a:p>
        </p:txBody>
      </p:sp>
      <p:sp>
        <p:nvSpPr>
          <p:cNvPr id="19460" name="Rectangle 4"/>
          <p:cNvSpPr>
            <a:spLocks noChangeArrowheads="1"/>
          </p:cNvSpPr>
          <p:nvPr/>
        </p:nvSpPr>
        <p:spPr bwMode="auto">
          <a:xfrm>
            <a:off x="533400" y="819150"/>
            <a:ext cx="4419600" cy="3144451"/>
          </a:xfrm>
          <a:prstGeom prst="rect">
            <a:avLst/>
          </a:prstGeom>
          <a:noFill/>
          <a:ln w="9525">
            <a:noFill/>
            <a:miter lim="800000"/>
            <a:headEnd/>
            <a:tailEnd/>
          </a:ln>
        </p:spPr>
        <p:txBody>
          <a:bodyPr wrap="square">
            <a:spAutoFit/>
          </a:bodyPr>
          <a:lstStyle/>
          <a:p>
            <a:pPr>
              <a:lnSpc>
                <a:spcPts val="1400"/>
              </a:lnSpc>
            </a:pPr>
            <a:r>
              <a:rPr lang="en-US" altLang="zh-CN" sz="1400" dirty="0"/>
              <a:t>&lt;!-- </a:t>
            </a:r>
            <a:r>
              <a:rPr lang="en-US" altLang="zh-CN" sz="1400" dirty="0" smtClean="0"/>
              <a:t>edu_14_1_2.html </a:t>
            </a:r>
            <a:r>
              <a:rPr lang="en-US" altLang="zh-CN" sz="1400" dirty="0"/>
              <a:t>--&gt;</a:t>
            </a:r>
          </a:p>
          <a:p>
            <a:pPr>
              <a:lnSpc>
                <a:spcPts val="1400"/>
              </a:lnSpc>
            </a:pPr>
            <a:r>
              <a:rPr lang="en-US" altLang="zh-CN" sz="1400" dirty="0"/>
              <a:t>&lt;html&gt;</a:t>
            </a:r>
          </a:p>
          <a:p>
            <a:pPr>
              <a:lnSpc>
                <a:spcPts val="1400"/>
              </a:lnSpc>
            </a:pPr>
            <a:r>
              <a:rPr lang="en-US" altLang="zh-CN" sz="1400" dirty="0"/>
              <a:t>&lt;head&gt;</a:t>
            </a:r>
          </a:p>
          <a:p>
            <a:pPr>
              <a:lnSpc>
                <a:spcPts val="1400"/>
              </a:lnSpc>
            </a:pPr>
            <a:r>
              <a:rPr lang="en-US" altLang="zh-CN" sz="1400" dirty="0"/>
              <a:t>&lt;title&gt;</a:t>
            </a:r>
            <a:r>
              <a:rPr lang="zh-CN" altLang="en-US" sz="1400" dirty="0"/>
              <a:t>调用</a:t>
            </a:r>
            <a:r>
              <a:rPr lang="en-US" altLang="zh-CN" sz="1400" dirty="0"/>
              <a:t>head</a:t>
            </a:r>
            <a:r>
              <a:rPr lang="zh-CN" altLang="en-US" sz="1400" dirty="0"/>
              <a:t>中定义的</a:t>
            </a:r>
            <a:r>
              <a:rPr lang="en-US" altLang="zh-CN" sz="1400" dirty="0"/>
              <a:t>JavaScript</a:t>
            </a:r>
            <a:r>
              <a:rPr lang="zh-CN" altLang="en-US" sz="1400" dirty="0"/>
              <a:t>函数</a:t>
            </a:r>
            <a:r>
              <a:rPr lang="en-US" altLang="zh-CN" sz="1400" dirty="0"/>
              <a:t>&lt;/title&gt;</a:t>
            </a:r>
          </a:p>
          <a:p>
            <a:pPr>
              <a:lnSpc>
                <a:spcPts val="1400"/>
              </a:lnSpc>
            </a:pPr>
            <a:r>
              <a:rPr lang="en-US" altLang="zh-CN" sz="1400" dirty="0"/>
              <a:t>&lt;script type="text/</a:t>
            </a:r>
            <a:r>
              <a:rPr lang="en-US" altLang="zh-CN" sz="1400" dirty="0" err="1"/>
              <a:t>javascript</a:t>
            </a:r>
            <a:r>
              <a:rPr lang="en-US" altLang="zh-CN" sz="1400" dirty="0"/>
              <a:t>"&gt;</a:t>
            </a:r>
          </a:p>
          <a:p>
            <a:pPr>
              <a:lnSpc>
                <a:spcPts val="1400"/>
              </a:lnSpc>
            </a:pPr>
            <a:r>
              <a:rPr lang="en-US" altLang="zh-CN" sz="1400" dirty="0">
                <a:solidFill>
                  <a:srgbClr val="FF0000"/>
                </a:solidFill>
              </a:rPr>
              <a:t>function message() {</a:t>
            </a:r>
          </a:p>
          <a:p>
            <a:pPr>
              <a:lnSpc>
                <a:spcPts val="1400"/>
              </a:lnSpc>
            </a:pPr>
            <a:r>
              <a:rPr lang="en-US" altLang="zh-CN" sz="1400" dirty="0"/>
              <a:t>    alert("</a:t>
            </a:r>
            <a:r>
              <a:rPr lang="zh-CN" altLang="en-US" sz="1400" dirty="0"/>
              <a:t>调用</a:t>
            </a:r>
            <a:r>
              <a:rPr lang="en-US" altLang="zh-CN" sz="1400" dirty="0"/>
              <a:t>head</a:t>
            </a:r>
            <a:r>
              <a:rPr lang="zh-CN" altLang="en-US" sz="1400" dirty="0"/>
              <a:t>中定义的</a:t>
            </a:r>
            <a:r>
              <a:rPr lang="en-US" altLang="zh-CN" sz="1400" dirty="0"/>
              <a:t>JavaScript</a:t>
            </a:r>
            <a:r>
              <a:rPr lang="zh-CN" altLang="en-US" sz="1400" dirty="0"/>
              <a:t>函数！</a:t>
            </a:r>
            <a:r>
              <a:rPr lang="en-US" altLang="zh-CN" sz="1400" dirty="0"/>
              <a:t>");</a:t>
            </a:r>
          </a:p>
          <a:p>
            <a:pPr>
              <a:lnSpc>
                <a:spcPts val="1400"/>
              </a:lnSpc>
            </a:pPr>
            <a:r>
              <a:rPr lang="en-US" altLang="zh-CN" sz="1400" dirty="0">
                <a:solidFill>
                  <a:srgbClr val="FF0000"/>
                </a:solidFill>
              </a:rPr>
              <a:t>}</a:t>
            </a:r>
          </a:p>
          <a:p>
            <a:pPr>
              <a:lnSpc>
                <a:spcPts val="1400"/>
              </a:lnSpc>
            </a:pPr>
            <a:r>
              <a:rPr lang="en-US" altLang="zh-CN" sz="1400" dirty="0"/>
              <a:t>&lt;/script&gt;</a:t>
            </a:r>
          </a:p>
          <a:p>
            <a:pPr>
              <a:lnSpc>
                <a:spcPts val="1400"/>
              </a:lnSpc>
            </a:pPr>
            <a:r>
              <a:rPr lang="en-US" altLang="zh-CN" sz="1400" dirty="0"/>
              <a:t>&lt;/head&gt;</a:t>
            </a:r>
          </a:p>
          <a:p>
            <a:pPr>
              <a:lnSpc>
                <a:spcPts val="1400"/>
              </a:lnSpc>
            </a:pPr>
            <a:r>
              <a:rPr lang="en-US" altLang="zh-CN" sz="1400" dirty="0"/>
              <a:t>&lt;body&gt;</a:t>
            </a:r>
          </a:p>
          <a:p>
            <a:pPr>
              <a:lnSpc>
                <a:spcPts val="1400"/>
              </a:lnSpc>
            </a:pPr>
            <a:r>
              <a:rPr lang="en-US" altLang="zh-CN" sz="1400" dirty="0"/>
              <a:t>    &lt;h4&gt;head</a:t>
            </a:r>
            <a:r>
              <a:rPr lang="zh-CN" altLang="en-US" sz="1400" dirty="0"/>
              <a:t>标记内定义的</a:t>
            </a:r>
            <a:r>
              <a:rPr lang="en-US" altLang="zh-CN" sz="1400" dirty="0"/>
              <a:t>JavaScript</a:t>
            </a:r>
            <a:r>
              <a:rPr lang="zh-CN" altLang="en-US" sz="1400" dirty="0"/>
              <a:t>函数</a:t>
            </a:r>
            <a:r>
              <a:rPr lang="en-US" altLang="zh-CN" sz="1400" dirty="0"/>
              <a:t>&lt;/h4&gt;</a:t>
            </a:r>
          </a:p>
          <a:p>
            <a:pPr>
              <a:lnSpc>
                <a:spcPts val="1400"/>
              </a:lnSpc>
            </a:pPr>
            <a:r>
              <a:rPr lang="en-US" altLang="zh-CN" sz="1400" dirty="0"/>
              <a:t>    &lt;form&gt;&lt;input name="</a:t>
            </a:r>
            <a:r>
              <a:rPr lang="en-US" altLang="zh-CN" sz="1400" dirty="0" err="1"/>
              <a:t>btnCallJS</a:t>
            </a:r>
            <a:r>
              <a:rPr lang="en-US" altLang="zh-CN" sz="1400" dirty="0"/>
              <a:t>" type="button" </a:t>
            </a:r>
            <a:r>
              <a:rPr lang="en-US" altLang="zh-CN" sz="1400" dirty="0" err="1"/>
              <a:t>onclick</a:t>
            </a:r>
            <a:r>
              <a:rPr lang="en-US" altLang="zh-CN" sz="1400" dirty="0"/>
              <a:t>="</a:t>
            </a:r>
            <a:r>
              <a:rPr lang="en-US" altLang="zh-CN" sz="1400" dirty="0">
                <a:solidFill>
                  <a:srgbClr val="FF0000"/>
                </a:solidFill>
              </a:rPr>
              <a:t>message();"</a:t>
            </a:r>
            <a:r>
              <a:rPr lang="en-US" altLang="zh-CN" sz="1400" dirty="0"/>
              <a:t> value="</a:t>
            </a:r>
            <a:r>
              <a:rPr lang="zh-CN" altLang="en-US" sz="1400" dirty="0"/>
              <a:t>事件调用自定义函数</a:t>
            </a:r>
            <a:r>
              <a:rPr lang="en-US" altLang="zh-CN" sz="1400" dirty="0"/>
              <a:t>"&gt;&lt;/form&gt;</a:t>
            </a:r>
          </a:p>
          <a:p>
            <a:pPr>
              <a:lnSpc>
                <a:spcPts val="1400"/>
              </a:lnSpc>
            </a:pPr>
            <a:r>
              <a:rPr lang="en-US" altLang="zh-CN" sz="1400" dirty="0"/>
              <a:t>&lt;/body&gt;</a:t>
            </a:r>
          </a:p>
          <a:p>
            <a:pPr>
              <a:lnSpc>
                <a:spcPts val="1400"/>
              </a:lnSpc>
            </a:pPr>
            <a:r>
              <a:rPr lang="en-US" altLang="zh-CN" sz="1400" dirty="0"/>
              <a:t>&lt;/html&gt;</a:t>
            </a:r>
            <a:endParaRPr lang="zh-CN" altLang="en-US" sz="1400" dirty="0"/>
          </a:p>
        </p:txBody>
      </p:sp>
      <p:sp>
        <p:nvSpPr>
          <p:cNvPr id="19461" name="Rectangle 5"/>
          <p:cNvSpPr>
            <a:spLocks noChangeArrowheads="1"/>
          </p:cNvSpPr>
          <p:nvPr/>
        </p:nvSpPr>
        <p:spPr bwMode="auto">
          <a:xfrm>
            <a:off x="533400" y="3997464"/>
            <a:ext cx="8458200" cy="707886"/>
          </a:xfrm>
          <a:prstGeom prst="rect">
            <a:avLst/>
          </a:prstGeom>
          <a:noFill/>
          <a:ln w="9525">
            <a:solidFill>
              <a:schemeClr val="bg1"/>
            </a:solidFill>
            <a:miter lim="800000"/>
            <a:headEnd/>
            <a:tailEnd/>
          </a:ln>
        </p:spPr>
        <p:txBody>
          <a:bodyPr wrap="square">
            <a:spAutoFit/>
          </a:bodyPr>
          <a:lstStyle/>
          <a:p>
            <a:r>
              <a:rPr lang="zh-CN" altLang="en-US" dirty="0">
                <a:latin typeface="微软雅黑" pitchFamily="34" charset="-122"/>
                <a:ea typeface="微软雅黑" pitchFamily="34" charset="-122"/>
              </a:rPr>
              <a:t>注：</a:t>
            </a:r>
            <a:r>
              <a:rPr lang="en-US" altLang="zh-CN" dirty="0">
                <a:latin typeface="微软雅黑" pitchFamily="34" charset="-122"/>
                <a:ea typeface="微软雅黑" pitchFamily="34" charset="-122"/>
              </a:rPr>
              <a:t>JS</a:t>
            </a:r>
            <a:r>
              <a:rPr lang="zh-CN" altLang="en-US" dirty="0">
                <a:latin typeface="微软雅黑" pitchFamily="34" charset="-122"/>
                <a:ea typeface="微软雅黑" pitchFamily="34" charset="-122"/>
              </a:rPr>
              <a:t>脚本插入在头部时</a:t>
            </a:r>
            <a:r>
              <a:rPr lang="zh-CN" altLang="en-US" dirty="0" smtClean="0">
                <a:latin typeface="微软雅黑" pitchFamily="34" charset="-122"/>
                <a:ea typeface="微软雅黑" pitchFamily="34" charset="-122"/>
              </a:rPr>
              <a:t>，通</a:t>
            </a:r>
            <a:r>
              <a:rPr lang="zh-CN" altLang="en-US" dirty="0">
                <a:latin typeface="微软雅黑" pitchFamily="34" charset="-122"/>
                <a:ea typeface="微软雅黑" pitchFamily="34" charset="-122"/>
              </a:rPr>
              <a:t>常需要定义为函数格式，格式：</a:t>
            </a:r>
          </a:p>
          <a:p>
            <a:r>
              <a:rPr lang="en-US" altLang="zh-CN" sz="1800" dirty="0" smtClean="0">
                <a:solidFill>
                  <a:srgbClr val="FF0000"/>
                </a:solidFill>
                <a:latin typeface="微软雅黑" pitchFamily="34" charset="-122"/>
                <a:ea typeface="微软雅黑" pitchFamily="34" charset="-122"/>
              </a:rPr>
              <a:t>        function </a:t>
            </a:r>
            <a:r>
              <a:rPr lang="zh-CN" altLang="en-US" sz="1800" dirty="0">
                <a:solidFill>
                  <a:srgbClr val="FF0000"/>
                </a:solidFill>
                <a:latin typeface="微软雅黑" pitchFamily="34" charset="-122"/>
                <a:ea typeface="微软雅黑" pitchFamily="34" charset="-122"/>
              </a:rPr>
              <a:t>函数名</a:t>
            </a:r>
            <a:r>
              <a:rPr lang="en-US" altLang="zh-CN" sz="1800" dirty="0">
                <a:solidFill>
                  <a:srgbClr val="FF0000"/>
                </a:solidFill>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参数</a:t>
            </a:r>
            <a:r>
              <a:rPr lang="en-US" altLang="zh-CN" sz="1800" dirty="0">
                <a:solidFill>
                  <a:srgbClr val="FF0000"/>
                </a:solidFill>
                <a:latin typeface="微软雅黑" pitchFamily="34" charset="-122"/>
                <a:ea typeface="微软雅黑" pitchFamily="34" charset="-122"/>
              </a:rPr>
              <a:t>1,</a:t>
            </a:r>
            <a:r>
              <a:rPr lang="zh-CN" altLang="en-US" sz="1800" dirty="0">
                <a:solidFill>
                  <a:srgbClr val="FF0000"/>
                </a:solidFill>
                <a:latin typeface="微软雅黑" pitchFamily="34" charset="-122"/>
                <a:ea typeface="微软雅黑" pitchFamily="34" charset="-122"/>
              </a:rPr>
              <a:t>参数</a:t>
            </a:r>
            <a:r>
              <a:rPr lang="en-US" altLang="zh-CN" sz="1800" dirty="0">
                <a:solidFill>
                  <a:srgbClr val="FF0000"/>
                </a:solidFill>
                <a:latin typeface="微软雅黑" pitchFamily="34" charset="-122"/>
                <a:ea typeface="微软雅黑" pitchFamily="34" charset="-122"/>
              </a:rPr>
              <a:t>2,…</a:t>
            </a:r>
            <a:r>
              <a:rPr lang="zh-CN" altLang="en-US" sz="1800" dirty="0">
                <a:solidFill>
                  <a:srgbClr val="FF0000"/>
                </a:solidFill>
                <a:latin typeface="微软雅黑" pitchFamily="34" charset="-122"/>
                <a:ea typeface="微软雅黑" pitchFamily="34" charset="-122"/>
              </a:rPr>
              <a:t>，参数</a:t>
            </a:r>
            <a:r>
              <a:rPr lang="en-US" altLang="zh-CN" sz="1800" dirty="0">
                <a:solidFill>
                  <a:srgbClr val="FF0000"/>
                </a:solidFill>
                <a:latin typeface="微软雅黑" pitchFamily="34" charset="-122"/>
                <a:ea typeface="微软雅黑" pitchFamily="34" charset="-122"/>
              </a:rPr>
              <a:t>n){</a:t>
            </a:r>
            <a:r>
              <a:rPr lang="zh-CN" altLang="en-US" sz="1800" dirty="0">
                <a:solidFill>
                  <a:srgbClr val="FF0000"/>
                </a:solidFill>
                <a:latin typeface="微软雅黑" pitchFamily="34" charset="-122"/>
                <a:ea typeface="微软雅黑" pitchFamily="34" charset="-122"/>
              </a:rPr>
              <a:t>函数体语句</a:t>
            </a:r>
            <a:r>
              <a:rPr lang="en-US" altLang="zh-CN" sz="1800" dirty="0" smtClean="0">
                <a:solidFill>
                  <a:srgbClr val="FF0000"/>
                </a:solidFill>
                <a:latin typeface="微软雅黑" pitchFamily="34" charset="-122"/>
                <a:ea typeface="微软雅黑" pitchFamily="34" charset="-122"/>
              </a:rPr>
              <a:t>;}</a:t>
            </a:r>
            <a:endParaRPr lang="zh-CN" altLang="en-US" sz="1800" dirty="0">
              <a:latin typeface="微软雅黑" pitchFamily="34" charset="-122"/>
              <a:ea typeface="微软雅黑" pitchFamily="34" charset="-122"/>
            </a:endParaRPr>
          </a:p>
        </p:txBody>
      </p:sp>
      <p:pic>
        <p:nvPicPr>
          <p:cNvPr id="28673" name="Picture 1"/>
          <p:cNvPicPr>
            <a:picLocks noChangeAspect="1" noChangeArrowheads="1"/>
          </p:cNvPicPr>
          <p:nvPr/>
        </p:nvPicPr>
        <p:blipFill>
          <a:blip r:embed="rId2" cstate="print"/>
          <a:srcRect/>
          <a:stretch>
            <a:fillRect/>
          </a:stretch>
        </p:blipFill>
        <p:spPr bwMode="auto">
          <a:xfrm>
            <a:off x="5105400" y="1657350"/>
            <a:ext cx="3970976" cy="148563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9461"/>
                                        </p:tgtEl>
                                        <p:attrNameLst>
                                          <p:attrName>style.visibility</p:attrName>
                                        </p:attrNameLst>
                                      </p:cBhvr>
                                      <p:to>
                                        <p:strVal val="visible"/>
                                      </p:to>
                                    </p:set>
                                    <p:animEffect transition="in" filter="diamond(in)">
                                      <p:cBhvr>
                                        <p:cTn id="13" dur="20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57290" y="107140"/>
            <a:ext cx="7000924" cy="523220"/>
          </a:xfrm>
          <a:prstGeom prst="rect">
            <a:avLst/>
          </a:prstGeom>
          <a:noFill/>
        </p:spPr>
        <p:txBody>
          <a:bodyPr wrap="square" rtlCol="0">
            <a:spAutoFit/>
          </a:bodyPr>
          <a:lstStyle/>
          <a:p>
            <a:pPr algn="ctr"/>
            <a:r>
              <a:rPr lang="en-US" altLang="zh-CN" sz="2800" dirty="0" smtClean="0">
                <a:latin typeface="微软雅黑" pitchFamily="34" charset="-122"/>
                <a:ea typeface="微软雅黑" pitchFamily="34" charset="-122"/>
              </a:rPr>
              <a:t>14.7 </a:t>
            </a:r>
            <a:r>
              <a:rPr lang="zh-CN" altLang="en-US" sz="2800" dirty="0" smtClean="0">
                <a:latin typeface="微软雅黑" pitchFamily="34" charset="-122"/>
                <a:ea typeface="微软雅黑" pitchFamily="34" charset="-122"/>
              </a:rPr>
              <a:t>综合实例</a:t>
            </a:r>
            <a:endParaRPr lang="zh-CN" altLang="en-US" sz="2800" dirty="0">
              <a:latin typeface="微软雅黑" pitchFamily="34" charset="-122"/>
              <a:ea typeface="微软雅黑" pitchFamily="34" charset="-122"/>
            </a:endParaRPr>
          </a:p>
        </p:txBody>
      </p:sp>
      <p:pic>
        <p:nvPicPr>
          <p:cNvPr id="74754" name="Picture 2"/>
          <p:cNvPicPr>
            <a:picLocks noChangeAspect="1" noChangeArrowheads="1"/>
          </p:cNvPicPr>
          <p:nvPr/>
        </p:nvPicPr>
        <p:blipFill>
          <a:blip r:embed="rId2" cstate="print"/>
          <a:srcRect/>
          <a:stretch>
            <a:fillRect/>
          </a:stretch>
        </p:blipFill>
        <p:spPr bwMode="auto">
          <a:xfrm>
            <a:off x="685800" y="1615622"/>
            <a:ext cx="4364420" cy="3013528"/>
          </a:xfrm>
          <a:prstGeom prst="rect">
            <a:avLst/>
          </a:prstGeom>
          <a:noFill/>
          <a:ln w="9525">
            <a:noFill/>
            <a:miter lim="800000"/>
            <a:headEnd/>
            <a:tailEnd/>
          </a:ln>
        </p:spPr>
      </p:pic>
      <p:pic>
        <p:nvPicPr>
          <p:cNvPr id="74757" name="Picture 5"/>
          <p:cNvPicPr>
            <a:picLocks noChangeAspect="1" noChangeArrowheads="1"/>
          </p:cNvPicPr>
          <p:nvPr/>
        </p:nvPicPr>
        <p:blipFill>
          <a:blip r:embed="rId3" cstate="print"/>
          <a:srcRect/>
          <a:stretch>
            <a:fillRect/>
          </a:stretch>
        </p:blipFill>
        <p:spPr bwMode="auto">
          <a:xfrm>
            <a:off x="5562600" y="1723858"/>
            <a:ext cx="2590800" cy="1305092"/>
          </a:xfrm>
          <a:prstGeom prst="rect">
            <a:avLst/>
          </a:prstGeom>
          <a:noFill/>
          <a:ln w="9525">
            <a:noFill/>
            <a:miter lim="800000"/>
            <a:headEnd/>
            <a:tailEnd/>
          </a:ln>
        </p:spPr>
      </p:pic>
      <p:pic>
        <p:nvPicPr>
          <p:cNvPr id="74758" name="Picture 6"/>
          <p:cNvPicPr>
            <a:picLocks noChangeAspect="1" noChangeArrowheads="1"/>
          </p:cNvPicPr>
          <p:nvPr/>
        </p:nvPicPr>
        <p:blipFill>
          <a:blip r:embed="rId4" cstate="print"/>
          <a:srcRect/>
          <a:stretch>
            <a:fillRect/>
          </a:stretch>
        </p:blipFill>
        <p:spPr bwMode="auto">
          <a:xfrm>
            <a:off x="5562599" y="3333750"/>
            <a:ext cx="2998975" cy="1066800"/>
          </a:xfrm>
          <a:prstGeom prst="rect">
            <a:avLst/>
          </a:prstGeom>
          <a:noFill/>
          <a:ln w="9525">
            <a:noFill/>
            <a:miter lim="800000"/>
            <a:headEnd/>
            <a:tailEnd/>
          </a:ln>
        </p:spPr>
      </p:pic>
      <p:cxnSp>
        <p:nvCxnSpPr>
          <p:cNvPr id="15" name="曲线连接符 14"/>
          <p:cNvCxnSpPr/>
          <p:nvPr/>
        </p:nvCxnSpPr>
        <p:spPr bwMode="auto">
          <a:xfrm flipV="1">
            <a:off x="3124200" y="3562350"/>
            <a:ext cx="2667000" cy="762000"/>
          </a:xfrm>
          <a:prstGeom prst="curvedConnector3">
            <a:avLst>
              <a:gd name="adj1" fmla="val 50000"/>
            </a:avLst>
          </a:prstGeom>
          <a:gradFill rotWithShape="1">
            <a:gsLst>
              <a:gs pos="0">
                <a:srgbClr val="000080">
                  <a:gamma/>
                  <a:shade val="46275"/>
                  <a:invGamma/>
                </a:srgbClr>
              </a:gs>
              <a:gs pos="100000">
                <a:srgbClr val="000080"/>
              </a:gs>
            </a:gsLst>
            <a:lin ang="5400000" scaled="1"/>
          </a:gradFill>
          <a:ln w="25400" cap="flat" cmpd="sng" algn="ctr">
            <a:solidFill>
              <a:schemeClr val="accent2"/>
            </a:solidFill>
            <a:prstDash val="solid"/>
            <a:round/>
            <a:headEnd type="none" w="med" len="med"/>
            <a:tailEnd type="arrow"/>
          </a:ln>
          <a:effectLst>
            <a:outerShdw dist="107763" dir="2700000" algn="ctr" rotWithShape="0">
              <a:srgbClr val="000000">
                <a:alpha val="50000"/>
              </a:srgbClr>
            </a:outerShdw>
          </a:effectLst>
        </p:spPr>
      </p:cxnSp>
      <p:cxnSp>
        <p:nvCxnSpPr>
          <p:cNvPr id="22" name="曲线连接符 21"/>
          <p:cNvCxnSpPr/>
          <p:nvPr/>
        </p:nvCxnSpPr>
        <p:spPr bwMode="auto">
          <a:xfrm flipV="1">
            <a:off x="2209800" y="2343150"/>
            <a:ext cx="3276600" cy="1905000"/>
          </a:xfrm>
          <a:prstGeom prst="curvedConnector3">
            <a:avLst>
              <a:gd name="adj1" fmla="val -2326"/>
            </a:avLst>
          </a:prstGeom>
          <a:gradFill rotWithShape="1">
            <a:gsLst>
              <a:gs pos="0">
                <a:srgbClr val="000080">
                  <a:gamma/>
                  <a:shade val="46275"/>
                  <a:invGamma/>
                </a:srgbClr>
              </a:gs>
              <a:gs pos="100000">
                <a:srgbClr val="000080"/>
              </a:gs>
            </a:gsLst>
            <a:lin ang="5400000" scaled="1"/>
          </a:gradFill>
          <a:ln w="25400" cap="flat" cmpd="sng" algn="ctr">
            <a:solidFill>
              <a:schemeClr val="accent2"/>
            </a:solidFill>
            <a:prstDash val="solid"/>
            <a:round/>
            <a:headEnd type="none" w="med" len="med"/>
            <a:tailEnd type="arrow"/>
          </a:ln>
          <a:effectLst>
            <a:outerShdw dist="107763" dir="2700000" algn="ctr" rotWithShape="0">
              <a:srgbClr val="000000">
                <a:alpha val="50000"/>
              </a:srgbClr>
            </a:outerShdw>
          </a:effectLst>
        </p:spPr>
      </p:cxnSp>
      <p:sp>
        <p:nvSpPr>
          <p:cNvPr id="34" name="矩形 33"/>
          <p:cNvSpPr/>
          <p:nvPr/>
        </p:nvSpPr>
        <p:spPr>
          <a:xfrm>
            <a:off x="533400" y="819150"/>
            <a:ext cx="8534400" cy="769441"/>
          </a:xfrm>
          <a:prstGeom prst="rect">
            <a:avLst/>
          </a:prstGeom>
        </p:spPr>
        <p:txBody>
          <a:bodyPr wrap="square">
            <a:spAutoFit/>
          </a:bodyPr>
          <a:lstStyle/>
          <a:p>
            <a:r>
              <a:rPr lang="zh-CN" altLang="en-US" b="0" dirty="0" smtClean="0">
                <a:latin typeface="微软雅黑" pitchFamily="34" charset="-122"/>
                <a:ea typeface="微软雅黑" pitchFamily="34" charset="-122"/>
              </a:rPr>
              <a:t>       编程实现“手机批发业务</a:t>
            </a:r>
            <a:r>
              <a:rPr lang="en-US" altLang="zh-CN" b="0" dirty="0" smtClean="0">
                <a:latin typeface="微软雅黑" pitchFamily="34" charset="-122"/>
                <a:ea typeface="微软雅黑" pitchFamily="34" charset="-122"/>
              </a:rPr>
              <a:t>-</a:t>
            </a:r>
            <a:r>
              <a:rPr lang="zh-CN" altLang="en-US" b="0" dirty="0" smtClean="0">
                <a:latin typeface="微软雅黑" pitchFamily="34" charset="-122"/>
                <a:ea typeface="微软雅黑" pitchFamily="34" charset="-122"/>
              </a:rPr>
              <a:t>产品选购”页面，主要功能有查看购物车、收银台结算、初始化参数等（</a:t>
            </a:r>
            <a:r>
              <a:rPr lang="en-US" altLang="zh-CN" b="0" dirty="0" smtClean="0">
                <a:latin typeface="微软雅黑" pitchFamily="34" charset="-122"/>
                <a:ea typeface="微软雅黑" pitchFamily="34" charset="-122"/>
              </a:rPr>
              <a:t>edu_14_7_1.html</a:t>
            </a:r>
            <a:r>
              <a:rPr lang="zh-CN" altLang="en-US" b="0" dirty="0" smtClean="0">
                <a:latin typeface="微软雅黑" pitchFamily="34" charset="-122"/>
                <a:ea typeface="微软雅黑" pitchFamily="34" charset="-122"/>
              </a:rPr>
              <a:t>）。</a:t>
            </a:r>
            <a:endParaRPr lang="zh-CN" altLang="en-US" b="0" dirty="0">
              <a:latin typeface="微软雅黑" pitchFamily="34" charset="-122"/>
              <a:ea typeface="微软雅黑" pitchFamily="34" charset="-122"/>
            </a:endParaRPr>
          </a:p>
        </p:txBody>
      </p:sp>
    </p:spTree>
    <p:extLst>
      <p:ext uri="{BB962C8B-B14F-4D97-AF65-F5344CB8AC3E}">
        <p14:creationId xmlns:p14="http://schemas.microsoft.com/office/powerpoint/2010/main" val="27550619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3400" y="819150"/>
            <a:ext cx="8510270" cy="3862596"/>
          </a:xfrm>
          <a:prstGeom prst="rect">
            <a:avLst/>
          </a:prstGeom>
          <a:noFill/>
        </p:spPr>
        <p:txBody>
          <a:bodyPr wrap="square" rtlCol="0" anchor="t">
            <a:spAutoFit/>
          </a:bodyPr>
          <a:lstStyle/>
          <a:p>
            <a:pPr marL="342900" indent="-342900">
              <a:lnSpc>
                <a:spcPts val="1400"/>
              </a:lnSpc>
              <a:buClrTx/>
            </a:pPr>
            <a:r>
              <a:rPr lang="en-US" altLang="zh-CN" sz="1400" dirty="0" smtClean="0"/>
              <a:t>&lt;!-- edu_14_7_1.html --&gt;</a:t>
            </a:r>
          </a:p>
          <a:p>
            <a:pPr marL="342900" indent="-342900">
              <a:lnSpc>
                <a:spcPts val="1400"/>
              </a:lnSpc>
              <a:buClrTx/>
            </a:pPr>
            <a:r>
              <a:rPr lang="en-US" altLang="zh-CN" sz="1400" dirty="0" smtClean="0"/>
              <a:t>&lt;!</a:t>
            </a:r>
            <a:r>
              <a:rPr lang="en-US" altLang="zh-CN" sz="1400" dirty="0" err="1" smtClean="0"/>
              <a:t>doctype</a:t>
            </a:r>
            <a:r>
              <a:rPr lang="en-US" altLang="zh-CN" sz="1400" dirty="0" smtClean="0"/>
              <a:t> html&gt;</a:t>
            </a:r>
          </a:p>
          <a:p>
            <a:pPr marL="342900" indent="-342900">
              <a:lnSpc>
                <a:spcPts val="1400"/>
              </a:lnSpc>
              <a:buClrTx/>
            </a:pPr>
            <a:r>
              <a:rPr lang="en-US" altLang="zh-CN" sz="1400" dirty="0" smtClean="0"/>
              <a:t>&lt;html </a:t>
            </a:r>
            <a:r>
              <a:rPr lang="en-US" altLang="zh-CN" sz="1400" dirty="0" err="1" smtClean="0"/>
              <a:t>lang</a:t>
            </a:r>
            <a:r>
              <a:rPr lang="en-US" altLang="zh-CN" sz="1400" dirty="0" smtClean="0"/>
              <a:t>="en"&gt;</a:t>
            </a:r>
          </a:p>
          <a:p>
            <a:pPr marL="342900" indent="-342900">
              <a:lnSpc>
                <a:spcPts val="1400"/>
              </a:lnSpc>
              <a:buClrTx/>
            </a:pPr>
            <a:r>
              <a:rPr lang="en-US" altLang="zh-CN" sz="1400" dirty="0" smtClean="0"/>
              <a:t>	&lt;head&gt;</a:t>
            </a:r>
          </a:p>
          <a:p>
            <a:pPr marL="342900" indent="-342900">
              <a:lnSpc>
                <a:spcPts val="1400"/>
              </a:lnSpc>
              <a:buClrTx/>
            </a:pPr>
            <a:r>
              <a:rPr lang="en-US" altLang="zh-CN" sz="1400" dirty="0" smtClean="0"/>
              <a:t>	&lt;meta </a:t>
            </a:r>
            <a:r>
              <a:rPr lang="en-US" altLang="zh-CN" sz="1400" dirty="0" err="1" smtClean="0"/>
              <a:t>charset</a:t>
            </a:r>
            <a:r>
              <a:rPr lang="en-US" altLang="zh-CN" sz="1400" dirty="0" smtClean="0"/>
              <a:t>="UTF-8"&gt;</a:t>
            </a:r>
          </a:p>
          <a:p>
            <a:pPr marL="342900" indent="-342900">
              <a:lnSpc>
                <a:spcPts val="1400"/>
              </a:lnSpc>
              <a:buClrTx/>
            </a:pPr>
            <a:r>
              <a:rPr lang="en-US" altLang="zh-CN" sz="1400" dirty="0" smtClean="0"/>
              <a:t>	&lt;title&gt;</a:t>
            </a:r>
            <a:r>
              <a:rPr lang="zh-CN" altLang="en-US" sz="1400" dirty="0" smtClean="0"/>
              <a:t>图书选购</a:t>
            </a:r>
            <a:r>
              <a:rPr lang="en-US" altLang="zh-CN" sz="1400" dirty="0" smtClean="0"/>
              <a:t>&lt;/title&gt;</a:t>
            </a:r>
          </a:p>
          <a:p>
            <a:pPr marL="342900" indent="-342900">
              <a:lnSpc>
                <a:spcPts val="1400"/>
              </a:lnSpc>
              <a:buClrTx/>
            </a:pPr>
            <a:r>
              <a:rPr lang="en-US" altLang="zh-CN" sz="1400" dirty="0" smtClean="0"/>
              <a:t>	&lt;style type="text/</a:t>
            </a:r>
            <a:r>
              <a:rPr lang="en-US" altLang="zh-CN" sz="1400" dirty="0" err="1" smtClean="0"/>
              <a:t>css</a:t>
            </a:r>
            <a:r>
              <a:rPr lang="en-US" altLang="zh-CN" sz="1400" dirty="0" smtClean="0"/>
              <a:t>"&gt;</a:t>
            </a:r>
          </a:p>
          <a:p>
            <a:pPr marL="342900" indent="-342900">
              <a:lnSpc>
                <a:spcPts val="1400"/>
              </a:lnSpc>
              <a:buClrTx/>
            </a:pPr>
            <a:r>
              <a:rPr lang="en-US" altLang="zh-CN" sz="1400" dirty="0" smtClean="0"/>
              <a:t>	table{width: 580px;height: 200px;}			</a:t>
            </a:r>
          </a:p>
          <a:p>
            <a:pPr marL="342900" indent="-342900">
              <a:lnSpc>
                <a:spcPts val="1400"/>
              </a:lnSpc>
              <a:buClrTx/>
            </a:pPr>
            <a:r>
              <a:rPr lang="en-US" altLang="zh-CN" sz="1400" dirty="0" smtClean="0"/>
              <a:t>	td{text-align: center;	vertical-align: middle;}			</a:t>
            </a:r>
          </a:p>
          <a:p>
            <a:pPr marL="342900" indent="-342900">
              <a:lnSpc>
                <a:spcPts val="1400"/>
              </a:lnSpc>
              <a:buClrTx/>
            </a:pPr>
            <a:r>
              <a:rPr lang="en-US" altLang="zh-CN" sz="1400" dirty="0" smtClean="0"/>
              <a:t>	.</a:t>
            </a:r>
            <a:r>
              <a:rPr lang="en-US" altLang="zh-CN" sz="1400" dirty="0" err="1" smtClean="0"/>
              <a:t>myBtn</a:t>
            </a:r>
            <a:r>
              <a:rPr lang="en-US" altLang="zh-CN" sz="1400" dirty="0" smtClean="0"/>
              <a:t> {margin: 20px;width: 120px;	height: 45px;border: 1px ridge #44FFEE;}</a:t>
            </a:r>
          </a:p>
          <a:p>
            <a:pPr marL="342900" indent="-342900">
              <a:lnSpc>
                <a:spcPts val="1400"/>
              </a:lnSpc>
              <a:buClrTx/>
            </a:pPr>
            <a:r>
              <a:rPr lang="en-US" altLang="zh-CN" sz="1400" dirty="0" smtClean="0"/>
              <a:t>	&lt;/style&gt;</a:t>
            </a:r>
          </a:p>
          <a:p>
            <a:pPr marL="342900" indent="-342900">
              <a:lnSpc>
                <a:spcPts val="1400"/>
              </a:lnSpc>
              <a:buClrTx/>
            </a:pPr>
            <a:r>
              <a:rPr lang="en-US" altLang="zh-CN" sz="1400" dirty="0" smtClean="0"/>
              <a:t>	&lt;script type="text/</a:t>
            </a:r>
            <a:r>
              <a:rPr lang="en-US" altLang="zh-CN" sz="1400" dirty="0" err="1" smtClean="0"/>
              <a:t>javascript</a:t>
            </a:r>
            <a:r>
              <a:rPr lang="en-US" altLang="zh-CN" sz="1400" dirty="0" smtClean="0"/>
              <a:t>"&gt;</a:t>
            </a:r>
          </a:p>
          <a:p>
            <a:pPr marL="342900" indent="-342900">
              <a:lnSpc>
                <a:spcPts val="1400"/>
              </a:lnSpc>
              <a:buClrTx/>
            </a:pPr>
            <a:r>
              <a:rPr lang="en-US" altLang="zh-CN" sz="1400" dirty="0" smtClean="0"/>
              <a:t>		</a:t>
            </a:r>
            <a:r>
              <a:rPr lang="en-US" altLang="zh-CN" sz="1400" dirty="0" err="1" smtClean="0"/>
              <a:t>var</a:t>
            </a:r>
            <a:r>
              <a:rPr lang="en-US" altLang="zh-CN" sz="1400" dirty="0" smtClean="0"/>
              <a:t> result = ""; //</a:t>
            </a:r>
            <a:r>
              <a:rPr lang="zh-CN" altLang="en-US" sz="1400" dirty="0" smtClean="0"/>
              <a:t>存放选购信息			</a:t>
            </a:r>
          </a:p>
          <a:p>
            <a:pPr marL="342900" indent="-342900">
              <a:lnSpc>
                <a:spcPts val="1400"/>
              </a:lnSpc>
              <a:buClrTx/>
            </a:pPr>
            <a:r>
              <a:rPr lang="zh-CN" altLang="en-US" sz="1400" dirty="0" smtClean="0"/>
              <a:t>		</a:t>
            </a:r>
            <a:r>
              <a:rPr lang="en-US" altLang="zh-CN" sz="1400" dirty="0" err="1" smtClean="0"/>
              <a:t>var</a:t>
            </a:r>
            <a:r>
              <a:rPr lang="en-US" altLang="zh-CN" sz="1400" dirty="0" smtClean="0"/>
              <a:t> price = new Array(2576.00, 2999.00, 3898.00, 699.00, 599.00, 699.00);</a:t>
            </a:r>
          </a:p>
          <a:p>
            <a:pPr marL="342900" indent="-342900">
              <a:lnSpc>
                <a:spcPts val="1400"/>
              </a:lnSpc>
              <a:buClrTx/>
            </a:pPr>
            <a:r>
              <a:rPr lang="en-US" altLang="zh-CN" sz="1400" dirty="0" smtClean="0"/>
              <a:t>		</a:t>
            </a:r>
            <a:r>
              <a:rPr lang="en-US" altLang="zh-CN" sz="1400" dirty="0" err="1" smtClean="0"/>
              <a:t>var</a:t>
            </a:r>
            <a:r>
              <a:rPr lang="en-US" altLang="zh-CN" sz="1400" dirty="0" smtClean="0"/>
              <a:t> product = new Array("</a:t>
            </a:r>
            <a:r>
              <a:rPr lang="en-US" altLang="zh-CN" sz="1400" dirty="0" err="1" smtClean="0"/>
              <a:t>iPhone</a:t>
            </a:r>
            <a:r>
              <a:rPr lang="en-US" altLang="zh-CN" sz="1400" dirty="0" smtClean="0"/>
              <a:t> 6 32GB </a:t>
            </a:r>
            <a:r>
              <a:rPr lang="zh-CN" altLang="en-US" sz="1400" dirty="0" smtClean="0"/>
              <a:t>金色 移动联通电信</a:t>
            </a:r>
            <a:r>
              <a:rPr lang="en-US" altLang="zh-CN" sz="1400" dirty="0" smtClean="0"/>
              <a:t>4G", "OPPO R11 </a:t>
            </a:r>
            <a:r>
              <a:rPr lang="zh-CN" altLang="en-US" sz="1400" dirty="0" smtClean="0"/>
              <a:t>全网通 黑色版</a:t>
            </a:r>
            <a:r>
              <a:rPr lang="en-US" altLang="zh-CN" sz="1400" dirty="0" smtClean="0"/>
              <a:t>", "Apple </a:t>
            </a:r>
            <a:r>
              <a:rPr lang="en-US" altLang="zh-CN" sz="1400" dirty="0" err="1" smtClean="0"/>
              <a:t>iPhone</a:t>
            </a:r>
            <a:r>
              <a:rPr lang="en-US" altLang="zh-CN" sz="1400" dirty="0" smtClean="0"/>
              <a:t> 6s Plus 32GB </a:t>
            </a:r>
            <a:r>
              <a:rPr lang="zh-CN" altLang="en-US" sz="1400" dirty="0" smtClean="0"/>
              <a:t>金色 移动联通电信</a:t>
            </a:r>
            <a:r>
              <a:rPr lang="en-US" altLang="zh-CN" sz="1400" dirty="0" smtClean="0"/>
              <a:t>4G</a:t>
            </a:r>
            <a:r>
              <a:rPr lang="zh-CN" altLang="en-US" sz="1400" dirty="0" smtClean="0"/>
              <a:t>手机</a:t>
            </a:r>
            <a:r>
              <a:rPr lang="en-US" altLang="zh-CN" sz="1400" dirty="0" smtClean="0"/>
              <a:t>", "</a:t>
            </a:r>
            <a:r>
              <a:rPr lang="zh-CN" altLang="en-US" sz="1400" dirty="0" smtClean="0"/>
              <a:t>小米 红米手机</a:t>
            </a:r>
            <a:r>
              <a:rPr lang="en-US" altLang="zh-CN" sz="1400" dirty="0" smtClean="0"/>
              <a:t>4X </a:t>
            </a:r>
            <a:r>
              <a:rPr lang="zh-CN" altLang="en-US" sz="1400" dirty="0" smtClean="0"/>
              <a:t>全网通版 </a:t>
            </a:r>
            <a:r>
              <a:rPr lang="en-US" altLang="zh-CN" sz="1400" dirty="0" smtClean="0"/>
              <a:t>2GB</a:t>
            </a:r>
            <a:r>
              <a:rPr lang="zh-CN" altLang="en-US" sz="1400" dirty="0" smtClean="0"/>
              <a:t>内存 </a:t>
            </a:r>
            <a:r>
              <a:rPr lang="en-US" altLang="zh-CN" sz="1400" dirty="0" smtClean="0"/>
              <a:t>16GB </a:t>
            </a:r>
            <a:r>
              <a:rPr lang="zh-CN" altLang="en-US" sz="1400" dirty="0" smtClean="0"/>
              <a:t>香槟金</a:t>
            </a:r>
            <a:r>
              <a:rPr lang="en-US" altLang="zh-CN" sz="1400" dirty="0" smtClean="0"/>
              <a:t>", "</a:t>
            </a:r>
            <a:r>
              <a:rPr lang="zh-CN" altLang="en-US" sz="1400" dirty="0" smtClean="0"/>
              <a:t>小米 红米手机</a:t>
            </a:r>
            <a:r>
              <a:rPr lang="en-US" altLang="zh-CN" sz="1400" dirty="0" smtClean="0"/>
              <a:t>4A </a:t>
            </a:r>
            <a:r>
              <a:rPr lang="zh-CN" altLang="en-US" sz="1400" dirty="0" smtClean="0"/>
              <a:t>全网通版 </a:t>
            </a:r>
            <a:r>
              <a:rPr lang="en-US" altLang="zh-CN" sz="1400" dirty="0" smtClean="0"/>
              <a:t>2GB</a:t>
            </a:r>
            <a:r>
              <a:rPr lang="zh-CN" altLang="en-US" sz="1400" dirty="0" smtClean="0"/>
              <a:t>内存 </a:t>
            </a:r>
            <a:r>
              <a:rPr lang="en-US" altLang="zh-CN" sz="1400" dirty="0" smtClean="0"/>
              <a:t>16GB </a:t>
            </a:r>
            <a:r>
              <a:rPr lang="zh-CN" altLang="en-US" sz="1400" dirty="0" smtClean="0"/>
              <a:t>玫瑰金</a:t>
            </a:r>
            <a:r>
              <a:rPr lang="en-US" altLang="zh-CN" sz="1400" dirty="0" smtClean="0"/>
              <a:t>", "</a:t>
            </a:r>
            <a:r>
              <a:rPr lang="zh-CN" altLang="en-US" sz="1400" dirty="0" smtClean="0"/>
              <a:t>小米 红米</a:t>
            </a:r>
            <a:r>
              <a:rPr lang="en-US" altLang="zh-CN" sz="1400" dirty="0" smtClean="0"/>
              <a:t>4X </a:t>
            </a:r>
            <a:r>
              <a:rPr lang="zh-CN" altLang="en-US" sz="1400" dirty="0" smtClean="0"/>
              <a:t>全网通版 </a:t>
            </a:r>
            <a:r>
              <a:rPr lang="en-US" altLang="zh-CN" sz="1400" dirty="0" smtClean="0"/>
              <a:t>2GB</a:t>
            </a:r>
            <a:r>
              <a:rPr lang="zh-CN" altLang="en-US" sz="1400" dirty="0" smtClean="0"/>
              <a:t>内存 </a:t>
            </a:r>
            <a:r>
              <a:rPr lang="en-US" altLang="zh-CN" sz="1400" dirty="0" smtClean="0"/>
              <a:t>16GB </a:t>
            </a:r>
            <a:r>
              <a:rPr lang="zh-CN" altLang="en-US" sz="1400" dirty="0" smtClean="0"/>
              <a:t>樱花粉</a:t>
            </a:r>
            <a:r>
              <a:rPr lang="en-US" altLang="zh-CN" sz="1400" dirty="0" smtClean="0"/>
              <a:t>");</a:t>
            </a:r>
          </a:p>
          <a:p>
            <a:pPr marL="342900" indent="-342900">
              <a:lnSpc>
                <a:spcPts val="1400"/>
              </a:lnSpc>
              <a:buClrTx/>
            </a:pPr>
            <a:r>
              <a:rPr lang="en-US" altLang="zh-CN" sz="1400" dirty="0" smtClean="0"/>
              <a:t>		</a:t>
            </a:r>
            <a:r>
              <a:rPr lang="en-US" altLang="zh-CN" sz="1400" dirty="0" err="1" smtClean="0"/>
              <a:t>var</a:t>
            </a:r>
            <a:r>
              <a:rPr lang="en-US" altLang="zh-CN" sz="1400" dirty="0" smtClean="0"/>
              <a:t> </a:t>
            </a:r>
            <a:r>
              <a:rPr lang="en-US" altLang="zh-CN" sz="1400" dirty="0" err="1" smtClean="0"/>
              <a:t>isSelected</a:t>
            </a:r>
            <a:r>
              <a:rPr lang="en-US" altLang="zh-CN" sz="1400" dirty="0" smtClean="0"/>
              <a:t> = new Array(0, 0, 0, 0, 0, 0);</a:t>
            </a:r>
          </a:p>
          <a:p>
            <a:pPr marL="342900" indent="-342900">
              <a:lnSpc>
                <a:spcPts val="1400"/>
              </a:lnSpc>
              <a:buClrTx/>
            </a:pPr>
            <a:r>
              <a:rPr lang="en-US" altLang="zh-CN" sz="1400" dirty="0" smtClean="0"/>
              <a:t>   function </a:t>
            </a:r>
            <a:r>
              <a:rPr lang="en-US" altLang="zh-CN" sz="1400" dirty="0" err="1" smtClean="0"/>
              <a:t>clearAll</a:t>
            </a:r>
            <a:r>
              <a:rPr lang="en-US" altLang="zh-CN" sz="1400" dirty="0" smtClean="0"/>
              <a:t>() {</a:t>
            </a:r>
          </a:p>
          <a:p>
            <a:pPr marL="342900" indent="-342900">
              <a:lnSpc>
                <a:spcPts val="1400"/>
              </a:lnSpc>
              <a:buClrTx/>
            </a:pPr>
            <a:r>
              <a:rPr lang="en-US" altLang="zh-CN" sz="1400" dirty="0" smtClean="0"/>
              <a:t>		</a:t>
            </a:r>
            <a:r>
              <a:rPr lang="en-US" altLang="zh-CN" sz="1400" dirty="0" err="1" smtClean="0"/>
              <a:t>isSelected</a:t>
            </a:r>
            <a:r>
              <a:rPr lang="en-US" altLang="zh-CN" sz="1400" dirty="0" smtClean="0"/>
              <a:t> = [0, 0, 0, 0, 0, 0]; //</a:t>
            </a:r>
            <a:r>
              <a:rPr lang="zh-CN" altLang="en-US" sz="1400" dirty="0" smtClean="0"/>
              <a:t>选择状态全部置</a:t>
            </a:r>
            <a:r>
              <a:rPr lang="en-US" altLang="zh-CN" sz="1400" dirty="0" smtClean="0"/>
              <a:t>0		</a:t>
            </a:r>
            <a:endParaRPr lang="zh-CN" altLang="en-US" sz="1400" dirty="0"/>
          </a:p>
        </p:txBody>
      </p:sp>
      <p:sp>
        <p:nvSpPr>
          <p:cNvPr id="4" name="TextBox 3"/>
          <p:cNvSpPr txBox="1"/>
          <p:nvPr/>
        </p:nvSpPr>
        <p:spPr>
          <a:xfrm>
            <a:off x="1357290" y="107140"/>
            <a:ext cx="7000924" cy="523220"/>
          </a:xfrm>
          <a:prstGeom prst="rect">
            <a:avLst/>
          </a:prstGeom>
          <a:noFill/>
        </p:spPr>
        <p:txBody>
          <a:bodyPr wrap="square" rtlCol="0">
            <a:spAutoFit/>
          </a:bodyPr>
          <a:lstStyle/>
          <a:p>
            <a:pPr algn="ctr"/>
            <a:r>
              <a:rPr lang="en-US" altLang="zh-CN" sz="2800" dirty="0" smtClean="0">
                <a:latin typeface="微软雅黑" pitchFamily="34" charset="-122"/>
                <a:ea typeface="微软雅黑" pitchFamily="34" charset="-122"/>
              </a:rPr>
              <a:t>14.7 </a:t>
            </a:r>
            <a:r>
              <a:rPr lang="zh-CN" altLang="en-US" sz="2800" dirty="0" smtClean="0">
                <a:latin typeface="微软雅黑" pitchFamily="34" charset="-122"/>
                <a:ea typeface="微软雅黑" pitchFamily="34" charset="-122"/>
              </a:rPr>
              <a:t>综合实例</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代码</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10020758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3400" y="805041"/>
            <a:ext cx="8534400" cy="3862596"/>
          </a:xfrm>
          <a:prstGeom prst="rect">
            <a:avLst/>
          </a:prstGeom>
          <a:noFill/>
        </p:spPr>
        <p:txBody>
          <a:bodyPr wrap="square" rtlCol="0" anchor="t">
            <a:spAutoFit/>
          </a:bodyPr>
          <a:lstStyle/>
          <a:p>
            <a:pPr>
              <a:lnSpc>
                <a:spcPts val="1400"/>
              </a:lnSpc>
            </a:pPr>
            <a:r>
              <a:rPr lang="en-US" altLang="zh-CN" sz="1400" dirty="0" smtClean="0"/>
              <a:t>//</a:t>
            </a:r>
            <a:r>
              <a:rPr lang="zh-CN" altLang="en-US" sz="1400" dirty="0" smtClean="0"/>
              <a:t>所有复选框状态变为未选中状态</a:t>
            </a:r>
            <a:endParaRPr lang="en-US" altLang="zh-CN" sz="1400" dirty="0" smtClean="0"/>
          </a:p>
          <a:p>
            <a:pPr>
              <a:lnSpc>
                <a:spcPts val="1400"/>
              </a:lnSpc>
            </a:pPr>
            <a:r>
              <a:rPr lang="en-US" altLang="zh-CN" sz="1400" dirty="0" smtClean="0"/>
              <a:t>myForm.sp0.checked = false;</a:t>
            </a:r>
          </a:p>
          <a:p>
            <a:pPr>
              <a:lnSpc>
                <a:spcPts val="1400"/>
              </a:lnSpc>
            </a:pPr>
            <a:r>
              <a:rPr lang="en-US" altLang="zh-CN" sz="1400" dirty="0" smtClean="0"/>
              <a:t>myForm.sp1.checked = false;</a:t>
            </a:r>
          </a:p>
          <a:p>
            <a:pPr>
              <a:lnSpc>
                <a:spcPts val="1400"/>
              </a:lnSpc>
            </a:pPr>
            <a:r>
              <a:rPr lang="en-US" altLang="zh-CN" sz="1400" dirty="0" smtClean="0"/>
              <a:t>myForm.sp2.checked = false;</a:t>
            </a:r>
          </a:p>
          <a:p>
            <a:pPr>
              <a:lnSpc>
                <a:spcPts val="1400"/>
              </a:lnSpc>
            </a:pPr>
            <a:r>
              <a:rPr lang="en-US" altLang="zh-CN" sz="1400" dirty="0" smtClean="0"/>
              <a:t>myForm.sp3.checked = false;</a:t>
            </a:r>
          </a:p>
          <a:p>
            <a:pPr>
              <a:lnSpc>
                <a:spcPts val="1400"/>
              </a:lnSpc>
            </a:pPr>
            <a:r>
              <a:rPr lang="en-US" altLang="zh-CN" sz="1400" dirty="0" smtClean="0"/>
              <a:t>myForm.sp4.checked = false;</a:t>
            </a:r>
          </a:p>
          <a:p>
            <a:pPr>
              <a:lnSpc>
                <a:spcPts val="1400"/>
              </a:lnSpc>
            </a:pPr>
            <a:r>
              <a:rPr lang="en-US" altLang="zh-CN" sz="1400" dirty="0" smtClean="0"/>
              <a:t>myForm.sp5.checked = false;</a:t>
            </a:r>
          </a:p>
          <a:p>
            <a:pPr>
              <a:lnSpc>
                <a:spcPts val="1400"/>
              </a:lnSpc>
            </a:pPr>
            <a:r>
              <a:rPr lang="en-US" altLang="zh-CN" sz="1400" dirty="0" smtClean="0"/>
              <a:t>}</a:t>
            </a:r>
          </a:p>
          <a:p>
            <a:pPr>
              <a:lnSpc>
                <a:spcPts val="1400"/>
              </a:lnSpc>
            </a:pPr>
            <a:r>
              <a:rPr lang="en-US" altLang="zh-CN" sz="1400" dirty="0" smtClean="0"/>
              <a:t>function </a:t>
            </a:r>
            <a:r>
              <a:rPr lang="en-US" altLang="zh-CN" sz="1400" dirty="0" err="1" smtClean="0"/>
              <a:t>checkOut</a:t>
            </a:r>
            <a:r>
              <a:rPr lang="en-US" altLang="zh-CN" sz="1400" dirty="0" smtClean="0"/>
              <a:t>() {</a:t>
            </a:r>
          </a:p>
          <a:p>
            <a:pPr>
              <a:lnSpc>
                <a:spcPts val="1400"/>
              </a:lnSpc>
            </a:pPr>
            <a:r>
              <a:rPr lang="en-US" altLang="zh-CN" sz="1400" dirty="0" smtClean="0"/>
              <a:t>	</a:t>
            </a:r>
            <a:r>
              <a:rPr lang="en-US" altLang="zh-CN" sz="1400" dirty="0" err="1" smtClean="0"/>
              <a:t>var</a:t>
            </a:r>
            <a:r>
              <a:rPr lang="en-US" altLang="zh-CN" sz="1400" dirty="0" smtClean="0"/>
              <a:t> total = 0;//</a:t>
            </a:r>
            <a:r>
              <a:rPr lang="zh-CN" altLang="en-US" sz="1400" dirty="0" smtClean="0"/>
              <a:t>存放小计金额</a:t>
            </a:r>
          </a:p>
          <a:p>
            <a:pPr>
              <a:lnSpc>
                <a:spcPts val="1400"/>
              </a:lnSpc>
            </a:pPr>
            <a:r>
              <a:rPr lang="zh-CN" altLang="en-US" sz="1400" dirty="0" smtClean="0"/>
              <a:t>	</a:t>
            </a:r>
            <a:r>
              <a:rPr lang="en-US" altLang="zh-CN" sz="1400" dirty="0" err="1" smtClean="0"/>
              <a:t>var</a:t>
            </a:r>
            <a:r>
              <a:rPr lang="en-US" altLang="zh-CN" sz="1400" dirty="0" smtClean="0"/>
              <a:t> count = 0;//</a:t>
            </a:r>
            <a:r>
              <a:rPr lang="zh-CN" altLang="en-US" sz="1400" dirty="0" smtClean="0"/>
              <a:t>存放选购产品件数</a:t>
            </a:r>
          </a:p>
          <a:p>
            <a:pPr>
              <a:lnSpc>
                <a:spcPts val="1400"/>
              </a:lnSpc>
            </a:pPr>
            <a:r>
              <a:rPr lang="zh-CN" altLang="en-US" sz="1400" dirty="0" smtClean="0"/>
              <a:t>	</a:t>
            </a:r>
            <a:r>
              <a:rPr lang="en-US" altLang="zh-CN" sz="1400" dirty="0" smtClean="0"/>
              <a:t>for(</a:t>
            </a:r>
            <a:r>
              <a:rPr lang="en-US" altLang="zh-CN" sz="1400" dirty="0" err="1" smtClean="0"/>
              <a:t>var</a:t>
            </a:r>
            <a:r>
              <a:rPr lang="en-US" altLang="zh-CN" sz="1400" dirty="0" smtClean="0"/>
              <a:t> </a:t>
            </a:r>
            <a:r>
              <a:rPr lang="en-US" altLang="zh-CN" sz="1400" dirty="0" err="1" smtClean="0"/>
              <a:t>i</a:t>
            </a:r>
            <a:r>
              <a:rPr lang="en-US" altLang="zh-CN" sz="1400" dirty="0" smtClean="0"/>
              <a:t> = 0; </a:t>
            </a:r>
            <a:r>
              <a:rPr lang="en-US" altLang="zh-CN" sz="1400" dirty="0" err="1" smtClean="0"/>
              <a:t>i</a:t>
            </a:r>
            <a:r>
              <a:rPr lang="en-US" altLang="zh-CN" sz="1400" dirty="0" smtClean="0"/>
              <a:t> &lt; </a:t>
            </a:r>
            <a:r>
              <a:rPr lang="en-US" altLang="zh-CN" sz="1400" dirty="0" err="1" smtClean="0"/>
              <a:t>isSelected.length</a:t>
            </a:r>
            <a:r>
              <a:rPr lang="en-US" altLang="zh-CN" sz="1400" dirty="0" smtClean="0"/>
              <a:t>; </a:t>
            </a:r>
            <a:r>
              <a:rPr lang="en-US" altLang="zh-CN" sz="1400" dirty="0" err="1" smtClean="0"/>
              <a:t>i</a:t>
            </a:r>
            <a:r>
              <a:rPr lang="en-US" altLang="zh-CN" sz="1400" dirty="0" smtClean="0"/>
              <a:t>++) {</a:t>
            </a:r>
          </a:p>
          <a:p>
            <a:pPr>
              <a:lnSpc>
                <a:spcPts val="1400"/>
              </a:lnSpc>
            </a:pPr>
            <a:r>
              <a:rPr lang="en-US" altLang="zh-CN" sz="1400" dirty="0" smtClean="0"/>
              <a:t>		count += </a:t>
            </a:r>
            <a:r>
              <a:rPr lang="en-US" altLang="zh-CN" sz="1400" dirty="0" err="1" smtClean="0"/>
              <a:t>isSelected</a:t>
            </a:r>
            <a:r>
              <a:rPr lang="en-US" altLang="zh-CN" sz="1400" dirty="0" smtClean="0"/>
              <a:t>[</a:t>
            </a:r>
            <a:r>
              <a:rPr lang="en-US" altLang="zh-CN" sz="1400" dirty="0" err="1" smtClean="0"/>
              <a:t>i</a:t>
            </a:r>
            <a:r>
              <a:rPr lang="en-US" altLang="zh-CN" sz="1400" dirty="0" smtClean="0"/>
              <a:t>];</a:t>
            </a:r>
          </a:p>
          <a:p>
            <a:pPr>
              <a:lnSpc>
                <a:spcPts val="1400"/>
              </a:lnSpc>
            </a:pPr>
            <a:r>
              <a:rPr lang="en-US" altLang="zh-CN" sz="1400" dirty="0" smtClean="0"/>
              <a:t>	}</a:t>
            </a:r>
          </a:p>
          <a:p>
            <a:pPr>
              <a:lnSpc>
                <a:spcPts val="1400"/>
              </a:lnSpc>
            </a:pPr>
            <a:r>
              <a:rPr lang="en-US" altLang="zh-CN" sz="1400" dirty="0" smtClean="0"/>
              <a:t>	for(</a:t>
            </a:r>
            <a:r>
              <a:rPr lang="en-US" altLang="zh-CN" sz="1400" dirty="0" err="1" smtClean="0"/>
              <a:t>var</a:t>
            </a:r>
            <a:r>
              <a:rPr lang="en-US" altLang="zh-CN" sz="1400" dirty="0" smtClean="0"/>
              <a:t> </a:t>
            </a:r>
            <a:r>
              <a:rPr lang="en-US" altLang="zh-CN" sz="1400" dirty="0" err="1" smtClean="0"/>
              <a:t>i</a:t>
            </a:r>
            <a:r>
              <a:rPr lang="en-US" altLang="zh-CN" sz="1400" dirty="0" smtClean="0"/>
              <a:t> = 0; </a:t>
            </a:r>
            <a:r>
              <a:rPr lang="en-US" altLang="zh-CN" sz="1400" dirty="0" err="1" smtClean="0"/>
              <a:t>i</a:t>
            </a:r>
            <a:r>
              <a:rPr lang="en-US" altLang="zh-CN" sz="1400" dirty="0" smtClean="0"/>
              <a:t> &lt; </a:t>
            </a:r>
            <a:r>
              <a:rPr lang="en-US" altLang="zh-CN" sz="1400" dirty="0" err="1" smtClean="0"/>
              <a:t>price.length</a:t>
            </a:r>
            <a:r>
              <a:rPr lang="en-US" altLang="zh-CN" sz="1400" dirty="0" smtClean="0"/>
              <a:t>; </a:t>
            </a:r>
            <a:r>
              <a:rPr lang="en-US" altLang="zh-CN" sz="1400" dirty="0" err="1" smtClean="0"/>
              <a:t>i</a:t>
            </a:r>
            <a:r>
              <a:rPr lang="en-US" altLang="zh-CN" sz="1400" dirty="0" smtClean="0"/>
              <a:t>++) {</a:t>
            </a:r>
          </a:p>
          <a:p>
            <a:pPr>
              <a:lnSpc>
                <a:spcPts val="1400"/>
              </a:lnSpc>
            </a:pPr>
            <a:r>
              <a:rPr lang="en-US" altLang="zh-CN" sz="1400" dirty="0" smtClean="0"/>
              <a:t>	   total = </a:t>
            </a:r>
            <a:r>
              <a:rPr lang="en-US" altLang="zh-CN" sz="1400" dirty="0" err="1" smtClean="0"/>
              <a:t>total</a:t>
            </a:r>
            <a:r>
              <a:rPr lang="en-US" altLang="zh-CN" sz="1400" dirty="0" smtClean="0"/>
              <a:t> + price[</a:t>
            </a:r>
            <a:r>
              <a:rPr lang="en-US" altLang="zh-CN" sz="1400" dirty="0" err="1" smtClean="0"/>
              <a:t>i</a:t>
            </a:r>
            <a:r>
              <a:rPr lang="en-US" altLang="zh-CN" sz="1400" dirty="0" smtClean="0"/>
              <a:t>] * </a:t>
            </a:r>
            <a:r>
              <a:rPr lang="en-US" altLang="zh-CN" sz="1400" dirty="0" err="1" smtClean="0"/>
              <a:t>isSelected</a:t>
            </a:r>
            <a:r>
              <a:rPr lang="en-US" altLang="zh-CN" sz="1400" dirty="0" smtClean="0"/>
              <a:t>[</a:t>
            </a:r>
            <a:r>
              <a:rPr lang="en-US" altLang="zh-CN" sz="1400" dirty="0" err="1" smtClean="0"/>
              <a:t>i</a:t>
            </a:r>
            <a:r>
              <a:rPr lang="en-US" altLang="zh-CN" sz="1400" dirty="0" smtClean="0"/>
              <a:t>]//</a:t>
            </a:r>
            <a:r>
              <a:rPr lang="zh-CN" altLang="en-US" sz="1400" dirty="0" smtClean="0"/>
              <a:t>累计金额</a:t>
            </a:r>
          </a:p>
          <a:p>
            <a:pPr>
              <a:lnSpc>
                <a:spcPts val="1400"/>
              </a:lnSpc>
            </a:pPr>
            <a:r>
              <a:rPr lang="zh-CN" altLang="en-US" sz="1400" dirty="0" smtClean="0"/>
              <a:t>	</a:t>
            </a:r>
            <a:r>
              <a:rPr lang="en-US" altLang="zh-CN" sz="1400" dirty="0" smtClean="0"/>
              <a:t>}</a:t>
            </a:r>
          </a:p>
          <a:p>
            <a:pPr>
              <a:lnSpc>
                <a:spcPts val="1400"/>
              </a:lnSpc>
            </a:pPr>
            <a:r>
              <a:rPr lang="en-US" altLang="zh-CN" sz="1400" dirty="0" smtClean="0"/>
              <a:t>	alert("</a:t>
            </a:r>
            <a:r>
              <a:rPr lang="zh-CN" altLang="en-US" sz="1400" dirty="0" smtClean="0"/>
              <a:t>您所选购的</a:t>
            </a:r>
            <a:r>
              <a:rPr lang="en-US" altLang="zh-CN" sz="1400" dirty="0" smtClean="0"/>
              <a:t>" + count + "</a:t>
            </a:r>
            <a:r>
              <a:rPr lang="zh-CN" altLang="en-US" sz="1400" dirty="0" smtClean="0"/>
              <a:t>件</a:t>
            </a:r>
            <a:r>
              <a:rPr lang="en-US" altLang="zh-CN" sz="1400" dirty="0" smtClean="0"/>
              <a:t>,</a:t>
            </a:r>
            <a:r>
              <a:rPr lang="zh-CN" altLang="en-US" sz="1400" dirty="0" smtClean="0"/>
              <a:t>产品总价</a:t>
            </a:r>
            <a:r>
              <a:rPr lang="en-US" altLang="zh-CN" sz="1400" dirty="0" smtClean="0"/>
              <a:t>=" + total+"\n"+"</a:t>
            </a:r>
            <a:r>
              <a:rPr lang="zh-CN" altLang="en-US" sz="1400" dirty="0" smtClean="0"/>
              <a:t>请去支付！</a:t>
            </a:r>
            <a:r>
              <a:rPr lang="en-US" altLang="zh-CN" sz="1400" dirty="0" smtClean="0"/>
              <a:t>");</a:t>
            </a:r>
          </a:p>
          <a:p>
            <a:pPr>
              <a:lnSpc>
                <a:spcPts val="1400"/>
              </a:lnSpc>
            </a:pPr>
            <a:r>
              <a:rPr lang="en-US" altLang="zh-CN" sz="1400" dirty="0" smtClean="0"/>
              <a:t>}</a:t>
            </a:r>
          </a:p>
          <a:p>
            <a:pPr>
              <a:lnSpc>
                <a:spcPts val="1400"/>
              </a:lnSpc>
            </a:pPr>
            <a:r>
              <a:rPr lang="en-US" altLang="zh-CN" sz="1400" dirty="0" smtClean="0"/>
              <a:t>function </a:t>
            </a:r>
            <a:r>
              <a:rPr lang="en-US" altLang="zh-CN" sz="1400" dirty="0" err="1" smtClean="0"/>
              <a:t>shoppingCart</a:t>
            </a:r>
            <a:r>
              <a:rPr lang="en-US" altLang="zh-CN" sz="1400" dirty="0" smtClean="0"/>
              <a:t>() {</a:t>
            </a:r>
          </a:p>
          <a:p>
            <a:pPr>
              <a:lnSpc>
                <a:spcPts val="1400"/>
              </a:lnSpc>
            </a:pPr>
            <a:r>
              <a:rPr lang="en-US" altLang="zh-CN" sz="1400" dirty="0" smtClean="0"/>
              <a:t>	//</a:t>
            </a:r>
            <a:r>
              <a:rPr lang="zh-CN" altLang="en-US" sz="1400" dirty="0" smtClean="0"/>
              <a:t>判断有多少个复选框被选中</a:t>
            </a:r>
            <a:endParaRPr lang="zh-CN" altLang="en-US" sz="1400" dirty="0"/>
          </a:p>
        </p:txBody>
      </p:sp>
      <p:sp>
        <p:nvSpPr>
          <p:cNvPr id="5" name="TextBox 4"/>
          <p:cNvSpPr txBox="1"/>
          <p:nvPr/>
        </p:nvSpPr>
        <p:spPr>
          <a:xfrm>
            <a:off x="1357290" y="107140"/>
            <a:ext cx="7000924" cy="523220"/>
          </a:xfrm>
          <a:prstGeom prst="rect">
            <a:avLst/>
          </a:prstGeom>
          <a:noFill/>
        </p:spPr>
        <p:txBody>
          <a:bodyPr wrap="square" rtlCol="0">
            <a:spAutoFit/>
          </a:bodyPr>
          <a:lstStyle/>
          <a:p>
            <a:pPr algn="ctr"/>
            <a:r>
              <a:rPr lang="en-US" altLang="zh-CN" sz="2800" dirty="0" smtClean="0">
                <a:latin typeface="微软雅黑" pitchFamily="34" charset="-122"/>
                <a:ea typeface="微软雅黑" pitchFamily="34" charset="-122"/>
              </a:rPr>
              <a:t>14.7 </a:t>
            </a:r>
            <a:r>
              <a:rPr lang="zh-CN" altLang="en-US" sz="2800" dirty="0" smtClean="0">
                <a:latin typeface="微软雅黑" pitchFamily="34" charset="-122"/>
                <a:ea typeface="微软雅黑" pitchFamily="34" charset="-122"/>
              </a:rPr>
              <a:t>综合实例</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代码</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10944468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3400" y="819150"/>
            <a:ext cx="8508365" cy="3862596"/>
          </a:xfrm>
          <a:prstGeom prst="rect">
            <a:avLst/>
          </a:prstGeom>
          <a:noFill/>
        </p:spPr>
        <p:txBody>
          <a:bodyPr wrap="square" rtlCol="0" anchor="t">
            <a:spAutoFit/>
          </a:bodyPr>
          <a:lstStyle/>
          <a:p>
            <a:pPr>
              <a:lnSpc>
                <a:spcPts val="1400"/>
              </a:lnSpc>
            </a:pP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selectList</a:t>
            </a:r>
            <a:r>
              <a:rPr lang="en-US" altLang="zh-CN" sz="1400" b="0" dirty="0" smtClean="0">
                <a:latin typeface="Verdana" pitchFamily="34" charset="0"/>
                <a:ea typeface="Verdana" pitchFamily="34" charset="0"/>
                <a:cs typeface="Verdana" pitchFamily="34" charset="0"/>
              </a:rPr>
              <a:t> = ""; //</a:t>
            </a:r>
            <a:r>
              <a:rPr lang="zh-CN" altLang="en-US" sz="1400" b="0" dirty="0" smtClean="0">
                <a:latin typeface="Verdana" pitchFamily="34" charset="0"/>
                <a:cs typeface="Verdana" pitchFamily="34" charset="0"/>
              </a:rPr>
              <a:t>保存所选产品清单</a:t>
            </a:r>
          </a:p>
          <a:p>
            <a:pPr>
              <a:lnSpc>
                <a:spcPts val="1400"/>
              </a:lnSpc>
            </a:pPr>
            <a:r>
              <a:rPr lang="zh-CN" altLang="en-US" sz="1400" b="0" dirty="0" smtClean="0">
                <a:latin typeface="Verdana" pitchFamily="34" charset="0"/>
                <a:cs typeface="Verdana" pitchFamily="34" charset="0"/>
              </a:rPr>
              <a:t>	</a:t>
            </a:r>
            <a:r>
              <a:rPr lang="en-US" altLang="zh-CN" sz="1400" b="0" dirty="0" smtClean="0">
                <a:latin typeface="Verdana" pitchFamily="34" charset="0"/>
                <a:ea typeface="Verdana" pitchFamily="34" charset="0"/>
                <a:cs typeface="Verdana" pitchFamily="34" charset="0"/>
              </a:rPr>
              <a:t>for(</a:t>
            </a: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j = 0; j &lt; </a:t>
            </a:r>
            <a:r>
              <a:rPr lang="en-US" altLang="zh-CN" sz="1400" b="0" dirty="0" err="1" smtClean="0">
                <a:latin typeface="Verdana" pitchFamily="34" charset="0"/>
                <a:ea typeface="Verdana" pitchFamily="34" charset="0"/>
                <a:cs typeface="Verdana" pitchFamily="34" charset="0"/>
              </a:rPr>
              <a:t>product.length</a:t>
            </a:r>
            <a:r>
              <a:rPr lang="en-US" altLang="zh-CN" sz="1400" b="0" dirty="0" smtClean="0">
                <a:latin typeface="Verdana" pitchFamily="34" charset="0"/>
                <a:ea typeface="Verdana" pitchFamily="34" charset="0"/>
                <a:cs typeface="Verdana" pitchFamily="34" charset="0"/>
              </a:rPr>
              <a:t>; j++) {</a:t>
            </a:r>
          </a:p>
          <a:p>
            <a:pPr>
              <a:lnSpc>
                <a:spcPts val="1400"/>
              </a:lnSpc>
            </a:pPr>
            <a:r>
              <a:rPr lang="en-US" altLang="zh-CN" sz="1400" b="0" dirty="0" smtClean="0">
                <a:latin typeface="Verdana" pitchFamily="34" charset="0"/>
                <a:ea typeface="Verdana" pitchFamily="34" charset="0"/>
                <a:cs typeface="Verdana" pitchFamily="34" charset="0"/>
              </a:rPr>
              <a:t>	if(</a:t>
            </a:r>
            <a:r>
              <a:rPr lang="en-US" altLang="zh-CN" sz="1400" b="0" dirty="0" err="1" smtClean="0">
                <a:latin typeface="Verdana" pitchFamily="34" charset="0"/>
                <a:ea typeface="Verdana" pitchFamily="34" charset="0"/>
                <a:cs typeface="Verdana" pitchFamily="34" charset="0"/>
              </a:rPr>
              <a:t>isSelected</a:t>
            </a:r>
            <a:r>
              <a:rPr lang="en-US" altLang="zh-CN" sz="1400" b="0" dirty="0" smtClean="0">
                <a:latin typeface="Verdana" pitchFamily="34" charset="0"/>
                <a:ea typeface="Verdana" pitchFamily="34" charset="0"/>
                <a:cs typeface="Verdana" pitchFamily="34" charset="0"/>
              </a:rPr>
              <a:t>[j]) {//</a:t>
            </a:r>
            <a:r>
              <a:rPr lang="zh-CN" altLang="en-US" sz="1400" b="0" dirty="0" smtClean="0">
                <a:latin typeface="Verdana" pitchFamily="34" charset="0"/>
                <a:cs typeface="Verdana" pitchFamily="34" charset="0"/>
              </a:rPr>
              <a:t>分行显示</a:t>
            </a:r>
          </a:p>
          <a:p>
            <a:pPr>
              <a:lnSpc>
                <a:spcPts val="1400"/>
              </a:lnSpc>
            </a:pPr>
            <a:r>
              <a:rPr lang="zh-CN" altLang="en-US" sz="1400" b="0" dirty="0" smtClean="0">
                <a:latin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selectList</a:t>
            </a:r>
            <a:r>
              <a:rPr lang="en-US" altLang="zh-CN" sz="1400" b="0" dirty="0" smtClean="0">
                <a:latin typeface="Verdana" pitchFamily="34" charset="0"/>
                <a:ea typeface="Verdana" pitchFamily="34" charset="0"/>
                <a:cs typeface="Verdana" pitchFamily="34" charset="0"/>
              </a:rPr>
              <a:t> += (j + 1) + "-" + product[j] + ",</a:t>
            </a:r>
            <a:r>
              <a:rPr lang="zh-CN" altLang="en-US" sz="1400" b="0" dirty="0" smtClean="0">
                <a:latin typeface="Verdana" pitchFamily="34" charset="0"/>
                <a:cs typeface="Verdana" pitchFamily="34" charset="0"/>
              </a:rPr>
              <a:t>价值</a:t>
            </a:r>
            <a:r>
              <a:rPr lang="en-US" altLang="zh-CN" sz="1400" b="0" dirty="0" smtClean="0">
                <a:latin typeface="Verdana" pitchFamily="34" charset="0"/>
                <a:ea typeface="Verdana" pitchFamily="34" charset="0"/>
                <a:cs typeface="Verdana" pitchFamily="34" charset="0"/>
              </a:rPr>
              <a:t>=" + price[j] + "\n";</a:t>
            </a:r>
          </a:p>
          <a:p>
            <a:pPr>
              <a:lnSpc>
                <a:spcPts val="1400"/>
              </a:lnSpc>
            </a:pPr>
            <a:r>
              <a:rPr lang="en-US" altLang="zh-CN" sz="1400" b="0" dirty="0" smtClean="0">
                <a:latin typeface="Verdana" pitchFamily="34" charset="0"/>
                <a:ea typeface="Verdana" pitchFamily="34" charset="0"/>
                <a:cs typeface="Verdana" pitchFamily="34" charset="0"/>
              </a:rPr>
              <a:t>              }</a:t>
            </a:r>
          </a:p>
          <a:p>
            <a:pPr>
              <a:lnSpc>
                <a:spcPts val="1400"/>
              </a:lnSpc>
            </a:pPr>
            <a:r>
              <a:rPr lang="en-US" altLang="zh-CN" sz="1400" b="0" dirty="0" smtClean="0">
                <a:latin typeface="Verdana" pitchFamily="34" charset="0"/>
                <a:ea typeface="Verdana" pitchFamily="34" charset="0"/>
                <a:cs typeface="Verdana" pitchFamily="34" charset="0"/>
              </a:rPr>
              <a:t>}</a:t>
            </a:r>
          </a:p>
          <a:p>
            <a:pPr>
              <a:lnSpc>
                <a:spcPts val="1400"/>
              </a:lnSpc>
            </a:pP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info = (</a:t>
            </a:r>
            <a:r>
              <a:rPr lang="en-US" altLang="zh-CN" sz="1400" b="0" dirty="0" err="1" smtClean="0">
                <a:latin typeface="Verdana" pitchFamily="34" charset="0"/>
                <a:ea typeface="Verdana" pitchFamily="34" charset="0"/>
                <a:cs typeface="Verdana" pitchFamily="34" charset="0"/>
              </a:rPr>
              <a:t>selectList</a:t>
            </a:r>
            <a:r>
              <a:rPr lang="en-US" altLang="zh-CN" sz="1400" b="0" dirty="0" smtClean="0">
                <a:latin typeface="Verdana" pitchFamily="34" charset="0"/>
                <a:ea typeface="Verdana" pitchFamily="34" charset="0"/>
                <a:cs typeface="Verdana" pitchFamily="34" charset="0"/>
              </a:rPr>
              <a:t> == "") ? "</a:t>
            </a:r>
            <a:r>
              <a:rPr lang="zh-CN" altLang="en-US" sz="1400" b="0" dirty="0" smtClean="0">
                <a:latin typeface="Verdana" pitchFamily="34" charset="0"/>
                <a:cs typeface="Verdana" pitchFamily="34" charset="0"/>
              </a:rPr>
              <a:t>您的购物车为空，请选购！</a:t>
            </a:r>
            <a:r>
              <a:rPr lang="en-US" altLang="zh-CN" sz="1400" b="0" dirty="0" smtClean="0">
                <a:latin typeface="Verdana" pitchFamily="34" charset="0"/>
                <a:ea typeface="Verdana" pitchFamily="34" charset="0"/>
                <a:cs typeface="Verdana" pitchFamily="34" charset="0"/>
              </a:rPr>
              <a:t>" : </a:t>
            </a:r>
            <a:r>
              <a:rPr lang="en-US" altLang="zh-CN" sz="1400" b="0" dirty="0" err="1" smtClean="0">
                <a:latin typeface="Verdana" pitchFamily="34" charset="0"/>
                <a:ea typeface="Verdana" pitchFamily="34" charset="0"/>
                <a:cs typeface="Verdana" pitchFamily="34" charset="0"/>
              </a:rPr>
              <a:t>selectList</a:t>
            </a:r>
            <a:r>
              <a:rPr lang="en-US" altLang="zh-CN" sz="1400" b="0" dirty="0" smtClean="0">
                <a:latin typeface="Verdana" pitchFamily="34" charset="0"/>
                <a:ea typeface="Verdana" pitchFamily="34" charset="0"/>
                <a:cs typeface="Verdana" pitchFamily="34" charset="0"/>
              </a:rPr>
              <a:t>;</a:t>
            </a:r>
          </a:p>
          <a:p>
            <a:pPr>
              <a:lnSpc>
                <a:spcPts val="1400"/>
              </a:lnSpc>
            </a:pPr>
            <a:r>
              <a:rPr lang="en-US" altLang="zh-CN" sz="1400" b="0" dirty="0" smtClean="0">
                <a:latin typeface="Verdana" pitchFamily="34" charset="0"/>
                <a:ea typeface="Verdana" pitchFamily="34" charset="0"/>
                <a:cs typeface="Verdana" pitchFamily="34" charset="0"/>
              </a:rPr>
              <a:t>alert(info);//</a:t>
            </a:r>
            <a:r>
              <a:rPr lang="zh-CN" altLang="en-US" sz="1400" b="0" dirty="0" smtClean="0">
                <a:latin typeface="Verdana" pitchFamily="34" charset="0"/>
                <a:cs typeface="Verdana" pitchFamily="34" charset="0"/>
              </a:rPr>
              <a:t>生成一个结算清单，显示输出				</a:t>
            </a:r>
          </a:p>
          <a:p>
            <a:pPr>
              <a:lnSpc>
                <a:spcPts val="1400"/>
              </a:lnSpc>
            </a:pPr>
            <a:r>
              <a:rPr lang="en-US" altLang="zh-CN" sz="1400" b="0" dirty="0" smtClean="0">
                <a:latin typeface="Verdana" pitchFamily="34" charset="0"/>
                <a:ea typeface="Verdana" pitchFamily="34" charset="0"/>
                <a:cs typeface="Verdana" pitchFamily="34" charset="0"/>
              </a:rPr>
              <a:t>}</a:t>
            </a:r>
          </a:p>
          <a:p>
            <a:pPr>
              <a:lnSpc>
                <a:spcPts val="1400"/>
              </a:lnSpc>
            </a:pPr>
            <a:r>
              <a:rPr lang="en-US" altLang="zh-CN" sz="1400" b="0" dirty="0" smtClean="0">
                <a:latin typeface="Verdana" pitchFamily="34" charset="0"/>
                <a:ea typeface="Verdana" pitchFamily="34" charset="0"/>
                <a:cs typeface="Verdana" pitchFamily="34" charset="0"/>
              </a:rPr>
              <a:t>function </a:t>
            </a:r>
            <a:r>
              <a:rPr lang="en-US" altLang="zh-CN" sz="1400" b="0" dirty="0" err="1" smtClean="0">
                <a:latin typeface="Verdana" pitchFamily="34" charset="0"/>
                <a:ea typeface="Verdana" pitchFamily="34" charset="0"/>
                <a:cs typeface="Verdana" pitchFamily="34" charset="0"/>
              </a:rPr>
              <a:t>checkSelect</a:t>
            </a:r>
            <a:r>
              <a:rPr lang="en-US" altLang="zh-CN" sz="1400" b="0" dirty="0" smtClean="0">
                <a:latin typeface="Verdana" pitchFamily="34" charset="0"/>
                <a:ea typeface="Verdana" pitchFamily="34" charset="0"/>
                <a:cs typeface="Verdana" pitchFamily="34" charset="0"/>
              </a:rPr>
              <a:t>(number) {</a:t>
            </a:r>
          </a:p>
          <a:p>
            <a:pPr>
              <a:lnSpc>
                <a:spcPts val="1400"/>
              </a:lnSpc>
            </a:pP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var</a:t>
            </a:r>
            <a:r>
              <a:rPr lang="en-US" altLang="zh-CN" sz="1400" b="0" dirty="0" smtClean="0">
                <a:latin typeface="Verdana" pitchFamily="34" charset="0"/>
                <a:ea typeface="Verdana" pitchFamily="34" charset="0"/>
                <a:cs typeface="Verdana" pitchFamily="34" charset="0"/>
              </a:rPr>
              <a:t> temp;//</a:t>
            </a:r>
            <a:r>
              <a:rPr lang="zh-CN" altLang="en-US" sz="1400" b="0" dirty="0" smtClean="0">
                <a:latin typeface="Verdana" pitchFamily="34" charset="0"/>
                <a:cs typeface="Verdana" pitchFamily="34" charset="0"/>
              </a:rPr>
              <a:t>暂存复选框状态</a:t>
            </a:r>
          </a:p>
          <a:p>
            <a:pPr>
              <a:lnSpc>
                <a:spcPts val="1400"/>
              </a:lnSpc>
            </a:pPr>
            <a:r>
              <a:rPr lang="zh-CN" altLang="en-US" sz="1400" b="0" dirty="0" smtClean="0">
                <a:latin typeface="Verdana" pitchFamily="34" charset="0"/>
                <a:cs typeface="Verdana" pitchFamily="34" charset="0"/>
              </a:rPr>
              <a:t>	</a:t>
            </a:r>
            <a:r>
              <a:rPr lang="en-US" altLang="zh-CN" sz="1400" b="0" dirty="0" smtClean="0">
                <a:latin typeface="Verdana" pitchFamily="34" charset="0"/>
                <a:ea typeface="Verdana" pitchFamily="34" charset="0"/>
                <a:cs typeface="Verdana" pitchFamily="34" charset="0"/>
              </a:rPr>
              <a:t>switch(number) {</a:t>
            </a:r>
          </a:p>
          <a:p>
            <a:pPr>
              <a:lnSpc>
                <a:spcPts val="1400"/>
              </a:lnSpc>
            </a:pPr>
            <a:r>
              <a:rPr lang="en-US" altLang="zh-CN" sz="1400" b="0" dirty="0" smtClean="0">
                <a:latin typeface="Verdana" pitchFamily="34" charset="0"/>
                <a:ea typeface="Verdana" pitchFamily="34" charset="0"/>
                <a:cs typeface="Verdana" pitchFamily="34" charset="0"/>
              </a:rPr>
              <a:t>	case 0:</a:t>
            </a:r>
          </a:p>
          <a:p>
            <a:pPr>
              <a:lnSpc>
                <a:spcPts val="1400"/>
              </a:lnSpc>
            </a:pPr>
            <a:r>
              <a:rPr lang="en-US" altLang="zh-CN" sz="1400" b="0" dirty="0" smtClean="0">
                <a:latin typeface="Verdana" pitchFamily="34" charset="0"/>
                <a:ea typeface="Verdana" pitchFamily="34" charset="0"/>
                <a:cs typeface="Verdana" pitchFamily="34" charset="0"/>
              </a:rPr>
              <a:t>	temp = myForm.sp0.checked;break;</a:t>
            </a:r>
          </a:p>
          <a:p>
            <a:pPr>
              <a:lnSpc>
                <a:spcPts val="1400"/>
              </a:lnSpc>
            </a:pPr>
            <a:r>
              <a:rPr lang="en-US" altLang="zh-CN" sz="1400" b="0" dirty="0" smtClean="0">
                <a:latin typeface="Verdana" pitchFamily="34" charset="0"/>
                <a:ea typeface="Verdana" pitchFamily="34" charset="0"/>
                <a:cs typeface="Verdana" pitchFamily="34" charset="0"/>
              </a:rPr>
              <a:t>	case 1:</a:t>
            </a:r>
          </a:p>
          <a:p>
            <a:pPr>
              <a:lnSpc>
                <a:spcPts val="1400"/>
              </a:lnSpc>
            </a:pPr>
            <a:r>
              <a:rPr lang="en-US" altLang="zh-CN" sz="1400" b="0" dirty="0" smtClean="0">
                <a:latin typeface="Verdana" pitchFamily="34" charset="0"/>
                <a:ea typeface="Verdana" pitchFamily="34" charset="0"/>
                <a:cs typeface="Verdana" pitchFamily="34" charset="0"/>
              </a:rPr>
              <a:t>	temp = myForm.sp1.checked;	break;</a:t>
            </a:r>
          </a:p>
          <a:p>
            <a:pPr>
              <a:lnSpc>
                <a:spcPts val="1400"/>
              </a:lnSpc>
            </a:pPr>
            <a:r>
              <a:rPr lang="en-US" altLang="zh-CN" sz="1400" b="0" dirty="0" smtClean="0">
                <a:latin typeface="Verdana" pitchFamily="34" charset="0"/>
                <a:ea typeface="Verdana" pitchFamily="34" charset="0"/>
                <a:cs typeface="Verdana" pitchFamily="34" charset="0"/>
              </a:rPr>
              <a:t>	case 2:</a:t>
            </a:r>
          </a:p>
          <a:p>
            <a:pPr>
              <a:lnSpc>
                <a:spcPts val="1400"/>
              </a:lnSpc>
            </a:pPr>
            <a:r>
              <a:rPr lang="en-US" altLang="zh-CN" sz="1400" b="0" dirty="0" smtClean="0">
                <a:latin typeface="Verdana" pitchFamily="34" charset="0"/>
                <a:ea typeface="Verdana" pitchFamily="34" charset="0"/>
                <a:cs typeface="Verdana" pitchFamily="34" charset="0"/>
              </a:rPr>
              <a:t>	temp = myForm.sp2.checked;	break;</a:t>
            </a:r>
          </a:p>
          <a:p>
            <a:pPr>
              <a:lnSpc>
                <a:spcPts val="1400"/>
              </a:lnSpc>
            </a:pPr>
            <a:r>
              <a:rPr lang="en-US" altLang="zh-CN" sz="1400" b="0" dirty="0" smtClean="0">
                <a:latin typeface="Verdana" pitchFamily="34" charset="0"/>
                <a:ea typeface="Verdana" pitchFamily="34" charset="0"/>
                <a:cs typeface="Verdana" pitchFamily="34" charset="0"/>
              </a:rPr>
              <a:t>	case 3:</a:t>
            </a:r>
          </a:p>
          <a:p>
            <a:pPr>
              <a:lnSpc>
                <a:spcPts val="1400"/>
              </a:lnSpc>
            </a:pPr>
            <a:r>
              <a:rPr lang="en-US" altLang="zh-CN" sz="1400" b="0" dirty="0" smtClean="0">
                <a:latin typeface="Verdana" pitchFamily="34" charset="0"/>
                <a:ea typeface="Verdana" pitchFamily="34" charset="0"/>
                <a:cs typeface="Verdana" pitchFamily="34" charset="0"/>
              </a:rPr>
              <a:t>	temp = myForm.sp3.checked;	break;</a:t>
            </a:r>
          </a:p>
          <a:p>
            <a:pPr>
              <a:lnSpc>
                <a:spcPts val="1400"/>
              </a:lnSpc>
            </a:pPr>
            <a:r>
              <a:rPr lang="en-US" altLang="zh-CN" sz="1400" b="0" dirty="0" smtClean="0">
                <a:latin typeface="Verdana" pitchFamily="34" charset="0"/>
                <a:ea typeface="Verdana" pitchFamily="34" charset="0"/>
                <a:cs typeface="Verdana" pitchFamily="34" charset="0"/>
              </a:rPr>
              <a:t>	case 4:</a:t>
            </a:r>
            <a:endParaRPr lang="zh-CN" altLang="en-US" sz="1400" b="0" dirty="0">
              <a:latin typeface="Verdana" pitchFamily="34" charset="0"/>
              <a:cs typeface="Verdana" pitchFamily="34" charset="0"/>
            </a:endParaRPr>
          </a:p>
        </p:txBody>
      </p:sp>
      <p:sp>
        <p:nvSpPr>
          <p:cNvPr id="4" name="TextBox 3"/>
          <p:cNvSpPr txBox="1"/>
          <p:nvPr/>
        </p:nvSpPr>
        <p:spPr>
          <a:xfrm>
            <a:off x="1357290" y="107140"/>
            <a:ext cx="7000924" cy="523220"/>
          </a:xfrm>
          <a:prstGeom prst="rect">
            <a:avLst/>
          </a:prstGeom>
          <a:noFill/>
        </p:spPr>
        <p:txBody>
          <a:bodyPr wrap="square" rtlCol="0">
            <a:spAutoFit/>
          </a:bodyPr>
          <a:lstStyle/>
          <a:p>
            <a:pPr algn="ctr"/>
            <a:r>
              <a:rPr lang="en-US" altLang="zh-CN" sz="2800" dirty="0" smtClean="0">
                <a:latin typeface="微软雅黑" pitchFamily="34" charset="-122"/>
                <a:ea typeface="微软雅黑" pitchFamily="34" charset="-122"/>
              </a:rPr>
              <a:t>14.7 </a:t>
            </a:r>
            <a:r>
              <a:rPr lang="zh-CN" altLang="en-US" sz="2800" dirty="0" smtClean="0">
                <a:latin typeface="微软雅黑" pitchFamily="34" charset="-122"/>
                <a:ea typeface="微软雅黑" pitchFamily="34" charset="-122"/>
              </a:rPr>
              <a:t>综合实例</a:t>
            </a:r>
            <a:r>
              <a:rPr lang="en-US" altLang="zh-CN" sz="2800" dirty="0" smtClean="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代码</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36631010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400" y="819150"/>
            <a:ext cx="8534400" cy="4042132"/>
          </a:xfrm>
          <a:prstGeom prst="rect">
            <a:avLst/>
          </a:prstGeom>
        </p:spPr>
        <p:txBody>
          <a:bodyPr wrap="square">
            <a:spAutoFit/>
          </a:bodyPr>
          <a:lstStyle/>
          <a:p>
            <a:pPr>
              <a:lnSpc>
                <a:spcPts val="1400"/>
              </a:lnSpc>
            </a:pPr>
            <a:r>
              <a:rPr lang="en-US" altLang="zh-CN" sz="1400" b="0" dirty="0" smtClean="0">
                <a:latin typeface="Verdana" pitchFamily="34" charset="0"/>
                <a:ea typeface="Verdana" pitchFamily="34" charset="0"/>
                <a:cs typeface="Verdana" pitchFamily="34" charset="0"/>
              </a:rPr>
              <a:t>temp = myForm.sp4.checked;	break;</a:t>
            </a:r>
          </a:p>
          <a:p>
            <a:pPr>
              <a:lnSpc>
                <a:spcPts val="1400"/>
              </a:lnSpc>
            </a:pPr>
            <a:r>
              <a:rPr lang="en-US" altLang="zh-CN" sz="1400" b="0" dirty="0" smtClean="0">
                <a:latin typeface="Verdana" pitchFamily="34" charset="0"/>
                <a:ea typeface="Verdana" pitchFamily="34" charset="0"/>
                <a:cs typeface="Verdana" pitchFamily="34" charset="0"/>
              </a:rPr>
              <a:t>default:</a:t>
            </a:r>
          </a:p>
          <a:p>
            <a:pPr>
              <a:lnSpc>
                <a:spcPts val="1400"/>
              </a:lnSpc>
            </a:pPr>
            <a:r>
              <a:rPr lang="en-US" altLang="zh-CN" sz="1400" b="0" dirty="0" smtClean="0">
                <a:latin typeface="Verdana" pitchFamily="34" charset="0"/>
                <a:ea typeface="Verdana" pitchFamily="34" charset="0"/>
                <a:cs typeface="Verdana" pitchFamily="34" charset="0"/>
              </a:rPr>
              <a:t>       temp = myForm.sp5.checked;	break;</a:t>
            </a:r>
          </a:p>
          <a:p>
            <a:pPr>
              <a:lnSpc>
                <a:spcPts val="1400"/>
              </a:lnSpc>
            </a:pPr>
            <a:r>
              <a:rPr lang="en-US" altLang="zh-CN" sz="1400" b="0" dirty="0" smtClean="0">
                <a:latin typeface="Verdana" pitchFamily="34" charset="0"/>
                <a:ea typeface="Verdana" pitchFamily="34" charset="0"/>
                <a:cs typeface="Verdana" pitchFamily="34" charset="0"/>
              </a:rPr>
              <a:t>}</a:t>
            </a:r>
          </a:p>
          <a:p>
            <a:pPr>
              <a:lnSpc>
                <a:spcPts val="1400"/>
              </a:lnSpc>
            </a:pPr>
            <a:r>
              <a:rPr lang="en-US" altLang="zh-CN" sz="1400" b="0" dirty="0" err="1" smtClean="0">
                <a:latin typeface="Verdana" pitchFamily="34" charset="0"/>
                <a:ea typeface="Verdana" pitchFamily="34" charset="0"/>
                <a:cs typeface="Verdana" pitchFamily="34" charset="0"/>
              </a:rPr>
              <a:t>isSelected</a:t>
            </a:r>
            <a:r>
              <a:rPr lang="en-US" altLang="zh-CN" sz="1400" b="0" dirty="0" smtClean="0">
                <a:latin typeface="Verdana" pitchFamily="34" charset="0"/>
                <a:ea typeface="Verdana" pitchFamily="34" charset="0"/>
                <a:cs typeface="Verdana" pitchFamily="34" charset="0"/>
              </a:rPr>
              <a:t>[number] = (temp) ? 1 : 0; //</a:t>
            </a:r>
            <a:r>
              <a:rPr lang="zh-CN" altLang="en-US" sz="1400" b="0" dirty="0" smtClean="0">
                <a:latin typeface="Verdana" pitchFamily="34" charset="0"/>
                <a:cs typeface="Verdana" pitchFamily="34" charset="0"/>
              </a:rPr>
              <a:t>记录下选中产品，</a:t>
            </a:r>
            <a:r>
              <a:rPr lang="en-US" altLang="zh-CN" sz="1400" b="0" dirty="0" smtClean="0">
                <a:latin typeface="Verdana" pitchFamily="34" charset="0"/>
                <a:ea typeface="Verdana" pitchFamily="34" charset="0"/>
                <a:cs typeface="Verdana" pitchFamily="34" charset="0"/>
              </a:rPr>
              <a:t>1-</a:t>
            </a:r>
            <a:r>
              <a:rPr lang="zh-CN" altLang="en-US" sz="1400" b="0" dirty="0" smtClean="0">
                <a:latin typeface="Verdana" pitchFamily="34" charset="0"/>
                <a:cs typeface="Verdana" pitchFamily="34" charset="0"/>
              </a:rPr>
              <a:t>选中，</a:t>
            </a:r>
            <a:r>
              <a:rPr lang="en-US" altLang="zh-CN" sz="1400" b="0" dirty="0" smtClean="0">
                <a:latin typeface="Verdana" pitchFamily="34" charset="0"/>
                <a:ea typeface="Verdana" pitchFamily="34" charset="0"/>
                <a:cs typeface="Verdana" pitchFamily="34" charset="0"/>
              </a:rPr>
              <a:t>0-</a:t>
            </a:r>
            <a:r>
              <a:rPr lang="zh-CN" altLang="en-US" sz="1400" b="0" dirty="0" smtClean="0">
                <a:latin typeface="Verdana" pitchFamily="34" charset="0"/>
                <a:cs typeface="Verdana" pitchFamily="34" charset="0"/>
              </a:rPr>
              <a:t>未选		</a:t>
            </a:r>
          </a:p>
          <a:p>
            <a:pPr>
              <a:lnSpc>
                <a:spcPts val="1400"/>
              </a:lnSpc>
            </a:pPr>
            <a:r>
              <a:rPr lang="en-US" altLang="zh-CN" sz="1400" b="0" dirty="0" smtClean="0">
                <a:latin typeface="Verdana" pitchFamily="34" charset="0"/>
                <a:ea typeface="Verdana" pitchFamily="34" charset="0"/>
                <a:cs typeface="Verdana" pitchFamily="34" charset="0"/>
              </a:rPr>
              <a:t>}</a:t>
            </a:r>
          </a:p>
          <a:p>
            <a:pPr>
              <a:lnSpc>
                <a:spcPts val="1400"/>
              </a:lnSpc>
            </a:pPr>
            <a:r>
              <a:rPr lang="en-US" altLang="zh-CN" sz="1400" b="0" dirty="0" smtClean="0">
                <a:latin typeface="Verdana" pitchFamily="34" charset="0"/>
                <a:ea typeface="Verdana" pitchFamily="34" charset="0"/>
                <a:cs typeface="Verdana" pitchFamily="34" charset="0"/>
              </a:rPr>
              <a:t>&lt;/script&gt;</a:t>
            </a:r>
          </a:p>
          <a:p>
            <a:pPr>
              <a:lnSpc>
                <a:spcPts val="1400"/>
              </a:lnSpc>
            </a:pPr>
            <a:r>
              <a:rPr lang="en-US" altLang="zh-CN" sz="1400" b="0" dirty="0" smtClean="0">
                <a:latin typeface="Verdana" pitchFamily="34" charset="0"/>
                <a:ea typeface="Verdana" pitchFamily="34" charset="0"/>
                <a:cs typeface="Verdana" pitchFamily="34" charset="0"/>
              </a:rPr>
              <a:t>&lt;/head&gt;</a:t>
            </a:r>
          </a:p>
          <a:p>
            <a:pPr>
              <a:lnSpc>
                <a:spcPts val="1400"/>
              </a:lnSpc>
            </a:pPr>
            <a:r>
              <a:rPr lang="en-US" altLang="zh-CN" sz="1400" b="0" dirty="0" smtClean="0">
                <a:latin typeface="Verdana" pitchFamily="34" charset="0"/>
                <a:ea typeface="Verdana" pitchFamily="34" charset="0"/>
                <a:cs typeface="Verdana" pitchFamily="34" charset="0"/>
              </a:rPr>
              <a:t>&lt;body&gt;</a:t>
            </a:r>
          </a:p>
          <a:p>
            <a:pPr>
              <a:lnSpc>
                <a:spcPts val="1400"/>
              </a:lnSpc>
            </a:pPr>
            <a:r>
              <a:rPr lang="en-US" altLang="zh-CN" sz="1400" b="0" dirty="0" smtClean="0">
                <a:latin typeface="Verdana" pitchFamily="34" charset="0"/>
                <a:ea typeface="Verdana" pitchFamily="34" charset="0"/>
                <a:cs typeface="Verdana" pitchFamily="34" charset="0"/>
              </a:rPr>
              <a:t>&lt;form name="</a:t>
            </a:r>
            <a:r>
              <a:rPr lang="en-US" altLang="zh-CN" sz="1400" b="0" dirty="0" err="1" smtClean="0">
                <a:latin typeface="Verdana" pitchFamily="34" charset="0"/>
                <a:ea typeface="Verdana" pitchFamily="34" charset="0"/>
                <a:cs typeface="Verdana" pitchFamily="34" charset="0"/>
              </a:rPr>
              <a:t>myForm</a:t>
            </a:r>
            <a:r>
              <a:rPr lang="en-US" altLang="zh-CN" sz="1400" b="0" dirty="0" smtClean="0">
                <a:latin typeface="Verdana" pitchFamily="34" charset="0"/>
                <a:ea typeface="Verdana" pitchFamily="34" charset="0"/>
                <a:cs typeface="Verdana" pitchFamily="34" charset="0"/>
              </a:rPr>
              <a:t>" method="post" action=""&gt;</a:t>
            </a:r>
          </a:p>
          <a:p>
            <a:pPr>
              <a:lnSpc>
                <a:spcPts val="1400"/>
              </a:lnSpc>
            </a:pPr>
            <a:r>
              <a:rPr lang="en-US" altLang="zh-CN" sz="1400" b="0" dirty="0" smtClean="0">
                <a:latin typeface="Verdana" pitchFamily="34" charset="0"/>
                <a:ea typeface="Verdana" pitchFamily="34" charset="0"/>
                <a:cs typeface="Verdana" pitchFamily="34" charset="0"/>
              </a:rPr>
              <a:t>&lt;table align="center" border="1"&gt;</a:t>
            </a:r>
          </a:p>
          <a:p>
            <a:pPr>
              <a:lnSpc>
                <a:spcPts val="1400"/>
              </a:lnSpc>
            </a:pPr>
            <a:r>
              <a:rPr lang="en-US" altLang="zh-CN" sz="1400" b="0" dirty="0" smtClean="0">
                <a:latin typeface="Verdana" pitchFamily="34" charset="0"/>
                <a:ea typeface="Verdana" pitchFamily="34" charset="0"/>
                <a:cs typeface="Verdana" pitchFamily="34" charset="0"/>
              </a:rPr>
              <a:t>&lt;caption&gt;</a:t>
            </a:r>
            <a:r>
              <a:rPr lang="zh-CN" altLang="en-US" sz="1400" b="0" dirty="0" smtClean="0">
                <a:latin typeface="Verdana" pitchFamily="34" charset="0"/>
                <a:ea typeface="Verdana" pitchFamily="34" charset="0"/>
                <a:cs typeface="Verdana" pitchFamily="34" charset="0"/>
              </a:rPr>
              <a:t>手机批发业务</a:t>
            </a:r>
            <a:r>
              <a:rPr lang="en-US" altLang="zh-CN" sz="1400" b="0" dirty="0" smtClean="0">
                <a:latin typeface="Verdana" pitchFamily="34" charset="0"/>
                <a:ea typeface="Verdana" pitchFamily="34" charset="0"/>
                <a:cs typeface="Verdana" pitchFamily="34" charset="0"/>
              </a:rPr>
              <a:t>-</a:t>
            </a:r>
            <a:r>
              <a:rPr lang="zh-CN" altLang="en-US" sz="1400" b="0" dirty="0" smtClean="0">
                <a:latin typeface="Verdana" pitchFamily="34" charset="0"/>
                <a:ea typeface="Verdana" pitchFamily="34" charset="0"/>
                <a:cs typeface="Verdana" pitchFamily="34" charset="0"/>
              </a:rPr>
              <a:t>商品备选区</a:t>
            </a:r>
            <a:r>
              <a:rPr lang="en-US" altLang="zh-CN" sz="1400" b="0" dirty="0" smtClean="0">
                <a:latin typeface="Verdana" pitchFamily="34" charset="0"/>
                <a:ea typeface="Verdana" pitchFamily="34" charset="0"/>
                <a:cs typeface="Verdana" pitchFamily="34" charset="0"/>
              </a:rPr>
              <a:t>&lt;/caption&gt;</a:t>
            </a:r>
          </a:p>
          <a:p>
            <a:pPr>
              <a:lnSpc>
                <a:spcPts val="1400"/>
              </a:lnSpc>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tr</a:t>
            </a:r>
            <a:r>
              <a:rPr lang="en-US" altLang="zh-CN" sz="1400" b="0" dirty="0" smtClean="0">
                <a:latin typeface="Verdana" pitchFamily="34" charset="0"/>
                <a:ea typeface="Verdana" pitchFamily="34" charset="0"/>
                <a:cs typeface="Verdana" pitchFamily="34" charset="0"/>
              </a:rPr>
              <a:t>&gt;</a:t>
            </a:r>
          </a:p>
          <a:p>
            <a:pPr>
              <a:lnSpc>
                <a:spcPts val="1400"/>
              </a:lnSpc>
            </a:pPr>
            <a:r>
              <a:rPr lang="en-US" altLang="zh-CN" sz="1400" b="0" dirty="0" smtClean="0">
                <a:latin typeface="Verdana" pitchFamily="34" charset="0"/>
                <a:ea typeface="Verdana" pitchFamily="34" charset="0"/>
                <a:cs typeface="Verdana" pitchFamily="34" charset="0"/>
              </a:rPr>
              <a:t>&lt;td&gt;&lt;</a:t>
            </a:r>
            <a:r>
              <a:rPr lang="en-US" altLang="zh-CN" sz="1400" b="0" dirty="0" err="1" smtClean="0">
                <a:latin typeface="Verdana" pitchFamily="34" charset="0"/>
                <a:ea typeface="Verdana" pitchFamily="34" charset="0"/>
                <a:cs typeface="Verdana" pitchFamily="34" charset="0"/>
              </a:rPr>
              <a:t>img</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src</a:t>
            </a:r>
            <a:r>
              <a:rPr lang="en-US" altLang="zh-CN" sz="1400" b="0" dirty="0" smtClean="0">
                <a:latin typeface="Verdana" pitchFamily="34" charset="0"/>
                <a:ea typeface="Verdana" pitchFamily="34" charset="0"/>
                <a:cs typeface="Verdana" pitchFamily="34" charset="0"/>
              </a:rPr>
              <a:t>="mobile_1.jpg" /&gt;&lt;</a:t>
            </a:r>
            <a:r>
              <a:rPr lang="en-US" altLang="zh-CN" sz="1400" b="0" dirty="0" err="1" smtClean="0">
                <a:latin typeface="Verdana" pitchFamily="34" charset="0"/>
                <a:ea typeface="Verdana" pitchFamily="34" charset="0"/>
                <a:cs typeface="Verdana" pitchFamily="34" charset="0"/>
              </a:rPr>
              <a:t>br</a:t>
            </a:r>
            <a:r>
              <a:rPr lang="en-US" altLang="zh-CN" sz="1400" b="0" dirty="0" smtClean="0">
                <a:latin typeface="Verdana" pitchFamily="34" charset="0"/>
                <a:ea typeface="Verdana" pitchFamily="34" charset="0"/>
                <a:cs typeface="Verdana" pitchFamily="34" charset="0"/>
              </a:rPr>
              <a:t> /&gt;</a:t>
            </a:r>
          </a:p>
          <a:p>
            <a:pPr>
              <a:lnSpc>
                <a:spcPts val="1400"/>
              </a:lnSpc>
            </a:pPr>
            <a:r>
              <a:rPr lang="en-US" altLang="zh-CN" sz="1400" b="0" dirty="0" smtClean="0">
                <a:latin typeface="Verdana" pitchFamily="34" charset="0"/>
                <a:ea typeface="Verdana" pitchFamily="34" charset="0"/>
                <a:cs typeface="Verdana" pitchFamily="34" charset="0"/>
              </a:rPr>
              <a:t>&lt;h4 name="h41"&gt;</a:t>
            </a:r>
            <a:r>
              <a:rPr lang="en-US" altLang="zh-CN" sz="1400" b="0" dirty="0" err="1" smtClean="0">
                <a:latin typeface="Verdana" pitchFamily="34" charset="0"/>
                <a:ea typeface="Verdana" pitchFamily="34" charset="0"/>
                <a:cs typeface="Verdana" pitchFamily="34" charset="0"/>
              </a:rPr>
              <a:t>iPhone</a:t>
            </a:r>
            <a:r>
              <a:rPr lang="en-US" altLang="zh-CN" sz="1400" b="0" dirty="0" smtClean="0">
                <a:latin typeface="Verdana" pitchFamily="34" charset="0"/>
                <a:ea typeface="Verdana" pitchFamily="34" charset="0"/>
                <a:cs typeface="Verdana" pitchFamily="34" charset="0"/>
              </a:rPr>
              <a:t> 6 32GB </a:t>
            </a:r>
            <a:r>
              <a:rPr lang="zh-CN" altLang="en-US" sz="1400" b="0" dirty="0" smtClean="0">
                <a:latin typeface="Verdana" pitchFamily="34" charset="0"/>
                <a:ea typeface="Verdana" pitchFamily="34" charset="0"/>
                <a:cs typeface="Verdana" pitchFamily="34" charset="0"/>
              </a:rPr>
              <a:t>金色 移动联通电信</a:t>
            </a:r>
            <a:r>
              <a:rPr lang="en-US" altLang="zh-CN" sz="1400" b="0" dirty="0" smtClean="0">
                <a:latin typeface="Verdana" pitchFamily="34" charset="0"/>
                <a:ea typeface="Verdana" pitchFamily="34" charset="0"/>
                <a:cs typeface="Verdana" pitchFamily="34" charset="0"/>
              </a:rPr>
              <a:t>4G&lt;/h4&gt;&lt;input type="checkbox" name="sp0" value="2576" </a:t>
            </a:r>
            <a:r>
              <a:rPr lang="en-US" altLang="zh-CN" sz="1400" b="0" dirty="0" err="1" smtClean="0">
                <a:latin typeface="Verdana" pitchFamily="34" charset="0"/>
                <a:ea typeface="Verdana" pitchFamily="34" charset="0"/>
                <a:cs typeface="Verdana" pitchFamily="34" charset="0"/>
              </a:rPr>
              <a:t>onclick</a:t>
            </a: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checkSelect</a:t>
            </a:r>
            <a:r>
              <a:rPr lang="en-US" altLang="zh-CN" sz="1400" b="0" dirty="0" smtClean="0">
                <a:latin typeface="Verdana" pitchFamily="34" charset="0"/>
                <a:ea typeface="Verdana" pitchFamily="34" charset="0"/>
                <a:cs typeface="Verdana" pitchFamily="34" charset="0"/>
              </a:rPr>
              <a:t>(0);"&gt;¥ 2576.00&lt;</a:t>
            </a:r>
            <a:r>
              <a:rPr lang="en-US" altLang="zh-CN" sz="1400" b="0" dirty="0" err="1" smtClean="0">
                <a:latin typeface="Verdana" pitchFamily="34" charset="0"/>
                <a:ea typeface="Verdana" pitchFamily="34" charset="0"/>
                <a:cs typeface="Verdana" pitchFamily="34" charset="0"/>
              </a:rPr>
              <a:t>br</a:t>
            </a:r>
            <a:r>
              <a:rPr lang="en-US" altLang="zh-CN" sz="1400" b="0" dirty="0" smtClean="0">
                <a:latin typeface="Verdana" pitchFamily="34" charset="0"/>
                <a:ea typeface="Verdana" pitchFamily="34" charset="0"/>
                <a:cs typeface="Verdana" pitchFamily="34" charset="0"/>
              </a:rPr>
              <a:t> /&gt;&lt;/td&gt;</a:t>
            </a:r>
          </a:p>
          <a:p>
            <a:pPr>
              <a:lnSpc>
                <a:spcPts val="1400"/>
              </a:lnSpc>
            </a:pPr>
            <a:r>
              <a:rPr lang="en-US" altLang="zh-CN" sz="1400" b="0" dirty="0" smtClean="0">
                <a:latin typeface="Verdana" pitchFamily="34" charset="0"/>
                <a:ea typeface="Verdana" pitchFamily="34" charset="0"/>
                <a:cs typeface="Verdana" pitchFamily="34" charset="0"/>
              </a:rPr>
              <a:t>&lt;td&gt;&lt;</a:t>
            </a:r>
            <a:r>
              <a:rPr lang="en-US" altLang="zh-CN" sz="1400" b="0" dirty="0" err="1" smtClean="0">
                <a:latin typeface="Verdana" pitchFamily="34" charset="0"/>
                <a:ea typeface="Verdana" pitchFamily="34" charset="0"/>
                <a:cs typeface="Verdana" pitchFamily="34" charset="0"/>
              </a:rPr>
              <a:t>img</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src</a:t>
            </a:r>
            <a:r>
              <a:rPr lang="en-US" altLang="zh-CN" sz="1400" b="0" dirty="0" smtClean="0">
                <a:latin typeface="Verdana" pitchFamily="34" charset="0"/>
                <a:ea typeface="Verdana" pitchFamily="34" charset="0"/>
                <a:cs typeface="Verdana" pitchFamily="34" charset="0"/>
              </a:rPr>
              <a:t>="moblie_2.jpg" /&gt;&lt;</a:t>
            </a:r>
            <a:r>
              <a:rPr lang="en-US" altLang="zh-CN" sz="1400" b="0" dirty="0" err="1" smtClean="0">
                <a:latin typeface="Verdana" pitchFamily="34" charset="0"/>
                <a:ea typeface="Verdana" pitchFamily="34" charset="0"/>
                <a:cs typeface="Verdana" pitchFamily="34" charset="0"/>
              </a:rPr>
              <a:t>br</a:t>
            </a:r>
            <a:r>
              <a:rPr lang="en-US" altLang="zh-CN" sz="1400" b="0" dirty="0" smtClean="0">
                <a:latin typeface="Verdana" pitchFamily="34" charset="0"/>
                <a:ea typeface="Verdana" pitchFamily="34" charset="0"/>
                <a:cs typeface="Verdana" pitchFamily="34" charset="0"/>
              </a:rPr>
              <a:t> /&gt;</a:t>
            </a:r>
          </a:p>
          <a:p>
            <a:pPr>
              <a:lnSpc>
                <a:spcPts val="1400"/>
              </a:lnSpc>
            </a:pPr>
            <a:r>
              <a:rPr lang="en-US" altLang="zh-CN" sz="1400" b="0" dirty="0" smtClean="0">
                <a:latin typeface="Verdana" pitchFamily="34" charset="0"/>
                <a:ea typeface="Verdana" pitchFamily="34" charset="0"/>
                <a:cs typeface="Verdana" pitchFamily="34" charset="0"/>
              </a:rPr>
              <a:t>&lt;h4 name="h421"&gt;OPPO R11 </a:t>
            </a:r>
            <a:r>
              <a:rPr lang="zh-CN" altLang="en-US" sz="1400" b="0" dirty="0" smtClean="0">
                <a:latin typeface="Verdana" pitchFamily="34" charset="0"/>
                <a:ea typeface="Verdana" pitchFamily="34" charset="0"/>
                <a:cs typeface="Verdana" pitchFamily="34" charset="0"/>
              </a:rPr>
              <a:t>全网通 黑色版</a:t>
            </a:r>
            <a:r>
              <a:rPr lang="en-US" altLang="zh-CN" sz="1400" b="0" dirty="0" smtClean="0">
                <a:latin typeface="Verdana" pitchFamily="34" charset="0"/>
                <a:ea typeface="Verdana" pitchFamily="34" charset="0"/>
                <a:cs typeface="Verdana" pitchFamily="34" charset="0"/>
              </a:rPr>
              <a:t>&lt;/h4&gt;</a:t>
            </a:r>
          </a:p>
          <a:p>
            <a:pPr>
              <a:lnSpc>
                <a:spcPts val="1400"/>
              </a:lnSpc>
            </a:pPr>
            <a:r>
              <a:rPr lang="en-US" altLang="zh-CN" sz="1400" b="0" dirty="0" smtClean="0">
                <a:latin typeface="Verdana" pitchFamily="34" charset="0"/>
                <a:ea typeface="Verdana" pitchFamily="34" charset="0"/>
                <a:cs typeface="Verdana" pitchFamily="34" charset="0"/>
              </a:rPr>
              <a:t>&lt;input type="checkbox" name="sp1" value="2999" </a:t>
            </a:r>
            <a:r>
              <a:rPr lang="en-US" altLang="zh-CN" sz="1400" b="0" dirty="0" err="1" smtClean="0">
                <a:latin typeface="Verdana" pitchFamily="34" charset="0"/>
                <a:ea typeface="Verdana" pitchFamily="34" charset="0"/>
                <a:cs typeface="Verdana" pitchFamily="34" charset="0"/>
              </a:rPr>
              <a:t>onclick</a:t>
            </a: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checkSelect</a:t>
            </a:r>
            <a:r>
              <a:rPr lang="en-US" altLang="zh-CN" sz="1400" b="0" dirty="0" smtClean="0">
                <a:latin typeface="Verdana" pitchFamily="34" charset="0"/>
                <a:ea typeface="Verdana" pitchFamily="34" charset="0"/>
                <a:cs typeface="Verdana" pitchFamily="34" charset="0"/>
              </a:rPr>
              <a:t>(1);"&gt;¥ 2999.00&lt;</a:t>
            </a:r>
            <a:r>
              <a:rPr lang="en-US" altLang="zh-CN" sz="1400" b="0" dirty="0" err="1" smtClean="0">
                <a:latin typeface="Verdana" pitchFamily="34" charset="0"/>
                <a:ea typeface="Verdana" pitchFamily="34" charset="0"/>
                <a:cs typeface="Verdana" pitchFamily="34" charset="0"/>
              </a:rPr>
              <a:t>br</a:t>
            </a:r>
            <a:r>
              <a:rPr lang="en-US" altLang="zh-CN" sz="1400" b="0" dirty="0" smtClean="0">
                <a:latin typeface="Verdana" pitchFamily="34" charset="0"/>
                <a:ea typeface="Verdana" pitchFamily="34" charset="0"/>
                <a:cs typeface="Verdana" pitchFamily="34" charset="0"/>
              </a:rPr>
              <a:t> /&gt;&lt;/td&gt;</a:t>
            </a:r>
          </a:p>
          <a:p>
            <a:pPr>
              <a:lnSpc>
                <a:spcPts val="1400"/>
              </a:lnSpc>
            </a:pPr>
            <a:r>
              <a:rPr lang="en-US" altLang="zh-CN" sz="1400" b="0" dirty="0" smtClean="0">
                <a:latin typeface="Verdana" pitchFamily="34" charset="0"/>
                <a:ea typeface="Verdana" pitchFamily="34" charset="0"/>
                <a:cs typeface="Verdana" pitchFamily="34" charset="0"/>
              </a:rPr>
              <a:t>&lt;td&gt;&lt;</a:t>
            </a:r>
            <a:r>
              <a:rPr lang="en-US" altLang="zh-CN" sz="1400" b="0" dirty="0" err="1" smtClean="0">
                <a:latin typeface="Verdana" pitchFamily="34" charset="0"/>
                <a:ea typeface="Verdana" pitchFamily="34" charset="0"/>
                <a:cs typeface="Verdana" pitchFamily="34" charset="0"/>
              </a:rPr>
              <a:t>img</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src</a:t>
            </a:r>
            <a:r>
              <a:rPr lang="en-US" altLang="zh-CN" sz="1400" b="0" dirty="0" smtClean="0">
                <a:latin typeface="Verdana" pitchFamily="34" charset="0"/>
                <a:ea typeface="Verdana" pitchFamily="34" charset="0"/>
                <a:cs typeface="Verdana" pitchFamily="34" charset="0"/>
              </a:rPr>
              <a:t>="moblie_3.jpg" /&gt;&lt;</a:t>
            </a:r>
            <a:r>
              <a:rPr lang="en-US" altLang="zh-CN" sz="1400" b="0" dirty="0" err="1" smtClean="0">
                <a:latin typeface="Verdana" pitchFamily="34" charset="0"/>
                <a:ea typeface="Verdana" pitchFamily="34" charset="0"/>
                <a:cs typeface="Verdana" pitchFamily="34" charset="0"/>
              </a:rPr>
              <a:t>br</a:t>
            </a:r>
            <a:r>
              <a:rPr lang="en-US" altLang="zh-CN" sz="1400" b="0" dirty="0" smtClean="0">
                <a:latin typeface="Verdana" pitchFamily="34" charset="0"/>
                <a:ea typeface="Verdana" pitchFamily="34" charset="0"/>
                <a:cs typeface="Verdana" pitchFamily="34" charset="0"/>
              </a:rPr>
              <a:t> /&gt;</a:t>
            </a:r>
          </a:p>
          <a:p>
            <a:pPr>
              <a:lnSpc>
                <a:spcPts val="1400"/>
              </a:lnSpc>
            </a:pPr>
            <a:endParaRPr lang="zh-CN" altLang="en-US" sz="1400" b="0" dirty="0">
              <a:latin typeface="Verdana" pitchFamily="34" charset="0"/>
              <a:cs typeface="Verdana" pitchFamily="34" charset="0"/>
            </a:endParaRPr>
          </a:p>
        </p:txBody>
      </p:sp>
      <p:sp>
        <p:nvSpPr>
          <p:cNvPr id="3" name="矩形 2"/>
          <p:cNvSpPr/>
          <p:nvPr/>
        </p:nvSpPr>
        <p:spPr>
          <a:xfrm>
            <a:off x="3124200" y="133350"/>
            <a:ext cx="2912977" cy="461665"/>
          </a:xfrm>
          <a:prstGeom prst="rect">
            <a:avLst/>
          </a:prstGeom>
        </p:spPr>
        <p:txBody>
          <a:bodyPr wrap="none">
            <a:spAutoFit/>
          </a:bodyPr>
          <a:lstStyle/>
          <a:p>
            <a:pPr algn="ctr"/>
            <a:r>
              <a:rPr lang="en-US" altLang="zh-CN" sz="2400" dirty="0" smtClean="0">
                <a:latin typeface="微软雅黑" pitchFamily="34" charset="-122"/>
                <a:ea typeface="微软雅黑" pitchFamily="34" charset="-122"/>
              </a:rPr>
              <a:t>14.7 </a:t>
            </a:r>
            <a:r>
              <a:rPr lang="zh-CN" altLang="en-US" sz="2400" dirty="0" smtClean="0">
                <a:latin typeface="微软雅黑" pitchFamily="34" charset="-122"/>
                <a:ea typeface="微软雅黑" pitchFamily="34" charset="-122"/>
              </a:rPr>
              <a:t>综合实例</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代码</a:t>
            </a:r>
            <a:endParaRPr lang="zh-CN" altLang="en-US" sz="2400" dirty="0">
              <a:latin typeface="微软雅黑" pitchFamily="34" charset="-122"/>
              <a:ea typeface="微软雅黑" pitchFamily="3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400" y="819150"/>
            <a:ext cx="8534400" cy="3747180"/>
          </a:xfrm>
          <a:prstGeom prst="rect">
            <a:avLst/>
          </a:prstGeom>
        </p:spPr>
        <p:txBody>
          <a:bodyPr wrap="square">
            <a:spAutoFit/>
          </a:bodyPr>
          <a:lstStyle/>
          <a:p>
            <a:pPr>
              <a:lnSpc>
                <a:spcPts val="1500"/>
              </a:lnSpc>
            </a:pPr>
            <a:r>
              <a:rPr lang="en-US" altLang="zh-CN" sz="1600" b="0" dirty="0" smtClean="0">
                <a:latin typeface="Verdana" pitchFamily="34" charset="0"/>
                <a:ea typeface="Verdana" pitchFamily="34" charset="0"/>
                <a:cs typeface="Verdana" pitchFamily="34" charset="0"/>
              </a:rPr>
              <a:t>&lt;h4 name="h43"&gt;Apple </a:t>
            </a:r>
            <a:r>
              <a:rPr lang="en-US" altLang="zh-CN" sz="1600" b="0" dirty="0" err="1" smtClean="0">
                <a:latin typeface="Verdana" pitchFamily="34" charset="0"/>
                <a:ea typeface="Verdana" pitchFamily="34" charset="0"/>
                <a:cs typeface="Verdana" pitchFamily="34" charset="0"/>
              </a:rPr>
              <a:t>iPhone</a:t>
            </a:r>
            <a:r>
              <a:rPr lang="en-US" altLang="zh-CN" sz="1600" b="0" dirty="0" smtClean="0">
                <a:latin typeface="Verdana" pitchFamily="34" charset="0"/>
                <a:ea typeface="Verdana" pitchFamily="34" charset="0"/>
                <a:cs typeface="Verdana" pitchFamily="34" charset="0"/>
              </a:rPr>
              <a:t> 6s Plus 32GB </a:t>
            </a:r>
            <a:r>
              <a:rPr lang="zh-CN" altLang="en-US" sz="1600" b="0" dirty="0" smtClean="0">
                <a:latin typeface="Verdana" pitchFamily="34" charset="0"/>
                <a:ea typeface="Verdana" pitchFamily="34" charset="0"/>
                <a:cs typeface="Verdana" pitchFamily="34" charset="0"/>
              </a:rPr>
              <a:t>金色 移动联通电信</a:t>
            </a:r>
            <a:r>
              <a:rPr lang="en-US" altLang="zh-CN" sz="1600" b="0" dirty="0" smtClean="0">
                <a:latin typeface="Verdana" pitchFamily="34" charset="0"/>
                <a:ea typeface="Verdana" pitchFamily="34" charset="0"/>
                <a:cs typeface="Verdana" pitchFamily="34" charset="0"/>
              </a:rPr>
              <a:t>4G</a:t>
            </a:r>
            <a:r>
              <a:rPr lang="zh-CN" altLang="en-US" sz="1600" b="0" dirty="0" smtClean="0">
                <a:latin typeface="Verdana" pitchFamily="34" charset="0"/>
                <a:ea typeface="Verdana" pitchFamily="34" charset="0"/>
                <a:cs typeface="Verdana" pitchFamily="34" charset="0"/>
              </a:rPr>
              <a:t>手机</a:t>
            </a:r>
            <a:r>
              <a:rPr lang="en-US" altLang="zh-CN" sz="1600" b="0" dirty="0" smtClean="0">
                <a:latin typeface="Verdana" pitchFamily="34" charset="0"/>
                <a:ea typeface="Verdana" pitchFamily="34" charset="0"/>
                <a:cs typeface="Verdana" pitchFamily="34" charset="0"/>
              </a:rPr>
              <a:t>&lt;/h4&gt;</a:t>
            </a:r>
          </a:p>
          <a:p>
            <a:pPr>
              <a:lnSpc>
                <a:spcPts val="1500"/>
              </a:lnSpc>
            </a:pPr>
            <a:r>
              <a:rPr lang="en-US" altLang="zh-CN" sz="1600" b="0" dirty="0" smtClean="0">
                <a:latin typeface="Verdana" pitchFamily="34" charset="0"/>
                <a:ea typeface="Verdana" pitchFamily="34" charset="0"/>
                <a:cs typeface="Verdana" pitchFamily="34" charset="0"/>
              </a:rPr>
              <a:t>&lt;input type="checkbox" name="sp2" </a:t>
            </a:r>
            <a:r>
              <a:rPr lang="en-US" altLang="zh-CN" sz="1600" b="0" dirty="0" err="1" smtClean="0">
                <a:latin typeface="Verdana" pitchFamily="34" charset="0"/>
                <a:ea typeface="Verdana" pitchFamily="34" charset="0"/>
                <a:cs typeface="Verdana" pitchFamily="34" charset="0"/>
              </a:rPr>
              <a:t>onclick</a:t>
            </a:r>
            <a:r>
              <a:rPr lang="en-US" altLang="zh-CN" sz="1600" b="0" dirty="0" smtClean="0">
                <a:latin typeface="Verdana" pitchFamily="34" charset="0"/>
                <a:ea typeface="Verdana" pitchFamily="34" charset="0"/>
                <a:cs typeface="Verdana" pitchFamily="34" charset="0"/>
              </a:rPr>
              <a:t>="</a:t>
            </a:r>
            <a:r>
              <a:rPr lang="en-US" altLang="zh-CN" sz="1600" b="0" dirty="0" err="1" smtClean="0">
                <a:latin typeface="Verdana" pitchFamily="34" charset="0"/>
                <a:ea typeface="Verdana" pitchFamily="34" charset="0"/>
                <a:cs typeface="Verdana" pitchFamily="34" charset="0"/>
              </a:rPr>
              <a:t>checkSelect</a:t>
            </a:r>
            <a:r>
              <a:rPr lang="en-US" altLang="zh-CN" sz="1600" b="0" dirty="0" smtClean="0">
                <a:latin typeface="Verdana" pitchFamily="34" charset="0"/>
                <a:ea typeface="Verdana" pitchFamily="34" charset="0"/>
                <a:cs typeface="Verdana" pitchFamily="34" charset="0"/>
              </a:rPr>
              <a:t>(2);"&gt; ¥ 3898.00&lt;</a:t>
            </a:r>
            <a:r>
              <a:rPr lang="en-US" altLang="zh-CN" sz="1600" b="0" dirty="0" err="1" smtClean="0">
                <a:latin typeface="Verdana" pitchFamily="34" charset="0"/>
                <a:ea typeface="Verdana" pitchFamily="34" charset="0"/>
                <a:cs typeface="Verdana" pitchFamily="34" charset="0"/>
              </a:rPr>
              <a:t>br</a:t>
            </a:r>
            <a:r>
              <a:rPr lang="en-US" altLang="zh-CN" sz="1600" b="0" dirty="0" smtClean="0">
                <a:latin typeface="Verdana" pitchFamily="34" charset="0"/>
                <a:ea typeface="Verdana" pitchFamily="34" charset="0"/>
                <a:cs typeface="Verdana" pitchFamily="34" charset="0"/>
              </a:rPr>
              <a:t> /&gt;&lt;/td&gt;</a:t>
            </a:r>
          </a:p>
          <a:p>
            <a:pPr>
              <a:lnSpc>
                <a:spcPts val="1500"/>
              </a:lnSpc>
            </a:pPr>
            <a:r>
              <a:rPr lang="en-US" altLang="zh-CN" sz="1600" b="0" dirty="0" smtClean="0">
                <a:latin typeface="Verdana" pitchFamily="34" charset="0"/>
                <a:ea typeface="Verdana" pitchFamily="34" charset="0"/>
                <a:cs typeface="Verdana" pitchFamily="34" charset="0"/>
              </a:rPr>
              <a:t>&lt;/</a:t>
            </a:r>
            <a:r>
              <a:rPr lang="en-US" altLang="zh-CN" sz="1600" b="0" dirty="0" err="1" smtClean="0">
                <a:latin typeface="Verdana" pitchFamily="34" charset="0"/>
                <a:ea typeface="Verdana" pitchFamily="34" charset="0"/>
                <a:cs typeface="Verdana" pitchFamily="34" charset="0"/>
              </a:rPr>
              <a:t>tr</a:t>
            </a:r>
            <a:r>
              <a:rPr lang="en-US" altLang="zh-CN" sz="1600" b="0" dirty="0" smtClean="0">
                <a:latin typeface="Verdana" pitchFamily="34" charset="0"/>
                <a:ea typeface="Verdana" pitchFamily="34" charset="0"/>
                <a:cs typeface="Verdana" pitchFamily="34" charset="0"/>
              </a:rPr>
              <a:t>&gt;</a:t>
            </a:r>
          </a:p>
          <a:p>
            <a:pPr>
              <a:lnSpc>
                <a:spcPts val="1500"/>
              </a:lnSpc>
            </a:pPr>
            <a:r>
              <a:rPr lang="en-US" altLang="zh-CN" sz="1600" b="0" dirty="0" smtClean="0">
                <a:latin typeface="Verdana" pitchFamily="34" charset="0"/>
                <a:ea typeface="Verdana" pitchFamily="34" charset="0"/>
                <a:cs typeface="Verdana" pitchFamily="34" charset="0"/>
              </a:rPr>
              <a:t>&lt;</a:t>
            </a:r>
            <a:r>
              <a:rPr lang="en-US" altLang="zh-CN" sz="1600" b="0" dirty="0" err="1" smtClean="0">
                <a:latin typeface="Verdana" pitchFamily="34" charset="0"/>
                <a:ea typeface="Verdana" pitchFamily="34" charset="0"/>
                <a:cs typeface="Verdana" pitchFamily="34" charset="0"/>
              </a:rPr>
              <a:t>tr</a:t>
            </a:r>
            <a:r>
              <a:rPr lang="en-US" altLang="zh-CN" sz="1600" b="0" dirty="0" smtClean="0">
                <a:latin typeface="Verdana" pitchFamily="34" charset="0"/>
                <a:ea typeface="Verdana" pitchFamily="34" charset="0"/>
                <a:cs typeface="Verdana" pitchFamily="34" charset="0"/>
              </a:rPr>
              <a:t>&gt;</a:t>
            </a:r>
          </a:p>
          <a:p>
            <a:pPr>
              <a:lnSpc>
                <a:spcPts val="1500"/>
              </a:lnSpc>
            </a:pPr>
            <a:r>
              <a:rPr lang="en-US" altLang="zh-CN" sz="1600" b="0" dirty="0" smtClean="0">
                <a:latin typeface="Verdana" pitchFamily="34" charset="0"/>
                <a:ea typeface="Verdana" pitchFamily="34" charset="0"/>
                <a:cs typeface="Verdana" pitchFamily="34" charset="0"/>
              </a:rPr>
              <a:t>&lt;td&gt;&lt;</a:t>
            </a:r>
            <a:r>
              <a:rPr lang="en-US" altLang="zh-CN" sz="1600" b="0" dirty="0" err="1" smtClean="0">
                <a:latin typeface="Verdana" pitchFamily="34" charset="0"/>
                <a:ea typeface="Verdana" pitchFamily="34" charset="0"/>
                <a:cs typeface="Verdana" pitchFamily="34" charset="0"/>
              </a:rPr>
              <a:t>img</a:t>
            </a:r>
            <a:r>
              <a:rPr lang="en-US" altLang="zh-CN" sz="1600" b="0" dirty="0" smtClean="0">
                <a:latin typeface="Verdana" pitchFamily="34" charset="0"/>
                <a:ea typeface="Verdana" pitchFamily="34" charset="0"/>
                <a:cs typeface="Verdana" pitchFamily="34" charset="0"/>
              </a:rPr>
              <a:t> </a:t>
            </a:r>
            <a:r>
              <a:rPr lang="en-US" altLang="zh-CN" sz="1600" b="0" dirty="0" err="1" smtClean="0">
                <a:latin typeface="Verdana" pitchFamily="34" charset="0"/>
                <a:ea typeface="Verdana" pitchFamily="34" charset="0"/>
                <a:cs typeface="Verdana" pitchFamily="34" charset="0"/>
              </a:rPr>
              <a:t>src</a:t>
            </a:r>
            <a:r>
              <a:rPr lang="en-US" altLang="zh-CN" sz="1600" b="0" dirty="0" smtClean="0">
                <a:latin typeface="Verdana" pitchFamily="34" charset="0"/>
                <a:ea typeface="Verdana" pitchFamily="34" charset="0"/>
                <a:cs typeface="Verdana" pitchFamily="34" charset="0"/>
              </a:rPr>
              <a:t>="moblie_4.jpg" /&gt;&lt;</a:t>
            </a:r>
            <a:r>
              <a:rPr lang="en-US" altLang="zh-CN" sz="1600" b="0" dirty="0" err="1" smtClean="0">
                <a:latin typeface="Verdana" pitchFamily="34" charset="0"/>
                <a:ea typeface="Verdana" pitchFamily="34" charset="0"/>
                <a:cs typeface="Verdana" pitchFamily="34" charset="0"/>
              </a:rPr>
              <a:t>br</a:t>
            </a:r>
            <a:r>
              <a:rPr lang="en-US" altLang="zh-CN" sz="1600" b="0" dirty="0" smtClean="0">
                <a:latin typeface="Verdana" pitchFamily="34" charset="0"/>
                <a:ea typeface="Verdana" pitchFamily="34" charset="0"/>
                <a:cs typeface="Verdana" pitchFamily="34" charset="0"/>
              </a:rPr>
              <a:t> /&gt;</a:t>
            </a:r>
          </a:p>
          <a:p>
            <a:pPr>
              <a:lnSpc>
                <a:spcPts val="1500"/>
              </a:lnSpc>
            </a:pPr>
            <a:r>
              <a:rPr lang="en-US" altLang="zh-CN" sz="1600" b="0" dirty="0" smtClean="0">
                <a:latin typeface="Verdana" pitchFamily="34" charset="0"/>
                <a:ea typeface="Verdana" pitchFamily="34" charset="0"/>
                <a:cs typeface="Verdana" pitchFamily="34" charset="0"/>
              </a:rPr>
              <a:t>&lt;h4 name="h44"&gt;</a:t>
            </a:r>
            <a:r>
              <a:rPr lang="zh-CN" altLang="en-US" sz="1600" b="0" dirty="0" smtClean="0">
                <a:latin typeface="Verdana" pitchFamily="34" charset="0"/>
                <a:ea typeface="Verdana" pitchFamily="34" charset="0"/>
                <a:cs typeface="Verdana" pitchFamily="34" charset="0"/>
              </a:rPr>
              <a:t>小米 红米手机</a:t>
            </a:r>
            <a:r>
              <a:rPr lang="en-US" altLang="zh-CN" sz="1600" b="0" dirty="0" smtClean="0">
                <a:latin typeface="Verdana" pitchFamily="34" charset="0"/>
                <a:ea typeface="Verdana" pitchFamily="34" charset="0"/>
                <a:cs typeface="Verdana" pitchFamily="34" charset="0"/>
              </a:rPr>
              <a:t>4X </a:t>
            </a:r>
            <a:r>
              <a:rPr lang="zh-CN" altLang="en-US" sz="1600" b="0" dirty="0" smtClean="0">
                <a:latin typeface="Verdana" pitchFamily="34" charset="0"/>
                <a:ea typeface="Verdana" pitchFamily="34" charset="0"/>
                <a:cs typeface="Verdana" pitchFamily="34" charset="0"/>
              </a:rPr>
              <a:t>全网通版 </a:t>
            </a:r>
            <a:r>
              <a:rPr lang="en-US" altLang="zh-CN" sz="1600" b="0" dirty="0" smtClean="0">
                <a:latin typeface="Verdana" pitchFamily="34" charset="0"/>
                <a:ea typeface="Verdana" pitchFamily="34" charset="0"/>
                <a:cs typeface="Verdana" pitchFamily="34" charset="0"/>
              </a:rPr>
              <a:t>2GB</a:t>
            </a:r>
            <a:r>
              <a:rPr lang="zh-CN" altLang="en-US" sz="1600" b="0" dirty="0" smtClean="0">
                <a:latin typeface="Verdana" pitchFamily="34" charset="0"/>
                <a:ea typeface="Verdana" pitchFamily="34" charset="0"/>
                <a:cs typeface="Verdana" pitchFamily="34" charset="0"/>
              </a:rPr>
              <a:t>内存 </a:t>
            </a:r>
            <a:r>
              <a:rPr lang="en-US" altLang="zh-CN" sz="1600" b="0" dirty="0" smtClean="0">
                <a:latin typeface="Verdana" pitchFamily="34" charset="0"/>
                <a:ea typeface="Verdana" pitchFamily="34" charset="0"/>
                <a:cs typeface="Verdana" pitchFamily="34" charset="0"/>
              </a:rPr>
              <a:t>16GB </a:t>
            </a:r>
            <a:r>
              <a:rPr lang="zh-CN" altLang="en-US" sz="1600" b="0" dirty="0" smtClean="0">
                <a:latin typeface="Verdana" pitchFamily="34" charset="0"/>
                <a:ea typeface="Verdana" pitchFamily="34" charset="0"/>
                <a:cs typeface="Verdana" pitchFamily="34" charset="0"/>
              </a:rPr>
              <a:t>香槟金</a:t>
            </a:r>
            <a:r>
              <a:rPr lang="en-US" altLang="zh-CN" sz="1600" b="0" dirty="0" smtClean="0">
                <a:latin typeface="Verdana" pitchFamily="34" charset="0"/>
                <a:ea typeface="Verdana" pitchFamily="34" charset="0"/>
                <a:cs typeface="Verdana" pitchFamily="34" charset="0"/>
              </a:rPr>
              <a:t>&lt;/h4&gt;&lt;input type="checkbox" name="sp3" value="699" </a:t>
            </a:r>
            <a:r>
              <a:rPr lang="en-US" altLang="zh-CN" sz="1600" b="0" dirty="0" err="1" smtClean="0">
                <a:latin typeface="Verdana" pitchFamily="34" charset="0"/>
                <a:ea typeface="Verdana" pitchFamily="34" charset="0"/>
                <a:cs typeface="Verdana" pitchFamily="34" charset="0"/>
              </a:rPr>
              <a:t>onclick</a:t>
            </a:r>
            <a:r>
              <a:rPr lang="en-US" altLang="zh-CN" sz="1600" b="0" dirty="0" smtClean="0">
                <a:latin typeface="Verdana" pitchFamily="34" charset="0"/>
                <a:ea typeface="Verdana" pitchFamily="34" charset="0"/>
                <a:cs typeface="Verdana" pitchFamily="34" charset="0"/>
              </a:rPr>
              <a:t>="</a:t>
            </a:r>
            <a:r>
              <a:rPr lang="en-US" altLang="zh-CN" sz="1600" b="0" dirty="0" err="1" smtClean="0">
                <a:latin typeface="Verdana" pitchFamily="34" charset="0"/>
                <a:ea typeface="Verdana" pitchFamily="34" charset="0"/>
                <a:cs typeface="Verdana" pitchFamily="34" charset="0"/>
              </a:rPr>
              <a:t>checkSelect</a:t>
            </a:r>
            <a:r>
              <a:rPr lang="en-US" altLang="zh-CN" sz="1600" b="0" dirty="0" smtClean="0">
                <a:latin typeface="Verdana" pitchFamily="34" charset="0"/>
                <a:ea typeface="Verdana" pitchFamily="34" charset="0"/>
                <a:cs typeface="Verdana" pitchFamily="34" charset="0"/>
              </a:rPr>
              <a:t>(3);"&gt; ¥ 699.00</a:t>
            </a:r>
          </a:p>
          <a:p>
            <a:pPr>
              <a:lnSpc>
                <a:spcPts val="1500"/>
              </a:lnSpc>
            </a:pPr>
            <a:r>
              <a:rPr lang="en-US" altLang="zh-CN" sz="1600" b="0" dirty="0" smtClean="0">
                <a:latin typeface="Verdana" pitchFamily="34" charset="0"/>
                <a:ea typeface="Verdana" pitchFamily="34" charset="0"/>
                <a:cs typeface="Verdana" pitchFamily="34" charset="0"/>
              </a:rPr>
              <a:t>&lt;</a:t>
            </a:r>
            <a:r>
              <a:rPr lang="en-US" altLang="zh-CN" sz="1600" b="0" dirty="0" err="1" smtClean="0">
                <a:latin typeface="Verdana" pitchFamily="34" charset="0"/>
                <a:ea typeface="Verdana" pitchFamily="34" charset="0"/>
                <a:cs typeface="Verdana" pitchFamily="34" charset="0"/>
              </a:rPr>
              <a:t>br</a:t>
            </a:r>
            <a:r>
              <a:rPr lang="en-US" altLang="zh-CN" sz="1600" b="0" dirty="0" smtClean="0">
                <a:latin typeface="Verdana" pitchFamily="34" charset="0"/>
                <a:ea typeface="Verdana" pitchFamily="34" charset="0"/>
                <a:cs typeface="Verdana" pitchFamily="34" charset="0"/>
              </a:rPr>
              <a:t> /&gt;&lt;/td&gt;</a:t>
            </a:r>
          </a:p>
          <a:p>
            <a:pPr>
              <a:lnSpc>
                <a:spcPts val="1500"/>
              </a:lnSpc>
            </a:pPr>
            <a:r>
              <a:rPr lang="en-US" altLang="zh-CN" sz="1600" b="0" dirty="0" smtClean="0">
                <a:latin typeface="Verdana" pitchFamily="34" charset="0"/>
                <a:ea typeface="Verdana" pitchFamily="34" charset="0"/>
                <a:cs typeface="Verdana" pitchFamily="34" charset="0"/>
              </a:rPr>
              <a:t>&lt;td&gt;&lt;</a:t>
            </a:r>
            <a:r>
              <a:rPr lang="en-US" altLang="zh-CN" sz="1600" b="0" dirty="0" err="1" smtClean="0">
                <a:latin typeface="Verdana" pitchFamily="34" charset="0"/>
                <a:ea typeface="Verdana" pitchFamily="34" charset="0"/>
                <a:cs typeface="Verdana" pitchFamily="34" charset="0"/>
              </a:rPr>
              <a:t>img</a:t>
            </a:r>
            <a:r>
              <a:rPr lang="en-US" altLang="zh-CN" sz="1600" b="0" dirty="0" smtClean="0">
                <a:latin typeface="Verdana" pitchFamily="34" charset="0"/>
                <a:ea typeface="Verdana" pitchFamily="34" charset="0"/>
                <a:cs typeface="Verdana" pitchFamily="34" charset="0"/>
              </a:rPr>
              <a:t> </a:t>
            </a:r>
            <a:r>
              <a:rPr lang="en-US" altLang="zh-CN" sz="1600" b="0" dirty="0" err="1" smtClean="0">
                <a:latin typeface="Verdana" pitchFamily="34" charset="0"/>
                <a:ea typeface="Verdana" pitchFamily="34" charset="0"/>
                <a:cs typeface="Verdana" pitchFamily="34" charset="0"/>
              </a:rPr>
              <a:t>src</a:t>
            </a:r>
            <a:r>
              <a:rPr lang="en-US" altLang="zh-CN" sz="1600" b="0" dirty="0" smtClean="0">
                <a:latin typeface="Verdana" pitchFamily="34" charset="0"/>
                <a:ea typeface="Verdana" pitchFamily="34" charset="0"/>
                <a:cs typeface="Verdana" pitchFamily="34" charset="0"/>
              </a:rPr>
              <a:t>="moblie_5.jpg" /&gt;&lt;</a:t>
            </a:r>
            <a:r>
              <a:rPr lang="en-US" altLang="zh-CN" sz="1600" b="0" dirty="0" err="1" smtClean="0">
                <a:latin typeface="Verdana" pitchFamily="34" charset="0"/>
                <a:ea typeface="Verdana" pitchFamily="34" charset="0"/>
                <a:cs typeface="Verdana" pitchFamily="34" charset="0"/>
              </a:rPr>
              <a:t>br</a:t>
            </a:r>
            <a:r>
              <a:rPr lang="en-US" altLang="zh-CN" sz="1600" b="0" dirty="0" smtClean="0">
                <a:latin typeface="Verdana" pitchFamily="34" charset="0"/>
                <a:ea typeface="Verdana" pitchFamily="34" charset="0"/>
                <a:cs typeface="Verdana" pitchFamily="34" charset="0"/>
              </a:rPr>
              <a:t> /&gt;</a:t>
            </a:r>
          </a:p>
          <a:p>
            <a:pPr>
              <a:lnSpc>
                <a:spcPts val="1500"/>
              </a:lnSpc>
            </a:pPr>
            <a:r>
              <a:rPr lang="en-US" altLang="zh-CN" sz="1600" b="0" dirty="0" smtClean="0">
                <a:latin typeface="Verdana" pitchFamily="34" charset="0"/>
                <a:ea typeface="Verdana" pitchFamily="34" charset="0"/>
                <a:cs typeface="Verdana" pitchFamily="34" charset="0"/>
              </a:rPr>
              <a:t>&lt;h4 name="h45"&gt; </a:t>
            </a:r>
            <a:r>
              <a:rPr lang="zh-CN" altLang="en-US" sz="1600" b="0" dirty="0" smtClean="0">
                <a:latin typeface="Verdana" pitchFamily="34" charset="0"/>
                <a:ea typeface="Verdana" pitchFamily="34" charset="0"/>
                <a:cs typeface="Verdana" pitchFamily="34" charset="0"/>
              </a:rPr>
              <a:t>小米 红米手机</a:t>
            </a:r>
            <a:r>
              <a:rPr lang="en-US" altLang="zh-CN" sz="1600" b="0" dirty="0" smtClean="0">
                <a:latin typeface="Verdana" pitchFamily="34" charset="0"/>
                <a:ea typeface="Verdana" pitchFamily="34" charset="0"/>
                <a:cs typeface="Verdana" pitchFamily="34" charset="0"/>
              </a:rPr>
              <a:t>4A </a:t>
            </a:r>
            <a:r>
              <a:rPr lang="zh-CN" altLang="en-US" sz="1600" b="0" dirty="0" smtClean="0">
                <a:latin typeface="Verdana" pitchFamily="34" charset="0"/>
                <a:ea typeface="Verdana" pitchFamily="34" charset="0"/>
                <a:cs typeface="Verdana" pitchFamily="34" charset="0"/>
              </a:rPr>
              <a:t>全网通版 </a:t>
            </a:r>
            <a:r>
              <a:rPr lang="en-US" altLang="zh-CN" sz="1600" b="0" dirty="0" smtClean="0">
                <a:latin typeface="Verdana" pitchFamily="34" charset="0"/>
                <a:ea typeface="Verdana" pitchFamily="34" charset="0"/>
                <a:cs typeface="Verdana" pitchFamily="34" charset="0"/>
              </a:rPr>
              <a:t>2GB</a:t>
            </a:r>
            <a:r>
              <a:rPr lang="zh-CN" altLang="en-US" sz="1600" b="0" dirty="0" smtClean="0">
                <a:latin typeface="Verdana" pitchFamily="34" charset="0"/>
                <a:ea typeface="Verdana" pitchFamily="34" charset="0"/>
                <a:cs typeface="Verdana" pitchFamily="34" charset="0"/>
              </a:rPr>
              <a:t>内存 </a:t>
            </a:r>
            <a:r>
              <a:rPr lang="en-US" altLang="zh-CN" sz="1600" b="0" dirty="0" smtClean="0">
                <a:latin typeface="Verdana" pitchFamily="34" charset="0"/>
                <a:ea typeface="Verdana" pitchFamily="34" charset="0"/>
                <a:cs typeface="Verdana" pitchFamily="34" charset="0"/>
              </a:rPr>
              <a:t>16GB </a:t>
            </a:r>
            <a:r>
              <a:rPr lang="zh-CN" altLang="en-US" sz="1600" b="0" dirty="0" smtClean="0">
                <a:latin typeface="Verdana" pitchFamily="34" charset="0"/>
                <a:ea typeface="Verdana" pitchFamily="34" charset="0"/>
                <a:cs typeface="Verdana" pitchFamily="34" charset="0"/>
              </a:rPr>
              <a:t>玫瑰金</a:t>
            </a:r>
            <a:r>
              <a:rPr lang="en-US" altLang="zh-CN" sz="1600" b="0" dirty="0" smtClean="0">
                <a:latin typeface="Verdana" pitchFamily="34" charset="0"/>
                <a:ea typeface="Verdana" pitchFamily="34" charset="0"/>
                <a:cs typeface="Verdana" pitchFamily="34" charset="0"/>
              </a:rPr>
              <a:t>&lt;/h4&gt;</a:t>
            </a:r>
          </a:p>
          <a:p>
            <a:pPr>
              <a:lnSpc>
                <a:spcPts val="1500"/>
              </a:lnSpc>
            </a:pPr>
            <a:r>
              <a:rPr lang="en-US" altLang="zh-CN" sz="1600" b="0" dirty="0" smtClean="0">
                <a:latin typeface="Verdana" pitchFamily="34" charset="0"/>
                <a:ea typeface="Verdana" pitchFamily="34" charset="0"/>
                <a:cs typeface="Verdana" pitchFamily="34" charset="0"/>
              </a:rPr>
              <a:t>&lt;input type="checkbox" name="sp4" value="599" </a:t>
            </a:r>
            <a:r>
              <a:rPr lang="en-US" altLang="zh-CN" sz="1600" b="0" dirty="0" err="1" smtClean="0">
                <a:latin typeface="Verdana" pitchFamily="34" charset="0"/>
                <a:ea typeface="Verdana" pitchFamily="34" charset="0"/>
                <a:cs typeface="Verdana" pitchFamily="34" charset="0"/>
              </a:rPr>
              <a:t>onclick</a:t>
            </a:r>
            <a:r>
              <a:rPr lang="en-US" altLang="zh-CN" sz="1600" b="0" dirty="0" smtClean="0">
                <a:latin typeface="Verdana" pitchFamily="34" charset="0"/>
                <a:ea typeface="Verdana" pitchFamily="34" charset="0"/>
                <a:cs typeface="Verdana" pitchFamily="34" charset="0"/>
              </a:rPr>
              <a:t>="</a:t>
            </a:r>
            <a:r>
              <a:rPr lang="en-US" altLang="zh-CN" sz="1600" b="0" dirty="0" err="1" smtClean="0">
                <a:latin typeface="Verdana" pitchFamily="34" charset="0"/>
                <a:ea typeface="Verdana" pitchFamily="34" charset="0"/>
                <a:cs typeface="Verdana" pitchFamily="34" charset="0"/>
              </a:rPr>
              <a:t>checkSelect</a:t>
            </a:r>
            <a:r>
              <a:rPr lang="en-US" altLang="zh-CN" sz="1600" b="0" dirty="0" smtClean="0">
                <a:latin typeface="Verdana" pitchFamily="34" charset="0"/>
                <a:ea typeface="Verdana" pitchFamily="34" charset="0"/>
                <a:cs typeface="Verdana" pitchFamily="34" charset="0"/>
              </a:rPr>
              <a:t>(4);"&gt;¥ 599.00&lt;</a:t>
            </a:r>
            <a:r>
              <a:rPr lang="en-US" altLang="zh-CN" sz="1600" b="0" dirty="0" err="1" smtClean="0">
                <a:latin typeface="Verdana" pitchFamily="34" charset="0"/>
                <a:ea typeface="Verdana" pitchFamily="34" charset="0"/>
                <a:cs typeface="Verdana" pitchFamily="34" charset="0"/>
              </a:rPr>
              <a:t>br</a:t>
            </a:r>
            <a:r>
              <a:rPr lang="en-US" altLang="zh-CN" sz="1600" b="0" dirty="0" smtClean="0">
                <a:latin typeface="Verdana" pitchFamily="34" charset="0"/>
                <a:ea typeface="Verdana" pitchFamily="34" charset="0"/>
                <a:cs typeface="Verdana" pitchFamily="34" charset="0"/>
              </a:rPr>
              <a:t> /&gt;&lt;/td&gt;</a:t>
            </a:r>
          </a:p>
          <a:p>
            <a:pPr>
              <a:lnSpc>
                <a:spcPts val="1500"/>
              </a:lnSpc>
            </a:pPr>
            <a:r>
              <a:rPr lang="en-US" altLang="zh-CN" sz="1600" b="0" dirty="0" smtClean="0">
                <a:latin typeface="Verdana" pitchFamily="34" charset="0"/>
                <a:ea typeface="Verdana" pitchFamily="34" charset="0"/>
                <a:cs typeface="Verdana" pitchFamily="34" charset="0"/>
              </a:rPr>
              <a:t>&lt;td&gt;&lt;</a:t>
            </a:r>
            <a:r>
              <a:rPr lang="en-US" altLang="zh-CN" sz="1600" b="0" dirty="0" err="1" smtClean="0">
                <a:latin typeface="Verdana" pitchFamily="34" charset="0"/>
                <a:ea typeface="Verdana" pitchFamily="34" charset="0"/>
                <a:cs typeface="Verdana" pitchFamily="34" charset="0"/>
              </a:rPr>
              <a:t>img</a:t>
            </a:r>
            <a:r>
              <a:rPr lang="en-US" altLang="zh-CN" sz="1600" b="0" dirty="0" smtClean="0">
                <a:latin typeface="Verdana" pitchFamily="34" charset="0"/>
                <a:ea typeface="Verdana" pitchFamily="34" charset="0"/>
                <a:cs typeface="Verdana" pitchFamily="34" charset="0"/>
              </a:rPr>
              <a:t> </a:t>
            </a:r>
            <a:r>
              <a:rPr lang="en-US" altLang="zh-CN" sz="1600" b="0" dirty="0" err="1" smtClean="0">
                <a:latin typeface="Verdana" pitchFamily="34" charset="0"/>
                <a:ea typeface="Verdana" pitchFamily="34" charset="0"/>
                <a:cs typeface="Verdana" pitchFamily="34" charset="0"/>
              </a:rPr>
              <a:t>src</a:t>
            </a:r>
            <a:r>
              <a:rPr lang="en-US" altLang="zh-CN" sz="1600" b="0" dirty="0" smtClean="0">
                <a:latin typeface="Verdana" pitchFamily="34" charset="0"/>
                <a:ea typeface="Verdana" pitchFamily="34" charset="0"/>
                <a:cs typeface="Verdana" pitchFamily="34" charset="0"/>
              </a:rPr>
              <a:t>="moblie_6.jpg" /&gt;&lt;</a:t>
            </a:r>
            <a:r>
              <a:rPr lang="en-US" altLang="zh-CN" sz="1600" b="0" dirty="0" err="1" smtClean="0">
                <a:latin typeface="Verdana" pitchFamily="34" charset="0"/>
                <a:ea typeface="Verdana" pitchFamily="34" charset="0"/>
                <a:cs typeface="Verdana" pitchFamily="34" charset="0"/>
              </a:rPr>
              <a:t>br</a:t>
            </a:r>
            <a:r>
              <a:rPr lang="en-US" altLang="zh-CN" sz="1600" b="0" dirty="0" smtClean="0">
                <a:latin typeface="Verdana" pitchFamily="34" charset="0"/>
                <a:ea typeface="Verdana" pitchFamily="34" charset="0"/>
                <a:cs typeface="Verdana" pitchFamily="34" charset="0"/>
              </a:rPr>
              <a:t> /&gt;</a:t>
            </a:r>
          </a:p>
          <a:p>
            <a:pPr>
              <a:lnSpc>
                <a:spcPts val="1500"/>
              </a:lnSpc>
            </a:pPr>
            <a:r>
              <a:rPr lang="en-US" altLang="zh-CN" sz="1600" b="0" dirty="0" smtClean="0">
                <a:latin typeface="Verdana" pitchFamily="34" charset="0"/>
                <a:ea typeface="Verdana" pitchFamily="34" charset="0"/>
                <a:cs typeface="Verdana" pitchFamily="34" charset="0"/>
              </a:rPr>
              <a:t>&lt;h4 name="h46"&gt;</a:t>
            </a:r>
            <a:r>
              <a:rPr lang="zh-CN" altLang="en-US" sz="1600" b="0" dirty="0" smtClean="0">
                <a:latin typeface="Verdana" pitchFamily="34" charset="0"/>
                <a:ea typeface="Verdana" pitchFamily="34" charset="0"/>
                <a:cs typeface="Verdana" pitchFamily="34" charset="0"/>
              </a:rPr>
              <a:t>小米 红米</a:t>
            </a:r>
            <a:r>
              <a:rPr lang="en-US" altLang="zh-CN" sz="1600" b="0" dirty="0" smtClean="0">
                <a:latin typeface="Verdana" pitchFamily="34" charset="0"/>
                <a:ea typeface="Verdana" pitchFamily="34" charset="0"/>
                <a:cs typeface="Verdana" pitchFamily="34" charset="0"/>
              </a:rPr>
              <a:t>4X </a:t>
            </a:r>
            <a:r>
              <a:rPr lang="zh-CN" altLang="en-US" sz="1600" b="0" dirty="0" smtClean="0">
                <a:latin typeface="Verdana" pitchFamily="34" charset="0"/>
                <a:ea typeface="Verdana" pitchFamily="34" charset="0"/>
                <a:cs typeface="Verdana" pitchFamily="34" charset="0"/>
              </a:rPr>
              <a:t>全网通版 </a:t>
            </a:r>
            <a:r>
              <a:rPr lang="en-US" altLang="zh-CN" sz="1600" b="0" dirty="0" smtClean="0">
                <a:latin typeface="Verdana" pitchFamily="34" charset="0"/>
                <a:ea typeface="Verdana" pitchFamily="34" charset="0"/>
                <a:cs typeface="Verdana" pitchFamily="34" charset="0"/>
              </a:rPr>
              <a:t>2GB</a:t>
            </a:r>
            <a:r>
              <a:rPr lang="zh-CN" altLang="en-US" sz="1600" b="0" dirty="0" smtClean="0">
                <a:latin typeface="Verdana" pitchFamily="34" charset="0"/>
                <a:ea typeface="Verdana" pitchFamily="34" charset="0"/>
                <a:cs typeface="Verdana" pitchFamily="34" charset="0"/>
              </a:rPr>
              <a:t>内存 </a:t>
            </a:r>
            <a:r>
              <a:rPr lang="en-US" altLang="zh-CN" sz="1600" b="0" dirty="0" smtClean="0">
                <a:latin typeface="Verdana" pitchFamily="34" charset="0"/>
                <a:ea typeface="Verdana" pitchFamily="34" charset="0"/>
                <a:cs typeface="Verdana" pitchFamily="34" charset="0"/>
              </a:rPr>
              <a:t>16GB </a:t>
            </a:r>
            <a:r>
              <a:rPr lang="zh-CN" altLang="en-US" sz="1600" b="0" dirty="0" smtClean="0">
                <a:latin typeface="Verdana" pitchFamily="34" charset="0"/>
                <a:ea typeface="Verdana" pitchFamily="34" charset="0"/>
                <a:cs typeface="Verdana" pitchFamily="34" charset="0"/>
              </a:rPr>
              <a:t>樱花粉</a:t>
            </a:r>
            <a:r>
              <a:rPr lang="en-US" altLang="zh-CN" sz="1600" b="0" dirty="0" smtClean="0">
                <a:latin typeface="Verdana" pitchFamily="34" charset="0"/>
                <a:ea typeface="Verdana" pitchFamily="34" charset="0"/>
                <a:cs typeface="Verdana" pitchFamily="34" charset="0"/>
              </a:rPr>
              <a:t>&lt;/h4&gt;</a:t>
            </a:r>
          </a:p>
          <a:p>
            <a:pPr>
              <a:lnSpc>
                <a:spcPts val="1500"/>
              </a:lnSpc>
            </a:pPr>
            <a:r>
              <a:rPr lang="en-US" altLang="zh-CN" sz="1600" b="0" dirty="0" smtClean="0">
                <a:latin typeface="Verdana" pitchFamily="34" charset="0"/>
                <a:ea typeface="Verdana" pitchFamily="34" charset="0"/>
                <a:cs typeface="Verdana" pitchFamily="34" charset="0"/>
              </a:rPr>
              <a:t>&lt;input type="checkbox" name="sp5" value="699" </a:t>
            </a:r>
            <a:r>
              <a:rPr lang="en-US" altLang="zh-CN" sz="1600" b="0" dirty="0" err="1" smtClean="0">
                <a:latin typeface="Verdana" pitchFamily="34" charset="0"/>
                <a:ea typeface="Verdana" pitchFamily="34" charset="0"/>
                <a:cs typeface="Verdana" pitchFamily="34" charset="0"/>
              </a:rPr>
              <a:t>onclick</a:t>
            </a:r>
            <a:r>
              <a:rPr lang="en-US" altLang="zh-CN" sz="1600" b="0" dirty="0" smtClean="0">
                <a:latin typeface="Verdana" pitchFamily="34" charset="0"/>
                <a:ea typeface="Verdana" pitchFamily="34" charset="0"/>
                <a:cs typeface="Verdana" pitchFamily="34" charset="0"/>
              </a:rPr>
              <a:t>="</a:t>
            </a:r>
            <a:r>
              <a:rPr lang="en-US" altLang="zh-CN" sz="1600" b="0" dirty="0" err="1" smtClean="0">
                <a:latin typeface="Verdana" pitchFamily="34" charset="0"/>
                <a:ea typeface="Verdana" pitchFamily="34" charset="0"/>
                <a:cs typeface="Verdana" pitchFamily="34" charset="0"/>
              </a:rPr>
              <a:t>checkSelect</a:t>
            </a:r>
            <a:r>
              <a:rPr lang="en-US" altLang="zh-CN" sz="1600" b="0" dirty="0" smtClean="0">
                <a:latin typeface="Verdana" pitchFamily="34" charset="0"/>
                <a:ea typeface="Verdana" pitchFamily="34" charset="0"/>
                <a:cs typeface="Verdana" pitchFamily="34" charset="0"/>
              </a:rPr>
              <a:t>(5);"&gt;¥ 699.00&lt;</a:t>
            </a:r>
            <a:r>
              <a:rPr lang="en-US" altLang="zh-CN" sz="1600" b="0" dirty="0" err="1" smtClean="0">
                <a:latin typeface="Verdana" pitchFamily="34" charset="0"/>
                <a:ea typeface="Verdana" pitchFamily="34" charset="0"/>
                <a:cs typeface="Verdana" pitchFamily="34" charset="0"/>
              </a:rPr>
              <a:t>br</a:t>
            </a:r>
            <a:r>
              <a:rPr lang="en-US" altLang="zh-CN" sz="1600" b="0" dirty="0" smtClean="0">
                <a:latin typeface="Verdana" pitchFamily="34" charset="0"/>
                <a:ea typeface="Verdana" pitchFamily="34" charset="0"/>
                <a:cs typeface="Verdana" pitchFamily="34" charset="0"/>
              </a:rPr>
              <a:t> /&gt;&lt;/td&gt;</a:t>
            </a:r>
          </a:p>
          <a:p>
            <a:pPr>
              <a:lnSpc>
                <a:spcPts val="1500"/>
              </a:lnSpc>
            </a:pPr>
            <a:r>
              <a:rPr lang="en-US" altLang="zh-CN" sz="1600" b="0" dirty="0" smtClean="0">
                <a:latin typeface="Verdana" pitchFamily="34" charset="0"/>
                <a:ea typeface="Verdana" pitchFamily="34" charset="0"/>
                <a:cs typeface="Verdana" pitchFamily="34" charset="0"/>
              </a:rPr>
              <a:t>&lt;/</a:t>
            </a:r>
            <a:r>
              <a:rPr lang="en-US" altLang="zh-CN" sz="1600" b="0" dirty="0" err="1" smtClean="0">
                <a:latin typeface="Verdana" pitchFamily="34" charset="0"/>
                <a:ea typeface="Verdana" pitchFamily="34" charset="0"/>
                <a:cs typeface="Verdana" pitchFamily="34" charset="0"/>
              </a:rPr>
              <a:t>tr</a:t>
            </a:r>
            <a:r>
              <a:rPr lang="en-US" altLang="zh-CN" sz="1600" b="0" dirty="0" smtClean="0">
                <a:latin typeface="Verdana" pitchFamily="34" charset="0"/>
                <a:ea typeface="Verdana" pitchFamily="34" charset="0"/>
                <a:cs typeface="Verdana" pitchFamily="34" charset="0"/>
              </a:rPr>
              <a:t>&gt;</a:t>
            </a:r>
          </a:p>
        </p:txBody>
      </p:sp>
      <p:sp>
        <p:nvSpPr>
          <p:cNvPr id="3" name="矩形 2"/>
          <p:cNvSpPr/>
          <p:nvPr/>
        </p:nvSpPr>
        <p:spPr>
          <a:xfrm>
            <a:off x="3124200" y="133350"/>
            <a:ext cx="2912977" cy="461665"/>
          </a:xfrm>
          <a:prstGeom prst="rect">
            <a:avLst/>
          </a:prstGeom>
        </p:spPr>
        <p:txBody>
          <a:bodyPr wrap="none">
            <a:spAutoFit/>
          </a:bodyPr>
          <a:lstStyle/>
          <a:p>
            <a:pPr algn="ctr"/>
            <a:r>
              <a:rPr lang="en-US" altLang="zh-CN" sz="2400" dirty="0" smtClean="0">
                <a:latin typeface="微软雅黑" pitchFamily="34" charset="-122"/>
                <a:ea typeface="微软雅黑" pitchFamily="34" charset="-122"/>
              </a:rPr>
              <a:t>14.7 </a:t>
            </a:r>
            <a:r>
              <a:rPr lang="zh-CN" altLang="en-US" sz="2400" dirty="0" smtClean="0">
                <a:latin typeface="微软雅黑" pitchFamily="34" charset="-122"/>
                <a:ea typeface="微软雅黑" pitchFamily="34" charset="-122"/>
              </a:rPr>
              <a:t>综合实例</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代码</a:t>
            </a:r>
            <a:endParaRPr lang="zh-CN" altLang="en-US" sz="2400" dirty="0">
              <a:latin typeface="微软雅黑" pitchFamily="34" charset="-122"/>
              <a:ea typeface="微软雅黑" pitchFamily="3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3400" y="819150"/>
            <a:ext cx="8534400" cy="2246769"/>
          </a:xfrm>
          <a:prstGeom prst="rect">
            <a:avLst/>
          </a:prstGeom>
        </p:spPr>
        <p:txBody>
          <a:bodyPr wrap="square">
            <a:spAutoFit/>
          </a:bodyPr>
          <a:lstStyle/>
          <a:p>
            <a:pPr>
              <a:lnSpc>
                <a:spcPts val="1400"/>
              </a:lnSpc>
            </a:pPr>
            <a:r>
              <a:rPr lang="en-US" altLang="zh-CN" sz="1600" b="0" dirty="0" smtClean="0">
                <a:latin typeface="Verdana" pitchFamily="34" charset="0"/>
                <a:ea typeface="Verdana" pitchFamily="34" charset="0"/>
                <a:cs typeface="Verdana" pitchFamily="34" charset="0"/>
              </a:rPr>
              <a:t>&lt;</a:t>
            </a:r>
            <a:r>
              <a:rPr lang="en-US" altLang="zh-CN" sz="1600" b="0" dirty="0" err="1" smtClean="0">
                <a:latin typeface="Verdana" pitchFamily="34" charset="0"/>
                <a:ea typeface="Verdana" pitchFamily="34" charset="0"/>
                <a:cs typeface="Verdana" pitchFamily="34" charset="0"/>
              </a:rPr>
              <a:t>tr</a:t>
            </a:r>
            <a:r>
              <a:rPr lang="en-US" altLang="zh-CN" sz="1600" b="0" dirty="0" smtClean="0">
                <a:latin typeface="Verdana" pitchFamily="34" charset="0"/>
                <a:ea typeface="Verdana" pitchFamily="34" charset="0"/>
                <a:cs typeface="Verdana" pitchFamily="34" charset="0"/>
              </a:rPr>
              <a:t>&gt;</a:t>
            </a:r>
          </a:p>
          <a:p>
            <a:pPr>
              <a:lnSpc>
                <a:spcPts val="1400"/>
              </a:lnSpc>
            </a:pPr>
            <a:r>
              <a:rPr lang="en-US" altLang="zh-CN" sz="1600" b="0" dirty="0" smtClean="0">
                <a:latin typeface="Verdana" pitchFamily="34" charset="0"/>
                <a:ea typeface="Verdana" pitchFamily="34" charset="0"/>
                <a:cs typeface="Verdana" pitchFamily="34" charset="0"/>
              </a:rPr>
              <a:t>&lt;td </a:t>
            </a:r>
            <a:r>
              <a:rPr lang="en-US" altLang="zh-CN" sz="1600" b="0" dirty="0" err="1" smtClean="0">
                <a:latin typeface="Verdana" pitchFamily="34" charset="0"/>
                <a:ea typeface="Verdana" pitchFamily="34" charset="0"/>
                <a:cs typeface="Verdana" pitchFamily="34" charset="0"/>
              </a:rPr>
              <a:t>colspan</a:t>
            </a:r>
            <a:r>
              <a:rPr lang="en-US" altLang="zh-CN" sz="1600" b="0" dirty="0" smtClean="0">
                <a:latin typeface="Verdana" pitchFamily="34" charset="0"/>
                <a:ea typeface="Verdana" pitchFamily="34" charset="0"/>
                <a:cs typeface="Verdana" pitchFamily="34" charset="0"/>
              </a:rPr>
              <a:t>="3"&gt;</a:t>
            </a:r>
          </a:p>
          <a:p>
            <a:pPr>
              <a:lnSpc>
                <a:spcPts val="1400"/>
              </a:lnSpc>
            </a:pPr>
            <a:r>
              <a:rPr lang="en-US" altLang="zh-CN" sz="1600" b="0" dirty="0" smtClean="0">
                <a:latin typeface="Verdana" pitchFamily="34" charset="0"/>
                <a:ea typeface="Verdana" pitchFamily="34" charset="0"/>
                <a:cs typeface="Verdana" pitchFamily="34" charset="0"/>
              </a:rPr>
              <a:t>&lt;input class="</a:t>
            </a:r>
            <a:r>
              <a:rPr lang="en-US" altLang="zh-CN" sz="1600" b="0" dirty="0" err="1" smtClean="0">
                <a:latin typeface="Verdana" pitchFamily="34" charset="0"/>
                <a:ea typeface="Verdana" pitchFamily="34" charset="0"/>
                <a:cs typeface="Verdana" pitchFamily="34" charset="0"/>
              </a:rPr>
              <a:t>myBtn</a:t>
            </a:r>
            <a:r>
              <a:rPr lang="en-US" altLang="zh-CN" sz="1600" b="0" dirty="0" smtClean="0">
                <a:latin typeface="Verdana" pitchFamily="34" charset="0"/>
                <a:ea typeface="Verdana" pitchFamily="34" charset="0"/>
                <a:cs typeface="Verdana" pitchFamily="34" charset="0"/>
              </a:rPr>
              <a:t>" type="button" value="</a:t>
            </a:r>
            <a:r>
              <a:rPr lang="zh-CN" altLang="en-US" sz="1600" b="0" dirty="0" smtClean="0">
                <a:latin typeface="Verdana" pitchFamily="34" charset="0"/>
                <a:ea typeface="Verdana" pitchFamily="34" charset="0"/>
                <a:cs typeface="Verdana" pitchFamily="34" charset="0"/>
              </a:rPr>
              <a:t>查看购物车</a:t>
            </a:r>
            <a:r>
              <a:rPr lang="en-US" altLang="zh-CN" sz="1600" b="0" dirty="0" smtClean="0">
                <a:latin typeface="Verdana" pitchFamily="34" charset="0"/>
                <a:ea typeface="Verdana" pitchFamily="34" charset="0"/>
                <a:cs typeface="Verdana" pitchFamily="34" charset="0"/>
              </a:rPr>
              <a:t>" </a:t>
            </a:r>
            <a:r>
              <a:rPr lang="en-US" altLang="zh-CN" sz="1600" b="0" dirty="0" err="1" smtClean="0">
                <a:latin typeface="Verdana" pitchFamily="34" charset="0"/>
                <a:ea typeface="Verdana" pitchFamily="34" charset="0"/>
                <a:cs typeface="Verdana" pitchFamily="34" charset="0"/>
              </a:rPr>
              <a:t>onclick</a:t>
            </a:r>
            <a:r>
              <a:rPr lang="en-US" altLang="zh-CN" sz="1600" b="0" dirty="0" smtClean="0">
                <a:latin typeface="Verdana" pitchFamily="34" charset="0"/>
                <a:ea typeface="Verdana" pitchFamily="34" charset="0"/>
                <a:cs typeface="Verdana" pitchFamily="34" charset="0"/>
              </a:rPr>
              <a:t>="</a:t>
            </a:r>
            <a:r>
              <a:rPr lang="en-US" altLang="zh-CN" sz="1600" b="0" dirty="0" err="1" smtClean="0">
                <a:latin typeface="Verdana" pitchFamily="34" charset="0"/>
                <a:ea typeface="Verdana" pitchFamily="34" charset="0"/>
                <a:cs typeface="Verdana" pitchFamily="34" charset="0"/>
              </a:rPr>
              <a:t>shoppingCart</a:t>
            </a:r>
            <a:r>
              <a:rPr lang="en-US" altLang="zh-CN" sz="1600" b="0" dirty="0" smtClean="0">
                <a:latin typeface="Verdana" pitchFamily="34" charset="0"/>
                <a:ea typeface="Verdana" pitchFamily="34" charset="0"/>
                <a:cs typeface="Verdana" pitchFamily="34" charset="0"/>
              </a:rPr>
              <a:t>();"&gt;</a:t>
            </a:r>
          </a:p>
          <a:p>
            <a:pPr>
              <a:lnSpc>
                <a:spcPts val="1400"/>
              </a:lnSpc>
            </a:pPr>
            <a:r>
              <a:rPr lang="en-US" altLang="zh-CN" sz="1600" b="0" dirty="0" smtClean="0">
                <a:latin typeface="Verdana" pitchFamily="34" charset="0"/>
                <a:ea typeface="Verdana" pitchFamily="34" charset="0"/>
                <a:cs typeface="Verdana" pitchFamily="34" charset="0"/>
              </a:rPr>
              <a:t>&lt;input class="</a:t>
            </a:r>
            <a:r>
              <a:rPr lang="en-US" altLang="zh-CN" sz="1600" b="0" dirty="0" err="1" smtClean="0">
                <a:latin typeface="Verdana" pitchFamily="34" charset="0"/>
                <a:ea typeface="Verdana" pitchFamily="34" charset="0"/>
                <a:cs typeface="Verdana" pitchFamily="34" charset="0"/>
              </a:rPr>
              <a:t>myBtn</a:t>
            </a:r>
            <a:r>
              <a:rPr lang="en-US" altLang="zh-CN" sz="1600" b="0" dirty="0" smtClean="0">
                <a:latin typeface="Verdana" pitchFamily="34" charset="0"/>
                <a:ea typeface="Verdana" pitchFamily="34" charset="0"/>
                <a:cs typeface="Verdana" pitchFamily="34" charset="0"/>
              </a:rPr>
              <a:t>" type="button" value="</a:t>
            </a:r>
            <a:r>
              <a:rPr lang="zh-CN" altLang="en-US" sz="1600" b="0" dirty="0" smtClean="0">
                <a:latin typeface="Verdana" pitchFamily="34" charset="0"/>
                <a:ea typeface="Verdana" pitchFamily="34" charset="0"/>
                <a:cs typeface="Verdana" pitchFamily="34" charset="0"/>
              </a:rPr>
              <a:t>收银台结算</a:t>
            </a:r>
            <a:r>
              <a:rPr lang="en-US" altLang="zh-CN" sz="1600" b="0" dirty="0" smtClean="0">
                <a:latin typeface="Verdana" pitchFamily="34" charset="0"/>
                <a:ea typeface="Verdana" pitchFamily="34" charset="0"/>
                <a:cs typeface="Verdana" pitchFamily="34" charset="0"/>
              </a:rPr>
              <a:t>" </a:t>
            </a:r>
            <a:r>
              <a:rPr lang="en-US" altLang="zh-CN" sz="1600" b="0" dirty="0" err="1" smtClean="0">
                <a:latin typeface="Verdana" pitchFamily="34" charset="0"/>
                <a:ea typeface="Verdana" pitchFamily="34" charset="0"/>
                <a:cs typeface="Verdana" pitchFamily="34" charset="0"/>
              </a:rPr>
              <a:t>onclick</a:t>
            </a:r>
            <a:r>
              <a:rPr lang="en-US" altLang="zh-CN" sz="1600" b="0" dirty="0" smtClean="0">
                <a:latin typeface="Verdana" pitchFamily="34" charset="0"/>
                <a:ea typeface="Verdana" pitchFamily="34" charset="0"/>
                <a:cs typeface="Verdana" pitchFamily="34" charset="0"/>
              </a:rPr>
              <a:t>="</a:t>
            </a:r>
            <a:r>
              <a:rPr lang="en-US" altLang="zh-CN" sz="1600" b="0" dirty="0" err="1" smtClean="0">
                <a:latin typeface="Verdana" pitchFamily="34" charset="0"/>
                <a:ea typeface="Verdana" pitchFamily="34" charset="0"/>
                <a:cs typeface="Verdana" pitchFamily="34" charset="0"/>
              </a:rPr>
              <a:t>checkOut</a:t>
            </a:r>
            <a:r>
              <a:rPr lang="en-US" altLang="zh-CN" sz="1600" b="0" dirty="0" smtClean="0">
                <a:latin typeface="Verdana" pitchFamily="34" charset="0"/>
                <a:ea typeface="Verdana" pitchFamily="34" charset="0"/>
                <a:cs typeface="Verdana" pitchFamily="34" charset="0"/>
              </a:rPr>
              <a:t>();"&gt;</a:t>
            </a:r>
          </a:p>
          <a:p>
            <a:pPr>
              <a:lnSpc>
                <a:spcPts val="1400"/>
              </a:lnSpc>
            </a:pPr>
            <a:r>
              <a:rPr lang="en-US" altLang="zh-CN" sz="1600" b="0" dirty="0" smtClean="0">
                <a:latin typeface="Verdana" pitchFamily="34" charset="0"/>
                <a:ea typeface="Verdana" pitchFamily="34" charset="0"/>
                <a:cs typeface="Verdana" pitchFamily="34" charset="0"/>
              </a:rPr>
              <a:t>&lt;input class="</a:t>
            </a:r>
            <a:r>
              <a:rPr lang="en-US" altLang="zh-CN" sz="1600" b="0" dirty="0" err="1" smtClean="0">
                <a:latin typeface="Verdana" pitchFamily="34" charset="0"/>
                <a:ea typeface="Verdana" pitchFamily="34" charset="0"/>
                <a:cs typeface="Verdana" pitchFamily="34" charset="0"/>
              </a:rPr>
              <a:t>myBtn</a:t>
            </a:r>
            <a:r>
              <a:rPr lang="en-US" altLang="zh-CN" sz="1600" b="0" dirty="0" smtClean="0">
                <a:latin typeface="Verdana" pitchFamily="34" charset="0"/>
                <a:ea typeface="Verdana" pitchFamily="34" charset="0"/>
                <a:cs typeface="Verdana" pitchFamily="34" charset="0"/>
              </a:rPr>
              <a:t>" type="button" value="</a:t>
            </a:r>
            <a:r>
              <a:rPr lang="zh-CN" altLang="en-US" sz="1600" b="0" dirty="0" smtClean="0">
                <a:latin typeface="Verdana" pitchFamily="34" charset="0"/>
                <a:ea typeface="Verdana" pitchFamily="34" charset="0"/>
                <a:cs typeface="Verdana" pitchFamily="34" charset="0"/>
              </a:rPr>
              <a:t>初始化参数</a:t>
            </a:r>
            <a:r>
              <a:rPr lang="en-US" altLang="zh-CN" sz="1600" b="0" dirty="0" smtClean="0">
                <a:latin typeface="Verdana" pitchFamily="34" charset="0"/>
                <a:ea typeface="Verdana" pitchFamily="34" charset="0"/>
                <a:cs typeface="Verdana" pitchFamily="34" charset="0"/>
              </a:rPr>
              <a:t>" </a:t>
            </a:r>
            <a:r>
              <a:rPr lang="en-US" altLang="zh-CN" sz="1600" b="0" dirty="0" err="1" smtClean="0">
                <a:latin typeface="Verdana" pitchFamily="34" charset="0"/>
                <a:ea typeface="Verdana" pitchFamily="34" charset="0"/>
                <a:cs typeface="Verdana" pitchFamily="34" charset="0"/>
              </a:rPr>
              <a:t>onclick</a:t>
            </a:r>
            <a:r>
              <a:rPr lang="en-US" altLang="zh-CN" sz="1600" b="0" dirty="0" smtClean="0">
                <a:latin typeface="Verdana" pitchFamily="34" charset="0"/>
                <a:ea typeface="Verdana" pitchFamily="34" charset="0"/>
                <a:cs typeface="Verdana" pitchFamily="34" charset="0"/>
              </a:rPr>
              <a:t>="</a:t>
            </a:r>
            <a:r>
              <a:rPr lang="en-US" altLang="zh-CN" sz="1600" b="0" dirty="0" err="1" smtClean="0">
                <a:latin typeface="Verdana" pitchFamily="34" charset="0"/>
                <a:ea typeface="Verdana" pitchFamily="34" charset="0"/>
                <a:cs typeface="Verdana" pitchFamily="34" charset="0"/>
              </a:rPr>
              <a:t>clearAll</a:t>
            </a:r>
            <a:r>
              <a:rPr lang="en-US" altLang="zh-CN" sz="1600" b="0" dirty="0" smtClean="0">
                <a:latin typeface="Verdana" pitchFamily="34" charset="0"/>
                <a:ea typeface="Verdana" pitchFamily="34" charset="0"/>
                <a:cs typeface="Verdana" pitchFamily="34" charset="0"/>
              </a:rPr>
              <a:t>();"&gt;</a:t>
            </a:r>
          </a:p>
          <a:p>
            <a:pPr>
              <a:lnSpc>
                <a:spcPts val="1400"/>
              </a:lnSpc>
            </a:pPr>
            <a:r>
              <a:rPr lang="en-US" altLang="zh-CN" sz="1600" b="0" dirty="0" smtClean="0">
                <a:latin typeface="Verdana" pitchFamily="34" charset="0"/>
                <a:ea typeface="Verdana" pitchFamily="34" charset="0"/>
                <a:cs typeface="Verdana" pitchFamily="34" charset="0"/>
              </a:rPr>
              <a:t>&lt;/td&gt;</a:t>
            </a:r>
          </a:p>
          <a:p>
            <a:pPr>
              <a:lnSpc>
                <a:spcPts val="1400"/>
              </a:lnSpc>
            </a:pPr>
            <a:r>
              <a:rPr lang="en-US" altLang="zh-CN" sz="1600" b="0" dirty="0" smtClean="0">
                <a:latin typeface="Verdana" pitchFamily="34" charset="0"/>
                <a:ea typeface="Verdana" pitchFamily="34" charset="0"/>
                <a:cs typeface="Verdana" pitchFamily="34" charset="0"/>
              </a:rPr>
              <a:t>&lt;/</a:t>
            </a:r>
            <a:r>
              <a:rPr lang="en-US" altLang="zh-CN" sz="1600" b="0" dirty="0" err="1" smtClean="0">
                <a:latin typeface="Verdana" pitchFamily="34" charset="0"/>
                <a:ea typeface="Verdana" pitchFamily="34" charset="0"/>
                <a:cs typeface="Verdana" pitchFamily="34" charset="0"/>
              </a:rPr>
              <a:t>tr</a:t>
            </a:r>
            <a:r>
              <a:rPr lang="en-US" altLang="zh-CN" sz="1600" b="0" dirty="0" smtClean="0">
                <a:latin typeface="Verdana" pitchFamily="34" charset="0"/>
                <a:ea typeface="Verdana" pitchFamily="34" charset="0"/>
                <a:cs typeface="Verdana" pitchFamily="34" charset="0"/>
              </a:rPr>
              <a:t>&gt;</a:t>
            </a:r>
          </a:p>
          <a:p>
            <a:pPr>
              <a:lnSpc>
                <a:spcPts val="1400"/>
              </a:lnSpc>
            </a:pPr>
            <a:r>
              <a:rPr lang="en-US" altLang="zh-CN" sz="1600" b="0" dirty="0" smtClean="0">
                <a:latin typeface="Verdana" pitchFamily="34" charset="0"/>
                <a:ea typeface="Verdana" pitchFamily="34" charset="0"/>
                <a:cs typeface="Verdana" pitchFamily="34" charset="0"/>
              </a:rPr>
              <a:t>&lt;/table&gt;</a:t>
            </a:r>
          </a:p>
          <a:p>
            <a:pPr>
              <a:lnSpc>
                <a:spcPts val="1400"/>
              </a:lnSpc>
            </a:pPr>
            <a:r>
              <a:rPr lang="en-US" altLang="zh-CN" sz="1600" b="0" dirty="0" smtClean="0">
                <a:latin typeface="Verdana" pitchFamily="34" charset="0"/>
                <a:ea typeface="Verdana" pitchFamily="34" charset="0"/>
                <a:cs typeface="Verdana" pitchFamily="34" charset="0"/>
              </a:rPr>
              <a:t>&lt;/form&gt;</a:t>
            </a:r>
          </a:p>
          <a:p>
            <a:pPr>
              <a:lnSpc>
                <a:spcPts val="1400"/>
              </a:lnSpc>
            </a:pPr>
            <a:r>
              <a:rPr lang="en-US" altLang="zh-CN" sz="1600" b="0" dirty="0" smtClean="0">
                <a:latin typeface="Verdana" pitchFamily="34" charset="0"/>
                <a:ea typeface="Verdana" pitchFamily="34" charset="0"/>
                <a:cs typeface="Verdana" pitchFamily="34" charset="0"/>
              </a:rPr>
              <a:t>&lt;/body&gt;</a:t>
            </a:r>
          </a:p>
          <a:p>
            <a:pPr>
              <a:lnSpc>
                <a:spcPts val="1400"/>
              </a:lnSpc>
            </a:pPr>
            <a:r>
              <a:rPr lang="en-US" altLang="zh-CN" sz="1600" b="0" dirty="0" smtClean="0">
                <a:latin typeface="Verdana" pitchFamily="34" charset="0"/>
                <a:ea typeface="Verdana" pitchFamily="34" charset="0"/>
                <a:cs typeface="Verdana" pitchFamily="34" charset="0"/>
              </a:rPr>
              <a:t>&lt;/html&gt;</a:t>
            </a:r>
            <a:endParaRPr lang="en-US" altLang="zh-CN" sz="2400" b="0" dirty="0" smtClean="0">
              <a:latin typeface="Verdana" pitchFamily="34" charset="0"/>
              <a:ea typeface="Verdana" pitchFamily="34" charset="0"/>
              <a:cs typeface="Verdana" pitchFamily="34" charset="0"/>
            </a:endParaRPr>
          </a:p>
        </p:txBody>
      </p:sp>
      <p:sp>
        <p:nvSpPr>
          <p:cNvPr id="3" name="矩形 2"/>
          <p:cNvSpPr/>
          <p:nvPr/>
        </p:nvSpPr>
        <p:spPr>
          <a:xfrm>
            <a:off x="3048000" y="209550"/>
            <a:ext cx="2912977" cy="461665"/>
          </a:xfrm>
          <a:prstGeom prst="rect">
            <a:avLst/>
          </a:prstGeom>
        </p:spPr>
        <p:txBody>
          <a:bodyPr wrap="none">
            <a:spAutoFit/>
          </a:bodyPr>
          <a:lstStyle/>
          <a:p>
            <a:pPr algn="ctr"/>
            <a:r>
              <a:rPr lang="en-US" altLang="zh-CN" sz="2400" dirty="0" smtClean="0">
                <a:latin typeface="微软雅黑" pitchFamily="34" charset="-122"/>
                <a:ea typeface="微软雅黑" pitchFamily="34" charset="-122"/>
              </a:rPr>
              <a:t>14.7 </a:t>
            </a:r>
            <a:r>
              <a:rPr lang="zh-CN" altLang="en-US" sz="2400" dirty="0" smtClean="0">
                <a:latin typeface="微软雅黑" pitchFamily="34" charset="-122"/>
                <a:ea typeface="微软雅黑" pitchFamily="34" charset="-122"/>
              </a:rPr>
              <a:t>综合实例</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代码</a:t>
            </a:r>
            <a:endParaRPr lang="zh-CN" altLang="en-US" sz="2400" dirty="0">
              <a:latin typeface="微软雅黑" pitchFamily="34" charset="-122"/>
              <a:ea typeface="微软雅黑" pitchFamily="34"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7290" y="107140"/>
            <a:ext cx="7000924" cy="646331"/>
          </a:xfrm>
          <a:prstGeom prst="rect">
            <a:avLst/>
          </a:prstGeom>
          <a:noFill/>
        </p:spPr>
        <p:txBody>
          <a:bodyPr wrap="square" rtlCol="0">
            <a:spAutoFit/>
          </a:bodyPr>
          <a:lstStyle/>
          <a:p>
            <a:pPr algn="ctr"/>
            <a:r>
              <a:rPr lang="zh-CN" altLang="en-US" sz="3600" dirty="0" smtClean="0">
                <a:latin typeface="+mj-ea"/>
                <a:ea typeface="+mj-ea"/>
              </a:rPr>
              <a:t>本章小结</a:t>
            </a:r>
            <a:endParaRPr lang="zh-CN" altLang="en-US" sz="3600" dirty="0">
              <a:latin typeface="+mj-ea"/>
              <a:ea typeface="+mj-ea"/>
            </a:endParaRPr>
          </a:p>
        </p:txBody>
      </p:sp>
      <p:sp>
        <p:nvSpPr>
          <p:cNvPr id="2049" name="Rectangle 1"/>
          <p:cNvSpPr>
            <a:spLocks noChangeArrowheads="1"/>
          </p:cNvSpPr>
          <p:nvPr/>
        </p:nvSpPr>
        <p:spPr bwMode="auto">
          <a:xfrm>
            <a:off x="533400" y="819150"/>
            <a:ext cx="8534400" cy="24622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dirty="0" smtClean="0"/>
              <a:t>    </a:t>
            </a:r>
            <a:r>
              <a:rPr lang="en-US" altLang="zh-CN" b="0" dirty="0" smtClean="0">
                <a:latin typeface="微软雅黑" pitchFamily="34" charset="-122"/>
                <a:ea typeface="微软雅黑" pitchFamily="34" charset="-122"/>
              </a:rPr>
              <a:t>JavaScript</a:t>
            </a:r>
            <a:r>
              <a:rPr lang="zh-CN" altLang="zh-CN" b="0" dirty="0">
                <a:latin typeface="微软雅黑" pitchFamily="34" charset="-122"/>
                <a:ea typeface="微软雅黑" pitchFamily="34" charset="-122"/>
              </a:rPr>
              <a:t>是一种功能强大、使用简便的、具有安全性的客户端脚本语言</a:t>
            </a:r>
            <a:r>
              <a:rPr lang="zh-CN" altLang="zh-CN" b="0" dirty="0" smtClean="0">
                <a:latin typeface="微软雅黑" pitchFamily="34" charset="-122"/>
                <a:ea typeface="微软雅黑" pitchFamily="34" charset="-122"/>
              </a:rPr>
              <a:t>。</a:t>
            </a:r>
            <a:endParaRPr lang="en-US" altLang="zh-CN" b="0" dirty="0" smtClean="0">
              <a:latin typeface="微软雅黑" pitchFamily="34" charset="-122"/>
              <a:ea typeface="微软雅黑" pitchFamily="34" charset="-122"/>
            </a:endParaRPr>
          </a:p>
          <a:p>
            <a:r>
              <a:rPr lang="en-US" altLang="zh-CN" b="0" dirty="0">
                <a:latin typeface="微软雅黑" pitchFamily="34" charset="-122"/>
                <a:ea typeface="微软雅黑" pitchFamily="34" charset="-122"/>
              </a:rPr>
              <a:t> </a:t>
            </a:r>
            <a:r>
              <a:rPr lang="en-US" altLang="zh-CN" b="0" dirty="0" smtClean="0">
                <a:latin typeface="微软雅黑" pitchFamily="34" charset="-122"/>
                <a:ea typeface="微软雅黑" pitchFamily="34" charset="-122"/>
              </a:rPr>
              <a:t>   </a:t>
            </a:r>
            <a:r>
              <a:rPr lang="zh-CN" altLang="zh-CN" b="0" dirty="0" smtClean="0">
                <a:latin typeface="微软雅黑" pitchFamily="34" charset="-122"/>
                <a:ea typeface="微软雅黑" pitchFamily="34" charset="-122"/>
              </a:rPr>
              <a:t>本章</a:t>
            </a:r>
            <a:r>
              <a:rPr lang="zh-CN" altLang="zh-CN" b="0" dirty="0">
                <a:latin typeface="微软雅黑" pitchFamily="34" charset="-122"/>
                <a:ea typeface="微软雅黑" pitchFamily="34" charset="-122"/>
              </a:rPr>
              <a:t>简要地介绍了</a:t>
            </a:r>
            <a:r>
              <a:rPr lang="en-US" altLang="zh-CN" b="0" dirty="0">
                <a:latin typeface="微软雅黑" pitchFamily="34" charset="-122"/>
                <a:ea typeface="微软雅黑" pitchFamily="34" charset="-122"/>
              </a:rPr>
              <a:t>JavaScript</a:t>
            </a:r>
            <a:r>
              <a:rPr lang="zh-CN" altLang="zh-CN" b="0" dirty="0">
                <a:latin typeface="微软雅黑" pitchFamily="34" charset="-122"/>
                <a:ea typeface="微软雅黑" pitchFamily="34" charset="-122"/>
              </a:rPr>
              <a:t>语言的历史和特点，详细讲解了</a:t>
            </a:r>
            <a:r>
              <a:rPr lang="en-US" altLang="zh-CN" b="0" dirty="0">
                <a:latin typeface="微软雅黑" pitchFamily="34" charset="-122"/>
                <a:ea typeface="微软雅黑" pitchFamily="34" charset="-122"/>
              </a:rPr>
              <a:t>JavaScript</a:t>
            </a:r>
            <a:r>
              <a:rPr lang="zh-CN" altLang="zh-CN" b="0" dirty="0">
                <a:latin typeface="微软雅黑" pitchFamily="34" charset="-122"/>
                <a:ea typeface="微软雅黑" pitchFamily="34" charset="-122"/>
              </a:rPr>
              <a:t>的标识符、变量、运算符和表达式、三种程序控制结构（包括顺序结构、分支结构和循环结构）及函数等相关知识。通过在</a:t>
            </a:r>
            <a:r>
              <a:rPr lang="en-US" altLang="zh-CN" b="0" dirty="0">
                <a:latin typeface="微软雅黑" pitchFamily="34" charset="-122"/>
                <a:ea typeface="微软雅黑" pitchFamily="34" charset="-122"/>
              </a:rPr>
              <a:t>HTML</a:t>
            </a:r>
            <a:r>
              <a:rPr lang="zh-CN" altLang="zh-CN" b="0" dirty="0">
                <a:latin typeface="微软雅黑" pitchFamily="34" charset="-122"/>
                <a:ea typeface="微软雅黑" pitchFamily="34" charset="-122"/>
              </a:rPr>
              <a:t>文档中嵌入</a:t>
            </a:r>
            <a:r>
              <a:rPr lang="en-US" altLang="zh-CN" b="0" dirty="0">
                <a:latin typeface="微软雅黑" pitchFamily="34" charset="-122"/>
                <a:ea typeface="微软雅黑" pitchFamily="34" charset="-122"/>
              </a:rPr>
              <a:t>JavaScript</a:t>
            </a:r>
            <a:r>
              <a:rPr lang="zh-CN" altLang="zh-CN" b="0" dirty="0">
                <a:latin typeface="微软雅黑" pitchFamily="34" charset="-122"/>
                <a:ea typeface="微软雅黑" pitchFamily="34" charset="-122"/>
              </a:rPr>
              <a:t>脚本语言，可以增强用户与网页之间的交互性，并在页面中实现各种特效，提高页面的观赏性。</a:t>
            </a:r>
          </a:p>
        </p:txBody>
      </p:sp>
    </p:spTree>
    <p:extLst>
      <p:ext uri="{BB962C8B-B14F-4D97-AF65-F5344CB8AC3E}">
        <p14:creationId xmlns:p14="http://schemas.microsoft.com/office/powerpoint/2010/main" val="9849625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57151"/>
            <a:ext cx="7543800" cy="573881"/>
          </a:xfrm>
        </p:spPr>
        <p:txBody>
          <a:bodyPr/>
          <a:lstStyle/>
          <a:p>
            <a:r>
              <a:rPr lang="zh-CN" altLang="en-US" dirty="0"/>
              <a:t>第</a:t>
            </a:r>
            <a:r>
              <a:rPr lang="en-US" altLang="zh-CN" dirty="0" smtClean="0"/>
              <a:t>15</a:t>
            </a:r>
            <a:r>
              <a:rPr lang="zh-CN" altLang="en-US" dirty="0" smtClean="0"/>
              <a:t>章 </a:t>
            </a:r>
            <a:r>
              <a:rPr lang="en-US" altLang="zh-CN" dirty="0"/>
              <a:t>JavaScript</a:t>
            </a:r>
            <a:r>
              <a:rPr lang="zh-CN" altLang="en-US" dirty="0"/>
              <a:t>事件</a:t>
            </a:r>
            <a:r>
              <a:rPr lang="zh-CN" altLang="en-US" dirty="0" smtClean="0"/>
              <a:t>分析</a:t>
            </a:r>
            <a:r>
              <a:rPr lang="en-US" altLang="zh-CN" dirty="0" smtClean="0"/>
              <a:t>(1-</a:t>
            </a:r>
            <a:r>
              <a:rPr lang="en-US" altLang="zh-CN" dirty="0" smtClean="0">
                <a:ea typeface="宋体" pitchFamily="2" charset="-122"/>
              </a:rPr>
              <a:t>2</a:t>
            </a:r>
            <a:r>
              <a:rPr lang="zh-CN" altLang="en-US" dirty="0" smtClean="0">
                <a:ea typeface="宋体" pitchFamily="2" charset="-122"/>
              </a:rPr>
              <a:t>课时</a:t>
            </a:r>
            <a:r>
              <a:rPr lang="en-US" altLang="zh-CN" dirty="0" smtClean="0">
                <a:ea typeface="宋体" pitchFamily="2" charset="-122"/>
              </a:rPr>
              <a:t>)</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524000" y="819150"/>
            <a:ext cx="7295798" cy="30861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2667000" y="3943350"/>
            <a:ext cx="6393658" cy="734200"/>
          </a:xfrm>
          <a:prstGeom prst="rect">
            <a:avLst/>
          </a:prstGeom>
          <a:noFill/>
          <a:ln w="9525">
            <a:noFill/>
            <a:miter lim="800000"/>
            <a:headEnd/>
            <a:tailEnd/>
          </a:ln>
          <a:effectLst/>
        </p:spPr>
      </p:pic>
      <p:sp>
        <p:nvSpPr>
          <p:cNvPr id="8" name="圆角矩形标注 7"/>
          <p:cNvSpPr/>
          <p:nvPr/>
        </p:nvSpPr>
        <p:spPr bwMode="auto">
          <a:xfrm>
            <a:off x="762000" y="3886200"/>
            <a:ext cx="1676400" cy="628650"/>
          </a:xfrm>
          <a:prstGeom prst="wedgeRoundRectCallout">
            <a:avLst>
              <a:gd name="adj1" fmla="val 49297"/>
              <a:gd name="adj2" fmla="val -126245"/>
              <a:gd name="adj3" fmla="val 16667"/>
            </a:avLst>
          </a:prstGeom>
          <a:solidFill>
            <a:srgbClr val="0000FA"/>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R="0" algn="ctr"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2200" b="1" i="0" u="none" strike="noStrike" cap="none" normalizeH="0" baseline="0" dirty="0" smtClean="0">
                <a:ln>
                  <a:noFill/>
                </a:ln>
                <a:solidFill>
                  <a:schemeClr val="bg1"/>
                </a:solidFill>
                <a:effectLst/>
                <a:latin typeface="黑体" pitchFamily="49" charset="-122"/>
                <a:ea typeface="黑体" pitchFamily="49" charset="-122"/>
              </a:rPr>
              <a:t>使用</a:t>
            </a:r>
            <a:r>
              <a:rPr kumimoji="0" lang="en-US" altLang="zh-CN" sz="2200" b="1" i="0" u="none" strike="noStrike" cap="none" normalizeH="0" baseline="0" dirty="0" smtClean="0">
                <a:ln>
                  <a:noFill/>
                </a:ln>
                <a:solidFill>
                  <a:schemeClr val="bg1"/>
                </a:solidFill>
                <a:effectLst/>
                <a:latin typeface="黑体" pitchFamily="49" charset="-122"/>
                <a:ea typeface="黑体" pitchFamily="49" charset="-122"/>
              </a:rPr>
              <a:t>JS</a:t>
            </a:r>
          </a:p>
          <a:p>
            <a:pPr marR="0" algn="ctr"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2200" b="1" i="0" u="none" strike="noStrike" cap="none" normalizeH="0" baseline="0" dirty="0" smtClean="0">
                <a:ln>
                  <a:noFill/>
                </a:ln>
                <a:solidFill>
                  <a:schemeClr val="bg1"/>
                </a:solidFill>
                <a:effectLst/>
                <a:latin typeface="黑体" pitchFamily="49" charset="-122"/>
                <a:ea typeface="黑体" pitchFamily="49" charset="-122"/>
              </a:rPr>
              <a:t>事件编程</a:t>
            </a:r>
          </a:p>
        </p:txBody>
      </p:sp>
    </p:spTree>
    <p:extLst>
      <p:ext uri="{BB962C8B-B14F-4D97-AF65-F5344CB8AC3E}">
        <p14:creationId xmlns:p14="http://schemas.microsoft.com/office/powerpoint/2010/main" val="37237315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zh-CN" altLang="en-US" dirty="0" smtClean="0"/>
              <a:t>本章学习目标</a:t>
            </a:r>
            <a:endParaRPr lang="zh-CN" altLang="en-US" dirty="0"/>
          </a:p>
        </p:txBody>
      </p:sp>
      <p:sp>
        <p:nvSpPr>
          <p:cNvPr id="154627" name="Rectangle 3"/>
          <p:cNvSpPr>
            <a:spLocks noGrp="1" noChangeArrowheads="1"/>
          </p:cNvSpPr>
          <p:nvPr>
            <p:ph idx="1"/>
          </p:nvPr>
        </p:nvSpPr>
        <p:spPr>
          <a:xfrm>
            <a:off x="533400" y="819151"/>
            <a:ext cx="8509000" cy="3810000"/>
          </a:xfrm>
        </p:spPr>
        <p:txBody>
          <a:bodyPr/>
          <a:lstStyle/>
          <a:p>
            <a:pPr marL="442913">
              <a:buNone/>
            </a:pPr>
            <a:r>
              <a:rPr lang="zh-CN" altLang="en-US" dirty="0"/>
              <a:t>主要</a:t>
            </a:r>
            <a:r>
              <a:rPr lang="zh-CN" altLang="en-US" dirty="0" smtClean="0"/>
              <a:t>内容</a:t>
            </a:r>
            <a:r>
              <a:rPr lang="zh-CN" altLang="en-US" dirty="0"/>
              <a:t>：</a:t>
            </a:r>
            <a:endParaRPr lang="en-US" altLang="zh-CN" dirty="0" smtClean="0">
              <a:latin typeface="+mj-ea"/>
              <a:ea typeface="+mj-ea"/>
            </a:endParaRPr>
          </a:p>
          <a:p>
            <a:pPr marL="719138" indent="0"/>
            <a:r>
              <a:rPr lang="zh-CN" altLang="en-US" dirty="0" smtClean="0">
                <a:latin typeface="+mj-ea"/>
                <a:ea typeface="+mj-ea"/>
              </a:rPr>
              <a:t>了解</a:t>
            </a:r>
            <a:r>
              <a:rPr lang="en-US" altLang="zh-CN" dirty="0">
                <a:latin typeface="+mj-ea"/>
                <a:ea typeface="+mj-ea"/>
              </a:rPr>
              <a:t>JavaScript</a:t>
            </a:r>
            <a:r>
              <a:rPr lang="zh-CN" altLang="en-US" dirty="0">
                <a:latin typeface="+mj-ea"/>
                <a:ea typeface="+mj-ea"/>
              </a:rPr>
              <a:t>事件</a:t>
            </a:r>
            <a:r>
              <a:rPr lang="zh-CN" altLang="en-US" dirty="0" smtClean="0">
                <a:latin typeface="+mj-ea"/>
                <a:ea typeface="+mj-ea"/>
              </a:rPr>
              <a:t>类型。               </a:t>
            </a:r>
            <a:endParaRPr lang="zh-CN" altLang="en-US" dirty="0">
              <a:latin typeface="+mj-ea"/>
              <a:ea typeface="+mj-ea"/>
            </a:endParaRPr>
          </a:p>
          <a:p>
            <a:pPr marL="719138" indent="0"/>
            <a:r>
              <a:rPr lang="zh-CN" altLang="en-US" dirty="0">
                <a:latin typeface="+mj-ea"/>
                <a:ea typeface="+mj-ea"/>
              </a:rPr>
              <a:t>理解事件发生时事件处理的三</a:t>
            </a:r>
            <a:r>
              <a:rPr lang="zh-CN" altLang="en-US" dirty="0" smtClean="0">
                <a:latin typeface="+mj-ea"/>
                <a:ea typeface="+mj-ea"/>
              </a:rPr>
              <a:t>种方式。</a:t>
            </a:r>
            <a:endParaRPr lang="zh-CN" altLang="en-US" dirty="0">
              <a:latin typeface="+mj-ea"/>
              <a:ea typeface="+mj-ea"/>
            </a:endParaRPr>
          </a:p>
          <a:p>
            <a:pPr marL="719138" indent="0"/>
            <a:r>
              <a:rPr lang="zh-CN" altLang="en-US" dirty="0">
                <a:latin typeface="+mj-ea"/>
                <a:ea typeface="+mj-ea"/>
              </a:rPr>
              <a:t>学会利用表单的提交及重置事件对表单的数据进行</a:t>
            </a:r>
            <a:r>
              <a:rPr lang="zh-CN" altLang="en-US" dirty="0" smtClean="0">
                <a:latin typeface="+mj-ea"/>
                <a:ea typeface="+mj-ea"/>
              </a:rPr>
              <a:t>校验。</a:t>
            </a:r>
            <a:endParaRPr lang="zh-CN" altLang="en-US" dirty="0">
              <a:latin typeface="+mj-ea"/>
              <a:ea typeface="+mj-ea"/>
            </a:endParaRPr>
          </a:p>
          <a:p>
            <a:pPr marL="719138" indent="0"/>
            <a:r>
              <a:rPr lang="zh-CN" altLang="en-US" dirty="0">
                <a:latin typeface="+mj-ea"/>
                <a:ea typeface="+mj-ea"/>
              </a:rPr>
              <a:t>理解鼠标事件中的鼠标单击及鼠标移动</a:t>
            </a:r>
            <a:r>
              <a:rPr lang="zh-CN" altLang="en-US" dirty="0" smtClean="0">
                <a:latin typeface="+mj-ea"/>
                <a:ea typeface="+mj-ea"/>
              </a:rPr>
              <a:t>事件。</a:t>
            </a:r>
            <a:endParaRPr lang="zh-CN" altLang="en-US" dirty="0">
              <a:latin typeface="+mj-ea"/>
              <a:ea typeface="+mj-ea"/>
            </a:endParaRPr>
          </a:p>
          <a:p>
            <a:pPr marL="719138" indent="0"/>
            <a:r>
              <a:rPr lang="zh-CN" altLang="en-US" dirty="0">
                <a:latin typeface="+mj-ea"/>
                <a:ea typeface="+mj-ea"/>
              </a:rPr>
              <a:t>掌握常用的键盘及窗口事件。</a:t>
            </a:r>
          </a:p>
        </p:txBody>
      </p:sp>
    </p:spTree>
    <p:extLst>
      <p:ext uri="{BB962C8B-B14F-4D97-AF65-F5344CB8AC3E}">
        <p14:creationId xmlns:p14="http://schemas.microsoft.com/office/powerpoint/2010/main" val="3300779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ChangeArrowheads="1"/>
          </p:cNvSpPr>
          <p:nvPr/>
        </p:nvSpPr>
        <p:spPr bwMode="auto">
          <a:xfrm>
            <a:off x="990600" y="98821"/>
            <a:ext cx="7761288" cy="567929"/>
          </a:xfrm>
          <a:prstGeom prst="rect">
            <a:avLst/>
          </a:prstGeom>
          <a:noFill/>
          <a:ln w="12700">
            <a:noFill/>
            <a:miter lim="800000"/>
            <a:headEnd/>
            <a:tailEnd/>
          </a:ln>
        </p:spPr>
        <p:txBody>
          <a:bodyPr lIns="90488" tIns="44450" rIns="90488" bIns="44450" anchor="ctr"/>
          <a:lstStyle/>
          <a:p>
            <a:pPr algn="ctr" defTabSz="463550" eaLnBrk="0" hangingPunct="0"/>
            <a:r>
              <a:rPr lang="en-US" altLang="zh-CN" sz="2800" dirty="0" smtClean="0">
                <a:solidFill>
                  <a:srgbClr val="000066"/>
                </a:solidFill>
                <a:latin typeface="微软雅黑" pitchFamily="34" charset="-122"/>
                <a:ea typeface="微软雅黑" pitchFamily="34" charset="-122"/>
              </a:rPr>
              <a:t>14.1.3  </a:t>
            </a:r>
            <a:r>
              <a:rPr lang="en-US" altLang="zh-CN" sz="2800" dirty="0">
                <a:solidFill>
                  <a:srgbClr val="000066"/>
                </a:solidFill>
                <a:latin typeface="微软雅黑" pitchFamily="34" charset="-122"/>
                <a:ea typeface="微软雅黑" pitchFamily="34" charset="-122"/>
              </a:rPr>
              <a:t>JavaScript</a:t>
            </a:r>
            <a:r>
              <a:rPr lang="zh-CN" altLang="en-US" sz="2800" dirty="0">
                <a:solidFill>
                  <a:srgbClr val="000066"/>
                </a:solidFill>
                <a:latin typeface="微软雅黑" pitchFamily="34" charset="-122"/>
                <a:ea typeface="微软雅黑" pitchFamily="34" charset="-122"/>
              </a:rPr>
              <a:t>放置</a:t>
            </a:r>
            <a:r>
              <a:rPr lang="en-US" altLang="zh-CN" sz="2800" dirty="0">
                <a:solidFill>
                  <a:srgbClr val="000066"/>
                </a:solidFill>
                <a:latin typeface="微软雅黑" pitchFamily="34" charset="-122"/>
                <a:ea typeface="微软雅黑" pitchFamily="34" charset="-122"/>
              </a:rPr>
              <a:t>-</a:t>
            </a:r>
            <a:r>
              <a:rPr lang="zh-CN" altLang="en-US" sz="2800" dirty="0">
                <a:solidFill>
                  <a:srgbClr val="000066"/>
                </a:solidFill>
                <a:latin typeface="微软雅黑" pitchFamily="34" charset="-122"/>
                <a:ea typeface="微软雅黑" pitchFamily="34" charset="-122"/>
              </a:rPr>
              <a:t>主体</a:t>
            </a:r>
          </a:p>
        </p:txBody>
      </p:sp>
      <p:sp>
        <p:nvSpPr>
          <p:cNvPr id="20485" name="Rectangle 5"/>
          <p:cNvSpPr>
            <a:spLocks noChangeArrowheads="1"/>
          </p:cNvSpPr>
          <p:nvPr/>
        </p:nvSpPr>
        <p:spPr bwMode="auto">
          <a:xfrm>
            <a:off x="533400" y="819150"/>
            <a:ext cx="8534400" cy="2665345"/>
          </a:xfrm>
          <a:prstGeom prst="rect">
            <a:avLst/>
          </a:prstGeom>
          <a:noFill/>
          <a:ln w="9525">
            <a:noFill/>
            <a:miter lim="800000"/>
            <a:headEnd/>
            <a:tailEnd/>
          </a:ln>
        </p:spPr>
        <p:txBody>
          <a:bodyPr wrap="square">
            <a:spAutoFit/>
          </a:bodyPr>
          <a:lstStyle/>
          <a:p>
            <a:pPr>
              <a:lnSpc>
                <a:spcPct val="95000"/>
              </a:lnSpc>
            </a:pPr>
            <a:r>
              <a:rPr lang="en-US" altLang="zh-CN" sz="1600" dirty="0" smtClean="0"/>
              <a:t>&lt;!-- edu_14_1_2_1.html --&gt;</a:t>
            </a:r>
          </a:p>
          <a:p>
            <a:pPr>
              <a:lnSpc>
                <a:spcPct val="95000"/>
              </a:lnSpc>
            </a:pPr>
            <a:r>
              <a:rPr lang="en-US" altLang="zh-CN" sz="1600" dirty="0" smtClean="0"/>
              <a:t>&lt;html&gt;</a:t>
            </a:r>
          </a:p>
          <a:p>
            <a:pPr>
              <a:lnSpc>
                <a:spcPct val="95000"/>
              </a:lnSpc>
            </a:pPr>
            <a:r>
              <a:rPr lang="en-US" altLang="zh-CN" sz="1600" dirty="0" smtClean="0"/>
              <a:t>  &lt;head&gt;</a:t>
            </a:r>
          </a:p>
          <a:p>
            <a:pPr>
              <a:lnSpc>
                <a:spcPct val="95000"/>
              </a:lnSpc>
            </a:pPr>
            <a:r>
              <a:rPr lang="en-US" altLang="zh-CN" sz="1600" dirty="0" smtClean="0"/>
              <a:t>  &lt;title&gt;</a:t>
            </a:r>
            <a:r>
              <a:rPr lang="zh-CN" altLang="en-US" sz="1600" dirty="0" smtClean="0"/>
              <a:t>主体部分</a:t>
            </a:r>
            <a:r>
              <a:rPr lang="en-US" altLang="zh-CN" sz="1600" dirty="0" smtClean="0"/>
              <a:t>JavaScript&lt;/title&gt;</a:t>
            </a:r>
            <a:endParaRPr lang="en-US" altLang="zh-CN" sz="1600" dirty="0" smtClean="0">
              <a:solidFill>
                <a:srgbClr val="FF0000"/>
              </a:solidFill>
            </a:endParaRPr>
          </a:p>
          <a:p>
            <a:pPr>
              <a:lnSpc>
                <a:spcPct val="95000"/>
              </a:lnSpc>
            </a:pPr>
            <a:r>
              <a:rPr lang="en-US" altLang="zh-CN" sz="1600" dirty="0" smtClean="0"/>
              <a:t>  &lt;/head&gt;</a:t>
            </a:r>
          </a:p>
          <a:p>
            <a:pPr>
              <a:lnSpc>
                <a:spcPct val="95000"/>
              </a:lnSpc>
            </a:pPr>
            <a:r>
              <a:rPr lang="en-US" altLang="zh-CN" sz="1600" dirty="0" smtClean="0"/>
              <a:t>&lt;body&gt;</a:t>
            </a:r>
          </a:p>
          <a:p>
            <a:pPr>
              <a:lnSpc>
                <a:spcPct val="95000"/>
              </a:lnSpc>
            </a:pPr>
            <a:r>
              <a:rPr lang="en-US" altLang="zh-CN" sz="1600" dirty="0" smtClean="0">
                <a:solidFill>
                  <a:srgbClr val="FF0000"/>
                </a:solidFill>
              </a:rPr>
              <a:t>  &lt;script type="text/</a:t>
            </a:r>
            <a:r>
              <a:rPr lang="en-US" altLang="zh-CN" sz="1600" dirty="0" err="1" smtClean="0">
                <a:solidFill>
                  <a:srgbClr val="FF0000"/>
                </a:solidFill>
              </a:rPr>
              <a:t>javascript</a:t>
            </a:r>
            <a:r>
              <a:rPr lang="en-US" altLang="zh-CN" sz="1600" dirty="0" smtClean="0">
                <a:solidFill>
                  <a:srgbClr val="FF0000"/>
                </a:solidFill>
              </a:rPr>
              <a:t>" &gt;</a:t>
            </a:r>
          </a:p>
          <a:p>
            <a:pPr>
              <a:lnSpc>
                <a:spcPct val="95000"/>
              </a:lnSpc>
            </a:pPr>
            <a:r>
              <a:rPr lang="en-US" altLang="zh-CN" sz="1600" dirty="0" smtClean="0">
                <a:solidFill>
                  <a:srgbClr val="FF0000"/>
                </a:solidFill>
              </a:rPr>
              <a:t>    alert(“JS</a:t>
            </a:r>
            <a:r>
              <a:rPr lang="zh-CN" altLang="en-US" sz="1600" dirty="0" smtClean="0">
                <a:solidFill>
                  <a:srgbClr val="FF0000"/>
                </a:solidFill>
              </a:rPr>
              <a:t>放置在主体中，直接运行！”</a:t>
            </a:r>
            <a:r>
              <a:rPr lang="en-US" altLang="zh-CN" sz="1600" dirty="0" smtClean="0">
                <a:solidFill>
                  <a:srgbClr val="FF0000"/>
                </a:solidFill>
              </a:rPr>
              <a:t>);</a:t>
            </a:r>
          </a:p>
          <a:p>
            <a:pPr>
              <a:lnSpc>
                <a:spcPct val="95000"/>
              </a:lnSpc>
            </a:pPr>
            <a:r>
              <a:rPr lang="en-US" altLang="zh-CN" sz="1600" dirty="0" smtClean="0">
                <a:solidFill>
                  <a:srgbClr val="FF0000"/>
                </a:solidFill>
              </a:rPr>
              <a:t>  &lt;/script&gt;</a:t>
            </a:r>
            <a:endParaRPr lang="en-US" altLang="zh-CN" sz="1600" dirty="0" smtClean="0"/>
          </a:p>
          <a:p>
            <a:pPr>
              <a:lnSpc>
                <a:spcPct val="95000"/>
              </a:lnSpc>
            </a:pPr>
            <a:r>
              <a:rPr lang="en-US" altLang="zh-CN" sz="1600" dirty="0" smtClean="0"/>
              <a:t>&lt;/body&gt;</a:t>
            </a:r>
          </a:p>
          <a:p>
            <a:pPr>
              <a:lnSpc>
                <a:spcPct val="95000"/>
              </a:lnSpc>
            </a:pPr>
            <a:r>
              <a:rPr lang="en-US" altLang="zh-CN" sz="1600" dirty="0" smtClean="0"/>
              <a:t>&lt;/html&gt;</a:t>
            </a:r>
            <a:endParaRPr lang="zh-CN" altLang="en-US" sz="1600" dirty="0"/>
          </a:p>
        </p:txBody>
      </p:sp>
      <p:sp>
        <p:nvSpPr>
          <p:cNvPr id="20486" name="Rectangle 6"/>
          <p:cNvSpPr>
            <a:spLocks noChangeArrowheads="1"/>
          </p:cNvSpPr>
          <p:nvPr/>
        </p:nvSpPr>
        <p:spPr bwMode="auto">
          <a:xfrm>
            <a:off x="533400" y="3886200"/>
            <a:ext cx="8534400" cy="769441"/>
          </a:xfrm>
          <a:prstGeom prst="rect">
            <a:avLst/>
          </a:prstGeom>
          <a:noFill/>
          <a:ln w="9525">
            <a:solidFill>
              <a:srgbClr val="0000FF"/>
            </a:solidFill>
            <a:miter lim="800000"/>
            <a:headEnd/>
            <a:tailEnd/>
          </a:ln>
        </p:spPr>
        <p:txBody>
          <a:bodyPr wrap="square">
            <a:spAutoFit/>
          </a:bodyPr>
          <a:lstStyle/>
          <a:p>
            <a:r>
              <a:rPr lang="zh-CN" altLang="en-US" dirty="0">
                <a:latin typeface="微软雅黑" pitchFamily="34" charset="-122"/>
                <a:ea typeface="微软雅黑" pitchFamily="34" charset="-122"/>
              </a:rPr>
              <a:t>注：</a:t>
            </a:r>
            <a:r>
              <a:rPr lang="en-US" altLang="zh-CN" dirty="0">
                <a:latin typeface="微软雅黑" pitchFamily="34" charset="-122"/>
                <a:ea typeface="微软雅黑" pitchFamily="34" charset="-122"/>
              </a:rPr>
              <a:t>JS</a:t>
            </a:r>
            <a:r>
              <a:rPr lang="zh-CN" altLang="en-US" dirty="0">
                <a:latin typeface="微软雅黑" pitchFamily="34" charset="-122"/>
                <a:ea typeface="微软雅黑" pitchFamily="34" charset="-122"/>
              </a:rPr>
              <a:t>脚本插入在主体时，</a:t>
            </a:r>
            <a:r>
              <a:rPr lang="en-US" altLang="zh-CN" dirty="0">
                <a:latin typeface="微软雅黑" pitchFamily="34" charset="-122"/>
                <a:ea typeface="微软雅黑" pitchFamily="34" charset="-122"/>
              </a:rPr>
              <a:t>JavaScript</a:t>
            </a:r>
            <a:r>
              <a:rPr lang="zh-CN" altLang="en-US" dirty="0">
                <a:latin typeface="微软雅黑" pitchFamily="34" charset="-122"/>
                <a:ea typeface="微软雅黑" pitchFamily="34" charset="-122"/>
              </a:rPr>
              <a:t>语句能够被立即执行。也可以定义成函数，但必须引用才能执行。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diamond(in)">
                                      <p:cBhvr>
                                        <p:cTn id="7" dur="2000"/>
                                        <p:tgtEl>
                                          <p:spTgt spid="2048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485"/>
                                        </p:tgtEl>
                                        <p:attrNameLst>
                                          <p:attrName>style.visibility</p:attrName>
                                        </p:attrNameLst>
                                      </p:cBhvr>
                                      <p:to>
                                        <p:strVal val="visible"/>
                                      </p:to>
                                    </p:set>
                                    <p:anim calcmode="lin" valueType="num">
                                      <p:cBhvr additive="base">
                                        <p:cTn id="12" dur="500" fill="hold"/>
                                        <p:tgtEl>
                                          <p:spTgt spid="20485"/>
                                        </p:tgtEl>
                                        <p:attrNameLst>
                                          <p:attrName>ppt_x</p:attrName>
                                        </p:attrNameLst>
                                      </p:cBhvr>
                                      <p:tavLst>
                                        <p:tav tm="0">
                                          <p:val>
                                            <p:strVal val="#ppt_x"/>
                                          </p:val>
                                        </p:tav>
                                        <p:tav tm="100000">
                                          <p:val>
                                            <p:strVal val="#ppt_x"/>
                                          </p:val>
                                        </p:tav>
                                      </p:tavLst>
                                    </p:anim>
                                    <p:anim calcmode="lin" valueType="num">
                                      <p:cBhvr additive="base">
                                        <p:cTn id="13" dur="500" fill="hold"/>
                                        <p:tgtEl>
                                          <p:spTgt spid="20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8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zh-CN" dirty="0" smtClean="0"/>
              <a:t>15.1  </a:t>
            </a:r>
            <a:r>
              <a:rPr lang="en-US" altLang="zh-CN" dirty="0"/>
              <a:t>JavaScript</a:t>
            </a:r>
            <a:r>
              <a:rPr lang="zh-CN" altLang="en-US" dirty="0"/>
              <a:t>事件概述</a:t>
            </a:r>
          </a:p>
        </p:txBody>
      </p:sp>
      <p:sp>
        <p:nvSpPr>
          <p:cNvPr id="4" name="Rectangle 3"/>
          <p:cNvSpPr txBox="1">
            <a:spLocks noChangeArrowheads="1"/>
          </p:cNvSpPr>
          <p:nvPr/>
        </p:nvSpPr>
        <p:spPr bwMode="auto">
          <a:xfrm>
            <a:off x="533400" y="819150"/>
            <a:ext cx="8534400" cy="11430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158875" rtl="0" eaLnBrk="0" fontAlgn="base" latinLnBrk="0" hangingPunct="0">
              <a:lnSpc>
                <a:spcPct val="100000"/>
              </a:lnSpc>
              <a:spcBef>
                <a:spcPts val="0"/>
              </a:spcBef>
              <a:spcAft>
                <a:spcPts val="0"/>
              </a:spcAft>
              <a:buClr>
                <a:srgbClr val="0000CC"/>
              </a:buClr>
              <a:buSzPct val="100000"/>
              <a:buFont typeface="Wingdings" pitchFamily="2" charset="2"/>
              <a:buNone/>
              <a:tabLst/>
              <a:defRPr/>
            </a:pPr>
            <a:r>
              <a:rPr kumimoji="0" lang="zh-CN" altLang="en-US" sz="2400" b="1" i="0" u="none" strike="noStrike" kern="0" cap="none" spc="0" normalizeH="0" baseline="0" noProof="0" dirty="0" smtClean="0">
                <a:ln>
                  <a:noFill/>
                </a:ln>
                <a:solidFill>
                  <a:schemeClr val="tx1"/>
                </a:solidFill>
                <a:effectLst/>
                <a:uLnTx/>
                <a:uFillTx/>
                <a:latin typeface="黑体" pitchFamily="2" charset="-122"/>
                <a:ea typeface="黑体" pitchFamily="2" charset="-122"/>
                <a:cs typeface="+mn-cs"/>
              </a:rPr>
              <a:t>    </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事件编程</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让用户不仅能够浏览页面中的内容，而且还可以和页面元素进行交互。 </a:t>
            </a:r>
          </a:p>
          <a:p>
            <a:pPr marL="0" marR="0" lvl="0" indent="0" algn="just" defTabSz="1158875" rtl="0" eaLnBrk="0" fontAlgn="base" latinLnBrk="0" hangingPunct="0">
              <a:lnSpc>
                <a:spcPct val="100000"/>
              </a:lnSpc>
              <a:spcBef>
                <a:spcPts val="0"/>
              </a:spcBef>
              <a:spcAft>
                <a:spcPts val="0"/>
              </a:spcAft>
              <a:buClr>
                <a:srgbClr val="0000CC"/>
              </a:buClr>
              <a:buSzPct val="100000"/>
              <a:buFont typeface="Wingdings" pitchFamily="2" charset="2"/>
              <a:buNone/>
              <a:tabLst/>
              <a:defRPr/>
            </a:pP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事件</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事件是可以被</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JavaScript</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侦测到的行为</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(ACTION)</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endParaRPr kumimoji="0" lang="zh-CN" altLang="en-US" b="0" i="0" u="none" strike="noStrike" kern="0" cap="none" spc="0" normalizeH="0" baseline="0" noProof="0" dirty="0">
              <a:ln>
                <a:noFill/>
              </a:ln>
              <a:solidFill>
                <a:schemeClr val="tx1"/>
              </a:solidFill>
              <a:effectLst/>
              <a:uLnTx/>
              <a:uFillTx/>
              <a:latin typeface="微软雅黑" pitchFamily="34" charset="-122"/>
              <a:ea typeface="微软雅黑" pitchFamily="34" charset="-122"/>
            </a:endParaRPr>
          </a:p>
        </p:txBody>
      </p:sp>
      <p:sp>
        <p:nvSpPr>
          <p:cNvPr id="5" name="Rectangle 4"/>
          <p:cNvSpPr>
            <a:spLocks noChangeArrowheads="1"/>
          </p:cNvSpPr>
          <p:nvPr/>
        </p:nvSpPr>
        <p:spPr bwMode="gray">
          <a:xfrm>
            <a:off x="930276" y="2104385"/>
            <a:ext cx="1584325" cy="1791260"/>
          </a:xfrm>
          <a:prstGeom prst="rect">
            <a:avLst/>
          </a:prstGeom>
          <a:solidFill>
            <a:srgbClr val="0000FA"/>
          </a:solidFill>
          <a:ln w="38100" algn="ctr">
            <a:noFill/>
            <a:miter lim="800000"/>
            <a:headEnd/>
            <a:tailEnd/>
          </a:ln>
          <a:effectLst>
            <a:outerShdw dist="107763" dir="2700000" algn="ctr" rotWithShape="0">
              <a:srgbClr val="808080">
                <a:alpha val="50000"/>
              </a:srgbClr>
            </a:outerShdw>
          </a:effectLst>
        </p:spPr>
        <p:txBody>
          <a:bodyPr anchor="ctr">
            <a:spAutoFit/>
          </a:bodyPr>
          <a:lstStyle/>
          <a:p>
            <a:r>
              <a:rPr lang="zh-CN" altLang="en-US" sz="2000" dirty="0">
                <a:solidFill>
                  <a:schemeClr val="bg1"/>
                </a:solidFill>
              </a:rPr>
              <a:t>事件源</a:t>
            </a:r>
          </a:p>
          <a:p>
            <a:r>
              <a:rPr lang="en-US" altLang="zh-CN" sz="2000" dirty="0">
                <a:solidFill>
                  <a:schemeClr val="bg1"/>
                </a:solidFill>
              </a:rPr>
              <a:t>Window</a:t>
            </a:r>
          </a:p>
          <a:p>
            <a:r>
              <a:rPr lang="en-US" altLang="zh-CN" sz="2000" dirty="0">
                <a:solidFill>
                  <a:schemeClr val="bg1"/>
                </a:solidFill>
              </a:rPr>
              <a:t>Form</a:t>
            </a:r>
          </a:p>
          <a:p>
            <a:r>
              <a:rPr lang="en-US" altLang="zh-CN" sz="2000" dirty="0">
                <a:solidFill>
                  <a:schemeClr val="bg1"/>
                </a:solidFill>
              </a:rPr>
              <a:t>Mouse</a:t>
            </a:r>
          </a:p>
          <a:p>
            <a:r>
              <a:rPr lang="en-US" altLang="zh-CN" sz="2000" dirty="0">
                <a:solidFill>
                  <a:schemeClr val="bg1"/>
                </a:solidFill>
              </a:rPr>
              <a:t>key</a:t>
            </a:r>
            <a:endParaRPr lang="en-US" altLang="zh-CN" dirty="0">
              <a:solidFill>
                <a:schemeClr val="bg1"/>
              </a:solidFill>
            </a:endParaRPr>
          </a:p>
        </p:txBody>
      </p:sp>
      <p:sp>
        <p:nvSpPr>
          <p:cNvPr id="6" name="Rectangle 5"/>
          <p:cNvSpPr>
            <a:spLocks noChangeArrowheads="1"/>
          </p:cNvSpPr>
          <p:nvPr/>
        </p:nvSpPr>
        <p:spPr bwMode="gray">
          <a:xfrm>
            <a:off x="3794126" y="2075890"/>
            <a:ext cx="1871663" cy="1791260"/>
          </a:xfrm>
          <a:prstGeom prst="rect">
            <a:avLst/>
          </a:prstGeom>
          <a:solidFill>
            <a:srgbClr val="0000FA"/>
          </a:solidFill>
          <a:ln w="38100" algn="ctr">
            <a:noFill/>
            <a:miter lim="800000"/>
            <a:headEnd/>
            <a:tailEnd/>
          </a:ln>
          <a:effectLst>
            <a:outerShdw dist="107763" dir="2700000" algn="ctr" rotWithShape="0">
              <a:srgbClr val="808080">
                <a:alpha val="50000"/>
              </a:srgbClr>
            </a:outerShdw>
          </a:effectLst>
        </p:spPr>
        <p:txBody>
          <a:bodyPr anchor="ctr">
            <a:spAutoFit/>
          </a:bodyPr>
          <a:lstStyle/>
          <a:p>
            <a:r>
              <a:rPr lang="zh-CN" altLang="en-US" sz="2000" dirty="0">
                <a:solidFill>
                  <a:schemeClr val="bg1"/>
                </a:solidFill>
              </a:rPr>
              <a:t>事件</a:t>
            </a:r>
          </a:p>
          <a:p>
            <a:r>
              <a:rPr lang="en-US" altLang="zh-CN" sz="2000" dirty="0">
                <a:solidFill>
                  <a:schemeClr val="bg1"/>
                </a:solidFill>
              </a:rPr>
              <a:t>HTML</a:t>
            </a:r>
            <a:r>
              <a:rPr lang="zh-CN" altLang="en-US" sz="2000" dirty="0">
                <a:solidFill>
                  <a:schemeClr val="bg1"/>
                </a:solidFill>
              </a:rPr>
              <a:t>事件</a:t>
            </a:r>
          </a:p>
          <a:p>
            <a:r>
              <a:rPr lang="zh-CN" altLang="en-US" sz="2000" dirty="0">
                <a:solidFill>
                  <a:schemeClr val="bg1"/>
                </a:solidFill>
              </a:rPr>
              <a:t>突变事件</a:t>
            </a:r>
          </a:p>
          <a:p>
            <a:r>
              <a:rPr lang="zh-CN" altLang="en-US" sz="2000" dirty="0">
                <a:solidFill>
                  <a:schemeClr val="bg1"/>
                </a:solidFill>
              </a:rPr>
              <a:t>双击事件</a:t>
            </a:r>
          </a:p>
          <a:p>
            <a:r>
              <a:rPr lang="en-US" altLang="zh-CN" sz="2000" dirty="0">
                <a:solidFill>
                  <a:schemeClr val="bg1"/>
                </a:solidFill>
                <a:latin typeface="微软雅黑"/>
              </a:rPr>
              <a:t>…</a:t>
            </a:r>
            <a:endParaRPr lang="en-US" altLang="zh-CN" sz="2000" dirty="0">
              <a:solidFill>
                <a:schemeClr val="bg1"/>
              </a:solidFill>
            </a:endParaRPr>
          </a:p>
        </p:txBody>
      </p:sp>
      <p:sp>
        <p:nvSpPr>
          <p:cNvPr id="7" name="Rectangle 6"/>
          <p:cNvSpPr>
            <a:spLocks noChangeArrowheads="1"/>
          </p:cNvSpPr>
          <p:nvPr/>
        </p:nvSpPr>
        <p:spPr bwMode="gray">
          <a:xfrm>
            <a:off x="6894514" y="2482054"/>
            <a:ext cx="1944687" cy="1080296"/>
          </a:xfrm>
          <a:prstGeom prst="rect">
            <a:avLst/>
          </a:prstGeom>
          <a:solidFill>
            <a:srgbClr val="0000FA"/>
          </a:solidFill>
          <a:ln w="38100" algn="ctr">
            <a:noFill/>
            <a:miter lim="800000"/>
            <a:headEnd/>
            <a:tailEnd/>
          </a:ln>
          <a:effectLst>
            <a:outerShdw dist="107763" dir="2700000" algn="ctr" rotWithShape="0">
              <a:srgbClr val="808080">
                <a:alpha val="50000"/>
              </a:srgbClr>
            </a:outerShdw>
          </a:effectLst>
        </p:spPr>
        <p:txBody>
          <a:bodyPr anchor="ctr">
            <a:spAutoFit/>
          </a:bodyPr>
          <a:lstStyle/>
          <a:p>
            <a:r>
              <a:rPr lang="zh-CN" altLang="en-US" sz="2000" dirty="0">
                <a:solidFill>
                  <a:schemeClr val="bg1"/>
                </a:solidFill>
              </a:rPr>
              <a:t>事件句柄</a:t>
            </a:r>
          </a:p>
          <a:p>
            <a:r>
              <a:rPr lang="en-US" altLang="zh-CN" sz="2000" dirty="0" err="1">
                <a:solidFill>
                  <a:schemeClr val="bg1"/>
                </a:solidFill>
              </a:rPr>
              <a:t>onclick</a:t>
            </a:r>
            <a:endParaRPr lang="en-US" altLang="zh-CN" sz="2000" dirty="0">
              <a:solidFill>
                <a:schemeClr val="bg1"/>
              </a:solidFill>
            </a:endParaRPr>
          </a:p>
          <a:p>
            <a:r>
              <a:rPr lang="en-US" altLang="zh-CN" sz="2000" dirty="0" err="1">
                <a:solidFill>
                  <a:schemeClr val="bg1"/>
                </a:solidFill>
              </a:rPr>
              <a:t>ondblclick</a:t>
            </a:r>
            <a:endParaRPr lang="en-US" altLang="zh-CN" sz="2000" dirty="0">
              <a:solidFill>
                <a:schemeClr val="bg1"/>
              </a:solidFill>
            </a:endParaRPr>
          </a:p>
        </p:txBody>
      </p:sp>
      <p:sp>
        <p:nvSpPr>
          <p:cNvPr id="8" name="Line 8"/>
          <p:cNvSpPr>
            <a:spLocks noChangeShapeType="1"/>
          </p:cNvSpPr>
          <p:nvPr/>
        </p:nvSpPr>
        <p:spPr bwMode="gray">
          <a:xfrm>
            <a:off x="2641600" y="2952750"/>
            <a:ext cx="1079500" cy="0"/>
          </a:xfrm>
          <a:prstGeom prst="line">
            <a:avLst/>
          </a:prstGeom>
          <a:noFill/>
          <a:ln w="76200">
            <a:solidFill>
              <a:srgbClr val="FF3300"/>
            </a:solidFill>
            <a:round/>
            <a:headEnd/>
            <a:tailEnd type="triangle" w="med" len="med"/>
          </a:ln>
          <a:effectLst>
            <a:outerShdw dist="107763" dir="2700000" algn="ctr" rotWithShape="0">
              <a:srgbClr val="808080">
                <a:alpha val="50000"/>
              </a:srgbClr>
            </a:outerShdw>
          </a:effectLst>
        </p:spPr>
        <p:txBody>
          <a:bodyPr>
            <a:spAutoFit/>
          </a:bodyPr>
          <a:lstStyle/>
          <a:p>
            <a:endParaRPr lang="zh-CN" altLang="en-US"/>
          </a:p>
        </p:txBody>
      </p:sp>
      <p:sp>
        <p:nvSpPr>
          <p:cNvPr id="9" name="Line 12"/>
          <p:cNvSpPr>
            <a:spLocks noChangeShapeType="1"/>
          </p:cNvSpPr>
          <p:nvPr/>
        </p:nvSpPr>
        <p:spPr bwMode="gray">
          <a:xfrm>
            <a:off x="5881688" y="3028950"/>
            <a:ext cx="1008062" cy="0"/>
          </a:xfrm>
          <a:prstGeom prst="line">
            <a:avLst/>
          </a:prstGeom>
          <a:noFill/>
          <a:ln w="76200">
            <a:solidFill>
              <a:srgbClr val="FF3300"/>
            </a:solidFill>
            <a:round/>
            <a:headEnd/>
            <a:tailEnd type="triangle" w="med" len="med"/>
          </a:ln>
          <a:effectLst>
            <a:outerShdw dist="107763" dir="2700000" algn="ctr" rotWithShape="0">
              <a:srgbClr val="808080">
                <a:alpha val="50000"/>
              </a:srgbClr>
            </a:outerShdw>
          </a:effectLst>
        </p:spPr>
        <p:txBody>
          <a:bodyPr>
            <a:spAutoFit/>
          </a:bodyPr>
          <a:lstStyle/>
          <a:p>
            <a:endParaRPr lang="zh-CN" altLang="en-US"/>
          </a:p>
        </p:txBody>
      </p:sp>
      <p:sp>
        <p:nvSpPr>
          <p:cNvPr id="10" name="Freeform 13"/>
          <p:cNvSpPr>
            <a:spLocks/>
          </p:cNvSpPr>
          <p:nvPr/>
        </p:nvSpPr>
        <p:spPr bwMode="gray">
          <a:xfrm>
            <a:off x="5778500" y="3851118"/>
            <a:ext cx="2298700" cy="397032"/>
          </a:xfrm>
          <a:custGeom>
            <a:avLst/>
            <a:gdLst/>
            <a:ahLst/>
            <a:cxnLst>
              <a:cxn ang="0">
                <a:pos x="1406" y="0"/>
              </a:cxn>
              <a:cxn ang="0">
                <a:pos x="1406" y="499"/>
              </a:cxn>
              <a:cxn ang="0">
                <a:pos x="0" y="590"/>
              </a:cxn>
            </a:cxnLst>
            <a:rect l="0" t="0" r="r" b="b"/>
            <a:pathLst>
              <a:path w="1640" h="597">
                <a:moveTo>
                  <a:pt x="1406" y="0"/>
                </a:moveTo>
                <a:cubicBezTo>
                  <a:pt x="1523" y="200"/>
                  <a:pt x="1640" y="401"/>
                  <a:pt x="1406" y="499"/>
                </a:cubicBezTo>
                <a:cubicBezTo>
                  <a:pt x="1172" y="597"/>
                  <a:pt x="234" y="575"/>
                  <a:pt x="0" y="590"/>
                </a:cubicBezTo>
              </a:path>
            </a:pathLst>
          </a:custGeom>
          <a:noFill/>
          <a:ln w="76200" cap="flat" cmpd="sng">
            <a:solidFill>
              <a:srgbClr val="FF3300"/>
            </a:solidFill>
            <a:prstDash val="solid"/>
            <a:round/>
            <a:headEnd type="none" w="med" len="med"/>
            <a:tailEnd type="triangle" w="med" len="med"/>
          </a:ln>
          <a:effectLst>
            <a:outerShdw dist="107763" dir="2700000" algn="ctr" rotWithShape="0">
              <a:srgbClr val="808080">
                <a:alpha val="50000"/>
              </a:srgbClr>
            </a:outerShdw>
          </a:effectLst>
        </p:spPr>
        <p:txBody>
          <a:bodyPr wrap="square">
            <a:spAutoFit/>
          </a:bodyPr>
          <a:lstStyle/>
          <a:p>
            <a:endParaRPr lang="zh-CN" altLang="en-US"/>
          </a:p>
        </p:txBody>
      </p:sp>
      <p:sp>
        <p:nvSpPr>
          <p:cNvPr id="11" name="Rectangle 7"/>
          <p:cNvSpPr>
            <a:spLocks noChangeArrowheads="1"/>
          </p:cNvSpPr>
          <p:nvPr/>
        </p:nvSpPr>
        <p:spPr bwMode="gray">
          <a:xfrm>
            <a:off x="3825875" y="3982819"/>
            <a:ext cx="1889125" cy="646331"/>
          </a:xfrm>
          <a:prstGeom prst="rect">
            <a:avLst/>
          </a:prstGeom>
          <a:solidFill>
            <a:srgbClr val="0000FA"/>
          </a:solidFill>
          <a:ln w="38100" algn="ctr">
            <a:noFill/>
            <a:miter lim="800000"/>
            <a:headEnd/>
            <a:tailEnd/>
          </a:ln>
          <a:effectLst>
            <a:outerShdw dist="107763" dir="2700000" algn="ctr" rotWithShape="0">
              <a:srgbClr val="808080">
                <a:alpha val="50000"/>
              </a:srgbClr>
            </a:outerShdw>
          </a:effectLst>
        </p:spPr>
        <p:txBody>
          <a:bodyPr wrap="square" anchor="ctr">
            <a:spAutoFit/>
          </a:bodyPr>
          <a:lstStyle/>
          <a:p>
            <a:r>
              <a:rPr lang="zh-CN" altLang="en-US" sz="2000" dirty="0">
                <a:solidFill>
                  <a:schemeClr val="bg1"/>
                </a:solidFill>
              </a:rPr>
              <a:t>编写事件处理代码</a:t>
            </a:r>
          </a:p>
        </p:txBody>
      </p:sp>
    </p:spTree>
    <p:extLst>
      <p:ext uri="{BB962C8B-B14F-4D97-AF65-F5344CB8AC3E}">
        <p14:creationId xmlns:p14="http://schemas.microsoft.com/office/powerpoint/2010/main" val="2040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ox(i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heckerboard(across)">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ox(i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edge">
                                      <p:cBhvr>
                                        <p:cTn id="46" dur="20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checkerboard(across)">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animBg="1"/>
      <p:bldP spid="7" grpId="0" animBg="1"/>
      <p:bldP spid="8" grpId="0" animBg="1"/>
      <p:bldP spid="9" grpId="0" animBg="1"/>
      <p:bldP spid="10" grpId="0" animBg="1"/>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zh-CN" dirty="0" smtClean="0"/>
              <a:t>15.1.1 </a:t>
            </a:r>
            <a:r>
              <a:rPr lang="zh-CN" altLang="en-US" dirty="0" smtClean="0"/>
              <a:t>事件类型</a:t>
            </a:r>
            <a:endParaRPr lang="zh-CN" altLang="en-US" dirty="0"/>
          </a:p>
        </p:txBody>
      </p:sp>
      <p:sp>
        <p:nvSpPr>
          <p:cNvPr id="6" name="Rectangle 10"/>
          <p:cNvSpPr>
            <a:spLocks noChangeArrowheads="1"/>
          </p:cNvSpPr>
          <p:nvPr/>
        </p:nvSpPr>
        <p:spPr bwMode="gray">
          <a:xfrm>
            <a:off x="2895600" y="819150"/>
            <a:ext cx="6172200" cy="3816429"/>
          </a:xfrm>
          <a:prstGeom prst="rect">
            <a:avLst/>
          </a:prstGeom>
          <a:solidFill>
            <a:schemeClr val="bg1"/>
          </a:solidFill>
          <a:ln w="38100" algn="ctr">
            <a:solidFill>
              <a:schemeClr val="bg1"/>
            </a:solidFill>
            <a:miter lim="800000"/>
            <a:headEnd/>
            <a:tailEnd/>
          </a:ln>
          <a:effectLst/>
        </p:spPr>
        <p:txBody>
          <a:bodyPr wrap="square">
            <a:spAutoFit/>
          </a:bodyPr>
          <a:lstStyle/>
          <a:p>
            <a:pPr marL="0" lvl="2" algn="l">
              <a:lnSpc>
                <a:spcPct val="100000"/>
              </a:lnSpc>
              <a:spcBef>
                <a:spcPts val="0"/>
              </a:spcBef>
              <a:spcAft>
                <a:spcPts val="0"/>
              </a:spcAft>
            </a:pPr>
            <a:r>
              <a:rPr kumimoji="0" lang="zh-CN" altLang="en-US" dirty="0">
                <a:solidFill>
                  <a:srgbClr val="FF3300"/>
                </a:solidFill>
                <a:latin typeface="微软雅黑" pitchFamily="34" charset="-122"/>
                <a:ea typeface="微软雅黑" pitchFamily="34" charset="-122"/>
              </a:rPr>
              <a:t>鼠标单击</a:t>
            </a:r>
            <a:r>
              <a:rPr kumimoji="0" lang="zh-CN" altLang="en-US" b="0" dirty="0">
                <a:solidFill>
                  <a:srgbClr val="FF3300"/>
                </a:solidFill>
                <a:latin typeface="微软雅黑" pitchFamily="34" charset="-122"/>
                <a:ea typeface="微软雅黑" pitchFamily="34" charset="-122"/>
              </a:rPr>
              <a:t>：</a:t>
            </a:r>
            <a:r>
              <a:rPr kumimoji="0" lang="zh-CN" altLang="en-US" b="0" dirty="0">
                <a:solidFill>
                  <a:schemeClr val="tx2"/>
                </a:solidFill>
                <a:latin typeface="微软雅黑" pitchFamily="34" charset="-122"/>
                <a:ea typeface="微软雅黑" pitchFamily="34" charset="-122"/>
              </a:rPr>
              <a:t>例如单击</a:t>
            </a:r>
            <a:r>
              <a:rPr kumimoji="0" lang="en-US" altLang="zh-CN" b="0" dirty="0">
                <a:solidFill>
                  <a:schemeClr val="tx2"/>
                </a:solidFill>
                <a:latin typeface="微软雅黑" pitchFamily="34" charset="-122"/>
                <a:ea typeface="微软雅黑" pitchFamily="34" charset="-122"/>
              </a:rPr>
              <a:t>button</a:t>
            </a:r>
            <a:r>
              <a:rPr kumimoji="0" lang="zh-CN" altLang="en-US" b="0" dirty="0">
                <a:solidFill>
                  <a:schemeClr val="tx2"/>
                </a:solidFill>
                <a:latin typeface="微软雅黑" pitchFamily="34" charset="-122"/>
                <a:ea typeface="微软雅黑" pitchFamily="34" charset="-122"/>
              </a:rPr>
              <a:t>、选中</a:t>
            </a:r>
            <a:r>
              <a:rPr kumimoji="0" lang="en-US" altLang="zh-CN" b="0" dirty="0">
                <a:solidFill>
                  <a:schemeClr val="tx2"/>
                </a:solidFill>
                <a:latin typeface="微软雅黑" pitchFamily="34" charset="-122"/>
                <a:ea typeface="微软雅黑" pitchFamily="34" charset="-122"/>
              </a:rPr>
              <a:t>checkbox</a:t>
            </a:r>
            <a:r>
              <a:rPr kumimoji="0" lang="zh-CN" altLang="en-US" b="0" dirty="0">
                <a:solidFill>
                  <a:schemeClr val="tx2"/>
                </a:solidFill>
                <a:latin typeface="微软雅黑" pitchFamily="34" charset="-122"/>
                <a:ea typeface="微软雅黑" pitchFamily="34" charset="-122"/>
              </a:rPr>
              <a:t>和</a:t>
            </a:r>
            <a:r>
              <a:rPr kumimoji="0" lang="en-US" altLang="zh-CN" b="0" dirty="0">
                <a:solidFill>
                  <a:schemeClr val="tx2"/>
                </a:solidFill>
                <a:latin typeface="微软雅黑" pitchFamily="34" charset="-122"/>
                <a:ea typeface="微软雅黑" pitchFamily="34" charset="-122"/>
              </a:rPr>
              <a:t>radio</a:t>
            </a:r>
            <a:r>
              <a:rPr kumimoji="0" lang="zh-CN" altLang="en-US" b="0" dirty="0">
                <a:solidFill>
                  <a:schemeClr val="tx2"/>
                </a:solidFill>
                <a:latin typeface="微软雅黑" pitchFamily="34" charset="-122"/>
                <a:ea typeface="微软雅黑" pitchFamily="34" charset="-122"/>
              </a:rPr>
              <a:t>等元素；鼠标进入、悬浮或退出页面的某个热点：例如鼠标停在一个图片上方或者进入</a:t>
            </a:r>
            <a:r>
              <a:rPr kumimoji="0" lang="en-US" altLang="zh-CN" b="0" dirty="0">
                <a:solidFill>
                  <a:schemeClr val="tx2"/>
                </a:solidFill>
                <a:latin typeface="微软雅黑" pitchFamily="34" charset="-122"/>
                <a:ea typeface="微软雅黑" pitchFamily="34" charset="-122"/>
              </a:rPr>
              <a:t>table</a:t>
            </a:r>
            <a:r>
              <a:rPr kumimoji="0" lang="zh-CN" altLang="en-US" b="0" dirty="0">
                <a:solidFill>
                  <a:schemeClr val="tx2"/>
                </a:solidFill>
                <a:latin typeface="微软雅黑" pitchFamily="34" charset="-122"/>
                <a:ea typeface="微软雅黑" pitchFamily="34" charset="-122"/>
              </a:rPr>
              <a:t>的范围；</a:t>
            </a:r>
          </a:p>
          <a:p>
            <a:pPr marL="0" lvl="2" algn="l">
              <a:lnSpc>
                <a:spcPct val="100000"/>
              </a:lnSpc>
              <a:spcBef>
                <a:spcPts val="0"/>
              </a:spcBef>
              <a:spcAft>
                <a:spcPts val="0"/>
              </a:spcAft>
            </a:pPr>
            <a:r>
              <a:rPr kumimoji="0" lang="zh-CN" altLang="en-US" dirty="0">
                <a:solidFill>
                  <a:srgbClr val="FF3300"/>
                </a:solidFill>
                <a:latin typeface="微软雅黑" pitchFamily="34" charset="-122"/>
                <a:ea typeface="微软雅黑" pitchFamily="34" charset="-122"/>
              </a:rPr>
              <a:t>键盘按键：</a:t>
            </a:r>
            <a:r>
              <a:rPr kumimoji="0" lang="zh-CN" altLang="en-US" b="0" dirty="0">
                <a:solidFill>
                  <a:schemeClr val="tx2"/>
                </a:solidFill>
                <a:latin typeface="微软雅黑" pitchFamily="34" charset="-122"/>
                <a:ea typeface="微软雅黑" pitchFamily="34" charset="-122"/>
              </a:rPr>
              <a:t>当按下按键或释放按键时；</a:t>
            </a:r>
          </a:p>
          <a:p>
            <a:pPr marL="0" lvl="2" algn="l">
              <a:lnSpc>
                <a:spcPct val="100000"/>
              </a:lnSpc>
              <a:spcBef>
                <a:spcPts val="0"/>
              </a:spcBef>
              <a:spcAft>
                <a:spcPts val="0"/>
              </a:spcAft>
            </a:pPr>
            <a:r>
              <a:rPr kumimoji="0" lang="en-US" altLang="zh-CN" dirty="0">
                <a:solidFill>
                  <a:srgbClr val="FF3300"/>
                </a:solidFill>
                <a:latin typeface="微软雅黑" pitchFamily="34" charset="-122"/>
                <a:ea typeface="微软雅黑" pitchFamily="34" charset="-122"/>
              </a:rPr>
              <a:t>HTML</a:t>
            </a:r>
            <a:r>
              <a:rPr kumimoji="0" lang="zh-CN" altLang="en-US" dirty="0">
                <a:solidFill>
                  <a:srgbClr val="FF3300"/>
                </a:solidFill>
                <a:latin typeface="微软雅黑" pitchFamily="34" charset="-122"/>
                <a:ea typeface="微软雅黑" pitchFamily="34" charset="-122"/>
              </a:rPr>
              <a:t>事件：</a:t>
            </a:r>
            <a:r>
              <a:rPr kumimoji="0" lang="zh-CN" altLang="en-US" b="0" dirty="0">
                <a:solidFill>
                  <a:schemeClr val="tx2"/>
                </a:solidFill>
                <a:latin typeface="微软雅黑" pitchFamily="34" charset="-122"/>
                <a:ea typeface="微软雅黑" pitchFamily="34" charset="-122"/>
              </a:rPr>
              <a:t>例如页面</a:t>
            </a:r>
            <a:r>
              <a:rPr kumimoji="0" lang="en-US" altLang="zh-CN" b="0" dirty="0">
                <a:solidFill>
                  <a:schemeClr val="tx2"/>
                </a:solidFill>
                <a:latin typeface="微软雅黑" pitchFamily="34" charset="-122"/>
                <a:ea typeface="微软雅黑" pitchFamily="34" charset="-122"/>
              </a:rPr>
              <a:t>body</a:t>
            </a:r>
            <a:r>
              <a:rPr kumimoji="0" lang="zh-CN" altLang="en-US" b="0" dirty="0">
                <a:solidFill>
                  <a:schemeClr val="tx2"/>
                </a:solidFill>
                <a:latin typeface="微软雅黑" pitchFamily="34" charset="-122"/>
                <a:ea typeface="微软雅黑" pitchFamily="34" charset="-122"/>
              </a:rPr>
              <a:t>被加载时；在表单中选取输入框或改变输入框中文本的内容：例如选中或修改了文本框中的内容；</a:t>
            </a:r>
          </a:p>
          <a:p>
            <a:pPr marL="0" lvl="2" algn="l">
              <a:lnSpc>
                <a:spcPct val="100000"/>
              </a:lnSpc>
              <a:spcBef>
                <a:spcPts val="0"/>
              </a:spcBef>
              <a:spcAft>
                <a:spcPts val="0"/>
              </a:spcAft>
            </a:pPr>
            <a:r>
              <a:rPr kumimoji="0" lang="zh-CN" altLang="en-US" dirty="0">
                <a:solidFill>
                  <a:srgbClr val="FF3300"/>
                </a:solidFill>
                <a:latin typeface="微软雅黑" pitchFamily="34" charset="-122"/>
                <a:ea typeface="微软雅黑" pitchFamily="34" charset="-122"/>
              </a:rPr>
              <a:t>突变事件：</a:t>
            </a:r>
            <a:r>
              <a:rPr kumimoji="0" lang="zh-CN" altLang="en-US" b="0" dirty="0">
                <a:solidFill>
                  <a:schemeClr val="tx2"/>
                </a:solidFill>
                <a:latin typeface="微软雅黑" pitchFamily="34" charset="-122"/>
                <a:ea typeface="微软雅黑" pitchFamily="34" charset="-122"/>
              </a:rPr>
              <a:t>主要指文档底层元素发生改变时触发的事件，如</a:t>
            </a:r>
            <a:r>
              <a:rPr kumimoji="0" lang="en-US" altLang="zh-CN" b="0" dirty="0" err="1">
                <a:solidFill>
                  <a:schemeClr val="tx2"/>
                </a:solidFill>
                <a:latin typeface="微软雅黑" pitchFamily="34" charset="-122"/>
                <a:ea typeface="微软雅黑" pitchFamily="34" charset="-122"/>
              </a:rPr>
              <a:t>DomSubtreeModified</a:t>
            </a:r>
            <a:r>
              <a:rPr kumimoji="0" lang="en-US" altLang="zh-CN" b="0" dirty="0">
                <a:solidFill>
                  <a:schemeClr val="tx2"/>
                </a:solidFill>
                <a:latin typeface="微软雅黑" pitchFamily="34" charset="-122"/>
                <a:ea typeface="微软雅黑" pitchFamily="34" charset="-122"/>
              </a:rPr>
              <a:t>(DOM</a:t>
            </a:r>
            <a:r>
              <a:rPr kumimoji="0" lang="zh-CN" altLang="en-US" b="0" dirty="0">
                <a:solidFill>
                  <a:schemeClr val="tx2"/>
                </a:solidFill>
                <a:latin typeface="微软雅黑" pitchFamily="34" charset="-122"/>
                <a:ea typeface="微软雅黑" pitchFamily="34" charset="-122"/>
              </a:rPr>
              <a:t>子树修改</a:t>
            </a:r>
            <a:r>
              <a:rPr kumimoji="0" lang="en-US" altLang="zh-CN" b="0" dirty="0">
                <a:solidFill>
                  <a:schemeClr val="tx2"/>
                </a:solidFill>
                <a:latin typeface="微软雅黑" pitchFamily="34" charset="-122"/>
                <a:ea typeface="微软雅黑" pitchFamily="34" charset="-122"/>
              </a:rPr>
              <a:t>)</a:t>
            </a:r>
            <a:r>
              <a:rPr kumimoji="0" lang="zh-CN" altLang="en-US" b="0" dirty="0">
                <a:solidFill>
                  <a:schemeClr val="tx2"/>
                </a:solidFill>
                <a:latin typeface="微软雅黑" pitchFamily="34" charset="-122"/>
                <a:ea typeface="微软雅黑" pitchFamily="34" charset="-122"/>
              </a:rPr>
              <a:t>。</a:t>
            </a:r>
          </a:p>
        </p:txBody>
      </p:sp>
      <p:sp>
        <p:nvSpPr>
          <p:cNvPr id="7" name="Rectangle 11"/>
          <p:cNvSpPr>
            <a:spLocks noChangeArrowheads="1"/>
          </p:cNvSpPr>
          <p:nvPr/>
        </p:nvSpPr>
        <p:spPr bwMode="gray">
          <a:xfrm>
            <a:off x="673100" y="1675680"/>
            <a:ext cx="2070100" cy="1886670"/>
          </a:xfrm>
          <a:prstGeom prst="rect">
            <a:avLst/>
          </a:prstGeom>
          <a:solidFill>
            <a:schemeClr val="bg1"/>
          </a:solidFill>
          <a:ln w="3175" algn="ctr">
            <a:solidFill>
              <a:schemeClr val="bg1"/>
            </a:solidFill>
            <a:miter lim="800000"/>
            <a:headEnd/>
            <a:tailEnd/>
          </a:ln>
          <a:effectLst/>
        </p:spPr>
        <p:txBody>
          <a:bodyPr wrap="square" anchor="ctr">
            <a:spAutoFit/>
          </a:bodyPr>
          <a:lstStyle/>
          <a:p>
            <a:pPr algn="l"/>
            <a:r>
              <a:rPr lang="zh-CN" altLang="en-US" dirty="0">
                <a:latin typeface="微软雅黑" pitchFamily="34" charset="-122"/>
                <a:ea typeface="微软雅黑" pitchFamily="34" charset="-122"/>
              </a:rPr>
              <a:t>事件类型：</a:t>
            </a:r>
          </a:p>
          <a:p>
            <a:pPr marL="265113" algn="l"/>
            <a:r>
              <a:rPr lang="en-US" altLang="zh-CN" b="0" dirty="0">
                <a:latin typeface="微软雅黑" pitchFamily="34" charset="-122"/>
                <a:ea typeface="微软雅黑" pitchFamily="34" charset="-122"/>
              </a:rPr>
              <a:t>1.</a:t>
            </a:r>
            <a:r>
              <a:rPr lang="zh-CN" altLang="en-US" b="0" dirty="0">
                <a:latin typeface="微软雅黑" pitchFamily="34" charset="-122"/>
                <a:ea typeface="微软雅黑" pitchFamily="34" charset="-122"/>
              </a:rPr>
              <a:t>鼠标事件</a:t>
            </a:r>
          </a:p>
          <a:p>
            <a:pPr marL="265113" algn="l"/>
            <a:r>
              <a:rPr lang="en-US" altLang="zh-CN" b="0" dirty="0">
                <a:latin typeface="微软雅黑" pitchFamily="34" charset="-122"/>
                <a:ea typeface="微软雅黑" pitchFamily="34" charset="-122"/>
              </a:rPr>
              <a:t>2.</a:t>
            </a:r>
            <a:r>
              <a:rPr lang="zh-CN" altLang="en-US" b="0" dirty="0">
                <a:latin typeface="微软雅黑" pitchFamily="34" charset="-122"/>
                <a:ea typeface="微软雅黑" pitchFamily="34" charset="-122"/>
              </a:rPr>
              <a:t>键盘事件</a:t>
            </a:r>
          </a:p>
          <a:p>
            <a:pPr marL="265113" algn="l"/>
            <a:r>
              <a:rPr lang="en-US" altLang="zh-CN" b="0" dirty="0">
                <a:latin typeface="微软雅黑" pitchFamily="34" charset="-122"/>
                <a:ea typeface="微软雅黑" pitchFamily="34" charset="-122"/>
              </a:rPr>
              <a:t>3.HTML</a:t>
            </a:r>
            <a:r>
              <a:rPr lang="zh-CN" altLang="en-US" b="0" dirty="0">
                <a:latin typeface="微软雅黑" pitchFamily="34" charset="-122"/>
                <a:ea typeface="微软雅黑" pitchFamily="34" charset="-122"/>
              </a:rPr>
              <a:t>事件</a:t>
            </a:r>
          </a:p>
          <a:p>
            <a:pPr marL="265113" algn="l"/>
            <a:r>
              <a:rPr lang="en-US" altLang="zh-CN" b="0" dirty="0">
                <a:latin typeface="微软雅黑" pitchFamily="34" charset="-122"/>
                <a:ea typeface="微软雅黑" pitchFamily="34" charset="-122"/>
              </a:rPr>
              <a:t>4.</a:t>
            </a:r>
            <a:r>
              <a:rPr lang="zh-CN" altLang="en-US" b="0" dirty="0">
                <a:latin typeface="微软雅黑" pitchFamily="34" charset="-122"/>
                <a:ea typeface="微软雅黑" pitchFamily="34" charset="-122"/>
              </a:rPr>
              <a:t>突变事</a:t>
            </a:r>
            <a:r>
              <a:rPr lang="zh-CN" altLang="en-US" b="0" dirty="0" smtClean="0">
                <a:latin typeface="微软雅黑" pitchFamily="34" charset="-122"/>
                <a:ea typeface="微软雅黑" pitchFamily="34" charset="-122"/>
              </a:rPr>
              <a:t>件</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5209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slide(fromBottom)">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CN" dirty="0" smtClean="0"/>
              <a:t>15.1.2 </a:t>
            </a:r>
            <a:r>
              <a:rPr lang="zh-CN" altLang="en-US" dirty="0" smtClean="0"/>
              <a:t>事件</a:t>
            </a:r>
            <a:r>
              <a:rPr lang="zh-CN" altLang="en-US" dirty="0"/>
              <a:t>句柄</a:t>
            </a:r>
          </a:p>
        </p:txBody>
      </p:sp>
      <p:sp>
        <p:nvSpPr>
          <p:cNvPr id="4" name="Rectangle 3"/>
          <p:cNvSpPr txBox="1">
            <a:spLocks noChangeArrowheads="1"/>
          </p:cNvSpPr>
          <p:nvPr/>
        </p:nvSpPr>
        <p:spPr bwMode="auto">
          <a:xfrm>
            <a:off x="533400" y="819150"/>
            <a:ext cx="8534400" cy="2743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1158875" rtl="0" eaLnBrk="0" fontAlgn="base" latinLnBrk="0" hangingPunct="0">
              <a:lnSpc>
                <a:spcPct val="100000"/>
              </a:lnSpc>
              <a:spcBef>
                <a:spcPts val="600"/>
              </a:spcBef>
              <a:spcAft>
                <a:spcPts val="0"/>
              </a:spcAft>
              <a:buClr>
                <a:srgbClr val="0000CC"/>
              </a:buClr>
              <a:buSzPct val="100000"/>
              <a:buFont typeface="Wingdings" pitchFamily="2" charset="2"/>
              <a:buNone/>
              <a:tabLst/>
              <a:defRPr/>
            </a:pP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事件句柄 （</a:t>
            </a:r>
            <a:r>
              <a:rPr kumimoji="0" lang="en-US" altLang="zh-CN"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event handler</a:t>
            </a: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a:t>
            </a:r>
          </a:p>
          <a:p>
            <a:pPr marL="0" marR="0" lvl="0" indent="0" algn="l" defTabSz="1158875" rtl="0" eaLnBrk="0" fontAlgn="base" latinLnBrk="0" hangingPunct="0">
              <a:lnSpc>
                <a:spcPct val="100000"/>
              </a:lnSpc>
              <a:spcBef>
                <a:spcPts val="600"/>
              </a:spcBef>
              <a:spcAft>
                <a:spcPts val="0"/>
              </a:spcAft>
              <a:buClr>
                <a:srgbClr val="0000CC"/>
              </a:buClr>
              <a:buSzPct val="100000"/>
              <a:buFont typeface="Wingdings" pitchFamily="2" charset="2"/>
              <a:buNone/>
              <a:tabLst/>
              <a:defRPr/>
            </a:pPr>
            <a:r>
              <a:rPr kumimoji="0" lang="zh-CN" altLang="en-US"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       事件句柄</a:t>
            </a: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是</a:t>
            </a:r>
            <a:r>
              <a:rPr kumimoji="0" lang="zh-CN" altLang="en-US" b="1" i="0" u="sng" strike="noStrike" kern="0" cap="none" spc="0" normalizeH="0" baseline="0" noProof="0" dirty="0" smtClean="0">
                <a:ln>
                  <a:noFill/>
                </a:ln>
                <a:solidFill>
                  <a:schemeClr val="tx1"/>
                </a:solidFill>
                <a:effectLst/>
                <a:uLnTx/>
                <a:uFillTx/>
                <a:latin typeface="微软雅黑" pitchFamily="34" charset="-122"/>
                <a:ea typeface="微软雅黑" pitchFamily="34" charset="-122"/>
              </a:rPr>
              <a:t>事件发生要进行的操作</a:t>
            </a: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en-US" altLang="zh-CN" b="1"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rPr>
              <a:t>onload</a:t>
            </a: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属性就是我们所说的</a:t>
            </a:r>
            <a:r>
              <a:rPr kumimoji="0" lang="zh-CN" altLang="en-US" b="1" i="0" u="none" strike="noStrike" kern="0" cap="none" spc="0" normalizeH="0" baseline="0" noProof="0" dirty="0" smtClean="0">
                <a:ln>
                  <a:noFill/>
                </a:ln>
                <a:solidFill>
                  <a:srgbClr val="FF3300"/>
                </a:solidFill>
                <a:effectLst/>
                <a:uLnTx/>
                <a:uFillTx/>
                <a:latin typeface="微软雅黑" pitchFamily="34" charset="-122"/>
                <a:ea typeface="微软雅黑" pitchFamily="34" charset="-122"/>
              </a:rPr>
              <a:t>事件句柄</a:t>
            </a:r>
            <a:r>
              <a:rPr kumimoji="0" lang="en-US" altLang="zh-CN"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也称为</a:t>
            </a:r>
            <a:r>
              <a:rPr kumimoji="0" lang="zh-CN" altLang="en-US" b="1" i="0" u="none" strike="noStrike" kern="0" cap="none" spc="0" normalizeH="0" baseline="0" noProof="0" dirty="0" smtClean="0">
                <a:ln>
                  <a:noFill/>
                </a:ln>
                <a:solidFill>
                  <a:srgbClr val="FF3300"/>
                </a:solidFill>
                <a:effectLst/>
                <a:uLnTx/>
                <a:uFillTx/>
                <a:latin typeface="微软雅黑" pitchFamily="34" charset="-122"/>
                <a:ea typeface="微软雅黑" pitchFamily="34" charset="-122"/>
              </a:rPr>
              <a:t>事件属性</a:t>
            </a: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endParaRPr kumimoji="0" lang="en-US" altLang="zh-CN"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endParaRPr>
          </a:p>
          <a:p>
            <a:pPr marL="0" marR="0" lvl="0" indent="0" algn="l" defTabSz="1158875" rtl="0" eaLnBrk="0" fontAlgn="base" latinLnBrk="0" hangingPunct="0">
              <a:lnSpc>
                <a:spcPct val="100000"/>
              </a:lnSpc>
              <a:spcBef>
                <a:spcPts val="600"/>
              </a:spcBef>
              <a:spcAft>
                <a:spcPts val="0"/>
              </a:spcAft>
              <a:buClr>
                <a:srgbClr val="0000CC"/>
              </a:buClr>
              <a:buSzPct val="100000"/>
              <a:buFont typeface="Wingdings" pitchFamily="2" charset="2"/>
              <a:buNone/>
              <a:tabLst/>
              <a:defRPr/>
            </a:pP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基本语法</a:t>
            </a:r>
            <a:r>
              <a:rPr kumimoji="0" lang="zh-CN" altLang="en-US" b="1" i="0" u="none" strike="noStrike" kern="0" cap="none" spc="0" normalizeH="0" noProof="0" dirty="0" smtClean="0">
                <a:ln>
                  <a:noFill/>
                </a:ln>
                <a:solidFill>
                  <a:schemeClr val="tx1"/>
                </a:solidFill>
                <a:effectLst/>
                <a:uLnTx/>
                <a:uFillTx/>
                <a:latin typeface="微软雅黑" pitchFamily="34" charset="-122"/>
                <a:ea typeface="微软雅黑" pitchFamily="34" charset="-122"/>
              </a:rPr>
              <a:t> ：</a:t>
            </a:r>
            <a:endParaRPr kumimoji="0" lang="en-US" altLang="zh-CN" b="1" i="0" u="none" strike="noStrike" kern="0" cap="none" spc="0" normalizeH="0" noProof="0" dirty="0" smtClean="0">
              <a:ln>
                <a:noFill/>
              </a:ln>
              <a:solidFill>
                <a:schemeClr val="tx1"/>
              </a:solidFill>
              <a:effectLst/>
              <a:uLnTx/>
              <a:uFillTx/>
              <a:latin typeface="微软雅黑" pitchFamily="34" charset="-122"/>
              <a:ea typeface="微软雅黑" pitchFamily="34" charset="-122"/>
            </a:endParaRPr>
          </a:p>
          <a:p>
            <a:pPr marL="0" marR="0" lvl="0" indent="0" algn="l" defTabSz="1158875" rtl="0" eaLnBrk="0" fontAlgn="base" latinLnBrk="0" hangingPunct="0">
              <a:lnSpc>
                <a:spcPct val="100000"/>
              </a:lnSpc>
              <a:spcBef>
                <a:spcPts val="600"/>
              </a:spcBef>
              <a:spcAft>
                <a:spcPts val="0"/>
              </a:spcAft>
              <a:buClr>
                <a:srgbClr val="0000CC"/>
              </a:buClr>
              <a:buSzPct val="100000"/>
              <a:buFont typeface="Wingdings" pitchFamily="2" charset="2"/>
              <a:buNone/>
              <a:tabLst/>
              <a:defRPr/>
            </a:pPr>
            <a:r>
              <a:rPr kumimoji="0" lang="en-US" altLang="zh-CN"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      &lt;</a:t>
            </a:r>
            <a:r>
              <a:rPr kumimoji="0" lang="zh-CN" altLang="en-US"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标记 事件句柄</a:t>
            </a:r>
            <a:r>
              <a:rPr kumimoji="0" lang="en-US" altLang="zh-CN"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t>
            </a:r>
            <a:r>
              <a:rPr kumimoji="0" lang="zh-CN" altLang="en-US"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a:t>
            </a:r>
            <a:r>
              <a:rPr kumimoji="0" lang="en-US" altLang="zh-CN"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JavaScript</a:t>
            </a:r>
            <a:r>
              <a:rPr kumimoji="0" lang="zh-CN" altLang="en-US"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代码”</a:t>
            </a:r>
            <a:r>
              <a:rPr kumimoji="0" lang="en-US" altLang="zh-CN"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…&gt;&lt;</a:t>
            </a:r>
            <a:r>
              <a:rPr lang="en-US" altLang="zh-CN" sz="1800" kern="0" dirty="0" smtClean="0">
                <a:solidFill>
                  <a:srgbClr val="FF0000"/>
                </a:solidFill>
                <a:latin typeface="微软雅黑" pitchFamily="34" charset="-122"/>
                <a:ea typeface="微软雅黑" pitchFamily="34" charset="-122"/>
              </a:rPr>
              <a:t>/</a:t>
            </a:r>
            <a:r>
              <a:rPr lang="zh-CN" altLang="en-US" sz="1800" kern="0" dirty="0" smtClean="0">
                <a:solidFill>
                  <a:srgbClr val="FF0000"/>
                </a:solidFill>
                <a:latin typeface="微软雅黑" pitchFamily="34" charset="-122"/>
                <a:ea typeface="微软雅黑" pitchFamily="34" charset="-122"/>
              </a:rPr>
              <a:t>标记</a:t>
            </a:r>
            <a:r>
              <a:rPr kumimoji="0" lang="en-US" altLang="zh-CN"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&gt;</a:t>
            </a:r>
            <a:endParaRPr kumimoji="0" lang="zh-CN" altLang="en-US"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a:p>
            <a:pPr marL="0" marR="0" lvl="0" indent="0" algn="l" defTabSz="1158875" rtl="0" eaLnBrk="0" fontAlgn="base" latinLnBrk="0" hangingPunct="0">
              <a:lnSpc>
                <a:spcPct val="100000"/>
              </a:lnSpc>
              <a:spcBef>
                <a:spcPts val="600"/>
              </a:spcBef>
              <a:spcAft>
                <a:spcPts val="0"/>
              </a:spcAft>
              <a:buClr>
                <a:srgbClr val="0000CC"/>
              </a:buClr>
              <a:buSzPct val="100000"/>
              <a:buFont typeface="Wingdings" pitchFamily="2" charset="2"/>
              <a:buNone/>
              <a:tabLst/>
              <a:defRPr/>
            </a:pPr>
            <a:r>
              <a:rPr kumimoji="0" lang="en-US" altLang="zh-CN"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a:t>
            </a: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如：</a:t>
            </a:r>
            <a:r>
              <a:rPr kumimoji="0" lang="en-US" altLang="zh-CN"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a:t>
            </a:r>
            <a:r>
              <a:rPr kumimoji="0" lang="en-US" altLang="zh-CN"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&lt;body </a:t>
            </a:r>
            <a:r>
              <a:rPr kumimoji="0" lang="en-US" altLang="zh-CN" sz="1800" b="1" i="0" u="none" strike="noStrike" kern="0" cap="none" spc="0" normalizeH="0" baseline="0" noProof="0" dirty="0" err="1" smtClean="0">
                <a:ln>
                  <a:noFill/>
                </a:ln>
                <a:solidFill>
                  <a:srgbClr val="FF0000"/>
                </a:solidFill>
                <a:effectLst/>
                <a:uLnTx/>
                <a:uFillTx/>
                <a:latin typeface="微软雅黑" pitchFamily="34" charset="-122"/>
                <a:ea typeface="微软雅黑" pitchFamily="34" charset="-122"/>
              </a:rPr>
              <a:t>onload</a:t>
            </a:r>
            <a:r>
              <a:rPr kumimoji="0" lang="en-US" altLang="zh-CN" sz="18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=“show()”&gt;…    &lt;/body&gt;</a:t>
            </a:r>
            <a:endParaRPr kumimoji="0" lang="zh-CN" altLang="en-US"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endParaRPr>
          </a:p>
          <a:p>
            <a:pPr marL="0" marR="0" lvl="0" indent="0" algn="l" defTabSz="1158875" rtl="0" eaLnBrk="0" fontAlgn="base" latinLnBrk="0" hangingPunct="0">
              <a:lnSpc>
                <a:spcPct val="100000"/>
              </a:lnSpc>
              <a:spcBef>
                <a:spcPts val="600"/>
              </a:spcBef>
              <a:spcAft>
                <a:spcPts val="0"/>
              </a:spcAft>
              <a:buClr>
                <a:srgbClr val="0000CC"/>
              </a:buClr>
              <a:buSzPct val="100000"/>
              <a:buFont typeface="Wingdings" pitchFamily="2" charset="2"/>
              <a:buNone/>
              <a:tabLst/>
              <a:defRPr/>
            </a:pP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格式：    </a:t>
            </a:r>
            <a:r>
              <a:rPr kumimoji="0" lang="en-US" altLang="zh-CN" b="1" i="0" u="none" strike="noStrike" kern="0" cap="none" spc="0" normalizeH="0" baseline="0" noProof="0" dirty="0" err="1" smtClean="0">
                <a:ln>
                  <a:noFill/>
                </a:ln>
                <a:solidFill>
                  <a:schemeClr val="tx1"/>
                </a:solidFill>
                <a:effectLst/>
                <a:uLnTx/>
                <a:uFillTx/>
                <a:latin typeface="微软雅黑" pitchFamily="34" charset="-122"/>
                <a:ea typeface="微软雅黑" pitchFamily="34" charset="-122"/>
              </a:rPr>
              <a:t>onload</a:t>
            </a:r>
            <a:r>
              <a:rPr kumimoji="0" lang="en-US" altLang="zh-CN"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=“show();”    /*load  </a:t>
            </a:r>
            <a:r>
              <a:rPr kumimoji="0" lang="zh-CN" altLang="en-US"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en-US" altLang="zh-CN" b="1"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a:t>
            </a:r>
            <a:endParaRPr kumimoji="0" lang="zh-CN" altLang="en-US" b="1" i="0" u="none" strike="noStrike" kern="0" cap="none" spc="0" normalizeH="0" baseline="0" noProof="0" dirty="0">
              <a:ln>
                <a:noFill/>
              </a:ln>
              <a:solidFill>
                <a:schemeClr val="tx1"/>
              </a:solidFill>
              <a:effectLst/>
              <a:uLnTx/>
              <a:uFillTx/>
              <a:latin typeface="微软雅黑" pitchFamily="34" charset="-122"/>
              <a:ea typeface="微软雅黑" pitchFamily="34" charset="-122"/>
            </a:endParaRPr>
          </a:p>
        </p:txBody>
      </p:sp>
      <p:grpSp>
        <p:nvGrpSpPr>
          <p:cNvPr id="5" name="Group 13"/>
          <p:cNvGrpSpPr>
            <a:grpSpLocks/>
          </p:cNvGrpSpPr>
          <p:nvPr/>
        </p:nvGrpSpPr>
        <p:grpSpPr bwMode="auto">
          <a:xfrm>
            <a:off x="3048000" y="3562348"/>
            <a:ext cx="2012950" cy="914399"/>
            <a:chOff x="2152" y="2736"/>
            <a:chExt cx="1268" cy="768"/>
          </a:xfrm>
          <a:solidFill>
            <a:schemeClr val="bg1"/>
          </a:solidFill>
        </p:grpSpPr>
        <p:sp>
          <p:nvSpPr>
            <p:cNvPr id="6" name="Rectangle 5"/>
            <p:cNvSpPr>
              <a:spLocks noChangeArrowheads="1"/>
            </p:cNvSpPr>
            <p:nvPr/>
          </p:nvSpPr>
          <p:spPr bwMode="gray">
            <a:xfrm>
              <a:off x="2152" y="3171"/>
              <a:ext cx="1268" cy="333"/>
            </a:xfrm>
            <a:prstGeom prst="rect">
              <a:avLst/>
            </a:prstGeom>
            <a:grpFill/>
            <a:ln w="38100" algn="ctr">
              <a:solidFill>
                <a:srgbClr val="0000FA"/>
              </a:solidFill>
              <a:miter lim="800000"/>
              <a:headEnd/>
              <a:tailEnd/>
            </a:ln>
            <a:effectLst>
              <a:outerShdw dist="107763" dir="2700000" algn="ctr" rotWithShape="0">
                <a:srgbClr val="808080">
                  <a:alpha val="50000"/>
                </a:srgbClr>
              </a:outerShdw>
            </a:effectLst>
          </p:spPr>
          <p:txBody>
            <a:bodyPr anchor="ctr">
              <a:spAutoFit/>
            </a:bodyPr>
            <a:lstStyle/>
            <a:p>
              <a:pPr algn="ctr"/>
              <a:r>
                <a:rPr lang="zh-CN" altLang="en-US" dirty="0">
                  <a:solidFill>
                    <a:schemeClr val="tx2"/>
                  </a:solidFill>
                </a:rPr>
                <a:t>事件处理函数</a:t>
              </a:r>
            </a:p>
          </p:txBody>
        </p:sp>
        <p:sp>
          <p:nvSpPr>
            <p:cNvPr id="7" name="AutoShape 8"/>
            <p:cNvSpPr>
              <a:spLocks noChangeArrowheads="1"/>
            </p:cNvSpPr>
            <p:nvPr/>
          </p:nvSpPr>
          <p:spPr bwMode="gray">
            <a:xfrm>
              <a:off x="2632" y="2736"/>
              <a:ext cx="181" cy="385"/>
            </a:xfrm>
            <a:prstGeom prst="upArrow">
              <a:avLst>
                <a:gd name="adj1" fmla="val 50000"/>
                <a:gd name="adj2" fmla="val 43785"/>
              </a:avLst>
            </a:prstGeom>
            <a:grpFill/>
            <a:ln w="38100" algn="ctr">
              <a:solidFill>
                <a:srgbClr val="FF3300"/>
              </a:solidFill>
              <a:miter lim="800000"/>
              <a:headEnd/>
              <a:tailEnd/>
            </a:ln>
            <a:effectLst>
              <a:outerShdw dist="107763" dir="2700000" algn="ctr" rotWithShape="0">
                <a:srgbClr val="808080">
                  <a:alpha val="50000"/>
                </a:srgbClr>
              </a:outerShdw>
            </a:effectLst>
          </p:spPr>
          <p:txBody>
            <a:bodyPr anchor="ctr">
              <a:spAutoFit/>
            </a:bodyPr>
            <a:lstStyle/>
            <a:p>
              <a:pPr algn="ctr"/>
              <a:endParaRPr lang="zh-CN" altLang="en-US"/>
            </a:p>
          </p:txBody>
        </p:sp>
      </p:grpSp>
      <p:grpSp>
        <p:nvGrpSpPr>
          <p:cNvPr id="8" name="Group 12"/>
          <p:cNvGrpSpPr>
            <a:grpSpLocks/>
          </p:cNvGrpSpPr>
          <p:nvPr/>
        </p:nvGrpSpPr>
        <p:grpSpPr bwMode="auto">
          <a:xfrm>
            <a:off x="1524000" y="3584972"/>
            <a:ext cx="1319213" cy="891778"/>
            <a:chOff x="976" y="2337"/>
            <a:chExt cx="831" cy="749"/>
          </a:xfrm>
        </p:grpSpPr>
        <p:sp>
          <p:nvSpPr>
            <p:cNvPr id="9" name="Rectangle 10"/>
            <p:cNvSpPr>
              <a:spLocks noChangeArrowheads="1"/>
            </p:cNvSpPr>
            <p:nvPr/>
          </p:nvSpPr>
          <p:spPr bwMode="gray">
            <a:xfrm>
              <a:off x="976" y="2753"/>
              <a:ext cx="831" cy="333"/>
            </a:xfrm>
            <a:prstGeom prst="rect">
              <a:avLst/>
            </a:prstGeom>
            <a:solidFill>
              <a:schemeClr val="bg1"/>
            </a:solidFill>
            <a:ln w="38100" algn="ctr">
              <a:solidFill>
                <a:schemeClr val="tx1"/>
              </a:solidFill>
              <a:miter lim="800000"/>
              <a:headEnd/>
              <a:tailEnd/>
            </a:ln>
            <a:effectLst>
              <a:outerShdw dist="107763" dir="2700000" algn="ctr" rotWithShape="0">
                <a:srgbClr val="808080">
                  <a:alpha val="50000"/>
                </a:srgbClr>
              </a:outerShdw>
            </a:effectLst>
          </p:spPr>
          <p:txBody>
            <a:bodyPr wrap="none" anchor="ctr">
              <a:spAutoFit/>
            </a:bodyPr>
            <a:lstStyle/>
            <a:p>
              <a:pPr algn="ctr"/>
              <a:r>
                <a:rPr lang="zh-CN" altLang="en-US" dirty="0">
                  <a:solidFill>
                    <a:schemeClr val="tx2"/>
                  </a:solidFill>
                </a:rPr>
                <a:t>事件句柄</a:t>
              </a:r>
            </a:p>
          </p:txBody>
        </p:sp>
        <p:sp>
          <p:nvSpPr>
            <p:cNvPr id="10" name="AutoShape 11"/>
            <p:cNvSpPr>
              <a:spLocks noChangeArrowheads="1"/>
            </p:cNvSpPr>
            <p:nvPr/>
          </p:nvSpPr>
          <p:spPr bwMode="gray">
            <a:xfrm>
              <a:off x="1312" y="2337"/>
              <a:ext cx="231" cy="398"/>
            </a:xfrm>
            <a:prstGeom prst="upArrow">
              <a:avLst>
                <a:gd name="adj1" fmla="val 50000"/>
                <a:gd name="adj2" fmla="val 43785"/>
              </a:avLst>
            </a:prstGeom>
            <a:solidFill>
              <a:schemeClr val="accent1"/>
            </a:solidFill>
            <a:ln w="38100" algn="ctr">
              <a:solidFill>
                <a:srgbClr val="0000FA"/>
              </a:solidFill>
              <a:miter lim="800000"/>
              <a:headEnd/>
              <a:tailEnd/>
            </a:ln>
            <a:effectLst>
              <a:outerShdw dist="107763" dir="2700000" algn="ctr" rotWithShape="0">
                <a:srgbClr val="808080">
                  <a:alpha val="50000"/>
                </a:srgbClr>
              </a:outerShdw>
            </a:effectLst>
          </p:spPr>
          <p:txBody>
            <a:bodyPr wrap="none" anchor="ctr">
              <a:spAutoFit/>
            </a:bodyPr>
            <a:lstStyle/>
            <a:p>
              <a:pPr algn="ctr"/>
              <a:endParaRPr lang="zh-CN" altLang="en-US"/>
            </a:p>
          </p:txBody>
        </p:sp>
      </p:grpSp>
      <p:grpSp>
        <p:nvGrpSpPr>
          <p:cNvPr id="11" name="Group 15"/>
          <p:cNvGrpSpPr>
            <a:grpSpLocks/>
          </p:cNvGrpSpPr>
          <p:nvPr/>
        </p:nvGrpSpPr>
        <p:grpSpPr bwMode="auto">
          <a:xfrm>
            <a:off x="5181600" y="3552824"/>
            <a:ext cx="1066800" cy="923926"/>
            <a:chOff x="2200" y="2657"/>
            <a:chExt cx="1268" cy="776"/>
          </a:xfrm>
          <a:solidFill>
            <a:schemeClr val="bg1"/>
          </a:solidFill>
        </p:grpSpPr>
        <p:sp>
          <p:nvSpPr>
            <p:cNvPr id="12" name="Rectangle 16"/>
            <p:cNvSpPr>
              <a:spLocks noChangeArrowheads="1"/>
            </p:cNvSpPr>
            <p:nvPr/>
          </p:nvSpPr>
          <p:spPr bwMode="gray">
            <a:xfrm>
              <a:off x="2200" y="3100"/>
              <a:ext cx="1268" cy="333"/>
            </a:xfrm>
            <a:prstGeom prst="rect">
              <a:avLst/>
            </a:prstGeom>
            <a:grpFill/>
            <a:ln w="38100" algn="ctr">
              <a:solidFill>
                <a:srgbClr val="0000FA"/>
              </a:solidFill>
              <a:miter lim="800000"/>
              <a:headEnd/>
              <a:tailEnd/>
            </a:ln>
            <a:effectLst>
              <a:outerShdw dist="107763" dir="2700000" algn="ctr" rotWithShape="0">
                <a:srgbClr val="808080">
                  <a:alpha val="50000"/>
                </a:srgbClr>
              </a:outerShdw>
            </a:effectLst>
          </p:spPr>
          <p:txBody>
            <a:bodyPr anchor="ctr">
              <a:spAutoFit/>
            </a:bodyPr>
            <a:lstStyle/>
            <a:p>
              <a:pPr algn="ctr"/>
              <a:r>
                <a:rPr lang="zh-CN" altLang="en-US" dirty="0">
                  <a:solidFill>
                    <a:schemeClr val="tx2"/>
                  </a:solidFill>
                </a:rPr>
                <a:t>事件</a:t>
              </a:r>
            </a:p>
          </p:txBody>
        </p:sp>
        <p:sp>
          <p:nvSpPr>
            <p:cNvPr id="13" name="AutoShape 17"/>
            <p:cNvSpPr>
              <a:spLocks noChangeArrowheads="1"/>
            </p:cNvSpPr>
            <p:nvPr/>
          </p:nvSpPr>
          <p:spPr bwMode="gray">
            <a:xfrm>
              <a:off x="2654" y="2657"/>
              <a:ext cx="181" cy="385"/>
            </a:xfrm>
            <a:prstGeom prst="upArrow">
              <a:avLst>
                <a:gd name="adj1" fmla="val 50000"/>
                <a:gd name="adj2" fmla="val 43785"/>
              </a:avLst>
            </a:prstGeom>
            <a:grpFill/>
            <a:ln w="38100" algn="ctr">
              <a:solidFill>
                <a:srgbClr val="FF3300"/>
              </a:solidFill>
              <a:miter lim="800000"/>
              <a:headEnd/>
              <a:tailEnd/>
            </a:ln>
            <a:effectLst>
              <a:outerShdw dist="107763" dir="2700000" algn="ctr" rotWithShape="0">
                <a:srgbClr val="808080">
                  <a:alpha val="50000"/>
                </a:srgbClr>
              </a:outerShdw>
            </a:effectLst>
          </p:spPr>
          <p:txBody>
            <a:bodyPr anchor="ctr">
              <a:spAutoFit/>
            </a:bodyPr>
            <a:lstStyle/>
            <a:p>
              <a:pPr algn="ctr"/>
              <a:endParaRPr lang="zh-CN" altLang="en-US"/>
            </a:p>
          </p:txBody>
        </p:sp>
      </p:grpSp>
    </p:spTree>
    <p:extLst>
      <p:ext uri="{BB962C8B-B14F-4D97-AF65-F5344CB8AC3E}">
        <p14:creationId xmlns:p14="http://schemas.microsoft.com/office/powerpoint/2010/main" val="9686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dirty="0" smtClean="0"/>
              <a:t>15.1.2</a:t>
            </a:r>
            <a:r>
              <a:rPr lang="zh-CN" altLang="en-US" dirty="0" smtClean="0"/>
              <a:t> 事件句柄</a:t>
            </a:r>
            <a:r>
              <a:rPr lang="en-US" altLang="zh-CN" dirty="0" smtClean="0"/>
              <a:t>-</a:t>
            </a:r>
            <a:r>
              <a:rPr lang="zh-CN" altLang="en-US" dirty="0" smtClean="0"/>
              <a:t>一览表</a:t>
            </a:r>
            <a:endParaRPr lang="zh-CN" altLang="en-US" dirty="0"/>
          </a:p>
        </p:txBody>
      </p:sp>
      <p:graphicFrame>
        <p:nvGraphicFramePr>
          <p:cNvPr id="5" name="表格 4"/>
          <p:cNvGraphicFramePr>
            <a:graphicFrameLocks noGrp="1"/>
          </p:cNvGraphicFramePr>
          <p:nvPr>
            <p:extLst/>
          </p:nvPr>
        </p:nvGraphicFramePr>
        <p:xfrm>
          <a:off x="914403" y="895351"/>
          <a:ext cx="7543799" cy="3733805"/>
        </p:xfrm>
        <a:graphic>
          <a:graphicData uri="http://schemas.openxmlformats.org/drawingml/2006/table">
            <a:tbl>
              <a:tblPr>
                <a:tableStyleId>{5DA37D80-6434-44D0-A028-1B22A696006F}</a:tableStyleId>
              </a:tblPr>
              <a:tblGrid>
                <a:gridCol w="1010111">
                  <a:extLst>
                    <a:ext uri="{9D8B030D-6E8A-4147-A177-3AD203B41FA5}">
                      <a16:colId xmlns:a16="http://schemas.microsoft.com/office/drawing/2014/main" val="20000"/>
                    </a:ext>
                  </a:extLst>
                </a:gridCol>
                <a:gridCol w="1198229">
                  <a:extLst>
                    <a:ext uri="{9D8B030D-6E8A-4147-A177-3AD203B41FA5}">
                      <a16:colId xmlns:a16="http://schemas.microsoft.com/office/drawing/2014/main" val="20001"/>
                    </a:ext>
                  </a:extLst>
                </a:gridCol>
                <a:gridCol w="1677857">
                  <a:extLst>
                    <a:ext uri="{9D8B030D-6E8A-4147-A177-3AD203B41FA5}">
                      <a16:colId xmlns:a16="http://schemas.microsoft.com/office/drawing/2014/main" val="20002"/>
                    </a:ext>
                  </a:extLst>
                </a:gridCol>
                <a:gridCol w="3657602">
                  <a:extLst>
                    <a:ext uri="{9D8B030D-6E8A-4147-A177-3AD203B41FA5}">
                      <a16:colId xmlns:a16="http://schemas.microsoft.com/office/drawing/2014/main" val="20003"/>
                    </a:ext>
                  </a:extLst>
                </a:gridCol>
              </a:tblGrid>
              <a:tr h="243028">
                <a:tc>
                  <a:txBody>
                    <a:bodyPr/>
                    <a:lstStyle/>
                    <a:p>
                      <a:pPr algn="ctr">
                        <a:spcAft>
                          <a:spcPts val="0"/>
                        </a:spcAft>
                      </a:pPr>
                      <a:r>
                        <a:rPr lang="zh-CN" sz="1050" kern="0" dirty="0">
                          <a:latin typeface="微软雅黑" pitchFamily="34" charset="-122"/>
                          <a:ea typeface="微软雅黑" pitchFamily="34" charset="-122"/>
                        </a:rPr>
                        <a:t>事件分类</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ctr">
                        <a:spcAft>
                          <a:spcPts val="0"/>
                        </a:spcAft>
                      </a:pPr>
                      <a:r>
                        <a:rPr lang="zh-CN" sz="1050" kern="0" dirty="0">
                          <a:latin typeface="微软雅黑" pitchFamily="34" charset="-122"/>
                          <a:ea typeface="微软雅黑" pitchFamily="34" charset="-122"/>
                        </a:rPr>
                        <a:t>事件名称</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ctr">
                        <a:spcAft>
                          <a:spcPts val="0"/>
                        </a:spcAft>
                      </a:pPr>
                      <a:r>
                        <a:rPr lang="zh-CN" sz="1050" kern="0" dirty="0">
                          <a:latin typeface="微软雅黑" pitchFamily="34" charset="-122"/>
                          <a:ea typeface="微软雅黑" pitchFamily="34" charset="-122"/>
                        </a:rPr>
                        <a:t>事件句柄</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ctr">
                        <a:spcAft>
                          <a:spcPts val="0"/>
                        </a:spcAft>
                      </a:pPr>
                      <a:r>
                        <a:rPr lang="zh-CN" sz="1050" kern="0" dirty="0">
                          <a:latin typeface="微软雅黑" pitchFamily="34" charset="-122"/>
                          <a:ea typeface="微软雅黑" pitchFamily="34" charset="-122"/>
                        </a:rPr>
                        <a:t>事件</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00"/>
                  </a:ext>
                </a:extLst>
              </a:tr>
              <a:tr h="187795">
                <a:tc rowSpan="2">
                  <a:txBody>
                    <a:bodyPr/>
                    <a:lstStyle/>
                    <a:p>
                      <a:pPr algn="ctr">
                        <a:spcAft>
                          <a:spcPts val="0"/>
                        </a:spcAft>
                      </a:pPr>
                      <a:r>
                        <a:rPr lang="zh-CN" sz="1050" kern="0" dirty="0">
                          <a:latin typeface="微软雅黑" pitchFamily="34" charset="-122"/>
                          <a:ea typeface="微软雅黑" pitchFamily="34" charset="-122"/>
                        </a:rPr>
                        <a:t>窗口事件</a:t>
                      </a:r>
                      <a:endParaRPr lang="zh-CN" sz="1050" b="1" kern="100" dirty="0">
                        <a:latin typeface="微软雅黑" pitchFamily="34" charset="-122"/>
                        <a:ea typeface="微软雅黑" pitchFamily="34" charset="-122"/>
                        <a:cs typeface="Times New Roman"/>
                      </a:endParaRPr>
                    </a:p>
                  </a:txBody>
                  <a:tcPr marL="59484" marR="59484" marT="0" marB="0" anchor="ctr"/>
                </a:tc>
                <a:tc>
                  <a:txBody>
                    <a:bodyPr/>
                    <a:lstStyle/>
                    <a:p>
                      <a:pPr algn="just">
                        <a:spcAft>
                          <a:spcPts val="0"/>
                        </a:spcAft>
                      </a:pPr>
                      <a:r>
                        <a:rPr lang="en-US" sz="1050" kern="100" dirty="0" smtClean="0">
                          <a:latin typeface="微软雅黑" pitchFamily="34" charset="-122"/>
                          <a:ea typeface="微软雅黑" pitchFamily="34" charset="-122"/>
                        </a:rPr>
                        <a:t>load</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onLoad</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当文档载入时执行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01"/>
                  </a:ext>
                </a:extLst>
              </a:tr>
              <a:tr h="187795">
                <a:tc vMerge="1">
                  <a:txBody>
                    <a:bodyPr/>
                    <a:lstStyle/>
                    <a:p>
                      <a:endParaRPr lang="zh-CN" altLang="en-US"/>
                    </a:p>
                  </a:txBody>
                  <a:tcPr/>
                </a:tc>
                <a:tc>
                  <a:txBody>
                    <a:bodyPr/>
                    <a:lstStyle/>
                    <a:p>
                      <a:pPr algn="just">
                        <a:spcAft>
                          <a:spcPts val="0"/>
                        </a:spcAft>
                      </a:pPr>
                      <a:r>
                        <a:rPr lang="en-US" sz="1050" kern="100" dirty="0" smtClean="0">
                          <a:latin typeface="微软雅黑" pitchFamily="34" charset="-122"/>
                          <a:ea typeface="微软雅黑" pitchFamily="34" charset="-122"/>
                        </a:rPr>
                        <a:t>unload</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onUnload</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当文档卸载时执行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02"/>
                  </a:ext>
                </a:extLst>
              </a:tr>
              <a:tr h="187795">
                <a:tc rowSpan="6">
                  <a:txBody>
                    <a:bodyPr/>
                    <a:lstStyle/>
                    <a:p>
                      <a:pPr algn="ctr">
                        <a:spcAft>
                          <a:spcPts val="0"/>
                        </a:spcAft>
                      </a:pPr>
                      <a:r>
                        <a:rPr lang="zh-CN" sz="1050" kern="0" dirty="0">
                          <a:latin typeface="微软雅黑" pitchFamily="34" charset="-122"/>
                          <a:ea typeface="微软雅黑" pitchFamily="34" charset="-122"/>
                        </a:rPr>
                        <a:t>表单元素事件</a:t>
                      </a:r>
                      <a:endParaRPr lang="zh-CN" sz="1050" b="1" kern="100" dirty="0">
                        <a:latin typeface="微软雅黑" pitchFamily="34" charset="-122"/>
                        <a:ea typeface="微软雅黑" pitchFamily="34" charset="-122"/>
                        <a:cs typeface="Times New Roman"/>
                      </a:endParaRPr>
                    </a:p>
                  </a:txBody>
                  <a:tcPr marL="59484" marR="59484" marT="0" marB="0" anchor="ctr"/>
                </a:tc>
                <a:tc>
                  <a:txBody>
                    <a:bodyPr/>
                    <a:lstStyle/>
                    <a:p>
                      <a:pPr algn="just">
                        <a:spcAft>
                          <a:spcPts val="0"/>
                        </a:spcAft>
                      </a:pPr>
                      <a:r>
                        <a:rPr lang="en-US" sz="1050" kern="100" dirty="0" smtClean="0">
                          <a:latin typeface="微软雅黑" pitchFamily="34" charset="-122"/>
                          <a:ea typeface="微软雅黑" pitchFamily="34" charset="-122"/>
                        </a:rPr>
                        <a:t>change</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onChange</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当元素改变时执行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 </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03"/>
                  </a:ext>
                </a:extLst>
              </a:tr>
              <a:tr h="187795">
                <a:tc vMerge="1">
                  <a:txBody>
                    <a:bodyPr/>
                    <a:lstStyle/>
                    <a:p>
                      <a:endParaRPr lang="zh-CN" altLang="en-US"/>
                    </a:p>
                  </a:txBody>
                  <a:tcPr/>
                </a:tc>
                <a:tc>
                  <a:txBody>
                    <a:bodyPr/>
                    <a:lstStyle/>
                    <a:p>
                      <a:pPr algn="just">
                        <a:spcAft>
                          <a:spcPts val="0"/>
                        </a:spcAft>
                      </a:pPr>
                      <a:r>
                        <a:rPr lang="en-US" sz="1050" kern="100" dirty="0" smtClean="0">
                          <a:latin typeface="微软雅黑" pitchFamily="34" charset="-122"/>
                          <a:ea typeface="微软雅黑" pitchFamily="34" charset="-122"/>
                        </a:rPr>
                        <a:t>submit</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onSubmit</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当表单被提交时执行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04"/>
                  </a:ext>
                </a:extLst>
              </a:tr>
              <a:tr h="187795">
                <a:tc vMerge="1">
                  <a:txBody>
                    <a:bodyPr/>
                    <a:lstStyle/>
                    <a:p>
                      <a:endParaRPr lang="zh-CN" altLang="en-US"/>
                    </a:p>
                  </a:txBody>
                  <a:tcPr/>
                </a:tc>
                <a:tc>
                  <a:txBody>
                    <a:bodyPr/>
                    <a:lstStyle/>
                    <a:p>
                      <a:pPr algn="just">
                        <a:spcAft>
                          <a:spcPts val="0"/>
                        </a:spcAft>
                      </a:pPr>
                      <a:r>
                        <a:rPr lang="en-US" sz="1050" kern="100" dirty="0" smtClean="0">
                          <a:latin typeface="微软雅黑" pitchFamily="34" charset="-122"/>
                          <a:ea typeface="微软雅黑" pitchFamily="34" charset="-122"/>
                        </a:rPr>
                        <a:t>reset</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onReset</a:t>
                      </a:r>
                      <a:r>
                        <a:rPr lang="en-US" sz="1050" kern="100" dirty="0">
                          <a:latin typeface="微软雅黑" pitchFamily="34" charset="-122"/>
                          <a:ea typeface="微软雅黑" pitchFamily="34" charset="-122"/>
                        </a:rPr>
                        <a:t> </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当表单被重置时执行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05"/>
                  </a:ext>
                </a:extLst>
              </a:tr>
              <a:tr h="187795">
                <a:tc vMerge="1">
                  <a:txBody>
                    <a:bodyPr/>
                    <a:lstStyle/>
                    <a:p>
                      <a:endParaRPr lang="zh-CN" altLang="en-US"/>
                    </a:p>
                  </a:txBody>
                  <a:tcPr/>
                </a:tc>
                <a:tc>
                  <a:txBody>
                    <a:bodyPr/>
                    <a:lstStyle/>
                    <a:p>
                      <a:pPr algn="just">
                        <a:spcAft>
                          <a:spcPts val="0"/>
                        </a:spcAft>
                      </a:pPr>
                      <a:r>
                        <a:rPr lang="en-US" sz="1050" kern="100" dirty="0" smtClean="0">
                          <a:latin typeface="微软雅黑" pitchFamily="34" charset="-122"/>
                          <a:ea typeface="微软雅黑" pitchFamily="34" charset="-122"/>
                        </a:rPr>
                        <a:t>select</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onSelect</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当元素被选取时执行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06"/>
                  </a:ext>
                </a:extLst>
              </a:tr>
              <a:tr h="187795">
                <a:tc vMerge="1">
                  <a:txBody>
                    <a:bodyPr/>
                    <a:lstStyle/>
                    <a:p>
                      <a:endParaRPr lang="zh-CN" altLang="en-US"/>
                    </a:p>
                  </a:txBody>
                  <a:tcPr/>
                </a:tc>
                <a:tc>
                  <a:txBody>
                    <a:bodyPr/>
                    <a:lstStyle/>
                    <a:p>
                      <a:pPr algn="just">
                        <a:spcAft>
                          <a:spcPts val="0"/>
                        </a:spcAft>
                      </a:pPr>
                      <a:r>
                        <a:rPr lang="en-US" sz="1050" kern="100" dirty="0" smtClean="0">
                          <a:latin typeface="微软雅黑" pitchFamily="34" charset="-122"/>
                          <a:ea typeface="微软雅黑" pitchFamily="34" charset="-122"/>
                        </a:rPr>
                        <a:t>blur</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onBlur</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当元素失去焦点时执行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07"/>
                  </a:ext>
                </a:extLst>
              </a:tr>
              <a:tr h="187795">
                <a:tc vMerge="1">
                  <a:txBody>
                    <a:bodyPr/>
                    <a:lstStyle/>
                    <a:p>
                      <a:endParaRPr lang="zh-CN" altLang="en-US"/>
                    </a:p>
                  </a:txBody>
                  <a:tcPr/>
                </a:tc>
                <a:tc>
                  <a:txBody>
                    <a:bodyPr/>
                    <a:lstStyle/>
                    <a:p>
                      <a:pPr algn="just">
                        <a:spcAft>
                          <a:spcPts val="0"/>
                        </a:spcAft>
                      </a:pPr>
                      <a:r>
                        <a:rPr lang="en-US" sz="1050" kern="100" dirty="0" smtClean="0">
                          <a:latin typeface="微软雅黑" pitchFamily="34" charset="-122"/>
                          <a:ea typeface="微软雅黑" pitchFamily="34" charset="-122"/>
                        </a:rPr>
                        <a:t>focus</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onFocus</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当元素获得焦点时执行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08"/>
                  </a:ext>
                </a:extLst>
              </a:tr>
              <a:tr h="187795">
                <a:tc rowSpan="7">
                  <a:txBody>
                    <a:bodyPr/>
                    <a:lstStyle/>
                    <a:p>
                      <a:pPr algn="ctr">
                        <a:spcAft>
                          <a:spcPts val="0"/>
                        </a:spcAft>
                      </a:pPr>
                      <a:r>
                        <a:rPr lang="zh-CN" sz="1050" kern="0" dirty="0">
                          <a:latin typeface="微软雅黑" pitchFamily="34" charset="-122"/>
                          <a:ea typeface="微软雅黑" pitchFamily="34" charset="-122"/>
                        </a:rPr>
                        <a:t>鼠标事件</a:t>
                      </a:r>
                      <a:endParaRPr lang="zh-CN" sz="1050" b="1" kern="100" dirty="0">
                        <a:latin typeface="微软雅黑" pitchFamily="34" charset="-122"/>
                        <a:ea typeface="微软雅黑" pitchFamily="34" charset="-122"/>
                        <a:cs typeface="Times New Roman"/>
                      </a:endParaRPr>
                    </a:p>
                  </a:txBody>
                  <a:tcPr marL="59484" marR="59484" marT="0" marB="0" anchor="ctr"/>
                </a:tc>
                <a:tc>
                  <a:txBody>
                    <a:bodyPr/>
                    <a:lstStyle/>
                    <a:p>
                      <a:pPr algn="just">
                        <a:spcAft>
                          <a:spcPts val="0"/>
                        </a:spcAft>
                      </a:pPr>
                      <a:r>
                        <a:rPr lang="en-US" sz="1050" kern="100" dirty="0" smtClean="0">
                          <a:latin typeface="微软雅黑" pitchFamily="34" charset="-122"/>
                          <a:ea typeface="微软雅黑" pitchFamily="34" charset="-122"/>
                        </a:rPr>
                        <a:t>click</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onClick</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当鼠标被单击时执行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 </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09"/>
                  </a:ext>
                </a:extLst>
              </a:tr>
              <a:tr h="187795">
                <a:tc vMerge="1">
                  <a:txBody>
                    <a:bodyPr/>
                    <a:lstStyle/>
                    <a:p>
                      <a:endParaRPr lang="zh-CN" altLang="en-US"/>
                    </a:p>
                  </a:txBody>
                  <a:tcPr/>
                </a:tc>
                <a:tc>
                  <a:txBody>
                    <a:bodyPr/>
                    <a:lstStyle/>
                    <a:p>
                      <a:pPr algn="just">
                        <a:spcAft>
                          <a:spcPts val="0"/>
                        </a:spcAft>
                      </a:pPr>
                      <a:r>
                        <a:rPr lang="en-US" sz="1050" kern="100" dirty="0" err="1" smtClean="0">
                          <a:latin typeface="微软雅黑" pitchFamily="34" charset="-122"/>
                          <a:ea typeface="微软雅黑" pitchFamily="34" charset="-122"/>
                        </a:rPr>
                        <a:t>dblclick</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onDblclick</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当鼠标被双击时执行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10"/>
                  </a:ext>
                </a:extLst>
              </a:tr>
              <a:tr h="187795">
                <a:tc vMerge="1">
                  <a:txBody>
                    <a:bodyPr/>
                    <a:lstStyle/>
                    <a:p>
                      <a:endParaRPr lang="zh-CN" altLang="en-US"/>
                    </a:p>
                  </a:txBody>
                  <a:tcPr/>
                </a:tc>
                <a:tc>
                  <a:txBody>
                    <a:bodyPr/>
                    <a:lstStyle/>
                    <a:p>
                      <a:pPr algn="just">
                        <a:spcAft>
                          <a:spcPts val="0"/>
                        </a:spcAft>
                      </a:pPr>
                      <a:r>
                        <a:rPr lang="en-US" sz="1050" kern="100" dirty="0" err="1" smtClean="0">
                          <a:latin typeface="微软雅黑" pitchFamily="34" charset="-122"/>
                          <a:ea typeface="微软雅黑" pitchFamily="34" charset="-122"/>
                        </a:rPr>
                        <a:t>mousedown</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dirty="0" err="1">
                          <a:latin typeface="微软雅黑" pitchFamily="34" charset="-122"/>
                          <a:ea typeface="微软雅黑" pitchFamily="34" charset="-122"/>
                        </a:rPr>
                        <a:t>onMouseDown</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当鼠标按钮被按下时执行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11"/>
                  </a:ext>
                </a:extLst>
              </a:tr>
              <a:tr h="187795">
                <a:tc vMerge="1">
                  <a:txBody>
                    <a:bodyPr/>
                    <a:lstStyle/>
                    <a:p>
                      <a:endParaRPr lang="zh-CN" altLang="en-US"/>
                    </a:p>
                  </a:txBody>
                  <a:tcPr/>
                </a:tc>
                <a:tc>
                  <a:txBody>
                    <a:bodyPr/>
                    <a:lstStyle/>
                    <a:p>
                      <a:pPr algn="just">
                        <a:spcAft>
                          <a:spcPts val="0"/>
                        </a:spcAft>
                      </a:pPr>
                      <a:r>
                        <a:rPr lang="en-US" sz="1050" kern="100" dirty="0" err="1" smtClean="0">
                          <a:latin typeface="微软雅黑" pitchFamily="34" charset="-122"/>
                          <a:ea typeface="微软雅黑" pitchFamily="34" charset="-122"/>
                        </a:rPr>
                        <a:t>mousemove</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a:latin typeface="微软雅黑" pitchFamily="34" charset="-122"/>
                          <a:ea typeface="微软雅黑" pitchFamily="34" charset="-122"/>
                        </a:rPr>
                        <a:t>onMouseMove</a:t>
                      </a:r>
                      <a:endParaRPr lang="zh-CN" sz="1050" kern="10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当鼠标指针移动时执行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12"/>
                  </a:ext>
                </a:extLst>
              </a:tr>
              <a:tr h="265122">
                <a:tc vMerge="1">
                  <a:txBody>
                    <a:bodyPr/>
                    <a:lstStyle/>
                    <a:p>
                      <a:endParaRPr lang="zh-CN" altLang="en-US"/>
                    </a:p>
                  </a:txBody>
                  <a:tcPr/>
                </a:tc>
                <a:tc>
                  <a:txBody>
                    <a:bodyPr/>
                    <a:lstStyle/>
                    <a:p>
                      <a:pPr algn="just">
                        <a:spcAft>
                          <a:spcPts val="0"/>
                        </a:spcAft>
                      </a:pPr>
                      <a:r>
                        <a:rPr lang="en-US" sz="1050" kern="100" dirty="0" err="1" smtClean="0">
                          <a:latin typeface="微软雅黑" pitchFamily="34" charset="-122"/>
                          <a:ea typeface="微软雅黑" pitchFamily="34" charset="-122"/>
                        </a:rPr>
                        <a:t>Mouseout</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a:latin typeface="微软雅黑" pitchFamily="34" charset="-122"/>
                          <a:ea typeface="微软雅黑" pitchFamily="34" charset="-122"/>
                        </a:rPr>
                        <a:t>onMouseOut</a:t>
                      </a:r>
                      <a:endParaRPr lang="zh-CN" sz="1050" kern="10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当鼠标指针移出某元素时执行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13"/>
                  </a:ext>
                </a:extLst>
              </a:tr>
              <a:tr h="220935">
                <a:tc vMerge="1">
                  <a:txBody>
                    <a:bodyPr/>
                    <a:lstStyle/>
                    <a:p>
                      <a:endParaRPr lang="zh-CN" altLang="en-US"/>
                    </a:p>
                  </a:txBody>
                  <a:tcPr/>
                </a:tc>
                <a:tc>
                  <a:txBody>
                    <a:bodyPr/>
                    <a:lstStyle/>
                    <a:p>
                      <a:pPr algn="just">
                        <a:spcAft>
                          <a:spcPts val="0"/>
                        </a:spcAft>
                      </a:pPr>
                      <a:r>
                        <a:rPr lang="en-US" sz="1050" kern="100" dirty="0" err="1" smtClean="0">
                          <a:latin typeface="微软雅黑" pitchFamily="34" charset="-122"/>
                          <a:ea typeface="微软雅黑" pitchFamily="34" charset="-122"/>
                        </a:rPr>
                        <a:t>Mouseover</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a:latin typeface="微软雅黑" pitchFamily="34" charset="-122"/>
                          <a:ea typeface="微软雅黑" pitchFamily="34" charset="-122"/>
                        </a:rPr>
                        <a:t>onMouseOver</a:t>
                      </a:r>
                      <a:endParaRPr lang="zh-CN" sz="1050" kern="10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当鼠标指针悬停于某元素之上时执行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14"/>
                  </a:ext>
                </a:extLst>
              </a:tr>
              <a:tr h="187795">
                <a:tc vMerge="1">
                  <a:txBody>
                    <a:bodyPr/>
                    <a:lstStyle/>
                    <a:p>
                      <a:endParaRPr lang="zh-CN" altLang="en-US"/>
                    </a:p>
                  </a:txBody>
                  <a:tcPr/>
                </a:tc>
                <a:tc>
                  <a:txBody>
                    <a:bodyPr/>
                    <a:lstStyle/>
                    <a:p>
                      <a:pPr algn="just">
                        <a:spcAft>
                          <a:spcPts val="0"/>
                        </a:spcAft>
                      </a:pPr>
                      <a:r>
                        <a:rPr lang="en-US" sz="1050" kern="100" dirty="0" err="1" smtClean="0">
                          <a:latin typeface="微软雅黑" pitchFamily="34" charset="-122"/>
                          <a:ea typeface="微软雅黑" pitchFamily="34" charset="-122"/>
                        </a:rPr>
                        <a:t>mouseup</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a:latin typeface="微软雅黑" pitchFamily="34" charset="-122"/>
                          <a:ea typeface="微软雅黑" pitchFamily="34" charset="-122"/>
                        </a:rPr>
                        <a:t>onMouseUp</a:t>
                      </a:r>
                      <a:endParaRPr lang="zh-CN" sz="1050" kern="10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当鼠标按钮被松开时执行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15"/>
                  </a:ext>
                </a:extLst>
              </a:tr>
              <a:tr h="187795">
                <a:tc rowSpan="3">
                  <a:txBody>
                    <a:bodyPr/>
                    <a:lstStyle/>
                    <a:p>
                      <a:pPr algn="ctr">
                        <a:spcAft>
                          <a:spcPts val="0"/>
                        </a:spcAft>
                      </a:pPr>
                      <a:r>
                        <a:rPr lang="zh-CN" sz="1050" kern="0" dirty="0">
                          <a:latin typeface="微软雅黑" pitchFamily="34" charset="-122"/>
                          <a:ea typeface="微软雅黑" pitchFamily="34" charset="-122"/>
                        </a:rPr>
                        <a:t>键盘事件</a:t>
                      </a:r>
                      <a:endParaRPr lang="zh-CN" sz="1050" b="1" kern="100" dirty="0">
                        <a:latin typeface="微软雅黑" pitchFamily="34" charset="-122"/>
                        <a:ea typeface="微软雅黑" pitchFamily="34" charset="-122"/>
                        <a:cs typeface="Times New Roman"/>
                      </a:endParaRPr>
                    </a:p>
                  </a:txBody>
                  <a:tcPr marL="59484" marR="59484" marT="0" marB="0" anchor="ctr"/>
                </a:tc>
                <a:tc>
                  <a:txBody>
                    <a:bodyPr/>
                    <a:lstStyle/>
                    <a:p>
                      <a:pPr algn="just">
                        <a:spcAft>
                          <a:spcPts val="0"/>
                        </a:spcAft>
                      </a:pPr>
                      <a:r>
                        <a:rPr lang="en-US" sz="1050" kern="100" dirty="0" err="1" smtClean="0">
                          <a:latin typeface="微软雅黑" pitchFamily="34" charset="-122"/>
                          <a:ea typeface="微软雅黑" pitchFamily="34" charset="-122"/>
                        </a:rPr>
                        <a:t>keydown</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a:latin typeface="微软雅黑" pitchFamily="34" charset="-122"/>
                          <a:ea typeface="微软雅黑" pitchFamily="34" charset="-122"/>
                        </a:rPr>
                        <a:t>onKeyDown</a:t>
                      </a:r>
                      <a:endParaRPr lang="zh-CN" sz="1050" kern="10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当键盘被按下时执行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 </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16"/>
                  </a:ext>
                </a:extLst>
              </a:tr>
              <a:tr h="187795">
                <a:tc vMerge="1">
                  <a:txBody>
                    <a:bodyPr/>
                    <a:lstStyle/>
                    <a:p>
                      <a:endParaRPr lang="zh-CN" altLang="en-US"/>
                    </a:p>
                  </a:txBody>
                  <a:tcPr/>
                </a:tc>
                <a:tc>
                  <a:txBody>
                    <a:bodyPr/>
                    <a:lstStyle/>
                    <a:p>
                      <a:pPr algn="just">
                        <a:spcAft>
                          <a:spcPts val="0"/>
                        </a:spcAft>
                      </a:pPr>
                      <a:r>
                        <a:rPr lang="en-US" sz="1050" kern="100" dirty="0" err="1" smtClean="0">
                          <a:latin typeface="微软雅黑" pitchFamily="34" charset="-122"/>
                          <a:ea typeface="微软雅黑" pitchFamily="34" charset="-122"/>
                        </a:rPr>
                        <a:t>keypress</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a:latin typeface="微软雅黑" pitchFamily="34" charset="-122"/>
                          <a:ea typeface="微软雅黑" pitchFamily="34" charset="-122"/>
                        </a:rPr>
                        <a:t>onKeyPress</a:t>
                      </a:r>
                      <a:endParaRPr lang="zh-CN" sz="1050" kern="10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当键盘被按下后又松开时执行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17"/>
                  </a:ext>
                </a:extLst>
              </a:tr>
              <a:tr h="187795">
                <a:tc vMerge="1">
                  <a:txBody>
                    <a:bodyPr/>
                    <a:lstStyle/>
                    <a:p>
                      <a:endParaRPr lang="zh-CN" altLang="en-US"/>
                    </a:p>
                  </a:txBody>
                  <a:tcPr/>
                </a:tc>
                <a:tc>
                  <a:txBody>
                    <a:bodyPr/>
                    <a:lstStyle/>
                    <a:p>
                      <a:pPr algn="just">
                        <a:spcAft>
                          <a:spcPts val="0"/>
                        </a:spcAft>
                      </a:pPr>
                      <a:r>
                        <a:rPr lang="en-US" sz="1050" kern="100" dirty="0" err="1" smtClean="0">
                          <a:latin typeface="微软雅黑" pitchFamily="34" charset="-122"/>
                          <a:ea typeface="微软雅黑" pitchFamily="34" charset="-122"/>
                        </a:rPr>
                        <a:t>keyup</a:t>
                      </a:r>
                      <a:endParaRPr lang="zh-CN" sz="1050" kern="100" dirty="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en-US" sz="1050" kern="100">
                          <a:latin typeface="微软雅黑" pitchFamily="34" charset="-122"/>
                          <a:ea typeface="微软雅黑" pitchFamily="34" charset="-122"/>
                        </a:rPr>
                        <a:t>onKeyUp</a:t>
                      </a:r>
                      <a:endParaRPr lang="zh-CN" sz="1050" kern="100">
                        <a:latin typeface="微软雅黑" pitchFamily="34" charset="-122"/>
                        <a:ea typeface="微软雅黑" pitchFamily="34" charset="-122"/>
                        <a:cs typeface="Times New Roman"/>
                      </a:endParaRPr>
                    </a:p>
                  </a:txBody>
                  <a:tcPr marL="59484" marR="59484" marT="0" marB="0"/>
                </a:tc>
                <a:tc>
                  <a:txBody>
                    <a:bodyPr/>
                    <a:lstStyle/>
                    <a:p>
                      <a:pPr algn="just">
                        <a:spcAft>
                          <a:spcPts val="0"/>
                        </a:spcAft>
                      </a:pPr>
                      <a:r>
                        <a:rPr lang="zh-CN" sz="1050" kern="0" dirty="0">
                          <a:latin typeface="微软雅黑" pitchFamily="34" charset="-122"/>
                          <a:ea typeface="微软雅黑" pitchFamily="34" charset="-122"/>
                        </a:rPr>
                        <a:t>当键盘被松开时执行</a:t>
                      </a:r>
                      <a:r>
                        <a:rPr lang="en-US" sz="1050" kern="0" dirty="0">
                          <a:latin typeface="微软雅黑" pitchFamily="34" charset="-122"/>
                          <a:ea typeface="微软雅黑" pitchFamily="34" charset="-122"/>
                        </a:rPr>
                        <a:t>JS</a:t>
                      </a:r>
                      <a:r>
                        <a:rPr lang="zh-CN" sz="1050" kern="0" dirty="0">
                          <a:latin typeface="微软雅黑" pitchFamily="34" charset="-122"/>
                          <a:ea typeface="微软雅黑" pitchFamily="34" charset="-122"/>
                        </a:rPr>
                        <a:t>代码</a:t>
                      </a:r>
                      <a:endParaRPr lang="zh-CN" sz="1050" kern="100" dirty="0">
                        <a:latin typeface="微软雅黑" pitchFamily="34" charset="-122"/>
                        <a:ea typeface="微软雅黑" pitchFamily="34" charset="-122"/>
                        <a:cs typeface="Times New Roman"/>
                      </a:endParaRPr>
                    </a:p>
                  </a:txBody>
                  <a:tcPr marL="59484" marR="59484" marT="0" marB="0"/>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8330222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dirty="0" smtClean="0"/>
              <a:t>15.1.3 </a:t>
            </a:r>
            <a:r>
              <a:rPr lang="zh-CN" altLang="en-US" dirty="0"/>
              <a:t>事件处理</a:t>
            </a:r>
          </a:p>
        </p:txBody>
      </p:sp>
      <p:sp>
        <p:nvSpPr>
          <p:cNvPr id="135171" name="Rectangle 3"/>
          <p:cNvSpPr>
            <a:spLocks noGrp="1" noChangeArrowheads="1"/>
          </p:cNvSpPr>
          <p:nvPr>
            <p:ph idx="1"/>
          </p:nvPr>
        </p:nvSpPr>
        <p:spPr>
          <a:xfrm>
            <a:off x="533400" y="819151"/>
            <a:ext cx="8509000" cy="3810000"/>
          </a:xfrm>
        </p:spPr>
        <p:txBody>
          <a:bodyPr/>
          <a:lstStyle/>
          <a:p>
            <a:pPr marL="0" indent="457200">
              <a:spcBef>
                <a:spcPts val="0"/>
              </a:spcBef>
              <a:spcAft>
                <a:spcPts val="0"/>
              </a:spcAft>
              <a:buNone/>
            </a:pPr>
            <a:r>
              <a:rPr lang="zh-CN" altLang="en-US" dirty="0" smtClean="0">
                <a:latin typeface="+mj-ea"/>
                <a:ea typeface="+mj-ea"/>
              </a:rPr>
              <a:t> 当</a:t>
            </a:r>
            <a:r>
              <a:rPr lang="zh-CN" altLang="en-US" dirty="0">
                <a:latin typeface="+mj-ea"/>
                <a:ea typeface="+mj-ea"/>
              </a:rPr>
              <a:t>一个事件发生时，如果需要截获并处理该事件，只需要定义该事件的事件句柄所关联的事件处理代码，具体的处理方式有以下</a:t>
            </a:r>
            <a:r>
              <a:rPr lang="en-US" altLang="zh-CN" dirty="0">
                <a:latin typeface="+mj-ea"/>
                <a:ea typeface="+mj-ea"/>
              </a:rPr>
              <a:t>3</a:t>
            </a:r>
            <a:r>
              <a:rPr lang="zh-CN" altLang="en-US" dirty="0">
                <a:latin typeface="+mj-ea"/>
                <a:ea typeface="+mj-ea"/>
              </a:rPr>
              <a:t>种</a:t>
            </a:r>
            <a:r>
              <a:rPr lang="zh-CN" altLang="en-US" dirty="0" smtClean="0">
                <a:latin typeface="+mj-ea"/>
                <a:ea typeface="+mj-ea"/>
              </a:rPr>
              <a:t>：</a:t>
            </a:r>
            <a:endParaRPr lang="zh-CN" altLang="en-US" dirty="0">
              <a:latin typeface="+mj-ea"/>
              <a:ea typeface="+mj-ea"/>
            </a:endParaRPr>
          </a:p>
          <a:p>
            <a:pPr lvl="1">
              <a:spcBef>
                <a:spcPts val="0"/>
              </a:spcBef>
              <a:spcAft>
                <a:spcPts val="0"/>
              </a:spcAft>
              <a:buClr>
                <a:srgbClr val="0000FA"/>
              </a:buClr>
              <a:buFont typeface="Wingdings" pitchFamily="2" charset="2"/>
              <a:buChar char="l"/>
            </a:pPr>
            <a:r>
              <a:rPr lang="zh-CN" altLang="en-US" dirty="0" smtClean="0">
                <a:latin typeface="+mj-ea"/>
                <a:ea typeface="+mj-ea"/>
              </a:rPr>
              <a:t>静态</a:t>
            </a:r>
            <a:r>
              <a:rPr lang="zh-CN" altLang="en-US" dirty="0">
                <a:latin typeface="+mj-ea"/>
                <a:ea typeface="+mj-ea"/>
              </a:rPr>
              <a:t>指</a:t>
            </a:r>
            <a:r>
              <a:rPr lang="zh-CN" altLang="en-US" dirty="0" smtClean="0">
                <a:latin typeface="+mj-ea"/>
                <a:ea typeface="+mj-ea"/>
              </a:rPr>
              <a:t>定：</a:t>
            </a:r>
            <a:r>
              <a:rPr lang="en-US" altLang="zh-CN" sz="1800" dirty="0" smtClean="0">
                <a:solidFill>
                  <a:srgbClr val="FF0000"/>
                </a:solidFill>
                <a:latin typeface="+mj-ea"/>
                <a:ea typeface="+mj-ea"/>
              </a:rPr>
              <a:t>&lt;</a:t>
            </a:r>
            <a:r>
              <a:rPr lang="en-US" altLang="zh-CN" sz="1800" dirty="0">
                <a:solidFill>
                  <a:srgbClr val="FF0000"/>
                </a:solidFill>
                <a:latin typeface="+mj-ea"/>
                <a:ea typeface="+mj-ea"/>
              </a:rPr>
              <a:t>HTML</a:t>
            </a:r>
            <a:r>
              <a:rPr lang="zh-CN" altLang="en-US" sz="1800" dirty="0">
                <a:solidFill>
                  <a:srgbClr val="FF0000"/>
                </a:solidFill>
                <a:latin typeface="+mj-ea"/>
                <a:ea typeface="+mj-ea"/>
              </a:rPr>
              <a:t>标记 </a:t>
            </a:r>
            <a:r>
              <a:rPr lang="en-US" altLang="zh-CN" sz="1800" dirty="0">
                <a:solidFill>
                  <a:srgbClr val="FF0000"/>
                </a:solidFill>
                <a:latin typeface="+mj-ea"/>
                <a:ea typeface="+mj-ea"/>
              </a:rPr>
              <a:t>... </a:t>
            </a:r>
            <a:r>
              <a:rPr lang="zh-CN" altLang="en-US" sz="1800" dirty="0">
                <a:solidFill>
                  <a:srgbClr val="FF0000"/>
                </a:solidFill>
                <a:latin typeface="+mj-ea"/>
                <a:ea typeface="+mj-ea"/>
              </a:rPr>
              <a:t>事件句柄</a:t>
            </a:r>
            <a:r>
              <a:rPr lang="en-US" altLang="zh-CN" sz="1800" dirty="0">
                <a:solidFill>
                  <a:srgbClr val="FF0000"/>
                </a:solidFill>
                <a:latin typeface="+mj-ea"/>
                <a:ea typeface="+mj-ea"/>
              </a:rPr>
              <a:t>1="</a:t>
            </a:r>
            <a:r>
              <a:rPr lang="zh-CN" altLang="en-US" sz="1800" dirty="0">
                <a:solidFill>
                  <a:srgbClr val="FF0000"/>
                </a:solidFill>
                <a:latin typeface="+mj-ea"/>
                <a:ea typeface="+mj-ea"/>
              </a:rPr>
              <a:t>事件处理程序</a:t>
            </a:r>
            <a:r>
              <a:rPr lang="en-US" altLang="zh-CN" sz="1800" dirty="0">
                <a:solidFill>
                  <a:srgbClr val="FF0000"/>
                </a:solidFill>
                <a:latin typeface="+mj-ea"/>
                <a:ea typeface="+mj-ea"/>
              </a:rPr>
              <a:t>" [</a:t>
            </a:r>
            <a:r>
              <a:rPr lang="zh-CN" altLang="en-US" sz="1800" dirty="0">
                <a:solidFill>
                  <a:srgbClr val="FF0000"/>
                </a:solidFill>
                <a:latin typeface="+mj-ea"/>
                <a:ea typeface="+mj-ea"/>
              </a:rPr>
              <a:t>事件句柄</a:t>
            </a:r>
            <a:r>
              <a:rPr lang="en-US" altLang="zh-CN" sz="1800" dirty="0">
                <a:solidFill>
                  <a:srgbClr val="FF0000"/>
                </a:solidFill>
                <a:latin typeface="+mj-ea"/>
                <a:ea typeface="+mj-ea"/>
              </a:rPr>
              <a:t>2 = "</a:t>
            </a:r>
            <a:r>
              <a:rPr lang="zh-CN" altLang="en-US" sz="1800" dirty="0">
                <a:solidFill>
                  <a:srgbClr val="FF0000"/>
                </a:solidFill>
                <a:latin typeface="+mj-ea"/>
                <a:ea typeface="+mj-ea"/>
              </a:rPr>
              <a:t>事件处理程序</a:t>
            </a:r>
            <a:r>
              <a:rPr lang="en-US" altLang="zh-CN" sz="1800" dirty="0">
                <a:solidFill>
                  <a:srgbClr val="FF0000"/>
                </a:solidFill>
                <a:latin typeface="+mj-ea"/>
                <a:ea typeface="+mj-ea"/>
              </a:rPr>
              <a:t>" </a:t>
            </a:r>
            <a:r>
              <a:rPr lang="en-US" altLang="zh-CN" sz="1800" dirty="0" smtClean="0">
                <a:solidFill>
                  <a:srgbClr val="FF0000"/>
                </a:solidFill>
                <a:latin typeface="+mj-ea"/>
                <a:ea typeface="+mj-ea"/>
              </a:rPr>
              <a:t>...]&gt;&lt;/</a:t>
            </a:r>
            <a:r>
              <a:rPr lang="en-US" altLang="zh-CN" sz="1800" dirty="0">
                <a:solidFill>
                  <a:srgbClr val="FF0000"/>
                </a:solidFill>
                <a:latin typeface="+mj-ea"/>
                <a:ea typeface="+mj-ea"/>
              </a:rPr>
              <a:t>HTML</a:t>
            </a:r>
            <a:r>
              <a:rPr lang="zh-CN" altLang="en-US" sz="1800" dirty="0">
                <a:solidFill>
                  <a:srgbClr val="FF0000"/>
                </a:solidFill>
                <a:latin typeface="+mj-ea"/>
                <a:ea typeface="+mj-ea"/>
              </a:rPr>
              <a:t>标记</a:t>
            </a:r>
            <a:r>
              <a:rPr lang="en-US" altLang="zh-CN" sz="1800" dirty="0">
                <a:solidFill>
                  <a:srgbClr val="FF0000"/>
                </a:solidFill>
                <a:latin typeface="+mj-ea"/>
                <a:ea typeface="+mj-ea"/>
              </a:rPr>
              <a:t>&gt;</a:t>
            </a:r>
          </a:p>
          <a:p>
            <a:pPr lvl="1">
              <a:spcBef>
                <a:spcPts val="0"/>
              </a:spcBef>
              <a:spcAft>
                <a:spcPts val="0"/>
              </a:spcAft>
              <a:buClr>
                <a:srgbClr val="0000FA"/>
              </a:buClr>
              <a:buFont typeface="Wingdings" pitchFamily="2" charset="2"/>
              <a:buChar char="l"/>
            </a:pPr>
            <a:r>
              <a:rPr lang="zh-CN" altLang="en-US" dirty="0" smtClean="0">
                <a:latin typeface="+mj-ea"/>
                <a:ea typeface="+mj-ea"/>
              </a:rPr>
              <a:t>动态</a:t>
            </a:r>
            <a:r>
              <a:rPr lang="zh-CN" altLang="en-US" dirty="0">
                <a:latin typeface="+mj-ea"/>
                <a:ea typeface="+mj-ea"/>
              </a:rPr>
              <a:t>指定</a:t>
            </a:r>
          </a:p>
          <a:p>
            <a:pPr lvl="2">
              <a:spcBef>
                <a:spcPts val="0"/>
              </a:spcBef>
              <a:spcAft>
                <a:spcPts val="0"/>
              </a:spcAft>
              <a:buClr>
                <a:srgbClr val="0000FA"/>
              </a:buClr>
              <a:buNone/>
            </a:pPr>
            <a:r>
              <a:rPr lang="en-US" altLang="zh-CN" sz="1800" dirty="0">
                <a:solidFill>
                  <a:srgbClr val="FF0000"/>
                </a:solidFill>
                <a:latin typeface="+mj-ea"/>
                <a:ea typeface="+mj-ea"/>
              </a:rPr>
              <a:t>&lt;</a:t>
            </a:r>
            <a:r>
              <a:rPr lang="zh-CN" altLang="en-US" sz="1800" dirty="0">
                <a:solidFill>
                  <a:srgbClr val="FF0000"/>
                </a:solidFill>
                <a:latin typeface="+mj-ea"/>
                <a:ea typeface="+mj-ea"/>
              </a:rPr>
              <a:t>事件主角</a:t>
            </a:r>
            <a:r>
              <a:rPr lang="en-US" altLang="zh-CN" sz="1800" dirty="0">
                <a:solidFill>
                  <a:srgbClr val="FF0000"/>
                </a:solidFill>
                <a:latin typeface="+mj-ea"/>
                <a:ea typeface="+mj-ea"/>
              </a:rPr>
              <a:t>-</a:t>
            </a:r>
            <a:r>
              <a:rPr lang="zh-CN" altLang="en-US" sz="1800" dirty="0">
                <a:solidFill>
                  <a:srgbClr val="FF0000"/>
                </a:solidFill>
                <a:latin typeface="+mj-ea"/>
                <a:ea typeface="+mj-ea"/>
              </a:rPr>
              <a:t>对象</a:t>
            </a:r>
            <a:r>
              <a:rPr lang="en-US" altLang="zh-CN" sz="1800" dirty="0">
                <a:solidFill>
                  <a:srgbClr val="FF0000"/>
                </a:solidFill>
                <a:latin typeface="+mj-ea"/>
                <a:ea typeface="+mj-ea"/>
              </a:rPr>
              <a:t>&gt;.&lt;</a:t>
            </a:r>
            <a:r>
              <a:rPr lang="zh-CN" altLang="en-US" sz="1800" dirty="0">
                <a:solidFill>
                  <a:srgbClr val="FF0000"/>
                </a:solidFill>
                <a:latin typeface="+mj-ea"/>
                <a:ea typeface="+mj-ea"/>
              </a:rPr>
              <a:t>事</a:t>
            </a:r>
            <a:r>
              <a:rPr lang="zh-CN" altLang="en-US" sz="1800" dirty="0" smtClean="0">
                <a:solidFill>
                  <a:srgbClr val="FF0000"/>
                </a:solidFill>
                <a:latin typeface="+mj-ea"/>
                <a:ea typeface="+mj-ea"/>
              </a:rPr>
              <a:t>件句柄</a:t>
            </a:r>
            <a:r>
              <a:rPr lang="en-US" altLang="zh-CN" sz="1800" dirty="0" smtClean="0">
                <a:solidFill>
                  <a:srgbClr val="FF0000"/>
                </a:solidFill>
                <a:latin typeface="+mj-ea"/>
                <a:ea typeface="+mj-ea"/>
              </a:rPr>
              <a:t>&gt;=&lt;</a:t>
            </a:r>
            <a:r>
              <a:rPr lang="zh-CN" altLang="en-US" sz="1800" dirty="0">
                <a:solidFill>
                  <a:srgbClr val="FF0000"/>
                </a:solidFill>
                <a:latin typeface="+mj-ea"/>
                <a:ea typeface="+mj-ea"/>
              </a:rPr>
              <a:t>事件处理程序</a:t>
            </a:r>
            <a:r>
              <a:rPr lang="en-US" altLang="zh-CN" sz="1800" dirty="0">
                <a:solidFill>
                  <a:srgbClr val="FF0000"/>
                </a:solidFill>
                <a:latin typeface="+mj-ea"/>
                <a:ea typeface="+mj-ea"/>
              </a:rPr>
              <a:t>&gt;;</a:t>
            </a:r>
          </a:p>
          <a:p>
            <a:pPr lvl="1">
              <a:spcBef>
                <a:spcPts val="0"/>
              </a:spcBef>
              <a:spcAft>
                <a:spcPts val="0"/>
              </a:spcAft>
              <a:buClr>
                <a:srgbClr val="0000FA"/>
              </a:buClr>
              <a:buFont typeface="Wingdings" pitchFamily="2" charset="2"/>
              <a:buChar char="l"/>
            </a:pPr>
            <a:r>
              <a:rPr lang="zh-CN" altLang="zh-CN" dirty="0">
                <a:latin typeface="+mj-ea"/>
                <a:ea typeface="+mj-ea"/>
              </a:rPr>
              <a:t>特定对象特定事件的指定</a:t>
            </a:r>
            <a:endParaRPr lang="en-US" altLang="zh-CN" dirty="0">
              <a:latin typeface="+mj-ea"/>
              <a:ea typeface="+mj-ea"/>
            </a:endParaRPr>
          </a:p>
          <a:p>
            <a:pPr marL="365125" lvl="1" indent="0">
              <a:spcBef>
                <a:spcPts val="0"/>
              </a:spcBef>
              <a:spcAft>
                <a:spcPts val="0"/>
              </a:spcAft>
              <a:buClr>
                <a:srgbClr val="0000FA"/>
              </a:buClr>
              <a:buNone/>
            </a:pPr>
            <a:r>
              <a:rPr lang="en-US" altLang="zh-CN" sz="1800" dirty="0">
                <a:solidFill>
                  <a:srgbClr val="FF0000"/>
                </a:solidFill>
                <a:latin typeface="+mj-ea"/>
                <a:ea typeface="+mj-ea"/>
              </a:rPr>
              <a:t>&lt;script type</a:t>
            </a:r>
            <a:r>
              <a:rPr lang="en-US" altLang="zh-CN" sz="1800" dirty="0" smtClean="0">
                <a:solidFill>
                  <a:srgbClr val="FF0000"/>
                </a:solidFill>
                <a:latin typeface="+mj-ea"/>
                <a:ea typeface="+mj-ea"/>
              </a:rPr>
              <a:t>=“text/</a:t>
            </a:r>
            <a:r>
              <a:rPr lang="en-US" altLang="zh-CN" sz="1800" dirty="0" err="1" smtClean="0">
                <a:solidFill>
                  <a:srgbClr val="FF0000"/>
                </a:solidFill>
                <a:latin typeface="+mj-ea"/>
                <a:ea typeface="+mj-ea"/>
              </a:rPr>
              <a:t>javascript”for</a:t>
            </a:r>
            <a:r>
              <a:rPr lang="en-US" altLang="zh-CN" sz="1800" dirty="0">
                <a:solidFill>
                  <a:srgbClr val="FF0000"/>
                </a:solidFill>
                <a:latin typeface="+mj-ea"/>
                <a:ea typeface="+mj-ea"/>
              </a:rPr>
              <a:t>=“</a:t>
            </a:r>
            <a:r>
              <a:rPr lang="zh-CN" altLang="en-US" sz="1800" dirty="0">
                <a:solidFill>
                  <a:srgbClr val="FF0000"/>
                </a:solidFill>
                <a:latin typeface="+mj-ea"/>
                <a:ea typeface="+mj-ea"/>
              </a:rPr>
              <a:t>对象</a:t>
            </a:r>
            <a:r>
              <a:rPr lang="zh-CN" altLang="en-US" sz="1800" dirty="0" smtClean="0">
                <a:solidFill>
                  <a:srgbClr val="FF0000"/>
                </a:solidFill>
                <a:latin typeface="+mj-ea"/>
                <a:ea typeface="+mj-ea"/>
              </a:rPr>
              <a:t>” </a:t>
            </a:r>
            <a:r>
              <a:rPr lang="en-US" altLang="zh-CN" sz="1800" dirty="0">
                <a:solidFill>
                  <a:srgbClr val="FF0000"/>
                </a:solidFill>
                <a:latin typeface="+mj-ea"/>
                <a:ea typeface="+mj-ea"/>
              </a:rPr>
              <a:t>event=“</a:t>
            </a:r>
            <a:r>
              <a:rPr lang="zh-CN" altLang="en-US" sz="1800" dirty="0">
                <a:solidFill>
                  <a:srgbClr val="FF0000"/>
                </a:solidFill>
                <a:latin typeface="+mj-ea"/>
                <a:ea typeface="+mj-ea"/>
              </a:rPr>
              <a:t>事件”</a:t>
            </a:r>
            <a:r>
              <a:rPr lang="en-US" altLang="zh-CN" sz="1800" dirty="0">
                <a:solidFill>
                  <a:srgbClr val="FF0000"/>
                </a:solidFill>
                <a:latin typeface="+mj-ea"/>
                <a:ea typeface="+mj-ea"/>
              </a:rPr>
              <a:t>&gt; </a:t>
            </a:r>
            <a:endParaRPr lang="en-US" altLang="zh-CN" sz="1800" dirty="0" smtClean="0">
              <a:solidFill>
                <a:srgbClr val="FF0000"/>
              </a:solidFill>
              <a:latin typeface="+mj-ea"/>
              <a:ea typeface="+mj-ea"/>
            </a:endParaRPr>
          </a:p>
          <a:p>
            <a:pPr marL="365125" lvl="1" indent="0">
              <a:spcBef>
                <a:spcPts val="0"/>
              </a:spcBef>
              <a:spcAft>
                <a:spcPts val="0"/>
              </a:spcAft>
              <a:buClr>
                <a:srgbClr val="0000FA"/>
              </a:buClr>
              <a:buNone/>
            </a:pPr>
            <a:r>
              <a:rPr lang="en-US" altLang="zh-CN" sz="1800" dirty="0" smtClean="0">
                <a:solidFill>
                  <a:srgbClr val="FF0000"/>
                </a:solidFill>
                <a:latin typeface="+mj-ea"/>
                <a:ea typeface="+mj-ea"/>
              </a:rPr>
              <a:t>  </a:t>
            </a:r>
            <a:r>
              <a:rPr lang="en-US" altLang="zh-CN" sz="1800" dirty="0">
                <a:solidFill>
                  <a:srgbClr val="FF0000"/>
                </a:solidFill>
                <a:latin typeface="+mj-ea"/>
                <a:ea typeface="+mj-ea"/>
              </a:rPr>
              <a:t>//</a:t>
            </a:r>
            <a:r>
              <a:rPr lang="zh-CN" altLang="en-US" sz="1800" dirty="0">
                <a:solidFill>
                  <a:srgbClr val="FF0000"/>
                </a:solidFill>
                <a:latin typeface="+mj-ea"/>
                <a:ea typeface="+mj-ea"/>
              </a:rPr>
              <a:t>事件处理程序代</a:t>
            </a:r>
            <a:r>
              <a:rPr lang="zh-CN" altLang="en-US" sz="1800" dirty="0" smtClean="0">
                <a:solidFill>
                  <a:srgbClr val="FF0000"/>
                </a:solidFill>
                <a:latin typeface="+mj-ea"/>
                <a:ea typeface="+mj-ea"/>
              </a:rPr>
              <a:t>码</a:t>
            </a:r>
            <a:endParaRPr lang="en-US" altLang="zh-CN" sz="1800" dirty="0" smtClean="0">
              <a:solidFill>
                <a:srgbClr val="FF0000"/>
              </a:solidFill>
              <a:latin typeface="+mj-ea"/>
              <a:ea typeface="+mj-ea"/>
            </a:endParaRPr>
          </a:p>
          <a:p>
            <a:pPr marL="365125" lvl="1" indent="0">
              <a:spcBef>
                <a:spcPts val="0"/>
              </a:spcBef>
              <a:spcAft>
                <a:spcPts val="0"/>
              </a:spcAft>
              <a:buClr>
                <a:srgbClr val="0000FA"/>
              </a:buClr>
              <a:buNone/>
            </a:pPr>
            <a:r>
              <a:rPr lang="en-US" altLang="zh-CN" sz="1800" dirty="0" smtClean="0">
                <a:solidFill>
                  <a:srgbClr val="FF0000"/>
                </a:solidFill>
                <a:latin typeface="+mj-ea"/>
                <a:ea typeface="+mj-ea"/>
              </a:rPr>
              <a:t>&lt;/</a:t>
            </a:r>
            <a:r>
              <a:rPr lang="en-US" altLang="zh-CN" sz="1800" dirty="0">
                <a:solidFill>
                  <a:srgbClr val="FF0000"/>
                </a:solidFill>
                <a:latin typeface="+mj-ea"/>
                <a:ea typeface="+mj-ea"/>
              </a:rPr>
              <a:t>script&gt;</a:t>
            </a:r>
          </a:p>
          <a:p>
            <a:pPr lvl="1">
              <a:lnSpc>
                <a:spcPct val="90000"/>
              </a:lnSpc>
              <a:buFont typeface="Wingdings" pitchFamily="2" charset="2"/>
              <a:buNone/>
            </a:pPr>
            <a:endParaRPr lang="en-US" altLang="zh-CN" dirty="0">
              <a:ea typeface="宋体" pitchFamily="2" charset="-122"/>
            </a:endParaRPr>
          </a:p>
        </p:txBody>
      </p:sp>
    </p:spTree>
    <p:extLst>
      <p:ext uri="{BB962C8B-B14F-4D97-AF65-F5344CB8AC3E}">
        <p14:creationId xmlns:p14="http://schemas.microsoft.com/office/powerpoint/2010/main" val="25667886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lvl="1"/>
            <a:r>
              <a:rPr lang="en-US" altLang="zh-CN" sz="2800" dirty="0" smtClean="0">
                <a:solidFill>
                  <a:schemeClr val="tx1"/>
                </a:solidFill>
                <a:latin typeface="微软雅黑" pitchFamily="34" charset="-122"/>
                <a:ea typeface="微软雅黑" pitchFamily="34" charset="-122"/>
              </a:rPr>
              <a:t>15.1.3 </a:t>
            </a:r>
            <a:r>
              <a:rPr lang="zh-CN" altLang="en-US" sz="2800" dirty="0">
                <a:solidFill>
                  <a:schemeClr val="tx1"/>
                </a:solidFill>
                <a:latin typeface="微软雅黑" pitchFamily="34" charset="-122"/>
                <a:ea typeface="微软雅黑" pitchFamily="34" charset="-122"/>
              </a:rPr>
              <a:t>事件</a:t>
            </a:r>
            <a:r>
              <a:rPr lang="zh-CN" altLang="en-US" sz="2800" dirty="0" smtClean="0">
                <a:solidFill>
                  <a:schemeClr val="tx1"/>
                </a:solidFill>
                <a:latin typeface="微软雅黑" pitchFamily="34" charset="-122"/>
                <a:ea typeface="微软雅黑" pitchFamily="34" charset="-122"/>
              </a:rPr>
              <a:t>处理</a:t>
            </a:r>
            <a:r>
              <a:rPr lang="en-US" altLang="zh-CN" sz="2800" dirty="0" smtClean="0">
                <a:solidFill>
                  <a:schemeClr val="tx1"/>
                </a:solidFill>
                <a:latin typeface="微软雅黑" pitchFamily="34" charset="-122"/>
                <a:ea typeface="微软雅黑" pitchFamily="34" charset="-122"/>
              </a:rPr>
              <a:t>-</a:t>
            </a:r>
            <a:r>
              <a:rPr lang="zh-CN" altLang="en-US" sz="2800" dirty="0" smtClean="0">
                <a:solidFill>
                  <a:schemeClr val="tx1"/>
                </a:solidFill>
                <a:latin typeface="微软雅黑" pitchFamily="34" charset="-122"/>
                <a:ea typeface="微软雅黑" pitchFamily="34" charset="-122"/>
              </a:rPr>
              <a:t>静态指定</a:t>
            </a:r>
            <a:endParaRPr lang="zh-CN" altLang="en-US" sz="2800" dirty="0">
              <a:solidFill>
                <a:schemeClr val="tx1"/>
              </a:solidFill>
              <a:latin typeface="微软雅黑" pitchFamily="34" charset="-122"/>
              <a:ea typeface="微软雅黑" pitchFamily="34" charset="-122"/>
            </a:endParaRPr>
          </a:p>
        </p:txBody>
      </p:sp>
      <p:sp>
        <p:nvSpPr>
          <p:cNvPr id="136195" name="Rectangle 3"/>
          <p:cNvSpPr>
            <a:spLocks noGrp="1" noChangeArrowheads="1"/>
          </p:cNvSpPr>
          <p:nvPr>
            <p:ph idx="1"/>
          </p:nvPr>
        </p:nvSpPr>
        <p:spPr>
          <a:xfrm>
            <a:off x="533400" y="2571751"/>
            <a:ext cx="8509000" cy="2057400"/>
          </a:xfrm>
        </p:spPr>
        <p:txBody>
          <a:bodyPr/>
          <a:lstStyle/>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 edu_15_1_1.html --&gt;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&lt;script language="</a:t>
            </a:r>
            <a:r>
              <a:rPr lang="en-US" altLang="zh-CN" sz="1400" dirty="0" err="1" smtClean="0">
                <a:latin typeface="Verdana" pitchFamily="34" charset="0"/>
                <a:ea typeface="Verdana" pitchFamily="34" charset="0"/>
                <a:cs typeface="Verdana" pitchFamily="34" charset="0"/>
              </a:rPr>
              <a:t>javascript</a:t>
            </a:r>
            <a:r>
              <a:rPr lang="en-US" altLang="zh-CN" sz="1400" dirty="0" smtClean="0">
                <a:latin typeface="Verdana" pitchFamily="34" charset="0"/>
                <a:ea typeface="Verdana" pitchFamily="34" charset="0"/>
                <a:cs typeface="Verdana" pitchFamily="34" charset="0"/>
              </a:rPr>
              <a:t>" type="text/</a:t>
            </a:r>
            <a:r>
              <a:rPr lang="en-US" altLang="zh-CN" sz="1400" dirty="0" err="1" smtClean="0">
                <a:latin typeface="Verdana" pitchFamily="34" charset="0"/>
                <a:ea typeface="Verdana" pitchFamily="34" charset="0"/>
                <a:cs typeface="Verdana" pitchFamily="34" charset="0"/>
              </a:rPr>
              <a:t>javascript</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function </a:t>
            </a:r>
            <a:r>
              <a:rPr lang="en-US" altLang="zh-CN" sz="1400" dirty="0" err="1" smtClean="0">
                <a:latin typeface="Verdana" pitchFamily="34" charset="0"/>
                <a:ea typeface="Verdana" pitchFamily="34" charset="0"/>
                <a:cs typeface="Verdana" pitchFamily="34" charset="0"/>
              </a:rPr>
              <a:t>testInfo</a:t>
            </a:r>
            <a:r>
              <a:rPr lang="en-US" altLang="zh-CN" sz="1400" dirty="0" smtClean="0">
                <a:latin typeface="Verdana" pitchFamily="34" charset="0"/>
                <a:ea typeface="Verdana" pitchFamily="34" charset="0"/>
                <a:cs typeface="Verdana" pitchFamily="34" charset="0"/>
              </a:rPr>
              <a:t>(</a:t>
            </a:r>
            <a:r>
              <a:rPr lang="en-US" altLang="zh-CN" sz="1400" dirty="0" err="1" smtClean="0">
                <a:latin typeface="Verdana" pitchFamily="34" charset="0"/>
                <a:ea typeface="Verdana" pitchFamily="34" charset="0"/>
                <a:cs typeface="Verdana" pitchFamily="34" charset="0"/>
              </a:rPr>
              <a:t>mes</a:t>
            </a:r>
            <a:r>
              <a:rPr lang="en-US" altLang="zh-CN" sz="1400" dirty="0" smtClean="0">
                <a:latin typeface="Verdana" pitchFamily="34" charset="0"/>
                <a:ea typeface="Verdana" pitchFamily="34" charset="0"/>
                <a:cs typeface="Verdana" pitchFamily="34" charset="0"/>
              </a:rPr>
              <a:t>) {alert(</a:t>
            </a:r>
            <a:r>
              <a:rPr lang="en-US" altLang="zh-CN" sz="1400" dirty="0" err="1" smtClean="0">
                <a:latin typeface="Verdana" pitchFamily="34" charset="0"/>
                <a:ea typeface="Verdana" pitchFamily="34" charset="0"/>
                <a:cs typeface="Verdana" pitchFamily="34" charset="0"/>
              </a:rPr>
              <a:t>mes</a:t>
            </a:r>
            <a:r>
              <a:rPr lang="en-US" altLang="zh-CN" sz="1400" dirty="0" smtClean="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&lt;/script&gt;	</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&lt;body&gt;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&lt;h2&gt;HTML</a:t>
            </a:r>
            <a:r>
              <a:rPr lang="zh-CN" altLang="en-US" sz="1400" dirty="0" smtClean="0">
                <a:latin typeface="Verdana" pitchFamily="34" charset="0"/>
                <a:ea typeface="宋体" pitchFamily="2" charset="-122"/>
                <a:cs typeface="Verdana" pitchFamily="34" charset="0"/>
              </a:rPr>
              <a:t>属性的事件处理器举例</a:t>
            </a:r>
            <a:r>
              <a:rPr lang="en-US" altLang="zh-CN" sz="1400" dirty="0" smtClean="0">
                <a:latin typeface="Verdana" pitchFamily="34" charset="0"/>
                <a:ea typeface="Verdana" pitchFamily="34" charset="0"/>
                <a:cs typeface="Verdana" pitchFamily="34" charset="0"/>
              </a:rPr>
              <a:t>&lt;/h2&gt;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&lt;input type="button" value="</a:t>
            </a:r>
            <a:r>
              <a:rPr lang="zh-CN" altLang="en-US" sz="1400" dirty="0" smtClean="0">
                <a:latin typeface="Verdana" pitchFamily="34" charset="0"/>
                <a:ea typeface="宋体" pitchFamily="2" charset="-122"/>
                <a:cs typeface="Verdana" pitchFamily="34" charset="0"/>
              </a:rPr>
              <a:t>直接通过</a:t>
            </a:r>
            <a:r>
              <a:rPr lang="en-US" altLang="zh-CN" sz="1400" dirty="0" smtClean="0">
                <a:latin typeface="Verdana" pitchFamily="34" charset="0"/>
                <a:ea typeface="Verdana" pitchFamily="34" charset="0"/>
                <a:cs typeface="Verdana" pitchFamily="34" charset="0"/>
              </a:rPr>
              <a:t>JS</a:t>
            </a:r>
            <a:r>
              <a:rPr lang="zh-CN" altLang="en-US" sz="1400" dirty="0" smtClean="0">
                <a:latin typeface="Verdana" pitchFamily="34" charset="0"/>
                <a:ea typeface="宋体" pitchFamily="2" charset="-122"/>
                <a:cs typeface="Verdana" pitchFamily="34" charset="0"/>
              </a:rPr>
              <a:t>语句输出信息</a:t>
            </a:r>
            <a:r>
              <a:rPr lang="en-US" altLang="zh-CN" sz="1400" dirty="0" smtClean="0">
                <a:latin typeface="Verdana" pitchFamily="34" charset="0"/>
                <a:ea typeface="Verdana" pitchFamily="34" charset="0"/>
                <a:cs typeface="Verdana" pitchFamily="34" charset="0"/>
              </a:rPr>
              <a:t>"  </a:t>
            </a:r>
            <a:r>
              <a:rPr lang="en-US" altLang="zh-CN" sz="1400" dirty="0" err="1" smtClean="0">
                <a:solidFill>
                  <a:srgbClr val="FF0000"/>
                </a:solidFill>
                <a:latin typeface="Verdana" pitchFamily="34" charset="0"/>
                <a:ea typeface="Verdana" pitchFamily="34" charset="0"/>
                <a:cs typeface="Verdana" pitchFamily="34" charset="0"/>
              </a:rPr>
              <a:t>onclick</a:t>
            </a:r>
            <a:r>
              <a:rPr lang="en-US" altLang="zh-CN" sz="1400" dirty="0" smtClean="0">
                <a:solidFill>
                  <a:srgbClr val="FF0000"/>
                </a:solidFill>
                <a:latin typeface="Verdana" pitchFamily="34" charset="0"/>
                <a:ea typeface="Verdana" pitchFamily="34" charset="0"/>
                <a:cs typeface="Verdana" pitchFamily="34" charset="0"/>
              </a:rPr>
              <a:t>="alert('</a:t>
            </a:r>
            <a:r>
              <a:rPr lang="zh-CN" altLang="en-US" sz="1400" dirty="0" smtClean="0">
                <a:solidFill>
                  <a:srgbClr val="FF0000"/>
                </a:solidFill>
                <a:latin typeface="Verdana" pitchFamily="34" charset="0"/>
                <a:ea typeface="宋体" pitchFamily="2" charset="-122"/>
                <a:cs typeface="Verdana" pitchFamily="34" charset="0"/>
              </a:rPr>
              <a:t>单击按钮，直接输出信息</a:t>
            </a:r>
            <a:r>
              <a:rPr lang="en-US" altLang="zh-CN" sz="1400" dirty="0" smtClean="0">
                <a:solidFill>
                  <a:srgbClr val="FF0000"/>
                </a:solidFill>
                <a:latin typeface="Verdana" pitchFamily="34" charset="0"/>
                <a:ea typeface="Verdana" pitchFamily="34" charset="0"/>
                <a:cs typeface="Verdana" pitchFamily="34" charset="0"/>
              </a:rPr>
              <a:t>')"</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&lt;input type="button" value="</a:t>
            </a:r>
            <a:r>
              <a:rPr lang="zh-CN" altLang="en-US" sz="1400" dirty="0" smtClean="0">
                <a:latin typeface="Verdana" pitchFamily="34" charset="0"/>
                <a:ea typeface="宋体" pitchFamily="2" charset="-122"/>
                <a:cs typeface="Verdana" pitchFamily="34" charset="0"/>
              </a:rPr>
              <a:t>通过函数输出信息</a:t>
            </a:r>
            <a:r>
              <a:rPr lang="en-US" altLang="zh-CN" sz="1400" dirty="0" smtClean="0">
                <a:latin typeface="Verdana" pitchFamily="34" charset="0"/>
                <a:ea typeface="Verdana" pitchFamily="34" charset="0"/>
                <a:cs typeface="Verdana" pitchFamily="34" charset="0"/>
              </a:rPr>
              <a:t>" </a:t>
            </a:r>
            <a:r>
              <a:rPr lang="en-US" altLang="zh-CN" sz="1400" dirty="0" err="1" smtClean="0">
                <a:solidFill>
                  <a:srgbClr val="FF0000"/>
                </a:solidFill>
                <a:latin typeface="Verdana" pitchFamily="34" charset="0"/>
                <a:ea typeface="Verdana" pitchFamily="34" charset="0"/>
                <a:cs typeface="Verdana" pitchFamily="34" charset="0"/>
              </a:rPr>
              <a:t>onclick</a:t>
            </a:r>
            <a:r>
              <a:rPr lang="en-US" altLang="zh-CN" sz="1400" dirty="0" smtClean="0">
                <a:solidFill>
                  <a:srgbClr val="FF0000"/>
                </a:solidFill>
                <a:latin typeface="Verdana" pitchFamily="34" charset="0"/>
                <a:ea typeface="Verdana" pitchFamily="34" charset="0"/>
                <a:cs typeface="Verdana" pitchFamily="34" charset="0"/>
              </a:rPr>
              <a:t>="</a:t>
            </a:r>
            <a:r>
              <a:rPr lang="en-US" altLang="zh-CN" sz="1400" dirty="0" err="1" smtClean="0">
                <a:solidFill>
                  <a:srgbClr val="FF0000"/>
                </a:solidFill>
                <a:latin typeface="Verdana" pitchFamily="34" charset="0"/>
                <a:ea typeface="Verdana" pitchFamily="34" charset="0"/>
                <a:cs typeface="Verdana" pitchFamily="34" charset="0"/>
              </a:rPr>
              <a:t>testInfo</a:t>
            </a:r>
            <a:r>
              <a:rPr lang="en-US" altLang="zh-CN" sz="1400" dirty="0" smtClean="0">
                <a:solidFill>
                  <a:srgbClr val="FF0000"/>
                </a:solidFill>
                <a:latin typeface="Verdana" pitchFamily="34" charset="0"/>
                <a:ea typeface="Verdana" pitchFamily="34" charset="0"/>
                <a:cs typeface="Verdana" pitchFamily="34" charset="0"/>
              </a:rPr>
              <a:t>('</a:t>
            </a:r>
            <a:r>
              <a:rPr lang="zh-CN" altLang="en-US" sz="1400" dirty="0" smtClean="0">
                <a:solidFill>
                  <a:srgbClr val="FF0000"/>
                </a:solidFill>
                <a:latin typeface="Verdana" pitchFamily="34" charset="0"/>
                <a:ea typeface="宋体" pitchFamily="2" charset="-122"/>
                <a:cs typeface="Verdana" pitchFamily="34" charset="0"/>
              </a:rPr>
              <a:t>单击按钮，调用函数输出信息</a:t>
            </a:r>
            <a:r>
              <a:rPr lang="en-US" altLang="zh-CN" sz="1400" dirty="0" smtClean="0">
                <a:solidFill>
                  <a:srgbClr val="FF0000"/>
                </a:solidFill>
                <a:latin typeface="Verdana" pitchFamily="34" charset="0"/>
                <a:ea typeface="Verdana" pitchFamily="34" charset="0"/>
                <a:cs typeface="Verdana" pitchFamily="34" charset="0"/>
              </a:rPr>
              <a:t>')"</a:t>
            </a:r>
            <a:r>
              <a:rPr lang="en-US" altLang="zh-CN" sz="1400" dirty="0" smtClean="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smtClean="0">
                <a:latin typeface="Verdana" pitchFamily="34" charset="0"/>
                <a:ea typeface="Verdana" pitchFamily="34" charset="0"/>
                <a:cs typeface="Verdana" pitchFamily="34" charset="0"/>
              </a:rPr>
              <a:t>	&lt;/body&gt;</a:t>
            </a:r>
          </a:p>
        </p:txBody>
      </p:sp>
      <p:sp>
        <p:nvSpPr>
          <p:cNvPr id="6" name="矩形 5"/>
          <p:cNvSpPr/>
          <p:nvPr/>
        </p:nvSpPr>
        <p:spPr>
          <a:xfrm>
            <a:off x="533400" y="819150"/>
            <a:ext cx="8534400" cy="1723549"/>
          </a:xfrm>
          <a:prstGeom prst="rect">
            <a:avLst/>
          </a:prstGeom>
        </p:spPr>
        <p:txBody>
          <a:bodyPr wrap="square">
            <a:spAutoFit/>
          </a:bodyPr>
          <a:lstStyle/>
          <a:p>
            <a:pPr marL="0" lvl="1">
              <a:lnSpc>
                <a:spcPct val="100000"/>
              </a:lnSpc>
              <a:spcBef>
                <a:spcPts val="0"/>
              </a:spcBef>
            </a:pPr>
            <a:r>
              <a:rPr lang="zh-CN" altLang="en-US" b="0" dirty="0" smtClean="0">
                <a:latin typeface="微软雅黑" pitchFamily="34" charset="-122"/>
                <a:ea typeface="微软雅黑" pitchFamily="34" charset="-122"/>
              </a:rPr>
              <a:t>基本语法：</a:t>
            </a:r>
            <a:r>
              <a:rPr lang="en-US" altLang="zh-CN" sz="1800" b="0" dirty="0" smtClean="0">
                <a:solidFill>
                  <a:srgbClr val="FF3300"/>
                </a:solidFill>
                <a:latin typeface="微软雅黑" pitchFamily="34" charset="-122"/>
                <a:ea typeface="微软雅黑" pitchFamily="34" charset="-122"/>
              </a:rPr>
              <a:t>&lt;</a:t>
            </a:r>
            <a:r>
              <a:rPr lang="zh-CN" altLang="en-US" sz="1800" b="0" dirty="0" smtClean="0">
                <a:solidFill>
                  <a:srgbClr val="FF3300"/>
                </a:solidFill>
                <a:latin typeface="微软雅黑" pitchFamily="34" charset="-122"/>
                <a:ea typeface="微软雅黑" pitchFamily="34" charset="-122"/>
              </a:rPr>
              <a:t>标记 </a:t>
            </a:r>
            <a:r>
              <a:rPr lang="en-US" altLang="zh-CN" sz="1800" b="0" dirty="0" smtClean="0">
                <a:solidFill>
                  <a:srgbClr val="FF3300"/>
                </a:solidFill>
                <a:latin typeface="微软雅黑" pitchFamily="34" charset="-122"/>
                <a:ea typeface="微软雅黑" pitchFamily="34" charset="-122"/>
              </a:rPr>
              <a:t>... </a:t>
            </a:r>
            <a:r>
              <a:rPr lang="zh-CN" altLang="en-US" sz="1800" b="0" dirty="0" smtClean="0">
                <a:solidFill>
                  <a:srgbClr val="FF3300"/>
                </a:solidFill>
                <a:latin typeface="微软雅黑" pitchFamily="34" charset="-122"/>
                <a:ea typeface="微软雅黑" pitchFamily="34" charset="-122"/>
              </a:rPr>
              <a:t>事件句柄</a:t>
            </a:r>
            <a:r>
              <a:rPr lang="en-US" altLang="zh-CN" sz="1800" b="0" dirty="0" smtClean="0">
                <a:solidFill>
                  <a:srgbClr val="FF3300"/>
                </a:solidFill>
                <a:latin typeface="微软雅黑" pitchFamily="34" charset="-122"/>
                <a:ea typeface="微软雅黑" pitchFamily="34" charset="-122"/>
              </a:rPr>
              <a:t>1="</a:t>
            </a:r>
            <a:r>
              <a:rPr lang="zh-CN" altLang="en-US" sz="1800" b="0" dirty="0" smtClean="0">
                <a:solidFill>
                  <a:srgbClr val="FF3300"/>
                </a:solidFill>
                <a:latin typeface="微软雅黑" pitchFamily="34" charset="-122"/>
                <a:ea typeface="微软雅黑" pitchFamily="34" charset="-122"/>
              </a:rPr>
              <a:t>事件处理程序</a:t>
            </a:r>
            <a:r>
              <a:rPr lang="en-US" altLang="zh-CN" sz="1800" b="0" dirty="0" smtClean="0">
                <a:solidFill>
                  <a:srgbClr val="FF3300"/>
                </a:solidFill>
                <a:latin typeface="微软雅黑" pitchFamily="34" charset="-122"/>
                <a:ea typeface="微软雅黑" pitchFamily="34" charset="-122"/>
              </a:rPr>
              <a:t>1" [</a:t>
            </a:r>
            <a:r>
              <a:rPr lang="zh-CN" altLang="en-US" sz="1800" b="0" dirty="0" smtClean="0">
                <a:solidFill>
                  <a:srgbClr val="FF3300"/>
                </a:solidFill>
                <a:latin typeface="微软雅黑" pitchFamily="34" charset="-122"/>
                <a:ea typeface="微软雅黑" pitchFamily="34" charset="-122"/>
              </a:rPr>
              <a:t>事件句柄</a:t>
            </a:r>
            <a:r>
              <a:rPr lang="en-US" altLang="zh-CN" sz="1800" b="0" dirty="0" smtClean="0">
                <a:solidFill>
                  <a:srgbClr val="FF3300"/>
                </a:solidFill>
                <a:latin typeface="微软雅黑" pitchFamily="34" charset="-122"/>
                <a:ea typeface="微软雅黑" pitchFamily="34" charset="-122"/>
              </a:rPr>
              <a:t>2</a:t>
            </a:r>
            <a:r>
              <a:rPr lang="zh-CN" altLang="en-US" sz="1800" dirty="0" smtClean="0">
                <a:latin typeface="微软雅黑" pitchFamily="34" charset="-122"/>
                <a:ea typeface="微软雅黑" pitchFamily="34" charset="-122"/>
              </a:rPr>
              <a:t> </a:t>
            </a:r>
            <a:r>
              <a:rPr lang="en-US" altLang="zh-CN" sz="1800" b="0" dirty="0" smtClean="0">
                <a:solidFill>
                  <a:srgbClr val="FF3300"/>
                </a:solidFill>
                <a:latin typeface="微软雅黑" pitchFamily="34" charset="-122"/>
                <a:ea typeface="微软雅黑" pitchFamily="34" charset="-122"/>
              </a:rPr>
              <a:t>="</a:t>
            </a:r>
            <a:r>
              <a:rPr lang="zh-CN" altLang="en-US" sz="1800" b="0" dirty="0" smtClean="0">
                <a:solidFill>
                  <a:srgbClr val="FF3300"/>
                </a:solidFill>
                <a:latin typeface="微软雅黑" pitchFamily="34" charset="-122"/>
                <a:ea typeface="微软雅黑" pitchFamily="34" charset="-122"/>
              </a:rPr>
              <a:t>事件处理程序</a:t>
            </a:r>
            <a:r>
              <a:rPr lang="en-US" altLang="zh-CN" sz="1800" b="0" dirty="0" smtClean="0">
                <a:solidFill>
                  <a:srgbClr val="FF3300"/>
                </a:solidFill>
                <a:latin typeface="微软雅黑" pitchFamily="34" charset="-122"/>
                <a:ea typeface="微软雅黑" pitchFamily="34" charset="-122"/>
              </a:rPr>
              <a:t>2" ...]</a:t>
            </a:r>
            <a:endParaRPr lang="en-US" altLang="zh-CN" b="0" dirty="0" smtClean="0">
              <a:solidFill>
                <a:srgbClr val="FF3300"/>
              </a:solidFill>
              <a:latin typeface="微软雅黑" pitchFamily="34" charset="-122"/>
              <a:ea typeface="微软雅黑" pitchFamily="34" charset="-122"/>
            </a:endParaRPr>
          </a:p>
          <a:p>
            <a:pPr marL="0" lvl="1">
              <a:lnSpc>
                <a:spcPct val="100000"/>
              </a:lnSpc>
              <a:spcBef>
                <a:spcPts val="0"/>
              </a:spcBef>
            </a:pPr>
            <a:r>
              <a:rPr lang="zh-CN" altLang="en-US" b="0" dirty="0" smtClean="0">
                <a:solidFill>
                  <a:schemeClr val="tx2"/>
                </a:solidFill>
                <a:latin typeface="微软雅黑" pitchFamily="34" charset="-122"/>
                <a:ea typeface="微软雅黑" pitchFamily="34" charset="-122"/>
              </a:rPr>
              <a:t>语法说明：一个标记可以同时指定</a:t>
            </a:r>
            <a:r>
              <a:rPr lang="zh-CN" altLang="en-US" dirty="0" smtClean="0">
                <a:solidFill>
                  <a:srgbClr val="FF3300"/>
                </a:solidFill>
                <a:latin typeface="微软雅黑" pitchFamily="34" charset="-122"/>
                <a:ea typeface="微软雅黑" pitchFamily="34" charset="-122"/>
              </a:rPr>
              <a:t>多个事件处理程序</a:t>
            </a:r>
            <a:r>
              <a:rPr lang="zh-CN" altLang="en-US" b="0" dirty="0" smtClean="0">
                <a:solidFill>
                  <a:schemeClr val="tx2"/>
                </a:solidFill>
                <a:latin typeface="微软雅黑" pitchFamily="34" charset="-122"/>
                <a:ea typeface="微软雅黑" pitchFamily="34" charset="-122"/>
              </a:rPr>
              <a:t>，事件处理程序既可以是</a:t>
            </a:r>
            <a:r>
              <a:rPr lang="en-US" altLang="zh-CN" b="0" dirty="0" smtClean="0">
                <a:solidFill>
                  <a:schemeClr val="tx2"/>
                </a:solidFill>
                <a:latin typeface="微软雅黑" pitchFamily="34" charset="-122"/>
                <a:ea typeface="微软雅黑" pitchFamily="34" charset="-122"/>
              </a:rPr>
              <a:t>&lt;script&gt;</a:t>
            </a:r>
            <a:r>
              <a:rPr lang="zh-CN" altLang="en-US" b="0" dirty="0" smtClean="0">
                <a:solidFill>
                  <a:schemeClr val="tx2"/>
                </a:solidFill>
                <a:latin typeface="微软雅黑" pitchFamily="34" charset="-122"/>
                <a:ea typeface="微软雅黑" pitchFamily="34" charset="-122"/>
              </a:rPr>
              <a:t>标记中的自定义函数，还可以直接将事件处理代码写在此位置。</a:t>
            </a:r>
            <a:endParaRPr lang="zh-CN" altLang="en-US" b="0"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358281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6195">
                                            <p:txEl>
                                              <p:pRg st="0" end="0"/>
                                            </p:txEl>
                                          </p:spTgt>
                                        </p:tgtEl>
                                        <p:attrNameLst>
                                          <p:attrName>style.visibility</p:attrName>
                                        </p:attrNameLst>
                                      </p:cBhvr>
                                      <p:to>
                                        <p:strVal val="visible"/>
                                      </p:to>
                                    </p:set>
                                    <p:anim calcmode="lin" valueType="num">
                                      <p:cBhvr additive="base">
                                        <p:cTn id="13" dur="500" fill="hold"/>
                                        <p:tgtEl>
                                          <p:spTgt spid="13619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6195">
                                            <p:txEl>
                                              <p:pRg st="1" end="1"/>
                                            </p:txEl>
                                          </p:spTgt>
                                        </p:tgtEl>
                                        <p:attrNameLst>
                                          <p:attrName>style.visibility</p:attrName>
                                        </p:attrNameLst>
                                      </p:cBhvr>
                                      <p:to>
                                        <p:strVal val="visible"/>
                                      </p:to>
                                    </p:set>
                                    <p:anim calcmode="lin" valueType="num">
                                      <p:cBhvr additive="base">
                                        <p:cTn id="19" dur="500" fill="hold"/>
                                        <p:tgtEl>
                                          <p:spTgt spid="13619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6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6195">
                                            <p:txEl>
                                              <p:pRg st="2" end="2"/>
                                            </p:txEl>
                                          </p:spTgt>
                                        </p:tgtEl>
                                        <p:attrNameLst>
                                          <p:attrName>style.visibility</p:attrName>
                                        </p:attrNameLst>
                                      </p:cBhvr>
                                      <p:to>
                                        <p:strVal val="visible"/>
                                      </p:to>
                                    </p:set>
                                    <p:anim calcmode="lin" valueType="num">
                                      <p:cBhvr additive="base">
                                        <p:cTn id="25" dur="500" fill="hold"/>
                                        <p:tgtEl>
                                          <p:spTgt spid="13619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6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6195">
                                            <p:txEl>
                                              <p:pRg st="3" end="3"/>
                                            </p:txEl>
                                          </p:spTgt>
                                        </p:tgtEl>
                                        <p:attrNameLst>
                                          <p:attrName>style.visibility</p:attrName>
                                        </p:attrNameLst>
                                      </p:cBhvr>
                                      <p:to>
                                        <p:strVal val="visible"/>
                                      </p:to>
                                    </p:set>
                                    <p:anim calcmode="lin" valueType="num">
                                      <p:cBhvr additive="base">
                                        <p:cTn id="31" dur="500" fill="hold"/>
                                        <p:tgtEl>
                                          <p:spTgt spid="13619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6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6195">
                                            <p:txEl>
                                              <p:pRg st="4" end="4"/>
                                            </p:txEl>
                                          </p:spTgt>
                                        </p:tgtEl>
                                        <p:attrNameLst>
                                          <p:attrName>style.visibility</p:attrName>
                                        </p:attrNameLst>
                                      </p:cBhvr>
                                      <p:to>
                                        <p:strVal val="visible"/>
                                      </p:to>
                                    </p:set>
                                    <p:anim calcmode="lin" valueType="num">
                                      <p:cBhvr additive="base">
                                        <p:cTn id="37" dur="500" fill="hold"/>
                                        <p:tgtEl>
                                          <p:spTgt spid="13619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6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6195">
                                            <p:txEl>
                                              <p:pRg st="5" end="5"/>
                                            </p:txEl>
                                          </p:spTgt>
                                        </p:tgtEl>
                                        <p:attrNameLst>
                                          <p:attrName>style.visibility</p:attrName>
                                        </p:attrNameLst>
                                      </p:cBhvr>
                                      <p:to>
                                        <p:strVal val="visible"/>
                                      </p:to>
                                    </p:set>
                                    <p:anim calcmode="lin" valueType="num">
                                      <p:cBhvr additive="base">
                                        <p:cTn id="43" dur="500" fill="hold"/>
                                        <p:tgtEl>
                                          <p:spTgt spid="13619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6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6195">
                                            <p:txEl>
                                              <p:pRg st="6" end="6"/>
                                            </p:txEl>
                                          </p:spTgt>
                                        </p:tgtEl>
                                        <p:attrNameLst>
                                          <p:attrName>style.visibility</p:attrName>
                                        </p:attrNameLst>
                                      </p:cBhvr>
                                      <p:to>
                                        <p:strVal val="visible"/>
                                      </p:to>
                                    </p:set>
                                    <p:anim calcmode="lin" valueType="num">
                                      <p:cBhvr additive="base">
                                        <p:cTn id="49" dur="500" fill="hold"/>
                                        <p:tgtEl>
                                          <p:spTgt spid="136195">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6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6195">
                                            <p:txEl>
                                              <p:pRg st="7" end="7"/>
                                            </p:txEl>
                                          </p:spTgt>
                                        </p:tgtEl>
                                        <p:attrNameLst>
                                          <p:attrName>style.visibility</p:attrName>
                                        </p:attrNameLst>
                                      </p:cBhvr>
                                      <p:to>
                                        <p:strVal val="visible"/>
                                      </p:to>
                                    </p:set>
                                    <p:anim calcmode="lin" valueType="num">
                                      <p:cBhvr additive="base">
                                        <p:cTn id="55" dur="500" fill="hold"/>
                                        <p:tgtEl>
                                          <p:spTgt spid="13619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61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6195">
                                            <p:txEl>
                                              <p:pRg st="8" end="8"/>
                                            </p:txEl>
                                          </p:spTgt>
                                        </p:tgtEl>
                                        <p:attrNameLst>
                                          <p:attrName>style.visibility</p:attrName>
                                        </p:attrNameLst>
                                      </p:cBhvr>
                                      <p:to>
                                        <p:strVal val="visible"/>
                                      </p:to>
                                    </p:set>
                                    <p:anim calcmode="lin" valueType="num">
                                      <p:cBhvr additive="base">
                                        <p:cTn id="61" dur="500" fill="hold"/>
                                        <p:tgtEl>
                                          <p:spTgt spid="136195">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3619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P spid="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sz="2800" dirty="0" smtClean="0"/>
              <a:t>15.1.3 </a:t>
            </a:r>
            <a:r>
              <a:rPr lang="zh-CN" altLang="en-US" sz="2800" dirty="0" smtClean="0"/>
              <a:t>事件处理</a:t>
            </a:r>
            <a:r>
              <a:rPr lang="en-US" altLang="zh-CN" sz="2800" dirty="0" smtClean="0"/>
              <a:t>-</a:t>
            </a:r>
            <a:r>
              <a:rPr lang="zh-CN" altLang="en-US" sz="2800" dirty="0" smtClean="0"/>
              <a:t>动态指定 </a:t>
            </a:r>
            <a:endParaRPr lang="zh-CN" altLang="en-US" sz="2800" dirty="0"/>
          </a:p>
        </p:txBody>
      </p:sp>
      <p:sp>
        <p:nvSpPr>
          <p:cNvPr id="4" name="Rectangle 6"/>
          <p:cNvSpPr>
            <a:spLocks noChangeArrowheads="1"/>
          </p:cNvSpPr>
          <p:nvPr/>
        </p:nvSpPr>
        <p:spPr bwMode="gray">
          <a:xfrm>
            <a:off x="533400" y="800962"/>
            <a:ext cx="8534399" cy="1046440"/>
          </a:xfrm>
          <a:prstGeom prst="rect">
            <a:avLst/>
          </a:prstGeom>
          <a:solidFill>
            <a:schemeClr val="bg1"/>
          </a:solidFill>
          <a:ln w="38100" algn="ctr">
            <a:noFill/>
            <a:miter lim="800000"/>
            <a:headEnd/>
            <a:tailEnd/>
          </a:ln>
          <a:effectLst/>
        </p:spPr>
        <p:txBody>
          <a:bodyPr wrap="square">
            <a:spAutoFit/>
          </a:bodyPr>
          <a:lstStyle/>
          <a:p>
            <a:pPr algn="l">
              <a:lnSpc>
                <a:spcPct val="100000"/>
              </a:lnSpc>
              <a:spcBef>
                <a:spcPts val="0"/>
              </a:spcBef>
            </a:pPr>
            <a:r>
              <a:rPr kumimoji="0" lang="zh-CN" altLang="en-US" b="0" dirty="0" smtClean="0">
                <a:latin typeface="微软雅黑" pitchFamily="34" charset="-122"/>
                <a:ea typeface="微软雅黑" pitchFamily="34" charset="-122"/>
              </a:rPr>
              <a:t>事件</a:t>
            </a:r>
            <a:r>
              <a:rPr kumimoji="0" lang="zh-CN" altLang="en-US" b="0" dirty="0">
                <a:latin typeface="微软雅黑" pitchFamily="34" charset="-122"/>
                <a:ea typeface="微软雅黑" pitchFamily="34" charset="-122"/>
              </a:rPr>
              <a:t>处理程序在</a:t>
            </a:r>
            <a:r>
              <a:rPr kumimoji="0" lang="en-US" altLang="zh-CN" b="0" dirty="0">
                <a:latin typeface="微软雅黑" pitchFamily="34" charset="-122"/>
                <a:ea typeface="微软雅黑" pitchFamily="34" charset="-122"/>
              </a:rPr>
              <a:t>JavaScript</a:t>
            </a:r>
            <a:r>
              <a:rPr kumimoji="0" lang="zh-CN" altLang="en-US" b="0" dirty="0">
                <a:latin typeface="微软雅黑" pitchFamily="34" charset="-122"/>
                <a:ea typeface="微软雅黑" pitchFamily="34" charset="-122"/>
              </a:rPr>
              <a:t>中动态指定</a:t>
            </a:r>
            <a:r>
              <a:rPr kumimoji="0" lang="en-US" altLang="zh-CN" b="0" dirty="0">
                <a:latin typeface="微软雅黑" pitchFamily="34" charset="-122"/>
                <a:ea typeface="微软雅黑" pitchFamily="34" charset="-122"/>
              </a:rPr>
              <a:t>(</a:t>
            </a:r>
            <a:r>
              <a:rPr kumimoji="0" lang="zh-CN" altLang="en-US" b="0" dirty="0">
                <a:latin typeface="微软雅黑" pitchFamily="34" charset="-122"/>
                <a:ea typeface="微软雅黑" pitchFamily="34" charset="-122"/>
              </a:rPr>
              <a:t>分配</a:t>
            </a:r>
            <a:r>
              <a:rPr kumimoji="0" lang="en-US" altLang="zh-CN" b="0" dirty="0" smtClean="0">
                <a:latin typeface="微软雅黑" pitchFamily="34" charset="-122"/>
                <a:ea typeface="微软雅黑" pitchFamily="34" charset="-122"/>
              </a:rPr>
              <a:t>)</a:t>
            </a:r>
            <a:r>
              <a:rPr kumimoji="0" lang="zh-CN" altLang="en-US" b="0" dirty="0" smtClean="0">
                <a:latin typeface="微软雅黑" pitchFamily="34" charset="-122"/>
                <a:ea typeface="微软雅黑" pitchFamily="34" charset="-122"/>
              </a:rPr>
              <a:t>：</a:t>
            </a:r>
            <a:endParaRPr kumimoji="0" lang="zh-CN" altLang="en-US" b="0" dirty="0">
              <a:latin typeface="微软雅黑" pitchFamily="34" charset="-122"/>
              <a:ea typeface="微软雅黑" pitchFamily="34" charset="-122"/>
            </a:endParaRPr>
          </a:p>
          <a:p>
            <a:pPr algn="l">
              <a:lnSpc>
                <a:spcPct val="100000"/>
              </a:lnSpc>
              <a:spcBef>
                <a:spcPts val="0"/>
              </a:spcBef>
            </a:pPr>
            <a:r>
              <a:rPr kumimoji="0" lang="en-US" altLang="zh-CN" b="0" dirty="0" smtClean="0">
                <a:latin typeface="微软雅黑" pitchFamily="34" charset="-122"/>
                <a:ea typeface="微软雅黑" pitchFamily="34" charset="-122"/>
              </a:rPr>
              <a:t>      </a:t>
            </a:r>
            <a:r>
              <a:rPr kumimoji="0" lang="en-US" altLang="zh-CN" sz="1800" b="0" dirty="0" smtClean="0">
                <a:solidFill>
                  <a:srgbClr val="FF0000"/>
                </a:solidFill>
                <a:latin typeface="微软雅黑" pitchFamily="34" charset="-122"/>
                <a:ea typeface="微软雅黑" pitchFamily="34" charset="-122"/>
              </a:rPr>
              <a:t>&lt;</a:t>
            </a:r>
            <a:r>
              <a:rPr kumimoji="0" lang="zh-CN" altLang="en-US" sz="1800" b="0" dirty="0">
                <a:solidFill>
                  <a:srgbClr val="FF0000"/>
                </a:solidFill>
                <a:latin typeface="微软雅黑" pitchFamily="34" charset="-122"/>
                <a:ea typeface="微软雅黑" pitchFamily="34" charset="-122"/>
              </a:rPr>
              <a:t>事件主角</a:t>
            </a:r>
            <a:r>
              <a:rPr kumimoji="0" lang="en-US" altLang="zh-CN" sz="1800" b="0" dirty="0">
                <a:solidFill>
                  <a:srgbClr val="FF0000"/>
                </a:solidFill>
                <a:latin typeface="微软雅黑" pitchFamily="34" charset="-122"/>
                <a:ea typeface="微软雅黑" pitchFamily="34" charset="-122"/>
              </a:rPr>
              <a:t>-</a:t>
            </a:r>
            <a:r>
              <a:rPr kumimoji="0" lang="zh-CN" altLang="en-US" sz="1800" b="0" dirty="0">
                <a:solidFill>
                  <a:srgbClr val="FF0000"/>
                </a:solidFill>
                <a:latin typeface="微软雅黑" pitchFamily="34" charset="-122"/>
                <a:ea typeface="微软雅黑" pitchFamily="34" charset="-122"/>
              </a:rPr>
              <a:t>对象</a:t>
            </a:r>
            <a:r>
              <a:rPr kumimoji="0" lang="en-US" altLang="zh-CN" sz="1800" b="0" dirty="0">
                <a:solidFill>
                  <a:srgbClr val="FF0000"/>
                </a:solidFill>
                <a:latin typeface="微软雅黑" pitchFamily="34" charset="-122"/>
                <a:ea typeface="微软雅黑" pitchFamily="34" charset="-122"/>
              </a:rPr>
              <a:t>&gt;.&lt;</a:t>
            </a:r>
            <a:r>
              <a:rPr kumimoji="0" lang="zh-CN" altLang="en-US" sz="1800" b="0" dirty="0">
                <a:solidFill>
                  <a:srgbClr val="FF0000"/>
                </a:solidFill>
                <a:latin typeface="微软雅黑" pitchFamily="34" charset="-122"/>
                <a:ea typeface="微软雅黑" pitchFamily="34" charset="-122"/>
              </a:rPr>
              <a:t>事</a:t>
            </a:r>
            <a:r>
              <a:rPr kumimoji="0" lang="zh-CN" altLang="en-US" sz="1800" b="0" dirty="0" smtClean="0">
                <a:solidFill>
                  <a:srgbClr val="FF0000"/>
                </a:solidFill>
                <a:latin typeface="微软雅黑" pitchFamily="34" charset="-122"/>
                <a:ea typeface="微软雅黑" pitchFamily="34" charset="-122"/>
              </a:rPr>
              <a:t>件句柄</a:t>
            </a:r>
            <a:r>
              <a:rPr kumimoji="0" lang="en-US" altLang="zh-CN" sz="1800" b="0" dirty="0" smtClean="0">
                <a:solidFill>
                  <a:srgbClr val="FF0000"/>
                </a:solidFill>
                <a:latin typeface="微软雅黑" pitchFamily="34" charset="-122"/>
                <a:ea typeface="微软雅黑" pitchFamily="34" charset="-122"/>
              </a:rPr>
              <a:t>&gt;=&lt;</a:t>
            </a:r>
            <a:r>
              <a:rPr kumimoji="0" lang="zh-CN" altLang="en-US" sz="1800" b="0" dirty="0">
                <a:solidFill>
                  <a:srgbClr val="FF0000"/>
                </a:solidFill>
                <a:latin typeface="微软雅黑" pitchFamily="34" charset="-122"/>
                <a:ea typeface="微软雅黑" pitchFamily="34" charset="-122"/>
              </a:rPr>
              <a:t>事件处理程序</a:t>
            </a:r>
            <a:r>
              <a:rPr kumimoji="0" lang="en-US" altLang="zh-CN" sz="1800" b="0" dirty="0">
                <a:solidFill>
                  <a:srgbClr val="FF0000"/>
                </a:solidFill>
                <a:latin typeface="微软雅黑" pitchFamily="34" charset="-122"/>
                <a:ea typeface="微软雅黑" pitchFamily="34" charset="-122"/>
              </a:rPr>
              <a:t>&gt;;</a:t>
            </a:r>
          </a:p>
          <a:p>
            <a:pPr algn="l">
              <a:lnSpc>
                <a:spcPct val="100000"/>
              </a:lnSpc>
              <a:spcBef>
                <a:spcPts val="0"/>
              </a:spcBef>
            </a:pPr>
            <a:r>
              <a:rPr kumimoji="0" lang="zh-CN" altLang="en-US" sz="1800" b="0" dirty="0">
                <a:solidFill>
                  <a:srgbClr val="FF0000"/>
                </a:solidFill>
                <a:latin typeface="微软雅黑" pitchFamily="34" charset="-122"/>
                <a:ea typeface="微软雅黑" pitchFamily="34" charset="-122"/>
              </a:rPr>
              <a:t>     </a:t>
            </a:r>
            <a:r>
              <a:rPr kumimoji="0" lang="zh-CN" altLang="en-US" sz="1800" b="0" dirty="0" smtClean="0">
                <a:solidFill>
                  <a:srgbClr val="FF0000"/>
                </a:solidFill>
                <a:latin typeface="微软雅黑" pitchFamily="34" charset="-122"/>
                <a:ea typeface="微软雅黑" pitchFamily="34" charset="-122"/>
              </a:rPr>
              <a:t>   </a:t>
            </a:r>
            <a:r>
              <a:rPr kumimoji="0" lang="en-US" altLang="zh-CN" sz="1800" b="0" dirty="0" err="1" smtClean="0">
                <a:solidFill>
                  <a:srgbClr val="FF0000"/>
                </a:solidFill>
                <a:latin typeface="微软雅黑" pitchFamily="34" charset="-122"/>
                <a:ea typeface="微软雅黑" pitchFamily="34" charset="-122"/>
              </a:rPr>
              <a:t>obj.onclick</a:t>
            </a:r>
            <a:r>
              <a:rPr kumimoji="0" lang="en-US" altLang="zh-CN" sz="1800" b="0" dirty="0" smtClean="0">
                <a:solidFill>
                  <a:srgbClr val="FF0000"/>
                </a:solidFill>
                <a:latin typeface="微软雅黑" pitchFamily="34" charset="-122"/>
                <a:ea typeface="微软雅黑" pitchFamily="34" charset="-122"/>
              </a:rPr>
              <a:t>=function</a:t>
            </a:r>
            <a:r>
              <a:rPr kumimoji="0" lang="en-US" altLang="zh-CN" sz="1800" b="0" dirty="0">
                <a:solidFill>
                  <a:srgbClr val="FF0000"/>
                </a:solidFill>
                <a:latin typeface="微软雅黑" pitchFamily="34" charset="-122"/>
                <a:ea typeface="微软雅黑" pitchFamily="34" charset="-122"/>
              </a:rPr>
              <a:t>(){</a:t>
            </a:r>
            <a:r>
              <a:rPr kumimoji="0" lang="en-US" altLang="zh-CN" sz="1800" b="0" dirty="0" err="1">
                <a:solidFill>
                  <a:srgbClr val="FF0000"/>
                </a:solidFill>
                <a:latin typeface="微软雅黑" pitchFamily="34" charset="-122"/>
                <a:ea typeface="微软雅黑" pitchFamily="34" charset="-122"/>
              </a:rPr>
              <a:t>disp</a:t>
            </a:r>
            <a:r>
              <a:rPr kumimoji="0" lang="en-US" altLang="zh-CN" sz="1800" b="0" dirty="0" smtClean="0">
                <a:solidFill>
                  <a:srgbClr val="FF0000"/>
                </a:solidFill>
                <a:latin typeface="微软雅黑" pitchFamily="34" charset="-122"/>
                <a:ea typeface="微软雅黑" pitchFamily="34" charset="-122"/>
              </a:rPr>
              <a:t>();}  </a:t>
            </a:r>
            <a:r>
              <a:rPr lang="en-US" altLang="zh-CN" sz="1800" b="0" dirty="0" err="1" smtClean="0">
                <a:solidFill>
                  <a:srgbClr val="FF0000"/>
                </a:solidFill>
                <a:latin typeface="微软雅黑" pitchFamily="34" charset="-122"/>
                <a:ea typeface="微软雅黑" pitchFamily="34" charset="-122"/>
              </a:rPr>
              <a:t>obj.onclick</a:t>
            </a:r>
            <a:r>
              <a:rPr lang="en-US" altLang="zh-CN" sz="1800" b="0" dirty="0" smtClean="0">
                <a:solidFill>
                  <a:srgbClr val="FF0000"/>
                </a:solidFill>
                <a:latin typeface="微软雅黑" pitchFamily="34" charset="-122"/>
                <a:ea typeface="微软雅黑" pitchFamily="34" charset="-122"/>
              </a:rPr>
              <a:t>();//</a:t>
            </a:r>
            <a:r>
              <a:rPr lang="zh-CN" altLang="en-US" sz="1800" b="0" dirty="0" smtClean="0">
                <a:solidFill>
                  <a:srgbClr val="FF0000"/>
                </a:solidFill>
                <a:latin typeface="微软雅黑" pitchFamily="34" charset="-122"/>
                <a:ea typeface="微软雅黑" pitchFamily="34" charset="-122"/>
              </a:rPr>
              <a:t>调用</a:t>
            </a:r>
            <a:endParaRPr kumimoji="0" lang="en-US" altLang="zh-CN" sz="1800" b="0" dirty="0">
              <a:solidFill>
                <a:srgbClr val="FF0000"/>
              </a:solidFill>
              <a:latin typeface="微软雅黑" pitchFamily="34" charset="-122"/>
              <a:ea typeface="微软雅黑" pitchFamily="34" charset="-122"/>
            </a:endParaRPr>
          </a:p>
        </p:txBody>
      </p:sp>
      <p:sp>
        <p:nvSpPr>
          <p:cNvPr id="5" name="Rectangle 9"/>
          <p:cNvSpPr>
            <a:spLocks noChangeArrowheads="1"/>
          </p:cNvSpPr>
          <p:nvPr/>
        </p:nvSpPr>
        <p:spPr bwMode="gray">
          <a:xfrm>
            <a:off x="533400" y="1903254"/>
            <a:ext cx="8534400" cy="2349361"/>
          </a:xfrm>
          <a:prstGeom prst="rect">
            <a:avLst/>
          </a:prstGeom>
          <a:solidFill>
            <a:schemeClr val="bg1"/>
          </a:solidFill>
          <a:ln w="38100" algn="ctr">
            <a:noFill/>
            <a:miter lim="800000"/>
            <a:headEnd/>
            <a:tailEnd/>
          </a:ln>
          <a:effectLst/>
        </p:spPr>
        <p:txBody>
          <a:bodyPr wrap="square">
            <a:spAutoFit/>
          </a:bodyPr>
          <a:lstStyle/>
          <a:p>
            <a:pPr algn="l">
              <a:lnSpc>
                <a:spcPts val="1600"/>
              </a:lnSpc>
              <a:spcBef>
                <a:spcPts val="0"/>
              </a:spcBef>
            </a:pPr>
            <a:r>
              <a:rPr lang="en-US" altLang="zh-CN" sz="1600" dirty="0"/>
              <a:t>&lt;body&gt;</a:t>
            </a:r>
          </a:p>
          <a:p>
            <a:pPr algn="l">
              <a:lnSpc>
                <a:spcPts val="1600"/>
              </a:lnSpc>
              <a:spcBef>
                <a:spcPts val="0"/>
              </a:spcBef>
            </a:pPr>
            <a:r>
              <a:rPr lang="en-US" altLang="zh-CN" sz="1600" dirty="0" smtClean="0"/>
              <a:t>&lt;</a:t>
            </a:r>
            <a:r>
              <a:rPr lang="en-US" altLang="zh-CN" sz="1600" dirty="0"/>
              <a:t>form name="</a:t>
            </a:r>
            <a:r>
              <a:rPr lang="en-US" altLang="zh-CN" sz="1600" dirty="0" err="1"/>
              <a:t>myform</a:t>
            </a:r>
            <a:r>
              <a:rPr lang="en-US" altLang="zh-CN" sz="1600" dirty="0"/>
              <a:t>" method="post" action="" &gt;</a:t>
            </a:r>
          </a:p>
          <a:p>
            <a:pPr algn="l">
              <a:lnSpc>
                <a:spcPts val="1600"/>
              </a:lnSpc>
              <a:spcBef>
                <a:spcPts val="0"/>
              </a:spcBef>
            </a:pPr>
            <a:r>
              <a:rPr lang="en-US" altLang="zh-CN" sz="1600" dirty="0" smtClean="0"/>
              <a:t>   &lt;</a:t>
            </a:r>
            <a:r>
              <a:rPr lang="en-US" altLang="zh-CN" sz="1600" dirty="0"/>
              <a:t>input id=</a:t>
            </a:r>
            <a:r>
              <a:rPr lang="en-US" altLang="zh-CN" sz="1600" dirty="0">
                <a:latin typeface="微软雅黑"/>
              </a:rPr>
              <a:t>“</a:t>
            </a:r>
            <a:r>
              <a:rPr lang="en-US" altLang="zh-CN" sz="1600" dirty="0"/>
              <a:t>input</a:t>
            </a:r>
            <a:r>
              <a:rPr lang="en-US" altLang="zh-CN" sz="1600" dirty="0">
                <a:latin typeface="微软雅黑"/>
              </a:rPr>
              <a:t>”</a:t>
            </a:r>
            <a:r>
              <a:rPr lang="en-US" altLang="zh-CN" sz="1600" dirty="0"/>
              <a:t> type=</a:t>
            </a:r>
            <a:r>
              <a:rPr lang="en-US" altLang="zh-CN" sz="1600" dirty="0">
                <a:latin typeface="微软雅黑"/>
              </a:rPr>
              <a:t>“</a:t>
            </a:r>
            <a:r>
              <a:rPr lang="en-US" altLang="zh-CN" sz="1600" dirty="0"/>
              <a:t>button</a:t>
            </a:r>
            <a:r>
              <a:rPr lang="en-US" altLang="zh-CN" sz="1600" dirty="0">
                <a:latin typeface="微软雅黑"/>
              </a:rPr>
              <a:t>”</a:t>
            </a:r>
            <a:r>
              <a:rPr lang="en-US" altLang="zh-CN" sz="1600" dirty="0"/>
              <a:t> name=</a:t>
            </a:r>
            <a:r>
              <a:rPr lang="en-US" altLang="zh-CN" sz="1600" dirty="0">
                <a:latin typeface="微软雅黑"/>
              </a:rPr>
              <a:t>“</a:t>
            </a:r>
            <a:r>
              <a:rPr lang="en-US" altLang="zh-CN" sz="1600" dirty="0" err="1"/>
              <a:t>mybutton</a:t>
            </a:r>
            <a:r>
              <a:rPr lang="en-US" altLang="zh-CN" sz="1600" dirty="0"/>
              <a:t>" value="</a:t>
            </a:r>
            <a:r>
              <a:rPr lang="zh-CN" altLang="en-US" sz="1600" dirty="0"/>
              <a:t>提交</a:t>
            </a:r>
            <a:r>
              <a:rPr lang="en-US" altLang="zh-CN" sz="1600" dirty="0"/>
              <a:t>" &gt; </a:t>
            </a:r>
            <a:endParaRPr lang="en-US" altLang="zh-CN" sz="1600" dirty="0" smtClean="0"/>
          </a:p>
          <a:p>
            <a:pPr algn="l">
              <a:lnSpc>
                <a:spcPts val="1600"/>
              </a:lnSpc>
              <a:spcBef>
                <a:spcPts val="0"/>
              </a:spcBef>
            </a:pPr>
            <a:r>
              <a:rPr lang="en-US" altLang="zh-CN" sz="1600" dirty="0" smtClean="0"/>
              <a:t>&lt;/</a:t>
            </a:r>
            <a:r>
              <a:rPr lang="en-US" altLang="zh-CN" sz="1600" dirty="0"/>
              <a:t>form&gt;</a:t>
            </a:r>
          </a:p>
          <a:p>
            <a:pPr algn="l">
              <a:lnSpc>
                <a:spcPts val="1600"/>
              </a:lnSpc>
              <a:spcBef>
                <a:spcPts val="0"/>
              </a:spcBef>
            </a:pPr>
            <a:r>
              <a:rPr lang="en-US" altLang="zh-CN" sz="1600" dirty="0"/>
              <a:t> </a:t>
            </a:r>
            <a:r>
              <a:rPr lang="en-US" altLang="zh-CN" sz="1600" dirty="0" smtClean="0"/>
              <a:t>&lt;</a:t>
            </a:r>
            <a:r>
              <a:rPr lang="en-US" altLang="zh-CN" sz="1600" dirty="0"/>
              <a:t>script type="text/</a:t>
            </a:r>
            <a:r>
              <a:rPr lang="en-US" altLang="zh-CN" sz="1600" dirty="0" err="1"/>
              <a:t>javascript</a:t>
            </a:r>
            <a:r>
              <a:rPr lang="en-US" altLang="zh-CN" sz="1600" dirty="0"/>
              <a:t>"&gt;</a:t>
            </a:r>
          </a:p>
          <a:p>
            <a:pPr algn="l">
              <a:lnSpc>
                <a:spcPts val="1600"/>
              </a:lnSpc>
              <a:spcBef>
                <a:spcPts val="0"/>
              </a:spcBef>
            </a:pPr>
            <a:r>
              <a:rPr lang="en-US" altLang="zh-CN" sz="1600" dirty="0" smtClean="0"/>
              <a:t>  function </a:t>
            </a:r>
            <a:r>
              <a:rPr lang="en-US" altLang="zh-CN" sz="1600" dirty="0" err="1"/>
              <a:t>clickHandler</a:t>
            </a:r>
            <a:r>
              <a:rPr lang="en-US" altLang="zh-CN" sz="1600" dirty="0"/>
              <a:t>() </a:t>
            </a:r>
            <a:r>
              <a:rPr lang="en-US" altLang="zh-CN" sz="1600" dirty="0" smtClean="0"/>
              <a:t>{alert</a:t>
            </a:r>
            <a:r>
              <a:rPr lang="en-US" altLang="zh-CN" sz="1600" dirty="0"/>
              <a:t>("</a:t>
            </a:r>
            <a:r>
              <a:rPr lang="zh-CN" altLang="en-US" sz="1600" dirty="0"/>
              <a:t>即将提交表单！</a:t>
            </a:r>
            <a:r>
              <a:rPr lang="en-US" altLang="zh-CN" sz="1600" dirty="0"/>
              <a:t>"); return true</a:t>
            </a:r>
            <a:r>
              <a:rPr lang="en-US" altLang="zh-CN" sz="1600" dirty="0" smtClean="0"/>
              <a:t>;}</a:t>
            </a:r>
            <a:endParaRPr lang="en-US" altLang="zh-CN" sz="1600" dirty="0"/>
          </a:p>
          <a:p>
            <a:pPr>
              <a:lnSpc>
                <a:spcPts val="1600"/>
              </a:lnSpc>
              <a:spcBef>
                <a:spcPts val="0"/>
              </a:spcBef>
            </a:pPr>
            <a:r>
              <a:rPr lang="zh-CN" altLang="en-US" sz="1600" dirty="0"/>
              <a:t>  </a:t>
            </a:r>
            <a:r>
              <a:rPr lang="en-US" altLang="zh-CN" sz="1600" dirty="0" smtClean="0"/>
              <a:t>//</a:t>
            </a:r>
            <a:r>
              <a:rPr lang="zh-CN" altLang="en-US" sz="1600" dirty="0" smtClean="0"/>
              <a:t>动态分配一个事件句柄</a:t>
            </a:r>
            <a:endParaRPr lang="en-US" altLang="zh-CN" sz="1600" dirty="0" smtClean="0"/>
          </a:p>
          <a:p>
            <a:pPr>
              <a:lnSpc>
                <a:spcPts val="1600"/>
              </a:lnSpc>
              <a:spcBef>
                <a:spcPts val="0"/>
              </a:spcBef>
            </a:pPr>
            <a:r>
              <a:rPr lang="en-US" altLang="zh-CN" sz="1600" dirty="0" smtClean="0"/>
              <a:t> </a:t>
            </a:r>
            <a:r>
              <a:rPr lang="zh-CN" altLang="en-US" sz="1600" dirty="0" smtClean="0"/>
              <a:t> </a:t>
            </a:r>
            <a:r>
              <a:rPr lang="en-US" altLang="zh-CN" sz="1600" dirty="0" err="1" smtClean="0"/>
              <a:t>document.getElementById</a:t>
            </a:r>
            <a:r>
              <a:rPr lang="en-US" altLang="zh-CN" sz="1600" dirty="0"/>
              <a:t>(</a:t>
            </a:r>
            <a:r>
              <a:rPr lang="en-US" altLang="zh-CN" sz="1600" dirty="0">
                <a:latin typeface="微软雅黑"/>
              </a:rPr>
              <a:t>‘</a:t>
            </a:r>
            <a:r>
              <a:rPr lang="en-US" altLang="zh-CN" sz="1600" dirty="0"/>
              <a:t>input</a:t>
            </a:r>
            <a:r>
              <a:rPr lang="en-US" altLang="zh-CN" sz="1600" dirty="0">
                <a:latin typeface="微软雅黑"/>
              </a:rPr>
              <a:t>’</a:t>
            </a:r>
            <a:r>
              <a:rPr lang="en-US" altLang="zh-CN" sz="1600" dirty="0"/>
              <a:t>).</a:t>
            </a:r>
            <a:r>
              <a:rPr lang="en-US" altLang="zh-CN" sz="1600" dirty="0" err="1"/>
              <a:t>onclick</a:t>
            </a:r>
            <a:r>
              <a:rPr lang="en-US" altLang="zh-CN" sz="1600" dirty="0"/>
              <a:t>=function(){return </a:t>
            </a:r>
            <a:r>
              <a:rPr lang="en-US" altLang="zh-CN" sz="1600" dirty="0" err="1"/>
              <a:t>clickHandler</a:t>
            </a:r>
            <a:r>
              <a:rPr lang="en-US" altLang="zh-CN" sz="1600" dirty="0" smtClean="0"/>
              <a:t>();}</a:t>
            </a:r>
            <a:endParaRPr lang="zh-CN" altLang="en-US" sz="1600" dirty="0"/>
          </a:p>
          <a:p>
            <a:pPr algn="l">
              <a:lnSpc>
                <a:spcPts val="1600"/>
              </a:lnSpc>
              <a:spcBef>
                <a:spcPts val="0"/>
              </a:spcBef>
            </a:pPr>
            <a:r>
              <a:rPr lang="en-US" altLang="zh-CN" sz="1600" dirty="0"/>
              <a:t>  </a:t>
            </a:r>
            <a:r>
              <a:rPr lang="en-US" altLang="zh-CN" sz="1600" dirty="0" err="1" smtClean="0"/>
              <a:t>myform.mybutton.onclick</a:t>
            </a:r>
            <a:r>
              <a:rPr lang="en-US" altLang="zh-CN" sz="1600" dirty="0"/>
              <a:t>();</a:t>
            </a:r>
          </a:p>
          <a:p>
            <a:pPr algn="l">
              <a:lnSpc>
                <a:spcPts val="1600"/>
              </a:lnSpc>
              <a:spcBef>
                <a:spcPts val="0"/>
              </a:spcBef>
            </a:pPr>
            <a:r>
              <a:rPr lang="en-US" altLang="zh-CN" sz="1600" dirty="0"/>
              <a:t>  &lt;/script&gt;</a:t>
            </a:r>
          </a:p>
          <a:p>
            <a:pPr algn="l">
              <a:lnSpc>
                <a:spcPts val="1600"/>
              </a:lnSpc>
              <a:spcBef>
                <a:spcPts val="0"/>
              </a:spcBef>
            </a:pPr>
            <a:r>
              <a:rPr lang="en-US" altLang="zh-CN" sz="1600" dirty="0"/>
              <a:t> &lt;/body&gt;</a:t>
            </a:r>
            <a:endParaRPr lang="zh-CN" altLang="en-US" sz="1800" dirty="0"/>
          </a:p>
        </p:txBody>
      </p:sp>
      <p:pic>
        <p:nvPicPr>
          <p:cNvPr id="6" name="Picture 15"/>
          <p:cNvPicPr>
            <a:picLocks noChangeAspect="1" noChangeArrowheads="1"/>
          </p:cNvPicPr>
          <p:nvPr/>
        </p:nvPicPr>
        <p:blipFill>
          <a:blip r:embed="rId2" cstate="print"/>
          <a:srcRect/>
          <a:stretch>
            <a:fillRect/>
          </a:stretch>
        </p:blipFill>
        <p:spPr bwMode="gray">
          <a:xfrm>
            <a:off x="6515100" y="3657600"/>
            <a:ext cx="2552700" cy="1006078"/>
          </a:xfrm>
          <a:prstGeom prst="rect">
            <a:avLst/>
          </a:prstGeom>
          <a:noFill/>
          <a:ln w="38100" algn="ctr">
            <a:noFill/>
            <a:miter lim="800000"/>
            <a:headEnd/>
            <a:tailEnd/>
          </a:ln>
          <a:effectLst/>
        </p:spPr>
      </p:pic>
      <p:sp>
        <p:nvSpPr>
          <p:cNvPr id="8" name="AutoShape 14"/>
          <p:cNvSpPr>
            <a:spLocks noChangeArrowheads="1"/>
          </p:cNvSpPr>
          <p:nvPr/>
        </p:nvSpPr>
        <p:spPr bwMode="gray">
          <a:xfrm>
            <a:off x="3733801" y="4248149"/>
            <a:ext cx="2206626" cy="403623"/>
          </a:xfrm>
          <a:prstGeom prst="wedgeRoundRectCallout">
            <a:avLst>
              <a:gd name="adj1" fmla="val -57292"/>
              <a:gd name="adj2" fmla="val -139930"/>
              <a:gd name="adj3" fmla="val 16667"/>
            </a:avLst>
          </a:prstGeom>
          <a:solidFill>
            <a:srgbClr val="0000FA"/>
          </a:solidFill>
          <a:ln w="38100" algn="ctr">
            <a:noFill/>
            <a:miter lim="800000"/>
            <a:headEnd/>
            <a:tailEnd/>
          </a:ln>
          <a:effectLst>
            <a:outerShdw dist="107763" dir="2700000" algn="ctr" rotWithShape="0">
              <a:srgbClr val="808080">
                <a:alpha val="50000"/>
              </a:srgbClr>
            </a:outerShdw>
          </a:effectLst>
        </p:spPr>
        <p:txBody>
          <a:bodyPr/>
          <a:lstStyle/>
          <a:p>
            <a:pPr algn="ctr"/>
            <a:r>
              <a:rPr lang="zh-CN" altLang="en-US" sz="1800" dirty="0" smtClean="0">
                <a:solidFill>
                  <a:schemeClr val="bg1"/>
                </a:solidFill>
              </a:rPr>
              <a:t>代</a:t>
            </a:r>
            <a:r>
              <a:rPr lang="zh-CN" altLang="en-US" sz="1800" dirty="0">
                <a:solidFill>
                  <a:schemeClr val="bg1"/>
                </a:solidFill>
              </a:rPr>
              <a:t>码触发事件</a:t>
            </a:r>
          </a:p>
        </p:txBody>
      </p:sp>
      <p:sp>
        <p:nvSpPr>
          <p:cNvPr id="9" name="Line 10"/>
          <p:cNvSpPr>
            <a:spLocks noChangeShapeType="1"/>
          </p:cNvSpPr>
          <p:nvPr/>
        </p:nvSpPr>
        <p:spPr bwMode="gray">
          <a:xfrm>
            <a:off x="838200" y="3790950"/>
            <a:ext cx="3168650" cy="0"/>
          </a:xfrm>
          <a:prstGeom prst="line">
            <a:avLst/>
          </a:prstGeom>
          <a:noFill/>
          <a:ln w="38100">
            <a:solidFill>
              <a:srgbClr val="FF3300"/>
            </a:solidFill>
            <a:round/>
            <a:headEnd/>
            <a:tailEnd/>
          </a:ln>
          <a:effectLst>
            <a:outerShdw dist="107763" dir="2700000" algn="ctr" rotWithShape="0">
              <a:srgbClr val="808080">
                <a:alpha val="50000"/>
              </a:srgbClr>
            </a:outerShdw>
          </a:effectLst>
        </p:spPr>
        <p:txBody>
          <a:bodyPr>
            <a:spAutoFit/>
          </a:bodyPr>
          <a:lstStyle/>
          <a:p>
            <a:endParaRPr lang="zh-CN" altLang="en-US"/>
          </a:p>
        </p:txBody>
      </p:sp>
      <p:sp>
        <p:nvSpPr>
          <p:cNvPr id="10" name="Freeform 11"/>
          <p:cNvSpPr>
            <a:spLocks/>
          </p:cNvSpPr>
          <p:nvPr/>
        </p:nvSpPr>
        <p:spPr bwMode="gray">
          <a:xfrm>
            <a:off x="5867400" y="4095750"/>
            <a:ext cx="1147763" cy="397032"/>
          </a:xfrm>
          <a:custGeom>
            <a:avLst/>
            <a:gdLst/>
            <a:ahLst/>
            <a:cxnLst>
              <a:cxn ang="0">
                <a:pos x="0" y="1089"/>
              </a:cxn>
              <a:cxn ang="0">
                <a:pos x="2087" y="862"/>
              </a:cxn>
              <a:cxn ang="0">
                <a:pos x="3674" y="0"/>
              </a:cxn>
            </a:cxnLst>
            <a:rect l="0" t="0" r="r" b="b"/>
            <a:pathLst>
              <a:path w="3674" h="1089">
                <a:moveTo>
                  <a:pt x="0" y="1089"/>
                </a:moveTo>
                <a:cubicBezTo>
                  <a:pt x="737" y="1066"/>
                  <a:pt x="1475" y="1043"/>
                  <a:pt x="2087" y="862"/>
                </a:cubicBezTo>
                <a:cubicBezTo>
                  <a:pt x="2699" y="681"/>
                  <a:pt x="3410" y="144"/>
                  <a:pt x="3674" y="0"/>
                </a:cubicBezTo>
              </a:path>
            </a:pathLst>
          </a:custGeom>
          <a:noFill/>
          <a:ln w="38100" cap="flat" cmpd="sng">
            <a:solidFill>
              <a:srgbClr val="FF3300"/>
            </a:solidFill>
            <a:prstDash val="solid"/>
            <a:round/>
            <a:headEnd type="none" w="med" len="med"/>
            <a:tailEnd type="triangle" w="med" len="med"/>
          </a:ln>
          <a:effectLst>
            <a:outerShdw dist="107763" dir="2700000" algn="ctr" rotWithShape="0">
              <a:srgbClr val="808080">
                <a:alpha val="50000"/>
              </a:srgbClr>
            </a:outerShdw>
          </a:effectLst>
        </p:spPr>
        <p:txBody>
          <a:bodyPr wrap="square">
            <a:spAutoFit/>
          </a:bodyPr>
          <a:lstStyle/>
          <a:p>
            <a:endParaRPr lang="zh-CN" altLang="en-US"/>
          </a:p>
        </p:txBody>
      </p:sp>
      <p:sp>
        <p:nvSpPr>
          <p:cNvPr id="11" name="Line 13"/>
          <p:cNvSpPr>
            <a:spLocks noChangeShapeType="1"/>
          </p:cNvSpPr>
          <p:nvPr/>
        </p:nvSpPr>
        <p:spPr bwMode="gray">
          <a:xfrm>
            <a:off x="3825875" y="3638550"/>
            <a:ext cx="1584325" cy="0"/>
          </a:xfrm>
          <a:prstGeom prst="line">
            <a:avLst/>
          </a:prstGeom>
          <a:noFill/>
          <a:ln w="38100">
            <a:solidFill>
              <a:srgbClr val="FF3300"/>
            </a:solidFill>
            <a:round/>
            <a:headEnd/>
            <a:tailEnd/>
          </a:ln>
          <a:effectLst>
            <a:outerShdw dist="107763" dir="2700000" algn="ctr" rotWithShape="0">
              <a:srgbClr val="808080">
                <a:alpha val="50000"/>
              </a:srgbClr>
            </a:outerShdw>
          </a:effectLst>
        </p:spPr>
        <p:txBody>
          <a:bodyPr>
            <a:spAutoFit/>
          </a:bodyPr>
          <a:lstStyle/>
          <a:p>
            <a:endParaRPr lang="zh-CN" altLang="en-US"/>
          </a:p>
        </p:txBody>
      </p:sp>
      <p:sp>
        <p:nvSpPr>
          <p:cNvPr id="12" name="AutoShape 14"/>
          <p:cNvSpPr>
            <a:spLocks noChangeArrowheads="1"/>
          </p:cNvSpPr>
          <p:nvPr/>
        </p:nvSpPr>
        <p:spPr bwMode="gray">
          <a:xfrm>
            <a:off x="6705600" y="1276350"/>
            <a:ext cx="1944687" cy="594122"/>
          </a:xfrm>
          <a:prstGeom prst="wedgeRoundRectCallout">
            <a:avLst>
              <a:gd name="adj1" fmla="val -66360"/>
              <a:gd name="adj2" fmla="val 126048"/>
              <a:gd name="adj3" fmla="val 16667"/>
            </a:avLst>
          </a:prstGeom>
          <a:solidFill>
            <a:srgbClr val="0000FA"/>
          </a:solidFill>
          <a:ln w="38100" algn="ctr">
            <a:noFill/>
            <a:miter lim="800000"/>
            <a:headEnd/>
            <a:tailEnd/>
          </a:ln>
          <a:effectLst>
            <a:outerShdw dist="107763" dir="2700000" algn="ctr" rotWithShape="0">
              <a:srgbClr val="808080">
                <a:alpha val="50000"/>
              </a:srgbClr>
            </a:outerShdw>
          </a:effectLst>
        </p:spPr>
        <p:txBody>
          <a:bodyPr/>
          <a:lstStyle/>
          <a:p>
            <a:pPr algn="ctr"/>
            <a:r>
              <a:rPr lang="zh-CN" altLang="en-US" sz="1800" dirty="0" smtClean="0">
                <a:solidFill>
                  <a:schemeClr val="bg1"/>
                </a:solidFill>
              </a:rPr>
              <a:t>初始状态没有</a:t>
            </a:r>
            <a:r>
              <a:rPr lang="en-US" altLang="zh-CN" sz="1800" dirty="0" err="1" smtClean="0">
                <a:solidFill>
                  <a:schemeClr val="bg1"/>
                </a:solidFill>
              </a:rPr>
              <a:t>onclick</a:t>
            </a:r>
            <a:endParaRPr lang="zh-CN" altLang="en-US" sz="1800" dirty="0">
              <a:solidFill>
                <a:schemeClr val="bg1"/>
              </a:solidFill>
            </a:endParaRPr>
          </a:p>
        </p:txBody>
      </p:sp>
    </p:spTree>
    <p:extLst>
      <p:ext uri="{BB962C8B-B14F-4D97-AF65-F5344CB8AC3E}">
        <p14:creationId xmlns:p14="http://schemas.microsoft.com/office/powerpoint/2010/main" val="413039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edge">
                                      <p:cBhvr>
                                        <p:cTn id="18" dur="2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0-#ppt_w/2"/>
                                          </p:val>
                                        </p:tav>
                                        <p:tav tm="100000">
                                          <p:val>
                                            <p:strVal val="#ppt_x"/>
                                          </p:val>
                                        </p:tav>
                                      </p:tavLst>
                                    </p:anim>
                                    <p:anim calcmode="lin" valueType="num">
                                      <p:cBhvr additive="base">
                                        <p:cTn id="2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edge">
                                      <p:cBhvr>
                                        <p:cTn id="34" dur="2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ox(in)">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0-#ppt_w/2"/>
                                          </p:val>
                                        </p:tav>
                                        <p:tav tm="100000">
                                          <p:val>
                                            <p:strVal val="#ppt_x"/>
                                          </p:val>
                                        </p:tav>
                                      </p:tavLst>
                                    </p:anim>
                                    <p:anim calcmode="lin" valueType="num">
                                      <p:cBhvr additive="base">
                                        <p:cTn id="4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1" grpId="0" animBg="1"/>
      <p:bldP spid="1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zh-CN" sz="2800" dirty="0" smtClean="0"/>
              <a:t>15.1.3 </a:t>
            </a:r>
            <a:r>
              <a:rPr lang="zh-CN" altLang="en-US" sz="2800" dirty="0" smtClean="0"/>
              <a:t>事件处理</a:t>
            </a:r>
            <a:r>
              <a:rPr lang="en-US" altLang="zh-CN" sz="2800" dirty="0" smtClean="0"/>
              <a:t>-</a:t>
            </a:r>
            <a:r>
              <a:rPr lang="zh-CN" altLang="en-US" sz="2800" dirty="0" smtClean="0"/>
              <a:t>特定</a:t>
            </a:r>
            <a:r>
              <a:rPr lang="zh-CN" altLang="en-US" sz="2800" dirty="0"/>
              <a:t>对象的特定</a:t>
            </a:r>
            <a:r>
              <a:rPr lang="zh-CN" altLang="en-US" sz="2800" dirty="0" smtClean="0"/>
              <a:t>事件指定</a:t>
            </a:r>
            <a:r>
              <a:rPr lang="zh-CN" altLang="en-US" dirty="0" smtClean="0"/>
              <a:t> </a:t>
            </a:r>
            <a:endParaRPr lang="zh-CN" altLang="en-US" dirty="0"/>
          </a:p>
        </p:txBody>
      </p:sp>
      <p:sp>
        <p:nvSpPr>
          <p:cNvPr id="5" name="Rectangle 3"/>
          <p:cNvSpPr>
            <a:spLocks noGrp="1" noChangeArrowheads="1"/>
          </p:cNvSpPr>
          <p:nvPr>
            <p:ph idx="1"/>
          </p:nvPr>
        </p:nvSpPr>
        <p:spPr>
          <a:xfrm>
            <a:off x="533400" y="819150"/>
            <a:ext cx="8509000" cy="1219200"/>
          </a:xfrm>
        </p:spPr>
        <p:txBody>
          <a:bodyPr/>
          <a:lstStyle/>
          <a:p>
            <a:pPr>
              <a:lnSpc>
                <a:spcPct val="80000"/>
              </a:lnSpc>
              <a:buFont typeface="Wingdings" pitchFamily="2" charset="2"/>
              <a:buNone/>
            </a:pPr>
            <a:r>
              <a:rPr lang="zh-CN" altLang="en-US" dirty="0" smtClean="0"/>
              <a:t>特定</a:t>
            </a:r>
            <a:r>
              <a:rPr lang="zh-CN" altLang="en-US" dirty="0"/>
              <a:t>对象的特定</a:t>
            </a:r>
            <a:r>
              <a:rPr lang="zh-CN" altLang="en-US" dirty="0" smtClean="0"/>
              <a:t>事件指定：</a:t>
            </a:r>
            <a:endParaRPr lang="zh-CN" altLang="en-US" dirty="0"/>
          </a:p>
          <a:p>
            <a:pPr>
              <a:spcBef>
                <a:spcPts val="0"/>
              </a:spcBef>
              <a:spcAft>
                <a:spcPts val="0"/>
              </a:spcAft>
              <a:buNone/>
            </a:pPr>
            <a:r>
              <a:rPr lang="en-US" altLang="zh-CN" sz="1800" dirty="0">
                <a:latin typeface="黑体" pitchFamily="2" charset="-122"/>
                <a:ea typeface="黑体" pitchFamily="2" charset="-122"/>
              </a:rPr>
              <a:t>   </a:t>
            </a:r>
            <a:r>
              <a:rPr lang="en-US" altLang="zh-CN" sz="1800" dirty="0">
                <a:solidFill>
                  <a:srgbClr val="FF0000"/>
                </a:solidFill>
                <a:latin typeface="Verdana" pitchFamily="34" charset="0"/>
                <a:ea typeface="Verdana" pitchFamily="34" charset="0"/>
                <a:cs typeface="Verdana" pitchFamily="34" charset="0"/>
              </a:rPr>
              <a:t>&lt;script type</a:t>
            </a:r>
            <a:r>
              <a:rPr lang="en-US" altLang="zh-CN" sz="1800" dirty="0" smtClean="0">
                <a:solidFill>
                  <a:srgbClr val="FF0000"/>
                </a:solidFill>
                <a:latin typeface="Verdana" pitchFamily="34" charset="0"/>
                <a:ea typeface="Verdana" pitchFamily="34" charset="0"/>
                <a:cs typeface="Verdana" pitchFamily="34" charset="0"/>
              </a:rPr>
              <a:t>=</a:t>
            </a:r>
            <a:r>
              <a:rPr lang="en-US" altLang="zh-CN" sz="1800" dirty="0">
                <a:solidFill>
                  <a:srgbClr val="FF0000"/>
                </a:solidFill>
                <a:latin typeface="Verdana" pitchFamily="34" charset="0"/>
                <a:ea typeface="Verdana" pitchFamily="34" charset="0"/>
                <a:cs typeface="Verdana" pitchFamily="34" charset="0"/>
              </a:rPr>
              <a:t>"</a:t>
            </a:r>
            <a:r>
              <a:rPr lang="en-US" altLang="zh-CN" sz="1800" dirty="0" smtClean="0">
                <a:solidFill>
                  <a:srgbClr val="FF0000"/>
                </a:solidFill>
                <a:latin typeface="Verdana" pitchFamily="34" charset="0"/>
                <a:ea typeface="Verdana" pitchFamily="34" charset="0"/>
                <a:cs typeface="Verdana" pitchFamily="34" charset="0"/>
              </a:rPr>
              <a:t>text/</a:t>
            </a:r>
            <a:r>
              <a:rPr lang="en-US" altLang="zh-CN" sz="1800" dirty="0" err="1" smtClean="0">
                <a:solidFill>
                  <a:srgbClr val="FF0000"/>
                </a:solidFill>
                <a:latin typeface="Verdana" pitchFamily="34" charset="0"/>
                <a:ea typeface="Verdana" pitchFamily="34" charset="0"/>
                <a:cs typeface="Verdana" pitchFamily="34" charset="0"/>
              </a:rPr>
              <a:t>javascript</a:t>
            </a:r>
            <a:r>
              <a:rPr lang="en-US" altLang="zh-CN" sz="1800" dirty="0">
                <a:solidFill>
                  <a:srgbClr val="FF0000"/>
                </a:solidFill>
                <a:latin typeface="Verdana" pitchFamily="34" charset="0"/>
                <a:ea typeface="Verdana" pitchFamily="34" charset="0"/>
                <a:cs typeface="Verdana" pitchFamily="34" charset="0"/>
              </a:rPr>
              <a:t>"</a:t>
            </a:r>
            <a:r>
              <a:rPr lang="en-US" altLang="zh-CN" sz="1800" dirty="0" smtClean="0">
                <a:solidFill>
                  <a:srgbClr val="FF0000"/>
                </a:solidFill>
                <a:latin typeface="Verdana" pitchFamily="34" charset="0"/>
                <a:ea typeface="Verdana" pitchFamily="34" charset="0"/>
                <a:cs typeface="Verdana" pitchFamily="34" charset="0"/>
              </a:rPr>
              <a:t> </a:t>
            </a:r>
            <a:r>
              <a:rPr lang="en-US" altLang="zh-CN" sz="1800" dirty="0">
                <a:solidFill>
                  <a:srgbClr val="FF0000"/>
                </a:solidFill>
                <a:latin typeface="Verdana" pitchFamily="34" charset="0"/>
                <a:ea typeface="Verdana" pitchFamily="34" charset="0"/>
                <a:cs typeface="Verdana" pitchFamily="34" charset="0"/>
              </a:rPr>
              <a:t>for</a:t>
            </a:r>
            <a:r>
              <a:rPr lang="en-US" altLang="zh-CN" sz="1800" dirty="0" smtClean="0">
                <a:solidFill>
                  <a:srgbClr val="FF0000"/>
                </a:solidFill>
                <a:latin typeface="Verdana" pitchFamily="34" charset="0"/>
                <a:ea typeface="Verdana" pitchFamily="34" charset="0"/>
                <a:cs typeface="Verdana" pitchFamily="34" charset="0"/>
              </a:rPr>
              <a:t>=</a:t>
            </a:r>
            <a:r>
              <a:rPr lang="en-US" altLang="zh-CN" sz="1800" dirty="0">
                <a:solidFill>
                  <a:srgbClr val="FF0000"/>
                </a:solidFill>
                <a:latin typeface="Verdana" pitchFamily="34" charset="0"/>
                <a:ea typeface="Verdana" pitchFamily="34" charset="0"/>
                <a:cs typeface="Verdana" pitchFamily="34" charset="0"/>
              </a:rPr>
              <a:t>"</a:t>
            </a:r>
            <a:r>
              <a:rPr lang="zh-CN" altLang="en-US" sz="1800" dirty="0" smtClean="0">
                <a:solidFill>
                  <a:srgbClr val="FF0000"/>
                </a:solidFill>
                <a:latin typeface="Verdana" pitchFamily="34" charset="0"/>
                <a:ea typeface="黑体" pitchFamily="2" charset="-122"/>
                <a:cs typeface="Verdana" pitchFamily="34" charset="0"/>
              </a:rPr>
              <a:t>对象</a:t>
            </a:r>
            <a:r>
              <a:rPr lang="en-US" altLang="zh-CN" sz="1800" dirty="0">
                <a:solidFill>
                  <a:srgbClr val="FF0000"/>
                </a:solidFill>
                <a:latin typeface="Verdana" pitchFamily="34" charset="0"/>
                <a:ea typeface="Verdana" pitchFamily="34" charset="0"/>
                <a:cs typeface="Verdana" pitchFamily="34" charset="0"/>
              </a:rPr>
              <a:t>"</a:t>
            </a:r>
            <a:r>
              <a:rPr lang="en-US" altLang="zh-CN" sz="1800" dirty="0" smtClean="0">
                <a:solidFill>
                  <a:srgbClr val="FF0000"/>
                </a:solidFill>
                <a:latin typeface="Verdana" pitchFamily="34" charset="0"/>
                <a:ea typeface="Verdana" pitchFamily="34" charset="0"/>
                <a:cs typeface="Verdana" pitchFamily="34" charset="0"/>
              </a:rPr>
              <a:t> </a:t>
            </a:r>
            <a:r>
              <a:rPr lang="en-US" altLang="zh-CN" sz="1800" dirty="0">
                <a:solidFill>
                  <a:srgbClr val="FF0000"/>
                </a:solidFill>
                <a:latin typeface="Verdana" pitchFamily="34" charset="0"/>
                <a:ea typeface="Verdana" pitchFamily="34" charset="0"/>
                <a:cs typeface="Verdana" pitchFamily="34" charset="0"/>
              </a:rPr>
              <a:t>event</a:t>
            </a:r>
            <a:r>
              <a:rPr lang="en-US" altLang="zh-CN" sz="1800" dirty="0" smtClean="0">
                <a:solidFill>
                  <a:srgbClr val="FF0000"/>
                </a:solidFill>
                <a:latin typeface="Verdana" pitchFamily="34" charset="0"/>
                <a:ea typeface="Verdana" pitchFamily="34" charset="0"/>
                <a:cs typeface="Verdana" pitchFamily="34" charset="0"/>
              </a:rPr>
              <a:t>=</a:t>
            </a:r>
            <a:r>
              <a:rPr lang="en-US" altLang="zh-CN" sz="1800" dirty="0">
                <a:solidFill>
                  <a:srgbClr val="FF0000"/>
                </a:solidFill>
                <a:latin typeface="Verdana" pitchFamily="34" charset="0"/>
                <a:ea typeface="Verdana" pitchFamily="34" charset="0"/>
                <a:cs typeface="Verdana" pitchFamily="34" charset="0"/>
              </a:rPr>
              <a:t>"</a:t>
            </a:r>
            <a:r>
              <a:rPr lang="zh-CN" altLang="en-US" sz="1800" dirty="0" smtClean="0">
                <a:solidFill>
                  <a:srgbClr val="FF0000"/>
                </a:solidFill>
                <a:latin typeface="Verdana" pitchFamily="34" charset="0"/>
                <a:ea typeface="黑体" pitchFamily="2" charset="-122"/>
                <a:cs typeface="Verdana" pitchFamily="34" charset="0"/>
              </a:rPr>
              <a:t>事件句柄</a:t>
            </a:r>
            <a:r>
              <a:rPr lang="en-US" altLang="zh-CN" sz="1800" dirty="0" smtClean="0">
                <a:solidFill>
                  <a:srgbClr val="FF0000"/>
                </a:solidFill>
                <a:latin typeface="Verdana" pitchFamily="34" charset="0"/>
                <a:ea typeface="Verdana" pitchFamily="34" charset="0"/>
                <a:cs typeface="Verdana" pitchFamily="34" charset="0"/>
              </a:rPr>
              <a:t>"&gt;</a:t>
            </a:r>
            <a:endParaRPr lang="en-US" altLang="zh-CN" sz="1800" dirty="0">
              <a:solidFill>
                <a:srgbClr val="FF0000"/>
              </a:solidFill>
              <a:latin typeface="Verdana" pitchFamily="34" charset="0"/>
              <a:ea typeface="Verdana" pitchFamily="34" charset="0"/>
              <a:cs typeface="Verdana" pitchFamily="34" charset="0"/>
            </a:endParaRPr>
          </a:p>
          <a:p>
            <a:pPr>
              <a:spcBef>
                <a:spcPts val="0"/>
              </a:spcBef>
              <a:spcAft>
                <a:spcPts val="0"/>
              </a:spcAft>
              <a:buFont typeface="Wingdings" pitchFamily="2" charset="2"/>
              <a:buNone/>
            </a:pPr>
            <a:r>
              <a:rPr lang="en-US" altLang="zh-CN" sz="1800" dirty="0">
                <a:solidFill>
                  <a:srgbClr val="FF0000"/>
                </a:solidFill>
                <a:latin typeface="Verdana" pitchFamily="34" charset="0"/>
                <a:ea typeface="Verdana" pitchFamily="34" charset="0"/>
                <a:cs typeface="Verdana" pitchFamily="34" charset="0"/>
              </a:rPr>
              <a:t>             //</a:t>
            </a:r>
            <a:r>
              <a:rPr lang="zh-CN" altLang="en-US" sz="1800" dirty="0">
                <a:solidFill>
                  <a:srgbClr val="FF0000"/>
                </a:solidFill>
                <a:latin typeface="Verdana" pitchFamily="34" charset="0"/>
                <a:ea typeface="黑体" pitchFamily="2" charset="-122"/>
                <a:cs typeface="Verdana" pitchFamily="34" charset="0"/>
              </a:rPr>
              <a:t>事件处理程序代码</a:t>
            </a:r>
          </a:p>
          <a:p>
            <a:pPr>
              <a:spcBef>
                <a:spcPts val="0"/>
              </a:spcBef>
              <a:spcAft>
                <a:spcPts val="0"/>
              </a:spcAft>
              <a:buFont typeface="Wingdings" pitchFamily="2" charset="2"/>
              <a:buNone/>
            </a:pPr>
            <a:r>
              <a:rPr lang="en-US" altLang="zh-CN" sz="1800" dirty="0">
                <a:solidFill>
                  <a:srgbClr val="FF0000"/>
                </a:solidFill>
                <a:latin typeface="Verdana" pitchFamily="34" charset="0"/>
                <a:ea typeface="Verdana" pitchFamily="34" charset="0"/>
                <a:cs typeface="Verdana" pitchFamily="34" charset="0"/>
              </a:rPr>
              <a:t>     </a:t>
            </a:r>
            <a:r>
              <a:rPr lang="en-US" altLang="zh-CN" sz="1800" dirty="0" smtClean="0">
                <a:solidFill>
                  <a:srgbClr val="FF0000"/>
                </a:solidFill>
                <a:latin typeface="Verdana" pitchFamily="34" charset="0"/>
                <a:ea typeface="Verdana" pitchFamily="34" charset="0"/>
                <a:cs typeface="Verdana" pitchFamily="34" charset="0"/>
              </a:rPr>
              <a:t>&lt;/</a:t>
            </a:r>
            <a:r>
              <a:rPr lang="en-US" altLang="zh-CN" sz="1800" dirty="0">
                <a:solidFill>
                  <a:srgbClr val="FF0000"/>
                </a:solidFill>
                <a:latin typeface="Verdana" pitchFamily="34" charset="0"/>
                <a:ea typeface="Verdana" pitchFamily="34" charset="0"/>
                <a:cs typeface="Verdana" pitchFamily="34" charset="0"/>
              </a:rPr>
              <a:t>script</a:t>
            </a:r>
            <a:r>
              <a:rPr lang="en-US" altLang="zh-CN" sz="1800" dirty="0" smtClean="0">
                <a:solidFill>
                  <a:srgbClr val="FF0000"/>
                </a:solidFill>
                <a:latin typeface="Verdana" pitchFamily="34" charset="0"/>
                <a:ea typeface="Verdana" pitchFamily="34" charset="0"/>
                <a:cs typeface="Verdana" pitchFamily="34" charset="0"/>
              </a:rPr>
              <a:t>&gt;</a:t>
            </a:r>
          </a:p>
        </p:txBody>
      </p:sp>
      <p:sp>
        <p:nvSpPr>
          <p:cNvPr id="7" name="矩形 6"/>
          <p:cNvSpPr/>
          <p:nvPr/>
        </p:nvSpPr>
        <p:spPr>
          <a:xfrm>
            <a:off x="533400" y="2126645"/>
            <a:ext cx="5486400" cy="2593018"/>
          </a:xfrm>
          <a:prstGeom prst="rect">
            <a:avLst/>
          </a:prstGeom>
        </p:spPr>
        <p:txBody>
          <a:bodyPr wrap="square">
            <a:spAutoFit/>
          </a:bodyPr>
          <a:lstStyle/>
          <a:p>
            <a:pPr>
              <a:lnSpc>
                <a:spcPts val="1300"/>
              </a:lnSpc>
              <a:spcBef>
                <a:spcPts val="0"/>
              </a:spcBef>
            </a:pPr>
            <a:r>
              <a:rPr lang="en-US" altLang="zh-CN" sz="1400" b="0" dirty="0" smtClean="0">
                <a:latin typeface="Verdana" pitchFamily="34" charset="0"/>
                <a:ea typeface="Verdana" pitchFamily="34" charset="0"/>
                <a:cs typeface="Verdana" pitchFamily="34" charset="0"/>
              </a:rPr>
              <a:t>&lt;!-- edu_15_1_3.html --&gt;</a:t>
            </a:r>
          </a:p>
          <a:p>
            <a:pPr>
              <a:lnSpc>
                <a:spcPts val="1300"/>
              </a:lnSpc>
              <a:spcBef>
                <a:spcPts val="0"/>
              </a:spcBef>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doctype</a:t>
            </a:r>
            <a:r>
              <a:rPr lang="en-US" altLang="zh-CN" sz="1400" b="0" dirty="0" smtClean="0">
                <a:latin typeface="Verdana" pitchFamily="34" charset="0"/>
                <a:ea typeface="Verdana" pitchFamily="34" charset="0"/>
                <a:cs typeface="Verdana" pitchFamily="34" charset="0"/>
              </a:rPr>
              <a:t> html&gt;</a:t>
            </a:r>
          </a:p>
          <a:p>
            <a:pPr>
              <a:lnSpc>
                <a:spcPts val="1300"/>
              </a:lnSpc>
              <a:spcBef>
                <a:spcPts val="0"/>
              </a:spcBef>
            </a:pPr>
            <a:r>
              <a:rPr lang="en-US" altLang="zh-CN" sz="1400" b="0" dirty="0" smtClean="0">
                <a:latin typeface="Verdana" pitchFamily="34" charset="0"/>
                <a:ea typeface="Verdana" pitchFamily="34" charset="0"/>
                <a:cs typeface="Verdana" pitchFamily="34" charset="0"/>
              </a:rPr>
              <a:t>&lt;html </a:t>
            </a:r>
            <a:r>
              <a:rPr lang="en-US" altLang="zh-CN" sz="1400" b="0" dirty="0" err="1" smtClean="0">
                <a:latin typeface="Verdana" pitchFamily="34" charset="0"/>
                <a:ea typeface="Verdana" pitchFamily="34" charset="0"/>
                <a:cs typeface="Verdana" pitchFamily="34" charset="0"/>
              </a:rPr>
              <a:t>lang</a:t>
            </a:r>
            <a:r>
              <a:rPr lang="en-US" altLang="zh-CN" sz="1400" b="0" dirty="0" smtClean="0">
                <a:latin typeface="Verdana" pitchFamily="34" charset="0"/>
                <a:ea typeface="Verdana" pitchFamily="34" charset="0"/>
                <a:cs typeface="Verdana" pitchFamily="34" charset="0"/>
              </a:rPr>
              <a:t>="en"&gt;</a:t>
            </a:r>
          </a:p>
          <a:p>
            <a:pPr>
              <a:lnSpc>
                <a:spcPts val="1300"/>
              </a:lnSpc>
              <a:spcBef>
                <a:spcPts val="0"/>
              </a:spcBef>
            </a:pPr>
            <a:r>
              <a:rPr lang="en-US" altLang="zh-CN" sz="1400" b="0" dirty="0" smtClean="0">
                <a:latin typeface="Verdana" pitchFamily="34" charset="0"/>
                <a:ea typeface="Verdana" pitchFamily="34" charset="0"/>
                <a:cs typeface="Verdana" pitchFamily="34" charset="0"/>
              </a:rPr>
              <a:t> &lt;head&gt;</a:t>
            </a:r>
          </a:p>
          <a:p>
            <a:pPr>
              <a:lnSpc>
                <a:spcPts val="1300"/>
              </a:lnSpc>
              <a:spcBef>
                <a:spcPts val="0"/>
              </a:spcBef>
            </a:pPr>
            <a:r>
              <a:rPr lang="en-US" altLang="zh-CN" sz="1400" b="0" dirty="0" smtClean="0">
                <a:latin typeface="Verdana" pitchFamily="34" charset="0"/>
                <a:ea typeface="Verdana" pitchFamily="34" charset="0"/>
                <a:cs typeface="Verdana" pitchFamily="34" charset="0"/>
              </a:rPr>
              <a:t>  &lt;meta </a:t>
            </a:r>
            <a:r>
              <a:rPr lang="en-US" altLang="zh-CN" sz="1400" b="0" dirty="0" err="1" smtClean="0">
                <a:latin typeface="Verdana" pitchFamily="34" charset="0"/>
                <a:ea typeface="Verdana" pitchFamily="34" charset="0"/>
                <a:cs typeface="Verdana" pitchFamily="34" charset="0"/>
              </a:rPr>
              <a:t>charset</a:t>
            </a:r>
            <a:r>
              <a:rPr lang="en-US" altLang="zh-CN" sz="1400" b="0" dirty="0" smtClean="0">
                <a:latin typeface="Verdana" pitchFamily="34" charset="0"/>
                <a:ea typeface="Verdana" pitchFamily="34" charset="0"/>
                <a:cs typeface="Verdana" pitchFamily="34" charset="0"/>
              </a:rPr>
              <a:t>="UTF-8"&gt;</a:t>
            </a:r>
          </a:p>
          <a:p>
            <a:pPr>
              <a:lnSpc>
                <a:spcPts val="1300"/>
              </a:lnSpc>
              <a:spcBef>
                <a:spcPts val="0"/>
              </a:spcBef>
            </a:pPr>
            <a:r>
              <a:rPr lang="en-US" altLang="zh-CN" sz="1400" b="0" dirty="0" smtClean="0">
                <a:latin typeface="Verdana" pitchFamily="34" charset="0"/>
                <a:ea typeface="Verdana" pitchFamily="34" charset="0"/>
                <a:cs typeface="Verdana" pitchFamily="34" charset="0"/>
              </a:rPr>
              <a:t>&lt;title&gt;</a:t>
            </a:r>
            <a:r>
              <a:rPr lang="zh-CN" altLang="en-US" sz="1400" b="0" dirty="0" smtClean="0">
                <a:latin typeface="Verdana" pitchFamily="34" charset="0"/>
                <a:cs typeface="Verdana" pitchFamily="34" charset="0"/>
              </a:rPr>
              <a:t>给特定对象指定特定事件处理程序</a:t>
            </a:r>
            <a:r>
              <a:rPr lang="en-US" altLang="zh-CN" sz="1400" b="0" dirty="0" smtClean="0">
                <a:latin typeface="Verdana" pitchFamily="34" charset="0"/>
                <a:ea typeface="Verdana" pitchFamily="34" charset="0"/>
                <a:cs typeface="Verdana" pitchFamily="34" charset="0"/>
              </a:rPr>
              <a:t>&lt;/title&gt;</a:t>
            </a:r>
          </a:p>
          <a:p>
            <a:pPr>
              <a:lnSpc>
                <a:spcPts val="1300"/>
              </a:lnSpc>
              <a:spcBef>
                <a:spcPts val="0"/>
              </a:spcBef>
            </a:pPr>
            <a:r>
              <a:rPr lang="en-US" altLang="zh-CN" sz="1400" b="0" dirty="0" smtClean="0">
                <a:latin typeface="Verdana" pitchFamily="34" charset="0"/>
                <a:ea typeface="Verdana" pitchFamily="34" charset="0"/>
                <a:cs typeface="Verdana" pitchFamily="34" charset="0"/>
              </a:rPr>
              <a:t>&lt;/head&gt;</a:t>
            </a:r>
          </a:p>
          <a:p>
            <a:pPr>
              <a:lnSpc>
                <a:spcPts val="1300"/>
              </a:lnSpc>
              <a:spcBef>
                <a:spcPts val="0"/>
              </a:spcBef>
            </a:pPr>
            <a:r>
              <a:rPr lang="en-US" altLang="zh-CN" sz="1400" b="0" dirty="0" smtClean="0">
                <a:latin typeface="Verdana" pitchFamily="34" charset="0"/>
                <a:ea typeface="Verdana" pitchFamily="34" charset="0"/>
                <a:cs typeface="Verdana" pitchFamily="34" charset="0"/>
              </a:rPr>
              <a:t>&lt;body&gt;</a:t>
            </a:r>
          </a:p>
          <a:p>
            <a:pPr>
              <a:lnSpc>
                <a:spcPts val="1300"/>
              </a:lnSpc>
              <a:spcBef>
                <a:spcPts val="0"/>
              </a:spcBef>
            </a:pPr>
            <a:r>
              <a:rPr lang="en-US" altLang="zh-CN" sz="1400" b="0" dirty="0" smtClean="0">
                <a:latin typeface="Verdana" pitchFamily="34" charset="0"/>
                <a:ea typeface="Verdana" pitchFamily="34" charset="0"/>
                <a:cs typeface="Verdana" pitchFamily="34" charset="0"/>
              </a:rPr>
              <a:t>&lt;h4&gt;</a:t>
            </a:r>
            <a:r>
              <a:rPr lang="zh-CN" altLang="en-US" sz="1400" b="0" dirty="0" smtClean="0">
                <a:latin typeface="Verdana" pitchFamily="34" charset="0"/>
                <a:cs typeface="Verdana" pitchFamily="34" charset="0"/>
              </a:rPr>
              <a:t>给特定对象指定特定事件处理程序</a:t>
            </a:r>
            <a:r>
              <a:rPr lang="en-US" altLang="zh-CN" sz="1400" b="0" dirty="0" smtClean="0">
                <a:latin typeface="Verdana" pitchFamily="34" charset="0"/>
                <a:ea typeface="Verdana" pitchFamily="34" charset="0"/>
                <a:cs typeface="Verdana" pitchFamily="34" charset="0"/>
              </a:rPr>
              <a:t>&lt;/h4&gt;</a:t>
            </a:r>
          </a:p>
          <a:p>
            <a:pPr>
              <a:lnSpc>
                <a:spcPts val="1300"/>
              </a:lnSpc>
              <a:spcBef>
                <a:spcPts val="0"/>
              </a:spcBef>
            </a:pPr>
            <a:r>
              <a:rPr lang="en-US" altLang="zh-CN" sz="1400" b="0" dirty="0" smtClean="0">
                <a:latin typeface="Verdana" pitchFamily="34" charset="0"/>
                <a:ea typeface="Verdana" pitchFamily="34" charset="0"/>
                <a:cs typeface="Verdana" pitchFamily="34" charset="0"/>
              </a:rPr>
              <a:t>&lt;script type="text/</a:t>
            </a:r>
            <a:r>
              <a:rPr lang="en-US" altLang="zh-CN" sz="1400" b="0" dirty="0" err="1" smtClean="0">
                <a:latin typeface="Verdana" pitchFamily="34" charset="0"/>
                <a:ea typeface="Verdana" pitchFamily="34" charset="0"/>
                <a:cs typeface="Verdana" pitchFamily="34" charset="0"/>
              </a:rPr>
              <a:t>javascript</a:t>
            </a:r>
            <a:r>
              <a:rPr lang="en-US" altLang="zh-CN" sz="1400" b="0" dirty="0" smtClean="0">
                <a:latin typeface="Verdana" pitchFamily="34" charset="0"/>
                <a:ea typeface="Verdana" pitchFamily="34" charset="0"/>
                <a:cs typeface="Verdana" pitchFamily="34" charset="0"/>
              </a:rPr>
              <a:t>" for="window" event="</a:t>
            </a:r>
            <a:r>
              <a:rPr lang="en-US" altLang="zh-CN" sz="1400" b="0" dirty="0" err="1" smtClean="0">
                <a:latin typeface="Verdana" pitchFamily="34" charset="0"/>
                <a:ea typeface="Verdana" pitchFamily="34" charset="0"/>
                <a:cs typeface="Verdana" pitchFamily="34" charset="0"/>
              </a:rPr>
              <a:t>onload</a:t>
            </a:r>
            <a:r>
              <a:rPr lang="en-US" altLang="zh-CN" sz="1400" b="0" dirty="0" smtClean="0">
                <a:latin typeface="Verdana" pitchFamily="34" charset="0"/>
                <a:ea typeface="Verdana" pitchFamily="34" charset="0"/>
                <a:cs typeface="Verdana" pitchFamily="34" charset="0"/>
              </a:rPr>
              <a:t>"&gt;</a:t>
            </a:r>
          </a:p>
          <a:p>
            <a:pPr>
              <a:lnSpc>
                <a:spcPts val="1300"/>
              </a:lnSpc>
              <a:spcBef>
                <a:spcPts val="0"/>
              </a:spcBef>
            </a:pPr>
            <a:r>
              <a:rPr lang="en-US" altLang="zh-CN" sz="1400" b="0" dirty="0" smtClean="0">
                <a:latin typeface="Verdana" pitchFamily="34" charset="0"/>
                <a:ea typeface="Verdana" pitchFamily="34" charset="0"/>
                <a:cs typeface="Verdana" pitchFamily="34" charset="0"/>
              </a:rPr>
              <a:t>    alert("</a:t>
            </a:r>
            <a:r>
              <a:rPr lang="zh-CN" altLang="en-US" sz="1400" b="0" dirty="0" smtClean="0">
                <a:latin typeface="Verdana" pitchFamily="34" charset="0"/>
                <a:cs typeface="Verdana" pitchFamily="34" charset="0"/>
              </a:rPr>
              <a:t>网页读取完成，欢迎光临！</a:t>
            </a:r>
            <a:r>
              <a:rPr lang="en-US" altLang="zh-CN" sz="1400" b="0" dirty="0" smtClean="0">
                <a:latin typeface="Verdana" pitchFamily="34" charset="0"/>
                <a:ea typeface="Verdana" pitchFamily="34" charset="0"/>
                <a:cs typeface="Verdana" pitchFamily="34" charset="0"/>
              </a:rPr>
              <a:t>");</a:t>
            </a:r>
          </a:p>
          <a:p>
            <a:pPr>
              <a:lnSpc>
                <a:spcPts val="1300"/>
              </a:lnSpc>
              <a:spcBef>
                <a:spcPts val="0"/>
              </a:spcBef>
            </a:pPr>
            <a:r>
              <a:rPr lang="en-US" altLang="zh-CN" sz="1400" b="0" dirty="0" smtClean="0">
                <a:latin typeface="Verdana" pitchFamily="34" charset="0"/>
                <a:ea typeface="Verdana" pitchFamily="34" charset="0"/>
                <a:cs typeface="Verdana" pitchFamily="34" charset="0"/>
              </a:rPr>
              <a:t>&lt;/script&gt;		</a:t>
            </a:r>
          </a:p>
          <a:p>
            <a:pPr>
              <a:lnSpc>
                <a:spcPts val="1300"/>
              </a:lnSpc>
              <a:spcBef>
                <a:spcPts val="0"/>
              </a:spcBef>
            </a:pPr>
            <a:r>
              <a:rPr lang="en-US" altLang="zh-CN" sz="1400" b="0" dirty="0" smtClean="0">
                <a:latin typeface="Verdana" pitchFamily="34" charset="0"/>
                <a:ea typeface="Verdana" pitchFamily="34" charset="0"/>
                <a:cs typeface="Verdana" pitchFamily="34" charset="0"/>
              </a:rPr>
              <a:t>body&gt;</a:t>
            </a:r>
          </a:p>
          <a:p>
            <a:pPr>
              <a:lnSpc>
                <a:spcPts val="1300"/>
              </a:lnSpc>
              <a:spcBef>
                <a:spcPts val="0"/>
              </a:spcBef>
            </a:pPr>
            <a:r>
              <a:rPr lang="en-US" altLang="zh-CN" sz="1400" b="0" dirty="0" smtClean="0">
                <a:latin typeface="Verdana" pitchFamily="34" charset="0"/>
                <a:ea typeface="Verdana" pitchFamily="34" charset="0"/>
                <a:cs typeface="Verdana" pitchFamily="34" charset="0"/>
              </a:rPr>
              <a:t>&lt;/html&gt;</a:t>
            </a:r>
            <a:endParaRPr lang="zh-CN" altLang="en-US" sz="1400" b="0" dirty="0">
              <a:latin typeface="Verdana" pitchFamily="34" charset="0"/>
              <a:cs typeface="Verdana"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6096000" y="2343150"/>
            <a:ext cx="2820988" cy="1434209"/>
          </a:xfrm>
          <a:prstGeom prst="rect">
            <a:avLst/>
          </a:prstGeom>
          <a:noFill/>
          <a:ln w="9525">
            <a:noFill/>
            <a:miter lim="800000"/>
            <a:headEnd/>
            <a:tailEnd/>
          </a:ln>
        </p:spPr>
      </p:pic>
    </p:spTree>
    <p:extLst>
      <p:ext uri="{BB962C8B-B14F-4D97-AF65-F5344CB8AC3E}">
        <p14:creationId xmlns:p14="http://schemas.microsoft.com/office/powerpoint/2010/main" val="36246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1"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 calcmode="lin" valueType="num">
                                      <p:cBhvr additive="base">
                                        <p:cTn id="3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1"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additive="base">
                                        <p:cTn id="4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1"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 calcmode="lin" valueType="num">
                                      <p:cBhvr additive="base">
                                        <p:cTn id="4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CN" dirty="0" smtClean="0"/>
              <a:t>15.1.4 </a:t>
            </a:r>
            <a:r>
              <a:rPr lang="zh-CN" altLang="en-US" dirty="0"/>
              <a:t>事件</a:t>
            </a:r>
            <a:r>
              <a:rPr lang="zh-CN" altLang="en-US" dirty="0" smtClean="0"/>
              <a:t>处理程序的返回值</a:t>
            </a:r>
            <a:endParaRPr lang="zh-CN" altLang="en-US" dirty="0"/>
          </a:p>
        </p:txBody>
      </p:sp>
      <p:sp>
        <p:nvSpPr>
          <p:cNvPr id="157699" name="Rectangle 3"/>
          <p:cNvSpPr>
            <a:spLocks noGrp="1" noChangeArrowheads="1"/>
          </p:cNvSpPr>
          <p:nvPr>
            <p:ph idx="1"/>
          </p:nvPr>
        </p:nvSpPr>
        <p:spPr>
          <a:xfrm>
            <a:off x="533400" y="845344"/>
            <a:ext cx="8509000" cy="3860006"/>
          </a:xfrm>
        </p:spPr>
        <p:txBody>
          <a:bodyPr/>
          <a:lstStyle/>
          <a:p>
            <a:pPr>
              <a:lnSpc>
                <a:spcPct val="90000"/>
              </a:lnSpc>
              <a:buNone/>
            </a:pPr>
            <a:r>
              <a:rPr lang="zh-CN" altLang="en-US" dirty="0" smtClean="0"/>
              <a:t>事件处理程序的返回值</a:t>
            </a:r>
          </a:p>
          <a:p>
            <a:pPr>
              <a:lnSpc>
                <a:spcPct val="90000"/>
              </a:lnSpc>
              <a:buNone/>
            </a:pPr>
            <a:r>
              <a:rPr lang="zh-CN" altLang="en-US" dirty="0" smtClean="0"/>
              <a:t>         </a:t>
            </a:r>
            <a:r>
              <a:rPr lang="zh-CN" altLang="en-US" b="0" dirty="0" smtClean="0"/>
              <a:t>在</a:t>
            </a:r>
            <a:r>
              <a:rPr lang="en-US" altLang="zh-CN" b="0" dirty="0" smtClean="0"/>
              <a:t>JavaScript</a:t>
            </a:r>
            <a:r>
              <a:rPr lang="zh-CN" altLang="en-US" b="0" dirty="0" smtClean="0"/>
              <a:t>中通常事件处理程序</a:t>
            </a:r>
            <a:r>
              <a:rPr lang="zh-CN" altLang="en-US" b="0" dirty="0" smtClean="0">
                <a:solidFill>
                  <a:srgbClr val="FF0000"/>
                </a:solidFill>
              </a:rPr>
              <a:t>不需要有返回值</a:t>
            </a:r>
            <a:r>
              <a:rPr lang="zh-CN" altLang="en-US" b="0" dirty="0" smtClean="0"/>
              <a:t>，这时浏览器会按默认方式进行处理；很多情况下需要使用返回值，来判断事件处理程序是否正确进行处理。</a:t>
            </a:r>
          </a:p>
          <a:p>
            <a:pPr>
              <a:lnSpc>
                <a:spcPct val="90000"/>
              </a:lnSpc>
              <a:buNone/>
            </a:pPr>
            <a:r>
              <a:rPr lang="zh-CN" altLang="en-US" dirty="0" smtClean="0"/>
              <a:t>返回值类型：</a:t>
            </a:r>
            <a:r>
              <a:rPr lang="en-US" altLang="zh-CN" dirty="0" err="1" smtClean="0"/>
              <a:t>boolean</a:t>
            </a:r>
            <a:r>
              <a:rPr lang="zh-CN" altLang="en-US" dirty="0" smtClean="0"/>
              <a:t>布尔型值</a:t>
            </a:r>
          </a:p>
          <a:p>
            <a:pPr>
              <a:lnSpc>
                <a:spcPct val="90000"/>
              </a:lnSpc>
              <a:buNone/>
            </a:pPr>
            <a:r>
              <a:rPr lang="zh-CN" altLang="en-US" b="0" dirty="0" smtClean="0"/>
              <a:t>      浏览器根据返回值的类型决定下一步如何操作。当返回值为</a:t>
            </a:r>
            <a:r>
              <a:rPr lang="en-US" altLang="zh-CN" b="0" dirty="0" smtClean="0"/>
              <a:t>true</a:t>
            </a:r>
            <a:r>
              <a:rPr lang="zh-CN" altLang="en-US" b="0" dirty="0" smtClean="0"/>
              <a:t>，进行默认操作； 当返回值为 </a:t>
            </a:r>
            <a:r>
              <a:rPr lang="en-US" altLang="zh-CN" b="0" dirty="0" smtClean="0"/>
              <a:t>false</a:t>
            </a:r>
            <a:r>
              <a:rPr lang="zh-CN" altLang="en-US" b="0" dirty="0" smtClean="0"/>
              <a:t>，阻止浏览器的下一步操作。</a:t>
            </a:r>
          </a:p>
          <a:p>
            <a:pPr>
              <a:lnSpc>
                <a:spcPct val="90000"/>
              </a:lnSpc>
              <a:buNone/>
            </a:pPr>
            <a:r>
              <a:rPr lang="zh-CN" altLang="en-US" sz="1800" dirty="0" smtClean="0">
                <a:solidFill>
                  <a:srgbClr val="FF0000"/>
                </a:solidFill>
              </a:rPr>
              <a:t>基本语法：事件句柄</a:t>
            </a:r>
            <a:r>
              <a:rPr lang="en-US" altLang="zh-CN" sz="1800" dirty="0" smtClean="0">
                <a:solidFill>
                  <a:srgbClr val="FF0000"/>
                </a:solidFill>
              </a:rPr>
              <a:t>=“return </a:t>
            </a:r>
            <a:r>
              <a:rPr lang="zh-CN" altLang="en-US" sz="1800" dirty="0" smtClean="0">
                <a:solidFill>
                  <a:srgbClr val="FF0000"/>
                </a:solidFill>
              </a:rPr>
              <a:t>函数名（参数）</a:t>
            </a:r>
            <a:r>
              <a:rPr lang="en-US" altLang="zh-CN" sz="1800" dirty="0" smtClean="0">
                <a:solidFill>
                  <a:srgbClr val="FF0000"/>
                </a:solidFill>
              </a:rPr>
              <a:t>;"       </a:t>
            </a:r>
            <a:endParaRPr lang="zh-CN" altLang="en-US" sz="1800" dirty="0">
              <a:solidFill>
                <a:srgbClr val="FF0000"/>
              </a:solidFill>
            </a:endParaRPr>
          </a:p>
        </p:txBody>
      </p:sp>
    </p:spTree>
    <p:extLst>
      <p:ext uri="{BB962C8B-B14F-4D97-AF65-F5344CB8AC3E}">
        <p14:creationId xmlns:p14="http://schemas.microsoft.com/office/powerpoint/2010/main" val="18745392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sz="2800" dirty="0" smtClean="0"/>
              <a:t>15.1.4 </a:t>
            </a:r>
            <a:r>
              <a:rPr lang="zh-CN" altLang="en-US" sz="2800" dirty="0" smtClean="0"/>
              <a:t>事件处理程序的返回值</a:t>
            </a:r>
            <a:r>
              <a:rPr lang="en-US" altLang="zh-CN" sz="2800" dirty="0" smtClean="0"/>
              <a:t>-</a:t>
            </a:r>
            <a:r>
              <a:rPr lang="zh-CN" altLang="en-US" sz="2800" dirty="0" smtClean="0"/>
              <a:t>案例</a:t>
            </a:r>
            <a:r>
              <a:rPr lang="zh-CN" altLang="en-US" dirty="0" smtClean="0"/>
              <a:t> </a:t>
            </a:r>
            <a:endParaRPr lang="zh-CN" altLang="en-US" dirty="0"/>
          </a:p>
        </p:txBody>
      </p:sp>
      <p:sp>
        <p:nvSpPr>
          <p:cNvPr id="4" name="矩形 3"/>
          <p:cNvSpPr/>
          <p:nvPr/>
        </p:nvSpPr>
        <p:spPr>
          <a:xfrm>
            <a:off x="533400" y="819150"/>
            <a:ext cx="4419600" cy="4042132"/>
          </a:xfrm>
          <a:prstGeom prst="rect">
            <a:avLst/>
          </a:prstGeom>
        </p:spPr>
        <p:txBody>
          <a:bodyPr wrap="square">
            <a:spAutoFit/>
          </a:bodyPr>
          <a:lstStyle/>
          <a:p>
            <a:pPr>
              <a:lnSpc>
                <a:spcPts val="1400"/>
              </a:lnSpc>
              <a:spcBef>
                <a:spcPts val="0"/>
              </a:spcBef>
            </a:pPr>
            <a:r>
              <a:rPr lang="en-US" altLang="zh-CN" sz="1400" b="0" dirty="0" smtClean="0">
                <a:latin typeface="Verdana" pitchFamily="34" charset="0"/>
                <a:ea typeface="Verdana" pitchFamily="34" charset="0"/>
                <a:cs typeface="Verdana" pitchFamily="34" charset="0"/>
              </a:rPr>
              <a:t>&lt;!-- edu_15_1_4.html --&gt;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a:t>
            </a:r>
            <a:r>
              <a:rPr lang="en-US" altLang="zh-CN" sz="1400" b="0" dirty="0" err="1" smtClean="0">
                <a:latin typeface="Verdana" pitchFamily="34" charset="0"/>
                <a:ea typeface="Verdana" pitchFamily="34" charset="0"/>
                <a:cs typeface="Verdana" pitchFamily="34" charset="0"/>
              </a:rPr>
              <a:t>doctype</a:t>
            </a:r>
            <a:r>
              <a:rPr lang="en-US" altLang="zh-CN" sz="1400" b="0" dirty="0" smtClean="0">
                <a:latin typeface="Verdana" pitchFamily="34" charset="0"/>
                <a:ea typeface="Verdana" pitchFamily="34" charset="0"/>
                <a:cs typeface="Verdana" pitchFamily="34" charset="0"/>
              </a:rPr>
              <a:t> html&gt;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&lt;html </a:t>
            </a:r>
            <a:r>
              <a:rPr lang="en-US" altLang="zh-CN" sz="1400" b="0" dirty="0" err="1" smtClean="0">
                <a:latin typeface="Verdana" pitchFamily="34" charset="0"/>
                <a:ea typeface="Verdana" pitchFamily="34" charset="0"/>
                <a:cs typeface="Verdana" pitchFamily="34" charset="0"/>
              </a:rPr>
              <a:t>lang</a:t>
            </a:r>
            <a:r>
              <a:rPr lang="en-US" altLang="zh-CN" sz="1400" b="0" dirty="0" smtClean="0">
                <a:latin typeface="Verdana" pitchFamily="34" charset="0"/>
                <a:ea typeface="Verdana" pitchFamily="34" charset="0"/>
                <a:cs typeface="Verdana" pitchFamily="34" charset="0"/>
              </a:rPr>
              <a:t>="en"&gt;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&lt;head&gt;&lt;meta </a:t>
            </a:r>
            <a:r>
              <a:rPr lang="en-US" altLang="zh-CN" sz="1400" b="0" dirty="0" err="1" smtClean="0">
                <a:latin typeface="Verdana" pitchFamily="34" charset="0"/>
                <a:ea typeface="Verdana" pitchFamily="34" charset="0"/>
                <a:cs typeface="Verdana" pitchFamily="34" charset="0"/>
              </a:rPr>
              <a:t>charset</a:t>
            </a:r>
            <a:r>
              <a:rPr lang="en-US" altLang="zh-CN" sz="1400" b="0" dirty="0" smtClean="0">
                <a:latin typeface="Verdana" pitchFamily="34" charset="0"/>
                <a:ea typeface="Verdana" pitchFamily="34" charset="0"/>
                <a:cs typeface="Verdana" pitchFamily="34" charset="0"/>
              </a:rPr>
              <a:t>="UTF-8"&gt;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&lt;title&gt;</a:t>
            </a:r>
            <a:r>
              <a:rPr lang="zh-CN" altLang="en-US" sz="1400" b="0" dirty="0" smtClean="0">
                <a:latin typeface="Verdana" pitchFamily="34" charset="0"/>
                <a:ea typeface="Verdana" pitchFamily="34" charset="0"/>
                <a:cs typeface="Verdana" pitchFamily="34" charset="0"/>
              </a:rPr>
              <a:t>事件处理程序返回值的应用</a:t>
            </a:r>
            <a:r>
              <a:rPr lang="en-US" altLang="zh-CN" sz="1400" b="0" dirty="0" smtClean="0">
                <a:latin typeface="Verdana" pitchFamily="34" charset="0"/>
                <a:ea typeface="Verdana" pitchFamily="34" charset="0"/>
                <a:cs typeface="Verdana" pitchFamily="34" charset="0"/>
              </a:rPr>
              <a:t>&lt;/title&gt;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&lt;script language="</a:t>
            </a:r>
            <a:r>
              <a:rPr lang="en-US" altLang="zh-CN" sz="1400" b="0" dirty="0" err="1" smtClean="0">
                <a:latin typeface="Verdana" pitchFamily="34" charset="0"/>
                <a:ea typeface="Verdana" pitchFamily="34" charset="0"/>
                <a:cs typeface="Verdana" pitchFamily="34" charset="0"/>
              </a:rPr>
              <a:t>javascript</a:t>
            </a:r>
            <a:r>
              <a:rPr lang="en-US" altLang="zh-CN" sz="1400" b="0" dirty="0" smtClean="0">
                <a:latin typeface="Verdana" pitchFamily="34" charset="0"/>
                <a:ea typeface="Verdana" pitchFamily="34" charset="0"/>
                <a:cs typeface="Verdana" pitchFamily="34" charset="0"/>
              </a:rPr>
              <a:t>"&gt;</a:t>
            </a:r>
          </a:p>
          <a:p>
            <a:pPr>
              <a:lnSpc>
                <a:spcPts val="1400"/>
              </a:lnSpc>
              <a:spcBef>
                <a:spcPts val="0"/>
              </a:spcBef>
            </a:pPr>
            <a:r>
              <a:rPr lang="en-US" altLang="zh-CN" sz="1400" b="0" dirty="0" smtClean="0">
                <a:latin typeface="Verdana" pitchFamily="34" charset="0"/>
                <a:ea typeface="Verdana" pitchFamily="34" charset="0"/>
                <a:cs typeface="Verdana" pitchFamily="34" charset="0"/>
              </a:rPr>
              <a:t>function </a:t>
            </a:r>
            <a:r>
              <a:rPr lang="en-US" altLang="zh-CN" sz="1400" b="0" dirty="0" err="1" smtClean="0">
                <a:latin typeface="Verdana" pitchFamily="34" charset="0"/>
                <a:ea typeface="Verdana" pitchFamily="34" charset="0"/>
                <a:cs typeface="Verdana" pitchFamily="34" charset="0"/>
              </a:rPr>
              <a:t>showName</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if(document.form1.name1.value=="")</a:t>
            </a:r>
          </a:p>
          <a:p>
            <a:pPr>
              <a:lnSpc>
                <a:spcPts val="1400"/>
              </a:lnSpc>
              <a:spcBef>
                <a:spcPts val="0"/>
              </a:spcBef>
            </a:pPr>
            <a:r>
              <a:rPr lang="en-US" altLang="zh-CN" sz="1400" b="0" dirty="0" smtClean="0">
                <a:latin typeface="Verdana" pitchFamily="34" charset="0"/>
                <a:ea typeface="Verdana" pitchFamily="34" charset="0"/>
                <a:cs typeface="Verdana" pitchFamily="34" charset="0"/>
              </a:rPr>
              <a:t>{  alert("</a:t>
            </a:r>
            <a:r>
              <a:rPr lang="zh-CN" altLang="en-US" sz="1400" b="0" dirty="0" smtClean="0">
                <a:latin typeface="Verdana" pitchFamily="34" charset="0"/>
                <a:ea typeface="Verdana" pitchFamily="34" charset="0"/>
                <a:cs typeface="Verdana" pitchFamily="34" charset="0"/>
              </a:rPr>
              <a:t>没有输入内容！</a:t>
            </a: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return false;</a:t>
            </a:r>
          </a:p>
          <a:p>
            <a:pPr>
              <a:lnSpc>
                <a:spcPts val="1400"/>
              </a:lnSpc>
              <a:spcBef>
                <a:spcPts val="0"/>
              </a:spcBef>
            </a:pPr>
            <a:r>
              <a:rPr lang="en-US" altLang="zh-CN" sz="1400" b="0" dirty="0" smtClean="0">
                <a:latin typeface="Verdana" pitchFamily="34" charset="0"/>
                <a:ea typeface="Verdana" pitchFamily="34" charset="0"/>
                <a:cs typeface="Verdana" pitchFamily="34" charset="0"/>
              </a:rPr>
              <a:t>}else {</a:t>
            </a:r>
          </a:p>
          <a:p>
            <a:pPr>
              <a:lnSpc>
                <a:spcPts val="1400"/>
              </a:lnSpc>
              <a:spcBef>
                <a:spcPts val="0"/>
              </a:spcBef>
            </a:pPr>
            <a:r>
              <a:rPr lang="en-US" altLang="zh-CN" sz="1400" b="0" dirty="0" smtClean="0">
                <a:latin typeface="Verdana" pitchFamily="34" charset="0"/>
                <a:ea typeface="Verdana" pitchFamily="34" charset="0"/>
                <a:cs typeface="Verdana" pitchFamily="34" charset="0"/>
              </a:rPr>
              <a:t>alert("</a:t>
            </a:r>
            <a:r>
              <a:rPr lang="zh-CN" altLang="en-US" sz="1400" b="0" dirty="0" smtClean="0">
                <a:latin typeface="Verdana" pitchFamily="34" charset="0"/>
                <a:ea typeface="Verdana" pitchFamily="34" charset="0"/>
                <a:cs typeface="Verdana" pitchFamily="34" charset="0"/>
              </a:rPr>
              <a:t>欢迎你</a:t>
            </a:r>
            <a:r>
              <a:rPr lang="en-US" altLang="zh-CN" sz="1400" b="0" dirty="0" smtClean="0">
                <a:latin typeface="Verdana" pitchFamily="34" charset="0"/>
                <a:ea typeface="Verdana" pitchFamily="34" charset="0"/>
                <a:cs typeface="Verdana" pitchFamily="34" charset="0"/>
              </a:rPr>
              <a:t>!"+document.form1.name1.value);</a:t>
            </a:r>
          </a:p>
          <a:p>
            <a:pPr>
              <a:lnSpc>
                <a:spcPts val="1400"/>
              </a:lnSpc>
              <a:spcBef>
                <a:spcPts val="0"/>
              </a:spcBef>
            </a:pPr>
            <a:r>
              <a:rPr lang="en-US" altLang="zh-CN" sz="1400" b="0" dirty="0" smtClean="0">
                <a:latin typeface="Verdana" pitchFamily="34" charset="0"/>
                <a:ea typeface="Verdana" pitchFamily="34" charset="0"/>
                <a:cs typeface="Verdana" pitchFamily="34" charset="0"/>
              </a:rPr>
              <a:t>return true;}</a:t>
            </a:r>
          </a:p>
          <a:p>
            <a:pPr>
              <a:lnSpc>
                <a:spcPts val="1400"/>
              </a:lnSpc>
              <a:spcBef>
                <a:spcPts val="0"/>
              </a:spcBef>
            </a:pPr>
            <a:r>
              <a:rPr lang="en-US" altLang="zh-CN" sz="1400" b="0" dirty="0" smtClean="0">
                <a:latin typeface="Verdana" pitchFamily="34" charset="0"/>
                <a:ea typeface="Verdana" pitchFamily="34" charset="0"/>
                <a:cs typeface="Verdana" pitchFamily="34" charset="0"/>
              </a:rPr>
              <a:t>}</a:t>
            </a:r>
          </a:p>
          <a:p>
            <a:pPr>
              <a:lnSpc>
                <a:spcPts val="1400"/>
              </a:lnSpc>
              <a:spcBef>
                <a:spcPts val="0"/>
              </a:spcBef>
            </a:pPr>
            <a:r>
              <a:rPr lang="en-US" altLang="zh-CN" sz="1400" b="0" dirty="0" smtClean="0">
                <a:latin typeface="Verdana" pitchFamily="34" charset="0"/>
                <a:ea typeface="Verdana" pitchFamily="34" charset="0"/>
                <a:cs typeface="Verdana" pitchFamily="34" charset="0"/>
              </a:rPr>
              <a:t>&lt;/script&gt;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&lt;/head&gt;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&lt;body&gt;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&lt;h4&gt;</a:t>
            </a:r>
            <a:r>
              <a:rPr lang="zh-CN" altLang="en-US" sz="1400" b="0" dirty="0" smtClean="0">
                <a:latin typeface="Verdana" pitchFamily="34" charset="0"/>
                <a:ea typeface="Verdana" pitchFamily="34" charset="0"/>
                <a:cs typeface="Verdana" pitchFamily="34" charset="0"/>
              </a:rPr>
              <a:t>事件处理程序返回值的应用</a:t>
            </a:r>
            <a:r>
              <a:rPr lang="en-US" altLang="zh-CN" sz="1400" b="0" dirty="0" smtClean="0">
                <a:latin typeface="Verdana" pitchFamily="34" charset="0"/>
                <a:ea typeface="Verdana" pitchFamily="34" charset="0"/>
                <a:cs typeface="Verdana" pitchFamily="34" charset="0"/>
              </a:rPr>
              <a:t>&lt;/h4&gt;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 </a:t>
            </a:r>
            <a:r>
              <a:rPr lang="en-US" altLang="zh-CN" sz="1400" b="0" dirty="0" err="1" smtClean="0">
                <a:latin typeface="Verdana" pitchFamily="34" charset="0"/>
                <a:ea typeface="Verdana" pitchFamily="34" charset="0"/>
                <a:cs typeface="Verdana" pitchFamily="34" charset="0"/>
              </a:rPr>
              <a:t>onsubmit</a:t>
            </a:r>
            <a:r>
              <a:rPr lang="zh-CN" altLang="en-US" sz="1400" b="0" dirty="0" smtClean="0">
                <a:latin typeface="Verdana" pitchFamily="34" charset="0"/>
                <a:ea typeface="Verdana" pitchFamily="34" charset="0"/>
                <a:cs typeface="Verdana" pitchFamily="34" charset="0"/>
              </a:rPr>
              <a:t>事件处理函数返回真值就执行</a:t>
            </a:r>
            <a:r>
              <a:rPr lang="en-US" altLang="zh-CN" sz="1400" b="0" dirty="0" smtClean="0">
                <a:latin typeface="Verdana" pitchFamily="34" charset="0"/>
                <a:ea typeface="Verdana" pitchFamily="34" charset="0"/>
                <a:cs typeface="Verdana" pitchFamily="34" charset="0"/>
              </a:rPr>
              <a:t>action</a:t>
            </a:r>
            <a:r>
              <a:rPr lang="zh-CN" altLang="en-US" sz="1400" b="0" dirty="0" smtClean="0">
                <a:latin typeface="Verdana" pitchFamily="34" charset="0"/>
                <a:ea typeface="Verdana" pitchFamily="34" charset="0"/>
                <a:cs typeface="Verdana" pitchFamily="34" charset="0"/>
              </a:rPr>
              <a:t>指定的网页 </a:t>
            </a:r>
            <a:r>
              <a:rPr lang="en-US" altLang="zh-CN" sz="1400" b="0" dirty="0" smtClean="0">
                <a:latin typeface="Verdana" pitchFamily="34" charset="0"/>
                <a:ea typeface="Verdana" pitchFamily="34" charset="0"/>
                <a:cs typeface="Verdana" pitchFamily="34" charset="0"/>
              </a:rPr>
              <a:t>--&gt;</a:t>
            </a:r>
          </a:p>
          <a:p>
            <a:pPr>
              <a:lnSpc>
                <a:spcPts val="1400"/>
              </a:lnSpc>
              <a:spcBef>
                <a:spcPts val="0"/>
              </a:spcBef>
            </a:pPr>
            <a:endParaRPr lang="en-US" altLang="zh-CN" sz="1400" b="0" dirty="0" smtClean="0">
              <a:latin typeface="Verdana" pitchFamily="34" charset="0"/>
              <a:ea typeface="Verdana" pitchFamily="34" charset="0"/>
              <a:cs typeface="Verdana" pitchFamily="34" charset="0"/>
            </a:endParaRPr>
          </a:p>
        </p:txBody>
      </p:sp>
      <p:sp>
        <p:nvSpPr>
          <p:cNvPr id="5" name="矩形 4"/>
          <p:cNvSpPr/>
          <p:nvPr/>
        </p:nvSpPr>
        <p:spPr>
          <a:xfrm>
            <a:off x="6858000" y="2561917"/>
            <a:ext cx="2209800" cy="2067233"/>
          </a:xfrm>
          <a:prstGeom prst="rect">
            <a:avLst/>
          </a:prstGeom>
          <a:ln>
            <a:solidFill>
              <a:srgbClr val="0000FA"/>
            </a:solidFill>
          </a:ln>
        </p:spPr>
        <p:txBody>
          <a:bodyPr wrap="square">
            <a:spAutoFit/>
          </a:bodyPr>
          <a:lstStyle/>
          <a:p>
            <a:pPr>
              <a:lnSpc>
                <a:spcPts val="1400"/>
              </a:lnSpc>
              <a:spcBef>
                <a:spcPts val="0"/>
              </a:spcBef>
            </a:pPr>
            <a:r>
              <a:rPr lang="en-US" altLang="zh-CN" sz="1400" dirty="0" smtClean="0">
                <a:latin typeface="Verdana" pitchFamily="34" charset="0"/>
                <a:ea typeface="Verdana" pitchFamily="34" charset="0"/>
                <a:cs typeface="Verdana" pitchFamily="34" charset="0"/>
              </a:rPr>
              <a:t>&lt;!-- simple.html --&gt;</a:t>
            </a:r>
          </a:p>
          <a:p>
            <a:pPr>
              <a:lnSpc>
                <a:spcPts val="1400"/>
              </a:lnSpc>
              <a:spcBef>
                <a:spcPts val="0"/>
              </a:spcBef>
            </a:pPr>
            <a:r>
              <a:rPr lang="en-US" altLang="zh-CN" sz="1400" dirty="0" smtClean="0">
                <a:latin typeface="Verdana" pitchFamily="34" charset="0"/>
                <a:ea typeface="Verdana" pitchFamily="34" charset="0"/>
                <a:cs typeface="Verdana" pitchFamily="34" charset="0"/>
              </a:rPr>
              <a:t>&lt;html&gt;</a:t>
            </a:r>
          </a:p>
          <a:p>
            <a:pPr>
              <a:lnSpc>
                <a:spcPts val="1400"/>
              </a:lnSpc>
              <a:spcBef>
                <a:spcPts val="0"/>
              </a:spcBef>
            </a:pPr>
            <a:r>
              <a:rPr lang="en-US" altLang="zh-CN" sz="1400" dirty="0" smtClean="0">
                <a:latin typeface="Verdana" pitchFamily="34" charset="0"/>
                <a:ea typeface="Verdana" pitchFamily="34" charset="0"/>
                <a:cs typeface="Verdana" pitchFamily="34" charset="0"/>
              </a:rPr>
              <a:t> &lt;head&gt;</a:t>
            </a:r>
          </a:p>
          <a:p>
            <a:pPr>
              <a:lnSpc>
                <a:spcPts val="1400"/>
              </a:lnSpc>
              <a:spcBef>
                <a:spcPts val="0"/>
              </a:spcBef>
            </a:pPr>
            <a:r>
              <a:rPr lang="en-US" altLang="zh-CN" sz="1400" dirty="0" smtClean="0">
                <a:latin typeface="Verdana" pitchFamily="34" charset="0"/>
                <a:ea typeface="Verdana" pitchFamily="34" charset="0"/>
                <a:cs typeface="Verdana" pitchFamily="34" charset="0"/>
              </a:rPr>
              <a:t>  &lt;title&gt; </a:t>
            </a:r>
            <a:r>
              <a:rPr lang="zh-CN" altLang="en-US" sz="1400" dirty="0" smtClean="0">
                <a:latin typeface="Verdana" pitchFamily="34" charset="0"/>
                <a:cs typeface="Verdana" pitchFamily="34" charset="0"/>
              </a:rPr>
              <a:t>简单测试页面 </a:t>
            </a:r>
            <a:r>
              <a:rPr lang="en-US" altLang="zh-CN" sz="1400" dirty="0" smtClean="0">
                <a:latin typeface="Verdana" pitchFamily="34" charset="0"/>
                <a:ea typeface="Verdana" pitchFamily="34" charset="0"/>
                <a:cs typeface="Verdana" pitchFamily="34" charset="0"/>
              </a:rPr>
              <a:t>&lt;/title&gt;</a:t>
            </a:r>
          </a:p>
          <a:p>
            <a:pPr>
              <a:lnSpc>
                <a:spcPts val="1400"/>
              </a:lnSpc>
              <a:spcBef>
                <a:spcPts val="0"/>
              </a:spcBef>
            </a:pPr>
            <a:r>
              <a:rPr lang="en-US" altLang="zh-CN" sz="1400" dirty="0" smtClean="0">
                <a:latin typeface="Verdana" pitchFamily="34" charset="0"/>
                <a:ea typeface="Verdana" pitchFamily="34" charset="0"/>
                <a:cs typeface="Verdana" pitchFamily="34" charset="0"/>
              </a:rPr>
              <a:t>  &lt;/head&gt;</a:t>
            </a:r>
          </a:p>
          <a:p>
            <a:pPr>
              <a:lnSpc>
                <a:spcPts val="1400"/>
              </a:lnSpc>
              <a:spcBef>
                <a:spcPts val="0"/>
              </a:spcBef>
            </a:pPr>
            <a:r>
              <a:rPr lang="en-US" altLang="zh-CN" sz="1400" dirty="0" smtClean="0">
                <a:latin typeface="Verdana" pitchFamily="34" charset="0"/>
                <a:ea typeface="Verdana" pitchFamily="34" charset="0"/>
                <a:cs typeface="Verdana" pitchFamily="34" charset="0"/>
              </a:rPr>
              <a:t> &lt;body&gt;</a:t>
            </a:r>
          </a:p>
          <a:p>
            <a:pPr>
              <a:lnSpc>
                <a:spcPts val="1400"/>
              </a:lnSpc>
              <a:spcBef>
                <a:spcPts val="0"/>
              </a:spcBef>
            </a:pPr>
            <a:r>
              <a:rPr lang="en-US" altLang="zh-CN" sz="1400" dirty="0" smtClean="0">
                <a:latin typeface="Verdana" pitchFamily="34" charset="0"/>
                <a:ea typeface="Verdana" pitchFamily="34" charset="0"/>
                <a:cs typeface="Verdana" pitchFamily="34" charset="0"/>
              </a:rPr>
              <a:t>   &lt;p&gt;</a:t>
            </a:r>
            <a:r>
              <a:rPr lang="zh-CN" altLang="en-US" sz="1400" dirty="0" smtClean="0">
                <a:latin typeface="Verdana" pitchFamily="34" charset="0"/>
                <a:cs typeface="Verdana" pitchFamily="34" charset="0"/>
              </a:rPr>
              <a:t>这是简单测试页面</a:t>
            </a:r>
            <a:r>
              <a:rPr lang="en-US" altLang="zh-CN" sz="1400" dirty="0" smtClean="0">
                <a:latin typeface="Verdana" pitchFamily="34" charset="0"/>
                <a:ea typeface="Verdana" pitchFamily="34" charset="0"/>
                <a:cs typeface="Verdana" pitchFamily="34" charset="0"/>
              </a:rPr>
              <a:t>&lt;/p&gt;</a:t>
            </a:r>
          </a:p>
          <a:p>
            <a:pPr>
              <a:lnSpc>
                <a:spcPts val="1400"/>
              </a:lnSpc>
              <a:spcBef>
                <a:spcPts val="0"/>
              </a:spcBef>
            </a:pPr>
            <a:r>
              <a:rPr lang="en-US" altLang="zh-CN" sz="1400" dirty="0" smtClean="0">
                <a:latin typeface="Verdana" pitchFamily="34" charset="0"/>
                <a:ea typeface="Verdana" pitchFamily="34" charset="0"/>
                <a:cs typeface="Verdana" pitchFamily="34" charset="0"/>
              </a:rPr>
              <a:t> &lt;/body&gt;</a:t>
            </a:r>
          </a:p>
          <a:p>
            <a:pPr>
              <a:lnSpc>
                <a:spcPts val="1400"/>
              </a:lnSpc>
              <a:spcBef>
                <a:spcPts val="0"/>
              </a:spcBef>
            </a:pPr>
            <a:r>
              <a:rPr lang="en-US" altLang="zh-CN" sz="1400" dirty="0" smtClean="0">
                <a:latin typeface="Verdana" pitchFamily="34" charset="0"/>
                <a:ea typeface="Verdana" pitchFamily="34" charset="0"/>
                <a:cs typeface="Verdana" pitchFamily="34" charset="0"/>
              </a:rPr>
              <a:t>&lt;/html&gt;</a:t>
            </a:r>
            <a:endParaRPr lang="en-US" altLang="zh-CN" sz="2000" dirty="0">
              <a:latin typeface="Verdana" pitchFamily="34" charset="0"/>
              <a:ea typeface="Verdana" pitchFamily="34" charset="0"/>
              <a:cs typeface="Verdana" pitchFamily="34" charset="0"/>
            </a:endParaRPr>
          </a:p>
        </p:txBody>
      </p:sp>
      <p:sp>
        <p:nvSpPr>
          <p:cNvPr id="6" name="圆角矩形标注 5"/>
          <p:cNvSpPr/>
          <p:nvPr/>
        </p:nvSpPr>
        <p:spPr bwMode="auto">
          <a:xfrm>
            <a:off x="4953000" y="2800350"/>
            <a:ext cx="1828800" cy="1600200"/>
          </a:xfrm>
          <a:prstGeom prst="wedgeRoundRectCallout">
            <a:avLst>
              <a:gd name="adj1" fmla="val 54048"/>
              <a:gd name="adj2" fmla="val -105325"/>
              <a:gd name="adj3" fmla="val 16667"/>
            </a:avLst>
          </a:prstGeom>
          <a:solidFill>
            <a:srgbClr val="0000FA"/>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R="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tab pos="1614488" algn="l"/>
              </a:tabLst>
            </a:pP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返回结果为真，</a:t>
            </a:r>
            <a:endParaRPr kumimoji="0" lang="en-US" altLang="zh-CN" sz="1800" b="1" i="0" u="none" strike="noStrike" cap="none" normalizeH="0" baseline="0" dirty="0" smtClean="0">
              <a:ln>
                <a:noFill/>
              </a:ln>
              <a:solidFill>
                <a:schemeClr val="bg1"/>
              </a:solidFill>
              <a:effectLst/>
              <a:latin typeface="黑体" pitchFamily="49" charset="-122"/>
              <a:ea typeface="黑体" pitchFamily="49" charset="-122"/>
            </a:endParaRPr>
          </a:p>
          <a:p>
            <a:pPr marR="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tab pos="1614488" algn="l"/>
              </a:tabLst>
            </a:pPr>
            <a:r>
              <a:rPr kumimoji="0" lang="zh-CN" altLang="en-US" sz="1800" b="1" i="0" u="none" strike="noStrike" cap="none" normalizeH="0" baseline="0" dirty="0" smtClean="0">
                <a:ln>
                  <a:noFill/>
                </a:ln>
                <a:solidFill>
                  <a:schemeClr val="bg1"/>
                </a:solidFill>
                <a:effectLst/>
                <a:latin typeface="黑体" pitchFamily="49" charset="-122"/>
                <a:ea typeface="黑体" pitchFamily="49" charset="-122"/>
              </a:rPr>
              <a:t>跳转到</a:t>
            </a:r>
            <a:r>
              <a:rPr lang="en-US" altLang="zh-CN" sz="1800" dirty="0" smtClean="0">
                <a:solidFill>
                  <a:schemeClr val="bg1"/>
                </a:solidFill>
              </a:rPr>
              <a:t>action</a:t>
            </a:r>
          </a:p>
          <a:p>
            <a:pPr marR="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tab pos="1614488" algn="l"/>
              </a:tabLst>
            </a:pPr>
            <a:r>
              <a:rPr lang="zh-CN" altLang="en-US" sz="1800" dirty="0" smtClean="0">
                <a:solidFill>
                  <a:schemeClr val="bg1"/>
                </a:solidFill>
              </a:rPr>
              <a:t>属性指定的</a:t>
            </a:r>
            <a:r>
              <a:rPr lang="en-US" altLang="zh-CN" sz="1800" dirty="0" smtClean="0">
                <a:solidFill>
                  <a:schemeClr val="bg1"/>
                </a:solidFill>
              </a:rPr>
              <a:t>URL</a:t>
            </a:r>
          </a:p>
          <a:p>
            <a:pPr marR="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tab pos="1614488" algn="l"/>
              </a:tabLst>
            </a:pPr>
            <a:r>
              <a:rPr lang="zh-CN" altLang="en-US" sz="1800" dirty="0" smtClean="0">
                <a:solidFill>
                  <a:schemeClr val="bg1"/>
                </a:solidFill>
              </a:rPr>
              <a:t>上执行</a:t>
            </a:r>
            <a:endParaRPr kumimoji="0" lang="zh-CN" altLang="en-US" sz="1800" b="1" i="0" u="none" strike="noStrike" cap="none" normalizeH="0" baseline="0" dirty="0" smtClean="0">
              <a:ln>
                <a:noFill/>
              </a:ln>
              <a:solidFill>
                <a:schemeClr val="bg1"/>
              </a:solidFill>
              <a:effectLst/>
              <a:latin typeface="黑体" pitchFamily="49" charset="-122"/>
              <a:ea typeface="黑体" pitchFamily="49" charset="-122"/>
            </a:endParaRPr>
          </a:p>
        </p:txBody>
      </p:sp>
      <p:sp>
        <p:nvSpPr>
          <p:cNvPr id="7" name="矩形 6"/>
          <p:cNvSpPr/>
          <p:nvPr/>
        </p:nvSpPr>
        <p:spPr>
          <a:xfrm>
            <a:off x="5105400" y="819150"/>
            <a:ext cx="3962400" cy="1528624"/>
          </a:xfrm>
          <a:prstGeom prst="rect">
            <a:avLst/>
          </a:prstGeom>
        </p:spPr>
        <p:txBody>
          <a:bodyPr wrap="square">
            <a:spAutoFit/>
          </a:bodyPr>
          <a:lstStyle/>
          <a:p>
            <a:pPr>
              <a:lnSpc>
                <a:spcPts val="1400"/>
              </a:lnSpc>
              <a:spcBef>
                <a:spcPts val="0"/>
              </a:spcBef>
            </a:pPr>
            <a:r>
              <a:rPr lang="en-US" altLang="zh-CN" sz="1400" b="0" dirty="0" smtClean="0">
                <a:latin typeface="Verdana" pitchFamily="34" charset="0"/>
                <a:ea typeface="Verdana" pitchFamily="34" charset="0"/>
                <a:cs typeface="Verdana" pitchFamily="34" charset="0"/>
              </a:rPr>
              <a:t>&lt;form name="form1" action="</a:t>
            </a:r>
            <a:r>
              <a:rPr lang="en-US" altLang="zh-CN" sz="1400" b="0" dirty="0" err="1" smtClean="0">
                <a:latin typeface="Verdana" pitchFamily="34" charset="0"/>
                <a:ea typeface="Verdana" pitchFamily="34" charset="0"/>
                <a:cs typeface="Verdana" pitchFamily="34" charset="0"/>
              </a:rPr>
              <a:t>simple.html</a:t>
            </a:r>
            <a:r>
              <a:rPr lang="en-US" altLang="zh-CN" sz="1400" b="0" dirty="0" smtClean="0">
                <a:latin typeface="Verdana" pitchFamily="34" charset="0"/>
                <a:ea typeface="Verdana" pitchFamily="34" charset="0"/>
                <a:cs typeface="Verdana" pitchFamily="34" charset="0"/>
              </a:rPr>
              <a:t>" </a:t>
            </a:r>
            <a:r>
              <a:rPr lang="en-US" altLang="zh-CN" sz="1400" b="0" dirty="0" err="1" smtClean="0">
                <a:latin typeface="Verdana" pitchFamily="34" charset="0"/>
                <a:ea typeface="Verdana" pitchFamily="34" charset="0"/>
                <a:cs typeface="Verdana" pitchFamily="34" charset="0"/>
              </a:rPr>
              <a:t>onsubmit</a:t>
            </a:r>
            <a:r>
              <a:rPr lang="en-US" altLang="zh-CN" sz="1400" b="0" dirty="0" smtClean="0">
                <a:latin typeface="Verdana" pitchFamily="34" charset="0"/>
                <a:ea typeface="Verdana" pitchFamily="34" charset="0"/>
                <a:cs typeface="Verdana" pitchFamily="34" charset="0"/>
              </a:rPr>
              <a:t>="return </a:t>
            </a:r>
            <a:r>
              <a:rPr lang="en-US" altLang="zh-CN" sz="1400" b="0" dirty="0" err="1" smtClean="0">
                <a:latin typeface="Verdana" pitchFamily="34" charset="0"/>
                <a:ea typeface="Verdana" pitchFamily="34" charset="0"/>
                <a:cs typeface="Verdana" pitchFamily="34" charset="0"/>
              </a:rPr>
              <a:t>showName</a:t>
            </a:r>
            <a:r>
              <a:rPr lang="en-US" altLang="zh-CN" sz="1400" b="0" dirty="0" smtClean="0">
                <a:latin typeface="Verdana" pitchFamily="34" charset="0"/>
                <a:ea typeface="Verdana" pitchFamily="34" charset="0"/>
                <a:cs typeface="Verdana" pitchFamily="34" charset="0"/>
              </a:rPr>
              <a:t>();"&gt;</a:t>
            </a:r>
          </a:p>
          <a:p>
            <a:pPr>
              <a:lnSpc>
                <a:spcPts val="1400"/>
              </a:lnSpc>
              <a:spcBef>
                <a:spcPts val="0"/>
              </a:spcBef>
            </a:pPr>
            <a:r>
              <a:rPr lang="zh-CN" altLang="en-US" sz="1400" b="0" dirty="0" smtClean="0">
                <a:latin typeface="Verdana" pitchFamily="34" charset="0"/>
                <a:ea typeface="Verdana" pitchFamily="34" charset="0"/>
                <a:cs typeface="Verdana" pitchFamily="34" charset="0"/>
              </a:rPr>
              <a:t>姓名：</a:t>
            </a:r>
            <a:r>
              <a:rPr lang="en-US" altLang="zh-CN" sz="1400" b="0" dirty="0" smtClean="0">
                <a:latin typeface="Verdana" pitchFamily="34" charset="0"/>
                <a:ea typeface="Verdana" pitchFamily="34" charset="0"/>
                <a:cs typeface="Verdana" pitchFamily="34" charset="0"/>
              </a:rPr>
              <a:t>&lt;input type="text" name="name1" /&gt;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&lt;input type="submit" value="</a:t>
            </a:r>
            <a:r>
              <a:rPr lang="zh-CN" altLang="en-US" sz="1400" b="0" dirty="0" smtClean="0">
                <a:latin typeface="Verdana" pitchFamily="34" charset="0"/>
                <a:ea typeface="Verdana" pitchFamily="34" charset="0"/>
                <a:cs typeface="Verdana" pitchFamily="34" charset="0"/>
              </a:rPr>
              <a:t>提交</a:t>
            </a:r>
            <a:r>
              <a:rPr lang="en-US" altLang="zh-CN" sz="1400" b="0" dirty="0" smtClean="0">
                <a:latin typeface="Verdana" pitchFamily="34" charset="0"/>
                <a:ea typeface="Verdana" pitchFamily="34" charset="0"/>
                <a:cs typeface="Verdana" pitchFamily="34" charset="0"/>
              </a:rPr>
              <a:t>"/&gt;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&lt;/form&gt;&lt;/body&gt;</a:t>
            </a:r>
          </a:p>
          <a:p>
            <a:pPr>
              <a:lnSpc>
                <a:spcPts val="1400"/>
              </a:lnSpc>
              <a:spcBef>
                <a:spcPts val="0"/>
              </a:spcBef>
            </a:pPr>
            <a:r>
              <a:rPr lang="en-US" altLang="zh-CN" sz="1400" b="0" dirty="0" smtClean="0">
                <a:latin typeface="Verdana" pitchFamily="34" charset="0"/>
                <a:ea typeface="Verdana" pitchFamily="34" charset="0"/>
                <a:cs typeface="Verdana" pitchFamily="34" charset="0"/>
              </a:rPr>
              <a:t>&lt;/html&gt;</a:t>
            </a:r>
            <a:endParaRPr lang="zh-CN" altLang="en-US" sz="1400" dirty="0"/>
          </a:p>
        </p:txBody>
      </p:sp>
    </p:spTree>
    <p:extLst>
      <p:ext uri="{BB962C8B-B14F-4D97-AF65-F5344CB8AC3E}">
        <p14:creationId xmlns:p14="http://schemas.microsoft.com/office/powerpoint/2010/main" val="325518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amond(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990600" y="98821"/>
            <a:ext cx="7761288" cy="567929"/>
          </a:xfrm>
          <a:prstGeom prst="rect">
            <a:avLst/>
          </a:prstGeom>
          <a:noFill/>
          <a:ln w="12700">
            <a:noFill/>
            <a:miter lim="800000"/>
            <a:headEnd/>
            <a:tailEnd/>
          </a:ln>
        </p:spPr>
        <p:txBody>
          <a:bodyPr lIns="90488" tIns="44450" rIns="90488" bIns="44450" anchor="ctr"/>
          <a:lstStyle/>
          <a:p>
            <a:pPr algn="ctr" defTabSz="463550" eaLnBrk="0" hangingPunct="0"/>
            <a:r>
              <a:rPr lang="en-US" altLang="zh-CN" sz="2800" dirty="0" smtClean="0">
                <a:solidFill>
                  <a:srgbClr val="000066"/>
                </a:solidFill>
                <a:latin typeface="微软雅黑" pitchFamily="34" charset="-122"/>
                <a:ea typeface="微软雅黑" pitchFamily="34" charset="-122"/>
              </a:rPr>
              <a:t>14.1.3  </a:t>
            </a:r>
            <a:r>
              <a:rPr lang="en-US" altLang="zh-CN" sz="2800" dirty="0">
                <a:solidFill>
                  <a:srgbClr val="000066"/>
                </a:solidFill>
                <a:latin typeface="微软雅黑" pitchFamily="34" charset="-122"/>
                <a:ea typeface="微软雅黑" pitchFamily="34" charset="-122"/>
              </a:rPr>
              <a:t>JavaScript</a:t>
            </a:r>
            <a:r>
              <a:rPr lang="zh-CN" altLang="en-US" sz="2800" dirty="0">
                <a:solidFill>
                  <a:srgbClr val="000066"/>
                </a:solidFill>
                <a:latin typeface="微软雅黑" pitchFamily="34" charset="-122"/>
                <a:ea typeface="微软雅黑" pitchFamily="34" charset="-122"/>
              </a:rPr>
              <a:t>放置</a:t>
            </a:r>
            <a:r>
              <a:rPr lang="en-US" altLang="zh-CN" sz="2800" dirty="0">
                <a:solidFill>
                  <a:srgbClr val="000066"/>
                </a:solidFill>
                <a:latin typeface="微软雅黑" pitchFamily="34" charset="-122"/>
                <a:ea typeface="微软雅黑" pitchFamily="34" charset="-122"/>
              </a:rPr>
              <a:t>-</a:t>
            </a:r>
            <a:r>
              <a:rPr lang="zh-CN" altLang="en-US" sz="2800" dirty="0">
                <a:solidFill>
                  <a:srgbClr val="000066"/>
                </a:solidFill>
                <a:latin typeface="微软雅黑" pitchFamily="34" charset="-122"/>
                <a:ea typeface="微软雅黑" pitchFamily="34" charset="-122"/>
              </a:rPr>
              <a:t>外部</a:t>
            </a:r>
            <a:r>
              <a:rPr lang="en-US" altLang="zh-CN" sz="2800" dirty="0">
                <a:solidFill>
                  <a:srgbClr val="000066"/>
                </a:solidFill>
                <a:latin typeface="微软雅黑" pitchFamily="34" charset="-122"/>
                <a:ea typeface="微软雅黑" pitchFamily="34" charset="-122"/>
              </a:rPr>
              <a:t>JS</a:t>
            </a:r>
          </a:p>
        </p:txBody>
      </p:sp>
      <p:sp>
        <p:nvSpPr>
          <p:cNvPr id="87043" name="Rectangle 5"/>
          <p:cNvSpPr>
            <a:spLocks noChangeArrowheads="1"/>
          </p:cNvSpPr>
          <p:nvPr/>
        </p:nvSpPr>
        <p:spPr bwMode="auto">
          <a:xfrm>
            <a:off x="533400" y="819150"/>
            <a:ext cx="5257800" cy="2785378"/>
          </a:xfrm>
          <a:prstGeom prst="rect">
            <a:avLst/>
          </a:prstGeom>
          <a:noFill/>
          <a:ln w="9525">
            <a:solidFill>
              <a:schemeClr val="bg1"/>
            </a:solidFill>
            <a:miter lim="800000"/>
            <a:headEnd/>
            <a:tailEnd/>
          </a:ln>
        </p:spPr>
        <p:txBody>
          <a:bodyPr wrap="square">
            <a:spAutoFit/>
          </a:bodyPr>
          <a:lstStyle/>
          <a:p>
            <a:pPr>
              <a:lnSpc>
                <a:spcPts val="1400"/>
              </a:lnSpc>
            </a:pPr>
            <a:r>
              <a:rPr lang="en-US" altLang="zh-CN" sz="1600" dirty="0"/>
              <a:t>&lt;!-- </a:t>
            </a:r>
            <a:r>
              <a:rPr lang="en-US" altLang="zh-CN" sz="1600" dirty="0" smtClean="0"/>
              <a:t>edu_14_1_3.html </a:t>
            </a:r>
            <a:r>
              <a:rPr lang="en-US" altLang="zh-CN" sz="1600" dirty="0"/>
              <a:t>--&gt;</a:t>
            </a:r>
          </a:p>
          <a:p>
            <a:pPr>
              <a:lnSpc>
                <a:spcPts val="1400"/>
              </a:lnSpc>
            </a:pPr>
            <a:r>
              <a:rPr lang="en-US" altLang="zh-CN" sz="1600" dirty="0"/>
              <a:t>&lt;html&gt;</a:t>
            </a:r>
          </a:p>
          <a:p>
            <a:pPr>
              <a:lnSpc>
                <a:spcPts val="1400"/>
              </a:lnSpc>
            </a:pPr>
            <a:r>
              <a:rPr lang="en-US" altLang="zh-CN" sz="1600" dirty="0"/>
              <a:t>&lt;head&gt;</a:t>
            </a:r>
          </a:p>
          <a:p>
            <a:pPr>
              <a:lnSpc>
                <a:spcPts val="1400"/>
              </a:lnSpc>
            </a:pPr>
            <a:r>
              <a:rPr lang="en-US" altLang="zh-CN" sz="1600" dirty="0"/>
              <a:t>&lt;title&gt;</a:t>
            </a:r>
            <a:r>
              <a:rPr lang="zh-CN" altLang="en-US" sz="1600" dirty="0"/>
              <a:t>调用外部</a:t>
            </a:r>
            <a:r>
              <a:rPr lang="en-US" altLang="zh-CN" sz="1600" dirty="0" err="1"/>
              <a:t>js</a:t>
            </a:r>
            <a:r>
              <a:rPr lang="zh-CN" altLang="en-US" sz="1600" dirty="0"/>
              <a:t>文件的</a:t>
            </a:r>
            <a:r>
              <a:rPr lang="en-US" altLang="zh-CN" sz="1600" dirty="0"/>
              <a:t>JavaScript</a:t>
            </a:r>
            <a:r>
              <a:rPr lang="zh-CN" altLang="en-US" sz="1600" dirty="0"/>
              <a:t>函数</a:t>
            </a:r>
            <a:r>
              <a:rPr lang="en-US" altLang="zh-CN" sz="1600" dirty="0"/>
              <a:t>&lt;/title&gt;</a:t>
            </a:r>
          </a:p>
          <a:p>
            <a:pPr>
              <a:lnSpc>
                <a:spcPts val="1400"/>
              </a:lnSpc>
            </a:pPr>
            <a:r>
              <a:rPr lang="en-US" altLang="zh-CN" sz="1600" dirty="0">
                <a:solidFill>
                  <a:srgbClr val="FF0000"/>
                </a:solidFill>
              </a:rPr>
              <a:t>&lt;script type="text/</a:t>
            </a:r>
            <a:r>
              <a:rPr lang="en-US" altLang="zh-CN" sz="1600" dirty="0" err="1">
                <a:solidFill>
                  <a:srgbClr val="FF0000"/>
                </a:solidFill>
              </a:rPr>
              <a:t>javascript</a:t>
            </a:r>
            <a:r>
              <a:rPr lang="en-US" altLang="zh-CN" sz="1600" dirty="0">
                <a:solidFill>
                  <a:srgbClr val="FF0000"/>
                </a:solidFill>
              </a:rPr>
              <a:t>" </a:t>
            </a:r>
            <a:r>
              <a:rPr lang="en-US" altLang="zh-CN" sz="1600" dirty="0" err="1">
                <a:solidFill>
                  <a:srgbClr val="FF0000"/>
                </a:solidFill>
              </a:rPr>
              <a:t>src</a:t>
            </a:r>
            <a:r>
              <a:rPr lang="en-US" altLang="zh-CN" sz="1600" dirty="0">
                <a:solidFill>
                  <a:srgbClr val="FF0000"/>
                </a:solidFill>
              </a:rPr>
              <a:t>="demo.js"&gt;&lt;/script&gt;</a:t>
            </a:r>
          </a:p>
          <a:p>
            <a:pPr>
              <a:lnSpc>
                <a:spcPts val="1400"/>
              </a:lnSpc>
            </a:pPr>
            <a:r>
              <a:rPr lang="en-US" altLang="zh-CN" sz="1600" dirty="0"/>
              <a:t>&lt;/head&gt;</a:t>
            </a:r>
          </a:p>
          <a:p>
            <a:pPr>
              <a:lnSpc>
                <a:spcPts val="1400"/>
              </a:lnSpc>
            </a:pPr>
            <a:r>
              <a:rPr lang="en-US" altLang="zh-CN" sz="1600" dirty="0"/>
              <a:t>&lt;body&gt;</a:t>
            </a:r>
          </a:p>
          <a:p>
            <a:pPr>
              <a:lnSpc>
                <a:spcPts val="1400"/>
              </a:lnSpc>
            </a:pPr>
            <a:r>
              <a:rPr lang="en-US" altLang="zh-CN" sz="1600" dirty="0"/>
              <a:t>&lt;form&gt;</a:t>
            </a:r>
          </a:p>
          <a:p>
            <a:pPr>
              <a:lnSpc>
                <a:spcPts val="1400"/>
              </a:lnSpc>
            </a:pPr>
            <a:r>
              <a:rPr lang="en-US" altLang="zh-CN" sz="1600" dirty="0"/>
              <a:t>&lt;input name=“</a:t>
            </a:r>
            <a:r>
              <a:rPr lang="en-US" altLang="zh-CN" sz="1600" dirty="0" err="1"/>
              <a:t>btnCallJS</a:t>
            </a:r>
            <a:r>
              <a:rPr lang="en-US" altLang="zh-CN" sz="1600" dirty="0"/>
              <a:t>” type=“button” </a:t>
            </a:r>
            <a:r>
              <a:rPr lang="en-US" altLang="zh-CN" sz="1600" dirty="0" err="1"/>
              <a:t>onclick</a:t>
            </a:r>
            <a:r>
              <a:rPr lang="en-US" altLang="zh-CN" sz="1600" dirty="0">
                <a:solidFill>
                  <a:srgbClr val="FF0000"/>
                </a:solidFill>
              </a:rPr>
              <a:t>=“message();"</a:t>
            </a:r>
            <a:r>
              <a:rPr lang="en-US" altLang="zh-CN" sz="1600" dirty="0"/>
              <a:t> value="</a:t>
            </a:r>
            <a:r>
              <a:rPr lang="zh-CN" altLang="en-US" sz="1600" dirty="0"/>
              <a:t>调用外部</a:t>
            </a:r>
            <a:r>
              <a:rPr lang="en-US" altLang="zh-CN" sz="1600" dirty="0" err="1"/>
              <a:t>js</a:t>
            </a:r>
            <a:r>
              <a:rPr lang="zh-CN" altLang="en-US" sz="1600" dirty="0"/>
              <a:t>文件的</a:t>
            </a:r>
            <a:r>
              <a:rPr lang="en-US" altLang="zh-CN" sz="1600" dirty="0"/>
              <a:t>JavaScript</a:t>
            </a:r>
            <a:r>
              <a:rPr lang="zh-CN" altLang="en-US" sz="1600" dirty="0"/>
              <a:t>函数</a:t>
            </a:r>
            <a:r>
              <a:rPr lang="en-US" altLang="zh-CN" sz="1600" dirty="0"/>
              <a:t>"&gt;</a:t>
            </a:r>
          </a:p>
          <a:p>
            <a:pPr>
              <a:lnSpc>
                <a:spcPts val="1400"/>
              </a:lnSpc>
            </a:pPr>
            <a:r>
              <a:rPr lang="en-US" altLang="zh-CN" sz="1600" dirty="0"/>
              <a:t>&lt;/form&gt;</a:t>
            </a:r>
          </a:p>
          <a:p>
            <a:pPr>
              <a:lnSpc>
                <a:spcPts val="1400"/>
              </a:lnSpc>
            </a:pPr>
            <a:r>
              <a:rPr lang="en-US" altLang="zh-CN" sz="1600" dirty="0"/>
              <a:t>&lt;/body&gt;</a:t>
            </a:r>
          </a:p>
          <a:p>
            <a:pPr>
              <a:lnSpc>
                <a:spcPts val="1400"/>
              </a:lnSpc>
            </a:pPr>
            <a:r>
              <a:rPr lang="en-US" altLang="zh-CN" sz="1600" dirty="0"/>
              <a:t>&lt;/html&gt;</a:t>
            </a:r>
            <a:endParaRPr lang="zh-CN" altLang="en-US" sz="1600" dirty="0"/>
          </a:p>
        </p:txBody>
      </p:sp>
      <p:sp>
        <p:nvSpPr>
          <p:cNvPr id="87044" name="Rectangle 6"/>
          <p:cNvSpPr>
            <a:spLocks noChangeArrowheads="1"/>
          </p:cNvSpPr>
          <p:nvPr/>
        </p:nvSpPr>
        <p:spPr bwMode="auto">
          <a:xfrm>
            <a:off x="533400" y="3790950"/>
            <a:ext cx="8534400" cy="769441"/>
          </a:xfrm>
          <a:prstGeom prst="rect">
            <a:avLst/>
          </a:prstGeom>
          <a:noFill/>
          <a:ln w="9525">
            <a:solidFill>
              <a:schemeClr val="bg1"/>
            </a:solidFill>
            <a:miter lim="800000"/>
            <a:headEnd/>
            <a:tailEnd/>
          </a:ln>
        </p:spPr>
        <p:txBody>
          <a:bodyPr wrap="square">
            <a:spAutoFit/>
          </a:bodyPr>
          <a:lstStyle/>
          <a:p>
            <a:r>
              <a:rPr lang="zh-CN" altLang="en-US" b="0" dirty="0">
                <a:latin typeface="微软雅黑" pitchFamily="34" charset="-122"/>
                <a:ea typeface="微软雅黑" pitchFamily="34" charset="-122"/>
              </a:rPr>
              <a:t>注：外部</a:t>
            </a:r>
            <a:r>
              <a:rPr lang="en-US" altLang="zh-CN" b="0" dirty="0">
                <a:latin typeface="微软雅黑" pitchFamily="34" charset="-122"/>
                <a:ea typeface="微软雅黑" pitchFamily="34" charset="-122"/>
              </a:rPr>
              <a:t>JS</a:t>
            </a:r>
            <a:r>
              <a:rPr lang="zh-CN" altLang="en-US" b="0" dirty="0">
                <a:latin typeface="微软雅黑" pitchFamily="34" charset="-122"/>
                <a:ea typeface="微软雅黑" pitchFamily="34" charset="-122"/>
              </a:rPr>
              <a:t>文件需要引用到</a:t>
            </a:r>
            <a:r>
              <a:rPr lang="en-US" altLang="zh-CN" b="0" dirty="0">
                <a:latin typeface="微软雅黑" pitchFamily="34" charset="-122"/>
                <a:ea typeface="微软雅黑" pitchFamily="34" charset="-122"/>
              </a:rPr>
              <a:t>HTML</a:t>
            </a:r>
            <a:r>
              <a:rPr lang="zh-CN" altLang="en-US" b="0" dirty="0">
                <a:latin typeface="微软雅黑" pitchFamily="34" charset="-122"/>
                <a:ea typeface="微软雅黑" pitchFamily="34" charset="-122"/>
              </a:rPr>
              <a:t>文件中才能被执行。编写外部</a:t>
            </a:r>
            <a:r>
              <a:rPr lang="en-US" altLang="zh-CN" b="0" dirty="0">
                <a:latin typeface="微软雅黑" pitchFamily="34" charset="-122"/>
                <a:ea typeface="微软雅黑" pitchFamily="34" charset="-122"/>
              </a:rPr>
              <a:t>JS</a:t>
            </a:r>
            <a:r>
              <a:rPr lang="zh-CN" altLang="en-US" b="0" dirty="0">
                <a:latin typeface="微软雅黑" pitchFamily="34" charset="-122"/>
                <a:ea typeface="微软雅黑" pitchFamily="34" charset="-122"/>
              </a:rPr>
              <a:t>文件时不需要使用</a:t>
            </a:r>
            <a:r>
              <a:rPr lang="en-US" altLang="zh-CN" b="0" dirty="0">
                <a:solidFill>
                  <a:srgbClr val="FF0000"/>
                </a:solidFill>
                <a:latin typeface="微软雅黑" pitchFamily="34" charset="-122"/>
                <a:ea typeface="微软雅黑" pitchFamily="34" charset="-122"/>
              </a:rPr>
              <a:t>&lt;script&gt;&lt;/script&gt;</a:t>
            </a:r>
            <a:r>
              <a:rPr lang="zh-CN" altLang="en-US" b="0" dirty="0">
                <a:latin typeface="微软雅黑" pitchFamily="34" charset="-122"/>
                <a:ea typeface="微软雅黑" pitchFamily="34" charset="-122"/>
              </a:rPr>
              <a:t>标记</a:t>
            </a:r>
            <a:r>
              <a:rPr lang="zh-CN" altLang="en-US" b="0" dirty="0">
                <a:solidFill>
                  <a:srgbClr val="000066"/>
                </a:solidFill>
                <a:latin typeface="微软雅黑" pitchFamily="34" charset="-122"/>
                <a:ea typeface="微软雅黑" pitchFamily="34" charset="-122"/>
              </a:rPr>
              <a:t>。</a:t>
            </a:r>
          </a:p>
        </p:txBody>
      </p:sp>
      <p:sp>
        <p:nvSpPr>
          <p:cNvPr id="87045" name="Rectangle 5"/>
          <p:cNvSpPr>
            <a:spLocks noChangeArrowheads="1"/>
          </p:cNvSpPr>
          <p:nvPr/>
        </p:nvSpPr>
        <p:spPr bwMode="auto">
          <a:xfrm>
            <a:off x="6019800" y="819150"/>
            <a:ext cx="3124200" cy="1477328"/>
          </a:xfrm>
          <a:prstGeom prst="rect">
            <a:avLst/>
          </a:prstGeom>
          <a:noFill/>
          <a:ln w="9525">
            <a:solidFill>
              <a:schemeClr val="bg1"/>
            </a:solidFill>
            <a:miter lim="800000"/>
            <a:headEnd/>
            <a:tailEnd/>
          </a:ln>
        </p:spPr>
        <p:txBody>
          <a:bodyPr>
            <a:spAutoFit/>
          </a:bodyPr>
          <a:lstStyle/>
          <a:p>
            <a:r>
              <a:rPr lang="en-US" altLang="zh-CN" sz="1800" b="0" dirty="0" smtClean="0">
                <a:latin typeface="Verdana" pitchFamily="34" charset="0"/>
                <a:ea typeface="Verdana" pitchFamily="34" charset="0"/>
                <a:cs typeface="Verdana" pitchFamily="34" charset="0"/>
              </a:rPr>
              <a:t>/*-- </a:t>
            </a:r>
            <a:r>
              <a:rPr lang="en-US" altLang="zh-CN" sz="1800" b="0" dirty="0" err="1" smtClean="0">
                <a:latin typeface="Verdana" pitchFamily="34" charset="0"/>
                <a:ea typeface="Verdana" pitchFamily="34" charset="0"/>
                <a:cs typeface="Verdana" pitchFamily="34" charset="0"/>
              </a:rPr>
              <a:t>demo.js</a:t>
            </a:r>
            <a:r>
              <a:rPr lang="en-US" altLang="zh-CN" sz="1800" b="0" dirty="0" smtClean="0">
                <a:latin typeface="Verdana" pitchFamily="34" charset="0"/>
                <a:ea typeface="Verdana" pitchFamily="34" charset="0"/>
                <a:cs typeface="Verdana" pitchFamily="34" charset="0"/>
              </a:rPr>
              <a:t> */</a:t>
            </a:r>
          </a:p>
          <a:p>
            <a:r>
              <a:rPr lang="en-US" altLang="zh-CN" sz="1800" b="0" dirty="0" smtClean="0">
                <a:latin typeface="Verdana" pitchFamily="34" charset="0"/>
                <a:ea typeface="Verdana" pitchFamily="34" charset="0"/>
                <a:cs typeface="Verdana" pitchFamily="34" charset="0"/>
              </a:rPr>
              <a:t>function message() {</a:t>
            </a:r>
          </a:p>
          <a:p>
            <a:r>
              <a:rPr lang="en-US" altLang="zh-CN" sz="1800" b="0" dirty="0" smtClean="0">
                <a:latin typeface="Verdana" pitchFamily="34" charset="0"/>
                <a:ea typeface="Verdana" pitchFamily="34" charset="0"/>
                <a:cs typeface="Verdana" pitchFamily="34" charset="0"/>
              </a:rPr>
              <a:t>   alert("</a:t>
            </a:r>
            <a:r>
              <a:rPr lang="zh-CN" altLang="en-US" sz="1800" b="0" dirty="0" smtClean="0">
                <a:latin typeface="Verdana" pitchFamily="34" charset="0"/>
                <a:cs typeface="Verdana" pitchFamily="34" charset="0"/>
              </a:rPr>
              <a:t>调用外部</a:t>
            </a:r>
            <a:r>
              <a:rPr lang="en-US" altLang="zh-CN" sz="1800" b="0" dirty="0" err="1" smtClean="0">
                <a:latin typeface="Verdana" pitchFamily="34" charset="0"/>
                <a:ea typeface="Verdana" pitchFamily="34" charset="0"/>
                <a:cs typeface="Verdana" pitchFamily="34" charset="0"/>
              </a:rPr>
              <a:t>js</a:t>
            </a:r>
            <a:r>
              <a:rPr lang="zh-CN" altLang="en-US" sz="1800" b="0" dirty="0" smtClean="0">
                <a:latin typeface="Verdana" pitchFamily="34" charset="0"/>
                <a:cs typeface="Verdana" pitchFamily="34" charset="0"/>
              </a:rPr>
              <a:t>文件中的函数！</a:t>
            </a:r>
            <a:r>
              <a:rPr lang="en-US" altLang="zh-CN" sz="1800" b="0" dirty="0" smtClean="0">
                <a:latin typeface="Verdana" pitchFamily="34" charset="0"/>
                <a:ea typeface="Verdana" pitchFamily="34" charset="0"/>
                <a:cs typeface="Verdana" pitchFamily="34" charset="0"/>
              </a:rPr>
              <a:t>");</a:t>
            </a:r>
          </a:p>
          <a:p>
            <a:r>
              <a:rPr lang="en-US" altLang="zh-CN" sz="1800" b="0" dirty="0" smtClean="0">
                <a:latin typeface="Verdana" pitchFamily="34" charset="0"/>
                <a:ea typeface="Verdana" pitchFamily="34" charset="0"/>
                <a:cs typeface="Verdana" pitchFamily="34" charset="0"/>
              </a:rPr>
              <a:t>}</a:t>
            </a:r>
            <a:endParaRPr lang="zh-CN" altLang="en-US" sz="1800" b="0" dirty="0">
              <a:latin typeface="Verdana" pitchFamily="34" charset="0"/>
              <a:cs typeface="Verdana" pitchFamily="34" charset="0"/>
            </a:endParaRPr>
          </a:p>
        </p:txBody>
      </p:sp>
      <p:sp>
        <p:nvSpPr>
          <p:cNvPr id="87046" name="AutoShape 6"/>
          <p:cNvSpPr>
            <a:spLocks noChangeArrowheads="1"/>
          </p:cNvSpPr>
          <p:nvPr/>
        </p:nvSpPr>
        <p:spPr bwMode="auto">
          <a:xfrm>
            <a:off x="6858000" y="2343150"/>
            <a:ext cx="1828800" cy="381000"/>
          </a:xfrm>
          <a:prstGeom prst="wedgeRoundRectCallout">
            <a:avLst>
              <a:gd name="adj1" fmla="val -241066"/>
              <a:gd name="adj2" fmla="val -188666"/>
              <a:gd name="adj3" fmla="val 16667"/>
            </a:avLst>
          </a:prstGeom>
          <a:solidFill>
            <a:srgbClr val="0000FA"/>
          </a:solidFill>
          <a:ln w="9525">
            <a:solidFill>
              <a:schemeClr val="tx1"/>
            </a:solidFill>
            <a:miter lim="800000"/>
            <a:headEnd/>
            <a:tailEnd/>
          </a:ln>
        </p:spPr>
        <p:txBody>
          <a:bodyPr/>
          <a:lstStyle/>
          <a:p>
            <a:pPr algn="ctr"/>
            <a:r>
              <a:rPr lang="zh-CN" altLang="en-US" sz="1600" dirty="0">
                <a:solidFill>
                  <a:schemeClr val="bg1"/>
                </a:solidFill>
                <a:ea typeface="黑体" pitchFamily="49" charset="-122"/>
              </a:rPr>
              <a:t>这是引用外部</a:t>
            </a:r>
            <a:r>
              <a:rPr lang="en-US" altLang="zh-CN" sz="1600" dirty="0">
                <a:solidFill>
                  <a:schemeClr val="bg1"/>
                </a:solidFill>
                <a:ea typeface="黑体" pitchFamily="49" charset="-122"/>
              </a:rPr>
              <a:t>JS</a:t>
            </a:r>
          </a:p>
        </p:txBody>
      </p:sp>
      <p:sp>
        <p:nvSpPr>
          <p:cNvPr id="87047" name="AutoShape 7"/>
          <p:cNvSpPr>
            <a:spLocks noChangeArrowheads="1"/>
          </p:cNvSpPr>
          <p:nvPr/>
        </p:nvSpPr>
        <p:spPr bwMode="auto">
          <a:xfrm>
            <a:off x="6858000" y="3143250"/>
            <a:ext cx="1828800" cy="342900"/>
          </a:xfrm>
          <a:prstGeom prst="wedgeRoundRectCallout">
            <a:avLst>
              <a:gd name="adj1" fmla="val -272208"/>
              <a:gd name="adj2" fmla="val -147826"/>
              <a:gd name="adj3" fmla="val 16667"/>
            </a:avLst>
          </a:prstGeom>
          <a:solidFill>
            <a:srgbClr val="0000FA"/>
          </a:solidFill>
          <a:ln w="9525">
            <a:solidFill>
              <a:schemeClr val="tx1"/>
            </a:solidFill>
            <a:miter lim="800000"/>
            <a:headEnd/>
            <a:tailEnd/>
          </a:ln>
        </p:spPr>
        <p:txBody>
          <a:bodyPr/>
          <a:lstStyle/>
          <a:p>
            <a:pPr algn="ctr"/>
            <a:r>
              <a:rPr lang="zh-CN" altLang="en-US" sz="1400" dirty="0">
                <a:solidFill>
                  <a:schemeClr val="bg1"/>
                </a:solidFill>
                <a:ea typeface="黑体" pitchFamily="49" charset="-122"/>
              </a:rPr>
              <a:t>这是执行外部</a:t>
            </a:r>
            <a:r>
              <a:rPr lang="en-US" altLang="zh-CN" sz="1400" dirty="0">
                <a:solidFill>
                  <a:schemeClr val="bg1"/>
                </a:solidFill>
                <a:ea typeface="黑体" pitchFamily="49" charset="-122"/>
              </a:rPr>
              <a:t>JS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 calcmode="lin" valueType="num">
                                      <p:cBhvr additive="base">
                                        <p:cTn id="7" dur="500" fill="hold"/>
                                        <p:tgtEl>
                                          <p:spTgt spid="87043"/>
                                        </p:tgtEl>
                                        <p:attrNameLst>
                                          <p:attrName>ppt_x</p:attrName>
                                        </p:attrNameLst>
                                      </p:cBhvr>
                                      <p:tavLst>
                                        <p:tav tm="0">
                                          <p:val>
                                            <p:strVal val="#ppt_x"/>
                                          </p:val>
                                        </p:tav>
                                        <p:tav tm="100000">
                                          <p:val>
                                            <p:strVal val="#ppt_x"/>
                                          </p:val>
                                        </p:tav>
                                      </p:tavLst>
                                    </p:anim>
                                    <p:anim calcmode="lin" valueType="num">
                                      <p:cBhvr additive="base">
                                        <p:cTn id="8" dur="500" fill="hold"/>
                                        <p:tgtEl>
                                          <p:spTgt spid="870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87045"/>
                                        </p:tgtEl>
                                        <p:attrNameLst>
                                          <p:attrName>style.visibility</p:attrName>
                                        </p:attrNameLst>
                                      </p:cBhvr>
                                      <p:to>
                                        <p:strVal val="visible"/>
                                      </p:to>
                                    </p:set>
                                    <p:animEffect transition="in" filter="box(in)">
                                      <p:cBhvr>
                                        <p:cTn id="13" dur="500"/>
                                        <p:tgtEl>
                                          <p:spTgt spid="8704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7046"/>
                                        </p:tgtEl>
                                        <p:attrNameLst>
                                          <p:attrName>style.visibility</p:attrName>
                                        </p:attrNameLst>
                                      </p:cBhvr>
                                      <p:to>
                                        <p:strVal val="visible"/>
                                      </p:to>
                                    </p:set>
                                    <p:anim calcmode="lin" valueType="num">
                                      <p:cBhvr additive="base">
                                        <p:cTn id="18" dur="500" fill="hold"/>
                                        <p:tgtEl>
                                          <p:spTgt spid="87046"/>
                                        </p:tgtEl>
                                        <p:attrNameLst>
                                          <p:attrName>ppt_x</p:attrName>
                                        </p:attrNameLst>
                                      </p:cBhvr>
                                      <p:tavLst>
                                        <p:tav tm="0">
                                          <p:val>
                                            <p:strVal val="#ppt_x"/>
                                          </p:val>
                                        </p:tav>
                                        <p:tav tm="100000">
                                          <p:val>
                                            <p:strVal val="#ppt_x"/>
                                          </p:val>
                                        </p:tav>
                                      </p:tavLst>
                                    </p:anim>
                                    <p:anim calcmode="lin" valueType="num">
                                      <p:cBhvr additive="base">
                                        <p:cTn id="19" dur="500" fill="hold"/>
                                        <p:tgtEl>
                                          <p:spTgt spid="8704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87047"/>
                                        </p:tgtEl>
                                        <p:attrNameLst>
                                          <p:attrName>style.visibility</p:attrName>
                                        </p:attrNameLst>
                                      </p:cBhvr>
                                      <p:to>
                                        <p:strVal val="visible"/>
                                      </p:to>
                                    </p:set>
                                    <p:animEffect transition="in" filter="checkerboard(across)">
                                      <p:cBhvr>
                                        <p:cTn id="24" dur="500"/>
                                        <p:tgtEl>
                                          <p:spTgt spid="87047"/>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87044"/>
                                        </p:tgtEl>
                                        <p:attrNameLst>
                                          <p:attrName>style.visibility</p:attrName>
                                        </p:attrNameLst>
                                      </p:cBhvr>
                                      <p:to>
                                        <p:strVal val="visible"/>
                                      </p:to>
                                    </p:set>
                                    <p:animEffect transition="in" filter="diamond(in)">
                                      <p:cBhvr>
                                        <p:cTn id="29" dur="20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nimBg="1"/>
      <p:bldP spid="87044" grpId="0" animBg="1"/>
      <p:bldP spid="87045" grpId="0" animBg="1"/>
      <p:bldP spid="87046" grpId="0" animBg="1"/>
      <p:bldP spid="8704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dirty="0" smtClean="0"/>
              <a:t>15.2  </a:t>
            </a:r>
            <a:r>
              <a:rPr lang="zh-CN" altLang="en-US" dirty="0"/>
              <a:t>表单事件</a:t>
            </a:r>
          </a:p>
        </p:txBody>
      </p:sp>
      <p:sp>
        <p:nvSpPr>
          <p:cNvPr id="4" name="Rectangle 3"/>
          <p:cNvSpPr txBox="1">
            <a:spLocks noChangeArrowheads="1"/>
          </p:cNvSpPr>
          <p:nvPr/>
        </p:nvSpPr>
        <p:spPr bwMode="auto">
          <a:xfrm>
            <a:off x="533400" y="825103"/>
            <a:ext cx="8502651" cy="756047"/>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defTabSz="1158875">
              <a:lnSpc>
                <a:spcPct val="100000"/>
              </a:lnSpc>
              <a:spcBef>
                <a:spcPts val="0"/>
              </a:spcBef>
              <a:spcAft>
                <a:spcPts val="0"/>
              </a:spcAft>
              <a:buClr>
                <a:srgbClr val="0000CC"/>
              </a:buClr>
            </a:pP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      </a:t>
            </a:r>
            <a:r>
              <a:rPr kumimoji="0" lang="en-US" altLang="zh-CN" b="0" i="0" u="none" strike="noStrike" kern="0" cap="none" spc="0" normalizeH="0" noProof="0" dirty="0" smtClean="0">
                <a:ln>
                  <a:noFill/>
                </a:ln>
                <a:solidFill>
                  <a:schemeClr val="tx1"/>
                </a:solidFill>
                <a:effectLst/>
                <a:uLnTx/>
                <a:uFillTx/>
                <a:latin typeface="微软雅黑" pitchFamily="34" charset="-122"/>
                <a:ea typeface="微软雅黑" pitchFamily="34" charset="-122"/>
              </a:rPr>
              <a:t> </a:t>
            </a:r>
            <a:r>
              <a:rPr kumimoji="0" lang="en-US" altLang="zh-CN"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Form</a:t>
            </a:r>
            <a:r>
              <a:rPr kumimoji="0" lang="zh-CN" altLang="en-US"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rPr>
              <a:t>表单是网页设计是一种重要的与用户进行交互的工具，它用于采集用户输入各类信息。表单事件如下表</a:t>
            </a:r>
            <a:r>
              <a:rPr lang="zh-CN" altLang="en-US" b="0" dirty="0" smtClean="0">
                <a:latin typeface="微软雅黑" pitchFamily="34" charset="-122"/>
                <a:ea typeface="微软雅黑" pitchFamily="34" charset="-122"/>
                <a:cs typeface="Times New Roman" pitchFamily="18" charset="0"/>
              </a:rPr>
              <a:t>所示。</a:t>
            </a:r>
            <a:endParaRPr lang="en-US" altLang="zh-CN" b="0" dirty="0" smtClean="0">
              <a:latin typeface="微软雅黑" pitchFamily="34" charset="-122"/>
              <a:ea typeface="微软雅黑" pitchFamily="34" charset="-122"/>
              <a:cs typeface="Times New Roman" pitchFamily="18" charset="0"/>
            </a:endParaRPr>
          </a:p>
          <a:p>
            <a:pPr marL="0" marR="0" lvl="0" indent="0" algn="l" defTabSz="1158875" rtl="0" eaLnBrk="0" fontAlgn="base" latinLnBrk="0" hangingPunct="0">
              <a:lnSpc>
                <a:spcPct val="100000"/>
              </a:lnSpc>
              <a:spcBef>
                <a:spcPct val="30000"/>
              </a:spcBef>
              <a:spcAft>
                <a:spcPct val="20000"/>
              </a:spcAft>
              <a:buClr>
                <a:srgbClr val="0000CC"/>
              </a:buClr>
              <a:buSzPct val="100000"/>
              <a:buFont typeface="Wingdings" pitchFamily="2" charset="2"/>
              <a:buNone/>
              <a:tabLst/>
              <a:defRPr/>
            </a:pPr>
            <a:endParaRPr kumimoji="0" lang="zh-CN" altLang="en-US" sz="2400" b="1" i="0" u="none" strike="noStrike" kern="0" cap="none" spc="0" normalizeH="0" baseline="0" noProof="0" dirty="0">
              <a:ln>
                <a:noFill/>
              </a:ln>
              <a:solidFill>
                <a:schemeClr val="tx1"/>
              </a:solidFill>
              <a:effectLst/>
              <a:uLnTx/>
              <a:uFillTx/>
              <a:latin typeface="+mn-lt"/>
              <a:ea typeface="微软雅黑" pitchFamily="34" charset="-122"/>
              <a:cs typeface="+mn-cs"/>
            </a:endParaRPr>
          </a:p>
        </p:txBody>
      </p:sp>
      <p:graphicFrame>
        <p:nvGraphicFramePr>
          <p:cNvPr id="3" name="表格 2"/>
          <p:cNvGraphicFramePr>
            <a:graphicFrameLocks noGrp="1"/>
          </p:cNvGraphicFramePr>
          <p:nvPr>
            <p:extLst/>
          </p:nvPr>
        </p:nvGraphicFramePr>
        <p:xfrm>
          <a:off x="838200" y="1809750"/>
          <a:ext cx="7974013" cy="2628899"/>
        </p:xfrm>
        <a:graphic>
          <a:graphicData uri="http://schemas.openxmlformats.org/drawingml/2006/table">
            <a:tbl>
              <a:tblPr>
                <a:tableStyleId>{5DA37D80-6434-44D0-A028-1B22A696006F}</a:tableStyleId>
              </a:tblPr>
              <a:tblGrid>
                <a:gridCol w="1446915">
                  <a:extLst>
                    <a:ext uri="{9D8B030D-6E8A-4147-A177-3AD203B41FA5}">
                      <a16:colId xmlns:a16="http://schemas.microsoft.com/office/drawing/2014/main" val="20000"/>
                    </a:ext>
                  </a:extLst>
                </a:gridCol>
                <a:gridCol w="1685162">
                  <a:extLst>
                    <a:ext uri="{9D8B030D-6E8A-4147-A177-3AD203B41FA5}">
                      <a16:colId xmlns:a16="http://schemas.microsoft.com/office/drawing/2014/main" val="20001"/>
                    </a:ext>
                  </a:extLst>
                </a:gridCol>
                <a:gridCol w="4841936">
                  <a:extLst>
                    <a:ext uri="{9D8B030D-6E8A-4147-A177-3AD203B41FA5}">
                      <a16:colId xmlns:a16="http://schemas.microsoft.com/office/drawing/2014/main" val="20002"/>
                    </a:ext>
                  </a:extLst>
                </a:gridCol>
              </a:tblGrid>
              <a:tr h="3146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事件分类</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事件句柄</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事件</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0"/>
                  </a:ext>
                </a:extLst>
              </a:tr>
              <a:tr h="381756">
                <a:tc rowSpan="6">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表单元素</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事件</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500" u="none" strike="noStrike" cap="none" normalizeH="0" baseline="0" dirty="0" err="1" smtClean="0">
                          <a:ln>
                            <a:noFill/>
                          </a:ln>
                          <a:effectLst/>
                        </a:rPr>
                        <a:t>onchange</a:t>
                      </a:r>
                      <a:endParaRPr kumimoji="0" lang="en-US" altLang="zh-CN"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当元素改变时执行脚本 </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1"/>
                  </a:ext>
                </a:extLst>
              </a:tr>
              <a:tr h="387685">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500" u="none" strike="noStrike" cap="none" normalizeH="0" baseline="0" dirty="0" err="1" smtClean="0">
                          <a:ln>
                            <a:noFill/>
                          </a:ln>
                          <a:effectLst/>
                        </a:rPr>
                        <a:t>onsubmit</a:t>
                      </a:r>
                      <a:endParaRPr kumimoji="0" lang="en-US" altLang="zh-CN"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当表单被提交时执行脚本</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2"/>
                  </a:ext>
                </a:extLst>
              </a:tr>
              <a:tr h="38649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500" u="none" strike="noStrike" cap="none" normalizeH="0" baseline="0" dirty="0" err="1" smtClean="0">
                          <a:ln>
                            <a:noFill/>
                          </a:ln>
                          <a:effectLst/>
                        </a:rPr>
                        <a:t>onreset</a:t>
                      </a:r>
                      <a:r>
                        <a:rPr kumimoji="0" lang="en-US" altLang="zh-CN" sz="1500" u="none" strike="noStrike" cap="none" normalizeH="0" baseline="0" dirty="0" smtClean="0">
                          <a:ln>
                            <a:noFill/>
                          </a:ln>
                          <a:effectLst/>
                        </a:rPr>
                        <a:t> </a:t>
                      </a:r>
                      <a:endParaRPr kumimoji="0" lang="en-US" altLang="zh-CN"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当表单被重置时执行脚本</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3"/>
                  </a:ext>
                </a:extLst>
              </a:tr>
              <a:tr h="38649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500" u="none" strike="noStrike" cap="none" normalizeH="0" baseline="0" dirty="0" err="1" smtClean="0">
                          <a:ln>
                            <a:noFill/>
                          </a:ln>
                          <a:effectLst/>
                        </a:rPr>
                        <a:t>onselect</a:t>
                      </a:r>
                      <a:endParaRPr kumimoji="0" lang="en-US" altLang="zh-CN"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当元素被选取时执行脚本</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4"/>
                  </a:ext>
                </a:extLst>
              </a:tr>
              <a:tr h="385314">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500" u="none" strike="noStrike" cap="none" normalizeH="0" baseline="0" dirty="0" err="1" smtClean="0">
                          <a:ln>
                            <a:noFill/>
                          </a:ln>
                          <a:effectLst/>
                        </a:rPr>
                        <a:t>onblur</a:t>
                      </a:r>
                      <a:endParaRPr kumimoji="0" lang="en-US" altLang="zh-CN"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当元素失去焦点时执行脚本</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5"/>
                  </a:ext>
                </a:extLst>
              </a:tr>
              <a:tr h="386498">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500" u="none" strike="noStrike" cap="none" normalizeH="0" baseline="0" dirty="0" err="1" smtClean="0">
                          <a:ln>
                            <a:noFill/>
                          </a:ln>
                          <a:effectLst/>
                        </a:rPr>
                        <a:t>onfocus</a:t>
                      </a:r>
                      <a:endParaRPr kumimoji="0" lang="en-US" altLang="zh-CN"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500" u="none" strike="noStrike" cap="none" normalizeH="0" baseline="0" dirty="0" smtClean="0">
                          <a:ln>
                            <a:noFill/>
                          </a:ln>
                          <a:effectLst/>
                        </a:rPr>
                        <a:t>当元素获得焦点时执行脚本</a:t>
                      </a:r>
                      <a:endParaRPr kumimoji="0" lang="zh-CN" altLang="en-US" sz="15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4608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zh-CN" dirty="0" smtClean="0"/>
              <a:t>15.2.1 </a:t>
            </a:r>
            <a:r>
              <a:rPr lang="zh-CN" altLang="en-US" dirty="0" smtClean="0"/>
              <a:t>获得</a:t>
            </a:r>
            <a:r>
              <a:rPr lang="zh-CN" altLang="en-US" dirty="0"/>
              <a:t>及失去焦点事件</a:t>
            </a:r>
          </a:p>
        </p:txBody>
      </p:sp>
      <p:sp>
        <p:nvSpPr>
          <p:cNvPr id="139267" name="Rectangle 3"/>
          <p:cNvSpPr>
            <a:spLocks noGrp="1" noChangeArrowheads="1"/>
          </p:cNvSpPr>
          <p:nvPr>
            <p:ph idx="1"/>
          </p:nvPr>
        </p:nvSpPr>
        <p:spPr>
          <a:xfrm>
            <a:off x="533400" y="810816"/>
            <a:ext cx="8534400" cy="694133"/>
          </a:xfrm>
        </p:spPr>
        <p:txBody>
          <a:bodyPr/>
          <a:lstStyle/>
          <a:p>
            <a:pPr marL="0" indent="0">
              <a:buNone/>
            </a:pPr>
            <a:r>
              <a:rPr lang="zh-CN" altLang="en-US" dirty="0">
                <a:ea typeface="宋体" pitchFamily="2" charset="-122"/>
              </a:rPr>
              <a:t> </a:t>
            </a:r>
            <a:r>
              <a:rPr lang="zh-CN" altLang="en-US" dirty="0" smtClean="0">
                <a:ea typeface="宋体" pitchFamily="2" charset="-122"/>
              </a:rPr>
              <a:t>      </a:t>
            </a:r>
            <a:r>
              <a:rPr lang="zh-CN" altLang="en-US" dirty="0" smtClean="0"/>
              <a:t>当</a:t>
            </a:r>
            <a:r>
              <a:rPr lang="zh-CN" altLang="en-US" dirty="0"/>
              <a:t>表单中的元素获得焦点时会触发</a:t>
            </a:r>
            <a:r>
              <a:rPr lang="en-US" altLang="zh-CN" dirty="0"/>
              <a:t>Focus</a:t>
            </a:r>
            <a:r>
              <a:rPr lang="zh-CN" altLang="en-US" dirty="0"/>
              <a:t>获得事件，当表单中的元素失去焦点时会触发</a:t>
            </a:r>
            <a:r>
              <a:rPr lang="en-US" altLang="zh-CN" dirty="0"/>
              <a:t>Blur</a:t>
            </a:r>
            <a:r>
              <a:rPr lang="zh-CN" altLang="en-US" dirty="0"/>
              <a:t>失去焦点事件。</a:t>
            </a:r>
          </a:p>
          <a:p>
            <a:endParaRPr lang="zh-CN" altLang="en-US" dirty="0">
              <a:ea typeface="宋体" pitchFamily="2" charset="-122"/>
            </a:endParaRPr>
          </a:p>
        </p:txBody>
      </p:sp>
      <p:sp>
        <p:nvSpPr>
          <p:cNvPr id="5" name="矩形 4"/>
          <p:cNvSpPr/>
          <p:nvPr/>
        </p:nvSpPr>
        <p:spPr>
          <a:xfrm>
            <a:off x="533400" y="1560899"/>
            <a:ext cx="5715000" cy="3144451"/>
          </a:xfrm>
          <a:prstGeom prst="rect">
            <a:avLst/>
          </a:prstGeom>
        </p:spPr>
        <p:txBody>
          <a:bodyPr wrap="square">
            <a:spAutoFit/>
          </a:bodyPr>
          <a:lstStyle/>
          <a:p>
            <a:pPr>
              <a:lnSpc>
                <a:spcPts val="1400"/>
              </a:lnSpc>
              <a:spcBef>
                <a:spcPts val="0"/>
              </a:spcBef>
            </a:pPr>
            <a:r>
              <a:rPr lang="en-US" altLang="zh-CN" sz="1400" dirty="0" smtClean="0">
                <a:latin typeface="Verdana" pitchFamily="34" charset="0"/>
              </a:rPr>
              <a:t>&lt;!-- edu_15_2_1.html --&gt;</a:t>
            </a:r>
          </a:p>
          <a:p>
            <a:pPr>
              <a:lnSpc>
                <a:spcPts val="1400"/>
              </a:lnSpc>
              <a:spcBef>
                <a:spcPts val="0"/>
              </a:spcBef>
            </a:pPr>
            <a:r>
              <a:rPr lang="en-US" altLang="zh-CN" sz="1400" dirty="0" smtClean="0">
                <a:latin typeface="Verdana" pitchFamily="34" charset="0"/>
              </a:rPr>
              <a:t>&lt;html&gt;</a:t>
            </a:r>
          </a:p>
          <a:p>
            <a:pPr>
              <a:lnSpc>
                <a:spcPts val="1400"/>
              </a:lnSpc>
              <a:spcBef>
                <a:spcPts val="0"/>
              </a:spcBef>
            </a:pPr>
            <a:r>
              <a:rPr lang="en-US" altLang="zh-CN" sz="1400" dirty="0" smtClean="0">
                <a:latin typeface="Verdana" pitchFamily="34" charset="0"/>
              </a:rPr>
              <a:t>    &lt;head&gt;</a:t>
            </a:r>
          </a:p>
          <a:p>
            <a:pPr>
              <a:lnSpc>
                <a:spcPts val="1400"/>
              </a:lnSpc>
              <a:spcBef>
                <a:spcPts val="0"/>
              </a:spcBef>
            </a:pPr>
            <a:r>
              <a:rPr lang="en-US" altLang="zh-CN" sz="1400" dirty="0" smtClean="0">
                <a:latin typeface="Verdana" pitchFamily="34" charset="0"/>
              </a:rPr>
              <a:t>        &lt;title&gt;</a:t>
            </a:r>
            <a:r>
              <a:rPr lang="zh-CN" altLang="en-US" sz="1400" dirty="0" smtClean="0">
                <a:latin typeface="Verdana" pitchFamily="34" charset="0"/>
              </a:rPr>
              <a:t>获得</a:t>
            </a:r>
            <a:r>
              <a:rPr lang="en-US" altLang="zh-CN" sz="1400" dirty="0" smtClean="0">
                <a:latin typeface="Verdana" pitchFamily="34" charset="0"/>
              </a:rPr>
              <a:t>/</a:t>
            </a:r>
            <a:r>
              <a:rPr lang="zh-CN" altLang="en-US" sz="1400" dirty="0" smtClean="0">
                <a:latin typeface="Verdana" pitchFamily="34" charset="0"/>
              </a:rPr>
              <a:t>失去焦点测试</a:t>
            </a:r>
            <a:r>
              <a:rPr lang="en-US" altLang="zh-CN" sz="1400" dirty="0" smtClean="0">
                <a:latin typeface="Verdana" pitchFamily="34" charset="0"/>
              </a:rPr>
              <a:t>&lt;/title&gt;</a:t>
            </a:r>
          </a:p>
          <a:p>
            <a:pPr>
              <a:lnSpc>
                <a:spcPts val="1400"/>
              </a:lnSpc>
              <a:spcBef>
                <a:spcPts val="0"/>
              </a:spcBef>
            </a:pPr>
            <a:r>
              <a:rPr lang="en-US" altLang="zh-CN" sz="1400" dirty="0" smtClean="0">
                <a:latin typeface="Verdana" pitchFamily="34" charset="0"/>
              </a:rPr>
              <a:t>        &lt;</a:t>
            </a:r>
            <a:r>
              <a:rPr lang="en-US" altLang="zh-CN" sz="1400" dirty="0" smtClean="0">
                <a:latin typeface="Verdana" pitchFamily="34" charset="0"/>
                <a:ea typeface="宋体" pitchFamily="2" charset="-122"/>
              </a:rPr>
              <a:t>script</a:t>
            </a:r>
            <a:r>
              <a:rPr lang="en-US" altLang="zh-CN" sz="1400" dirty="0" smtClean="0">
                <a:latin typeface="Verdana" pitchFamily="34" charset="0"/>
              </a:rPr>
              <a:t> language="</a:t>
            </a:r>
            <a:r>
              <a:rPr lang="en-US" altLang="zh-CN" sz="1400" dirty="0" err="1" smtClean="0">
                <a:latin typeface="Verdana" pitchFamily="34" charset="0"/>
              </a:rPr>
              <a:t>javascript</a:t>
            </a:r>
            <a:r>
              <a:rPr lang="en-US" altLang="zh-CN" sz="1400" dirty="0" smtClean="0">
                <a:latin typeface="Verdana" pitchFamily="34" charset="0"/>
              </a:rPr>
              <a:t>" type="text/</a:t>
            </a:r>
            <a:r>
              <a:rPr lang="en-US" altLang="zh-CN" sz="1400" dirty="0" err="1" smtClean="0">
                <a:latin typeface="Verdana" pitchFamily="34" charset="0"/>
              </a:rPr>
              <a:t>javascript</a:t>
            </a:r>
            <a:r>
              <a:rPr lang="en-US" altLang="zh-CN" sz="1400" dirty="0" smtClean="0">
                <a:latin typeface="Verdana" pitchFamily="34" charset="0"/>
              </a:rPr>
              <a:t>"&gt;</a:t>
            </a:r>
          </a:p>
          <a:p>
            <a:pPr>
              <a:lnSpc>
                <a:spcPts val="1400"/>
              </a:lnSpc>
              <a:spcBef>
                <a:spcPts val="0"/>
              </a:spcBef>
            </a:pPr>
            <a:r>
              <a:rPr lang="en-US" altLang="zh-CN" sz="1400" dirty="0" smtClean="0">
                <a:latin typeface="Verdana" pitchFamily="34" charset="0"/>
              </a:rPr>
              <a:t>      function </a:t>
            </a:r>
            <a:r>
              <a:rPr lang="en-US" altLang="zh-CN" sz="1400" dirty="0" err="1" smtClean="0">
                <a:latin typeface="Verdana" pitchFamily="34" charset="0"/>
              </a:rPr>
              <a:t>getFocus</a:t>
            </a:r>
            <a:r>
              <a:rPr lang="en-US" altLang="zh-CN" sz="1400" dirty="0" smtClean="0">
                <a:latin typeface="Verdana" pitchFamily="34" charset="0"/>
              </a:rPr>
              <a:t>(){</a:t>
            </a:r>
            <a:r>
              <a:rPr lang="en-US" altLang="zh-CN" sz="1400" dirty="0" err="1" smtClean="0">
                <a:latin typeface="Verdana" pitchFamily="34" charset="0"/>
              </a:rPr>
              <a:t>document.bgColor</a:t>
            </a:r>
            <a:r>
              <a:rPr lang="en-US" altLang="zh-CN" sz="1400" dirty="0" smtClean="0">
                <a:latin typeface="Verdana" pitchFamily="34" charset="0"/>
              </a:rPr>
              <a:t> ="red“;}</a:t>
            </a:r>
          </a:p>
          <a:p>
            <a:pPr>
              <a:lnSpc>
                <a:spcPts val="1400"/>
              </a:lnSpc>
              <a:spcBef>
                <a:spcPts val="0"/>
              </a:spcBef>
            </a:pPr>
            <a:r>
              <a:rPr lang="en-US" altLang="zh-CN" sz="1400" dirty="0" smtClean="0">
                <a:latin typeface="Verdana" pitchFamily="34" charset="0"/>
              </a:rPr>
              <a:t>       function </a:t>
            </a:r>
            <a:r>
              <a:rPr lang="en-US" altLang="zh-CN" sz="1400" dirty="0" err="1" smtClean="0">
                <a:latin typeface="Verdana" pitchFamily="34" charset="0"/>
              </a:rPr>
              <a:t>loseFocus</a:t>
            </a:r>
            <a:r>
              <a:rPr lang="en-US" altLang="zh-CN" sz="1400" dirty="0" smtClean="0">
                <a:latin typeface="Verdana" pitchFamily="34" charset="0"/>
              </a:rPr>
              <a:t>(){</a:t>
            </a:r>
            <a:r>
              <a:rPr lang="en-US" altLang="zh-CN" sz="1400" dirty="0" err="1" smtClean="0">
                <a:latin typeface="Verdana" pitchFamily="34" charset="0"/>
              </a:rPr>
              <a:t>document.bgColor</a:t>
            </a:r>
            <a:r>
              <a:rPr lang="en-US" altLang="zh-CN" sz="1400" dirty="0" smtClean="0">
                <a:latin typeface="Verdana" pitchFamily="34" charset="0"/>
              </a:rPr>
              <a:t> ="blue“;}</a:t>
            </a:r>
          </a:p>
          <a:p>
            <a:pPr>
              <a:lnSpc>
                <a:spcPts val="1400"/>
              </a:lnSpc>
              <a:spcBef>
                <a:spcPts val="0"/>
              </a:spcBef>
            </a:pPr>
            <a:r>
              <a:rPr lang="en-US" altLang="zh-CN" sz="1400" dirty="0" smtClean="0">
                <a:latin typeface="Verdana" pitchFamily="34" charset="0"/>
              </a:rPr>
              <a:t>     &lt;/script&gt;</a:t>
            </a:r>
          </a:p>
          <a:p>
            <a:pPr>
              <a:lnSpc>
                <a:spcPts val="1400"/>
              </a:lnSpc>
              <a:spcBef>
                <a:spcPts val="0"/>
              </a:spcBef>
            </a:pPr>
            <a:r>
              <a:rPr lang="en-US" altLang="zh-CN" sz="1400" dirty="0" smtClean="0">
                <a:latin typeface="Verdana" pitchFamily="34" charset="0"/>
              </a:rPr>
              <a:t>    &lt;/head&gt;</a:t>
            </a:r>
          </a:p>
          <a:p>
            <a:pPr>
              <a:lnSpc>
                <a:spcPts val="1400"/>
              </a:lnSpc>
              <a:spcBef>
                <a:spcPts val="0"/>
              </a:spcBef>
            </a:pPr>
            <a:r>
              <a:rPr lang="en-US" altLang="zh-CN" sz="1400" dirty="0" smtClean="0">
                <a:latin typeface="Verdana" pitchFamily="34" charset="0"/>
              </a:rPr>
              <a:t>    &lt;body&gt;</a:t>
            </a:r>
          </a:p>
          <a:p>
            <a:pPr>
              <a:lnSpc>
                <a:spcPts val="1400"/>
              </a:lnSpc>
              <a:spcBef>
                <a:spcPts val="0"/>
              </a:spcBef>
            </a:pPr>
            <a:r>
              <a:rPr lang="en-US" altLang="zh-CN" sz="1400" dirty="0" smtClean="0">
                <a:latin typeface="Verdana" pitchFamily="34" charset="0"/>
              </a:rPr>
              <a:t>     &lt;form&gt;&lt;br /&gt;</a:t>
            </a:r>
          </a:p>
          <a:p>
            <a:pPr>
              <a:lnSpc>
                <a:spcPts val="1400"/>
              </a:lnSpc>
              <a:spcBef>
                <a:spcPts val="0"/>
              </a:spcBef>
            </a:pPr>
            <a:r>
              <a:rPr lang="en-US" altLang="zh-CN" sz="1400" dirty="0" smtClean="0">
                <a:latin typeface="Verdana" pitchFamily="34" charset="0"/>
              </a:rPr>
              <a:t>&lt;input type="button" </a:t>
            </a:r>
            <a:r>
              <a:rPr lang="en-US" altLang="zh-CN" sz="1400" dirty="0" err="1" smtClean="0">
                <a:latin typeface="Verdana" pitchFamily="34" charset="0"/>
              </a:rPr>
              <a:t>onfocus</a:t>
            </a:r>
            <a:r>
              <a:rPr lang="en-US" altLang="zh-CN" sz="1400" dirty="0" smtClean="0">
                <a:latin typeface="Verdana" pitchFamily="34" charset="0"/>
              </a:rPr>
              <a:t>="</a:t>
            </a:r>
            <a:r>
              <a:rPr lang="en-US" altLang="zh-CN" sz="1400" dirty="0" err="1" smtClean="0">
                <a:latin typeface="Verdana" pitchFamily="34" charset="0"/>
              </a:rPr>
              <a:t>getFocus</a:t>
            </a:r>
            <a:r>
              <a:rPr lang="en-US" altLang="zh-CN" sz="1400" dirty="0" smtClean="0">
                <a:latin typeface="Verdana" pitchFamily="34" charset="0"/>
              </a:rPr>
              <a:t>()" value="</a:t>
            </a:r>
            <a:r>
              <a:rPr lang="zh-CN" altLang="en-US" sz="1400" dirty="0" smtClean="0">
                <a:latin typeface="Verdana" pitchFamily="34" charset="0"/>
              </a:rPr>
              <a:t>获得</a:t>
            </a:r>
            <a:r>
              <a:rPr lang="en-US" altLang="zh-CN" sz="1400" dirty="0" smtClean="0">
                <a:latin typeface="Verdana" pitchFamily="34" charset="0"/>
              </a:rPr>
              <a:t>/</a:t>
            </a:r>
            <a:r>
              <a:rPr lang="zh-CN" altLang="en-US" sz="1400" dirty="0" smtClean="0">
                <a:latin typeface="Verdana" pitchFamily="34" charset="0"/>
              </a:rPr>
              <a:t>失去焦点触发事件</a:t>
            </a:r>
            <a:r>
              <a:rPr lang="en-US" altLang="zh-CN" sz="1400" dirty="0" smtClean="0">
                <a:latin typeface="Verdana" pitchFamily="34" charset="0"/>
              </a:rPr>
              <a:t>" </a:t>
            </a:r>
            <a:r>
              <a:rPr lang="en-US" altLang="zh-CN" sz="1400" dirty="0" err="1" smtClean="0">
                <a:latin typeface="Verdana" pitchFamily="34" charset="0"/>
              </a:rPr>
              <a:t>onblur</a:t>
            </a:r>
            <a:r>
              <a:rPr lang="en-US" altLang="zh-CN" sz="1400" dirty="0" smtClean="0">
                <a:latin typeface="Verdana" pitchFamily="34" charset="0"/>
              </a:rPr>
              <a:t>="</a:t>
            </a:r>
            <a:r>
              <a:rPr lang="en-US" altLang="zh-CN" sz="1400" dirty="0" err="1" smtClean="0">
                <a:latin typeface="Verdana" pitchFamily="34" charset="0"/>
              </a:rPr>
              <a:t>loseFocus</a:t>
            </a:r>
            <a:r>
              <a:rPr lang="en-US" altLang="zh-CN" sz="1400" dirty="0" smtClean="0">
                <a:latin typeface="Verdana" pitchFamily="34" charset="0"/>
              </a:rPr>
              <a:t>()"/&gt;</a:t>
            </a:r>
          </a:p>
          <a:p>
            <a:pPr>
              <a:lnSpc>
                <a:spcPts val="1400"/>
              </a:lnSpc>
              <a:spcBef>
                <a:spcPts val="0"/>
              </a:spcBef>
            </a:pPr>
            <a:r>
              <a:rPr lang="en-US" altLang="zh-CN" sz="1400" dirty="0" smtClean="0">
                <a:latin typeface="Verdana" pitchFamily="34" charset="0"/>
              </a:rPr>
              <a:t>     &lt;/form&gt;</a:t>
            </a:r>
          </a:p>
          <a:p>
            <a:pPr>
              <a:lnSpc>
                <a:spcPts val="1400"/>
              </a:lnSpc>
              <a:spcBef>
                <a:spcPts val="0"/>
              </a:spcBef>
            </a:pPr>
            <a:r>
              <a:rPr lang="en-US" altLang="zh-CN" sz="1400" dirty="0" smtClean="0">
                <a:latin typeface="Verdana" pitchFamily="34" charset="0"/>
              </a:rPr>
              <a:t>    &lt;/body&gt;</a:t>
            </a:r>
          </a:p>
          <a:p>
            <a:pPr>
              <a:lnSpc>
                <a:spcPts val="1400"/>
              </a:lnSpc>
              <a:spcBef>
                <a:spcPts val="0"/>
              </a:spcBef>
            </a:pPr>
            <a:r>
              <a:rPr lang="en-US" altLang="zh-CN" sz="1400" dirty="0" smtClean="0">
                <a:latin typeface="Verdana" pitchFamily="34" charset="0"/>
              </a:rPr>
              <a:t>&lt;/html&gt;</a:t>
            </a:r>
            <a:endParaRPr lang="zh-CN" altLang="en-US" sz="1200" dirty="0">
              <a:latin typeface="Verdana"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6705600" y="1885950"/>
            <a:ext cx="1900237" cy="1228143"/>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6705600" y="3257550"/>
            <a:ext cx="1939925" cy="1253794"/>
          </a:xfrm>
          <a:prstGeom prst="rect">
            <a:avLst/>
          </a:prstGeom>
          <a:noFill/>
          <a:ln w="9525">
            <a:noFill/>
            <a:miter lim="800000"/>
            <a:headEnd/>
            <a:tailEnd/>
          </a:ln>
        </p:spPr>
      </p:pic>
    </p:spTree>
    <p:extLst>
      <p:ext uri="{BB962C8B-B14F-4D97-AF65-F5344CB8AC3E}">
        <p14:creationId xmlns:p14="http://schemas.microsoft.com/office/powerpoint/2010/main" val="259212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139267">
                                            <p:txEl>
                                              <p:pRg st="0" end="0"/>
                                            </p:txEl>
                                          </p:spTgt>
                                        </p:tgtEl>
                                        <p:attrNameLst>
                                          <p:attrName>style.visibility</p:attrName>
                                        </p:attrNameLst>
                                      </p:cBhvr>
                                      <p:to>
                                        <p:strVal val="visible"/>
                                      </p:to>
                                    </p:set>
                                    <p:anim calcmode="lin" valueType="num">
                                      <p:cBhvr additive="base">
                                        <p:cTn id="19" dur="500" fill="hold"/>
                                        <p:tgtEl>
                                          <p:spTgt spid="13926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9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P spid="139267" grpId="1" build="p"/>
      <p:bldP spid="5" grpId="0"/>
      <p:bldP spid="5"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dirty="0" smtClean="0"/>
              <a:t>15.2.2 </a:t>
            </a:r>
            <a:r>
              <a:rPr lang="zh-CN" altLang="en-US" dirty="0" smtClean="0"/>
              <a:t>提交</a:t>
            </a:r>
            <a:r>
              <a:rPr lang="zh-CN" altLang="en-US" dirty="0"/>
              <a:t>及重置事件</a:t>
            </a:r>
          </a:p>
        </p:txBody>
      </p:sp>
      <p:sp>
        <p:nvSpPr>
          <p:cNvPr id="140291" name="Rectangle 3"/>
          <p:cNvSpPr>
            <a:spLocks noGrp="1" noChangeArrowheads="1"/>
          </p:cNvSpPr>
          <p:nvPr>
            <p:ph idx="1"/>
          </p:nvPr>
        </p:nvSpPr>
        <p:spPr>
          <a:xfrm>
            <a:off x="533400" y="800100"/>
            <a:ext cx="8534400" cy="781050"/>
          </a:xfrm>
        </p:spPr>
        <p:txBody>
          <a:bodyPr/>
          <a:lstStyle/>
          <a:p>
            <a:pPr marL="0" indent="0">
              <a:buNone/>
            </a:pPr>
            <a:r>
              <a:rPr lang="zh-CN" altLang="en-US" dirty="0" smtClean="0"/>
              <a:t>      表单的</a:t>
            </a:r>
            <a:r>
              <a:rPr lang="en-US" altLang="zh-CN" dirty="0"/>
              <a:t>Submit</a:t>
            </a:r>
            <a:r>
              <a:rPr lang="zh-CN" altLang="en-US" dirty="0"/>
              <a:t>事件触发后会将表单中的数据提交到服务器端，</a:t>
            </a:r>
            <a:r>
              <a:rPr lang="en-US" altLang="zh-CN" dirty="0"/>
              <a:t>Reset</a:t>
            </a:r>
            <a:r>
              <a:rPr lang="zh-CN" altLang="en-US" dirty="0"/>
              <a:t>事件触发后会将表单中的数据重置为初始值</a:t>
            </a:r>
            <a:r>
              <a:rPr lang="zh-CN" altLang="en-US" dirty="0" smtClean="0"/>
              <a:t>。</a:t>
            </a:r>
            <a:endParaRPr lang="zh-CN" altLang="en-US" dirty="0"/>
          </a:p>
        </p:txBody>
      </p:sp>
      <p:sp>
        <p:nvSpPr>
          <p:cNvPr id="5" name="Rectangle 3"/>
          <p:cNvSpPr txBox="1">
            <a:spLocks noChangeArrowheads="1"/>
          </p:cNvSpPr>
          <p:nvPr/>
        </p:nvSpPr>
        <p:spPr bwMode="auto">
          <a:xfrm>
            <a:off x="533400" y="1581150"/>
            <a:ext cx="8534400" cy="3124200"/>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&lt;!-- edu_15_2_2.html --&gt;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&lt;html&gt;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&lt;head&gt;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&lt;script  type="text/</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javascript</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"&gt;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function </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submitTest</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var</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msg</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a:t>
            </a:r>
            <a:r>
              <a:rPr kumimoji="0" lang="zh-CN" altLang="en-US"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表单数据的获取：</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\n";</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var</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username = </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document.getElementById</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("input1").value;</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msg</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r>
              <a:rPr kumimoji="0" lang="zh-CN" altLang="en-US"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用户名</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msg</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+=username;</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var</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psw</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 </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document.getElementById</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("input2").value;</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msg</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r>
              <a:rPr kumimoji="0" lang="zh-CN" altLang="en-US"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\n</a:t>
            </a:r>
            <a:r>
              <a:rPr kumimoji="0" lang="zh-CN" altLang="en-US"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密码</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r>
              <a:rPr kumimoji="0" lang="zh-CN" altLang="en-US"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是</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msg</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psw</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alert(</a:t>
            </a:r>
            <a:r>
              <a:rPr kumimoji="0" lang="en-US" altLang="zh-CN" sz="1400" b="0" i="0" u="none" strike="noStrike" kern="0" cap="none" spc="0" normalizeH="0" baseline="0" noProof="0" dirty="0" err="1" smtClean="0">
                <a:ln>
                  <a:noFill/>
                </a:ln>
                <a:solidFill>
                  <a:schemeClr val="tx1"/>
                </a:solidFill>
                <a:effectLst/>
                <a:uLnTx/>
                <a:uFillTx/>
                <a:latin typeface="微软雅黑" pitchFamily="34" charset="-122"/>
                <a:ea typeface="宋体" pitchFamily="2" charset="-122"/>
                <a:cs typeface="+mj-cs"/>
              </a:rPr>
              <a:t>msg</a:t>
            </a: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return false;</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r>
              <a:rPr kumimoji="0" lang="en-US" altLang="zh-CN" sz="14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rPr>
              <a:t>            }</a:t>
            </a:r>
          </a:p>
          <a:p>
            <a:pPr>
              <a:buNone/>
            </a:pPr>
            <a:r>
              <a:rPr lang="en-US" altLang="zh-CN" sz="1400" b="0" dirty="0" smtClean="0">
                <a:latin typeface="Verdana" pitchFamily="34" charset="0"/>
                <a:ea typeface="Verdana" pitchFamily="34" charset="0"/>
                <a:cs typeface="Verdana" pitchFamily="34" charset="0"/>
              </a:rPr>
              <a:t>function </a:t>
            </a:r>
            <a:r>
              <a:rPr lang="en-US" altLang="zh-CN" sz="1400" b="0" dirty="0" err="1" smtClean="0">
                <a:latin typeface="Verdana" pitchFamily="34" charset="0"/>
                <a:ea typeface="Verdana" pitchFamily="34" charset="0"/>
                <a:cs typeface="Verdana" pitchFamily="34" charset="0"/>
              </a:rPr>
              <a:t>resetTest</a:t>
            </a:r>
            <a:r>
              <a:rPr lang="en-US" altLang="zh-CN" sz="1400" b="0" dirty="0" smtClean="0">
                <a:latin typeface="Verdana" pitchFamily="34" charset="0"/>
                <a:ea typeface="Verdana" pitchFamily="34" charset="0"/>
                <a:cs typeface="Verdana" pitchFamily="34" charset="0"/>
              </a:rPr>
              <a:t>() {alert("</a:t>
            </a:r>
            <a:r>
              <a:rPr lang="zh-CN" altLang="en-US" sz="1400" b="0" dirty="0" smtClean="0">
                <a:latin typeface="Verdana" pitchFamily="34" charset="0"/>
                <a:ea typeface="宋体" pitchFamily="2" charset="-122"/>
                <a:cs typeface="Verdana" pitchFamily="34" charset="0"/>
              </a:rPr>
              <a:t>将数据清空</a:t>
            </a:r>
            <a:r>
              <a:rPr lang="en-US" altLang="zh-CN" sz="1400" b="0" dirty="0" smtClean="0">
                <a:latin typeface="Verdana" pitchFamily="34" charset="0"/>
                <a:ea typeface="Verdana" pitchFamily="34" charset="0"/>
                <a:cs typeface="Verdana" pitchFamily="34" charset="0"/>
              </a:rPr>
              <a:t>");}</a:t>
            </a:r>
          </a:p>
          <a:p>
            <a:pPr marL="182563" marR="0" lvl="0" indent="-182563" algn="l" defTabSz="1158875" rtl="0" eaLnBrk="0" fontAlgn="base" latinLnBrk="0" hangingPunct="0">
              <a:lnSpc>
                <a:spcPts val="1400"/>
              </a:lnSpc>
              <a:spcBef>
                <a:spcPts val="0"/>
              </a:spcBef>
              <a:spcAft>
                <a:spcPts val="0"/>
              </a:spcAft>
              <a:buClr>
                <a:srgbClr val="0000CC"/>
              </a:buClr>
              <a:buSzPct val="100000"/>
              <a:buFont typeface="Wingdings" pitchFamily="2" charset="2"/>
              <a:buNone/>
              <a:tabLst/>
              <a:defRPr/>
            </a:pPr>
            <a:endParaRPr kumimoji="0" lang="en-US" altLang="zh-CN" sz="1800" b="0" i="0" u="none" strike="noStrike" kern="0" cap="none" spc="0" normalizeH="0" baseline="0" noProof="0" dirty="0" smtClean="0">
              <a:ln>
                <a:noFill/>
              </a:ln>
              <a:solidFill>
                <a:schemeClr val="tx1"/>
              </a:solidFill>
              <a:effectLst/>
              <a:uLnTx/>
              <a:uFillTx/>
              <a:latin typeface="微软雅黑" pitchFamily="34" charset="-122"/>
              <a:ea typeface="宋体" pitchFamily="2" charset="-122"/>
              <a:cs typeface="+mj-cs"/>
            </a:endParaRPr>
          </a:p>
        </p:txBody>
      </p:sp>
    </p:spTree>
    <p:extLst>
      <p:ext uri="{BB962C8B-B14F-4D97-AF65-F5344CB8AC3E}">
        <p14:creationId xmlns:p14="http://schemas.microsoft.com/office/powerpoint/2010/main" val="162916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anim calcmode="lin" valueType="num">
                                      <p:cBhvr additive="base">
                                        <p:cTn id="7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xEl>
                                              <p:pRg st="13" end="13"/>
                                            </p:txEl>
                                          </p:spTgt>
                                        </p:tgtEl>
                                        <p:attrNameLst>
                                          <p:attrName>style.visibility</p:attrName>
                                        </p:attrNameLst>
                                      </p:cBhvr>
                                      <p:to>
                                        <p:strVal val="visible"/>
                                      </p:to>
                                    </p:set>
                                    <p:anim calcmode="lin" valueType="num">
                                      <p:cBhvr additive="base">
                                        <p:cTn id="8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anim calcmode="lin" valueType="num">
                                      <p:cBhvr additive="base">
                                        <p:cTn id="9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txEl>
                                              <p:pRg st="15" end="15"/>
                                            </p:txEl>
                                          </p:spTgt>
                                        </p:tgtEl>
                                        <p:attrNameLst>
                                          <p:attrName>style.visibility</p:attrName>
                                        </p:attrNameLst>
                                      </p:cBhvr>
                                      <p:to>
                                        <p:strVal val="visible"/>
                                      </p:to>
                                    </p:set>
                                    <p:anim calcmode="lin" valueType="num">
                                      <p:cBhvr additive="base">
                                        <p:cTn id="97"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dirty="0" smtClean="0"/>
              <a:t>15.2.2 </a:t>
            </a:r>
            <a:r>
              <a:rPr lang="zh-CN" altLang="en-US" dirty="0" smtClean="0"/>
              <a:t>提交及重置事件</a:t>
            </a:r>
            <a:r>
              <a:rPr lang="en-US" altLang="zh-CN" dirty="0" smtClean="0"/>
              <a:t>-</a:t>
            </a:r>
            <a:r>
              <a:rPr lang="zh-CN" altLang="en-US" dirty="0" smtClean="0"/>
              <a:t>案例</a:t>
            </a:r>
            <a:endParaRPr lang="zh-CN" altLang="en-US" dirty="0"/>
          </a:p>
        </p:txBody>
      </p:sp>
      <p:sp>
        <p:nvSpPr>
          <p:cNvPr id="6" name="矩形 5"/>
          <p:cNvSpPr/>
          <p:nvPr/>
        </p:nvSpPr>
        <p:spPr>
          <a:xfrm>
            <a:off x="533400" y="819150"/>
            <a:ext cx="4800600" cy="3797963"/>
          </a:xfrm>
          <a:prstGeom prst="rect">
            <a:avLst/>
          </a:prstGeom>
        </p:spPr>
        <p:txBody>
          <a:bodyPr wrap="square">
            <a:spAutoFit/>
          </a:bodyPr>
          <a:lstStyle/>
          <a:p>
            <a:pPr>
              <a:spcBef>
                <a:spcPts val="0"/>
              </a:spcBef>
              <a:spcAft>
                <a:spcPts val="0"/>
              </a:spcAft>
              <a:buNone/>
            </a:pPr>
            <a:r>
              <a:rPr lang="en-US" altLang="zh-CN" sz="1400" b="0" dirty="0" smtClean="0">
                <a:latin typeface="Verdana" pitchFamily="34" charset="0"/>
                <a:ea typeface="Verdana" pitchFamily="34" charset="0"/>
                <a:cs typeface="Verdana" pitchFamily="34" charset="0"/>
              </a:rPr>
              <a:t>&lt;/script&gt;</a:t>
            </a:r>
          </a:p>
          <a:p>
            <a:pPr>
              <a:spcBef>
                <a:spcPts val="0"/>
              </a:spcBef>
              <a:spcAft>
                <a:spcPts val="0"/>
              </a:spcAft>
              <a:buNone/>
            </a:pPr>
            <a:r>
              <a:rPr lang="en-US" altLang="zh-CN" sz="1400" b="0" dirty="0" smtClean="0">
                <a:latin typeface="Verdana" pitchFamily="34" charset="0"/>
                <a:ea typeface="Verdana" pitchFamily="34" charset="0"/>
                <a:cs typeface="Verdana" pitchFamily="34" charset="0"/>
              </a:rPr>
              <a:t>&lt;style type=“text/</a:t>
            </a:r>
            <a:r>
              <a:rPr lang="en-US" altLang="zh-CN" sz="1400" b="0" dirty="0" err="1" smtClean="0">
                <a:latin typeface="Verdana" pitchFamily="34" charset="0"/>
                <a:ea typeface="Verdana" pitchFamily="34" charset="0"/>
                <a:cs typeface="Verdana" pitchFamily="34" charset="0"/>
              </a:rPr>
              <a:t>css</a:t>
            </a:r>
            <a:r>
              <a:rPr lang="en-US" altLang="zh-CN" sz="1400" b="0" dirty="0" smtClean="0">
                <a:latin typeface="Verdana" pitchFamily="34" charset="0"/>
                <a:ea typeface="Verdana" pitchFamily="34" charset="0"/>
                <a:cs typeface="Verdana" pitchFamily="34" charset="0"/>
              </a:rPr>
              <a:t>“&gt;   </a:t>
            </a:r>
            <a:r>
              <a:rPr lang="zh-CN" altLang="en-US" sz="1400" b="0" dirty="0" smtClean="0">
                <a:latin typeface="Verdana" pitchFamily="34" charset="0"/>
                <a:ea typeface="宋体" pitchFamily="2" charset="-122"/>
                <a:cs typeface="Verdana" pitchFamily="34" charset="0"/>
              </a:rPr>
              <a:t>                  </a:t>
            </a:r>
            <a:r>
              <a:rPr lang="en-US" altLang="zh-CN" sz="1400" b="0" dirty="0" err="1" smtClean="0">
                <a:latin typeface="Verdana" pitchFamily="34" charset="0"/>
                <a:ea typeface="Verdana" pitchFamily="34" charset="0"/>
                <a:cs typeface="Verdana" pitchFamily="34" charset="0"/>
              </a:rPr>
              <a:t>fieldset</a:t>
            </a:r>
            <a:r>
              <a:rPr lang="en-US" altLang="zh-CN" sz="1400" b="0" dirty="0" smtClean="0">
                <a:latin typeface="Verdana" pitchFamily="34" charset="0"/>
                <a:ea typeface="Verdana" pitchFamily="34" charset="0"/>
                <a:cs typeface="Verdana" pitchFamily="34" charset="0"/>
              </a:rPr>
              <a:t>{width:350px;height:150px;}</a:t>
            </a:r>
          </a:p>
          <a:p>
            <a:pPr>
              <a:spcBef>
                <a:spcPts val="0"/>
              </a:spcBef>
              <a:spcAft>
                <a:spcPts val="0"/>
              </a:spcAft>
              <a:buNone/>
            </a:pPr>
            <a:r>
              <a:rPr lang="en-US" altLang="zh-CN" sz="1400" b="0" dirty="0" smtClean="0">
                <a:latin typeface="Verdana" pitchFamily="34" charset="0"/>
                <a:ea typeface="Verdana" pitchFamily="34" charset="0"/>
                <a:cs typeface="Verdana" pitchFamily="34" charset="0"/>
              </a:rPr>
              <a:t>&lt;/style&gt;</a:t>
            </a:r>
          </a:p>
          <a:p>
            <a:r>
              <a:rPr lang="en-US" altLang="zh-CN" sz="1400" b="0" dirty="0" smtClean="0">
                <a:latin typeface="Verdana" pitchFamily="34" charset="0"/>
                <a:ea typeface="Verdana" pitchFamily="34" charset="0"/>
                <a:cs typeface="Verdana" pitchFamily="34" charset="0"/>
              </a:rPr>
              <a:t>&lt;/head&gt; </a:t>
            </a:r>
          </a:p>
          <a:p>
            <a:pPr>
              <a:lnSpc>
                <a:spcPts val="1400"/>
              </a:lnSpc>
              <a:spcBef>
                <a:spcPts val="0"/>
              </a:spcBef>
            </a:pPr>
            <a:r>
              <a:rPr lang="en-US" altLang="zh-CN" sz="1400" b="0" dirty="0" smtClean="0">
                <a:latin typeface="Verdana" pitchFamily="34" charset="0"/>
                <a:cs typeface="Verdana" pitchFamily="34" charset="0"/>
              </a:rPr>
              <a:t>&lt;body&gt;</a:t>
            </a:r>
          </a:p>
          <a:p>
            <a:pPr>
              <a:lnSpc>
                <a:spcPts val="1400"/>
              </a:lnSpc>
              <a:spcBef>
                <a:spcPts val="0"/>
              </a:spcBef>
            </a:pPr>
            <a:r>
              <a:rPr lang="en-US" altLang="zh-CN" sz="1400" b="0" dirty="0" smtClean="0">
                <a:latin typeface="Verdana" pitchFamily="34" charset="0"/>
                <a:cs typeface="Verdana" pitchFamily="34" charset="0"/>
              </a:rPr>
              <a:t>  &lt;form </a:t>
            </a:r>
            <a:r>
              <a:rPr lang="en-US" altLang="zh-CN" sz="1400" b="0" dirty="0" err="1" smtClean="0">
                <a:latin typeface="Verdana" pitchFamily="34" charset="0"/>
                <a:cs typeface="Verdana" pitchFamily="34" charset="0"/>
              </a:rPr>
              <a:t>onsubmit</a:t>
            </a:r>
            <a:r>
              <a:rPr lang="en-US" altLang="zh-CN" sz="1400" b="0" dirty="0" smtClean="0">
                <a:latin typeface="Verdana" pitchFamily="34" charset="0"/>
                <a:cs typeface="Verdana" pitchFamily="34" charset="0"/>
              </a:rPr>
              <a:t>="return </a:t>
            </a:r>
            <a:r>
              <a:rPr lang="en-US" altLang="zh-CN" sz="1400" b="0" dirty="0" err="1" smtClean="0">
                <a:latin typeface="Verdana" pitchFamily="34" charset="0"/>
                <a:cs typeface="Verdana" pitchFamily="34" charset="0"/>
              </a:rPr>
              <a:t>submitTest</a:t>
            </a:r>
            <a:r>
              <a:rPr lang="en-US" altLang="zh-CN" sz="1400" b="0" dirty="0" smtClean="0">
                <a:latin typeface="Verdana" pitchFamily="34" charset="0"/>
                <a:cs typeface="Verdana" pitchFamily="34" charset="0"/>
              </a:rPr>
              <a:t>();"  </a:t>
            </a:r>
            <a:r>
              <a:rPr lang="en-US" altLang="zh-CN" sz="1400" b="0" dirty="0" err="1" smtClean="0">
                <a:latin typeface="Verdana" pitchFamily="34" charset="0"/>
                <a:cs typeface="Verdana" pitchFamily="34" charset="0"/>
              </a:rPr>
              <a:t>onreset</a:t>
            </a:r>
            <a:r>
              <a:rPr lang="en-US" altLang="zh-CN" sz="1400" b="0" dirty="0" smtClean="0">
                <a:latin typeface="Verdana" pitchFamily="34" charset="0"/>
                <a:cs typeface="Verdana" pitchFamily="34" charset="0"/>
              </a:rPr>
              <a:t>="</a:t>
            </a:r>
            <a:r>
              <a:rPr lang="en-US" altLang="zh-CN" sz="1400" b="0" dirty="0" err="1" smtClean="0">
                <a:latin typeface="Verdana" pitchFamily="34" charset="0"/>
                <a:cs typeface="Verdana" pitchFamily="34" charset="0"/>
              </a:rPr>
              <a:t>resetTest</a:t>
            </a:r>
            <a:r>
              <a:rPr lang="en-US" altLang="zh-CN" sz="1400" b="0" dirty="0" smtClean="0">
                <a:latin typeface="Verdana" pitchFamily="34" charset="0"/>
                <a:cs typeface="Verdana" pitchFamily="34" charset="0"/>
              </a:rPr>
              <a:t>()"&gt; </a:t>
            </a:r>
          </a:p>
          <a:p>
            <a:pPr>
              <a:lnSpc>
                <a:spcPts val="1400"/>
              </a:lnSpc>
              <a:spcBef>
                <a:spcPts val="0"/>
              </a:spcBef>
            </a:pPr>
            <a:r>
              <a:rPr lang="en-US" altLang="zh-CN" sz="1400" b="0" dirty="0" smtClean="0">
                <a:latin typeface="Verdana" pitchFamily="34" charset="0"/>
                <a:cs typeface="Verdana" pitchFamily="34" charset="0"/>
              </a:rPr>
              <a:t>   &lt;</a:t>
            </a:r>
            <a:r>
              <a:rPr lang="en-US" altLang="zh-CN" sz="1400" b="0" dirty="0" err="1" smtClean="0">
                <a:latin typeface="Verdana" pitchFamily="34" charset="0"/>
                <a:cs typeface="Verdana" pitchFamily="34" charset="0"/>
              </a:rPr>
              <a:t>fieldset</a:t>
            </a:r>
            <a:r>
              <a:rPr lang="en-US" altLang="zh-CN" sz="1400" b="0" dirty="0" smtClean="0">
                <a:latin typeface="Verdana" pitchFamily="34" charset="0"/>
                <a:cs typeface="Verdana" pitchFamily="34" charset="0"/>
              </a:rPr>
              <a:t>&gt;</a:t>
            </a:r>
          </a:p>
          <a:p>
            <a:pPr>
              <a:lnSpc>
                <a:spcPts val="1400"/>
              </a:lnSpc>
              <a:spcBef>
                <a:spcPts val="0"/>
              </a:spcBef>
            </a:pPr>
            <a:r>
              <a:rPr lang="en-US" altLang="zh-CN" sz="1400" b="0" dirty="0" smtClean="0">
                <a:latin typeface="Verdana" pitchFamily="34" charset="0"/>
                <a:cs typeface="Verdana" pitchFamily="34" charset="0"/>
              </a:rPr>
              <a:t>   &lt;legend&gt;</a:t>
            </a:r>
            <a:r>
              <a:rPr lang="zh-CN" altLang="en-US" sz="1400" b="0" dirty="0" smtClean="0">
                <a:latin typeface="Verdana" pitchFamily="34" charset="0"/>
                <a:cs typeface="Verdana" pitchFamily="34" charset="0"/>
              </a:rPr>
              <a:t>表单数据提交</a:t>
            </a:r>
            <a:r>
              <a:rPr lang="en-US" altLang="zh-CN" sz="1400" b="0" dirty="0" smtClean="0">
                <a:latin typeface="Verdana" pitchFamily="34" charset="0"/>
                <a:cs typeface="Verdana" pitchFamily="34" charset="0"/>
              </a:rPr>
              <a:t>&lt;/legend&gt;</a:t>
            </a:r>
          </a:p>
          <a:p>
            <a:pPr>
              <a:lnSpc>
                <a:spcPts val="1400"/>
              </a:lnSpc>
              <a:spcBef>
                <a:spcPts val="0"/>
              </a:spcBef>
            </a:pPr>
            <a:r>
              <a:rPr lang="en-US" altLang="zh-CN" sz="1400" b="0" dirty="0" smtClean="0">
                <a:latin typeface="Verdana" pitchFamily="34" charset="0"/>
                <a:cs typeface="Verdana" pitchFamily="34" charset="0"/>
              </a:rPr>
              <a:t>   &lt;</a:t>
            </a:r>
            <a:r>
              <a:rPr lang="en-US" altLang="zh-CN" sz="1400" b="0" dirty="0" err="1" smtClean="0">
                <a:latin typeface="Verdana" pitchFamily="34" charset="0"/>
                <a:cs typeface="Verdana" pitchFamily="34" charset="0"/>
              </a:rPr>
              <a:t>br</a:t>
            </a:r>
            <a:r>
              <a:rPr lang="en-US" altLang="zh-CN" sz="1400" b="0" dirty="0" smtClean="0">
                <a:latin typeface="Verdana" pitchFamily="34" charset="0"/>
                <a:cs typeface="Verdana" pitchFamily="34" charset="0"/>
              </a:rPr>
              <a:t>&gt;&lt;label&gt;</a:t>
            </a:r>
            <a:r>
              <a:rPr lang="zh-CN" altLang="en-US" sz="1400" b="0" dirty="0" smtClean="0">
                <a:latin typeface="Verdana" pitchFamily="34" charset="0"/>
                <a:cs typeface="Verdana" pitchFamily="34" charset="0"/>
              </a:rPr>
              <a:t>用户名：</a:t>
            </a:r>
            <a:r>
              <a:rPr lang="en-US" altLang="zh-CN" sz="1400" b="0" dirty="0" smtClean="0">
                <a:latin typeface="Verdana" pitchFamily="34" charset="0"/>
                <a:cs typeface="Verdana" pitchFamily="34" charset="0"/>
              </a:rPr>
              <a:t>&lt;/label&gt;&lt;input type="text" id="input1"&gt;</a:t>
            </a:r>
          </a:p>
          <a:p>
            <a:pPr>
              <a:lnSpc>
                <a:spcPts val="1400"/>
              </a:lnSpc>
              <a:spcBef>
                <a:spcPts val="0"/>
              </a:spcBef>
            </a:pPr>
            <a:r>
              <a:rPr lang="en-US" altLang="zh-CN" sz="1400" b="0" dirty="0" smtClean="0">
                <a:latin typeface="Verdana" pitchFamily="34" charset="0"/>
                <a:cs typeface="Verdana" pitchFamily="34" charset="0"/>
              </a:rPr>
              <a:t>   &lt;</a:t>
            </a:r>
            <a:r>
              <a:rPr lang="en-US" altLang="zh-CN" sz="1400" b="0" dirty="0" err="1" smtClean="0">
                <a:latin typeface="Verdana" pitchFamily="34" charset="0"/>
                <a:cs typeface="Verdana" pitchFamily="34" charset="0"/>
              </a:rPr>
              <a:t>br</a:t>
            </a:r>
            <a:r>
              <a:rPr lang="en-US" altLang="zh-CN" sz="1400" b="0" dirty="0" smtClean="0">
                <a:latin typeface="Verdana" pitchFamily="34" charset="0"/>
                <a:cs typeface="Verdana" pitchFamily="34" charset="0"/>
              </a:rPr>
              <a:t>&gt;&lt;label&gt;</a:t>
            </a:r>
            <a:r>
              <a:rPr lang="zh-CN" altLang="en-US" sz="1400" b="0" dirty="0" smtClean="0">
                <a:latin typeface="Verdana" pitchFamily="34" charset="0"/>
                <a:cs typeface="Verdana" pitchFamily="34" charset="0"/>
              </a:rPr>
              <a:t>密</a:t>
            </a:r>
            <a:r>
              <a:rPr lang="en-US" altLang="zh-CN" sz="1400" b="0" dirty="0" smtClean="0">
                <a:latin typeface="Verdana" pitchFamily="34" charset="0"/>
                <a:cs typeface="Verdana" pitchFamily="34" charset="0"/>
              </a:rPr>
              <a:t>&amp;</a:t>
            </a:r>
            <a:r>
              <a:rPr lang="en-US" altLang="zh-CN" sz="1400" b="0" dirty="0" err="1" smtClean="0">
                <a:latin typeface="Verdana" pitchFamily="34" charset="0"/>
                <a:cs typeface="Verdana" pitchFamily="34" charset="0"/>
              </a:rPr>
              <a:t>nbsp</a:t>
            </a:r>
            <a:r>
              <a:rPr lang="en-US" altLang="zh-CN" sz="1400" b="0" dirty="0" smtClean="0">
                <a:latin typeface="Verdana" pitchFamily="34" charset="0"/>
                <a:cs typeface="Verdana" pitchFamily="34" charset="0"/>
              </a:rPr>
              <a:t>;</a:t>
            </a:r>
            <a:r>
              <a:rPr lang="zh-CN" altLang="en-US" sz="1400" b="0" dirty="0" smtClean="0">
                <a:latin typeface="Verdana" pitchFamily="34" charset="0"/>
                <a:cs typeface="Verdana" pitchFamily="34" charset="0"/>
              </a:rPr>
              <a:t>码：</a:t>
            </a:r>
            <a:r>
              <a:rPr lang="en-US" altLang="zh-CN" sz="1400" b="0" dirty="0" smtClean="0">
                <a:latin typeface="Verdana" pitchFamily="34" charset="0"/>
                <a:cs typeface="Verdana" pitchFamily="34" charset="0"/>
              </a:rPr>
              <a:t>&lt;/label&gt;&lt;input type="password" id="input2"&gt;</a:t>
            </a:r>
          </a:p>
          <a:p>
            <a:pPr>
              <a:lnSpc>
                <a:spcPts val="1400"/>
              </a:lnSpc>
              <a:spcBef>
                <a:spcPts val="0"/>
              </a:spcBef>
            </a:pPr>
            <a:r>
              <a:rPr lang="en-US" altLang="zh-CN" sz="1400" b="0" dirty="0" smtClean="0">
                <a:latin typeface="Verdana" pitchFamily="34" charset="0"/>
                <a:cs typeface="Verdana" pitchFamily="34" charset="0"/>
              </a:rPr>
              <a:t>   &lt;</a:t>
            </a:r>
            <a:r>
              <a:rPr lang="en-US" altLang="zh-CN" sz="1400" b="0" dirty="0" err="1" smtClean="0">
                <a:latin typeface="Verdana" pitchFamily="34" charset="0"/>
                <a:cs typeface="Verdana" pitchFamily="34" charset="0"/>
              </a:rPr>
              <a:t>br</a:t>
            </a:r>
            <a:r>
              <a:rPr lang="en-US" altLang="zh-CN" sz="1400" b="0" dirty="0" smtClean="0">
                <a:latin typeface="Verdana" pitchFamily="34" charset="0"/>
                <a:cs typeface="Verdana" pitchFamily="34" charset="0"/>
              </a:rPr>
              <a:t>&gt;&lt;input type="submit" value="</a:t>
            </a:r>
            <a:r>
              <a:rPr lang="zh-CN" altLang="en-US" sz="1400" b="0" dirty="0" smtClean="0">
                <a:latin typeface="Verdana" pitchFamily="34" charset="0"/>
                <a:cs typeface="Verdana" pitchFamily="34" charset="0"/>
              </a:rPr>
              <a:t>提交</a:t>
            </a:r>
            <a:r>
              <a:rPr lang="en-US" altLang="zh-CN" sz="1400" b="0" dirty="0" smtClean="0">
                <a:latin typeface="Verdana" pitchFamily="34" charset="0"/>
                <a:cs typeface="Verdana" pitchFamily="34" charset="0"/>
              </a:rPr>
              <a:t>"&gt;</a:t>
            </a:r>
          </a:p>
          <a:p>
            <a:pPr>
              <a:lnSpc>
                <a:spcPts val="1400"/>
              </a:lnSpc>
              <a:spcBef>
                <a:spcPts val="0"/>
              </a:spcBef>
            </a:pPr>
            <a:r>
              <a:rPr lang="en-US" altLang="zh-CN" sz="1400" b="0" dirty="0" smtClean="0">
                <a:latin typeface="Verdana" pitchFamily="34" charset="0"/>
                <a:cs typeface="Verdana" pitchFamily="34" charset="0"/>
              </a:rPr>
              <a:t>   &lt;input type="reset" value="</a:t>
            </a:r>
            <a:r>
              <a:rPr lang="zh-CN" altLang="en-US" sz="1400" b="0" dirty="0" smtClean="0">
                <a:latin typeface="Verdana" pitchFamily="34" charset="0"/>
                <a:cs typeface="Verdana" pitchFamily="34" charset="0"/>
              </a:rPr>
              <a:t>重置</a:t>
            </a:r>
            <a:r>
              <a:rPr lang="en-US" altLang="zh-CN" sz="1400" b="0" dirty="0" smtClean="0">
                <a:latin typeface="Verdana" pitchFamily="34" charset="0"/>
                <a:cs typeface="Verdana" pitchFamily="34" charset="0"/>
              </a:rPr>
              <a:t>"&gt;</a:t>
            </a:r>
          </a:p>
          <a:p>
            <a:pPr>
              <a:lnSpc>
                <a:spcPts val="1400"/>
              </a:lnSpc>
              <a:spcBef>
                <a:spcPts val="0"/>
              </a:spcBef>
            </a:pPr>
            <a:r>
              <a:rPr lang="en-US" altLang="zh-CN" sz="1400" b="0" dirty="0" smtClean="0">
                <a:latin typeface="Verdana" pitchFamily="34" charset="0"/>
                <a:cs typeface="Verdana" pitchFamily="34" charset="0"/>
              </a:rPr>
              <a:t>   &lt;/</a:t>
            </a:r>
            <a:r>
              <a:rPr lang="en-US" altLang="zh-CN" sz="1400" b="0" dirty="0" err="1" smtClean="0">
                <a:latin typeface="Verdana" pitchFamily="34" charset="0"/>
                <a:cs typeface="Verdana" pitchFamily="34" charset="0"/>
              </a:rPr>
              <a:t>fieldset</a:t>
            </a:r>
            <a:r>
              <a:rPr lang="en-US" altLang="zh-CN" sz="1400" b="0" dirty="0" smtClean="0">
                <a:latin typeface="Verdana" pitchFamily="34" charset="0"/>
                <a:cs typeface="Verdana" pitchFamily="34" charset="0"/>
              </a:rPr>
              <a:t>&gt;</a:t>
            </a:r>
          </a:p>
          <a:p>
            <a:pPr>
              <a:lnSpc>
                <a:spcPts val="1400"/>
              </a:lnSpc>
              <a:spcBef>
                <a:spcPts val="0"/>
              </a:spcBef>
            </a:pPr>
            <a:r>
              <a:rPr lang="en-US" altLang="zh-CN" sz="1400" b="0" dirty="0" smtClean="0">
                <a:latin typeface="Verdana" pitchFamily="34" charset="0"/>
                <a:cs typeface="Verdana" pitchFamily="34" charset="0"/>
              </a:rPr>
              <a:t>&lt;/form&gt;</a:t>
            </a:r>
          </a:p>
          <a:p>
            <a:pPr>
              <a:lnSpc>
                <a:spcPts val="1400"/>
              </a:lnSpc>
              <a:spcBef>
                <a:spcPts val="0"/>
              </a:spcBef>
            </a:pPr>
            <a:r>
              <a:rPr lang="en-US" altLang="zh-CN" sz="1400" b="0" dirty="0" smtClean="0">
                <a:latin typeface="Verdana" pitchFamily="34" charset="0"/>
                <a:cs typeface="Verdana" pitchFamily="34" charset="0"/>
              </a:rPr>
              <a:t>&lt;/body&gt;</a:t>
            </a:r>
          </a:p>
          <a:p>
            <a:pPr>
              <a:lnSpc>
                <a:spcPts val="1400"/>
              </a:lnSpc>
              <a:spcBef>
                <a:spcPts val="0"/>
              </a:spcBef>
            </a:pPr>
            <a:r>
              <a:rPr lang="en-US" altLang="zh-CN" sz="1400" b="0" dirty="0" smtClean="0">
                <a:latin typeface="Verdana" pitchFamily="34" charset="0"/>
                <a:cs typeface="Verdana" pitchFamily="34" charset="0"/>
              </a:rPr>
              <a:t>&lt;/html&gt;</a:t>
            </a:r>
            <a:endParaRPr lang="zh-CN" altLang="en-US" sz="1400" b="0" dirty="0">
              <a:latin typeface="Verdana" pitchFamily="34" charset="0"/>
              <a:cs typeface="Verdana"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5410200" y="971550"/>
            <a:ext cx="3646568" cy="1400094"/>
          </a:xfrm>
          <a:prstGeom prst="rect">
            <a:avLst/>
          </a:prstGeom>
          <a:noFill/>
          <a:ln w="9525">
            <a:noFill/>
            <a:miter lim="800000"/>
            <a:headEnd/>
            <a:tailEnd/>
          </a:ln>
        </p:spPr>
      </p:pic>
    </p:spTree>
    <p:extLst>
      <p:ext uri="{BB962C8B-B14F-4D97-AF65-F5344CB8AC3E}">
        <p14:creationId xmlns:p14="http://schemas.microsoft.com/office/powerpoint/2010/main" val="387181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smtClean="0"/>
              <a:t>15.2.3 </a:t>
            </a:r>
            <a:r>
              <a:rPr lang="zh-CN" altLang="en-US" dirty="0" smtClean="0"/>
              <a:t>改变</a:t>
            </a:r>
            <a:r>
              <a:rPr lang="zh-CN" altLang="en-US" dirty="0"/>
              <a:t>及选择事件</a:t>
            </a:r>
          </a:p>
        </p:txBody>
      </p:sp>
      <p:sp>
        <p:nvSpPr>
          <p:cNvPr id="142339" name="Rectangle 3"/>
          <p:cNvSpPr>
            <a:spLocks noGrp="1" noChangeArrowheads="1"/>
          </p:cNvSpPr>
          <p:nvPr>
            <p:ph idx="1"/>
          </p:nvPr>
        </p:nvSpPr>
        <p:spPr>
          <a:xfrm>
            <a:off x="533400" y="819151"/>
            <a:ext cx="8509000" cy="3810000"/>
          </a:xfrm>
        </p:spPr>
        <p:txBody>
          <a:bodyPr/>
          <a:lstStyle/>
          <a:p>
            <a:pPr marL="342900" indent="-342900">
              <a:spcBef>
                <a:spcPts val="0"/>
              </a:spcBef>
              <a:spcAft>
                <a:spcPts val="0"/>
              </a:spcAft>
              <a:buNone/>
            </a:pPr>
            <a:r>
              <a:rPr lang="en-US" altLang="zh-CN" sz="1400" dirty="0" smtClean="0">
                <a:latin typeface="Verdana" pitchFamily="34" charset="0"/>
                <a:ea typeface="宋体" pitchFamily="2" charset="-122"/>
              </a:rPr>
              <a:t>&lt;!-- edu_15_2_3.html --&gt;</a:t>
            </a:r>
          </a:p>
          <a:p>
            <a:pPr marL="342900" indent="-342900">
              <a:spcBef>
                <a:spcPts val="0"/>
              </a:spcBef>
              <a:spcAft>
                <a:spcPts val="0"/>
              </a:spcAft>
              <a:buNone/>
            </a:pPr>
            <a:r>
              <a:rPr lang="en-US" altLang="zh-CN" sz="1400" dirty="0" smtClean="0">
                <a:latin typeface="Verdana" pitchFamily="34" charset="0"/>
                <a:ea typeface="宋体" pitchFamily="2" charset="-122"/>
              </a:rPr>
              <a:t>&lt;html&gt;</a:t>
            </a:r>
          </a:p>
          <a:p>
            <a:pPr marL="342900" indent="-342900">
              <a:spcBef>
                <a:spcPts val="0"/>
              </a:spcBef>
              <a:spcAft>
                <a:spcPts val="0"/>
              </a:spcAft>
              <a:buNone/>
            </a:pPr>
            <a:r>
              <a:rPr lang="en-US" altLang="zh-CN" sz="1400" dirty="0" smtClean="0">
                <a:latin typeface="Verdana" pitchFamily="34" charset="0"/>
                <a:ea typeface="宋体" pitchFamily="2" charset="-122"/>
              </a:rPr>
              <a:t>   &lt;head&gt;</a:t>
            </a:r>
          </a:p>
          <a:p>
            <a:pPr marL="342900" indent="-342900">
              <a:spcBef>
                <a:spcPts val="0"/>
              </a:spcBef>
              <a:spcAft>
                <a:spcPts val="0"/>
              </a:spcAft>
              <a:buNone/>
            </a:pPr>
            <a:r>
              <a:rPr lang="en-US" altLang="zh-CN" sz="1400" dirty="0" smtClean="0">
                <a:latin typeface="Verdana" pitchFamily="34" charset="0"/>
                <a:ea typeface="宋体" pitchFamily="2" charset="-122"/>
              </a:rPr>
              <a:t>&lt;title&gt;</a:t>
            </a:r>
            <a:r>
              <a:rPr lang="zh-CN" altLang="en-US" sz="1400" dirty="0" smtClean="0">
                <a:latin typeface="Verdana" pitchFamily="34" charset="0"/>
                <a:ea typeface="宋体" pitchFamily="2" charset="-122"/>
              </a:rPr>
              <a:t>下拉菜单</a:t>
            </a:r>
            <a:r>
              <a:rPr lang="en-US" altLang="zh-CN" sz="1400" dirty="0" smtClean="0">
                <a:latin typeface="Verdana" pitchFamily="34" charset="0"/>
                <a:ea typeface="宋体" pitchFamily="2" charset="-122"/>
              </a:rPr>
              <a:t>&lt;/title&gt;</a:t>
            </a:r>
          </a:p>
          <a:p>
            <a:pPr marL="342900" indent="-342900">
              <a:spcBef>
                <a:spcPts val="0"/>
              </a:spcBef>
              <a:spcAft>
                <a:spcPts val="0"/>
              </a:spcAft>
              <a:buNone/>
            </a:pPr>
            <a:r>
              <a:rPr lang="en-US" altLang="zh-CN" sz="1400" dirty="0" smtClean="0">
                <a:latin typeface="Verdana" pitchFamily="34" charset="0"/>
                <a:ea typeface="宋体" pitchFamily="2" charset="-122"/>
              </a:rPr>
              <a:t>&lt;script language="</a:t>
            </a:r>
            <a:r>
              <a:rPr lang="en-US" altLang="zh-CN" sz="1400" dirty="0" err="1" smtClean="0">
                <a:latin typeface="Verdana" pitchFamily="34" charset="0"/>
                <a:ea typeface="宋体" pitchFamily="2" charset="-122"/>
              </a:rPr>
              <a:t>javascript</a:t>
            </a:r>
            <a:r>
              <a:rPr lang="en-US" altLang="zh-CN" sz="1400" dirty="0" smtClean="0">
                <a:latin typeface="Verdana" pitchFamily="34" charset="0"/>
                <a:ea typeface="宋体" pitchFamily="2" charset="-122"/>
              </a:rPr>
              <a:t>"&gt;</a:t>
            </a:r>
          </a:p>
          <a:p>
            <a:pPr marL="342900" indent="-342900">
              <a:spcBef>
                <a:spcPts val="0"/>
              </a:spcBef>
              <a:spcAft>
                <a:spcPts val="0"/>
              </a:spcAft>
              <a:buNone/>
            </a:pPr>
            <a:r>
              <a:rPr lang="en-US" altLang="zh-CN" sz="1400" dirty="0" smtClean="0">
                <a:latin typeface="Verdana" pitchFamily="34" charset="0"/>
                <a:ea typeface="宋体" pitchFamily="2" charset="-122"/>
              </a:rPr>
              <a:t>function </a:t>
            </a:r>
            <a:r>
              <a:rPr lang="en-US" altLang="zh-CN" sz="1400" dirty="0" err="1" smtClean="0">
                <a:latin typeface="Verdana" pitchFamily="34" charset="0"/>
                <a:ea typeface="宋体" pitchFamily="2" charset="-122"/>
              </a:rPr>
              <a:t>changeImage</a:t>
            </a:r>
            <a:r>
              <a:rPr lang="en-US" altLang="zh-CN" sz="1400" dirty="0" smtClean="0">
                <a:latin typeface="Verdana" pitchFamily="34" charset="0"/>
                <a:ea typeface="宋体" pitchFamily="2" charset="-122"/>
              </a:rPr>
              <a:t>() {            </a:t>
            </a:r>
          </a:p>
          <a:p>
            <a:pPr marL="342900" indent="-342900">
              <a:spcBef>
                <a:spcPts val="0"/>
              </a:spcBef>
              <a:spcAft>
                <a:spcPts val="0"/>
              </a:spcAft>
              <a:buNone/>
            </a:pPr>
            <a:r>
              <a:rPr lang="en-US" altLang="zh-CN" sz="1400" dirty="0" smtClean="0">
                <a:latin typeface="Verdana" pitchFamily="34" charset="0"/>
                <a:ea typeface="宋体" pitchFamily="2" charset="-122"/>
              </a:rPr>
              <a:t>     </a:t>
            </a:r>
            <a:r>
              <a:rPr lang="en-US" altLang="zh-CN" sz="1400" dirty="0" err="1" smtClean="0">
                <a:latin typeface="Verdana" pitchFamily="34" charset="0"/>
                <a:ea typeface="宋体" pitchFamily="2" charset="-122"/>
              </a:rPr>
              <a:t>var</a:t>
            </a:r>
            <a:r>
              <a:rPr lang="en-US" altLang="zh-CN" sz="1400" dirty="0" smtClean="0">
                <a:latin typeface="Verdana" pitchFamily="34" charset="0"/>
                <a:ea typeface="宋体" pitchFamily="2" charset="-122"/>
              </a:rPr>
              <a:t> a = </a:t>
            </a:r>
            <a:r>
              <a:rPr lang="en-US" altLang="zh-CN" sz="1400" dirty="0" err="1" smtClean="0">
                <a:latin typeface="Verdana" pitchFamily="34" charset="0"/>
                <a:ea typeface="宋体" pitchFamily="2" charset="-122"/>
              </a:rPr>
              <a:t>document.getElementById</a:t>
            </a:r>
            <a:r>
              <a:rPr lang="en-US" altLang="zh-CN" sz="1400" dirty="0" smtClean="0">
                <a:latin typeface="Verdana" pitchFamily="34" charset="0"/>
                <a:ea typeface="宋体" pitchFamily="2" charset="-122"/>
              </a:rPr>
              <a:t>("game").</a:t>
            </a:r>
            <a:r>
              <a:rPr lang="en-US" altLang="zh-CN" sz="1400" dirty="0" err="1" smtClean="0">
                <a:latin typeface="Verdana" pitchFamily="34" charset="0"/>
                <a:ea typeface="宋体" pitchFamily="2" charset="-122"/>
              </a:rPr>
              <a:t>selectedIndex</a:t>
            </a:r>
            <a:r>
              <a:rPr lang="en-US" altLang="zh-CN" sz="1400" dirty="0" smtClean="0">
                <a:latin typeface="Verdana" pitchFamily="34" charset="0"/>
                <a:ea typeface="宋体" pitchFamily="2" charset="-122"/>
              </a:rPr>
              <a:t>;</a:t>
            </a:r>
          </a:p>
          <a:p>
            <a:pPr marL="342900" indent="-342900">
              <a:spcBef>
                <a:spcPts val="0"/>
              </a:spcBef>
              <a:spcAft>
                <a:spcPts val="0"/>
              </a:spcAft>
              <a:buNone/>
            </a:pPr>
            <a:r>
              <a:rPr lang="en-US" altLang="zh-CN" sz="1400" dirty="0" smtClean="0">
                <a:latin typeface="Verdana" pitchFamily="34" charset="0"/>
                <a:ea typeface="宋体" pitchFamily="2" charset="-122"/>
              </a:rPr>
              <a:t>    //</a:t>
            </a:r>
            <a:r>
              <a:rPr lang="zh-CN" altLang="en-US" sz="1400" dirty="0" smtClean="0">
                <a:latin typeface="Verdana" pitchFamily="34" charset="0"/>
                <a:ea typeface="宋体" pitchFamily="2" charset="-122"/>
              </a:rPr>
              <a:t>获取下拉框中选择项</a:t>
            </a:r>
          </a:p>
          <a:p>
            <a:pPr marL="342900" indent="-342900">
              <a:spcBef>
                <a:spcPts val="0"/>
              </a:spcBef>
              <a:spcAft>
                <a:spcPts val="0"/>
              </a:spcAft>
              <a:buNone/>
            </a:pPr>
            <a:r>
              <a:rPr lang="en-US" altLang="zh-CN" sz="1400" dirty="0" smtClean="0">
                <a:latin typeface="Verdana" pitchFamily="34" charset="0"/>
                <a:ea typeface="宋体" pitchFamily="2" charset="-122"/>
              </a:rPr>
              <a:t>     </a:t>
            </a:r>
            <a:r>
              <a:rPr lang="en-US" altLang="zh-CN" sz="1400" dirty="0" err="1" smtClean="0">
                <a:latin typeface="Verdana" pitchFamily="34" charset="0"/>
                <a:ea typeface="宋体" pitchFamily="2" charset="-122"/>
              </a:rPr>
              <a:t>document.getElementById</a:t>
            </a:r>
            <a:r>
              <a:rPr lang="en-US" altLang="zh-CN" sz="1400" dirty="0" smtClean="0">
                <a:latin typeface="Verdana" pitchFamily="34" charset="0"/>
                <a:ea typeface="宋体" pitchFamily="2" charset="-122"/>
              </a:rPr>
              <a:t>("show").src = </a:t>
            </a:r>
            <a:r>
              <a:rPr lang="en-US" altLang="zh-CN" sz="1400" dirty="0" err="1" smtClean="0">
                <a:latin typeface="Verdana" pitchFamily="34" charset="0"/>
                <a:ea typeface="宋体" pitchFamily="2" charset="-122"/>
              </a:rPr>
              <a:t>document.getElementById</a:t>
            </a:r>
            <a:r>
              <a:rPr lang="en-US" altLang="zh-CN" sz="1400" dirty="0" smtClean="0">
                <a:latin typeface="Verdana" pitchFamily="34" charset="0"/>
                <a:ea typeface="宋体" pitchFamily="2" charset="-122"/>
              </a:rPr>
              <a:t>("game").options[a].value;//</a:t>
            </a:r>
            <a:r>
              <a:rPr lang="zh-CN" altLang="en-US" sz="1400" dirty="0" smtClean="0">
                <a:latin typeface="Verdana" pitchFamily="34" charset="0"/>
                <a:ea typeface="宋体" pitchFamily="2" charset="-122"/>
              </a:rPr>
              <a:t>将图片更改为对应选择项</a:t>
            </a:r>
          </a:p>
          <a:p>
            <a:pPr marL="342900" indent="-342900">
              <a:spcBef>
                <a:spcPts val="0"/>
              </a:spcBef>
              <a:spcAft>
                <a:spcPts val="0"/>
              </a:spcAft>
              <a:buNone/>
            </a:pPr>
            <a:r>
              <a:rPr lang="en-US" altLang="zh-CN" sz="1400" dirty="0" smtClean="0">
                <a:latin typeface="Verdana" pitchFamily="34" charset="0"/>
                <a:ea typeface="宋体" pitchFamily="2" charset="-122"/>
              </a:rPr>
              <a:t>}</a:t>
            </a:r>
          </a:p>
          <a:p>
            <a:pPr marL="342900" indent="-342900">
              <a:spcBef>
                <a:spcPts val="0"/>
              </a:spcBef>
              <a:spcAft>
                <a:spcPts val="0"/>
              </a:spcAft>
              <a:buNone/>
            </a:pPr>
            <a:r>
              <a:rPr lang="en-US" altLang="zh-CN" sz="1400" dirty="0" smtClean="0">
                <a:latin typeface="Verdana" pitchFamily="34" charset="0"/>
                <a:ea typeface="宋体" pitchFamily="2" charset="-122"/>
              </a:rPr>
              <a:t>&lt;/script&gt;</a:t>
            </a:r>
          </a:p>
          <a:p>
            <a:pPr marL="342900" indent="-342900">
              <a:spcBef>
                <a:spcPts val="0"/>
              </a:spcBef>
              <a:spcAft>
                <a:spcPts val="0"/>
              </a:spcAft>
              <a:buNone/>
            </a:pPr>
            <a:r>
              <a:rPr lang="en-US" altLang="zh-CN" sz="1400" dirty="0" smtClean="0">
                <a:latin typeface="Verdana" pitchFamily="34" charset="0"/>
                <a:ea typeface="宋体" pitchFamily="2" charset="-122"/>
              </a:rPr>
              <a:t>&lt;/head&gt;</a:t>
            </a:r>
          </a:p>
          <a:p>
            <a:pPr marL="342900" indent="-342900">
              <a:lnSpc>
                <a:spcPct val="100000"/>
              </a:lnSpc>
              <a:spcBef>
                <a:spcPts val="0"/>
              </a:spcBef>
              <a:buNone/>
            </a:pPr>
            <a:r>
              <a:rPr lang="en-US" altLang="zh-CN" sz="1400" dirty="0" smtClean="0">
                <a:latin typeface="Verdana" pitchFamily="34" charset="0"/>
              </a:rPr>
              <a:t>&lt;body&gt;</a:t>
            </a:r>
          </a:p>
          <a:p>
            <a:pPr marL="342900" indent="-342900">
              <a:lnSpc>
                <a:spcPct val="100000"/>
              </a:lnSpc>
              <a:spcBef>
                <a:spcPts val="0"/>
              </a:spcBef>
              <a:buNone/>
            </a:pPr>
            <a:r>
              <a:rPr lang="en-US" altLang="zh-CN" sz="1400" dirty="0" smtClean="0">
                <a:latin typeface="Verdana" pitchFamily="34" charset="0"/>
              </a:rPr>
              <a:t>&lt;div align="center"&gt;</a:t>
            </a:r>
          </a:p>
          <a:p>
            <a:pPr marL="342900" indent="-342900">
              <a:lnSpc>
                <a:spcPct val="100000"/>
              </a:lnSpc>
              <a:spcBef>
                <a:spcPts val="0"/>
              </a:spcBef>
              <a:buNone/>
            </a:pPr>
            <a:r>
              <a:rPr lang="en-US" altLang="zh-CN" sz="1400" dirty="0" smtClean="0">
                <a:latin typeface="Verdana" pitchFamily="34" charset="0"/>
              </a:rPr>
              <a:t>&lt;form &gt;</a:t>
            </a:r>
            <a:endParaRPr lang="zh-CN" altLang="en-US" sz="1400" dirty="0">
              <a:latin typeface="Verdana" pitchFamily="34" charset="0"/>
              <a:ea typeface="宋体" pitchFamily="2" charset="-122"/>
            </a:endParaRPr>
          </a:p>
        </p:txBody>
      </p:sp>
    </p:spTree>
    <p:extLst>
      <p:ext uri="{BB962C8B-B14F-4D97-AF65-F5344CB8AC3E}">
        <p14:creationId xmlns:p14="http://schemas.microsoft.com/office/powerpoint/2010/main" val="345135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 calcmode="lin" valueType="num">
                                      <p:cBhvr additive="base">
                                        <p:cTn id="7" dur="500" fill="hold"/>
                                        <p:tgtEl>
                                          <p:spTgt spid="142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2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2339">
                                            <p:txEl>
                                              <p:pRg st="1" end="1"/>
                                            </p:txEl>
                                          </p:spTgt>
                                        </p:tgtEl>
                                        <p:attrNameLst>
                                          <p:attrName>style.visibility</p:attrName>
                                        </p:attrNameLst>
                                      </p:cBhvr>
                                      <p:to>
                                        <p:strVal val="visible"/>
                                      </p:to>
                                    </p:set>
                                    <p:anim calcmode="lin" valueType="num">
                                      <p:cBhvr additive="base">
                                        <p:cTn id="13" dur="500" fill="hold"/>
                                        <p:tgtEl>
                                          <p:spTgt spid="1423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2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 calcmode="lin" valueType="num">
                                      <p:cBhvr additive="base">
                                        <p:cTn id="19" dur="500" fill="hold"/>
                                        <p:tgtEl>
                                          <p:spTgt spid="1423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2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2339">
                                            <p:txEl>
                                              <p:pRg st="3" end="3"/>
                                            </p:txEl>
                                          </p:spTgt>
                                        </p:tgtEl>
                                        <p:attrNameLst>
                                          <p:attrName>style.visibility</p:attrName>
                                        </p:attrNameLst>
                                      </p:cBhvr>
                                      <p:to>
                                        <p:strVal val="visible"/>
                                      </p:to>
                                    </p:set>
                                    <p:anim calcmode="lin" valueType="num">
                                      <p:cBhvr additive="base">
                                        <p:cTn id="25" dur="500" fill="hold"/>
                                        <p:tgtEl>
                                          <p:spTgt spid="1423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2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2339">
                                            <p:txEl>
                                              <p:pRg st="4" end="4"/>
                                            </p:txEl>
                                          </p:spTgt>
                                        </p:tgtEl>
                                        <p:attrNameLst>
                                          <p:attrName>style.visibility</p:attrName>
                                        </p:attrNameLst>
                                      </p:cBhvr>
                                      <p:to>
                                        <p:strVal val="visible"/>
                                      </p:to>
                                    </p:set>
                                    <p:anim calcmode="lin" valueType="num">
                                      <p:cBhvr additive="base">
                                        <p:cTn id="31" dur="500" fill="hold"/>
                                        <p:tgtEl>
                                          <p:spTgt spid="1423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2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2339">
                                            <p:txEl>
                                              <p:pRg st="5" end="5"/>
                                            </p:txEl>
                                          </p:spTgt>
                                        </p:tgtEl>
                                        <p:attrNameLst>
                                          <p:attrName>style.visibility</p:attrName>
                                        </p:attrNameLst>
                                      </p:cBhvr>
                                      <p:to>
                                        <p:strVal val="visible"/>
                                      </p:to>
                                    </p:set>
                                    <p:anim calcmode="lin" valueType="num">
                                      <p:cBhvr additive="base">
                                        <p:cTn id="37" dur="500" fill="hold"/>
                                        <p:tgtEl>
                                          <p:spTgt spid="1423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23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2339">
                                            <p:txEl>
                                              <p:pRg st="6" end="6"/>
                                            </p:txEl>
                                          </p:spTgt>
                                        </p:tgtEl>
                                        <p:attrNameLst>
                                          <p:attrName>style.visibility</p:attrName>
                                        </p:attrNameLst>
                                      </p:cBhvr>
                                      <p:to>
                                        <p:strVal val="visible"/>
                                      </p:to>
                                    </p:set>
                                    <p:anim calcmode="lin" valueType="num">
                                      <p:cBhvr additive="base">
                                        <p:cTn id="43" dur="500" fill="hold"/>
                                        <p:tgtEl>
                                          <p:spTgt spid="14233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23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2339">
                                            <p:txEl>
                                              <p:pRg st="7" end="7"/>
                                            </p:txEl>
                                          </p:spTgt>
                                        </p:tgtEl>
                                        <p:attrNameLst>
                                          <p:attrName>style.visibility</p:attrName>
                                        </p:attrNameLst>
                                      </p:cBhvr>
                                      <p:to>
                                        <p:strVal val="visible"/>
                                      </p:to>
                                    </p:set>
                                    <p:anim calcmode="lin" valueType="num">
                                      <p:cBhvr additive="base">
                                        <p:cTn id="49" dur="500" fill="hold"/>
                                        <p:tgtEl>
                                          <p:spTgt spid="14233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23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2339">
                                            <p:txEl>
                                              <p:pRg st="8" end="8"/>
                                            </p:txEl>
                                          </p:spTgt>
                                        </p:tgtEl>
                                        <p:attrNameLst>
                                          <p:attrName>style.visibility</p:attrName>
                                        </p:attrNameLst>
                                      </p:cBhvr>
                                      <p:to>
                                        <p:strVal val="visible"/>
                                      </p:to>
                                    </p:set>
                                    <p:anim calcmode="lin" valueType="num">
                                      <p:cBhvr additive="base">
                                        <p:cTn id="55" dur="500" fill="hold"/>
                                        <p:tgtEl>
                                          <p:spTgt spid="14233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23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2339">
                                            <p:txEl>
                                              <p:pRg st="9" end="9"/>
                                            </p:txEl>
                                          </p:spTgt>
                                        </p:tgtEl>
                                        <p:attrNameLst>
                                          <p:attrName>style.visibility</p:attrName>
                                        </p:attrNameLst>
                                      </p:cBhvr>
                                      <p:to>
                                        <p:strVal val="visible"/>
                                      </p:to>
                                    </p:set>
                                    <p:anim calcmode="lin" valueType="num">
                                      <p:cBhvr additive="base">
                                        <p:cTn id="61" dur="500" fill="hold"/>
                                        <p:tgtEl>
                                          <p:spTgt spid="14233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23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2339">
                                            <p:txEl>
                                              <p:pRg st="10" end="10"/>
                                            </p:txEl>
                                          </p:spTgt>
                                        </p:tgtEl>
                                        <p:attrNameLst>
                                          <p:attrName>style.visibility</p:attrName>
                                        </p:attrNameLst>
                                      </p:cBhvr>
                                      <p:to>
                                        <p:strVal val="visible"/>
                                      </p:to>
                                    </p:set>
                                    <p:anim calcmode="lin" valueType="num">
                                      <p:cBhvr additive="base">
                                        <p:cTn id="67" dur="500" fill="hold"/>
                                        <p:tgtEl>
                                          <p:spTgt spid="14233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423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42339">
                                            <p:txEl>
                                              <p:pRg st="11" end="11"/>
                                            </p:txEl>
                                          </p:spTgt>
                                        </p:tgtEl>
                                        <p:attrNameLst>
                                          <p:attrName>style.visibility</p:attrName>
                                        </p:attrNameLst>
                                      </p:cBhvr>
                                      <p:to>
                                        <p:strVal val="visible"/>
                                      </p:to>
                                    </p:set>
                                    <p:anim calcmode="lin" valueType="num">
                                      <p:cBhvr additive="base">
                                        <p:cTn id="73" dur="500" fill="hold"/>
                                        <p:tgtEl>
                                          <p:spTgt spid="14233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4233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42339">
                                            <p:txEl>
                                              <p:pRg st="12" end="12"/>
                                            </p:txEl>
                                          </p:spTgt>
                                        </p:tgtEl>
                                        <p:attrNameLst>
                                          <p:attrName>style.visibility</p:attrName>
                                        </p:attrNameLst>
                                      </p:cBhvr>
                                      <p:to>
                                        <p:strVal val="visible"/>
                                      </p:to>
                                    </p:set>
                                    <p:anim calcmode="lin" valueType="num">
                                      <p:cBhvr additive="base">
                                        <p:cTn id="79" dur="500" fill="hold"/>
                                        <p:tgtEl>
                                          <p:spTgt spid="14233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423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42339">
                                            <p:txEl>
                                              <p:pRg st="13" end="13"/>
                                            </p:txEl>
                                          </p:spTgt>
                                        </p:tgtEl>
                                        <p:attrNameLst>
                                          <p:attrName>style.visibility</p:attrName>
                                        </p:attrNameLst>
                                      </p:cBhvr>
                                      <p:to>
                                        <p:strVal val="visible"/>
                                      </p:to>
                                    </p:set>
                                    <p:anim calcmode="lin" valueType="num">
                                      <p:cBhvr additive="base">
                                        <p:cTn id="85" dur="500" fill="hold"/>
                                        <p:tgtEl>
                                          <p:spTgt spid="14233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233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42339">
                                            <p:txEl>
                                              <p:pRg st="14" end="14"/>
                                            </p:txEl>
                                          </p:spTgt>
                                        </p:tgtEl>
                                        <p:attrNameLst>
                                          <p:attrName>style.visibility</p:attrName>
                                        </p:attrNameLst>
                                      </p:cBhvr>
                                      <p:to>
                                        <p:strVal val="visible"/>
                                      </p:to>
                                    </p:set>
                                    <p:anim calcmode="lin" valueType="num">
                                      <p:cBhvr additive="base">
                                        <p:cTn id="91" dur="500" fill="hold"/>
                                        <p:tgtEl>
                                          <p:spTgt spid="142339">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4233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zh-CN" sz="2800" dirty="0" smtClean="0"/>
              <a:t>15.2.3 </a:t>
            </a:r>
            <a:r>
              <a:rPr lang="zh-CN" altLang="en-US" sz="2800" dirty="0" smtClean="0"/>
              <a:t>改变及选择事件</a:t>
            </a:r>
            <a:r>
              <a:rPr lang="en-US" altLang="zh-CN" sz="2800" dirty="0" smtClean="0"/>
              <a:t>-</a:t>
            </a:r>
            <a:r>
              <a:rPr lang="zh-CN" altLang="en-US" sz="2800" dirty="0" smtClean="0"/>
              <a:t>案例 </a:t>
            </a:r>
            <a:endParaRPr lang="zh-CN" altLang="en-US" sz="2800" dirty="0"/>
          </a:p>
        </p:txBody>
      </p:sp>
      <p:sp>
        <p:nvSpPr>
          <p:cNvPr id="4" name="矩形 3"/>
          <p:cNvSpPr/>
          <p:nvPr/>
        </p:nvSpPr>
        <p:spPr>
          <a:xfrm>
            <a:off x="533401" y="819150"/>
            <a:ext cx="4876800" cy="2605842"/>
          </a:xfrm>
          <a:prstGeom prst="rect">
            <a:avLst/>
          </a:prstGeom>
        </p:spPr>
        <p:txBody>
          <a:bodyPr wrap="square">
            <a:spAutoFit/>
          </a:bodyPr>
          <a:lstStyle/>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&lt;select id="game" </a:t>
            </a:r>
            <a:r>
              <a:rPr lang="en-US" altLang="zh-CN" sz="1400" b="0" dirty="0" err="1" smtClean="0">
                <a:latin typeface="Verdana" pitchFamily="34" charset="0"/>
                <a:ea typeface="Verdana" pitchFamily="34" charset="0"/>
                <a:cs typeface="Verdana" pitchFamily="34" charset="0"/>
              </a:rPr>
              <a:t>onChange</a:t>
            </a:r>
            <a:r>
              <a:rPr lang="en-US" altLang="zh-CN" sz="1400" b="0" dirty="0" smtClean="0">
                <a:latin typeface="Verdana" pitchFamily="34" charset="0"/>
                <a:ea typeface="Verdana" pitchFamily="34" charset="0"/>
                <a:cs typeface="Verdana" pitchFamily="34" charset="0"/>
              </a:rPr>
              <a:t>="</a:t>
            </a:r>
            <a:r>
              <a:rPr lang="en-US" altLang="zh-CN" sz="1400" b="0" dirty="0" err="1" smtClean="0">
                <a:latin typeface="Verdana" pitchFamily="34" charset="0"/>
                <a:ea typeface="Verdana" pitchFamily="34" charset="0"/>
                <a:cs typeface="Verdana" pitchFamily="34" charset="0"/>
              </a:rPr>
              <a:t>changeImage</a:t>
            </a:r>
            <a:r>
              <a:rPr lang="en-US" altLang="zh-CN" sz="1400" b="0" dirty="0" smtClean="0">
                <a:latin typeface="Verdana" pitchFamily="34" charset="0"/>
                <a:ea typeface="Verdana" pitchFamily="34" charset="0"/>
                <a:cs typeface="Verdana" pitchFamily="34" charset="0"/>
              </a:rPr>
              <a:t>()" &gt;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&lt;option value="pic4.jpg"&gt;--</a:t>
            </a:r>
            <a:r>
              <a:rPr lang="zh-CN" altLang="en-US" sz="1400" b="0" dirty="0" smtClean="0">
                <a:latin typeface="Verdana" pitchFamily="34" charset="0"/>
                <a:cs typeface="Verdana" pitchFamily="34" charset="0"/>
              </a:rPr>
              <a:t>请选择</a:t>
            </a:r>
            <a:r>
              <a:rPr lang="en-US" altLang="zh-CN" sz="1400" b="0" dirty="0" smtClean="0">
                <a:latin typeface="Verdana" pitchFamily="34" charset="0"/>
                <a:ea typeface="Verdana" pitchFamily="34" charset="0"/>
                <a:cs typeface="Verdana" pitchFamily="34" charset="0"/>
              </a:rPr>
              <a:t>--&lt;/option&gt;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&lt;option value="pic0.jpg"&gt;</a:t>
            </a:r>
            <a:r>
              <a:rPr lang="zh-CN" altLang="en-US" sz="1400" b="0" dirty="0" smtClean="0">
                <a:latin typeface="Verdana" pitchFamily="34" charset="0"/>
                <a:cs typeface="Verdana" pitchFamily="34" charset="0"/>
              </a:rPr>
              <a:t>平板电视</a:t>
            </a:r>
            <a:r>
              <a:rPr lang="en-US" altLang="zh-CN" sz="1400" b="0" dirty="0" smtClean="0">
                <a:latin typeface="Verdana" pitchFamily="34" charset="0"/>
                <a:ea typeface="Verdana" pitchFamily="34" charset="0"/>
                <a:cs typeface="Verdana" pitchFamily="34" charset="0"/>
              </a:rPr>
              <a:t>&lt;/option&gt;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&lt;option value="pic1.jpg"&gt;</a:t>
            </a:r>
            <a:r>
              <a:rPr lang="zh-CN" altLang="en-US" sz="1400" b="0" dirty="0" smtClean="0">
                <a:latin typeface="Verdana" pitchFamily="34" charset="0"/>
                <a:cs typeface="Verdana" pitchFamily="34" charset="0"/>
              </a:rPr>
              <a:t>笔记本电脑</a:t>
            </a:r>
            <a:r>
              <a:rPr lang="en-US" altLang="zh-CN" sz="1400" b="0" dirty="0" smtClean="0">
                <a:latin typeface="Verdana" pitchFamily="34" charset="0"/>
                <a:ea typeface="Verdana" pitchFamily="34" charset="0"/>
                <a:cs typeface="Verdana" pitchFamily="34" charset="0"/>
              </a:rPr>
              <a:t>&lt;/option&gt;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&lt;option value="pic2.jpg"&gt;</a:t>
            </a:r>
            <a:r>
              <a:rPr lang="zh-CN" altLang="en-US" sz="1400" b="0" dirty="0" smtClean="0">
                <a:latin typeface="Verdana" pitchFamily="34" charset="0"/>
                <a:cs typeface="Verdana" pitchFamily="34" charset="0"/>
              </a:rPr>
              <a:t>单反相机</a:t>
            </a:r>
            <a:r>
              <a:rPr lang="en-US" altLang="zh-CN" sz="1400" b="0" dirty="0" smtClean="0">
                <a:latin typeface="Verdana" pitchFamily="34" charset="0"/>
                <a:ea typeface="Verdana" pitchFamily="34" charset="0"/>
                <a:cs typeface="Verdana" pitchFamily="34" charset="0"/>
              </a:rPr>
              <a:t>&lt;/option&gt;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&lt;option value="pic3.jpg"&gt;</a:t>
            </a:r>
            <a:r>
              <a:rPr lang="zh-CN" altLang="en-US" sz="1400" b="0" dirty="0" smtClean="0">
                <a:latin typeface="Verdana" pitchFamily="34" charset="0"/>
                <a:cs typeface="Verdana" pitchFamily="34" charset="0"/>
              </a:rPr>
              <a:t>智能手机</a:t>
            </a:r>
            <a:r>
              <a:rPr lang="en-US" altLang="zh-CN" sz="1400" b="0" dirty="0" smtClean="0">
                <a:latin typeface="Verdana" pitchFamily="34" charset="0"/>
                <a:ea typeface="Verdana" pitchFamily="34" charset="0"/>
                <a:cs typeface="Verdana" pitchFamily="34" charset="0"/>
              </a:rPr>
              <a:t>&lt;/option&gt;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&lt;/select&gt;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&lt;/form&gt;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&lt;/div&gt;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&lt;p align="center"&gt;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&lt;img  src="pic4.jpg"  id="show"&gt;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&lt;/p&gt;		</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&lt;/body&gt;</a:t>
            </a:r>
          </a:p>
          <a:p>
            <a:pPr marL="342900" indent="-342900">
              <a:lnSpc>
                <a:spcPts val="1400"/>
              </a:lnSpc>
              <a:spcBef>
                <a:spcPts val="0"/>
              </a:spcBef>
            </a:pPr>
            <a:r>
              <a:rPr lang="en-US" altLang="zh-CN" sz="1400" b="0" dirty="0" smtClean="0">
                <a:latin typeface="Verdana" pitchFamily="34" charset="0"/>
                <a:ea typeface="Verdana" pitchFamily="34" charset="0"/>
                <a:cs typeface="Verdana" pitchFamily="34" charset="0"/>
              </a:rPr>
              <a:t>&lt;/html&gt;</a:t>
            </a:r>
            <a:endParaRPr lang="zh-CN" altLang="en-US" sz="1400" b="0" dirty="0">
              <a:latin typeface="Verdana" pitchFamily="34" charset="0"/>
              <a:cs typeface="Verdana" pitchFamily="34" charset="0"/>
            </a:endParaRPr>
          </a:p>
        </p:txBody>
      </p:sp>
      <p:sp>
        <p:nvSpPr>
          <p:cNvPr id="9" name="TextBox 8"/>
          <p:cNvSpPr txBox="1"/>
          <p:nvPr/>
        </p:nvSpPr>
        <p:spPr>
          <a:xfrm>
            <a:off x="533400" y="4003619"/>
            <a:ext cx="5105400" cy="701731"/>
          </a:xfrm>
          <a:prstGeom prst="rect">
            <a:avLst/>
          </a:prstGeom>
          <a:noFill/>
          <a:ln>
            <a:solidFill>
              <a:srgbClr val="0000FA"/>
            </a:solidFill>
          </a:ln>
        </p:spPr>
        <p:txBody>
          <a:bodyPr wrap="square" rtlCol="0">
            <a:spAutoFit/>
          </a:bodyPr>
          <a:lstStyle/>
          <a:p>
            <a:pPr marL="357188" indent="-357188"/>
            <a:r>
              <a:rPr lang="zh-CN" altLang="en-US" b="0" dirty="0" smtClean="0">
                <a:latin typeface="微软雅黑" pitchFamily="34" charset="-122"/>
                <a:ea typeface="微软雅黑" pitchFamily="34" charset="-122"/>
              </a:rPr>
              <a:t>注：当选择列表项时发生改变事件，调用函数更新图像。</a:t>
            </a:r>
            <a:endParaRPr lang="zh-CN" altLang="en-US" b="0" dirty="0">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cstate="print"/>
          <a:srcRect/>
          <a:stretch>
            <a:fillRect/>
          </a:stretch>
        </p:blipFill>
        <p:spPr bwMode="auto">
          <a:xfrm>
            <a:off x="6477000" y="971550"/>
            <a:ext cx="1512887" cy="1693959"/>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553200" y="2876550"/>
            <a:ext cx="1441450" cy="1752600"/>
          </a:xfrm>
          <a:prstGeom prst="rect">
            <a:avLst/>
          </a:prstGeom>
          <a:noFill/>
          <a:ln w="9525">
            <a:noFill/>
            <a:miter lim="800000"/>
            <a:headEnd/>
            <a:tailEnd/>
          </a:ln>
        </p:spPr>
      </p:pic>
    </p:spTree>
    <p:extLst>
      <p:ext uri="{BB962C8B-B14F-4D97-AF65-F5344CB8AC3E}">
        <p14:creationId xmlns:p14="http://schemas.microsoft.com/office/powerpoint/2010/main" val="169632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dirty="0" smtClean="0"/>
              <a:t>15.3 </a:t>
            </a:r>
            <a:r>
              <a:rPr lang="zh-CN" altLang="en-US" dirty="0" smtClean="0"/>
              <a:t>鼠标</a:t>
            </a:r>
            <a:r>
              <a:rPr lang="zh-CN" altLang="en-US" dirty="0"/>
              <a:t>事件 </a:t>
            </a:r>
          </a:p>
        </p:txBody>
      </p:sp>
      <p:sp>
        <p:nvSpPr>
          <p:cNvPr id="143363" name="Rectangle 3"/>
          <p:cNvSpPr>
            <a:spLocks noGrp="1" noChangeArrowheads="1"/>
          </p:cNvSpPr>
          <p:nvPr>
            <p:ph idx="1"/>
          </p:nvPr>
        </p:nvSpPr>
        <p:spPr>
          <a:xfrm>
            <a:off x="533400" y="810816"/>
            <a:ext cx="8534400" cy="1075133"/>
          </a:xfrm>
        </p:spPr>
        <p:txBody>
          <a:bodyPr/>
          <a:lstStyle/>
          <a:p>
            <a:pPr marL="0" indent="0">
              <a:buNone/>
            </a:pPr>
            <a:r>
              <a:rPr lang="zh-CN" altLang="en-US" dirty="0" smtClean="0"/>
              <a:t>       用户在页面上操作鼠标会触发鼠标事件</a:t>
            </a:r>
            <a:r>
              <a:rPr lang="zh-CN" altLang="en-US" dirty="0"/>
              <a:t>，如用户单击鼠标左键会触发</a:t>
            </a:r>
            <a:r>
              <a:rPr lang="en-US" altLang="zh-CN" dirty="0"/>
              <a:t>Click</a:t>
            </a:r>
            <a:r>
              <a:rPr lang="zh-CN" altLang="en-US" dirty="0"/>
              <a:t>事件，双击鼠标时会触发</a:t>
            </a:r>
            <a:r>
              <a:rPr lang="en-US" altLang="zh-CN" dirty="0" err="1"/>
              <a:t>DblClick</a:t>
            </a:r>
            <a:r>
              <a:rPr lang="zh-CN" altLang="en-US" dirty="0"/>
              <a:t>事件</a:t>
            </a:r>
            <a:r>
              <a:rPr lang="zh-CN" altLang="en-US" dirty="0" smtClean="0"/>
              <a:t>，移动鼠标会触发鼠标移动事件，详见下表所示。 </a:t>
            </a:r>
            <a:endParaRPr lang="zh-CN" altLang="en-US" dirty="0"/>
          </a:p>
        </p:txBody>
      </p:sp>
      <p:graphicFrame>
        <p:nvGraphicFramePr>
          <p:cNvPr id="2" name="表格 1"/>
          <p:cNvGraphicFramePr>
            <a:graphicFrameLocks noGrp="1"/>
          </p:cNvGraphicFramePr>
          <p:nvPr>
            <p:extLst/>
          </p:nvPr>
        </p:nvGraphicFramePr>
        <p:xfrm>
          <a:off x="914402" y="2057400"/>
          <a:ext cx="7924799" cy="2378170"/>
        </p:xfrm>
        <a:graphic>
          <a:graphicData uri="http://schemas.openxmlformats.org/drawingml/2006/table">
            <a:tbl>
              <a:tblPr>
                <a:tableStyleId>{5DA37D80-6434-44D0-A028-1B22A696006F}</a:tableStyleId>
              </a:tblPr>
              <a:tblGrid>
                <a:gridCol w="1343010">
                  <a:extLst>
                    <a:ext uri="{9D8B030D-6E8A-4147-A177-3AD203B41FA5}">
                      <a16:colId xmlns:a16="http://schemas.microsoft.com/office/drawing/2014/main" val="20000"/>
                    </a:ext>
                  </a:extLst>
                </a:gridCol>
                <a:gridCol w="2015257">
                  <a:extLst>
                    <a:ext uri="{9D8B030D-6E8A-4147-A177-3AD203B41FA5}">
                      <a16:colId xmlns:a16="http://schemas.microsoft.com/office/drawing/2014/main" val="20001"/>
                    </a:ext>
                  </a:extLst>
                </a:gridCol>
                <a:gridCol w="4566532">
                  <a:extLst>
                    <a:ext uri="{9D8B030D-6E8A-4147-A177-3AD203B41FA5}">
                      <a16:colId xmlns:a16="http://schemas.microsoft.com/office/drawing/2014/main" val="20002"/>
                    </a:ext>
                  </a:extLst>
                </a:gridCol>
              </a:tblGrid>
              <a:tr h="27432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事件分类</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事件句柄</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事件</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0"/>
                  </a:ext>
                </a:extLst>
              </a:tr>
              <a:tr h="274320">
                <a:tc rowSpan="7">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鼠标事件</a:t>
                      </a:r>
                      <a:endParaRPr kumimoji="0" lang="zh-CN" altLang="en-US"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err="1" smtClean="0">
                          <a:ln>
                            <a:noFill/>
                          </a:ln>
                          <a:effectLst/>
                          <a:latin typeface="微软雅黑" pitchFamily="34" charset="-122"/>
                          <a:ea typeface="微软雅黑" pitchFamily="34" charset="-122"/>
                        </a:rPr>
                        <a:t>onclick</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当鼠标被单击时执行脚本 </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1"/>
                  </a:ext>
                </a:extLst>
              </a:tr>
              <a:tr h="27432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err="1" smtClean="0">
                          <a:ln>
                            <a:noFill/>
                          </a:ln>
                          <a:effectLst/>
                          <a:latin typeface="微软雅黑" pitchFamily="34" charset="-122"/>
                          <a:ea typeface="微软雅黑" pitchFamily="34" charset="-122"/>
                        </a:rPr>
                        <a:t>ondblclick</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当鼠标被双击时执行脚本</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2"/>
                  </a:ext>
                </a:extLst>
              </a:tr>
              <a:tr h="27432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err="1" smtClean="0">
                          <a:ln>
                            <a:noFill/>
                          </a:ln>
                          <a:effectLst/>
                          <a:latin typeface="微软雅黑" pitchFamily="34" charset="-122"/>
                          <a:ea typeface="微软雅黑" pitchFamily="34" charset="-122"/>
                        </a:rPr>
                        <a:t>onmousedown</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当鼠标按钮被按下时执行脚本</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3"/>
                  </a:ext>
                </a:extLst>
              </a:tr>
              <a:tr h="27432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err="1" smtClean="0">
                          <a:ln>
                            <a:noFill/>
                          </a:ln>
                          <a:effectLst/>
                          <a:latin typeface="微软雅黑" pitchFamily="34" charset="-122"/>
                          <a:ea typeface="微软雅黑" pitchFamily="34" charset="-122"/>
                        </a:rPr>
                        <a:t>onmousemove</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当鼠标指针移动时执行脚本</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4"/>
                  </a:ext>
                </a:extLst>
              </a:tr>
              <a:tr h="27432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err="1" smtClean="0">
                          <a:ln>
                            <a:noFill/>
                          </a:ln>
                          <a:effectLst/>
                          <a:latin typeface="微软雅黑" pitchFamily="34" charset="-122"/>
                          <a:ea typeface="微软雅黑" pitchFamily="34" charset="-122"/>
                        </a:rPr>
                        <a:t>onmouseout</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当鼠标指针移出某元素时执行脚本</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5"/>
                  </a:ext>
                </a:extLst>
              </a:tr>
              <a:tr h="40459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err="1" smtClean="0">
                          <a:ln>
                            <a:noFill/>
                          </a:ln>
                          <a:effectLst/>
                          <a:latin typeface="微软雅黑" pitchFamily="34" charset="-122"/>
                          <a:ea typeface="微软雅黑" pitchFamily="34" charset="-122"/>
                        </a:rPr>
                        <a:t>onmouseover</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当鼠标指针悬停于某元素之上时执行脚本</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6"/>
                  </a:ext>
                </a:extLst>
              </a:tr>
              <a:tr h="274320">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u="none" strike="noStrike" cap="none" normalizeH="0" baseline="0" dirty="0" err="1" smtClean="0">
                          <a:ln>
                            <a:noFill/>
                          </a:ln>
                          <a:effectLst/>
                          <a:latin typeface="微软雅黑" pitchFamily="34" charset="-122"/>
                          <a:ea typeface="微软雅黑" pitchFamily="34" charset="-122"/>
                        </a:rPr>
                        <a:t>onmouseup</a:t>
                      </a:r>
                      <a:endParaRPr kumimoji="0" lang="en-US" altLang="zh-CN" sz="1400" b="1"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effectLst/>
                          <a:latin typeface="微软雅黑" pitchFamily="34" charset="-122"/>
                          <a:ea typeface="微软雅黑" pitchFamily="34" charset="-122"/>
                        </a:rPr>
                        <a:t>当鼠标按钮被松开时执行脚本</a:t>
                      </a:r>
                      <a:endParaRPr kumimoji="0" lang="zh-CN" altLang="en-US" sz="1400" b="0" i="0" u="none" strike="noStrike" cap="none" normalizeH="0" baseline="0" dirty="0" smtClean="0">
                        <a:ln>
                          <a:noFill/>
                        </a:ln>
                        <a:solidFill>
                          <a:schemeClr val="tx1"/>
                        </a:solidFill>
                        <a:effectLst/>
                        <a:latin typeface="微软雅黑" pitchFamily="34" charset="-122"/>
                        <a:ea typeface="微软雅黑" pitchFamily="34" charset="-122"/>
                        <a:cs typeface="Times New Roman" pitchFamily="18" charset="0"/>
                      </a:endParaRPr>
                    </a:p>
                  </a:txBody>
                  <a:tcPr marL="0" marT="34290" marB="34290"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17238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dirty="0" smtClean="0"/>
              <a:t>15.3.1 </a:t>
            </a:r>
            <a:r>
              <a:rPr lang="zh-CN" altLang="en-US" dirty="0" smtClean="0"/>
              <a:t>鼠标单击、双击事件</a:t>
            </a:r>
            <a:endParaRPr lang="zh-CN" altLang="en-US" dirty="0"/>
          </a:p>
        </p:txBody>
      </p:sp>
      <p:sp>
        <p:nvSpPr>
          <p:cNvPr id="144387" name="Rectangle 3"/>
          <p:cNvSpPr>
            <a:spLocks noGrp="1" noChangeArrowheads="1"/>
          </p:cNvSpPr>
          <p:nvPr>
            <p:ph idx="1"/>
          </p:nvPr>
        </p:nvSpPr>
        <p:spPr>
          <a:xfrm>
            <a:off x="533400" y="819150"/>
            <a:ext cx="5562600" cy="3886200"/>
          </a:xfrm>
        </p:spPr>
        <p:txBody>
          <a:bodyPr/>
          <a:lstStyle/>
          <a:p>
            <a:pPr marL="342900" indent="-342900">
              <a:lnSpc>
                <a:spcPts val="1400"/>
              </a:lnSpc>
              <a:spcBef>
                <a:spcPts val="0"/>
              </a:spcBef>
              <a:spcAft>
                <a:spcPts val="0"/>
              </a:spcAft>
              <a:buNone/>
            </a:pPr>
            <a:r>
              <a:rPr lang="en-US" altLang="zh-CN" sz="1400" dirty="0">
                <a:latin typeface="Verdana" pitchFamily="34" charset="0"/>
                <a:ea typeface="宋体" pitchFamily="2" charset="-122"/>
              </a:rPr>
              <a:t>&lt;!-- edu_15_3_1.html --&gt;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&lt;!</a:t>
            </a:r>
            <a:r>
              <a:rPr lang="en-US" altLang="zh-CN" sz="1400" dirty="0" err="1">
                <a:latin typeface="Verdana" pitchFamily="34" charset="0"/>
                <a:ea typeface="宋体" pitchFamily="2" charset="-122"/>
              </a:rPr>
              <a:t>doctype</a:t>
            </a:r>
            <a:r>
              <a:rPr lang="en-US" altLang="zh-CN" sz="1400" dirty="0">
                <a:latin typeface="Verdana" pitchFamily="34" charset="0"/>
                <a:ea typeface="宋体" pitchFamily="2" charset="-122"/>
              </a:rPr>
              <a:t> html&gt;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&lt;html </a:t>
            </a:r>
            <a:r>
              <a:rPr lang="en-US" altLang="zh-CN" sz="1400" dirty="0" err="1">
                <a:latin typeface="Verdana" pitchFamily="34" charset="0"/>
                <a:ea typeface="宋体" pitchFamily="2" charset="-122"/>
              </a:rPr>
              <a:t>lang</a:t>
            </a:r>
            <a:r>
              <a:rPr lang="en-US" altLang="zh-CN" sz="1400" dirty="0">
                <a:latin typeface="Verdana" pitchFamily="34" charset="0"/>
                <a:ea typeface="宋体" pitchFamily="2" charset="-122"/>
              </a:rPr>
              <a:t>="en"&gt;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&lt;head</a:t>
            </a:r>
            <a:r>
              <a:rPr lang="en-US" altLang="zh-CN" sz="1400" dirty="0" smtClean="0">
                <a:latin typeface="Verdana" pitchFamily="34" charset="0"/>
                <a:ea typeface="宋体" pitchFamily="2" charset="-122"/>
              </a:rPr>
              <a:t>&gt;&lt;</a:t>
            </a:r>
            <a:r>
              <a:rPr lang="en-US" altLang="zh-CN" sz="1400" dirty="0">
                <a:latin typeface="Verdana" pitchFamily="34" charset="0"/>
                <a:ea typeface="宋体" pitchFamily="2" charset="-122"/>
              </a:rPr>
              <a:t>meta </a:t>
            </a:r>
            <a:r>
              <a:rPr lang="en-US" altLang="zh-CN" sz="1400" dirty="0" err="1">
                <a:latin typeface="Verdana" pitchFamily="34" charset="0"/>
                <a:ea typeface="宋体" pitchFamily="2" charset="-122"/>
              </a:rPr>
              <a:t>charset</a:t>
            </a:r>
            <a:r>
              <a:rPr lang="en-US" altLang="zh-CN" sz="1400" dirty="0">
                <a:latin typeface="Verdana" pitchFamily="34" charset="0"/>
                <a:ea typeface="宋体" pitchFamily="2" charset="-122"/>
              </a:rPr>
              <a:t>="UTF-8"&gt;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&lt;title&gt;</a:t>
            </a:r>
            <a:r>
              <a:rPr lang="zh-CN" altLang="en-US" sz="1400" dirty="0">
                <a:latin typeface="Verdana" pitchFamily="34" charset="0"/>
                <a:ea typeface="宋体" pitchFamily="2" charset="-122"/>
              </a:rPr>
              <a:t>鼠标单击事件</a:t>
            </a:r>
            <a:r>
              <a:rPr lang="en-US" altLang="zh-CN" sz="1400" dirty="0">
                <a:latin typeface="Verdana" pitchFamily="34" charset="0"/>
                <a:ea typeface="宋体" pitchFamily="2" charset="-122"/>
              </a:rPr>
              <a:t>&lt;/title&gt;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&lt;</a:t>
            </a:r>
            <a:r>
              <a:rPr lang="en-US" altLang="zh-CN" sz="1400" dirty="0">
                <a:latin typeface="Verdana" pitchFamily="34" charset="0"/>
                <a:ea typeface="宋体" pitchFamily="2" charset="-122"/>
              </a:rPr>
              <a:t>script type="text/</a:t>
            </a:r>
            <a:r>
              <a:rPr lang="en-US" altLang="zh-CN" sz="1400" dirty="0" err="1">
                <a:latin typeface="Verdana" pitchFamily="34" charset="0"/>
                <a:ea typeface="宋体" pitchFamily="2" charset="-122"/>
              </a:rPr>
              <a:t>javascript</a:t>
            </a:r>
            <a:r>
              <a:rPr lang="en-US" altLang="zh-CN" sz="1400" dirty="0">
                <a:latin typeface="Verdana" pitchFamily="34" charset="0"/>
                <a:ea typeface="宋体" pitchFamily="2" charset="-122"/>
              </a:rPr>
              <a:t>"&gt;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function </a:t>
            </a:r>
            <a:r>
              <a:rPr lang="en-US" altLang="zh-CN" sz="1400" dirty="0">
                <a:latin typeface="Verdana" pitchFamily="34" charset="0"/>
                <a:ea typeface="宋体" pitchFamily="2" charset="-122"/>
              </a:rPr>
              <a:t>$(id){return </a:t>
            </a:r>
            <a:r>
              <a:rPr lang="en-US" altLang="zh-CN" sz="1400" dirty="0" err="1">
                <a:latin typeface="Verdana" pitchFamily="34" charset="0"/>
                <a:ea typeface="宋体" pitchFamily="2" charset="-122"/>
              </a:rPr>
              <a:t>document.getElementById</a:t>
            </a:r>
            <a:r>
              <a:rPr lang="en-US" altLang="zh-CN" sz="1400" dirty="0">
                <a:latin typeface="Verdana" pitchFamily="34" charset="0"/>
                <a:ea typeface="宋体" pitchFamily="2" charset="-122"/>
              </a:rPr>
              <a:t>(id);}</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function </a:t>
            </a:r>
            <a:r>
              <a:rPr lang="en-US" altLang="zh-CN" sz="1400" dirty="0" err="1">
                <a:latin typeface="Verdana" pitchFamily="34" charset="0"/>
                <a:ea typeface="宋体" pitchFamily="2" charset="-122"/>
              </a:rPr>
              <a:t>copyText</a:t>
            </a:r>
            <a:r>
              <a:rPr lang="en-US" altLang="zh-CN" sz="1400" dirty="0" smtClean="0">
                <a:latin typeface="Verdana" pitchFamily="34" charset="0"/>
                <a:ea typeface="宋体" pitchFamily="2" charset="-122"/>
              </a:rPr>
              <a:t>(){	$("</a:t>
            </a:r>
            <a:r>
              <a:rPr lang="en-US" altLang="zh-CN" sz="1400" dirty="0">
                <a:latin typeface="Verdana" pitchFamily="34" charset="0"/>
                <a:ea typeface="宋体" pitchFamily="2" charset="-122"/>
              </a:rPr>
              <a:t>target").value=$("source").value</a:t>
            </a:r>
            <a:r>
              <a:rPr lang="en-US" altLang="zh-CN" sz="1400" dirty="0" smtClean="0">
                <a:latin typeface="Verdana" pitchFamily="34" charset="0"/>
                <a:ea typeface="宋体" pitchFamily="2" charset="-122"/>
              </a:rPr>
              <a:t>;</a:t>
            </a: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a:t>
            </a:r>
            <a:endParaRPr lang="en-US" altLang="zh-CN" sz="1400" dirty="0">
              <a:latin typeface="Verdana" pitchFamily="34" charset="0"/>
              <a:ea typeface="宋体" pitchFamily="2" charset="-122"/>
            </a:endParaRP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&lt;/</a:t>
            </a:r>
            <a:r>
              <a:rPr lang="en-US" altLang="zh-CN" sz="1400" dirty="0">
                <a:latin typeface="Verdana" pitchFamily="34" charset="0"/>
                <a:ea typeface="宋体" pitchFamily="2" charset="-122"/>
              </a:rPr>
              <a:t>script&gt;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&lt;/head&gt;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&lt;body&gt;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&lt;h4&gt;</a:t>
            </a:r>
            <a:r>
              <a:rPr lang="zh-CN" altLang="en-US" sz="1400" dirty="0">
                <a:latin typeface="Verdana" pitchFamily="34" charset="0"/>
                <a:ea typeface="宋体" pitchFamily="2" charset="-122"/>
              </a:rPr>
              <a:t>文本框内容复制</a:t>
            </a:r>
            <a:r>
              <a:rPr lang="en-US" altLang="zh-CN" sz="1400" dirty="0">
                <a:latin typeface="Verdana" pitchFamily="34" charset="0"/>
                <a:ea typeface="宋体" pitchFamily="2" charset="-122"/>
              </a:rPr>
              <a:t>&lt;/h4&gt;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&lt;</a:t>
            </a:r>
            <a:r>
              <a:rPr lang="en-US" altLang="zh-CN" sz="1400" dirty="0">
                <a:latin typeface="Verdana" pitchFamily="34" charset="0"/>
                <a:ea typeface="宋体" pitchFamily="2" charset="-122"/>
              </a:rPr>
              <a:t>form method="post" action=""&gt;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zh-CN" altLang="en-US" sz="1400" dirty="0" smtClean="0">
                <a:latin typeface="Verdana" pitchFamily="34" charset="0"/>
                <a:ea typeface="宋体" pitchFamily="2" charset="-122"/>
              </a:rPr>
              <a:t>来</a:t>
            </a:r>
            <a:r>
              <a:rPr lang="zh-CN" altLang="en-US" sz="1400" dirty="0">
                <a:latin typeface="Verdana" pitchFamily="34" charset="0"/>
                <a:ea typeface="宋体" pitchFamily="2" charset="-122"/>
              </a:rPr>
              <a:t>源文本框：</a:t>
            </a:r>
            <a:r>
              <a:rPr lang="en-US" altLang="zh-CN" sz="1400" dirty="0">
                <a:latin typeface="Verdana" pitchFamily="34" charset="0"/>
                <a:ea typeface="宋体" pitchFamily="2" charset="-122"/>
              </a:rPr>
              <a:t>&lt;input type="text" id="source" value=""&gt;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&lt;</a:t>
            </a:r>
            <a:r>
              <a:rPr lang="en-US" altLang="zh-CN" sz="1400" dirty="0" err="1">
                <a:latin typeface="Verdana" pitchFamily="34" charset="0"/>
                <a:ea typeface="宋体" pitchFamily="2" charset="-122"/>
              </a:rPr>
              <a:t>br</a:t>
            </a:r>
            <a:r>
              <a:rPr lang="en-US" altLang="zh-CN" sz="1400" dirty="0" smtClean="0">
                <a:latin typeface="Verdana" pitchFamily="34" charset="0"/>
                <a:ea typeface="宋体" pitchFamily="2" charset="-122"/>
              </a:rPr>
              <a:t>&gt;</a:t>
            </a:r>
            <a:r>
              <a:rPr lang="zh-CN" altLang="en-US" sz="1400" dirty="0" smtClean="0">
                <a:latin typeface="Verdana" pitchFamily="34" charset="0"/>
                <a:ea typeface="宋体" pitchFamily="2" charset="-122"/>
              </a:rPr>
              <a:t>目</a:t>
            </a:r>
            <a:r>
              <a:rPr lang="zh-CN" altLang="en-US" sz="1400" dirty="0">
                <a:latin typeface="Verdana" pitchFamily="34" charset="0"/>
                <a:ea typeface="宋体" pitchFamily="2" charset="-122"/>
              </a:rPr>
              <a:t>标文本框：</a:t>
            </a:r>
            <a:r>
              <a:rPr lang="en-US" altLang="zh-CN" sz="1400" dirty="0">
                <a:latin typeface="Verdana" pitchFamily="34" charset="0"/>
                <a:ea typeface="宋体" pitchFamily="2" charset="-122"/>
              </a:rPr>
              <a:t>&lt;input type="text" id="target" </a:t>
            </a:r>
            <a:r>
              <a:rPr lang="en-US" altLang="zh-CN" sz="1400" dirty="0" err="1">
                <a:latin typeface="Verdana" pitchFamily="34" charset="0"/>
                <a:ea typeface="宋体" pitchFamily="2" charset="-122"/>
              </a:rPr>
              <a:t>readonly</a:t>
            </a:r>
            <a:r>
              <a:rPr lang="en-US" altLang="zh-CN" sz="1400" dirty="0">
                <a:latin typeface="Verdana" pitchFamily="34" charset="0"/>
                <a:ea typeface="宋体" pitchFamily="2" charset="-122"/>
              </a:rPr>
              <a:t>&gt;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&lt;</a:t>
            </a:r>
            <a:r>
              <a:rPr lang="en-US" altLang="zh-CN" sz="1400" dirty="0" err="1">
                <a:latin typeface="Verdana" pitchFamily="34" charset="0"/>
                <a:ea typeface="宋体" pitchFamily="2" charset="-122"/>
              </a:rPr>
              <a:t>br</a:t>
            </a:r>
            <a:r>
              <a:rPr lang="en-US" altLang="zh-CN" sz="1400" dirty="0" smtClean="0">
                <a:latin typeface="Verdana" pitchFamily="34" charset="0"/>
                <a:ea typeface="宋体" pitchFamily="2" charset="-122"/>
              </a:rPr>
              <a:t>&gt;&lt;</a:t>
            </a:r>
            <a:r>
              <a:rPr lang="en-US" altLang="zh-CN" sz="1400" dirty="0">
                <a:latin typeface="Verdana" pitchFamily="34" charset="0"/>
                <a:ea typeface="宋体" pitchFamily="2" charset="-122"/>
              </a:rPr>
              <a:t>input type="button" value="</a:t>
            </a:r>
            <a:r>
              <a:rPr lang="zh-CN" altLang="en-US" sz="1400" dirty="0">
                <a:latin typeface="Verdana" pitchFamily="34" charset="0"/>
                <a:ea typeface="宋体" pitchFamily="2" charset="-122"/>
              </a:rPr>
              <a:t>复制文本框内容</a:t>
            </a:r>
            <a:r>
              <a:rPr lang="en-US" altLang="zh-CN" sz="1400" dirty="0">
                <a:latin typeface="Verdana" pitchFamily="34" charset="0"/>
                <a:ea typeface="宋体" pitchFamily="2" charset="-122"/>
              </a:rPr>
              <a:t>" </a:t>
            </a:r>
            <a:r>
              <a:rPr lang="en-US" altLang="zh-CN" sz="1400" dirty="0" err="1">
                <a:latin typeface="Verdana" pitchFamily="34" charset="0"/>
                <a:ea typeface="宋体" pitchFamily="2" charset="-122"/>
              </a:rPr>
              <a:t>onclick</a:t>
            </a:r>
            <a:r>
              <a:rPr lang="en-US" altLang="zh-CN" sz="1400" dirty="0">
                <a:latin typeface="Verdana" pitchFamily="34" charset="0"/>
                <a:ea typeface="宋体" pitchFamily="2" charset="-122"/>
              </a:rPr>
              <a:t>="</a:t>
            </a:r>
            <a:r>
              <a:rPr lang="en-US" altLang="zh-CN" sz="1400" dirty="0" err="1">
                <a:latin typeface="Verdana" pitchFamily="34" charset="0"/>
                <a:ea typeface="宋体" pitchFamily="2" charset="-122"/>
              </a:rPr>
              <a:t>copyText</a:t>
            </a:r>
            <a:r>
              <a:rPr lang="en-US" altLang="zh-CN" sz="1400" dirty="0">
                <a:latin typeface="Verdana" pitchFamily="34" charset="0"/>
                <a:ea typeface="宋体" pitchFamily="2" charset="-122"/>
              </a:rPr>
              <a:t>();"&gt;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	</a:t>
            </a:r>
            <a:r>
              <a:rPr lang="en-US" altLang="zh-CN" sz="1400" dirty="0" smtClean="0">
                <a:latin typeface="Verdana" pitchFamily="34" charset="0"/>
                <a:ea typeface="宋体" pitchFamily="2" charset="-122"/>
              </a:rPr>
              <a:t>&lt;/</a:t>
            </a:r>
            <a:r>
              <a:rPr lang="en-US" altLang="zh-CN" sz="1400" dirty="0">
                <a:latin typeface="Verdana" pitchFamily="34" charset="0"/>
                <a:ea typeface="宋体" pitchFamily="2" charset="-122"/>
              </a:rPr>
              <a:t>form</a:t>
            </a:r>
            <a:r>
              <a:rPr lang="en-US" altLang="zh-CN" sz="1400" dirty="0" smtClean="0">
                <a:latin typeface="Verdana" pitchFamily="34" charset="0"/>
                <a:ea typeface="宋体" pitchFamily="2" charset="-122"/>
              </a:rPr>
              <a:t>&gt;</a:t>
            </a:r>
            <a:r>
              <a:rPr lang="en-US" altLang="zh-CN" sz="1400" dirty="0">
                <a:latin typeface="Verdana" pitchFamily="34" charset="0"/>
                <a:ea typeface="宋体" pitchFamily="2" charset="-122"/>
              </a:rPr>
              <a:t>	&lt;/body&gt;</a:t>
            </a:r>
          </a:p>
          <a:p>
            <a:pPr marL="342900" indent="-342900">
              <a:lnSpc>
                <a:spcPts val="1400"/>
              </a:lnSpc>
              <a:spcBef>
                <a:spcPts val="0"/>
              </a:spcBef>
              <a:spcAft>
                <a:spcPts val="0"/>
              </a:spcAft>
              <a:buNone/>
            </a:pPr>
            <a:r>
              <a:rPr lang="en-US" altLang="zh-CN" sz="1400" dirty="0">
                <a:latin typeface="Verdana" pitchFamily="34" charset="0"/>
                <a:ea typeface="宋体" pitchFamily="2" charset="-122"/>
              </a:rPr>
              <a:t>&lt;/html&gt;</a:t>
            </a:r>
            <a:endParaRPr lang="en-US" altLang="zh-CN" sz="1800" dirty="0">
              <a:latin typeface="Verdana" pitchFamily="34" charset="0"/>
              <a:ea typeface="宋体" pitchFamily="2" charset="-122"/>
            </a:endParaRPr>
          </a:p>
        </p:txBody>
      </p:sp>
      <p:pic>
        <p:nvPicPr>
          <p:cNvPr id="5122" name="Picture 2"/>
          <p:cNvPicPr>
            <a:picLocks noChangeAspect="1" noChangeArrowheads="1"/>
          </p:cNvPicPr>
          <p:nvPr/>
        </p:nvPicPr>
        <p:blipFill>
          <a:blip r:embed="rId2" cstate="print"/>
          <a:srcRect/>
          <a:stretch>
            <a:fillRect/>
          </a:stretch>
        </p:blipFill>
        <p:spPr bwMode="auto">
          <a:xfrm>
            <a:off x="6477000" y="1733550"/>
            <a:ext cx="2252663" cy="2164175"/>
          </a:xfrm>
          <a:prstGeom prst="rect">
            <a:avLst/>
          </a:prstGeom>
          <a:noFill/>
          <a:ln w="9525">
            <a:noFill/>
            <a:miter lim="800000"/>
            <a:headEnd/>
            <a:tailEnd/>
          </a:ln>
        </p:spPr>
      </p:pic>
    </p:spTree>
    <p:extLst>
      <p:ext uri="{BB962C8B-B14F-4D97-AF65-F5344CB8AC3E}">
        <p14:creationId xmlns:p14="http://schemas.microsoft.com/office/powerpoint/2010/main" val="235322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 calcmode="lin" valueType="num">
                                      <p:cBhvr additive="base">
                                        <p:cTn id="7" dur="500" fill="hold"/>
                                        <p:tgtEl>
                                          <p:spTgt spid="144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4387">
                                            <p:txEl>
                                              <p:pRg st="1" end="1"/>
                                            </p:txEl>
                                          </p:spTgt>
                                        </p:tgtEl>
                                        <p:attrNameLst>
                                          <p:attrName>style.visibility</p:attrName>
                                        </p:attrNameLst>
                                      </p:cBhvr>
                                      <p:to>
                                        <p:strVal val="visible"/>
                                      </p:to>
                                    </p:set>
                                    <p:anim calcmode="lin" valueType="num">
                                      <p:cBhvr additive="base">
                                        <p:cTn id="13" dur="500" fill="hold"/>
                                        <p:tgtEl>
                                          <p:spTgt spid="144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4387">
                                            <p:txEl>
                                              <p:pRg st="2" end="2"/>
                                            </p:txEl>
                                          </p:spTgt>
                                        </p:tgtEl>
                                        <p:attrNameLst>
                                          <p:attrName>style.visibility</p:attrName>
                                        </p:attrNameLst>
                                      </p:cBhvr>
                                      <p:to>
                                        <p:strVal val="visible"/>
                                      </p:to>
                                    </p:set>
                                    <p:anim calcmode="lin" valueType="num">
                                      <p:cBhvr additive="base">
                                        <p:cTn id="19" dur="500" fill="hold"/>
                                        <p:tgtEl>
                                          <p:spTgt spid="144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4387">
                                            <p:txEl>
                                              <p:pRg st="3" end="3"/>
                                            </p:txEl>
                                          </p:spTgt>
                                        </p:tgtEl>
                                        <p:attrNameLst>
                                          <p:attrName>style.visibility</p:attrName>
                                        </p:attrNameLst>
                                      </p:cBhvr>
                                      <p:to>
                                        <p:strVal val="visible"/>
                                      </p:to>
                                    </p:set>
                                    <p:anim calcmode="lin" valueType="num">
                                      <p:cBhvr additive="base">
                                        <p:cTn id="25" dur="500" fill="hold"/>
                                        <p:tgtEl>
                                          <p:spTgt spid="1443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4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4387">
                                            <p:txEl>
                                              <p:pRg st="4" end="4"/>
                                            </p:txEl>
                                          </p:spTgt>
                                        </p:tgtEl>
                                        <p:attrNameLst>
                                          <p:attrName>style.visibility</p:attrName>
                                        </p:attrNameLst>
                                      </p:cBhvr>
                                      <p:to>
                                        <p:strVal val="visible"/>
                                      </p:to>
                                    </p:set>
                                    <p:anim calcmode="lin" valueType="num">
                                      <p:cBhvr additive="base">
                                        <p:cTn id="31" dur="500" fill="hold"/>
                                        <p:tgtEl>
                                          <p:spTgt spid="1443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4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4387">
                                            <p:txEl>
                                              <p:pRg st="5" end="5"/>
                                            </p:txEl>
                                          </p:spTgt>
                                        </p:tgtEl>
                                        <p:attrNameLst>
                                          <p:attrName>style.visibility</p:attrName>
                                        </p:attrNameLst>
                                      </p:cBhvr>
                                      <p:to>
                                        <p:strVal val="visible"/>
                                      </p:to>
                                    </p:set>
                                    <p:anim calcmode="lin" valueType="num">
                                      <p:cBhvr additive="base">
                                        <p:cTn id="37" dur="500" fill="hold"/>
                                        <p:tgtEl>
                                          <p:spTgt spid="14438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4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4387">
                                            <p:txEl>
                                              <p:pRg st="6" end="6"/>
                                            </p:txEl>
                                          </p:spTgt>
                                        </p:tgtEl>
                                        <p:attrNameLst>
                                          <p:attrName>style.visibility</p:attrName>
                                        </p:attrNameLst>
                                      </p:cBhvr>
                                      <p:to>
                                        <p:strVal val="visible"/>
                                      </p:to>
                                    </p:set>
                                    <p:anim calcmode="lin" valueType="num">
                                      <p:cBhvr additive="base">
                                        <p:cTn id="43" dur="500" fill="hold"/>
                                        <p:tgtEl>
                                          <p:spTgt spid="14438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43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4387">
                                            <p:txEl>
                                              <p:pRg st="7" end="7"/>
                                            </p:txEl>
                                          </p:spTgt>
                                        </p:tgtEl>
                                        <p:attrNameLst>
                                          <p:attrName>style.visibility</p:attrName>
                                        </p:attrNameLst>
                                      </p:cBhvr>
                                      <p:to>
                                        <p:strVal val="visible"/>
                                      </p:to>
                                    </p:set>
                                    <p:anim calcmode="lin" valueType="num">
                                      <p:cBhvr additive="base">
                                        <p:cTn id="49" dur="500" fill="hold"/>
                                        <p:tgtEl>
                                          <p:spTgt spid="14438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43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4387">
                                            <p:txEl>
                                              <p:pRg st="8" end="8"/>
                                            </p:txEl>
                                          </p:spTgt>
                                        </p:tgtEl>
                                        <p:attrNameLst>
                                          <p:attrName>style.visibility</p:attrName>
                                        </p:attrNameLst>
                                      </p:cBhvr>
                                      <p:to>
                                        <p:strVal val="visible"/>
                                      </p:to>
                                    </p:set>
                                    <p:anim calcmode="lin" valueType="num">
                                      <p:cBhvr additive="base">
                                        <p:cTn id="55" dur="500" fill="hold"/>
                                        <p:tgtEl>
                                          <p:spTgt spid="14438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43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4387">
                                            <p:txEl>
                                              <p:pRg st="9" end="9"/>
                                            </p:txEl>
                                          </p:spTgt>
                                        </p:tgtEl>
                                        <p:attrNameLst>
                                          <p:attrName>style.visibility</p:attrName>
                                        </p:attrNameLst>
                                      </p:cBhvr>
                                      <p:to>
                                        <p:strVal val="visible"/>
                                      </p:to>
                                    </p:set>
                                    <p:anim calcmode="lin" valueType="num">
                                      <p:cBhvr additive="base">
                                        <p:cTn id="61" dur="500" fill="hold"/>
                                        <p:tgtEl>
                                          <p:spTgt spid="14438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438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4387">
                                            <p:txEl>
                                              <p:pRg st="10" end="10"/>
                                            </p:txEl>
                                          </p:spTgt>
                                        </p:tgtEl>
                                        <p:attrNameLst>
                                          <p:attrName>style.visibility</p:attrName>
                                        </p:attrNameLst>
                                      </p:cBhvr>
                                      <p:to>
                                        <p:strVal val="visible"/>
                                      </p:to>
                                    </p:set>
                                    <p:anim calcmode="lin" valueType="num">
                                      <p:cBhvr additive="base">
                                        <p:cTn id="67" dur="500" fill="hold"/>
                                        <p:tgtEl>
                                          <p:spTgt spid="14438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4438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44387">
                                            <p:txEl>
                                              <p:pRg st="11" end="11"/>
                                            </p:txEl>
                                          </p:spTgt>
                                        </p:tgtEl>
                                        <p:attrNameLst>
                                          <p:attrName>style.visibility</p:attrName>
                                        </p:attrNameLst>
                                      </p:cBhvr>
                                      <p:to>
                                        <p:strVal val="visible"/>
                                      </p:to>
                                    </p:set>
                                    <p:anim calcmode="lin" valueType="num">
                                      <p:cBhvr additive="base">
                                        <p:cTn id="73" dur="500" fill="hold"/>
                                        <p:tgtEl>
                                          <p:spTgt spid="14438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4438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44387">
                                            <p:txEl>
                                              <p:pRg st="12" end="12"/>
                                            </p:txEl>
                                          </p:spTgt>
                                        </p:tgtEl>
                                        <p:attrNameLst>
                                          <p:attrName>style.visibility</p:attrName>
                                        </p:attrNameLst>
                                      </p:cBhvr>
                                      <p:to>
                                        <p:strVal val="visible"/>
                                      </p:to>
                                    </p:set>
                                    <p:anim calcmode="lin" valueType="num">
                                      <p:cBhvr additive="base">
                                        <p:cTn id="79" dur="500" fill="hold"/>
                                        <p:tgtEl>
                                          <p:spTgt spid="14438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4438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44387">
                                            <p:txEl>
                                              <p:pRg st="13" end="13"/>
                                            </p:txEl>
                                          </p:spTgt>
                                        </p:tgtEl>
                                        <p:attrNameLst>
                                          <p:attrName>style.visibility</p:attrName>
                                        </p:attrNameLst>
                                      </p:cBhvr>
                                      <p:to>
                                        <p:strVal val="visible"/>
                                      </p:to>
                                    </p:set>
                                    <p:anim calcmode="lin" valueType="num">
                                      <p:cBhvr additive="base">
                                        <p:cTn id="85" dur="500" fill="hold"/>
                                        <p:tgtEl>
                                          <p:spTgt spid="144387">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438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44387">
                                            <p:txEl>
                                              <p:pRg st="14" end="14"/>
                                            </p:txEl>
                                          </p:spTgt>
                                        </p:tgtEl>
                                        <p:attrNameLst>
                                          <p:attrName>style.visibility</p:attrName>
                                        </p:attrNameLst>
                                      </p:cBhvr>
                                      <p:to>
                                        <p:strVal val="visible"/>
                                      </p:to>
                                    </p:set>
                                    <p:anim calcmode="lin" valueType="num">
                                      <p:cBhvr additive="base">
                                        <p:cTn id="91" dur="500" fill="hold"/>
                                        <p:tgtEl>
                                          <p:spTgt spid="144387">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4438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44387">
                                            <p:txEl>
                                              <p:pRg st="15" end="15"/>
                                            </p:txEl>
                                          </p:spTgt>
                                        </p:tgtEl>
                                        <p:attrNameLst>
                                          <p:attrName>style.visibility</p:attrName>
                                        </p:attrNameLst>
                                      </p:cBhvr>
                                      <p:to>
                                        <p:strVal val="visible"/>
                                      </p:to>
                                    </p:set>
                                    <p:anim calcmode="lin" valueType="num">
                                      <p:cBhvr additive="base">
                                        <p:cTn id="97" dur="500" fill="hold"/>
                                        <p:tgtEl>
                                          <p:spTgt spid="144387">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44387">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44387">
                                            <p:txEl>
                                              <p:pRg st="16" end="16"/>
                                            </p:txEl>
                                          </p:spTgt>
                                        </p:tgtEl>
                                        <p:attrNameLst>
                                          <p:attrName>style.visibility</p:attrName>
                                        </p:attrNameLst>
                                      </p:cBhvr>
                                      <p:to>
                                        <p:strVal val="visible"/>
                                      </p:to>
                                    </p:set>
                                    <p:anim calcmode="lin" valueType="num">
                                      <p:cBhvr additive="base">
                                        <p:cTn id="103" dur="500" fill="hold"/>
                                        <p:tgtEl>
                                          <p:spTgt spid="144387">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44387">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44387">
                                            <p:txEl>
                                              <p:pRg st="17" end="17"/>
                                            </p:txEl>
                                          </p:spTgt>
                                        </p:tgtEl>
                                        <p:attrNameLst>
                                          <p:attrName>style.visibility</p:attrName>
                                        </p:attrNameLst>
                                      </p:cBhvr>
                                      <p:to>
                                        <p:strVal val="visible"/>
                                      </p:to>
                                    </p:set>
                                    <p:anim calcmode="lin" valueType="num">
                                      <p:cBhvr additive="base">
                                        <p:cTn id="109" dur="500" fill="hold"/>
                                        <p:tgtEl>
                                          <p:spTgt spid="144387">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144387">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CN" dirty="0" smtClean="0"/>
              <a:t>15.3.2 </a:t>
            </a:r>
            <a:r>
              <a:rPr lang="zh-CN" altLang="en-US" dirty="0"/>
              <a:t>鼠标移动事件</a:t>
            </a:r>
          </a:p>
        </p:txBody>
      </p:sp>
      <p:sp>
        <p:nvSpPr>
          <p:cNvPr id="147459" name="Rectangle 3"/>
          <p:cNvSpPr>
            <a:spLocks noGrp="1" noChangeArrowheads="1"/>
          </p:cNvSpPr>
          <p:nvPr>
            <p:ph idx="1"/>
          </p:nvPr>
        </p:nvSpPr>
        <p:spPr>
          <a:xfrm>
            <a:off x="533400" y="810817"/>
            <a:ext cx="8534400" cy="770333"/>
          </a:xfrm>
        </p:spPr>
        <p:txBody>
          <a:bodyPr/>
          <a:lstStyle/>
          <a:p>
            <a:pPr marL="0" indent="0">
              <a:spcBef>
                <a:spcPts val="0"/>
              </a:spcBef>
              <a:spcAft>
                <a:spcPts val="0"/>
              </a:spcAft>
              <a:buNone/>
            </a:pPr>
            <a:r>
              <a:rPr lang="zh-CN" altLang="en-US" dirty="0" smtClean="0"/>
              <a:t>       鼠标移动事件有：</a:t>
            </a:r>
            <a:r>
              <a:rPr lang="en-US" altLang="zh-CN" dirty="0" err="1" smtClean="0"/>
              <a:t>MouseOver</a:t>
            </a:r>
            <a:r>
              <a:rPr lang="zh-CN" altLang="en-US" dirty="0"/>
              <a:t>事件</a:t>
            </a:r>
            <a:r>
              <a:rPr lang="zh-CN" altLang="en-US" dirty="0" smtClean="0"/>
              <a:t>、</a:t>
            </a:r>
            <a:r>
              <a:rPr lang="en-US" altLang="zh-CN" dirty="0" err="1" smtClean="0"/>
              <a:t>MouseOut</a:t>
            </a:r>
            <a:r>
              <a:rPr lang="zh-CN" altLang="en-US" dirty="0" smtClean="0"/>
              <a:t>事件、</a:t>
            </a:r>
            <a:r>
              <a:rPr lang="en-US" altLang="zh-CN" dirty="0" err="1" smtClean="0"/>
              <a:t>MouseDown</a:t>
            </a:r>
            <a:r>
              <a:rPr lang="zh-CN" altLang="en-US" dirty="0"/>
              <a:t>及</a:t>
            </a:r>
            <a:r>
              <a:rPr lang="en-US" altLang="zh-CN" dirty="0" err="1"/>
              <a:t>MouseUp</a:t>
            </a:r>
            <a:r>
              <a:rPr lang="zh-CN" altLang="en-US" dirty="0"/>
              <a:t>等事件。 </a:t>
            </a:r>
          </a:p>
        </p:txBody>
      </p:sp>
      <p:sp>
        <p:nvSpPr>
          <p:cNvPr id="4" name="矩形 3"/>
          <p:cNvSpPr/>
          <p:nvPr/>
        </p:nvSpPr>
        <p:spPr>
          <a:xfrm>
            <a:off x="533400" y="1669445"/>
            <a:ext cx="8534400" cy="2426305"/>
          </a:xfrm>
          <a:prstGeom prst="rect">
            <a:avLst/>
          </a:prstGeom>
        </p:spPr>
        <p:txBody>
          <a:bodyPr wrap="square">
            <a:spAutoFit/>
          </a:bodyPr>
          <a:lstStyle/>
          <a:p>
            <a:pPr>
              <a:lnSpc>
                <a:spcPts val="1400"/>
              </a:lnSpc>
              <a:spcBef>
                <a:spcPts val="0"/>
              </a:spcBef>
            </a:pPr>
            <a:r>
              <a:rPr lang="en-US" altLang="zh-CN" sz="1600" b="0" dirty="0" smtClean="0">
                <a:latin typeface="Verdana" pitchFamily="34" charset="0"/>
              </a:rPr>
              <a:t>&lt;!-- edu_15_3_2.html --&gt;</a:t>
            </a:r>
          </a:p>
          <a:p>
            <a:pPr>
              <a:lnSpc>
                <a:spcPts val="1400"/>
              </a:lnSpc>
              <a:spcBef>
                <a:spcPts val="0"/>
              </a:spcBef>
            </a:pPr>
            <a:r>
              <a:rPr lang="en-US" altLang="zh-CN" sz="1600" b="0" dirty="0" smtClean="0">
                <a:latin typeface="Verdana" pitchFamily="34" charset="0"/>
              </a:rPr>
              <a:t>&lt;html&gt;</a:t>
            </a:r>
          </a:p>
          <a:p>
            <a:pPr>
              <a:lnSpc>
                <a:spcPts val="1400"/>
              </a:lnSpc>
              <a:spcBef>
                <a:spcPts val="0"/>
              </a:spcBef>
            </a:pPr>
            <a:r>
              <a:rPr lang="en-US" altLang="zh-CN" sz="1600" b="0" dirty="0" smtClean="0">
                <a:latin typeface="Verdana" pitchFamily="34" charset="0"/>
              </a:rPr>
              <a:t>&lt;head&gt;</a:t>
            </a:r>
          </a:p>
          <a:p>
            <a:pPr>
              <a:lnSpc>
                <a:spcPts val="1400"/>
              </a:lnSpc>
              <a:spcBef>
                <a:spcPts val="0"/>
              </a:spcBef>
            </a:pPr>
            <a:r>
              <a:rPr lang="en-US" altLang="zh-CN" sz="1600" b="0" dirty="0" smtClean="0">
                <a:latin typeface="Verdana" pitchFamily="34" charset="0"/>
              </a:rPr>
              <a:t>&lt;title&gt;</a:t>
            </a:r>
            <a:r>
              <a:rPr lang="zh-CN" altLang="en-US" sz="1600" b="0" dirty="0" smtClean="0">
                <a:latin typeface="Verdana" pitchFamily="34" charset="0"/>
              </a:rPr>
              <a:t>鼠标移动事件</a:t>
            </a:r>
            <a:r>
              <a:rPr lang="en-US" altLang="zh-CN" sz="1600" b="0" dirty="0" smtClean="0">
                <a:latin typeface="Verdana" pitchFamily="34" charset="0"/>
              </a:rPr>
              <a:t>&lt;/title&gt;</a:t>
            </a:r>
          </a:p>
          <a:p>
            <a:pPr>
              <a:lnSpc>
                <a:spcPts val="1400"/>
              </a:lnSpc>
              <a:spcBef>
                <a:spcPts val="0"/>
              </a:spcBef>
            </a:pPr>
            <a:r>
              <a:rPr lang="en-US" altLang="zh-CN" sz="1600" b="0" dirty="0" smtClean="0">
                <a:latin typeface="Verdana" pitchFamily="34" charset="0"/>
              </a:rPr>
              <a:t>&lt;script type="text/</a:t>
            </a:r>
            <a:r>
              <a:rPr lang="en-US" altLang="zh-CN" sz="1600" b="0" dirty="0" err="1" smtClean="0">
                <a:latin typeface="Verdana" pitchFamily="34" charset="0"/>
              </a:rPr>
              <a:t>javascript</a:t>
            </a:r>
            <a:r>
              <a:rPr lang="en-US" altLang="zh-CN" sz="1600" b="0" dirty="0" smtClean="0">
                <a:latin typeface="Verdana" pitchFamily="34" charset="0"/>
              </a:rPr>
              <a:t>"&gt;</a:t>
            </a:r>
          </a:p>
          <a:p>
            <a:pPr>
              <a:lnSpc>
                <a:spcPts val="1400"/>
              </a:lnSpc>
              <a:spcBef>
                <a:spcPts val="0"/>
              </a:spcBef>
            </a:pPr>
            <a:r>
              <a:rPr lang="en-US" altLang="zh-CN" sz="1600" b="0" dirty="0" smtClean="0">
                <a:latin typeface="Verdana" pitchFamily="34" charset="0"/>
              </a:rPr>
              <a:t>    function </a:t>
            </a:r>
            <a:r>
              <a:rPr lang="en-US" altLang="zh-CN" sz="1600" b="0" dirty="0" err="1" smtClean="0">
                <a:latin typeface="Verdana" pitchFamily="34" charset="0"/>
              </a:rPr>
              <a:t>mouseOver</a:t>
            </a:r>
            <a:r>
              <a:rPr lang="en-US" altLang="zh-CN" sz="1600" b="0" dirty="0" smtClean="0">
                <a:latin typeface="Verdana" pitchFamily="34" charset="0"/>
              </a:rPr>
              <a:t>(){//</a:t>
            </a:r>
            <a:r>
              <a:rPr lang="zh-CN" altLang="en-US" sz="1600" b="0" dirty="0" smtClean="0">
                <a:latin typeface="Verdana" pitchFamily="34" charset="0"/>
              </a:rPr>
              <a:t>鼠标盘旋</a:t>
            </a:r>
            <a:endParaRPr lang="en-US" altLang="zh-CN" sz="1600" b="0" dirty="0" smtClean="0">
              <a:latin typeface="Verdana" pitchFamily="34" charset="0"/>
            </a:endParaRPr>
          </a:p>
          <a:p>
            <a:pPr>
              <a:lnSpc>
                <a:spcPts val="1400"/>
              </a:lnSpc>
              <a:spcBef>
                <a:spcPts val="0"/>
              </a:spcBef>
            </a:pPr>
            <a:r>
              <a:rPr lang="en-US" altLang="zh-CN" sz="1600" b="0" dirty="0" smtClean="0">
                <a:latin typeface="Verdana" pitchFamily="34" charset="0"/>
              </a:rPr>
              <a:t>     </a:t>
            </a:r>
            <a:r>
              <a:rPr lang="en-US" altLang="zh-CN" sz="1600" b="0" dirty="0" err="1" smtClean="0">
                <a:latin typeface="Verdana" pitchFamily="34" charset="0"/>
              </a:rPr>
              <a:t>document.getElementById</a:t>
            </a:r>
            <a:r>
              <a:rPr lang="en-US" altLang="zh-CN" sz="1600" b="0" dirty="0" smtClean="0">
                <a:latin typeface="Verdana" pitchFamily="34" charset="0"/>
              </a:rPr>
              <a:t>('b1').src ="eg_mouse1.jpg”</a:t>
            </a:r>
          </a:p>
          <a:p>
            <a:pPr>
              <a:lnSpc>
                <a:spcPts val="1400"/>
              </a:lnSpc>
              <a:spcBef>
                <a:spcPts val="0"/>
              </a:spcBef>
            </a:pPr>
            <a:r>
              <a:rPr lang="en-US" altLang="zh-CN" sz="1600" b="0" dirty="0" smtClean="0">
                <a:latin typeface="Verdana" pitchFamily="34" charset="0"/>
              </a:rPr>
              <a:t>    }</a:t>
            </a:r>
          </a:p>
          <a:p>
            <a:pPr>
              <a:lnSpc>
                <a:spcPts val="1400"/>
              </a:lnSpc>
              <a:spcBef>
                <a:spcPts val="0"/>
              </a:spcBef>
            </a:pPr>
            <a:r>
              <a:rPr lang="en-US" altLang="zh-CN" sz="1600" b="0" dirty="0" smtClean="0">
                <a:latin typeface="Verdana" pitchFamily="34" charset="0"/>
              </a:rPr>
              <a:t>    function </a:t>
            </a:r>
            <a:r>
              <a:rPr lang="en-US" altLang="zh-CN" sz="1600" b="0" dirty="0" err="1" smtClean="0">
                <a:latin typeface="Verdana" pitchFamily="34" charset="0"/>
              </a:rPr>
              <a:t>mouseOut</a:t>
            </a:r>
            <a:r>
              <a:rPr lang="en-US" altLang="zh-CN" sz="1600" b="0" dirty="0" smtClean="0">
                <a:latin typeface="Verdana" pitchFamily="34" charset="0"/>
              </a:rPr>
              <a:t>(){//</a:t>
            </a:r>
            <a:r>
              <a:rPr lang="zh-CN" altLang="en-US" sz="1600" b="0" dirty="0" smtClean="0">
                <a:latin typeface="Verdana" pitchFamily="34" charset="0"/>
              </a:rPr>
              <a:t>鼠标移出</a:t>
            </a:r>
            <a:endParaRPr lang="en-US" altLang="zh-CN" sz="1600" b="0" dirty="0" smtClean="0">
              <a:latin typeface="Verdana" pitchFamily="34" charset="0"/>
            </a:endParaRPr>
          </a:p>
          <a:p>
            <a:pPr>
              <a:lnSpc>
                <a:spcPts val="1400"/>
              </a:lnSpc>
              <a:spcBef>
                <a:spcPts val="0"/>
              </a:spcBef>
            </a:pPr>
            <a:r>
              <a:rPr lang="en-US" altLang="zh-CN" sz="1600" b="0" dirty="0" smtClean="0">
                <a:latin typeface="Verdana" pitchFamily="34" charset="0"/>
              </a:rPr>
              <a:t>       </a:t>
            </a:r>
            <a:r>
              <a:rPr lang="en-US" altLang="zh-CN" sz="1600" b="0" dirty="0" err="1" smtClean="0">
                <a:latin typeface="Verdana" pitchFamily="34" charset="0"/>
              </a:rPr>
              <a:t>document.getElementById</a:t>
            </a:r>
            <a:r>
              <a:rPr lang="en-US" altLang="zh-CN" sz="1600" b="0" dirty="0" smtClean="0">
                <a:latin typeface="Verdana" pitchFamily="34" charset="0"/>
              </a:rPr>
              <a:t>('b1').src ="eg_mouse2.jpg”</a:t>
            </a:r>
          </a:p>
          <a:p>
            <a:pPr>
              <a:lnSpc>
                <a:spcPts val="1400"/>
              </a:lnSpc>
              <a:spcBef>
                <a:spcPts val="0"/>
              </a:spcBef>
            </a:pPr>
            <a:r>
              <a:rPr lang="en-US" altLang="zh-CN" sz="1600" b="0" dirty="0" smtClean="0">
                <a:latin typeface="Verdana" pitchFamily="34" charset="0"/>
              </a:rPr>
              <a:t>    }</a:t>
            </a:r>
          </a:p>
          <a:p>
            <a:pPr>
              <a:lnSpc>
                <a:spcPts val="1400"/>
              </a:lnSpc>
              <a:spcBef>
                <a:spcPts val="0"/>
              </a:spcBef>
            </a:pPr>
            <a:r>
              <a:rPr lang="en-US" altLang="zh-CN" sz="1600" b="0" dirty="0" smtClean="0">
                <a:latin typeface="Verdana" pitchFamily="34" charset="0"/>
              </a:rPr>
              <a:t>&lt;/script&gt;</a:t>
            </a:r>
          </a:p>
          <a:p>
            <a:pPr>
              <a:lnSpc>
                <a:spcPts val="1400"/>
              </a:lnSpc>
              <a:spcBef>
                <a:spcPts val="0"/>
              </a:spcBef>
            </a:pPr>
            <a:r>
              <a:rPr lang="en-US" altLang="zh-CN" sz="1600" b="0" dirty="0" smtClean="0">
                <a:latin typeface="Verdana" pitchFamily="34" charset="0"/>
              </a:rPr>
              <a:t>&lt;/head&gt;</a:t>
            </a:r>
            <a:endParaRPr lang="en-US" altLang="zh-CN" sz="1200" b="0" dirty="0" smtClean="0">
              <a:latin typeface="Verdana" pitchFamily="34" charset="0"/>
            </a:endParaRPr>
          </a:p>
        </p:txBody>
      </p:sp>
    </p:spTree>
    <p:extLst>
      <p:ext uri="{BB962C8B-B14F-4D97-AF65-F5344CB8AC3E}">
        <p14:creationId xmlns:p14="http://schemas.microsoft.com/office/powerpoint/2010/main" val="346505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P spid="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zh-CN" sz="2800" dirty="0" smtClean="0"/>
              <a:t>15.3.2 </a:t>
            </a:r>
            <a:r>
              <a:rPr lang="zh-CN" altLang="en-US" sz="2800" dirty="0" smtClean="0"/>
              <a:t>鼠标移动事件</a:t>
            </a:r>
            <a:r>
              <a:rPr lang="en-US" altLang="zh-CN" sz="2800" dirty="0" smtClean="0"/>
              <a:t>-</a:t>
            </a:r>
            <a:r>
              <a:rPr lang="zh-CN" altLang="en-US" sz="2800" dirty="0" smtClean="0"/>
              <a:t>案例</a:t>
            </a:r>
            <a:endParaRPr lang="zh-CN" altLang="en-US" dirty="0"/>
          </a:p>
        </p:txBody>
      </p:sp>
      <p:sp>
        <p:nvSpPr>
          <p:cNvPr id="148483" name="Rectangle 3"/>
          <p:cNvSpPr>
            <a:spLocks noGrp="1" noChangeArrowheads="1"/>
          </p:cNvSpPr>
          <p:nvPr>
            <p:ph idx="1"/>
          </p:nvPr>
        </p:nvSpPr>
        <p:spPr>
          <a:xfrm>
            <a:off x="533400" y="810817"/>
            <a:ext cx="8534400" cy="1989534"/>
          </a:xfrm>
        </p:spPr>
        <p:txBody>
          <a:bodyPr/>
          <a:lstStyle/>
          <a:p>
            <a:pPr marL="0" indent="0">
              <a:lnSpc>
                <a:spcPts val="1600"/>
              </a:lnSpc>
              <a:spcBef>
                <a:spcPts val="0"/>
              </a:spcBef>
              <a:spcAft>
                <a:spcPts val="0"/>
              </a:spcAft>
              <a:buNone/>
            </a:pPr>
            <a:r>
              <a:rPr lang="en-US" altLang="zh-CN" sz="1600" dirty="0" smtClean="0">
                <a:latin typeface="Verdana" pitchFamily="34" charset="0"/>
              </a:rPr>
              <a:t>&lt;body&gt;</a:t>
            </a:r>
          </a:p>
          <a:p>
            <a:pPr marL="0" indent="536575">
              <a:lnSpc>
                <a:spcPts val="1600"/>
              </a:lnSpc>
              <a:spcBef>
                <a:spcPts val="0"/>
              </a:spcBef>
              <a:spcAft>
                <a:spcPts val="0"/>
              </a:spcAft>
              <a:buNone/>
            </a:pPr>
            <a:r>
              <a:rPr lang="en-US" altLang="zh-CN" sz="1600" dirty="0" smtClean="0">
                <a:latin typeface="Verdana" pitchFamily="34" charset="0"/>
              </a:rPr>
              <a:t>&lt;h3 align="center"&gt;</a:t>
            </a:r>
            <a:r>
              <a:rPr lang="zh-CN" altLang="en-US" sz="1600" dirty="0" smtClean="0">
                <a:latin typeface="Verdana" pitchFamily="34" charset="0"/>
              </a:rPr>
              <a:t>鼠标移动事件</a:t>
            </a:r>
            <a:r>
              <a:rPr lang="en-US" altLang="zh-CN" sz="1600" dirty="0" smtClean="0">
                <a:latin typeface="Verdana" pitchFamily="34" charset="0"/>
              </a:rPr>
              <a:t>&lt;/h3&gt;</a:t>
            </a:r>
          </a:p>
          <a:p>
            <a:pPr marL="0" indent="536575">
              <a:lnSpc>
                <a:spcPts val="1600"/>
              </a:lnSpc>
              <a:spcBef>
                <a:spcPts val="0"/>
              </a:spcBef>
              <a:spcAft>
                <a:spcPts val="0"/>
              </a:spcAft>
              <a:buNone/>
            </a:pPr>
            <a:r>
              <a:rPr lang="en-US" altLang="zh-CN" sz="1600" dirty="0" smtClean="0">
                <a:latin typeface="Verdana" pitchFamily="34" charset="0"/>
              </a:rPr>
              <a:t>&lt;hr color="blue"&gt;</a:t>
            </a:r>
          </a:p>
          <a:p>
            <a:pPr marL="0" indent="536575">
              <a:lnSpc>
                <a:spcPts val="1600"/>
              </a:lnSpc>
              <a:spcBef>
                <a:spcPts val="0"/>
              </a:spcBef>
              <a:spcAft>
                <a:spcPts val="0"/>
              </a:spcAft>
              <a:buNone/>
            </a:pPr>
            <a:r>
              <a:rPr lang="en-US" altLang="zh-CN" sz="1600" dirty="0" smtClean="0">
                <a:latin typeface="Verdana" pitchFamily="34" charset="0"/>
              </a:rPr>
              <a:t>&lt;p align="center"&gt;</a:t>
            </a:r>
          </a:p>
          <a:p>
            <a:pPr marL="0" indent="536575">
              <a:lnSpc>
                <a:spcPts val="1600"/>
              </a:lnSpc>
              <a:spcBef>
                <a:spcPts val="0"/>
              </a:spcBef>
              <a:spcAft>
                <a:spcPts val="0"/>
              </a:spcAft>
              <a:buNone/>
            </a:pPr>
            <a:r>
              <a:rPr lang="en-US" altLang="zh-CN" sz="1600" dirty="0" smtClean="0">
                <a:latin typeface="Verdana" pitchFamily="34" charset="0"/>
              </a:rPr>
              <a:t>&lt;img alt="</a:t>
            </a:r>
            <a:r>
              <a:rPr lang="zh-CN" altLang="en-US" sz="1600" dirty="0" smtClean="0">
                <a:latin typeface="Verdana" pitchFamily="34" charset="0"/>
              </a:rPr>
              <a:t>鼠标移动</a:t>
            </a:r>
            <a:r>
              <a:rPr lang="en-US" altLang="zh-CN" sz="1600" dirty="0" smtClean="0">
                <a:latin typeface="Verdana" pitchFamily="34" charset="0"/>
              </a:rPr>
              <a:t>" src="eg_mouse2.jpg" id="b1" </a:t>
            </a:r>
            <a:r>
              <a:rPr lang="en-US" altLang="zh-CN" sz="1600" dirty="0" err="1" smtClean="0">
                <a:latin typeface="Verdana" pitchFamily="34" charset="0"/>
              </a:rPr>
              <a:t>onmouseover</a:t>
            </a:r>
            <a:r>
              <a:rPr lang="en-US" altLang="zh-CN" sz="1600" dirty="0" smtClean="0">
                <a:latin typeface="Verdana" pitchFamily="34" charset="0"/>
              </a:rPr>
              <a:t>="</a:t>
            </a:r>
            <a:r>
              <a:rPr lang="en-US" altLang="zh-CN" sz="1600" dirty="0" err="1" smtClean="0">
                <a:latin typeface="Verdana" pitchFamily="34" charset="0"/>
              </a:rPr>
              <a:t>mouseOver</a:t>
            </a:r>
            <a:r>
              <a:rPr lang="en-US" altLang="zh-CN" sz="1600" dirty="0" smtClean="0">
                <a:latin typeface="Verdana" pitchFamily="34" charset="0"/>
              </a:rPr>
              <a:t>()" </a:t>
            </a:r>
            <a:r>
              <a:rPr lang="en-US" altLang="zh-CN" sz="1600" dirty="0" err="1" smtClean="0">
                <a:latin typeface="Verdana" pitchFamily="34" charset="0"/>
              </a:rPr>
              <a:t>onmouseout</a:t>
            </a:r>
            <a:r>
              <a:rPr lang="en-US" altLang="zh-CN" sz="1600" dirty="0" smtClean="0">
                <a:latin typeface="Verdana" pitchFamily="34" charset="0"/>
              </a:rPr>
              <a:t>="</a:t>
            </a:r>
            <a:r>
              <a:rPr lang="en-US" altLang="zh-CN" sz="1600" dirty="0" err="1" smtClean="0">
                <a:latin typeface="Verdana" pitchFamily="34" charset="0"/>
              </a:rPr>
              <a:t>mouseOut</a:t>
            </a:r>
            <a:r>
              <a:rPr lang="en-US" altLang="zh-CN" sz="1600" dirty="0" smtClean="0">
                <a:latin typeface="Verdana" pitchFamily="34" charset="0"/>
              </a:rPr>
              <a:t>()"/&gt;</a:t>
            </a:r>
          </a:p>
          <a:p>
            <a:pPr marL="0" indent="536575">
              <a:lnSpc>
                <a:spcPts val="1600"/>
              </a:lnSpc>
              <a:spcBef>
                <a:spcPts val="0"/>
              </a:spcBef>
              <a:spcAft>
                <a:spcPts val="0"/>
              </a:spcAft>
              <a:buNone/>
            </a:pPr>
            <a:r>
              <a:rPr lang="en-US" altLang="zh-CN" sz="1600" dirty="0" smtClean="0">
                <a:latin typeface="Verdana" pitchFamily="34" charset="0"/>
              </a:rPr>
              <a:t>&lt;/p&gt;</a:t>
            </a:r>
          </a:p>
          <a:p>
            <a:pPr marL="0" indent="0">
              <a:lnSpc>
                <a:spcPts val="1600"/>
              </a:lnSpc>
              <a:spcBef>
                <a:spcPts val="0"/>
              </a:spcBef>
              <a:spcAft>
                <a:spcPts val="0"/>
              </a:spcAft>
              <a:buNone/>
            </a:pPr>
            <a:r>
              <a:rPr lang="en-US" altLang="zh-CN" sz="1600" dirty="0" smtClean="0">
                <a:latin typeface="Verdana" pitchFamily="34" charset="0"/>
              </a:rPr>
              <a:t>&lt;/body&gt;</a:t>
            </a:r>
          </a:p>
          <a:p>
            <a:pPr marL="0" indent="0">
              <a:lnSpc>
                <a:spcPts val="1600"/>
              </a:lnSpc>
              <a:spcBef>
                <a:spcPts val="0"/>
              </a:spcBef>
              <a:spcAft>
                <a:spcPts val="0"/>
              </a:spcAft>
              <a:buNone/>
            </a:pPr>
            <a:r>
              <a:rPr lang="en-US" altLang="zh-CN" sz="1600" dirty="0" smtClean="0">
                <a:latin typeface="Verdana" pitchFamily="34" charset="0"/>
              </a:rPr>
              <a:t>&lt;/html&gt;</a:t>
            </a:r>
          </a:p>
          <a:p>
            <a:pPr>
              <a:buFont typeface="Wingdings" pitchFamily="2" charset="2"/>
              <a:buNone/>
            </a:pPr>
            <a:endParaRPr lang="zh-CN" altLang="zh-CN" dirty="0">
              <a:ea typeface="宋体" pitchFamily="2" charset="-122"/>
            </a:endParaRPr>
          </a:p>
        </p:txBody>
      </p:sp>
      <p:pic>
        <p:nvPicPr>
          <p:cNvPr id="6146" name="Picture 2"/>
          <p:cNvPicPr>
            <a:picLocks noChangeAspect="1" noChangeArrowheads="1"/>
          </p:cNvPicPr>
          <p:nvPr/>
        </p:nvPicPr>
        <p:blipFill>
          <a:blip r:embed="rId2" cstate="print"/>
          <a:srcRect/>
          <a:stretch>
            <a:fillRect/>
          </a:stretch>
        </p:blipFill>
        <p:spPr bwMode="auto">
          <a:xfrm>
            <a:off x="2133600" y="2800350"/>
            <a:ext cx="1816100" cy="18542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4800600" y="2800350"/>
            <a:ext cx="1752600" cy="1789368"/>
          </a:xfrm>
          <a:prstGeom prst="rect">
            <a:avLst/>
          </a:prstGeom>
          <a:noFill/>
          <a:ln w="9525">
            <a:noFill/>
            <a:miter lim="800000"/>
            <a:headEnd/>
            <a:tailEnd/>
          </a:ln>
        </p:spPr>
      </p:pic>
    </p:spTree>
    <p:extLst>
      <p:ext uri="{BB962C8B-B14F-4D97-AF65-F5344CB8AC3E}">
        <p14:creationId xmlns:p14="http://schemas.microsoft.com/office/powerpoint/2010/main" val="116678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 calcmode="lin" valueType="num">
                                      <p:cBhvr additive="base">
                                        <p:cTn id="7" dur="500" fill="hold"/>
                                        <p:tgtEl>
                                          <p:spTgt spid="148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8483">
                                            <p:txEl>
                                              <p:pRg st="1" end="1"/>
                                            </p:txEl>
                                          </p:spTgt>
                                        </p:tgtEl>
                                        <p:attrNameLst>
                                          <p:attrName>style.visibility</p:attrName>
                                        </p:attrNameLst>
                                      </p:cBhvr>
                                      <p:to>
                                        <p:strVal val="visible"/>
                                      </p:to>
                                    </p:set>
                                    <p:anim calcmode="lin" valueType="num">
                                      <p:cBhvr additive="base">
                                        <p:cTn id="13" dur="500" fill="hold"/>
                                        <p:tgtEl>
                                          <p:spTgt spid="148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8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8483">
                                            <p:txEl>
                                              <p:pRg st="2" end="2"/>
                                            </p:txEl>
                                          </p:spTgt>
                                        </p:tgtEl>
                                        <p:attrNameLst>
                                          <p:attrName>style.visibility</p:attrName>
                                        </p:attrNameLst>
                                      </p:cBhvr>
                                      <p:to>
                                        <p:strVal val="visible"/>
                                      </p:to>
                                    </p:set>
                                    <p:anim calcmode="lin" valueType="num">
                                      <p:cBhvr additive="base">
                                        <p:cTn id="19" dur="500" fill="hold"/>
                                        <p:tgtEl>
                                          <p:spTgt spid="148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8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8483">
                                            <p:txEl>
                                              <p:pRg st="3" end="3"/>
                                            </p:txEl>
                                          </p:spTgt>
                                        </p:tgtEl>
                                        <p:attrNameLst>
                                          <p:attrName>style.visibility</p:attrName>
                                        </p:attrNameLst>
                                      </p:cBhvr>
                                      <p:to>
                                        <p:strVal val="visible"/>
                                      </p:to>
                                    </p:set>
                                    <p:anim calcmode="lin" valueType="num">
                                      <p:cBhvr additive="base">
                                        <p:cTn id="25" dur="500" fill="hold"/>
                                        <p:tgtEl>
                                          <p:spTgt spid="1484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8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8483">
                                            <p:txEl>
                                              <p:pRg st="4" end="4"/>
                                            </p:txEl>
                                          </p:spTgt>
                                        </p:tgtEl>
                                        <p:attrNameLst>
                                          <p:attrName>style.visibility</p:attrName>
                                        </p:attrNameLst>
                                      </p:cBhvr>
                                      <p:to>
                                        <p:strVal val="visible"/>
                                      </p:to>
                                    </p:set>
                                    <p:anim calcmode="lin" valueType="num">
                                      <p:cBhvr additive="base">
                                        <p:cTn id="31" dur="500" fill="hold"/>
                                        <p:tgtEl>
                                          <p:spTgt spid="1484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8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8483">
                                            <p:txEl>
                                              <p:pRg st="5" end="5"/>
                                            </p:txEl>
                                          </p:spTgt>
                                        </p:tgtEl>
                                        <p:attrNameLst>
                                          <p:attrName>style.visibility</p:attrName>
                                        </p:attrNameLst>
                                      </p:cBhvr>
                                      <p:to>
                                        <p:strVal val="visible"/>
                                      </p:to>
                                    </p:set>
                                    <p:anim calcmode="lin" valueType="num">
                                      <p:cBhvr additive="base">
                                        <p:cTn id="37" dur="500" fill="hold"/>
                                        <p:tgtEl>
                                          <p:spTgt spid="1484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8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8483">
                                            <p:txEl>
                                              <p:pRg st="6" end="6"/>
                                            </p:txEl>
                                          </p:spTgt>
                                        </p:tgtEl>
                                        <p:attrNameLst>
                                          <p:attrName>style.visibility</p:attrName>
                                        </p:attrNameLst>
                                      </p:cBhvr>
                                      <p:to>
                                        <p:strVal val="visible"/>
                                      </p:to>
                                    </p:set>
                                    <p:anim calcmode="lin" valueType="num">
                                      <p:cBhvr additive="base">
                                        <p:cTn id="43" dur="500" fill="hold"/>
                                        <p:tgtEl>
                                          <p:spTgt spid="14848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84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8483">
                                            <p:txEl>
                                              <p:pRg st="7" end="7"/>
                                            </p:txEl>
                                          </p:spTgt>
                                        </p:tgtEl>
                                        <p:attrNameLst>
                                          <p:attrName>style.visibility</p:attrName>
                                        </p:attrNameLst>
                                      </p:cBhvr>
                                      <p:to>
                                        <p:strVal val="visible"/>
                                      </p:to>
                                    </p:set>
                                    <p:anim calcmode="lin" valueType="num">
                                      <p:cBhvr additive="base">
                                        <p:cTn id="49" dur="500" fill="hold"/>
                                        <p:tgtEl>
                                          <p:spTgt spid="14848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84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974d7ea742dfd9ba16dfe5ccb08e1328c72220"/>
</p:tagLst>
</file>

<file path=ppt/theme/theme1.xml><?xml version="1.0" encoding="utf-8"?>
<a:theme xmlns:a="http://schemas.openxmlformats.org/drawingml/2006/main" name="6_CS3510">
  <a:themeElements>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1_CS3510">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1_CS35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S35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S35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S35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S35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S35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2662</TotalTime>
  <Words>11732</Words>
  <Application>Microsoft Office PowerPoint</Application>
  <PresentationFormat>全屏显示(16:9)</PresentationFormat>
  <Paragraphs>1672</Paragraphs>
  <Slides>107</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0</vt:i4>
      </vt:variant>
      <vt:variant>
        <vt:lpstr>幻灯片标题</vt:lpstr>
      </vt:variant>
      <vt:variant>
        <vt:i4>107</vt:i4>
      </vt:variant>
    </vt:vector>
  </HeadingPairs>
  <TitlesOfParts>
    <vt:vector size="116" baseType="lpstr">
      <vt:lpstr>Arial Unicode MS</vt:lpstr>
      <vt:lpstr>黑体</vt:lpstr>
      <vt:lpstr>宋体</vt:lpstr>
      <vt:lpstr>微软雅黑</vt:lpstr>
      <vt:lpstr>Arial</vt:lpstr>
      <vt:lpstr>Times New Roman</vt:lpstr>
      <vt:lpstr>Verdana</vt:lpstr>
      <vt:lpstr>Wingdings</vt:lpstr>
      <vt:lpstr>6_CS3510</vt:lpstr>
      <vt:lpstr>第14章 JavaScript基础(4-6课时)</vt:lpstr>
      <vt:lpstr>本章学习目标</vt:lpstr>
      <vt:lpstr>14.1 JavaScript概述</vt:lpstr>
      <vt:lpstr>14.1.1 JavaScript简介</vt:lpstr>
      <vt:lpstr>14.1.2 第一个JavaScript程序 </vt:lpstr>
      <vt:lpstr>14.1.3  JavaScript放置的位置</vt:lpstr>
      <vt:lpstr>14.1.3  JavaScript放置-头部</vt:lpstr>
      <vt:lpstr>PowerPoint 演示文稿</vt:lpstr>
      <vt:lpstr>PowerPoint 演示文稿</vt:lpstr>
      <vt:lpstr>14.1.3  JavaScript放置-事件处理代码</vt:lpstr>
      <vt:lpstr>14.2  JavaScript程序</vt:lpstr>
      <vt:lpstr>14.2.2 代码</vt:lpstr>
      <vt:lpstr>14.2.3 消息对话框</vt:lpstr>
      <vt:lpstr>14.2.3 消息对话框-告警框</vt:lpstr>
      <vt:lpstr>14.2.3 消息对话框-确认框</vt:lpstr>
      <vt:lpstr>14.2.3 消息对话框-提示框</vt:lpstr>
      <vt:lpstr>14.2.4 JavaScript注释</vt:lpstr>
      <vt:lpstr>14.3 标识符和变量</vt:lpstr>
      <vt:lpstr>14.3.1 命名规范</vt:lpstr>
      <vt:lpstr>14.3.1 命名规范</vt:lpstr>
      <vt:lpstr>14.3.1 命名规范</vt:lpstr>
      <vt:lpstr>14.3.2 数据类型</vt:lpstr>
      <vt:lpstr>14.3.2 数据类型-数值型</vt:lpstr>
      <vt:lpstr>14.3.2 数据类型-数值型</vt:lpstr>
      <vt:lpstr>PowerPoint 演示文稿</vt:lpstr>
      <vt:lpstr>14.3.2 数据类型-布尔型</vt:lpstr>
      <vt:lpstr>14.3.2 数据类型-其它类型</vt:lpstr>
      <vt:lpstr>14.3.3 变量 </vt:lpstr>
      <vt:lpstr>14.3.4 转义字符</vt:lpstr>
      <vt:lpstr>14.4 运算符和表达式</vt:lpstr>
      <vt:lpstr>14.4.1 算术运算符和表达式</vt:lpstr>
      <vt:lpstr>14.4.2 关系运算符和表达式</vt:lpstr>
      <vt:lpstr>PowerPoint 演示文稿</vt:lpstr>
      <vt:lpstr>14.4.3 逻辑运算符和表达式</vt:lpstr>
      <vt:lpstr>14.4.4 赋值运算符和表达式</vt:lpstr>
      <vt:lpstr>14.4.5 位运算符和表达式</vt:lpstr>
      <vt:lpstr>14.4.6 条件运算符和表达式</vt:lpstr>
      <vt:lpstr>14.4.6 其它运算符和表达式</vt:lpstr>
      <vt:lpstr>14.5 JavaScript程序控制结构</vt:lpstr>
      <vt:lpstr>14.5.1 顺序结构</vt:lpstr>
      <vt:lpstr>14.5.1 顺序结构-练习</vt:lpstr>
      <vt:lpstr>14.5.2 分支结构 </vt:lpstr>
      <vt:lpstr> 14.5.2 分支结构-if语句 </vt:lpstr>
      <vt:lpstr>14.5.2 分支结构-if-else语句</vt:lpstr>
      <vt:lpstr>14.5.2 分支结构-if-else if-else语句 </vt:lpstr>
      <vt:lpstr>PowerPoint 演示文稿</vt:lpstr>
      <vt:lpstr>14.5.2 分支结构-switch语句</vt:lpstr>
      <vt:lpstr>14.5.3 循环结构-for</vt:lpstr>
      <vt:lpstr>14.5.3 循环结构-while语句</vt:lpstr>
      <vt:lpstr>14.5.3 循环结构-do-while语句 </vt:lpstr>
      <vt:lpstr>14.5.3 循环结构-for-in循环</vt:lpstr>
      <vt:lpstr>14.5.3 循环结构-for-in循环</vt:lpstr>
      <vt:lpstr>14.5.3 循环结构-循环的嵌套</vt:lpstr>
      <vt:lpstr>PowerPoint 演示文稿</vt:lpstr>
      <vt:lpstr>14.6 JavaScript函数</vt:lpstr>
      <vt:lpstr>14.6.1 常用系统函数-全局函数</vt:lpstr>
      <vt:lpstr>14.6.1 常用系统函数-全局函数</vt:lpstr>
      <vt:lpstr>14.6.1 常用系统函数-全局函数</vt:lpstr>
      <vt:lpstr>14.6.1 常用系统函数-全局函数</vt:lpstr>
      <vt:lpstr>14.6.1 常用系统函数-全局函数</vt:lpstr>
      <vt:lpstr>14.6.1 常用系统函数-全局函数</vt:lpstr>
      <vt:lpstr>14.6.1 常用系统函数-常用的对象函数</vt:lpstr>
      <vt:lpstr>14.6.1 常用系统函数-常用的对象函数</vt:lpstr>
      <vt:lpstr>14.6.2 自定义函数</vt:lpstr>
      <vt:lpstr>14.6.2 自定义函数</vt:lpstr>
      <vt:lpstr>PowerPoint 演示文稿</vt:lpstr>
      <vt:lpstr>14.6.3 带参数返回的return语句</vt:lpstr>
      <vt:lpstr>14.6.4 函数变量的作用域</vt:lpstr>
      <vt:lpstr>14.6.4 函数变量的作用域案例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第15章 JavaScript事件分析(1-2课时)</vt:lpstr>
      <vt:lpstr>本章学习目标</vt:lpstr>
      <vt:lpstr>15.1  JavaScript事件概述</vt:lpstr>
      <vt:lpstr>15.1.1 事件类型</vt:lpstr>
      <vt:lpstr>15.1.2 事件句柄</vt:lpstr>
      <vt:lpstr>15.1.2 事件句柄-一览表</vt:lpstr>
      <vt:lpstr>15.1.3 事件处理</vt:lpstr>
      <vt:lpstr>15.1.3 事件处理-静态指定</vt:lpstr>
      <vt:lpstr>15.1.3 事件处理-动态指定 </vt:lpstr>
      <vt:lpstr>15.1.3 事件处理-特定对象的特定事件指定 </vt:lpstr>
      <vt:lpstr>15.1.4 事件处理程序的返回值</vt:lpstr>
      <vt:lpstr>15.1.4 事件处理程序的返回值-案例 </vt:lpstr>
      <vt:lpstr>15.2  表单事件</vt:lpstr>
      <vt:lpstr>15.2.1 获得及失去焦点事件</vt:lpstr>
      <vt:lpstr>15.2.2 提交及重置事件</vt:lpstr>
      <vt:lpstr>15.2.2 提交及重置事件-案例</vt:lpstr>
      <vt:lpstr>15.2.3 改变及选择事件</vt:lpstr>
      <vt:lpstr>15.2.3 改变及选择事件-案例 </vt:lpstr>
      <vt:lpstr>15.3 鼠标事件 </vt:lpstr>
      <vt:lpstr>15.3.1 鼠标单击、双击事件</vt:lpstr>
      <vt:lpstr>15.3.2 鼠标移动事件</vt:lpstr>
      <vt:lpstr>15.3.2 鼠标移动事件-案例</vt:lpstr>
      <vt:lpstr>15.4 键盘事件</vt:lpstr>
      <vt:lpstr>15.4 键盘事件-案例</vt:lpstr>
      <vt:lpstr>15.5 窗口事件</vt:lpstr>
      <vt:lpstr>15.6  综合实例</vt:lpstr>
      <vt:lpstr>15.6  综合实例-代码</vt:lpstr>
      <vt:lpstr>15.6  综合实例-代码</vt:lpstr>
      <vt:lpstr>15.6  综合实例-代码</vt:lpstr>
      <vt:lpstr>本章小结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xqli</dc:creator>
  <cp:lastModifiedBy>李学庆</cp:lastModifiedBy>
  <cp:revision>564</cp:revision>
  <cp:lastPrinted>1601-01-01T00:00:00Z</cp:lastPrinted>
  <dcterms:created xsi:type="dcterms:W3CDTF">1601-01-01T00:00:00Z</dcterms:created>
  <dcterms:modified xsi:type="dcterms:W3CDTF">2019-08-25T21:27:50Z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