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5" r:id="rId1"/>
    <p:sldMasterId id="2147483689" r:id="rId2"/>
    <p:sldMasterId id="2147483941" r:id="rId3"/>
    <p:sldMasterId id="2147483955" r:id="rId4"/>
  </p:sldMasterIdLst>
  <p:notesMasterIdLst>
    <p:notesMasterId r:id="rId38"/>
  </p:notesMasterIdLst>
  <p:handoutMasterIdLst>
    <p:handoutMasterId r:id="rId39"/>
  </p:handoutMasterIdLst>
  <p:sldIdLst>
    <p:sldId id="1285" r:id="rId5"/>
    <p:sldId id="1318" r:id="rId6"/>
    <p:sldId id="1344" r:id="rId7"/>
    <p:sldId id="1320" r:id="rId8"/>
    <p:sldId id="1346" r:id="rId9"/>
    <p:sldId id="1339" r:id="rId10"/>
    <p:sldId id="1342" r:id="rId11"/>
    <p:sldId id="1337" r:id="rId12"/>
    <p:sldId id="1341" r:id="rId13"/>
    <p:sldId id="1338" r:id="rId14"/>
    <p:sldId id="1347" r:id="rId15"/>
    <p:sldId id="1340" r:id="rId16"/>
    <p:sldId id="1354" r:id="rId17"/>
    <p:sldId id="1355" r:id="rId18"/>
    <p:sldId id="1343" r:id="rId19"/>
    <p:sldId id="1359" r:id="rId20"/>
    <p:sldId id="1360" r:id="rId21"/>
    <p:sldId id="1353" r:id="rId22"/>
    <p:sldId id="1358" r:id="rId23"/>
    <p:sldId id="1362" r:id="rId24"/>
    <p:sldId id="1361" r:id="rId25"/>
    <p:sldId id="1363" r:id="rId26"/>
    <p:sldId id="1364" r:id="rId27"/>
    <p:sldId id="1348" r:id="rId28"/>
    <p:sldId id="1351" r:id="rId29"/>
    <p:sldId id="1352" r:id="rId30"/>
    <p:sldId id="1365" r:id="rId31"/>
    <p:sldId id="1366" r:id="rId32"/>
    <p:sldId id="1367" r:id="rId33"/>
    <p:sldId id="1357" r:id="rId34"/>
    <p:sldId id="1349" r:id="rId35"/>
    <p:sldId id="1356" r:id="rId36"/>
    <p:sldId id="1307" r:id="rId37"/>
  </p:sldIdLst>
  <p:sldSz cx="9144000" cy="6858000" type="screen4x3"/>
  <p:notesSz cx="6797675" cy="9926638"/>
  <p:defaultTex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26">
          <p15:clr>
            <a:srgbClr val="A4A3A4"/>
          </p15:clr>
        </p15:guide>
        <p15:guide id="2" pos="214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handsomezhu" initials="h"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3399FF"/>
    <a:srgbClr val="FFFFCC"/>
    <a:srgbClr val="CCFFFF"/>
    <a:srgbClr val="000066"/>
    <a:srgbClr val="800000"/>
    <a:srgbClr val="CC0000"/>
    <a:srgbClr val="FF9966"/>
    <a:srgbClr val="800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7853C-536D-4A76-A0AE-DD22124D55A5}" styleName="主题样式 1 - 强调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主题样式 1 - 强调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93D81CF-94F2-401A-BA57-92F5A7B2D0C5}" styleName="中度样式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72833802-FEF1-4C79-8D5D-14CF1EAF98D9}" styleName="浅色样式 2 - 强调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2806" autoAdjust="0"/>
  </p:normalViewPr>
  <p:slideViewPr>
    <p:cSldViewPr>
      <p:cViewPr>
        <p:scale>
          <a:sx n="66" d="100"/>
          <a:sy n="66" d="100"/>
        </p:scale>
        <p:origin x="1116" y="-288"/>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9616"/>
    </p:cViewPr>
  </p:sorterViewPr>
  <p:notesViewPr>
    <p:cSldViewPr>
      <p:cViewPr varScale="1">
        <p:scale>
          <a:sx n="50" d="100"/>
          <a:sy n="50" d="100"/>
        </p:scale>
        <p:origin x="-3030" y="-84"/>
      </p:cViewPr>
      <p:guideLst>
        <p:guide orient="horz" pos="3126"/>
        <p:guide pos="214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handoutMaster" Target="handoutMasters/handoutMaster1.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1218" name="Rectangle 2"/>
          <p:cNvSpPr>
            <a:spLocks noGrp="1" noChangeArrowheads="1"/>
          </p:cNvSpPr>
          <p:nvPr>
            <p:ph type="hdr" sz="quarter"/>
          </p:nvPr>
        </p:nvSpPr>
        <p:spPr bwMode="auto">
          <a:xfrm>
            <a:off x="0" y="0"/>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a:latin typeface="Calibri" pitchFamily="34" charset="0"/>
                <a:ea typeface="宋体" pitchFamily="2" charset="-122"/>
                <a:cs typeface="+mn-cs"/>
              </a:defRPr>
            </a:lvl1pPr>
          </a:lstStyle>
          <a:p>
            <a:pPr>
              <a:defRPr/>
            </a:pPr>
            <a:endParaRPr lang="zh-CN" altLang="en-US"/>
          </a:p>
        </p:txBody>
      </p:sp>
      <p:sp>
        <p:nvSpPr>
          <p:cNvPr id="521219" name="Rectangle 3"/>
          <p:cNvSpPr>
            <a:spLocks noGrp="1" noChangeArrowheads="1"/>
          </p:cNvSpPr>
          <p:nvPr>
            <p:ph type="dt" sz="quarter" idx="1"/>
          </p:nvPr>
        </p:nvSpPr>
        <p:spPr bwMode="auto">
          <a:xfrm>
            <a:off x="3849688" y="0"/>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lvl1pPr>
          </a:lstStyle>
          <a:p>
            <a:fld id="{979B23BF-03EC-4E9D-A6FA-68DF73318138}" type="datetimeFigureOut">
              <a:rPr lang="zh-CN" altLang="en-US"/>
              <a:pPr/>
              <a:t>2018/6/11</a:t>
            </a:fld>
            <a:endParaRPr lang="en-US" altLang="zh-CN"/>
          </a:p>
        </p:txBody>
      </p:sp>
      <p:sp>
        <p:nvSpPr>
          <p:cNvPr id="521220" name="Rectangle 4"/>
          <p:cNvSpPr>
            <a:spLocks noGrp="1" noChangeArrowheads="1"/>
          </p:cNvSpPr>
          <p:nvPr>
            <p:ph type="ftr" sz="quarter" idx="2"/>
          </p:nvPr>
        </p:nvSpPr>
        <p:spPr bwMode="auto">
          <a:xfrm>
            <a:off x="0" y="9428163"/>
            <a:ext cx="2946400"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a:latin typeface="Calibri" pitchFamily="34" charset="0"/>
                <a:ea typeface="宋体" pitchFamily="2" charset="-122"/>
                <a:cs typeface="+mn-cs"/>
              </a:defRPr>
            </a:lvl1pPr>
          </a:lstStyle>
          <a:p>
            <a:pPr>
              <a:defRPr/>
            </a:pPr>
            <a:endParaRPr lang="en-US" altLang="zh-CN"/>
          </a:p>
        </p:txBody>
      </p:sp>
      <p:sp>
        <p:nvSpPr>
          <p:cNvPr id="521221" name="Rectangle 5"/>
          <p:cNvSpPr>
            <a:spLocks noGrp="1" noChangeArrowheads="1"/>
          </p:cNvSpPr>
          <p:nvPr>
            <p:ph type="sldNum" sz="quarter" idx="3"/>
          </p:nvPr>
        </p:nvSpPr>
        <p:spPr bwMode="auto">
          <a:xfrm>
            <a:off x="3849688" y="9428163"/>
            <a:ext cx="2946400"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lvl1pPr>
          </a:lstStyle>
          <a:p>
            <a:fld id="{E66803E0-46B2-4269-B08E-86934989A3F3}" type="slidenum">
              <a:rPr lang="zh-CN" altLang="en-US"/>
              <a:pPr/>
              <a:t>‹#›</a:t>
            </a:fld>
            <a:endParaRPr lang="en-US" altLang="zh-CN"/>
          </a:p>
        </p:txBody>
      </p:sp>
    </p:spTree>
    <p:extLst>
      <p:ext uri="{BB962C8B-B14F-4D97-AF65-F5344CB8AC3E}">
        <p14:creationId xmlns:p14="http://schemas.microsoft.com/office/powerpoint/2010/main" val="28304969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6400" cy="496888"/>
          </a:xfrm>
          <a:prstGeom prst="rect">
            <a:avLst/>
          </a:prstGeom>
        </p:spPr>
        <p:txBody>
          <a:bodyPr vert="horz" lIns="91440" tIns="45720" rIns="91440" bIns="45720" rtlCol="0"/>
          <a:lstStyle>
            <a:lvl1pPr algn="l">
              <a:defRPr sz="1200">
                <a:latin typeface="Calibri" pitchFamily="34" charset="0"/>
                <a:ea typeface="宋体" charset="-122"/>
                <a:cs typeface="+mn-cs"/>
              </a:defRPr>
            </a:lvl1pPr>
          </a:lstStyle>
          <a:p>
            <a:pPr>
              <a:defRPr/>
            </a:pPr>
            <a:endParaRPr lang="zh-CN" altLang="en-US"/>
          </a:p>
        </p:txBody>
      </p:sp>
      <p:sp>
        <p:nvSpPr>
          <p:cNvPr id="3" name="日期占位符 2"/>
          <p:cNvSpPr>
            <a:spLocks noGrp="1"/>
          </p:cNvSpPr>
          <p:nvPr>
            <p:ph type="dt" idx="1"/>
          </p:nvPr>
        </p:nvSpPr>
        <p:spPr>
          <a:xfrm>
            <a:off x="3849688" y="0"/>
            <a:ext cx="2946400" cy="496888"/>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E5D23254-FAAC-477C-81ED-F5C9A35077E4}" type="datetimeFigureOut">
              <a:rPr lang="zh-CN" altLang="en-US"/>
              <a:pPr/>
              <a:t>2018/6/11</a:t>
            </a:fld>
            <a:endParaRPr lang="en-US" altLang="zh-CN"/>
          </a:p>
        </p:txBody>
      </p:sp>
      <p:sp>
        <p:nvSpPr>
          <p:cNvPr id="4" name="幻灯片图像占位符 3"/>
          <p:cNvSpPr>
            <a:spLocks noGrp="1" noRot="1" noChangeAspect="1"/>
          </p:cNvSpPr>
          <p:nvPr>
            <p:ph type="sldImg" idx="2"/>
          </p:nvPr>
        </p:nvSpPr>
        <p:spPr>
          <a:xfrm>
            <a:off x="915988" y="744538"/>
            <a:ext cx="4965700" cy="3722687"/>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79450" y="4714875"/>
            <a:ext cx="5438775" cy="4467225"/>
          </a:xfrm>
          <a:prstGeom prst="rect">
            <a:avLst/>
          </a:prstGeom>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6" name="页脚占位符 5"/>
          <p:cNvSpPr>
            <a:spLocks noGrp="1"/>
          </p:cNvSpPr>
          <p:nvPr>
            <p:ph type="ftr" sz="quarter" idx="4"/>
          </p:nvPr>
        </p:nvSpPr>
        <p:spPr>
          <a:xfrm>
            <a:off x="0" y="9428163"/>
            <a:ext cx="2946400" cy="496887"/>
          </a:xfrm>
          <a:prstGeom prst="rect">
            <a:avLst/>
          </a:prstGeom>
        </p:spPr>
        <p:txBody>
          <a:bodyPr vert="horz" lIns="91440" tIns="45720" rIns="91440" bIns="45720" rtlCol="0" anchor="b"/>
          <a:lstStyle>
            <a:lvl1pPr algn="l">
              <a:defRPr sz="1200">
                <a:latin typeface="Calibri" pitchFamily="34" charset="0"/>
                <a:ea typeface="宋体" charset="-122"/>
                <a:cs typeface="+mn-cs"/>
              </a:defRPr>
            </a:lvl1pPr>
          </a:lstStyle>
          <a:p>
            <a:pPr>
              <a:defRPr/>
            </a:pPr>
            <a:endParaRPr lang="zh-CN" altLang="en-US"/>
          </a:p>
        </p:txBody>
      </p:sp>
      <p:sp>
        <p:nvSpPr>
          <p:cNvPr id="7" name="灯片编号占位符 6"/>
          <p:cNvSpPr>
            <a:spLocks noGrp="1"/>
          </p:cNvSpPr>
          <p:nvPr>
            <p:ph type="sldNum" sz="quarter" idx="5"/>
          </p:nvPr>
        </p:nvSpPr>
        <p:spPr>
          <a:xfrm>
            <a:off x="3849688" y="9428163"/>
            <a:ext cx="2946400" cy="496887"/>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60E163BE-32E2-4A0C-9191-C0BCCE517763}" type="slidenum">
              <a:rPr lang="zh-CN" altLang="en-US"/>
              <a:pPr/>
              <a:t>‹#›</a:t>
            </a:fld>
            <a:endParaRPr lang="en-US" altLang="zh-CN"/>
          </a:p>
        </p:txBody>
      </p:sp>
    </p:spTree>
    <p:extLst>
      <p:ext uri="{BB962C8B-B14F-4D97-AF65-F5344CB8AC3E}">
        <p14:creationId xmlns:p14="http://schemas.microsoft.com/office/powerpoint/2010/main" val="300209410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mn-lt"/>
        <a:ea typeface="+mn-ea"/>
        <a:cs typeface="宋体" charset="0"/>
      </a:defRPr>
    </a:lvl1pPr>
    <a:lvl2pPr marL="457200" algn="l" rtl="0" eaLnBrk="0" fontAlgn="base" hangingPunct="0">
      <a:spcBef>
        <a:spcPct val="30000"/>
      </a:spcBef>
      <a:spcAft>
        <a:spcPct val="0"/>
      </a:spcAft>
      <a:defRPr kumimoji="1" sz="1200" kern="1200">
        <a:solidFill>
          <a:schemeClr val="tx1"/>
        </a:solidFill>
        <a:latin typeface="+mn-lt"/>
        <a:ea typeface="+mn-ea"/>
        <a:cs typeface="+mn-cs"/>
      </a:defRPr>
    </a:lvl2pPr>
    <a:lvl3pPr marL="914400" algn="l" rtl="0" eaLnBrk="0" fontAlgn="base" hangingPunct="0">
      <a:spcBef>
        <a:spcPct val="30000"/>
      </a:spcBef>
      <a:spcAft>
        <a:spcPct val="0"/>
      </a:spcAft>
      <a:defRPr kumimoji="1" sz="1200" kern="1200">
        <a:solidFill>
          <a:schemeClr val="tx1"/>
        </a:solidFill>
        <a:latin typeface="+mn-lt"/>
        <a:ea typeface="+mn-ea"/>
        <a:cs typeface="+mn-cs"/>
      </a:defRPr>
    </a:lvl3pPr>
    <a:lvl4pPr marL="1371600" algn="l" rtl="0" eaLnBrk="0" fontAlgn="base" hangingPunct="0">
      <a:spcBef>
        <a:spcPct val="30000"/>
      </a:spcBef>
      <a:spcAft>
        <a:spcPct val="0"/>
      </a:spcAft>
      <a:defRPr kumimoji="1" sz="1200" kern="1200">
        <a:solidFill>
          <a:schemeClr val="tx1"/>
        </a:solidFill>
        <a:latin typeface="+mn-lt"/>
        <a:ea typeface="+mn-ea"/>
        <a:cs typeface="+mn-cs"/>
      </a:defRPr>
    </a:lvl4pPr>
    <a:lvl5pPr marL="1828800" algn="l" rtl="0" eaLnBrk="0" fontAlgn="base" hangingPunct="0">
      <a:spcBef>
        <a:spcPct val="30000"/>
      </a:spcBef>
      <a:spcAft>
        <a:spcPct val="0"/>
      </a:spcAft>
      <a:defRPr kumimoji="1"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17575" y="744538"/>
            <a:ext cx="4962525" cy="3722687"/>
          </a:xfrm>
        </p:spPr>
      </p:sp>
      <p:sp>
        <p:nvSpPr>
          <p:cNvPr id="3" name="备注占位符 2"/>
          <p:cNvSpPr>
            <a:spLocks noGrp="1"/>
          </p:cNvSpPr>
          <p:nvPr>
            <p:ph type="body" idx="1"/>
          </p:nvPr>
        </p:nvSpPr>
        <p:spPr/>
        <p:txBody>
          <a:bodyPr/>
          <a:lstStyle/>
          <a:p>
            <a:r>
              <a:rPr lang="en-US" altLang="zh-CN" b="1" dirty="0" smtClean="0"/>
              <a:t>Good</a:t>
            </a:r>
            <a:r>
              <a:rPr lang="en-US" altLang="zh-CN" b="1" baseline="0" dirty="0" smtClean="0"/>
              <a:t> afternoon</a:t>
            </a:r>
            <a:r>
              <a:rPr lang="en-US" altLang="zh-CN" baseline="0" dirty="0" smtClean="0"/>
              <a:t>, everyone. My name is Wang Yuntao. I am a postgraduate and study audio steganalysis in Institute of Information Engineering. Today, I will introduce our recent work on steganalysis of MP3 steganography based on CNN.</a:t>
            </a:r>
            <a:endParaRPr lang="zh-CN" altLang="en-US" dirty="0"/>
          </a:p>
        </p:txBody>
      </p:sp>
      <p:sp>
        <p:nvSpPr>
          <p:cNvPr id="4" name="灯片编号占位符 3"/>
          <p:cNvSpPr>
            <a:spLocks noGrp="1"/>
          </p:cNvSpPr>
          <p:nvPr>
            <p:ph type="sldNum" sz="quarter" idx="10"/>
          </p:nvPr>
        </p:nvSpPr>
        <p:spPr/>
        <p:txBody>
          <a:bodyPr/>
          <a:lstStyle/>
          <a:p>
            <a:fld id="{60E163BE-32E2-4A0C-9191-C0BCCE517763}" type="slidenum">
              <a:rPr lang="zh-CN" altLang="en-US" smtClean="0"/>
              <a:pPr/>
              <a:t>1</a:t>
            </a:fld>
            <a:endParaRPr lang="en-US" altLang="zh-CN"/>
          </a:p>
        </p:txBody>
      </p:sp>
    </p:spTree>
    <p:extLst>
      <p:ext uri="{BB962C8B-B14F-4D97-AF65-F5344CB8AC3E}">
        <p14:creationId xmlns:p14="http://schemas.microsoft.com/office/powerpoint/2010/main" val="9969341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17575" y="744538"/>
            <a:ext cx="4962525" cy="3722687"/>
          </a:xfrm>
        </p:spPr>
      </p:sp>
      <p:sp>
        <p:nvSpPr>
          <p:cNvPr id="3" name="备注占位符 2"/>
          <p:cNvSpPr>
            <a:spLocks noGrp="1"/>
          </p:cNvSpPr>
          <p:nvPr>
            <p:ph type="body" idx="1"/>
          </p:nvPr>
        </p:nvSpPr>
        <p:spPr/>
        <p:txBody>
          <a:bodyPr/>
          <a:lstStyle/>
          <a:p>
            <a:r>
              <a:rPr lang="en-US" altLang="zh-CN" dirty="0" smtClean="0"/>
              <a:t>Now</a:t>
            </a:r>
            <a:r>
              <a:rPr lang="en-US" altLang="zh-CN" baseline="0" dirty="0" smtClean="0"/>
              <a:t>, we can see the impact of steganography on MP3 audio. </a:t>
            </a:r>
            <a:r>
              <a:rPr lang="en-US" altLang="zh-CN" dirty="0" smtClean="0"/>
              <a:t>We analysis the impact</a:t>
            </a:r>
            <a:r>
              <a:rPr lang="en-US" altLang="zh-CN" baseline="0" dirty="0" smtClean="0"/>
              <a:t> in time domain and frequency domain separately. In the left figure, the blue line is the cover signal and the red line represents the signal introduced by stego messages. In the right figure, the white dots is the signal introduced by stego messages. By comparing the two figures and taking the present before into consideration, we choose the QMDCT coefficients matrix as the input data of our network.</a:t>
            </a:r>
            <a:endParaRPr lang="zh-CN" altLang="en-US" dirty="0"/>
          </a:p>
        </p:txBody>
      </p:sp>
      <p:sp>
        <p:nvSpPr>
          <p:cNvPr id="4" name="灯片编号占位符 3"/>
          <p:cNvSpPr>
            <a:spLocks noGrp="1"/>
          </p:cNvSpPr>
          <p:nvPr>
            <p:ph type="sldNum" sz="quarter" idx="10"/>
          </p:nvPr>
        </p:nvSpPr>
        <p:spPr/>
        <p:txBody>
          <a:bodyPr/>
          <a:lstStyle/>
          <a:p>
            <a:fld id="{60E163BE-32E2-4A0C-9191-C0BCCE517763}" type="slidenum">
              <a:rPr lang="zh-CN" altLang="en-US" smtClean="0"/>
              <a:pPr/>
              <a:t>10</a:t>
            </a:fld>
            <a:endParaRPr lang="en-US" altLang="zh-CN"/>
          </a:p>
        </p:txBody>
      </p:sp>
    </p:spTree>
    <p:extLst>
      <p:ext uri="{BB962C8B-B14F-4D97-AF65-F5344CB8AC3E}">
        <p14:creationId xmlns:p14="http://schemas.microsoft.com/office/powerpoint/2010/main" val="22708814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17575" y="744538"/>
            <a:ext cx="4962525" cy="3722687"/>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0E163BE-32E2-4A0C-9191-C0BCCE517763}" type="slidenum">
              <a:rPr lang="zh-CN" altLang="en-US" smtClean="0"/>
              <a:pPr/>
              <a:t>11</a:t>
            </a:fld>
            <a:endParaRPr lang="en-US" altLang="zh-CN"/>
          </a:p>
        </p:txBody>
      </p:sp>
    </p:spTree>
    <p:extLst>
      <p:ext uri="{BB962C8B-B14F-4D97-AF65-F5344CB8AC3E}">
        <p14:creationId xmlns:p14="http://schemas.microsoft.com/office/powerpoint/2010/main" val="39741093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17575" y="744538"/>
            <a:ext cx="4962525" cy="3722687"/>
          </a:xfrm>
        </p:spPr>
      </p:sp>
      <p:sp>
        <p:nvSpPr>
          <p:cNvPr id="3" name="备注占位符 2"/>
          <p:cNvSpPr>
            <a:spLocks noGrp="1"/>
          </p:cNvSpPr>
          <p:nvPr>
            <p:ph type="body" idx="1"/>
          </p:nvPr>
        </p:nvSpPr>
        <p:spPr/>
        <p:txBody>
          <a:bodyPr/>
          <a:lstStyle/>
          <a:p>
            <a:r>
              <a:rPr lang="en-US" altLang="zh-CN" dirty="0" smtClean="0"/>
              <a:t>Now</a:t>
            </a:r>
            <a:r>
              <a:rPr lang="en-US" altLang="zh-CN" baseline="0" dirty="0" smtClean="0"/>
              <a:t>, we will introduce our network structure. </a:t>
            </a:r>
            <a:r>
              <a:rPr kumimoji="1" lang="en-US" altLang="zh-CN" sz="1200" b="0" i="0" u="none" strike="noStrike" kern="1200" baseline="0" dirty="0" smtClean="0">
                <a:solidFill>
                  <a:schemeClr val="tx1"/>
                </a:solidFill>
                <a:latin typeface="+mn-lt"/>
                <a:ea typeface="+mn-ea"/>
                <a:cs typeface="宋体" charset="0"/>
              </a:rPr>
              <a:t>First, the QMDCT coefficients matrix of MP3 with the size of 200 × 380 is extracted as the input data of the network. A high pass filter follows to get the </a:t>
            </a:r>
            <a:r>
              <a:rPr kumimoji="1" lang="en-US" altLang="zh-CN" sz="1200" b="1" i="0" u="none" strike="noStrike" kern="1200" baseline="0" dirty="0" smtClean="0">
                <a:solidFill>
                  <a:schemeClr val="tx1"/>
                </a:solidFill>
                <a:latin typeface="+mn-lt"/>
                <a:ea typeface="+mn-ea"/>
                <a:cs typeface="宋体" charset="0"/>
              </a:rPr>
              <a:t>residual [</a:t>
            </a:r>
            <a:r>
              <a:rPr kumimoji="1" lang="en-US" altLang="zh-CN" sz="1200" b="1" i="0" u="none" strike="noStrike" kern="1200" baseline="0" dirty="0" err="1" smtClean="0">
                <a:solidFill>
                  <a:schemeClr val="tx1"/>
                </a:solidFill>
                <a:latin typeface="+mn-lt"/>
                <a:ea typeface="+mn-ea"/>
                <a:cs typeface="宋体" charset="0"/>
              </a:rPr>
              <a:t>rɪˈzɪdjuəl</a:t>
            </a:r>
            <a:r>
              <a:rPr kumimoji="1" lang="en-US" altLang="zh-CN" sz="1200" b="1" i="0" u="none" strike="noStrike" kern="1200" baseline="0" dirty="0" smtClean="0">
                <a:solidFill>
                  <a:schemeClr val="tx1"/>
                </a:solidFill>
                <a:latin typeface="+mn-lt"/>
                <a:ea typeface="+mn-ea"/>
                <a:cs typeface="宋体" charset="0"/>
              </a:rPr>
              <a:t>] </a:t>
            </a:r>
            <a:r>
              <a:rPr kumimoji="1" lang="en-US" altLang="zh-CN" sz="1200" b="0" i="0" u="none" strike="noStrike" kern="1200" baseline="0" dirty="0" smtClean="0">
                <a:solidFill>
                  <a:schemeClr val="tx1"/>
                </a:solidFill>
                <a:latin typeface="+mn-lt"/>
                <a:ea typeface="+mn-ea"/>
                <a:cs typeface="宋体" charset="0"/>
              </a:rPr>
              <a:t>signal in order to capture the minor modification introduced by the steganographic algorithms better. Then, six block convolutional layers are followed in cascade. Each block is a combination of convolutional layers of 3 times 3 and 1 times 1 kernel, a Tanh activation function, and a max pooling layer. And we introduce the batch normalization layers in the last three blocks.</a:t>
            </a:r>
          </a:p>
          <a:p>
            <a:r>
              <a:rPr kumimoji="1" lang="en-US" altLang="zh-CN" sz="1200" b="0" i="0" u="none" strike="noStrike" kern="1200" baseline="0" dirty="0" smtClean="0">
                <a:solidFill>
                  <a:schemeClr val="tx1"/>
                </a:solidFill>
                <a:latin typeface="+mn-lt"/>
                <a:ea typeface="+mn-ea"/>
                <a:cs typeface="宋体" charset="0"/>
              </a:rPr>
              <a:t>Next, the fully connected layers and the batch normalization layers are placed at the end. Finally, the cross-entropy loss is used to update the parameters of the network.</a:t>
            </a:r>
            <a:endParaRPr lang="zh-CN" altLang="en-US" dirty="0"/>
          </a:p>
        </p:txBody>
      </p:sp>
      <p:sp>
        <p:nvSpPr>
          <p:cNvPr id="4" name="灯片编号占位符 3"/>
          <p:cNvSpPr>
            <a:spLocks noGrp="1"/>
          </p:cNvSpPr>
          <p:nvPr>
            <p:ph type="sldNum" sz="quarter" idx="10"/>
          </p:nvPr>
        </p:nvSpPr>
        <p:spPr/>
        <p:txBody>
          <a:bodyPr/>
          <a:lstStyle/>
          <a:p>
            <a:fld id="{60E163BE-32E2-4A0C-9191-C0BCCE517763}" type="slidenum">
              <a:rPr lang="zh-CN" altLang="en-US" smtClean="0"/>
              <a:pPr/>
              <a:t>12</a:t>
            </a:fld>
            <a:endParaRPr lang="en-US" altLang="zh-CN"/>
          </a:p>
        </p:txBody>
      </p:sp>
    </p:spTree>
    <p:extLst>
      <p:ext uri="{BB962C8B-B14F-4D97-AF65-F5344CB8AC3E}">
        <p14:creationId xmlns:p14="http://schemas.microsoft.com/office/powerpoint/2010/main" val="26001666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17575" y="744538"/>
            <a:ext cx="4962525" cy="3722687"/>
          </a:xfrm>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dirty="0" smtClean="0"/>
              <a:t>The role of each layer</a:t>
            </a:r>
            <a:r>
              <a:rPr lang="en-US" altLang="zh-CN" baseline="0" dirty="0" smtClean="0"/>
              <a:t> can be found in any article on deep learning. </a:t>
            </a:r>
            <a:r>
              <a:rPr lang="en-US" altLang="zh-CN" dirty="0" smtClean="0"/>
              <a:t>In this part, we illustrate</a:t>
            </a:r>
            <a:r>
              <a:rPr lang="en-US" altLang="zh-CN" baseline="0" dirty="0" smtClean="0"/>
              <a:t> </a:t>
            </a:r>
            <a:r>
              <a:rPr lang="en-US" altLang="zh-CN" dirty="0" smtClean="0"/>
              <a:t>the function</a:t>
            </a:r>
            <a:r>
              <a:rPr lang="en-US" altLang="zh-CN" baseline="0" dirty="0" smtClean="0"/>
              <a:t> of each layer via experiments. </a:t>
            </a:r>
            <a:r>
              <a:rPr kumimoji="1" lang="en-US" altLang="zh-CN" sz="1200" b="0" i="0" u="none" strike="noStrike" kern="1200" baseline="0" dirty="0" smtClean="0">
                <a:solidFill>
                  <a:schemeClr val="tx1"/>
                </a:solidFill>
                <a:latin typeface="+mn-lt"/>
                <a:ea typeface="+mn-ea"/>
                <a:cs typeface="宋体" charset="0"/>
              </a:rPr>
              <a:t>All experiments are implemented to detect the EECS algorithm with the bitrate of 128kbps and the relative payload W of 2. Here, W is the width of parity-check matrix [ˈ</a:t>
            </a:r>
            <a:r>
              <a:rPr kumimoji="1" lang="en-US" altLang="zh-CN" sz="1200" b="0" i="0" u="none" strike="noStrike" kern="1200" baseline="0" dirty="0" err="1" smtClean="0">
                <a:solidFill>
                  <a:schemeClr val="tx1"/>
                </a:solidFill>
                <a:latin typeface="+mn-lt"/>
                <a:ea typeface="+mn-ea"/>
                <a:cs typeface="宋体" charset="0"/>
              </a:rPr>
              <a:t>meɪtrɪks</a:t>
            </a:r>
            <a:r>
              <a:rPr kumimoji="1" lang="en-US" altLang="zh-CN" sz="1200" b="0" i="0" u="none" strike="noStrike" kern="1200" baseline="0" dirty="0" smtClean="0">
                <a:solidFill>
                  <a:schemeClr val="tx1"/>
                </a:solidFill>
                <a:latin typeface="+mn-lt"/>
                <a:ea typeface="+mn-ea"/>
                <a:cs typeface="宋体" charset="0"/>
              </a:rPr>
              <a:t>]. We use this variable as the relative payload.</a:t>
            </a:r>
          </a:p>
        </p:txBody>
      </p:sp>
      <p:sp>
        <p:nvSpPr>
          <p:cNvPr id="4" name="灯片编号占位符 3"/>
          <p:cNvSpPr>
            <a:spLocks noGrp="1"/>
          </p:cNvSpPr>
          <p:nvPr>
            <p:ph type="sldNum" sz="quarter" idx="10"/>
          </p:nvPr>
        </p:nvSpPr>
        <p:spPr/>
        <p:txBody>
          <a:bodyPr/>
          <a:lstStyle/>
          <a:p>
            <a:fld id="{60E163BE-32E2-4A0C-9191-C0BCCE517763}" type="slidenum">
              <a:rPr lang="zh-CN" altLang="en-US" smtClean="0"/>
              <a:pPr/>
              <a:t>13</a:t>
            </a:fld>
            <a:endParaRPr lang="en-US" altLang="zh-CN"/>
          </a:p>
        </p:txBody>
      </p:sp>
    </p:spTree>
    <p:extLst>
      <p:ext uri="{BB962C8B-B14F-4D97-AF65-F5344CB8AC3E}">
        <p14:creationId xmlns:p14="http://schemas.microsoft.com/office/powerpoint/2010/main" val="5685215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17575" y="744538"/>
            <a:ext cx="4962525" cy="3722687"/>
          </a:xfrm>
        </p:spPr>
      </p:sp>
      <p:sp>
        <p:nvSpPr>
          <p:cNvPr id="3" name="备注占位符 2"/>
          <p:cNvSpPr>
            <a:spLocks noGrp="1"/>
          </p:cNvSpPr>
          <p:nvPr>
            <p:ph type="body" idx="1"/>
          </p:nvPr>
        </p:nvSpPr>
        <p:spPr/>
        <p:txBody>
          <a:bodyPr/>
          <a:lstStyle/>
          <a:p>
            <a:r>
              <a:rPr kumimoji="1" lang="en-US" altLang="zh-CN" sz="1200" b="0" i="0" u="none" strike="noStrike" kern="1200" baseline="0" dirty="0" smtClean="0">
                <a:solidFill>
                  <a:schemeClr val="tx1"/>
                </a:solidFill>
                <a:latin typeface="+mn-lt"/>
                <a:ea typeface="+mn-ea"/>
                <a:cs typeface="宋体" charset="0"/>
              </a:rPr>
              <a:t>All results for fine-tune are shown in this table. Now, we will elaborate one by one. There are 15 different networks. Here, the iterations is used to represent the convergence of the network. And the accuracy is used to show the performance of the network.</a:t>
            </a:r>
            <a:endParaRPr lang="zh-CN" altLang="en-US" dirty="0"/>
          </a:p>
        </p:txBody>
      </p:sp>
      <p:sp>
        <p:nvSpPr>
          <p:cNvPr id="4" name="灯片编号占位符 3"/>
          <p:cNvSpPr>
            <a:spLocks noGrp="1"/>
          </p:cNvSpPr>
          <p:nvPr>
            <p:ph type="sldNum" sz="quarter" idx="10"/>
          </p:nvPr>
        </p:nvSpPr>
        <p:spPr/>
        <p:txBody>
          <a:bodyPr/>
          <a:lstStyle/>
          <a:p>
            <a:fld id="{60E163BE-32E2-4A0C-9191-C0BCCE517763}" type="slidenum">
              <a:rPr lang="zh-CN" altLang="en-US" smtClean="0"/>
              <a:pPr/>
              <a:t>14</a:t>
            </a:fld>
            <a:endParaRPr lang="en-US" altLang="zh-CN"/>
          </a:p>
        </p:txBody>
      </p:sp>
    </p:spTree>
    <p:extLst>
      <p:ext uri="{BB962C8B-B14F-4D97-AF65-F5344CB8AC3E}">
        <p14:creationId xmlns:p14="http://schemas.microsoft.com/office/powerpoint/2010/main" val="24782811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17575" y="744538"/>
            <a:ext cx="4962525" cy="3722687"/>
          </a:xfrm>
        </p:spPr>
      </p:sp>
      <p:sp>
        <p:nvSpPr>
          <p:cNvPr id="3" name="备注占位符 2"/>
          <p:cNvSpPr>
            <a:spLocks noGrp="1"/>
          </p:cNvSpPr>
          <p:nvPr>
            <p:ph type="body" idx="1"/>
          </p:nvPr>
        </p:nvSpPr>
        <p:spPr/>
        <p:txBody>
          <a:bodyPr/>
          <a:lstStyle/>
          <a:p>
            <a:r>
              <a:rPr kumimoji="1" lang="en-US" altLang="zh-CN" sz="1200" b="0" i="0" u="none" strike="noStrike" kern="1200" baseline="0" dirty="0" smtClean="0">
                <a:solidFill>
                  <a:schemeClr val="tx1"/>
                </a:solidFill>
                <a:latin typeface="+mn-lt"/>
                <a:ea typeface="+mn-ea"/>
                <a:cs typeface="宋体" charset="0"/>
              </a:rPr>
              <a:t>First, High pass filter. This layer is used to reduce the impact of content information and capture the minor modification introduced by the data hiding methods. The percentages of different points in QMDCT coefficients matrix for each processing methods are shown in this table. Finally, the second order row differences is selected as the HPF. The ratio can be expanded to triple of the original in this way. Besides, we are trying to design a more effective filter like </a:t>
            </a:r>
            <a:r>
              <a:rPr kumimoji="1" lang="en-US" altLang="zh-CN" sz="1200" b="0" i="0" u="none" strike="noStrike" kern="1200" baseline="0" dirty="0" err="1" smtClean="0">
                <a:solidFill>
                  <a:schemeClr val="tx1"/>
                </a:solidFill>
                <a:latin typeface="+mn-lt"/>
                <a:ea typeface="+mn-ea"/>
                <a:cs typeface="宋体" charset="0"/>
              </a:rPr>
              <a:t>kv</a:t>
            </a:r>
            <a:r>
              <a:rPr kumimoji="1" lang="en-US" altLang="zh-CN" sz="1200" b="0" i="0" u="none" strike="noStrike" kern="1200" baseline="0" dirty="0" smtClean="0">
                <a:solidFill>
                  <a:schemeClr val="tx1"/>
                </a:solidFill>
                <a:latin typeface="+mn-lt"/>
                <a:ea typeface="+mn-ea"/>
                <a:cs typeface="宋体" charset="0"/>
              </a:rPr>
              <a:t> filter based on the theory in signal processing.</a:t>
            </a:r>
            <a:endParaRPr lang="zh-CN" altLang="en-US" dirty="0"/>
          </a:p>
        </p:txBody>
      </p:sp>
      <p:sp>
        <p:nvSpPr>
          <p:cNvPr id="4" name="灯片编号占位符 3"/>
          <p:cNvSpPr>
            <a:spLocks noGrp="1"/>
          </p:cNvSpPr>
          <p:nvPr>
            <p:ph type="sldNum" sz="quarter" idx="10"/>
          </p:nvPr>
        </p:nvSpPr>
        <p:spPr/>
        <p:txBody>
          <a:bodyPr/>
          <a:lstStyle/>
          <a:p>
            <a:fld id="{60E163BE-32E2-4A0C-9191-C0BCCE517763}" type="slidenum">
              <a:rPr lang="zh-CN" altLang="en-US" smtClean="0"/>
              <a:pPr/>
              <a:t>15</a:t>
            </a:fld>
            <a:endParaRPr lang="en-US" altLang="zh-CN"/>
          </a:p>
        </p:txBody>
      </p:sp>
    </p:spTree>
    <p:extLst>
      <p:ext uri="{BB962C8B-B14F-4D97-AF65-F5344CB8AC3E}">
        <p14:creationId xmlns:p14="http://schemas.microsoft.com/office/powerpoint/2010/main" val="33738124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17575" y="744538"/>
            <a:ext cx="4962525" cy="3722687"/>
          </a:xfrm>
        </p:spPr>
      </p:sp>
      <p:sp>
        <p:nvSpPr>
          <p:cNvPr id="3" name="备注占位符 2"/>
          <p:cNvSpPr>
            <a:spLocks noGrp="1"/>
          </p:cNvSpPr>
          <p:nvPr>
            <p:ph type="body" idx="1"/>
          </p:nvPr>
        </p:nvSpPr>
        <p:spPr/>
        <p:txBody>
          <a:bodyPr/>
          <a:lstStyle/>
          <a:p>
            <a:r>
              <a:rPr lang="en-US" altLang="zh-CN" dirty="0" smtClean="0"/>
              <a:t>And,</a:t>
            </a:r>
            <a:r>
              <a:rPr lang="en-US" altLang="zh-CN" baseline="0" dirty="0" smtClean="0"/>
              <a:t> from the experimental result, we can find the HPFs makes a great difference.</a:t>
            </a:r>
            <a:endParaRPr lang="zh-CN" altLang="en-US" dirty="0"/>
          </a:p>
        </p:txBody>
      </p:sp>
      <p:sp>
        <p:nvSpPr>
          <p:cNvPr id="4" name="灯片编号占位符 3"/>
          <p:cNvSpPr>
            <a:spLocks noGrp="1"/>
          </p:cNvSpPr>
          <p:nvPr>
            <p:ph type="sldNum" sz="quarter" idx="10"/>
          </p:nvPr>
        </p:nvSpPr>
        <p:spPr/>
        <p:txBody>
          <a:bodyPr/>
          <a:lstStyle/>
          <a:p>
            <a:fld id="{60E163BE-32E2-4A0C-9191-C0BCCE517763}" type="slidenum">
              <a:rPr lang="zh-CN" altLang="en-US" smtClean="0"/>
              <a:pPr/>
              <a:t>16</a:t>
            </a:fld>
            <a:endParaRPr lang="en-US" altLang="zh-CN"/>
          </a:p>
        </p:txBody>
      </p:sp>
    </p:spTree>
    <p:extLst>
      <p:ext uri="{BB962C8B-B14F-4D97-AF65-F5344CB8AC3E}">
        <p14:creationId xmlns:p14="http://schemas.microsoft.com/office/powerpoint/2010/main" val="4456055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17575" y="744538"/>
            <a:ext cx="4962525" cy="3722687"/>
          </a:xfrm>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dirty="0" smtClean="0"/>
              <a:t>There</a:t>
            </a:r>
            <a:r>
              <a:rPr lang="en-US" altLang="zh-CN" baseline="0" dirty="0" smtClean="0"/>
              <a:t> are two benefits due to the introduction of 1 times 1 convolutional layer. The first is </a:t>
            </a:r>
            <a:r>
              <a:rPr kumimoji="1" lang="en-US" altLang="zh-CN" sz="1200" b="0" i="0" u="none" strike="noStrike" kern="1200" baseline="0" dirty="0" smtClean="0">
                <a:solidFill>
                  <a:schemeClr val="tx1"/>
                </a:solidFill>
                <a:latin typeface="+mn-lt"/>
                <a:ea typeface="+mn-ea"/>
              </a:rPr>
              <a:t>i</a:t>
            </a:r>
            <a:r>
              <a:rPr kumimoji="1" lang="en-US" altLang="zh-CN" sz="1200" b="0" i="0" u="none" strike="noStrike" kern="1200" baseline="0" dirty="0" smtClean="0">
                <a:solidFill>
                  <a:schemeClr val="tx1"/>
                </a:solidFill>
                <a:latin typeface="+mn-lt"/>
                <a:ea typeface="+mn-ea"/>
                <a:cs typeface="宋体" charset="0"/>
              </a:rPr>
              <a:t>nteraction and information integration across channels. And the second is to reduce the number of parameters to decrease the danger of overfitting. While the 3 times 3 convolutional layers are used for feature extraction.</a:t>
            </a:r>
            <a:endParaRPr lang="en-US" altLang="zh-CN" dirty="0" smtClean="0"/>
          </a:p>
          <a:p>
            <a:r>
              <a:rPr lang="en-US" altLang="zh-CN" dirty="0" smtClean="0"/>
              <a:t>The result show</a:t>
            </a:r>
            <a:r>
              <a:rPr lang="en-US" altLang="zh-CN" baseline="0" dirty="0" smtClean="0"/>
              <a:t>s us that the introduction of 1 times 1 convolutional layers is conducive to improve the performance of the network.</a:t>
            </a:r>
            <a:endParaRPr lang="zh-CN" altLang="en-US" dirty="0"/>
          </a:p>
        </p:txBody>
      </p:sp>
      <p:sp>
        <p:nvSpPr>
          <p:cNvPr id="4" name="灯片编号占位符 3"/>
          <p:cNvSpPr>
            <a:spLocks noGrp="1"/>
          </p:cNvSpPr>
          <p:nvPr>
            <p:ph type="sldNum" sz="quarter" idx="10"/>
          </p:nvPr>
        </p:nvSpPr>
        <p:spPr/>
        <p:txBody>
          <a:bodyPr/>
          <a:lstStyle/>
          <a:p>
            <a:fld id="{60E163BE-32E2-4A0C-9191-C0BCCE517763}" type="slidenum">
              <a:rPr lang="zh-CN" altLang="en-US" smtClean="0"/>
              <a:pPr/>
              <a:t>17</a:t>
            </a:fld>
            <a:endParaRPr lang="en-US" altLang="zh-CN"/>
          </a:p>
        </p:txBody>
      </p:sp>
    </p:spTree>
    <p:extLst>
      <p:ext uri="{BB962C8B-B14F-4D97-AF65-F5344CB8AC3E}">
        <p14:creationId xmlns:p14="http://schemas.microsoft.com/office/powerpoint/2010/main" val="35112477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17575" y="744538"/>
            <a:ext cx="4962525" cy="3722687"/>
          </a:xfrm>
        </p:spPr>
      </p:sp>
      <p:sp>
        <p:nvSpPr>
          <p:cNvPr id="3" name="备注占位符 2"/>
          <p:cNvSpPr>
            <a:spLocks noGrp="1"/>
          </p:cNvSpPr>
          <p:nvPr>
            <p:ph type="body" idx="1"/>
          </p:nvPr>
        </p:nvSpPr>
        <p:spPr/>
        <p:txBody>
          <a:bodyPr/>
          <a:lstStyle/>
          <a:p>
            <a:r>
              <a:rPr lang="en-US" altLang="zh-CN" dirty="0" smtClean="0"/>
              <a:t>Now,</a:t>
            </a:r>
            <a:r>
              <a:rPr lang="en-US" altLang="zh-CN" baseline="0" dirty="0" smtClean="0"/>
              <a:t> we will show the function of BN layer. </a:t>
            </a:r>
            <a:r>
              <a:rPr lang="en-US" altLang="zh-CN" dirty="0" smtClean="0"/>
              <a:t>As</a:t>
            </a:r>
            <a:r>
              <a:rPr lang="en-US" altLang="zh-CN" baseline="0" dirty="0" smtClean="0"/>
              <a:t> we can see from the experimental results. </a:t>
            </a:r>
            <a:r>
              <a:rPr kumimoji="1" lang="en-US" altLang="zh-CN" sz="1200" b="0" i="0" u="none" strike="noStrike" kern="1200" baseline="0" dirty="0" smtClean="0">
                <a:solidFill>
                  <a:schemeClr val="tx1"/>
                </a:solidFill>
                <a:latin typeface="+mn-lt"/>
                <a:ea typeface="+mn-ea"/>
                <a:cs typeface="宋体" charset="0"/>
              </a:rPr>
              <a:t>The accuracy is greatly different whether there is BN layer or not. And the number of BN layers has a great impact on the final detection. The BN layer is conducive to improve the convergence speed and final accuracy of the network, but the </a:t>
            </a:r>
            <a:r>
              <a:rPr kumimoji="1" lang="en-US" altLang="zh-CN" sz="1200" b="1" i="0" u="none" strike="noStrike" kern="1200" baseline="0" dirty="0" smtClean="0">
                <a:solidFill>
                  <a:schemeClr val="tx1"/>
                </a:solidFill>
                <a:latin typeface="+mn-lt"/>
                <a:ea typeface="+mn-ea"/>
                <a:cs typeface="宋体" charset="0"/>
              </a:rPr>
              <a:t>redundant [</a:t>
            </a:r>
            <a:r>
              <a:rPr kumimoji="1" lang="en-US" altLang="zh-CN" sz="1200" b="1" i="0" u="none" strike="noStrike" kern="1200" baseline="0" dirty="0" err="1" smtClean="0">
                <a:solidFill>
                  <a:schemeClr val="tx1"/>
                </a:solidFill>
                <a:latin typeface="+mn-lt"/>
                <a:ea typeface="+mn-ea"/>
                <a:cs typeface="宋体" charset="0"/>
              </a:rPr>
              <a:t>rɪˈdʌndənt</a:t>
            </a:r>
            <a:r>
              <a:rPr kumimoji="1" lang="en-US" altLang="zh-CN" sz="1200" b="1" i="0" u="none" strike="noStrike" kern="1200" baseline="0" dirty="0" smtClean="0">
                <a:solidFill>
                  <a:schemeClr val="tx1"/>
                </a:solidFill>
                <a:latin typeface="+mn-lt"/>
                <a:ea typeface="+mn-ea"/>
                <a:cs typeface="宋体" charset="0"/>
              </a:rPr>
              <a:t>] </a:t>
            </a:r>
            <a:r>
              <a:rPr kumimoji="1" lang="en-US" altLang="zh-CN" sz="1200" b="0" i="0" u="none" strike="noStrike" kern="1200" baseline="0" dirty="0" smtClean="0">
                <a:solidFill>
                  <a:schemeClr val="tx1"/>
                </a:solidFill>
                <a:latin typeface="+mn-lt"/>
                <a:ea typeface="+mn-ea"/>
                <a:cs typeface="宋体" charset="0"/>
              </a:rPr>
              <a:t>BN layers will decrease the final accuracy. Thus, take the speed and precision in account, we remove the BN layers in the first three groups.</a:t>
            </a:r>
            <a:endParaRPr lang="zh-CN" altLang="en-US" dirty="0"/>
          </a:p>
        </p:txBody>
      </p:sp>
      <p:sp>
        <p:nvSpPr>
          <p:cNvPr id="4" name="灯片编号占位符 3"/>
          <p:cNvSpPr>
            <a:spLocks noGrp="1"/>
          </p:cNvSpPr>
          <p:nvPr>
            <p:ph type="sldNum" sz="quarter" idx="10"/>
          </p:nvPr>
        </p:nvSpPr>
        <p:spPr/>
        <p:txBody>
          <a:bodyPr/>
          <a:lstStyle/>
          <a:p>
            <a:fld id="{60E163BE-32E2-4A0C-9191-C0BCCE517763}" type="slidenum">
              <a:rPr lang="zh-CN" altLang="en-US" smtClean="0"/>
              <a:pPr/>
              <a:t>18</a:t>
            </a:fld>
            <a:endParaRPr lang="en-US" altLang="zh-CN"/>
          </a:p>
        </p:txBody>
      </p:sp>
    </p:spTree>
    <p:extLst>
      <p:ext uri="{BB962C8B-B14F-4D97-AF65-F5344CB8AC3E}">
        <p14:creationId xmlns:p14="http://schemas.microsoft.com/office/powerpoint/2010/main" val="32984681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17575" y="744538"/>
            <a:ext cx="4962525" cy="3722687"/>
          </a:xfrm>
        </p:spPr>
      </p:sp>
      <p:sp>
        <p:nvSpPr>
          <p:cNvPr id="3" name="备注占位符 2"/>
          <p:cNvSpPr>
            <a:spLocks noGrp="1"/>
          </p:cNvSpPr>
          <p:nvPr>
            <p:ph type="body" idx="1"/>
          </p:nvPr>
        </p:nvSpPr>
        <p:spPr/>
        <p:txBody>
          <a:bodyPr/>
          <a:lstStyle/>
          <a:p>
            <a:r>
              <a:rPr kumimoji="1" lang="en-US" altLang="zh-CN" sz="1200" b="0" i="0" u="none" strike="noStrike" kern="1200" baseline="0" dirty="0" smtClean="0">
                <a:solidFill>
                  <a:schemeClr val="tx1"/>
                </a:solidFill>
                <a:latin typeface="+mn-lt"/>
                <a:ea typeface="+mn-ea"/>
                <a:cs typeface="宋体" charset="0"/>
              </a:rPr>
              <a:t>Now, we will present the impact of different subsampling methods on the final accuracy. We attempt to use the max pooling, the average pooling and the convolutional layers with stride more than 2 to subsample the feature maps. The max pooling layer tends to retain the texture information. And the average pooling retains the background information. As we can see from the table, the performance of the network with the max pooling layer. This may because the stego messages are embedded into the “texture” region of the QMDCT coefficients matrix. </a:t>
            </a:r>
            <a:endParaRPr lang="zh-CN" altLang="en-US" dirty="0"/>
          </a:p>
        </p:txBody>
      </p:sp>
      <p:sp>
        <p:nvSpPr>
          <p:cNvPr id="4" name="灯片编号占位符 3"/>
          <p:cNvSpPr>
            <a:spLocks noGrp="1"/>
          </p:cNvSpPr>
          <p:nvPr>
            <p:ph type="sldNum" sz="quarter" idx="10"/>
          </p:nvPr>
        </p:nvSpPr>
        <p:spPr/>
        <p:txBody>
          <a:bodyPr/>
          <a:lstStyle/>
          <a:p>
            <a:fld id="{60E163BE-32E2-4A0C-9191-C0BCCE517763}" type="slidenum">
              <a:rPr lang="zh-CN" altLang="en-US" smtClean="0"/>
              <a:pPr/>
              <a:t>19</a:t>
            </a:fld>
            <a:endParaRPr lang="en-US" altLang="zh-CN"/>
          </a:p>
        </p:txBody>
      </p:sp>
    </p:spTree>
    <p:extLst>
      <p:ext uri="{BB962C8B-B14F-4D97-AF65-F5344CB8AC3E}">
        <p14:creationId xmlns:p14="http://schemas.microsoft.com/office/powerpoint/2010/main" val="26418870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17575" y="744538"/>
            <a:ext cx="4962525" cy="3722687"/>
          </a:xfrm>
        </p:spPr>
      </p:sp>
      <p:sp>
        <p:nvSpPr>
          <p:cNvPr id="3" name="备注占位符 2"/>
          <p:cNvSpPr>
            <a:spLocks noGrp="1"/>
          </p:cNvSpPr>
          <p:nvPr>
            <p:ph type="body" idx="1"/>
          </p:nvPr>
        </p:nvSpPr>
        <p:spPr/>
        <p:txBody>
          <a:bodyPr/>
          <a:lstStyle/>
          <a:p>
            <a:r>
              <a:rPr lang="en-US" altLang="zh-CN" dirty="0" smtClean="0"/>
              <a:t>This is the outline of </a:t>
            </a:r>
            <a:r>
              <a:rPr lang="en-US" altLang="zh-CN" dirty="0" smtClean="0"/>
              <a:t>the</a:t>
            </a:r>
            <a:r>
              <a:rPr lang="en-US" altLang="zh-CN" baseline="0" dirty="0" smtClean="0"/>
              <a:t> </a:t>
            </a:r>
            <a:r>
              <a:rPr lang="en-US" altLang="zh-CN" dirty="0" smtClean="0"/>
              <a:t>presentation</a:t>
            </a:r>
            <a:r>
              <a:rPr lang="en-US" altLang="zh-CN" baseline="0" dirty="0" smtClean="0"/>
              <a:t>. And we will introduce our work from </a:t>
            </a:r>
            <a:r>
              <a:rPr lang="en-US" altLang="zh-CN" baseline="0" dirty="0" smtClean="0"/>
              <a:t>the following </a:t>
            </a:r>
            <a:r>
              <a:rPr lang="en-US" altLang="zh-CN" baseline="0" dirty="0" smtClean="0"/>
              <a:t>five </a:t>
            </a:r>
            <a:r>
              <a:rPr lang="en-US" altLang="zh-CN" baseline="0" dirty="0" smtClean="0"/>
              <a:t>aspects.</a:t>
            </a:r>
            <a:endParaRPr lang="zh-CN" altLang="en-US" dirty="0"/>
          </a:p>
        </p:txBody>
      </p:sp>
      <p:sp>
        <p:nvSpPr>
          <p:cNvPr id="4" name="灯片编号占位符 3"/>
          <p:cNvSpPr>
            <a:spLocks noGrp="1"/>
          </p:cNvSpPr>
          <p:nvPr>
            <p:ph type="sldNum" sz="quarter" idx="10"/>
          </p:nvPr>
        </p:nvSpPr>
        <p:spPr/>
        <p:txBody>
          <a:bodyPr/>
          <a:lstStyle/>
          <a:p>
            <a:fld id="{60E163BE-32E2-4A0C-9191-C0BCCE517763}" type="slidenum">
              <a:rPr lang="zh-CN" altLang="en-US" smtClean="0"/>
              <a:pPr/>
              <a:t>2</a:t>
            </a:fld>
            <a:endParaRPr lang="en-US" altLang="zh-CN"/>
          </a:p>
        </p:txBody>
      </p:sp>
    </p:spTree>
    <p:extLst>
      <p:ext uri="{BB962C8B-B14F-4D97-AF65-F5344CB8AC3E}">
        <p14:creationId xmlns:p14="http://schemas.microsoft.com/office/powerpoint/2010/main" val="219177252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17575" y="744538"/>
            <a:ext cx="4962525" cy="3722687"/>
          </a:xfrm>
        </p:spPr>
      </p:sp>
      <p:sp>
        <p:nvSpPr>
          <p:cNvPr id="3" name="备注占位符 2"/>
          <p:cNvSpPr>
            <a:spLocks noGrp="1"/>
          </p:cNvSpPr>
          <p:nvPr>
            <p:ph type="body" idx="1"/>
          </p:nvPr>
        </p:nvSpPr>
        <p:spPr/>
        <p:txBody>
          <a:bodyPr/>
          <a:lstStyle/>
          <a:p>
            <a:r>
              <a:rPr lang="en-US" altLang="zh-CN" dirty="0" smtClean="0"/>
              <a:t>Unlike</a:t>
            </a:r>
            <a:r>
              <a:rPr lang="en-US" altLang="zh-CN" baseline="0" dirty="0" smtClean="0"/>
              <a:t> image, there are many negative values in the QMDCT coefficients matrix. To analyze the impact of negative values on the final detection and the selection of activation function, we introduce the abs layer. </a:t>
            </a:r>
            <a:r>
              <a:rPr lang="en-US" altLang="zh-CN" dirty="0" smtClean="0"/>
              <a:t>As we can see from the results, the introduction</a:t>
            </a:r>
            <a:r>
              <a:rPr lang="en-US" altLang="zh-CN" baseline="0" dirty="0" smtClean="0"/>
              <a:t> of ABS layer does not improve the performance of the network. We deem that the </a:t>
            </a:r>
            <a:r>
              <a:rPr lang="en-US" altLang="zh-CN" dirty="0" smtClean="0">
                <a:latin typeface="Times New Roman" panose="02020603050405020304" pitchFamily="18" charset="0"/>
                <a:cs typeface="Times New Roman" panose="02020603050405020304" pitchFamily="18" charset="0"/>
              </a:rPr>
              <a:t>introduction of ABS layer </a:t>
            </a:r>
            <a:r>
              <a:rPr lang="en-US" altLang="zh-CN" b="0" dirty="0" smtClean="0">
                <a:latin typeface="Times New Roman" panose="02020603050405020304" pitchFamily="18" charset="0"/>
                <a:cs typeface="Times New Roman" panose="02020603050405020304" pitchFamily="18" charset="0"/>
              </a:rPr>
              <a:t>reduce the difference between cover and stego</a:t>
            </a:r>
            <a:endParaRPr lang="zh-CN" altLang="en-US" b="0" dirty="0"/>
          </a:p>
        </p:txBody>
      </p:sp>
      <p:sp>
        <p:nvSpPr>
          <p:cNvPr id="4" name="灯片编号占位符 3"/>
          <p:cNvSpPr>
            <a:spLocks noGrp="1"/>
          </p:cNvSpPr>
          <p:nvPr>
            <p:ph type="sldNum" sz="quarter" idx="10"/>
          </p:nvPr>
        </p:nvSpPr>
        <p:spPr/>
        <p:txBody>
          <a:bodyPr/>
          <a:lstStyle/>
          <a:p>
            <a:fld id="{60E163BE-32E2-4A0C-9191-C0BCCE517763}" type="slidenum">
              <a:rPr lang="zh-CN" altLang="en-US" smtClean="0"/>
              <a:pPr/>
              <a:t>20</a:t>
            </a:fld>
            <a:endParaRPr lang="en-US" altLang="zh-CN"/>
          </a:p>
        </p:txBody>
      </p:sp>
    </p:spTree>
    <p:extLst>
      <p:ext uri="{BB962C8B-B14F-4D97-AF65-F5344CB8AC3E}">
        <p14:creationId xmlns:p14="http://schemas.microsoft.com/office/powerpoint/2010/main" val="219671693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17575" y="744538"/>
            <a:ext cx="4962525" cy="3722687"/>
          </a:xfrm>
        </p:spPr>
      </p:sp>
      <p:sp>
        <p:nvSpPr>
          <p:cNvPr id="3" name="备注占位符 2"/>
          <p:cNvSpPr>
            <a:spLocks noGrp="1"/>
          </p:cNvSpPr>
          <p:nvPr>
            <p:ph type="body" idx="1"/>
          </p:nvPr>
        </p:nvSpPr>
        <p:spPr/>
        <p:txBody>
          <a:bodyPr/>
          <a:lstStyle/>
          <a:p>
            <a:r>
              <a:rPr lang="en-US" altLang="zh-CN" dirty="0" smtClean="0"/>
              <a:t>Activation function </a:t>
            </a:r>
            <a:r>
              <a:rPr lang="en-US" altLang="zh-CN" b="1" dirty="0" smtClean="0"/>
              <a:t>ReLu</a:t>
            </a:r>
            <a:r>
              <a:rPr lang="en-US" altLang="zh-CN" baseline="0" dirty="0" smtClean="0"/>
              <a:t> is mostly used in the image classification. But, in MP3 steganalysis, ReLu is not applicable. </a:t>
            </a:r>
            <a:r>
              <a:rPr kumimoji="1" lang="en-US" altLang="zh-CN" sz="1200" b="0" i="0" u="none" strike="noStrike" kern="1200" baseline="0" dirty="0" smtClean="0">
                <a:solidFill>
                  <a:schemeClr val="tx1"/>
                </a:solidFill>
                <a:latin typeface="+mn-lt"/>
                <a:ea typeface="+mn-ea"/>
                <a:cs typeface="宋体" charset="0"/>
              </a:rPr>
              <a:t>The network with ReLu is difficult to converge and the detection accuracy drops sharply compared with Tanh. We deem the that finite range of Tanh contributes to the convergence of the network.</a:t>
            </a:r>
            <a:endParaRPr lang="zh-CN" altLang="en-US" dirty="0"/>
          </a:p>
        </p:txBody>
      </p:sp>
      <p:sp>
        <p:nvSpPr>
          <p:cNvPr id="4" name="灯片编号占位符 3"/>
          <p:cNvSpPr>
            <a:spLocks noGrp="1"/>
          </p:cNvSpPr>
          <p:nvPr>
            <p:ph type="sldNum" sz="quarter" idx="10"/>
          </p:nvPr>
        </p:nvSpPr>
        <p:spPr/>
        <p:txBody>
          <a:bodyPr/>
          <a:lstStyle/>
          <a:p>
            <a:fld id="{60E163BE-32E2-4A0C-9191-C0BCCE517763}" type="slidenum">
              <a:rPr lang="zh-CN" altLang="en-US" smtClean="0"/>
              <a:pPr/>
              <a:t>21</a:t>
            </a:fld>
            <a:endParaRPr lang="en-US" altLang="zh-CN"/>
          </a:p>
        </p:txBody>
      </p:sp>
    </p:spTree>
    <p:extLst>
      <p:ext uri="{BB962C8B-B14F-4D97-AF65-F5344CB8AC3E}">
        <p14:creationId xmlns:p14="http://schemas.microsoft.com/office/powerpoint/2010/main" val="191613191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17575" y="744538"/>
            <a:ext cx="4962525" cy="3722687"/>
          </a:xfrm>
        </p:spPr>
      </p:sp>
      <p:sp>
        <p:nvSpPr>
          <p:cNvPr id="3" name="备注占位符 2"/>
          <p:cNvSpPr>
            <a:spLocks noGrp="1"/>
          </p:cNvSpPr>
          <p:nvPr>
            <p:ph type="body" idx="1"/>
          </p:nvPr>
        </p:nvSpPr>
        <p:spPr/>
        <p:txBody>
          <a:bodyPr/>
          <a:lstStyle/>
          <a:p>
            <a:r>
              <a:rPr lang="en-US" altLang="zh-CN" dirty="0" smtClean="0"/>
              <a:t>In consideration of the</a:t>
            </a:r>
            <a:r>
              <a:rPr lang="en-US" altLang="zh-CN" baseline="0" dirty="0" smtClean="0"/>
              <a:t> truth that every huffman code in count1 region corresponds to four QMDCT coefficients, we introduce the 5 times 5 convolutional kernel. And a large size kernel with large </a:t>
            </a:r>
            <a:r>
              <a:rPr kumimoji="1" lang="en-US" altLang="zh-CN" sz="1200" b="0" i="0" kern="1200" baseline="0" dirty="0" smtClean="0">
                <a:solidFill>
                  <a:schemeClr val="tx1"/>
                </a:solidFill>
                <a:effectLst/>
                <a:latin typeface="+mn-lt"/>
                <a:ea typeface="+mn-ea"/>
              </a:rPr>
              <a:t>l</a:t>
            </a:r>
            <a:r>
              <a:rPr kumimoji="1" lang="en-US" altLang="zh-CN" sz="1200" b="0" i="0" kern="1200" dirty="0" smtClean="0">
                <a:solidFill>
                  <a:schemeClr val="tx1"/>
                </a:solidFill>
                <a:effectLst/>
                <a:latin typeface="+mn-lt"/>
                <a:ea typeface="+mn-ea"/>
                <a:cs typeface="宋体" charset="0"/>
              </a:rPr>
              <a:t>ocal receptive fields may be benefit for the improvement</a:t>
            </a:r>
            <a:r>
              <a:rPr kumimoji="1" lang="en-US" altLang="zh-CN" sz="1200" b="0" i="0" kern="1200" baseline="0" dirty="0" smtClean="0">
                <a:solidFill>
                  <a:schemeClr val="tx1"/>
                </a:solidFill>
                <a:effectLst/>
                <a:latin typeface="+mn-lt"/>
                <a:ea typeface="+mn-ea"/>
                <a:cs typeface="宋体" charset="0"/>
              </a:rPr>
              <a:t> of performance of the network. However, the detection accuracies of two different size of kernel are basically the same. Thus, the 3 times 3 kernel size is enough.</a:t>
            </a:r>
            <a:endParaRPr lang="zh-CN" altLang="en-US" dirty="0"/>
          </a:p>
        </p:txBody>
      </p:sp>
      <p:sp>
        <p:nvSpPr>
          <p:cNvPr id="4" name="灯片编号占位符 3"/>
          <p:cNvSpPr>
            <a:spLocks noGrp="1"/>
          </p:cNvSpPr>
          <p:nvPr>
            <p:ph type="sldNum" sz="quarter" idx="10"/>
          </p:nvPr>
        </p:nvSpPr>
        <p:spPr/>
        <p:txBody>
          <a:bodyPr/>
          <a:lstStyle/>
          <a:p>
            <a:fld id="{60E163BE-32E2-4A0C-9191-C0BCCE517763}" type="slidenum">
              <a:rPr lang="zh-CN" altLang="en-US" smtClean="0"/>
              <a:pPr/>
              <a:t>22</a:t>
            </a:fld>
            <a:endParaRPr lang="en-US" altLang="zh-CN"/>
          </a:p>
        </p:txBody>
      </p:sp>
    </p:spTree>
    <p:extLst>
      <p:ext uri="{BB962C8B-B14F-4D97-AF65-F5344CB8AC3E}">
        <p14:creationId xmlns:p14="http://schemas.microsoft.com/office/powerpoint/2010/main" val="82327784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17575" y="744538"/>
            <a:ext cx="4962525" cy="3722687"/>
          </a:xfrm>
        </p:spPr>
      </p:sp>
      <p:sp>
        <p:nvSpPr>
          <p:cNvPr id="3" name="备注占位符 2"/>
          <p:cNvSpPr>
            <a:spLocks noGrp="1"/>
          </p:cNvSpPr>
          <p:nvPr>
            <p:ph type="body" idx="1"/>
          </p:nvPr>
        </p:nvSpPr>
        <p:spPr/>
        <p:txBody>
          <a:bodyPr/>
          <a:lstStyle/>
          <a:p>
            <a:r>
              <a:rPr lang="en-US" altLang="zh-CN" dirty="0" smtClean="0"/>
              <a:t>In general, </a:t>
            </a:r>
            <a:r>
              <a:rPr kumimoji="1" lang="en-US" altLang="zh-CN" sz="1200" b="0" i="0" u="none" strike="noStrike" kern="1200" baseline="0" dirty="0" smtClean="0">
                <a:solidFill>
                  <a:schemeClr val="tx1"/>
                </a:solidFill>
                <a:latin typeface="+mn-lt"/>
                <a:ea typeface="+mn-ea"/>
                <a:cs typeface="宋体" charset="0"/>
              </a:rPr>
              <a:t>more features of the input data can be captured by a deeper network. However, overfitting and vanishing gradient make a deeper network more difficult training. According to the results shown in the table, the detection accuracy drops due to the deepening of the network. Therefore, it is not advisable to stack or deepen the network simply.</a:t>
            </a:r>
            <a:endParaRPr lang="zh-CN" altLang="en-US" dirty="0"/>
          </a:p>
        </p:txBody>
      </p:sp>
      <p:sp>
        <p:nvSpPr>
          <p:cNvPr id="4" name="灯片编号占位符 3"/>
          <p:cNvSpPr>
            <a:spLocks noGrp="1"/>
          </p:cNvSpPr>
          <p:nvPr>
            <p:ph type="sldNum" sz="quarter" idx="10"/>
          </p:nvPr>
        </p:nvSpPr>
        <p:spPr/>
        <p:txBody>
          <a:bodyPr/>
          <a:lstStyle/>
          <a:p>
            <a:fld id="{60E163BE-32E2-4A0C-9191-C0BCCE517763}" type="slidenum">
              <a:rPr lang="zh-CN" altLang="en-US" smtClean="0"/>
              <a:pPr/>
              <a:t>23</a:t>
            </a:fld>
            <a:endParaRPr lang="en-US" altLang="zh-CN"/>
          </a:p>
        </p:txBody>
      </p:sp>
    </p:spTree>
    <p:extLst>
      <p:ext uri="{BB962C8B-B14F-4D97-AF65-F5344CB8AC3E}">
        <p14:creationId xmlns:p14="http://schemas.microsoft.com/office/powerpoint/2010/main" val="410479410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17575" y="744538"/>
            <a:ext cx="4962525" cy="3722687"/>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0E163BE-32E2-4A0C-9191-C0BCCE517763}" type="slidenum">
              <a:rPr lang="zh-CN" altLang="en-US" smtClean="0"/>
              <a:pPr/>
              <a:t>24</a:t>
            </a:fld>
            <a:endParaRPr lang="en-US" altLang="zh-CN"/>
          </a:p>
        </p:txBody>
      </p:sp>
    </p:spTree>
    <p:extLst>
      <p:ext uri="{BB962C8B-B14F-4D97-AF65-F5344CB8AC3E}">
        <p14:creationId xmlns:p14="http://schemas.microsoft.com/office/powerpoint/2010/main" val="213890020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17575" y="744538"/>
            <a:ext cx="4962525" cy="3722687"/>
          </a:xfrm>
        </p:spPr>
      </p:sp>
      <p:sp>
        <p:nvSpPr>
          <p:cNvPr id="3" name="备注占位符 2"/>
          <p:cNvSpPr>
            <a:spLocks noGrp="1"/>
          </p:cNvSpPr>
          <p:nvPr>
            <p:ph type="body" idx="1"/>
          </p:nvPr>
        </p:nvSpPr>
        <p:spPr/>
        <p:txBody>
          <a:bodyPr/>
          <a:lstStyle/>
          <a:p>
            <a:r>
              <a:rPr lang="en-US" altLang="zh-CN" dirty="0" smtClean="0"/>
              <a:t>This figure</a:t>
            </a:r>
            <a:r>
              <a:rPr lang="en-US" altLang="zh-CN" baseline="0" dirty="0" smtClean="0"/>
              <a:t> shows the experimental settings in our paper. In every epoch, there 16000 cover/stego pairs are set for training, and the other 4000 pairs are for validation. The rest 2671 are for test to compare the performance of our network and the traditional handcrafted features. In our paper, three MP3 steganographic algorithms in the entropy code domain are detected. RER is the abbreviation of relative embedding rate. W and H are the width and height of the parity-check matrix. The initial learning rate of our network is 1e-3 (one per thousand), </a:t>
            </a:r>
            <a:r>
              <a:rPr kumimoji="1" lang="en-US" altLang="zh-CN" sz="1200" b="0" i="0" u="none" strike="noStrike" kern="1200" baseline="0" dirty="0" smtClean="0">
                <a:solidFill>
                  <a:schemeClr val="tx1"/>
                </a:solidFill>
                <a:latin typeface="+mn-lt"/>
                <a:ea typeface="+mn-ea"/>
                <a:cs typeface="宋体" charset="0"/>
              </a:rPr>
              <a:t>and we use </a:t>
            </a:r>
            <a:r>
              <a:rPr kumimoji="1" lang="en-US" altLang="zh-CN" sz="1200" b="1" i="0" u="none" strike="noStrike" kern="1200" baseline="0" dirty="0" smtClean="0">
                <a:solidFill>
                  <a:schemeClr val="tx1"/>
                </a:solidFill>
                <a:latin typeface="+mn-lt"/>
                <a:ea typeface="+mn-ea"/>
                <a:cs typeface="宋体" charset="0"/>
              </a:rPr>
              <a:t>exponential  [ˌ</a:t>
            </a:r>
            <a:r>
              <a:rPr kumimoji="1" lang="en-US" altLang="zh-CN" sz="1200" b="1" i="0" u="none" strike="noStrike" kern="1200" baseline="0" dirty="0" err="1" smtClean="0">
                <a:solidFill>
                  <a:schemeClr val="tx1"/>
                </a:solidFill>
                <a:latin typeface="+mn-lt"/>
                <a:ea typeface="+mn-ea"/>
                <a:cs typeface="宋体" charset="0"/>
              </a:rPr>
              <a:t>ekspəˈnenʃl</a:t>
            </a:r>
            <a:r>
              <a:rPr kumimoji="1" lang="en-US" altLang="zh-CN" sz="1200" b="1" i="0" u="none" strike="noStrike" kern="1200" baseline="0" dirty="0" smtClean="0">
                <a:solidFill>
                  <a:schemeClr val="tx1"/>
                </a:solidFill>
                <a:latin typeface="+mn-lt"/>
                <a:ea typeface="+mn-ea"/>
                <a:cs typeface="宋体" charset="0"/>
              </a:rPr>
              <a:t>] </a:t>
            </a:r>
            <a:r>
              <a:rPr kumimoji="1" lang="en-US" altLang="zh-CN" sz="1200" b="0" i="0" u="none" strike="noStrike" kern="1200" baseline="0" dirty="0" smtClean="0">
                <a:solidFill>
                  <a:schemeClr val="tx1"/>
                </a:solidFill>
                <a:latin typeface="+mn-lt"/>
                <a:ea typeface="+mn-ea"/>
                <a:cs typeface="宋体" charset="0"/>
              </a:rPr>
              <a:t>decay function with a decay rate of 0.9 and decay steps of 5000.</a:t>
            </a:r>
            <a:endParaRPr lang="zh-CN" altLang="en-US" dirty="0"/>
          </a:p>
        </p:txBody>
      </p:sp>
      <p:sp>
        <p:nvSpPr>
          <p:cNvPr id="4" name="灯片编号占位符 3"/>
          <p:cNvSpPr>
            <a:spLocks noGrp="1"/>
          </p:cNvSpPr>
          <p:nvPr>
            <p:ph type="sldNum" sz="quarter" idx="10"/>
          </p:nvPr>
        </p:nvSpPr>
        <p:spPr/>
        <p:txBody>
          <a:bodyPr/>
          <a:lstStyle/>
          <a:p>
            <a:fld id="{60E163BE-32E2-4A0C-9191-C0BCCE517763}" type="slidenum">
              <a:rPr lang="zh-CN" altLang="en-US" smtClean="0"/>
              <a:pPr/>
              <a:t>25</a:t>
            </a:fld>
            <a:endParaRPr lang="en-US" altLang="zh-CN"/>
          </a:p>
        </p:txBody>
      </p:sp>
    </p:spTree>
    <p:extLst>
      <p:ext uri="{BB962C8B-B14F-4D97-AF65-F5344CB8AC3E}">
        <p14:creationId xmlns:p14="http://schemas.microsoft.com/office/powerpoint/2010/main" val="258468991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17575" y="744538"/>
            <a:ext cx="4962525" cy="3722687"/>
          </a:xfrm>
        </p:spPr>
      </p:sp>
      <p:sp>
        <p:nvSpPr>
          <p:cNvPr id="3" name="备注占位符 2"/>
          <p:cNvSpPr>
            <a:spLocks noGrp="1"/>
          </p:cNvSpPr>
          <p:nvPr>
            <p:ph type="body" idx="1"/>
          </p:nvPr>
        </p:nvSpPr>
        <p:spPr/>
        <p:txBody>
          <a:bodyPr/>
          <a:lstStyle/>
          <a:p>
            <a:r>
              <a:rPr lang="en-US" altLang="zh-CN" dirty="0" smtClean="0"/>
              <a:t>Following is the</a:t>
            </a:r>
            <a:r>
              <a:rPr lang="en-US" altLang="zh-CN" baseline="0" dirty="0" smtClean="0"/>
              <a:t> experimental results. This is the result of HCM-Gao.</a:t>
            </a:r>
            <a:endParaRPr lang="zh-CN" altLang="en-US" dirty="0"/>
          </a:p>
        </p:txBody>
      </p:sp>
      <p:sp>
        <p:nvSpPr>
          <p:cNvPr id="4" name="灯片编号占位符 3"/>
          <p:cNvSpPr>
            <a:spLocks noGrp="1"/>
          </p:cNvSpPr>
          <p:nvPr>
            <p:ph type="sldNum" sz="quarter" idx="10"/>
          </p:nvPr>
        </p:nvSpPr>
        <p:spPr/>
        <p:txBody>
          <a:bodyPr/>
          <a:lstStyle/>
          <a:p>
            <a:fld id="{60E163BE-32E2-4A0C-9191-C0BCCE517763}" type="slidenum">
              <a:rPr lang="zh-CN" altLang="en-US" smtClean="0"/>
              <a:pPr/>
              <a:t>26</a:t>
            </a:fld>
            <a:endParaRPr lang="en-US" altLang="zh-CN"/>
          </a:p>
        </p:txBody>
      </p:sp>
    </p:spTree>
    <p:extLst>
      <p:ext uri="{BB962C8B-B14F-4D97-AF65-F5344CB8AC3E}">
        <p14:creationId xmlns:p14="http://schemas.microsoft.com/office/powerpoint/2010/main" val="275658126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17575" y="744538"/>
            <a:ext cx="4962525" cy="3722687"/>
          </a:xfrm>
        </p:spPr>
      </p:sp>
      <p:sp>
        <p:nvSpPr>
          <p:cNvPr id="3" name="备注占位符 2"/>
          <p:cNvSpPr>
            <a:spLocks noGrp="1"/>
          </p:cNvSpPr>
          <p:nvPr>
            <p:ph type="body" idx="1"/>
          </p:nvPr>
        </p:nvSpPr>
        <p:spPr/>
        <p:txBody>
          <a:bodyPr/>
          <a:lstStyle/>
          <a:p>
            <a:r>
              <a:rPr lang="en-US" altLang="zh-CN" baseline="0" dirty="0" smtClean="0"/>
              <a:t>This is the result of HCM-Yan.</a:t>
            </a:r>
            <a:endParaRPr lang="zh-CN" altLang="en-US" dirty="0"/>
          </a:p>
        </p:txBody>
      </p:sp>
      <p:sp>
        <p:nvSpPr>
          <p:cNvPr id="4" name="灯片编号占位符 3"/>
          <p:cNvSpPr>
            <a:spLocks noGrp="1"/>
          </p:cNvSpPr>
          <p:nvPr>
            <p:ph type="sldNum" sz="quarter" idx="10"/>
          </p:nvPr>
        </p:nvSpPr>
        <p:spPr/>
        <p:txBody>
          <a:bodyPr/>
          <a:lstStyle/>
          <a:p>
            <a:fld id="{60E163BE-32E2-4A0C-9191-C0BCCE517763}" type="slidenum">
              <a:rPr lang="zh-CN" altLang="en-US" smtClean="0"/>
              <a:pPr/>
              <a:t>27</a:t>
            </a:fld>
            <a:endParaRPr lang="en-US" altLang="zh-CN"/>
          </a:p>
        </p:txBody>
      </p:sp>
    </p:spTree>
    <p:extLst>
      <p:ext uri="{BB962C8B-B14F-4D97-AF65-F5344CB8AC3E}">
        <p14:creationId xmlns:p14="http://schemas.microsoft.com/office/powerpoint/2010/main" val="137294765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17575" y="744538"/>
            <a:ext cx="4962525" cy="3722687"/>
          </a:xfrm>
        </p:spPr>
      </p:sp>
      <p:sp>
        <p:nvSpPr>
          <p:cNvPr id="3" name="备注占位符 2"/>
          <p:cNvSpPr>
            <a:spLocks noGrp="1"/>
          </p:cNvSpPr>
          <p:nvPr>
            <p:ph type="body" idx="1"/>
          </p:nvPr>
        </p:nvSpPr>
        <p:spPr/>
        <p:txBody>
          <a:bodyPr/>
          <a:lstStyle/>
          <a:p>
            <a:r>
              <a:rPr lang="en-US" altLang="zh-CN" dirty="0" smtClean="0"/>
              <a:t>And this is the result of EECS. </a:t>
            </a:r>
            <a:r>
              <a:rPr kumimoji="1" lang="en-US" altLang="zh-CN" sz="1200" b="0" i="0" u="none" strike="noStrike" kern="1200" baseline="0" dirty="0" smtClean="0">
                <a:solidFill>
                  <a:schemeClr val="tx1"/>
                </a:solidFill>
                <a:latin typeface="+mn-lt"/>
                <a:ea typeface="+mn-ea"/>
                <a:cs typeface="宋体" charset="0"/>
              </a:rPr>
              <a:t>For the three steganography algorithms, the detection accuracy of the proposed network is higher than the handcrafted features.</a:t>
            </a:r>
            <a:endParaRPr lang="zh-CN" altLang="en-US" dirty="0"/>
          </a:p>
        </p:txBody>
      </p:sp>
      <p:sp>
        <p:nvSpPr>
          <p:cNvPr id="4" name="灯片编号占位符 3"/>
          <p:cNvSpPr>
            <a:spLocks noGrp="1"/>
          </p:cNvSpPr>
          <p:nvPr>
            <p:ph type="sldNum" sz="quarter" idx="10"/>
          </p:nvPr>
        </p:nvSpPr>
        <p:spPr/>
        <p:txBody>
          <a:bodyPr/>
          <a:lstStyle/>
          <a:p>
            <a:fld id="{60E163BE-32E2-4A0C-9191-C0BCCE517763}" type="slidenum">
              <a:rPr lang="zh-CN" altLang="en-US" smtClean="0"/>
              <a:pPr/>
              <a:t>28</a:t>
            </a:fld>
            <a:endParaRPr lang="en-US" altLang="zh-CN"/>
          </a:p>
        </p:txBody>
      </p:sp>
    </p:spTree>
    <p:extLst>
      <p:ext uri="{BB962C8B-B14F-4D97-AF65-F5344CB8AC3E}">
        <p14:creationId xmlns:p14="http://schemas.microsoft.com/office/powerpoint/2010/main" val="11505916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17575" y="744538"/>
            <a:ext cx="4962525" cy="3722687"/>
          </a:xfrm>
        </p:spPr>
      </p:sp>
      <p:sp>
        <p:nvSpPr>
          <p:cNvPr id="3" name="备注占位符 2"/>
          <p:cNvSpPr>
            <a:spLocks noGrp="1"/>
          </p:cNvSpPr>
          <p:nvPr>
            <p:ph type="body" idx="1"/>
          </p:nvPr>
        </p:nvSpPr>
        <p:spPr/>
        <p:txBody>
          <a:bodyPr/>
          <a:lstStyle/>
          <a:p>
            <a:r>
              <a:rPr lang="en-US" altLang="zh-CN" dirty="0" smtClean="0"/>
              <a:t>This</a:t>
            </a:r>
            <a:r>
              <a:rPr lang="en-US" altLang="zh-CN" baseline="0" dirty="0" smtClean="0"/>
              <a:t> the detection curve of our proposed network. And the detection accuracy in the validation set and test set are basically the same. In other words, our proposed network is </a:t>
            </a:r>
            <a:r>
              <a:rPr lang="en-US" altLang="zh-CN" b="1" baseline="0" dirty="0" smtClean="0"/>
              <a:t>applicable [</a:t>
            </a:r>
            <a:r>
              <a:rPr lang="en-US" altLang="zh-CN" b="1" baseline="0" dirty="0" err="1" smtClean="0"/>
              <a:t>əˈplɪkəbl</a:t>
            </a:r>
            <a:r>
              <a:rPr lang="en-US" altLang="zh-CN" b="1" baseline="0" dirty="0" smtClean="0"/>
              <a:t>] </a:t>
            </a:r>
            <a:r>
              <a:rPr lang="en-US" altLang="zh-CN" baseline="0" dirty="0" smtClean="0"/>
              <a:t>to MP3 steganalysis.</a:t>
            </a:r>
            <a:endParaRPr lang="zh-CN" altLang="en-US" dirty="0"/>
          </a:p>
        </p:txBody>
      </p:sp>
      <p:sp>
        <p:nvSpPr>
          <p:cNvPr id="4" name="灯片编号占位符 3"/>
          <p:cNvSpPr>
            <a:spLocks noGrp="1"/>
          </p:cNvSpPr>
          <p:nvPr>
            <p:ph type="sldNum" sz="quarter" idx="10"/>
          </p:nvPr>
        </p:nvSpPr>
        <p:spPr/>
        <p:txBody>
          <a:bodyPr/>
          <a:lstStyle/>
          <a:p>
            <a:fld id="{60E163BE-32E2-4A0C-9191-C0BCCE517763}" type="slidenum">
              <a:rPr lang="zh-CN" altLang="en-US" smtClean="0"/>
              <a:pPr/>
              <a:t>29</a:t>
            </a:fld>
            <a:endParaRPr lang="en-US" altLang="zh-CN"/>
          </a:p>
        </p:txBody>
      </p:sp>
    </p:spTree>
    <p:extLst>
      <p:ext uri="{BB962C8B-B14F-4D97-AF65-F5344CB8AC3E}">
        <p14:creationId xmlns:p14="http://schemas.microsoft.com/office/powerpoint/2010/main" val="6122625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17575" y="744538"/>
            <a:ext cx="4962525" cy="3722687"/>
          </a:xfrm>
        </p:spPr>
      </p:sp>
      <p:sp>
        <p:nvSpPr>
          <p:cNvPr id="3" name="备注占位符 2"/>
          <p:cNvSpPr>
            <a:spLocks noGrp="1"/>
          </p:cNvSpPr>
          <p:nvPr>
            <p:ph type="body" idx="1"/>
          </p:nvPr>
        </p:nvSpPr>
        <p:spPr/>
        <p:txBody>
          <a:bodyPr/>
          <a:lstStyle/>
          <a:p>
            <a:r>
              <a:rPr lang="en-US" altLang="zh-CN" baseline="0" dirty="0" smtClean="0"/>
              <a:t>First, the introduction.</a:t>
            </a:r>
            <a:endParaRPr lang="zh-CN" altLang="en-US" dirty="0"/>
          </a:p>
        </p:txBody>
      </p:sp>
      <p:sp>
        <p:nvSpPr>
          <p:cNvPr id="4" name="灯片编号占位符 3"/>
          <p:cNvSpPr>
            <a:spLocks noGrp="1"/>
          </p:cNvSpPr>
          <p:nvPr>
            <p:ph type="sldNum" sz="quarter" idx="10"/>
          </p:nvPr>
        </p:nvSpPr>
        <p:spPr/>
        <p:txBody>
          <a:bodyPr/>
          <a:lstStyle/>
          <a:p>
            <a:fld id="{60E163BE-32E2-4A0C-9191-C0BCCE517763}" type="slidenum">
              <a:rPr lang="zh-CN" altLang="en-US" smtClean="0"/>
              <a:pPr/>
              <a:t>3</a:t>
            </a:fld>
            <a:endParaRPr lang="en-US" altLang="zh-CN"/>
          </a:p>
        </p:txBody>
      </p:sp>
    </p:spTree>
    <p:extLst>
      <p:ext uri="{BB962C8B-B14F-4D97-AF65-F5344CB8AC3E}">
        <p14:creationId xmlns:p14="http://schemas.microsoft.com/office/powerpoint/2010/main" val="385720154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17575" y="744538"/>
            <a:ext cx="4962525" cy="3722687"/>
          </a:xfrm>
        </p:spPr>
      </p:sp>
      <p:sp>
        <p:nvSpPr>
          <p:cNvPr id="3" name="备注占位符 2"/>
          <p:cNvSpPr>
            <a:spLocks noGrp="1"/>
          </p:cNvSpPr>
          <p:nvPr>
            <p:ph type="body" idx="1"/>
          </p:nvPr>
        </p:nvSpPr>
        <p:spPr/>
        <p:txBody>
          <a:bodyPr/>
          <a:lstStyle/>
          <a:p>
            <a:r>
              <a:rPr kumimoji="1" lang="en-US" altLang="zh-CN" sz="1200" b="0" i="0" u="none" strike="noStrike" kern="1200" baseline="0" dirty="0" smtClean="0">
                <a:solidFill>
                  <a:schemeClr val="tx1"/>
                </a:solidFill>
                <a:latin typeface="+mn-lt"/>
                <a:ea typeface="+mn-ea"/>
                <a:cs typeface="宋体" charset="0"/>
              </a:rPr>
              <a:t>Last but not the least, we take audio steganalysis of varying size into consideration. </a:t>
            </a:r>
          </a:p>
          <a:p>
            <a:r>
              <a:rPr kumimoji="1" lang="en-US" altLang="zh-CN" sz="1200" b="0" i="0" u="none" strike="noStrike" kern="1200" baseline="0" dirty="0" smtClean="0">
                <a:solidFill>
                  <a:schemeClr val="tx1"/>
                </a:solidFill>
                <a:latin typeface="+mn-lt"/>
                <a:ea typeface="+mn-ea"/>
                <a:cs typeface="宋体" charset="0"/>
              </a:rPr>
              <a:t>For a trained CNN, the input dimension of the fully connected layer is invariant, which means the size of input data is fixed. If the size of test audios are not the same with trained audios, the network can’t be used directly. </a:t>
            </a:r>
          </a:p>
          <a:p>
            <a:r>
              <a:rPr kumimoji="1" lang="en-US" altLang="zh-CN" sz="1200" b="0" i="0" u="none" strike="noStrike" kern="1200" baseline="0" dirty="0" smtClean="0">
                <a:solidFill>
                  <a:schemeClr val="tx1"/>
                </a:solidFill>
                <a:latin typeface="+mn-lt"/>
                <a:ea typeface="+mn-ea"/>
                <a:cs typeface="宋体" charset="0"/>
              </a:rPr>
              <a:t>In our experiments, the QMDCT coefficients matrix of 200 × 380 (almost duration of 1.3s) is selected as the minimum data unit. To </a:t>
            </a:r>
            <a:r>
              <a:rPr kumimoji="1" lang="en-US" altLang="zh-CN" sz="1200" b="0" i="0" u="none" strike="noStrike" kern="1200" baseline="0" dirty="0" err="1" smtClean="0">
                <a:solidFill>
                  <a:schemeClr val="tx1"/>
                </a:solidFill>
                <a:latin typeface="+mn-lt"/>
                <a:ea typeface="+mn-ea"/>
                <a:cs typeface="宋体" charset="0"/>
              </a:rPr>
              <a:t>steganalyze</a:t>
            </a:r>
            <a:r>
              <a:rPr kumimoji="1" lang="en-US" altLang="zh-CN" sz="1200" b="0" i="0" u="none" strike="noStrike" kern="1200" baseline="0" dirty="0" smtClean="0">
                <a:solidFill>
                  <a:schemeClr val="tx1"/>
                </a:solidFill>
                <a:latin typeface="+mn-lt"/>
                <a:ea typeface="+mn-ea"/>
                <a:cs typeface="宋体" charset="0"/>
              </a:rPr>
              <a:t> audio with varying size, a sliding window with 50% overlap is proposed. The matrix is cropped into several uniform fragments, and each part is 200 × 380. If the remaining segment does not satisfy the scale of 200×380, this segment is dropped directly. Then, the cropped segments are put into the network successively, thus the probability of classification can be obtained. Finally, calculate the average value of all results. If the value is more than 0.5, the audio is judged as stego. Otherwise, it is cover. In our experiments, the final detection accuracy is basically equivalent to the small fragments detection.</a:t>
            </a:r>
            <a:endParaRPr lang="zh-CN" altLang="en-US" dirty="0"/>
          </a:p>
        </p:txBody>
      </p:sp>
      <p:sp>
        <p:nvSpPr>
          <p:cNvPr id="4" name="灯片编号占位符 3"/>
          <p:cNvSpPr>
            <a:spLocks noGrp="1"/>
          </p:cNvSpPr>
          <p:nvPr>
            <p:ph type="sldNum" sz="quarter" idx="10"/>
          </p:nvPr>
        </p:nvSpPr>
        <p:spPr/>
        <p:txBody>
          <a:bodyPr/>
          <a:lstStyle/>
          <a:p>
            <a:fld id="{60E163BE-32E2-4A0C-9191-C0BCCE517763}" type="slidenum">
              <a:rPr lang="zh-CN" altLang="en-US" smtClean="0"/>
              <a:pPr/>
              <a:t>30</a:t>
            </a:fld>
            <a:endParaRPr lang="en-US" altLang="zh-CN"/>
          </a:p>
        </p:txBody>
      </p:sp>
    </p:spTree>
    <p:extLst>
      <p:ext uri="{BB962C8B-B14F-4D97-AF65-F5344CB8AC3E}">
        <p14:creationId xmlns:p14="http://schemas.microsoft.com/office/powerpoint/2010/main" val="40411192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17575" y="744538"/>
            <a:ext cx="4962525" cy="3722687"/>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0E163BE-32E2-4A0C-9191-C0BCCE517763}" type="slidenum">
              <a:rPr lang="zh-CN" altLang="en-US" smtClean="0"/>
              <a:pPr/>
              <a:t>31</a:t>
            </a:fld>
            <a:endParaRPr lang="en-US" altLang="zh-CN"/>
          </a:p>
        </p:txBody>
      </p:sp>
    </p:spTree>
    <p:extLst>
      <p:ext uri="{BB962C8B-B14F-4D97-AF65-F5344CB8AC3E}">
        <p14:creationId xmlns:p14="http://schemas.microsoft.com/office/powerpoint/2010/main" val="303704563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17575" y="744538"/>
            <a:ext cx="4962525" cy="3722687"/>
          </a:xfrm>
        </p:spPr>
      </p:sp>
      <p:sp>
        <p:nvSpPr>
          <p:cNvPr id="3" name="备注占位符 2"/>
          <p:cNvSpPr>
            <a:spLocks noGrp="1"/>
          </p:cNvSpPr>
          <p:nvPr>
            <p:ph type="body" idx="1"/>
          </p:nvPr>
        </p:nvSpPr>
        <p:spPr/>
        <p:txBody>
          <a:bodyPr/>
          <a:lstStyle/>
          <a:p>
            <a:r>
              <a:rPr lang="en-US" altLang="zh-CN" dirty="0" smtClean="0"/>
              <a:t>In our</a:t>
            </a:r>
            <a:r>
              <a:rPr lang="en-US" altLang="zh-CN" baseline="0" dirty="0" smtClean="0"/>
              <a:t> paper, an effective network is proposed to </a:t>
            </a:r>
            <a:r>
              <a:rPr lang="en-US" altLang="zh-CN" baseline="0" dirty="0" err="1" smtClean="0"/>
              <a:t>steganalyze</a:t>
            </a:r>
            <a:r>
              <a:rPr lang="en-US" altLang="zh-CN" baseline="0" dirty="0" smtClean="0"/>
              <a:t> MP3 audio. And the network can be applied to various steganographic algorithms, bitrates and relative payloads. </a:t>
            </a:r>
            <a:r>
              <a:rPr lang="en-US" altLang="zh-CN" dirty="0" smtClean="0">
                <a:latin typeface="Times New Roman" panose="02020603050405020304" pitchFamily="18" charset="0"/>
                <a:cs typeface="Times New Roman" panose="02020603050405020304" pitchFamily="18" charset="0"/>
              </a:rPr>
              <a:t>The </a:t>
            </a:r>
            <a:r>
              <a:rPr lang="en-US" altLang="zh-CN" dirty="0" smtClean="0">
                <a:solidFill>
                  <a:srgbClr val="FF0000"/>
                </a:solidFill>
                <a:latin typeface="Times New Roman" panose="02020603050405020304" pitchFamily="18" charset="0"/>
                <a:cs typeface="Times New Roman" panose="02020603050405020304" pitchFamily="18" charset="0"/>
              </a:rPr>
              <a:t>1x1 convolutional kernel </a:t>
            </a:r>
            <a:r>
              <a:rPr lang="en-US" altLang="zh-CN" dirty="0" smtClean="0">
                <a:latin typeface="Times New Roman" panose="02020603050405020304" pitchFamily="18" charset="0"/>
                <a:cs typeface="Times New Roman" panose="02020603050405020304" pitchFamily="18" charset="0"/>
              </a:rPr>
              <a:t>and the </a:t>
            </a:r>
            <a:r>
              <a:rPr lang="en-US" altLang="zh-CN" dirty="0" smtClean="0">
                <a:solidFill>
                  <a:srgbClr val="FF0000"/>
                </a:solidFill>
                <a:latin typeface="Times New Roman" panose="02020603050405020304" pitchFamily="18" charset="0"/>
                <a:cs typeface="Times New Roman" panose="02020603050405020304" pitchFamily="18" charset="0"/>
              </a:rPr>
              <a:t>batch normalization layer</a:t>
            </a:r>
            <a:r>
              <a:rPr lang="en-US" altLang="zh-CN" dirty="0" smtClean="0">
                <a:latin typeface="Times New Roman" panose="02020603050405020304" pitchFamily="18" charset="0"/>
                <a:cs typeface="Times New Roman" panose="02020603050405020304" pitchFamily="18" charset="0"/>
              </a:rPr>
              <a:t> are introduced to accelerate the convergence, boost the detection accuracy and decrease the danger of overfitting. Besides, a sliding window strategy is presented to</a:t>
            </a:r>
            <a:r>
              <a:rPr lang="en-US" altLang="zh-CN" baseline="0" dirty="0" smtClean="0">
                <a:latin typeface="Times New Roman" panose="02020603050405020304" pitchFamily="18" charset="0"/>
                <a:cs typeface="Times New Roman" panose="02020603050405020304" pitchFamily="18" charset="0"/>
              </a:rPr>
              <a:t> </a:t>
            </a:r>
            <a:r>
              <a:rPr lang="en-US" altLang="zh-CN" dirty="0" err="1" smtClean="0">
                <a:latin typeface="Times New Roman" panose="02020603050405020304" pitchFamily="18" charset="0"/>
                <a:cs typeface="Times New Roman" panose="02020603050405020304" pitchFamily="18" charset="0"/>
              </a:rPr>
              <a:t>steganalyze</a:t>
            </a:r>
            <a:r>
              <a:rPr lang="en-US" altLang="zh-CN" dirty="0" smtClean="0">
                <a:latin typeface="Times New Roman" panose="02020603050405020304" pitchFamily="18" charset="0"/>
                <a:cs typeface="Times New Roman" panose="02020603050405020304" pitchFamily="18" charset="0"/>
              </a:rPr>
              <a:t> audios of arbitrary size.</a:t>
            </a:r>
          </a:p>
          <a:p>
            <a:endParaRPr lang="en-US" altLang="zh-CN" dirty="0" smtClean="0">
              <a:latin typeface="Times New Roman" panose="02020603050405020304" pitchFamily="18" charset="0"/>
              <a:cs typeface="Times New Roman" panose="02020603050405020304" pitchFamily="18" charset="0"/>
            </a:endParaRPr>
          </a:p>
          <a:p>
            <a:r>
              <a:rPr lang="en-US" altLang="zh-CN" dirty="0" smtClean="0">
                <a:latin typeface="Times New Roman" panose="02020603050405020304" pitchFamily="18" charset="0"/>
                <a:cs typeface="Times New Roman" panose="02020603050405020304" pitchFamily="18" charset="0"/>
              </a:rPr>
              <a:t>All our source code</a:t>
            </a:r>
            <a:r>
              <a:rPr lang="en-US" altLang="zh-CN" baseline="0" dirty="0" smtClean="0">
                <a:latin typeface="Times New Roman" panose="02020603050405020304" pitchFamily="18" charset="0"/>
                <a:cs typeface="Times New Roman" panose="02020603050405020304" pitchFamily="18" charset="0"/>
              </a:rPr>
              <a:t> and dataset are now available via GitHub. Hope we can have a friendly communication with each other.</a:t>
            </a:r>
            <a:endParaRPr lang="zh-CN" altLang="en-US" dirty="0"/>
          </a:p>
        </p:txBody>
      </p:sp>
      <p:sp>
        <p:nvSpPr>
          <p:cNvPr id="4" name="灯片编号占位符 3"/>
          <p:cNvSpPr>
            <a:spLocks noGrp="1"/>
          </p:cNvSpPr>
          <p:nvPr>
            <p:ph type="sldNum" sz="quarter" idx="10"/>
          </p:nvPr>
        </p:nvSpPr>
        <p:spPr/>
        <p:txBody>
          <a:bodyPr/>
          <a:lstStyle/>
          <a:p>
            <a:fld id="{60E163BE-32E2-4A0C-9191-C0BCCE517763}" type="slidenum">
              <a:rPr lang="zh-CN" altLang="en-US" smtClean="0"/>
              <a:pPr/>
              <a:t>32</a:t>
            </a:fld>
            <a:endParaRPr lang="en-US" altLang="zh-CN"/>
          </a:p>
        </p:txBody>
      </p:sp>
    </p:spTree>
    <p:extLst>
      <p:ext uri="{BB962C8B-B14F-4D97-AF65-F5344CB8AC3E}">
        <p14:creationId xmlns:p14="http://schemas.microsoft.com/office/powerpoint/2010/main" val="348032219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17575" y="744538"/>
            <a:ext cx="4962525" cy="3722687"/>
          </a:xfrm>
        </p:spPr>
      </p:sp>
      <p:sp>
        <p:nvSpPr>
          <p:cNvPr id="3" name="备注占位符 2"/>
          <p:cNvSpPr>
            <a:spLocks noGrp="1"/>
          </p:cNvSpPr>
          <p:nvPr>
            <p:ph type="body" idx="1"/>
          </p:nvPr>
        </p:nvSpPr>
        <p:spPr/>
        <p:txBody>
          <a:bodyPr/>
          <a:lstStyle/>
          <a:p>
            <a:r>
              <a:rPr lang="en-US" altLang="zh-CN" dirty="0" smtClean="0"/>
              <a:t>Thank</a:t>
            </a:r>
            <a:r>
              <a:rPr lang="en-US" altLang="zh-CN" baseline="0" dirty="0" smtClean="0"/>
              <a:t>s for your listen.</a:t>
            </a:r>
            <a:endParaRPr lang="zh-CN" altLang="en-US" dirty="0"/>
          </a:p>
        </p:txBody>
      </p:sp>
      <p:sp>
        <p:nvSpPr>
          <p:cNvPr id="4" name="灯片编号占位符 3"/>
          <p:cNvSpPr>
            <a:spLocks noGrp="1"/>
          </p:cNvSpPr>
          <p:nvPr>
            <p:ph type="sldNum" sz="quarter" idx="10"/>
          </p:nvPr>
        </p:nvSpPr>
        <p:spPr/>
        <p:txBody>
          <a:bodyPr/>
          <a:lstStyle/>
          <a:p>
            <a:fld id="{60E163BE-32E2-4A0C-9191-C0BCCE517763}" type="slidenum">
              <a:rPr lang="zh-CN" altLang="en-US" smtClean="0"/>
              <a:pPr/>
              <a:t>33</a:t>
            </a:fld>
            <a:endParaRPr lang="en-US" altLang="zh-CN"/>
          </a:p>
        </p:txBody>
      </p:sp>
    </p:spTree>
    <p:extLst>
      <p:ext uri="{BB962C8B-B14F-4D97-AF65-F5344CB8AC3E}">
        <p14:creationId xmlns:p14="http://schemas.microsoft.com/office/powerpoint/2010/main" val="26280195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17575" y="744538"/>
            <a:ext cx="4962525" cy="3722687"/>
          </a:xfrm>
        </p:spPr>
      </p:sp>
      <p:sp>
        <p:nvSpPr>
          <p:cNvPr id="3" name="备注占位符 2"/>
          <p:cNvSpPr>
            <a:spLocks noGrp="1"/>
          </p:cNvSpPr>
          <p:nvPr>
            <p:ph type="body" idx="1"/>
          </p:nvPr>
        </p:nvSpPr>
        <p:spPr/>
        <p:txBody>
          <a:bodyPr/>
          <a:lstStyle/>
          <a:p>
            <a:r>
              <a:rPr lang="en-US" altLang="zh-CN" baseline="0" dirty="0" smtClean="0"/>
              <a:t>Certainly, almost 70 percent of the audio resources on the internet are MP3 due to the high compression ratio and high quality. </a:t>
            </a:r>
            <a:r>
              <a:rPr lang="en-US" altLang="zh-CN" dirty="0" smtClean="0"/>
              <a:t>Nowadays, </a:t>
            </a:r>
            <a:r>
              <a:rPr lang="en-US" altLang="zh-CN" baseline="0" dirty="0" smtClean="0"/>
              <a:t> there are many audio sharing platforms on the Internet. Most of them are for MP3 and without </a:t>
            </a:r>
            <a:r>
              <a:rPr lang="en-US" altLang="zh-CN" baseline="0" dirty="0" smtClean="0"/>
              <a:t>transcoding, such as </a:t>
            </a:r>
            <a:r>
              <a:rPr lang="en-US" altLang="zh-CN" b="1" baseline="0" dirty="0" smtClean="0"/>
              <a:t>clyp</a:t>
            </a:r>
            <a:r>
              <a:rPr lang="en-US" altLang="zh-CN" baseline="0" dirty="0" smtClean="0"/>
              <a:t>, </a:t>
            </a:r>
            <a:r>
              <a:rPr lang="en-US" altLang="zh-CN" b="1" baseline="0" dirty="0" err="1" smtClean="0"/>
              <a:t>yourlisten</a:t>
            </a:r>
            <a:r>
              <a:rPr lang="en-US" altLang="zh-CN" baseline="0" dirty="0" smtClean="0"/>
              <a:t> and so on. </a:t>
            </a:r>
            <a:r>
              <a:rPr lang="en-US" altLang="zh-CN" baseline="0" dirty="0" smtClean="0"/>
              <a:t>Thus, in consideration of population and concealment of MP3, the study on MP3 steganalysis is very important.</a:t>
            </a:r>
            <a:endParaRPr lang="en-US" altLang="zh-CN" dirty="0" smtClean="0"/>
          </a:p>
        </p:txBody>
      </p:sp>
      <p:sp>
        <p:nvSpPr>
          <p:cNvPr id="4" name="灯片编号占位符 3"/>
          <p:cNvSpPr>
            <a:spLocks noGrp="1"/>
          </p:cNvSpPr>
          <p:nvPr>
            <p:ph type="sldNum" sz="quarter" idx="10"/>
          </p:nvPr>
        </p:nvSpPr>
        <p:spPr/>
        <p:txBody>
          <a:bodyPr/>
          <a:lstStyle/>
          <a:p>
            <a:fld id="{60E163BE-32E2-4A0C-9191-C0BCCE517763}" type="slidenum">
              <a:rPr lang="zh-CN" altLang="en-US" smtClean="0"/>
              <a:pPr/>
              <a:t>4</a:t>
            </a:fld>
            <a:endParaRPr lang="en-US" altLang="zh-CN"/>
          </a:p>
        </p:txBody>
      </p:sp>
    </p:spTree>
    <p:extLst>
      <p:ext uri="{BB962C8B-B14F-4D97-AF65-F5344CB8AC3E}">
        <p14:creationId xmlns:p14="http://schemas.microsoft.com/office/powerpoint/2010/main" val="35893078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17575" y="744538"/>
            <a:ext cx="4962525" cy="3722687"/>
          </a:xfrm>
        </p:spPr>
      </p:sp>
      <p:sp>
        <p:nvSpPr>
          <p:cNvPr id="3" name="备注占位符 2"/>
          <p:cNvSpPr>
            <a:spLocks noGrp="1"/>
          </p:cNvSpPr>
          <p:nvPr>
            <p:ph type="body" idx="1"/>
          </p:nvPr>
        </p:nvSpPr>
        <p:spPr/>
        <p:txBody>
          <a:bodyPr/>
          <a:lstStyle/>
          <a:p>
            <a:r>
              <a:rPr lang="en-US" altLang="zh-CN" dirty="0" smtClean="0"/>
              <a:t>Now,</a:t>
            </a:r>
            <a:r>
              <a:rPr lang="en-US" altLang="zh-CN" baseline="0" dirty="0" smtClean="0"/>
              <a:t> let’s have a look at the impact of steganography MP3 audio.</a:t>
            </a:r>
            <a:endParaRPr lang="zh-CN" altLang="en-US" dirty="0"/>
          </a:p>
        </p:txBody>
      </p:sp>
      <p:sp>
        <p:nvSpPr>
          <p:cNvPr id="4" name="灯片编号占位符 3"/>
          <p:cNvSpPr>
            <a:spLocks noGrp="1"/>
          </p:cNvSpPr>
          <p:nvPr>
            <p:ph type="sldNum" sz="quarter" idx="10"/>
          </p:nvPr>
        </p:nvSpPr>
        <p:spPr/>
        <p:txBody>
          <a:bodyPr/>
          <a:lstStyle/>
          <a:p>
            <a:fld id="{60E163BE-32E2-4A0C-9191-C0BCCE517763}" type="slidenum">
              <a:rPr lang="zh-CN" altLang="en-US" smtClean="0"/>
              <a:pPr/>
              <a:t>5</a:t>
            </a:fld>
            <a:endParaRPr lang="en-US" altLang="zh-CN"/>
          </a:p>
        </p:txBody>
      </p:sp>
    </p:spTree>
    <p:extLst>
      <p:ext uri="{BB962C8B-B14F-4D97-AF65-F5344CB8AC3E}">
        <p14:creationId xmlns:p14="http://schemas.microsoft.com/office/powerpoint/2010/main" val="42242035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17575" y="744538"/>
            <a:ext cx="4962525" cy="3722687"/>
          </a:xfrm>
        </p:spPr>
      </p:sp>
      <p:sp>
        <p:nvSpPr>
          <p:cNvPr id="3" name="备注占位符 2"/>
          <p:cNvSpPr>
            <a:spLocks noGrp="1"/>
          </p:cNvSpPr>
          <p:nvPr>
            <p:ph type="body" idx="1"/>
          </p:nvPr>
        </p:nvSpPr>
        <p:spPr/>
        <p:txBody>
          <a:bodyPr/>
          <a:lstStyle/>
          <a:p>
            <a:r>
              <a:rPr lang="en-US" altLang="zh-CN" dirty="0" smtClean="0"/>
              <a:t>Before we elaborate the impact</a:t>
            </a:r>
            <a:r>
              <a:rPr lang="en-US" altLang="zh-CN" baseline="0" dirty="0" smtClean="0"/>
              <a:t> of steganographic algorithms on MP3 audios, a brief introduction of MP3 steganography in the </a:t>
            </a:r>
          </a:p>
          <a:p>
            <a:r>
              <a:rPr lang="en-US" altLang="zh-CN" b="1" baseline="0" dirty="0" smtClean="0"/>
              <a:t>entropy [ˈ</a:t>
            </a:r>
            <a:r>
              <a:rPr lang="en-US" altLang="zh-CN" b="1" baseline="0" dirty="0" err="1" smtClean="0"/>
              <a:t>entrəpi</a:t>
            </a:r>
            <a:r>
              <a:rPr lang="en-US" altLang="zh-CN" b="1" baseline="0" dirty="0" smtClean="0"/>
              <a:t>]</a:t>
            </a:r>
            <a:r>
              <a:rPr lang="en-US" altLang="zh-CN" baseline="0" dirty="0" smtClean="0"/>
              <a:t> code domain is presented. </a:t>
            </a:r>
            <a:r>
              <a:rPr lang="en-US" altLang="zh-CN" dirty="0" smtClean="0"/>
              <a:t>For these</a:t>
            </a:r>
            <a:r>
              <a:rPr lang="en-US" altLang="zh-CN" baseline="0" dirty="0" smtClean="0"/>
              <a:t> algorithms, the embedding operation is completed via the substitution of Huffman code words. And, there are 3 equivalence rules for substitution. The length of code words is equal. The number of sign bits of code words is equal. And, the linbits of code words is equal. </a:t>
            </a:r>
            <a:r>
              <a:rPr kumimoji="1" lang="en-US" altLang="zh-CN" sz="1200" b="0" i="0" u="none" strike="noStrike" kern="1200" baseline="0" dirty="0" smtClean="0">
                <a:solidFill>
                  <a:schemeClr val="tx1"/>
                </a:solidFill>
                <a:latin typeface="+mn-lt"/>
                <a:ea typeface="+mn-ea"/>
                <a:cs typeface="宋体" charset="0"/>
              </a:rPr>
              <a:t>Random modification of code words causes confusion in the structure of the bit-stream, which makes the decoder to fail. This is an example of mapping relationship. Pi1 and pi0 are set of huffman code words with odd and even order.</a:t>
            </a:r>
          </a:p>
          <a:p>
            <a:endParaRPr lang="zh-CN" altLang="en-US" dirty="0"/>
          </a:p>
        </p:txBody>
      </p:sp>
      <p:sp>
        <p:nvSpPr>
          <p:cNvPr id="4" name="灯片编号占位符 3"/>
          <p:cNvSpPr>
            <a:spLocks noGrp="1"/>
          </p:cNvSpPr>
          <p:nvPr>
            <p:ph type="sldNum" sz="quarter" idx="10"/>
          </p:nvPr>
        </p:nvSpPr>
        <p:spPr/>
        <p:txBody>
          <a:bodyPr/>
          <a:lstStyle/>
          <a:p>
            <a:fld id="{60E163BE-32E2-4A0C-9191-C0BCCE517763}" type="slidenum">
              <a:rPr lang="zh-CN" altLang="en-US" smtClean="0"/>
              <a:pPr/>
              <a:t>6</a:t>
            </a:fld>
            <a:endParaRPr lang="en-US" altLang="zh-CN"/>
          </a:p>
        </p:txBody>
      </p:sp>
    </p:spTree>
    <p:extLst>
      <p:ext uri="{BB962C8B-B14F-4D97-AF65-F5344CB8AC3E}">
        <p14:creationId xmlns:p14="http://schemas.microsoft.com/office/powerpoint/2010/main" val="7066868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17575" y="744538"/>
            <a:ext cx="4962525" cy="3722687"/>
          </a:xfrm>
        </p:spPr>
      </p:sp>
      <p:sp>
        <p:nvSpPr>
          <p:cNvPr id="3" name="备注占位符 2"/>
          <p:cNvSpPr>
            <a:spLocks noGrp="1"/>
          </p:cNvSpPr>
          <p:nvPr>
            <p:ph type="body" idx="1"/>
          </p:nvPr>
        </p:nvSpPr>
        <p:spPr/>
        <p:txBody>
          <a:bodyPr/>
          <a:lstStyle/>
          <a:p>
            <a:r>
              <a:rPr lang="en-US" altLang="zh-CN" dirty="0" smtClean="0"/>
              <a:t>Take the equal</a:t>
            </a:r>
            <a:r>
              <a:rPr lang="en-US" altLang="zh-CN" baseline="0" dirty="0" smtClean="0"/>
              <a:t> length entropy code substitution algorithm as an example.  We can call this algorithm EECS. The code is converted to binary stream via the mapping process. And then, the stream will be converted to Huffman code via the inverse mapping. This is the embedding process.</a:t>
            </a:r>
            <a:endParaRPr lang="zh-CN" altLang="en-US" dirty="0"/>
          </a:p>
        </p:txBody>
      </p:sp>
      <p:sp>
        <p:nvSpPr>
          <p:cNvPr id="4" name="灯片编号占位符 3"/>
          <p:cNvSpPr>
            <a:spLocks noGrp="1"/>
          </p:cNvSpPr>
          <p:nvPr>
            <p:ph type="sldNum" sz="quarter" idx="10"/>
          </p:nvPr>
        </p:nvSpPr>
        <p:spPr/>
        <p:txBody>
          <a:bodyPr/>
          <a:lstStyle/>
          <a:p>
            <a:fld id="{60E163BE-32E2-4A0C-9191-C0BCCE517763}" type="slidenum">
              <a:rPr lang="zh-CN" altLang="en-US" smtClean="0"/>
              <a:pPr/>
              <a:t>7</a:t>
            </a:fld>
            <a:endParaRPr lang="en-US" altLang="zh-CN"/>
          </a:p>
        </p:txBody>
      </p:sp>
    </p:spTree>
    <p:extLst>
      <p:ext uri="{BB962C8B-B14F-4D97-AF65-F5344CB8AC3E}">
        <p14:creationId xmlns:p14="http://schemas.microsoft.com/office/powerpoint/2010/main" val="40930780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17575" y="744538"/>
            <a:ext cx="4962525" cy="3722687"/>
          </a:xfrm>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dirty="0" smtClean="0"/>
              <a:t>Then, </a:t>
            </a:r>
            <a:r>
              <a:rPr lang="en-US" altLang="zh-CN" dirty="0" smtClean="0"/>
              <a:t>we introduce</a:t>
            </a:r>
            <a:r>
              <a:rPr lang="en-US" altLang="zh-CN" baseline="0" dirty="0" smtClean="0"/>
              <a:t> the MP3 encoding and the structure of QMDCT coefficients in order to make it easier for us to understand the following content. Therein, QMDCT is the abbreviation of quantified Modified DCT.</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baseline="0" dirty="0" smtClean="0"/>
              <a:t>This is the diagram of MP3 encoding. To get a high payload and concealment, most </a:t>
            </a:r>
            <a:r>
              <a:rPr lang="en-US" altLang="zh-CN" baseline="0" dirty="0" smtClean="0"/>
              <a:t>steganographic </a:t>
            </a:r>
            <a:r>
              <a:rPr lang="en-US" altLang="zh-CN" baseline="0" dirty="0" smtClean="0"/>
              <a:t>algorithms embed secret messages into the audio stream during the encoding. For the steganography in the entropy code domain. The embedding operation is located at the stage of </a:t>
            </a:r>
            <a:r>
              <a:rPr lang="en-US" altLang="zh-CN" b="1" baseline="0" dirty="0" smtClean="0"/>
              <a:t>bit allocation loop</a:t>
            </a:r>
            <a:r>
              <a:rPr lang="en-US" altLang="zh-CN" baseline="0" dirty="0" smtClean="0"/>
              <a:t>.</a:t>
            </a:r>
            <a:endParaRPr lang="en-US" altLang="zh-CN" baseline="0" dirty="0" smtClean="0"/>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dirty="0" smtClean="0"/>
              <a:t>In this stage, a map</a:t>
            </a:r>
            <a:r>
              <a:rPr lang="en-US" altLang="zh-CN" baseline="0" dirty="0" smtClean="0"/>
              <a:t>ping relationship is established between the huffman code and QMDCT coefficients. As we can see from this figure. The QMDCT coefficients consist of three kinds of regions – big-value region, count1 region and rzero region. Every </a:t>
            </a:r>
            <a:r>
              <a:rPr lang="en-US" altLang="zh-CN" baseline="0" dirty="0" smtClean="0"/>
              <a:t>code word </a:t>
            </a:r>
            <a:r>
              <a:rPr lang="en-US" altLang="zh-CN" baseline="0" dirty="0" smtClean="0"/>
              <a:t>in big-value region corresponds to two coefficients – x and y. The </a:t>
            </a:r>
            <a:r>
              <a:rPr lang="en-US" altLang="zh-CN" baseline="0" dirty="0" smtClean="0"/>
              <a:t>code word </a:t>
            </a:r>
            <a:r>
              <a:rPr lang="en-US" altLang="zh-CN" baseline="0" dirty="0" smtClean="0"/>
              <a:t>in count1 region corresponds to four coefficients – v, w, x and y. </a:t>
            </a:r>
            <a:r>
              <a:rPr lang="en-US" altLang="zh-CN" baseline="0" dirty="0" smtClean="0"/>
              <a:t>All elements in rzero region are zero. That </a:t>
            </a:r>
            <a:r>
              <a:rPr lang="en-US" altLang="zh-CN" baseline="0" dirty="0" smtClean="0"/>
              <a:t>is to say, the modification of Huffman code is equal to the modification of QMDCT </a:t>
            </a:r>
            <a:r>
              <a:rPr lang="en-US" altLang="zh-CN" baseline="0" dirty="0" smtClean="0"/>
              <a:t>coefficients.</a:t>
            </a:r>
            <a:endParaRPr lang="en-US" altLang="zh-CN" dirty="0" smtClean="0"/>
          </a:p>
        </p:txBody>
      </p:sp>
      <p:sp>
        <p:nvSpPr>
          <p:cNvPr id="4" name="灯片编号占位符 3"/>
          <p:cNvSpPr>
            <a:spLocks noGrp="1"/>
          </p:cNvSpPr>
          <p:nvPr>
            <p:ph type="sldNum" sz="quarter" idx="10"/>
          </p:nvPr>
        </p:nvSpPr>
        <p:spPr/>
        <p:txBody>
          <a:bodyPr/>
          <a:lstStyle/>
          <a:p>
            <a:fld id="{60E163BE-32E2-4A0C-9191-C0BCCE517763}" type="slidenum">
              <a:rPr lang="zh-CN" altLang="en-US" smtClean="0"/>
              <a:pPr/>
              <a:t>8</a:t>
            </a:fld>
            <a:endParaRPr lang="en-US" altLang="zh-CN"/>
          </a:p>
        </p:txBody>
      </p:sp>
    </p:spTree>
    <p:extLst>
      <p:ext uri="{BB962C8B-B14F-4D97-AF65-F5344CB8AC3E}">
        <p14:creationId xmlns:p14="http://schemas.microsoft.com/office/powerpoint/2010/main" val="34886083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17575" y="744538"/>
            <a:ext cx="4962525" cy="3722687"/>
          </a:xfrm>
        </p:spPr>
      </p:sp>
      <p:sp>
        <p:nvSpPr>
          <p:cNvPr id="3" name="备注占位符 2"/>
          <p:cNvSpPr>
            <a:spLocks noGrp="1"/>
          </p:cNvSpPr>
          <p:nvPr>
            <p:ph type="body" idx="1"/>
          </p:nvPr>
        </p:nvSpPr>
        <p:spPr/>
        <p:txBody>
          <a:bodyPr/>
          <a:lstStyle/>
          <a:p>
            <a:r>
              <a:rPr lang="en-US" altLang="zh-CN" dirty="0" smtClean="0"/>
              <a:t>To</a:t>
            </a:r>
            <a:r>
              <a:rPr lang="en-US" altLang="zh-CN" baseline="0" dirty="0" smtClean="0"/>
              <a:t> detect MP3 steganalysis validly, some pre-processing methods need doing. </a:t>
            </a:r>
            <a:r>
              <a:rPr lang="en-US" altLang="zh-CN" dirty="0" smtClean="0"/>
              <a:t>This</a:t>
            </a:r>
            <a:r>
              <a:rPr lang="en-US" altLang="zh-CN" baseline="0" dirty="0" smtClean="0"/>
              <a:t> is the expression of QMDCT coefficients matrix. Therein, </a:t>
            </a:r>
            <a:r>
              <a:rPr lang="en-US" altLang="zh-CN" baseline="0" dirty="0" err="1" smtClean="0"/>
              <a:t>i</a:t>
            </a:r>
            <a:r>
              <a:rPr lang="en-US" altLang="zh-CN" baseline="0" dirty="0" smtClean="0"/>
              <a:t> is the index of channels, j is the order of QMDCT coefficients in a granule. In common MP3 audio with stereo channels, a frame consists of two granules, and a granule consists of two channels. We </a:t>
            </a:r>
            <a:r>
              <a:rPr lang="en-US" altLang="zh-CN" baseline="0" dirty="0" err="1" smtClean="0"/>
              <a:t>catenate</a:t>
            </a:r>
            <a:r>
              <a:rPr lang="en-US" altLang="zh-CN" baseline="0" dirty="0" smtClean="0"/>
              <a:t>  ['</a:t>
            </a:r>
            <a:r>
              <a:rPr lang="en-US" altLang="zh-CN" baseline="0" dirty="0" err="1" smtClean="0"/>
              <a:t>kætɪneɪt</a:t>
            </a:r>
            <a:r>
              <a:rPr lang="en-US" altLang="zh-CN" baseline="0" dirty="0" smtClean="0"/>
              <a:t>]  the QMDCT coefficients channel by channel. Therefore, </a:t>
            </a:r>
            <a:r>
              <a:rPr lang="en-US" altLang="zh-CN" baseline="0" dirty="0" err="1" smtClean="0"/>
              <a:t>i</a:t>
            </a:r>
            <a:r>
              <a:rPr lang="en-US" altLang="zh-CN" baseline="0" dirty="0" smtClean="0"/>
              <a:t> is equal to 4 times the number of frames </a:t>
            </a:r>
            <a:r>
              <a:rPr lang="en-US" altLang="zh-CN" b="1" baseline="0" dirty="0" smtClean="0"/>
              <a:t>N</a:t>
            </a:r>
            <a:r>
              <a:rPr lang="en-US" altLang="zh-CN" baseline="0" dirty="0" smtClean="0"/>
              <a:t>.  In our paper, 50 frames is selected as the analysis unit. Besides, according to the introduction of coefficients before, there are some 0 elements at the end of each channel. This part won’t be changed by the algorithm. So, in order to reduce the computation, we choose the first 380 elements to analyze. This is an empirical value.</a:t>
            </a:r>
            <a:endParaRPr lang="zh-CN" altLang="en-US" dirty="0"/>
          </a:p>
        </p:txBody>
      </p:sp>
      <p:sp>
        <p:nvSpPr>
          <p:cNvPr id="4" name="灯片编号占位符 3"/>
          <p:cNvSpPr>
            <a:spLocks noGrp="1"/>
          </p:cNvSpPr>
          <p:nvPr>
            <p:ph type="sldNum" sz="quarter" idx="10"/>
          </p:nvPr>
        </p:nvSpPr>
        <p:spPr/>
        <p:txBody>
          <a:bodyPr/>
          <a:lstStyle/>
          <a:p>
            <a:fld id="{60E163BE-32E2-4A0C-9191-C0BCCE517763}" type="slidenum">
              <a:rPr lang="zh-CN" altLang="en-US" smtClean="0"/>
              <a:pPr/>
              <a:t>9</a:t>
            </a:fld>
            <a:endParaRPr lang="en-US" altLang="zh-CN"/>
          </a:p>
        </p:txBody>
      </p:sp>
    </p:spTree>
    <p:extLst>
      <p:ext uri="{BB962C8B-B14F-4D97-AF65-F5344CB8AC3E}">
        <p14:creationId xmlns:p14="http://schemas.microsoft.com/office/powerpoint/2010/main" val="4036054949"/>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hyperlink" Target="http://photo.tlw.cn/7/JPEG/Vol_113/ER004_L.htm" TargetMode="External"/><Relationship Id="rId13" Type="http://schemas.openxmlformats.org/officeDocument/2006/relationships/image" Target="../media/image14.jpeg"/><Relationship Id="rId18" Type="http://schemas.openxmlformats.org/officeDocument/2006/relationships/hyperlink" Target="http://photo.tlw.cn/5/JPEG640/087/151_200/DP151_L.htm" TargetMode="External"/><Relationship Id="rId3" Type="http://schemas.openxmlformats.org/officeDocument/2006/relationships/image" Target="../media/image9.jpeg"/><Relationship Id="rId21" Type="http://schemas.openxmlformats.org/officeDocument/2006/relationships/image" Target="../media/image4.jpeg"/><Relationship Id="rId7" Type="http://schemas.openxmlformats.org/officeDocument/2006/relationships/image" Target="../media/image12.jpeg"/><Relationship Id="rId12" Type="http://schemas.openxmlformats.org/officeDocument/2006/relationships/hyperlink" Target="http://photo.tlw.cn/5/JPEG640/097/001_050/DZ006_L.htm" TargetMode="External"/><Relationship Id="rId17" Type="http://schemas.openxmlformats.org/officeDocument/2006/relationships/image" Target="../media/image5.jpeg"/><Relationship Id="rId2" Type="http://schemas.openxmlformats.org/officeDocument/2006/relationships/hyperlink" Target="http://photo.tlw.cn/7/JPEG/Vol_117/EV163_L.htm" TargetMode="External"/><Relationship Id="rId16" Type="http://schemas.openxmlformats.org/officeDocument/2006/relationships/hyperlink" Target="http://photo.tlw.cn/7/JPEG/Vol_113/ER147_L.htm" TargetMode="External"/><Relationship Id="rId20" Type="http://schemas.openxmlformats.org/officeDocument/2006/relationships/hyperlink" Target="http://photo.tlw.cn/7/JPEG/Vol_117/EV032_L.htm" TargetMode="External"/><Relationship Id="rId1" Type="http://schemas.openxmlformats.org/officeDocument/2006/relationships/slideMaster" Target="../slideMasters/slideMaster1.xml"/><Relationship Id="rId6" Type="http://schemas.openxmlformats.org/officeDocument/2006/relationships/hyperlink" Target="http://photo.tlw.cn/7/JPEG/Vol_126/FE088_L.htm" TargetMode="External"/><Relationship Id="rId11" Type="http://schemas.openxmlformats.org/officeDocument/2006/relationships/image" Target="../media/image13.jpeg"/><Relationship Id="rId5" Type="http://schemas.openxmlformats.org/officeDocument/2006/relationships/image" Target="../media/image11.jpeg"/><Relationship Id="rId15" Type="http://schemas.openxmlformats.org/officeDocument/2006/relationships/image" Target="../media/image3.jpeg"/><Relationship Id="rId10" Type="http://schemas.openxmlformats.org/officeDocument/2006/relationships/hyperlink" Target="http://photo.tlw.cn/5/JPEG640/087/151_200/DP172_L.htm" TargetMode="External"/><Relationship Id="rId19" Type="http://schemas.openxmlformats.org/officeDocument/2006/relationships/image" Target="../media/image6.jpeg"/><Relationship Id="rId4" Type="http://schemas.openxmlformats.org/officeDocument/2006/relationships/image" Target="../media/image10.jpeg"/><Relationship Id="rId9" Type="http://schemas.openxmlformats.org/officeDocument/2006/relationships/image" Target="../media/image2.jpeg"/><Relationship Id="rId14" Type="http://schemas.openxmlformats.org/officeDocument/2006/relationships/hyperlink" Target="http://photo.tlw.cn/2/JPEG640/033/001_050/AH016_L.htm" TargetMode="Externa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8" Type="http://schemas.openxmlformats.org/officeDocument/2006/relationships/image" Target="../media/image3.jpeg"/><Relationship Id="rId13" Type="http://schemas.openxmlformats.org/officeDocument/2006/relationships/hyperlink" Target="http://photo.tlw.cn/5/JPEG640/087/151_200/DP151_L.htm" TargetMode="External"/><Relationship Id="rId3" Type="http://schemas.openxmlformats.org/officeDocument/2006/relationships/oleObject" Target="../embeddings/oleObject2.bin"/><Relationship Id="rId7" Type="http://schemas.openxmlformats.org/officeDocument/2006/relationships/hyperlink" Target="http://photo.tlw.cn/2/JPEG640/033/001_050/AH016_L.htm" TargetMode="External"/><Relationship Id="rId12" Type="http://schemas.openxmlformats.org/officeDocument/2006/relationships/image" Target="../media/image5.jpeg"/><Relationship Id="rId2" Type="http://schemas.openxmlformats.org/officeDocument/2006/relationships/slideMaster" Target="../slideMasters/slideMaster1.xml"/><Relationship Id="rId16" Type="http://schemas.openxmlformats.org/officeDocument/2006/relationships/image" Target="../media/image8.jpeg"/><Relationship Id="rId1" Type="http://schemas.openxmlformats.org/officeDocument/2006/relationships/vmlDrawing" Target="../drawings/vmlDrawing2.vml"/><Relationship Id="rId6" Type="http://schemas.openxmlformats.org/officeDocument/2006/relationships/image" Target="../media/image2.jpeg"/><Relationship Id="rId11" Type="http://schemas.openxmlformats.org/officeDocument/2006/relationships/hyperlink" Target="http://photo.tlw.cn/7/JPEG/Vol_113/ER147_L.htm" TargetMode="External"/><Relationship Id="rId5" Type="http://schemas.openxmlformats.org/officeDocument/2006/relationships/hyperlink" Target="http://photo.tlw.cn/7/JPEG/Vol_113/ER004_L.htm" TargetMode="External"/><Relationship Id="rId15" Type="http://schemas.openxmlformats.org/officeDocument/2006/relationships/image" Target="../media/image7.jpeg"/><Relationship Id="rId10" Type="http://schemas.openxmlformats.org/officeDocument/2006/relationships/image" Target="../media/image4.jpeg"/><Relationship Id="rId4" Type="http://schemas.openxmlformats.org/officeDocument/2006/relationships/image" Target="../media/image1.png"/><Relationship Id="rId9" Type="http://schemas.openxmlformats.org/officeDocument/2006/relationships/hyperlink" Target="http://photo.tlw.cn/7/JPEG/Vol_117/EV032_L.htm" TargetMode="External"/><Relationship Id="rId14" Type="http://schemas.openxmlformats.org/officeDocument/2006/relationships/image" Target="../media/image6.jpeg"/></Relationships>
</file>

<file path=ppt/slideLayouts/_rels/slideLayout13.xml.rels><?xml version="1.0" encoding="UTF-8" standalone="yes"?>
<Relationships xmlns="http://schemas.openxmlformats.org/package/2006/relationships"><Relationship Id="rId8" Type="http://schemas.openxmlformats.org/officeDocument/2006/relationships/hyperlink" Target="http://photo.tlw.cn/7/JPEG/Vol_113/ER004_L.htm" TargetMode="External"/><Relationship Id="rId13" Type="http://schemas.openxmlformats.org/officeDocument/2006/relationships/image" Target="../media/image14.jpeg"/><Relationship Id="rId18" Type="http://schemas.openxmlformats.org/officeDocument/2006/relationships/hyperlink" Target="http://photo.tlw.cn/5/JPEG640/087/151_200/DP151_L.htm" TargetMode="External"/><Relationship Id="rId3" Type="http://schemas.openxmlformats.org/officeDocument/2006/relationships/image" Target="../media/image9.jpeg"/><Relationship Id="rId21" Type="http://schemas.openxmlformats.org/officeDocument/2006/relationships/image" Target="../media/image4.jpeg"/><Relationship Id="rId7" Type="http://schemas.openxmlformats.org/officeDocument/2006/relationships/image" Target="../media/image12.jpeg"/><Relationship Id="rId12" Type="http://schemas.openxmlformats.org/officeDocument/2006/relationships/hyperlink" Target="http://photo.tlw.cn/5/JPEG640/097/001_050/DZ006_L.htm" TargetMode="External"/><Relationship Id="rId17" Type="http://schemas.openxmlformats.org/officeDocument/2006/relationships/image" Target="../media/image5.jpeg"/><Relationship Id="rId2" Type="http://schemas.openxmlformats.org/officeDocument/2006/relationships/hyperlink" Target="http://photo.tlw.cn/7/JPEG/Vol_117/EV163_L.htm" TargetMode="External"/><Relationship Id="rId16" Type="http://schemas.openxmlformats.org/officeDocument/2006/relationships/hyperlink" Target="http://photo.tlw.cn/7/JPEG/Vol_113/ER147_L.htm" TargetMode="External"/><Relationship Id="rId20" Type="http://schemas.openxmlformats.org/officeDocument/2006/relationships/hyperlink" Target="http://photo.tlw.cn/7/JPEG/Vol_117/EV032_L.htm" TargetMode="External"/><Relationship Id="rId1" Type="http://schemas.openxmlformats.org/officeDocument/2006/relationships/slideMaster" Target="../slideMasters/slideMaster2.xml"/><Relationship Id="rId6" Type="http://schemas.openxmlformats.org/officeDocument/2006/relationships/hyperlink" Target="http://photo.tlw.cn/7/JPEG/Vol_126/FE088_L.htm" TargetMode="External"/><Relationship Id="rId11" Type="http://schemas.openxmlformats.org/officeDocument/2006/relationships/image" Target="../media/image13.jpeg"/><Relationship Id="rId5" Type="http://schemas.openxmlformats.org/officeDocument/2006/relationships/image" Target="../media/image11.jpeg"/><Relationship Id="rId15" Type="http://schemas.openxmlformats.org/officeDocument/2006/relationships/image" Target="../media/image3.jpeg"/><Relationship Id="rId10" Type="http://schemas.openxmlformats.org/officeDocument/2006/relationships/hyperlink" Target="http://photo.tlw.cn/5/JPEG640/087/151_200/DP172_L.htm" TargetMode="External"/><Relationship Id="rId19" Type="http://schemas.openxmlformats.org/officeDocument/2006/relationships/image" Target="../media/image6.jpeg"/><Relationship Id="rId4" Type="http://schemas.openxmlformats.org/officeDocument/2006/relationships/image" Target="../media/image10.jpeg"/><Relationship Id="rId9" Type="http://schemas.openxmlformats.org/officeDocument/2006/relationships/image" Target="../media/image2.jpeg"/><Relationship Id="rId14" Type="http://schemas.openxmlformats.org/officeDocument/2006/relationships/hyperlink" Target="http://photo.tlw.cn/2/JPEG640/033/001_050/AH016_L.htm" TargetMode="Externa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8" Type="http://schemas.openxmlformats.org/officeDocument/2006/relationships/image" Target="../media/image26.jpeg"/><Relationship Id="rId3" Type="http://schemas.openxmlformats.org/officeDocument/2006/relationships/image" Target="../media/image21.jpeg"/><Relationship Id="rId7" Type="http://schemas.openxmlformats.org/officeDocument/2006/relationships/image" Target="../media/image25.png"/><Relationship Id="rId2" Type="http://schemas.openxmlformats.org/officeDocument/2006/relationships/image" Target="../media/image10.jpeg"/><Relationship Id="rId1" Type="http://schemas.openxmlformats.org/officeDocument/2006/relationships/slideMaster" Target="../slideMasters/slideMaster3.xml"/><Relationship Id="rId6" Type="http://schemas.openxmlformats.org/officeDocument/2006/relationships/image" Target="../media/image24.jpeg"/><Relationship Id="rId5" Type="http://schemas.openxmlformats.org/officeDocument/2006/relationships/image" Target="../media/image23.jpeg"/><Relationship Id="rId4" Type="http://schemas.openxmlformats.org/officeDocument/2006/relationships/image" Target="../media/image22.jpe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8" Type="http://schemas.openxmlformats.org/officeDocument/2006/relationships/hyperlink" Target="http://photo.tlw.cn/7/JPEG/Vol_113/ER147_L.htm" TargetMode="External"/><Relationship Id="rId13" Type="http://schemas.openxmlformats.org/officeDocument/2006/relationships/image" Target="../media/image8.jpeg"/><Relationship Id="rId3" Type="http://schemas.openxmlformats.org/officeDocument/2006/relationships/image" Target="../media/image2.jpeg"/><Relationship Id="rId7" Type="http://schemas.openxmlformats.org/officeDocument/2006/relationships/image" Target="../media/image4.jpeg"/><Relationship Id="rId12" Type="http://schemas.openxmlformats.org/officeDocument/2006/relationships/image" Target="../media/image7.jpeg"/><Relationship Id="rId2" Type="http://schemas.openxmlformats.org/officeDocument/2006/relationships/hyperlink" Target="http://photo.tlw.cn/7/JPEG/Vol_113/ER004_L.htm" TargetMode="External"/><Relationship Id="rId1" Type="http://schemas.openxmlformats.org/officeDocument/2006/relationships/slideMaster" Target="../slideMasters/slideMaster3.xml"/><Relationship Id="rId6" Type="http://schemas.openxmlformats.org/officeDocument/2006/relationships/hyperlink" Target="http://photo.tlw.cn/7/JPEG/Vol_117/EV032_L.htm" TargetMode="External"/><Relationship Id="rId11" Type="http://schemas.openxmlformats.org/officeDocument/2006/relationships/image" Target="../media/image6.jpeg"/><Relationship Id="rId5" Type="http://schemas.openxmlformats.org/officeDocument/2006/relationships/image" Target="../media/image3.jpeg"/><Relationship Id="rId10" Type="http://schemas.openxmlformats.org/officeDocument/2006/relationships/hyperlink" Target="http://photo.tlw.cn/5/JPEG640/087/151_200/DP151_L.htm" TargetMode="External"/><Relationship Id="rId4" Type="http://schemas.openxmlformats.org/officeDocument/2006/relationships/hyperlink" Target="http://photo.tlw.cn/2/JPEG640/033/001_050/AH016_L.htm" TargetMode="External"/><Relationship Id="rId9" Type="http://schemas.openxmlformats.org/officeDocument/2006/relationships/image" Target="../media/image5.jpeg"/><Relationship Id="rId14" Type="http://schemas.openxmlformats.org/officeDocument/2006/relationships/image" Target="../media/image16.jpe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8" Type="http://schemas.openxmlformats.org/officeDocument/2006/relationships/image" Target="../media/image2.jpeg"/><Relationship Id="rId13" Type="http://schemas.openxmlformats.org/officeDocument/2006/relationships/hyperlink" Target="http://photo.tlw.cn/2/JPEG640/033/001_050/AH016_L.htm" TargetMode="External"/><Relationship Id="rId18" Type="http://schemas.openxmlformats.org/officeDocument/2006/relationships/image" Target="../media/image6.jpeg"/><Relationship Id="rId3" Type="http://schemas.openxmlformats.org/officeDocument/2006/relationships/image" Target="../media/image9.jpeg"/><Relationship Id="rId21" Type="http://schemas.openxmlformats.org/officeDocument/2006/relationships/image" Target="../media/image27.jpeg"/><Relationship Id="rId7" Type="http://schemas.openxmlformats.org/officeDocument/2006/relationships/hyperlink" Target="http://photo.tlw.cn/7/JPEG/Vol_113/ER004_L.htm" TargetMode="External"/><Relationship Id="rId12" Type="http://schemas.openxmlformats.org/officeDocument/2006/relationships/image" Target="../media/image14.jpeg"/><Relationship Id="rId17" Type="http://schemas.openxmlformats.org/officeDocument/2006/relationships/hyperlink" Target="http://photo.tlw.cn/5/JPEG640/087/151_200/DP151_L.htm" TargetMode="External"/><Relationship Id="rId2" Type="http://schemas.openxmlformats.org/officeDocument/2006/relationships/hyperlink" Target="http://photo.tlw.cn/7/JPEG/Vol_117/EV163_L.htm" TargetMode="External"/><Relationship Id="rId16" Type="http://schemas.openxmlformats.org/officeDocument/2006/relationships/image" Target="../media/image5.jpeg"/><Relationship Id="rId20" Type="http://schemas.openxmlformats.org/officeDocument/2006/relationships/image" Target="../media/image4.jpeg"/><Relationship Id="rId1" Type="http://schemas.openxmlformats.org/officeDocument/2006/relationships/slideMaster" Target="../slideMasters/slideMaster4.xml"/><Relationship Id="rId6" Type="http://schemas.openxmlformats.org/officeDocument/2006/relationships/image" Target="../media/image12.jpeg"/><Relationship Id="rId11" Type="http://schemas.openxmlformats.org/officeDocument/2006/relationships/hyperlink" Target="http://photo.tlw.cn/5/JPEG640/097/001_050/DZ006_L.htm" TargetMode="External"/><Relationship Id="rId5" Type="http://schemas.openxmlformats.org/officeDocument/2006/relationships/hyperlink" Target="http://photo.tlw.cn/7/JPEG/Vol_126/FE088_L.htm" TargetMode="External"/><Relationship Id="rId15" Type="http://schemas.openxmlformats.org/officeDocument/2006/relationships/hyperlink" Target="http://photo.tlw.cn/7/JPEG/Vol_113/ER147_L.htm" TargetMode="External"/><Relationship Id="rId10" Type="http://schemas.openxmlformats.org/officeDocument/2006/relationships/image" Target="../media/image13.jpeg"/><Relationship Id="rId19" Type="http://schemas.openxmlformats.org/officeDocument/2006/relationships/hyperlink" Target="http://photo.tlw.cn/7/JPEG/Vol_117/EV032_L.htm" TargetMode="External"/><Relationship Id="rId4" Type="http://schemas.openxmlformats.org/officeDocument/2006/relationships/image" Target="../media/image10.jpeg"/><Relationship Id="rId9" Type="http://schemas.openxmlformats.org/officeDocument/2006/relationships/hyperlink" Target="http://photo.tlw.cn/5/JPEG640/087/151_200/DP172_L.htm" TargetMode="External"/><Relationship Id="rId14" Type="http://schemas.openxmlformats.org/officeDocument/2006/relationships/image" Target="../media/image3.jpe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2" name="Picture 1" descr="EV163_T">
            <a:hlinkClick r:id="rId2"/>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5445125"/>
            <a:ext cx="863600" cy="115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2" descr="上标题"/>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260350"/>
            <a:ext cx="9144000" cy="88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3" descr="CAS_logo"/>
          <p:cNvPicPr>
            <a:picLocks noChangeAspect="1" noChangeArrowheads="1"/>
          </p:cNvPicPr>
          <p:nvPr/>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44463" y="-26988"/>
            <a:ext cx="3059112" cy="9366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descr="FE088_T">
            <a:hlinkClick r:id="rId6"/>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067175" y="5437188"/>
            <a:ext cx="1657350" cy="1160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descr="ER004_T">
            <a:hlinkClick r:id="rId8"/>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724525" y="5437188"/>
            <a:ext cx="865188" cy="115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descr="DP172_T">
            <a:hlinkClick r:id="rId10"/>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6588125" y="5437188"/>
            <a:ext cx="863600" cy="115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7" descr="DZ006_T">
            <a:hlinkClick r:id="rId12"/>
          </p:cNvPr>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8280400" y="5437188"/>
            <a:ext cx="863600" cy="115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8" descr="AH016_T">
            <a:hlinkClick r:id="rId14"/>
          </p:cNvPr>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1692275" y="5437188"/>
            <a:ext cx="1511300" cy="1133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9" descr="ER147_T">
            <a:hlinkClick r:id="rId16"/>
          </p:cNvPr>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827088" y="5437188"/>
            <a:ext cx="865187" cy="115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0" descr="DP151_T">
            <a:hlinkClick r:id="rId18"/>
          </p:cNvPr>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3203575" y="5437188"/>
            <a:ext cx="863600" cy="115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1" descr="EV032_T">
            <a:hlinkClick r:id="rId20"/>
          </p:cNvPr>
          <p:cNvPicPr>
            <a:picLocks noChangeAspect="1" noChangeArrowheads="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7451725" y="5437188"/>
            <a:ext cx="863600" cy="115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ectangle 12"/>
          <p:cNvSpPr>
            <a:spLocks noChangeArrowheads="1"/>
          </p:cNvSpPr>
          <p:nvPr/>
        </p:nvSpPr>
        <p:spPr bwMode="auto">
          <a:xfrm>
            <a:off x="0" y="6570663"/>
            <a:ext cx="9144000" cy="287337"/>
          </a:xfrm>
          <a:prstGeom prst="rect">
            <a:avLst/>
          </a:prstGeom>
          <a:gradFill rotWithShape="1">
            <a:gsLst>
              <a:gs pos="0">
                <a:schemeClr val="bg1"/>
              </a:gs>
              <a:gs pos="100000">
                <a:srgbClr val="BCD4E2"/>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14" name="Rectangle 0"/>
          <p:cNvSpPr>
            <a:spLocks noChangeArrowheads="1"/>
          </p:cNvSpPr>
          <p:nvPr/>
        </p:nvSpPr>
        <p:spPr bwMode="auto">
          <a:xfrm>
            <a:off x="1187450" y="979488"/>
            <a:ext cx="7956550" cy="7207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Tree>
    <p:extLst>
      <p:ext uri="{BB962C8B-B14F-4D97-AF65-F5344CB8AC3E}">
        <p14:creationId xmlns:p14="http://schemas.microsoft.com/office/powerpoint/2010/main" val="38710260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6442205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6474016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bl">
  <p:cSld name="标题和表格">
    <p:spTree>
      <p:nvGrpSpPr>
        <p:cNvPr id="1" name=""/>
        <p:cNvGrpSpPr/>
        <p:nvPr/>
      </p:nvGrpSpPr>
      <p:grpSpPr>
        <a:xfrm>
          <a:off x="0" y="0"/>
          <a:ext cx="0" cy="0"/>
          <a:chOff x="0" y="0"/>
          <a:chExt cx="0" cy="0"/>
        </a:xfrm>
      </p:grpSpPr>
      <p:sp>
        <p:nvSpPr>
          <p:cNvPr id="4" name="Rectangle 38"/>
          <p:cNvSpPr>
            <a:spLocks noChangeArrowheads="1"/>
          </p:cNvSpPr>
          <p:nvPr/>
        </p:nvSpPr>
        <p:spPr bwMode="auto">
          <a:xfrm>
            <a:off x="2122488" y="0"/>
            <a:ext cx="3241675" cy="539750"/>
          </a:xfrm>
          <a:prstGeom prst="rect">
            <a:avLst/>
          </a:prstGeom>
          <a:gradFill rotWithShape="1">
            <a:gsLst>
              <a:gs pos="0">
                <a:srgbClr val="FFFFFF">
                  <a:alpha val="48000"/>
                </a:srgbClr>
              </a:gs>
              <a:gs pos="100000">
                <a:srgbClr val="0066FF">
                  <a:alpha val="75000"/>
                </a:srgbClr>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endParaRPr lang="zh-CN" altLang="zh-CN">
              <a:solidFill>
                <a:schemeClr val="accent2"/>
              </a:solidFill>
              <a:latin typeface="华文隶书" pitchFamily="2" charset="-122"/>
              <a:ea typeface="华文隶书" pitchFamily="2" charset="-122"/>
            </a:endParaRPr>
          </a:p>
        </p:txBody>
      </p:sp>
      <p:grpSp>
        <p:nvGrpSpPr>
          <p:cNvPr id="5" name="Group 4"/>
          <p:cNvGrpSpPr>
            <a:grpSpLocks/>
          </p:cNvGrpSpPr>
          <p:nvPr/>
        </p:nvGrpSpPr>
        <p:grpSpPr bwMode="auto">
          <a:xfrm>
            <a:off x="468313" y="1916113"/>
            <a:ext cx="8458200" cy="4572000"/>
            <a:chOff x="144" y="480"/>
            <a:chExt cx="5424" cy="3840"/>
          </a:xfrm>
        </p:grpSpPr>
        <p:sp>
          <p:nvSpPr>
            <p:cNvPr id="6" name="Rectangle 5"/>
            <p:cNvSpPr>
              <a:spLocks noChangeArrowheads="1"/>
            </p:cNvSpPr>
            <p:nvPr/>
          </p:nvSpPr>
          <p:spPr bwMode="auto">
            <a:xfrm>
              <a:off x="5520" y="480"/>
              <a:ext cx="48" cy="3840"/>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7" name="Rectangle 6"/>
            <p:cNvSpPr>
              <a:spLocks noChangeArrowheads="1"/>
            </p:cNvSpPr>
            <p:nvPr/>
          </p:nvSpPr>
          <p:spPr bwMode="auto">
            <a:xfrm>
              <a:off x="5328" y="768"/>
              <a:ext cx="48" cy="3552"/>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8" name="Rectangle 7"/>
            <p:cNvSpPr>
              <a:spLocks noChangeArrowheads="1"/>
            </p:cNvSpPr>
            <p:nvPr/>
          </p:nvSpPr>
          <p:spPr bwMode="auto">
            <a:xfrm>
              <a:off x="5136" y="1056"/>
              <a:ext cx="48" cy="3264"/>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9" name="Rectangle 8"/>
            <p:cNvSpPr>
              <a:spLocks noChangeArrowheads="1"/>
            </p:cNvSpPr>
            <p:nvPr/>
          </p:nvSpPr>
          <p:spPr bwMode="auto">
            <a:xfrm>
              <a:off x="4944" y="1296"/>
              <a:ext cx="48" cy="3024"/>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10" name="Rectangle 9"/>
            <p:cNvSpPr>
              <a:spLocks noChangeArrowheads="1"/>
            </p:cNvSpPr>
            <p:nvPr/>
          </p:nvSpPr>
          <p:spPr bwMode="auto">
            <a:xfrm>
              <a:off x="4752" y="1536"/>
              <a:ext cx="54" cy="2784"/>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11" name="Rectangle 10"/>
            <p:cNvSpPr>
              <a:spLocks noChangeArrowheads="1"/>
            </p:cNvSpPr>
            <p:nvPr/>
          </p:nvSpPr>
          <p:spPr bwMode="auto">
            <a:xfrm>
              <a:off x="4560" y="1584"/>
              <a:ext cx="48" cy="2736"/>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12" name="Rectangle 11"/>
            <p:cNvSpPr>
              <a:spLocks noChangeArrowheads="1"/>
            </p:cNvSpPr>
            <p:nvPr/>
          </p:nvSpPr>
          <p:spPr bwMode="auto">
            <a:xfrm>
              <a:off x="4368" y="1680"/>
              <a:ext cx="48" cy="2640"/>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13" name="Rectangle 12"/>
            <p:cNvSpPr>
              <a:spLocks noChangeArrowheads="1"/>
            </p:cNvSpPr>
            <p:nvPr/>
          </p:nvSpPr>
          <p:spPr bwMode="auto">
            <a:xfrm>
              <a:off x="4176" y="1920"/>
              <a:ext cx="48" cy="2400"/>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14" name="Rectangle 13"/>
            <p:cNvSpPr>
              <a:spLocks noChangeArrowheads="1"/>
            </p:cNvSpPr>
            <p:nvPr/>
          </p:nvSpPr>
          <p:spPr bwMode="auto">
            <a:xfrm>
              <a:off x="3984" y="2112"/>
              <a:ext cx="48" cy="2208"/>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15" name="Rectangle 14"/>
            <p:cNvSpPr>
              <a:spLocks noChangeArrowheads="1"/>
            </p:cNvSpPr>
            <p:nvPr/>
          </p:nvSpPr>
          <p:spPr bwMode="auto">
            <a:xfrm>
              <a:off x="3792" y="2256"/>
              <a:ext cx="53" cy="2064"/>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16" name="Rectangle 15"/>
            <p:cNvSpPr>
              <a:spLocks noChangeArrowheads="1"/>
            </p:cNvSpPr>
            <p:nvPr/>
          </p:nvSpPr>
          <p:spPr bwMode="auto">
            <a:xfrm>
              <a:off x="3600" y="2448"/>
              <a:ext cx="48" cy="1872"/>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17" name="Rectangle 16"/>
            <p:cNvSpPr>
              <a:spLocks noChangeArrowheads="1"/>
            </p:cNvSpPr>
            <p:nvPr/>
          </p:nvSpPr>
          <p:spPr bwMode="auto">
            <a:xfrm>
              <a:off x="3408" y="2592"/>
              <a:ext cx="48" cy="1728"/>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18" name="Rectangle 17"/>
            <p:cNvSpPr>
              <a:spLocks noChangeArrowheads="1"/>
            </p:cNvSpPr>
            <p:nvPr/>
          </p:nvSpPr>
          <p:spPr bwMode="auto">
            <a:xfrm>
              <a:off x="3216" y="2736"/>
              <a:ext cx="48" cy="1584"/>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19" name="Rectangle 18"/>
            <p:cNvSpPr>
              <a:spLocks noChangeArrowheads="1"/>
            </p:cNvSpPr>
            <p:nvPr/>
          </p:nvSpPr>
          <p:spPr bwMode="auto">
            <a:xfrm>
              <a:off x="3024" y="2880"/>
              <a:ext cx="48" cy="1440"/>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20" name="Rectangle 19"/>
            <p:cNvSpPr>
              <a:spLocks noChangeArrowheads="1"/>
            </p:cNvSpPr>
            <p:nvPr/>
          </p:nvSpPr>
          <p:spPr bwMode="auto">
            <a:xfrm>
              <a:off x="2832" y="2976"/>
              <a:ext cx="53" cy="1344"/>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21" name="Rectangle 20"/>
            <p:cNvSpPr>
              <a:spLocks noChangeArrowheads="1"/>
            </p:cNvSpPr>
            <p:nvPr/>
          </p:nvSpPr>
          <p:spPr bwMode="auto">
            <a:xfrm>
              <a:off x="2640" y="3072"/>
              <a:ext cx="48" cy="1248"/>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22" name="Rectangle 21"/>
            <p:cNvSpPr>
              <a:spLocks noChangeArrowheads="1"/>
            </p:cNvSpPr>
            <p:nvPr/>
          </p:nvSpPr>
          <p:spPr bwMode="auto">
            <a:xfrm>
              <a:off x="2448" y="3168"/>
              <a:ext cx="48" cy="1152"/>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23" name="Rectangle 22"/>
            <p:cNvSpPr>
              <a:spLocks noChangeArrowheads="1"/>
            </p:cNvSpPr>
            <p:nvPr/>
          </p:nvSpPr>
          <p:spPr bwMode="auto">
            <a:xfrm>
              <a:off x="2256" y="3264"/>
              <a:ext cx="48" cy="1056"/>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24" name="Rectangle 23"/>
            <p:cNvSpPr>
              <a:spLocks noChangeArrowheads="1"/>
            </p:cNvSpPr>
            <p:nvPr/>
          </p:nvSpPr>
          <p:spPr bwMode="auto">
            <a:xfrm>
              <a:off x="2064" y="3360"/>
              <a:ext cx="48" cy="960"/>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25" name="Rectangle 24"/>
            <p:cNvSpPr>
              <a:spLocks noChangeArrowheads="1"/>
            </p:cNvSpPr>
            <p:nvPr/>
          </p:nvSpPr>
          <p:spPr bwMode="auto">
            <a:xfrm>
              <a:off x="1872" y="3408"/>
              <a:ext cx="52" cy="912"/>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26" name="Rectangle 25"/>
            <p:cNvSpPr>
              <a:spLocks noChangeArrowheads="1"/>
            </p:cNvSpPr>
            <p:nvPr/>
          </p:nvSpPr>
          <p:spPr bwMode="auto">
            <a:xfrm>
              <a:off x="1680" y="3504"/>
              <a:ext cx="48" cy="816"/>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27" name="Rectangle 26"/>
            <p:cNvSpPr>
              <a:spLocks noChangeArrowheads="1"/>
            </p:cNvSpPr>
            <p:nvPr/>
          </p:nvSpPr>
          <p:spPr bwMode="auto">
            <a:xfrm>
              <a:off x="1488" y="3600"/>
              <a:ext cx="48" cy="720"/>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28" name="Rectangle 27"/>
            <p:cNvSpPr>
              <a:spLocks noChangeArrowheads="1"/>
            </p:cNvSpPr>
            <p:nvPr/>
          </p:nvSpPr>
          <p:spPr bwMode="auto">
            <a:xfrm>
              <a:off x="1296" y="3648"/>
              <a:ext cx="48" cy="672"/>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29" name="Rectangle 28"/>
            <p:cNvSpPr>
              <a:spLocks noChangeArrowheads="1"/>
            </p:cNvSpPr>
            <p:nvPr/>
          </p:nvSpPr>
          <p:spPr bwMode="auto">
            <a:xfrm>
              <a:off x="1104" y="3744"/>
              <a:ext cx="48" cy="572"/>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30" name="Rectangle 29"/>
            <p:cNvSpPr>
              <a:spLocks noChangeArrowheads="1"/>
            </p:cNvSpPr>
            <p:nvPr/>
          </p:nvSpPr>
          <p:spPr bwMode="auto">
            <a:xfrm>
              <a:off x="912" y="3744"/>
              <a:ext cx="52" cy="572"/>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31" name="Rectangle 30"/>
            <p:cNvSpPr>
              <a:spLocks noChangeArrowheads="1"/>
            </p:cNvSpPr>
            <p:nvPr/>
          </p:nvSpPr>
          <p:spPr bwMode="auto">
            <a:xfrm>
              <a:off x="720" y="3792"/>
              <a:ext cx="48" cy="524"/>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32" name="Rectangle 31"/>
            <p:cNvSpPr>
              <a:spLocks noChangeArrowheads="1"/>
            </p:cNvSpPr>
            <p:nvPr/>
          </p:nvSpPr>
          <p:spPr bwMode="auto">
            <a:xfrm flipH="1">
              <a:off x="528" y="3840"/>
              <a:ext cx="48" cy="476"/>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33" name="Rectangle 32"/>
            <p:cNvSpPr>
              <a:spLocks noChangeArrowheads="1"/>
            </p:cNvSpPr>
            <p:nvPr/>
          </p:nvSpPr>
          <p:spPr bwMode="auto">
            <a:xfrm flipH="1">
              <a:off x="336" y="3888"/>
              <a:ext cx="48" cy="428"/>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34" name="Rectangle 33"/>
            <p:cNvSpPr>
              <a:spLocks noChangeArrowheads="1"/>
            </p:cNvSpPr>
            <p:nvPr/>
          </p:nvSpPr>
          <p:spPr bwMode="auto">
            <a:xfrm flipH="1">
              <a:off x="144" y="3888"/>
              <a:ext cx="48" cy="428"/>
            </a:xfrm>
            <a:prstGeom prst="rect">
              <a:avLst/>
            </a:prstGeom>
            <a:gradFill rotWithShape="0">
              <a:gsLst>
                <a:gs pos="0">
                  <a:srgbClr val="CCECFF">
                    <a:gamma/>
                    <a:tint val="0"/>
                    <a:invGamma/>
                  </a:srgbClr>
                </a:gs>
                <a:gs pos="100000">
                  <a:srgbClr val="CCECFF"/>
                </a:gs>
              </a:gsLst>
              <a:lin ang="5400000" scaled="1"/>
            </a:gradFill>
            <a:ln w="9525">
              <a:noFill/>
              <a:miter lim="800000"/>
              <a:headEnd/>
              <a:tailEnd/>
            </a:ln>
            <a:effectLst/>
          </p:spPr>
          <p:txBody>
            <a:bodyPr wrap="none" anchor="ctr"/>
            <a:lstStyle/>
            <a:p>
              <a:pPr algn="ctr">
                <a:defRPr/>
              </a:pPr>
              <a:endParaRPr lang="zh-CN" altLang="zh-CN">
                <a:solidFill>
                  <a:srgbClr val="FFCC00"/>
                </a:solidFill>
                <a:effectLst>
                  <a:outerShdw blurRad="38100" dist="38100" dir="2700000" algn="tl">
                    <a:srgbClr val="000000"/>
                  </a:outerShdw>
                </a:effectLst>
              </a:endParaRPr>
            </a:p>
          </p:txBody>
        </p:sp>
      </p:grpSp>
      <p:graphicFrame>
        <p:nvGraphicFramePr>
          <p:cNvPr id="35" name="Object 39"/>
          <p:cNvGraphicFramePr>
            <a:graphicFrameLocks noChangeAspect="1"/>
          </p:cNvGraphicFramePr>
          <p:nvPr/>
        </p:nvGraphicFramePr>
        <p:xfrm>
          <a:off x="144463" y="66675"/>
          <a:ext cx="1981200" cy="554038"/>
        </p:xfrm>
        <a:graphic>
          <a:graphicData uri="http://schemas.openxmlformats.org/presentationml/2006/ole">
            <mc:AlternateContent xmlns:mc="http://schemas.openxmlformats.org/markup-compatibility/2006">
              <mc:Choice xmlns:v="urn:schemas-microsoft-com:vml" Requires="v">
                <p:oleObj spid="_x0000_s107677" name="Image" r:id="rId3" imgW="11881398" imgH="3303918" progId="">
                  <p:embed/>
                </p:oleObj>
              </mc:Choice>
              <mc:Fallback>
                <p:oleObj name="Image" r:id="rId3" imgW="11881398" imgH="3303918" progId="">
                  <p:embed/>
                  <p:pic>
                    <p:nvPicPr>
                      <p:cNvPr id="0" name="Picture 225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463" y="66675"/>
                        <a:ext cx="1981200" cy="554038"/>
                      </a:xfrm>
                      <a:prstGeom prst="rect">
                        <a:avLst/>
                      </a:prstGeom>
                      <a:noFill/>
                      <a:ln>
                        <a:noFill/>
                      </a:ln>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37" name="Text Box 45"/>
          <p:cNvSpPr txBox="1">
            <a:spLocks noChangeArrowheads="1"/>
          </p:cNvSpPr>
          <p:nvPr/>
        </p:nvSpPr>
        <p:spPr bwMode="auto">
          <a:xfrm>
            <a:off x="323850" y="6538913"/>
            <a:ext cx="431800" cy="274637"/>
          </a:xfrm>
          <a:prstGeom prst="rect">
            <a:avLst/>
          </a:prstGeom>
          <a:noFill/>
          <a:ln w="9525">
            <a:noFill/>
            <a:miter lim="800000"/>
            <a:headEnd/>
            <a:tailEnd/>
          </a:ln>
          <a:effectLst/>
        </p:spPr>
        <p:txBody>
          <a:bodyPr>
            <a:spAutoFit/>
          </a:bodyPr>
          <a:lstStyle>
            <a:lvl1pPr>
              <a:defRPr kumimoji="1" sz="2400">
                <a:solidFill>
                  <a:schemeClr val="tx1"/>
                </a:solidFill>
                <a:latin typeface="Calibri" pitchFamily="34" charset="0"/>
                <a:ea typeface="宋体" pitchFamily="2" charset="-122"/>
              </a:defRPr>
            </a:lvl1pPr>
            <a:lvl2pPr marL="742950" indent="-285750">
              <a:defRPr kumimoji="1" sz="2400">
                <a:solidFill>
                  <a:schemeClr val="tx1"/>
                </a:solidFill>
                <a:latin typeface="Calibri" pitchFamily="34" charset="0"/>
                <a:ea typeface="宋体" pitchFamily="2" charset="-122"/>
              </a:defRPr>
            </a:lvl2pPr>
            <a:lvl3pPr marL="1143000" indent="-228600">
              <a:defRPr kumimoji="1" sz="2400">
                <a:solidFill>
                  <a:schemeClr val="tx1"/>
                </a:solidFill>
                <a:latin typeface="Calibri" pitchFamily="34" charset="0"/>
                <a:ea typeface="宋体" pitchFamily="2" charset="-122"/>
              </a:defRPr>
            </a:lvl3pPr>
            <a:lvl4pPr marL="1600200" indent="-228600">
              <a:defRPr kumimoji="1" sz="2400">
                <a:solidFill>
                  <a:schemeClr val="tx1"/>
                </a:solidFill>
                <a:latin typeface="Calibri" pitchFamily="34" charset="0"/>
                <a:ea typeface="宋体" pitchFamily="2" charset="-122"/>
              </a:defRPr>
            </a:lvl4pPr>
            <a:lvl5pPr marL="2057400" indent="-228600">
              <a:defRPr kumimoji="1" sz="2400">
                <a:solidFill>
                  <a:schemeClr val="tx1"/>
                </a:solidFill>
                <a:latin typeface="Calibri" pitchFamily="34" charset="0"/>
                <a:ea typeface="宋体" pitchFamily="2" charset="-122"/>
              </a:defRPr>
            </a:lvl5pPr>
            <a:lvl6pPr marL="2514600" indent="-228600" fontAlgn="base">
              <a:spcBef>
                <a:spcPct val="0"/>
              </a:spcBef>
              <a:spcAft>
                <a:spcPct val="0"/>
              </a:spcAft>
              <a:defRPr kumimoji="1" sz="2400">
                <a:solidFill>
                  <a:schemeClr val="tx1"/>
                </a:solidFill>
                <a:latin typeface="Calibri" pitchFamily="34" charset="0"/>
                <a:ea typeface="宋体" pitchFamily="2" charset="-122"/>
              </a:defRPr>
            </a:lvl6pPr>
            <a:lvl7pPr marL="2971800" indent="-228600" fontAlgn="base">
              <a:spcBef>
                <a:spcPct val="0"/>
              </a:spcBef>
              <a:spcAft>
                <a:spcPct val="0"/>
              </a:spcAft>
              <a:defRPr kumimoji="1" sz="2400">
                <a:solidFill>
                  <a:schemeClr val="tx1"/>
                </a:solidFill>
                <a:latin typeface="Calibri" pitchFamily="34" charset="0"/>
                <a:ea typeface="宋体" pitchFamily="2" charset="-122"/>
              </a:defRPr>
            </a:lvl7pPr>
            <a:lvl8pPr marL="3429000" indent="-228600" fontAlgn="base">
              <a:spcBef>
                <a:spcPct val="0"/>
              </a:spcBef>
              <a:spcAft>
                <a:spcPct val="0"/>
              </a:spcAft>
              <a:defRPr kumimoji="1" sz="2400">
                <a:solidFill>
                  <a:schemeClr val="tx1"/>
                </a:solidFill>
                <a:latin typeface="Calibri" pitchFamily="34" charset="0"/>
                <a:ea typeface="宋体" pitchFamily="2" charset="-122"/>
              </a:defRPr>
            </a:lvl8pPr>
            <a:lvl9pPr marL="3886200" indent="-228600" fontAlgn="base">
              <a:spcBef>
                <a:spcPct val="0"/>
              </a:spcBef>
              <a:spcAft>
                <a:spcPct val="0"/>
              </a:spcAft>
              <a:defRPr kumimoji="1" sz="2400">
                <a:solidFill>
                  <a:schemeClr val="tx1"/>
                </a:solidFill>
                <a:latin typeface="Calibri" pitchFamily="34" charset="0"/>
                <a:ea typeface="宋体" pitchFamily="2" charset="-122"/>
              </a:defRPr>
            </a:lvl9pPr>
          </a:lstStyle>
          <a:p>
            <a:pPr>
              <a:spcBef>
                <a:spcPct val="50000"/>
              </a:spcBef>
            </a:pPr>
            <a:fld id="{524BDBD4-AE68-4176-B0F1-7C61605F619F}" type="slidenum">
              <a:rPr kumimoji="0" lang="en-US" altLang="zh-CN" sz="1200">
                <a:solidFill>
                  <a:schemeClr val="accent2"/>
                </a:solidFill>
              </a:rPr>
              <a:pPr>
                <a:spcBef>
                  <a:spcPct val="50000"/>
                </a:spcBef>
              </a:pPr>
              <a:t>‹#›</a:t>
            </a:fld>
            <a:endParaRPr kumimoji="0" lang="en-US" altLang="zh-CN" sz="1200">
              <a:solidFill>
                <a:schemeClr val="accent2"/>
              </a:solidFill>
            </a:endParaRPr>
          </a:p>
        </p:txBody>
      </p:sp>
      <p:pic>
        <p:nvPicPr>
          <p:cNvPr id="38" name="Picture 46" descr="ER004_T">
            <a:hlinkClick r:id="rId5"/>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246688" y="0"/>
            <a:ext cx="404812"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 name="Picture 47" descr="AH016_T">
            <a:hlinkClick r:id="rId7"/>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445250" y="0"/>
            <a:ext cx="719138" cy="538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 name="Picture 48" descr="EV032_T">
            <a:hlinkClick r:id="rId9"/>
          </p:cNvPr>
          <p:cNvPicPr preferRelativeResize="0">
            <a:picLocks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6038850" y="0"/>
            <a:ext cx="411163"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 name="Picture 51" descr="ER147_T">
            <a:hlinkClick r:id="rId11"/>
          </p:cNvPr>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5651500" y="0"/>
            <a:ext cx="404813"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2" name="Picture 52" descr="DP151_T">
            <a:hlinkClick r:id="rId13"/>
          </p:cNvPr>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7119938" y="0"/>
            <a:ext cx="404812"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 name="Picture 1031" descr="gseaborg"/>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7524750" y="0"/>
            <a:ext cx="719138"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 name="Picture 1032" descr="optics1"/>
          <p:cNvPicPr preferRelativeResize="0">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8237538" y="0"/>
            <a:ext cx="906462"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57200" y="1600200"/>
            <a:ext cx="8229600" cy="4525963"/>
          </a:xfrm>
          <a:prstGeom prst="rect">
            <a:avLst/>
          </a:prstGeom>
        </p:spPr>
        <p:txBody>
          <a:bodyPr/>
          <a:lstStyle/>
          <a:p>
            <a:pPr lvl="0"/>
            <a:r>
              <a:rPr lang="zh-CN" altLang="en-US" noProof="0" smtClean="0"/>
              <a:t>单击图标添加表格</a:t>
            </a:r>
            <a:endParaRPr lang="zh-CN" altLang="en-US" noProof="0"/>
          </a:p>
        </p:txBody>
      </p:sp>
      <p:sp>
        <p:nvSpPr>
          <p:cNvPr id="45" name="日期占位符 3"/>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fld id="{D25E9CDC-0970-469B-B55D-AAC0C9E7CA36}" type="datetimeFigureOut">
              <a:rPr lang="zh-CN" altLang="en-US"/>
              <a:pPr/>
              <a:t>2018/6/11</a:t>
            </a:fld>
            <a:endParaRPr lang="en-US" altLang="zh-CN"/>
          </a:p>
        </p:txBody>
      </p:sp>
      <p:sp>
        <p:nvSpPr>
          <p:cNvPr id="46" name="页脚占位符 4"/>
          <p:cNvSpPr>
            <a:spLocks noGrp="1"/>
          </p:cNvSpPr>
          <p:nvPr>
            <p:ph type="ftr" sz="quarter" idx="11"/>
          </p:nvPr>
        </p:nvSpPr>
        <p:spPr>
          <a:xfrm>
            <a:off x="3124200" y="6356350"/>
            <a:ext cx="2895600" cy="365125"/>
          </a:xfrm>
          <a:prstGeom prst="rect">
            <a:avLst/>
          </a:prstGeom>
        </p:spPr>
        <p:txBody>
          <a:bodyPr/>
          <a:lstStyle>
            <a:lvl1pPr>
              <a:defRPr>
                <a:latin typeface="Calibri" pitchFamily="34" charset="0"/>
                <a:ea typeface="宋体" pitchFamily="2" charset="-122"/>
                <a:cs typeface="+mn-cs"/>
              </a:defRPr>
            </a:lvl1pPr>
          </a:lstStyle>
          <a:p>
            <a:pPr>
              <a:defRPr/>
            </a:pPr>
            <a:endParaRPr lang="zh-CN" altLang="en-US"/>
          </a:p>
        </p:txBody>
      </p:sp>
      <p:sp>
        <p:nvSpPr>
          <p:cNvPr id="47" name="灯片编号占位符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fld id="{42333900-0B27-4963-A49E-C12DE9874EF8}" type="slidenum">
              <a:rPr lang="zh-CN" altLang="en-US"/>
              <a:pPr/>
              <a:t>‹#›</a:t>
            </a:fld>
            <a:endParaRPr lang="en-US" altLang="zh-CN"/>
          </a:p>
        </p:txBody>
      </p:sp>
    </p:spTree>
    <p:extLst>
      <p:ext uri="{BB962C8B-B14F-4D97-AF65-F5344CB8AC3E}">
        <p14:creationId xmlns:p14="http://schemas.microsoft.com/office/powerpoint/2010/main" val="31430556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2" name="Group 0"/>
          <p:cNvGrpSpPr>
            <a:grpSpLocks/>
          </p:cNvGrpSpPr>
          <p:nvPr/>
        </p:nvGrpSpPr>
        <p:grpSpPr bwMode="auto">
          <a:xfrm>
            <a:off x="0" y="-26988"/>
            <a:ext cx="9144000" cy="6884988"/>
            <a:chOff x="0" y="-17"/>
            <a:chExt cx="5760" cy="4337"/>
          </a:xfrm>
        </p:grpSpPr>
        <p:pic>
          <p:nvPicPr>
            <p:cNvPr id="3" name="Picture 1" descr="EV163_T">
              <a:hlinkClick r:id="rId2"/>
            </p:cNvPr>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0" y="3430"/>
              <a:ext cx="544" cy="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2" descr="上标题"/>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0" y="164"/>
              <a:ext cx="5760" cy="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3" descr="CAS_logo"/>
            <p:cNvPicPr>
              <a:picLocks noChangeAspect="1" noChangeArrowheads="1"/>
            </p:cNvPicPr>
            <p:nvPr userDrawn="1"/>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1" y="-17"/>
              <a:ext cx="1927" cy="5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4" descr="FE088_T">
              <a:hlinkClick r:id="rId6"/>
            </p:cNvPr>
            <p:cNvPicPr>
              <a:picLocks noChangeAspect="1" noChangeArrowheads="1"/>
            </p:cNvPicPr>
            <p:nvPr userDrawn="1"/>
          </p:nvPicPr>
          <p:blipFill>
            <a:blip r:embed="rId7" cstate="print">
              <a:extLst>
                <a:ext uri="{28A0092B-C50C-407E-A947-70E740481C1C}">
                  <a14:useLocalDpi xmlns:a14="http://schemas.microsoft.com/office/drawing/2010/main" val="0"/>
                </a:ext>
              </a:extLst>
            </a:blip>
            <a:srcRect/>
            <a:stretch>
              <a:fillRect/>
            </a:stretch>
          </p:blipFill>
          <p:spPr bwMode="auto">
            <a:xfrm>
              <a:off x="2562" y="3425"/>
              <a:ext cx="1044" cy="7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5" descr="ER004_T">
              <a:hlinkClick r:id="rId8"/>
            </p:cNvPr>
            <p:cNvPicPr>
              <a:picLocks noChangeAspect="1" noChangeArrowheads="1"/>
            </p:cNvPicPr>
            <p:nvPr userDrawn="1"/>
          </p:nvPicPr>
          <p:blipFill>
            <a:blip r:embed="rId9" cstate="print">
              <a:extLst>
                <a:ext uri="{28A0092B-C50C-407E-A947-70E740481C1C}">
                  <a14:useLocalDpi xmlns:a14="http://schemas.microsoft.com/office/drawing/2010/main" val="0"/>
                </a:ext>
              </a:extLst>
            </a:blip>
            <a:srcRect/>
            <a:stretch>
              <a:fillRect/>
            </a:stretch>
          </p:blipFill>
          <p:spPr bwMode="auto">
            <a:xfrm>
              <a:off x="3606" y="3425"/>
              <a:ext cx="545" cy="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6" descr="DP172_T">
              <a:hlinkClick r:id="rId10"/>
            </p:cNvPr>
            <p:cNvPicPr>
              <a:picLocks noChangeAspect="1" noChangeArrowheads="1"/>
            </p:cNvPicPr>
            <p:nvPr userDrawn="1"/>
          </p:nvPicPr>
          <p:blipFill>
            <a:blip r:embed="rId11" cstate="print">
              <a:extLst>
                <a:ext uri="{28A0092B-C50C-407E-A947-70E740481C1C}">
                  <a14:useLocalDpi xmlns:a14="http://schemas.microsoft.com/office/drawing/2010/main" val="0"/>
                </a:ext>
              </a:extLst>
            </a:blip>
            <a:srcRect/>
            <a:stretch>
              <a:fillRect/>
            </a:stretch>
          </p:blipFill>
          <p:spPr bwMode="auto">
            <a:xfrm>
              <a:off x="4150" y="3425"/>
              <a:ext cx="544" cy="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7" descr="DZ006_T">
              <a:hlinkClick r:id="rId12"/>
            </p:cNvPr>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5216" y="3425"/>
              <a:ext cx="544" cy="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8" descr="AH016_T">
              <a:hlinkClick r:id="rId14"/>
            </p:cNvPr>
            <p:cNvPicPr>
              <a:picLocks noChangeAspect="1" noChangeArrowheads="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1066" y="3425"/>
              <a:ext cx="952" cy="7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9" descr="ER147_T">
              <a:hlinkClick r:id="rId16"/>
            </p:cNvPr>
            <p:cNvPicPr>
              <a:picLocks noChangeAspect="1" noChangeArrowheads="1"/>
            </p:cNvPicPr>
            <p:nvPr userDrawn="1"/>
          </p:nvPicPr>
          <p:blipFill>
            <a:blip r:embed="rId17" cstate="print">
              <a:extLst>
                <a:ext uri="{28A0092B-C50C-407E-A947-70E740481C1C}">
                  <a14:useLocalDpi xmlns:a14="http://schemas.microsoft.com/office/drawing/2010/main" val="0"/>
                </a:ext>
              </a:extLst>
            </a:blip>
            <a:srcRect/>
            <a:stretch>
              <a:fillRect/>
            </a:stretch>
          </p:blipFill>
          <p:spPr bwMode="auto">
            <a:xfrm>
              <a:off x="521" y="3425"/>
              <a:ext cx="545" cy="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0" descr="DP151_T">
              <a:hlinkClick r:id="rId18"/>
            </p:cNvPr>
            <p:cNvPicPr>
              <a:picLocks noChangeAspect="1" noChangeArrowheads="1"/>
            </p:cNvPicPr>
            <p:nvPr userDrawn="1"/>
          </p:nvPicPr>
          <p:blipFill>
            <a:blip r:embed="rId19" cstate="print">
              <a:extLst>
                <a:ext uri="{28A0092B-C50C-407E-A947-70E740481C1C}">
                  <a14:useLocalDpi xmlns:a14="http://schemas.microsoft.com/office/drawing/2010/main" val="0"/>
                </a:ext>
              </a:extLst>
            </a:blip>
            <a:srcRect/>
            <a:stretch>
              <a:fillRect/>
            </a:stretch>
          </p:blipFill>
          <p:spPr bwMode="auto">
            <a:xfrm>
              <a:off x="2018" y="3425"/>
              <a:ext cx="544" cy="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11" descr="EV032_T">
              <a:hlinkClick r:id="rId20"/>
            </p:cNvPr>
            <p:cNvPicPr>
              <a:picLocks noChangeAspect="1" noChangeArrowheads="1"/>
            </p:cNvPicPr>
            <p:nvPr userDrawn="1"/>
          </p:nvPicPr>
          <p:blipFill>
            <a:blip r:embed="rId21" cstate="print">
              <a:extLst>
                <a:ext uri="{28A0092B-C50C-407E-A947-70E740481C1C}">
                  <a14:useLocalDpi xmlns:a14="http://schemas.microsoft.com/office/drawing/2010/main" val="0"/>
                </a:ext>
              </a:extLst>
            </a:blip>
            <a:srcRect/>
            <a:stretch>
              <a:fillRect/>
            </a:stretch>
          </p:blipFill>
          <p:spPr bwMode="auto">
            <a:xfrm>
              <a:off x="4694" y="3425"/>
              <a:ext cx="544" cy="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12"/>
            <p:cNvSpPr>
              <a:spLocks noChangeArrowheads="1"/>
            </p:cNvSpPr>
            <p:nvPr userDrawn="1"/>
          </p:nvSpPr>
          <p:spPr bwMode="auto">
            <a:xfrm>
              <a:off x="0" y="4139"/>
              <a:ext cx="5760" cy="181"/>
            </a:xfrm>
            <a:prstGeom prst="rect">
              <a:avLst/>
            </a:prstGeom>
            <a:gradFill rotWithShape="1">
              <a:gsLst>
                <a:gs pos="0">
                  <a:schemeClr val="bg1"/>
                </a:gs>
                <a:gs pos="100000">
                  <a:srgbClr val="BCD4E2"/>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solidFill>
                  <a:srgbClr val="000000"/>
                </a:solidFill>
              </a:endParaRPr>
            </a:p>
          </p:txBody>
        </p:sp>
      </p:grpSp>
      <p:sp>
        <p:nvSpPr>
          <p:cNvPr id="15" name="Rectangle 0"/>
          <p:cNvSpPr>
            <a:spLocks noChangeArrowheads="1"/>
          </p:cNvSpPr>
          <p:nvPr/>
        </p:nvSpPr>
        <p:spPr bwMode="auto">
          <a:xfrm>
            <a:off x="1187450" y="979488"/>
            <a:ext cx="7956550" cy="7207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solidFill>
                <a:srgbClr val="000000"/>
              </a:solidFill>
            </a:endParaRPr>
          </a:p>
        </p:txBody>
      </p:sp>
    </p:spTree>
    <p:extLst>
      <p:ext uri="{BB962C8B-B14F-4D97-AF65-F5344CB8AC3E}">
        <p14:creationId xmlns:p14="http://schemas.microsoft.com/office/powerpoint/2010/main" val="115854172"/>
      </p:ext>
    </p:extLst>
  </p:cSld>
  <p:clrMapOvr>
    <a:masterClrMapping/>
  </p:clrMapOvr>
  <p:transition>
    <p:pull dir="ru"/>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67544" y="548680"/>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67544" y="1772816"/>
            <a:ext cx="8229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578488637"/>
      </p:ext>
    </p:extLst>
  </p:cSld>
  <p:clrMapOvr>
    <a:masterClrMapping/>
  </p:clrMapOvr>
  <p:transition>
    <p:pull dir="ru"/>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2005593645"/>
      </p:ext>
    </p:extLst>
  </p:cSld>
  <p:clrMapOvr>
    <a:masterClrMapping/>
  </p:clrMapOvr>
  <p:transition>
    <p:pull dir="ru"/>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730172781"/>
      </p:ext>
    </p:extLst>
  </p:cSld>
  <p:clrMapOvr>
    <a:masterClrMapping/>
  </p:clrMapOvr>
  <p:transition>
    <p:pull dir="ru"/>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326575392"/>
      </p:ext>
    </p:extLst>
  </p:cSld>
  <p:clrMapOvr>
    <a:masterClrMapping/>
  </p:clrMapOvr>
  <p:transition>
    <p:pull dir="ru"/>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106167603"/>
      </p:ext>
    </p:extLst>
  </p:cSld>
  <p:clrMapOvr>
    <a:masterClrMapping/>
  </p:clrMapOvr>
  <p:transition>
    <p:pull dir="ru"/>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406640527"/>
      </p:ext>
    </p:extLst>
  </p:cSld>
  <p:clrMapOvr>
    <a:masterClrMapping/>
  </p:clrMapOvr>
  <p:transition>
    <p:pull dir="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67544" y="620688"/>
            <a:ext cx="8229600" cy="792088"/>
          </a:xfrm>
          <a:prstGeom prst="rect">
            <a:avLst/>
          </a:prstGeom>
        </p:spPr>
        <p:txBody>
          <a:bodyPr/>
          <a:lstStyle>
            <a:lvl1pPr>
              <a:defRPr b="1">
                <a:solidFill>
                  <a:schemeClr val="accent6">
                    <a:lumMod val="50000"/>
                  </a:schemeClr>
                </a:solidFill>
                <a:latin typeface="微软雅黑" pitchFamily="34" charset="-122"/>
                <a:ea typeface="微软雅黑" pitchFamily="34" charset="-122"/>
              </a:defRPr>
            </a:lvl1pPr>
          </a:lstStyle>
          <a:p>
            <a:r>
              <a:rPr lang="zh-CN" altLang="en-US" smtClean="0"/>
              <a:t>单击此处编辑母版标题样式</a:t>
            </a:r>
            <a:endParaRPr lang="zh-CN" altLang="en-US" dirty="0"/>
          </a:p>
        </p:txBody>
      </p:sp>
      <p:sp>
        <p:nvSpPr>
          <p:cNvPr id="3" name="内容占位符 2"/>
          <p:cNvSpPr>
            <a:spLocks noGrp="1"/>
          </p:cNvSpPr>
          <p:nvPr>
            <p:ph idx="1"/>
          </p:nvPr>
        </p:nvSpPr>
        <p:spPr>
          <a:xfrm>
            <a:off x="457200" y="1556792"/>
            <a:ext cx="8229600" cy="4569371"/>
          </a:xfrm>
          <a:prstGeom prst="rect">
            <a:avLst/>
          </a:prstGeom>
        </p:spPr>
        <p:txBody>
          <a:bodyPr/>
          <a:lstStyle>
            <a:lvl1pPr>
              <a:defRPr>
                <a:latin typeface="微软雅黑" pitchFamily="34" charset="-122"/>
                <a:ea typeface="微软雅黑" pitchFamily="34" charset="-122"/>
              </a:defRPr>
            </a:lvl1pPr>
            <a:lvl2pPr>
              <a:defRPr>
                <a:latin typeface="微软雅黑" pitchFamily="34" charset="-122"/>
                <a:ea typeface="微软雅黑" pitchFamily="34" charset="-122"/>
              </a:defRPr>
            </a:lvl2pPr>
            <a:lvl3pPr>
              <a:defRPr>
                <a:latin typeface="微软雅黑" pitchFamily="34" charset="-122"/>
                <a:ea typeface="微软雅黑" pitchFamily="34" charset="-122"/>
              </a:defRPr>
            </a:lvl3pPr>
            <a:lvl4pPr>
              <a:defRPr>
                <a:latin typeface="微软雅黑" pitchFamily="34" charset="-122"/>
                <a:ea typeface="微软雅黑" pitchFamily="34" charset="-122"/>
              </a:defRPr>
            </a:lvl4pPr>
            <a:lvl5pPr>
              <a:defRPr>
                <a:latin typeface="微软雅黑" pitchFamily="34" charset="-122"/>
                <a:ea typeface="微软雅黑" pitchFamily="34" charset="-122"/>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1131659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2339042227"/>
      </p:ext>
    </p:extLst>
  </p:cSld>
  <p:clrMapOvr>
    <a:masterClrMapping/>
  </p:clrMapOvr>
  <p:transition>
    <p:pull dir="ru"/>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614668222"/>
      </p:ext>
    </p:extLst>
  </p:cSld>
  <p:clrMapOvr>
    <a:masterClrMapping/>
  </p:clrMapOvr>
  <p:transition>
    <p:pull dir="ru"/>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727841520"/>
      </p:ext>
    </p:extLst>
  </p:cSld>
  <p:clrMapOvr>
    <a:masterClrMapping/>
  </p:clrMapOvr>
  <p:transition>
    <p:pull dir="ru"/>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355623869"/>
      </p:ext>
    </p:extLst>
  </p:cSld>
  <p:clrMapOvr>
    <a:masterClrMapping/>
  </p:clrMapOvr>
  <p:transition>
    <p:pull dir="ru"/>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lgn="l">
              <a:defRPr/>
            </a:lvl1pPr>
          </a:lstStyle>
          <a:p>
            <a:r>
              <a:rPr lang="zh-CN" altLang="en-US" dirty="0" smtClean="0"/>
              <a:t>单击此处编辑母版标题样式</a:t>
            </a:r>
            <a:endParaRPr lang="zh-CN" altLang="en-US" dirty="0"/>
          </a:p>
        </p:txBody>
      </p:sp>
      <p:sp>
        <p:nvSpPr>
          <p:cNvPr id="6" name="Rectangle 3"/>
          <p:cNvSpPr>
            <a:spLocks noGrp="1" noChangeArrowheads="1"/>
          </p:cNvSpPr>
          <p:nvPr>
            <p:ph idx="1"/>
          </p:nvPr>
        </p:nvSpPr>
        <p:spPr bwMode="auto">
          <a:xfrm>
            <a:off x="457200" y="1600200"/>
            <a:ext cx="8229600" cy="4525963"/>
          </a:xfrm>
          <a:prstGeom prst="rect">
            <a:avLst/>
          </a:prstGeom>
          <a:noFill/>
          <a:ln w="9525">
            <a:noFill/>
            <a:miter lim="800000"/>
            <a:headEnd/>
            <a:tailEnd/>
          </a:ln>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Rectangle 4"/>
          <p:cNvSpPr>
            <a:spLocks noGrp="1" noChangeArrowheads="1"/>
          </p:cNvSpPr>
          <p:nvPr>
            <p:ph type="dt" sz="half" idx="10"/>
          </p:nvPr>
        </p:nvSpPr>
        <p:spPr>
          <a:xfrm>
            <a:off x="457200" y="6245225"/>
            <a:ext cx="2133600" cy="476250"/>
          </a:xfrm>
          <a:prstGeom prst="rect">
            <a:avLst/>
          </a:prstGeom>
          <a:ln/>
        </p:spPr>
        <p:txBody>
          <a:bodyPr/>
          <a:lstStyle>
            <a:lvl1pPr>
              <a:defRPr/>
            </a:lvl1pPr>
          </a:lstStyle>
          <a:p>
            <a:pPr>
              <a:defRPr/>
            </a:pPr>
            <a:fld id="{28030DFD-31AD-4F30-95AD-14D763C2F764}" type="datetime1">
              <a:rPr lang="zh-CN" altLang="en-US"/>
              <a:pPr>
                <a:defRPr/>
              </a:pPr>
              <a:t>2018/6/11</a:t>
            </a:fld>
            <a:endParaRPr lang="zh-CN" altLang="en-US"/>
          </a:p>
        </p:txBody>
      </p:sp>
      <p:sp>
        <p:nvSpPr>
          <p:cNvPr id="5" name="Rectangle 4"/>
          <p:cNvSpPr>
            <a:spLocks noGrp="1" noChangeArrowheads="1"/>
          </p:cNvSpPr>
          <p:nvPr>
            <p:ph type="dt" sz="half" idx="11"/>
          </p:nvPr>
        </p:nvSpPr>
        <p:spPr>
          <a:xfrm>
            <a:off x="457200" y="6245225"/>
            <a:ext cx="2133600" cy="476250"/>
          </a:xfrm>
          <a:prstGeom prst="rect">
            <a:avLst/>
          </a:prstGeom>
          <a:ln/>
        </p:spPr>
        <p:txBody>
          <a:bodyPr/>
          <a:lstStyle>
            <a:lvl1pPr>
              <a:defRPr/>
            </a:lvl1pPr>
          </a:lstStyle>
          <a:p>
            <a:pPr>
              <a:defRPr/>
            </a:pPr>
            <a:fld id="{2268A21B-B7C0-4A40-82ED-8A2602481290}" type="datetime1">
              <a:rPr lang="zh-CN" altLang="en-US"/>
              <a:pPr>
                <a:defRPr/>
              </a:pPr>
              <a:t>2018/6/11</a:t>
            </a:fld>
            <a:endParaRPr lang="zh-CN" altLang="en-US"/>
          </a:p>
        </p:txBody>
      </p:sp>
      <p:sp>
        <p:nvSpPr>
          <p:cNvPr id="7" name="Rectangle 5"/>
          <p:cNvSpPr>
            <a:spLocks noGrp="1" noChangeArrowheads="1"/>
          </p:cNvSpPr>
          <p:nvPr>
            <p:ph type="ftr" sz="quarter" idx="12"/>
          </p:nvPr>
        </p:nvSpPr>
        <p:spPr>
          <a:xfrm>
            <a:off x="3124200" y="6245225"/>
            <a:ext cx="2895600" cy="476250"/>
          </a:xfrm>
          <a:prstGeom prst="rect">
            <a:avLst/>
          </a:prstGeom>
          <a:ln/>
        </p:spPr>
        <p:txBody>
          <a:bodyPr/>
          <a:lstStyle>
            <a:lvl1pPr>
              <a:defRPr/>
            </a:lvl1pPr>
          </a:lstStyle>
          <a:p>
            <a:pPr>
              <a:defRPr/>
            </a:pPr>
            <a:endParaRPr lang="zh-CN" altLang="en-US"/>
          </a:p>
        </p:txBody>
      </p:sp>
      <p:sp>
        <p:nvSpPr>
          <p:cNvPr id="8" name="Rectangle 6"/>
          <p:cNvSpPr>
            <a:spLocks noGrp="1" noChangeArrowheads="1"/>
          </p:cNvSpPr>
          <p:nvPr>
            <p:ph type="sldNum" sz="quarter" idx="13"/>
          </p:nvPr>
        </p:nvSpPr>
        <p:spPr>
          <a:xfrm>
            <a:off x="6553200" y="6245225"/>
            <a:ext cx="2133600" cy="476250"/>
          </a:xfrm>
          <a:prstGeom prst="rect">
            <a:avLst/>
          </a:prstGeom>
          <a:ln/>
        </p:spPr>
        <p:txBody>
          <a:bodyPr/>
          <a:lstStyle>
            <a:lvl1pPr>
              <a:defRPr/>
            </a:lvl1pPr>
          </a:lstStyle>
          <a:p>
            <a:pPr>
              <a:defRPr/>
            </a:pPr>
            <a:fld id="{478EA7E3-4D96-4EDC-B35D-ACEEDB294CF1}" type="slidenum">
              <a:rPr lang="zh-CN" altLang="en-US"/>
              <a:pPr>
                <a:defRPr/>
              </a:pPr>
              <a:t>‹#›</a:t>
            </a:fld>
            <a:endParaRPr lang="zh-CN" altLang="en-US"/>
          </a:p>
        </p:txBody>
      </p:sp>
    </p:spTree>
    <p:extLst>
      <p:ext uri="{BB962C8B-B14F-4D97-AF65-F5344CB8AC3E}">
        <p14:creationId xmlns:p14="http://schemas.microsoft.com/office/powerpoint/2010/main" val="106663298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3" name="Picture 2" descr="上标题"/>
          <p:cNvPicPr>
            <a:picLocks noChangeAspect="1" noChangeArrowheads="1"/>
          </p:cNvPicPr>
          <p:nvPr/>
        </p:nvPicPr>
        <p:blipFill>
          <a:blip r:embed="rId2" cstate="print"/>
          <a:srcRect/>
          <a:stretch>
            <a:fillRect/>
          </a:stretch>
        </p:blipFill>
        <p:spPr bwMode="auto">
          <a:xfrm>
            <a:off x="0" y="260350"/>
            <a:ext cx="9144000" cy="884238"/>
          </a:xfrm>
          <a:prstGeom prst="rect">
            <a:avLst/>
          </a:prstGeom>
          <a:noFill/>
          <a:ln w="9525">
            <a:noFill/>
            <a:miter lim="800000"/>
            <a:headEnd/>
            <a:tailEnd/>
          </a:ln>
        </p:spPr>
      </p:pic>
      <p:sp>
        <p:nvSpPr>
          <p:cNvPr id="13" name="Rectangle 12"/>
          <p:cNvSpPr>
            <a:spLocks noChangeArrowheads="1"/>
          </p:cNvSpPr>
          <p:nvPr/>
        </p:nvSpPr>
        <p:spPr bwMode="auto">
          <a:xfrm>
            <a:off x="0" y="6570663"/>
            <a:ext cx="9144000" cy="287337"/>
          </a:xfrm>
          <a:prstGeom prst="rect">
            <a:avLst/>
          </a:prstGeom>
          <a:gradFill rotWithShape="1">
            <a:gsLst>
              <a:gs pos="0">
                <a:schemeClr val="bg1"/>
              </a:gs>
              <a:gs pos="100000">
                <a:srgbClr val="BCD4E2"/>
              </a:gs>
            </a:gsLst>
            <a:lin ang="0" scaled="1"/>
          </a:gradFill>
          <a:ln w="9525">
            <a:noFill/>
            <a:miter lim="800000"/>
            <a:headEnd/>
            <a:tailEnd/>
          </a:ln>
          <a:effectLst/>
        </p:spPr>
        <p:txBody>
          <a:bodyPr wrap="none" anchor="ctr"/>
          <a:lstStyle/>
          <a:p>
            <a:pPr>
              <a:defRPr/>
            </a:pPr>
            <a:endParaRPr lang="zh-CN" altLang="en-US" sz="1800"/>
          </a:p>
        </p:txBody>
      </p:sp>
      <p:sp>
        <p:nvSpPr>
          <p:cNvPr id="14" name="Rectangle 0"/>
          <p:cNvSpPr>
            <a:spLocks noChangeArrowheads="1"/>
          </p:cNvSpPr>
          <p:nvPr/>
        </p:nvSpPr>
        <p:spPr bwMode="auto">
          <a:xfrm>
            <a:off x="1187450" y="979488"/>
            <a:ext cx="7956550" cy="720725"/>
          </a:xfrm>
          <a:prstGeom prst="rect">
            <a:avLst/>
          </a:prstGeom>
          <a:solidFill>
            <a:schemeClr val="bg1"/>
          </a:solidFill>
          <a:ln w="9525">
            <a:noFill/>
            <a:miter lim="800000"/>
            <a:headEnd/>
            <a:tailEnd/>
          </a:ln>
          <a:effectLst/>
        </p:spPr>
        <p:txBody>
          <a:bodyPr wrap="none" anchor="ctr"/>
          <a:lstStyle/>
          <a:p>
            <a:pPr>
              <a:defRPr/>
            </a:pPr>
            <a:endParaRPr lang="zh-CN" altLang="en-US" sz="1800"/>
          </a:p>
        </p:txBody>
      </p:sp>
      <p:pic>
        <p:nvPicPr>
          <p:cNvPr id="15" name="Picture 6" descr="B-1"/>
          <p:cNvPicPr>
            <a:picLocks noChangeAspect="1" noChangeArrowheads="1"/>
          </p:cNvPicPr>
          <p:nvPr/>
        </p:nvPicPr>
        <p:blipFill>
          <a:blip r:embed="rId3" cstate="print"/>
          <a:srcRect l="8194" t="52522" r="40851" b="32153"/>
          <a:stretch>
            <a:fillRect/>
          </a:stretch>
        </p:blipFill>
        <p:spPr bwMode="auto">
          <a:xfrm>
            <a:off x="7064" y="112267"/>
            <a:ext cx="3844856" cy="867221"/>
          </a:xfrm>
          <a:prstGeom prst="rect">
            <a:avLst/>
          </a:prstGeom>
          <a:noFill/>
          <a:ln w="9525">
            <a:noFill/>
            <a:miter lim="800000"/>
            <a:headEnd/>
            <a:tailEnd/>
          </a:ln>
        </p:spPr>
      </p:pic>
      <p:pic>
        <p:nvPicPr>
          <p:cNvPr id="26" name="Picture 2" descr="http://www.iie.cas.cn/jggk/ysfm/201203/W020121018557728654161.jp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1830859" y="5423818"/>
            <a:ext cx="1828800" cy="1161745"/>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4" descr="http://www.iie.cas.cn/jggk/ysfm/201203/W020121018557728677675.jpg"/>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7310350" y="5423818"/>
            <a:ext cx="1828800" cy="1161745"/>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5"/>
          <p:cNvPicPr>
            <a:picLocks noChangeAspect="1" noChangeArrowheads="1"/>
          </p:cNvPicPr>
          <p:nvPr userDrawn="1"/>
        </p:nvPicPr>
        <p:blipFill>
          <a:blip r:embed="rId6" cstate="print">
            <a:extLst>
              <a:ext uri="{28A0092B-C50C-407E-A947-70E740481C1C}">
                <a14:useLocalDpi xmlns:a14="http://schemas.microsoft.com/office/drawing/2010/main" val="0"/>
              </a:ext>
            </a:extLst>
          </a:blip>
          <a:srcRect/>
          <a:stretch>
            <a:fillRect/>
          </a:stretch>
        </p:blipFill>
        <p:spPr bwMode="auto">
          <a:xfrm>
            <a:off x="5483853" y="5423818"/>
            <a:ext cx="1828800" cy="11617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 name="Picture 6"/>
          <p:cNvPicPr>
            <a:picLocks noChangeAspect="1" noChangeArrowheads="1"/>
          </p:cNvPicPr>
          <p:nvPr userDrawn="1"/>
        </p:nvPicPr>
        <p:blipFill>
          <a:blip r:embed="rId7" cstate="print">
            <a:extLst>
              <a:ext uri="{28A0092B-C50C-407E-A947-70E740481C1C}">
                <a14:useLocalDpi xmlns:a14="http://schemas.microsoft.com/office/drawing/2010/main" val="0"/>
              </a:ext>
            </a:extLst>
          </a:blip>
          <a:srcRect/>
          <a:stretch>
            <a:fillRect/>
          </a:stretch>
        </p:blipFill>
        <p:spPr bwMode="auto">
          <a:xfrm>
            <a:off x="4362" y="5423817"/>
            <a:ext cx="1828800" cy="11617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 name="Picture 8" descr="http://www.iie.cas.cn/jggk/ysfm/201203/W020120331529857148613.jpg"/>
          <p:cNvPicPr>
            <a:picLocks noChangeAspect="1" noChangeArrowheads="1"/>
          </p:cNvPicPr>
          <p:nvPr userDrawn="1"/>
        </p:nvPicPr>
        <p:blipFill>
          <a:blip r:embed="rId8" cstate="print">
            <a:extLst>
              <a:ext uri="{28A0092B-C50C-407E-A947-70E740481C1C}">
                <a14:useLocalDpi xmlns:a14="http://schemas.microsoft.com/office/drawing/2010/main" val="0"/>
              </a:ext>
            </a:extLst>
          </a:blip>
          <a:srcRect/>
          <a:stretch>
            <a:fillRect/>
          </a:stretch>
        </p:blipFill>
        <p:spPr bwMode="auto">
          <a:xfrm>
            <a:off x="3657356" y="5423818"/>
            <a:ext cx="1828800" cy="116174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pull dir="ru"/>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629816"/>
            <a:ext cx="8229600" cy="1143000"/>
          </a:xfrm>
          <a:prstGeom prst="rect">
            <a:avLst/>
          </a:prstGeom>
        </p:spPr>
        <p:txBody>
          <a:bodyPr/>
          <a:lstStyle>
            <a:lvl1pPr>
              <a:defRPr b="1"/>
            </a:lvl1pPr>
          </a:lstStyle>
          <a:p>
            <a:r>
              <a:rPr lang="zh-CN" altLang="en-US" smtClean="0"/>
              <a:t>单击此处编辑母版标题样式</a:t>
            </a:r>
            <a:endParaRPr lang="zh-CN" altLang="en-US" dirty="0"/>
          </a:p>
        </p:txBody>
      </p:sp>
      <p:sp>
        <p:nvSpPr>
          <p:cNvPr id="3" name="内容占位符 2"/>
          <p:cNvSpPr>
            <a:spLocks noGrp="1"/>
          </p:cNvSpPr>
          <p:nvPr>
            <p:ph idx="1"/>
          </p:nvPr>
        </p:nvSpPr>
        <p:spPr>
          <a:xfrm>
            <a:off x="457200" y="1855365"/>
            <a:ext cx="8229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p:pull dir="ru"/>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cSld>
  <p:clrMapOvr>
    <a:masterClrMapping/>
  </p:clrMapOvr>
  <p:transition>
    <p:pull dir="ru"/>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p:pull dir="ru"/>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p:pull dir="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19382852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Tree>
  </p:cSld>
  <p:clrMapOvr>
    <a:masterClrMapping/>
  </p:clrMapOvr>
  <p:transition>
    <p:pull dir="ru"/>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pull dir="ru"/>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transition>
    <p:pull dir="ru"/>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transition>
    <p:pull dir="ru"/>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p:pull dir="ru"/>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p:pull dir="ru"/>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tbl">
  <p:cSld name="标题和表格">
    <p:spTree>
      <p:nvGrpSpPr>
        <p:cNvPr id="1" name=""/>
        <p:cNvGrpSpPr/>
        <p:nvPr/>
      </p:nvGrpSpPr>
      <p:grpSpPr>
        <a:xfrm>
          <a:off x="0" y="0"/>
          <a:ext cx="0" cy="0"/>
          <a:chOff x="0" y="0"/>
          <a:chExt cx="0" cy="0"/>
        </a:xfrm>
      </p:grpSpPr>
      <p:sp>
        <p:nvSpPr>
          <p:cNvPr id="4" name="Rectangle 38"/>
          <p:cNvSpPr>
            <a:spLocks noChangeArrowheads="1"/>
          </p:cNvSpPr>
          <p:nvPr/>
        </p:nvSpPr>
        <p:spPr bwMode="auto">
          <a:xfrm>
            <a:off x="2122488" y="0"/>
            <a:ext cx="3241675" cy="539750"/>
          </a:xfrm>
          <a:prstGeom prst="rect">
            <a:avLst/>
          </a:prstGeom>
          <a:gradFill rotWithShape="1">
            <a:gsLst>
              <a:gs pos="0">
                <a:srgbClr val="FFFFFF">
                  <a:alpha val="48000"/>
                </a:srgbClr>
              </a:gs>
              <a:gs pos="100000">
                <a:srgbClr val="0066FF">
                  <a:alpha val="75000"/>
                </a:srgbClr>
              </a:gs>
            </a:gsLst>
            <a:lin ang="0" scaled="1"/>
          </a:gradFill>
          <a:ln w="12700">
            <a:noFill/>
            <a:miter lim="800000"/>
            <a:headEnd/>
            <a:tailEnd/>
          </a:ln>
          <a:effectLst/>
        </p:spPr>
        <p:txBody>
          <a:bodyPr wrap="none" anchor="ctr"/>
          <a:lstStyle/>
          <a:p>
            <a:pPr>
              <a:defRPr/>
            </a:pPr>
            <a:endParaRPr lang="zh-CN" altLang="zh-CN" sz="1800">
              <a:solidFill>
                <a:schemeClr val="accent2"/>
              </a:solidFill>
              <a:latin typeface="华文隶书" pitchFamily="2" charset="-122"/>
              <a:ea typeface="华文隶书" pitchFamily="2" charset="-122"/>
            </a:endParaRPr>
          </a:p>
        </p:txBody>
      </p:sp>
      <p:grpSp>
        <p:nvGrpSpPr>
          <p:cNvPr id="5" name="Group 4"/>
          <p:cNvGrpSpPr>
            <a:grpSpLocks/>
          </p:cNvGrpSpPr>
          <p:nvPr/>
        </p:nvGrpSpPr>
        <p:grpSpPr bwMode="auto">
          <a:xfrm>
            <a:off x="468313" y="1916113"/>
            <a:ext cx="8458200" cy="4572000"/>
            <a:chOff x="144" y="480"/>
            <a:chExt cx="5424" cy="3840"/>
          </a:xfrm>
        </p:grpSpPr>
        <p:sp>
          <p:nvSpPr>
            <p:cNvPr id="6" name="Rectangle 5"/>
            <p:cNvSpPr>
              <a:spLocks noChangeArrowheads="1"/>
            </p:cNvSpPr>
            <p:nvPr/>
          </p:nvSpPr>
          <p:spPr bwMode="auto">
            <a:xfrm>
              <a:off x="5520" y="480"/>
              <a:ext cx="48" cy="3840"/>
            </a:xfrm>
            <a:prstGeom prst="rect">
              <a:avLst/>
            </a:prstGeom>
            <a:gradFill rotWithShape="0">
              <a:gsLst>
                <a:gs pos="0">
                  <a:srgbClr val="CCECFF">
                    <a:gamma/>
                    <a:tint val="0"/>
                    <a:invGamma/>
                  </a:srgbClr>
                </a:gs>
                <a:gs pos="100000">
                  <a:srgbClr val="CCECFF"/>
                </a:gs>
              </a:gsLst>
              <a:lin ang="5400000" scaled="1"/>
            </a:gradFill>
            <a:ln w="9525">
              <a:noFill/>
              <a:miter lim="800000"/>
              <a:headEnd/>
              <a:tailEnd/>
            </a:ln>
            <a:effectLst/>
          </p:spPr>
          <p:txBody>
            <a:bodyPr wrap="none" anchor="ctr"/>
            <a:lstStyle/>
            <a:p>
              <a:pPr>
                <a:defRPr/>
              </a:pPr>
              <a:endParaRPr lang="zh-CN" altLang="en-US" sz="1800"/>
            </a:p>
          </p:txBody>
        </p:sp>
        <p:sp>
          <p:nvSpPr>
            <p:cNvPr id="7" name="Rectangle 6"/>
            <p:cNvSpPr>
              <a:spLocks noChangeArrowheads="1"/>
            </p:cNvSpPr>
            <p:nvPr/>
          </p:nvSpPr>
          <p:spPr bwMode="auto">
            <a:xfrm>
              <a:off x="5328" y="768"/>
              <a:ext cx="48" cy="3552"/>
            </a:xfrm>
            <a:prstGeom prst="rect">
              <a:avLst/>
            </a:prstGeom>
            <a:gradFill rotWithShape="0">
              <a:gsLst>
                <a:gs pos="0">
                  <a:srgbClr val="CCECFF">
                    <a:gamma/>
                    <a:tint val="0"/>
                    <a:invGamma/>
                  </a:srgbClr>
                </a:gs>
                <a:gs pos="100000">
                  <a:srgbClr val="CCECFF"/>
                </a:gs>
              </a:gsLst>
              <a:lin ang="5400000" scaled="1"/>
            </a:gradFill>
            <a:ln w="9525">
              <a:noFill/>
              <a:miter lim="800000"/>
              <a:headEnd/>
              <a:tailEnd/>
            </a:ln>
            <a:effectLst/>
          </p:spPr>
          <p:txBody>
            <a:bodyPr wrap="none" anchor="ctr"/>
            <a:lstStyle/>
            <a:p>
              <a:pPr>
                <a:defRPr/>
              </a:pPr>
              <a:endParaRPr lang="zh-CN" altLang="en-US" sz="1800"/>
            </a:p>
          </p:txBody>
        </p:sp>
        <p:sp>
          <p:nvSpPr>
            <p:cNvPr id="8" name="Rectangle 7"/>
            <p:cNvSpPr>
              <a:spLocks noChangeArrowheads="1"/>
            </p:cNvSpPr>
            <p:nvPr/>
          </p:nvSpPr>
          <p:spPr bwMode="auto">
            <a:xfrm>
              <a:off x="5136" y="1056"/>
              <a:ext cx="48" cy="3264"/>
            </a:xfrm>
            <a:prstGeom prst="rect">
              <a:avLst/>
            </a:prstGeom>
            <a:gradFill rotWithShape="0">
              <a:gsLst>
                <a:gs pos="0">
                  <a:srgbClr val="CCECFF">
                    <a:gamma/>
                    <a:tint val="0"/>
                    <a:invGamma/>
                  </a:srgbClr>
                </a:gs>
                <a:gs pos="100000">
                  <a:srgbClr val="CCECFF"/>
                </a:gs>
              </a:gsLst>
              <a:lin ang="5400000" scaled="1"/>
            </a:gradFill>
            <a:ln w="9525">
              <a:noFill/>
              <a:miter lim="800000"/>
              <a:headEnd/>
              <a:tailEnd/>
            </a:ln>
            <a:effectLst/>
          </p:spPr>
          <p:txBody>
            <a:bodyPr wrap="none" anchor="ctr"/>
            <a:lstStyle/>
            <a:p>
              <a:pPr>
                <a:defRPr/>
              </a:pPr>
              <a:endParaRPr lang="zh-CN" altLang="en-US" sz="1800"/>
            </a:p>
          </p:txBody>
        </p:sp>
        <p:sp>
          <p:nvSpPr>
            <p:cNvPr id="9" name="Rectangle 8"/>
            <p:cNvSpPr>
              <a:spLocks noChangeArrowheads="1"/>
            </p:cNvSpPr>
            <p:nvPr/>
          </p:nvSpPr>
          <p:spPr bwMode="auto">
            <a:xfrm>
              <a:off x="4944" y="1296"/>
              <a:ext cx="48" cy="3024"/>
            </a:xfrm>
            <a:prstGeom prst="rect">
              <a:avLst/>
            </a:prstGeom>
            <a:gradFill rotWithShape="0">
              <a:gsLst>
                <a:gs pos="0">
                  <a:srgbClr val="CCECFF">
                    <a:gamma/>
                    <a:tint val="0"/>
                    <a:invGamma/>
                  </a:srgbClr>
                </a:gs>
                <a:gs pos="100000">
                  <a:srgbClr val="CCECFF"/>
                </a:gs>
              </a:gsLst>
              <a:lin ang="5400000" scaled="1"/>
            </a:gradFill>
            <a:ln w="9525">
              <a:noFill/>
              <a:miter lim="800000"/>
              <a:headEnd/>
              <a:tailEnd/>
            </a:ln>
            <a:effectLst/>
          </p:spPr>
          <p:txBody>
            <a:bodyPr wrap="none" anchor="ctr"/>
            <a:lstStyle/>
            <a:p>
              <a:pPr>
                <a:defRPr/>
              </a:pPr>
              <a:endParaRPr lang="zh-CN" altLang="en-US" sz="1800"/>
            </a:p>
          </p:txBody>
        </p:sp>
        <p:sp>
          <p:nvSpPr>
            <p:cNvPr id="10" name="Rectangle 9"/>
            <p:cNvSpPr>
              <a:spLocks noChangeArrowheads="1"/>
            </p:cNvSpPr>
            <p:nvPr/>
          </p:nvSpPr>
          <p:spPr bwMode="auto">
            <a:xfrm>
              <a:off x="4752" y="1536"/>
              <a:ext cx="54" cy="2784"/>
            </a:xfrm>
            <a:prstGeom prst="rect">
              <a:avLst/>
            </a:prstGeom>
            <a:gradFill rotWithShape="0">
              <a:gsLst>
                <a:gs pos="0">
                  <a:srgbClr val="CCECFF">
                    <a:gamma/>
                    <a:tint val="0"/>
                    <a:invGamma/>
                  </a:srgbClr>
                </a:gs>
                <a:gs pos="100000">
                  <a:srgbClr val="CCECFF"/>
                </a:gs>
              </a:gsLst>
              <a:lin ang="5400000" scaled="1"/>
            </a:gradFill>
            <a:ln w="9525">
              <a:noFill/>
              <a:miter lim="800000"/>
              <a:headEnd/>
              <a:tailEnd/>
            </a:ln>
            <a:effectLst/>
          </p:spPr>
          <p:txBody>
            <a:bodyPr wrap="none" anchor="ctr"/>
            <a:lstStyle/>
            <a:p>
              <a:pPr>
                <a:defRPr/>
              </a:pPr>
              <a:endParaRPr lang="zh-CN" altLang="en-US" sz="1800"/>
            </a:p>
          </p:txBody>
        </p:sp>
        <p:sp>
          <p:nvSpPr>
            <p:cNvPr id="11" name="Rectangle 10"/>
            <p:cNvSpPr>
              <a:spLocks noChangeArrowheads="1"/>
            </p:cNvSpPr>
            <p:nvPr/>
          </p:nvSpPr>
          <p:spPr bwMode="auto">
            <a:xfrm>
              <a:off x="4560" y="1584"/>
              <a:ext cx="48" cy="2736"/>
            </a:xfrm>
            <a:prstGeom prst="rect">
              <a:avLst/>
            </a:prstGeom>
            <a:gradFill rotWithShape="0">
              <a:gsLst>
                <a:gs pos="0">
                  <a:srgbClr val="CCECFF">
                    <a:gamma/>
                    <a:tint val="0"/>
                    <a:invGamma/>
                  </a:srgbClr>
                </a:gs>
                <a:gs pos="100000">
                  <a:srgbClr val="CCECFF"/>
                </a:gs>
              </a:gsLst>
              <a:lin ang="5400000" scaled="1"/>
            </a:gradFill>
            <a:ln w="9525">
              <a:noFill/>
              <a:miter lim="800000"/>
              <a:headEnd/>
              <a:tailEnd/>
            </a:ln>
            <a:effectLst/>
          </p:spPr>
          <p:txBody>
            <a:bodyPr wrap="none" anchor="ctr"/>
            <a:lstStyle/>
            <a:p>
              <a:pPr>
                <a:defRPr/>
              </a:pPr>
              <a:endParaRPr lang="zh-CN" altLang="en-US" sz="1800"/>
            </a:p>
          </p:txBody>
        </p:sp>
        <p:sp>
          <p:nvSpPr>
            <p:cNvPr id="12" name="Rectangle 11"/>
            <p:cNvSpPr>
              <a:spLocks noChangeArrowheads="1"/>
            </p:cNvSpPr>
            <p:nvPr/>
          </p:nvSpPr>
          <p:spPr bwMode="auto">
            <a:xfrm>
              <a:off x="4368" y="1680"/>
              <a:ext cx="48" cy="2640"/>
            </a:xfrm>
            <a:prstGeom prst="rect">
              <a:avLst/>
            </a:prstGeom>
            <a:gradFill rotWithShape="0">
              <a:gsLst>
                <a:gs pos="0">
                  <a:srgbClr val="CCECFF">
                    <a:gamma/>
                    <a:tint val="0"/>
                    <a:invGamma/>
                  </a:srgbClr>
                </a:gs>
                <a:gs pos="100000">
                  <a:srgbClr val="CCECFF"/>
                </a:gs>
              </a:gsLst>
              <a:lin ang="5400000" scaled="1"/>
            </a:gradFill>
            <a:ln w="9525">
              <a:noFill/>
              <a:miter lim="800000"/>
              <a:headEnd/>
              <a:tailEnd/>
            </a:ln>
            <a:effectLst/>
          </p:spPr>
          <p:txBody>
            <a:bodyPr wrap="none" anchor="ctr"/>
            <a:lstStyle/>
            <a:p>
              <a:pPr>
                <a:defRPr/>
              </a:pPr>
              <a:endParaRPr lang="zh-CN" altLang="en-US" sz="1800"/>
            </a:p>
          </p:txBody>
        </p:sp>
        <p:sp>
          <p:nvSpPr>
            <p:cNvPr id="13" name="Rectangle 12"/>
            <p:cNvSpPr>
              <a:spLocks noChangeArrowheads="1"/>
            </p:cNvSpPr>
            <p:nvPr/>
          </p:nvSpPr>
          <p:spPr bwMode="auto">
            <a:xfrm>
              <a:off x="4176" y="1920"/>
              <a:ext cx="48" cy="2400"/>
            </a:xfrm>
            <a:prstGeom prst="rect">
              <a:avLst/>
            </a:prstGeom>
            <a:gradFill rotWithShape="0">
              <a:gsLst>
                <a:gs pos="0">
                  <a:srgbClr val="CCECFF">
                    <a:gamma/>
                    <a:tint val="0"/>
                    <a:invGamma/>
                  </a:srgbClr>
                </a:gs>
                <a:gs pos="100000">
                  <a:srgbClr val="CCECFF"/>
                </a:gs>
              </a:gsLst>
              <a:lin ang="5400000" scaled="1"/>
            </a:gradFill>
            <a:ln w="9525">
              <a:noFill/>
              <a:miter lim="800000"/>
              <a:headEnd/>
              <a:tailEnd/>
            </a:ln>
            <a:effectLst/>
          </p:spPr>
          <p:txBody>
            <a:bodyPr wrap="none" anchor="ctr"/>
            <a:lstStyle/>
            <a:p>
              <a:pPr>
                <a:defRPr/>
              </a:pPr>
              <a:endParaRPr lang="zh-CN" altLang="en-US" sz="1800"/>
            </a:p>
          </p:txBody>
        </p:sp>
        <p:sp>
          <p:nvSpPr>
            <p:cNvPr id="14" name="Rectangle 13"/>
            <p:cNvSpPr>
              <a:spLocks noChangeArrowheads="1"/>
            </p:cNvSpPr>
            <p:nvPr/>
          </p:nvSpPr>
          <p:spPr bwMode="auto">
            <a:xfrm>
              <a:off x="3984" y="2112"/>
              <a:ext cx="48" cy="2208"/>
            </a:xfrm>
            <a:prstGeom prst="rect">
              <a:avLst/>
            </a:prstGeom>
            <a:gradFill rotWithShape="0">
              <a:gsLst>
                <a:gs pos="0">
                  <a:srgbClr val="CCECFF">
                    <a:gamma/>
                    <a:tint val="0"/>
                    <a:invGamma/>
                  </a:srgbClr>
                </a:gs>
                <a:gs pos="100000">
                  <a:srgbClr val="CCECFF"/>
                </a:gs>
              </a:gsLst>
              <a:lin ang="5400000" scaled="1"/>
            </a:gradFill>
            <a:ln w="9525">
              <a:noFill/>
              <a:miter lim="800000"/>
              <a:headEnd/>
              <a:tailEnd/>
            </a:ln>
            <a:effectLst/>
          </p:spPr>
          <p:txBody>
            <a:bodyPr wrap="none" anchor="ctr"/>
            <a:lstStyle/>
            <a:p>
              <a:pPr>
                <a:defRPr/>
              </a:pPr>
              <a:endParaRPr lang="zh-CN" altLang="en-US" sz="1800"/>
            </a:p>
          </p:txBody>
        </p:sp>
        <p:sp>
          <p:nvSpPr>
            <p:cNvPr id="15" name="Rectangle 14"/>
            <p:cNvSpPr>
              <a:spLocks noChangeArrowheads="1"/>
            </p:cNvSpPr>
            <p:nvPr/>
          </p:nvSpPr>
          <p:spPr bwMode="auto">
            <a:xfrm>
              <a:off x="3792" y="2256"/>
              <a:ext cx="53" cy="2064"/>
            </a:xfrm>
            <a:prstGeom prst="rect">
              <a:avLst/>
            </a:prstGeom>
            <a:gradFill rotWithShape="0">
              <a:gsLst>
                <a:gs pos="0">
                  <a:srgbClr val="CCECFF">
                    <a:gamma/>
                    <a:tint val="0"/>
                    <a:invGamma/>
                  </a:srgbClr>
                </a:gs>
                <a:gs pos="100000">
                  <a:srgbClr val="CCECFF"/>
                </a:gs>
              </a:gsLst>
              <a:lin ang="5400000" scaled="1"/>
            </a:gradFill>
            <a:ln w="9525">
              <a:noFill/>
              <a:miter lim="800000"/>
              <a:headEnd/>
              <a:tailEnd/>
            </a:ln>
            <a:effectLst/>
          </p:spPr>
          <p:txBody>
            <a:bodyPr wrap="none" anchor="ctr"/>
            <a:lstStyle/>
            <a:p>
              <a:pPr>
                <a:defRPr/>
              </a:pPr>
              <a:endParaRPr lang="zh-CN" altLang="en-US" sz="1800"/>
            </a:p>
          </p:txBody>
        </p:sp>
        <p:sp>
          <p:nvSpPr>
            <p:cNvPr id="16" name="Rectangle 15"/>
            <p:cNvSpPr>
              <a:spLocks noChangeArrowheads="1"/>
            </p:cNvSpPr>
            <p:nvPr/>
          </p:nvSpPr>
          <p:spPr bwMode="auto">
            <a:xfrm>
              <a:off x="3600" y="2448"/>
              <a:ext cx="48" cy="1872"/>
            </a:xfrm>
            <a:prstGeom prst="rect">
              <a:avLst/>
            </a:prstGeom>
            <a:gradFill rotWithShape="0">
              <a:gsLst>
                <a:gs pos="0">
                  <a:srgbClr val="CCECFF">
                    <a:gamma/>
                    <a:tint val="0"/>
                    <a:invGamma/>
                  </a:srgbClr>
                </a:gs>
                <a:gs pos="100000">
                  <a:srgbClr val="CCECFF"/>
                </a:gs>
              </a:gsLst>
              <a:lin ang="5400000" scaled="1"/>
            </a:gradFill>
            <a:ln w="9525">
              <a:noFill/>
              <a:miter lim="800000"/>
              <a:headEnd/>
              <a:tailEnd/>
            </a:ln>
            <a:effectLst/>
          </p:spPr>
          <p:txBody>
            <a:bodyPr wrap="none" anchor="ctr"/>
            <a:lstStyle/>
            <a:p>
              <a:pPr>
                <a:defRPr/>
              </a:pPr>
              <a:endParaRPr lang="zh-CN" altLang="en-US" sz="1800"/>
            </a:p>
          </p:txBody>
        </p:sp>
        <p:sp>
          <p:nvSpPr>
            <p:cNvPr id="17" name="Rectangle 16"/>
            <p:cNvSpPr>
              <a:spLocks noChangeArrowheads="1"/>
            </p:cNvSpPr>
            <p:nvPr/>
          </p:nvSpPr>
          <p:spPr bwMode="auto">
            <a:xfrm>
              <a:off x="3408" y="2592"/>
              <a:ext cx="48" cy="1728"/>
            </a:xfrm>
            <a:prstGeom prst="rect">
              <a:avLst/>
            </a:prstGeom>
            <a:gradFill rotWithShape="0">
              <a:gsLst>
                <a:gs pos="0">
                  <a:srgbClr val="CCECFF">
                    <a:gamma/>
                    <a:tint val="0"/>
                    <a:invGamma/>
                  </a:srgbClr>
                </a:gs>
                <a:gs pos="100000">
                  <a:srgbClr val="CCECFF"/>
                </a:gs>
              </a:gsLst>
              <a:lin ang="5400000" scaled="1"/>
            </a:gradFill>
            <a:ln w="9525">
              <a:noFill/>
              <a:miter lim="800000"/>
              <a:headEnd/>
              <a:tailEnd/>
            </a:ln>
            <a:effectLst/>
          </p:spPr>
          <p:txBody>
            <a:bodyPr wrap="none" anchor="ctr"/>
            <a:lstStyle/>
            <a:p>
              <a:pPr>
                <a:defRPr/>
              </a:pPr>
              <a:endParaRPr lang="zh-CN" altLang="en-US" sz="1800"/>
            </a:p>
          </p:txBody>
        </p:sp>
        <p:sp>
          <p:nvSpPr>
            <p:cNvPr id="18" name="Rectangle 17"/>
            <p:cNvSpPr>
              <a:spLocks noChangeArrowheads="1"/>
            </p:cNvSpPr>
            <p:nvPr/>
          </p:nvSpPr>
          <p:spPr bwMode="auto">
            <a:xfrm>
              <a:off x="3216" y="2736"/>
              <a:ext cx="48" cy="1584"/>
            </a:xfrm>
            <a:prstGeom prst="rect">
              <a:avLst/>
            </a:prstGeom>
            <a:gradFill rotWithShape="0">
              <a:gsLst>
                <a:gs pos="0">
                  <a:srgbClr val="CCECFF">
                    <a:gamma/>
                    <a:tint val="0"/>
                    <a:invGamma/>
                  </a:srgbClr>
                </a:gs>
                <a:gs pos="100000">
                  <a:srgbClr val="CCECFF"/>
                </a:gs>
              </a:gsLst>
              <a:lin ang="5400000" scaled="1"/>
            </a:gradFill>
            <a:ln w="9525">
              <a:noFill/>
              <a:miter lim="800000"/>
              <a:headEnd/>
              <a:tailEnd/>
            </a:ln>
            <a:effectLst/>
          </p:spPr>
          <p:txBody>
            <a:bodyPr wrap="none" anchor="ctr"/>
            <a:lstStyle/>
            <a:p>
              <a:pPr>
                <a:defRPr/>
              </a:pPr>
              <a:endParaRPr lang="zh-CN" altLang="en-US" sz="1800"/>
            </a:p>
          </p:txBody>
        </p:sp>
        <p:sp>
          <p:nvSpPr>
            <p:cNvPr id="19" name="Rectangle 18"/>
            <p:cNvSpPr>
              <a:spLocks noChangeArrowheads="1"/>
            </p:cNvSpPr>
            <p:nvPr/>
          </p:nvSpPr>
          <p:spPr bwMode="auto">
            <a:xfrm>
              <a:off x="3024" y="2880"/>
              <a:ext cx="48" cy="1440"/>
            </a:xfrm>
            <a:prstGeom prst="rect">
              <a:avLst/>
            </a:prstGeom>
            <a:gradFill rotWithShape="0">
              <a:gsLst>
                <a:gs pos="0">
                  <a:srgbClr val="CCECFF">
                    <a:gamma/>
                    <a:tint val="0"/>
                    <a:invGamma/>
                  </a:srgbClr>
                </a:gs>
                <a:gs pos="100000">
                  <a:srgbClr val="CCECFF"/>
                </a:gs>
              </a:gsLst>
              <a:lin ang="5400000" scaled="1"/>
            </a:gradFill>
            <a:ln w="9525">
              <a:noFill/>
              <a:miter lim="800000"/>
              <a:headEnd/>
              <a:tailEnd/>
            </a:ln>
            <a:effectLst/>
          </p:spPr>
          <p:txBody>
            <a:bodyPr wrap="none" anchor="ctr"/>
            <a:lstStyle/>
            <a:p>
              <a:pPr>
                <a:defRPr/>
              </a:pPr>
              <a:endParaRPr lang="zh-CN" altLang="en-US" sz="1800"/>
            </a:p>
          </p:txBody>
        </p:sp>
        <p:sp>
          <p:nvSpPr>
            <p:cNvPr id="20" name="Rectangle 19"/>
            <p:cNvSpPr>
              <a:spLocks noChangeArrowheads="1"/>
            </p:cNvSpPr>
            <p:nvPr/>
          </p:nvSpPr>
          <p:spPr bwMode="auto">
            <a:xfrm>
              <a:off x="2832" y="2976"/>
              <a:ext cx="53" cy="1344"/>
            </a:xfrm>
            <a:prstGeom prst="rect">
              <a:avLst/>
            </a:prstGeom>
            <a:gradFill rotWithShape="0">
              <a:gsLst>
                <a:gs pos="0">
                  <a:srgbClr val="CCECFF">
                    <a:gamma/>
                    <a:tint val="0"/>
                    <a:invGamma/>
                  </a:srgbClr>
                </a:gs>
                <a:gs pos="100000">
                  <a:srgbClr val="CCECFF"/>
                </a:gs>
              </a:gsLst>
              <a:lin ang="5400000" scaled="1"/>
            </a:gradFill>
            <a:ln w="9525">
              <a:noFill/>
              <a:miter lim="800000"/>
              <a:headEnd/>
              <a:tailEnd/>
            </a:ln>
            <a:effectLst/>
          </p:spPr>
          <p:txBody>
            <a:bodyPr wrap="none" anchor="ctr"/>
            <a:lstStyle/>
            <a:p>
              <a:pPr>
                <a:defRPr/>
              </a:pPr>
              <a:endParaRPr lang="zh-CN" altLang="en-US" sz="1800"/>
            </a:p>
          </p:txBody>
        </p:sp>
        <p:sp>
          <p:nvSpPr>
            <p:cNvPr id="21" name="Rectangle 20"/>
            <p:cNvSpPr>
              <a:spLocks noChangeArrowheads="1"/>
            </p:cNvSpPr>
            <p:nvPr/>
          </p:nvSpPr>
          <p:spPr bwMode="auto">
            <a:xfrm>
              <a:off x="2640" y="3072"/>
              <a:ext cx="48" cy="1248"/>
            </a:xfrm>
            <a:prstGeom prst="rect">
              <a:avLst/>
            </a:prstGeom>
            <a:gradFill rotWithShape="0">
              <a:gsLst>
                <a:gs pos="0">
                  <a:srgbClr val="CCECFF">
                    <a:gamma/>
                    <a:tint val="0"/>
                    <a:invGamma/>
                  </a:srgbClr>
                </a:gs>
                <a:gs pos="100000">
                  <a:srgbClr val="CCECFF"/>
                </a:gs>
              </a:gsLst>
              <a:lin ang="5400000" scaled="1"/>
            </a:gradFill>
            <a:ln w="9525">
              <a:noFill/>
              <a:miter lim="800000"/>
              <a:headEnd/>
              <a:tailEnd/>
            </a:ln>
            <a:effectLst/>
          </p:spPr>
          <p:txBody>
            <a:bodyPr wrap="none" anchor="ctr"/>
            <a:lstStyle/>
            <a:p>
              <a:pPr>
                <a:defRPr/>
              </a:pPr>
              <a:endParaRPr lang="zh-CN" altLang="en-US" sz="1800"/>
            </a:p>
          </p:txBody>
        </p:sp>
        <p:sp>
          <p:nvSpPr>
            <p:cNvPr id="22" name="Rectangle 21"/>
            <p:cNvSpPr>
              <a:spLocks noChangeArrowheads="1"/>
            </p:cNvSpPr>
            <p:nvPr/>
          </p:nvSpPr>
          <p:spPr bwMode="auto">
            <a:xfrm>
              <a:off x="2448" y="3168"/>
              <a:ext cx="48" cy="1152"/>
            </a:xfrm>
            <a:prstGeom prst="rect">
              <a:avLst/>
            </a:prstGeom>
            <a:gradFill rotWithShape="0">
              <a:gsLst>
                <a:gs pos="0">
                  <a:srgbClr val="CCECFF">
                    <a:gamma/>
                    <a:tint val="0"/>
                    <a:invGamma/>
                  </a:srgbClr>
                </a:gs>
                <a:gs pos="100000">
                  <a:srgbClr val="CCECFF"/>
                </a:gs>
              </a:gsLst>
              <a:lin ang="5400000" scaled="1"/>
            </a:gradFill>
            <a:ln w="9525">
              <a:noFill/>
              <a:miter lim="800000"/>
              <a:headEnd/>
              <a:tailEnd/>
            </a:ln>
            <a:effectLst/>
          </p:spPr>
          <p:txBody>
            <a:bodyPr wrap="none" anchor="ctr"/>
            <a:lstStyle/>
            <a:p>
              <a:pPr>
                <a:defRPr/>
              </a:pPr>
              <a:endParaRPr lang="zh-CN" altLang="en-US" sz="1800"/>
            </a:p>
          </p:txBody>
        </p:sp>
        <p:sp>
          <p:nvSpPr>
            <p:cNvPr id="23" name="Rectangle 22"/>
            <p:cNvSpPr>
              <a:spLocks noChangeArrowheads="1"/>
            </p:cNvSpPr>
            <p:nvPr/>
          </p:nvSpPr>
          <p:spPr bwMode="auto">
            <a:xfrm>
              <a:off x="2256" y="3264"/>
              <a:ext cx="48" cy="1056"/>
            </a:xfrm>
            <a:prstGeom prst="rect">
              <a:avLst/>
            </a:prstGeom>
            <a:gradFill rotWithShape="0">
              <a:gsLst>
                <a:gs pos="0">
                  <a:srgbClr val="CCECFF">
                    <a:gamma/>
                    <a:tint val="0"/>
                    <a:invGamma/>
                  </a:srgbClr>
                </a:gs>
                <a:gs pos="100000">
                  <a:srgbClr val="CCECFF"/>
                </a:gs>
              </a:gsLst>
              <a:lin ang="5400000" scaled="1"/>
            </a:gradFill>
            <a:ln w="9525">
              <a:noFill/>
              <a:miter lim="800000"/>
              <a:headEnd/>
              <a:tailEnd/>
            </a:ln>
            <a:effectLst/>
          </p:spPr>
          <p:txBody>
            <a:bodyPr wrap="none" anchor="ctr"/>
            <a:lstStyle/>
            <a:p>
              <a:pPr>
                <a:defRPr/>
              </a:pPr>
              <a:endParaRPr lang="zh-CN" altLang="en-US" sz="1800"/>
            </a:p>
          </p:txBody>
        </p:sp>
        <p:sp>
          <p:nvSpPr>
            <p:cNvPr id="24" name="Rectangle 23"/>
            <p:cNvSpPr>
              <a:spLocks noChangeArrowheads="1"/>
            </p:cNvSpPr>
            <p:nvPr/>
          </p:nvSpPr>
          <p:spPr bwMode="auto">
            <a:xfrm>
              <a:off x="2064" y="3360"/>
              <a:ext cx="48" cy="960"/>
            </a:xfrm>
            <a:prstGeom prst="rect">
              <a:avLst/>
            </a:prstGeom>
            <a:gradFill rotWithShape="0">
              <a:gsLst>
                <a:gs pos="0">
                  <a:srgbClr val="CCECFF">
                    <a:gamma/>
                    <a:tint val="0"/>
                    <a:invGamma/>
                  </a:srgbClr>
                </a:gs>
                <a:gs pos="100000">
                  <a:srgbClr val="CCECFF"/>
                </a:gs>
              </a:gsLst>
              <a:lin ang="5400000" scaled="1"/>
            </a:gradFill>
            <a:ln w="9525">
              <a:noFill/>
              <a:miter lim="800000"/>
              <a:headEnd/>
              <a:tailEnd/>
            </a:ln>
            <a:effectLst/>
          </p:spPr>
          <p:txBody>
            <a:bodyPr wrap="none" anchor="ctr"/>
            <a:lstStyle/>
            <a:p>
              <a:pPr>
                <a:defRPr/>
              </a:pPr>
              <a:endParaRPr lang="zh-CN" altLang="en-US" sz="1800"/>
            </a:p>
          </p:txBody>
        </p:sp>
        <p:sp>
          <p:nvSpPr>
            <p:cNvPr id="25" name="Rectangle 24"/>
            <p:cNvSpPr>
              <a:spLocks noChangeArrowheads="1"/>
            </p:cNvSpPr>
            <p:nvPr/>
          </p:nvSpPr>
          <p:spPr bwMode="auto">
            <a:xfrm>
              <a:off x="1872" y="3408"/>
              <a:ext cx="52" cy="912"/>
            </a:xfrm>
            <a:prstGeom prst="rect">
              <a:avLst/>
            </a:prstGeom>
            <a:gradFill rotWithShape="0">
              <a:gsLst>
                <a:gs pos="0">
                  <a:srgbClr val="CCECFF">
                    <a:gamma/>
                    <a:tint val="0"/>
                    <a:invGamma/>
                  </a:srgbClr>
                </a:gs>
                <a:gs pos="100000">
                  <a:srgbClr val="CCECFF"/>
                </a:gs>
              </a:gsLst>
              <a:lin ang="5400000" scaled="1"/>
            </a:gradFill>
            <a:ln w="9525">
              <a:noFill/>
              <a:miter lim="800000"/>
              <a:headEnd/>
              <a:tailEnd/>
            </a:ln>
            <a:effectLst/>
          </p:spPr>
          <p:txBody>
            <a:bodyPr wrap="none" anchor="ctr"/>
            <a:lstStyle/>
            <a:p>
              <a:pPr>
                <a:defRPr/>
              </a:pPr>
              <a:endParaRPr lang="zh-CN" altLang="en-US" sz="1800"/>
            </a:p>
          </p:txBody>
        </p:sp>
        <p:sp>
          <p:nvSpPr>
            <p:cNvPr id="26" name="Rectangle 25"/>
            <p:cNvSpPr>
              <a:spLocks noChangeArrowheads="1"/>
            </p:cNvSpPr>
            <p:nvPr/>
          </p:nvSpPr>
          <p:spPr bwMode="auto">
            <a:xfrm>
              <a:off x="1680" y="3504"/>
              <a:ext cx="48" cy="816"/>
            </a:xfrm>
            <a:prstGeom prst="rect">
              <a:avLst/>
            </a:prstGeom>
            <a:gradFill rotWithShape="0">
              <a:gsLst>
                <a:gs pos="0">
                  <a:srgbClr val="CCECFF">
                    <a:gamma/>
                    <a:tint val="0"/>
                    <a:invGamma/>
                  </a:srgbClr>
                </a:gs>
                <a:gs pos="100000">
                  <a:srgbClr val="CCECFF"/>
                </a:gs>
              </a:gsLst>
              <a:lin ang="5400000" scaled="1"/>
            </a:gradFill>
            <a:ln w="9525">
              <a:noFill/>
              <a:miter lim="800000"/>
              <a:headEnd/>
              <a:tailEnd/>
            </a:ln>
            <a:effectLst/>
          </p:spPr>
          <p:txBody>
            <a:bodyPr wrap="none" anchor="ctr"/>
            <a:lstStyle/>
            <a:p>
              <a:pPr>
                <a:defRPr/>
              </a:pPr>
              <a:endParaRPr lang="zh-CN" altLang="en-US" sz="1800"/>
            </a:p>
          </p:txBody>
        </p:sp>
        <p:sp>
          <p:nvSpPr>
            <p:cNvPr id="27" name="Rectangle 26"/>
            <p:cNvSpPr>
              <a:spLocks noChangeArrowheads="1"/>
            </p:cNvSpPr>
            <p:nvPr/>
          </p:nvSpPr>
          <p:spPr bwMode="auto">
            <a:xfrm>
              <a:off x="1488" y="3600"/>
              <a:ext cx="48" cy="720"/>
            </a:xfrm>
            <a:prstGeom prst="rect">
              <a:avLst/>
            </a:prstGeom>
            <a:gradFill rotWithShape="0">
              <a:gsLst>
                <a:gs pos="0">
                  <a:srgbClr val="CCECFF">
                    <a:gamma/>
                    <a:tint val="0"/>
                    <a:invGamma/>
                  </a:srgbClr>
                </a:gs>
                <a:gs pos="100000">
                  <a:srgbClr val="CCECFF"/>
                </a:gs>
              </a:gsLst>
              <a:lin ang="5400000" scaled="1"/>
            </a:gradFill>
            <a:ln w="9525">
              <a:noFill/>
              <a:miter lim="800000"/>
              <a:headEnd/>
              <a:tailEnd/>
            </a:ln>
            <a:effectLst/>
          </p:spPr>
          <p:txBody>
            <a:bodyPr wrap="none" anchor="ctr"/>
            <a:lstStyle/>
            <a:p>
              <a:pPr>
                <a:defRPr/>
              </a:pPr>
              <a:endParaRPr lang="zh-CN" altLang="en-US" sz="1800"/>
            </a:p>
          </p:txBody>
        </p:sp>
        <p:sp>
          <p:nvSpPr>
            <p:cNvPr id="28" name="Rectangle 27"/>
            <p:cNvSpPr>
              <a:spLocks noChangeArrowheads="1"/>
            </p:cNvSpPr>
            <p:nvPr/>
          </p:nvSpPr>
          <p:spPr bwMode="auto">
            <a:xfrm>
              <a:off x="1296" y="3648"/>
              <a:ext cx="48" cy="672"/>
            </a:xfrm>
            <a:prstGeom prst="rect">
              <a:avLst/>
            </a:prstGeom>
            <a:gradFill rotWithShape="0">
              <a:gsLst>
                <a:gs pos="0">
                  <a:srgbClr val="CCECFF">
                    <a:gamma/>
                    <a:tint val="0"/>
                    <a:invGamma/>
                  </a:srgbClr>
                </a:gs>
                <a:gs pos="100000">
                  <a:srgbClr val="CCECFF"/>
                </a:gs>
              </a:gsLst>
              <a:lin ang="5400000" scaled="1"/>
            </a:gradFill>
            <a:ln w="9525">
              <a:noFill/>
              <a:miter lim="800000"/>
              <a:headEnd/>
              <a:tailEnd/>
            </a:ln>
            <a:effectLst/>
          </p:spPr>
          <p:txBody>
            <a:bodyPr wrap="none" anchor="ctr"/>
            <a:lstStyle/>
            <a:p>
              <a:pPr>
                <a:defRPr/>
              </a:pPr>
              <a:endParaRPr lang="zh-CN" altLang="en-US" sz="1800"/>
            </a:p>
          </p:txBody>
        </p:sp>
        <p:sp>
          <p:nvSpPr>
            <p:cNvPr id="29" name="Rectangle 28"/>
            <p:cNvSpPr>
              <a:spLocks noChangeArrowheads="1"/>
            </p:cNvSpPr>
            <p:nvPr/>
          </p:nvSpPr>
          <p:spPr bwMode="auto">
            <a:xfrm>
              <a:off x="1104" y="3744"/>
              <a:ext cx="48" cy="572"/>
            </a:xfrm>
            <a:prstGeom prst="rect">
              <a:avLst/>
            </a:prstGeom>
            <a:gradFill rotWithShape="0">
              <a:gsLst>
                <a:gs pos="0">
                  <a:srgbClr val="CCECFF">
                    <a:gamma/>
                    <a:tint val="0"/>
                    <a:invGamma/>
                  </a:srgbClr>
                </a:gs>
                <a:gs pos="100000">
                  <a:srgbClr val="CCECFF"/>
                </a:gs>
              </a:gsLst>
              <a:lin ang="5400000" scaled="1"/>
            </a:gradFill>
            <a:ln w="9525">
              <a:noFill/>
              <a:miter lim="800000"/>
              <a:headEnd/>
              <a:tailEnd/>
            </a:ln>
            <a:effectLst/>
          </p:spPr>
          <p:txBody>
            <a:bodyPr wrap="none" anchor="ctr"/>
            <a:lstStyle/>
            <a:p>
              <a:pPr>
                <a:defRPr/>
              </a:pPr>
              <a:endParaRPr lang="zh-CN" altLang="en-US" sz="1800"/>
            </a:p>
          </p:txBody>
        </p:sp>
        <p:sp>
          <p:nvSpPr>
            <p:cNvPr id="30" name="Rectangle 29"/>
            <p:cNvSpPr>
              <a:spLocks noChangeArrowheads="1"/>
            </p:cNvSpPr>
            <p:nvPr/>
          </p:nvSpPr>
          <p:spPr bwMode="auto">
            <a:xfrm>
              <a:off x="912" y="3744"/>
              <a:ext cx="52" cy="572"/>
            </a:xfrm>
            <a:prstGeom prst="rect">
              <a:avLst/>
            </a:prstGeom>
            <a:gradFill rotWithShape="0">
              <a:gsLst>
                <a:gs pos="0">
                  <a:srgbClr val="CCECFF">
                    <a:gamma/>
                    <a:tint val="0"/>
                    <a:invGamma/>
                  </a:srgbClr>
                </a:gs>
                <a:gs pos="100000">
                  <a:srgbClr val="CCECFF"/>
                </a:gs>
              </a:gsLst>
              <a:lin ang="5400000" scaled="1"/>
            </a:gradFill>
            <a:ln w="9525">
              <a:noFill/>
              <a:miter lim="800000"/>
              <a:headEnd/>
              <a:tailEnd/>
            </a:ln>
            <a:effectLst/>
          </p:spPr>
          <p:txBody>
            <a:bodyPr wrap="none" anchor="ctr"/>
            <a:lstStyle/>
            <a:p>
              <a:pPr>
                <a:defRPr/>
              </a:pPr>
              <a:endParaRPr lang="zh-CN" altLang="en-US" sz="1800"/>
            </a:p>
          </p:txBody>
        </p:sp>
        <p:sp>
          <p:nvSpPr>
            <p:cNvPr id="31" name="Rectangle 30"/>
            <p:cNvSpPr>
              <a:spLocks noChangeArrowheads="1"/>
            </p:cNvSpPr>
            <p:nvPr/>
          </p:nvSpPr>
          <p:spPr bwMode="auto">
            <a:xfrm>
              <a:off x="720" y="3792"/>
              <a:ext cx="48" cy="524"/>
            </a:xfrm>
            <a:prstGeom prst="rect">
              <a:avLst/>
            </a:prstGeom>
            <a:gradFill rotWithShape="0">
              <a:gsLst>
                <a:gs pos="0">
                  <a:srgbClr val="CCECFF">
                    <a:gamma/>
                    <a:tint val="0"/>
                    <a:invGamma/>
                  </a:srgbClr>
                </a:gs>
                <a:gs pos="100000">
                  <a:srgbClr val="CCECFF"/>
                </a:gs>
              </a:gsLst>
              <a:lin ang="5400000" scaled="1"/>
            </a:gradFill>
            <a:ln w="9525">
              <a:noFill/>
              <a:miter lim="800000"/>
              <a:headEnd/>
              <a:tailEnd/>
            </a:ln>
            <a:effectLst/>
          </p:spPr>
          <p:txBody>
            <a:bodyPr wrap="none" anchor="ctr"/>
            <a:lstStyle/>
            <a:p>
              <a:pPr>
                <a:defRPr/>
              </a:pPr>
              <a:endParaRPr lang="zh-CN" altLang="en-US" sz="1800"/>
            </a:p>
          </p:txBody>
        </p:sp>
        <p:sp>
          <p:nvSpPr>
            <p:cNvPr id="32" name="Rectangle 31"/>
            <p:cNvSpPr>
              <a:spLocks noChangeArrowheads="1"/>
            </p:cNvSpPr>
            <p:nvPr/>
          </p:nvSpPr>
          <p:spPr bwMode="auto">
            <a:xfrm flipH="1">
              <a:off x="528" y="3840"/>
              <a:ext cx="48" cy="476"/>
            </a:xfrm>
            <a:prstGeom prst="rect">
              <a:avLst/>
            </a:prstGeom>
            <a:gradFill rotWithShape="0">
              <a:gsLst>
                <a:gs pos="0">
                  <a:srgbClr val="CCECFF">
                    <a:gamma/>
                    <a:tint val="0"/>
                    <a:invGamma/>
                  </a:srgbClr>
                </a:gs>
                <a:gs pos="100000">
                  <a:srgbClr val="CCECFF"/>
                </a:gs>
              </a:gsLst>
              <a:lin ang="5400000" scaled="1"/>
            </a:gradFill>
            <a:ln w="9525">
              <a:noFill/>
              <a:miter lim="800000"/>
              <a:headEnd/>
              <a:tailEnd/>
            </a:ln>
            <a:effectLst/>
          </p:spPr>
          <p:txBody>
            <a:bodyPr wrap="none" anchor="ctr"/>
            <a:lstStyle/>
            <a:p>
              <a:pPr>
                <a:defRPr/>
              </a:pPr>
              <a:endParaRPr lang="zh-CN" altLang="en-US" sz="1800"/>
            </a:p>
          </p:txBody>
        </p:sp>
        <p:sp>
          <p:nvSpPr>
            <p:cNvPr id="33" name="Rectangle 32"/>
            <p:cNvSpPr>
              <a:spLocks noChangeArrowheads="1"/>
            </p:cNvSpPr>
            <p:nvPr/>
          </p:nvSpPr>
          <p:spPr bwMode="auto">
            <a:xfrm flipH="1">
              <a:off x="336" y="3888"/>
              <a:ext cx="48" cy="428"/>
            </a:xfrm>
            <a:prstGeom prst="rect">
              <a:avLst/>
            </a:prstGeom>
            <a:gradFill rotWithShape="0">
              <a:gsLst>
                <a:gs pos="0">
                  <a:srgbClr val="CCECFF">
                    <a:gamma/>
                    <a:tint val="0"/>
                    <a:invGamma/>
                  </a:srgbClr>
                </a:gs>
                <a:gs pos="100000">
                  <a:srgbClr val="CCECFF"/>
                </a:gs>
              </a:gsLst>
              <a:lin ang="5400000" scaled="1"/>
            </a:gradFill>
            <a:ln w="9525">
              <a:noFill/>
              <a:miter lim="800000"/>
              <a:headEnd/>
              <a:tailEnd/>
            </a:ln>
            <a:effectLst/>
          </p:spPr>
          <p:txBody>
            <a:bodyPr wrap="none" anchor="ctr"/>
            <a:lstStyle/>
            <a:p>
              <a:pPr>
                <a:defRPr/>
              </a:pPr>
              <a:endParaRPr lang="zh-CN" altLang="en-US" sz="1800"/>
            </a:p>
          </p:txBody>
        </p:sp>
        <p:sp>
          <p:nvSpPr>
            <p:cNvPr id="34" name="Rectangle 33"/>
            <p:cNvSpPr>
              <a:spLocks noChangeArrowheads="1"/>
            </p:cNvSpPr>
            <p:nvPr/>
          </p:nvSpPr>
          <p:spPr bwMode="auto">
            <a:xfrm flipH="1">
              <a:off x="144" y="3888"/>
              <a:ext cx="48" cy="428"/>
            </a:xfrm>
            <a:prstGeom prst="rect">
              <a:avLst/>
            </a:prstGeom>
            <a:gradFill rotWithShape="0">
              <a:gsLst>
                <a:gs pos="0">
                  <a:srgbClr val="CCECFF">
                    <a:gamma/>
                    <a:tint val="0"/>
                    <a:invGamma/>
                  </a:srgbClr>
                </a:gs>
                <a:gs pos="100000">
                  <a:srgbClr val="CCECFF"/>
                </a:gs>
              </a:gsLst>
              <a:lin ang="5400000" scaled="1"/>
            </a:gradFill>
            <a:ln w="9525">
              <a:noFill/>
              <a:miter lim="800000"/>
              <a:headEnd/>
              <a:tailEnd/>
            </a:ln>
            <a:effectLst/>
          </p:spPr>
          <p:txBody>
            <a:bodyPr wrap="none" anchor="ctr"/>
            <a:lstStyle/>
            <a:p>
              <a:pPr algn="ctr">
                <a:defRPr/>
              </a:pPr>
              <a:endParaRPr lang="zh-CN" altLang="zh-CN" sz="1800">
                <a:solidFill>
                  <a:srgbClr val="FFCC00"/>
                </a:solidFill>
                <a:effectLst>
                  <a:outerShdw blurRad="38100" dist="38100" dir="2700000" algn="tl">
                    <a:srgbClr val="000000"/>
                  </a:outerShdw>
                </a:effectLst>
              </a:endParaRPr>
            </a:p>
          </p:txBody>
        </p:sp>
      </p:grpSp>
      <p:sp>
        <p:nvSpPr>
          <p:cNvPr id="37" name="Text Box 45"/>
          <p:cNvSpPr txBox="1">
            <a:spLocks noChangeArrowheads="1"/>
          </p:cNvSpPr>
          <p:nvPr/>
        </p:nvSpPr>
        <p:spPr bwMode="auto">
          <a:xfrm>
            <a:off x="323850" y="6538913"/>
            <a:ext cx="431800" cy="274637"/>
          </a:xfrm>
          <a:prstGeom prst="rect">
            <a:avLst/>
          </a:prstGeom>
          <a:noFill/>
          <a:ln w="9525">
            <a:noFill/>
            <a:miter lim="800000"/>
            <a:headEnd/>
            <a:tailEnd/>
          </a:ln>
          <a:effectLst/>
        </p:spPr>
        <p:txBody>
          <a:bodyPr>
            <a:spAutoFit/>
          </a:bodyPr>
          <a:lstStyle/>
          <a:p>
            <a:pPr>
              <a:spcBef>
                <a:spcPct val="50000"/>
              </a:spcBef>
              <a:defRPr/>
            </a:pPr>
            <a:fld id="{EE933CDC-1BAE-4E38-B20D-A79305E75FDD}" type="slidenum">
              <a:rPr lang="en-US" altLang="zh-CN" sz="1200">
                <a:solidFill>
                  <a:schemeClr val="accent2"/>
                </a:solidFill>
              </a:rPr>
              <a:pPr>
                <a:spcBef>
                  <a:spcPct val="50000"/>
                </a:spcBef>
                <a:defRPr/>
              </a:pPr>
              <a:t>‹#›</a:t>
            </a:fld>
            <a:endParaRPr lang="en-US" altLang="zh-CN" sz="1200">
              <a:solidFill>
                <a:schemeClr val="accent2"/>
              </a:solidFill>
            </a:endParaRPr>
          </a:p>
        </p:txBody>
      </p:sp>
      <p:pic>
        <p:nvPicPr>
          <p:cNvPr id="38" name="Picture 46" descr="ER004_T">
            <a:hlinkClick r:id="rId2"/>
          </p:cNvPr>
          <p:cNvPicPr>
            <a:picLocks noChangeAspect="1" noChangeArrowheads="1"/>
          </p:cNvPicPr>
          <p:nvPr/>
        </p:nvPicPr>
        <p:blipFill>
          <a:blip r:embed="rId3" cstate="print"/>
          <a:srcRect/>
          <a:stretch>
            <a:fillRect/>
          </a:stretch>
        </p:blipFill>
        <p:spPr bwMode="auto">
          <a:xfrm>
            <a:off x="5246688" y="0"/>
            <a:ext cx="404812" cy="539750"/>
          </a:xfrm>
          <a:prstGeom prst="rect">
            <a:avLst/>
          </a:prstGeom>
          <a:noFill/>
          <a:ln w="9525">
            <a:noFill/>
            <a:miter lim="800000"/>
            <a:headEnd/>
            <a:tailEnd/>
          </a:ln>
        </p:spPr>
      </p:pic>
      <p:pic>
        <p:nvPicPr>
          <p:cNvPr id="39" name="Picture 47" descr="AH016_T">
            <a:hlinkClick r:id="rId4"/>
          </p:cNvPr>
          <p:cNvPicPr>
            <a:picLocks noChangeAspect="1" noChangeArrowheads="1"/>
          </p:cNvPicPr>
          <p:nvPr/>
        </p:nvPicPr>
        <p:blipFill>
          <a:blip r:embed="rId5" cstate="print"/>
          <a:srcRect/>
          <a:stretch>
            <a:fillRect/>
          </a:stretch>
        </p:blipFill>
        <p:spPr bwMode="auto">
          <a:xfrm>
            <a:off x="6445250" y="0"/>
            <a:ext cx="719138" cy="538163"/>
          </a:xfrm>
          <a:prstGeom prst="rect">
            <a:avLst/>
          </a:prstGeom>
          <a:noFill/>
          <a:ln w="9525">
            <a:noFill/>
            <a:miter lim="800000"/>
            <a:headEnd/>
            <a:tailEnd/>
          </a:ln>
        </p:spPr>
      </p:pic>
      <p:pic>
        <p:nvPicPr>
          <p:cNvPr id="40" name="Picture 48" descr="EV032_T">
            <a:hlinkClick r:id="rId6"/>
          </p:cNvPr>
          <p:cNvPicPr preferRelativeResize="0">
            <a:picLocks noChangeArrowheads="1"/>
          </p:cNvPicPr>
          <p:nvPr/>
        </p:nvPicPr>
        <p:blipFill>
          <a:blip r:embed="rId7" cstate="print"/>
          <a:srcRect/>
          <a:stretch>
            <a:fillRect/>
          </a:stretch>
        </p:blipFill>
        <p:spPr bwMode="auto">
          <a:xfrm>
            <a:off x="6038850" y="0"/>
            <a:ext cx="411163" cy="539750"/>
          </a:xfrm>
          <a:prstGeom prst="rect">
            <a:avLst/>
          </a:prstGeom>
          <a:noFill/>
          <a:ln w="9525">
            <a:noFill/>
            <a:miter lim="800000"/>
            <a:headEnd/>
            <a:tailEnd/>
          </a:ln>
        </p:spPr>
      </p:pic>
      <p:pic>
        <p:nvPicPr>
          <p:cNvPr id="41" name="Picture 51" descr="ER147_T">
            <a:hlinkClick r:id="rId8"/>
          </p:cNvPr>
          <p:cNvPicPr>
            <a:picLocks noChangeAspect="1" noChangeArrowheads="1"/>
          </p:cNvPicPr>
          <p:nvPr/>
        </p:nvPicPr>
        <p:blipFill>
          <a:blip r:embed="rId9" cstate="print"/>
          <a:srcRect/>
          <a:stretch>
            <a:fillRect/>
          </a:stretch>
        </p:blipFill>
        <p:spPr bwMode="auto">
          <a:xfrm>
            <a:off x="5651500" y="0"/>
            <a:ext cx="404813" cy="539750"/>
          </a:xfrm>
          <a:prstGeom prst="rect">
            <a:avLst/>
          </a:prstGeom>
          <a:noFill/>
          <a:ln w="9525">
            <a:noFill/>
            <a:miter lim="800000"/>
            <a:headEnd/>
            <a:tailEnd/>
          </a:ln>
        </p:spPr>
      </p:pic>
      <p:pic>
        <p:nvPicPr>
          <p:cNvPr id="42" name="Picture 52" descr="DP151_T">
            <a:hlinkClick r:id="rId10"/>
          </p:cNvPr>
          <p:cNvPicPr>
            <a:picLocks noChangeAspect="1" noChangeArrowheads="1"/>
          </p:cNvPicPr>
          <p:nvPr/>
        </p:nvPicPr>
        <p:blipFill>
          <a:blip r:embed="rId11" cstate="print"/>
          <a:srcRect/>
          <a:stretch>
            <a:fillRect/>
          </a:stretch>
        </p:blipFill>
        <p:spPr bwMode="auto">
          <a:xfrm>
            <a:off x="7119938" y="0"/>
            <a:ext cx="404812" cy="539750"/>
          </a:xfrm>
          <a:prstGeom prst="rect">
            <a:avLst/>
          </a:prstGeom>
          <a:noFill/>
          <a:ln w="9525">
            <a:noFill/>
            <a:miter lim="800000"/>
            <a:headEnd/>
            <a:tailEnd/>
          </a:ln>
        </p:spPr>
      </p:pic>
      <p:pic>
        <p:nvPicPr>
          <p:cNvPr id="43" name="Picture 1031" descr="gseaborg"/>
          <p:cNvPicPr>
            <a:picLocks noChangeAspect="1" noChangeArrowheads="1"/>
          </p:cNvPicPr>
          <p:nvPr/>
        </p:nvPicPr>
        <p:blipFill>
          <a:blip r:embed="rId12" cstate="print"/>
          <a:srcRect/>
          <a:stretch>
            <a:fillRect/>
          </a:stretch>
        </p:blipFill>
        <p:spPr bwMode="auto">
          <a:xfrm>
            <a:off x="7524750" y="0"/>
            <a:ext cx="719138" cy="539750"/>
          </a:xfrm>
          <a:prstGeom prst="rect">
            <a:avLst/>
          </a:prstGeom>
          <a:noFill/>
          <a:ln w="9525">
            <a:noFill/>
            <a:miter lim="800000"/>
            <a:headEnd/>
            <a:tailEnd/>
          </a:ln>
        </p:spPr>
      </p:pic>
      <p:pic>
        <p:nvPicPr>
          <p:cNvPr id="44" name="Picture 1032" descr="optics1"/>
          <p:cNvPicPr preferRelativeResize="0">
            <a:picLocks noChangeAspect="1" noChangeArrowheads="1"/>
          </p:cNvPicPr>
          <p:nvPr/>
        </p:nvPicPr>
        <p:blipFill>
          <a:blip r:embed="rId13" cstate="print"/>
          <a:srcRect/>
          <a:stretch>
            <a:fillRect/>
          </a:stretch>
        </p:blipFill>
        <p:spPr bwMode="auto">
          <a:xfrm>
            <a:off x="8237538" y="0"/>
            <a:ext cx="906462" cy="539750"/>
          </a:xfrm>
          <a:prstGeom prst="rect">
            <a:avLst/>
          </a:prstGeom>
          <a:noFill/>
          <a:ln w="9525">
            <a:noFill/>
            <a:miter lim="800000"/>
            <a:headEnd/>
            <a:tailEnd/>
          </a:ln>
        </p:spPr>
      </p:pic>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57200" y="1600200"/>
            <a:ext cx="8229600" cy="4525963"/>
          </a:xfrm>
          <a:prstGeom prst="rect">
            <a:avLst/>
          </a:prstGeom>
        </p:spPr>
        <p:txBody>
          <a:bodyPr/>
          <a:lstStyle/>
          <a:p>
            <a:pPr lvl="0"/>
            <a:r>
              <a:rPr lang="zh-CN" altLang="en-US" noProof="0" smtClean="0"/>
              <a:t>单击图标添加表格</a:t>
            </a:r>
            <a:endParaRPr lang="zh-CN" altLang="en-US" noProof="0"/>
          </a:p>
        </p:txBody>
      </p:sp>
      <p:sp>
        <p:nvSpPr>
          <p:cNvPr id="45" name="日期占位符 3"/>
          <p:cNvSpPr>
            <a:spLocks noGrp="1"/>
          </p:cNvSpPr>
          <p:nvPr>
            <p:ph type="dt" sz="half" idx="10"/>
          </p:nvPr>
        </p:nvSpPr>
        <p:spPr>
          <a:xfrm>
            <a:off x="457200" y="6356350"/>
            <a:ext cx="2133600" cy="365125"/>
          </a:xfrm>
          <a:prstGeom prst="rect">
            <a:avLst/>
          </a:prstGeom>
        </p:spPr>
        <p:txBody>
          <a:bodyPr/>
          <a:lstStyle>
            <a:lvl1pPr>
              <a:defRPr sz="1800"/>
            </a:lvl1pPr>
          </a:lstStyle>
          <a:p>
            <a:fld id="{D25E9CDC-0970-469B-B55D-AAC0C9E7CA36}" type="datetimeFigureOut">
              <a:rPr lang="zh-CN" altLang="en-US" smtClean="0"/>
              <a:pPr/>
              <a:t>2018/6/11</a:t>
            </a:fld>
            <a:endParaRPr lang="en-US" altLang="zh-CN"/>
          </a:p>
        </p:txBody>
      </p:sp>
      <p:sp>
        <p:nvSpPr>
          <p:cNvPr id="46" name="页脚占位符 4"/>
          <p:cNvSpPr>
            <a:spLocks noGrp="1"/>
          </p:cNvSpPr>
          <p:nvPr>
            <p:ph type="ftr" sz="quarter" idx="11"/>
          </p:nvPr>
        </p:nvSpPr>
        <p:spPr>
          <a:xfrm>
            <a:off x="3124200" y="6356350"/>
            <a:ext cx="2895600" cy="365125"/>
          </a:xfrm>
          <a:prstGeom prst="rect">
            <a:avLst/>
          </a:prstGeom>
        </p:spPr>
        <p:txBody>
          <a:bodyPr/>
          <a:lstStyle>
            <a:lvl1pPr>
              <a:defRPr sz="1800"/>
            </a:lvl1pPr>
          </a:lstStyle>
          <a:p>
            <a:pPr>
              <a:defRPr/>
            </a:pPr>
            <a:endParaRPr lang="zh-CN" altLang="en-US"/>
          </a:p>
        </p:txBody>
      </p:sp>
      <p:sp>
        <p:nvSpPr>
          <p:cNvPr id="47" name="灯片编号占位符 5"/>
          <p:cNvSpPr>
            <a:spLocks noGrp="1"/>
          </p:cNvSpPr>
          <p:nvPr>
            <p:ph type="sldNum" sz="quarter" idx="12"/>
          </p:nvPr>
        </p:nvSpPr>
        <p:spPr>
          <a:xfrm>
            <a:off x="6553200" y="6356350"/>
            <a:ext cx="2133600" cy="365125"/>
          </a:xfrm>
          <a:prstGeom prst="rect">
            <a:avLst/>
          </a:prstGeom>
        </p:spPr>
        <p:txBody>
          <a:bodyPr/>
          <a:lstStyle>
            <a:lvl1pPr>
              <a:defRPr sz="1800"/>
            </a:lvl1pPr>
          </a:lstStyle>
          <a:p>
            <a:fld id="{42333900-0B27-4963-A49E-C12DE9874EF8}" type="slidenum">
              <a:rPr lang="zh-CN" altLang="en-US" smtClean="0"/>
              <a:pPr/>
              <a:t>‹#›</a:t>
            </a:fld>
            <a:endParaRPr lang="en-US" altLang="zh-CN"/>
          </a:p>
        </p:txBody>
      </p:sp>
      <p:pic>
        <p:nvPicPr>
          <p:cNvPr id="48" name="Picture 6" descr="B-1"/>
          <p:cNvPicPr>
            <a:picLocks noChangeAspect="1" noChangeArrowheads="1"/>
          </p:cNvPicPr>
          <p:nvPr/>
        </p:nvPicPr>
        <p:blipFill>
          <a:blip r:embed="rId14" cstate="print"/>
          <a:srcRect l="8194" t="52522" r="40851" b="32153"/>
          <a:stretch>
            <a:fillRect/>
          </a:stretch>
        </p:blipFill>
        <p:spPr bwMode="auto">
          <a:xfrm>
            <a:off x="7064" y="-957"/>
            <a:ext cx="2980760" cy="672321"/>
          </a:xfrm>
          <a:prstGeom prst="rect">
            <a:avLst/>
          </a:prstGeom>
          <a:noFill/>
          <a:ln w="9525">
            <a:noFill/>
            <a:miter lim="800000"/>
            <a:headEnd/>
            <a:tailEnd/>
          </a:ln>
        </p:spPr>
      </p:pic>
    </p:spTree>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600200"/>
            <a:ext cx="4038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p:pull dir="ru"/>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2" name="Group 0"/>
          <p:cNvGrpSpPr>
            <a:grpSpLocks/>
          </p:cNvGrpSpPr>
          <p:nvPr userDrawn="1"/>
        </p:nvGrpSpPr>
        <p:grpSpPr bwMode="auto">
          <a:xfrm>
            <a:off x="0" y="260350"/>
            <a:ext cx="9144000" cy="6597650"/>
            <a:chOff x="0" y="164"/>
            <a:chExt cx="5760" cy="4156"/>
          </a:xfrm>
        </p:grpSpPr>
        <p:pic>
          <p:nvPicPr>
            <p:cNvPr id="3" name="Picture 1" descr="EV163_T">
              <a:hlinkClick r:id="rId2"/>
            </p:cNvPr>
            <p:cNvPicPr>
              <a:picLocks noChangeAspect="1" noChangeArrowheads="1"/>
            </p:cNvPicPr>
            <p:nvPr userDrawn="1"/>
          </p:nvPicPr>
          <p:blipFill>
            <a:blip r:embed="rId3" cstate="print"/>
            <a:srcRect/>
            <a:stretch>
              <a:fillRect/>
            </a:stretch>
          </p:blipFill>
          <p:spPr bwMode="auto">
            <a:xfrm>
              <a:off x="0" y="3430"/>
              <a:ext cx="544" cy="726"/>
            </a:xfrm>
            <a:prstGeom prst="rect">
              <a:avLst/>
            </a:prstGeom>
            <a:noFill/>
            <a:ln w="9525">
              <a:noFill/>
              <a:miter lim="800000"/>
              <a:headEnd/>
              <a:tailEnd/>
            </a:ln>
          </p:spPr>
        </p:pic>
        <p:pic>
          <p:nvPicPr>
            <p:cNvPr id="4" name="Picture 2" descr="上标题"/>
            <p:cNvPicPr>
              <a:picLocks noChangeAspect="1" noChangeArrowheads="1"/>
            </p:cNvPicPr>
            <p:nvPr userDrawn="1"/>
          </p:nvPicPr>
          <p:blipFill>
            <a:blip r:embed="rId4" cstate="print"/>
            <a:srcRect/>
            <a:stretch>
              <a:fillRect/>
            </a:stretch>
          </p:blipFill>
          <p:spPr bwMode="auto">
            <a:xfrm>
              <a:off x="0" y="164"/>
              <a:ext cx="5760" cy="557"/>
            </a:xfrm>
            <a:prstGeom prst="rect">
              <a:avLst/>
            </a:prstGeom>
            <a:noFill/>
            <a:ln w="9525">
              <a:noFill/>
              <a:miter lim="800000"/>
              <a:headEnd/>
              <a:tailEnd/>
            </a:ln>
          </p:spPr>
        </p:pic>
        <p:pic>
          <p:nvPicPr>
            <p:cNvPr id="6" name="Picture 4" descr="FE088_T">
              <a:hlinkClick r:id="rId5"/>
            </p:cNvPr>
            <p:cNvPicPr>
              <a:picLocks noChangeAspect="1" noChangeArrowheads="1"/>
            </p:cNvPicPr>
            <p:nvPr userDrawn="1"/>
          </p:nvPicPr>
          <p:blipFill>
            <a:blip r:embed="rId6" cstate="print"/>
            <a:srcRect/>
            <a:stretch>
              <a:fillRect/>
            </a:stretch>
          </p:blipFill>
          <p:spPr bwMode="auto">
            <a:xfrm>
              <a:off x="2562" y="3425"/>
              <a:ext cx="1044" cy="731"/>
            </a:xfrm>
            <a:prstGeom prst="rect">
              <a:avLst/>
            </a:prstGeom>
            <a:noFill/>
            <a:ln w="9525">
              <a:noFill/>
              <a:miter lim="800000"/>
              <a:headEnd/>
              <a:tailEnd/>
            </a:ln>
          </p:spPr>
        </p:pic>
        <p:pic>
          <p:nvPicPr>
            <p:cNvPr id="7" name="Picture 5" descr="ER004_T">
              <a:hlinkClick r:id="rId7"/>
            </p:cNvPr>
            <p:cNvPicPr>
              <a:picLocks noChangeAspect="1" noChangeArrowheads="1"/>
            </p:cNvPicPr>
            <p:nvPr userDrawn="1"/>
          </p:nvPicPr>
          <p:blipFill>
            <a:blip r:embed="rId8" cstate="print"/>
            <a:srcRect/>
            <a:stretch>
              <a:fillRect/>
            </a:stretch>
          </p:blipFill>
          <p:spPr bwMode="auto">
            <a:xfrm>
              <a:off x="3606" y="3425"/>
              <a:ext cx="545" cy="726"/>
            </a:xfrm>
            <a:prstGeom prst="rect">
              <a:avLst/>
            </a:prstGeom>
            <a:noFill/>
            <a:ln w="9525">
              <a:noFill/>
              <a:miter lim="800000"/>
              <a:headEnd/>
              <a:tailEnd/>
            </a:ln>
          </p:spPr>
        </p:pic>
        <p:pic>
          <p:nvPicPr>
            <p:cNvPr id="8" name="Picture 6" descr="DP172_T">
              <a:hlinkClick r:id="rId9"/>
            </p:cNvPr>
            <p:cNvPicPr>
              <a:picLocks noChangeAspect="1" noChangeArrowheads="1"/>
            </p:cNvPicPr>
            <p:nvPr userDrawn="1"/>
          </p:nvPicPr>
          <p:blipFill>
            <a:blip r:embed="rId10" cstate="print"/>
            <a:srcRect/>
            <a:stretch>
              <a:fillRect/>
            </a:stretch>
          </p:blipFill>
          <p:spPr bwMode="auto">
            <a:xfrm>
              <a:off x="4150" y="3425"/>
              <a:ext cx="544" cy="725"/>
            </a:xfrm>
            <a:prstGeom prst="rect">
              <a:avLst/>
            </a:prstGeom>
            <a:noFill/>
            <a:ln w="9525">
              <a:noFill/>
              <a:miter lim="800000"/>
              <a:headEnd/>
              <a:tailEnd/>
            </a:ln>
          </p:spPr>
        </p:pic>
        <p:pic>
          <p:nvPicPr>
            <p:cNvPr id="9" name="Picture 7" descr="DZ006_T">
              <a:hlinkClick r:id="rId11"/>
            </p:cNvPr>
            <p:cNvPicPr>
              <a:picLocks noChangeAspect="1" noChangeArrowheads="1"/>
            </p:cNvPicPr>
            <p:nvPr userDrawn="1"/>
          </p:nvPicPr>
          <p:blipFill>
            <a:blip r:embed="rId12" cstate="print"/>
            <a:srcRect/>
            <a:stretch>
              <a:fillRect/>
            </a:stretch>
          </p:blipFill>
          <p:spPr bwMode="auto">
            <a:xfrm>
              <a:off x="5216" y="3425"/>
              <a:ext cx="544" cy="725"/>
            </a:xfrm>
            <a:prstGeom prst="rect">
              <a:avLst/>
            </a:prstGeom>
            <a:noFill/>
            <a:ln w="9525">
              <a:noFill/>
              <a:miter lim="800000"/>
              <a:headEnd/>
              <a:tailEnd/>
            </a:ln>
          </p:spPr>
        </p:pic>
        <p:pic>
          <p:nvPicPr>
            <p:cNvPr id="10" name="Picture 8" descr="AH016_T">
              <a:hlinkClick r:id="rId13"/>
            </p:cNvPr>
            <p:cNvPicPr>
              <a:picLocks noChangeAspect="1" noChangeArrowheads="1"/>
            </p:cNvPicPr>
            <p:nvPr userDrawn="1"/>
          </p:nvPicPr>
          <p:blipFill>
            <a:blip r:embed="rId14" cstate="print"/>
            <a:srcRect/>
            <a:stretch>
              <a:fillRect/>
            </a:stretch>
          </p:blipFill>
          <p:spPr bwMode="auto">
            <a:xfrm>
              <a:off x="1066" y="3425"/>
              <a:ext cx="952" cy="714"/>
            </a:xfrm>
            <a:prstGeom prst="rect">
              <a:avLst/>
            </a:prstGeom>
            <a:noFill/>
            <a:ln w="9525">
              <a:noFill/>
              <a:miter lim="800000"/>
              <a:headEnd/>
              <a:tailEnd/>
            </a:ln>
          </p:spPr>
        </p:pic>
        <p:pic>
          <p:nvPicPr>
            <p:cNvPr id="11" name="Picture 9" descr="ER147_T">
              <a:hlinkClick r:id="rId15"/>
            </p:cNvPr>
            <p:cNvPicPr>
              <a:picLocks noChangeAspect="1" noChangeArrowheads="1"/>
            </p:cNvPicPr>
            <p:nvPr userDrawn="1"/>
          </p:nvPicPr>
          <p:blipFill>
            <a:blip r:embed="rId16" cstate="print"/>
            <a:srcRect/>
            <a:stretch>
              <a:fillRect/>
            </a:stretch>
          </p:blipFill>
          <p:spPr bwMode="auto">
            <a:xfrm>
              <a:off x="521" y="3425"/>
              <a:ext cx="545" cy="726"/>
            </a:xfrm>
            <a:prstGeom prst="rect">
              <a:avLst/>
            </a:prstGeom>
            <a:noFill/>
            <a:ln w="9525">
              <a:noFill/>
              <a:miter lim="800000"/>
              <a:headEnd/>
              <a:tailEnd/>
            </a:ln>
          </p:spPr>
        </p:pic>
        <p:pic>
          <p:nvPicPr>
            <p:cNvPr id="12" name="Picture 10" descr="DP151_T">
              <a:hlinkClick r:id="rId17"/>
            </p:cNvPr>
            <p:cNvPicPr>
              <a:picLocks noChangeAspect="1" noChangeArrowheads="1"/>
            </p:cNvPicPr>
            <p:nvPr userDrawn="1"/>
          </p:nvPicPr>
          <p:blipFill>
            <a:blip r:embed="rId18" cstate="print"/>
            <a:srcRect/>
            <a:stretch>
              <a:fillRect/>
            </a:stretch>
          </p:blipFill>
          <p:spPr bwMode="auto">
            <a:xfrm>
              <a:off x="2018" y="3425"/>
              <a:ext cx="544" cy="725"/>
            </a:xfrm>
            <a:prstGeom prst="rect">
              <a:avLst/>
            </a:prstGeom>
            <a:noFill/>
            <a:ln w="9525">
              <a:noFill/>
              <a:miter lim="800000"/>
              <a:headEnd/>
              <a:tailEnd/>
            </a:ln>
          </p:spPr>
        </p:pic>
        <p:pic>
          <p:nvPicPr>
            <p:cNvPr id="13" name="Picture 11" descr="EV032_T">
              <a:hlinkClick r:id="rId19"/>
            </p:cNvPr>
            <p:cNvPicPr>
              <a:picLocks noChangeAspect="1" noChangeArrowheads="1"/>
            </p:cNvPicPr>
            <p:nvPr userDrawn="1"/>
          </p:nvPicPr>
          <p:blipFill>
            <a:blip r:embed="rId20" cstate="print"/>
            <a:srcRect/>
            <a:stretch>
              <a:fillRect/>
            </a:stretch>
          </p:blipFill>
          <p:spPr bwMode="auto">
            <a:xfrm>
              <a:off x="4694" y="3425"/>
              <a:ext cx="544" cy="725"/>
            </a:xfrm>
            <a:prstGeom prst="rect">
              <a:avLst/>
            </a:prstGeom>
            <a:noFill/>
            <a:ln w="9525">
              <a:noFill/>
              <a:miter lim="800000"/>
              <a:headEnd/>
              <a:tailEnd/>
            </a:ln>
          </p:spPr>
        </p:pic>
        <p:sp>
          <p:nvSpPr>
            <p:cNvPr id="14" name="Rectangle 12"/>
            <p:cNvSpPr>
              <a:spLocks noChangeArrowheads="1"/>
            </p:cNvSpPr>
            <p:nvPr userDrawn="1"/>
          </p:nvSpPr>
          <p:spPr bwMode="auto">
            <a:xfrm>
              <a:off x="0" y="4139"/>
              <a:ext cx="5760" cy="181"/>
            </a:xfrm>
            <a:prstGeom prst="rect">
              <a:avLst/>
            </a:prstGeom>
            <a:gradFill rotWithShape="1">
              <a:gsLst>
                <a:gs pos="0">
                  <a:schemeClr val="bg1"/>
                </a:gs>
                <a:gs pos="100000">
                  <a:srgbClr val="BCD4E2"/>
                </a:gs>
              </a:gsLst>
              <a:lin ang="0" scaled="1"/>
            </a:gradFill>
            <a:ln w="9525">
              <a:noFill/>
              <a:miter lim="800000"/>
              <a:headEnd/>
              <a:tailEnd/>
            </a:ln>
            <a:effectLst/>
          </p:spPr>
          <p:txBody>
            <a:bodyPr wrap="none" anchor="ctr"/>
            <a:lstStyle/>
            <a:p>
              <a:pPr>
                <a:defRPr/>
              </a:pPr>
              <a:endParaRPr lang="zh-CN" altLang="en-US" sz="1800">
                <a:solidFill>
                  <a:srgbClr val="000000"/>
                </a:solidFill>
              </a:endParaRPr>
            </a:p>
          </p:txBody>
        </p:sp>
      </p:grpSp>
      <p:sp>
        <p:nvSpPr>
          <p:cNvPr id="15" name="Rectangle 0"/>
          <p:cNvSpPr>
            <a:spLocks noChangeArrowheads="1"/>
          </p:cNvSpPr>
          <p:nvPr userDrawn="1"/>
        </p:nvSpPr>
        <p:spPr bwMode="auto">
          <a:xfrm>
            <a:off x="1187450" y="979488"/>
            <a:ext cx="7956550" cy="720725"/>
          </a:xfrm>
          <a:prstGeom prst="rect">
            <a:avLst/>
          </a:prstGeom>
          <a:solidFill>
            <a:schemeClr val="bg1"/>
          </a:solidFill>
          <a:ln w="9525">
            <a:noFill/>
            <a:miter lim="800000"/>
            <a:headEnd/>
            <a:tailEnd/>
          </a:ln>
          <a:effectLst/>
        </p:spPr>
        <p:txBody>
          <a:bodyPr wrap="none" anchor="ctr"/>
          <a:lstStyle/>
          <a:p>
            <a:pPr>
              <a:defRPr/>
            </a:pPr>
            <a:endParaRPr lang="zh-CN" altLang="en-US" sz="1800">
              <a:solidFill>
                <a:srgbClr val="000000"/>
              </a:solidFill>
            </a:endParaRPr>
          </a:p>
        </p:txBody>
      </p:sp>
      <p:pic>
        <p:nvPicPr>
          <p:cNvPr id="16" name="Picture 6" descr="B-1"/>
          <p:cNvPicPr>
            <a:picLocks noChangeAspect="1" noChangeArrowheads="1"/>
          </p:cNvPicPr>
          <p:nvPr userDrawn="1"/>
        </p:nvPicPr>
        <p:blipFill>
          <a:blip r:embed="rId21" cstate="print"/>
          <a:srcRect l="8194" t="52522" r="40851" b="32153"/>
          <a:stretch>
            <a:fillRect/>
          </a:stretch>
        </p:blipFill>
        <p:spPr bwMode="auto">
          <a:xfrm>
            <a:off x="7064" y="102356"/>
            <a:ext cx="3844856" cy="867221"/>
          </a:xfrm>
          <a:prstGeom prst="rect">
            <a:avLst/>
          </a:prstGeom>
          <a:noFill/>
          <a:ln w="9525">
            <a:noFill/>
            <a:miter lim="800000"/>
            <a:headEnd/>
            <a:tailEnd/>
          </a:ln>
        </p:spPr>
      </p:pic>
    </p:spTree>
  </p:cSld>
  <p:clrMapOvr>
    <a:masterClrMapping/>
  </p:clrMapOvr>
  <p:transition>
    <p:pull dir="ru"/>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p:pull dir="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67544" y="62068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844824"/>
            <a:ext cx="4038600" cy="4281339"/>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844824"/>
            <a:ext cx="4038600" cy="4281339"/>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7881501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cSld>
  <p:clrMapOvr>
    <a:masterClrMapping/>
  </p:clrMapOvr>
  <p:transition>
    <p:pull dir="ru"/>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p:pull dir="ru"/>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p:pull dir="ru"/>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Tree>
  </p:cSld>
  <p:clrMapOvr>
    <a:masterClrMapping/>
  </p:clrMapOvr>
  <p:transition>
    <p:pull dir="ru"/>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pull dir="ru"/>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transition>
    <p:pull dir="ru"/>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transition>
    <p:pull dir="ru"/>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p:pull dir="ru"/>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p:pull dir="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67544" y="620688"/>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844824"/>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484586"/>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844824"/>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484586"/>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9127356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67544" y="620688"/>
            <a:ext cx="8229600" cy="1143000"/>
          </a:xfrm>
          <a:prstGeom prst="rect">
            <a:avLst/>
          </a:prstGeom>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21845098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0841186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20330227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19497849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18" Type="http://schemas.openxmlformats.org/officeDocument/2006/relationships/image" Target="../media/image2.jpeg"/><Relationship Id="rId26" Type="http://schemas.openxmlformats.org/officeDocument/2006/relationships/image" Target="../media/image6.jpeg"/><Relationship Id="rId3" Type="http://schemas.openxmlformats.org/officeDocument/2006/relationships/slideLayout" Target="../slideLayouts/slideLayout3.xml"/><Relationship Id="rId21" Type="http://schemas.openxmlformats.org/officeDocument/2006/relationships/hyperlink" Target="http://photo.tlw.cn/7/JPEG/Vol_117/EV032_L.htm" TargetMode="Externa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hyperlink" Target="http://photo.tlw.cn/7/JPEG/Vol_113/ER004_L.htm" TargetMode="External"/><Relationship Id="rId25" Type="http://schemas.openxmlformats.org/officeDocument/2006/relationships/hyperlink" Target="http://photo.tlw.cn/5/JPEG640/087/151_200/DP151_L.htm" TargetMode="External"/><Relationship Id="rId2" Type="http://schemas.openxmlformats.org/officeDocument/2006/relationships/slideLayout" Target="../slideLayouts/slideLayout2.xml"/><Relationship Id="rId16" Type="http://schemas.openxmlformats.org/officeDocument/2006/relationships/image" Target="../media/image1.png"/><Relationship Id="rId20" Type="http://schemas.openxmlformats.org/officeDocument/2006/relationships/image" Target="../media/image3.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5.jpeg"/><Relationship Id="rId5" Type="http://schemas.openxmlformats.org/officeDocument/2006/relationships/slideLayout" Target="../slideLayouts/slideLayout5.xml"/><Relationship Id="rId15" Type="http://schemas.openxmlformats.org/officeDocument/2006/relationships/oleObject" Target="../embeddings/oleObject1.bin"/><Relationship Id="rId23" Type="http://schemas.openxmlformats.org/officeDocument/2006/relationships/hyperlink" Target="http://photo.tlw.cn/7/JPEG/Vol_113/ER147_L.htm" TargetMode="External"/><Relationship Id="rId28" Type="http://schemas.openxmlformats.org/officeDocument/2006/relationships/image" Target="../media/image8.jpeg"/><Relationship Id="rId10" Type="http://schemas.openxmlformats.org/officeDocument/2006/relationships/slideLayout" Target="../slideLayouts/slideLayout10.xml"/><Relationship Id="rId19" Type="http://schemas.openxmlformats.org/officeDocument/2006/relationships/hyperlink" Target="http://photo.tlw.cn/2/JPEG640/033/001_050/AH016_L.htm" TargetMode="Externa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vmlDrawing" Target="../drawings/vmlDrawing1.vml"/><Relationship Id="rId22" Type="http://schemas.openxmlformats.org/officeDocument/2006/relationships/image" Target="../media/image4.jpeg"/><Relationship Id="rId27" Type="http://schemas.openxmlformats.org/officeDocument/2006/relationships/image" Target="../media/image7.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18" Type="http://schemas.openxmlformats.org/officeDocument/2006/relationships/image" Target="../media/image2.jpeg"/><Relationship Id="rId26" Type="http://schemas.openxmlformats.org/officeDocument/2006/relationships/image" Target="../media/image6.jpeg"/><Relationship Id="rId3" Type="http://schemas.openxmlformats.org/officeDocument/2006/relationships/slideLayout" Target="../slideLayouts/slideLayout15.xml"/><Relationship Id="rId21" Type="http://schemas.openxmlformats.org/officeDocument/2006/relationships/hyperlink" Target="http://photo.tlw.cn/7/JPEG/Vol_117/EV032_L.htm" TargetMode="Externa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hyperlink" Target="http://photo.tlw.cn/7/JPEG/Vol_113/ER004_L.htm" TargetMode="External"/><Relationship Id="rId25" Type="http://schemas.openxmlformats.org/officeDocument/2006/relationships/hyperlink" Target="http://photo.tlw.cn/5/JPEG640/087/151_200/DP151_L.htm" TargetMode="External"/><Relationship Id="rId2" Type="http://schemas.openxmlformats.org/officeDocument/2006/relationships/slideLayout" Target="../slideLayouts/slideLayout14.xml"/><Relationship Id="rId16" Type="http://schemas.openxmlformats.org/officeDocument/2006/relationships/image" Target="../media/image1.png"/><Relationship Id="rId20" Type="http://schemas.openxmlformats.org/officeDocument/2006/relationships/image" Target="../media/image3.jpeg"/><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24" Type="http://schemas.openxmlformats.org/officeDocument/2006/relationships/image" Target="../media/image5.jpeg"/><Relationship Id="rId5" Type="http://schemas.openxmlformats.org/officeDocument/2006/relationships/slideLayout" Target="../slideLayouts/slideLayout17.xml"/><Relationship Id="rId15" Type="http://schemas.openxmlformats.org/officeDocument/2006/relationships/oleObject" Target="../embeddings/oleObject3.bin"/><Relationship Id="rId23" Type="http://schemas.openxmlformats.org/officeDocument/2006/relationships/hyperlink" Target="http://photo.tlw.cn/7/JPEG/Vol_113/ER147_L.htm" TargetMode="External"/><Relationship Id="rId28" Type="http://schemas.openxmlformats.org/officeDocument/2006/relationships/image" Target="../media/image8.jpeg"/><Relationship Id="rId10" Type="http://schemas.openxmlformats.org/officeDocument/2006/relationships/slideLayout" Target="../slideLayouts/slideLayout22.xml"/><Relationship Id="rId19" Type="http://schemas.openxmlformats.org/officeDocument/2006/relationships/hyperlink" Target="http://photo.tlw.cn/2/JPEG640/033/001_050/AH016_L.htm" TargetMode="Externa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vmlDrawing" Target="../drawings/vmlDrawing3.vml"/><Relationship Id="rId22" Type="http://schemas.openxmlformats.org/officeDocument/2006/relationships/image" Target="../media/image4.jpeg"/><Relationship Id="rId27" Type="http://schemas.openxmlformats.org/officeDocument/2006/relationships/image" Target="../media/image7.jpe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slideLayout" Target="../slideLayouts/slideLayout37.xml"/><Relationship Id="rId18" Type="http://schemas.openxmlformats.org/officeDocument/2006/relationships/image" Target="../media/image18.png"/><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17" Type="http://schemas.openxmlformats.org/officeDocument/2006/relationships/image" Target="../media/image17.jpeg"/><Relationship Id="rId2" Type="http://schemas.openxmlformats.org/officeDocument/2006/relationships/slideLayout" Target="../slideLayouts/slideLayout26.xml"/><Relationship Id="rId16" Type="http://schemas.openxmlformats.org/officeDocument/2006/relationships/image" Target="../media/image16.jpeg"/><Relationship Id="rId20" Type="http://schemas.openxmlformats.org/officeDocument/2006/relationships/image" Target="../media/image20.jpeg"/><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5" Type="http://schemas.openxmlformats.org/officeDocument/2006/relationships/image" Target="../media/image15.png"/><Relationship Id="rId10" Type="http://schemas.openxmlformats.org/officeDocument/2006/relationships/slideLayout" Target="../slideLayouts/slideLayout34.xml"/><Relationship Id="rId19" Type="http://schemas.openxmlformats.org/officeDocument/2006/relationships/image" Target="../media/image19.jpeg"/><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5.xml"/><Relationship Id="rId13" Type="http://schemas.openxmlformats.org/officeDocument/2006/relationships/hyperlink" Target="http://photo.tlw.cn/7/JPEG/Vol_113/ER004_L.htm" TargetMode="External"/><Relationship Id="rId18" Type="http://schemas.openxmlformats.org/officeDocument/2006/relationships/image" Target="../media/image4.jpeg"/><Relationship Id="rId3" Type="http://schemas.openxmlformats.org/officeDocument/2006/relationships/slideLayout" Target="../slideLayouts/slideLayout40.xml"/><Relationship Id="rId21" Type="http://schemas.openxmlformats.org/officeDocument/2006/relationships/hyperlink" Target="http://photo.tlw.cn/5/JPEG640/087/151_200/DP151_L.htm" TargetMode="External"/><Relationship Id="rId7" Type="http://schemas.openxmlformats.org/officeDocument/2006/relationships/slideLayout" Target="../slideLayouts/slideLayout44.xml"/><Relationship Id="rId12" Type="http://schemas.openxmlformats.org/officeDocument/2006/relationships/theme" Target="../theme/theme4.xml"/><Relationship Id="rId17" Type="http://schemas.openxmlformats.org/officeDocument/2006/relationships/hyperlink" Target="http://photo.tlw.cn/7/JPEG/Vol_117/EV032_L.htm" TargetMode="External"/><Relationship Id="rId25" Type="http://schemas.openxmlformats.org/officeDocument/2006/relationships/image" Target="../media/image16.jpeg"/><Relationship Id="rId2" Type="http://schemas.openxmlformats.org/officeDocument/2006/relationships/slideLayout" Target="../slideLayouts/slideLayout39.xml"/><Relationship Id="rId16" Type="http://schemas.openxmlformats.org/officeDocument/2006/relationships/image" Target="../media/image3.jpeg"/><Relationship Id="rId20" Type="http://schemas.openxmlformats.org/officeDocument/2006/relationships/image" Target="../media/image5.jpeg"/><Relationship Id="rId1" Type="http://schemas.openxmlformats.org/officeDocument/2006/relationships/slideLayout" Target="../slideLayouts/slideLayout38.xml"/><Relationship Id="rId6" Type="http://schemas.openxmlformats.org/officeDocument/2006/relationships/slideLayout" Target="../slideLayouts/slideLayout43.xml"/><Relationship Id="rId11" Type="http://schemas.openxmlformats.org/officeDocument/2006/relationships/slideLayout" Target="../slideLayouts/slideLayout48.xml"/><Relationship Id="rId24" Type="http://schemas.openxmlformats.org/officeDocument/2006/relationships/image" Target="../media/image8.jpeg"/><Relationship Id="rId5" Type="http://schemas.openxmlformats.org/officeDocument/2006/relationships/slideLayout" Target="../slideLayouts/slideLayout42.xml"/><Relationship Id="rId15" Type="http://schemas.openxmlformats.org/officeDocument/2006/relationships/hyperlink" Target="http://photo.tlw.cn/2/JPEG640/033/001_050/AH016_L.htm" TargetMode="External"/><Relationship Id="rId23" Type="http://schemas.openxmlformats.org/officeDocument/2006/relationships/image" Target="../media/image7.jpeg"/><Relationship Id="rId10" Type="http://schemas.openxmlformats.org/officeDocument/2006/relationships/slideLayout" Target="../slideLayouts/slideLayout47.xml"/><Relationship Id="rId19" Type="http://schemas.openxmlformats.org/officeDocument/2006/relationships/hyperlink" Target="http://photo.tlw.cn/7/JPEG/Vol_113/ER147_L.htm" TargetMode="External"/><Relationship Id="rId4" Type="http://schemas.openxmlformats.org/officeDocument/2006/relationships/slideLayout" Target="../slideLayouts/slideLayout41.xml"/><Relationship Id="rId9" Type="http://schemas.openxmlformats.org/officeDocument/2006/relationships/slideLayout" Target="../slideLayouts/slideLayout46.xml"/><Relationship Id="rId14" Type="http://schemas.openxmlformats.org/officeDocument/2006/relationships/image" Target="../media/image2.jpeg"/><Relationship Id="rId22" Type="http://schemas.openxmlformats.org/officeDocument/2006/relationships/image" Target="../media/image6.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38"/>
          <p:cNvSpPr>
            <a:spLocks noChangeArrowheads="1"/>
          </p:cNvSpPr>
          <p:nvPr/>
        </p:nvSpPr>
        <p:spPr bwMode="auto">
          <a:xfrm>
            <a:off x="2122488" y="0"/>
            <a:ext cx="3241675" cy="539750"/>
          </a:xfrm>
          <a:prstGeom prst="rect">
            <a:avLst/>
          </a:prstGeom>
          <a:gradFill rotWithShape="1">
            <a:gsLst>
              <a:gs pos="0">
                <a:srgbClr val="FFFFFF">
                  <a:alpha val="48000"/>
                </a:srgbClr>
              </a:gs>
              <a:gs pos="100000">
                <a:srgbClr val="0066FF">
                  <a:alpha val="75000"/>
                </a:srgbClr>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endParaRPr lang="zh-CN" altLang="zh-CN">
              <a:solidFill>
                <a:schemeClr val="accent2"/>
              </a:solidFill>
              <a:latin typeface="华文隶书" pitchFamily="2" charset="-122"/>
              <a:ea typeface="华文隶书" pitchFamily="2" charset="-122"/>
            </a:endParaRPr>
          </a:p>
        </p:txBody>
      </p:sp>
      <p:graphicFrame>
        <p:nvGraphicFramePr>
          <p:cNvPr id="1027" name="Object 39"/>
          <p:cNvGraphicFramePr>
            <a:graphicFrameLocks noChangeAspect="1"/>
          </p:cNvGraphicFramePr>
          <p:nvPr/>
        </p:nvGraphicFramePr>
        <p:xfrm>
          <a:off x="144463" y="66675"/>
          <a:ext cx="1981200" cy="554038"/>
        </p:xfrm>
        <a:graphic>
          <a:graphicData uri="http://schemas.openxmlformats.org/presentationml/2006/ole">
            <mc:AlternateContent xmlns:mc="http://schemas.openxmlformats.org/markup-compatibility/2006">
              <mc:Choice xmlns:v="urn:schemas-microsoft-com:vml" Requires="v">
                <p:oleObj spid="_x0000_s106664" name="Image" r:id="rId15" imgW="11881398" imgH="3303918" progId="">
                  <p:embed/>
                </p:oleObj>
              </mc:Choice>
              <mc:Fallback>
                <p:oleObj name="Image" r:id="rId15" imgW="11881398" imgH="3303918" progId="">
                  <p:embed/>
                  <p:pic>
                    <p:nvPicPr>
                      <p:cNvPr id="0" name="Picture 226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44463" y="66675"/>
                        <a:ext cx="1981200" cy="554038"/>
                      </a:xfrm>
                      <a:prstGeom prst="rect">
                        <a:avLst/>
                      </a:prstGeom>
                      <a:noFill/>
                      <a:ln>
                        <a:noFill/>
                      </a:ln>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780333" name="Text Box 45"/>
          <p:cNvSpPr txBox="1">
            <a:spLocks noChangeArrowheads="1"/>
          </p:cNvSpPr>
          <p:nvPr/>
        </p:nvSpPr>
        <p:spPr bwMode="auto">
          <a:xfrm>
            <a:off x="323850" y="6538913"/>
            <a:ext cx="431800" cy="274637"/>
          </a:xfrm>
          <a:prstGeom prst="rect">
            <a:avLst/>
          </a:prstGeom>
          <a:noFill/>
          <a:ln w="9525">
            <a:noFill/>
            <a:miter lim="800000"/>
            <a:headEnd/>
            <a:tailEnd/>
          </a:ln>
          <a:effectLst/>
        </p:spPr>
        <p:txBody>
          <a:bodyPr>
            <a:spAutoFit/>
          </a:bodyPr>
          <a:lstStyle>
            <a:lvl1pPr>
              <a:defRPr kumimoji="1" sz="2400">
                <a:solidFill>
                  <a:schemeClr val="tx1"/>
                </a:solidFill>
                <a:latin typeface="Calibri" pitchFamily="34" charset="0"/>
                <a:ea typeface="宋体" pitchFamily="2" charset="-122"/>
              </a:defRPr>
            </a:lvl1pPr>
            <a:lvl2pPr marL="742950" indent="-285750">
              <a:defRPr kumimoji="1" sz="2400">
                <a:solidFill>
                  <a:schemeClr val="tx1"/>
                </a:solidFill>
                <a:latin typeface="Calibri" pitchFamily="34" charset="0"/>
                <a:ea typeface="宋体" pitchFamily="2" charset="-122"/>
              </a:defRPr>
            </a:lvl2pPr>
            <a:lvl3pPr marL="1143000" indent="-228600">
              <a:defRPr kumimoji="1" sz="2400">
                <a:solidFill>
                  <a:schemeClr val="tx1"/>
                </a:solidFill>
                <a:latin typeface="Calibri" pitchFamily="34" charset="0"/>
                <a:ea typeface="宋体" pitchFamily="2" charset="-122"/>
              </a:defRPr>
            </a:lvl3pPr>
            <a:lvl4pPr marL="1600200" indent="-228600">
              <a:defRPr kumimoji="1" sz="2400">
                <a:solidFill>
                  <a:schemeClr val="tx1"/>
                </a:solidFill>
                <a:latin typeface="Calibri" pitchFamily="34" charset="0"/>
                <a:ea typeface="宋体" pitchFamily="2" charset="-122"/>
              </a:defRPr>
            </a:lvl4pPr>
            <a:lvl5pPr marL="2057400" indent="-228600">
              <a:defRPr kumimoji="1" sz="2400">
                <a:solidFill>
                  <a:schemeClr val="tx1"/>
                </a:solidFill>
                <a:latin typeface="Calibri" pitchFamily="34" charset="0"/>
                <a:ea typeface="宋体" pitchFamily="2" charset="-122"/>
              </a:defRPr>
            </a:lvl5pPr>
            <a:lvl6pPr marL="2514600" indent="-228600" fontAlgn="base">
              <a:spcBef>
                <a:spcPct val="0"/>
              </a:spcBef>
              <a:spcAft>
                <a:spcPct val="0"/>
              </a:spcAft>
              <a:defRPr kumimoji="1" sz="2400">
                <a:solidFill>
                  <a:schemeClr val="tx1"/>
                </a:solidFill>
                <a:latin typeface="Calibri" pitchFamily="34" charset="0"/>
                <a:ea typeface="宋体" pitchFamily="2" charset="-122"/>
              </a:defRPr>
            </a:lvl6pPr>
            <a:lvl7pPr marL="2971800" indent="-228600" fontAlgn="base">
              <a:spcBef>
                <a:spcPct val="0"/>
              </a:spcBef>
              <a:spcAft>
                <a:spcPct val="0"/>
              </a:spcAft>
              <a:defRPr kumimoji="1" sz="2400">
                <a:solidFill>
                  <a:schemeClr val="tx1"/>
                </a:solidFill>
                <a:latin typeface="Calibri" pitchFamily="34" charset="0"/>
                <a:ea typeface="宋体" pitchFamily="2" charset="-122"/>
              </a:defRPr>
            </a:lvl7pPr>
            <a:lvl8pPr marL="3429000" indent="-228600" fontAlgn="base">
              <a:spcBef>
                <a:spcPct val="0"/>
              </a:spcBef>
              <a:spcAft>
                <a:spcPct val="0"/>
              </a:spcAft>
              <a:defRPr kumimoji="1" sz="2400">
                <a:solidFill>
                  <a:schemeClr val="tx1"/>
                </a:solidFill>
                <a:latin typeface="Calibri" pitchFamily="34" charset="0"/>
                <a:ea typeface="宋体" pitchFamily="2" charset="-122"/>
              </a:defRPr>
            </a:lvl8pPr>
            <a:lvl9pPr marL="3886200" indent="-228600" fontAlgn="base">
              <a:spcBef>
                <a:spcPct val="0"/>
              </a:spcBef>
              <a:spcAft>
                <a:spcPct val="0"/>
              </a:spcAft>
              <a:defRPr kumimoji="1" sz="2400">
                <a:solidFill>
                  <a:schemeClr val="tx1"/>
                </a:solidFill>
                <a:latin typeface="Calibri" pitchFamily="34" charset="0"/>
                <a:ea typeface="宋体" pitchFamily="2" charset="-122"/>
              </a:defRPr>
            </a:lvl9pPr>
          </a:lstStyle>
          <a:p>
            <a:pPr>
              <a:spcBef>
                <a:spcPct val="50000"/>
              </a:spcBef>
            </a:pPr>
            <a:fld id="{653BC012-0DAF-4B88-8AEA-275F58C3AAE7}" type="slidenum">
              <a:rPr kumimoji="0" lang="en-US" altLang="zh-CN" sz="1200">
                <a:solidFill>
                  <a:schemeClr val="accent2"/>
                </a:solidFill>
              </a:rPr>
              <a:pPr>
                <a:spcBef>
                  <a:spcPct val="50000"/>
                </a:spcBef>
              </a:pPr>
              <a:t>‹#›</a:t>
            </a:fld>
            <a:endParaRPr kumimoji="0" lang="en-US" altLang="zh-CN" sz="1200">
              <a:solidFill>
                <a:schemeClr val="accent2"/>
              </a:solidFill>
            </a:endParaRPr>
          </a:p>
        </p:txBody>
      </p:sp>
      <p:pic>
        <p:nvPicPr>
          <p:cNvPr id="1030" name="Picture 46" descr="ER004_T">
            <a:hlinkClick r:id="rId17"/>
          </p:cNvPr>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5246688" y="0"/>
            <a:ext cx="404812"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 name="Picture 47" descr="AH016_T">
            <a:hlinkClick r:id="rId19"/>
          </p:cNvPr>
          <p:cNvPicPr>
            <a:picLocks noChangeAspect="1" noChangeArrowheads="1"/>
          </p:cNvPicPr>
          <p:nvPr/>
        </p:nvPicPr>
        <p:blipFill>
          <a:blip r:embed="rId20" cstate="print">
            <a:extLst>
              <a:ext uri="{28A0092B-C50C-407E-A947-70E740481C1C}">
                <a14:useLocalDpi xmlns:a14="http://schemas.microsoft.com/office/drawing/2010/main" val="0"/>
              </a:ext>
            </a:extLst>
          </a:blip>
          <a:srcRect/>
          <a:stretch>
            <a:fillRect/>
          </a:stretch>
        </p:blipFill>
        <p:spPr bwMode="auto">
          <a:xfrm>
            <a:off x="6445250" y="0"/>
            <a:ext cx="719138" cy="538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2" name="Picture 48" descr="EV032_T">
            <a:hlinkClick r:id="rId21"/>
          </p:cNvPr>
          <p:cNvPicPr preferRelativeResize="0">
            <a:picLocks noChangeArrowheads="1"/>
          </p:cNvPicPr>
          <p:nvPr/>
        </p:nvPicPr>
        <p:blipFill>
          <a:blip r:embed="rId22" cstate="print">
            <a:extLst>
              <a:ext uri="{28A0092B-C50C-407E-A947-70E740481C1C}">
                <a14:useLocalDpi xmlns:a14="http://schemas.microsoft.com/office/drawing/2010/main" val="0"/>
              </a:ext>
            </a:extLst>
          </a:blip>
          <a:srcRect/>
          <a:stretch>
            <a:fillRect/>
          </a:stretch>
        </p:blipFill>
        <p:spPr bwMode="auto">
          <a:xfrm>
            <a:off x="6038850" y="0"/>
            <a:ext cx="411163"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3" name="Picture 51" descr="ER147_T">
            <a:hlinkClick r:id="rId23"/>
          </p:cNvPr>
          <p:cNvPicPr>
            <a:picLocks noChangeAspect="1" noChangeArrowheads="1"/>
          </p:cNvPicPr>
          <p:nvPr/>
        </p:nvPicPr>
        <p:blipFill>
          <a:blip r:embed="rId24" cstate="print">
            <a:extLst>
              <a:ext uri="{28A0092B-C50C-407E-A947-70E740481C1C}">
                <a14:useLocalDpi xmlns:a14="http://schemas.microsoft.com/office/drawing/2010/main" val="0"/>
              </a:ext>
            </a:extLst>
          </a:blip>
          <a:srcRect/>
          <a:stretch>
            <a:fillRect/>
          </a:stretch>
        </p:blipFill>
        <p:spPr bwMode="auto">
          <a:xfrm>
            <a:off x="5651500" y="0"/>
            <a:ext cx="404813"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4" name="Picture 52" descr="DP151_T">
            <a:hlinkClick r:id="rId25"/>
          </p:cNvPr>
          <p:cNvPicPr>
            <a:picLocks noChangeAspect="1" noChangeArrowheads="1"/>
          </p:cNvPicPr>
          <p:nvPr/>
        </p:nvPicPr>
        <p:blipFill>
          <a:blip r:embed="rId26" cstate="print">
            <a:extLst>
              <a:ext uri="{28A0092B-C50C-407E-A947-70E740481C1C}">
                <a14:useLocalDpi xmlns:a14="http://schemas.microsoft.com/office/drawing/2010/main" val="0"/>
              </a:ext>
            </a:extLst>
          </a:blip>
          <a:srcRect/>
          <a:stretch>
            <a:fillRect/>
          </a:stretch>
        </p:blipFill>
        <p:spPr bwMode="auto">
          <a:xfrm>
            <a:off x="7119938" y="0"/>
            <a:ext cx="404812"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5" name="Picture 1031" descr="gseaborg"/>
          <p:cNvPicPr>
            <a:picLocks noChangeAspect="1" noChangeArrowheads="1"/>
          </p:cNvPicPr>
          <p:nvPr/>
        </p:nvPicPr>
        <p:blipFill>
          <a:blip r:embed="rId27" cstate="print">
            <a:extLst>
              <a:ext uri="{28A0092B-C50C-407E-A947-70E740481C1C}">
                <a14:useLocalDpi xmlns:a14="http://schemas.microsoft.com/office/drawing/2010/main" val="0"/>
              </a:ext>
            </a:extLst>
          </a:blip>
          <a:srcRect/>
          <a:stretch>
            <a:fillRect/>
          </a:stretch>
        </p:blipFill>
        <p:spPr bwMode="auto">
          <a:xfrm>
            <a:off x="7524750" y="0"/>
            <a:ext cx="719138"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6" name="Picture 1032" descr="optics1"/>
          <p:cNvPicPr preferRelativeResize="0">
            <a:picLocks noChangeAspect="1" noChangeArrowheads="1"/>
          </p:cNvPicPr>
          <p:nvPr/>
        </p:nvPicPr>
        <p:blipFill>
          <a:blip r:embed="rId28" cstate="print">
            <a:extLst>
              <a:ext uri="{28A0092B-C50C-407E-A947-70E740481C1C}">
                <a14:useLocalDpi xmlns:a14="http://schemas.microsoft.com/office/drawing/2010/main" val="0"/>
              </a:ext>
            </a:extLst>
          </a:blip>
          <a:srcRect/>
          <a:stretch>
            <a:fillRect/>
          </a:stretch>
        </p:blipFill>
        <p:spPr bwMode="auto">
          <a:xfrm>
            <a:off x="8237538" y="0"/>
            <a:ext cx="906462"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938" r:id="rId1"/>
    <p:sldLayoutId id="2147483918" r:id="rId2"/>
    <p:sldLayoutId id="2147483919" r:id="rId3"/>
    <p:sldLayoutId id="2147483920" r:id="rId4"/>
    <p:sldLayoutId id="2147483921" r:id="rId5"/>
    <p:sldLayoutId id="2147483922" r:id="rId6"/>
    <p:sldLayoutId id="2147483923" r:id="rId7"/>
    <p:sldLayoutId id="2147483924" r:id="rId8"/>
    <p:sldLayoutId id="2147483925" r:id="rId9"/>
    <p:sldLayoutId id="2147483926" r:id="rId10"/>
    <p:sldLayoutId id="2147483927" r:id="rId11"/>
    <p:sldLayoutId id="2147483939" r:id="rId12"/>
  </p:sldLayoutIdLst>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txStyles>
    <p:titleStyle>
      <a:lvl1pPr algn="ctr" rtl="0" eaLnBrk="1" fontAlgn="base" hangingPunct="1">
        <a:spcBef>
          <a:spcPct val="0"/>
        </a:spcBef>
        <a:spcAft>
          <a:spcPct val="0"/>
        </a:spcAft>
        <a:defRPr kumimoji="1" sz="4400">
          <a:solidFill>
            <a:schemeClr val="tx2"/>
          </a:solidFill>
          <a:latin typeface="+mj-lt"/>
          <a:ea typeface="+mj-ea"/>
          <a:cs typeface="宋体" charset="0"/>
        </a:defRPr>
      </a:lvl1pPr>
      <a:lvl2pPr algn="ctr" rtl="0" eaLnBrk="1" fontAlgn="base" hangingPunct="1">
        <a:spcBef>
          <a:spcPct val="0"/>
        </a:spcBef>
        <a:spcAft>
          <a:spcPct val="0"/>
        </a:spcAft>
        <a:defRPr kumimoji="1" sz="4400">
          <a:solidFill>
            <a:schemeClr val="tx2"/>
          </a:solidFill>
          <a:latin typeface="Times New Roman" pitchFamily="18" charset="0"/>
          <a:ea typeface="宋体" pitchFamily="2" charset="-122"/>
          <a:cs typeface="宋体" charset="0"/>
        </a:defRPr>
      </a:lvl2pPr>
      <a:lvl3pPr algn="ctr" rtl="0" eaLnBrk="1" fontAlgn="base" hangingPunct="1">
        <a:spcBef>
          <a:spcPct val="0"/>
        </a:spcBef>
        <a:spcAft>
          <a:spcPct val="0"/>
        </a:spcAft>
        <a:defRPr kumimoji="1" sz="4400">
          <a:solidFill>
            <a:schemeClr val="tx2"/>
          </a:solidFill>
          <a:latin typeface="Times New Roman" pitchFamily="18" charset="0"/>
          <a:ea typeface="宋体" pitchFamily="2" charset="-122"/>
          <a:cs typeface="宋体" charset="0"/>
        </a:defRPr>
      </a:lvl3pPr>
      <a:lvl4pPr algn="ctr" rtl="0" eaLnBrk="1" fontAlgn="base" hangingPunct="1">
        <a:spcBef>
          <a:spcPct val="0"/>
        </a:spcBef>
        <a:spcAft>
          <a:spcPct val="0"/>
        </a:spcAft>
        <a:defRPr kumimoji="1" sz="4400">
          <a:solidFill>
            <a:schemeClr val="tx2"/>
          </a:solidFill>
          <a:latin typeface="Times New Roman" pitchFamily="18" charset="0"/>
          <a:ea typeface="宋体" pitchFamily="2" charset="-122"/>
          <a:cs typeface="宋体" charset="0"/>
        </a:defRPr>
      </a:lvl4pPr>
      <a:lvl5pPr algn="ctr" rtl="0" eaLnBrk="1" fontAlgn="base" hangingPunct="1">
        <a:spcBef>
          <a:spcPct val="0"/>
        </a:spcBef>
        <a:spcAft>
          <a:spcPct val="0"/>
        </a:spcAft>
        <a:defRPr kumimoji="1" sz="4400">
          <a:solidFill>
            <a:schemeClr val="tx2"/>
          </a:solidFill>
          <a:latin typeface="Times New Roman" pitchFamily="18" charset="0"/>
          <a:ea typeface="宋体" pitchFamily="2" charset="-122"/>
          <a:cs typeface="宋体" charset="0"/>
        </a:defRPr>
      </a:lvl5pPr>
      <a:lvl6pPr marL="4572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6pPr>
      <a:lvl7pPr marL="9144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7pPr>
      <a:lvl8pPr marL="13716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8pPr>
      <a:lvl9pPr marL="18288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9pPr>
    </p:titleStyle>
    <p:bodyStyle>
      <a:lvl1pPr marL="342900" indent="-342900" algn="l" rtl="0" eaLnBrk="1" fontAlgn="base" hangingPunct="1">
        <a:spcBef>
          <a:spcPct val="20000"/>
        </a:spcBef>
        <a:spcAft>
          <a:spcPct val="0"/>
        </a:spcAft>
        <a:buChar char="•"/>
        <a:defRPr kumimoji="1" sz="3200">
          <a:solidFill>
            <a:schemeClr val="tx1"/>
          </a:solidFill>
          <a:latin typeface="+mn-lt"/>
          <a:ea typeface="+mn-ea"/>
          <a:cs typeface="宋体" charset="0"/>
        </a:defRPr>
      </a:lvl1pPr>
      <a:lvl2pPr marL="742950" indent="-285750" algn="l" rtl="0" eaLnBrk="1" fontAlgn="base" hangingPunct="1">
        <a:spcBef>
          <a:spcPct val="20000"/>
        </a:spcBef>
        <a:spcAft>
          <a:spcPct val="0"/>
        </a:spcAft>
        <a:buChar char="–"/>
        <a:defRPr kumimoji="1" sz="2800">
          <a:solidFill>
            <a:schemeClr val="tx1"/>
          </a:solidFill>
          <a:latin typeface="+mn-lt"/>
          <a:ea typeface="+mn-ea"/>
        </a:defRPr>
      </a:lvl2pPr>
      <a:lvl3pPr marL="1143000" indent="-228600" algn="l" rtl="0" eaLnBrk="1" fontAlgn="base" hangingPunct="1">
        <a:spcBef>
          <a:spcPct val="20000"/>
        </a:spcBef>
        <a:spcAft>
          <a:spcPct val="0"/>
        </a:spcAft>
        <a:buChar char="•"/>
        <a:defRPr kumimoji="1" sz="2400">
          <a:solidFill>
            <a:schemeClr val="tx1"/>
          </a:solidFill>
          <a:latin typeface="+mn-lt"/>
          <a:ea typeface="+mn-ea"/>
        </a:defRPr>
      </a:lvl3pPr>
      <a:lvl4pPr marL="1600200" indent="-228600" algn="l" rtl="0" eaLnBrk="1" fontAlgn="base" hangingPunct="1">
        <a:spcBef>
          <a:spcPct val="20000"/>
        </a:spcBef>
        <a:spcAft>
          <a:spcPct val="0"/>
        </a:spcAft>
        <a:buChar char="–"/>
        <a:defRPr kumimoji="1" sz="2000">
          <a:solidFill>
            <a:schemeClr val="tx1"/>
          </a:solidFill>
          <a:latin typeface="+mn-lt"/>
          <a:ea typeface="+mn-ea"/>
        </a:defRPr>
      </a:lvl4pPr>
      <a:lvl5pPr marL="2057400" indent="-228600" algn="l" rtl="0" eaLnBrk="1" fontAlgn="base" hangingPunct="1">
        <a:spcBef>
          <a:spcPct val="20000"/>
        </a:spcBef>
        <a:spcAft>
          <a:spcPct val="0"/>
        </a:spcAft>
        <a:buChar char="»"/>
        <a:defRPr kumimoji="1" sz="2000">
          <a:solidFill>
            <a:schemeClr val="tx1"/>
          </a:solidFill>
          <a:latin typeface="+mn-lt"/>
          <a:ea typeface="+mn-ea"/>
        </a:defRPr>
      </a:lvl5pPr>
      <a:lvl6pPr marL="2514600" indent="-228600" algn="l" rtl="0" eaLnBrk="1" fontAlgn="base" hangingPunct="1">
        <a:spcBef>
          <a:spcPct val="20000"/>
        </a:spcBef>
        <a:spcAft>
          <a:spcPct val="0"/>
        </a:spcAft>
        <a:buChar char="»"/>
        <a:defRPr kumimoji="1" sz="2000">
          <a:solidFill>
            <a:schemeClr val="tx1"/>
          </a:solidFill>
          <a:latin typeface="+mn-lt"/>
          <a:ea typeface="+mn-ea"/>
        </a:defRPr>
      </a:lvl6pPr>
      <a:lvl7pPr marL="2971800" indent="-228600" algn="l" rtl="0" eaLnBrk="1" fontAlgn="base" hangingPunct="1">
        <a:spcBef>
          <a:spcPct val="20000"/>
        </a:spcBef>
        <a:spcAft>
          <a:spcPct val="0"/>
        </a:spcAft>
        <a:buChar char="»"/>
        <a:defRPr kumimoji="1" sz="2000">
          <a:solidFill>
            <a:schemeClr val="tx1"/>
          </a:solidFill>
          <a:latin typeface="+mn-lt"/>
          <a:ea typeface="+mn-ea"/>
        </a:defRPr>
      </a:lvl7pPr>
      <a:lvl8pPr marL="3429000" indent="-228600" algn="l" rtl="0" eaLnBrk="1" fontAlgn="base" hangingPunct="1">
        <a:spcBef>
          <a:spcPct val="20000"/>
        </a:spcBef>
        <a:spcAft>
          <a:spcPct val="0"/>
        </a:spcAft>
        <a:buChar char="»"/>
        <a:defRPr kumimoji="1" sz="2000">
          <a:solidFill>
            <a:schemeClr val="tx1"/>
          </a:solidFill>
          <a:latin typeface="+mn-lt"/>
          <a:ea typeface="+mn-ea"/>
        </a:defRPr>
      </a:lvl8pPr>
      <a:lvl9pPr marL="3886200" indent="-228600" algn="l" rtl="0" eaLnBrk="1" fontAlgn="base" hangingPunct="1">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098" name="Rectangle 38"/>
          <p:cNvSpPr>
            <a:spLocks noChangeArrowheads="1"/>
          </p:cNvSpPr>
          <p:nvPr/>
        </p:nvSpPr>
        <p:spPr bwMode="auto">
          <a:xfrm>
            <a:off x="2122488" y="0"/>
            <a:ext cx="3241675" cy="539750"/>
          </a:xfrm>
          <a:prstGeom prst="rect">
            <a:avLst/>
          </a:prstGeom>
          <a:gradFill rotWithShape="1">
            <a:gsLst>
              <a:gs pos="0">
                <a:srgbClr val="FFFFFF">
                  <a:alpha val="48000"/>
                </a:srgbClr>
              </a:gs>
              <a:gs pos="100000">
                <a:srgbClr val="0066FF">
                  <a:alpha val="75000"/>
                </a:srgbClr>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endParaRPr lang="zh-CN" altLang="zh-CN">
              <a:solidFill>
                <a:srgbClr val="3333CC"/>
              </a:solidFill>
              <a:latin typeface="华文隶书" pitchFamily="2" charset="-122"/>
              <a:ea typeface="华文隶书" pitchFamily="2" charset="-122"/>
            </a:endParaRPr>
          </a:p>
        </p:txBody>
      </p:sp>
      <p:grpSp>
        <p:nvGrpSpPr>
          <p:cNvPr id="4099" name="Group 4"/>
          <p:cNvGrpSpPr>
            <a:grpSpLocks/>
          </p:cNvGrpSpPr>
          <p:nvPr/>
        </p:nvGrpSpPr>
        <p:grpSpPr bwMode="auto">
          <a:xfrm>
            <a:off x="468313" y="1916113"/>
            <a:ext cx="8458200" cy="4572000"/>
            <a:chOff x="144" y="480"/>
            <a:chExt cx="5424" cy="3840"/>
          </a:xfrm>
        </p:grpSpPr>
        <p:sp>
          <p:nvSpPr>
            <p:cNvPr id="4110" name="Rectangle 5"/>
            <p:cNvSpPr>
              <a:spLocks noChangeArrowheads="1"/>
            </p:cNvSpPr>
            <p:nvPr/>
          </p:nvSpPr>
          <p:spPr bwMode="auto">
            <a:xfrm>
              <a:off x="5520" y="480"/>
              <a:ext cx="48" cy="3840"/>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solidFill>
                  <a:srgbClr val="000000"/>
                </a:solidFill>
              </a:endParaRPr>
            </a:p>
          </p:txBody>
        </p:sp>
        <p:sp>
          <p:nvSpPr>
            <p:cNvPr id="4111" name="Rectangle 6"/>
            <p:cNvSpPr>
              <a:spLocks noChangeArrowheads="1"/>
            </p:cNvSpPr>
            <p:nvPr/>
          </p:nvSpPr>
          <p:spPr bwMode="auto">
            <a:xfrm>
              <a:off x="5328" y="768"/>
              <a:ext cx="48" cy="3552"/>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solidFill>
                  <a:srgbClr val="000000"/>
                </a:solidFill>
              </a:endParaRPr>
            </a:p>
          </p:txBody>
        </p:sp>
        <p:sp>
          <p:nvSpPr>
            <p:cNvPr id="4112" name="Rectangle 7"/>
            <p:cNvSpPr>
              <a:spLocks noChangeArrowheads="1"/>
            </p:cNvSpPr>
            <p:nvPr/>
          </p:nvSpPr>
          <p:spPr bwMode="auto">
            <a:xfrm>
              <a:off x="5136" y="1056"/>
              <a:ext cx="48" cy="3264"/>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solidFill>
                  <a:srgbClr val="000000"/>
                </a:solidFill>
              </a:endParaRPr>
            </a:p>
          </p:txBody>
        </p:sp>
        <p:sp>
          <p:nvSpPr>
            <p:cNvPr id="4113" name="Rectangle 8"/>
            <p:cNvSpPr>
              <a:spLocks noChangeArrowheads="1"/>
            </p:cNvSpPr>
            <p:nvPr/>
          </p:nvSpPr>
          <p:spPr bwMode="auto">
            <a:xfrm>
              <a:off x="4944" y="1296"/>
              <a:ext cx="48" cy="3024"/>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solidFill>
                  <a:srgbClr val="000000"/>
                </a:solidFill>
              </a:endParaRPr>
            </a:p>
          </p:txBody>
        </p:sp>
        <p:sp>
          <p:nvSpPr>
            <p:cNvPr id="4114" name="Rectangle 9"/>
            <p:cNvSpPr>
              <a:spLocks noChangeArrowheads="1"/>
            </p:cNvSpPr>
            <p:nvPr/>
          </p:nvSpPr>
          <p:spPr bwMode="auto">
            <a:xfrm>
              <a:off x="4752" y="1536"/>
              <a:ext cx="54" cy="2784"/>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solidFill>
                  <a:srgbClr val="000000"/>
                </a:solidFill>
              </a:endParaRPr>
            </a:p>
          </p:txBody>
        </p:sp>
        <p:sp>
          <p:nvSpPr>
            <p:cNvPr id="4115" name="Rectangle 10"/>
            <p:cNvSpPr>
              <a:spLocks noChangeArrowheads="1"/>
            </p:cNvSpPr>
            <p:nvPr/>
          </p:nvSpPr>
          <p:spPr bwMode="auto">
            <a:xfrm>
              <a:off x="4560" y="1584"/>
              <a:ext cx="48" cy="2736"/>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solidFill>
                  <a:srgbClr val="000000"/>
                </a:solidFill>
              </a:endParaRPr>
            </a:p>
          </p:txBody>
        </p:sp>
        <p:sp>
          <p:nvSpPr>
            <p:cNvPr id="4116" name="Rectangle 11"/>
            <p:cNvSpPr>
              <a:spLocks noChangeArrowheads="1"/>
            </p:cNvSpPr>
            <p:nvPr/>
          </p:nvSpPr>
          <p:spPr bwMode="auto">
            <a:xfrm>
              <a:off x="4368" y="1680"/>
              <a:ext cx="48" cy="2640"/>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solidFill>
                  <a:srgbClr val="000000"/>
                </a:solidFill>
              </a:endParaRPr>
            </a:p>
          </p:txBody>
        </p:sp>
        <p:sp>
          <p:nvSpPr>
            <p:cNvPr id="4117" name="Rectangle 12"/>
            <p:cNvSpPr>
              <a:spLocks noChangeArrowheads="1"/>
            </p:cNvSpPr>
            <p:nvPr/>
          </p:nvSpPr>
          <p:spPr bwMode="auto">
            <a:xfrm>
              <a:off x="4176" y="1920"/>
              <a:ext cx="48" cy="2400"/>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solidFill>
                  <a:srgbClr val="000000"/>
                </a:solidFill>
              </a:endParaRPr>
            </a:p>
          </p:txBody>
        </p:sp>
        <p:sp>
          <p:nvSpPr>
            <p:cNvPr id="4118" name="Rectangle 13"/>
            <p:cNvSpPr>
              <a:spLocks noChangeArrowheads="1"/>
            </p:cNvSpPr>
            <p:nvPr/>
          </p:nvSpPr>
          <p:spPr bwMode="auto">
            <a:xfrm>
              <a:off x="3984" y="2112"/>
              <a:ext cx="48" cy="2208"/>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solidFill>
                  <a:srgbClr val="000000"/>
                </a:solidFill>
              </a:endParaRPr>
            </a:p>
          </p:txBody>
        </p:sp>
        <p:sp>
          <p:nvSpPr>
            <p:cNvPr id="4119" name="Rectangle 14"/>
            <p:cNvSpPr>
              <a:spLocks noChangeArrowheads="1"/>
            </p:cNvSpPr>
            <p:nvPr/>
          </p:nvSpPr>
          <p:spPr bwMode="auto">
            <a:xfrm>
              <a:off x="3792" y="2256"/>
              <a:ext cx="53" cy="2064"/>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solidFill>
                  <a:srgbClr val="000000"/>
                </a:solidFill>
              </a:endParaRPr>
            </a:p>
          </p:txBody>
        </p:sp>
        <p:sp>
          <p:nvSpPr>
            <p:cNvPr id="4120" name="Rectangle 15"/>
            <p:cNvSpPr>
              <a:spLocks noChangeArrowheads="1"/>
            </p:cNvSpPr>
            <p:nvPr/>
          </p:nvSpPr>
          <p:spPr bwMode="auto">
            <a:xfrm>
              <a:off x="3600" y="2448"/>
              <a:ext cx="48" cy="1872"/>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solidFill>
                  <a:srgbClr val="000000"/>
                </a:solidFill>
              </a:endParaRPr>
            </a:p>
          </p:txBody>
        </p:sp>
        <p:sp>
          <p:nvSpPr>
            <p:cNvPr id="4121" name="Rectangle 16"/>
            <p:cNvSpPr>
              <a:spLocks noChangeArrowheads="1"/>
            </p:cNvSpPr>
            <p:nvPr/>
          </p:nvSpPr>
          <p:spPr bwMode="auto">
            <a:xfrm>
              <a:off x="3408" y="2592"/>
              <a:ext cx="48" cy="1728"/>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solidFill>
                  <a:srgbClr val="000000"/>
                </a:solidFill>
              </a:endParaRPr>
            </a:p>
          </p:txBody>
        </p:sp>
        <p:sp>
          <p:nvSpPr>
            <p:cNvPr id="4122" name="Rectangle 17"/>
            <p:cNvSpPr>
              <a:spLocks noChangeArrowheads="1"/>
            </p:cNvSpPr>
            <p:nvPr/>
          </p:nvSpPr>
          <p:spPr bwMode="auto">
            <a:xfrm>
              <a:off x="3216" y="2736"/>
              <a:ext cx="48" cy="1584"/>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solidFill>
                  <a:srgbClr val="000000"/>
                </a:solidFill>
              </a:endParaRPr>
            </a:p>
          </p:txBody>
        </p:sp>
        <p:sp>
          <p:nvSpPr>
            <p:cNvPr id="4123" name="Rectangle 18"/>
            <p:cNvSpPr>
              <a:spLocks noChangeArrowheads="1"/>
            </p:cNvSpPr>
            <p:nvPr/>
          </p:nvSpPr>
          <p:spPr bwMode="auto">
            <a:xfrm>
              <a:off x="3024" y="2880"/>
              <a:ext cx="48" cy="1440"/>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solidFill>
                  <a:srgbClr val="000000"/>
                </a:solidFill>
              </a:endParaRPr>
            </a:p>
          </p:txBody>
        </p:sp>
        <p:sp>
          <p:nvSpPr>
            <p:cNvPr id="4124" name="Rectangle 19"/>
            <p:cNvSpPr>
              <a:spLocks noChangeArrowheads="1"/>
            </p:cNvSpPr>
            <p:nvPr/>
          </p:nvSpPr>
          <p:spPr bwMode="auto">
            <a:xfrm>
              <a:off x="2832" y="2976"/>
              <a:ext cx="53" cy="1344"/>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solidFill>
                  <a:srgbClr val="000000"/>
                </a:solidFill>
              </a:endParaRPr>
            </a:p>
          </p:txBody>
        </p:sp>
        <p:sp>
          <p:nvSpPr>
            <p:cNvPr id="4125" name="Rectangle 20"/>
            <p:cNvSpPr>
              <a:spLocks noChangeArrowheads="1"/>
            </p:cNvSpPr>
            <p:nvPr/>
          </p:nvSpPr>
          <p:spPr bwMode="auto">
            <a:xfrm>
              <a:off x="2640" y="3072"/>
              <a:ext cx="48" cy="1248"/>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solidFill>
                  <a:srgbClr val="000000"/>
                </a:solidFill>
              </a:endParaRPr>
            </a:p>
          </p:txBody>
        </p:sp>
        <p:sp>
          <p:nvSpPr>
            <p:cNvPr id="4126" name="Rectangle 21"/>
            <p:cNvSpPr>
              <a:spLocks noChangeArrowheads="1"/>
            </p:cNvSpPr>
            <p:nvPr/>
          </p:nvSpPr>
          <p:spPr bwMode="auto">
            <a:xfrm>
              <a:off x="2448" y="3168"/>
              <a:ext cx="48" cy="1152"/>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solidFill>
                  <a:srgbClr val="000000"/>
                </a:solidFill>
              </a:endParaRPr>
            </a:p>
          </p:txBody>
        </p:sp>
        <p:sp>
          <p:nvSpPr>
            <p:cNvPr id="4127" name="Rectangle 22"/>
            <p:cNvSpPr>
              <a:spLocks noChangeArrowheads="1"/>
            </p:cNvSpPr>
            <p:nvPr/>
          </p:nvSpPr>
          <p:spPr bwMode="auto">
            <a:xfrm>
              <a:off x="2256" y="3264"/>
              <a:ext cx="48" cy="1056"/>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solidFill>
                  <a:srgbClr val="000000"/>
                </a:solidFill>
              </a:endParaRPr>
            </a:p>
          </p:txBody>
        </p:sp>
        <p:sp>
          <p:nvSpPr>
            <p:cNvPr id="4128" name="Rectangle 23"/>
            <p:cNvSpPr>
              <a:spLocks noChangeArrowheads="1"/>
            </p:cNvSpPr>
            <p:nvPr/>
          </p:nvSpPr>
          <p:spPr bwMode="auto">
            <a:xfrm>
              <a:off x="2064" y="3360"/>
              <a:ext cx="48" cy="960"/>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solidFill>
                  <a:srgbClr val="000000"/>
                </a:solidFill>
              </a:endParaRPr>
            </a:p>
          </p:txBody>
        </p:sp>
        <p:sp>
          <p:nvSpPr>
            <p:cNvPr id="4129" name="Rectangle 24"/>
            <p:cNvSpPr>
              <a:spLocks noChangeArrowheads="1"/>
            </p:cNvSpPr>
            <p:nvPr/>
          </p:nvSpPr>
          <p:spPr bwMode="auto">
            <a:xfrm>
              <a:off x="1872" y="3408"/>
              <a:ext cx="52" cy="912"/>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solidFill>
                  <a:srgbClr val="000000"/>
                </a:solidFill>
              </a:endParaRPr>
            </a:p>
          </p:txBody>
        </p:sp>
        <p:sp>
          <p:nvSpPr>
            <p:cNvPr id="4130" name="Rectangle 25"/>
            <p:cNvSpPr>
              <a:spLocks noChangeArrowheads="1"/>
            </p:cNvSpPr>
            <p:nvPr/>
          </p:nvSpPr>
          <p:spPr bwMode="auto">
            <a:xfrm>
              <a:off x="1680" y="3504"/>
              <a:ext cx="48" cy="816"/>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solidFill>
                  <a:srgbClr val="000000"/>
                </a:solidFill>
              </a:endParaRPr>
            </a:p>
          </p:txBody>
        </p:sp>
        <p:sp>
          <p:nvSpPr>
            <p:cNvPr id="4131" name="Rectangle 26"/>
            <p:cNvSpPr>
              <a:spLocks noChangeArrowheads="1"/>
            </p:cNvSpPr>
            <p:nvPr/>
          </p:nvSpPr>
          <p:spPr bwMode="auto">
            <a:xfrm>
              <a:off x="1488" y="3600"/>
              <a:ext cx="48" cy="720"/>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solidFill>
                  <a:srgbClr val="000000"/>
                </a:solidFill>
              </a:endParaRPr>
            </a:p>
          </p:txBody>
        </p:sp>
        <p:sp>
          <p:nvSpPr>
            <p:cNvPr id="4132" name="Rectangle 27"/>
            <p:cNvSpPr>
              <a:spLocks noChangeArrowheads="1"/>
            </p:cNvSpPr>
            <p:nvPr/>
          </p:nvSpPr>
          <p:spPr bwMode="auto">
            <a:xfrm>
              <a:off x="1296" y="3648"/>
              <a:ext cx="48" cy="672"/>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solidFill>
                  <a:srgbClr val="000000"/>
                </a:solidFill>
              </a:endParaRPr>
            </a:p>
          </p:txBody>
        </p:sp>
        <p:sp>
          <p:nvSpPr>
            <p:cNvPr id="4133" name="Rectangle 28"/>
            <p:cNvSpPr>
              <a:spLocks noChangeArrowheads="1"/>
            </p:cNvSpPr>
            <p:nvPr/>
          </p:nvSpPr>
          <p:spPr bwMode="auto">
            <a:xfrm>
              <a:off x="1104" y="3744"/>
              <a:ext cx="48" cy="572"/>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solidFill>
                  <a:srgbClr val="000000"/>
                </a:solidFill>
              </a:endParaRPr>
            </a:p>
          </p:txBody>
        </p:sp>
        <p:sp>
          <p:nvSpPr>
            <p:cNvPr id="4134" name="Rectangle 29"/>
            <p:cNvSpPr>
              <a:spLocks noChangeArrowheads="1"/>
            </p:cNvSpPr>
            <p:nvPr/>
          </p:nvSpPr>
          <p:spPr bwMode="auto">
            <a:xfrm>
              <a:off x="912" y="3744"/>
              <a:ext cx="52" cy="572"/>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solidFill>
                  <a:srgbClr val="000000"/>
                </a:solidFill>
              </a:endParaRPr>
            </a:p>
          </p:txBody>
        </p:sp>
        <p:sp>
          <p:nvSpPr>
            <p:cNvPr id="4135" name="Rectangle 30"/>
            <p:cNvSpPr>
              <a:spLocks noChangeArrowheads="1"/>
            </p:cNvSpPr>
            <p:nvPr/>
          </p:nvSpPr>
          <p:spPr bwMode="auto">
            <a:xfrm>
              <a:off x="720" y="3792"/>
              <a:ext cx="48" cy="524"/>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solidFill>
                  <a:srgbClr val="000000"/>
                </a:solidFill>
              </a:endParaRPr>
            </a:p>
          </p:txBody>
        </p:sp>
        <p:sp>
          <p:nvSpPr>
            <p:cNvPr id="4136" name="Rectangle 31"/>
            <p:cNvSpPr>
              <a:spLocks noChangeArrowheads="1"/>
            </p:cNvSpPr>
            <p:nvPr/>
          </p:nvSpPr>
          <p:spPr bwMode="auto">
            <a:xfrm flipH="1">
              <a:off x="528" y="3840"/>
              <a:ext cx="48" cy="476"/>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solidFill>
                  <a:srgbClr val="000000"/>
                </a:solidFill>
              </a:endParaRPr>
            </a:p>
          </p:txBody>
        </p:sp>
        <p:sp>
          <p:nvSpPr>
            <p:cNvPr id="4137" name="Rectangle 32"/>
            <p:cNvSpPr>
              <a:spLocks noChangeArrowheads="1"/>
            </p:cNvSpPr>
            <p:nvPr/>
          </p:nvSpPr>
          <p:spPr bwMode="auto">
            <a:xfrm flipH="1">
              <a:off x="336" y="3888"/>
              <a:ext cx="48" cy="428"/>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solidFill>
                  <a:srgbClr val="000000"/>
                </a:solidFill>
              </a:endParaRPr>
            </a:p>
          </p:txBody>
        </p:sp>
        <p:sp>
          <p:nvSpPr>
            <p:cNvPr id="780321" name="Rectangle 33"/>
            <p:cNvSpPr>
              <a:spLocks noChangeArrowheads="1"/>
            </p:cNvSpPr>
            <p:nvPr/>
          </p:nvSpPr>
          <p:spPr bwMode="auto">
            <a:xfrm flipH="1">
              <a:off x="144" y="3888"/>
              <a:ext cx="48" cy="428"/>
            </a:xfrm>
            <a:prstGeom prst="rect">
              <a:avLst/>
            </a:prstGeom>
            <a:gradFill rotWithShape="0">
              <a:gsLst>
                <a:gs pos="0">
                  <a:srgbClr val="CCECFF">
                    <a:gamma/>
                    <a:tint val="0"/>
                    <a:invGamma/>
                  </a:srgbClr>
                </a:gs>
                <a:gs pos="100000">
                  <a:srgbClr val="CCECFF"/>
                </a:gs>
              </a:gsLst>
              <a:lin ang="5400000" scaled="1"/>
            </a:gradFill>
            <a:ln w="9525">
              <a:noFill/>
              <a:miter lim="800000"/>
              <a:headEnd/>
              <a:tailEnd/>
            </a:ln>
            <a:effectLst/>
          </p:spPr>
          <p:txBody>
            <a:bodyPr wrap="none" anchor="ctr"/>
            <a:lstStyle/>
            <a:p>
              <a:pPr algn="ctr">
                <a:defRPr/>
              </a:pPr>
              <a:endParaRPr lang="zh-CN" altLang="zh-CN">
                <a:solidFill>
                  <a:srgbClr val="FFCC00"/>
                </a:solidFill>
                <a:effectLst>
                  <a:outerShdw blurRad="38100" dist="38100" dir="2700000" algn="tl">
                    <a:srgbClr val="000000"/>
                  </a:outerShdw>
                </a:effectLst>
              </a:endParaRPr>
            </a:p>
          </p:txBody>
        </p:sp>
      </p:grpSp>
      <p:graphicFrame>
        <p:nvGraphicFramePr>
          <p:cNvPr id="4100" name="Object 39"/>
          <p:cNvGraphicFramePr>
            <a:graphicFrameLocks noChangeAspect="1"/>
          </p:cNvGraphicFramePr>
          <p:nvPr/>
        </p:nvGraphicFramePr>
        <p:xfrm>
          <a:off x="144463" y="66675"/>
          <a:ext cx="1981200" cy="554038"/>
        </p:xfrm>
        <a:graphic>
          <a:graphicData uri="http://schemas.openxmlformats.org/presentationml/2006/ole">
            <mc:AlternateContent xmlns:mc="http://schemas.openxmlformats.org/markup-compatibility/2006">
              <mc:Choice xmlns:v="urn:schemas-microsoft-com:vml" Requires="v">
                <p:oleObj spid="_x0000_s105670" name="Image" r:id="rId15" imgW="11881398" imgH="3303918" progId="">
                  <p:embed/>
                </p:oleObj>
              </mc:Choice>
              <mc:Fallback>
                <p:oleObj name="Image" r:id="rId15" imgW="11881398" imgH="3303918" progId="">
                  <p:embed/>
                  <p:pic>
                    <p:nvPicPr>
                      <p:cNvPr id="0" name="Picture 229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44463" y="66675"/>
                        <a:ext cx="1981200" cy="554038"/>
                      </a:xfrm>
                      <a:prstGeom prst="rect">
                        <a:avLst/>
                      </a:prstGeom>
                      <a:noFill/>
                      <a:ln>
                        <a:noFill/>
                      </a:ln>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780333" name="Text Box 45"/>
          <p:cNvSpPr txBox="1">
            <a:spLocks noChangeArrowheads="1"/>
          </p:cNvSpPr>
          <p:nvPr/>
        </p:nvSpPr>
        <p:spPr bwMode="auto">
          <a:xfrm>
            <a:off x="323850" y="6538913"/>
            <a:ext cx="431800" cy="274637"/>
          </a:xfrm>
          <a:prstGeom prst="rect">
            <a:avLst/>
          </a:prstGeom>
          <a:noFill/>
          <a:ln w="9525">
            <a:noFill/>
            <a:miter lim="800000"/>
            <a:headEnd/>
            <a:tailEnd/>
          </a:ln>
          <a:effectLst/>
        </p:spPr>
        <p:txBody>
          <a:bodyPr>
            <a:spAutoFit/>
          </a:bodyPr>
          <a:lstStyle>
            <a:lvl1pPr>
              <a:defRPr kumimoji="1" sz="2400">
                <a:solidFill>
                  <a:schemeClr val="tx1"/>
                </a:solidFill>
                <a:latin typeface="Calibri" pitchFamily="34" charset="0"/>
                <a:ea typeface="宋体" pitchFamily="2" charset="-122"/>
              </a:defRPr>
            </a:lvl1pPr>
            <a:lvl2pPr marL="742950" indent="-285750">
              <a:defRPr kumimoji="1" sz="2400">
                <a:solidFill>
                  <a:schemeClr val="tx1"/>
                </a:solidFill>
                <a:latin typeface="Calibri" pitchFamily="34" charset="0"/>
                <a:ea typeface="宋体" pitchFamily="2" charset="-122"/>
              </a:defRPr>
            </a:lvl2pPr>
            <a:lvl3pPr marL="1143000" indent="-228600">
              <a:defRPr kumimoji="1" sz="2400">
                <a:solidFill>
                  <a:schemeClr val="tx1"/>
                </a:solidFill>
                <a:latin typeface="Calibri" pitchFamily="34" charset="0"/>
                <a:ea typeface="宋体" pitchFamily="2" charset="-122"/>
              </a:defRPr>
            </a:lvl3pPr>
            <a:lvl4pPr marL="1600200" indent="-228600">
              <a:defRPr kumimoji="1" sz="2400">
                <a:solidFill>
                  <a:schemeClr val="tx1"/>
                </a:solidFill>
                <a:latin typeface="Calibri" pitchFamily="34" charset="0"/>
                <a:ea typeface="宋体" pitchFamily="2" charset="-122"/>
              </a:defRPr>
            </a:lvl4pPr>
            <a:lvl5pPr marL="2057400" indent="-228600">
              <a:defRPr kumimoji="1" sz="2400">
                <a:solidFill>
                  <a:schemeClr val="tx1"/>
                </a:solidFill>
                <a:latin typeface="Calibri" pitchFamily="34" charset="0"/>
                <a:ea typeface="宋体" pitchFamily="2" charset="-122"/>
              </a:defRPr>
            </a:lvl5pPr>
            <a:lvl6pPr marL="2514600" indent="-228600" fontAlgn="base">
              <a:spcBef>
                <a:spcPct val="0"/>
              </a:spcBef>
              <a:spcAft>
                <a:spcPct val="0"/>
              </a:spcAft>
              <a:defRPr kumimoji="1" sz="2400">
                <a:solidFill>
                  <a:schemeClr val="tx1"/>
                </a:solidFill>
                <a:latin typeface="Calibri" pitchFamily="34" charset="0"/>
                <a:ea typeface="宋体" pitchFamily="2" charset="-122"/>
              </a:defRPr>
            </a:lvl6pPr>
            <a:lvl7pPr marL="2971800" indent="-228600" fontAlgn="base">
              <a:spcBef>
                <a:spcPct val="0"/>
              </a:spcBef>
              <a:spcAft>
                <a:spcPct val="0"/>
              </a:spcAft>
              <a:defRPr kumimoji="1" sz="2400">
                <a:solidFill>
                  <a:schemeClr val="tx1"/>
                </a:solidFill>
                <a:latin typeface="Calibri" pitchFamily="34" charset="0"/>
                <a:ea typeface="宋体" pitchFamily="2" charset="-122"/>
              </a:defRPr>
            </a:lvl7pPr>
            <a:lvl8pPr marL="3429000" indent="-228600" fontAlgn="base">
              <a:spcBef>
                <a:spcPct val="0"/>
              </a:spcBef>
              <a:spcAft>
                <a:spcPct val="0"/>
              </a:spcAft>
              <a:defRPr kumimoji="1" sz="2400">
                <a:solidFill>
                  <a:schemeClr val="tx1"/>
                </a:solidFill>
                <a:latin typeface="Calibri" pitchFamily="34" charset="0"/>
                <a:ea typeface="宋体" pitchFamily="2" charset="-122"/>
              </a:defRPr>
            </a:lvl8pPr>
            <a:lvl9pPr marL="3886200" indent="-228600" fontAlgn="base">
              <a:spcBef>
                <a:spcPct val="0"/>
              </a:spcBef>
              <a:spcAft>
                <a:spcPct val="0"/>
              </a:spcAft>
              <a:defRPr kumimoji="1" sz="2400">
                <a:solidFill>
                  <a:schemeClr val="tx1"/>
                </a:solidFill>
                <a:latin typeface="Calibri" pitchFamily="34" charset="0"/>
                <a:ea typeface="宋体" pitchFamily="2" charset="-122"/>
              </a:defRPr>
            </a:lvl9pPr>
          </a:lstStyle>
          <a:p>
            <a:pPr>
              <a:spcBef>
                <a:spcPct val="50000"/>
              </a:spcBef>
            </a:pPr>
            <a:fld id="{DE72B69E-8D9B-4CB0-A286-49924ECBB2B9}" type="slidenum">
              <a:rPr kumimoji="0" lang="en-US" altLang="zh-CN" sz="1200">
                <a:solidFill>
                  <a:srgbClr val="3333CC"/>
                </a:solidFill>
              </a:rPr>
              <a:pPr>
                <a:spcBef>
                  <a:spcPct val="50000"/>
                </a:spcBef>
              </a:pPr>
              <a:t>‹#›</a:t>
            </a:fld>
            <a:endParaRPr kumimoji="0" lang="en-US" altLang="zh-CN" sz="1200">
              <a:solidFill>
                <a:srgbClr val="3333CC"/>
              </a:solidFill>
            </a:endParaRPr>
          </a:p>
        </p:txBody>
      </p:sp>
      <p:pic>
        <p:nvPicPr>
          <p:cNvPr id="4103" name="Picture 46" descr="ER004_T">
            <a:hlinkClick r:id="rId17"/>
          </p:cNvPr>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5246688" y="0"/>
            <a:ext cx="404812"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4" name="Picture 47" descr="AH016_T">
            <a:hlinkClick r:id="rId19"/>
          </p:cNvPr>
          <p:cNvPicPr>
            <a:picLocks noChangeAspect="1" noChangeArrowheads="1"/>
          </p:cNvPicPr>
          <p:nvPr/>
        </p:nvPicPr>
        <p:blipFill>
          <a:blip r:embed="rId20" cstate="print">
            <a:extLst>
              <a:ext uri="{28A0092B-C50C-407E-A947-70E740481C1C}">
                <a14:useLocalDpi xmlns:a14="http://schemas.microsoft.com/office/drawing/2010/main" val="0"/>
              </a:ext>
            </a:extLst>
          </a:blip>
          <a:srcRect/>
          <a:stretch>
            <a:fillRect/>
          </a:stretch>
        </p:blipFill>
        <p:spPr bwMode="auto">
          <a:xfrm>
            <a:off x="6445250" y="0"/>
            <a:ext cx="719138" cy="538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5" name="Picture 48" descr="EV032_T">
            <a:hlinkClick r:id="rId21"/>
          </p:cNvPr>
          <p:cNvPicPr preferRelativeResize="0">
            <a:picLocks noChangeArrowheads="1"/>
          </p:cNvPicPr>
          <p:nvPr/>
        </p:nvPicPr>
        <p:blipFill>
          <a:blip r:embed="rId22" cstate="print">
            <a:extLst>
              <a:ext uri="{28A0092B-C50C-407E-A947-70E740481C1C}">
                <a14:useLocalDpi xmlns:a14="http://schemas.microsoft.com/office/drawing/2010/main" val="0"/>
              </a:ext>
            </a:extLst>
          </a:blip>
          <a:srcRect/>
          <a:stretch>
            <a:fillRect/>
          </a:stretch>
        </p:blipFill>
        <p:spPr bwMode="auto">
          <a:xfrm>
            <a:off x="6038850" y="0"/>
            <a:ext cx="411163"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6" name="Picture 51" descr="ER147_T">
            <a:hlinkClick r:id="rId23"/>
          </p:cNvPr>
          <p:cNvPicPr>
            <a:picLocks noChangeAspect="1" noChangeArrowheads="1"/>
          </p:cNvPicPr>
          <p:nvPr/>
        </p:nvPicPr>
        <p:blipFill>
          <a:blip r:embed="rId24" cstate="print">
            <a:extLst>
              <a:ext uri="{28A0092B-C50C-407E-A947-70E740481C1C}">
                <a14:useLocalDpi xmlns:a14="http://schemas.microsoft.com/office/drawing/2010/main" val="0"/>
              </a:ext>
            </a:extLst>
          </a:blip>
          <a:srcRect/>
          <a:stretch>
            <a:fillRect/>
          </a:stretch>
        </p:blipFill>
        <p:spPr bwMode="auto">
          <a:xfrm>
            <a:off x="5651500" y="0"/>
            <a:ext cx="404813"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7" name="Picture 52" descr="DP151_T">
            <a:hlinkClick r:id="rId25"/>
          </p:cNvPr>
          <p:cNvPicPr>
            <a:picLocks noChangeAspect="1" noChangeArrowheads="1"/>
          </p:cNvPicPr>
          <p:nvPr/>
        </p:nvPicPr>
        <p:blipFill>
          <a:blip r:embed="rId26" cstate="print">
            <a:extLst>
              <a:ext uri="{28A0092B-C50C-407E-A947-70E740481C1C}">
                <a14:useLocalDpi xmlns:a14="http://schemas.microsoft.com/office/drawing/2010/main" val="0"/>
              </a:ext>
            </a:extLst>
          </a:blip>
          <a:srcRect/>
          <a:stretch>
            <a:fillRect/>
          </a:stretch>
        </p:blipFill>
        <p:spPr bwMode="auto">
          <a:xfrm>
            <a:off x="7119938" y="0"/>
            <a:ext cx="404812"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8" name="Picture 1031" descr="gseaborg"/>
          <p:cNvPicPr>
            <a:picLocks noChangeAspect="1" noChangeArrowheads="1"/>
          </p:cNvPicPr>
          <p:nvPr/>
        </p:nvPicPr>
        <p:blipFill>
          <a:blip r:embed="rId27" cstate="print">
            <a:extLst>
              <a:ext uri="{28A0092B-C50C-407E-A947-70E740481C1C}">
                <a14:useLocalDpi xmlns:a14="http://schemas.microsoft.com/office/drawing/2010/main" val="0"/>
              </a:ext>
            </a:extLst>
          </a:blip>
          <a:srcRect/>
          <a:stretch>
            <a:fillRect/>
          </a:stretch>
        </p:blipFill>
        <p:spPr bwMode="auto">
          <a:xfrm>
            <a:off x="7524750" y="0"/>
            <a:ext cx="719138"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9" name="Picture 1032" descr="optics1"/>
          <p:cNvPicPr preferRelativeResize="0">
            <a:picLocks noChangeAspect="1" noChangeArrowheads="1"/>
          </p:cNvPicPr>
          <p:nvPr/>
        </p:nvPicPr>
        <p:blipFill>
          <a:blip r:embed="rId28" cstate="print">
            <a:extLst>
              <a:ext uri="{28A0092B-C50C-407E-A947-70E740481C1C}">
                <a14:useLocalDpi xmlns:a14="http://schemas.microsoft.com/office/drawing/2010/main" val="0"/>
              </a:ext>
            </a:extLst>
          </a:blip>
          <a:srcRect/>
          <a:stretch>
            <a:fillRect/>
          </a:stretch>
        </p:blipFill>
        <p:spPr bwMode="auto">
          <a:xfrm>
            <a:off x="8237538" y="0"/>
            <a:ext cx="906462"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940" r:id="rId1"/>
    <p:sldLayoutId id="2147483928" r:id="rId2"/>
    <p:sldLayoutId id="2147483929" r:id="rId3"/>
    <p:sldLayoutId id="2147483930" r:id="rId4"/>
    <p:sldLayoutId id="2147483931" r:id="rId5"/>
    <p:sldLayoutId id="2147483932" r:id="rId6"/>
    <p:sldLayoutId id="2147483933" r:id="rId7"/>
    <p:sldLayoutId id="2147483934" r:id="rId8"/>
    <p:sldLayoutId id="2147483935" r:id="rId9"/>
    <p:sldLayoutId id="2147483936" r:id="rId10"/>
    <p:sldLayoutId id="2147483937" r:id="rId11"/>
    <p:sldLayoutId id="2147483968" r:id="rId12"/>
  </p:sldLayoutIdLst>
  <p:transition>
    <p:pull dir="ru"/>
  </p:transition>
  <p:timing>
    <p:tnLst>
      <p:par>
        <p:cTn id="1" dur="indefinite" restart="never" nodeType="tmRoot"/>
      </p:par>
    </p:tnLst>
  </p:timing>
  <p:txStyles>
    <p:titleStyle>
      <a:lvl1pPr algn="ctr" rtl="0" eaLnBrk="0" fontAlgn="base" hangingPunct="0">
        <a:spcBef>
          <a:spcPct val="0"/>
        </a:spcBef>
        <a:spcAft>
          <a:spcPct val="0"/>
        </a:spcAft>
        <a:defRPr kumimoji="1" sz="4400">
          <a:solidFill>
            <a:schemeClr val="tx2"/>
          </a:solidFill>
          <a:latin typeface="+mj-lt"/>
          <a:ea typeface="+mj-ea"/>
          <a:cs typeface="宋体" charset="0"/>
        </a:defRPr>
      </a:lvl1pPr>
      <a:lvl2pPr algn="ctr" rtl="0" eaLnBrk="0" fontAlgn="base" hangingPunct="0">
        <a:spcBef>
          <a:spcPct val="0"/>
        </a:spcBef>
        <a:spcAft>
          <a:spcPct val="0"/>
        </a:spcAft>
        <a:defRPr kumimoji="1" sz="4400">
          <a:solidFill>
            <a:schemeClr val="tx2"/>
          </a:solidFill>
          <a:latin typeface="Times New Roman" pitchFamily="18" charset="0"/>
          <a:ea typeface="宋体" pitchFamily="2" charset="-122"/>
          <a:cs typeface="宋体" charset="0"/>
        </a:defRPr>
      </a:lvl2pPr>
      <a:lvl3pPr algn="ctr" rtl="0" eaLnBrk="0" fontAlgn="base" hangingPunct="0">
        <a:spcBef>
          <a:spcPct val="0"/>
        </a:spcBef>
        <a:spcAft>
          <a:spcPct val="0"/>
        </a:spcAft>
        <a:defRPr kumimoji="1" sz="4400">
          <a:solidFill>
            <a:schemeClr val="tx2"/>
          </a:solidFill>
          <a:latin typeface="Times New Roman" pitchFamily="18" charset="0"/>
          <a:ea typeface="宋体" pitchFamily="2" charset="-122"/>
          <a:cs typeface="宋体" charset="0"/>
        </a:defRPr>
      </a:lvl3pPr>
      <a:lvl4pPr algn="ctr" rtl="0" eaLnBrk="0" fontAlgn="base" hangingPunct="0">
        <a:spcBef>
          <a:spcPct val="0"/>
        </a:spcBef>
        <a:spcAft>
          <a:spcPct val="0"/>
        </a:spcAft>
        <a:defRPr kumimoji="1" sz="4400">
          <a:solidFill>
            <a:schemeClr val="tx2"/>
          </a:solidFill>
          <a:latin typeface="Times New Roman" pitchFamily="18" charset="0"/>
          <a:ea typeface="宋体" pitchFamily="2" charset="-122"/>
          <a:cs typeface="宋体" charset="0"/>
        </a:defRPr>
      </a:lvl4pPr>
      <a:lvl5pPr algn="ctr" rtl="0" eaLnBrk="0" fontAlgn="base" hangingPunct="0">
        <a:spcBef>
          <a:spcPct val="0"/>
        </a:spcBef>
        <a:spcAft>
          <a:spcPct val="0"/>
        </a:spcAft>
        <a:defRPr kumimoji="1" sz="4400">
          <a:solidFill>
            <a:schemeClr val="tx2"/>
          </a:solidFill>
          <a:latin typeface="Times New Roman" pitchFamily="18" charset="0"/>
          <a:ea typeface="宋体" pitchFamily="2" charset="-122"/>
          <a:cs typeface="宋体" charset="0"/>
        </a:defRPr>
      </a:lvl5pPr>
      <a:lvl6pPr marL="4572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6pPr>
      <a:lvl7pPr marL="9144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7pPr>
      <a:lvl8pPr marL="13716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8pPr>
      <a:lvl9pPr marL="18288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宋体" charset="0"/>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eaLnBrk="1" fontAlgn="base" hangingPunct="1">
        <a:spcBef>
          <a:spcPct val="20000"/>
        </a:spcBef>
        <a:spcAft>
          <a:spcPct val="0"/>
        </a:spcAft>
        <a:buChar char="»"/>
        <a:defRPr kumimoji="1" sz="2000">
          <a:solidFill>
            <a:schemeClr val="tx1"/>
          </a:solidFill>
          <a:latin typeface="+mn-lt"/>
          <a:ea typeface="+mn-ea"/>
        </a:defRPr>
      </a:lvl6pPr>
      <a:lvl7pPr marL="2971800" indent="-228600" algn="l" rtl="0" eaLnBrk="1" fontAlgn="base" hangingPunct="1">
        <a:spcBef>
          <a:spcPct val="20000"/>
        </a:spcBef>
        <a:spcAft>
          <a:spcPct val="0"/>
        </a:spcAft>
        <a:buChar char="»"/>
        <a:defRPr kumimoji="1" sz="2000">
          <a:solidFill>
            <a:schemeClr val="tx1"/>
          </a:solidFill>
          <a:latin typeface="+mn-lt"/>
          <a:ea typeface="+mn-ea"/>
        </a:defRPr>
      </a:lvl7pPr>
      <a:lvl8pPr marL="3429000" indent="-228600" algn="l" rtl="0" eaLnBrk="1" fontAlgn="base" hangingPunct="1">
        <a:spcBef>
          <a:spcPct val="20000"/>
        </a:spcBef>
        <a:spcAft>
          <a:spcPct val="0"/>
        </a:spcAft>
        <a:buChar char="»"/>
        <a:defRPr kumimoji="1" sz="2000">
          <a:solidFill>
            <a:schemeClr val="tx1"/>
          </a:solidFill>
          <a:latin typeface="+mn-lt"/>
          <a:ea typeface="+mn-ea"/>
        </a:defRPr>
      </a:lvl8pPr>
      <a:lvl9pPr marL="3886200" indent="-228600" algn="l" rtl="0" eaLnBrk="1" fontAlgn="base" hangingPunct="1">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6" name="Picture 5"/>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7458835" y="0"/>
            <a:ext cx="850059" cy="54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80326" name="Rectangle 38"/>
          <p:cNvSpPr>
            <a:spLocks noChangeArrowheads="1"/>
          </p:cNvSpPr>
          <p:nvPr/>
        </p:nvSpPr>
        <p:spPr bwMode="auto">
          <a:xfrm>
            <a:off x="2122488" y="0"/>
            <a:ext cx="3241675" cy="539750"/>
          </a:xfrm>
          <a:prstGeom prst="rect">
            <a:avLst/>
          </a:prstGeom>
          <a:gradFill rotWithShape="1">
            <a:gsLst>
              <a:gs pos="0">
                <a:srgbClr val="FFFFFF">
                  <a:alpha val="48000"/>
                </a:srgbClr>
              </a:gs>
              <a:gs pos="100000">
                <a:srgbClr val="0066FF">
                  <a:alpha val="75000"/>
                </a:srgbClr>
              </a:gs>
            </a:gsLst>
            <a:lin ang="0" scaled="1"/>
          </a:gradFill>
          <a:ln w="12700">
            <a:noFill/>
            <a:miter lim="800000"/>
            <a:headEnd/>
            <a:tailEnd/>
          </a:ln>
          <a:effectLst/>
        </p:spPr>
        <p:txBody>
          <a:bodyPr wrap="none" anchor="ctr"/>
          <a:lstStyle/>
          <a:p>
            <a:pPr>
              <a:defRPr/>
            </a:pPr>
            <a:endParaRPr lang="zh-CN" altLang="zh-CN" sz="1800">
              <a:solidFill>
                <a:schemeClr val="accent2"/>
              </a:solidFill>
              <a:latin typeface="华文隶书" pitchFamily="2" charset="-122"/>
              <a:ea typeface="华文隶书" pitchFamily="2" charset="-122"/>
            </a:endParaRPr>
          </a:p>
        </p:txBody>
      </p:sp>
      <p:sp>
        <p:nvSpPr>
          <p:cNvPr id="780333" name="Text Box 45"/>
          <p:cNvSpPr txBox="1">
            <a:spLocks noChangeArrowheads="1"/>
          </p:cNvSpPr>
          <p:nvPr/>
        </p:nvSpPr>
        <p:spPr bwMode="auto">
          <a:xfrm>
            <a:off x="323850" y="6538913"/>
            <a:ext cx="431800" cy="274637"/>
          </a:xfrm>
          <a:prstGeom prst="rect">
            <a:avLst/>
          </a:prstGeom>
          <a:noFill/>
          <a:ln w="9525">
            <a:noFill/>
            <a:miter lim="800000"/>
            <a:headEnd/>
            <a:tailEnd/>
          </a:ln>
          <a:effectLst/>
        </p:spPr>
        <p:txBody>
          <a:bodyPr>
            <a:spAutoFit/>
          </a:bodyPr>
          <a:lstStyle/>
          <a:p>
            <a:pPr>
              <a:spcBef>
                <a:spcPct val="50000"/>
              </a:spcBef>
              <a:defRPr/>
            </a:pPr>
            <a:fld id="{911CE9C0-2ABA-4E23-B89F-F17F72E72A6E}" type="slidenum">
              <a:rPr lang="en-US" altLang="zh-CN" sz="1200">
                <a:solidFill>
                  <a:schemeClr val="accent2"/>
                </a:solidFill>
              </a:rPr>
              <a:pPr>
                <a:spcBef>
                  <a:spcPct val="50000"/>
                </a:spcBef>
                <a:defRPr/>
              </a:pPr>
              <a:t>‹#›</a:t>
            </a:fld>
            <a:endParaRPr lang="en-US" altLang="zh-CN" sz="1200">
              <a:solidFill>
                <a:schemeClr val="accent2"/>
              </a:solidFill>
            </a:endParaRPr>
          </a:p>
        </p:txBody>
      </p:sp>
      <p:pic>
        <p:nvPicPr>
          <p:cNvPr id="13" name="Picture 6" descr="B-1"/>
          <p:cNvPicPr>
            <a:picLocks noChangeAspect="1" noChangeArrowheads="1"/>
          </p:cNvPicPr>
          <p:nvPr/>
        </p:nvPicPr>
        <p:blipFill>
          <a:blip r:embed="rId16" cstate="print">
            <a:clrChange>
              <a:clrFrom>
                <a:srgbClr val="FFFFFF"/>
              </a:clrFrom>
              <a:clrTo>
                <a:srgbClr val="FFFFFF">
                  <a:alpha val="0"/>
                </a:srgbClr>
              </a:clrTo>
            </a:clrChange>
          </a:blip>
          <a:srcRect l="8194" t="52522" r="40851" b="32153"/>
          <a:stretch>
            <a:fillRect/>
          </a:stretch>
        </p:blipFill>
        <p:spPr bwMode="auto">
          <a:xfrm>
            <a:off x="7064" y="-957"/>
            <a:ext cx="2980760" cy="672321"/>
          </a:xfrm>
          <a:prstGeom prst="rect">
            <a:avLst/>
          </a:prstGeom>
          <a:noFill/>
          <a:ln w="9525">
            <a:noFill/>
            <a:miter lim="800000"/>
            <a:headEnd/>
            <a:tailEnd/>
          </a:ln>
        </p:spPr>
      </p:pic>
      <p:pic>
        <p:nvPicPr>
          <p:cNvPr id="15" name="Picture 4" descr="http://www.iie.cas.cn/jggk/ysfm/201203/W020121018557728677675.jpg"/>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8308894" y="0"/>
            <a:ext cx="850059" cy="540000"/>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6"/>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5261641" y="0"/>
            <a:ext cx="850060" cy="54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 name="Picture 2" descr="http://www.iie.cas.cn/jggk/ysfm/201203/W020121018557728654161.jpg"/>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5969713" y="0"/>
            <a:ext cx="850059" cy="540000"/>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8" descr="http://www.iie.cas.cn/jggk/ysfm/201203/W020120331529857148613.jpg"/>
          <p:cNvPicPr>
            <a:picLocks noChangeAspect="1" noChangeArrowheads="1"/>
          </p:cNvPicPr>
          <p:nvPr/>
        </p:nvPicPr>
        <p:blipFill>
          <a:blip r:embed="rId20" cstate="print">
            <a:extLst>
              <a:ext uri="{28A0092B-C50C-407E-A947-70E740481C1C}">
                <a14:useLocalDpi xmlns:a14="http://schemas.microsoft.com/office/drawing/2010/main" val="0"/>
              </a:ext>
            </a:extLst>
          </a:blip>
          <a:srcRect/>
          <a:stretch>
            <a:fillRect/>
          </a:stretch>
        </p:blipFill>
        <p:spPr bwMode="auto">
          <a:xfrm>
            <a:off x="6746277" y="0"/>
            <a:ext cx="850059" cy="540000"/>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942" r:id="rId1"/>
    <p:sldLayoutId id="2147483943" r:id="rId2"/>
    <p:sldLayoutId id="2147483944" r:id="rId3"/>
    <p:sldLayoutId id="2147483945" r:id="rId4"/>
    <p:sldLayoutId id="2147483946" r:id="rId5"/>
    <p:sldLayoutId id="2147483947" r:id="rId6"/>
    <p:sldLayoutId id="2147483948" r:id="rId7"/>
    <p:sldLayoutId id="2147483949" r:id="rId8"/>
    <p:sldLayoutId id="2147483950" r:id="rId9"/>
    <p:sldLayoutId id="2147483951" r:id="rId10"/>
    <p:sldLayoutId id="2147483952" r:id="rId11"/>
    <p:sldLayoutId id="2147483953" r:id="rId12"/>
    <p:sldLayoutId id="2147483954" r:id="rId13"/>
  </p:sldLayoutIdLst>
  <p:transition>
    <p:pull dir="ru"/>
  </p:transition>
  <p:timing>
    <p:tnLst>
      <p:par>
        <p:cTn id="1" dur="indefinite" restart="never" nodeType="tmRoot"/>
      </p:par>
    </p:tnLst>
  </p:timing>
  <p:txStyles>
    <p:titleStyle>
      <a:lvl1pPr algn="ctr" rtl="0" eaLnBrk="1" fontAlgn="base" hangingPunct="1">
        <a:spcBef>
          <a:spcPct val="0"/>
        </a:spcBef>
        <a:spcAft>
          <a:spcPct val="0"/>
        </a:spcAft>
        <a:defRPr kumimoji="1" sz="4400">
          <a:solidFill>
            <a:schemeClr val="tx2"/>
          </a:solidFill>
          <a:latin typeface="+mj-lt"/>
          <a:ea typeface="+mj-ea"/>
          <a:cs typeface="+mj-cs"/>
        </a:defRPr>
      </a:lvl1pPr>
      <a:lvl2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2pPr>
      <a:lvl3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3pPr>
      <a:lvl4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4pPr>
      <a:lvl5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5pPr>
      <a:lvl6pPr marL="4572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6pPr>
      <a:lvl7pPr marL="9144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7pPr>
      <a:lvl8pPr marL="13716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8pPr>
      <a:lvl9pPr marL="18288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9pPr>
    </p:titleStyle>
    <p:bodyStyle>
      <a:lvl1pPr marL="342900" indent="-342900" algn="l" rtl="0" eaLnBrk="1" fontAlgn="base" hangingPunct="1">
        <a:spcBef>
          <a:spcPct val="20000"/>
        </a:spcBef>
        <a:spcAft>
          <a:spcPct val="0"/>
        </a:spcAft>
        <a:buChar char="•"/>
        <a:defRPr kumimoji="1"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kumimoji="1" sz="2800">
          <a:solidFill>
            <a:schemeClr val="tx1"/>
          </a:solidFill>
          <a:latin typeface="+mn-lt"/>
          <a:ea typeface="+mn-ea"/>
        </a:defRPr>
      </a:lvl2pPr>
      <a:lvl3pPr marL="1143000" indent="-228600" algn="l" rtl="0" eaLnBrk="1" fontAlgn="base" hangingPunct="1">
        <a:spcBef>
          <a:spcPct val="20000"/>
        </a:spcBef>
        <a:spcAft>
          <a:spcPct val="0"/>
        </a:spcAft>
        <a:buChar char="•"/>
        <a:defRPr kumimoji="1" sz="2400">
          <a:solidFill>
            <a:schemeClr val="tx1"/>
          </a:solidFill>
          <a:latin typeface="+mn-lt"/>
          <a:ea typeface="+mn-ea"/>
        </a:defRPr>
      </a:lvl3pPr>
      <a:lvl4pPr marL="1600200" indent="-228600" algn="l" rtl="0" eaLnBrk="1" fontAlgn="base" hangingPunct="1">
        <a:spcBef>
          <a:spcPct val="20000"/>
        </a:spcBef>
        <a:spcAft>
          <a:spcPct val="0"/>
        </a:spcAft>
        <a:buChar char="–"/>
        <a:defRPr kumimoji="1" sz="2000">
          <a:solidFill>
            <a:schemeClr val="tx1"/>
          </a:solidFill>
          <a:latin typeface="+mn-lt"/>
          <a:ea typeface="+mn-ea"/>
        </a:defRPr>
      </a:lvl4pPr>
      <a:lvl5pPr marL="2057400" indent="-228600" algn="l" rtl="0" eaLnBrk="1" fontAlgn="base" hangingPunct="1">
        <a:spcBef>
          <a:spcPct val="20000"/>
        </a:spcBef>
        <a:spcAft>
          <a:spcPct val="0"/>
        </a:spcAft>
        <a:buChar char="»"/>
        <a:defRPr kumimoji="1" sz="2000">
          <a:solidFill>
            <a:schemeClr val="tx1"/>
          </a:solidFill>
          <a:latin typeface="+mn-lt"/>
          <a:ea typeface="+mn-ea"/>
        </a:defRPr>
      </a:lvl5pPr>
      <a:lvl6pPr marL="2514600" indent="-228600" algn="l" rtl="0" eaLnBrk="1" fontAlgn="base" hangingPunct="1">
        <a:spcBef>
          <a:spcPct val="20000"/>
        </a:spcBef>
        <a:spcAft>
          <a:spcPct val="0"/>
        </a:spcAft>
        <a:buChar char="»"/>
        <a:defRPr kumimoji="1" sz="2000">
          <a:solidFill>
            <a:schemeClr val="tx1"/>
          </a:solidFill>
          <a:latin typeface="+mn-lt"/>
          <a:ea typeface="+mn-ea"/>
        </a:defRPr>
      </a:lvl6pPr>
      <a:lvl7pPr marL="2971800" indent="-228600" algn="l" rtl="0" eaLnBrk="1" fontAlgn="base" hangingPunct="1">
        <a:spcBef>
          <a:spcPct val="20000"/>
        </a:spcBef>
        <a:spcAft>
          <a:spcPct val="0"/>
        </a:spcAft>
        <a:buChar char="»"/>
        <a:defRPr kumimoji="1" sz="2000">
          <a:solidFill>
            <a:schemeClr val="tx1"/>
          </a:solidFill>
          <a:latin typeface="+mn-lt"/>
          <a:ea typeface="+mn-ea"/>
        </a:defRPr>
      </a:lvl7pPr>
      <a:lvl8pPr marL="3429000" indent="-228600" algn="l" rtl="0" eaLnBrk="1" fontAlgn="base" hangingPunct="1">
        <a:spcBef>
          <a:spcPct val="20000"/>
        </a:spcBef>
        <a:spcAft>
          <a:spcPct val="0"/>
        </a:spcAft>
        <a:buChar char="»"/>
        <a:defRPr kumimoji="1" sz="2000">
          <a:solidFill>
            <a:schemeClr val="tx1"/>
          </a:solidFill>
          <a:latin typeface="+mn-lt"/>
          <a:ea typeface="+mn-ea"/>
        </a:defRPr>
      </a:lvl8pPr>
      <a:lvl9pPr marL="3886200" indent="-228600" algn="l" rtl="0" eaLnBrk="1" fontAlgn="base" hangingPunct="1">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80326" name="Rectangle 38"/>
          <p:cNvSpPr>
            <a:spLocks noChangeArrowheads="1"/>
          </p:cNvSpPr>
          <p:nvPr/>
        </p:nvSpPr>
        <p:spPr bwMode="auto">
          <a:xfrm>
            <a:off x="2122488" y="0"/>
            <a:ext cx="3241675" cy="539750"/>
          </a:xfrm>
          <a:prstGeom prst="rect">
            <a:avLst/>
          </a:prstGeom>
          <a:gradFill rotWithShape="1">
            <a:gsLst>
              <a:gs pos="0">
                <a:srgbClr val="FFFFFF">
                  <a:alpha val="48000"/>
                </a:srgbClr>
              </a:gs>
              <a:gs pos="100000">
                <a:srgbClr val="0066FF">
                  <a:alpha val="75000"/>
                </a:srgbClr>
              </a:gs>
            </a:gsLst>
            <a:lin ang="0" scaled="1"/>
          </a:gradFill>
          <a:ln w="12700">
            <a:noFill/>
            <a:miter lim="800000"/>
            <a:headEnd/>
            <a:tailEnd/>
          </a:ln>
          <a:effectLst/>
        </p:spPr>
        <p:txBody>
          <a:bodyPr wrap="none" anchor="ctr"/>
          <a:lstStyle/>
          <a:p>
            <a:pPr>
              <a:defRPr/>
            </a:pPr>
            <a:endParaRPr lang="zh-CN" altLang="zh-CN" sz="1800">
              <a:solidFill>
                <a:srgbClr val="3333CC"/>
              </a:solidFill>
              <a:latin typeface="华文隶书" pitchFamily="2" charset="-122"/>
              <a:ea typeface="华文隶书" pitchFamily="2" charset="-122"/>
            </a:endParaRPr>
          </a:p>
        </p:txBody>
      </p:sp>
      <p:grpSp>
        <p:nvGrpSpPr>
          <p:cNvPr id="3077" name="Group 4"/>
          <p:cNvGrpSpPr>
            <a:grpSpLocks/>
          </p:cNvGrpSpPr>
          <p:nvPr/>
        </p:nvGrpSpPr>
        <p:grpSpPr bwMode="auto">
          <a:xfrm>
            <a:off x="468313" y="1916113"/>
            <a:ext cx="8458200" cy="4572000"/>
            <a:chOff x="144" y="480"/>
            <a:chExt cx="5424" cy="3840"/>
          </a:xfrm>
        </p:grpSpPr>
        <p:sp>
          <p:nvSpPr>
            <p:cNvPr id="780293" name="Rectangle 5"/>
            <p:cNvSpPr>
              <a:spLocks noChangeArrowheads="1"/>
            </p:cNvSpPr>
            <p:nvPr/>
          </p:nvSpPr>
          <p:spPr bwMode="auto">
            <a:xfrm>
              <a:off x="5520" y="480"/>
              <a:ext cx="48" cy="3840"/>
            </a:xfrm>
            <a:prstGeom prst="rect">
              <a:avLst/>
            </a:prstGeom>
            <a:gradFill rotWithShape="0">
              <a:gsLst>
                <a:gs pos="0">
                  <a:srgbClr val="CCECFF">
                    <a:gamma/>
                    <a:tint val="0"/>
                    <a:invGamma/>
                  </a:srgbClr>
                </a:gs>
                <a:gs pos="100000">
                  <a:srgbClr val="CCECFF"/>
                </a:gs>
              </a:gsLst>
              <a:lin ang="5400000" scaled="1"/>
            </a:gradFill>
            <a:ln w="9525">
              <a:noFill/>
              <a:miter lim="800000"/>
              <a:headEnd/>
              <a:tailEnd/>
            </a:ln>
            <a:effectLst/>
          </p:spPr>
          <p:txBody>
            <a:bodyPr wrap="none" anchor="ctr"/>
            <a:lstStyle/>
            <a:p>
              <a:pPr>
                <a:defRPr/>
              </a:pPr>
              <a:endParaRPr lang="zh-CN" altLang="en-US" sz="1800">
                <a:solidFill>
                  <a:srgbClr val="000000"/>
                </a:solidFill>
              </a:endParaRPr>
            </a:p>
          </p:txBody>
        </p:sp>
        <p:sp>
          <p:nvSpPr>
            <p:cNvPr id="780294" name="Rectangle 6"/>
            <p:cNvSpPr>
              <a:spLocks noChangeArrowheads="1"/>
            </p:cNvSpPr>
            <p:nvPr/>
          </p:nvSpPr>
          <p:spPr bwMode="auto">
            <a:xfrm>
              <a:off x="5328" y="768"/>
              <a:ext cx="48" cy="3552"/>
            </a:xfrm>
            <a:prstGeom prst="rect">
              <a:avLst/>
            </a:prstGeom>
            <a:gradFill rotWithShape="0">
              <a:gsLst>
                <a:gs pos="0">
                  <a:srgbClr val="CCECFF">
                    <a:gamma/>
                    <a:tint val="0"/>
                    <a:invGamma/>
                  </a:srgbClr>
                </a:gs>
                <a:gs pos="100000">
                  <a:srgbClr val="CCECFF"/>
                </a:gs>
              </a:gsLst>
              <a:lin ang="5400000" scaled="1"/>
            </a:gradFill>
            <a:ln w="9525">
              <a:noFill/>
              <a:miter lim="800000"/>
              <a:headEnd/>
              <a:tailEnd/>
            </a:ln>
            <a:effectLst/>
          </p:spPr>
          <p:txBody>
            <a:bodyPr wrap="none" anchor="ctr"/>
            <a:lstStyle/>
            <a:p>
              <a:pPr>
                <a:defRPr/>
              </a:pPr>
              <a:endParaRPr lang="zh-CN" altLang="en-US" sz="1800">
                <a:solidFill>
                  <a:srgbClr val="000000"/>
                </a:solidFill>
              </a:endParaRPr>
            </a:p>
          </p:txBody>
        </p:sp>
        <p:sp>
          <p:nvSpPr>
            <p:cNvPr id="780295" name="Rectangle 7"/>
            <p:cNvSpPr>
              <a:spLocks noChangeArrowheads="1"/>
            </p:cNvSpPr>
            <p:nvPr/>
          </p:nvSpPr>
          <p:spPr bwMode="auto">
            <a:xfrm>
              <a:off x="5136" y="1056"/>
              <a:ext cx="48" cy="3264"/>
            </a:xfrm>
            <a:prstGeom prst="rect">
              <a:avLst/>
            </a:prstGeom>
            <a:gradFill rotWithShape="0">
              <a:gsLst>
                <a:gs pos="0">
                  <a:srgbClr val="CCECFF">
                    <a:gamma/>
                    <a:tint val="0"/>
                    <a:invGamma/>
                  </a:srgbClr>
                </a:gs>
                <a:gs pos="100000">
                  <a:srgbClr val="CCECFF"/>
                </a:gs>
              </a:gsLst>
              <a:lin ang="5400000" scaled="1"/>
            </a:gradFill>
            <a:ln w="9525">
              <a:noFill/>
              <a:miter lim="800000"/>
              <a:headEnd/>
              <a:tailEnd/>
            </a:ln>
            <a:effectLst/>
          </p:spPr>
          <p:txBody>
            <a:bodyPr wrap="none" anchor="ctr"/>
            <a:lstStyle/>
            <a:p>
              <a:pPr>
                <a:defRPr/>
              </a:pPr>
              <a:endParaRPr lang="zh-CN" altLang="en-US" sz="1800">
                <a:solidFill>
                  <a:srgbClr val="000000"/>
                </a:solidFill>
              </a:endParaRPr>
            </a:p>
          </p:txBody>
        </p:sp>
        <p:sp>
          <p:nvSpPr>
            <p:cNvPr id="780296" name="Rectangle 8"/>
            <p:cNvSpPr>
              <a:spLocks noChangeArrowheads="1"/>
            </p:cNvSpPr>
            <p:nvPr/>
          </p:nvSpPr>
          <p:spPr bwMode="auto">
            <a:xfrm>
              <a:off x="4944" y="1296"/>
              <a:ext cx="48" cy="3024"/>
            </a:xfrm>
            <a:prstGeom prst="rect">
              <a:avLst/>
            </a:prstGeom>
            <a:gradFill rotWithShape="0">
              <a:gsLst>
                <a:gs pos="0">
                  <a:srgbClr val="CCECFF">
                    <a:gamma/>
                    <a:tint val="0"/>
                    <a:invGamma/>
                  </a:srgbClr>
                </a:gs>
                <a:gs pos="100000">
                  <a:srgbClr val="CCECFF"/>
                </a:gs>
              </a:gsLst>
              <a:lin ang="5400000" scaled="1"/>
            </a:gradFill>
            <a:ln w="9525">
              <a:noFill/>
              <a:miter lim="800000"/>
              <a:headEnd/>
              <a:tailEnd/>
            </a:ln>
            <a:effectLst/>
          </p:spPr>
          <p:txBody>
            <a:bodyPr wrap="none" anchor="ctr"/>
            <a:lstStyle/>
            <a:p>
              <a:pPr>
                <a:defRPr/>
              </a:pPr>
              <a:endParaRPr lang="zh-CN" altLang="en-US" sz="1800">
                <a:solidFill>
                  <a:srgbClr val="000000"/>
                </a:solidFill>
              </a:endParaRPr>
            </a:p>
          </p:txBody>
        </p:sp>
        <p:sp>
          <p:nvSpPr>
            <p:cNvPr id="780297" name="Rectangle 9"/>
            <p:cNvSpPr>
              <a:spLocks noChangeArrowheads="1"/>
            </p:cNvSpPr>
            <p:nvPr/>
          </p:nvSpPr>
          <p:spPr bwMode="auto">
            <a:xfrm>
              <a:off x="4752" y="1536"/>
              <a:ext cx="54" cy="2784"/>
            </a:xfrm>
            <a:prstGeom prst="rect">
              <a:avLst/>
            </a:prstGeom>
            <a:gradFill rotWithShape="0">
              <a:gsLst>
                <a:gs pos="0">
                  <a:srgbClr val="CCECFF">
                    <a:gamma/>
                    <a:tint val="0"/>
                    <a:invGamma/>
                  </a:srgbClr>
                </a:gs>
                <a:gs pos="100000">
                  <a:srgbClr val="CCECFF"/>
                </a:gs>
              </a:gsLst>
              <a:lin ang="5400000" scaled="1"/>
            </a:gradFill>
            <a:ln w="9525">
              <a:noFill/>
              <a:miter lim="800000"/>
              <a:headEnd/>
              <a:tailEnd/>
            </a:ln>
            <a:effectLst/>
          </p:spPr>
          <p:txBody>
            <a:bodyPr wrap="none" anchor="ctr"/>
            <a:lstStyle/>
            <a:p>
              <a:pPr>
                <a:defRPr/>
              </a:pPr>
              <a:endParaRPr lang="zh-CN" altLang="en-US" sz="1800">
                <a:solidFill>
                  <a:srgbClr val="000000"/>
                </a:solidFill>
              </a:endParaRPr>
            </a:p>
          </p:txBody>
        </p:sp>
        <p:sp>
          <p:nvSpPr>
            <p:cNvPr id="780298" name="Rectangle 10"/>
            <p:cNvSpPr>
              <a:spLocks noChangeArrowheads="1"/>
            </p:cNvSpPr>
            <p:nvPr/>
          </p:nvSpPr>
          <p:spPr bwMode="auto">
            <a:xfrm>
              <a:off x="4560" y="1584"/>
              <a:ext cx="48" cy="2736"/>
            </a:xfrm>
            <a:prstGeom prst="rect">
              <a:avLst/>
            </a:prstGeom>
            <a:gradFill rotWithShape="0">
              <a:gsLst>
                <a:gs pos="0">
                  <a:srgbClr val="CCECFF">
                    <a:gamma/>
                    <a:tint val="0"/>
                    <a:invGamma/>
                  </a:srgbClr>
                </a:gs>
                <a:gs pos="100000">
                  <a:srgbClr val="CCECFF"/>
                </a:gs>
              </a:gsLst>
              <a:lin ang="5400000" scaled="1"/>
            </a:gradFill>
            <a:ln w="9525">
              <a:noFill/>
              <a:miter lim="800000"/>
              <a:headEnd/>
              <a:tailEnd/>
            </a:ln>
            <a:effectLst/>
          </p:spPr>
          <p:txBody>
            <a:bodyPr wrap="none" anchor="ctr"/>
            <a:lstStyle/>
            <a:p>
              <a:pPr>
                <a:defRPr/>
              </a:pPr>
              <a:endParaRPr lang="zh-CN" altLang="en-US" sz="1800">
                <a:solidFill>
                  <a:srgbClr val="000000"/>
                </a:solidFill>
              </a:endParaRPr>
            </a:p>
          </p:txBody>
        </p:sp>
        <p:sp>
          <p:nvSpPr>
            <p:cNvPr id="780299" name="Rectangle 11"/>
            <p:cNvSpPr>
              <a:spLocks noChangeArrowheads="1"/>
            </p:cNvSpPr>
            <p:nvPr/>
          </p:nvSpPr>
          <p:spPr bwMode="auto">
            <a:xfrm>
              <a:off x="4368" y="1680"/>
              <a:ext cx="48" cy="2640"/>
            </a:xfrm>
            <a:prstGeom prst="rect">
              <a:avLst/>
            </a:prstGeom>
            <a:gradFill rotWithShape="0">
              <a:gsLst>
                <a:gs pos="0">
                  <a:srgbClr val="CCECFF">
                    <a:gamma/>
                    <a:tint val="0"/>
                    <a:invGamma/>
                  </a:srgbClr>
                </a:gs>
                <a:gs pos="100000">
                  <a:srgbClr val="CCECFF"/>
                </a:gs>
              </a:gsLst>
              <a:lin ang="5400000" scaled="1"/>
            </a:gradFill>
            <a:ln w="9525">
              <a:noFill/>
              <a:miter lim="800000"/>
              <a:headEnd/>
              <a:tailEnd/>
            </a:ln>
            <a:effectLst/>
          </p:spPr>
          <p:txBody>
            <a:bodyPr wrap="none" anchor="ctr"/>
            <a:lstStyle/>
            <a:p>
              <a:pPr>
                <a:defRPr/>
              </a:pPr>
              <a:endParaRPr lang="zh-CN" altLang="en-US" sz="1800">
                <a:solidFill>
                  <a:srgbClr val="000000"/>
                </a:solidFill>
              </a:endParaRPr>
            </a:p>
          </p:txBody>
        </p:sp>
        <p:sp>
          <p:nvSpPr>
            <p:cNvPr id="780300" name="Rectangle 12"/>
            <p:cNvSpPr>
              <a:spLocks noChangeArrowheads="1"/>
            </p:cNvSpPr>
            <p:nvPr/>
          </p:nvSpPr>
          <p:spPr bwMode="auto">
            <a:xfrm>
              <a:off x="4176" y="1920"/>
              <a:ext cx="48" cy="2400"/>
            </a:xfrm>
            <a:prstGeom prst="rect">
              <a:avLst/>
            </a:prstGeom>
            <a:gradFill rotWithShape="0">
              <a:gsLst>
                <a:gs pos="0">
                  <a:srgbClr val="CCECFF">
                    <a:gamma/>
                    <a:tint val="0"/>
                    <a:invGamma/>
                  </a:srgbClr>
                </a:gs>
                <a:gs pos="100000">
                  <a:srgbClr val="CCECFF"/>
                </a:gs>
              </a:gsLst>
              <a:lin ang="5400000" scaled="1"/>
            </a:gradFill>
            <a:ln w="9525">
              <a:noFill/>
              <a:miter lim="800000"/>
              <a:headEnd/>
              <a:tailEnd/>
            </a:ln>
            <a:effectLst/>
          </p:spPr>
          <p:txBody>
            <a:bodyPr wrap="none" anchor="ctr"/>
            <a:lstStyle/>
            <a:p>
              <a:pPr>
                <a:defRPr/>
              </a:pPr>
              <a:endParaRPr lang="zh-CN" altLang="en-US" sz="1800">
                <a:solidFill>
                  <a:srgbClr val="000000"/>
                </a:solidFill>
              </a:endParaRPr>
            </a:p>
          </p:txBody>
        </p:sp>
        <p:sp>
          <p:nvSpPr>
            <p:cNvPr id="780301" name="Rectangle 13"/>
            <p:cNvSpPr>
              <a:spLocks noChangeArrowheads="1"/>
            </p:cNvSpPr>
            <p:nvPr/>
          </p:nvSpPr>
          <p:spPr bwMode="auto">
            <a:xfrm>
              <a:off x="3984" y="2112"/>
              <a:ext cx="48" cy="2208"/>
            </a:xfrm>
            <a:prstGeom prst="rect">
              <a:avLst/>
            </a:prstGeom>
            <a:gradFill rotWithShape="0">
              <a:gsLst>
                <a:gs pos="0">
                  <a:srgbClr val="CCECFF">
                    <a:gamma/>
                    <a:tint val="0"/>
                    <a:invGamma/>
                  </a:srgbClr>
                </a:gs>
                <a:gs pos="100000">
                  <a:srgbClr val="CCECFF"/>
                </a:gs>
              </a:gsLst>
              <a:lin ang="5400000" scaled="1"/>
            </a:gradFill>
            <a:ln w="9525">
              <a:noFill/>
              <a:miter lim="800000"/>
              <a:headEnd/>
              <a:tailEnd/>
            </a:ln>
            <a:effectLst/>
          </p:spPr>
          <p:txBody>
            <a:bodyPr wrap="none" anchor="ctr"/>
            <a:lstStyle/>
            <a:p>
              <a:pPr>
                <a:defRPr/>
              </a:pPr>
              <a:endParaRPr lang="zh-CN" altLang="en-US" sz="1800">
                <a:solidFill>
                  <a:srgbClr val="000000"/>
                </a:solidFill>
              </a:endParaRPr>
            </a:p>
          </p:txBody>
        </p:sp>
        <p:sp>
          <p:nvSpPr>
            <p:cNvPr id="780302" name="Rectangle 14"/>
            <p:cNvSpPr>
              <a:spLocks noChangeArrowheads="1"/>
            </p:cNvSpPr>
            <p:nvPr/>
          </p:nvSpPr>
          <p:spPr bwMode="auto">
            <a:xfrm>
              <a:off x="3792" y="2256"/>
              <a:ext cx="53" cy="2064"/>
            </a:xfrm>
            <a:prstGeom prst="rect">
              <a:avLst/>
            </a:prstGeom>
            <a:gradFill rotWithShape="0">
              <a:gsLst>
                <a:gs pos="0">
                  <a:srgbClr val="CCECFF">
                    <a:gamma/>
                    <a:tint val="0"/>
                    <a:invGamma/>
                  </a:srgbClr>
                </a:gs>
                <a:gs pos="100000">
                  <a:srgbClr val="CCECFF"/>
                </a:gs>
              </a:gsLst>
              <a:lin ang="5400000" scaled="1"/>
            </a:gradFill>
            <a:ln w="9525">
              <a:noFill/>
              <a:miter lim="800000"/>
              <a:headEnd/>
              <a:tailEnd/>
            </a:ln>
            <a:effectLst/>
          </p:spPr>
          <p:txBody>
            <a:bodyPr wrap="none" anchor="ctr"/>
            <a:lstStyle/>
            <a:p>
              <a:pPr>
                <a:defRPr/>
              </a:pPr>
              <a:endParaRPr lang="zh-CN" altLang="en-US" sz="1800">
                <a:solidFill>
                  <a:srgbClr val="000000"/>
                </a:solidFill>
              </a:endParaRPr>
            </a:p>
          </p:txBody>
        </p:sp>
        <p:sp>
          <p:nvSpPr>
            <p:cNvPr id="780303" name="Rectangle 15"/>
            <p:cNvSpPr>
              <a:spLocks noChangeArrowheads="1"/>
            </p:cNvSpPr>
            <p:nvPr/>
          </p:nvSpPr>
          <p:spPr bwMode="auto">
            <a:xfrm>
              <a:off x="3600" y="2448"/>
              <a:ext cx="48" cy="1872"/>
            </a:xfrm>
            <a:prstGeom prst="rect">
              <a:avLst/>
            </a:prstGeom>
            <a:gradFill rotWithShape="0">
              <a:gsLst>
                <a:gs pos="0">
                  <a:srgbClr val="CCECFF">
                    <a:gamma/>
                    <a:tint val="0"/>
                    <a:invGamma/>
                  </a:srgbClr>
                </a:gs>
                <a:gs pos="100000">
                  <a:srgbClr val="CCECFF"/>
                </a:gs>
              </a:gsLst>
              <a:lin ang="5400000" scaled="1"/>
            </a:gradFill>
            <a:ln w="9525">
              <a:noFill/>
              <a:miter lim="800000"/>
              <a:headEnd/>
              <a:tailEnd/>
            </a:ln>
            <a:effectLst/>
          </p:spPr>
          <p:txBody>
            <a:bodyPr wrap="none" anchor="ctr"/>
            <a:lstStyle/>
            <a:p>
              <a:pPr>
                <a:defRPr/>
              </a:pPr>
              <a:endParaRPr lang="zh-CN" altLang="en-US" sz="1800">
                <a:solidFill>
                  <a:srgbClr val="000000"/>
                </a:solidFill>
              </a:endParaRPr>
            </a:p>
          </p:txBody>
        </p:sp>
        <p:sp>
          <p:nvSpPr>
            <p:cNvPr id="780304" name="Rectangle 16"/>
            <p:cNvSpPr>
              <a:spLocks noChangeArrowheads="1"/>
            </p:cNvSpPr>
            <p:nvPr/>
          </p:nvSpPr>
          <p:spPr bwMode="auto">
            <a:xfrm>
              <a:off x="3408" y="2592"/>
              <a:ext cx="48" cy="1728"/>
            </a:xfrm>
            <a:prstGeom prst="rect">
              <a:avLst/>
            </a:prstGeom>
            <a:gradFill rotWithShape="0">
              <a:gsLst>
                <a:gs pos="0">
                  <a:srgbClr val="CCECFF">
                    <a:gamma/>
                    <a:tint val="0"/>
                    <a:invGamma/>
                  </a:srgbClr>
                </a:gs>
                <a:gs pos="100000">
                  <a:srgbClr val="CCECFF"/>
                </a:gs>
              </a:gsLst>
              <a:lin ang="5400000" scaled="1"/>
            </a:gradFill>
            <a:ln w="9525">
              <a:noFill/>
              <a:miter lim="800000"/>
              <a:headEnd/>
              <a:tailEnd/>
            </a:ln>
            <a:effectLst/>
          </p:spPr>
          <p:txBody>
            <a:bodyPr wrap="none" anchor="ctr"/>
            <a:lstStyle/>
            <a:p>
              <a:pPr>
                <a:defRPr/>
              </a:pPr>
              <a:endParaRPr lang="zh-CN" altLang="en-US" sz="1800">
                <a:solidFill>
                  <a:srgbClr val="000000"/>
                </a:solidFill>
              </a:endParaRPr>
            </a:p>
          </p:txBody>
        </p:sp>
        <p:sp>
          <p:nvSpPr>
            <p:cNvPr id="780305" name="Rectangle 17"/>
            <p:cNvSpPr>
              <a:spLocks noChangeArrowheads="1"/>
            </p:cNvSpPr>
            <p:nvPr/>
          </p:nvSpPr>
          <p:spPr bwMode="auto">
            <a:xfrm>
              <a:off x="3216" y="2736"/>
              <a:ext cx="48" cy="1584"/>
            </a:xfrm>
            <a:prstGeom prst="rect">
              <a:avLst/>
            </a:prstGeom>
            <a:gradFill rotWithShape="0">
              <a:gsLst>
                <a:gs pos="0">
                  <a:srgbClr val="CCECFF">
                    <a:gamma/>
                    <a:tint val="0"/>
                    <a:invGamma/>
                  </a:srgbClr>
                </a:gs>
                <a:gs pos="100000">
                  <a:srgbClr val="CCECFF"/>
                </a:gs>
              </a:gsLst>
              <a:lin ang="5400000" scaled="1"/>
            </a:gradFill>
            <a:ln w="9525">
              <a:noFill/>
              <a:miter lim="800000"/>
              <a:headEnd/>
              <a:tailEnd/>
            </a:ln>
            <a:effectLst/>
          </p:spPr>
          <p:txBody>
            <a:bodyPr wrap="none" anchor="ctr"/>
            <a:lstStyle/>
            <a:p>
              <a:pPr>
                <a:defRPr/>
              </a:pPr>
              <a:endParaRPr lang="zh-CN" altLang="en-US" sz="1800">
                <a:solidFill>
                  <a:srgbClr val="000000"/>
                </a:solidFill>
              </a:endParaRPr>
            </a:p>
          </p:txBody>
        </p:sp>
        <p:sp>
          <p:nvSpPr>
            <p:cNvPr id="780306" name="Rectangle 18"/>
            <p:cNvSpPr>
              <a:spLocks noChangeArrowheads="1"/>
            </p:cNvSpPr>
            <p:nvPr/>
          </p:nvSpPr>
          <p:spPr bwMode="auto">
            <a:xfrm>
              <a:off x="3024" y="2880"/>
              <a:ext cx="48" cy="1440"/>
            </a:xfrm>
            <a:prstGeom prst="rect">
              <a:avLst/>
            </a:prstGeom>
            <a:gradFill rotWithShape="0">
              <a:gsLst>
                <a:gs pos="0">
                  <a:srgbClr val="CCECFF">
                    <a:gamma/>
                    <a:tint val="0"/>
                    <a:invGamma/>
                  </a:srgbClr>
                </a:gs>
                <a:gs pos="100000">
                  <a:srgbClr val="CCECFF"/>
                </a:gs>
              </a:gsLst>
              <a:lin ang="5400000" scaled="1"/>
            </a:gradFill>
            <a:ln w="9525">
              <a:noFill/>
              <a:miter lim="800000"/>
              <a:headEnd/>
              <a:tailEnd/>
            </a:ln>
            <a:effectLst/>
          </p:spPr>
          <p:txBody>
            <a:bodyPr wrap="none" anchor="ctr"/>
            <a:lstStyle/>
            <a:p>
              <a:pPr>
                <a:defRPr/>
              </a:pPr>
              <a:endParaRPr lang="zh-CN" altLang="en-US" sz="1800">
                <a:solidFill>
                  <a:srgbClr val="000000"/>
                </a:solidFill>
              </a:endParaRPr>
            </a:p>
          </p:txBody>
        </p:sp>
        <p:sp>
          <p:nvSpPr>
            <p:cNvPr id="780307" name="Rectangle 19"/>
            <p:cNvSpPr>
              <a:spLocks noChangeArrowheads="1"/>
            </p:cNvSpPr>
            <p:nvPr/>
          </p:nvSpPr>
          <p:spPr bwMode="auto">
            <a:xfrm>
              <a:off x="2832" y="2976"/>
              <a:ext cx="53" cy="1344"/>
            </a:xfrm>
            <a:prstGeom prst="rect">
              <a:avLst/>
            </a:prstGeom>
            <a:gradFill rotWithShape="0">
              <a:gsLst>
                <a:gs pos="0">
                  <a:srgbClr val="CCECFF">
                    <a:gamma/>
                    <a:tint val="0"/>
                    <a:invGamma/>
                  </a:srgbClr>
                </a:gs>
                <a:gs pos="100000">
                  <a:srgbClr val="CCECFF"/>
                </a:gs>
              </a:gsLst>
              <a:lin ang="5400000" scaled="1"/>
            </a:gradFill>
            <a:ln w="9525">
              <a:noFill/>
              <a:miter lim="800000"/>
              <a:headEnd/>
              <a:tailEnd/>
            </a:ln>
            <a:effectLst/>
          </p:spPr>
          <p:txBody>
            <a:bodyPr wrap="none" anchor="ctr"/>
            <a:lstStyle/>
            <a:p>
              <a:pPr>
                <a:defRPr/>
              </a:pPr>
              <a:endParaRPr lang="zh-CN" altLang="en-US" sz="1800">
                <a:solidFill>
                  <a:srgbClr val="000000"/>
                </a:solidFill>
              </a:endParaRPr>
            </a:p>
          </p:txBody>
        </p:sp>
        <p:sp>
          <p:nvSpPr>
            <p:cNvPr id="780308" name="Rectangle 20"/>
            <p:cNvSpPr>
              <a:spLocks noChangeArrowheads="1"/>
            </p:cNvSpPr>
            <p:nvPr/>
          </p:nvSpPr>
          <p:spPr bwMode="auto">
            <a:xfrm>
              <a:off x="2640" y="3072"/>
              <a:ext cx="48" cy="1248"/>
            </a:xfrm>
            <a:prstGeom prst="rect">
              <a:avLst/>
            </a:prstGeom>
            <a:gradFill rotWithShape="0">
              <a:gsLst>
                <a:gs pos="0">
                  <a:srgbClr val="CCECFF">
                    <a:gamma/>
                    <a:tint val="0"/>
                    <a:invGamma/>
                  </a:srgbClr>
                </a:gs>
                <a:gs pos="100000">
                  <a:srgbClr val="CCECFF"/>
                </a:gs>
              </a:gsLst>
              <a:lin ang="5400000" scaled="1"/>
            </a:gradFill>
            <a:ln w="9525">
              <a:noFill/>
              <a:miter lim="800000"/>
              <a:headEnd/>
              <a:tailEnd/>
            </a:ln>
            <a:effectLst/>
          </p:spPr>
          <p:txBody>
            <a:bodyPr wrap="none" anchor="ctr"/>
            <a:lstStyle/>
            <a:p>
              <a:pPr>
                <a:defRPr/>
              </a:pPr>
              <a:endParaRPr lang="zh-CN" altLang="en-US" sz="1800">
                <a:solidFill>
                  <a:srgbClr val="000000"/>
                </a:solidFill>
              </a:endParaRPr>
            </a:p>
          </p:txBody>
        </p:sp>
        <p:sp>
          <p:nvSpPr>
            <p:cNvPr id="780309" name="Rectangle 21"/>
            <p:cNvSpPr>
              <a:spLocks noChangeArrowheads="1"/>
            </p:cNvSpPr>
            <p:nvPr/>
          </p:nvSpPr>
          <p:spPr bwMode="auto">
            <a:xfrm>
              <a:off x="2448" y="3168"/>
              <a:ext cx="48" cy="1152"/>
            </a:xfrm>
            <a:prstGeom prst="rect">
              <a:avLst/>
            </a:prstGeom>
            <a:gradFill rotWithShape="0">
              <a:gsLst>
                <a:gs pos="0">
                  <a:srgbClr val="CCECFF">
                    <a:gamma/>
                    <a:tint val="0"/>
                    <a:invGamma/>
                  </a:srgbClr>
                </a:gs>
                <a:gs pos="100000">
                  <a:srgbClr val="CCECFF"/>
                </a:gs>
              </a:gsLst>
              <a:lin ang="5400000" scaled="1"/>
            </a:gradFill>
            <a:ln w="9525">
              <a:noFill/>
              <a:miter lim="800000"/>
              <a:headEnd/>
              <a:tailEnd/>
            </a:ln>
            <a:effectLst/>
          </p:spPr>
          <p:txBody>
            <a:bodyPr wrap="none" anchor="ctr"/>
            <a:lstStyle/>
            <a:p>
              <a:pPr>
                <a:defRPr/>
              </a:pPr>
              <a:endParaRPr lang="zh-CN" altLang="en-US" sz="1800">
                <a:solidFill>
                  <a:srgbClr val="000000"/>
                </a:solidFill>
              </a:endParaRPr>
            </a:p>
          </p:txBody>
        </p:sp>
        <p:sp>
          <p:nvSpPr>
            <p:cNvPr id="780310" name="Rectangle 22"/>
            <p:cNvSpPr>
              <a:spLocks noChangeArrowheads="1"/>
            </p:cNvSpPr>
            <p:nvPr/>
          </p:nvSpPr>
          <p:spPr bwMode="auto">
            <a:xfrm>
              <a:off x="2256" y="3264"/>
              <a:ext cx="48" cy="1056"/>
            </a:xfrm>
            <a:prstGeom prst="rect">
              <a:avLst/>
            </a:prstGeom>
            <a:gradFill rotWithShape="0">
              <a:gsLst>
                <a:gs pos="0">
                  <a:srgbClr val="CCECFF">
                    <a:gamma/>
                    <a:tint val="0"/>
                    <a:invGamma/>
                  </a:srgbClr>
                </a:gs>
                <a:gs pos="100000">
                  <a:srgbClr val="CCECFF"/>
                </a:gs>
              </a:gsLst>
              <a:lin ang="5400000" scaled="1"/>
            </a:gradFill>
            <a:ln w="9525">
              <a:noFill/>
              <a:miter lim="800000"/>
              <a:headEnd/>
              <a:tailEnd/>
            </a:ln>
            <a:effectLst/>
          </p:spPr>
          <p:txBody>
            <a:bodyPr wrap="none" anchor="ctr"/>
            <a:lstStyle/>
            <a:p>
              <a:pPr>
                <a:defRPr/>
              </a:pPr>
              <a:endParaRPr lang="zh-CN" altLang="en-US" sz="1800">
                <a:solidFill>
                  <a:srgbClr val="000000"/>
                </a:solidFill>
              </a:endParaRPr>
            </a:p>
          </p:txBody>
        </p:sp>
        <p:sp>
          <p:nvSpPr>
            <p:cNvPr id="780311" name="Rectangle 23"/>
            <p:cNvSpPr>
              <a:spLocks noChangeArrowheads="1"/>
            </p:cNvSpPr>
            <p:nvPr/>
          </p:nvSpPr>
          <p:spPr bwMode="auto">
            <a:xfrm>
              <a:off x="2064" y="3360"/>
              <a:ext cx="48" cy="960"/>
            </a:xfrm>
            <a:prstGeom prst="rect">
              <a:avLst/>
            </a:prstGeom>
            <a:gradFill rotWithShape="0">
              <a:gsLst>
                <a:gs pos="0">
                  <a:srgbClr val="CCECFF">
                    <a:gamma/>
                    <a:tint val="0"/>
                    <a:invGamma/>
                  </a:srgbClr>
                </a:gs>
                <a:gs pos="100000">
                  <a:srgbClr val="CCECFF"/>
                </a:gs>
              </a:gsLst>
              <a:lin ang="5400000" scaled="1"/>
            </a:gradFill>
            <a:ln w="9525">
              <a:noFill/>
              <a:miter lim="800000"/>
              <a:headEnd/>
              <a:tailEnd/>
            </a:ln>
            <a:effectLst/>
          </p:spPr>
          <p:txBody>
            <a:bodyPr wrap="none" anchor="ctr"/>
            <a:lstStyle/>
            <a:p>
              <a:pPr>
                <a:defRPr/>
              </a:pPr>
              <a:endParaRPr lang="zh-CN" altLang="en-US" sz="1800">
                <a:solidFill>
                  <a:srgbClr val="000000"/>
                </a:solidFill>
              </a:endParaRPr>
            </a:p>
          </p:txBody>
        </p:sp>
        <p:sp>
          <p:nvSpPr>
            <p:cNvPr id="780312" name="Rectangle 24"/>
            <p:cNvSpPr>
              <a:spLocks noChangeArrowheads="1"/>
            </p:cNvSpPr>
            <p:nvPr/>
          </p:nvSpPr>
          <p:spPr bwMode="auto">
            <a:xfrm>
              <a:off x="1872" y="3408"/>
              <a:ext cx="52" cy="912"/>
            </a:xfrm>
            <a:prstGeom prst="rect">
              <a:avLst/>
            </a:prstGeom>
            <a:gradFill rotWithShape="0">
              <a:gsLst>
                <a:gs pos="0">
                  <a:srgbClr val="CCECFF">
                    <a:gamma/>
                    <a:tint val="0"/>
                    <a:invGamma/>
                  </a:srgbClr>
                </a:gs>
                <a:gs pos="100000">
                  <a:srgbClr val="CCECFF"/>
                </a:gs>
              </a:gsLst>
              <a:lin ang="5400000" scaled="1"/>
            </a:gradFill>
            <a:ln w="9525">
              <a:noFill/>
              <a:miter lim="800000"/>
              <a:headEnd/>
              <a:tailEnd/>
            </a:ln>
            <a:effectLst/>
          </p:spPr>
          <p:txBody>
            <a:bodyPr wrap="none" anchor="ctr"/>
            <a:lstStyle/>
            <a:p>
              <a:pPr>
                <a:defRPr/>
              </a:pPr>
              <a:endParaRPr lang="zh-CN" altLang="en-US" sz="1800">
                <a:solidFill>
                  <a:srgbClr val="000000"/>
                </a:solidFill>
              </a:endParaRPr>
            </a:p>
          </p:txBody>
        </p:sp>
        <p:sp>
          <p:nvSpPr>
            <p:cNvPr id="780313" name="Rectangle 25"/>
            <p:cNvSpPr>
              <a:spLocks noChangeArrowheads="1"/>
            </p:cNvSpPr>
            <p:nvPr/>
          </p:nvSpPr>
          <p:spPr bwMode="auto">
            <a:xfrm>
              <a:off x="1680" y="3504"/>
              <a:ext cx="48" cy="816"/>
            </a:xfrm>
            <a:prstGeom prst="rect">
              <a:avLst/>
            </a:prstGeom>
            <a:gradFill rotWithShape="0">
              <a:gsLst>
                <a:gs pos="0">
                  <a:srgbClr val="CCECFF">
                    <a:gamma/>
                    <a:tint val="0"/>
                    <a:invGamma/>
                  </a:srgbClr>
                </a:gs>
                <a:gs pos="100000">
                  <a:srgbClr val="CCECFF"/>
                </a:gs>
              </a:gsLst>
              <a:lin ang="5400000" scaled="1"/>
            </a:gradFill>
            <a:ln w="9525">
              <a:noFill/>
              <a:miter lim="800000"/>
              <a:headEnd/>
              <a:tailEnd/>
            </a:ln>
            <a:effectLst/>
          </p:spPr>
          <p:txBody>
            <a:bodyPr wrap="none" anchor="ctr"/>
            <a:lstStyle/>
            <a:p>
              <a:pPr>
                <a:defRPr/>
              </a:pPr>
              <a:endParaRPr lang="zh-CN" altLang="en-US" sz="1800">
                <a:solidFill>
                  <a:srgbClr val="000000"/>
                </a:solidFill>
              </a:endParaRPr>
            </a:p>
          </p:txBody>
        </p:sp>
        <p:sp>
          <p:nvSpPr>
            <p:cNvPr id="780314" name="Rectangle 26"/>
            <p:cNvSpPr>
              <a:spLocks noChangeArrowheads="1"/>
            </p:cNvSpPr>
            <p:nvPr/>
          </p:nvSpPr>
          <p:spPr bwMode="auto">
            <a:xfrm>
              <a:off x="1488" y="3600"/>
              <a:ext cx="48" cy="720"/>
            </a:xfrm>
            <a:prstGeom prst="rect">
              <a:avLst/>
            </a:prstGeom>
            <a:gradFill rotWithShape="0">
              <a:gsLst>
                <a:gs pos="0">
                  <a:srgbClr val="CCECFF">
                    <a:gamma/>
                    <a:tint val="0"/>
                    <a:invGamma/>
                  </a:srgbClr>
                </a:gs>
                <a:gs pos="100000">
                  <a:srgbClr val="CCECFF"/>
                </a:gs>
              </a:gsLst>
              <a:lin ang="5400000" scaled="1"/>
            </a:gradFill>
            <a:ln w="9525">
              <a:noFill/>
              <a:miter lim="800000"/>
              <a:headEnd/>
              <a:tailEnd/>
            </a:ln>
            <a:effectLst/>
          </p:spPr>
          <p:txBody>
            <a:bodyPr wrap="none" anchor="ctr"/>
            <a:lstStyle/>
            <a:p>
              <a:pPr>
                <a:defRPr/>
              </a:pPr>
              <a:endParaRPr lang="zh-CN" altLang="en-US" sz="1800">
                <a:solidFill>
                  <a:srgbClr val="000000"/>
                </a:solidFill>
              </a:endParaRPr>
            </a:p>
          </p:txBody>
        </p:sp>
        <p:sp>
          <p:nvSpPr>
            <p:cNvPr id="780315" name="Rectangle 27"/>
            <p:cNvSpPr>
              <a:spLocks noChangeArrowheads="1"/>
            </p:cNvSpPr>
            <p:nvPr/>
          </p:nvSpPr>
          <p:spPr bwMode="auto">
            <a:xfrm>
              <a:off x="1296" y="3648"/>
              <a:ext cx="48" cy="672"/>
            </a:xfrm>
            <a:prstGeom prst="rect">
              <a:avLst/>
            </a:prstGeom>
            <a:gradFill rotWithShape="0">
              <a:gsLst>
                <a:gs pos="0">
                  <a:srgbClr val="CCECFF">
                    <a:gamma/>
                    <a:tint val="0"/>
                    <a:invGamma/>
                  </a:srgbClr>
                </a:gs>
                <a:gs pos="100000">
                  <a:srgbClr val="CCECFF"/>
                </a:gs>
              </a:gsLst>
              <a:lin ang="5400000" scaled="1"/>
            </a:gradFill>
            <a:ln w="9525">
              <a:noFill/>
              <a:miter lim="800000"/>
              <a:headEnd/>
              <a:tailEnd/>
            </a:ln>
            <a:effectLst/>
          </p:spPr>
          <p:txBody>
            <a:bodyPr wrap="none" anchor="ctr"/>
            <a:lstStyle/>
            <a:p>
              <a:pPr>
                <a:defRPr/>
              </a:pPr>
              <a:endParaRPr lang="zh-CN" altLang="en-US" sz="1800">
                <a:solidFill>
                  <a:srgbClr val="000000"/>
                </a:solidFill>
              </a:endParaRPr>
            </a:p>
          </p:txBody>
        </p:sp>
        <p:sp>
          <p:nvSpPr>
            <p:cNvPr id="780316" name="Rectangle 28"/>
            <p:cNvSpPr>
              <a:spLocks noChangeArrowheads="1"/>
            </p:cNvSpPr>
            <p:nvPr/>
          </p:nvSpPr>
          <p:spPr bwMode="auto">
            <a:xfrm>
              <a:off x="1104" y="3744"/>
              <a:ext cx="48" cy="572"/>
            </a:xfrm>
            <a:prstGeom prst="rect">
              <a:avLst/>
            </a:prstGeom>
            <a:gradFill rotWithShape="0">
              <a:gsLst>
                <a:gs pos="0">
                  <a:srgbClr val="CCECFF">
                    <a:gamma/>
                    <a:tint val="0"/>
                    <a:invGamma/>
                  </a:srgbClr>
                </a:gs>
                <a:gs pos="100000">
                  <a:srgbClr val="CCECFF"/>
                </a:gs>
              </a:gsLst>
              <a:lin ang="5400000" scaled="1"/>
            </a:gradFill>
            <a:ln w="9525">
              <a:noFill/>
              <a:miter lim="800000"/>
              <a:headEnd/>
              <a:tailEnd/>
            </a:ln>
            <a:effectLst/>
          </p:spPr>
          <p:txBody>
            <a:bodyPr wrap="none" anchor="ctr"/>
            <a:lstStyle/>
            <a:p>
              <a:pPr>
                <a:defRPr/>
              </a:pPr>
              <a:endParaRPr lang="zh-CN" altLang="en-US" sz="1800">
                <a:solidFill>
                  <a:srgbClr val="000000"/>
                </a:solidFill>
              </a:endParaRPr>
            </a:p>
          </p:txBody>
        </p:sp>
        <p:sp>
          <p:nvSpPr>
            <p:cNvPr id="780317" name="Rectangle 29"/>
            <p:cNvSpPr>
              <a:spLocks noChangeArrowheads="1"/>
            </p:cNvSpPr>
            <p:nvPr/>
          </p:nvSpPr>
          <p:spPr bwMode="auto">
            <a:xfrm>
              <a:off x="912" y="3744"/>
              <a:ext cx="52" cy="572"/>
            </a:xfrm>
            <a:prstGeom prst="rect">
              <a:avLst/>
            </a:prstGeom>
            <a:gradFill rotWithShape="0">
              <a:gsLst>
                <a:gs pos="0">
                  <a:srgbClr val="CCECFF">
                    <a:gamma/>
                    <a:tint val="0"/>
                    <a:invGamma/>
                  </a:srgbClr>
                </a:gs>
                <a:gs pos="100000">
                  <a:srgbClr val="CCECFF"/>
                </a:gs>
              </a:gsLst>
              <a:lin ang="5400000" scaled="1"/>
            </a:gradFill>
            <a:ln w="9525">
              <a:noFill/>
              <a:miter lim="800000"/>
              <a:headEnd/>
              <a:tailEnd/>
            </a:ln>
            <a:effectLst/>
          </p:spPr>
          <p:txBody>
            <a:bodyPr wrap="none" anchor="ctr"/>
            <a:lstStyle/>
            <a:p>
              <a:pPr>
                <a:defRPr/>
              </a:pPr>
              <a:endParaRPr lang="zh-CN" altLang="en-US" sz="1800">
                <a:solidFill>
                  <a:srgbClr val="000000"/>
                </a:solidFill>
              </a:endParaRPr>
            </a:p>
          </p:txBody>
        </p:sp>
        <p:sp>
          <p:nvSpPr>
            <p:cNvPr id="780318" name="Rectangle 30"/>
            <p:cNvSpPr>
              <a:spLocks noChangeArrowheads="1"/>
            </p:cNvSpPr>
            <p:nvPr/>
          </p:nvSpPr>
          <p:spPr bwMode="auto">
            <a:xfrm>
              <a:off x="720" y="3792"/>
              <a:ext cx="48" cy="524"/>
            </a:xfrm>
            <a:prstGeom prst="rect">
              <a:avLst/>
            </a:prstGeom>
            <a:gradFill rotWithShape="0">
              <a:gsLst>
                <a:gs pos="0">
                  <a:srgbClr val="CCECFF">
                    <a:gamma/>
                    <a:tint val="0"/>
                    <a:invGamma/>
                  </a:srgbClr>
                </a:gs>
                <a:gs pos="100000">
                  <a:srgbClr val="CCECFF"/>
                </a:gs>
              </a:gsLst>
              <a:lin ang="5400000" scaled="1"/>
            </a:gradFill>
            <a:ln w="9525">
              <a:noFill/>
              <a:miter lim="800000"/>
              <a:headEnd/>
              <a:tailEnd/>
            </a:ln>
            <a:effectLst/>
          </p:spPr>
          <p:txBody>
            <a:bodyPr wrap="none" anchor="ctr"/>
            <a:lstStyle/>
            <a:p>
              <a:pPr>
                <a:defRPr/>
              </a:pPr>
              <a:endParaRPr lang="zh-CN" altLang="en-US" sz="1800">
                <a:solidFill>
                  <a:srgbClr val="000000"/>
                </a:solidFill>
              </a:endParaRPr>
            </a:p>
          </p:txBody>
        </p:sp>
        <p:sp>
          <p:nvSpPr>
            <p:cNvPr id="780319" name="Rectangle 31"/>
            <p:cNvSpPr>
              <a:spLocks noChangeArrowheads="1"/>
            </p:cNvSpPr>
            <p:nvPr/>
          </p:nvSpPr>
          <p:spPr bwMode="auto">
            <a:xfrm flipH="1">
              <a:off x="528" y="3840"/>
              <a:ext cx="48" cy="476"/>
            </a:xfrm>
            <a:prstGeom prst="rect">
              <a:avLst/>
            </a:prstGeom>
            <a:gradFill rotWithShape="0">
              <a:gsLst>
                <a:gs pos="0">
                  <a:srgbClr val="CCECFF">
                    <a:gamma/>
                    <a:tint val="0"/>
                    <a:invGamma/>
                  </a:srgbClr>
                </a:gs>
                <a:gs pos="100000">
                  <a:srgbClr val="CCECFF"/>
                </a:gs>
              </a:gsLst>
              <a:lin ang="5400000" scaled="1"/>
            </a:gradFill>
            <a:ln w="9525">
              <a:noFill/>
              <a:miter lim="800000"/>
              <a:headEnd/>
              <a:tailEnd/>
            </a:ln>
            <a:effectLst/>
          </p:spPr>
          <p:txBody>
            <a:bodyPr wrap="none" anchor="ctr"/>
            <a:lstStyle/>
            <a:p>
              <a:pPr>
                <a:defRPr/>
              </a:pPr>
              <a:endParaRPr lang="zh-CN" altLang="en-US" sz="1800">
                <a:solidFill>
                  <a:srgbClr val="000000"/>
                </a:solidFill>
              </a:endParaRPr>
            </a:p>
          </p:txBody>
        </p:sp>
        <p:sp>
          <p:nvSpPr>
            <p:cNvPr id="780320" name="Rectangle 32"/>
            <p:cNvSpPr>
              <a:spLocks noChangeArrowheads="1"/>
            </p:cNvSpPr>
            <p:nvPr/>
          </p:nvSpPr>
          <p:spPr bwMode="auto">
            <a:xfrm flipH="1">
              <a:off x="336" y="3888"/>
              <a:ext cx="48" cy="428"/>
            </a:xfrm>
            <a:prstGeom prst="rect">
              <a:avLst/>
            </a:prstGeom>
            <a:gradFill rotWithShape="0">
              <a:gsLst>
                <a:gs pos="0">
                  <a:srgbClr val="CCECFF">
                    <a:gamma/>
                    <a:tint val="0"/>
                    <a:invGamma/>
                  </a:srgbClr>
                </a:gs>
                <a:gs pos="100000">
                  <a:srgbClr val="CCECFF"/>
                </a:gs>
              </a:gsLst>
              <a:lin ang="5400000" scaled="1"/>
            </a:gradFill>
            <a:ln w="9525">
              <a:noFill/>
              <a:miter lim="800000"/>
              <a:headEnd/>
              <a:tailEnd/>
            </a:ln>
            <a:effectLst/>
          </p:spPr>
          <p:txBody>
            <a:bodyPr wrap="none" anchor="ctr"/>
            <a:lstStyle/>
            <a:p>
              <a:pPr>
                <a:defRPr/>
              </a:pPr>
              <a:endParaRPr lang="zh-CN" altLang="en-US" sz="1800">
                <a:solidFill>
                  <a:srgbClr val="000000"/>
                </a:solidFill>
              </a:endParaRPr>
            </a:p>
          </p:txBody>
        </p:sp>
        <p:sp>
          <p:nvSpPr>
            <p:cNvPr id="780321" name="Rectangle 33"/>
            <p:cNvSpPr>
              <a:spLocks noChangeArrowheads="1"/>
            </p:cNvSpPr>
            <p:nvPr/>
          </p:nvSpPr>
          <p:spPr bwMode="auto">
            <a:xfrm flipH="1">
              <a:off x="144" y="3888"/>
              <a:ext cx="48" cy="428"/>
            </a:xfrm>
            <a:prstGeom prst="rect">
              <a:avLst/>
            </a:prstGeom>
            <a:gradFill rotWithShape="0">
              <a:gsLst>
                <a:gs pos="0">
                  <a:srgbClr val="CCECFF">
                    <a:gamma/>
                    <a:tint val="0"/>
                    <a:invGamma/>
                  </a:srgbClr>
                </a:gs>
                <a:gs pos="100000">
                  <a:srgbClr val="CCECFF"/>
                </a:gs>
              </a:gsLst>
              <a:lin ang="5400000" scaled="1"/>
            </a:gradFill>
            <a:ln w="9525">
              <a:noFill/>
              <a:miter lim="800000"/>
              <a:headEnd/>
              <a:tailEnd/>
            </a:ln>
            <a:effectLst/>
          </p:spPr>
          <p:txBody>
            <a:bodyPr wrap="none" anchor="ctr"/>
            <a:lstStyle/>
            <a:p>
              <a:pPr algn="ctr">
                <a:defRPr/>
              </a:pPr>
              <a:endParaRPr lang="zh-CN" altLang="zh-CN" sz="1800">
                <a:solidFill>
                  <a:srgbClr val="FFCC00"/>
                </a:solidFill>
                <a:effectLst>
                  <a:outerShdw blurRad="38100" dist="38100" dir="2700000" algn="tl">
                    <a:srgbClr val="000000"/>
                  </a:outerShdw>
                </a:effectLst>
              </a:endParaRPr>
            </a:p>
          </p:txBody>
        </p:sp>
      </p:grpSp>
      <p:sp>
        <p:nvSpPr>
          <p:cNvPr id="780333" name="Text Box 45"/>
          <p:cNvSpPr txBox="1">
            <a:spLocks noChangeArrowheads="1"/>
          </p:cNvSpPr>
          <p:nvPr/>
        </p:nvSpPr>
        <p:spPr bwMode="auto">
          <a:xfrm>
            <a:off x="323850" y="6538913"/>
            <a:ext cx="431800" cy="274637"/>
          </a:xfrm>
          <a:prstGeom prst="rect">
            <a:avLst/>
          </a:prstGeom>
          <a:noFill/>
          <a:ln w="9525">
            <a:noFill/>
            <a:miter lim="800000"/>
            <a:headEnd/>
            <a:tailEnd/>
          </a:ln>
          <a:effectLst/>
        </p:spPr>
        <p:txBody>
          <a:bodyPr>
            <a:spAutoFit/>
          </a:bodyPr>
          <a:lstStyle/>
          <a:p>
            <a:pPr>
              <a:spcBef>
                <a:spcPct val="50000"/>
              </a:spcBef>
              <a:defRPr/>
            </a:pPr>
            <a:fld id="{F0BE2B91-1305-4F4B-853B-B3253D931F1F}" type="slidenum">
              <a:rPr lang="en-US" altLang="zh-CN" sz="1200">
                <a:solidFill>
                  <a:srgbClr val="3333CC"/>
                </a:solidFill>
              </a:rPr>
              <a:pPr>
                <a:spcBef>
                  <a:spcPct val="50000"/>
                </a:spcBef>
                <a:defRPr/>
              </a:pPr>
              <a:t>‹#›</a:t>
            </a:fld>
            <a:endParaRPr lang="en-US" altLang="zh-CN" sz="1200">
              <a:solidFill>
                <a:srgbClr val="3333CC"/>
              </a:solidFill>
            </a:endParaRPr>
          </a:p>
        </p:txBody>
      </p:sp>
      <p:pic>
        <p:nvPicPr>
          <p:cNvPr id="3080" name="Picture 46" descr="ER004_T">
            <a:hlinkClick r:id="rId13"/>
          </p:cNvPr>
          <p:cNvPicPr>
            <a:picLocks noChangeAspect="1" noChangeArrowheads="1"/>
          </p:cNvPicPr>
          <p:nvPr/>
        </p:nvPicPr>
        <p:blipFill>
          <a:blip r:embed="rId14" cstate="print"/>
          <a:srcRect/>
          <a:stretch>
            <a:fillRect/>
          </a:stretch>
        </p:blipFill>
        <p:spPr bwMode="auto">
          <a:xfrm>
            <a:off x="5246688" y="0"/>
            <a:ext cx="404812" cy="539750"/>
          </a:xfrm>
          <a:prstGeom prst="rect">
            <a:avLst/>
          </a:prstGeom>
          <a:noFill/>
          <a:ln w="9525">
            <a:noFill/>
            <a:miter lim="800000"/>
            <a:headEnd/>
            <a:tailEnd/>
          </a:ln>
        </p:spPr>
      </p:pic>
      <p:pic>
        <p:nvPicPr>
          <p:cNvPr id="3081" name="Picture 47" descr="AH016_T">
            <a:hlinkClick r:id="rId15"/>
          </p:cNvPr>
          <p:cNvPicPr>
            <a:picLocks noChangeAspect="1" noChangeArrowheads="1"/>
          </p:cNvPicPr>
          <p:nvPr/>
        </p:nvPicPr>
        <p:blipFill>
          <a:blip r:embed="rId16" cstate="print"/>
          <a:srcRect/>
          <a:stretch>
            <a:fillRect/>
          </a:stretch>
        </p:blipFill>
        <p:spPr bwMode="auto">
          <a:xfrm>
            <a:off x="6445250" y="0"/>
            <a:ext cx="719138" cy="538163"/>
          </a:xfrm>
          <a:prstGeom prst="rect">
            <a:avLst/>
          </a:prstGeom>
          <a:noFill/>
          <a:ln w="9525">
            <a:noFill/>
            <a:miter lim="800000"/>
            <a:headEnd/>
            <a:tailEnd/>
          </a:ln>
        </p:spPr>
      </p:pic>
      <p:pic>
        <p:nvPicPr>
          <p:cNvPr id="3082" name="Picture 48" descr="EV032_T">
            <a:hlinkClick r:id="rId17"/>
          </p:cNvPr>
          <p:cNvPicPr preferRelativeResize="0">
            <a:picLocks noChangeArrowheads="1"/>
          </p:cNvPicPr>
          <p:nvPr/>
        </p:nvPicPr>
        <p:blipFill>
          <a:blip r:embed="rId18" cstate="print"/>
          <a:srcRect/>
          <a:stretch>
            <a:fillRect/>
          </a:stretch>
        </p:blipFill>
        <p:spPr bwMode="auto">
          <a:xfrm>
            <a:off x="6038850" y="0"/>
            <a:ext cx="411163" cy="539750"/>
          </a:xfrm>
          <a:prstGeom prst="rect">
            <a:avLst/>
          </a:prstGeom>
          <a:noFill/>
          <a:ln w="9525">
            <a:noFill/>
            <a:miter lim="800000"/>
            <a:headEnd/>
            <a:tailEnd/>
          </a:ln>
        </p:spPr>
      </p:pic>
      <p:pic>
        <p:nvPicPr>
          <p:cNvPr id="3083" name="Picture 51" descr="ER147_T">
            <a:hlinkClick r:id="rId19"/>
          </p:cNvPr>
          <p:cNvPicPr>
            <a:picLocks noChangeAspect="1" noChangeArrowheads="1"/>
          </p:cNvPicPr>
          <p:nvPr/>
        </p:nvPicPr>
        <p:blipFill>
          <a:blip r:embed="rId20" cstate="print"/>
          <a:srcRect/>
          <a:stretch>
            <a:fillRect/>
          </a:stretch>
        </p:blipFill>
        <p:spPr bwMode="auto">
          <a:xfrm>
            <a:off x="5651500" y="0"/>
            <a:ext cx="404813" cy="539750"/>
          </a:xfrm>
          <a:prstGeom prst="rect">
            <a:avLst/>
          </a:prstGeom>
          <a:noFill/>
          <a:ln w="9525">
            <a:noFill/>
            <a:miter lim="800000"/>
            <a:headEnd/>
            <a:tailEnd/>
          </a:ln>
        </p:spPr>
      </p:pic>
      <p:pic>
        <p:nvPicPr>
          <p:cNvPr id="3084" name="Picture 52" descr="DP151_T">
            <a:hlinkClick r:id="rId21"/>
          </p:cNvPr>
          <p:cNvPicPr>
            <a:picLocks noChangeAspect="1" noChangeArrowheads="1"/>
          </p:cNvPicPr>
          <p:nvPr/>
        </p:nvPicPr>
        <p:blipFill>
          <a:blip r:embed="rId22" cstate="print"/>
          <a:srcRect/>
          <a:stretch>
            <a:fillRect/>
          </a:stretch>
        </p:blipFill>
        <p:spPr bwMode="auto">
          <a:xfrm>
            <a:off x="7119938" y="0"/>
            <a:ext cx="404812" cy="539750"/>
          </a:xfrm>
          <a:prstGeom prst="rect">
            <a:avLst/>
          </a:prstGeom>
          <a:noFill/>
          <a:ln w="9525">
            <a:noFill/>
            <a:miter lim="800000"/>
            <a:headEnd/>
            <a:tailEnd/>
          </a:ln>
        </p:spPr>
      </p:pic>
      <p:pic>
        <p:nvPicPr>
          <p:cNvPr id="3085" name="Picture 1031" descr="gseaborg"/>
          <p:cNvPicPr>
            <a:picLocks noChangeAspect="1" noChangeArrowheads="1"/>
          </p:cNvPicPr>
          <p:nvPr/>
        </p:nvPicPr>
        <p:blipFill>
          <a:blip r:embed="rId23" cstate="print"/>
          <a:srcRect/>
          <a:stretch>
            <a:fillRect/>
          </a:stretch>
        </p:blipFill>
        <p:spPr bwMode="auto">
          <a:xfrm>
            <a:off x="7524750" y="0"/>
            <a:ext cx="719138" cy="539750"/>
          </a:xfrm>
          <a:prstGeom prst="rect">
            <a:avLst/>
          </a:prstGeom>
          <a:noFill/>
          <a:ln w="9525">
            <a:noFill/>
            <a:miter lim="800000"/>
            <a:headEnd/>
            <a:tailEnd/>
          </a:ln>
        </p:spPr>
      </p:pic>
      <p:pic>
        <p:nvPicPr>
          <p:cNvPr id="3086" name="Picture 1032" descr="optics1"/>
          <p:cNvPicPr preferRelativeResize="0">
            <a:picLocks noChangeAspect="1" noChangeArrowheads="1"/>
          </p:cNvPicPr>
          <p:nvPr/>
        </p:nvPicPr>
        <p:blipFill>
          <a:blip r:embed="rId24" cstate="print"/>
          <a:srcRect/>
          <a:stretch>
            <a:fillRect/>
          </a:stretch>
        </p:blipFill>
        <p:spPr bwMode="auto">
          <a:xfrm>
            <a:off x="8237538" y="0"/>
            <a:ext cx="906462" cy="539750"/>
          </a:xfrm>
          <a:prstGeom prst="rect">
            <a:avLst/>
          </a:prstGeom>
          <a:noFill/>
          <a:ln w="9525">
            <a:noFill/>
            <a:miter lim="800000"/>
            <a:headEnd/>
            <a:tailEnd/>
          </a:ln>
        </p:spPr>
      </p:pic>
      <p:pic>
        <p:nvPicPr>
          <p:cNvPr id="44" name="Picture 6" descr="B-1"/>
          <p:cNvPicPr>
            <a:picLocks noChangeAspect="1" noChangeArrowheads="1"/>
          </p:cNvPicPr>
          <p:nvPr/>
        </p:nvPicPr>
        <p:blipFill>
          <a:blip r:embed="rId25" cstate="print"/>
          <a:srcRect l="8194" t="52522" r="40851" b="32153"/>
          <a:stretch>
            <a:fillRect/>
          </a:stretch>
        </p:blipFill>
        <p:spPr bwMode="auto">
          <a:xfrm>
            <a:off x="7064" y="-957"/>
            <a:ext cx="2980760" cy="672321"/>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956" r:id="rId1"/>
    <p:sldLayoutId id="2147483957" r:id="rId2"/>
    <p:sldLayoutId id="2147483958" r:id="rId3"/>
    <p:sldLayoutId id="2147483959" r:id="rId4"/>
    <p:sldLayoutId id="2147483960" r:id="rId5"/>
    <p:sldLayoutId id="2147483961" r:id="rId6"/>
    <p:sldLayoutId id="2147483962" r:id="rId7"/>
    <p:sldLayoutId id="2147483963" r:id="rId8"/>
    <p:sldLayoutId id="2147483964" r:id="rId9"/>
    <p:sldLayoutId id="2147483965" r:id="rId10"/>
    <p:sldLayoutId id="2147483966" r:id="rId11"/>
  </p:sldLayoutIdLst>
  <p:transition>
    <p:pull dir="ru"/>
  </p:transition>
  <p:timing>
    <p:tnLst>
      <p:par>
        <p:cTn id="1" dur="indefinite" restart="never" nodeType="tmRoot"/>
      </p:par>
    </p:tnLst>
  </p:timing>
  <p:txStyles>
    <p:titleStyle>
      <a:lvl1pPr algn="ctr" rtl="0" eaLnBrk="1" fontAlgn="base" hangingPunct="1">
        <a:spcBef>
          <a:spcPct val="0"/>
        </a:spcBef>
        <a:spcAft>
          <a:spcPct val="0"/>
        </a:spcAft>
        <a:defRPr kumimoji="1" sz="4400">
          <a:solidFill>
            <a:schemeClr val="tx2"/>
          </a:solidFill>
          <a:latin typeface="+mj-lt"/>
          <a:ea typeface="+mj-ea"/>
          <a:cs typeface="+mj-cs"/>
        </a:defRPr>
      </a:lvl1pPr>
      <a:lvl2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2pPr>
      <a:lvl3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3pPr>
      <a:lvl4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4pPr>
      <a:lvl5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5pPr>
      <a:lvl6pPr marL="4572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6pPr>
      <a:lvl7pPr marL="9144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7pPr>
      <a:lvl8pPr marL="13716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8pPr>
      <a:lvl9pPr marL="18288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9pPr>
    </p:titleStyle>
    <p:bodyStyle>
      <a:lvl1pPr marL="342900" indent="-342900" algn="l" rtl="0" eaLnBrk="1" fontAlgn="base" hangingPunct="1">
        <a:spcBef>
          <a:spcPct val="20000"/>
        </a:spcBef>
        <a:spcAft>
          <a:spcPct val="0"/>
        </a:spcAft>
        <a:buChar char="•"/>
        <a:defRPr kumimoji="1"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kumimoji="1" sz="2800">
          <a:solidFill>
            <a:schemeClr val="tx1"/>
          </a:solidFill>
          <a:latin typeface="+mn-lt"/>
          <a:ea typeface="+mn-ea"/>
        </a:defRPr>
      </a:lvl2pPr>
      <a:lvl3pPr marL="1143000" indent="-228600" algn="l" rtl="0" eaLnBrk="1" fontAlgn="base" hangingPunct="1">
        <a:spcBef>
          <a:spcPct val="20000"/>
        </a:spcBef>
        <a:spcAft>
          <a:spcPct val="0"/>
        </a:spcAft>
        <a:buChar char="•"/>
        <a:defRPr kumimoji="1" sz="2400">
          <a:solidFill>
            <a:schemeClr val="tx1"/>
          </a:solidFill>
          <a:latin typeface="+mn-lt"/>
          <a:ea typeface="+mn-ea"/>
        </a:defRPr>
      </a:lvl3pPr>
      <a:lvl4pPr marL="1600200" indent="-228600" algn="l" rtl="0" eaLnBrk="1" fontAlgn="base" hangingPunct="1">
        <a:spcBef>
          <a:spcPct val="20000"/>
        </a:spcBef>
        <a:spcAft>
          <a:spcPct val="0"/>
        </a:spcAft>
        <a:buChar char="–"/>
        <a:defRPr kumimoji="1" sz="2000">
          <a:solidFill>
            <a:schemeClr val="tx1"/>
          </a:solidFill>
          <a:latin typeface="+mn-lt"/>
          <a:ea typeface="+mn-ea"/>
        </a:defRPr>
      </a:lvl4pPr>
      <a:lvl5pPr marL="2057400" indent="-228600" algn="l" rtl="0" eaLnBrk="1" fontAlgn="base" hangingPunct="1">
        <a:spcBef>
          <a:spcPct val="20000"/>
        </a:spcBef>
        <a:spcAft>
          <a:spcPct val="0"/>
        </a:spcAft>
        <a:buChar char="»"/>
        <a:defRPr kumimoji="1" sz="2000">
          <a:solidFill>
            <a:schemeClr val="tx1"/>
          </a:solidFill>
          <a:latin typeface="+mn-lt"/>
          <a:ea typeface="+mn-ea"/>
        </a:defRPr>
      </a:lvl5pPr>
      <a:lvl6pPr marL="2514600" indent="-228600" algn="l" rtl="0" eaLnBrk="1" fontAlgn="base" hangingPunct="1">
        <a:spcBef>
          <a:spcPct val="20000"/>
        </a:spcBef>
        <a:spcAft>
          <a:spcPct val="0"/>
        </a:spcAft>
        <a:buChar char="»"/>
        <a:defRPr kumimoji="1" sz="2000">
          <a:solidFill>
            <a:schemeClr val="tx1"/>
          </a:solidFill>
          <a:latin typeface="+mn-lt"/>
          <a:ea typeface="+mn-ea"/>
        </a:defRPr>
      </a:lvl6pPr>
      <a:lvl7pPr marL="2971800" indent="-228600" algn="l" rtl="0" eaLnBrk="1" fontAlgn="base" hangingPunct="1">
        <a:spcBef>
          <a:spcPct val="20000"/>
        </a:spcBef>
        <a:spcAft>
          <a:spcPct val="0"/>
        </a:spcAft>
        <a:buChar char="»"/>
        <a:defRPr kumimoji="1" sz="2000">
          <a:solidFill>
            <a:schemeClr val="tx1"/>
          </a:solidFill>
          <a:latin typeface="+mn-lt"/>
          <a:ea typeface="+mn-ea"/>
        </a:defRPr>
      </a:lvl7pPr>
      <a:lvl8pPr marL="3429000" indent="-228600" algn="l" rtl="0" eaLnBrk="1" fontAlgn="base" hangingPunct="1">
        <a:spcBef>
          <a:spcPct val="20000"/>
        </a:spcBef>
        <a:spcAft>
          <a:spcPct val="0"/>
        </a:spcAft>
        <a:buChar char="»"/>
        <a:defRPr kumimoji="1" sz="2000">
          <a:solidFill>
            <a:schemeClr val="tx1"/>
          </a:solidFill>
          <a:latin typeface="+mn-lt"/>
          <a:ea typeface="+mn-ea"/>
        </a:defRPr>
      </a:lvl8pPr>
      <a:lvl9pPr marL="3886200" indent="-228600" algn="l" rtl="0" eaLnBrk="1" fontAlgn="base" hangingPunct="1">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5.xml"/></Relationships>
</file>

<file path=ppt/slides/_rels/slide10.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10.xml"/><Relationship Id="rId1" Type="http://schemas.openxmlformats.org/officeDocument/2006/relationships/slideLayout" Target="../slideLayouts/slideLayout26.xml"/><Relationship Id="rId4" Type="http://schemas.openxmlformats.org/officeDocument/2006/relationships/image" Target="../media/image63.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6.xml"/></Relationships>
</file>

<file path=ppt/slides/_rels/slide12.xml.rels><?xml version="1.0" encoding="UTF-8" standalone="yes"?>
<Relationships xmlns="http://schemas.openxmlformats.org/package/2006/relationships"><Relationship Id="rId3" Type="http://schemas.openxmlformats.org/officeDocument/2006/relationships/image" Target="../media/image64.emf"/><Relationship Id="rId2" Type="http://schemas.openxmlformats.org/officeDocument/2006/relationships/notesSlide" Target="../notesSlides/notesSlide12.xml"/><Relationship Id="rId1" Type="http://schemas.openxmlformats.org/officeDocument/2006/relationships/slideLayout" Target="../slideLayouts/slideLayout2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6.xml"/></Relationships>
</file>

<file path=ppt/slides/_rels/slide15.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15.xml"/><Relationship Id="rId1" Type="http://schemas.openxmlformats.org/officeDocument/2006/relationships/slideLayout" Target="../slideLayouts/slideLayout2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6.xml"/></Relationships>
</file>

<file path=ppt/slides/_rels/slide17.xml.rels><?xml version="1.0" encoding="UTF-8" standalone="yes"?>
<Relationships xmlns="http://schemas.openxmlformats.org/package/2006/relationships"><Relationship Id="rId3" Type="http://schemas.openxmlformats.org/officeDocument/2006/relationships/image" Target="../media/image66.emf"/><Relationship Id="rId2" Type="http://schemas.openxmlformats.org/officeDocument/2006/relationships/notesSlide" Target="../notesSlides/notesSlide17.xml"/><Relationship Id="rId1" Type="http://schemas.openxmlformats.org/officeDocument/2006/relationships/slideLayout" Target="../slideLayouts/slideLayout26.xml"/><Relationship Id="rId4" Type="http://schemas.openxmlformats.org/officeDocument/2006/relationships/image" Target="../media/image67.emf"/></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6.xml"/></Relationships>
</file>

<file path=ppt/slides/_rels/slide29.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29.xml"/><Relationship Id="rId1" Type="http://schemas.openxmlformats.org/officeDocument/2006/relationships/slideLayout" Target="../slideLayouts/slideLayout2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6.xml"/></Relationships>
</file>

<file path=ppt/slides/_rels/slide30.xml.rels><?xml version="1.0" encoding="UTF-8" standalone="yes"?>
<Relationships xmlns="http://schemas.openxmlformats.org/package/2006/relationships"><Relationship Id="rId3" Type="http://schemas.openxmlformats.org/officeDocument/2006/relationships/image" Target="../media/image69.emf"/><Relationship Id="rId2" Type="http://schemas.openxmlformats.org/officeDocument/2006/relationships/notesSlide" Target="../notesSlides/notesSlide30.xml"/><Relationship Id="rId1" Type="http://schemas.openxmlformats.org/officeDocument/2006/relationships/slideLayout" Target="../slideLayouts/slideLayout2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6.xml"/></Relationships>
</file>

<file path=ppt/slides/_rels/slide4.xml.rels><?xml version="1.0" encoding="UTF-8" standalone="yes"?>
<Relationships xmlns="http://schemas.openxmlformats.org/package/2006/relationships"><Relationship Id="rId8" Type="http://schemas.openxmlformats.org/officeDocument/2006/relationships/image" Target="../media/image33.png"/><Relationship Id="rId13" Type="http://schemas.openxmlformats.org/officeDocument/2006/relationships/image" Target="../media/image38.png"/><Relationship Id="rId3" Type="http://schemas.openxmlformats.org/officeDocument/2006/relationships/image" Target="../media/image28.png"/><Relationship Id="rId7" Type="http://schemas.openxmlformats.org/officeDocument/2006/relationships/image" Target="../media/image32.jpeg"/><Relationship Id="rId12" Type="http://schemas.openxmlformats.org/officeDocument/2006/relationships/image" Target="../media/image37.png"/><Relationship Id="rId2" Type="http://schemas.openxmlformats.org/officeDocument/2006/relationships/notesSlide" Target="../notesSlides/notesSlide4.xml"/><Relationship Id="rId1" Type="http://schemas.openxmlformats.org/officeDocument/2006/relationships/slideLayout" Target="../slideLayouts/slideLayout26.xml"/><Relationship Id="rId6" Type="http://schemas.openxmlformats.org/officeDocument/2006/relationships/image" Target="../media/image31.gif"/><Relationship Id="rId11" Type="http://schemas.openxmlformats.org/officeDocument/2006/relationships/image" Target="../media/image36.png"/><Relationship Id="rId5" Type="http://schemas.openxmlformats.org/officeDocument/2006/relationships/image" Target="../media/image30.gif"/><Relationship Id="rId10" Type="http://schemas.openxmlformats.org/officeDocument/2006/relationships/image" Target="../media/image35.png"/><Relationship Id="rId4" Type="http://schemas.openxmlformats.org/officeDocument/2006/relationships/image" Target="../media/image29.jpg"/><Relationship Id="rId9" Type="http://schemas.openxmlformats.org/officeDocument/2006/relationships/image" Target="../media/image3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6.xml"/></Relationships>
</file>

<file path=ppt/slides/_rels/slide6.xml.rels><?xml version="1.0" encoding="UTF-8" standalone="yes"?>
<Relationships xmlns="http://schemas.openxmlformats.org/package/2006/relationships"><Relationship Id="rId8" Type="http://schemas.openxmlformats.org/officeDocument/2006/relationships/image" Target="../media/image44.png"/><Relationship Id="rId13" Type="http://schemas.openxmlformats.org/officeDocument/2006/relationships/image" Target="../media/image49.png"/><Relationship Id="rId3" Type="http://schemas.openxmlformats.org/officeDocument/2006/relationships/image" Target="../media/image39.png"/><Relationship Id="rId7" Type="http://schemas.openxmlformats.org/officeDocument/2006/relationships/image" Target="../media/image43.emf"/><Relationship Id="rId12" Type="http://schemas.openxmlformats.org/officeDocument/2006/relationships/image" Target="../media/image48.png"/><Relationship Id="rId2" Type="http://schemas.openxmlformats.org/officeDocument/2006/relationships/notesSlide" Target="../notesSlides/notesSlide6.xml"/><Relationship Id="rId1" Type="http://schemas.openxmlformats.org/officeDocument/2006/relationships/slideLayout" Target="../slideLayouts/slideLayout26.xml"/><Relationship Id="rId6" Type="http://schemas.openxmlformats.org/officeDocument/2006/relationships/image" Target="../media/image42.png"/><Relationship Id="rId11" Type="http://schemas.openxmlformats.org/officeDocument/2006/relationships/image" Target="../media/image47.png"/><Relationship Id="rId5" Type="http://schemas.openxmlformats.org/officeDocument/2006/relationships/image" Target="../media/image41.png"/><Relationship Id="rId10" Type="http://schemas.openxmlformats.org/officeDocument/2006/relationships/image" Target="../media/image46.png"/><Relationship Id="rId4" Type="http://schemas.openxmlformats.org/officeDocument/2006/relationships/image" Target="../media/image40.png"/><Relationship Id="rId9" Type="http://schemas.openxmlformats.org/officeDocument/2006/relationships/image" Target="../media/image45.png"/><Relationship Id="rId14" Type="http://schemas.openxmlformats.org/officeDocument/2006/relationships/image" Target="../media/image50.png"/></Relationships>
</file>

<file path=ppt/slides/_rels/slide7.xml.rels><?xml version="1.0" encoding="UTF-8" standalone="yes"?>
<Relationships xmlns="http://schemas.openxmlformats.org/package/2006/relationships"><Relationship Id="rId3" Type="http://schemas.openxmlformats.org/officeDocument/2006/relationships/image" Target="../media/image51.emf"/><Relationship Id="rId2" Type="http://schemas.openxmlformats.org/officeDocument/2006/relationships/notesSlide" Target="../notesSlides/notesSlide7.xml"/><Relationship Id="rId1" Type="http://schemas.openxmlformats.org/officeDocument/2006/relationships/slideLayout" Target="../slideLayouts/slideLayout26.xml"/><Relationship Id="rId5" Type="http://schemas.openxmlformats.org/officeDocument/2006/relationships/image" Target="../media/image53.png"/><Relationship Id="rId4" Type="http://schemas.openxmlformats.org/officeDocument/2006/relationships/image" Target="../media/image52.png"/></Relationships>
</file>

<file path=ppt/slides/_rels/slide8.xml.rels><?xml version="1.0" encoding="UTF-8" standalone="yes"?>
<Relationships xmlns="http://schemas.openxmlformats.org/package/2006/relationships"><Relationship Id="rId3" Type="http://schemas.openxmlformats.org/officeDocument/2006/relationships/image" Target="../media/image54.emf"/><Relationship Id="rId2" Type="http://schemas.openxmlformats.org/officeDocument/2006/relationships/notesSlide" Target="../notesSlides/notesSlide8.xml"/><Relationship Id="rId1" Type="http://schemas.openxmlformats.org/officeDocument/2006/relationships/slideLayout" Target="../slideLayouts/slideLayout26.xml"/><Relationship Id="rId6" Type="http://schemas.openxmlformats.org/officeDocument/2006/relationships/image" Target="../media/image57.emf"/><Relationship Id="rId5" Type="http://schemas.openxmlformats.org/officeDocument/2006/relationships/image" Target="../media/image56.emf"/><Relationship Id="rId4" Type="http://schemas.openxmlformats.org/officeDocument/2006/relationships/image" Target="../media/image55.emf"/></Relationships>
</file>

<file path=ppt/slides/_rels/slide9.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9.xml"/><Relationship Id="rId1" Type="http://schemas.openxmlformats.org/officeDocument/2006/relationships/slideLayout" Target="../slideLayouts/slideLayout26.xml"/><Relationship Id="rId6" Type="http://schemas.openxmlformats.org/officeDocument/2006/relationships/image" Target="../media/image61.png"/><Relationship Id="rId5" Type="http://schemas.openxmlformats.org/officeDocument/2006/relationships/image" Target="../media/image60.png"/><Relationship Id="rId4" Type="http://schemas.openxmlformats.org/officeDocument/2006/relationships/image" Target="../media/image59.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txBox="1">
            <a:spLocks/>
          </p:cNvSpPr>
          <p:nvPr/>
        </p:nvSpPr>
        <p:spPr>
          <a:xfrm>
            <a:off x="234752" y="1340768"/>
            <a:ext cx="8568952" cy="1440160"/>
          </a:xfrm>
          <a:prstGeom prst="rect">
            <a:avLst/>
          </a:prstGeom>
        </p:spPr>
        <p:txBody>
          <a:bodyPr/>
          <a:lstStyle>
            <a:lvl1pPr algn="ctr" rtl="0" eaLnBrk="1" fontAlgn="base" hangingPunct="1">
              <a:spcBef>
                <a:spcPct val="0"/>
              </a:spcBef>
              <a:spcAft>
                <a:spcPct val="0"/>
              </a:spcAft>
              <a:defRPr kumimoji="1" sz="4400">
                <a:solidFill>
                  <a:schemeClr val="tx2"/>
                </a:solidFill>
                <a:latin typeface="+mj-lt"/>
                <a:ea typeface="+mj-ea"/>
                <a:cs typeface="宋体" charset="0"/>
              </a:defRPr>
            </a:lvl1pPr>
            <a:lvl2pPr algn="ctr" rtl="0" eaLnBrk="1" fontAlgn="base" hangingPunct="1">
              <a:spcBef>
                <a:spcPct val="0"/>
              </a:spcBef>
              <a:spcAft>
                <a:spcPct val="0"/>
              </a:spcAft>
              <a:defRPr kumimoji="1" sz="4400">
                <a:solidFill>
                  <a:schemeClr val="tx2"/>
                </a:solidFill>
                <a:latin typeface="Times New Roman" pitchFamily="18" charset="0"/>
                <a:ea typeface="宋体" pitchFamily="2" charset="-122"/>
                <a:cs typeface="宋体" charset="0"/>
              </a:defRPr>
            </a:lvl2pPr>
            <a:lvl3pPr algn="ctr" rtl="0" eaLnBrk="1" fontAlgn="base" hangingPunct="1">
              <a:spcBef>
                <a:spcPct val="0"/>
              </a:spcBef>
              <a:spcAft>
                <a:spcPct val="0"/>
              </a:spcAft>
              <a:defRPr kumimoji="1" sz="4400">
                <a:solidFill>
                  <a:schemeClr val="tx2"/>
                </a:solidFill>
                <a:latin typeface="Times New Roman" pitchFamily="18" charset="0"/>
                <a:ea typeface="宋体" pitchFamily="2" charset="-122"/>
                <a:cs typeface="宋体" charset="0"/>
              </a:defRPr>
            </a:lvl3pPr>
            <a:lvl4pPr algn="ctr" rtl="0" eaLnBrk="1" fontAlgn="base" hangingPunct="1">
              <a:spcBef>
                <a:spcPct val="0"/>
              </a:spcBef>
              <a:spcAft>
                <a:spcPct val="0"/>
              </a:spcAft>
              <a:defRPr kumimoji="1" sz="4400">
                <a:solidFill>
                  <a:schemeClr val="tx2"/>
                </a:solidFill>
                <a:latin typeface="Times New Roman" pitchFamily="18" charset="0"/>
                <a:ea typeface="宋体" pitchFamily="2" charset="-122"/>
                <a:cs typeface="宋体" charset="0"/>
              </a:defRPr>
            </a:lvl4pPr>
            <a:lvl5pPr algn="ctr" rtl="0" eaLnBrk="1" fontAlgn="base" hangingPunct="1">
              <a:spcBef>
                <a:spcPct val="0"/>
              </a:spcBef>
              <a:spcAft>
                <a:spcPct val="0"/>
              </a:spcAft>
              <a:defRPr kumimoji="1" sz="4400">
                <a:solidFill>
                  <a:schemeClr val="tx2"/>
                </a:solidFill>
                <a:latin typeface="Times New Roman" pitchFamily="18" charset="0"/>
                <a:ea typeface="宋体" pitchFamily="2" charset="-122"/>
                <a:cs typeface="宋体" charset="0"/>
              </a:defRPr>
            </a:lvl5pPr>
            <a:lvl6pPr marL="4572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6pPr>
            <a:lvl7pPr marL="9144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7pPr>
            <a:lvl8pPr marL="13716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8pPr>
            <a:lvl9pPr marL="18288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9pPr>
          </a:lstStyle>
          <a:p>
            <a:pPr>
              <a:lnSpc>
                <a:spcPct val="150000"/>
              </a:lnSpc>
            </a:pPr>
            <a:r>
              <a:rPr lang="en-US" altLang="zh-CN" sz="2400" b="1" dirty="0" smtClean="0">
                <a:solidFill>
                  <a:schemeClr val="accent6">
                    <a:lumMod val="50000"/>
                  </a:schemeClr>
                </a:solidFill>
                <a:latin typeface="微软雅黑" pitchFamily="34" charset="-122"/>
              </a:rPr>
              <a:t>CNN-based </a:t>
            </a:r>
            <a:r>
              <a:rPr lang="en-US" altLang="zh-CN" sz="2400" b="1" dirty="0">
                <a:solidFill>
                  <a:schemeClr val="accent6">
                    <a:lumMod val="50000"/>
                  </a:schemeClr>
                </a:solidFill>
                <a:latin typeface="微软雅黑" pitchFamily="34" charset="-122"/>
              </a:rPr>
              <a:t>Steganalysis of MP3 Steganography in the Entropy Code Domain</a:t>
            </a:r>
          </a:p>
          <a:p>
            <a:endParaRPr lang="zh-CN" altLang="en-US" sz="2400" b="1" dirty="0">
              <a:solidFill>
                <a:schemeClr val="accent6">
                  <a:lumMod val="50000"/>
                </a:schemeClr>
              </a:solidFill>
              <a:latin typeface="微软雅黑" pitchFamily="34" charset="-122"/>
            </a:endParaRPr>
          </a:p>
        </p:txBody>
      </p:sp>
      <p:sp>
        <p:nvSpPr>
          <p:cNvPr id="2" name="TextBox 1"/>
          <p:cNvSpPr txBox="1"/>
          <p:nvPr/>
        </p:nvSpPr>
        <p:spPr>
          <a:xfrm>
            <a:off x="518881" y="3429000"/>
            <a:ext cx="8000716" cy="1938992"/>
          </a:xfrm>
          <a:prstGeom prst="rect">
            <a:avLst/>
          </a:prstGeom>
          <a:noFill/>
        </p:spPr>
        <p:txBody>
          <a:bodyPr wrap="none" rtlCol="0">
            <a:spAutoFit/>
          </a:bodyPr>
          <a:lstStyle/>
          <a:p>
            <a:pPr algn="ctr">
              <a:lnSpc>
                <a:spcPct val="150000"/>
              </a:lnSpc>
            </a:pPr>
            <a:r>
              <a:rPr lang="en-US" altLang="zh-CN" sz="2400" b="1" dirty="0" smtClean="0">
                <a:solidFill>
                  <a:srgbClr val="002060"/>
                </a:solidFill>
                <a:latin typeface="+mn-ea"/>
                <a:ea typeface="+mn-ea"/>
              </a:rPr>
              <a:t>Institute of Information Engineering, CAS</a:t>
            </a:r>
          </a:p>
          <a:p>
            <a:pPr algn="ctr">
              <a:lnSpc>
                <a:spcPct val="150000"/>
              </a:lnSpc>
            </a:pPr>
            <a:r>
              <a:rPr lang="en-US" altLang="zh-CN" sz="2400" b="1" dirty="0" smtClean="0">
                <a:solidFill>
                  <a:srgbClr val="002060"/>
                </a:solidFill>
                <a:latin typeface="+mn-ea"/>
                <a:ea typeface="+mn-ea"/>
              </a:rPr>
              <a:t>State Key Laboratory of Information Security</a:t>
            </a:r>
          </a:p>
          <a:p>
            <a:pPr algn="ctr">
              <a:lnSpc>
                <a:spcPct val="200000"/>
              </a:lnSpc>
            </a:pPr>
            <a:r>
              <a:rPr lang="en-US" altLang="zh-CN" sz="2400" dirty="0" smtClean="0">
                <a:solidFill>
                  <a:srgbClr val="002060"/>
                </a:solidFill>
                <a:latin typeface="+mn-ea"/>
                <a:ea typeface="+mn-ea"/>
              </a:rPr>
              <a:t>Yuntao Wang</a:t>
            </a:r>
            <a:r>
              <a:rPr lang="zh-CN" altLang="en-US" sz="2400" dirty="0" smtClean="0">
                <a:solidFill>
                  <a:srgbClr val="002060"/>
                </a:solidFill>
                <a:latin typeface="+mn-ea"/>
                <a:ea typeface="+mn-ea"/>
              </a:rPr>
              <a:t>   </a:t>
            </a:r>
            <a:r>
              <a:rPr lang="en-US" altLang="zh-CN" sz="2400" dirty="0" smtClean="0">
                <a:solidFill>
                  <a:srgbClr val="002060"/>
                </a:solidFill>
                <a:latin typeface="+mn-ea"/>
                <a:ea typeface="+mn-ea"/>
              </a:rPr>
              <a:t>Kun Yang</a:t>
            </a:r>
            <a:r>
              <a:rPr lang="zh-CN" altLang="en-US" sz="2400" dirty="0" smtClean="0">
                <a:solidFill>
                  <a:srgbClr val="002060"/>
                </a:solidFill>
                <a:latin typeface="+mn-ea"/>
                <a:ea typeface="+mn-ea"/>
              </a:rPr>
              <a:t>   </a:t>
            </a:r>
            <a:r>
              <a:rPr lang="en-US" altLang="zh-CN" sz="2400" dirty="0" smtClean="0">
                <a:solidFill>
                  <a:srgbClr val="002060"/>
                </a:solidFill>
                <a:latin typeface="+mn-ea"/>
                <a:ea typeface="+mn-ea"/>
              </a:rPr>
              <a:t>Xiaowei Yi</a:t>
            </a:r>
            <a:r>
              <a:rPr lang="zh-CN" altLang="en-US" sz="2400" dirty="0" smtClean="0">
                <a:solidFill>
                  <a:srgbClr val="002060"/>
                </a:solidFill>
                <a:latin typeface="+mn-ea"/>
                <a:ea typeface="+mn-ea"/>
              </a:rPr>
              <a:t>   </a:t>
            </a:r>
            <a:r>
              <a:rPr lang="en-US" altLang="zh-CN" sz="2400" dirty="0" smtClean="0">
                <a:solidFill>
                  <a:srgbClr val="002060"/>
                </a:solidFill>
                <a:latin typeface="+mn-ea"/>
                <a:ea typeface="+mn-ea"/>
              </a:rPr>
              <a:t>Xianfeng Zhao</a:t>
            </a:r>
          </a:p>
        </p:txBody>
      </p:sp>
    </p:spTree>
    <p:extLst>
      <p:ext uri="{BB962C8B-B14F-4D97-AF65-F5344CB8AC3E}">
        <p14:creationId xmlns:p14="http://schemas.microsoft.com/office/powerpoint/2010/main" val="249438502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27050" y="1222152"/>
            <a:ext cx="7485534" cy="430887"/>
          </a:xfrm>
          <a:prstGeom prst="rect">
            <a:avLst/>
          </a:prstGeom>
          <a:noFill/>
        </p:spPr>
        <p:txBody>
          <a:bodyPr wrap="square" rtlCol="0">
            <a:spAutoFit/>
          </a:bodyPr>
          <a:lstStyle/>
          <a:p>
            <a:pPr marL="171450" indent="-171450">
              <a:buFont typeface="Wingdings" panose="05000000000000000000" charset="0"/>
              <a:buChar char="p"/>
            </a:pPr>
            <a:r>
              <a:rPr lang="zh-CN" altLang="en-US" sz="2200" dirty="0" smtClean="0">
                <a:sym typeface="+mn-ea"/>
              </a:rPr>
              <a:t> </a:t>
            </a:r>
            <a:r>
              <a:rPr lang="en-US" altLang="zh-CN" sz="2200" dirty="0" smtClean="0">
                <a:latin typeface="Times New Roman" panose="02020603050405020304" pitchFamily="18" charset="0"/>
                <a:cs typeface="Times New Roman" panose="02020603050405020304" pitchFamily="18" charset="0"/>
              </a:rPr>
              <a:t>The </a:t>
            </a:r>
            <a:r>
              <a:rPr lang="en-US" altLang="zh-CN" sz="2200" dirty="0" smtClean="0">
                <a:latin typeface="Times New Roman" panose="02020603050405020304" pitchFamily="18" charset="0"/>
                <a:cs typeface="Times New Roman" panose="02020603050405020304" pitchFamily="18" charset="0"/>
              </a:rPr>
              <a:t>impact of steganography on MP3 audio</a:t>
            </a:r>
            <a:endParaRPr lang="zh-CN" altLang="en-US" sz="2200" dirty="0"/>
          </a:p>
        </p:txBody>
      </p:sp>
      <p:sp>
        <p:nvSpPr>
          <p:cNvPr id="5" name="标题 3"/>
          <p:cNvSpPr>
            <a:spLocks noGrp="1"/>
          </p:cNvSpPr>
          <p:nvPr>
            <p:ph type="title"/>
          </p:nvPr>
        </p:nvSpPr>
        <p:spPr>
          <a:xfrm>
            <a:off x="179512" y="777874"/>
            <a:ext cx="8964488" cy="628905"/>
          </a:xfrm>
        </p:spPr>
        <p:txBody>
          <a:bodyPr/>
          <a:lstStyle/>
          <a:p>
            <a:pPr algn="l"/>
            <a:r>
              <a:rPr lang="en-US" altLang="zh-CN" sz="2200" b="0" dirty="0">
                <a:latin typeface="Times New Roman" panose="02020603050405020304" pitchFamily="18" charset="0"/>
              </a:rPr>
              <a:t>CNN-based Steganalysis of MP3 Steganography in the Entropy Code Domain</a:t>
            </a:r>
          </a:p>
        </p:txBody>
      </p:sp>
      <p:pic>
        <p:nvPicPr>
          <p:cNvPr id="3" name="图片 2"/>
          <p:cNvPicPr>
            <a:picLocks noChangeAspect="1"/>
          </p:cNvPicPr>
          <p:nvPr/>
        </p:nvPicPr>
        <p:blipFill>
          <a:blip r:embed="rId3"/>
          <a:stretch>
            <a:fillRect/>
          </a:stretch>
        </p:blipFill>
        <p:spPr>
          <a:xfrm>
            <a:off x="323528" y="2060848"/>
            <a:ext cx="3888432" cy="3011380"/>
          </a:xfrm>
          <a:prstGeom prst="rect">
            <a:avLst/>
          </a:prstGeom>
        </p:spPr>
      </p:pic>
      <p:pic>
        <p:nvPicPr>
          <p:cNvPr id="8" name="图片 7"/>
          <p:cNvPicPr>
            <a:picLocks noChangeAspect="1"/>
          </p:cNvPicPr>
          <p:nvPr/>
        </p:nvPicPr>
        <p:blipFill>
          <a:blip r:embed="rId4"/>
          <a:stretch>
            <a:fillRect/>
          </a:stretch>
        </p:blipFill>
        <p:spPr>
          <a:xfrm>
            <a:off x="4499991" y="2311825"/>
            <a:ext cx="4288319" cy="2571666"/>
          </a:xfrm>
          <a:prstGeom prst="rect">
            <a:avLst/>
          </a:prstGeom>
        </p:spPr>
      </p:pic>
      <p:sp>
        <p:nvSpPr>
          <p:cNvPr id="9" name="矩形 8"/>
          <p:cNvSpPr/>
          <p:nvPr/>
        </p:nvSpPr>
        <p:spPr>
          <a:xfrm>
            <a:off x="793238" y="5306440"/>
            <a:ext cx="2949012" cy="369332"/>
          </a:xfrm>
          <a:prstGeom prst="rect">
            <a:avLst/>
          </a:prstGeom>
        </p:spPr>
        <p:txBody>
          <a:bodyPr wrap="none">
            <a:spAutoFit/>
          </a:bodyPr>
          <a:lstStyle/>
          <a:p>
            <a:r>
              <a:rPr lang="en-US" altLang="zh-CN" dirty="0" smtClean="0">
                <a:latin typeface="Times New Roman" panose="02020603050405020304" pitchFamily="18" charset="0"/>
                <a:cs typeface="Times New Roman" panose="02020603050405020304" pitchFamily="18" charset="0"/>
              </a:rPr>
              <a:t>Waveform in the time domain</a:t>
            </a:r>
          </a:p>
        </p:txBody>
      </p:sp>
      <p:sp>
        <p:nvSpPr>
          <p:cNvPr id="10" name="矩形 9"/>
          <p:cNvSpPr/>
          <p:nvPr/>
        </p:nvSpPr>
        <p:spPr>
          <a:xfrm>
            <a:off x="4755511" y="5306440"/>
            <a:ext cx="3920945" cy="369332"/>
          </a:xfrm>
          <a:prstGeom prst="rect">
            <a:avLst/>
          </a:prstGeom>
        </p:spPr>
        <p:txBody>
          <a:bodyPr wrap="none">
            <a:spAutoFit/>
          </a:bodyPr>
          <a:lstStyle/>
          <a:p>
            <a:r>
              <a:rPr lang="en-US" altLang="zh-CN" dirty="0" smtClean="0">
                <a:latin typeface="Times New Roman" panose="02020603050405020304" pitchFamily="18" charset="0"/>
                <a:cs typeface="Times New Roman" panose="02020603050405020304" pitchFamily="18" charset="0"/>
              </a:rPr>
              <a:t>Diagram of QMDCT coefficients matrix</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0093229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Times New Roman" panose="02020603050405020304" pitchFamily="18" charset="0"/>
                <a:cs typeface="Times New Roman" panose="02020603050405020304" pitchFamily="18" charset="0"/>
              </a:rPr>
              <a:t>Outline</a:t>
            </a:r>
            <a:endParaRPr lang="zh-CN" altLang="en-US" dirty="0">
              <a:latin typeface="Times New Roman" panose="02020603050405020304" pitchFamily="18" charset="0"/>
              <a:cs typeface="Times New Roman" panose="02020603050405020304" pitchFamily="18" charset="0"/>
            </a:endParaRPr>
          </a:p>
        </p:txBody>
      </p:sp>
      <p:sp>
        <p:nvSpPr>
          <p:cNvPr id="4" name="文本框 3"/>
          <p:cNvSpPr txBox="1"/>
          <p:nvPr/>
        </p:nvSpPr>
        <p:spPr>
          <a:xfrm>
            <a:off x="683568" y="1700808"/>
            <a:ext cx="7488832" cy="584775"/>
          </a:xfrm>
          <a:prstGeom prst="rect">
            <a:avLst/>
          </a:prstGeom>
          <a:noFill/>
        </p:spPr>
        <p:txBody>
          <a:bodyPr wrap="square" rtlCol="0">
            <a:spAutoFit/>
          </a:bodyPr>
          <a:lstStyle/>
          <a:p>
            <a:r>
              <a:rPr lang="en-US" altLang="zh-CN" sz="3200" dirty="0" smtClean="0">
                <a:solidFill>
                  <a:schemeClr val="bg1">
                    <a:lumMod val="95000"/>
                  </a:schemeClr>
                </a:solidFill>
                <a:latin typeface="Times New Roman" panose="02020603050405020304" pitchFamily="18" charset="0"/>
                <a:cs typeface="Times New Roman" panose="02020603050405020304" pitchFamily="18" charset="0"/>
              </a:rPr>
              <a:t>1. Introduction</a:t>
            </a:r>
          </a:p>
        </p:txBody>
      </p:sp>
      <p:sp>
        <p:nvSpPr>
          <p:cNvPr id="5" name="文本框 4"/>
          <p:cNvSpPr txBox="1"/>
          <p:nvPr/>
        </p:nvSpPr>
        <p:spPr>
          <a:xfrm>
            <a:off x="701130" y="2526789"/>
            <a:ext cx="7488832" cy="584775"/>
          </a:xfrm>
          <a:prstGeom prst="rect">
            <a:avLst/>
          </a:prstGeom>
          <a:noFill/>
        </p:spPr>
        <p:txBody>
          <a:bodyPr wrap="square" rtlCol="0">
            <a:spAutoFit/>
          </a:bodyPr>
          <a:lstStyle/>
          <a:p>
            <a:r>
              <a:rPr lang="en-US" altLang="zh-CN" sz="3200" dirty="0" smtClean="0">
                <a:solidFill>
                  <a:schemeClr val="bg1">
                    <a:lumMod val="95000"/>
                  </a:schemeClr>
                </a:solidFill>
                <a:latin typeface="Times New Roman" panose="02020603050405020304" pitchFamily="18" charset="0"/>
                <a:cs typeface="Times New Roman" panose="02020603050405020304" pitchFamily="18" charset="0"/>
              </a:rPr>
              <a:t>2. </a:t>
            </a:r>
            <a:r>
              <a:rPr lang="en-US" altLang="zh-CN" sz="3200" dirty="0" smtClean="0">
                <a:solidFill>
                  <a:schemeClr val="bg1">
                    <a:lumMod val="95000"/>
                  </a:schemeClr>
                </a:solidFill>
                <a:latin typeface="Times New Roman" panose="02020603050405020304" pitchFamily="18" charset="0"/>
                <a:cs typeface="Times New Roman" panose="02020603050405020304" pitchFamily="18" charset="0"/>
              </a:rPr>
              <a:t>Impact of steganography on MP3 audio</a:t>
            </a:r>
            <a:endParaRPr lang="en-US" altLang="zh-CN" sz="3200" dirty="0" smtClean="0">
              <a:solidFill>
                <a:schemeClr val="bg1">
                  <a:lumMod val="95000"/>
                </a:schemeClr>
              </a:solidFill>
              <a:latin typeface="Times New Roman" panose="02020603050405020304" pitchFamily="18" charset="0"/>
              <a:cs typeface="Times New Roman" panose="02020603050405020304" pitchFamily="18" charset="0"/>
            </a:endParaRPr>
          </a:p>
        </p:txBody>
      </p:sp>
      <p:sp>
        <p:nvSpPr>
          <p:cNvPr id="6" name="文本框 5"/>
          <p:cNvSpPr txBox="1"/>
          <p:nvPr/>
        </p:nvSpPr>
        <p:spPr>
          <a:xfrm>
            <a:off x="683568" y="3352770"/>
            <a:ext cx="7488832" cy="584775"/>
          </a:xfrm>
          <a:prstGeom prst="rect">
            <a:avLst/>
          </a:prstGeom>
          <a:noFill/>
        </p:spPr>
        <p:txBody>
          <a:bodyPr wrap="square" rtlCol="0">
            <a:spAutoFit/>
          </a:bodyPr>
          <a:lstStyle/>
          <a:p>
            <a:r>
              <a:rPr lang="en-US" altLang="zh-CN" sz="3200" dirty="0" smtClean="0">
                <a:latin typeface="Times New Roman" panose="02020603050405020304" pitchFamily="18" charset="0"/>
                <a:cs typeface="Times New Roman" panose="02020603050405020304" pitchFamily="18" charset="0"/>
              </a:rPr>
              <a:t>3. Overview of network</a:t>
            </a:r>
            <a:endParaRPr lang="en-US" altLang="zh-CN" sz="3200" dirty="0">
              <a:latin typeface="Times New Roman" panose="02020603050405020304" pitchFamily="18" charset="0"/>
              <a:cs typeface="Times New Roman" panose="02020603050405020304" pitchFamily="18" charset="0"/>
            </a:endParaRPr>
          </a:p>
        </p:txBody>
      </p:sp>
      <p:sp>
        <p:nvSpPr>
          <p:cNvPr id="8" name="文本框 7"/>
          <p:cNvSpPr txBox="1"/>
          <p:nvPr/>
        </p:nvSpPr>
        <p:spPr>
          <a:xfrm>
            <a:off x="701130" y="4178751"/>
            <a:ext cx="7488832" cy="584775"/>
          </a:xfrm>
          <a:prstGeom prst="rect">
            <a:avLst/>
          </a:prstGeom>
          <a:noFill/>
        </p:spPr>
        <p:txBody>
          <a:bodyPr wrap="square" rtlCol="0">
            <a:spAutoFit/>
          </a:bodyPr>
          <a:lstStyle/>
          <a:p>
            <a:r>
              <a:rPr lang="en-US" altLang="zh-CN" sz="3200" dirty="0" smtClean="0">
                <a:solidFill>
                  <a:schemeClr val="bg1">
                    <a:lumMod val="95000"/>
                  </a:schemeClr>
                </a:solidFill>
                <a:latin typeface="Times New Roman" panose="02020603050405020304" pitchFamily="18" charset="0"/>
                <a:cs typeface="Times New Roman" panose="02020603050405020304" pitchFamily="18" charset="0"/>
              </a:rPr>
              <a:t>4. Experiments and analysis</a:t>
            </a:r>
            <a:endParaRPr lang="en-US" altLang="zh-CN" sz="3200" dirty="0">
              <a:solidFill>
                <a:schemeClr val="bg1">
                  <a:lumMod val="95000"/>
                </a:schemeClr>
              </a:solidFill>
              <a:latin typeface="Times New Roman" panose="02020603050405020304" pitchFamily="18" charset="0"/>
              <a:cs typeface="Times New Roman" panose="02020603050405020304" pitchFamily="18" charset="0"/>
            </a:endParaRPr>
          </a:p>
        </p:txBody>
      </p:sp>
      <p:sp>
        <p:nvSpPr>
          <p:cNvPr id="9" name="文本框 8"/>
          <p:cNvSpPr txBox="1"/>
          <p:nvPr/>
        </p:nvSpPr>
        <p:spPr>
          <a:xfrm>
            <a:off x="682849" y="5004733"/>
            <a:ext cx="7488832" cy="584775"/>
          </a:xfrm>
          <a:prstGeom prst="rect">
            <a:avLst/>
          </a:prstGeom>
          <a:noFill/>
        </p:spPr>
        <p:txBody>
          <a:bodyPr wrap="square" rtlCol="0">
            <a:spAutoFit/>
          </a:bodyPr>
          <a:lstStyle/>
          <a:p>
            <a:r>
              <a:rPr lang="en-US" altLang="zh-CN" sz="3200" dirty="0" smtClean="0">
                <a:solidFill>
                  <a:schemeClr val="bg1">
                    <a:lumMod val="95000"/>
                  </a:schemeClr>
                </a:solidFill>
                <a:latin typeface="Times New Roman" panose="02020603050405020304" pitchFamily="18" charset="0"/>
                <a:cs typeface="Times New Roman" panose="02020603050405020304" pitchFamily="18" charset="0"/>
              </a:rPr>
              <a:t>5. Conclusion</a:t>
            </a:r>
            <a:endParaRPr lang="zh-CN" altLang="en-US" sz="3200" dirty="0">
              <a:solidFill>
                <a:schemeClr val="bg1">
                  <a:lumMod val="9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3325823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27050" y="1222152"/>
            <a:ext cx="7717358" cy="430887"/>
          </a:xfrm>
          <a:prstGeom prst="rect">
            <a:avLst/>
          </a:prstGeom>
          <a:noFill/>
        </p:spPr>
        <p:txBody>
          <a:bodyPr wrap="square" rtlCol="0">
            <a:spAutoFit/>
          </a:bodyPr>
          <a:lstStyle/>
          <a:p>
            <a:pPr marL="171450" indent="-171450">
              <a:buFont typeface="Wingdings" panose="05000000000000000000" charset="0"/>
              <a:buChar char="p"/>
            </a:pPr>
            <a:r>
              <a:rPr lang="zh-CN" altLang="en-US" sz="2200" dirty="0" smtClean="0">
                <a:sym typeface="+mn-ea"/>
              </a:rPr>
              <a:t> </a:t>
            </a:r>
            <a:r>
              <a:rPr lang="en-US" altLang="zh-CN" sz="2200" dirty="0" smtClean="0">
                <a:latin typeface="Times New Roman" panose="02020603050405020304" pitchFamily="18" charset="0"/>
                <a:cs typeface="Times New Roman" panose="02020603050405020304" pitchFamily="18" charset="0"/>
                <a:sym typeface="+mn-ea"/>
              </a:rPr>
              <a:t>Structure of Wang Deep Audio Steganalysis Network (</a:t>
            </a:r>
            <a:r>
              <a:rPr lang="en-US" altLang="zh-CN" sz="2200" b="1" dirty="0" smtClean="0">
                <a:latin typeface="Times New Roman" panose="02020603050405020304" pitchFamily="18" charset="0"/>
                <a:cs typeface="Times New Roman" panose="02020603050405020304" pitchFamily="18" charset="0"/>
                <a:sym typeface="+mn-ea"/>
              </a:rPr>
              <a:t>WDASN</a:t>
            </a:r>
            <a:r>
              <a:rPr lang="en-US" altLang="zh-CN" sz="2200" dirty="0" smtClean="0">
                <a:latin typeface="Times New Roman" panose="02020603050405020304" pitchFamily="18" charset="0"/>
                <a:cs typeface="Times New Roman" panose="02020603050405020304" pitchFamily="18" charset="0"/>
                <a:sym typeface="+mn-ea"/>
              </a:rPr>
              <a:t>)</a:t>
            </a:r>
            <a:endParaRPr lang="zh-CN" altLang="en-US" sz="2200" dirty="0"/>
          </a:p>
        </p:txBody>
      </p:sp>
      <p:sp>
        <p:nvSpPr>
          <p:cNvPr id="5" name="标题 3"/>
          <p:cNvSpPr>
            <a:spLocks noGrp="1"/>
          </p:cNvSpPr>
          <p:nvPr>
            <p:ph type="title"/>
          </p:nvPr>
        </p:nvSpPr>
        <p:spPr>
          <a:xfrm>
            <a:off x="179512" y="777874"/>
            <a:ext cx="8964488" cy="628905"/>
          </a:xfrm>
        </p:spPr>
        <p:txBody>
          <a:bodyPr/>
          <a:lstStyle/>
          <a:p>
            <a:pPr algn="l"/>
            <a:r>
              <a:rPr lang="en-US" altLang="zh-CN" sz="2200" b="0" dirty="0">
                <a:latin typeface="Times New Roman" panose="02020603050405020304" pitchFamily="18" charset="0"/>
              </a:rPr>
              <a:t>CNN-based Steganalysis of MP3 Steganography in the Entropy Code Domain</a:t>
            </a:r>
          </a:p>
        </p:txBody>
      </p:sp>
      <p:pic>
        <p:nvPicPr>
          <p:cNvPr id="6" name="图片 5"/>
          <p:cNvPicPr>
            <a:picLocks noChangeAspect="1"/>
          </p:cNvPicPr>
          <p:nvPr/>
        </p:nvPicPr>
        <p:blipFill>
          <a:blip r:embed="rId3"/>
          <a:stretch>
            <a:fillRect/>
          </a:stretch>
        </p:blipFill>
        <p:spPr>
          <a:xfrm>
            <a:off x="1503377" y="1653039"/>
            <a:ext cx="6316757" cy="4898008"/>
          </a:xfrm>
          <a:prstGeom prst="rect">
            <a:avLst/>
          </a:prstGeom>
        </p:spPr>
      </p:pic>
    </p:spTree>
    <p:extLst>
      <p:ext uri="{BB962C8B-B14F-4D97-AF65-F5344CB8AC3E}">
        <p14:creationId xmlns:p14="http://schemas.microsoft.com/office/powerpoint/2010/main" val="366597200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179512" y="777875"/>
            <a:ext cx="8964488" cy="490886"/>
          </a:xfrm>
        </p:spPr>
        <p:txBody>
          <a:bodyPr/>
          <a:lstStyle/>
          <a:p>
            <a:pPr algn="l"/>
            <a:r>
              <a:rPr lang="en-US" altLang="zh-CN" sz="2200" b="0" dirty="0">
                <a:latin typeface="Times New Roman" panose="02020603050405020304" pitchFamily="18" charset="0"/>
              </a:rPr>
              <a:t>CNN-based Steganalysis of MP3 Steganography in the Entropy Code Domain</a:t>
            </a:r>
          </a:p>
        </p:txBody>
      </p:sp>
      <p:graphicFrame>
        <p:nvGraphicFramePr>
          <p:cNvPr id="5" name="表格 4"/>
          <p:cNvGraphicFramePr>
            <a:graphicFrameLocks noGrp="1"/>
          </p:cNvGraphicFramePr>
          <p:nvPr>
            <p:extLst>
              <p:ext uri="{D42A27DB-BD31-4B8C-83A1-F6EECF244321}">
                <p14:modId xmlns:p14="http://schemas.microsoft.com/office/powerpoint/2010/main" val="728175650"/>
              </p:ext>
            </p:extLst>
          </p:nvPr>
        </p:nvGraphicFramePr>
        <p:xfrm>
          <a:off x="341276" y="1916832"/>
          <a:ext cx="8640959" cy="3704456"/>
        </p:xfrm>
        <a:graphic>
          <a:graphicData uri="http://schemas.openxmlformats.org/drawingml/2006/table">
            <a:tbl>
              <a:tblPr firstRow="1" bandRow="1">
                <a:tableStyleId>{5C22544A-7EE6-4342-B048-85BDC9FD1C3A}</a:tableStyleId>
              </a:tblPr>
              <a:tblGrid>
                <a:gridCol w="446946"/>
                <a:gridCol w="5872010"/>
                <a:gridCol w="1152128"/>
                <a:gridCol w="1169875"/>
              </a:tblGrid>
              <a:tr h="504056">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ID</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noFill/>
                  </a:tcPr>
                </a:tc>
                <a:tc>
                  <a:txBody>
                    <a:bodyPr/>
                    <a:lstStyle/>
                    <a:p>
                      <a:pPr algn="l"/>
                      <a:r>
                        <a:rPr lang="en-US" altLang="zh-CN" sz="1800" dirty="0" smtClean="0">
                          <a:solidFill>
                            <a:schemeClr val="tx1"/>
                          </a:solidFill>
                          <a:latin typeface="Times New Roman" panose="02020603050405020304" pitchFamily="18" charset="0"/>
                          <a:cs typeface="Times New Roman" panose="02020603050405020304" pitchFamily="18" charset="0"/>
                        </a:rPr>
                        <a:t>The description of the modification</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noFill/>
                  </a:tcPr>
                </a:tc>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Accuracy</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noFill/>
                  </a:tcPr>
                </a:tc>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Iterations</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noFill/>
                  </a:tcPr>
                </a:tc>
              </a:tr>
              <a:tr h="352109">
                <a:tc>
                  <a:txBody>
                    <a:bodyPr/>
                    <a:lstStyle/>
                    <a:p>
                      <a:pPr algn="ctr"/>
                      <a:r>
                        <a:rPr lang="en-US" altLang="zh-CN" sz="1800" b="1" dirty="0" smtClean="0">
                          <a:solidFill>
                            <a:schemeClr val="tx1"/>
                          </a:solidFill>
                          <a:latin typeface="Times New Roman" panose="02020603050405020304" pitchFamily="18" charset="0"/>
                          <a:cs typeface="Times New Roman" panose="02020603050405020304" pitchFamily="18" charset="0"/>
                        </a:rPr>
                        <a:t>a</a:t>
                      </a:r>
                      <a:endParaRPr lang="zh-CN" altLang="en-US" sz="1800" b="1"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noFill/>
                  </a:tcPr>
                </a:tc>
                <a:tc>
                  <a:txBody>
                    <a:bodyPr/>
                    <a:lstStyle/>
                    <a:p>
                      <a:pPr algn="l"/>
                      <a:r>
                        <a:rPr lang="en-US" altLang="zh-CN" sz="1800" b="1" kern="1200" dirty="0" smtClean="0">
                          <a:solidFill>
                            <a:schemeClr val="tx1"/>
                          </a:solidFill>
                          <a:latin typeface="Times New Roman" panose="02020603050405020304" pitchFamily="18" charset="0"/>
                          <a:ea typeface="+mn-ea"/>
                          <a:cs typeface="Times New Roman" panose="02020603050405020304" pitchFamily="18" charset="0"/>
                        </a:rPr>
                        <a:t>The proposed network</a:t>
                      </a:r>
                      <a:endParaRPr lang="zh-CN" altLang="en-US" sz="1800" b="1" kern="1200" dirty="0">
                        <a:solidFill>
                          <a:schemeClr val="tx1"/>
                        </a:solidFill>
                        <a:latin typeface="Times New Roman" panose="02020603050405020304" pitchFamily="18" charset="0"/>
                        <a:ea typeface="+mn-ea"/>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noFill/>
                  </a:tcPr>
                </a:tc>
                <a:tc>
                  <a:txBody>
                    <a:bodyPr/>
                    <a:lstStyle/>
                    <a:p>
                      <a:pPr algn="ctr"/>
                      <a:r>
                        <a:rPr lang="en-US" altLang="zh-CN" sz="1800" b="1" dirty="0" smtClean="0">
                          <a:solidFill>
                            <a:schemeClr val="tx1"/>
                          </a:solidFill>
                          <a:latin typeface="Times New Roman" panose="02020603050405020304" pitchFamily="18" charset="0"/>
                          <a:cs typeface="Times New Roman" panose="02020603050405020304" pitchFamily="18" charset="0"/>
                        </a:rPr>
                        <a:t>90.39</a:t>
                      </a:r>
                      <a:endParaRPr lang="zh-CN" altLang="en-US" sz="1800" b="1"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noFill/>
                  </a:tcPr>
                </a:tc>
                <a:tc>
                  <a:txBody>
                    <a:bodyPr/>
                    <a:lstStyle/>
                    <a:p>
                      <a:pPr algn="ctr"/>
                      <a:r>
                        <a:rPr lang="en-US" altLang="zh-CN" sz="1800" b="1" dirty="0" smtClean="0">
                          <a:solidFill>
                            <a:schemeClr val="tx1"/>
                          </a:solidFill>
                          <a:latin typeface="Times New Roman" panose="02020603050405020304" pitchFamily="18" charset="0"/>
                          <a:cs typeface="Times New Roman" panose="02020603050405020304" pitchFamily="18" charset="0"/>
                        </a:rPr>
                        <a:t>5000</a:t>
                      </a:r>
                      <a:endParaRPr lang="zh-CN" altLang="en-US" sz="1800" b="1"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noFill/>
                  </a:tcPr>
                </a:tc>
              </a:tr>
              <a:tr h="352109">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b</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l"/>
                      <a:r>
                        <a:rPr lang="en-US" altLang="zh-CN" sz="1800" b="0" kern="1200" dirty="0" smtClean="0">
                          <a:solidFill>
                            <a:schemeClr val="tx1"/>
                          </a:solidFill>
                          <a:latin typeface="Times New Roman" panose="02020603050405020304" pitchFamily="18" charset="0"/>
                          <a:ea typeface="+mn-ea"/>
                          <a:cs typeface="Times New Roman" panose="02020603050405020304" pitchFamily="18" charset="0"/>
                        </a:rPr>
                        <a:t>Remove the batch normalization layer in the first group</a:t>
                      </a:r>
                      <a:endParaRPr lang="zh-CN" altLang="en-US" sz="1800" b="0" kern="1200" dirty="0">
                        <a:solidFill>
                          <a:schemeClr val="tx1"/>
                        </a:solidFill>
                        <a:latin typeface="Times New Roman" panose="02020603050405020304" pitchFamily="18" charset="0"/>
                        <a:ea typeface="+mn-ea"/>
                        <a:cs typeface="Times New Roman" panose="02020603050405020304" pitchFamily="18" charset="0"/>
                      </a:endParaRPr>
                    </a:p>
                  </a:txBody>
                  <a:tcPr anchor="ctr">
                    <a:noFill/>
                  </a:tcPr>
                </a:tc>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84.51</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4000</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r>
              <a:tr h="352109">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c</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l"/>
                      <a:r>
                        <a:rPr lang="en-US" altLang="zh-CN" sz="1800" b="0" kern="1200" dirty="0" smtClean="0">
                          <a:solidFill>
                            <a:schemeClr val="tx1"/>
                          </a:solidFill>
                          <a:latin typeface="Times New Roman" panose="02020603050405020304" pitchFamily="18" charset="0"/>
                          <a:ea typeface="+mn-ea"/>
                          <a:cs typeface="Times New Roman" panose="02020603050405020304" pitchFamily="18" charset="0"/>
                        </a:rPr>
                        <a:t>Remove the batch normalization layers in the first two groups</a:t>
                      </a:r>
                      <a:endParaRPr lang="zh-CN" altLang="en-US" sz="1800" b="0" kern="1200" dirty="0">
                        <a:solidFill>
                          <a:schemeClr val="tx1"/>
                        </a:solidFill>
                        <a:latin typeface="Times New Roman" panose="02020603050405020304" pitchFamily="18" charset="0"/>
                        <a:ea typeface="+mn-ea"/>
                        <a:cs typeface="Times New Roman" panose="02020603050405020304" pitchFamily="18" charset="0"/>
                      </a:endParaRPr>
                    </a:p>
                  </a:txBody>
                  <a:tcPr anchor="ctr">
                    <a:noFill/>
                  </a:tcPr>
                </a:tc>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87.13</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4500</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r>
              <a:tr h="352109">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d</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l"/>
                      <a:r>
                        <a:rPr lang="en-US" altLang="zh-CN" sz="1800" b="0" kern="1200" dirty="0" smtClean="0">
                          <a:solidFill>
                            <a:schemeClr val="tx1"/>
                          </a:solidFill>
                          <a:latin typeface="Times New Roman" panose="02020603050405020304" pitchFamily="18" charset="0"/>
                          <a:ea typeface="+mn-ea"/>
                          <a:cs typeface="Times New Roman" panose="02020603050405020304" pitchFamily="18" charset="0"/>
                        </a:rPr>
                        <a:t>Remove the batch normalization layers in the first four groups</a:t>
                      </a:r>
                      <a:endParaRPr lang="zh-CN" altLang="en-US" sz="1800" b="0" kern="1200" dirty="0">
                        <a:solidFill>
                          <a:schemeClr val="tx1"/>
                        </a:solidFill>
                        <a:latin typeface="Times New Roman" panose="02020603050405020304" pitchFamily="18" charset="0"/>
                        <a:ea typeface="+mn-ea"/>
                        <a:cs typeface="Times New Roman" panose="02020603050405020304" pitchFamily="18" charset="0"/>
                      </a:endParaRPr>
                    </a:p>
                  </a:txBody>
                  <a:tcPr anchor="ctr">
                    <a:noFill/>
                  </a:tcPr>
                </a:tc>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79.46</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12000</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r>
              <a:tr h="352109">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e</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l"/>
                      <a:r>
                        <a:rPr lang="en-US" altLang="zh-CN" sz="1800" b="0" kern="1200" dirty="0" smtClean="0">
                          <a:solidFill>
                            <a:schemeClr val="tx1"/>
                          </a:solidFill>
                          <a:latin typeface="Times New Roman" panose="02020603050405020304" pitchFamily="18" charset="0"/>
                          <a:ea typeface="+mn-ea"/>
                          <a:cs typeface="Times New Roman" panose="02020603050405020304" pitchFamily="18" charset="0"/>
                        </a:rPr>
                        <a:t>Remove all batch normalization layers</a:t>
                      </a:r>
                      <a:endParaRPr lang="zh-CN" altLang="en-US" sz="1800" b="0" kern="1200" dirty="0">
                        <a:solidFill>
                          <a:schemeClr val="tx1"/>
                        </a:solidFill>
                        <a:latin typeface="Times New Roman" panose="02020603050405020304" pitchFamily="18" charset="0"/>
                        <a:ea typeface="+mn-ea"/>
                        <a:cs typeface="Times New Roman" panose="02020603050405020304" pitchFamily="18" charset="0"/>
                      </a:endParaRPr>
                    </a:p>
                  </a:txBody>
                  <a:tcPr anchor="ctr">
                    <a:noFill/>
                  </a:tcPr>
                </a:tc>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50.67</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r>
              <a:tr h="352109">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f</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l"/>
                      <a:r>
                        <a:rPr lang="en-US" altLang="zh-CN" sz="1800" b="0" kern="1200" dirty="0" smtClean="0">
                          <a:solidFill>
                            <a:schemeClr val="tx1"/>
                          </a:solidFill>
                          <a:latin typeface="Times New Roman" panose="02020603050405020304" pitchFamily="18" charset="0"/>
                          <a:ea typeface="+mn-ea"/>
                          <a:cs typeface="Times New Roman" panose="02020603050405020304" pitchFamily="18" charset="0"/>
                        </a:rPr>
                        <a:t>Remove the high pass filter layer</a:t>
                      </a:r>
                      <a:endParaRPr lang="zh-CN" altLang="en-US" sz="1800" b="0" kern="1200" dirty="0">
                        <a:solidFill>
                          <a:schemeClr val="tx1"/>
                        </a:solidFill>
                        <a:latin typeface="Times New Roman" panose="02020603050405020304" pitchFamily="18" charset="0"/>
                        <a:ea typeface="+mn-ea"/>
                        <a:cs typeface="Times New Roman" panose="02020603050405020304" pitchFamily="18" charset="0"/>
                      </a:endParaRPr>
                    </a:p>
                  </a:txBody>
                  <a:tcPr anchor="ctr">
                    <a:noFill/>
                  </a:tcPr>
                </a:tc>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88.87</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10000</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r>
              <a:tr h="352109">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g</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l"/>
                      <a:r>
                        <a:rPr lang="en-US" altLang="zh-CN" sz="1800" b="0" kern="1200" dirty="0" smtClean="0">
                          <a:solidFill>
                            <a:schemeClr val="tx1"/>
                          </a:solidFill>
                          <a:latin typeface="Times New Roman" panose="02020603050405020304" pitchFamily="18" charset="0"/>
                          <a:ea typeface="+mn-ea"/>
                          <a:cs typeface="Times New Roman" panose="02020603050405020304" pitchFamily="18" charset="0"/>
                        </a:rPr>
                        <a:t>Remove all 1 × 1 convolutional layers</a:t>
                      </a:r>
                      <a:endParaRPr lang="zh-CN" altLang="en-US" sz="1800" b="0" kern="1200" dirty="0">
                        <a:solidFill>
                          <a:schemeClr val="tx1"/>
                        </a:solidFill>
                        <a:latin typeface="Times New Roman" panose="02020603050405020304" pitchFamily="18" charset="0"/>
                        <a:ea typeface="+mn-ea"/>
                        <a:cs typeface="Times New Roman" panose="02020603050405020304" pitchFamily="18" charset="0"/>
                      </a:endParaRPr>
                    </a:p>
                  </a:txBody>
                  <a:tcPr anchor="ctr">
                    <a:noFill/>
                  </a:tcPr>
                </a:tc>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86.73</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7000</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r>
              <a:tr h="352109">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h</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l"/>
                      <a:r>
                        <a:rPr lang="en-US" altLang="zh-CN" sz="1800" b="0" kern="1200" dirty="0" smtClean="0">
                          <a:solidFill>
                            <a:schemeClr val="tx1"/>
                          </a:solidFill>
                          <a:latin typeface="Times New Roman" panose="02020603050405020304" pitchFamily="18" charset="0"/>
                          <a:ea typeface="+mn-ea"/>
                          <a:cs typeface="Times New Roman" panose="02020603050405020304" pitchFamily="18" charset="0"/>
                        </a:rPr>
                        <a:t>Average pooling layer is used for subsampling</a:t>
                      </a:r>
                      <a:endParaRPr lang="zh-CN" altLang="en-US" sz="1800" b="0" kern="1200" dirty="0">
                        <a:solidFill>
                          <a:schemeClr val="tx1"/>
                        </a:solidFill>
                        <a:latin typeface="Times New Roman" panose="02020603050405020304" pitchFamily="18" charset="0"/>
                        <a:ea typeface="+mn-ea"/>
                        <a:cs typeface="Times New Roman" panose="02020603050405020304" pitchFamily="18" charset="0"/>
                      </a:endParaRPr>
                    </a:p>
                  </a:txBody>
                  <a:tcPr anchor="ctr">
                    <a:noFill/>
                  </a:tcPr>
                </a:tc>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56.21</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r>
            </a:tbl>
          </a:graphicData>
        </a:graphic>
      </p:graphicFrame>
      <p:sp>
        <p:nvSpPr>
          <p:cNvPr id="8" name="文本框 7"/>
          <p:cNvSpPr txBox="1"/>
          <p:nvPr/>
        </p:nvSpPr>
        <p:spPr>
          <a:xfrm>
            <a:off x="527050" y="1222152"/>
            <a:ext cx="7717358" cy="430887"/>
          </a:xfrm>
          <a:prstGeom prst="rect">
            <a:avLst/>
          </a:prstGeom>
          <a:noFill/>
        </p:spPr>
        <p:txBody>
          <a:bodyPr wrap="square" rtlCol="0">
            <a:spAutoFit/>
          </a:bodyPr>
          <a:lstStyle/>
          <a:p>
            <a:pPr marL="171450" indent="-171450">
              <a:buFont typeface="Wingdings" panose="05000000000000000000" charset="0"/>
              <a:buChar char="p"/>
            </a:pPr>
            <a:r>
              <a:rPr lang="zh-CN" altLang="en-US" sz="2200" dirty="0" smtClean="0">
                <a:sym typeface="+mn-ea"/>
              </a:rPr>
              <a:t> </a:t>
            </a:r>
            <a:r>
              <a:rPr lang="en-US" altLang="zh-CN" sz="2200" dirty="0" smtClean="0">
                <a:latin typeface="Times New Roman" panose="02020603050405020304" pitchFamily="18" charset="0"/>
                <a:cs typeface="Times New Roman" panose="02020603050405020304" pitchFamily="18" charset="0"/>
                <a:sym typeface="+mn-ea"/>
              </a:rPr>
              <a:t>Function of each layer (Fine-tune of the network)</a:t>
            </a:r>
            <a:endParaRPr lang="zh-CN" altLang="en-US" sz="2200" dirty="0"/>
          </a:p>
        </p:txBody>
      </p:sp>
      <p:sp>
        <p:nvSpPr>
          <p:cNvPr id="9" name="矩形 8"/>
          <p:cNvSpPr/>
          <p:nvPr/>
        </p:nvSpPr>
        <p:spPr>
          <a:xfrm>
            <a:off x="755576" y="5900027"/>
            <a:ext cx="4703724" cy="400110"/>
          </a:xfrm>
          <a:prstGeom prst="rect">
            <a:avLst/>
          </a:prstGeom>
        </p:spPr>
        <p:txBody>
          <a:bodyPr wrap="none">
            <a:spAutoFit/>
          </a:bodyPr>
          <a:lstStyle/>
          <a:p>
            <a:r>
              <a:rPr lang="en-US" altLang="zh-CN" sz="2000" dirty="0" smtClean="0">
                <a:solidFill>
                  <a:srgbClr val="FF0000"/>
                </a:solidFill>
                <a:latin typeface="Times New Roman" panose="02020603050405020304" pitchFamily="18" charset="0"/>
                <a:cs typeface="Times New Roman" panose="02020603050405020304" pitchFamily="18" charset="0"/>
              </a:rPr>
              <a:t>Experimental setting: EECS</a:t>
            </a:r>
            <a:r>
              <a:rPr lang="en-US" altLang="zh-CN" sz="2000" dirty="0" smtClean="0">
                <a:solidFill>
                  <a:srgbClr val="FF0000"/>
                </a:solidFill>
                <a:latin typeface="+mj-ea"/>
                <a:ea typeface="+mj-ea"/>
                <a:cs typeface="Times New Roman" panose="02020603050405020304" pitchFamily="18" charset="0"/>
              </a:rPr>
              <a:t>,</a:t>
            </a:r>
            <a:r>
              <a:rPr lang="en-US" altLang="zh-CN" sz="2000" dirty="0" smtClean="0">
                <a:solidFill>
                  <a:srgbClr val="FF0000"/>
                </a:solidFill>
                <a:latin typeface="Times New Roman" panose="02020603050405020304" pitchFamily="18" charset="0"/>
                <a:cs typeface="Times New Roman" panose="02020603050405020304" pitchFamily="18" charset="0"/>
              </a:rPr>
              <a:t> 128kbps</a:t>
            </a:r>
            <a:r>
              <a:rPr lang="en-US" altLang="zh-CN" sz="2000" dirty="0">
                <a:solidFill>
                  <a:srgbClr val="FF0000"/>
                </a:solidFill>
                <a:latin typeface="+mj-ea"/>
                <a:ea typeface="+mj-ea"/>
                <a:cs typeface="Times New Roman" panose="02020603050405020304" pitchFamily="18" charset="0"/>
              </a:rPr>
              <a:t>,</a:t>
            </a:r>
            <a:r>
              <a:rPr lang="en-US" altLang="zh-CN" sz="2000" dirty="0" smtClean="0">
                <a:solidFill>
                  <a:srgbClr val="FF0000"/>
                </a:solidFill>
                <a:latin typeface="Times New Roman" panose="02020603050405020304" pitchFamily="18" charset="0"/>
                <a:cs typeface="Times New Roman" panose="02020603050405020304" pitchFamily="18" charset="0"/>
              </a:rPr>
              <a:t> W=2</a:t>
            </a:r>
          </a:p>
        </p:txBody>
      </p:sp>
    </p:spTree>
    <p:extLst>
      <p:ext uri="{BB962C8B-B14F-4D97-AF65-F5344CB8AC3E}">
        <p14:creationId xmlns:p14="http://schemas.microsoft.com/office/powerpoint/2010/main" val="190409082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extLst>
              <p:ext uri="{D42A27DB-BD31-4B8C-83A1-F6EECF244321}">
                <p14:modId xmlns:p14="http://schemas.microsoft.com/office/powerpoint/2010/main" val="1091969464"/>
              </p:ext>
            </p:extLst>
          </p:nvPr>
        </p:nvGraphicFramePr>
        <p:xfrm>
          <a:off x="338042" y="1898496"/>
          <a:ext cx="8640959" cy="3704456"/>
        </p:xfrm>
        <a:graphic>
          <a:graphicData uri="http://schemas.openxmlformats.org/drawingml/2006/table">
            <a:tbl>
              <a:tblPr firstRow="1" bandRow="1">
                <a:tableStyleId>{5C22544A-7EE6-4342-B048-85BDC9FD1C3A}</a:tableStyleId>
              </a:tblPr>
              <a:tblGrid>
                <a:gridCol w="446946"/>
                <a:gridCol w="5875244"/>
                <a:gridCol w="1152128"/>
                <a:gridCol w="1166641"/>
              </a:tblGrid>
              <a:tr h="504056">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ID</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noFill/>
                  </a:tcPr>
                </a:tc>
                <a:tc>
                  <a:txBody>
                    <a:bodyPr/>
                    <a:lstStyle/>
                    <a:p>
                      <a:pPr algn="l"/>
                      <a:r>
                        <a:rPr lang="en-US" altLang="zh-CN" sz="1800" dirty="0" smtClean="0">
                          <a:solidFill>
                            <a:schemeClr val="tx1"/>
                          </a:solidFill>
                          <a:latin typeface="Times New Roman" panose="02020603050405020304" pitchFamily="18" charset="0"/>
                          <a:cs typeface="Times New Roman" panose="02020603050405020304" pitchFamily="18" charset="0"/>
                        </a:rPr>
                        <a:t>The description of the modification</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noFill/>
                  </a:tcPr>
                </a:tc>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Accuracy</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noFill/>
                  </a:tcPr>
                </a:tc>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Iterations</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noFill/>
                  </a:tcPr>
                </a:tc>
              </a:tr>
              <a:tr h="352109">
                <a:tc>
                  <a:txBody>
                    <a:bodyPr/>
                    <a:lstStyle/>
                    <a:p>
                      <a:pPr algn="ctr"/>
                      <a:r>
                        <a:rPr lang="en-US" altLang="zh-CN" sz="1800" b="1" dirty="0" smtClean="0">
                          <a:solidFill>
                            <a:schemeClr val="tx1"/>
                          </a:solidFill>
                          <a:latin typeface="Times New Roman" panose="02020603050405020304" pitchFamily="18" charset="0"/>
                          <a:cs typeface="Times New Roman" panose="02020603050405020304" pitchFamily="18" charset="0"/>
                        </a:rPr>
                        <a:t>a</a:t>
                      </a:r>
                      <a:endParaRPr lang="zh-CN" altLang="en-US" sz="1800" b="1"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noFill/>
                  </a:tcPr>
                </a:tc>
                <a:tc>
                  <a:txBody>
                    <a:bodyPr/>
                    <a:lstStyle/>
                    <a:p>
                      <a:pPr algn="l"/>
                      <a:r>
                        <a:rPr lang="en-US" altLang="zh-CN" sz="1800" b="1" kern="1200" dirty="0" smtClean="0">
                          <a:solidFill>
                            <a:schemeClr val="tx1"/>
                          </a:solidFill>
                          <a:latin typeface="Times New Roman" panose="02020603050405020304" pitchFamily="18" charset="0"/>
                          <a:ea typeface="+mn-ea"/>
                          <a:cs typeface="Times New Roman" panose="02020603050405020304" pitchFamily="18" charset="0"/>
                        </a:rPr>
                        <a:t>The proposed network</a:t>
                      </a:r>
                      <a:endParaRPr lang="zh-CN" altLang="en-US" sz="1800" b="1" kern="1200" dirty="0">
                        <a:solidFill>
                          <a:schemeClr val="tx1"/>
                        </a:solidFill>
                        <a:latin typeface="Times New Roman" panose="02020603050405020304" pitchFamily="18" charset="0"/>
                        <a:ea typeface="+mn-ea"/>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noFill/>
                  </a:tcPr>
                </a:tc>
                <a:tc>
                  <a:txBody>
                    <a:bodyPr/>
                    <a:lstStyle/>
                    <a:p>
                      <a:pPr algn="ctr"/>
                      <a:r>
                        <a:rPr lang="en-US" altLang="zh-CN" sz="1800" b="1" dirty="0" smtClean="0">
                          <a:solidFill>
                            <a:schemeClr val="tx1"/>
                          </a:solidFill>
                          <a:latin typeface="Times New Roman" panose="02020603050405020304" pitchFamily="18" charset="0"/>
                          <a:cs typeface="Times New Roman" panose="02020603050405020304" pitchFamily="18" charset="0"/>
                        </a:rPr>
                        <a:t>90.39</a:t>
                      </a:r>
                      <a:endParaRPr lang="zh-CN" altLang="en-US" sz="1800" b="1"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noFill/>
                  </a:tcPr>
                </a:tc>
                <a:tc>
                  <a:txBody>
                    <a:bodyPr/>
                    <a:lstStyle/>
                    <a:p>
                      <a:pPr algn="ctr"/>
                      <a:r>
                        <a:rPr lang="en-US" altLang="zh-CN" sz="1800" b="1" dirty="0" smtClean="0">
                          <a:solidFill>
                            <a:schemeClr val="tx1"/>
                          </a:solidFill>
                          <a:latin typeface="Times New Roman" panose="02020603050405020304" pitchFamily="18" charset="0"/>
                          <a:cs typeface="Times New Roman" panose="02020603050405020304" pitchFamily="18" charset="0"/>
                        </a:rPr>
                        <a:t>5000</a:t>
                      </a:r>
                      <a:endParaRPr lang="zh-CN" altLang="en-US" sz="1800" b="1"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noFill/>
                  </a:tcPr>
                </a:tc>
              </a:tr>
              <a:tr h="352109">
                <a:tc>
                  <a:txBody>
                    <a:bodyPr/>
                    <a:lstStyle/>
                    <a:p>
                      <a:pPr algn="ctr"/>
                      <a:r>
                        <a:rPr lang="en-US" altLang="zh-CN" sz="1800" dirty="0" err="1" smtClean="0">
                          <a:solidFill>
                            <a:schemeClr val="tx1"/>
                          </a:solidFill>
                          <a:latin typeface="Times New Roman" panose="02020603050405020304" pitchFamily="18" charset="0"/>
                          <a:cs typeface="Times New Roman" panose="02020603050405020304" pitchFamily="18" charset="0"/>
                        </a:rPr>
                        <a:t>i</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l"/>
                      <a:r>
                        <a:rPr lang="en-US" altLang="zh-CN" sz="1800" b="0" kern="1200" dirty="0" smtClean="0">
                          <a:solidFill>
                            <a:schemeClr val="tx1"/>
                          </a:solidFill>
                          <a:latin typeface="Times New Roman" panose="02020603050405020304" pitchFamily="18" charset="0"/>
                          <a:ea typeface="+mn-ea"/>
                          <a:cs typeface="Times New Roman" panose="02020603050405020304" pitchFamily="18" charset="0"/>
                        </a:rPr>
                        <a:t>Convolutional layer with stride 2 is used for subsampling</a:t>
                      </a:r>
                      <a:endParaRPr lang="zh-CN" altLang="en-US" sz="1800" b="0" kern="1200" dirty="0">
                        <a:solidFill>
                          <a:schemeClr val="tx1"/>
                        </a:solidFill>
                        <a:latin typeface="Times New Roman" panose="02020603050405020304" pitchFamily="18" charset="0"/>
                        <a:ea typeface="+mn-ea"/>
                        <a:cs typeface="Times New Roman" panose="02020603050405020304" pitchFamily="18" charset="0"/>
                      </a:endParaRPr>
                    </a:p>
                  </a:txBody>
                  <a:tcPr anchor="ctr">
                    <a:noFill/>
                  </a:tcPr>
                </a:tc>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60.75</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r>
              <a:tr h="352109">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j</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l"/>
                      <a:r>
                        <a:rPr lang="en-US" altLang="zh-CN" sz="1800" b="0" kern="1200" dirty="0" smtClean="0">
                          <a:solidFill>
                            <a:schemeClr val="tx1"/>
                          </a:solidFill>
                          <a:latin typeface="Times New Roman" panose="02020603050405020304" pitchFamily="18" charset="0"/>
                          <a:ea typeface="+mn-ea"/>
                          <a:cs typeface="Times New Roman" panose="02020603050405020304" pitchFamily="18" charset="0"/>
                        </a:rPr>
                        <a:t>Replace the convolutional kernel with 5 × 5 kernel</a:t>
                      </a:r>
                      <a:endParaRPr lang="zh-CN" altLang="en-US" sz="1800" b="0" kern="1200" dirty="0">
                        <a:solidFill>
                          <a:schemeClr val="tx1"/>
                        </a:solidFill>
                        <a:latin typeface="Times New Roman" panose="02020603050405020304" pitchFamily="18" charset="0"/>
                        <a:ea typeface="+mn-ea"/>
                        <a:cs typeface="Times New Roman" panose="02020603050405020304" pitchFamily="18" charset="0"/>
                      </a:endParaRPr>
                    </a:p>
                  </a:txBody>
                  <a:tcPr anchor="ctr">
                    <a:noFill/>
                  </a:tcPr>
                </a:tc>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90.36</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9000</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r>
              <a:tr h="352109">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k</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l"/>
                      <a:r>
                        <a:rPr lang="en-US" altLang="zh-CN" sz="1800" b="0" kern="1200" dirty="0" smtClean="0">
                          <a:solidFill>
                            <a:schemeClr val="tx1"/>
                          </a:solidFill>
                          <a:latin typeface="Times New Roman" panose="02020603050405020304" pitchFamily="18" charset="0"/>
                          <a:ea typeface="+mn-ea"/>
                          <a:cs typeface="Times New Roman" panose="02020603050405020304" pitchFamily="18" charset="0"/>
                        </a:rPr>
                        <a:t>Introduce the ABS layer at the top of HPF layer</a:t>
                      </a:r>
                      <a:endParaRPr lang="zh-CN" altLang="en-US" sz="1800" b="0" kern="1200" dirty="0">
                        <a:solidFill>
                          <a:schemeClr val="tx1"/>
                        </a:solidFill>
                        <a:latin typeface="Times New Roman" panose="02020603050405020304" pitchFamily="18" charset="0"/>
                        <a:ea typeface="+mn-ea"/>
                        <a:cs typeface="Times New Roman" panose="02020603050405020304" pitchFamily="18" charset="0"/>
                      </a:endParaRPr>
                    </a:p>
                  </a:txBody>
                  <a:tcPr anchor="ctr">
                    <a:noFill/>
                  </a:tcPr>
                </a:tc>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87.66</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7000</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r>
              <a:tr h="352109">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l</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l"/>
                      <a:r>
                        <a:rPr lang="en-US" altLang="zh-CN" sz="1800" b="0" kern="1200" dirty="0" smtClean="0">
                          <a:solidFill>
                            <a:schemeClr val="tx1"/>
                          </a:solidFill>
                          <a:latin typeface="Times New Roman" panose="02020603050405020304" pitchFamily="18" charset="0"/>
                          <a:ea typeface="+mn-ea"/>
                          <a:cs typeface="Times New Roman" panose="02020603050405020304" pitchFamily="18" charset="0"/>
                        </a:rPr>
                        <a:t>Introduce the ABS layer at the bottom of HPF layer</a:t>
                      </a:r>
                      <a:endParaRPr lang="zh-CN" altLang="en-US" sz="1800" b="0" kern="1200" dirty="0">
                        <a:solidFill>
                          <a:schemeClr val="tx1"/>
                        </a:solidFill>
                        <a:latin typeface="Times New Roman" panose="02020603050405020304" pitchFamily="18" charset="0"/>
                        <a:ea typeface="+mn-ea"/>
                        <a:cs typeface="Times New Roman" panose="02020603050405020304" pitchFamily="18" charset="0"/>
                      </a:endParaRPr>
                    </a:p>
                  </a:txBody>
                  <a:tcPr anchor="ctr">
                    <a:noFill/>
                  </a:tcPr>
                </a:tc>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88.35</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8000</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r>
              <a:tr h="352109">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m</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r>
                        <a:rPr lang="en-US" altLang="zh-CN" sz="1800" b="0" kern="1200" dirty="0" smtClean="0">
                          <a:solidFill>
                            <a:schemeClr val="tx1"/>
                          </a:solidFill>
                          <a:latin typeface="Times New Roman" panose="02020603050405020304" pitchFamily="18" charset="0"/>
                          <a:ea typeface="+mn-ea"/>
                          <a:cs typeface="Times New Roman" panose="02020603050405020304" pitchFamily="18" charset="0"/>
                        </a:rPr>
                        <a:t>Replace all the activation function Tanh with ReLu and introduce the</a:t>
                      </a:r>
                      <a:r>
                        <a:rPr lang="en-US" altLang="zh-CN" sz="1800" b="0" kern="1200" baseline="0" dirty="0" smtClean="0">
                          <a:solidFill>
                            <a:schemeClr val="tx1"/>
                          </a:solidFill>
                          <a:latin typeface="Times New Roman" panose="02020603050405020304" pitchFamily="18" charset="0"/>
                          <a:ea typeface="+mn-ea"/>
                          <a:cs typeface="Times New Roman" panose="02020603050405020304" pitchFamily="18" charset="0"/>
                        </a:rPr>
                        <a:t> </a:t>
                      </a:r>
                      <a:r>
                        <a:rPr lang="en-US" altLang="zh-CN" sz="1800" b="0" kern="1200" dirty="0" smtClean="0">
                          <a:solidFill>
                            <a:schemeClr val="tx1"/>
                          </a:solidFill>
                          <a:latin typeface="Times New Roman" panose="02020603050405020304" pitchFamily="18" charset="0"/>
                          <a:ea typeface="+mn-ea"/>
                          <a:cs typeface="Times New Roman" panose="02020603050405020304" pitchFamily="18" charset="0"/>
                        </a:rPr>
                        <a:t>ABS layer at the top of HPF layer</a:t>
                      </a:r>
                      <a:endParaRPr lang="zh-CN" altLang="en-US" sz="1800" b="0" kern="1200" dirty="0">
                        <a:solidFill>
                          <a:schemeClr val="tx1"/>
                        </a:solidFill>
                        <a:latin typeface="Times New Roman" panose="02020603050405020304" pitchFamily="18" charset="0"/>
                        <a:ea typeface="+mn-ea"/>
                        <a:cs typeface="Times New Roman" panose="02020603050405020304" pitchFamily="18" charset="0"/>
                      </a:endParaRPr>
                    </a:p>
                  </a:txBody>
                  <a:tcPr anchor="ctr">
                    <a:noFill/>
                  </a:tcPr>
                </a:tc>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58.27</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r>
              <a:tr h="176055">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n</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l"/>
                      <a:r>
                        <a:rPr lang="en-US" altLang="zh-CN" sz="1800" b="0" kern="1200" dirty="0" smtClean="0">
                          <a:solidFill>
                            <a:schemeClr val="tx1"/>
                          </a:solidFill>
                          <a:latin typeface="Times New Roman" panose="02020603050405020304" pitchFamily="18" charset="0"/>
                          <a:ea typeface="+mn-ea"/>
                          <a:cs typeface="Times New Roman" panose="02020603050405020304" pitchFamily="18" charset="0"/>
                        </a:rPr>
                        <a:t>Replace all the activation function Tanh with ReLu</a:t>
                      </a:r>
                      <a:endParaRPr lang="zh-CN" altLang="en-US" sz="1800" b="0" kern="1200" dirty="0">
                        <a:solidFill>
                          <a:schemeClr val="tx1"/>
                        </a:solidFill>
                        <a:latin typeface="Times New Roman" panose="02020603050405020304" pitchFamily="18" charset="0"/>
                        <a:ea typeface="+mn-ea"/>
                        <a:cs typeface="Times New Roman" panose="02020603050405020304" pitchFamily="18" charset="0"/>
                      </a:endParaRPr>
                    </a:p>
                  </a:txBody>
                  <a:tcPr anchor="ctr">
                    <a:noFill/>
                  </a:tcPr>
                </a:tc>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51.09</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r>
              <a:tr h="176055">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o</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l"/>
                      <a:r>
                        <a:rPr lang="en-US" altLang="zh-CN" sz="1800" b="0" kern="1200" dirty="0" smtClean="0">
                          <a:solidFill>
                            <a:schemeClr val="tx1"/>
                          </a:solidFill>
                          <a:latin typeface="Times New Roman" panose="02020603050405020304" pitchFamily="18" charset="0"/>
                          <a:ea typeface="+mn-ea"/>
                          <a:cs typeface="Times New Roman" panose="02020603050405020304" pitchFamily="18" charset="0"/>
                        </a:rPr>
                        <a:t>Deepen the network to 7 blocks</a:t>
                      </a:r>
                      <a:endParaRPr lang="zh-CN" altLang="en-US" sz="1800" b="0" kern="1200" dirty="0">
                        <a:solidFill>
                          <a:schemeClr val="tx1"/>
                        </a:solidFill>
                        <a:latin typeface="Times New Roman" panose="02020603050405020304" pitchFamily="18" charset="0"/>
                        <a:ea typeface="+mn-ea"/>
                        <a:cs typeface="Times New Roman" panose="02020603050405020304" pitchFamily="18" charset="0"/>
                      </a:endParaRPr>
                    </a:p>
                  </a:txBody>
                  <a:tcPr anchor="ctr">
                    <a:noFill/>
                  </a:tcPr>
                </a:tc>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88.54</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7500</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r>
            </a:tbl>
          </a:graphicData>
        </a:graphic>
      </p:graphicFrame>
      <p:sp>
        <p:nvSpPr>
          <p:cNvPr id="6" name="标题 3"/>
          <p:cNvSpPr>
            <a:spLocks noGrp="1"/>
          </p:cNvSpPr>
          <p:nvPr>
            <p:ph type="title"/>
          </p:nvPr>
        </p:nvSpPr>
        <p:spPr>
          <a:xfrm>
            <a:off x="179512" y="777875"/>
            <a:ext cx="8964488" cy="490886"/>
          </a:xfrm>
        </p:spPr>
        <p:txBody>
          <a:bodyPr/>
          <a:lstStyle/>
          <a:p>
            <a:pPr algn="l"/>
            <a:r>
              <a:rPr lang="en-US" altLang="zh-CN" sz="2200" b="0" dirty="0">
                <a:latin typeface="Times New Roman" panose="02020603050405020304" pitchFamily="18" charset="0"/>
              </a:rPr>
              <a:t>CNN-based Steganalysis of MP3 Steganography in the Entropy Code Domain</a:t>
            </a:r>
          </a:p>
        </p:txBody>
      </p:sp>
      <p:sp>
        <p:nvSpPr>
          <p:cNvPr id="7" name="文本框 6"/>
          <p:cNvSpPr txBox="1"/>
          <p:nvPr/>
        </p:nvSpPr>
        <p:spPr>
          <a:xfrm>
            <a:off x="527050" y="1222152"/>
            <a:ext cx="7717358" cy="430887"/>
          </a:xfrm>
          <a:prstGeom prst="rect">
            <a:avLst/>
          </a:prstGeom>
          <a:noFill/>
        </p:spPr>
        <p:txBody>
          <a:bodyPr wrap="square" rtlCol="0">
            <a:spAutoFit/>
          </a:bodyPr>
          <a:lstStyle/>
          <a:p>
            <a:pPr marL="171450" indent="-171450">
              <a:buFont typeface="Wingdings" panose="05000000000000000000" charset="0"/>
              <a:buChar char="p"/>
            </a:pPr>
            <a:r>
              <a:rPr lang="zh-CN" altLang="en-US" sz="2200" dirty="0" smtClean="0">
                <a:sym typeface="+mn-ea"/>
              </a:rPr>
              <a:t> </a:t>
            </a:r>
            <a:r>
              <a:rPr lang="en-US" altLang="zh-CN" sz="2200" dirty="0" smtClean="0">
                <a:latin typeface="Times New Roman" panose="02020603050405020304" pitchFamily="18" charset="0"/>
                <a:cs typeface="Times New Roman" panose="02020603050405020304" pitchFamily="18" charset="0"/>
                <a:sym typeface="+mn-ea"/>
              </a:rPr>
              <a:t>Function of each layer </a:t>
            </a:r>
            <a:r>
              <a:rPr lang="en-US" altLang="zh-CN" sz="2200" dirty="0">
                <a:latin typeface="Times New Roman" panose="02020603050405020304" pitchFamily="18" charset="0"/>
                <a:cs typeface="Times New Roman" panose="02020603050405020304" pitchFamily="18" charset="0"/>
                <a:sym typeface="+mn-ea"/>
              </a:rPr>
              <a:t>(Fine-tune of the network</a:t>
            </a:r>
            <a:r>
              <a:rPr lang="en-US" altLang="zh-CN" sz="2200" dirty="0" smtClean="0">
                <a:latin typeface="Times New Roman" panose="02020603050405020304" pitchFamily="18" charset="0"/>
                <a:cs typeface="Times New Roman" panose="02020603050405020304" pitchFamily="18" charset="0"/>
                <a:sym typeface="+mn-ea"/>
              </a:rPr>
              <a:t>)</a:t>
            </a:r>
            <a:endParaRPr lang="zh-CN" altLang="en-US" sz="2200" dirty="0"/>
          </a:p>
        </p:txBody>
      </p:sp>
      <p:sp>
        <p:nvSpPr>
          <p:cNvPr id="8" name="矩形 7"/>
          <p:cNvSpPr/>
          <p:nvPr/>
        </p:nvSpPr>
        <p:spPr>
          <a:xfrm>
            <a:off x="755576" y="5900027"/>
            <a:ext cx="4703724" cy="400110"/>
          </a:xfrm>
          <a:prstGeom prst="rect">
            <a:avLst/>
          </a:prstGeom>
        </p:spPr>
        <p:txBody>
          <a:bodyPr wrap="none">
            <a:spAutoFit/>
          </a:bodyPr>
          <a:lstStyle/>
          <a:p>
            <a:r>
              <a:rPr lang="en-US" altLang="zh-CN" sz="2000" dirty="0" smtClean="0">
                <a:solidFill>
                  <a:srgbClr val="FF0000"/>
                </a:solidFill>
                <a:latin typeface="Times New Roman" panose="02020603050405020304" pitchFamily="18" charset="0"/>
                <a:cs typeface="Times New Roman" panose="02020603050405020304" pitchFamily="18" charset="0"/>
              </a:rPr>
              <a:t>Experimental setting: EECS</a:t>
            </a:r>
            <a:r>
              <a:rPr lang="en-US" altLang="zh-CN" sz="2000" dirty="0" smtClean="0">
                <a:solidFill>
                  <a:srgbClr val="FF0000"/>
                </a:solidFill>
                <a:latin typeface="+mj-ea"/>
                <a:ea typeface="+mj-ea"/>
                <a:cs typeface="Times New Roman" panose="02020603050405020304" pitchFamily="18" charset="0"/>
              </a:rPr>
              <a:t>,</a:t>
            </a:r>
            <a:r>
              <a:rPr lang="en-US" altLang="zh-CN" sz="2000" dirty="0" smtClean="0">
                <a:solidFill>
                  <a:srgbClr val="FF0000"/>
                </a:solidFill>
                <a:latin typeface="Times New Roman" panose="02020603050405020304" pitchFamily="18" charset="0"/>
                <a:cs typeface="Times New Roman" panose="02020603050405020304" pitchFamily="18" charset="0"/>
              </a:rPr>
              <a:t> 128kbps</a:t>
            </a:r>
            <a:r>
              <a:rPr lang="en-US" altLang="zh-CN" sz="2000" dirty="0">
                <a:solidFill>
                  <a:srgbClr val="FF0000"/>
                </a:solidFill>
                <a:latin typeface="+mj-ea"/>
                <a:ea typeface="+mj-ea"/>
                <a:cs typeface="Times New Roman" panose="02020603050405020304" pitchFamily="18" charset="0"/>
              </a:rPr>
              <a:t>,</a:t>
            </a:r>
            <a:r>
              <a:rPr lang="en-US" altLang="zh-CN" sz="2000" dirty="0" smtClean="0">
                <a:solidFill>
                  <a:srgbClr val="FF0000"/>
                </a:solidFill>
                <a:latin typeface="Times New Roman" panose="02020603050405020304" pitchFamily="18" charset="0"/>
                <a:cs typeface="Times New Roman" panose="02020603050405020304" pitchFamily="18" charset="0"/>
              </a:rPr>
              <a:t> W=2</a:t>
            </a:r>
          </a:p>
        </p:txBody>
      </p:sp>
    </p:spTree>
    <p:extLst>
      <p:ext uri="{BB962C8B-B14F-4D97-AF65-F5344CB8AC3E}">
        <p14:creationId xmlns:p14="http://schemas.microsoft.com/office/powerpoint/2010/main" val="245439248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27050" y="1222152"/>
            <a:ext cx="7717358" cy="430887"/>
          </a:xfrm>
          <a:prstGeom prst="rect">
            <a:avLst/>
          </a:prstGeom>
          <a:noFill/>
        </p:spPr>
        <p:txBody>
          <a:bodyPr wrap="square" rtlCol="0">
            <a:spAutoFit/>
          </a:bodyPr>
          <a:lstStyle/>
          <a:p>
            <a:pPr marL="171450" indent="-171450">
              <a:buFont typeface="Wingdings" panose="05000000000000000000" charset="0"/>
              <a:buChar char="p"/>
            </a:pPr>
            <a:r>
              <a:rPr lang="zh-CN" altLang="en-US" sz="2200" dirty="0" smtClean="0">
                <a:sym typeface="+mn-ea"/>
              </a:rPr>
              <a:t> </a:t>
            </a:r>
            <a:r>
              <a:rPr lang="en-US" altLang="zh-CN" sz="2200" dirty="0" smtClean="0">
                <a:latin typeface="Times New Roman" panose="02020603050405020304" pitchFamily="18" charset="0"/>
                <a:cs typeface="Times New Roman" panose="02020603050405020304" pitchFamily="18" charset="0"/>
                <a:sym typeface="+mn-ea"/>
              </a:rPr>
              <a:t>High Pass Filter (HPF)</a:t>
            </a:r>
            <a:endParaRPr lang="zh-CN" altLang="en-US" sz="2200" dirty="0"/>
          </a:p>
        </p:txBody>
      </p:sp>
      <p:sp>
        <p:nvSpPr>
          <p:cNvPr id="5" name="标题 3"/>
          <p:cNvSpPr>
            <a:spLocks noGrp="1"/>
          </p:cNvSpPr>
          <p:nvPr>
            <p:ph type="title"/>
          </p:nvPr>
        </p:nvSpPr>
        <p:spPr>
          <a:xfrm>
            <a:off x="179512" y="777874"/>
            <a:ext cx="8964488" cy="628905"/>
          </a:xfrm>
        </p:spPr>
        <p:txBody>
          <a:bodyPr/>
          <a:lstStyle/>
          <a:p>
            <a:pPr algn="l"/>
            <a:r>
              <a:rPr lang="en-US" altLang="zh-CN" sz="2200" b="0" dirty="0">
                <a:latin typeface="Times New Roman" panose="02020603050405020304" pitchFamily="18" charset="0"/>
              </a:rPr>
              <a:t>CNN-based Steganalysis of MP3 Steganography in the Entropy Code Domain</a:t>
            </a:r>
          </a:p>
        </p:txBody>
      </p:sp>
      <mc:AlternateContent xmlns:mc="http://schemas.openxmlformats.org/markup-compatibility/2006">
        <mc:Choice xmlns:a14="http://schemas.microsoft.com/office/drawing/2010/main" Requires="a14">
          <p:graphicFrame>
            <p:nvGraphicFramePr>
              <p:cNvPr id="7" name="表格 6"/>
              <p:cNvGraphicFramePr>
                <a:graphicFrameLocks noGrp="1"/>
              </p:cNvGraphicFramePr>
              <p:nvPr>
                <p:extLst>
                  <p:ext uri="{D42A27DB-BD31-4B8C-83A1-F6EECF244321}">
                    <p14:modId xmlns:p14="http://schemas.microsoft.com/office/powerpoint/2010/main" val="4281912382"/>
                  </p:ext>
                </p:extLst>
              </p:nvPr>
            </p:nvGraphicFramePr>
            <p:xfrm>
              <a:off x="1337729" y="1772816"/>
              <a:ext cx="6095999" cy="4079240"/>
            </p:xfrm>
            <a:graphic>
              <a:graphicData uri="http://schemas.openxmlformats.org/drawingml/2006/table">
                <a:tbl>
                  <a:tblPr firstRow="1" bandRow="1">
                    <a:tableStyleId>{5C22544A-7EE6-4342-B048-85BDC9FD1C3A}</a:tableStyleId>
                  </a:tblPr>
                  <a:tblGrid>
                    <a:gridCol w="870857"/>
                    <a:gridCol w="870857"/>
                    <a:gridCol w="870857"/>
                    <a:gridCol w="870857"/>
                    <a:gridCol w="870857"/>
                    <a:gridCol w="870857"/>
                    <a:gridCol w="870857"/>
                  </a:tblGrid>
                  <a:tr h="370840">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Bitrate</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W</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Origin</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14:m>
                            <m:oMathPara xmlns:m="http://schemas.openxmlformats.org/officeDocument/2006/math">
                              <m:oMathParaPr>
                                <m:jc m:val="centerGroup"/>
                              </m:oMathParaPr>
                              <m:oMath xmlns:m="http://schemas.openxmlformats.org/officeDocument/2006/math">
                                <m:sSubSup>
                                  <m:sSubSupPr>
                                    <m:ctrlPr>
                                      <a:rPr lang="el-GR" altLang="zh-CN" sz="1600"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SupPr>
                                  <m:e>
                                    <m:r>
                                      <m:rPr>
                                        <m:sty m:val="p"/>
                                      </m:rPr>
                                      <a:rPr lang="el-GR" altLang="zh-CN" sz="1600"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Δ</m:t>
                                    </m:r>
                                  </m:e>
                                  <m:sub>
                                    <m:r>
                                      <a:rPr lang="en-US" altLang="zh-CN" sz="1600"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𝑟</m:t>
                                    </m:r>
                                  </m:sub>
                                  <m:sup>
                                    <m:r>
                                      <a:rPr lang="en-US" altLang="zh-CN" sz="1600"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1</m:t>
                                    </m:r>
                                  </m:sup>
                                </m:sSubSup>
                              </m:oMath>
                            </m:oMathPara>
                          </a14:m>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14:m>
                            <m:oMathPara xmlns:m="http://schemas.openxmlformats.org/officeDocument/2006/math">
                              <m:oMathParaPr>
                                <m:jc m:val="centerGroup"/>
                              </m:oMathParaPr>
                              <m:oMath xmlns:m="http://schemas.openxmlformats.org/officeDocument/2006/math">
                                <m:sSubSup>
                                  <m:sSubSupPr>
                                    <m:ctrlPr>
                                      <a:rPr lang="el-GR" altLang="zh-CN" sz="1600" b="0"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ctrlPr>
                                  </m:sSubSupPr>
                                  <m:e>
                                    <m:r>
                                      <m:rPr>
                                        <m:sty m:val="p"/>
                                      </m:rPr>
                                      <a:rPr lang="el-GR" altLang="zh-CN" sz="1600" b="0"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Δ</m:t>
                                    </m:r>
                                  </m:e>
                                  <m:sub>
                                    <m:r>
                                      <a:rPr lang="en-US" altLang="zh-CN" sz="1600" b="0"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𝑟</m:t>
                                    </m:r>
                                  </m:sub>
                                  <m:sup>
                                    <m:r>
                                      <a:rPr lang="en-US" altLang="zh-CN" sz="1600" b="0"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2</m:t>
                                    </m:r>
                                  </m:sup>
                                </m:sSubSup>
                              </m:oMath>
                            </m:oMathPara>
                          </a14:m>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14:m>
                            <m:oMathPara xmlns:m="http://schemas.openxmlformats.org/officeDocument/2006/math">
                              <m:oMathParaPr>
                                <m:jc m:val="centerGroup"/>
                              </m:oMathParaPr>
                              <m:oMath xmlns:m="http://schemas.openxmlformats.org/officeDocument/2006/math">
                                <m:sSubSup>
                                  <m:sSubSupPr>
                                    <m:ctrlPr>
                                      <a:rPr lang="el-GR" altLang="zh-CN" sz="1600"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SupPr>
                                  <m:e>
                                    <m:r>
                                      <m:rPr>
                                        <m:sty m:val="p"/>
                                      </m:rPr>
                                      <a:rPr lang="el-GR" altLang="zh-CN" sz="1600"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Δ</m:t>
                                    </m:r>
                                  </m:e>
                                  <m:sub>
                                    <m:r>
                                      <a:rPr lang="en-US" altLang="zh-CN" sz="1600"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𝑐</m:t>
                                    </m:r>
                                  </m:sub>
                                  <m:sup>
                                    <m:r>
                                      <a:rPr lang="en-US" altLang="zh-CN" sz="1600"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1</m:t>
                                    </m:r>
                                  </m:sup>
                                </m:sSubSup>
                              </m:oMath>
                            </m:oMathPara>
                          </a14:m>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14:m>
                            <m:oMathPara xmlns:m="http://schemas.openxmlformats.org/officeDocument/2006/math">
                              <m:oMathParaPr>
                                <m:jc m:val="centerGroup"/>
                              </m:oMathParaPr>
                              <m:oMath xmlns:m="http://schemas.openxmlformats.org/officeDocument/2006/math">
                                <m:sSubSup>
                                  <m:sSubSupPr>
                                    <m:ctrlPr>
                                      <a:rPr lang="el-GR" altLang="zh-CN" sz="1600"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SupPr>
                                  <m:e>
                                    <m:r>
                                      <m:rPr>
                                        <m:sty m:val="p"/>
                                      </m:rPr>
                                      <a:rPr lang="el-GR" altLang="zh-CN" sz="1600"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Δ</m:t>
                                    </m:r>
                                  </m:e>
                                  <m:sub>
                                    <m:r>
                                      <a:rPr lang="en-US" altLang="zh-CN" sz="1600"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𝑐</m:t>
                                    </m:r>
                                  </m:sub>
                                  <m:sup>
                                    <m:r>
                                      <a:rPr lang="en-US" altLang="zh-CN" sz="1600"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2</m:t>
                                    </m:r>
                                  </m:sup>
                                </m:sSubSup>
                              </m:oMath>
                            </m:oMathPara>
                          </a14:m>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70840">
                    <a:tc rowSpan="5">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128</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2</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altLang="zh-CN" sz="16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8.75</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altLang="zh-CN" sz="16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16.52</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b="1"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23.68</a:t>
                          </a:r>
                          <a:endParaRPr lang="zh-CN" altLang="en-US" sz="1600" b="1" dirty="0" smtClean="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altLang="zh-CN" sz="16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11.70</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altLang="zh-CN" sz="16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16.89</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r>
                  <a:tr h="370840">
                    <a:tc vMerge="1">
                      <a:txBody>
                        <a:bodyPr/>
                        <a:lstStyle/>
                        <a:p>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3</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5.14</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9.93</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1" dirty="0" smtClean="0">
                              <a:solidFill>
                                <a:schemeClr val="tx1"/>
                              </a:solidFill>
                              <a:latin typeface="Times New Roman" panose="02020603050405020304" pitchFamily="18" charset="0"/>
                              <a:cs typeface="Times New Roman" panose="02020603050405020304" pitchFamily="18" charset="0"/>
                            </a:rPr>
                            <a:t>14.46</a:t>
                          </a:r>
                          <a:endParaRPr lang="zh-CN" altLang="en-US" sz="1600" b="1"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6.94</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10.03</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370840">
                    <a:tc vMerge="1">
                      <a:txBody>
                        <a:bodyPr/>
                        <a:lstStyle/>
                        <a:p>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4</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3.36</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6.57</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1" dirty="0" smtClean="0">
                              <a:solidFill>
                                <a:schemeClr val="tx1"/>
                              </a:solidFill>
                              <a:latin typeface="Times New Roman" panose="02020603050405020304" pitchFamily="18" charset="0"/>
                              <a:cs typeface="Times New Roman" panose="02020603050405020304" pitchFamily="18" charset="0"/>
                            </a:rPr>
                            <a:t>9.65</a:t>
                          </a:r>
                          <a:endParaRPr lang="zh-CN" altLang="en-US" sz="1600" b="1"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4.59</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6.66</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370840">
                    <a:tc vMerge="1">
                      <a:txBody>
                        <a:bodyPr/>
                        <a:lstStyle/>
                        <a:p>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5</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2.42</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4.77</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1" dirty="0" smtClean="0">
                              <a:solidFill>
                                <a:schemeClr val="tx1"/>
                              </a:solidFill>
                              <a:latin typeface="Times New Roman" panose="02020603050405020304" pitchFamily="18" charset="0"/>
                              <a:cs typeface="Times New Roman" panose="02020603050405020304" pitchFamily="18" charset="0"/>
                            </a:rPr>
                            <a:t>7.04</a:t>
                          </a:r>
                          <a:endParaRPr lang="zh-CN" altLang="en-US" sz="1600" b="1"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3.32</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4.81</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370840">
                    <a:tc vMerge="1">
                      <a:txBody>
                        <a:bodyPr/>
                        <a:lstStyle/>
                        <a:p>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6</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1.99</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3.93</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b="1" dirty="0" smtClean="0">
                              <a:solidFill>
                                <a:schemeClr val="tx1"/>
                              </a:solidFill>
                              <a:latin typeface="Times New Roman" panose="02020603050405020304" pitchFamily="18" charset="0"/>
                              <a:cs typeface="Times New Roman" panose="02020603050405020304" pitchFamily="18" charset="0"/>
                            </a:rPr>
                            <a:t>5.81</a:t>
                          </a:r>
                          <a:endParaRPr lang="zh-CN" altLang="en-US" sz="1600" b="1"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2.74</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3.95</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70840">
                    <a:tc rowSpan="5">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320</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2</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9.53</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17.81</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altLang="zh-CN" sz="1600" b="1" dirty="0" smtClean="0">
                              <a:solidFill>
                                <a:schemeClr val="tx1"/>
                              </a:solidFill>
                              <a:latin typeface="Times New Roman" panose="02020603050405020304" pitchFamily="18" charset="0"/>
                              <a:cs typeface="Times New Roman" panose="02020603050405020304" pitchFamily="18" charset="0"/>
                            </a:rPr>
                            <a:t>25.42</a:t>
                          </a:r>
                          <a:endParaRPr lang="zh-CN" altLang="en-US" sz="1600" b="1"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12.32</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18.55</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r>
                  <a:tr h="370840">
                    <a:tc vMerge="1">
                      <a:txBody>
                        <a:bodyPr/>
                        <a:lstStyle/>
                        <a:p>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3</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6.08</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11.61</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1" dirty="0" smtClean="0">
                              <a:solidFill>
                                <a:schemeClr val="tx1"/>
                              </a:solidFill>
                              <a:latin typeface="Times New Roman" panose="02020603050405020304" pitchFamily="18" charset="0"/>
                              <a:cs typeface="Times New Roman" panose="02020603050405020304" pitchFamily="18" charset="0"/>
                            </a:rPr>
                            <a:t>16.84</a:t>
                          </a:r>
                          <a:endParaRPr lang="zh-CN" altLang="en-US" sz="1600" b="1"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7.93</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12.03</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370840">
                    <a:tc vMerge="1">
                      <a:txBody>
                        <a:bodyPr/>
                        <a:lstStyle/>
                        <a:p>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4</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3.89</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7.55</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1" dirty="0" smtClean="0">
                              <a:solidFill>
                                <a:schemeClr val="tx1"/>
                              </a:solidFill>
                              <a:latin typeface="Times New Roman" panose="02020603050405020304" pitchFamily="18" charset="0"/>
                              <a:cs typeface="Times New Roman" panose="02020603050405020304" pitchFamily="18" charset="0"/>
                            </a:rPr>
                            <a:t>11.06</a:t>
                          </a:r>
                          <a:endParaRPr lang="zh-CN" altLang="en-US" sz="1600" b="1"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5.15</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7.81</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370840">
                    <a:tc vMerge="1">
                      <a:txBody>
                        <a:bodyPr/>
                        <a:lstStyle/>
                        <a:p>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5</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3.24</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6.29</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1" dirty="0" smtClean="0">
                              <a:solidFill>
                                <a:schemeClr val="tx1"/>
                              </a:solidFill>
                              <a:latin typeface="Times New Roman" panose="02020603050405020304" pitchFamily="18" charset="0"/>
                              <a:cs typeface="Times New Roman" panose="02020603050405020304" pitchFamily="18" charset="0"/>
                            </a:rPr>
                            <a:t>9.25</a:t>
                          </a:r>
                          <a:endParaRPr lang="zh-CN" altLang="en-US" sz="1600" b="1"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4.26</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6.48</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370840">
                    <a:tc vMerge="1">
                      <a:txBody>
                        <a:bodyPr/>
                        <a:lstStyle/>
                        <a:p>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6</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2.58</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5.04</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b="1" dirty="0" smtClean="0">
                              <a:solidFill>
                                <a:schemeClr val="tx1"/>
                              </a:solidFill>
                              <a:latin typeface="Times New Roman" panose="02020603050405020304" pitchFamily="18" charset="0"/>
                              <a:cs typeface="Times New Roman" panose="02020603050405020304" pitchFamily="18" charset="0"/>
                            </a:rPr>
                            <a:t>7.43</a:t>
                          </a:r>
                          <a:endParaRPr lang="zh-CN" altLang="en-US" sz="1600" b="1"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3.40</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5.20</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mc:Choice>
        <mc:Fallback>
          <p:graphicFrame>
            <p:nvGraphicFramePr>
              <p:cNvPr id="7" name="表格 6"/>
              <p:cNvGraphicFramePr>
                <a:graphicFrameLocks noGrp="1"/>
              </p:cNvGraphicFramePr>
              <p:nvPr>
                <p:extLst>
                  <p:ext uri="{D42A27DB-BD31-4B8C-83A1-F6EECF244321}">
                    <p14:modId xmlns:p14="http://schemas.microsoft.com/office/powerpoint/2010/main" val="4281912382"/>
                  </p:ext>
                </p:extLst>
              </p:nvPr>
            </p:nvGraphicFramePr>
            <p:xfrm>
              <a:off x="1337729" y="1772816"/>
              <a:ext cx="6095999" cy="4079240"/>
            </p:xfrm>
            <a:graphic>
              <a:graphicData uri="http://schemas.openxmlformats.org/drawingml/2006/table">
                <a:tbl>
                  <a:tblPr firstRow="1" bandRow="1">
                    <a:tableStyleId>{5C22544A-7EE6-4342-B048-85BDC9FD1C3A}</a:tableStyleId>
                  </a:tblPr>
                  <a:tblGrid>
                    <a:gridCol w="870857"/>
                    <a:gridCol w="870857"/>
                    <a:gridCol w="870857"/>
                    <a:gridCol w="870857"/>
                    <a:gridCol w="870857"/>
                    <a:gridCol w="870857"/>
                    <a:gridCol w="870857"/>
                  </a:tblGrid>
                  <a:tr h="370840">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Bitrate</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W</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Origin</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3"/>
                          <a:stretch>
                            <a:fillRect l="-300000" r="-300699" b="-1014754"/>
                          </a:stretch>
                        </a:blipFill>
                      </a:tcPr>
                    </a:tc>
                    <a:tc>
                      <a:txBody>
                        <a:bodyPr/>
                        <a:lstStyle/>
                        <a:p>
                          <a:endParaRPr lang="zh-CN"/>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3"/>
                          <a:stretch>
                            <a:fillRect l="-400000" r="-200699" b="-1014754"/>
                          </a:stretch>
                        </a:blipFill>
                      </a:tcPr>
                    </a:tc>
                    <a:tc>
                      <a:txBody>
                        <a:bodyPr/>
                        <a:lstStyle/>
                        <a:p>
                          <a:endParaRPr lang="zh-CN"/>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3"/>
                          <a:stretch>
                            <a:fillRect l="-500000" r="-100699" b="-1014754"/>
                          </a:stretch>
                        </a:blipFill>
                      </a:tcPr>
                    </a:tc>
                    <a:tc>
                      <a:txBody>
                        <a:bodyPr/>
                        <a:lstStyle/>
                        <a:p>
                          <a:endParaRPr lang="zh-CN"/>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3"/>
                          <a:stretch>
                            <a:fillRect l="-600000" r="-699" b="-1014754"/>
                          </a:stretch>
                        </a:blipFill>
                      </a:tcPr>
                    </a:tc>
                  </a:tr>
                  <a:tr h="370840">
                    <a:tc rowSpan="5">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128</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2</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altLang="zh-CN" sz="16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8.75</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altLang="zh-CN" sz="16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16.52</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b="1"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23.68</a:t>
                          </a:r>
                          <a:endParaRPr lang="zh-CN" altLang="en-US" sz="1600" b="1" dirty="0" smtClean="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altLang="zh-CN" sz="16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11.70</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altLang="zh-CN" sz="16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16.89</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r>
                  <a:tr h="370840">
                    <a:tc vMerge="1">
                      <a:txBody>
                        <a:bodyPr/>
                        <a:lstStyle/>
                        <a:p>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3</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5.14</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9.93</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1" dirty="0" smtClean="0">
                              <a:solidFill>
                                <a:schemeClr val="tx1"/>
                              </a:solidFill>
                              <a:latin typeface="Times New Roman" panose="02020603050405020304" pitchFamily="18" charset="0"/>
                              <a:cs typeface="Times New Roman" panose="02020603050405020304" pitchFamily="18" charset="0"/>
                            </a:rPr>
                            <a:t>14.46</a:t>
                          </a:r>
                          <a:endParaRPr lang="zh-CN" altLang="en-US" sz="1600" b="1"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6.94</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10.03</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370840">
                    <a:tc vMerge="1">
                      <a:txBody>
                        <a:bodyPr/>
                        <a:lstStyle/>
                        <a:p>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4</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3.36</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6.57</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1" dirty="0" smtClean="0">
                              <a:solidFill>
                                <a:schemeClr val="tx1"/>
                              </a:solidFill>
                              <a:latin typeface="Times New Roman" panose="02020603050405020304" pitchFamily="18" charset="0"/>
                              <a:cs typeface="Times New Roman" panose="02020603050405020304" pitchFamily="18" charset="0"/>
                            </a:rPr>
                            <a:t>9.65</a:t>
                          </a:r>
                          <a:endParaRPr lang="zh-CN" altLang="en-US" sz="1600" b="1"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4.59</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6.66</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370840">
                    <a:tc vMerge="1">
                      <a:txBody>
                        <a:bodyPr/>
                        <a:lstStyle/>
                        <a:p>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5</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2.42</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4.77</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1" dirty="0" smtClean="0">
                              <a:solidFill>
                                <a:schemeClr val="tx1"/>
                              </a:solidFill>
                              <a:latin typeface="Times New Roman" panose="02020603050405020304" pitchFamily="18" charset="0"/>
                              <a:cs typeface="Times New Roman" panose="02020603050405020304" pitchFamily="18" charset="0"/>
                            </a:rPr>
                            <a:t>7.04</a:t>
                          </a:r>
                          <a:endParaRPr lang="zh-CN" altLang="en-US" sz="1600" b="1"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3.32</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4.81</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370840">
                    <a:tc vMerge="1">
                      <a:txBody>
                        <a:bodyPr/>
                        <a:lstStyle/>
                        <a:p>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6</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1.99</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3.93</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b="1" dirty="0" smtClean="0">
                              <a:solidFill>
                                <a:schemeClr val="tx1"/>
                              </a:solidFill>
                              <a:latin typeface="Times New Roman" panose="02020603050405020304" pitchFamily="18" charset="0"/>
                              <a:cs typeface="Times New Roman" panose="02020603050405020304" pitchFamily="18" charset="0"/>
                            </a:rPr>
                            <a:t>5.81</a:t>
                          </a:r>
                          <a:endParaRPr lang="zh-CN" altLang="en-US" sz="1600" b="1"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2.74</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3.95</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70840">
                    <a:tc rowSpan="5">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320</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2</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9.53</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17.81</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altLang="zh-CN" sz="1600" b="1" dirty="0" smtClean="0">
                              <a:solidFill>
                                <a:schemeClr val="tx1"/>
                              </a:solidFill>
                              <a:latin typeface="Times New Roman" panose="02020603050405020304" pitchFamily="18" charset="0"/>
                              <a:cs typeface="Times New Roman" panose="02020603050405020304" pitchFamily="18" charset="0"/>
                            </a:rPr>
                            <a:t>25.42</a:t>
                          </a:r>
                          <a:endParaRPr lang="zh-CN" altLang="en-US" sz="1600" b="1"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12.32</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18.55</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r>
                  <a:tr h="370840">
                    <a:tc vMerge="1">
                      <a:txBody>
                        <a:bodyPr/>
                        <a:lstStyle/>
                        <a:p>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3</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6.08</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11.61</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1" dirty="0" smtClean="0">
                              <a:solidFill>
                                <a:schemeClr val="tx1"/>
                              </a:solidFill>
                              <a:latin typeface="Times New Roman" panose="02020603050405020304" pitchFamily="18" charset="0"/>
                              <a:cs typeface="Times New Roman" panose="02020603050405020304" pitchFamily="18" charset="0"/>
                            </a:rPr>
                            <a:t>16.84</a:t>
                          </a:r>
                          <a:endParaRPr lang="zh-CN" altLang="en-US" sz="1600" b="1"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7.93</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12.03</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370840">
                    <a:tc vMerge="1">
                      <a:txBody>
                        <a:bodyPr/>
                        <a:lstStyle/>
                        <a:p>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4</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3.89</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7.55</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1" dirty="0" smtClean="0">
                              <a:solidFill>
                                <a:schemeClr val="tx1"/>
                              </a:solidFill>
                              <a:latin typeface="Times New Roman" panose="02020603050405020304" pitchFamily="18" charset="0"/>
                              <a:cs typeface="Times New Roman" panose="02020603050405020304" pitchFamily="18" charset="0"/>
                            </a:rPr>
                            <a:t>11.06</a:t>
                          </a:r>
                          <a:endParaRPr lang="zh-CN" altLang="en-US" sz="1600" b="1"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5.15</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7.81</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370840">
                    <a:tc vMerge="1">
                      <a:txBody>
                        <a:bodyPr/>
                        <a:lstStyle/>
                        <a:p>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5</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3.24</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6.29</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1" dirty="0" smtClean="0">
                              <a:solidFill>
                                <a:schemeClr val="tx1"/>
                              </a:solidFill>
                              <a:latin typeface="Times New Roman" panose="02020603050405020304" pitchFamily="18" charset="0"/>
                              <a:cs typeface="Times New Roman" panose="02020603050405020304" pitchFamily="18" charset="0"/>
                            </a:rPr>
                            <a:t>9.25</a:t>
                          </a:r>
                          <a:endParaRPr lang="zh-CN" altLang="en-US" sz="1600" b="1"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4.26</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6.48</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370840">
                    <a:tc vMerge="1">
                      <a:txBody>
                        <a:bodyPr/>
                        <a:lstStyle/>
                        <a:p>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6</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2.58</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5.04</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b="1" dirty="0" smtClean="0">
                              <a:solidFill>
                                <a:schemeClr val="tx1"/>
                              </a:solidFill>
                              <a:latin typeface="Times New Roman" panose="02020603050405020304" pitchFamily="18" charset="0"/>
                              <a:cs typeface="Times New Roman" panose="02020603050405020304" pitchFamily="18" charset="0"/>
                            </a:rPr>
                            <a:t>7.43</a:t>
                          </a:r>
                          <a:endParaRPr lang="zh-CN" altLang="en-US" sz="1600" b="1"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3.40</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5.20</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mc:Fallback>
      </mc:AlternateContent>
    </p:spTree>
    <p:extLst>
      <p:ext uri="{BB962C8B-B14F-4D97-AF65-F5344CB8AC3E}">
        <p14:creationId xmlns:p14="http://schemas.microsoft.com/office/powerpoint/2010/main" val="336089971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27050" y="1222152"/>
            <a:ext cx="7717358" cy="430887"/>
          </a:xfrm>
          <a:prstGeom prst="rect">
            <a:avLst/>
          </a:prstGeom>
          <a:noFill/>
        </p:spPr>
        <p:txBody>
          <a:bodyPr wrap="square" rtlCol="0">
            <a:spAutoFit/>
          </a:bodyPr>
          <a:lstStyle/>
          <a:p>
            <a:pPr marL="171450" indent="-171450">
              <a:buFont typeface="Wingdings" panose="05000000000000000000" charset="0"/>
              <a:buChar char="p"/>
            </a:pPr>
            <a:r>
              <a:rPr lang="zh-CN" altLang="en-US" sz="2200" dirty="0" smtClean="0">
                <a:sym typeface="+mn-ea"/>
              </a:rPr>
              <a:t> </a:t>
            </a:r>
            <a:r>
              <a:rPr lang="en-US" altLang="zh-CN" sz="2200" dirty="0" smtClean="0">
                <a:latin typeface="Times New Roman" panose="02020603050405020304" pitchFamily="18" charset="0"/>
                <a:cs typeface="Times New Roman" panose="02020603050405020304" pitchFamily="18" charset="0"/>
                <a:sym typeface="+mn-ea"/>
              </a:rPr>
              <a:t>High Pass Filter (HPF)</a:t>
            </a:r>
            <a:endParaRPr lang="zh-CN" altLang="en-US" sz="2200" dirty="0"/>
          </a:p>
        </p:txBody>
      </p:sp>
      <p:sp>
        <p:nvSpPr>
          <p:cNvPr id="5" name="标题 3"/>
          <p:cNvSpPr>
            <a:spLocks noGrp="1"/>
          </p:cNvSpPr>
          <p:nvPr>
            <p:ph type="title"/>
          </p:nvPr>
        </p:nvSpPr>
        <p:spPr>
          <a:xfrm>
            <a:off x="179512" y="777874"/>
            <a:ext cx="8964488" cy="628905"/>
          </a:xfrm>
        </p:spPr>
        <p:txBody>
          <a:bodyPr/>
          <a:lstStyle/>
          <a:p>
            <a:pPr algn="l"/>
            <a:r>
              <a:rPr lang="en-US" altLang="zh-CN" sz="2200" b="0" dirty="0">
                <a:latin typeface="Times New Roman" panose="02020603050405020304" pitchFamily="18" charset="0"/>
              </a:rPr>
              <a:t>CNN-based Steganalysis of MP3 Steganography in the Entropy Code Domain</a:t>
            </a:r>
          </a:p>
        </p:txBody>
      </p:sp>
      <p:graphicFrame>
        <p:nvGraphicFramePr>
          <p:cNvPr id="6" name="表格 5"/>
          <p:cNvGraphicFramePr>
            <a:graphicFrameLocks noGrp="1"/>
          </p:cNvGraphicFramePr>
          <p:nvPr>
            <p:extLst>
              <p:ext uri="{D42A27DB-BD31-4B8C-83A1-F6EECF244321}">
                <p14:modId xmlns:p14="http://schemas.microsoft.com/office/powerpoint/2010/main" val="569409516"/>
              </p:ext>
            </p:extLst>
          </p:nvPr>
        </p:nvGraphicFramePr>
        <p:xfrm>
          <a:off x="251520" y="1916832"/>
          <a:ext cx="8640959" cy="1235576"/>
        </p:xfrm>
        <a:graphic>
          <a:graphicData uri="http://schemas.openxmlformats.org/drawingml/2006/table">
            <a:tbl>
              <a:tblPr firstRow="1" bandRow="1">
                <a:tableStyleId>{5C22544A-7EE6-4342-B048-85BDC9FD1C3A}</a:tableStyleId>
              </a:tblPr>
              <a:tblGrid>
                <a:gridCol w="446946"/>
                <a:gridCol w="5872010"/>
                <a:gridCol w="1152128"/>
                <a:gridCol w="1169875"/>
              </a:tblGrid>
              <a:tr h="504056">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ID</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noFill/>
                  </a:tcPr>
                </a:tc>
                <a:tc>
                  <a:txBody>
                    <a:bodyPr/>
                    <a:lstStyle/>
                    <a:p>
                      <a:pPr algn="l"/>
                      <a:r>
                        <a:rPr lang="en-US" altLang="zh-CN" sz="1800" dirty="0" smtClean="0">
                          <a:solidFill>
                            <a:schemeClr val="tx1"/>
                          </a:solidFill>
                          <a:latin typeface="Times New Roman" panose="02020603050405020304" pitchFamily="18" charset="0"/>
                          <a:cs typeface="Times New Roman" panose="02020603050405020304" pitchFamily="18" charset="0"/>
                        </a:rPr>
                        <a:t>The description of the modification</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noFill/>
                  </a:tcPr>
                </a:tc>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Accuracy</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noFill/>
                  </a:tcPr>
                </a:tc>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Iterations</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noFill/>
                  </a:tcPr>
                </a:tc>
              </a:tr>
              <a:tr h="352109">
                <a:tc>
                  <a:txBody>
                    <a:bodyPr/>
                    <a:lstStyle/>
                    <a:p>
                      <a:pPr algn="ctr"/>
                      <a:r>
                        <a:rPr lang="en-US" altLang="zh-CN" sz="1800" b="1" dirty="0" smtClean="0">
                          <a:solidFill>
                            <a:schemeClr val="tx1"/>
                          </a:solidFill>
                          <a:latin typeface="Times New Roman" panose="02020603050405020304" pitchFamily="18" charset="0"/>
                          <a:cs typeface="Times New Roman" panose="02020603050405020304" pitchFamily="18" charset="0"/>
                        </a:rPr>
                        <a:t>a</a:t>
                      </a:r>
                      <a:endParaRPr lang="zh-CN" altLang="en-US" sz="1800" b="1"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noFill/>
                  </a:tcPr>
                </a:tc>
                <a:tc>
                  <a:txBody>
                    <a:bodyPr/>
                    <a:lstStyle/>
                    <a:p>
                      <a:pPr algn="l"/>
                      <a:r>
                        <a:rPr lang="en-US" altLang="zh-CN" sz="1800" b="1" kern="1200" dirty="0" smtClean="0">
                          <a:solidFill>
                            <a:schemeClr val="tx1"/>
                          </a:solidFill>
                          <a:latin typeface="Times New Roman" panose="02020603050405020304" pitchFamily="18" charset="0"/>
                          <a:ea typeface="+mn-ea"/>
                          <a:cs typeface="Times New Roman" panose="02020603050405020304" pitchFamily="18" charset="0"/>
                        </a:rPr>
                        <a:t>The proposed network</a:t>
                      </a:r>
                      <a:endParaRPr lang="zh-CN" altLang="en-US" sz="1800" b="1" kern="1200" dirty="0">
                        <a:solidFill>
                          <a:schemeClr val="tx1"/>
                        </a:solidFill>
                        <a:latin typeface="Times New Roman" panose="02020603050405020304" pitchFamily="18" charset="0"/>
                        <a:ea typeface="+mn-ea"/>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noFill/>
                  </a:tcPr>
                </a:tc>
                <a:tc>
                  <a:txBody>
                    <a:bodyPr/>
                    <a:lstStyle/>
                    <a:p>
                      <a:pPr algn="ctr"/>
                      <a:r>
                        <a:rPr lang="en-US" altLang="zh-CN" sz="1800" b="1" dirty="0" smtClean="0">
                          <a:solidFill>
                            <a:schemeClr val="tx1"/>
                          </a:solidFill>
                          <a:latin typeface="Times New Roman" panose="02020603050405020304" pitchFamily="18" charset="0"/>
                          <a:cs typeface="Times New Roman" panose="02020603050405020304" pitchFamily="18" charset="0"/>
                        </a:rPr>
                        <a:t>90.39</a:t>
                      </a:r>
                      <a:endParaRPr lang="zh-CN" altLang="en-US" sz="1800" b="1"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noFill/>
                  </a:tcPr>
                </a:tc>
                <a:tc>
                  <a:txBody>
                    <a:bodyPr/>
                    <a:lstStyle/>
                    <a:p>
                      <a:pPr algn="ctr"/>
                      <a:r>
                        <a:rPr lang="en-US" altLang="zh-CN" sz="1800" b="1" dirty="0" smtClean="0">
                          <a:solidFill>
                            <a:schemeClr val="tx1"/>
                          </a:solidFill>
                          <a:latin typeface="Times New Roman" panose="02020603050405020304" pitchFamily="18" charset="0"/>
                          <a:cs typeface="Times New Roman" panose="02020603050405020304" pitchFamily="18" charset="0"/>
                        </a:rPr>
                        <a:t>5000</a:t>
                      </a:r>
                      <a:endParaRPr lang="zh-CN" altLang="en-US" sz="1800" b="1"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noFill/>
                  </a:tcPr>
                </a:tc>
              </a:tr>
              <a:tr h="352109">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f</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l"/>
                      <a:r>
                        <a:rPr lang="en-US" altLang="zh-CN" sz="1800" b="1" kern="1200" dirty="0" smtClean="0">
                          <a:solidFill>
                            <a:schemeClr val="tx1"/>
                          </a:solidFill>
                          <a:latin typeface="Times New Roman" panose="02020603050405020304" pitchFamily="18" charset="0"/>
                          <a:ea typeface="+mn-ea"/>
                          <a:cs typeface="Times New Roman" panose="02020603050405020304" pitchFamily="18" charset="0"/>
                        </a:rPr>
                        <a:t>Remove</a:t>
                      </a:r>
                      <a:r>
                        <a:rPr lang="en-US" altLang="zh-CN" sz="1800" b="0" kern="1200" dirty="0" smtClean="0">
                          <a:solidFill>
                            <a:schemeClr val="tx1"/>
                          </a:solidFill>
                          <a:latin typeface="Times New Roman" panose="02020603050405020304" pitchFamily="18" charset="0"/>
                          <a:ea typeface="+mn-ea"/>
                          <a:cs typeface="Times New Roman" panose="02020603050405020304" pitchFamily="18" charset="0"/>
                        </a:rPr>
                        <a:t> the high pass filter layer</a:t>
                      </a:r>
                      <a:endParaRPr lang="zh-CN" altLang="en-US" sz="1800" b="0" kern="1200" dirty="0">
                        <a:solidFill>
                          <a:schemeClr val="tx1"/>
                        </a:solidFill>
                        <a:latin typeface="Times New Roman" panose="02020603050405020304" pitchFamily="18" charset="0"/>
                        <a:ea typeface="+mn-ea"/>
                        <a:cs typeface="Times New Roman" panose="02020603050405020304" pitchFamily="18" charset="0"/>
                      </a:endParaRPr>
                    </a:p>
                  </a:txBody>
                  <a:tcPr anchor="ctr">
                    <a:noFill/>
                  </a:tcPr>
                </a:tc>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88.87</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10000</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r>
            </a:tbl>
          </a:graphicData>
        </a:graphic>
      </p:graphicFrame>
      <p:sp>
        <p:nvSpPr>
          <p:cNvPr id="7" name="文本框 6"/>
          <p:cNvSpPr txBox="1"/>
          <p:nvPr/>
        </p:nvSpPr>
        <p:spPr>
          <a:xfrm>
            <a:off x="527050" y="4509120"/>
            <a:ext cx="6781254" cy="1150571"/>
          </a:xfrm>
          <a:prstGeom prst="rect">
            <a:avLst/>
          </a:prstGeom>
          <a:noFill/>
        </p:spPr>
        <p:txBody>
          <a:bodyPr wrap="square" rtlCol="0">
            <a:spAutoFit/>
          </a:bodyPr>
          <a:lstStyle/>
          <a:p>
            <a:r>
              <a:rPr lang="en-US" altLang="zh-CN" dirty="0" smtClean="0">
                <a:latin typeface="Times New Roman" panose="02020603050405020304" pitchFamily="18" charset="0"/>
                <a:cs typeface="Times New Roman" panose="02020603050405020304" pitchFamily="18" charset="0"/>
              </a:rPr>
              <a:t>Something about</a:t>
            </a:r>
            <a:r>
              <a:rPr lang="en-US" altLang="zh-CN" b="1" dirty="0" smtClean="0">
                <a:latin typeface="Times New Roman" panose="02020603050405020304" pitchFamily="18" charset="0"/>
                <a:cs typeface="Times New Roman" panose="02020603050405020304" pitchFamily="18" charset="0"/>
              </a:rPr>
              <a:t> HPF</a:t>
            </a:r>
            <a:r>
              <a:rPr lang="en-US" altLang="zh-CN" dirty="0" smtClean="0">
                <a:latin typeface="Times New Roman" panose="02020603050405020304" pitchFamily="18" charset="0"/>
                <a:cs typeface="Times New Roman" panose="02020603050405020304" pitchFamily="18" charset="0"/>
              </a:rPr>
              <a:t> layer</a:t>
            </a:r>
          </a:p>
          <a:p>
            <a:pPr marL="342900" indent="-342900">
              <a:lnSpc>
                <a:spcPct val="150000"/>
              </a:lnSpc>
              <a:buAutoNum type="arabicPeriod"/>
            </a:pPr>
            <a:r>
              <a:rPr lang="en-US" altLang="zh-CN" b="1" dirty="0" smtClean="0">
                <a:latin typeface="Times New Roman" panose="02020603050405020304" pitchFamily="18" charset="0"/>
                <a:cs typeface="Times New Roman" panose="02020603050405020304" pitchFamily="18" charset="0"/>
              </a:rPr>
              <a:t>Accelerate the training</a:t>
            </a:r>
            <a:r>
              <a:rPr lang="en-US" altLang="zh-CN" dirty="0" smtClean="0">
                <a:latin typeface="Times New Roman" panose="02020603050405020304" pitchFamily="18" charset="0"/>
                <a:cs typeface="Times New Roman" panose="02020603050405020304" pitchFamily="18" charset="0"/>
              </a:rPr>
              <a:t> of the network</a:t>
            </a:r>
          </a:p>
          <a:p>
            <a:pPr marL="342900" indent="-342900">
              <a:lnSpc>
                <a:spcPct val="150000"/>
              </a:lnSpc>
              <a:buAutoNum type="arabicPeriod"/>
            </a:pPr>
            <a:r>
              <a:rPr lang="en-US" altLang="zh-CN" b="1" dirty="0" smtClean="0">
                <a:latin typeface="Times New Roman" panose="02020603050405020304" pitchFamily="18" charset="0"/>
                <a:cs typeface="Times New Roman" panose="02020603050405020304" pitchFamily="18" charset="0"/>
              </a:rPr>
              <a:t>Boost the performance </a:t>
            </a:r>
            <a:r>
              <a:rPr lang="en-US" altLang="zh-CN" dirty="0" smtClean="0">
                <a:latin typeface="Times New Roman" panose="02020603050405020304" pitchFamily="18" charset="0"/>
                <a:cs typeface="Times New Roman" panose="02020603050405020304" pitchFamily="18" charset="0"/>
              </a:rPr>
              <a:t>of the network</a:t>
            </a:r>
          </a:p>
        </p:txBody>
      </p:sp>
    </p:spTree>
    <p:extLst>
      <p:ext uri="{BB962C8B-B14F-4D97-AF65-F5344CB8AC3E}">
        <p14:creationId xmlns:p14="http://schemas.microsoft.com/office/powerpoint/2010/main" val="182603613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表格 4"/>
          <p:cNvGraphicFramePr>
            <a:graphicFrameLocks noGrp="1"/>
          </p:cNvGraphicFramePr>
          <p:nvPr>
            <p:extLst>
              <p:ext uri="{D42A27DB-BD31-4B8C-83A1-F6EECF244321}">
                <p14:modId xmlns:p14="http://schemas.microsoft.com/office/powerpoint/2010/main" val="1898955954"/>
              </p:ext>
            </p:extLst>
          </p:nvPr>
        </p:nvGraphicFramePr>
        <p:xfrm>
          <a:off x="251520" y="1905392"/>
          <a:ext cx="8640959" cy="1235576"/>
        </p:xfrm>
        <a:graphic>
          <a:graphicData uri="http://schemas.openxmlformats.org/drawingml/2006/table">
            <a:tbl>
              <a:tblPr firstRow="1" bandRow="1">
                <a:tableStyleId>{5C22544A-7EE6-4342-B048-85BDC9FD1C3A}</a:tableStyleId>
              </a:tblPr>
              <a:tblGrid>
                <a:gridCol w="446946"/>
                <a:gridCol w="5872010"/>
                <a:gridCol w="1152128"/>
                <a:gridCol w="1169875"/>
              </a:tblGrid>
              <a:tr h="504056">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ID</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noFill/>
                  </a:tcPr>
                </a:tc>
                <a:tc>
                  <a:txBody>
                    <a:bodyPr/>
                    <a:lstStyle/>
                    <a:p>
                      <a:pPr algn="l"/>
                      <a:r>
                        <a:rPr lang="en-US" altLang="zh-CN" sz="1800" dirty="0" smtClean="0">
                          <a:solidFill>
                            <a:schemeClr val="tx1"/>
                          </a:solidFill>
                          <a:latin typeface="Times New Roman" panose="02020603050405020304" pitchFamily="18" charset="0"/>
                          <a:cs typeface="Times New Roman" panose="02020603050405020304" pitchFamily="18" charset="0"/>
                        </a:rPr>
                        <a:t>The description of the modification</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noFill/>
                  </a:tcPr>
                </a:tc>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Accuracy</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noFill/>
                  </a:tcPr>
                </a:tc>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Iterations</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noFill/>
                  </a:tcPr>
                </a:tc>
              </a:tr>
              <a:tr h="352109">
                <a:tc>
                  <a:txBody>
                    <a:bodyPr/>
                    <a:lstStyle/>
                    <a:p>
                      <a:pPr algn="ctr"/>
                      <a:r>
                        <a:rPr lang="en-US" altLang="zh-CN" sz="1800" b="1" dirty="0" smtClean="0">
                          <a:solidFill>
                            <a:schemeClr val="tx1"/>
                          </a:solidFill>
                          <a:latin typeface="Times New Roman" panose="02020603050405020304" pitchFamily="18" charset="0"/>
                          <a:cs typeface="Times New Roman" panose="02020603050405020304" pitchFamily="18" charset="0"/>
                        </a:rPr>
                        <a:t>a</a:t>
                      </a:r>
                      <a:endParaRPr lang="zh-CN" altLang="en-US" sz="1800" b="1"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noFill/>
                  </a:tcPr>
                </a:tc>
                <a:tc>
                  <a:txBody>
                    <a:bodyPr/>
                    <a:lstStyle/>
                    <a:p>
                      <a:pPr algn="l"/>
                      <a:r>
                        <a:rPr lang="en-US" altLang="zh-CN" sz="1800" b="1" kern="1200" dirty="0" smtClean="0">
                          <a:solidFill>
                            <a:schemeClr val="tx1"/>
                          </a:solidFill>
                          <a:latin typeface="Times New Roman" panose="02020603050405020304" pitchFamily="18" charset="0"/>
                          <a:ea typeface="+mn-ea"/>
                          <a:cs typeface="Times New Roman" panose="02020603050405020304" pitchFamily="18" charset="0"/>
                        </a:rPr>
                        <a:t>The proposed network</a:t>
                      </a:r>
                      <a:endParaRPr lang="zh-CN" altLang="en-US" sz="1800" b="1" kern="1200" dirty="0">
                        <a:solidFill>
                          <a:schemeClr val="tx1"/>
                        </a:solidFill>
                        <a:latin typeface="Times New Roman" panose="02020603050405020304" pitchFamily="18" charset="0"/>
                        <a:ea typeface="+mn-ea"/>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noFill/>
                  </a:tcPr>
                </a:tc>
                <a:tc>
                  <a:txBody>
                    <a:bodyPr/>
                    <a:lstStyle/>
                    <a:p>
                      <a:pPr algn="ctr"/>
                      <a:r>
                        <a:rPr lang="en-US" altLang="zh-CN" sz="1800" b="1" dirty="0" smtClean="0">
                          <a:solidFill>
                            <a:schemeClr val="tx1"/>
                          </a:solidFill>
                          <a:latin typeface="Times New Roman" panose="02020603050405020304" pitchFamily="18" charset="0"/>
                          <a:cs typeface="Times New Roman" panose="02020603050405020304" pitchFamily="18" charset="0"/>
                        </a:rPr>
                        <a:t>90.39</a:t>
                      </a:r>
                      <a:endParaRPr lang="zh-CN" altLang="en-US" sz="1800" b="1"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noFill/>
                  </a:tcPr>
                </a:tc>
                <a:tc>
                  <a:txBody>
                    <a:bodyPr/>
                    <a:lstStyle/>
                    <a:p>
                      <a:pPr algn="ctr"/>
                      <a:r>
                        <a:rPr lang="en-US" altLang="zh-CN" sz="1800" b="1" dirty="0" smtClean="0">
                          <a:solidFill>
                            <a:schemeClr val="tx1"/>
                          </a:solidFill>
                          <a:latin typeface="Times New Roman" panose="02020603050405020304" pitchFamily="18" charset="0"/>
                          <a:cs typeface="Times New Roman" panose="02020603050405020304" pitchFamily="18" charset="0"/>
                        </a:rPr>
                        <a:t>5000</a:t>
                      </a:r>
                      <a:endParaRPr lang="zh-CN" altLang="en-US" sz="1800" b="1"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noFill/>
                  </a:tcPr>
                </a:tc>
              </a:tr>
              <a:tr h="352109">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g</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l"/>
                      <a:r>
                        <a:rPr lang="en-US" altLang="zh-CN" sz="1800" b="1" kern="1200" dirty="0" smtClean="0">
                          <a:solidFill>
                            <a:schemeClr val="tx1"/>
                          </a:solidFill>
                          <a:latin typeface="Times New Roman" panose="02020603050405020304" pitchFamily="18" charset="0"/>
                          <a:ea typeface="+mn-ea"/>
                          <a:cs typeface="Times New Roman" panose="02020603050405020304" pitchFamily="18" charset="0"/>
                        </a:rPr>
                        <a:t>Remove</a:t>
                      </a:r>
                      <a:r>
                        <a:rPr lang="en-US" altLang="zh-CN" sz="1800" b="0" kern="1200" dirty="0" smtClean="0">
                          <a:solidFill>
                            <a:schemeClr val="tx1"/>
                          </a:solidFill>
                          <a:latin typeface="Times New Roman" panose="02020603050405020304" pitchFamily="18" charset="0"/>
                          <a:ea typeface="+mn-ea"/>
                          <a:cs typeface="Times New Roman" panose="02020603050405020304" pitchFamily="18" charset="0"/>
                        </a:rPr>
                        <a:t> all 1 × 1 convolutional layers</a:t>
                      </a:r>
                      <a:endParaRPr lang="zh-CN" altLang="en-US" sz="1800" b="0" kern="1200" dirty="0">
                        <a:solidFill>
                          <a:schemeClr val="tx1"/>
                        </a:solidFill>
                        <a:latin typeface="Times New Roman" panose="02020603050405020304" pitchFamily="18" charset="0"/>
                        <a:ea typeface="+mn-ea"/>
                        <a:cs typeface="Times New Roman" panose="02020603050405020304" pitchFamily="18" charset="0"/>
                      </a:endParaRPr>
                    </a:p>
                  </a:txBody>
                  <a:tcPr anchor="ctr">
                    <a:noFill/>
                  </a:tcPr>
                </a:tc>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86.73</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7000</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r>
            </a:tbl>
          </a:graphicData>
        </a:graphic>
      </p:graphicFrame>
      <p:sp>
        <p:nvSpPr>
          <p:cNvPr id="6" name="文本框 5"/>
          <p:cNvSpPr txBox="1"/>
          <p:nvPr/>
        </p:nvSpPr>
        <p:spPr>
          <a:xfrm>
            <a:off x="527050" y="1222152"/>
            <a:ext cx="7717358" cy="430887"/>
          </a:xfrm>
          <a:prstGeom prst="rect">
            <a:avLst/>
          </a:prstGeom>
          <a:noFill/>
        </p:spPr>
        <p:txBody>
          <a:bodyPr wrap="square" rtlCol="0">
            <a:spAutoFit/>
          </a:bodyPr>
          <a:lstStyle/>
          <a:p>
            <a:pPr marL="171450" indent="-171450">
              <a:buFont typeface="Wingdings" panose="05000000000000000000" charset="0"/>
              <a:buChar char="p"/>
            </a:pPr>
            <a:r>
              <a:rPr lang="zh-CN" altLang="en-US" sz="2200" dirty="0" smtClean="0">
                <a:sym typeface="+mn-ea"/>
              </a:rPr>
              <a:t> </a:t>
            </a:r>
            <a:r>
              <a:rPr lang="en-US" altLang="zh-CN" sz="2200" dirty="0" smtClean="0">
                <a:latin typeface="Times New Roman" panose="02020603050405020304" pitchFamily="18" charset="0"/>
                <a:cs typeface="Times New Roman" panose="02020603050405020304" pitchFamily="18" charset="0"/>
                <a:sym typeface="+mn-ea"/>
              </a:rPr>
              <a:t>1x1 Convolutional Layer</a:t>
            </a:r>
            <a:endParaRPr lang="zh-CN" altLang="en-US" sz="2200" dirty="0"/>
          </a:p>
        </p:txBody>
      </p:sp>
      <p:sp>
        <p:nvSpPr>
          <p:cNvPr id="7" name="标题 3"/>
          <p:cNvSpPr>
            <a:spLocks noGrp="1"/>
          </p:cNvSpPr>
          <p:nvPr>
            <p:ph type="title"/>
          </p:nvPr>
        </p:nvSpPr>
        <p:spPr>
          <a:xfrm>
            <a:off x="179512" y="777874"/>
            <a:ext cx="8964488" cy="628905"/>
          </a:xfrm>
        </p:spPr>
        <p:txBody>
          <a:bodyPr/>
          <a:lstStyle/>
          <a:p>
            <a:pPr algn="l"/>
            <a:r>
              <a:rPr lang="en-US" altLang="zh-CN" sz="2200" b="0" dirty="0">
                <a:latin typeface="Times New Roman" panose="02020603050405020304" pitchFamily="18" charset="0"/>
              </a:rPr>
              <a:t>CNN-based Steganalysis of MP3 Steganography in the Entropy Code Domain</a:t>
            </a:r>
          </a:p>
        </p:txBody>
      </p:sp>
      <p:sp>
        <p:nvSpPr>
          <p:cNvPr id="9" name="文本框 8"/>
          <p:cNvSpPr txBox="1"/>
          <p:nvPr/>
        </p:nvSpPr>
        <p:spPr>
          <a:xfrm>
            <a:off x="527050" y="4509120"/>
            <a:ext cx="6781254" cy="1150571"/>
          </a:xfrm>
          <a:prstGeom prst="rect">
            <a:avLst/>
          </a:prstGeom>
          <a:noFill/>
        </p:spPr>
        <p:txBody>
          <a:bodyPr wrap="square" rtlCol="0">
            <a:spAutoFit/>
          </a:bodyPr>
          <a:lstStyle/>
          <a:p>
            <a:r>
              <a:rPr lang="en-US" altLang="zh-CN" dirty="0" smtClean="0">
                <a:latin typeface="Times New Roman" panose="02020603050405020304" pitchFamily="18" charset="0"/>
                <a:cs typeface="Times New Roman" panose="02020603050405020304" pitchFamily="18" charset="0"/>
              </a:rPr>
              <a:t>Something about</a:t>
            </a:r>
            <a:r>
              <a:rPr lang="en-US" altLang="zh-CN" b="1" dirty="0" smtClean="0">
                <a:latin typeface="Times New Roman" panose="02020603050405020304" pitchFamily="18" charset="0"/>
                <a:cs typeface="Times New Roman" panose="02020603050405020304" pitchFamily="18" charset="0"/>
              </a:rPr>
              <a:t> </a:t>
            </a:r>
            <a:r>
              <a:rPr lang="en-US" altLang="zh-CN" b="1" dirty="0">
                <a:latin typeface="Times New Roman" panose="02020603050405020304" pitchFamily="18" charset="0"/>
                <a:cs typeface="Times New Roman" panose="02020603050405020304" pitchFamily="18" charset="0"/>
                <a:sym typeface="+mn-ea"/>
              </a:rPr>
              <a:t>1x1 </a:t>
            </a:r>
            <a:r>
              <a:rPr lang="en-US" altLang="zh-CN" b="1" dirty="0" smtClean="0">
                <a:latin typeface="Times New Roman" panose="02020603050405020304" pitchFamily="18" charset="0"/>
                <a:cs typeface="Times New Roman" panose="02020603050405020304" pitchFamily="18" charset="0"/>
                <a:sym typeface="+mn-ea"/>
              </a:rPr>
              <a:t>Conv</a:t>
            </a:r>
            <a:r>
              <a:rPr lang="en-US" altLang="zh-CN" dirty="0" smtClean="0">
                <a:latin typeface="Times New Roman" panose="02020603050405020304" pitchFamily="18" charset="0"/>
                <a:cs typeface="Times New Roman" panose="02020603050405020304" pitchFamily="18" charset="0"/>
              </a:rPr>
              <a:t> layer</a:t>
            </a:r>
          </a:p>
          <a:p>
            <a:pPr marL="342900" indent="-342900">
              <a:lnSpc>
                <a:spcPct val="150000"/>
              </a:lnSpc>
              <a:buAutoNum type="arabicPeriod"/>
            </a:pPr>
            <a:r>
              <a:rPr lang="en-US" altLang="zh-CN" b="1" dirty="0" smtClean="0">
                <a:latin typeface="Times New Roman" panose="02020603050405020304" pitchFamily="18" charset="0"/>
                <a:cs typeface="Times New Roman" panose="02020603050405020304" pitchFamily="18" charset="0"/>
              </a:rPr>
              <a:t>Accelerate the training</a:t>
            </a:r>
            <a:r>
              <a:rPr lang="en-US" altLang="zh-CN" dirty="0" smtClean="0">
                <a:latin typeface="Times New Roman" panose="02020603050405020304" pitchFamily="18" charset="0"/>
                <a:cs typeface="Times New Roman" panose="02020603050405020304" pitchFamily="18" charset="0"/>
              </a:rPr>
              <a:t> of the network</a:t>
            </a:r>
          </a:p>
          <a:p>
            <a:pPr marL="342900" indent="-342900">
              <a:lnSpc>
                <a:spcPct val="150000"/>
              </a:lnSpc>
              <a:buAutoNum type="arabicPeriod"/>
            </a:pPr>
            <a:r>
              <a:rPr lang="en-US" altLang="zh-CN" b="1" dirty="0" smtClean="0">
                <a:latin typeface="Times New Roman" panose="02020603050405020304" pitchFamily="18" charset="0"/>
                <a:cs typeface="Times New Roman" panose="02020603050405020304" pitchFamily="18" charset="0"/>
              </a:rPr>
              <a:t>Boost the performance </a:t>
            </a:r>
            <a:r>
              <a:rPr lang="en-US" altLang="zh-CN" dirty="0" smtClean="0">
                <a:latin typeface="Times New Roman" panose="02020603050405020304" pitchFamily="18" charset="0"/>
                <a:cs typeface="Times New Roman" panose="02020603050405020304" pitchFamily="18" charset="0"/>
              </a:rPr>
              <a:t>of the network</a:t>
            </a:r>
          </a:p>
        </p:txBody>
      </p:sp>
      <p:pic>
        <p:nvPicPr>
          <p:cNvPr id="10" name="图片 9"/>
          <p:cNvPicPr>
            <a:picLocks noChangeAspect="1"/>
          </p:cNvPicPr>
          <p:nvPr/>
        </p:nvPicPr>
        <p:blipFill>
          <a:blip r:embed="rId3"/>
          <a:stretch>
            <a:fillRect/>
          </a:stretch>
        </p:blipFill>
        <p:spPr>
          <a:xfrm>
            <a:off x="7291894" y="3284984"/>
            <a:ext cx="1580012" cy="2691411"/>
          </a:xfrm>
          <a:prstGeom prst="rect">
            <a:avLst/>
          </a:prstGeom>
        </p:spPr>
      </p:pic>
      <p:pic>
        <p:nvPicPr>
          <p:cNvPr id="11" name="图片 10"/>
          <p:cNvPicPr>
            <a:picLocks noChangeAspect="1"/>
          </p:cNvPicPr>
          <p:nvPr/>
        </p:nvPicPr>
        <p:blipFill>
          <a:blip r:embed="rId4"/>
          <a:stretch>
            <a:fillRect/>
          </a:stretch>
        </p:blipFill>
        <p:spPr>
          <a:xfrm>
            <a:off x="5220072" y="3752796"/>
            <a:ext cx="1575123" cy="1755785"/>
          </a:xfrm>
          <a:prstGeom prst="rect">
            <a:avLst/>
          </a:prstGeom>
        </p:spPr>
      </p:pic>
      <p:sp>
        <p:nvSpPr>
          <p:cNvPr id="12" name="矩形 11"/>
          <p:cNvSpPr/>
          <p:nvPr/>
        </p:nvSpPr>
        <p:spPr bwMode="auto">
          <a:xfrm>
            <a:off x="7270094" y="4165450"/>
            <a:ext cx="1632694" cy="391515"/>
          </a:xfrm>
          <a:prstGeom prst="rect">
            <a:avLst/>
          </a:prstGeom>
          <a:noFill/>
          <a:ln w="28575" cap="flat" cmpd="sng" algn="ctr">
            <a:solidFill>
              <a:srgbClr val="FF0000"/>
            </a:solidFill>
            <a:prstDash val="dash"/>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smtClean="0">
              <a:ln>
                <a:noFill/>
              </a:ln>
              <a:solidFill>
                <a:srgbClr val="FF0000"/>
              </a:solidFill>
              <a:effectLst/>
              <a:latin typeface="Times New Roman" pitchFamily="18" charset="0"/>
              <a:ea typeface="宋体" pitchFamily="2" charset="-122"/>
            </a:endParaRPr>
          </a:p>
        </p:txBody>
      </p:sp>
    </p:spTree>
    <p:extLst>
      <p:ext uri="{BB962C8B-B14F-4D97-AF65-F5344CB8AC3E}">
        <p14:creationId xmlns:p14="http://schemas.microsoft.com/office/powerpoint/2010/main" val="55639399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27050" y="1222152"/>
            <a:ext cx="7717358" cy="430887"/>
          </a:xfrm>
          <a:prstGeom prst="rect">
            <a:avLst/>
          </a:prstGeom>
          <a:noFill/>
        </p:spPr>
        <p:txBody>
          <a:bodyPr wrap="square" rtlCol="0">
            <a:spAutoFit/>
          </a:bodyPr>
          <a:lstStyle/>
          <a:p>
            <a:pPr marL="171450" indent="-171450">
              <a:buFont typeface="Wingdings" panose="05000000000000000000" charset="0"/>
              <a:buChar char="p"/>
            </a:pPr>
            <a:r>
              <a:rPr lang="zh-CN" altLang="en-US" sz="2200" dirty="0" smtClean="0">
                <a:sym typeface="+mn-ea"/>
              </a:rPr>
              <a:t> </a:t>
            </a:r>
            <a:r>
              <a:rPr lang="en-US" altLang="zh-CN" sz="2200" dirty="0" smtClean="0">
                <a:latin typeface="Times New Roman" panose="02020603050405020304" pitchFamily="18" charset="0"/>
                <a:cs typeface="Times New Roman" panose="02020603050405020304" pitchFamily="18" charset="0"/>
                <a:sym typeface="+mn-ea"/>
              </a:rPr>
              <a:t>Batch Normalization Layer (BN)</a:t>
            </a:r>
            <a:endParaRPr lang="zh-CN" altLang="en-US" sz="2200" dirty="0"/>
          </a:p>
        </p:txBody>
      </p:sp>
      <p:sp>
        <p:nvSpPr>
          <p:cNvPr id="5" name="标题 3"/>
          <p:cNvSpPr>
            <a:spLocks noGrp="1"/>
          </p:cNvSpPr>
          <p:nvPr>
            <p:ph type="title"/>
          </p:nvPr>
        </p:nvSpPr>
        <p:spPr>
          <a:xfrm>
            <a:off x="179512" y="777874"/>
            <a:ext cx="8964488" cy="628905"/>
          </a:xfrm>
        </p:spPr>
        <p:txBody>
          <a:bodyPr/>
          <a:lstStyle/>
          <a:p>
            <a:pPr algn="l"/>
            <a:r>
              <a:rPr lang="en-US" altLang="zh-CN" sz="2200" b="0" dirty="0">
                <a:latin typeface="Times New Roman" panose="02020603050405020304" pitchFamily="18" charset="0"/>
              </a:rPr>
              <a:t>CNN-based Steganalysis of MP3 Steganography in the Entropy Code Domain</a:t>
            </a:r>
          </a:p>
        </p:txBody>
      </p:sp>
      <p:graphicFrame>
        <p:nvGraphicFramePr>
          <p:cNvPr id="6" name="表格 5"/>
          <p:cNvGraphicFramePr>
            <a:graphicFrameLocks noGrp="1"/>
          </p:cNvGraphicFramePr>
          <p:nvPr>
            <p:extLst>
              <p:ext uri="{D42A27DB-BD31-4B8C-83A1-F6EECF244321}">
                <p14:modId xmlns:p14="http://schemas.microsoft.com/office/powerpoint/2010/main" val="2494142682"/>
              </p:ext>
            </p:extLst>
          </p:nvPr>
        </p:nvGraphicFramePr>
        <p:xfrm>
          <a:off x="251520" y="1916832"/>
          <a:ext cx="8640959" cy="2881496"/>
        </p:xfrm>
        <a:graphic>
          <a:graphicData uri="http://schemas.openxmlformats.org/drawingml/2006/table">
            <a:tbl>
              <a:tblPr firstRow="1" bandRow="1">
                <a:tableStyleId>{5C22544A-7EE6-4342-B048-85BDC9FD1C3A}</a:tableStyleId>
              </a:tblPr>
              <a:tblGrid>
                <a:gridCol w="446946"/>
                <a:gridCol w="5872010"/>
                <a:gridCol w="1152128"/>
                <a:gridCol w="1169875"/>
              </a:tblGrid>
              <a:tr h="504056">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ID</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noFill/>
                  </a:tcPr>
                </a:tc>
                <a:tc>
                  <a:txBody>
                    <a:bodyPr/>
                    <a:lstStyle/>
                    <a:p>
                      <a:pPr algn="l"/>
                      <a:r>
                        <a:rPr lang="en-US" altLang="zh-CN" sz="1800" dirty="0" smtClean="0">
                          <a:solidFill>
                            <a:schemeClr val="tx1"/>
                          </a:solidFill>
                          <a:latin typeface="Times New Roman" panose="02020603050405020304" pitchFamily="18" charset="0"/>
                          <a:cs typeface="Times New Roman" panose="02020603050405020304" pitchFamily="18" charset="0"/>
                        </a:rPr>
                        <a:t>The description of the modification</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noFill/>
                  </a:tcPr>
                </a:tc>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Accuracy</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noFill/>
                  </a:tcPr>
                </a:tc>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Iterations</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noFill/>
                  </a:tcPr>
                </a:tc>
              </a:tr>
              <a:tr h="352109">
                <a:tc>
                  <a:txBody>
                    <a:bodyPr/>
                    <a:lstStyle/>
                    <a:p>
                      <a:pPr algn="ctr"/>
                      <a:r>
                        <a:rPr lang="en-US" altLang="zh-CN" sz="1800" b="1" dirty="0" smtClean="0">
                          <a:solidFill>
                            <a:schemeClr val="tx1"/>
                          </a:solidFill>
                          <a:latin typeface="Times New Roman" panose="02020603050405020304" pitchFamily="18" charset="0"/>
                          <a:cs typeface="Times New Roman" panose="02020603050405020304" pitchFamily="18" charset="0"/>
                        </a:rPr>
                        <a:t>a</a:t>
                      </a:r>
                      <a:endParaRPr lang="zh-CN" altLang="en-US" sz="1800" b="1"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noFill/>
                  </a:tcPr>
                </a:tc>
                <a:tc>
                  <a:txBody>
                    <a:bodyPr/>
                    <a:lstStyle/>
                    <a:p>
                      <a:pPr algn="l"/>
                      <a:r>
                        <a:rPr lang="en-US" altLang="zh-CN" sz="1800" b="1" kern="1200" dirty="0" smtClean="0">
                          <a:solidFill>
                            <a:schemeClr val="tx1"/>
                          </a:solidFill>
                          <a:latin typeface="Times New Roman" panose="02020603050405020304" pitchFamily="18" charset="0"/>
                          <a:ea typeface="+mn-ea"/>
                          <a:cs typeface="Times New Roman" panose="02020603050405020304" pitchFamily="18" charset="0"/>
                        </a:rPr>
                        <a:t>The proposed network</a:t>
                      </a:r>
                      <a:endParaRPr lang="zh-CN" altLang="en-US" sz="1800" b="1" kern="1200" dirty="0">
                        <a:solidFill>
                          <a:schemeClr val="tx1"/>
                        </a:solidFill>
                        <a:latin typeface="Times New Roman" panose="02020603050405020304" pitchFamily="18" charset="0"/>
                        <a:ea typeface="+mn-ea"/>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noFill/>
                  </a:tcPr>
                </a:tc>
                <a:tc>
                  <a:txBody>
                    <a:bodyPr/>
                    <a:lstStyle/>
                    <a:p>
                      <a:pPr algn="ctr"/>
                      <a:r>
                        <a:rPr lang="en-US" altLang="zh-CN" sz="1800" b="1" dirty="0" smtClean="0">
                          <a:solidFill>
                            <a:schemeClr val="tx1"/>
                          </a:solidFill>
                          <a:latin typeface="Times New Roman" panose="02020603050405020304" pitchFamily="18" charset="0"/>
                          <a:cs typeface="Times New Roman" panose="02020603050405020304" pitchFamily="18" charset="0"/>
                        </a:rPr>
                        <a:t>90.39</a:t>
                      </a:r>
                      <a:endParaRPr lang="zh-CN" altLang="en-US" sz="1800" b="1"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noFill/>
                  </a:tcPr>
                </a:tc>
                <a:tc>
                  <a:txBody>
                    <a:bodyPr/>
                    <a:lstStyle/>
                    <a:p>
                      <a:pPr algn="ctr"/>
                      <a:r>
                        <a:rPr lang="en-US" altLang="zh-CN" sz="1800" b="1" dirty="0" smtClean="0">
                          <a:solidFill>
                            <a:schemeClr val="tx1"/>
                          </a:solidFill>
                          <a:latin typeface="Times New Roman" panose="02020603050405020304" pitchFamily="18" charset="0"/>
                          <a:cs typeface="Times New Roman" panose="02020603050405020304" pitchFamily="18" charset="0"/>
                        </a:rPr>
                        <a:t>5000</a:t>
                      </a:r>
                      <a:endParaRPr lang="zh-CN" altLang="en-US" sz="1800" b="1"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noFill/>
                  </a:tcPr>
                </a:tc>
              </a:tr>
              <a:tr h="352109">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b</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l"/>
                      <a:r>
                        <a:rPr lang="en-US" altLang="zh-CN" sz="1800" b="0" kern="1200" dirty="0" smtClean="0">
                          <a:solidFill>
                            <a:schemeClr val="tx1"/>
                          </a:solidFill>
                          <a:latin typeface="Times New Roman" panose="02020603050405020304" pitchFamily="18" charset="0"/>
                          <a:ea typeface="+mn-ea"/>
                          <a:cs typeface="Times New Roman" panose="02020603050405020304" pitchFamily="18" charset="0"/>
                        </a:rPr>
                        <a:t>Remove the batch normalization layer in the </a:t>
                      </a:r>
                      <a:r>
                        <a:rPr lang="en-US" altLang="zh-CN" sz="1800" b="1" kern="1200" dirty="0" smtClean="0">
                          <a:solidFill>
                            <a:schemeClr val="tx1"/>
                          </a:solidFill>
                          <a:latin typeface="Times New Roman" panose="02020603050405020304" pitchFamily="18" charset="0"/>
                          <a:ea typeface="+mn-ea"/>
                          <a:cs typeface="Times New Roman" panose="02020603050405020304" pitchFamily="18" charset="0"/>
                        </a:rPr>
                        <a:t>first</a:t>
                      </a:r>
                      <a:r>
                        <a:rPr lang="en-US" altLang="zh-CN" sz="1800" b="0" kern="1200" dirty="0" smtClean="0">
                          <a:solidFill>
                            <a:schemeClr val="tx1"/>
                          </a:solidFill>
                          <a:latin typeface="Times New Roman" panose="02020603050405020304" pitchFamily="18" charset="0"/>
                          <a:ea typeface="+mn-ea"/>
                          <a:cs typeface="Times New Roman" panose="02020603050405020304" pitchFamily="18" charset="0"/>
                        </a:rPr>
                        <a:t> group</a:t>
                      </a:r>
                      <a:endParaRPr lang="zh-CN" altLang="en-US" sz="1800" b="0" kern="1200" dirty="0">
                        <a:solidFill>
                          <a:schemeClr val="tx1"/>
                        </a:solidFill>
                        <a:latin typeface="Times New Roman" panose="02020603050405020304" pitchFamily="18" charset="0"/>
                        <a:ea typeface="+mn-ea"/>
                        <a:cs typeface="Times New Roman" panose="02020603050405020304" pitchFamily="18" charset="0"/>
                      </a:endParaRPr>
                    </a:p>
                  </a:txBody>
                  <a:tcPr anchor="ctr">
                    <a:noFill/>
                  </a:tcPr>
                </a:tc>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84.51</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4000</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r>
              <a:tr h="352109">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c</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l"/>
                      <a:r>
                        <a:rPr lang="en-US" altLang="zh-CN" sz="1800" b="0" kern="1200" dirty="0" smtClean="0">
                          <a:solidFill>
                            <a:schemeClr val="tx1"/>
                          </a:solidFill>
                          <a:latin typeface="Times New Roman" panose="02020603050405020304" pitchFamily="18" charset="0"/>
                          <a:ea typeface="+mn-ea"/>
                          <a:cs typeface="Times New Roman" panose="02020603050405020304" pitchFamily="18" charset="0"/>
                        </a:rPr>
                        <a:t>Remove the batch normalization layers in the </a:t>
                      </a:r>
                      <a:r>
                        <a:rPr lang="en-US" altLang="zh-CN" sz="1800" b="1" kern="1200" dirty="0" smtClean="0">
                          <a:solidFill>
                            <a:schemeClr val="tx1"/>
                          </a:solidFill>
                          <a:latin typeface="Times New Roman" panose="02020603050405020304" pitchFamily="18" charset="0"/>
                          <a:ea typeface="+mn-ea"/>
                          <a:cs typeface="Times New Roman" panose="02020603050405020304" pitchFamily="18" charset="0"/>
                        </a:rPr>
                        <a:t>first two </a:t>
                      </a:r>
                      <a:r>
                        <a:rPr lang="en-US" altLang="zh-CN" sz="1800" b="0" kern="1200" dirty="0" smtClean="0">
                          <a:solidFill>
                            <a:schemeClr val="tx1"/>
                          </a:solidFill>
                          <a:latin typeface="Times New Roman" panose="02020603050405020304" pitchFamily="18" charset="0"/>
                          <a:ea typeface="+mn-ea"/>
                          <a:cs typeface="Times New Roman" panose="02020603050405020304" pitchFamily="18" charset="0"/>
                        </a:rPr>
                        <a:t>groups</a:t>
                      </a:r>
                      <a:endParaRPr lang="zh-CN" altLang="en-US" sz="1800" b="0" kern="1200" dirty="0">
                        <a:solidFill>
                          <a:schemeClr val="tx1"/>
                        </a:solidFill>
                        <a:latin typeface="Times New Roman" panose="02020603050405020304" pitchFamily="18" charset="0"/>
                        <a:ea typeface="+mn-ea"/>
                        <a:cs typeface="Times New Roman" panose="02020603050405020304" pitchFamily="18" charset="0"/>
                      </a:endParaRPr>
                    </a:p>
                  </a:txBody>
                  <a:tcPr anchor="ctr">
                    <a:noFill/>
                  </a:tcPr>
                </a:tc>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87.13</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4500</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r>
              <a:tr h="352109">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d</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l"/>
                      <a:r>
                        <a:rPr lang="en-US" altLang="zh-CN" sz="1800" b="0" kern="1200" dirty="0" smtClean="0">
                          <a:solidFill>
                            <a:schemeClr val="tx1"/>
                          </a:solidFill>
                          <a:latin typeface="Times New Roman" panose="02020603050405020304" pitchFamily="18" charset="0"/>
                          <a:ea typeface="+mn-ea"/>
                          <a:cs typeface="Times New Roman" panose="02020603050405020304" pitchFamily="18" charset="0"/>
                        </a:rPr>
                        <a:t>Remove the batch normalization layers in the </a:t>
                      </a:r>
                      <a:r>
                        <a:rPr lang="en-US" altLang="zh-CN" sz="1800" b="1" kern="1200" dirty="0" smtClean="0">
                          <a:solidFill>
                            <a:schemeClr val="tx1"/>
                          </a:solidFill>
                          <a:latin typeface="Times New Roman" panose="02020603050405020304" pitchFamily="18" charset="0"/>
                          <a:ea typeface="+mn-ea"/>
                          <a:cs typeface="Times New Roman" panose="02020603050405020304" pitchFamily="18" charset="0"/>
                        </a:rPr>
                        <a:t>first four </a:t>
                      </a:r>
                      <a:r>
                        <a:rPr lang="en-US" altLang="zh-CN" sz="1800" b="0" kern="1200" dirty="0" smtClean="0">
                          <a:solidFill>
                            <a:schemeClr val="tx1"/>
                          </a:solidFill>
                          <a:latin typeface="Times New Roman" panose="02020603050405020304" pitchFamily="18" charset="0"/>
                          <a:ea typeface="+mn-ea"/>
                          <a:cs typeface="Times New Roman" panose="02020603050405020304" pitchFamily="18" charset="0"/>
                        </a:rPr>
                        <a:t>groups</a:t>
                      </a:r>
                      <a:endParaRPr lang="zh-CN" altLang="en-US" sz="1800" b="0" kern="1200" dirty="0">
                        <a:solidFill>
                          <a:schemeClr val="tx1"/>
                        </a:solidFill>
                        <a:latin typeface="Times New Roman" panose="02020603050405020304" pitchFamily="18" charset="0"/>
                        <a:ea typeface="+mn-ea"/>
                        <a:cs typeface="Times New Roman" panose="02020603050405020304" pitchFamily="18" charset="0"/>
                      </a:endParaRPr>
                    </a:p>
                  </a:txBody>
                  <a:tcPr anchor="ctr">
                    <a:noFill/>
                  </a:tcPr>
                </a:tc>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79.46</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12000</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r>
              <a:tr h="352109">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e</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l"/>
                      <a:r>
                        <a:rPr lang="en-US" altLang="zh-CN" sz="1800" b="0" kern="1200" dirty="0" smtClean="0">
                          <a:solidFill>
                            <a:schemeClr val="tx1"/>
                          </a:solidFill>
                          <a:latin typeface="Times New Roman" panose="02020603050405020304" pitchFamily="18" charset="0"/>
                          <a:ea typeface="+mn-ea"/>
                          <a:cs typeface="Times New Roman" panose="02020603050405020304" pitchFamily="18" charset="0"/>
                        </a:rPr>
                        <a:t>Remove all batch normalization layers</a:t>
                      </a:r>
                      <a:endParaRPr lang="zh-CN" altLang="en-US" sz="1800" b="0" kern="1200" dirty="0">
                        <a:solidFill>
                          <a:schemeClr val="tx1"/>
                        </a:solidFill>
                        <a:latin typeface="Times New Roman" panose="02020603050405020304" pitchFamily="18" charset="0"/>
                        <a:ea typeface="+mn-ea"/>
                        <a:cs typeface="Times New Roman" panose="02020603050405020304" pitchFamily="18" charset="0"/>
                      </a:endParaRPr>
                    </a:p>
                  </a:txBody>
                  <a:tcPr anchor="ctr">
                    <a:noFill/>
                  </a:tcPr>
                </a:tc>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50.67</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r>
            </a:tbl>
          </a:graphicData>
        </a:graphic>
      </p:graphicFrame>
      <p:sp>
        <p:nvSpPr>
          <p:cNvPr id="7" name="文本框 6"/>
          <p:cNvSpPr txBox="1"/>
          <p:nvPr/>
        </p:nvSpPr>
        <p:spPr>
          <a:xfrm>
            <a:off x="527050" y="4909517"/>
            <a:ext cx="6781254" cy="1615827"/>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Something about</a:t>
            </a:r>
            <a:r>
              <a:rPr lang="en-US" altLang="zh-CN" b="1" dirty="0">
                <a:latin typeface="Times New Roman" panose="02020603050405020304" pitchFamily="18" charset="0"/>
                <a:cs typeface="Times New Roman" panose="02020603050405020304" pitchFamily="18" charset="0"/>
              </a:rPr>
              <a:t> </a:t>
            </a:r>
            <a:r>
              <a:rPr lang="en-US" altLang="zh-CN" b="1" dirty="0" smtClean="0">
                <a:latin typeface="Times New Roman" panose="02020603050405020304" pitchFamily="18" charset="0"/>
                <a:cs typeface="Times New Roman" panose="02020603050405020304" pitchFamily="18" charset="0"/>
                <a:sym typeface="+mn-ea"/>
              </a:rPr>
              <a:t>BN</a:t>
            </a:r>
            <a:r>
              <a:rPr lang="en-US" altLang="zh-CN" dirty="0" smtClean="0">
                <a:latin typeface="Times New Roman" panose="02020603050405020304" pitchFamily="18" charset="0"/>
                <a:cs typeface="Times New Roman" panose="02020603050405020304" pitchFamily="18" charset="0"/>
              </a:rPr>
              <a:t> layer</a:t>
            </a:r>
          </a:p>
          <a:p>
            <a:pPr marL="342900" indent="-342900">
              <a:lnSpc>
                <a:spcPct val="150000"/>
              </a:lnSpc>
              <a:buAutoNum type="arabicPeriod"/>
            </a:pPr>
            <a:r>
              <a:rPr lang="en-US" altLang="zh-CN" b="1" dirty="0" smtClean="0">
                <a:latin typeface="Times New Roman" panose="02020603050405020304" pitchFamily="18" charset="0"/>
                <a:cs typeface="Times New Roman" panose="02020603050405020304" pitchFamily="18" charset="0"/>
              </a:rPr>
              <a:t>Accelerate the training</a:t>
            </a:r>
            <a:r>
              <a:rPr lang="en-US" altLang="zh-CN" dirty="0" smtClean="0">
                <a:latin typeface="Times New Roman" panose="02020603050405020304" pitchFamily="18" charset="0"/>
                <a:cs typeface="Times New Roman" panose="02020603050405020304" pitchFamily="18" charset="0"/>
              </a:rPr>
              <a:t> of the network</a:t>
            </a:r>
          </a:p>
          <a:p>
            <a:pPr marL="342900" indent="-342900">
              <a:lnSpc>
                <a:spcPct val="150000"/>
              </a:lnSpc>
              <a:buAutoNum type="arabicPeriod"/>
            </a:pPr>
            <a:r>
              <a:rPr lang="en-US" altLang="zh-CN" b="1" dirty="0" smtClean="0">
                <a:latin typeface="Times New Roman" panose="02020603050405020304" pitchFamily="18" charset="0"/>
                <a:cs typeface="Times New Roman" panose="02020603050405020304" pitchFamily="18" charset="0"/>
              </a:rPr>
              <a:t>Boost the performance </a:t>
            </a:r>
            <a:r>
              <a:rPr lang="en-US" altLang="zh-CN" dirty="0" smtClean="0">
                <a:latin typeface="Times New Roman" panose="02020603050405020304" pitchFamily="18" charset="0"/>
                <a:cs typeface="Times New Roman" panose="02020603050405020304" pitchFamily="18" charset="0"/>
              </a:rPr>
              <a:t>of the network</a:t>
            </a:r>
          </a:p>
          <a:p>
            <a:pPr marL="342900" indent="-342900">
              <a:lnSpc>
                <a:spcPct val="150000"/>
              </a:lnSpc>
              <a:buAutoNum type="arabicPeriod"/>
            </a:pPr>
            <a:r>
              <a:rPr lang="en-US" altLang="zh-CN" b="1" dirty="0" smtClean="0">
                <a:latin typeface="Times New Roman" panose="02020603050405020304" pitchFamily="18" charset="0"/>
                <a:cs typeface="Times New Roman" panose="02020603050405020304" pitchFamily="18" charset="0"/>
              </a:rPr>
              <a:t>Redundant</a:t>
            </a:r>
            <a:r>
              <a:rPr lang="en-US" altLang="zh-CN" dirty="0" smtClean="0">
                <a:latin typeface="Times New Roman" panose="02020603050405020304" pitchFamily="18" charset="0"/>
                <a:cs typeface="Times New Roman" panose="02020603050405020304" pitchFamily="18" charset="0"/>
              </a:rPr>
              <a:t> BN </a:t>
            </a:r>
            <a:r>
              <a:rPr lang="en-US" altLang="zh-CN" dirty="0">
                <a:latin typeface="Times New Roman" panose="02020603050405020304" pitchFamily="18" charset="0"/>
                <a:cs typeface="Times New Roman" panose="02020603050405020304" pitchFamily="18" charset="0"/>
              </a:rPr>
              <a:t>layers </a:t>
            </a:r>
            <a:r>
              <a:rPr lang="en-US" altLang="zh-CN" dirty="0">
                <a:latin typeface="Times New Roman" panose="02020603050405020304" pitchFamily="18" charset="0"/>
                <a:cs typeface="Times New Roman" panose="02020603050405020304" pitchFamily="18" charset="0"/>
              </a:rPr>
              <a:t>will </a:t>
            </a:r>
            <a:r>
              <a:rPr lang="en-US" altLang="zh-CN" b="1" dirty="0">
                <a:latin typeface="Times New Roman" panose="02020603050405020304" pitchFamily="18" charset="0"/>
                <a:cs typeface="Times New Roman" panose="02020603050405020304" pitchFamily="18" charset="0"/>
              </a:rPr>
              <a:t>decrease</a:t>
            </a:r>
            <a:r>
              <a:rPr lang="en-US" altLang="zh-CN" dirty="0">
                <a:latin typeface="Times New Roman" panose="02020603050405020304" pitchFamily="18" charset="0"/>
                <a:cs typeface="Times New Roman" panose="02020603050405020304" pitchFamily="18" charset="0"/>
              </a:rPr>
              <a:t> the accuracy</a:t>
            </a:r>
            <a:r>
              <a:rPr lang="en-US" altLang="zh-CN"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15947638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27050" y="1222152"/>
            <a:ext cx="7717358" cy="430887"/>
          </a:xfrm>
          <a:prstGeom prst="rect">
            <a:avLst/>
          </a:prstGeom>
          <a:noFill/>
        </p:spPr>
        <p:txBody>
          <a:bodyPr wrap="square" rtlCol="0">
            <a:spAutoFit/>
          </a:bodyPr>
          <a:lstStyle/>
          <a:p>
            <a:pPr marL="171450" indent="-171450">
              <a:buFont typeface="Wingdings" panose="05000000000000000000" charset="0"/>
              <a:buChar char="p"/>
            </a:pPr>
            <a:r>
              <a:rPr lang="zh-CN" altLang="en-US" sz="2200" dirty="0" smtClean="0">
                <a:sym typeface="+mn-ea"/>
              </a:rPr>
              <a:t> </a:t>
            </a:r>
            <a:r>
              <a:rPr lang="en-US" altLang="zh-CN" sz="2200" dirty="0" smtClean="0">
                <a:latin typeface="Times New Roman" panose="02020603050405020304" pitchFamily="18" charset="0"/>
                <a:cs typeface="Times New Roman" panose="02020603050405020304" pitchFamily="18" charset="0"/>
                <a:sym typeface="+mn-ea"/>
              </a:rPr>
              <a:t>Pooling layer</a:t>
            </a:r>
            <a:endParaRPr lang="zh-CN" altLang="en-US" sz="2200" dirty="0"/>
          </a:p>
        </p:txBody>
      </p:sp>
      <p:sp>
        <p:nvSpPr>
          <p:cNvPr id="5" name="标题 3"/>
          <p:cNvSpPr>
            <a:spLocks noGrp="1"/>
          </p:cNvSpPr>
          <p:nvPr>
            <p:ph type="title"/>
          </p:nvPr>
        </p:nvSpPr>
        <p:spPr>
          <a:xfrm>
            <a:off x="179512" y="777874"/>
            <a:ext cx="8964488" cy="628905"/>
          </a:xfrm>
        </p:spPr>
        <p:txBody>
          <a:bodyPr/>
          <a:lstStyle/>
          <a:p>
            <a:pPr algn="l"/>
            <a:r>
              <a:rPr lang="en-US" altLang="zh-CN" sz="2200" b="0" dirty="0">
                <a:latin typeface="Times New Roman" panose="02020603050405020304" pitchFamily="18" charset="0"/>
              </a:rPr>
              <a:t>CNN-based Steganalysis of MP3 Steganography in the Entropy Code Domain</a:t>
            </a:r>
          </a:p>
        </p:txBody>
      </p:sp>
      <p:graphicFrame>
        <p:nvGraphicFramePr>
          <p:cNvPr id="6" name="表格 5"/>
          <p:cNvGraphicFramePr>
            <a:graphicFrameLocks noGrp="1"/>
          </p:cNvGraphicFramePr>
          <p:nvPr>
            <p:extLst>
              <p:ext uri="{D42A27DB-BD31-4B8C-83A1-F6EECF244321}">
                <p14:modId xmlns:p14="http://schemas.microsoft.com/office/powerpoint/2010/main" val="3122784726"/>
              </p:ext>
            </p:extLst>
          </p:nvPr>
        </p:nvGraphicFramePr>
        <p:xfrm>
          <a:off x="251520" y="1899672"/>
          <a:ext cx="8640959" cy="1601336"/>
        </p:xfrm>
        <a:graphic>
          <a:graphicData uri="http://schemas.openxmlformats.org/drawingml/2006/table">
            <a:tbl>
              <a:tblPr firstRow="1" bandRow="1">
                <a:tableStyleId>{5C22544A-7EE6-4342-B048-85BDC9FD1C3A}</a:tableStyleId>
              </a:tblPr>
              <a:tblGrid>
                <a:gridCol w="446946"/>
                <a:gridCol w="5872010"/>
                <a:gridCol w="1152128"/>
                <a:gridCol w="1169875"/>
              </a:tblGrid>
              <a:tr h="504056">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ID</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noFill/>
                  </a:tcPr>
                </a:tc>
                <a:tc>
                  <a:txBody>
                    <a:bodyPr/>
                    <a:lstStyle/>
                    <a:p>
                      <a:pPr algn="l"/>
                      <a:r>
                        <a:rPr lang="en-US" altLang="zh-CN" sz="1800" dirty="0" smtClean="0">
                          <a:solidFill>
                            <a:schemeClr val="tx1"/>
                          </a:solidFill>
                          <a:latin typeface="Times New Roman" panose="02020603050405020304" pitchFamily="18" charset="0"/>
                          <a:cs typeface="Times New Roman" panose="02020603050405020304" pitchFamily="18" charset="0"/>
                        </a:rPr>
                        <a:t>The description of the modification</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noFill/>
                  </a:tcPr>
                </a:tc>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Accuracy</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noFill/>
                  </a:tcPr>
                </a:tc>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Iterations</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noFill/>
                  </a:tcPr>
                </a:tc>
              </a:tr>
              <a:tr h="352109">
                <a:tc>
                  <a:txBody>
                    <a:bodyPr/>
                    <a:lstStyle/>
                    <a:p>
                      <a:pPr algn="ctr"/>
                      <a:r>
                        <a:rPr lang="en-US" altLang="zh-CN" sz="1800" b="1" dirty="0" smtClean="0">
                          <a:solidFill>
                            <a:schemeClr val="tx1"/>
                          </a:solidFill>
                          <a:latin typeface="Times New Roman" panose="02020603050405020304" pitchFamily="18" charset="0"/>
                          <a:cs typeface="Times New Roman" panose="02020603050405020304" pitchFamily="18" charset="0"/>
                        </a:rPr>
                        <a:t>a</a:t>
                      </a:r>
                      <a:endParaRPr lang="zh-CN" altLang="en-US" sz="1800" b="1"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noFill/>
                  </a:tcPr>
                </a:tc>
                <a:tc>
                  <a:txBody>
                    <a:bodyPr/>
                    <a:lstStyle/>
                    <a:p>
                      <a:pPr algn="l"/>
                      <a:r>
                        <a:rPr lang="en-US" altLang="zh-CN" sz="1800" b="1" kern="1200" dirty="0" smtClean="0">
                          <a:solidFill>
                            <a:schemeClr val="tx1"/>
                          </a:solidFill>
                          <a:latin typeface="Times New Roman" panose="02020603050405020304" pitchFamily="18" charset="0"/>
                          <a:ea typeface="+mn-ea"/>
                          <a:cs typeface="Times New Roman" panose="02020603050405020304" pitchFamily="18" charset="0"/>
                        </a:rPr>
                        <a:t>The proposed network</a:t>
                      </a:r>
                      <a:endParaRPr lang="zh-CN" altLang="en-US" sz="1800" b="1" kern="1200" dirty="0">
                        <a:solidFill>
                          <a:schemeClr val="tx1"/>
                        </a:solidFill>
                        <a:latin typeface="Times New Roman" panose="02020603050405020304" pitchFamily="18" charset="0"/>
                        <a:ea typeface="+mn-ea"/>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noFill/>
                  </a:tcPr>
                </a:tc>
                <a:tc>
                  <a:txBody>
                    <a:bodyPr/>
                    <a:lstStyle/>
                    <a:p>
                      <a:pPr algn="ctr"/>
                      <a:r>
                        <a:rPr lang="en-US" altLang="zh-CN" sz="1800" b="1" dirty="0" smtClean="0">
                          <a:solidFill>
                            <a:schemeClr val="tx1"/>
                          </a:solidFill>
                          <a:latin typeface="Times New Roman" panose="02020603050405020304" pitchFamily="18" charset="0"/>
                          <a:cs typeface="Times New Roman" panose="02020603050405020304" pitchFamily="18" charset="0"/>
                        </a:rPr>
                        <a:t>90.39</a:t>
                      </a:r>
                      <a:endParaRPr lang="zh-CN" altLang="en-US" sz="1800" b="1"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noFill/>
                  </a:tcPr>
                </a:tc>
                <a:tc>
                  <a:txBody>
                    <a:bodyPr/>
                    <a:lstStyle/>
                    <a:p>
                      <a:pPr algn="ctr"/>
                      <a:r>
                        <a:rPr lang="en-US" altLang="zh-CN" sz="1800" b="1" dirty="0" smtClean="0">
                          <a:solidFill>
                            <a:schemeClr val="tx1"/>
                          </a:solidFill>
                          <a:latin typeface="Times New Roman" panose="02020603050405020304" pitchFamily="18" charset="0"/>
                          <a:cs typeface="Times New Roman" panose="02020603050405020304" pitchFamily="18" charset="0"/>
                        </a:rPr>
                        <a:t>5000</a:t>
                      </a:r>
                      <a:endParaRPr lang="zh-CN" altLang="en-US" sz="1800" b="1"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noFill/>
                  </a:tcPr>
                </a:tc>
              </a:tr>
              <a:tr h="182880">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h</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l"/>
                      <a:r>
                        <a:rPr lang="en-US" altLang="zh-CN" sz="1800" b="1" kern="1200" dirty="0" smtClean="0">
                          <a:solidFill>
                            <a:schemeClr val="tx1"/>
                          </a:solidFill>
                          <a:latin typeface="Times New Roman" panose="02020603050405020304" pitchFamily="18" charset="0"/>
                          <a:ea typeface="+mn-ea"/>
                          <a:cs typeface="Times New Roman" panose="02020603050405020304" pitchFamily="18" charset="0"/>
                        </a:rPr>
                        <a:t>Average pooling</a:t>
                      </a:r>
                      <a:r>
                        <a:rPr lang="en-US" altLang="zh-CN" sz="1800" b="0" kern="1200" dirty="0" smtClean="0">
                          <a:solidFill>
                            <a:schemeClr val="tx1"/>
                          </a:solidFill>
                          <a:latin typeface="Times New Roman" panose="02020603050405020304" pitchFamily="18" charset="0"/>
                          <a:ea typeface="+mn-ea"/>
                          <a:cs typeface="Times New Roman" panose="02020603050405020304" pitchFamily="18" charset="0"/>
                        </a:rPr>
                        <a:t> layer is used for subsampling</a:t>
                      </a:r>
                      <a:endParaRPr lang="zh-CN" altLang="en-US" sz="1800" b="0" kern="1200" dirty="0">
                        <a:solidFill>
                          <a:schemeClr val="tx1"/>
                        </a:solidFill>
                        <a:latin typeface="Times New Roman" panose="02020603050405020304" pitchFamily="18" charset="0"/>
                        <a:ea typeface="+mn-ea"/>
                        <a:cs typeface="Times New Roman" panose="02020603050405020304" pitchFamily="18" charset="0"/>
                      </a:endParaRPr>
                    </a:p>
                  </a:txBody>
                  <a:tcPr anchor="ctr">
                    <a:noFill/>
                  </a:tcPr>
                </a:tc>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56.21</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r>
              <a:tr h="182880">
                <a:tc>
                  <a:txBody>
                    <a:bodyPr/>
                    <a:lstStyle/>
                    <a:p>
                      <a:pPr algn="ctr"/>
                      <a:r>
                        <a:rPr lang="en-US" altLang="zh-CN" sz="1800" dirty="0" err="1" smtClean="0">
                          <a:solidFill>
                            <a:schemeClr val="tx1"/>
                          </a:solidFill>
                          <a:latin typeface="Times New Roman" panose="02020603050405020304" pitchFamily="18" charset="0"/>
                          <a:cs typeface="Times New Roman" panose="02020603050405020304" pitchFamily="18" charset="0"/>
                        </a:rPr>
                        <a:t>i</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l"/>
                      <a:r>
                        <a:rPr lang="en-US" altLang="zh-CN" sz="1800" b="0" kern="1200" dirty="0" smtClean="0">
                          <a:solidFill>
                            <a:schemeClr val="tx1"/>
                          </a:solidFill>
                          <a:latin typeface="Times New Roman" panose="02020603050405020304" pitchFamily="18" charset="0"/>
                          <a:ea typeface="+mn-ea"/>
                          <a:cs typeface="Times New Roman" panose="02020603050405020304" pitchFamily="18" charset="0"/>
                        </a:rPr>
                        <a:t>Convolutional layer with </a:t>
                      </a:r>
                      <a:r>
                        <a:rPr lang="en-US" altLang="zh-CN" sz="1800" b="1" kern="1200" dirty="0" smtClean="0">
                          <a:solidFill>
                            <a:schemeClr val="tx1"/>
                          </a:solidFill>
                          <a:latin typeface="Times New Roman" panose="02020603050405020304" pitchFamily="18" charset="0"/>
                          <a:ea typeface="+mn-ea"/>
                          <a:cs typeface="Times New Roman" panose="02020603050405020304" pitchFamily="18" charset="0"/>
                        </a:rPr>
                        <a:t>stride 2</a:t>
                      </a:r>
                      <a:r>
                        <a:rPr lang="en-US" altLang="zh-CN" sz="1800" b="0" kern="1200" dirty="0" smtClean="0">
                          <a:solidFill>
                            <a:schemeClr val="tx1"/>
                          </a:solidFill>
                          <a:latin typeface="Times New Roman" panose="02020603050405020304" pitchFamily="18" charset="0"/>
                          <a:ea typeface="+mn-ea"/>
                          <a:cs typeface="Times New Roman" panose="02020603050405020304" pitchFamily="18" charset="0"/>
                        </a:rPr>
                        <a:t> is used for subsampling</a:t>
                      </a:r>
                      <a:endParaRPr lang="zh-CN" altLang="en-US" sz="1800" b="0" kern="1200" dirty="0">
                        <a:solidFill>
                          <a:schemeClr val="tx1"/>
                        </a:solidFill>
                        <a:latin typeface="Times New Roman" panose="02020603050405020304" pitchFamily="18" charset="0"/>
                        <a:ea typeface="+mn-ea"/>
                        <a:cs typeface="Times New Roman" panose="02020603050405020304" pitchFamily="18" charset="0"/>
                      </a:endParaRPr>
                    </a:p>
                  </a:txBody>
                  <a:tcPr anchor="ctr">
                    <a:noFill/>
                  </a:tcPr>
                </a:tc>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60.75</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r>
            </a:tbl>
          </a:graphicData>
        </a:graphic>
      </p:graphicFrame>
      <p:sp>
        <p:nvSpPr>
          <p:cNvPr id="7" name="文本框 6"/>
          <p:cNvSpPr txBox="1"/>
          <p:nvPr/>
        </p:nvSpPr>
        <p:spPr>
          <a:xfrm>
            <a:off x="527050" y="4797152"/>
            <a:ext cx="6781254" cy="784830"/>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Something about</a:t>
            </a:r>
            <a:r>
              <a:rPr lang="en-US" altLang="zh-CN" b="1" dirty="0">
                <a:latin typeface="Times New Roman" panose="02020603050405020304" pitchFamily="18" charset="0"/>
                <a:cs typeface="Times New Roman" panose="02020603050405020304" pitchFamily="18" charset="0"/>
              </a:rPr>
              <a:t> </a:t>
            </a:r>
            <a:r>
              <a:rPr lang="en-US" altLang="zh-CN" b="1" dirty="0" smtClean="0">
                <a:latin typeface="Times New Roman" panose="02020603050405020304" pitchFamily="18" charset="0"/>
                <a:cs typeface="Times New Roman" panose="02020603050405020304" pitchFamily="18" charset="0"/>
                <a:sym typeface="+mn-ea"/>
              </a:rPr>
              <a:t>pooling</a:t>
            </a:r>
            <a:r>
              <a:rPr lang="en-US" altLang="zh-CN" dirty="0" smtClean="0">
                <a:latin typeface="Times New Roman" panose="02020603050405020304" pitchFamily="18" charset="0"/>
                <a:cs typeface="Times New Roman" panose="02020603050405020304" pitchFamily="18" charset="0"/>
              </a:rPr>
              <a:t> layer</a:t>
            </a:r>
          </a:p>
          <a:p>
            <a:pPr marL="342900" indent="-342900">
              <a:lnSpc>
                <a:spcPct val="150000"/>
              </a:lnSpc>
              <a:buAutoNum type="arabicPeriod"/>
            </a:pPr>
            <a:r>
              <a:rPr lang="en-US" altLang="zh-CN" b="1" dirty="0" smtClean="0">
                <a:latin typeface="Times New Roman" panose="02020603050405020304" pitchFamily="18" charset="0"/>
                <a:cs typeface="Times New Roman" panose="02020603050405020304" pitchFamily="18" charset="0"/>
              </a:rPr>
              <a:t>Max </a:t>
            </a:r>
            <a:r>
              <a:rPr lang="en-US" altLang="zh-CN" b="1" dirty="0">
                <a:latin typeface="Times New Roman" panose="02020603050405020304" pitchFamily="18" charset="0"/>
                <a:cs typeface="Times New Roman" panose="02020603050405020304" pitchFamily="18" charset="0"/>
              </a:rPr>
              <a:t>pooling</a:t>
            </a:r>
            <a:r>
              <a:rPr lang="en-US" altLang="zh-CN" dirty="0">
                <a:latin typeface="Times New Roman" panose="02020603050405020304" pitchFamily="18" charset="0"/>
                <a:cs typeface="Times New Roman" panose="02020603050405020304" pitchFamily="18" charset="0"/>
              </a:rPr>
              <a:t> layer is </a:t>
            </a:r>
            <a:r>
              <a:rPr lang="en-US" altLang="zh-CN" dirty="0" smtClean="0">
                <a:latin typeface="Times New Roman" panose="02020603050405020304" pitchFamily="18" charset="0"/>
                <a:cs typeface="Times New Roman" panose="02020603050405020304" pitchFamily="18" charset="0"/>
              </a:rPr>
              <a:t>more applicable  to MP3 steganalysis</a:t>
            </a:r>
            <a:endParaRPr lang="en-US" altLang="zh-CN" dirty="0">
              <a:latin typeface="Times New Roman" panose="02020603050405020304" pitchFamily="18" charset="0"/>
              <a:cs typeface="Times New Roman" panose="02020603050405020304" pitchFamily="18" charset="0"/>
            </a:endParaRPr>
          </a:p>
        </p:txBody>
      </p:sp>
      <p:sp>
        <p:nvSpPr>
          <p:cNvPr id="8" name="矩形 7"/>
          <p:cNvSpPr/>
          <p:nvPr/>
        </p:nvSpPr>
        <p:spPr>
          <a:xfrm>
            <a:off x="6724345" y="4077072"/>
            <a:ext cx="1497526" cy="523220"/>
          </a:xfrm>
          <a:prstGeom prst="rect">
            <a:avLst/>
          </a:prstGeom>
        </p:spPr>
        <p:txBody>
          <a:bodyPr wrap="none">
            <a:spAutoFit/>
          </a:bodyPr>
          <a:lstStyle/>
          <a:p>
            <a:r>
              <a:rPr kumimoji="1" lang="en-US" altLang="zh-CN" sz="2800" dirty="0">
                <a:solidFill>
                  <a:srgbClr val="FF0000"/>
                </a:solidFill>
                <a:latin typeface="Times New Roman" panose="02020603050405020304" pitchFamily="18" charset="0"/>
                <a:cs typeface="Times New Roman" panose="02020603050405020304" pitchFamily="18" charset="0"/>
              </a:rPr>
              <a:t>“texture”</a:t>
            </a:r>
            <a:endParaRPr lang="zh-CN" altLang="en-US" sz="2800"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62907539"/>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Times New Roman" panose="02020603050405020304" pitchFamily="18" charset="0"/>
                <a:cs typeface="Times New Roman" panose="02020603050405020304" pitchFamily="18" charset="0"/>
              </a:rPr>
              <a:t>Outline</a:t>
            </a:r>
            <a:endParaRPr lang="zh-CN" altLang="en-US" dirty="0">
              <a:latin typeface="Times New Roman" panose="02020603050405020304" pitchFamily="18" charset="0"/>
              <a:cs typeface="Times New Roman" panose="02020603050405020304" pitchFamily="18" charset="0"/>
            </a:endParaRPr>
          </a:p>
        </p:txBody>
      </p:sp>
      <p:sp>
        <p:nvSpPr>
          <p:cNvPr id="4" name="文本框 3"/>
          <p:cNvSpPr txBox="1"/>
          <p:nvPr/>
        </p:nvSpPr>
        <p:spPr>
          <a:xfrm>
            <a:off x="683568" y="1700808"/>
            <a:ext cx="7488832" cy="584775"/>
          </a:xfrm>
          <a:prstGeom prst="rect">
            <a:avLst/>
          </a:prstGeom>
          <a:noFill/>
        </p:spPr>
        <p:txBody>
          <a:bodyPr wrap="square" rtlCol="0">
            <a:spAutoFit/>
          </a:bodyPr>
          <a:lstStyle/>
          <a:p>
            <a:r>
              <a:rPr lang="en-US" altLang="zh-CN" sz="3200" dirty="0" smtClean="0">
                <a:latin typeface="Times New Roman" panose="02020603050405020304" pitchFamily="18" charset="0"/>
                <a:cs typeface="Times New Roman" panose="02020603050405020304" pitchFamily="18" charset="0"/>
              </a:rPr>
              <a:t>1. Introduction</a:t>
            </a:r>
          </a:p>
        </p:txBody>
      </p:sp>
      <p:sp>
        <p:nvSpPr>
          <p:cNvPr id="5" name="文本框 4"/>
          <p:cNvSpPr txBox="1"/>
          <p:nvPr/>
        </p:nvSpPr>
        <p:spPr>
          <a:xfrm>
            <a:off x="701130" y="2526789"/>
            <a:ext cx="7488832" cy="584775"/>
          </a:xfrm>
          <a:prstGeom prst="rect">
            <a:avLst/>
          </a:prstGeom>
          <a:noFill/>
        </p:spPr>
        <p:txBody>
          <a:bodyPr wrap="square" rtlCol="0">
            <a:spAutoFit/>
          </a:bodyPr>
          <a:lstStyle/>
          <a:p>
            <a:r>
              <a:rPr lang="en-US" altLang="zh-CN" sz="3200" dirty="0" smtClean="0">
                <a:latin typeface="Times New Roman" panose="02020603050405020304" pitchFamily="18" charset="0"/>
                <a:cs typeface="Times New Roman" panose="02020603050405020304" pitchFamily="18" charset="0"/>
              </a:rPr>
              <a:t>2. </a:t>
            </a:r>
            <a:r>
              <a:rPr lang="en-US" altLang="zh-CN" sz="3200" dirty="0" smtClean="0">
                <a:latin typeface="Times New Roman" panose="02020603050405020304" pitchFamily="18" charset="0"/>
                <a:cs typeface="Times New Roman" panose="02020603050405020304" pitchFamily="18" charset="0"/>
              </a:rPr>
              <a:t>Impact of steganography on MP3 audio</a:t>
            </a:r>
            <a:endParaRPr lang="en-US" altLang="zh-CN" sz="3200" dirty="0" smtClean="0">
              <a:latin typeface="Times New Roman" panose="02020603050405020304" pitchFamily="18" charset="0"/>
              <a:cs typeface="Times New Roman" panose="02020603050405020304" pitchFamily="18" charset="0"/>
            </a:endParaRPr>
          </a:p>
        </p:txBody>
      </p:sp>
      <p:sp>
        <p:nvSpPr>
          <p:cNvPr id="6" name="文本框 5"/>
          <p:cNvSpPr txBox="1"/>
          <p:nvPr/>
        </p:nvSpPr>
        <p:spPr>
          <a:xfrm>
            <a:off x="683568" y="3352770"/>
            <a:ext cx="7488832" cy="584775"/>
          </a:xfrm>
          <a:prstGeom prst="rect">
            <a:avLst/>
          </a:prstGeom>
          <a:noFill/>
        </p:spPr>
        <p:txBody>
          <a:bodyPr wrap="square" rtlCol="0">
            <a:spAutoFit/>
          </a:bodyPr>
          <a:lstStyle/>
          <a:p>
            <a:r>
              <a:rPr lang="en-US" altLang="zh-CN" sz="3200" dirty="0" smtClean="0">
                <a:latin typeface="Times New Roman" panose="02020603050405020304" pitchFamily="18" charset="0"/>
                <a:cs typeface="Times New Roman" panose="02020603050405020304" pitchFamily="18" charset="0"/>
              </a:rPr>
              <a:t>3. Overview of network</a:t>
            </a:r>
            <a:endParaRPr lang="en-US" altLang="zh-CN" sz="3200" dirty="0">
              <a:latin typeface="Times New Roman" panose="02020603050405020304" pitchFamily="18" charset="0"/>
              <a:cs typeface="Times New Roman" panose="02020603050405020304" pitchFamily="18" charset="0"/>
            </a:endParaRPr>
          </a:p>
        </p:txBody>
      </p:sp>
      <p:sp>
        <p:nvSpPr>
          <p:cNvPr id="8" name="文本框 7"/>
          <p:cNvSpPr txBox="1"/>
          <p:nvPr/>
        </p:nvSpPr>
        <p:spPr>
          <a:xfrm>
            <a:off x="701130" y="4178751"/>
            <a:ext cx="7488832" cy="584775"/>
          </a:xfrm>
          <a:prstGeom prst="rect">
            <a:avLst/>
          </a:prstGeom>
          <a:noFill/>
        </p:spPr>
        <p:txBody>
          <a:bodyPr wrap="square" rtlCol="0">
            <a:spAutoFit/>
          </a:bodyPr>
          <a:lstStyle/>
          <a:p>
            <a:r>
              <a:rPr lang="en-US" altLang="zh-CN" sz="3200" dirty="0" smtClean="0">
                <a:latin typeface="Times New Roman" panose="02020603050405020304" pitchFamily="18" charset="0"/>
                <a:cs typeface="Times New Roman" panose="02020603050405020304" pitchFamily="18" charset="0"/>
              </a:rPr>
              <a:t>4. Experiments and analysis</a:t>
            </a:r>
            <a:endParaRPr lang="en-US" altLang="zh-CN" sz="3200" dirty="0">
              <a:latin typeface="Times New Roman" panose="02020603050405020304" pitchFamily="18" charset="0"/>
              <a:cs typeface="Times New Roman" panose="02020603050405020304" pitchFamily="18" charset="0"/>
            </a:endParaRPr>
          </a:p>
        </p:txBody>
      </p:sp>
      <p:sp>
        <p:nvSpPr>
          <p:cNvPr id="9" name="文本框 8"/>
          <p:cNvSpPr txBox="1"/>
          <p:nvPr/>
        </p:nvSpPr>
        <p:spPr>
          <a:xfrm>
            <a:off x="682849" y="5004733"/>
            <a:ext cx="7488832" cy="584775"/>
          </a:xfrm>
          <a:prstGeom prst="rect">
            <a:avLst/>
          </a:prstGeom>
          <a:noFill/>
        </p:spPr>
        <p:txBody>
          <a:bodyPr wrap="square" rtlCol="0">
            <a:spAutoFit/>
          </a:bodyPr>
          <a:lstStyle/>
          <a:p>
            <a:r>
              <a:rPr lang="en-US" altLang="zh-CN" sz="3200" dirty="0" smtClean="0">
                <a:latin typeface="Times New Roman" panose="02020603050405020304" pitchFamily="18" charset="0"/>
                <a:cs typeface="Times New Roman" panose="02020603050405020304" pitchFamily="18" charset="0"/>
              </a:rPr>
              <a:t>5. Conclusion</a:t>
            </a:r>
            <a:endParaRPr lang="zh-CN" altLang="en-US" sz="3200"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27050" y="1222152"/>
            <a:ext cx="7717358" cy="430887"/>
          </a:xfrm>
          <a:prstGeom prst="rect">
            <a:avLst/>
          </a:prstGeom>
          <a:noFill/>
        </p:spPr>
        <p:txBody>
          <a:bodyPr wrap="square" rtlCol="0">
            <a:spAutoFit/>
          </a:bodyPr>
          <a:lstStyle/>
          <a:p>
            <a:pPr marL="171450" indent="-171450">
              <a:buFont typeface="Wingdings" panose="05000000000000000000" charset="0"/>
              <a:buChar char="p"/>
            </a:pPr>
            <a:r>
              <a:rPr lang="zh-CN" altLang="en-US" sz="2200" dirty="0" smtClean="0">
                <a:sym typeface="+mn-ea"/>
              </a:rPr>
              <a:t> </a:t>
            </a:r>
            <a:r>
              <a:rPr lang="en-US" altLang="zh-CN" sz="2200" dirty="0" smtClean="0">
                <a:latin typeface="Times New Roman" panose="02020603050405020304" pitchFamily="18" charset="0"/>
                <a:cs typeface="Times New Roman" panose="02020603050405020304" pitchFamily="18" charset="0"/>
                <a:sym typeface="+mn-ea"/>
              </a:rPr>
              <a:t>ABS layer</a:t>
            </a:r>
            <a:endParaRPr lang="zh-CN" altLang="en-US" sz="2200" dirty="0"/>
          </a:p>
        </p:txBody>
      </p:sp>
      <p:sp>
        <p:nvSpPr>
          <p:cNvPr id="5" name="标题 3"/>
          <p:cNvSpPr>
            <a:spLocks noGrp="1"/>
          </p:cNvSpPr>
          <p:nvPr>
            <p:ph type="title"/>
          </p:nvPr>
        </p:nvSpPr>
        <p:spPr>
          <a:xfrm>
            <a:off x="179512" y="777874"/>
            <a:ext cx="8964488" cy="628905"/>
          </a:xfrm>
        </p:spPr>
        <p:txBody>
          <a:bodyPr/>
          <a:lstStyle/>
          <a:p>
            <a:pPr algn="l"/>
            <a:r>
              <a:rPr lang="en-US" altLang="zh-CN" sz="2200" b="0" dirty="0">
                <a:latin typeface="Times New Roman" panose="02020603050405020304" pitchFamily="18" charset="0"/>
              </a:rPr>
              <a:t>CNN-based Steganalysis of MP3 Steganography in the Entropy Code Domain</a:t>
            </a:r>
          </a:p>
        </p:txBody>
      </p:sp>
      <p:graphicFrame>
        <p:nvGraphicFramePr>
          <p:cNvPr id="6" name="表格 5"/>
          <p:cNvGraphicFramePr>
            <a:graphicFrameLocks noGrp="1"/>
          </p:cNvGraphicFramePr>
          <p:nvPr>
            <p:extLst>
              <p:ext uri="{D42A27DB-BD31-4B8C-83A1-F6EECF244321}">
                <p14:modId xmlns:p14="http://schemas.microsoft.com/office/powerpoint/2010/main" val="3614584465"/>
              </p:ext>
            </p:extLst>
          </p:nvPr>
        </p:nvGraphicFramePr>
        <p:xfrm>
          <a:off x="251520" y="1898496"/>
          <a:ext cx="8640959" cy="1601336"/>
        </p:xfrm>
        <a:graphic>
          <a:graphicData uri="http://schemas.openxmlformats.org/drawingml/2006/table">
            <a:tbl>
              <a:tblPr firstRow="1" bandRow="1">
                <a:tableStyleId>{5C22544A-7EE6-4342-B048-85BDC9FD1C3A}</a:tableStyleId>
              </a:tblPr>
              <a:tblGrid>
                <a:gridCol w="446946"/>
                <a:gridCol w="5875244"/>
                <a:gridCol w="1152128"/>
                <a:gridCol w="1166641"/>
              </a:tblGrid>
              <a:tr h="504056">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ID</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noFill/>
                  </a:tcPr>
                </a:tc>
                <a:tc>
                  <a:txBody>
                    <a:bodyPr/>
                    <a:lstStyle/>
                    <a:p>
                      <a:pPr algn="l"/>
                      <a:r>
                        <a:rPr lang="en-US" altLang="zh-CN" sz="1800" dirty="0" smtClean="0">
                          <a:solidFill>
                            <a:schemeClr val="tx1"/>
                          </a:solidFill>
                          <a:latin typeface="Times New Roman" panose="02020603050405020304" pitchFamily="18" charset="0"/>
                          <a:cs typeface="Times New Roman" panose="02020603050405020304" pitchFamily="18" charset="0"/>
                        </a:rPr>
                        <a:t>The description of the modification</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noFill/>
                  </a:tcPr>
                </a:tc>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Accuracy</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noFill/>
                  </a:tcPr>
                </a:tc>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Iterations</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noFill/>
                  </a:tcPr>
                </a:tc>
              </a:tr>
              <a:tr h="352109">
                <a:tc>
                  <a:txBody>
                    <a:bodyPr/>
                    <a:lstStyle/>
                    <a:p>
                      <a:pPr algn="ctr"/>
                      <a:r>
                        <a:rPr lang="en-US" altLang="zh-CN" sz="1800" b="1" dirty="0" smtClean="0">
                          <a:solidFill>
                            <a:schemeClr val="tx1"/>
                          </a:solidFill>
                          <a:latin typeface="Times New Roman" panose="02020603050405020304" pitchFamily="18" charset="0"/>
                          <a:cs typeface="Times New Roman" panose="02020603050405020304" pitchFamily="18" charset="0"/>
                        </a:rPr>
                        <a:t>a</a:t>
                      </a:r>
                      <a:endParaRPr lang="zh-CN" altLang="en-US" sz="1800" b="1"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noFill/>
                  </a:tcPr>
                </a:tc>
                <a:tc>
                  <a:txBody>
                    <a:bodyPr/>
                    <a:lstStyle/>
                    <a:p>
                      <a:pPr algn="l"/>
                      <a:r>
                        <a:rPr lang="en-US" altLang="zh-CN" sz="1800" b="1" kern="1200" dirty="0" smtClean="0">
                          <a:solidFill>
                            <a:schemeClr val="tx1"/>
                          </a:solidFill>
                          <a:latin typeface="Times New Roman" panose="02020603050405020304" pitchFamily="18" charset="0"/>
                          <a:ea typeface="+mn-ea"/>
                          <a:cs typeface="Times New Roman" panose="02020603050405020304" pitchFamily="18" charset="0"/>
                        </a:rPr>
                        <a:t>The proposed network</a:t>
                      </a:r>
                      <a:endParaRPr lang="zh-CN" altLang="en-US" sz="1800" b="1" kern="1200" dirty="0">
                        <a:solidFill>
                          <a:schemeClr val="tx1"/>
                        </a:solidFill>
                        <a:latin typeface="Times New Roman" panose="02020603050405020304" pitchFamily="18" charset="0"/>
                        <a:ea typeface="+mn-ea"/>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noFill/>
                  </a:tcPr>
                </a:tc>
                <a:tc>
                  <a:txBody>
                    <a:bodyPr/>
                    <a:lstStyle/>
                    <a:p>
                      <a:pPr algn="ctr"/>
                      <a:r>
                        <a:rPr lang="en-US" altLang="zh-CN" sz="1800" b="1" dirty="0" smtClean="0">
                          <a:solidFill>
                            <a:schemeClr val="tx1"/>
                          </a:solidFill>
                          <a:latin typeface="Times New Roman" panose="02020603050405020304" pitchFamily="18" charset="0"/>
                          <a:cs typeface="Times New Roman" panose="02020603050405020304" pitchFamily="18" charset="0"/>
                        </a:rPr>
                        <a:t>90.39</a:t>
                      </a:r>
                      <a:endParaRPr lang="zh-CN" altLang="en-US" sz="1800" b="1"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noFill/>
                  </a:tcPr>
                </a:tc>
                <a:tc>
                  <a:txBody>
                    <a:bodyPr/>
                    <a:lstStyle/>
                    <a:p>
                      <a:pPr algn="ctr"/>
                      <a:r>
                        <a:rPr lang="en-US" altLang="zh-CN" sz="1800" b="1" dirty="0" smtClean="0">
                          <a:solidFill>
                            <a:schemeClr val="tx1"/>
                          </a:solidFill>
                          <a:latin typeface="Times New Roman" panose="02020603050405020304" pitchFamily="18" charset="0"/>
                          <a:cs typeface="Times New Roman" panose="02020603050405020304" pitchFamily="18" charset="0"/>
                        </a:rPr>
                        <a:t>5000</a:t>
                      </a:r>
                      <a:endParaRPr lang="zh-CN" altLang="en-US" sz="1800" b="1"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noFill/>
                  </a:tcPr>
                </a:tc>
              </a:tr>
              <a:tr h="352109">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k</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l"/>
                      <a:r>
                        <a:rPr lang="en-US" altLang="zh-CN" sz="1800" b="0" kern="1200" dirty="0" smtClean="0">
                          <a:solidFill>
                            <a:schemeClr val="tx1"/>
                          </a:solidFill>
                          <a:latin typeface="Times New Roman" panose="02020603050405020304" pitchFamily="18" charset="0"/>
                          <a:ea typeface="+mn-ea"/>
                          <a:cs typeface="Times New Roman" panose="02020603050405020304" pitchFamily="18" charset="0"/>
                        </a:rPr>
                        <a:t>Introduce the ABS layer at the </a:t>
                      </a:r>
                      <a:r>
                        <a:rPr lang="en-US" altLang="zh-CN" sz="1800" b="1" kern="1200" dirty="0" smtClean="0">
                          <a:solidFill>
                            <a:schemeClr val="tx1"/>
                          </a:solidFill>
                          <a:latin typeface="Times New Roman" panose="02020603050405020304" pitchFamily="18" charset="0"/>
                          <a:ea typeface="+mn-ea"/>
                          <a:cs typeface="Times New Roman" panose="02020603050405020304" pitchFamily="18" charset="0"/>
                        </a:rPr>
                        <a:t>top</a:t>
                      </a:r>
                      <a:r>
                        <a:rPr lang="en-US" altLang="zh-CN" sz="1800" b="0" kern="1200" dirty="0" smtClean="0">
                          <a:solidFill>
                            <a:schemeClr val="tx1"/>
                          </a:solidFill>
                          <a:latin typeface="Times New Roman" panose="02020603050405020304" pitchFamily="18" charset="0"/>
                          <a:ea typeface="+mn-ea"/>
                          <a:cs typeface="Times New Roman" panose="02020603050405020304" pitchFamily="18" charset="0"/>
                        </a:rPr>
                        <a:t> of HPF layer</a:t>
                      </a:r>
                      <a:endParaRPr lang="zh-CN" altLang="en-US" sz="1800" b="0" kern="1200" dirty="0">
                        <a:solidFill>
                          <a:schemeClr val="tx1"/>
                        </a:solidFill>
                        <a:latin typeface="Times New Roman" panose="02020603050405020304" pitchFamily="18" charset="0"/>
                        <a:ea typeface="+mn-ea"/>
                        <a:cs typeface="Times New Roman" panose="02020603050405020304" pitchFamily="18" charset="0"/>
                      </a:endParaRPr>
                    </a:p>
                  </a:txBody>
                  <a:tcPr anchor="ctr">
                    <a:noFill/>
                  </a:tcPr>
                </a:tc>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87.66</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7000</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r>
              <a:tr h="352109">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l</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l"/>
                      <a:r>
                        <a:rPr lang="en-US" altLang="zh-CN" sz="1800" b="0" kern="1200" dirty="0" smtClean="0">
                          <a:solidFill>
                            <a:schemeClr val="tx1"/>
                          </a:solidFill>
                          <a:latin typeface="Times New Roman" panose="02020603050405020304" pitchFamily="18" charset="0"/>
                          <a:ea typeface="+mn-ea"/>
                          <a:cs typeface="Times New Roman" panose="02020603050405020304" pitchFamily="18" charset="0"/>
                        </a:rPr>
                        <a:t>Introduce the ABS layer at the </a:t>
                      </a:r>
                      <a:r>
                        <a:rPr lang="en-US" altLang="zh-CN" sz="1800" b="1" kern="1200" dirty="0" smtClean="0">
                          <a:solidFill>
                            <a:schemeClr val="tx1"/>
                          </a:solidFill>
                          <a:latin typeface="Times New Roman" panose="02020603050405020304" pitchFamily="18" charset="0"/>
                          <a:ea typeface="+mn-ea"/>
                          <a:cs typeface="Times New Roman" panose="02020603050405020304" pitchFamily="18" charset="0"/>
                        </a:rPr>
                        <a:t>bottom</a:t>
                      </a:r>
                      <a:r>
                        <a:rPr lang="en-US" altLang="zh-CN" sz="1800" b="0" kern="1200" dirty="0" smtClean="0">
                          <a:solidFill>
                            <a:schemeClr val="tx1"/>
                          </a:solidFill>
                          <a:latin typeface="Times New Roman" panose="02020603050405020304" pitchFamily="18" charset="0"/>
                          <a:ea typeface="+mn-ea"/>
                          <a:cs typeface="Times New Roman" panose="02020603050405020304" pitchFamily="18" charset="0"/>
                        </a:rPr>
                        <a:t> of HPF layer</a:t>
                      </a:r>
                      <a:endParaRPr lang="zh-CN" altLang="en-US" sz="1800" b="0" kern="1200" dirty="0">
                        <a:solidFill>
                          <a:schemeClr val="tx1"/>
                        </a:solidFill>
                        <a:latin typeface="Times New Roman" panose="02020603050405020304" pitchFamily="18" charset="0"/>
                        <a:ea typeface="+mn-ea"/>
                        <a:cs typeface="Times New Roman" panose="02020603050405020304" pitchFamily="18" charset="0"/>
                      </a:endParaRPr>
                    </a:p>
                  </a:txBody>
                  <a:tcPr anchor="ctr">
                    <a:noFill/>
                  </a:tcPr>
                </a:tc>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88.35</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8000</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r>
            </a:tbl>
          </a:graphicData>
        </a:graphic>
      </p:graphicFrame>
      <p:sp>
        <p:nvSpPr>
          <p:cNvPr id="7" name="文本框 6"/>
          <p:cNvSpPr txBox="1"/>
          <p:nvPr/>
        </p:nvSpPr>
        <p:spPr>
          <a:xfrm>
            <a:off x="527050" y="4797152"/>
            <a:ext cx="6781254" cy="1615827"/>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Something about</a:t>
            </a:r>
            <a:r>
              <a:rPr lang="en-US" altLang="zh-CN" b="1" dirty="0">
                <a:latin typeface="Times New Roman" panose="02020603050405020304" pitchFamily="18" charset="0"/>
                <a:cs typeface="Times New Roman" panose="02020603050405020304" pitchFamily="18" charset="0"/>
              </a:rPr>
              <a:t> </a:t>
            </a:r>
            <a:r>
              <a:rPr lang="en-US" altLang="zh-CN" b="1" dirty="0" smtClean="0">
                <a:latin typeface="Times New Roman" panose="02020603050405020304" pitchFamily="18" charset="0"/>
                <a:cs typeface="Times New Roman" panose="02020603050405020304" pitchFamily="18" charset="0"/>
                <a:sym typeface="+mn-ea"/>
              </a:rPr>
              <a:t>ABS</a:t>
            </a:r>
            <a:r>
              <a:rPr lang="en-US" altLang="zh-CN" dirty="0" smtClean="0">
                <a:latin typeface="Times New Roman" panose="02020603050405020304" pitchFamily="18" charset="0"/>
                <a:cs typeface="Times New Roman" panose="02020603050405020304" pitchFamily="18" charset="0"/>
              </a:rPr>
              <a:t> layer</a:t>
            </a:r>
          </a:p>
          <a:p>
            <a:pPr marL="342900" indent="-342900">
              <a:lnSpc>
                <a:spcPct val="150000"/>
              </a:lnSpc>
              <a:buAutoNum type="arabicPeriod"/>
            </a:pPr>
            <a:r>
              <a:rPr lang="en-US" altLang="zh-CN" dirty="0" smtClean="0">
                <a:latin typeface="Times New Roman" panose="02020603050405020304" pitchFamily="18" charset="0"/>
                <a:cs typeface="Times New Roman" panose="02020603050405020304" pitchFamily="18" charset="0"/>
              </a:rPr>
              <a:t>ABS layer is bad for performance improvement, which </a:t>
            </a:r>
            <a:r>
              <a:rPr lang="en-US" altLang="zh-CN" b="1" dirty="0" smtClean="0">
                <a:latin typeface="Times New Roman" panose="02020603050405020304" pitchFamily="18" charset="0"/>
                <a:cs typeface="Times New Roman" panose="02020603050405020304" pitchFamily="18" charset="0"/>
              </a:rPr>
              <a:t>may</a:t>
            </a:r>
            <a:r>
              <a:rPr lang="en-US" altLang="zh-CN" dirty="0" smtClean="0">
                <a:latin typeface="Times New Roman" panose="02020603050405020304" pitchFamily="18" charset="0"/>
                <a:cs typeface="Times New Roman" panose="02020603050405020304" pitchFamily="18" charset="0"/>
              </a:rPr>
              <a:t> because the introduction of ABS layer </a:t>
            </a:r>
            <a:r>
              <a:rPr lang="en-US" altLang="zh-CN" b="1" dirty="0" smtClean="0">
                <a:latin typeface="Times New Roman" panose="02020603050405020304" pitchFamily="18" charset="0"/>
                <a:cs typeface="Times New Roman" panose="02020603050405020304" pitchFamily="18" charset="0"/>
              </a:rPr>
              <a:t>reduce the difference between cover and stego</a:t>
            </a:r>
            <a:endParaRPr lang="en-US" altLang="zh-C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631848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27050" y="1222152"/>
            <a:ext cx="7717358" cy="430887"/>
          </a:xfrm>
          <a:prstGeom prst="rect">
            <a:avLst/>
          </a:prstGeom>
          <a:noFill/>
        </p:spPr>
        <p:txBody>
          <a:bodyPr wrap="square" rtlCol="0">
            <a:spAutoFit/>
          </a:bodyPr>
          <a:lstStyle/>
          <a:p>
            <a:pPr marL="171450" indent="-171450">
              <a:buFont typeface="Wingdings" panose="05000000000000000000" charset="0"/>
              <a:buChar char="p"/>
            </a:pPr>
            <a:r>
              <a:rPr lang="zh-CN" altLang="en-US" sz="2200" dirty="0" smtClean="0">
                <a:sym typeface="+mn-ea"/>
              </a:rPr>
              <a:t> </a:t>
            </a:r>
            <a:r>
              <a:rPr lang="en-US" altLang="zh-CN" sz="2200" dirty="0" smtClean="0">
                <a:latin typeface="Times New Roman" panose="02020603050405020304" pitchFamily="18" charset="0"/>
                <a:cs typeface="Times New Roman" panose="02020603050405020304" pitchFamily="18" charset="0"/>
                <a:sym typeface="+mn-ea"/>
              </a:rPr>
              <a:t>Activation function</a:t>
            </a:r>
            <a:endParaRPr lang="zh-CN" altLang="en-US" sz="2200" dirty="0"/>
          </a:p>
        </p:txBody>
      </p:sp>
      <p:sp>
        <p:nvSpPr>
          <p:cNvPr id="5" name="标题 3"/>
          <p:cNvSpPr>
            <a:spLocks noGrp="1"/>
          </p:cNvSpPr>
          <p:nvPr>
            <p:ph type="title"/>
          </p:nvPr>
        </p:nvSpPr>
        <p:spPr>
          <a:xfrm>
            <a:off x="179512" y="777874"/>
            <a:ext cx="8964488" cy="628905"/>
          </a:xfrm>
        </p:spPr>
        <p:txBody>
          <a:bodyPr/>
          <a:lstStyle/>
          <a:p>
            <a:pPr algn="l"/>
            <a:r>
              <a:rPr lang="en-US" altLang="zh-CN" sz="2200" b="0" dirty="0">
                <a:latin typeface="Times New Roman" panose="02020603050405020304" pitchFamily="18" charset="0"/>
              </a:rPr>
              <a:t>CNN-based Steganalysis of MP3 Steganography in the Entropy Code Domain</a:t>
            </a:r>
          </a:p>
        </p:txBody>
      </p:sp>
      <p:graphicFrame>
        <p:nvGraphicFramePr>
          <p:cNvPr id="6" name="表格 5"/>
          <p:cNvGraphicFramePr>
            <a:graphicFrameLocks noGrp="1"/>
          </p:cNvGraphicFramePr>
          <p:nvPr>
            <p:extLst>
              <p:ext uri="{D42A27DB-BD31-4B8C-83A1-F6EECF244321}">
                <p14:modId xmlns:p14="http://schemas.microsoft.com/office/powerpoint/2010/main" val="2864129437"/>
              </p:ext>
            </p:extLst>
          </p:nvPr>
        </p:nvGraphicFramePr>
        <p:xfrm>
          <a:off x="251520" y="1898496"/>
          <a:ext cx="8640959" cy="1875656"/>
        </p:xfrm>
        <a:graphic>
          <a:graphicData uri="http://schemas.openxmlformats.org/drawingml/2006/table">
            <a:tbl>
              <a:tblPr firstRow="1" bandRow="1">
                <a:tableStyleId>{5C22544A-7EE6-4342-B048-85BDC9FD1C3A}</a:tableStyleId>
              </a:tblPr>
              <a:tblGrid>
                <a:gridCol w="446946"/>
                <a:gridCol w="5875244"/>
                <a:gridCol w="1152128"/>
                <a:gridCol w="1166641"/>
              </a:tblGrid>
              <a:tr h="504056">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ID</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noFill/>
                  </a:tcPr>
                </a:tc>
                <a:tc>
                  <a:txBody>
                    <a:bodyPr/>
                    <a:lstStyle/>
                    <a:p>
                      <a:pPr algn="l"/>
                      <a:r>
                        <a:rPr lang="en-US" altLang="zh-CN" sz="1800" dirty="0" smtClean="0">
                          <a:solidFill>
                            <a:schemeClr val="tx1"/>
                          </a:solidFill>
                          <a:latin typeface="Times New Roman" panose="02020603050405020304" pitchFamily="18" charset="0"/>
                          <a:cs typeface="Times New Roman" panose="02020603050405020304" pitchFamily="18" charset="0"/>
                        </a:rPr>
                        <a:t>The description of the modification</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noFill/>
                  </a:tcPr>
                </a:tc>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Accuracy</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noFill/>
                  </a:tcPr>
                </a:tc>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Iterations</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noFill/>
                  </a:tcPr>
                </a:tc>
              </a:tr>
              <a:tr h="352109">
                <a:tc>
                  <a:txBody>
                    <a:bodyPr/>
                    <a:lstStyle/>
                    <a:p>
                      <a:pPr algn="ctr"/>
                      <a:r>
                        <a:rPr lang="en-US" altLang="zh-CN" sz="1800" b="1" dirty="0" smtClean="0">
                          <a:solidFill>
                            <a:schemeClr val="tx1"/>
                          </a:solidFill>
                          <a:latin typeface="Times New Roman" panose="02020603050405020304" pitchFamily="18" charset="0"/>
                          <a:cs typeface="Times New Roman" panose="02020603050405020304" pitchFamily="18" charset="0"/>
                        </a:rPr>
                        <a:t>a</a:t>
                      </a:r>
                      <a:endParaRPr lang="zh-CN" altLang="en-US" sz="1800" b="1"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noFill/>
                  </a:tcPr>
                </a:tc>
                <a:tc>
                  <a:txBody>
                    <a:bodyPr/>
                    <a:lstStyle/>
                    <a:p>
                      <a:pPr algn="l"/>
                      <a:r>
                        <a:rPr lang="en-US" altLang="zh-CN" sz="1800" b="1" kern="1200" dirty="0" smtClean="0">
                          <a:solidFill>
                            <a:schemeClr val="tx1"/>
                          </a:solidFill>
                          <a:latin typeface="Times New Roman" panose="02020603050405020304" pitchFamily="18" charset="0"/>
                          <a:ea typeface="+mn-ea"/>
                          <a:cs typeface="Times New Roman" panose="02020603050405020304" pitchFamily="18" charset="0"/>
                        </a:rPr>
                        <a:t>The proposed network</a:t>
                      </a:r>
                      <a:endParaRPr lang="zh-CN" altLang="en-US" sz="1800" b="1" kern="1200" dirty="0">
                        <a:solidFill>
                          <a:schemeClr val="tx1"/>
                        </a:solidFill>
                        <a:latin typeface="Times New Roman" panose="02020603050405020304" pitchFamily="18" charset="0"/>
                        <a:ea typeface="+mn-ea"/>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noFill/>
                  </a:tcPr>
                </a:tc>
                <a:tc>
                  <a:txBody>
                    <a:bodyPr/>
                    <a:lstStyle/>
                    <a:p>
                      <a:pPr algn="ctr"/>
                      <a:r>
                        <a:rPr lang="en-US" altLang="zh-CN" sz="1800" b="1" dirty="0" smtClean="0">
                          <a:solidFill>
                            <a:schemeClr val="tx1"/>
                          </a:solidFill>
                          <a:latin typeface="Times New Roman" panose="02020603050405020304" pitchFamily="18" charset="0"/>
                          <a:cs typeface="Times New Roman" panose="02020603050405020304" pitchFamily="18" charset="0"/>
                        </a:rPr>
                        <a:t>90.39</a:t>
                      </a:r>
                      <a:endParaRPr lang="zh-CN" altLang="en-US" sz="1800" b="1"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noFill/>
                  </a:tcPr>
                </a:tc>
                <a:tc>
                  <a:txBody>
                    <a:bodyPr/>
                    <a:lstStyle/>
                    <a:p>
                      <a:pPr algn="ctr"/>
                      <a:r>
                        <a:rPr lang="en-US" altLang="zh-CN" sz="1800" b="1" dirty="0" smtClean="0">
                          <a:solidFill>
                            <a:schemeClr val="tx1"/>
                          </a:solidFill>
                          <a:latin typeface="Times New Roman" panose="02020603050405020304" pitchFamily="18" charset="0"/>
                          <a:cs typeface="Times New Roman" panose="02020603050405020304" pitchFamily="18" charset="0"/>
                        </a:rPr>
                        <a:t>5000</a:t>
                      </a:r>
                      <a:endParaRPr lang="zh-CN" altLang="en-US" sz="1800" b="1"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noFill/>
                  </a:tcPr>
                </a:tc>
              </a:tr>
              <a:tr h="352109">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m</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r>
                        <a:rPr lang="en-US" altLang="zh-CN" sz="1800" b="0" kern="1200" dirty="0" smtClean="0">
                          <a:solidFill>
                            <a:schemeClr val="tx1"/>
                          </a:solidFill>
                          <a:latin typeface="Times New Roman" panose="02020603050405020304" pitchFamily="18" charset="0"/>
                          <a:ea typeface="+mn-ea"/>
                          <a:cs typeface="Times New Roman" panose="02020603050405020304" pitchFamily="18" charset="0"/>
                        </a:rPr>
                        <a:t>Replace all the activation function Tanh with ReLu and introduce the</a:t>
                      </a:r>
                      <a:r>
                        <a:rPr lang="en-US" altLang="zh-CN" sz="1800" b="0" kern="1200" baseline="0" dirty="0" smtClean="0">
                          <a:solidFill>
                            <a:schemeClr val="tx1"/>
                          </a:solidFill>
                          <a:latin typeface="Times New Roman" panose="02020603050405020304" pitchFamily="18" charset="0"/>
                          <a:ea typeface="+mn-ea"/>
                          <a:cs typeface="Times New Roman" panose="02020603050405020304" pitchFamily="18" charset="0"/>
                        </a:rPr>
                        <a:t> </a:t>
                      </a:r>
                      <a:r>
                        <a:rPr lang="en-US" altLang="zh-CN" sz="1800" b="0" kern="1200" dirty="0" smtClean="0">
                          <a:solidFill>
                            <a:schemeClr val="tx1"/>
                          </a:solidFill>
                          <a:latin typeface="Times New Roman" panose="02020603050405020304" pitchFamily="18" charset="0"/>
                          <a:ea typeface="+mn-ea"/>
                          <a:cs typeface="Times New Roman" panose="02020603050405020304" pitchFamily="18" charset="0"/>
                        </a:rPr>
                        <a:t>ABS layer at the top of HPF layer</a:t>
                      </a:r>
                      <a:endParaRPr lang="zh-CN" altLang="en-US" sz="1800" b="0" kern="1200" dirty="0">
                        <a:solidFill>
                          <a:schemeClr val="tx1"/>
                        </a:solidFill>
                        <a:latin typeface="Times New Roman" panose="02020603050405020304" pitchFamily="18" charset="0"/>
                        <a:ea typeface="+mn-ea"/>
                        <a:cs typeface="Times New Roman" panose="02020603050405020304" pitchFamily="18" charset="0"/>
                      </a:endParaRPr>
                    </a:p>
                  </a:txBody>
                  <a:tcPr anchor="ctr">
                    <a:noFill/>
                  </a:tcPr>
                </a:tc>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58.27</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r>
              <a:tr h="176055">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n</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l"/>
                      <a:r>
                        <a:rPr lang="en-US" altLang="zh-CN" sz="1800" b="0" kern="1200" dirty="0" smtClean="0">
                          <a:solidFill>
                            <a:schemeClr val="tx1"/>
                          </a:solidFill>
                          <a:latin typeface="Times New Roman" panose="02020603050405020304" pitchFamily="18" charset="0"/>
                          <a:ea typeface="+mn-ea"/>
                          <a:cs typeface="Times New Roman" panose="02020603050405020304" pitchFamily="18" charset="0"/>
                        </a:rPr>
                        <a:t>Replace all the activation function Tanh with ReLu</a:t>
                      </a:r>
                      <a:endParaRPr lang="zh-CN" altLang="en-US" sz="1800" b="0" kern="1200" dirty="0">
                        <a:solidFill>
                          <a:schemeClr val="tx1"/>
                        </a:solidFill>
                        <a:latin typeface="Times New Roman" panose="02020603050405020304" pitchFamily="18" charset="0"/>
                        <a:ea typeface="+mn-ea"/>
                        <a:cs typeface="Times New Roman" panose="02020603050405020304" pitchFamily="18" charset="0"/>
                      </a:endParaRPr>
                    </a:p>
                  </a:txBody>
                  <a:tcPr anchor="ctr">
                    <a:noFill/>
                  </a:tcPr>
                </a:tc>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51.09</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r>
            </a:tbl>
          </a:graphicData>
        </a:graphic>
      </p:graphicFrame>
      <p:sp>
        <p:nvSpPr>
          <p:cNvPr id="7" name="文本框 6"/>
          <p:cNvSpPr txBox="1"/>
          <p:nvPr/>
        </p:nvSpPr>
        <p:spPr>
          <a:xfrm>
            <a:off x="527050" y="4797152"/>
            <a:ext cx="6781254" cy="1200329"/>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Something about</a:t>
            </a:r>
            <a:r>
              <a:rPr lang="en-US" altLang="zh-CN" b="1" dirty="0">
                <a:latin typeface="Times New Roman" panose="02020603050405020304" pitchFamily="18" charset="0"/>
                <a:cs typeface="Times New Roman" panose="02020603050405020304" pitchFamily="18" charset="0"/>
              </a:rPr>
              <a:t> </a:t>
            </a:r>
            <a:r>
              <a:rPr lang="en-US" altLang="zh-CN" b="1" dirty="0" smtClean="0">
                <a:latin typeface="Times New Roman" panose="02020603050405020304" pitchFamily="18" charset="0"/>
                <a:cs typeface="Times New Roman" panose="02020603050405020304" pitchFamily="18" charset="0"/>
                <a:sym typeface="+mn-ea"/>
              </a:rPr>
              <a:t>activation function</a:t>
            </a:r>
            <a:r>
              <a:rPr lang="en-US" altLang="zh-CN" dirty="0" smtClean="0">
                <a:latin typeface="Times New Roman" panose="02020603050405020304" pitchFamily="18" charset="0"/>
                <a:cs typeface="Times New Roman" panose="02020603050405020304" pitchFamily="18" charset="0"/>
              </a:rPr>
              <a:t> layer</a:t>
            </a:r>
          </a:p>
          <a:p>
            <a:pPr marL="342900" indent="-342900">
              <a:lnSpc>
                <a:spcPct val="150000"/>
              </a:lnSpc>
              <a:buAutoNum type="arabicPeriod"/>
            </a:pPr>
            <a:r>
              <a:rPr lang="en-US" altLang="zh-CN" dirty="0" smtClean="0">
                <a:latin typeface="Times New Roman" panose="02020603050405020304" pitchFamily="18" charset="0"/>
                <a:cs typeface="Times New Roman" panose="02020603050405020304" pitchFamily="18" charset="0"/>
              </a:rPr>
              <a:t>The activation function </a:t>
            </a:r>
            <a:r>
              <a:rPr lang="en-US" altLang="zh-CN" b="1" dirty="0" smtClean="0">
                <a:latin typeface="Times New Roman" panose="02020603050405020304" pitchFamily="18" charset="0"/>
                <a:cs typeface="Times New Roman" panose="02020603050405020304" pitchFamily="18" charset="0"/>
              </a:rPr>
              <a:t>Tanh</a:t>
            </a:r>
            <a:r>
              <a:rPr lang="en-US" altLang="zh-CN" dirty="0" smtClean="0">
                <a:latin typeface="Times New Roman" panose="02020603050405020304" pitchFamily="18" charset="0"/>
                <a:cs typeface="Times New Roman" panose="02020603050405020304" pitchFamily="18" charset="0"/>
              </a:rPr>
              <a:t> with finite range is </a:t>
            </a:r>
            <a:r>
              <a:rPr lang="en-US" altLang="zh-CN" b="1" dirty="0" smtClean="0">
                <a:latin typeface="Times New Roman" panose="02020603050405020304" pitchFamily="18" charset="0"/>
                <a:cs typeface="Times New Roman" panose="02020603050405020304" pitchFamily="18" charset="0"/>
              </a:rPr>
              <a:t>more applicable</a:t>
            </a:r>
            <a:r>
              <a:rPr lang="en-US" altLang="zh-CN" dirty="0" smtClean="0">
                <a:latin typeface="Times New Roman" panose="02020603050405020304" pitchFamily="18" charset="0"/>
                <a:cs typeface="Times New Roman" panose="02020603050405020304" pitchFamily="18" charset="0"/>
              </a:rPr>
              <a:t> to the MP3 steganalysis</a:t>
            </a:r>
            <a:endParaRPr lang="en-US" altLang="zh-C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0089315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27050" y="1222152"/>
            <a:ext cx="7717358" cy="430887"/>
          </a:xfrm>
          <a:prstGeom prst="rect">
            <a:avLst/>
          </a:prstGeom>
          <a:noFill/>
        </p:spPr>
        <p:txBody>
          <a:bodyPr wrap="square" rtlCol="0">
            <a:spAutoFit/>
          </a:bodyPr>
          <a:lstStyle/>
          <a:p>
            <a:pPr marL="171450" indent="-171450">
              <a:buFont typeface="Wingdings" panose="05000000000000000000" charset="0"/>
              <a:buChar char="p"/>
            </a:pPr>
            <a:r>
              <a:rPr lang="zh-CN" altLang="en-US" sz="2200" dirty="0" smtClean="0">
                <a:sym typeface="+mn-ea"/>
              </a:rPr>
              <a:t> </a:t>
            </a:r>
            <a:r>
              <a:rPr lang="en-US" altLang="zh-CN" sz="2200" dirty="0" smtClean="0">
                <a:latin typeface="Times New Roman" panose="02020603050405020304" pitchFamily="18" charset="0"/>
                <a:cs typeface="Times New Roman" panose="02020603050405020304" pitchFamily="18" charset="0"/>
                <a:sym typeface="+mn-ea"/>
              </a:rPr>
              <a:t>The size of convolutional kernel</a:t>
            </a:r>
            <a:endParaRPr lang="zh-CN" altLang="en-US" sz="2200" dirty="0"/>
          </a:p>
        </p:txBody>
      </p:sp>
      <p:sp>
        <p:nvSpPr>
          <p:cNvPr id="5" name="标题 3"/>
          <p:cNvSpPr>
            <a:spLocks noGrp="1"/>
          </p:cNvSpPr>
          <p:nvPr>
            <p:ph type="title"/>
          </p:nvPr>
        </p:nvSpPr>
        <p:spPr>
          <a:xfrm>
            <a:off x="179512" y="777874"/>
            <a:ext cx="8964488" cy="628905"/>
          </a:xfrm>
        </p:spPr>
        <p:txBody>
          <a:bodyPr/>
          <a:lstStyle/>
          <a:p>
            <a:pPr algn="l"/>
            <a:r>
              <a:rPr lang="en-US" altLang="zh-CN" sz="2200" b="0" dirty="0">
                <a:latin typeface="Times New Roman" panose="02020603050405020304" pitchFamily="18" charset="0"/>
              </a:rPr>
              <a:t>CNN-based Steganalysis of MP3 Steganography in the Entropy Code Domain</a:t>
            </a:r>
          </a:p>
        </p:txBody>
      </p:sp>
      <p:graphicFrame>
        <p:nvGraphicFramePr>
          <p:cNvPr id="6" name="表格 5"/>
          <p:cNvGraphicFramePr>
            <a:graphicFrameLocks noGrp="1"/>
          </p:cNvGraphicFramePr>
          <p:nvPr>
            <p:extLst>
              <p:ext uri="{D42A27DB-BD31-4B8C-83A1-F6EECF244321}">
                <p14:modId xmlns:p14="http://schemas.microsoft.com/office/powerpoint/2010/main" val="563324536"/>
              </p:ext>
            </p:extLst>
          </p:nvPr>
        </p:nvGraphicFramePr>
        <p:xfrm>
          <a:off x="251520" y="1898496"/>
          <a:ext cx="8640959" cy="1235576"/>
        </p:xfrm>
        <a:graphic>
          <a:graphicData uri="http://schemas.openxmlformats.org/drawingml/2006/table">
            <a:tbl>
              <a:tblPr firstRow="1" bandRow="1">
                <a:tableStyleId>{5C22544A-7EE6-4342-B048-85BDC9FD1C3A}</a:tableStyleId>
              </a:tblPr>
              <a:tblGrid>
                <a:gridCol w="446946"/>
                <a:gridCol w="5875244"/>
                <a:gridCol w="1152128"/>
                <a:gridCol w="1166641"/>
              </a:tblGrid>
              <a:tr h="504056">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ID</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noFill/>
                  </a:tcPr>
                </a:tc>
                <a:tc>
                  <a:txBody>
                    <a:bodyPr/>
                    <a:lstStyle/>
                    <a:p>
                      <a:pPr algn="l"/>
                      <a:r>
                        <a:rPr lang="en-US" altLang="zh-CN" sz="1800" dirty="0" smtClean="0">
                          <a:solidFill>
                            <a:schemeClr val="tx1"/>
                          </a:solidFill>
                          <a:latin typeface="Times New Roman" panose="02020603050405020304" pitchFamily="18" charset="0"/>
                          <a:cs typeface="Times New Roman" panose="02020603050405020304" pitchFamily="18" charset="0"/>
                        </a:rPr>
                        <a:t>The description of the modification</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noFill/>
                  </a:tcPr>
                </a:tc>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Accuracy</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noFill/>
                  </a:tcPr>
                </a:tc>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Iterations</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noFill/>
                  </a:tcPr>
                </a:tc>
              </a:tr>
              <a:tr h="352109">
                <a:tc>
                  <a:txBody>
                    <a:bodyPr/>
                    <a:lstStyle/>
                    <a:p>
                      <a:pPr algn="ctr"/>
                      <a:r>
                        <a:rPr lang="en-US" altLang="zh-CN" sz="1800" b="1" dirty="0" smtClean="0">
                          <a:solidFill>
                            <a:schemeClr val="tx1"/>
                          </a:solidFill>
                          <a:latin typeface="Times New Roman" panose="02020603050405020304" pitchFamily="18" charset="0"/>
                          <a:cs typeface="Times New Roman" panose="02020603050405020304" pitchFamily="18" charset="0"/>
                        </a:rPr>
                        <a:t>a</a:t>
                      </a:r>
                      <a:endParaRPr lang="zh-CN" altLang="en-US" sz="1800" b="1"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noFill/>
                  </a:tcPr>
                </a:tc>
                <a:tc>
                  <a:txBody>
                    <a:bodyPr/>
                    <a:lstStyle/>
                    <a:p>
                      <a:pPr algn="l"/>
                      <a:r>
                        <a:rPr lang="en-US" altLang="zh-CN" sz="1800" b="1" kern="1200" dirty="0" smtClean="0">
                          <a:solidFill>
                            <a:schemeClr val="tx1"/>
                          </a:solidFill>
                          <a:latin typeface="Times New Roman" panose="02020603050405020304" pitchFamily="18" charset="0"/>
                          <a:ea typeface="+mn-ea"/>
                          <a:cs typeface="Times New Roman" panose="02020603050405020304" pitchFamily="18" charset="0"/>
                        </a:rPr>
                        <a:t>The proposed network</a:t>
                      </a:r>
                      <a:endParaRPr lang="zh-CN" altLang="en-US" sz="1800" b="1" kern="1200" dirty="0">
                        <a:solidFill>
                          <a:schemeClr val="tx1"/>
                        </a:solidFill>
                        <a:latin typeface="Times New Roman" panose="02020603050405020304" pitchFamily="18" charset="0"/>
                        <a:ea typeface="+mn-ea"/>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noFill/>
                  </a:tcPr>
                </a:tc>
                <a:tc>
                  <a:txBody>
                    <a:bodyPr/>
                    <a:lstStyle/>
                    <a:p>
                      <a:pPr algn="ctr"/>
                      <a:r>
                        <a:rPr lang="en-US" altLang="zh-CN" sz="1800" b="1" dirty="0" smtClean="0">
                          <a:solidFill>
                            <a:schemeClr val="tx1"/>
                          </a:solidFill>
                          <a:latin typeface="Times New Roman" panose="02020603050405020304" pitchFamily="18" charset="0"/>
                          <a:cs typeface="Times New Roman" panose="02020603050405020304" pitchFamily="18" charset="0"/>
                        </a:rPr>
                        <a:t>90.39</a:t>
                      </a:r>
                      <a:endParaRPr lang="zh-CN" altLang="en-US" sz="1800" b="1"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noFill/>
                  </a:tcPr>
                </a:tc>
                <a:tc>
                  <a:txBody>
                    <a:bodyPr/>
                    <a:lstStyle/>
                    <a:p>
                      <a:pPr algn="ctr"/>
                      <a:r>
                        <a:rPr lang="en-US" altLang="zh-CN" sz="1800" b="1" dirty="0" smtClean="0">
                          <a:solidFill>
                            <a:schemeClr val="tx1"/>
                          </a:solidFill>
                          <a:latin typeface="Times New Roman" panose="02020603050405020304" pitchFamily="18" charset="0"/>
                          <a:cs typeface="Times New Roman" panose="02020603050405020304" pitchFamily="18" charset="0"/>
                        </a:rPr>
                        <a:t>5000</a:t>
                      </a:r>
                      <a:endParaRPr lang="zh-CN" altLang="en-US" sz="1800" b="1"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noFill/>
                  </a:tcPr>
                </a:tc>
              </a:tr>
              <a:tr h="352109">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j</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l"/>
                      <a:r>
                        <a:rPr lang="en-US" altLang="zh-CN" sz="1800" b="0" kern="1200" dirty="0" smtClean="0">
                          <a:solidFill>
                            <a:schemeClr val="tx1"/>
                          </a:solidFill>
                          <a:latin typeface="Times New Roman" panose="02020603050405020304" pitchFamily="18" charset="0"/>
                          <a:ea typeface="+mn-ea"/>
                          <a:cs typeface="Times New Roman" panose="02020603050405020304" pitchFamily="18" charset="0"/>
                        </a:rPr>
                        <a:t>Replace the convolutional kernel with 5 × 5 kernel</a:t>
                      </a:r>
                      <a:endParaRPr lang="zh-CN" altLang="en-US" sz="1800" b="0" kern="1200" dirty="0">
                        <a:solidFill>
                          <a:schemeClr val="tx1"/>
                        </a:solidFill>
                        <a:latin typeface="Times New Roman" panose="02020603050405020304" pitchFamily="18" charset="0"/>
                        <a:ea typeface="+mn-ea"/>
                        <a:cs typeface="Times New Roman" panose="02020603050405020304" pitchFamily="18" charset="0"/>
                      </a:endParaRPr>
                    </a:p>
                  </a:txBody>
                  <a:tcPr anchor="ctr">
                    <a:noFill/>
                  </a:tcPr>
                </a:tc>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90.36</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9000</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r>
            </a:tbl>
          </a:graphicData>
        </a:graphic>
      </p:graphicFrame>
      <p:sp>
        <p:nvSpPr>
          <p:cNvPr id="7" name="文本框 6"/>
          <p:cNvSpPr txBox="1"/>
          <p:nvPr/>
        </p:nvSpPr>
        <p:spPr>
          <a:xfrm>
            <a:off x="527050" y="4797152"/>
            <a:ext cx="6781254" cy="784830"/>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Something about</a:t>
            </a:r>
            <a:r>
              <a:rPr lang="en-US" altLang="zh-CN" b="1" dirty="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sym typeface="+mn-ea"/>
              </a:rPr>
              <a:t>the</a:t>
            </a:r>
            <a:r>
              <a:rPr lang="en-US" altLang="zh-CN" b="1" dirty="0" smtClean="0">
                <a:latin typeface="Times New Roman" panose="02020603050405020304" pitchFamily="18" charset="0"/>
                <a:cs typeface="Times New Roman" panose="02020603050405020304" pitchFamily="18" charset="0"/>
                <a:sym typeface="+mn-ea"/>
              </a:rPr>
              <a:t> size </a:t>
            </a:r>
            <a:r>
              <a:rPr lang="en-US" altLang="zh-CN" dirty="0" smtClean="0">
                <a:latin typeface="Times New Roman" panose="02020603050405020304" pitchFamily="18" charset="0"/>
                <a:cs typeface="Times New Roman" panose="02020603050405020304" pitchFamily="18" charset="0"/>
                <a:sym typeface="+mn-ea"/>
              </a:rPr>
              <a:t>of</a:t>
            </a:r>
            <a:r>
              <a:rPr lang="en-US" altLang="zh-CN" b="1" dirty="0" smtClean="0">
                <a:latin typeface="Times New Roman" panose="02020603050405020304" pitchFamily="18" charset="0"/>
                <a:cs typeface="Times New Roman" panose="02020603050405020304" pitchFamily="18" charset="0"/>
                <a:sym typeface="+mn-ea"/>
              </a:rPr>
              <a:t> convolutional kernel</a:t>
            </a:r>
            <a:endParaRPr lang="en-US" altLang="zh-CN" dirty="0" smtClean="0">
              <a:latin typeface="Times New Roman" panose="02020603050405020304" pitchFamily="18" charset="0"/>
              <a:cs typeface="Times New Roman" panose="02020603050405020304" pitchFamily="18" charset="0"/>
            </a:endParaRPr>
          </a:p>
          <a:p>
            <a:pPr marL="342900" indent="-342900">
              <a:lnSpc>
                <a:spcPct val="150000"/>
              </a:lnSpc>
              <a:buAutoNum type="arabicPeriod"/>
            </a:pPr>
            <a:r>
              <a:rPr lang="en-US" altLang="zh-CN" b="1" dirty="0" smtClean="0">
                <a:latin typeface="Times New Roman" panose="02020603050405020304" pitchFamily="18" charset="0"/>
                <a:cs typeface="Times New Roman" panose="02020603050405020304" pitchFamily="18" charset="0"/>
              </a:rPr>
              <a:t>3x3</a:t>
            </a:r>
            <a:r>
              <a:rPr lang="en-US" altLang="zh-CN" dirty="0" smtClean="0">
                <a:latin typeface="Times New Roman" panose="02020603050405020304" pitchFamily="18" charset="0"/>
                <a:cs typeface="Times New Roman" panose="02020603050405020304" pitchFamily="18" charset="0"/>
              </a:rPr>
              <a:t> convolutional kernel </a:t>
            </a:r>
            <a:r>
              <a:rPr lang="en-US" altLang="zh-CN" dirty="0">
                <a:latin typeface="Times New Roman" panose="02020603050405020304" pitchFamily="18" charset="0"/>
                <a:cs typeface="Times New Roman" panose="02020603050405020304" pitchFamily="18" charset="0"/>
              </a:rPr>
              <a:t>is </a:t>
            </a:r>
            <a:r>
              <a:rPr lang="en-US" altLang="zh-CN" b="1" dirty="0">
                <a:latin typeface="Times New Roman" panose="02020603050405020304" pitchFamily="18" charset="0"/>
                <a:cs typeface="Times New Roman" panose="02020603050405020304" pitchFamily="18" charset="0"/>
              </a:rPr>
              <a:t>effective</a:t>
            </a:r>
            <a:r>
              <a:rPr lang="en-US" altLang="zh-CN" dirty="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for MP3 steganalysis</a:t>
            </a:r>
            <a:endParaRPr lang="en-US" altLang="zh-C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2136971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27050" y="1222152"/>
            <a:ext cx="7717358" cy="430887"/>
          </a:xfrm>
          <a:prstGeom prst="rect">
            <a:avLst/>
          </a:prstGeom>
          <a:noFill/>
        </p:spPr>
        <p:txBody>
          <a:bodyPr wrap="square" rtlCol="0">
            <a:spAutoFit/>
          </a:bodyPr>
          <a:lstStyle/>
          <a:p>
            <a:pPr marL="171450" indent="-171450">
              <a:buFont typeface="Wingdings" panose="05000000000000000000" charset="0"/>
              <a:buChar char="p"/>
            </a:pPr>
            <a:r>
              <a:rPr lang="zh-CN" altLang="en-US" sz="2200" dirty="0" smtClean="0">
                <a:sym typeface="+mn-ea"/>
              </a:rPr>
              <a:t> </a:t>
            </a:r>
            <a:r>
              <a:rPr lang="en-US" altLang="zh-CN" sz="2200" dirty="0" smtClean="0">
                <a:latin typeface="Times New Roman" panose="02020603050405020304" pitchFamily="18" charset="0"/>
                <a:cs typeface="Times New Roman" panose="02020603050405020304" pitchFamily="18" charset="0"/>
                <a:sym typeface="+mn-ea"/>
              </a:rPr>
              <a:t>The depth of network</a:t>
            </a:r>
            <a:endParaRPr lang="zh-CN" altLang="en-US" sz="2200" dirty="0"/>
          </a:p>
        </p:txBody>
      </p:sp>
      <p:sp>
        <p:nvSpPr>
          <p:cNvPr id="5" name="标题 3"/>
          <p:cNvSpPr>
            <a:spLocks noGrp="1"/>
          </p:cNvSpPr>
          <p:nvPr>
            <p:ph type="title"/>
          </p:nvPr>
        </p:nvSpPr>
        <p:spPr>
          <a:xfrm>
            <a:off x="179512" y="777874"/>
            <a:ext cx="8964488" cy="628905"/>
          </a:xfrm>
        </p:spPr>
        <p:txBody>
          <a:bodyPr/>
          <a:lstStyle/>
          <a:p>
            <a:pPr algn="l"/>
            <a:r>
              <a:rPr lang="en-US" altLang="zh-CN" sz="2200" b="0" dirty="0">
                <a:latin typeface="Times New Roman" panose="02020603050405020304" pitchFamily="18" charset="0"/>
              </a:rPr>
              <a:t>CNN-based Steganalysis of MP3 Steganography in the Entropy Code Domain</a:t>
            </a:r>
          </a:p>
        </p:txBody>
      </p:sp>
      <p:graphicFrame>
        <p:nvGraphicFramePr>
          <p:cNvPr id="6" name="表格 5"/>
          <p:cNvGraphicFramePr>
            <a:graphicFrameLocks noGrp="1"/>
          </p:cNvGraphicFramePr>
          <p:nvPr>
            <p:extLst>
              <p:ext uri="{D42A27DB-BD31-4B8C-83A1-F6EECF244321}">
                <p14:modId xmlns:p14="http://schemas.microsoft.com/office/powerpoint/2010/main" val="3396220561"/>
              </p:ext>
            </p:extLst>
          </p:nvPr>
        </p:nvGraphicFramePr>
        <p:xfrm>
          <a:off x="251520" y="1898496"/>
          <a:ext cx="8640959" cy="1235576"/>
        </p:xfrm>
        <a:graphic>
          <a:graphicData uri="http://schemas.openxmlformats.org/drawingml/2006/table">
            <a:tbl>
              <a:tblPr firstRow="1" bandRow="1">
                <a:tableStyleId>{5C22544A-7EE6-4342-B048-85BDC9FD1C3A}</a:tableStyleId>
              </a:tblPr>
              <a:tblGrid>
                <a:gridCol w="446946"/>
                <a:gridCol w="5875244"/>
                <a:gridCol w="1152128"/>
                <a:gridCol w="1166641"/>
              </a:tblGrid>
              <a:tr h="504056">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ID</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noFill/>
                  </a:tcPr>
                </a:tc>
                <a:tc>
                  <a:txBody>
                    <a:bodyPr/>
                    <a:lstStyle/>
                    <a:p>
                      <a:pPr algn="l"/>
                      <a:r>
                        <a:rPr lang="en-US" altLang="zh-CN" sz="1800" dirty="0" smtClean="0">
                          <a:solidFill>
                            <a:schemeClr val="tx1"/>
                          </a:solidFill>
                          <a:latin typeface="Times New Roman" panose="02020603050405020304" pitchFamily="18" charset="0"/>
                          <a:cs typeface="Times New Roman" panose="02020603050405020304" pitchFamily="18" charset="0"/>
                        </a:rPr>
                        <a:t>The description of the modification</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noFill/>
                  </a:tcPr>
                </a:tc>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Accuracy</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noFill/>
                  </a:tcPr>
                </a:tc>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Iterations</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noFill/>
                  </a:tcPr>
                </a:tc>
              </a:tr>
              <a:tr h="352109">
                <a:tc>
                  <a:txBody>
                    <a:bodyPr/>
                    <a:lstStyle/>
                    <a:p>
                      <a:pPr algn="ctr"/>
                      <a:r>
                        <a:rPr lang="en-US" altLang="zh-CN" sz="1800" b="1" dirty="0" smtClean="0">
                          <a:solidFill>
                            <a:schemeClr val="tx1"/>
                          </a:solidFill>
                          <a:latin typeface="Times New Roman" panose="02020603050405020304" pitchFamily="18" charset="0"/>
                          <a:cs typeface="Times New Roman" panose="02020603050405020304" pitchFamily="18" charset="0"/>
                        </a:rPr>
                        <a:t>a</a:t>
                      </a:r>
                      <a:endParaRPr lang="zh-CN" altLang="en-US" sz="1800" b="1"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noFill/>
                  </a:tcPr>
                </a:tc>
                <a:tc>
                  <a:txBody>
                    <a:bodyPr/>
                    <a:lstStyle/>
                    <a:p>
                      <a:pPr algn="l"/>
                      <a:r>
                        <a:rPr lang="en-US" altLang="zh-CN" sz="1800" b="1" kern="1200" dirty="0" smtClean="0">
                          <a:solidFill>
                            <a:schemeClr val="tx1"/>
                          </a:solidFill>
                          <a:latin typeface="Times New Roman" panose="02020603050405020304" pitchFamily="18" charset="0"/>
                          <a:ea typeface="+mn-ea"/>
                          <a:cs typeface="Times New Roman" panose="02020603050405020304" pitchFamily="18" charset="0"/>
                        </a:rPr>
                        <a:t>The proposed network</a:t>
                      </a:r>
                      <a:endParaRPr lang="zh-CN" altLang="en-US" sz="1800" b="1" kern="1200" dirty="0">
                        <a:solidFill>
                          <a:schemeClr val="tx1"/>
                        </a:solidFill>
                        <a:latin typeface="Times New Roman" panose="02020603050405020304" pitchFamily="18" charset="0"/>
                        <a:ea typeface="+mn-ea"/>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noFill/>
                  </a:tcPr>
                </a:tc>
                <a:tc>
                  <a:txBody>
                    <a:bodyPr/>
                    <a:lstStyle/>
                    <a:p>
                      <a:pPr algn="ctr"/>
                      <a:r>
                        <a:rPr lang="en-US" altLang="zh-CN" sz="1800" b="1" dirty="0" smtClean="0">
                          <a:solidFill>
                            <a:schemeClr val="tx1"/>
                          </a:solidFill>
                          <a:latin typeface="Times New Roman" panose="02020603050405020304" pitchFamily="18" charset="0"/>
                          <a:cs typeface="Times New Roman" panose="02020603050405020304" pitchFamily="18" charset="0"/>
                        </a:rPr>
                        <a:t>90.39</a:t>
                      </a:r>
                      <a:endParaRPr lang="zh-CN" altLang="en-US" sz="1800" b="1"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noFill/>
                  </a:tcPr>
                </a:tc>
                <a:tc>
                  <a:txBody>
                    <a:bodyPr/>
                    <a:lstStyle/>
                    <a:p>
                      <a:pPr algn="ctr"/>
                      <a:r>
                        <a:rPr lang="en-US" altLang="zh-CN" sz="1800" b="1" dirty="0" smtClean="0">
                          <a:solidFill>
                            <a:schemeClr val="tx1"/>
                          </a:solidFill>
                          <a:latin typeface="Times New Roman" panose="02020603050405020304" pitchFamily="18" charset="0"/>
                          <a:cs typeface="Times New Roman" panose="02020603050405020304" pitchFamily="18" charset="0"/>
                        </a:rPr>
                        <a:t>5000</a:t>
                      </a:r>
                      <a:endParaRPr lang="zh-CN" altLang="en-US" sz="1800" b="1"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noFill/>
                  </a:tcPr>
                </a:tc>
              </a:tr>
              <a:tr h="176055">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o</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l"/>
                      <a:r>
                        <a:rPr lang="en-US" altLang="zh-CN" sz="1800" b="0" kern="1200" dirty="0" smtClean="0">
                          <a:solidFill>
                            <a:schemeClr val="tx1"/>
                          </a:solidFill>
                          <a:latin typeface="Times New Roman" panose="02020603050405020304" pitchFamily="18" charset="0"/>
                          <a:ea typeface="+mn-ea"/>
                          <a:cs typeface="Times New Roman" panose="02020603050405020304" pitchFamily="18" charset="0"/>
                        </a:rPr>
                        <a:t>Deepen the network to 7 blocks</a:t>
                      </a:r>
                      <a:endParaRPr lang="zh-CN" altLang="en-US" sz="1800" b="0" kern="1200" dirty="0">
                        <a:solidFill>
                          <a:schemeClr val="tx1"/>
                        </a:solidFill>
                        <a:latin typeface="Times New Roman" panose="02020603050405020304" pitchFamily="18" charset="0"/>
                        <a:ea typeface="+mn-ea"/>
                        <a:cs typeface="Times New Roman" panose="02020603050405020304" pitchFamily="18" charset="0"/>
                      </a:endParaRPr>
                    </a:p>
                  </a:txBody>
                  <a:tcPr anchor="ctr">
                    <a:noFill/>
                  </a:tcPr>
                </a:tc>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88.54</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7500</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r>
            </a:tbl>
          </a:graphicData>
        </a:graphic>
      </p:graphicFrame>
      <p:sp>
        <p:nvSpPr>
          <p:cNvPr id="7" name="文本框 6"/>
          <p:cNvSpPr txBox="1"/>
          <p:nvPr/>
        </p:nvSpPr>
        <p:spPr>
          <a:xfrm>
            <a:off x="527050" y="4797152"/>
            <a:ext cx="6781254" cy="784830"/>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Something about</a:t>
            </a:r>
            <a:r>
              <a:rPr lang="en-US" altLang="zh-CN" b="1" dirty="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sym typeface="+mn-ea"/>
              </a:rPr>
              <a:t>the</a:t>
            </a:r>
            <a:r>
              <a:rPr lang="en-US" altLang="zh-CN" b="1" dirty="0" smtClean="0">
                <a:latin typeface="Times New Roman" panose="02020603050405020304" pitchFamily="18" charset="0"/>
                <a:cs typeface="Times New Roman" panose="02020603050405020304" pitchFamily="18" charset="0"/>
                <a:sym typeface="+mn-ea"/>
              </a:rPr>
              <a:t> depth </a:t>
            </a:r>
            <a:r>
              <a:rPr lang="en-US" altLang="zh-CN" dirty="0" smtClean="0">
                <a:latin typeface="Times New Roman" panose="02020603050405020304" pitchFamily="18" charset="0"/>
                <a:cs typeface="Times New Roman" panose="02020603050405020304" pitchFamily="18" charset="0"/>
                <a:sym typeface="+mn-ea"/>
              </a:rPr>
              <a:t>of</a:t>
            </a:r>
            <a:r>
              <a:rPr lang="en-US" altLang="zh-CN" b="1" dirty="0" smtClean="0">
                <a:latin typeface="Times New Roman" panose="02020603050405020304" pitchFamily="18" charset="0"/>
                <a:cs typeface="Times New Roman" panose="02020603050405020304" pitchFamily="18" charset="0"/>
                <a:sym typeface="+mn-ea"/>
              </a:rPr>
              <a:t> network</a:t>
            </a:r>
          </a:p>
          <a:p>
            <a:pPr marL="342900" indent="-342900">
              <a:lnSpc>
                <a:spcPct val="150000"/>
              </a:lnSpc>
              <a:buAutoNum type="arabicPeriod"/>
            </a:pPr>
            <a:r>
              <a:rPr lang="en-US" altLang="zh-CN" dirty="0" smtClean="0">
                <a:latin typeface="Times New Roman" panose="02020603050405020304" pitchFamily="18" charset="0"/>
                <a:cs typeface="Times New Roman" panose="02020603050405020304" pitchFamily="18" charset="0"/>
              </a:rPr>
              <a:t>Better accuracy is not from the network </a:t>
            </a:r>
            <a:r>
              <a:rPr lang="en-US" altLang="zh-CN" dirty="0" smtClean="0"/>
              <a:t>stack </a:t>
            </a:r>
            <a:r>
              <a:rPr lang="en-US" altLang="zh-CN" dirty="0"/>
              <a:t>or </a:t>
            </a:r>
            <a:r>
              <a:rPr lang="en-US" altLang="zh-CN" dirty="0" smtClean="0"/>
              <a:t>deepening simply</a:t>
            </a:r>
            <a:endParaRPr lang="en-US" altLang="zh-C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7216398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Times New Roman" panose="02020603050405020304" pitchFamily="18" charset="0"/>
                <a:cs typeface="Times New Roman" panose="02020603050405020304" pitchFamily="18" charset="0"/>
              </a:rPr>
              <a:t>Outline</a:t>
            </a:r>
            <a:endParaRPr lang="zh-CN" altLang="en-US" dirty="0">
              <a:latin typeface="Times New Roman" panose="02020603050405020304" pitchFamily="18" charset="0"/>
              <a:cs typeface="Times New Roman" panose="02020603050405020304" pitchFamily="18" charset="0"/>
            </a:endParaRPr>
          </a:p>
        </p:txBody>
      </p:sp>
      <p:sp>
        <p:nvSpPr>
          <p:cNvPr id="4" name="文本框 3"/>
          <p:cNvSpPr txBox="1"/>
          <p:nvPr/>
        </p:nvSpPr>
        <p:spPr>
          <a:xfrm>
            <a:off x="683568" y="1700808"/>
            <a:ext cx="7488832" cy="584775"/>
          </a:xfrm>
          <a:prstGeom prst="rect">
            <a:avLst/>
          </a:prstGeom>
          <a:noFill/>
        </p:spPr>
        <p:txBody>
          <a:bodyPr wrap="square" rtlCol="0">
            <a:spAutoFit/>
          </a:bodyPr>
          <a:lstStyle/>
          <a:p>
            <a:r>
              <a:rPr lang="en-US" altLang="zh-CN" sz="3200" dirty="0" smtClean="0">
                <a:solidFill>
                  <a:schemeClr val="bg1">
                    <a:lumMod val="95000"/>
                  </a:schemeClr>
                </a:solidFill>
                <a:latin typeface="Times New Roman" panose="02020603050405020304" pitchFamily="18" charset="0"/>
                <a:cs typeface="Times New Roman" panose="02020603050405020304" pitchFamily="18" charset="0"/>
              </a:rPr>
              <a:t>1. Introduction</a:t>
            </a:r>
          </a:p>
        </p:txBody>
      </p:sp>
      <p:sp>
        <p:nvSpPr>
          <p:cNvPr id="5" name="文本框 4"/>
          <p:cNvSpPr txBox="1"/>
          <p:nvPr/>
        </p:nvSpPr>
        <p:spPr>
          <a:xfrm>
            <a:off x="701130" y="2526789"/>
            <a:ext cx="7488832" cy="584775"/>
          </a:xfrm>
          <a:prstGeom prst="rect">
            <a:avLst/>
          </a:prstGeom>
          <a:noFill/>
        </p:spPr>
        <p:txBody>
          <a:bodyPr wrap="square" rtlCol="0">
            <a:spAutoFit/>
          </a:bodyPr>
          <a:lstStyle/>
          <a:p>
            <a:r>
              <a:rPr lang="en-US" altLang="zh-CN" sz="3200" dirty="0" smtClean="0">
                <a:solidFill>
                  <a:schemeClr val="bg1">
                    <a:lumMod val="95000"/>
                  </a:schemeClr>
                </a:solidFill>
                <a:latin typeface="Times New Roman" panose="02020603050405020304" pitchFamily="18" charset="0"/>
                <a:cs typeface="Times New Roman" panose="02020603050405020304" pitchFamily="18" charset="0"/>
              </a:rPr>
              <a:t>2. </a:t>
            </a:r>
            <a:r>
              <a:rPr lang="en-US" altLang="zh-CN" sz="3200" dirty="0" smtClean="0">
                <a:solidFill>
                  <a:schemeClr val="bg1">
                    <a:lumMod val="95000"/>
                  </a:schemeClr>
                </a:solidFill>
                <a:latin typeface="Times New Roman" panose="02020603050405020304" pitchFamily="18" charset="0"/>
                <a:cs typeface="Times New Roman" panose="02020603050405020304" pitchFamily="18" charset="0"/>
              </a:rPr>
              <a:t>Impact of steganography on MP3 audio</a:t>
            </a:r>
            <a:endParaRPr lang="en-US" altLang="zh-CN" sz="3200" dirty="0" smtClean="0">
              <a:solidFill>
                <a:schemeClr val="bg1">
                  <a:lumMod val="95000"/>
                </a:schemeClr>
              </a:solidFill>
              <a:latin typeface="Times New Roman" panose="02020603050405020304" pitchFamily="18" charset="0"/>
              <a:cs typeface="Times New Roman" panose="02020603050405020304" pitchFamily="18" charset="0"/>
            </a:endParaRPr>
          </a:p>
        </p:txBody>
      </p:sp>
      <p:sp>
        <p:nvSpPr>
          <p:cNvPr id="6" name="文本框 5"/>
          <p:cNvSpPr txBox="1"/>
          <p:nvPr/>
        </p:nvSpPr>
        <p:spPr>
          <a:xfrm>
            <a:off x="683568" y="3352770"/>
            <a:ext cx="7488832" cy="584775"/>
          </a:xfrm>
          <a:prstGeom prst="rect">
            <a:avLst/>
          </a:prstGeom>
          <a:noFill/>
        </p:spPr>
        <p:txBody>
          <a:bodyPr wrap="square" rtlCol="0">
            <a:spAutoFit/>
          </a:bodyPr>
          <a:lstStyle/>
          <a:p>
            <a:r>
              <a:rPr lang="en-US" altLang="zh-CN" sz="3200" dirty="0" smtClean="0">
                <a:solidFill>
                  <a:schemeClr val="bg1">
                    <a:lumMod val="95000"/>
                  </a:schemeClr>
                </a:solidFill>
                <a:latin typeface="Times New Roman" panose="02020603050405020304" pitchFamily="18" charset="0"/>
                <a:cs typeface="Times New Roman" panose="02020603050405020304" pitchFamily="18" charset="0"/>
              </a:rPr>
              <a:t>3. Overview of network</a:t>
            </a:r>
            <a:endParaRPr lang="en-US" altLang="zh-CN" sz="3200" dirty="0">
              <a:solidFill>
                <a:schemeClr val="bg1">
                  <a:lumMod val="95000"/>
                </a:schemeClr>
              </a:solidFill>
              <a:latin typeface="Times New Roman" panose="02020603050405020304" pitchFamily="18" charset="0"/>
              <a:cs typeface="Times New Roman" panose="02020603050405020304" pitchFamily="18" charset="0"/>
            </a:endParaRPr>
          </a:p>
        </p:txBody>
      </p:sp>
      <p:sp>
        <p:nvSpPr>
          <p:cNvPr id="8" name="文本框 7"/>
          <p:cNvSpPr txBox="1"/>
          <p:nvPr/>
        </p:nvSpPr>
        <p:spPr>
          <a:xfrm>
            <a:off x="701130" y="4178751"/>
            <a:ext cx="7488832" cy="584775"/>
          </a:xfrm>
          <a:prstGeom prst="rect">
            <a:avLst/>
          </a:prstGeom>
          <a:noFill/>
        </p:spPr>
        <p:txBody>
          <a:bodyPr wrap="square" rtlCol="0">
            <a:spAutoFit/>
          </a:bodyPr>
          <a:lstStyle/>
          <a:p>
            <a:r>
              <a:rPr lang="en-US" altLang="zh-CN" sz="3200" dirty="0">
                <a:latin typeface="Times New Roman" panose="02020603050405020304" pitchFamily="18" charset="0"/>
                <a:cs typeface="Times New Roman" panose="02020603050405020304" pitchFamily="18" charset="0"/>
              </a:rPr>
              <a:t>4. Experiments and analysis</a:t>
            </a:r>
            <a:endParaRPr lang="en-US" altLang="zh-CN" sz="3200" dirty="0">
              <a:latin typeface="Times New Roman" panose="02020603050405020304" pitchFamily="18" charset="0"/>
              <a:cs typeface="Times New Roman" panose="02020603050405020304" pitchFamily="18" charset="0"/>
            </a:endParaRPr>
          </a:p>
        </p:txBody>
      </p:sp>
      <p:sp>
        <p:nvSpPr>
          <p:cNvPr id="9" name="文本框 8"/>
          <p:cNvSpPr txBox="1"/>
          <p:nvPr/>
        </p:nvSpPr>
        <p:spPr>
          <a:xfrm>
            <a:off x="682849" y="5004733"/>
            <a:ext cx="7488832" cy="584775"/>
          </a:xfrm>
          <a:prstGeom prst="rect">
            <a:avLst/>
          </a:prstGeom>
          <a:noFill/>
        </p:spPr>
        <p:txBody>
          <a:bodyPr wrap="square" rtlCol="0">
            <a:spAutoFit/>
          </a:bodyPr>
          <a:lstStyle/>
          <a:p>
            <a:r>
              <a:rPr lang="en-US" altLang="zh-CN" sz="3200" dirty="0" smtClean="0">
                <a:solidFill>
                  <a:schemeClr val="bg1">
                    <a:lumMod val="95000"/>
                  </a:schemeClr>
                </a:solidFill>
                <a:latin typeface="Times New Roman" panose="02020603050405020304" pitchFamily="18" charset="0"/>
                <a:cs typeface="Times New Roman" panose="02020603050405020304" pitchFamily="18" charset="0"/>
              </a:rPr>
              <a:t>5. Conclusion</a:t>
            </a:r>
            <a:endParaRPr lang="zh-CN" altLang="en-US" sz="3200" dirty="0">
              <a:solidFill>
                <a:schemeClr val="bg1">
                  <a:lumMod val="9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9801336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27050" y="1222152"/>
            <a:ext cx="7717358" cy="430887"/>
          </a:xfrm>
          <a:prstGeom prst="rect">
            <a:avLst/>
          </a:prstGeom>
          <a:noFill/>
        </p:spPr>
        <p:txBody>
          <a:bodyPr wrap="square" rtlCol="0">
            <a:spAutoFit/>
          </a:bodyPr>
          <a:lstStyle/>
          <a:p>
            <a:pPr marL="171450" indent="-171450">
              <a:buFont typeface="Wingdings" panose="05000000000000000000" charset="0"/>
              <a:buChar char="p"/>
            </a:pPr>
            <a:r>
              <a:rPr lang="zh-CN" altLang="en-US" sz="2200" dirty="0" smtClean="0">
                <a:sym typeface="+mn-ea"/>
              </a:rPr>
              <a:t> </a:t>
            </a:r>
            <a:r>
              <a:rPr lang="en-US" altLang="zh-CN" sz="2200" dirty="0" smtClean="0">
                <a:latin typeface="Times New Roman" panose="02020603050405020304" pitchFamily="18" charset="0"/>
                <a:cs typeface="Times New Roman" panose="02020603050405020304" pitchFamily="18" charset="0"/>
                <a:sym typeface="+mn-ea"/>
              </a:rPr>
              <a:t>Experimental settings</a:t>
            </a:r>
            <a:endParaRPr lang="zh-CN" altLang="en-US" sz="2200" dirty="0"/>
          </a:p>
        </p:txBody>
      </p:sp>
      <p:sp>
        <p:nvSpPr>
          <p:cNvPr id="5" name="标题 3"/>
          <p:cNvSpPr>
            <a:spLocks noGrp="1"/>
          </p:cNvSpPr>
          <p:nvPr>
            <p:ph type="title"/>
          </p:nvPr>
        </p:nvSpPr>
        <p:spPr>
          <a:xfrm>
            <a:off x="179512" y="777874"/>
            <a:ext cx="8964488" cy="628905"/>
          </a:xfrm>
        </p:spPr>
        <p:txBody>
          <a:bodyPr/>
          <a:lstStyle/>
          <a:p>
            <a:pPr algn="l"/>
            <a:r>
              <a:rPr lang="en-US" altLang="zh-CN" sz="2200" b="0" dirty="0">
                <a:latin typeface="Times New Roman" panose="02020603050405020304" pitchFamily="18" charset="0"/>
              </a:rPr>
              <a:t>CNN-based Steganalysis of MP3 Steganography in the Entropy Code Domain</a:t>
            </a:r>
          </a:p>
        </p:txBody>
      </p:sp>
      <p:graphicFrame>
        <p:nvGraphicFramePr>
          <p:cNvPr id="6" name="表格 5"/>
          <p:cNvGraphicFramePr>
            <a:graphicFrameLocks noGrp="1"/>
          </p:cNvGraphicFramePr>
          <p:nvPr>
            <p:extLst>
              <p:ext uri="{D42A27DB-BD31-4B8C-83A1-F6EECF244321}">
                <p14:modId xmlns:p14="http://schemas.microsoft.com/office/powerpoint/2010/main" val="3978412511"/>
              </p:ext>
            </p:extLst>
          </p:nvPr>
        </p:nvGraphicFramePr>
        <p:xfrm>
          <a:off x="323528" y="1700808"/>
          <a:ext cx="8496945" cy="4754880"/>
        </p:xfrm>
        <a:graphic>
          <a:graphicData uri="http://schemas.openxmlformats.org/drawingml/2006/table">
            <a:tbl>
              <a:tblPr firstRow="1" bandRow="1">
                <a:tableStyleId>{5C22544A-7EE6-4342-B048-85BDC9FD1C3A}</a:tableStyleId>
              </a:tblPr>
              <a:tblGrid>
                <a:gridCol w="2520280"/>
                <a:gridCol w="3144350"/>
                <a:gridCol w="2832315"/>
              </a:tblGrid>
              <a:tr h="364732">
                <a:tc>
                  <a:txBody>
                    <a:bodyPr/>
                    <a:lstStyle/>
                    <a:p>
                      <a:pPr algn="ctr"/>
                      <a:r>
                        <a:rPr lang="en-US" altLang="zh-CN" sz="1800" b="0" dirty="0" smtClean="0">
                          <a:solidFill>
                            <a:schemeClr val="tx1"/>
                          </a:solidFill>
                          <a:latin typeface="Times New Roman" panose="02020603050405020304" pitchFamily="18" charset="0"/>
                          <a:cs typeface="Times New Roman" panose="02020603050405020304" pitchFamily="18" charset="0"/>
                        </a:rPr>
                        <a:t>Item</a:t>
                      </a:r>
                      <a:endParaRPr lang="zh-CN" altLang="en-US" sz="1800" b="0" dirty="0">
                        <a:solidFill>
                          <a:schemeClr val="tx1"/>
                        </a:solidFill>
                        <a:latin typeface="Times New Roman" panose="02020603050405020304" pitchFamily="18" charset="0"/>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noFill/>
                  </a:tcPr>
                </a:tc>
                <a:tc>
                  <a:txBody>
                    <a:bodyPr/>
                    <a:lstStyle/>
                    <a:p>
                      <a:pPr algn="ctr"/>
                      <a:r>
                        <a:rPr lang="en-US" altLang="zh-CN" sz="1800" b="0" dirty="0" smtClean="0">
                          <a:solidFill>
                            <a:schemeClr val="tx1"/>
                          </a:solidFill>
                          <a:latin typeface="Times New Roman" panose="02020603050405020304" pitchFamily="18" charset="0"/>
                          <a:cs typeface="Times New Roman" panose="02020603050405020304" pitchFamily="18" charset="0"/>
                        </a:rPr>
                        <a:t>Value</a:t>
                      </a:r>
                      <a:endParaRPr lang="zh-CN" altLang="en-US" sz="1800" b="0" dirty="0">
                        <a:solidFill>
                          <a:schemeClr val="tx1"/>
                        </a:solidFill>
                        <a:latin typeface="Times New Roman" panose="02020603050405020304" pitchFamily="18" charset="0"/>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noFill/>
                  </a:tcPr>
                </a:tc>
                <a:tc>
                  <a:txBody>
                    <a:bodyPr/>
                    <a:lstStyle/>
                    <a:p>
                      <a:pPr algn="ctr"/>
                      <a:r>
                        <a:rPr lang="en-US" altLang="zh-CN" sz="1800" b="0" dirty="0" smtClean="0">
                          <a:solidFill>
                            <a:schemeClr val="tx1"/>
                          </a:solidFill>
                          <a:latin typeface="Times New Roman" panose="02020603050405020304" pitchFamily="18" charset="0"/>
                          <a:cs typeface="Times New Roman" panose="02020603050405020304" pitchFamily="18" charset="0"/>
                        </a:rPr>
                        <a:t>Parameters</a:t>
                      </a:r>
                      <a:endParaRPr lang="zh-CN" altLang="en-US" sz="1800" b="0" dirty="0">
                        <a:solidFill>
                          <a:schemeClr val="tx1"/>
                        </a:solidFill>
                        <a:latin typeface="Times New Roman" panose="02020603050405020304" pitchFamily="18" charset="0"/>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noFill/>
                  </a:tcPr>
                </a:tc>
              </a:tr>
              <a:tr h="364732">
                <a:tc rowSpan="4">
                  <a:txBody>
                    <a:bodyPr/>
                    <a:lstStyle/>
                    <a:p>
                      <a:pPr algn="ctr"/>
                      <a:r>
                        <a:rPr lang="en-US" altLang="zh-CN" sz="1800" b="1" dirty="0" smtClean="0">
                          <a:solidFill>
                            <a:schemeClr val="tx1"/>
                          </a:solidFill>
                          <a:latin typeface="Times New Roman" panose="02020603050405020304" pitchFamily="18" charset="0"/>
                          <a:cs typeface="Times New Roman" panose="02020603050405020304" pitchFamily="18" charset="0"/>
                        </a:rPr>
                        <a:t>Dataset</a:t>
                      </a:r>
                      <a:endParaRPr lang="zh-CN" altLang="en-US" sz="1800" b="1"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800" b="0" dirty="0" smtClean="0">
                          <a:solidFill>
                            <a:schemeClr val="tx1"/>
                          </a:solidFill>
                          <a:latin typeface="Times New Roman" panose="02020603050405020304" pitchFamily="18" charset="0"/>
                          <a:cs typeface="Times New Roman" panose="02020603050405020304" pitchFamily="18" charset="0"/>
                        </a:rPr>
                        <a:t>Train Set</a:t>
                      </a:r>
                      <a:endParaRPr lang="zh-CN" altLang="en-US" sz="1800" b="0"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noFill/>
                  </a:tcPr>
                </a:tc>
                <a:tc>
                  <a:txBody>
                    <a:bodyPr/>
                    <a:lstStyle/>
                    <a:p>
                      <a:pPr algn="ctr"/>
                      <a:r>
                        <a:rPr lang="en-US" altLang="zh-CN" sz="1800" b="0" dirty="0" smtClean="0">
                          <a:solidFill>
                            <a:schemeClr val="tx1"/>
                          </a:solidFill>
                          <a:latin typeface="Times New Roman" panose="02020603050405020304" pitchFamily="18" charset="0"/>
                          <a:cs typeface="Times New Roman" panose="02020603050405020304" pitchFamily="18" charset="0"/>
                        </a:rPr>
                        <a:t>16000</a:t>
                      </a:r>
                      <a:endParaRPr lang="zh-CN" altLang="en-US" sz="1800" b="0"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noFill/>
                  </a:tcPr>
                </a:tc>
              </a:tr>
              <a:tr h="364732">
                <a:tc vMerge="1">
                  <a:txBody>
                    <a:bodyPr/>
                    <a:lstStyle/>
                    <a:p>
                      <a:endParaRPr lang="zh-CN" altLang="en-US" b="0" dirty="0">
                        <a:solidFill>
                          <a:schemeClr val="tx1"/>
                        </a:solidFill>
                        <a:latin typeface="Times New Roman" panose="02020603050405020304" pitchFamily="18" charset="0"/>
                        <a:cs typeface="Times New Roman" panose="02020603050405020304" pitchFamily="18" charset="0"/>
                      </a:endParaRPr>
                    </a:p>
                  </a:txBody>
                  <a:tcPr>
                    <a:noFill/>
                  </a:tcPr>
                </a:tc>
                <a:tc>
                  <a:txBody>
                    <a:bodyPr/>
                    <a:lstStyle/>
                    <a:p>
                      <a:pPr algn="ctr"/>
                      <a:r>
                        <a:rPr lang="en-US" altLang="zh-CN" sz="1800" b="0" dirty="0" smtClean="0">
                          <a:solidFill>
                            <a:schemeClr val="tx1"/>
                          </a:solidFill>
                          <a:latin typeface="Times New Roman" panose="02020603050405020304" pitchFamily="18" charset="0"/>
                          <a:cs typeface="Times New Roman" panose="02020603050405020304" pitchFamily="18" charset="0"/>
                        </a:rPr>
                        <a:t>Validation Set</a:t>
                      </a:r>
                      <a:endParaRPr lang="zh-CN" altLang="en-US" sz="1800" b="0" dirty="0">
                        <a:solidFill>
                          <a:schemeClr val="tx1"/>
                        </a:solidFill>
                        <a:latin typeface="Times New Roman" panose="02020603050405020304" pitchFamily="18" charset="0"/>
                        <a:cs typeface="Times New Roman" panose="02020603050405020304" pitchFamily="18" charset="0"/>
                      </a:endParaRPr>
                    </a:p>
                  </a:txBody>
                  <a:tcPr anchor="ctr">
                    <a:lnB w="12700" cmpd="sng">
                      <a:noFill/>
                    </a:lnB>
                    <a:noFill/>
                  </a:tcPr>
                </a:tc>
                <a:tc>
                  <a:txBody>
                    <a:bodyPr/>
                    <a:lstStyle/>
                    <a:p>
                      <a:pPr algn="ctr"/>
                      <a:r>
                        <a:rPr lang="en-US" altLang="zh-CN" sz="1800" b="0" dirty="0" smtClean="0">
                          <a:solidFill>
                            <a:schemeClr val="tx1"/>
                          </a:solidFill>
                          <a:latin typeface="Times New Roman" panose="02020603050405020304" pitchFamily="18" charset="0"/>
                          <a:cs typeface="Times New Roman" panose="02020603050405020304" pitchFamily="18" charset="0"/>
                        </a:rPr>
                        <a:t>4000</a:t>
                      </a:r>
                      <a:endParaRPr lang="zh-CN" altLang="en-US" sz="1800" b="0" dirty="0">
                        <a:solidFill>
                          <a:schemeClr val="tx1"/>
                        </a:solidFill>
                        <a:latin typeface="Times New Roman" panose="02020603050405020304" pitchFamily="18" charset="0"/>
                        <a:cs typeface="Times New Roman" panose="02020603050405020304" pitchFamily="18" charset="0"/>
                      </a:endParaRPr>
                    </a:p>
                  </a:txBody>
                  <a:tcPr anchor="ctr">
                    <a:lnB w="12700" cmpd="sng">
                      <a:noFill/>
                    </a:lnB>
                    <a:noFill/>
                  </a:tcPr>
                </a:tc>
              </a:tr>
              <a:tr h="364732">
                <a:tc vMerge="1">
                  <a:txBody>
                    <a:bodyPr/>
                    <a:lstStyle/>
                    <a:p>
                      <a:endParaRPr lang="zh-CN" altLang="en-US" b="0" dirty="0">
                        <a:solidFill>
                          <a:schemeClr val="tx1"/>
                        </a:solidFill>
                        <a:latin typeface="Times New Roman" panose="02020603050405020304" pitchFamily="18" charset="0"/>
                        <a:cs typeface="Times New Roman" panose="02020603050405020304" pitchFamily="18" charset="0"/>
                      </a:endParaRPr>
                    </a:p>
                  </a:txBody>
                  <a:tcPr>
                    <a:noFill/>
                  </a:tcPr>
                </a:tc>
                <a:tc>
                  <a:txBody>
                    <a:bodyPr/>
                    <a:lstStyle/>
                    <a:p>
                      <a:pPr algn="ctr"/>
                      <a:r>
                        <a:rPr lang="en-US" altLang="zh-CN" sz="1800" b="0" dirty="0" smtClean="0">
                          <a:solidFill>
                            <a:schemeClr val="tx1"/>
                          </a:solidFill>
                          <a:latin typeface="Times New Roman" panose="02020603050405020304" pitchFamily="18" charset="0"/>
                          <a:cs typeface="Times New Roman" panose="02020603050405020304" pitchFamily="18" charset="0"/>
                        </a:rPr>
                        <a:t>Test Set</a:t>
                      </a:r>
                      <a:endParaRPr lang="zh-CN" altLang="en-US" sz="18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800" b="0" dirty="0" smtClean="0">
                          <a:solidFill>
                            <a:schemeClr val="tx1"/>
                          </a:solidFill>
                          <a:latin typeface="Times New Roman" panose="02020603050405020304" pitchFamily="18" charset="0"/>
                          <a:cs typeface="Times New Roman" panose="02020603050405020304" pitchFamily="18" charset="0"/>
                        </a:rPr>
                        <a:t>2671</a:t>
                      </a:r>
                      <a:endParaRPr lang="zh-CN" altLang="en-US" sz="18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64732">
                <a:tc vMerge="1">
                  <a:txBody>
                    <a:bodyPr/>
                    <a:lstStyle/>
                    <a:p>
                      <a:endParaRPr lang="zh-CN" altLang="en-US"/>
                    </a:p>
                  </a:txBody>
                  <a:tcPr/>
                </a:tc>
                <a:tc>
                  <a:txBody>
                    <a:bodyPr/>
                    <a:lstStyle/>
                    <a:p>
                      <a:pPr algn="ctr"/>
                      <a:r>
                        <a:rPr lang="en-US" altLang="zh-CN" sz="1800" b="0" dirty="0" smtClean="0">
                          <a:solidFill>
                            <a:schemeClr val="tx1"/>
                          </a:solidFill>
                          <a:latin typeface="Times New Roman" panose="02020603050405020304" pitchFamily="18" charset="0"/>
                          <a:cs typeface="Times New Roman" panose="02020603050405020304" pitchFamily="18" charset="0"/>
                        </a:rPr>
                        <a:t>Bitrate</a:t>
                      </a:r>
                      <a:endParaRPr lang="zh-CN" altLang="en-US" sz="18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800" b="0" dirty="0" smtClean="0">
                          <a:solidFill>
                            <a:schemeClr val="tx1"/>
                          </a:solidFill>
                          <a:latin typeface="Times New Roman" panose="02020603050405020304" pitchFamily="18" charset="0"/>
                          <a:cs typeface="Times New Roman" panose="02020603050405020304" pitchFamily="18" charset="0"/>
                        </a:rPr>
                        <a:t>128 / 320</a:t>
                      </a:r>
                      <a:endParaRPr lang="zh-CN" altLang="en-US" sz="1800" b="0" dirty="0">
                        <a:solidFill>
                          <a:schemeClr val="tx1"/>
                        </a:solidFill>
                        <a:latin typeface="Times New Roman" panose="02020603050405020304" pitchFamily="18" charset="0"/>
                        <a:cs typeface="Times New Roman" panose="02020603050405020304" pitchFamily="18" charset="0"/>
                      </a:endParaRPr>
                    </a:p>
                  </a:txBody>
                  <a:tcPr anchor="ctr">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64732">
                <a:tc rowSpan="3">
                  <a:txBody>
                    <a:bodyPr/>
                    <a:lstStyle/>
                    <a:p>
                      <a:pPr algn="ctr"/>
                      <a:r>
                        <a:rPr lang="en-US" altLang="zh-CN" sz="1800" b="1" dirty="0" smtClean="0">
                          <a:solidFill>
                            <a:schemeClr val="tx1"/>
                          </a:solidFill>
                          <a:latin typeface="Times New Roman" panose="02020603050405020304" pitchFamily="18" charset="0"/>
                          <a:cs typeface="Times New Roman" panose="02020603050405020304" pitchFamily="18" charset="0"/>
                        </a:rPr>
                        <a:t>Steganographic</a:t>
                      </a:r>
                    </a:p>
                    <a:p>
                      <a:pPr algn="ctr"/>
                      <a:r>
                        <a:rPr lang="en-US" altLang="zh-CN" sz="1800" b="1" dirty="0" smtClean="0">
                          <a:solidFill>
                            <a:schemeClr val="tx1"/>
                          </a:solidFill>
                          <a:latin typeface="Times New Roman" panose="02020603050405020304" pitchFamily="18" charset="0"/>
                          <a:cs typeface="Times New Roman" panose="02020603050405020304" pitchFamily="18" charset="0"/>
                        </a:rPr>
                        <a:t>Algorithms</a:t>
                      </a:r>
                      <a:endParaRPr lang="zh-CN" altLang="en-US" sz="1800" b="1"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800" b="0" dirty="0" smtClean="0">
                          <a:solidFill>
                            <a:schemeClr val="tx1"/>
                          </a:solidFill>
                          <a:latin typeface="Times New Roman" panose="02020603050405020304" pitchFamily="18" charset="0"/>
                          <a:cs typeface="Times New Roman" panose="02020603050405020304" pitchFamily="18" charset="0"/>
                        </a:rPr>
                        <a:t>HCM-Gao</a:t>
                      </a:r>
                      <a:endParaRPr lang="zh-CN" altLang="en-US" sz="1800" b="0"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noFill/>
                  </a:tcPr>
                </a:tc>
                <a:tc rowSpan="2">
                  <a:txBody>
                    <a:bodyPr/>
                    <a:lstStyle/>
                    <a:p>
                      <a:pPr algn="ctr"/>
                      <a:r>
                        <a:rPr lang="en-US" altLang="zh-CN" sz="1800" b="0" dirty="0" smtClean="0">
                          <a:solidFill>
                            <a:schemeClr val="tx1"/>
                          </a:solidFill>
                          <a:latin typeface="Times New Roman" panose="02020603050405020304" pitchFamily="18" charset="0"/>
                          <a:cs typeface="Times New Roman" panose="02020603050405020304" pitchFamily="18" charset="0"/>
                        </a:rPr>
                        <a:t>RER=0</a:t>
                      </a:r>
                      <a:r>
                        <a:rPr lang="en-US" altLang="zh-CN" sz="1800" b="0" dirty="0" smtClean="0">
                          <a:solidFill>
                            <a:schemeClr val="tx1"/>
                          </a:solidFill>
                          <a:latin typeface="+mn-ea"/>
                          <a:ea typeface="+mn-ea"/>
                          <a:cs typeface="Times New Roman" panose="02020603050405020304" pitchFamily="18" charset="0"/>
                        </a:rPr>
                        <a:t>.</a:t>
                      </a:r>
                      <a:r>
                        <a:rPr lang="en-US" altLang="zh-CN" sz="1800" b="0" dirty="0" smtClean="0">
                          <a:solidFill>
                            <a:schemeClr val="tx1"/>
                          </a:solidFill>
                          <a:latin typeface="Times New Roman" panose="02020603050405020304" pitchFamily="18" charset="0"/>
                          <a:cs typeface="Times New Roman" panose="02020603050405020304" pitchFamily="18" charset="0"/>
                        </a:rPr>
                        <a:t>1</a:t>
                      </a:r>
                      <a:r>
                        <a:rPr lang="en-US" altLang="zh-CN" sz="1800" b="0" kern="1200" dirty="0" smtClean="0">
                          <a:solidFill>
                            <a:schemeClr val="tx1"/>
                          </a:solidFill>
                          <a:latin typeface="+mn-ea"/>
                          <a:ea typeface="+mn-ea"/>
                          <a:cs typeface="Times New Roman" panose="02020603050405020304" pitchFamily="18" charset="0"/>
                        </a:rPr>
                        <a:t>,</a:t>
                      </a:r>
                      <a:r>
                        <a:rPr lang="en-US" altLang="zh-CN" sz="1800" b="0" baseline="0" dirty="0" smtClean="0">
                          <a:solidFill>
                            <a:schemeClr val="tx1"/>
                          </a:solidFill>
                          <a:latin typeface="Times New Roman" panose="02020603050405020304" pitchFamily="18" charset="0"/>
                          <a:cs typeface="Times New Roman" panose="02020603050405020304" pitchFamily="18" charset="0"/>
                        </a:rPr>
                        <a:t> </a:t>
                      </a:r>
                      <a:r>
                        <a:rPr lang="en-US" altLang="zh-CN" sz="1800" b="0" kern="1200" dirty="0" smtClean="0">
                          <a:solidFill>
                            <a:schemeClr val="tx1"/>
                          </a:solidFill>
                          <a:latin typeface="Times New Roman" panose="02020603050405020304" pitchFamily="18" charset="0"/>
                          <a:ea typeface="+mn-ea"/>
                          <a:cs typeface="Times New Roman" panose="02020603050405020304" pitchFamily="18" charset="0"/>
                        </a:rPr>
                        <a:t>0</a:t>
                      </a:r>
                      <a:r>
                        <a:rPr lang="en-US" altLang="zh-CN" sz="1800" b="0" kern="1200" dirty="0" smtClean="0">
                          <a:solidFill>
                            <a:schemeClr val="tx1"/>
                          </a:solidFill>
                          <a:latin typeface="+mn-ea"/>
                          <a:ea typeface="+mn-ea"/>
                          <a:cs typeface="Times New Roman" panose="02020603050405020304" pitchFamily="18" charset="0"/>
                        </a:rPr>
                        <a:t>.3,</a:t>
                      </a:r>
                      <a:r>
                        <a:rPr lang="en-US" altLang="zh-CN" sz="1800" b="0" baseline="0" dirty="0" smtClean="0">
                          <a:solidFill>
                            <a:schemeClr val="tx1"/>
                          </a:solidFill>
                          <a:latin typeface="Times New Roman" panose="02020603050405020304" pitchFamily="18" charset="0"/>
                          <a:cs typeface="Times New Roman" panose="02020603050405020304" pitchFamily="18" charset="0"/>
                        </a:rPr>
                        <a:t> 0</a:t>
                      </a:r>
                      <a:r>
                        <a:rPr lang="en-US" altLang="zh-CN" sz="1800" b="0" kern="1200" dirty="0" smtClean="0">
                          <a:solidFill>
                            <a:schemeClr val="tx1"/>
                          </a:solidFill>
                          <a:latin typeface="+mn-ea"/>
                          <a:ea typeface="+mn-ea"/>
                          <a:cs typeface="Times New Roman" panose="02020603050405020304" pitchFamily="18" charset="0"/>
                        </a:rPr>
                        <a:t>.</a:t>
                      </a:r>
                      <a:r>
                        <a:rPr lang="en-US" altLang="zh-CN" sz="1800" b="0" baseline="0" dirty="0" smtClean="0">
                          <a:solidFill>
                            <a:schemeClr val="tx1"/>
                          </a:solidFill>
                          <a:latin typeface="Times New Roman" panose="02020603050405020304" pitchFamily="18" charset="0"/>
                          <a:cs typeface="Times New Roman" panose="02020603050405020304" pitchFamily="18" charset="0"/>
                        </a:rPr>
                        <a:t>5</a:t>
                      </a:r>
                      <a:endParaRPr lang="zh-CN" altLang="en-US" sz="1800" b="0"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64732">
                <a:tc vMerge="1">
                  <a:txBody>
                    <a:bodyPr/>
                    <a:lstStyle/>
                    <a:p>
                      <a:pPr algn="ctr"/>
                      <a:endParaRPr lang="zh-CN" altLang="en-US" sz="1800" b="0"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800" b="0" dirty="0" smtClean="0">
                          <a:solidFill>
                            <a:schemeClr val="tx1"/>
                          </a:solidFill>
                          <a:latin typeface="Times New Roman" panose="02020603050405020304" pitchFamily="18" charset="0"/>
                          <a:cs typeface="Times New Roman" panose="02020603050405020304" pitchFamily="18" charset="0"/>
                        </a:rPr>
                        <a:t>HCM-Yan</a:t>
                      </a:r>
                      <a:endParaRPr lang="zh-CN" altLang="en-US" sz="1800" b="0" dirty="0">
                        <a:solidFill>
                          <a:schemeClr val="tx1"/>
                        </a:solidFill>
                        <a:latin typeface="Times New Roman" panose="02020603050405020304" pitchFamily="18" charset="0"/>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noFill/>
                  </a:tcPr>
                </a:tc>
                <a:tc vMerge="1">
                  <a:txBody>
                    <a:bodyPr/>
                    <a:lstStyle/>
                    <a:p>
                      <a:pPr algn="ct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noFill/>
                  </a:tcPr>
                </a:tc>
              </a:tr>
              <a:tr h="121920">
                <a:tc vMerge="1">
                  <a:txBody>
                    <a:bodyPr/>
                    <a:lstStyle/>
                    <a:p>
                      <a:pPr algn="ctr"/>
                      <a:endParaRPr lang="zh-CN" altLang="en-US" sz="1800" b="0"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800" b="0" dirty="0" smtClean="0">
                          <a:solidFill>
                            <a:schemeClr val="tx1"/>
                          </a:solidFill>
                          <a:latin typeface="Times New Roman" panose="02020603050405020304" pitchFamily="18" charset="0"/>
                          <a:cs typeface="Times New Roman" panose="02020603050405020304" pitchFamily="18" charset="0"/>
                        </a:rPr>
                        <a:t>EECS</a:t>
                      </a:r>
                      <a:endParaRPr lang="zh-CN" altLang="en-US" sz="1800" b="0"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800" b="0" dirty="0" smtClean="0">
                          <a:solidFill>
                            <a:schemeClr val="tx1"/>
                          </a:solidFill>
                          <a:latin typeface="Times New Roman" panose="02020603050405020304" pitchFamily="18" charset="0"/>
                          <a:cs typeface="Times New Roman" panose="02020603050405020304" pitchFamily="18" charset="0"/>
                        </a:rPr>
                        <a:t>W = 2</a:t>
                      </a:r>
                      <a:r>
                        <a:rPr lang="en-US" altLang="zh-CN" sz="1800" b="0" dirty="0" smtClean="0">
                          <a:solidFill>
                            <a:schemeClr val="tx1"/>
                          </a:solidFill>
                          <a:latin typeface="+mn-ea"/>
                          <a:ea typeface="+mn-ea"/>
                          <a:cs typeface="Times New Roman" panose="02020603050405020304" pitchFamily="18" charset="0"/>
                        </a:rPr>
                        <a:t>,</a:t>
                      </a:r>
                      <a:r>
                        <a:rPr lang="en-US" altLang="zh-CN" sz="1800" b="0" dirty="0" smtClean="0">
                          <a:solidFill>
                            <a:schemeClr val="tx1"/>
                          </a:solidFill>
                          <a:latin typeface="Times New Roman" panose="02020603050405020304" pitchFamily="18" charset="0"/>
                          <a:cs typeface="Times New Roman" panose="02020603050405020304" pitchFamily="18" charset="0"/>
                        </a:rPr>
                        <a:t> 3</a:t>
                      </a:r>
                      <a:r>
                        <a:rPr lang="en-US" altLang="zh-CN" sz="1800" b="0" kern="1200" dirty="0" smtClean="0">
                          <a:solidFill>
                            <a:schemeClr val="tx1"/>
                          </a:solidFill>
                          <a:latin typeface="+mn-ea"/>
                          <a:ea typeface="+mn-ea"/>
                          <a:cs typeface="Times New Roman" panose="02020603050405020304" pitchFamily="18" charset="0"/>
                        </a:rPr>
                        <a:t>,</a:t>
                      </a:r>
                      <a:r>
                        <a:rPr lang="en-US" altLang="zh-CN" sz="1800" b="0" dirty="0" smtClean="0">
                          <a:solidFill>
                            <a:schemeClr val="tx1"/>
                          </a:solidFill>
                          <a:latin typeface="Times New Roman" panose="02020603050405020304" pitchFamily="18" charset="0"/>
                          <a:cs typeface="Times New Roman" panose="02020603050405020304" pitchFamily="18" charset="0"/>
                        </a:rPr>
                        <a:t> 4</a:t>
                      </a:r>
                      <a:r>
                        <a:rPr lang="en-US" altLang="zh-CN" sz="1800" b="0" kern="1200" dirty="0" smtClean="0">
                          <a:solidFill>
                            <a:schemeClr val="tx1"/>
                          </a:solidFill>
                          <a:latin typeface="+mn-ea"/>
                          <a:ea typeface="+mn-ea"/>
                          <a:cs typeface="Times New Roman" panose="02020603050405020304" pitchFamily="18" charset="0"/>
                        </a:rPr>
                        <a:t>,</a:t>
                      </a:r>
                      <a:r>
                        <a:rPr lang="en-US" altLang="zh-CN" sz="1800" b="0" dirty="0" smtClean="0">
                          <a:solidFill>
                            <a:schemeClr val="tx1"/>
                          </a:solidFill>
                          <a:latin typeface="Times New Roman" panose="02020603050405020304" pitchFamily="18" charset="0"/>
                          <a:cs typeface="Times New Roman" panose="02020603050405020304" pitchFamily="18" charset="0"/>
                        </a:rPr>
                        <a:t> 5</a:t>
                      </a:r>
                      <a:r>
                        <a:rPr lang="en-US" altLang="zh-CN" sz="1800" b="0" kern="1200" dirty="0" smtClean="0">
                          <a:solidFill>
                            <a:schemeClr val="tx1"/>
                          </a:solidFill>
                          <a:latin typeface="+mn-ea"/>
                          <a:ea typeface="+mn-ea"/>
                          <a:cs typeface="Times New Roman" panose="02020603050405020304" pitchFamily="18" charset="0"/>
                        </a:rPr>
                        <a:t>; </a:t>
                      </a:r>
                      <a:r>
                        <a:rPr lang="en-US" altLang="zh-CN" sz="1800" b="0" dirty="0" smtClean="0">
                          <a:solidFill>
                            <a:schemeClr val="tx1"/>
                          </a:solidFill>
                          <a:latin typeface="Times New Roman" panose="02020603050405020304" pitchFamily="18" charset="0"/>
                          <a:cs typeface="Times New Roman" panose="02020603050405020304" pitchFamily="18" charset="0"/>
                        </a:rPr>
                        <a:t>H = 7</a:t>
                      </a:r>
                      <a:endParaRPr lang="zh-CN" altLang="en-US" sz="1800" b="0"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43840">
                <a:tc rowSpan="2">
                  <a:txBody>
                    <a:bodyPr/>
                    <a:lstStyle/>
                    <a:p>
                      <a:pPr algn="ctr"/>
                      <a:r>
                        <a:rPr lang="en-US" altLang="zh-CN" sz="1800" b="1" dirty="0" smtClean="0">
                          <a:solidFill>
                            <a:schemeClr val="tx1"/>
                          </a:solidFill>
                          <a:latin typeface="Times New Roman" panose="02020603050405020304" pitchFamily="18" charset="0"/>
                          <a:cs typeface="Times New Roman" panose="02020603050405020304" pitchFamily="18" charset="0"/>
                        </a:rPr>
                        <a:t>Steganalytic</a:t>
                      </a:r>
                    </a:p>
                    <a:p>
                      <a:pPr algn="ctr"/>
                      <a:r>
                        <a:rPr lang="en-US" altLang="zh-CN" sz="1800" b="1" dirty="0" smtClean="0">
                          <a:solidFill>
                            <a:schemeClr val="tx1"/>
                          </a:solidFill>
                          <a:latin typeface="Times New Roman" panose="02020603050405020304" pitchFamily="18" charset="0"/>
                          <a:cs typeface="Times New Roman" panose="02020603050405020304" pitchFamily="18" charset="0"/>
                        </a:rPr>
                        <a:t>Algorithms</a:t>
                      </a:r>
                      <a:endParaRPr lang="zh-CN" altLang="en-US" sz="1800" b="1" dirty="0" smtClean="0">
                        <a:solidFill>
                          <a:schemeClr val="tx1"/>
                        </a:solidFill>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800" b="0" dirty="0" smtClean="0">
                          <a:solidFill>
                            <a:schemeClr val="tx1"/>
                          </a:solidFill>
                          <a:latin typeface="Times New Roman" panose="02020603050405020304" pitchFamily="18" charset="0"/>
                          <a:cs typeface="Times New Roman" panose="02020603050405020304" pitchFamily="18" charset="0"/>
                        </a:rPr>
                        <a:t>Jin</a:t>
                      </a:r>
                      <a:endParaRPr lang="zh-CN" altLang="en-US" sz="1800" b="0"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altLang="zh-CN" sz="1800" b="0" dirty="0" smtClean="0">
                          <a:solidFill>
                            <a:schemeClr val="tx1"/>
                          </a:solidFill>
                          <a:latin typeface="Times New Roman" panose="02020603050405020304" pitchFamily="18" charset="0"/>
                          <a:cs typeface="Times New Roman" panose="02020603050405020304" pitchFamily="18" charset="0"/>
                        </a:rPr>
                        <a:t>-</a:t>
                      </a:r>
                      <a:endParaRPr lang="zh-CN" altLang="en-US" sz="1800" b="0"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r>
              <a:tr h="121920">
                <a:tc vMerge="1">
                  <a:txBody>
                    <a:bodyPr/>
                    <a:lstStyle/>
                    <a:p>
                      <a:pPr algn="ctr"/>
                      <a:endParaRPr lang="zh-CN" altLang="en-US" sz="1800" b="0"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800" b="0" dirty="0" smtClean="0">
                          <a:solidFill>
                            <a:schemeClr val="tx1"/>
                          </a:solidFill>
                          <a:latin typeface="Times New Roman" panose="02020603050405020304" pitchFamily="18" charset="0"/>
                          <a:cs typeface="Times New Roman" panose="02020603050405020304" pitchFamily="18" charset="0"/>
                        </a:rPr>
                        <a:t>Ren</a:t>
                      </a:r>
                      <a:endParaRPr lang="zh-CN" altLang="en-US" sz="1800" b="0"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800" b="0" dirty="0" smtClean="0">
                          <a:solidFill>
                            <a:schemeClr val="tx1"/>
                          </a:solidFill>
                          <a:latin typeface="Times New Roman" panose="02020603050405020304" pitchFamily="18" charset="0"/>
                          <a:cs typeface="Times New Roman" panose="02020603050405020304" pitchFamily="18" charset="0"/>
                        </a:rPr>
                        <a:t>-</a:t>
                      </a:r>
                      <a:endParaRPr lang="zh-CN" altLang="en-US" sz="1800" b="0"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30832">
                <a:tc rowSpan="3">
                  <a:txBody>
                    <a:bodyPr/>
                    <a:lstStyle/>
                    <a:p>
                      <a:pPr marL="0" algn="ctr" defTabSz="914400" rtl="0" eaLnBrk="1" latinLnBrk="0" hangingPunct="1"/>
                      <a:r>
                        <a:rPr lang="en-US" altLang="zh-CN" sz="1800" b="1" kern="1200" dirty="0" smtClean="0">
                          <a:solidFill>
                            <a:schemeClr val="tx1"/>
                          </a:solidFill>
                          <a:latin typeface="Times New Roman" panose="02020603050405020304" pitchFamily="18" charset="0"/>
                          <a:ea typeface="+mn-ea"/>
                          <a:cs typeface="Times New Roman" panose="02020603050405020304" pitchFamily="18" charset="0"/>
                        </a:rPr>
                        <a:t>Hyper Parameters</a:t>
                      </a:r>
                      <a:endParaRPr lang="zh-CN" altLang="en-US" sz="1800" b="1" kern="1200" dirty="0">
                        <a:solidFill>
                          <a:schemeClr val="tx1"/>
                        </a:solidFill>
                        <a:latin typeface="Times New Roman" panose="02020603050405020304" pitchFamily="18" charset="0"/>
                        <a:ea typeface="+mn-ea"/>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noFill/>
                  </a:tcPr>
                </a:tc>
                <a:tc>
                  <a:txBody>
                    <a:bodyPr/>
                    <a:lstStyle/>
                    <a:p>
                      <a:pPr algn="ctr"/>
                      <a:r>
                        <a:rPr lang="en-US" altLang="zh-CN" sz="1800" b="0" dirty="0" smtClean="0">
                          <a:solidFill>
                            <a:schemeClr val="tx1"/>
                          </a:solidFill>
                          <a:latin typeface="Times New Roman" panose="02020603050405020304" pitchFamily="18" charset="0"/>
                          <a:cs typeface="Times New Roman" panose="02020603050405020304" pitchFamily="18" charset="0"/>
                        </a:rPr>
                        <a:t>Initial Learning Rate</a:t>
                      </a:r>
                      <a:endParaRPr lang="zh-CN" altLang="en-US" sz="1800" b="0"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altLang="zh-CN" sz="1800" b="0" kern="1200" dirty="0" smtClean="0">
                          <a:solidFill>
                            <a:schemeClr val="tx1"/>
                          </a:solidFill>
                          <a:latin typeface="Times New Roman" panose="02020603050405020304" pitchFamily="18" charset="0"/>
                          <a:ea typeface="+mn-ea"/>
                          <a:cs typeface="Times New Roman" panose="02020603050405020304" pitchFamily="18" charset="0"/>
                        </a:rPr>
                        <a:t>1e-3</a:t>
                      </a:r>
                      <a:endParaRPr lang="zh-CN" altLang="en-US" sz="1800" b="0" kern="1200" dirty="0">
                        <a:solidFill>
                          <a:schemeClr val="tx1"/>
                        </a:solidFill>
                        <a:latin typeface="Times New Roman" panose="02020603050405020304" pitchFamily="18" charset="0"/>
                        <a:ea typeface="+mn-ea"/>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r>
              <a:tr h="0">
                <a:tc vMerge="1">
                  <a:txBody>
                    <a:bodyPr/>
                    <a:lstStyle/>
                    <a:p>
                      <a:pPr algn="ctr"/>
                      <a:endParaRPr lang="zh-CN" altLang="en-US" sz="1800" b="0" dirty="0">
                        <a:solidFill>
                          <a:schemeClr val="tx1"/>
                        </a:solidFill>
                        <a:latin typeface="Times New Roman" panose="02020603050405020304" pitchFamily="18" charset="0"/>
                        <a:cs typeface="Times New Roman" panose="02020603050405020304" pitchFamily="18" charset="0"/>
                      </a:endParaRPr>
                    </a:p>
                  </a:txBody>
                  <a:tcPr anchor="ctr">
                    <a:lnR w="12700" cap="flat" cmpd="sng" algn="ctr">
                      <a:noFill/>
                      <a:prstDash val="solid"/>
                      <a:round/>
                      <a:headEnd type="none" w="med" len="med"/>
                      <a:tailEnd type="none" w="med" len="med"/>
                    </a:ln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b="0" dirty="0" smtClean="0">
                          <a:solidFill>
                            <a:schemeClr val="tx1"/>
                          </a:solidFill>
                          <a:latin typeface="Times New Roman" panose="02020603050405020304" pitchFamily="18" charset="0"/>
                          <a:cs typeface="Times New Roman" panose="02020603050405020304" pitchFamily="18" charset="0"/>
                        </a:rPr>
                        <a:t>Initial Method of Weights</a:t>
                      </a:r>
                      <a:endParaRPr lang="zh-CN" altLang="en-US" sz="1800" b="0" dirty="0" smtClean="0">
                        <a:solidFill>
                          <a:schemeClr val="tx1"/>
                        </a:solidFill>
                        <a:latin typeface="Times New Roman" panose="02020603050405020304" pitchFamily="18" charset="0"/>
                        <a:cs typeface="Times New Roman" panose="020206030504050203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800" b="0" kern="1200" dirty="0" smtClean="0">
                          <a:solidFill>
                            <a:schemeClr val="tx1"/>
                          </a:solidFill>
                          <a:latin typeface="Times New Roman" panose="02020603050405020304" pitchFamily="18" charset="0"/>
                          <a:ea typeface="+mn-ea"/>
                          <a:cs typeface="Times New Roman" panose="02020603050405020304" pitchFamily="18" charset="0"/>
                        </a:rPr>
                        <a:t>Xavier</a:t>
                      </a:r>
                      <a:endParaRPr lang="zh-CN" altLang="en-US" sz="1800" b="0" kern="1200" dirty="0">
                        <a:solidFill>
                          <a:schemeClr val="tx1"/>
                        </a:solidFill>
                        <a:latin typeface="Times New Roman" panose="02020603050405020304" pitchFamily="18" charset="0"/>
                        <a:ea typeface="+mn-ea"/>
                        <a:cs typeface="Times New Roman" panose="020206030504050203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364732">
                <a:tc vMerge="1">
                  <a:txBody>
                    <a:bodyPr/>
                    <a:lstStyle/>
                    <a:p>
                      <a:pPr algn="ctr"/>
                      <a:endParaRPr lang="zh-CN" altLang="en-US" sz="1800" b="0"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ctr"/>
                      <a:r>
                        <a:rPr lang="en-US" altLang="zh-CN" sz="1800" b="0" dirty="0" smtClean="0">
                          <a:solidFill>
                            <a:schemeClr val="tx1"/>
                          </a:solidFill>
                          <a:latin typeface="Times New Roman" panose="02020603050405020304" pitchFamily="18" charset="0"/>
                          <a:cs typeface="Times New Roman" panose="02020603050405020304" pitchFamily="18" charset="0"/>
                        </a:rPr>
                        <a:t>Batch Size</a:t>
                      </a:r>
                      <a:endParaRPr lang="zh-CN" altLang="en-US" sz="1800" b="0"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noFill/>
                      <a:prstDash val="solid"/>
                      <a:round/>
                      <a:headEnd type="none" w="med" len="med"/>
                      <a:tailEnd type="none" w="med" len="med"/>
                    </a:lnT>
                    <a:noFill/>
                  </a:tcPr>
                </a:tc>
                <a:tc>
                  <a:txBody>
                    <a:bodyPr/>
                    <a:lstStyle/>
                    <a:p>
                      <a:pPr algn="ctr"/>
                      <a:r>
                        <a:rPr lang="en-US" altLang="zh-CN" sz="1800" b="0" dirty="0" smtClean="0">
                          <a:solidFill>
                            <a:schemeClr val="tx1"/>
                          </a:solidFill>
                          <a:latin typeface="Times New Roman" panose="02020603050405020304" pitchFamily="18" charset="0"/>
                          <a:cs typeface="Times New Roman" panose="02020603050405020304" pitchFamily="18" charset="0"/>
                        </a:rPr>
                        <a:t>64 / 16</a:t>
                      </a:r>
                      <a:endParaRPr lang="zh-CN" altLang="en-US" sz="1800" b="0"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noFill/>
                      <a:prstDash val="solid"/>
                      <a:round/>
                      <a:headEnd type="none" w="med" len="med"/>
                      <a:tailEnd type="none" w="med" len="med"/>
                    </a:lnT>
                    <a:noFill/>
                  </a:tcPr>
                </a:tc>
              </a:tr>
            </a:tbl>
          </a:graphicData>
        </a:graphic>
      </p:graphicFrame>
    </p:spTree>
    <p:extLst>
      <p:ext uri="{BB962C8B-B14F-4D97-AF65-F5344CB8AC3E}">
        <p14:creationId xmlns:p14="http://schemas.microsoft.com/office/powerpoint/2010/main" val="240268798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27050" y="1222152"/>
            <a:ext cx="7717358" cy="430887"/>
          </a:xfrm>
          <a:prstGeom prst="rect">
            <a:avLst/>
          </a:prstGeom>
          <a:noFill/>
        </p:spPr>
        <p:txBody>
          <a:bodyPr wrap="square" rtlCol="0">
            <a:spAutoFit/>
          </a:bodyPr>
          <a:lstStyle/>
          <a:p>
            <a:pPr marL="171450" indent="-171450">
              <a:buFont typeface="Wingdings" panose="05000000000000000000" charset="0"/>
              <a:buChar char="p"/>
            </a:pPr>
            <a:r>
              <a:rPr lang="zh-CN" altLang="en-US" sz="2200" dirty="0" smtClean="0">
                <a:sym typeface="+mn-ea"/>
              </a:rPr>
              <a:t> </a:t>
            </a:r>
            <a:r>
              <a:rPr lang="en-US" altLang="zh-CN" sz="2200" dirty="0" smtClean="0">
                <a:latin typeface="Times New Roman" panose="02020603050405020304" pitchFamily="18" charset="0"/>
                <a:cs typeface="Times New Roman" panose="02020603050405020304" pitchFamily="18" charset="0"/>
                <a:sym typeface="+mn-ea"/>
              </a:rPr>
              <a:t>Experimental Results (HCM-Gao)</a:t>
            </a:r>
            <a:endParaRPr lang="zh-CN" altLang="en-US" sz="2200" dirty="0"/>
          </a:p>
        </p:txBody>
      </p:sp>
      <p:sp>
        <p:nvSpPr>
          <p:cNvPr id="5" name="标题 3"/>
          <p:cNvSpPr>
            <a:spLocks noGrp="1"/>
          </p:cNvSpPr>
          <p:nvPr>
            <p:ph type="title"/>
          </p:nvPr>
        </p:nvSpPr>
        <p:spPr>
          <a:xfrm>
            <a:off x="179512" y="777874"/>
            <a:ext cx="8964488" cy="628905"/>
          </a:xfrm>
        </p:spPr>
        <p:txBody>
          <a:bodyPr/>
          <a:lstStyle/>
          <a:p>
            <a:pPr algn="l"/>
            <a:r>
              <a:rPr lang="en-US" altLang="zh-CN" sz="2200" b="0" dirty="0">
                <a:latin typeface="Times New Roman" panose="02020603050405020304" pitchFamily="18" charset="0"/>
              </a:rPr>
              <a:t>CNN-based Steganalysis of MP3 Steganography in the Entropy Code Domain</a:t>
            </a:r>
          </a:p>
        </p:txBody>
      </p:sp>
      <p:graphicFrame>
        <p:nvGraphicFramePr>
          <p:cNvPr id="6" name="表格 5"/>
          <p:cNvGraphicFramePr>
            <a:graphicFrameLocks noGrp="1"/>
          </p:cNvGraphicFramePr>
          <p:nvPr>
            <p:extLst>
              <p:ext uri="{D42A27DB-BD31-4B8C-83A1-F6EECF244321}">
                <p14:modId xmlns:p14="http://schemas.microsoft.com/office/powerpoint/2010/main" val="374192647"/>
              </p:ext>
            </p:extLst>
          </p:nvPr>
        </p:nvGraphicFramePr>
        <p:xfrm>
          <a:off x="1475656" y="2097317"/>
          <a:ext cx="6096000" cy="2595880"/>
        </p:xfrm>
        <a:graphic>
          <a:graphicData uri="http://schemas.openxmlformats.org/drawingml/2006/table">
            <a:tbl>
              <a:tblPr firstRow="1" bandRow="1">
                <a:tableStyleId>{5C22544A-7EE6-4342-B048-85BDC9FD1C3A}</a:tableStyleId>
              </a:tblPr>
              <a:tblGrid>
                <a:gridCol w="1219200"/>
                <a:gridCol w="1219200"/>
                <a:gridCol w="1219200"/>
                <a:gridCol w="1219200"/>
                <a:gridCol w="1219200"/>
              </a:tblGrid>
              <a:tr h="370840">
                <a:tc>
                  <a:txBody>
                    <a:bodyPr/>
                    <a:lstStyle/>
                    <a:p>
                      <a:pPr algn="ctr"/>
                      <a:r>
                        <a:rPr lang="en-US" altLang="zh-CN" b="0" dirty="0" smtClean="0">
                          <a:solidFill>
                            <a:schemeClr val="tx1"/>
                          </a:solidFill>
                          <a:latin typeface="Times New Roman" panose="02020603050405020304" pitchFamily="18" charset="0"/>
                          <a:cs typeface="Times New Roman" panose="02020603050405020304" pitchFamily="18" charset="0"/>
                        </a:rPr>
                        <a:t>Bitrate</a:t>
                      </a: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noFill/>
                  </a:tcPr>
                </a:tc>
                <a:tc>
                  <a:txBody>
                    <a:bodyPr/>
                    <a:lstStyle/>
                    <a:p>
                      <a:pPr algn="ctr"/>
                      <a:r>
                        <a:rPr lang="en-US" altLang="zh-CN" b="0" dirty="0" smtClean="0">
                          <a:solidFill>
                            <a:schemeClr val="tx1"/>
                          </a:solidFill>
                          <a:latin typeface="Times New Roman" panose="02020603050405020304" pitchFamily="18" charset="0"/>
                          <a:cs typeface="Times New Roman" panose="02020603050405020304" pitchFamily="18" charset="0"/>
                        </a:rPr>
                        <a:t>RER</a:t>
                      </a: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noFill/>
                  </a:tcPr>
                </a:tc>
                <a:tc>
                  <a:txBody>
                    <a:bodyPr/>
                    <a:lstStyle/>
                    <a:p>
                      <a:pPr algn="ctr"/>
                      <a:r>
                        <a:rPr lang="en-US" altLang="zh-CN" b="1" dirty="0" smtClean="0">
                          <a:solidFill>
                            <a:schemeClr val="tx1"/>
                          </a:solidFill>
                          <a:latin typeface="Times New Roman" panose="02020603050405020304" pitchFamily="18" charset="0"/>
                          <a:cs typeface="Times New Roman" panose="02020603050405020304" pitchFamily="18" charset="0"/>
                        </a:rPr>
                        <a:t>WDASN</a:t>
                      </a:r>
                      <a:endParaRPr lang="zh-CN" altLang="en-US" b="1" dirty="0">
                        <a:solidFill>
                          <a:schemeClr val="tx1"/>
                        </a:solidFill>
                        <a:latin typeface="Times New Roman" panose="02020603050405020304" pitchFamily="18" charset="0"/>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noFill/>
                  </a:tcPr>
                </a:tc>
                <a:tc>
                  <a:txBody>
                    <a:bodyPr/>
                    <a:lstStyle/>
                    <a:p>
                      <a:pPr algn="ctr"/>
                      <a:r>
                        <a:rPr lang="en-US" altLang="zh-CN" b="0" dirty="0" smtClean="0">
                          <a:solidFill>
                            <a:schemeClr val="tx1"/>
                          </a:solidFill>
                          <a:latin typeface="Times New Roman" panose="02020603050405020304" pitchFamily="18" charset="0"/>
                          <a:cs typeface="Times New Roman" panose="02020603050405020304" pitchFamily="18" charset="0"/>
                        </a:rPr>
                        <a:t>Ren</a:t>
                      </a: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noFill/>
                  </a:tcPr>
                </a:tc>
                <a:tc>
                  <a:txBody>
                    <a:bodyPr/>
                    <a:lstStyle/>
                    <a:p>
                      <a:pPr algn="ctr"/>
                      <a:r>
                        <a:rPr lang="en-US" altLang="zh-CN" b="0" dirty="0" smtClean="0">
                          <a:solidFill>
                            <a:schemeClr val="tx1"/>
                          </a:solidFill>
                          <a:latin typeface="Times New Roman" panose="02020603050405020304" pitchFamily="18" charset="0"/>
                          <a:cs typeface="Times New Roman" panose="02020603050405020304" pitchFamily="18" charset="0"/>
                        </a:rPr>
                        <a:t>Jin</a:t>
                      </a: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noFill/>
                  </a:tcPr>
                </a:tc>
              </a:tr>
              <a:tr h="370840">
                <a:tc rowSpan="3">
                  <a:txBody>
                    <a:bodyPr/>
                    <a:lstStyle/>
                    <a:p>
                      <a:pPr algn="ctr"/>
                      <a:r>
                        <a:rPr lang="en-US" altLang="zh-CN" b="0" dirty="0" smtClean="0">
                          <a:solidFill>
                            <a:schemeClr val="tx1"/>
                          </a:solidFill>
                          <a:latin typeface="Times New Roman" panose="02020603050405020304" pitchFamily="18" charset="0"/>
                          <a:cs typeface="Times New Roman" panose="02020603050405020304" pitchFamily="18" charset="0"/>
                        </a:rPr>
                        <a:t>128</a:t>
                      </a: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0" dirty="0" smtClean="0">
                          <a:solidFill>
                            <a:schemeClr val="tx1"/>
                          </a:solidFill>
                          <a:latin typeface="Times New Roman" panose="02020603050405020304" pitchFamily="18" charset="0"/>
                          <a:cs typeface="Times New Roman" panose="02020603050405020304" pitchFamily="18" charset="0"/>
                        </a:rPr>
                        <a:t>0.1</a:t>
                      </a: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noFill/>
                  </a:tcPr>
                </a:tc>
                <a:tc>
                  <a:txBody>
                    <a:bodyPr/>
                    <a:lstStyle/>
                    <a:p>
                      <a:pPr algn="ctr"/>
                      <a:r>
                        <a:rPr lang="en-US" altLang="zh-CN" b="1" dirty="0" smtClean="0">
                          <a:solidFill>
                            <a:schemeClr val="tx1"/>
                          </a:solidFill>
                          <a:latin typeface="Times New Roman" panose="02020603050405020304" pitchFamily="18" charset="0"/>
                          <a:cs typeface="Times New Roman" panose="02020603050405020304" pitchFamily="18" charset="0"/>
                        </a:rPr>
                        <a:t>70.72</a:t>
                      </a:r>
                      <a:endParaRPr lang="zh-CN" altLang="en-US" b="1"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noFill/>
                  </a:tcPr>
                </a:tc>
                <a:tc>
                  <a:txBody>
                    <a:bodyPr/>
                    <a:lstStyle/>
                    <a:p>
                      <a:pPr algn="ctr"/>
                      <a:r>
                        <a:rPr lang="en-US" altLang="zh-CN" b="0" dirty="0" smtClean="0">
                          <a:solidFill>
                            <a:schemeClr val="tx1"/>
                          </a:solidFill>
                          <a:latin typeface="Times New Roman" panose="02020603050405020304" pitchFamily="18" charset="0"/>
                          <a:cs typeface="Times New Roman" panose="02020603050405020304" pitchFamily="18" charset="0"/>
                        </a:rPr>
                        <a:t>50.13</a:t>
                      </a: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noFill/>
                  </a:tcPr>
                </a:tc>
                <a:tc>
                  <a:txBody>
                    <a:bodyPr/>
                    <a:lstStyle/>
                    <a:p>
                      <a:pPr algn="ctr"/>
                      <a:r>
                        <a:rPr lang="en-US" altLang="zh-CN" b="0" dirty="0" smtClean="0">
                          <a:solidFill>
                            <a:schemeClr val="tx1"/>
                          </a:solidFill>
                          <a:latin typeface="Times New Roman" panose="02020603050405020304" pitchFamily="18" charset="0"/>
                          <a:cs typeface="Times New Roman" panose="02020603050405020304" pitchFamily="18" charset="0"/>
                        </a:rPr>
                        <a:t>50.11</a:t>
                      </a: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noFill/>
                  </a:tcPr>
                </a:tc>
              </a:tr>
              <a:tr h="370840">
                <a:tc vMerge="1">
                  <a:txBody>
                    <a:bodyPr/>
                    <a:lstStyle/>
                    <a:p>
                      <a:endParaRPr lang="zh-CN" altLang="en-US" dirty="0"/>
                    </a:p>
                  </a:txBody>
                  <a:tcPr>
                    <a:noFill/>
                  </a:tcPr>
                </a:tc>
                <a:tc>
                  <a:txBody>
                    <a:bodyPr/>
                    <a:lstStyle/>
                    <a:p>
                      <a:pPr algn="ctr"/>
                      <a:r>
                        <a:rPr lang="en-US" altLang="zh-CN" b="0" dirty="0" smtClean="0">
                          <a:solidFill>
                            <a:schemeClr val="tx1"/>
                          </a:solidFill>
                          <a:latin typeface="Times New Roman" panose="02020603050405020304" pitchFamily="18" charset="0"/>
                          <a:cs typeface="Times New Roman" panose="02020603050405020304" pitchFamily="18" charset="0"/>
                        </a:rPr>
                        <a:t>0.3</a:t>
                      </a: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ctr"/>
                      <a:r>
                        <a:rPr lang="en-US" altLang="zh-CN" b="1" dirty="0" smtClean="0">
                          <a:solidFill>
                            <a:schemeClr val="tx1"/>
                          </a:solidFill>
                          <a:latin typeface="Times New Roman" panose="02020603050405020304" pitchFamily="18" charset="0"/>
                          <a:cs typeface="Times New Roman" panose="02020603050405020304" pitchFamily="18" charset="0"/>
                        </a:rPr>
                        <a:t>75.18</a:t>
                      </a:r>
                      <a:endParaRPr lang="zh-CN" altLang="en-US" b="1"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ctr"/>
                      <a:r>
                        <a:rPr lang="en-US" altLang="zh-CN" b="0" dirty="0" smtClean="0">
                          <a:solidFill>
                            <a:schemeClr val="tx1"/>
                          </a:solidFill>
                          <a:latin typeface="Times New Roman" panose="02020603050405020304" pitchFamily="18" charset="0"/>
                          <a:cs typeface="Times New Roman" panose="02020603050405020304" pitchFamily="18" charset="0"/>
                        </a:rPr>
                        <a:t>51.41</a:t>
                      </a: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ctr"/>
                      <a:r>
                        <a:rPr lang="en-US" altLang="zh-CN" b="0" dirty="0" smtClean="0">
                          <a:solidFill>
                            <a:schemeClr val="tx1"/>
                          </a:solidFill>
                          <a:latin typeface="Times New Roman" panose="02020603050405020304" pitchFamily="18" charset="0"/>
                          <a:cs typeface="Times New Roman" panose="02020603050405020304" pitchFamily="18" charset="0"/>
                        </a:rPr>
                        <a:t>52.34</a:t>
                      </a: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noFill/>
                  </a:tcPr>
                </a:tc>
              </a:tr>
              <a:tr h="370840">
                <a:tc vMerge="1">
                  <a:txBody>
                    <a:bodyPr/>
                    <a:lstStyle/>
                    <a:p>
                      <a:endParaRPr lang="zh-CN" altLang="en-US" dirty="0"/>
                    </a:p>
                  </a:txBody>
                  <a:tcPr>
                    <a:lnB w="12700" cap="flat" cmpd="sng" algn="ctr">
                      <a:solidFill>
                        <a:schemeClr val="tx1"/>
                      </a:solidFill>
                      <a:prstDash val="solid"/>
                      <a:round/>
                      <a:headEnd type="none" w="med" len="med"/>
                      <a:tailEnd type="none" w="med" len="med"/>
                    </a:lnB>
                    <a:noFill/>
                  </a:tcPr>
                </a:tc>
                <a:tc>
                  <a:txBody>
                    <a:bodyPr/>
                    <a:lstStyle/>
                    <a:p>
                      <a:pPr algn="ctr"/>
                      <a:r>
                        <a:rPr lang="en-US" altLang="zh-CN" b="0" dirty="0" smtClean="0">
                          <a:solidFill>
                            <a:schemeClr val="tx1"/>
                          </a:solidFill>
                          <a:latin typeface="Times New Roman" panose="02020603050405020304" pitchFamily="18" charset="0"/>
                          <a:cs typeface="Times New Roman" panose="02020603050405020304" pitchFamily="18" charset="0"/>
                        </a:rPr>
                        <a:t>0.5</a:t>
                      </a: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noFill/>
                  </a:tcPr>
                </a:tc>
                <a:tc>
                  <a:txBody>
                    <a:bodyPr/>
                    <a:lstStyle/>
                    <a:p>
                      <a:pPr algn="ctr"/>
                      <a:r>
                        <a:rPr lang="en-US" altLang="zh-CN" b="1" dirty="0" smtClean="0">
                          <a:solidFill>
                            <a:schemeClr val="tx1"/>
                          </a:solidFill>
                          <a:latin typeface="Times New Roman" panose="02020603050405020304" pitchFamily="18" charset="0"/>
                          <a:cs typeface="Times New Roman" panose="02020603050405020304" pitchFamily="18" charset="0"/>
                        </a:rPr>
                        <a:t>78.53</a:t>
                      </a:r>
                      <a:endParaRPr lang="zh-CN" altLang="en-US" b="1" dirty="0">
                        <a:solidFill>
                          <a:schemeClr val="tx1"/>
                        </a:solidFill>
                        <a:latin typeface="Times New Roman" panose="02020603050405020304" pitchFamily="18" charset="0"/>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noFill/>
                  </a:tcPr>
                </a:tc>
                <a:tc>
                  <a:txBody>
                    <a:bodyPr/>
                    <a:lstStyle/>
                    <a:p>
                      <a:pPr algn="ctr"/>
                      <a:r>
                        <a:rPr lang="en-US" altLang="zh-CN" b="0" dirty="0" smtClean="0">
                          <a:solidFill>
                            <a:schemeClr val="tx1"/>
                          </a:solidFill>
                          <a:latin typeface="Times New Roman" panose="02020603050405020304" pitchFamily="18" charset="0"/>
                          <a:cs typeface="Times New Roman" panose="02020603050405020304" pitchFamily="18" charset="0"/>
                        </a:rPr>
                        <a:t>53.75</a:t>
                      </a: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noFill/>
                  </a:tcPr>
                </a:tc>
                <a:tc>
                  <a:txBody>
                    <a:bodyPr/>
                    <a:lstStyle/>
                    <a:p>
                      <a:pPr algn="ctr"/>
                      <a:r>
                        <a:rPr lang="en-US" altLang="zh-CN" b="0" dirty="0" smtClean="0">
                          <a:solidFill>
                            <a:schemeClr val="tx1"/>
                          </a:solidFill>
                          <a:latin typeface="Times New Roman" panose="02020603050405020304" pitchFamily="18" charset="0"/>
                          <a:cs typeface="Times New Roman" panose="02020603050405020304" pitchFamily="18" charset="0"/>
                        </a:rPr>
                        <a:t>52.79</a:t>
                      </a: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noFill/>
                  </a:tcPr>
                </a:tc>
              </a:tr>
              <a:tr h="370840">
                <a:tc rowSpan="3">
                  <a:txBody>
                    <a:bodyPr/>
                    <a:lstStyle/>
                    <a:p>
                      <a:pPr algn="ctr"/>
                      <a:r>
                        <a:rPr lang="en-US" altLang="zh-CN" b="0" dirty="0" smtClean="0">
                          <a:solidFill>
                            <a:schemeClr val="tx1"/>
                          </a:solidFill>
                          <a:latin typeface="Times New Roman" panose="02020603050405020304" pitchFamily="18" charset="0"/>
                          <a:cs typeface="Times New Roman" panose="02020603050405020304" pitchFamily="18" charset="0"/>
                        </a:rPr>
                        <a:t>320</a:t>
                      </a: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noFill/>
                  </a:tcPr>
                </a:tc>
                <a:tc>
                  <a:txBody>
                    <a:bodyPr/>
                    <a:lstStyle/>
                    <a:p>
                      <a:pPr algn="ctr"/>
                      <a:r>
                        <a:rPr lang="en-US" altLang="zh-CN" b="0" dirty="0" smtClean="0">
                          <a:solidFill>
                            <a:schemeClr val="tx1"/>
                          </a:solidFill>
                          <a:latin typeface="Times New Roman" panose="02020603050405020304" pitchFamily="18" charset="0"/>
                          <a:cs typeface="Times New Roman" panose="02020603050405020304" pitchFamily="18" charset="0"/>
                        </a:rPr>
                        <a:t>0.1</a:t>
                      </a: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noFill/>
                  </a:tcPr>
                </a:tc>
                <a:tc>
                  <a:txBody>
                    <a:bodyPr/>
                    <a:lstStyle/>
                    <a:p>
                      <a:pPr algn="ctr"/>
                      <a:r>
                        <a:rPr lang="en-US" altLang="zh-CN" b="1" dirty="0" smtClean="0">
                          <a:solidFill>
                            <a:schemeClr val="tx1"/>
                          </a:solidFill>
                          <a:latin typeface="Times New Roman" panose="02020603050405020304" pitchFamily="18" charset="0"/>
                          <a:cs typeface="Times New Roman" panose="02020603050405020304" pitchFamily="18" charset="0"/>
                        </a:rPr>
                        <a:t>73.83</a:t>
                      </a:r>
                      <a:endParaRPr lang="zh-CN" altLang="en-US" b="1"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noFill/>
                  </a:tcPr>
                </a:tc>
                <a:tc>
                  <a:txBody>
                    <a:bodyPr/>
                    <a:lstStyle/>
                    <a:p>
                      <a:pPr algn="ctr"/>
                      <a:r>
                        <a:rPr lang="en-US" altLang="zh-CN" b="0" dirty="0" smtClean="0">
                          <a:solidFill>
                            <a:schemeClr val="tx1"/>
                          </a:solidFill>
                          <a:latin typeface="Times New Roman" panose="02020603050405020304" pitchFamily="18" charset="0"/>
                          <a:cs typeface="Times New Roman" panose="02020603050405020304" pitchFamily="18" charset="0"/>
                        </a:rPr>
                        <a:t>50.77</a:t>
                      </a: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noFill/>
                  </a:tcPr>
                </a:tc>
                <a:tc>
                  <a:txBody>
                    <a:bodyPr/>
                    <a:lstStyle/>
                    <a:p>
                      <a:pPr algn="ctr"/>
                      <a:r>
                        <a:rPr lang="en-US" altLang="zh-CN" b="0" dirty="0" smtClean="0">
                          <a:solidFill>
                            <a:schemeClr val="tx1"/>
                          </a:solidFill>
                          <a:latin typeface="Times New Roman" panose="02020603050405020304" pitchFamily="18" charset="0"/>
                          <a:cs typeface="Times New Roman" panose="02020603050405020304" pitchFamily="18" charset="0"/>
                        </a:rPr>
                        <a:t>50.85</a:t>
                      </a: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noFill/>
                  </a:tcPr>
                </a:tc>
              </a:tr>
              <a:tr h="370840">
                <a:tc vMerge="1">
                  <a:txBody>
                    <a:bodyPr/>
                    <a:lstStyle/>
                    <a:p>
                      <a:endParaRPr lang="zh-CN" altLang="en-US" dirty="0"/>
                    </a:p>
                  </a:txBody>
                  <a:tcPr>
                    <a:noFill/>
                  </a:tcPr>
                </a:tc>
                <a:tc>
                  <a:txBody>
                    <a:bodyPr/>
                    <a:lstStyle/>
                    <a:p>
                      <a:pPr algn="ctr"/>
                      <a:r>
                        <a:rPr lang="en-US" altLang="zh-CN" b="0" dirty="0" smtClean="0">
                          <a:solidFill>
                            <a:schemeClr val="tx1"/>
                          </a:solidFill>
                          <a:latin typeface="Times New Roman" panose="02020603050405020304" pitchFamily="18" charset="0"/>
                          <a:cs typeface="Times New Roman" panose="02020603050405020304" pitchFamily="18" charset="0"/>
                        </a:rPr>
                        <a:t>0.3</a:t>
                      </a: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ctr"/>
                      <a:r>
                        <a:rPr lang="en-US" altLang="zh-CN" b="1" dirty="0" smtClean="0">
                          <a:solidFill>
                            <a:schemeClr val="tx1"/>
                          </a:solidFill>
                          <a:latin typeface="Times New Roman" panose="02020603050405020304" pitchFamily="18" charset="0"/>
                          <a:cs typeface="Times New Roman" panose="02020603050405020304" pitchFamily="18" charset="0"/>
                        </a:rPr>
                        <a:t>77.27</a:t>
                      </a:r>
                      <a:endParaRPr lang="zh-CN" altLang="en-US" b="1"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ctr"/>
                      <a:r>
                        <a:rPr lang="en-US" altLang="zh-CN" b="0" dirty="0" smtClean="0">
                          <a:solidFill>
                            <a:schemeClr val="tx1"/>
                          </a:solidFill>
                          <a:latin typeface="Times New Roman" panose="02020603050405020304" pitchFamily="18" charset="0"/>
                          <a:cs typeface="Times New Roman" panose="02020603050405020304" pitchFamily="18" charset="0"/>
                        </a:rPr>
                        <a:t>55.18</a:t>
                      </a: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ctr"/>
                      <a:r>
                        <a:rPr lang="en-US" altLang="zh-CN" b="0" dirty="0" smtClean="0">
                          <a:solidFill>
                            <a:schemeClr val="tx1"/>
                          </a:solidFill>
                          <a:latin typeface="Times New Roman" panose="02020603050405020304" pitchFamily="18" charset="0"/>
                          <a:cs typeface="Times New Roman" panose="02020603050405020304" pitchFamily="18" charset="0"/>
                        </a:rPr>
                        <a:t>53.63</a:t>
                      </a: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noFill/>
                  </a:tcPr>
                </a:tc>
              </a:tr>
              <a:tr h="370840">
                <a:tc vMerge="1">
                  <a:txBody>
                    <a:bodyPr/>
                    <a:lstStyle/>
                    <a:p>
                      <a:endParaRPr lang="zh-CN" altLang="en-US" dirty="0"/>
                    </a:p>
                  </a:txBody>
                  <a:tcPr>
                    <a:noFill/>
                  </a:tcPr>
                </a:tc>
                <a:tc>
                  <a:txBody>
                    <a:bodyPr/>
                    <a:lstStyle/>
                    <a:p>
                      <a:pPr algn="ctr"/>
                      <a:r>
                        <a:rPr lang="en-US" altLang="zh-CN" b="0" dirty="0" smtClean="0">
                          <a:solidFill>
                            <a:schemeClr val="tx1"/>
                          </a:solidFill>
                          <a:latin typeface="Times New Roman" panose="02020603050405020304" pitchFamily="18" charset="0"/>
                          <a:cs typeface="Times New Roman" panose="02020603050405020304" pitchFamily="18" charset="0"/>
                        </a:rPr>
                        <a:t>0.5</a:t>
                      </a: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ctr"/>
                      <a:r>
                        <a:rPr lang="en-US" altLang="zh-CN" b="1" dirty="0" smtClean="0">
                          <a:solidFill>
                            <a:schemeClr val="tx1"/>
                          </a:solidFill>
                          <a:latin typeface="Times New Roman" panose="02020603050405020304" pitchFamily="18" charset="0"/>
                          <a:cs typeface="Times New Roman" panose="02020603050405020304" pitchFamily="18" charset="0"/>
                        </a:rPr>
                        <a:t>80.71</a:t>
                      </a:r>
                      <a:endParaRPr lang="zh-CN" altLang="en-US" b="1"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ctr"/>
                      <a:r>
                        <a:rPr lang="en-US" altLang="zh-CN" b="0" dirty="0" smtClean="0">
                          <a:solidFill>
                            <a:schemeClr val="tx1"/>
                          </a:solidFill>
                          <a:latin typeface="Times New Roman" panose="02020603050405020304" pitchFamily="18" charset="0"/>
                          <a:cs typeface="Times New Roman" panose="02020603050405020304" pitchFamily="18" charset="0"/>
                        </a:rPr>
                        <a:t>62.69</a:t>
                      </a: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ctr"/>
                      <a:r>
                        <a:rPr lang="en-US" altLang="zh-CN" b="0" dirty="0" smtClean="0">
                          <a:solidFill>
                            <a:schemeClr val="tx1"/>
                          </a:solidFill>
                          <a:latin typeface="Times New Roman" panose="02020603050405020304" pitchFamily="18" charset="0"/>
                          <a:cs typeface="Times New Roman" panose="02020603050405020304" pitchFamily="18" charset="0"/>
                        </a:rPr>
                        <a:t>59.42</a:t>
                      </a: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noFill/>
                  </a:tcPr>
                </a:tc>
              </a:tr>
            </a:tbl>
          </a:graphicData>
        </a:graphic>
      </p:graphicFrame>
    </p:spTree>
    <p:extLst>
      <p:ext uri="{BB962C8B-B14F-4D97-AF65-F5344CB8AC3E}">
        <p14:creationId xmlns:p14="http://schemas.microsoft.com/office/powerpoint/2010/main" val="18590414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27050" y="1222152"/>
            <a:ext cx="7717358" cy="430887"/>
          </a:xfrm>
          <a:prstGeom prst="rect">
            <a:avLst/>
          </a:prstGeom>
          <a:noFill/>
        </p:spPr>
        <p:txBody>
          <a:bodyPr wrap="square" rtlCol="0">
            <a:spAutoFit/>
          </a:bodyPr>
          <a:lstStyle/>
          <a:p>
            <a:pPr marL="171450" indent="-171450">
              <a:buFont typeface="Wingdings" panose="05000000000000000000" charset="0"/>
              <a:buChar char="p"/>
            </a:pPr>
            <a:r>
              <a:rPr lang="zh-CN" altLang="en-US" sz="2200" dirty="0" smtClean="0">
                <a:sym typeface="+mn-ea"/>
              </a:rPr>
              <a:t> </a:t>
            </a:r>
            <a:r>
              <a:rPr lang="en-US" altLang="zh-CN" sz="2200" dirty="0" smtClean="0">
                <a:latin typeface="Times New Roman" panose="02020603050405020304" pitchFamily="18" charset="0"/>
                <a:cs typeface="Times New Roman" panose="02020603050405020304" pitchFamily="18" charset="0"/>
                <a:sym typeface="+mn-ea"/>
              </a:rPr>
              <a:t>Experimental Results (HCM-Yan)</a:t>
            </a:r>
            <a:endParaRPr lang="zh-CN" altLang="en-US" sz="2200" dirty="0"/>
          </a:p>
        </p:txBody>
      </p:sp>
      <p:sp>
        <p:nvSpPr>
          <p:cNvPr id="5" name="标题 3"/>
          <p:cNvSpPr>
            <a:spLocks noGrp="1"/>
          </p:cNvSpPr>
          <p:nvPr>
            <p:ph type="title"/>
          </p:nvPr>
        </p:nvSpPr>
        <p:spPr>
          <a:xfrm>
            <a:off x="179512" y="777874"/>
            <a:ext cx="8964488" cy="628905"/>
          </a:xfrm>
        </p:spPr>
        <p:txBody>
          <a:bodyPr/>
          <a:lstStyle/>
          <a:p>
            <a:pPr algn="l"/>
            <a:r>
              <a:rPr lang="en-US" altLang="zh-CN" sz="2200" b="0" dirty="0">
                <a:latin typeface="Times New Roman" panose="02020603050405020304" pitchFamily="18" charset="0"/>
              </a:rPr>
              <a:t>CNN-based Steganalysis of MP3 Steganography in the Entropy Code Domain</a:t>
            </a:r>
          </a:p>
        </p:txBody>
      </p:sp>
      <p:graphicFrame>
        <p:nvGraphicFramePr>
          <p:cNvPr id="6" name="表格 5"/>
          <p:cNvGraphicFramePr>
            <a:graphicFrameLocks noGrp="1"/>
          </p:cNvGraphicFramePr>
          <p:nvPr>
            <p:extLst>
              <p:ext uri="{D42A27DB-BD31-4B8C-83A1-F6EECF244321}">
                <p14:modId xmlns:p14="http://schemas.microsoft.com/office/powerpoint/2010/main" val="2870410669"/>
              </p:ext>
            </p:extLst>
          </p:nvPr>
        </p:nvGraphicFramePr>
        <p:xfrm>
          <a:off x="1475656" y="2097317"/>
          <a:ext cx="6096000" cy="2595880"/>
        </p:xfrm>
        <a:graphic>
          <a:graphicData uri="http://schemas.openxmlformats.org/drawingml/2006/table">
            <a:tbl>
              <a:tblPr firstRow="1" bandRow="1">
                <a:tableStyleId>{5C22544A-7EE6-4342-B048-85BDC9FD1C3A}</a:tableStyleId>
              </a:tblPr>
              <a:tblGrid>
                <a:gridCol w="1219200"/>
                <a:gridCol w="1219200"/>
                <a:gridCol w="1219200"/>
                <a:gridCol w="1219200"/>
                <a:gridCol w="1219200"/>
              </a:tblGrid>
              <a:tr h="370840">
                <a:tc>
                  <a:txBody>
                    <a:bodyPr/>
                    <a:lstStyle/>
                    <a:p>
                      <a:pPr algn="ctr"/>
                      <a:r>
                        <a:rPr lang="en-US" altLang="zh-CN" b="0" dirty="0" smtClean="0">
                          <a:solidFill>
                            <a:schemeClr val="tx1"/>
                          </a:solidFill>
                          <a:latin typeface="Times New Roman" panose="02020603050405020304" pitchFamily="18" charset="0"/>
                          <a:cs typeface="Times New Roman" panose="02020603050405020304" pitchFamily="18" charset="0"/>
                        </a:rPr>
                        <a:t>Bitrate</a:t>
                      </a: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noFill/>
                  </a:tcPr>
                </a:tc>
                <a:tc>
                  <a:txBody>
                    <a:bodyPr/>
                    <a:lstStyle/>
                    <a:p>
                      <a:pPr algn="ctr"/>
                      <a:r>
                        <a:rPr lang="en-US" altLang="zh-CN" b="0" dirty="0" smtClean="0">
                          <a:solidFill>
                            <a:schemeClr val="tx1"/>
                          </a:solidFill>
                          <a:latin typeface="Times New Roman" panose="02020603050405020304" pitchFamily="18" charset="0"/>
                          <a:cs typeface="Times New Roman" panose="02020603050405020304" pitchFamily="18" charset="0"/>
                        </a:rPr>
                        <a:t>RER</a:t>
                      </a: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noFill/>
                  </a:tcPr>
                </a:tc>
                <a:tc>
                  <a:txBody>
                    <a:bodyPr/>
                    <a:lstStyle/>
                    <a:p>
                      <a:pPr algn="ctr"/>
                      <a:r>
                        <a:rPr lang="en-US" altLang="zh-CN" b="1" dirty="0" smtClean="0">
                          <a:solidFill>
                            <a:schemeClr val="tx1"/>
                          </a:solidFill>
                          <a:latin typeface="Times New Roman" panose="02020603050405020304" pitchFamily="18" charset="0"/>
                          <a:cs typeface="Times New Roman" panose="02020603050405020304" pitchFamily="18" charset="0"/>
                        </a:rPr>
                        <a:t>WDASN</a:t>
                      </a:r>
                      <a:endParaRPr lang="zh-CN" altLang="en-US" b="1" dirty="0">
                        <a:solidFill>
                          <a:schemeClr val="tx1"/>
                        </a:solidFill>
                        <a:latin typeface="Times New Roman" panose="02020603050405020304" pitchFamily="18" charset="0"/>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noFill/>
                  </a:tcPr>
                </a:tc>
                <a:tc>
                  <a:txBody>
                    <a:bodyPr/>
                    <a:lstStyle/>
                    <a:p>
                      <a:pPr algn="ctr"/>
                      <a:r>
                        <a:rPr lang="en-US" altLang="zh-CN" b="0" dirty="0" smtClean="0">
                          <a:solidFill>
                            <a:schemeClr val="tx1"/>
                          </a:solidFill>
                          <a:latin typeface="Times New Roman" panose="02020603050405020304" pitchFamily="18" charset="0"/>
                          <a:cs typeface="Times New Roman" panose="02020603050405020304" pitchFamily="18" charset="0"/>
                        </a:rPr>
                        <a:t>Ren</a:t>
                      </a: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noFill/>
                  </a:tcPr>
                </a:tc>
                <a:tc>
                  <a:txBody>
                    <a:bodyPr/>
                    <a:lstStyle/>
                    <a:p>
                      <a:pPr algn="ctr"/>
                      <a:r>
                        <a:rPr lang="en-US" altLang="zh-CN" b="0" dirty="0" smtClean="0">
                          <a:solidFill>
                            <a:schemeClr val="tx1"/>
                          </a:solidFill>
                          <a:latin typeface="Times New Roman" panose="02020603050405020304" pitchFamily="18" charset="0"/>
                          <a:cs typeface="Times New Roman" panose="02020603050405020304" pitchFamily="18" charset="0"/>
                        </a:rPr>
                        <a:t>Jin</a:t>
                      </a: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noFill/>
                  </a:tcPr>
                </a:tc>
              </a:tr>
              <a:tr h="370840">
                <a:tc rowSpan="3">
                  <a:txBody>
                    <a:bodyPr/>
                    <a:lstStyle/>
                    <a:p>
                      <a:pPr algn="ctr"/>
                      <a:r>
                        <a:rPr lang="en-US" altLang="zh-CN" b="0" dirty="0" smtClean="0">
                          <a:solidFill>
                            <a:schemeClr val="tx1"/>
                          </a:solidFill>
                          <a:latin typeface="Times New Roman" panose="02020603050405020304" pitchFamily="18" charset="0"/>
                          <a:cs typeface="Times New Roman" panose="02020603050405020304" pitchFamily="18" charset="0"/>
                        </a:rPr>
                        <a:t>128</a:t>
                      </a: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0" dirty="0" smtClean="0">
                          <a:solidFill>
                            <a:schemeClr val="tx1"/>
                          </a:solidFill>
                          <a:latin typeface="Times New Roman" panose="02020603050405020304" pitchFamily="18" charset="0"/>
                          <a:cs typeface="Times New Roman" panose="02020603050405020304" pitchFamily="18" charset="0"/>
                        </a:rPr>
                        <a:t>0.1</a:t>
                      </a: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noFill/>
                  </a:tcPr>
                </a:tc>
                <a:tc>
                  <a:txBody>
                    <a:bodyPr/>
                    <a:lstStyle/>
                    <a:p>
                      <a:pPr algn="ctr"/>
                      <a:r>
                        <a:rPr lang="en-US" altLang="zh-CN" b="1" dirty="0" smtClean="0">
                          <a:solidFill>
                            <a:schemeClr val="tx1"/>
                          </a:solidFill>
                          <a:latin typeface="Times New Roman" panose="02020603050405020304" pitchFamily="18" charset="0"/>
                          <a:cs typeface="Times New Roman" panose="02020603050405020304" pitchFamily="18" charset="0"/>
                        </a:rPr>
                        <a:t>75.92</a:t>
                      </a:r>
                      <a:endParaRPr lang="zh-CN" altLang="en-US" b="1"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noFill/>
                  </a:tcPr>
                </a:tc>
                <a:tc>
                  <a:txBody>
                    <a:bodyPr/>
                    <a:lstStyle/>
                    <a:p>
                      <a:pPr algn="ctr"/>
                      <a:r>
                        <a:rPr lang="en-US" altLang="zh-CN" b="0" dirty="0" smtClean="0">
                          <a:solidFill>
                            <a:schemeClr val="tx1"/>
                          </a:solidFill>
                          <a:latin typeface="Times New Roman" panose="02020603050405020304" pitchFamily="18" charset="0"/>
                          <a:cs typeface="Times New Roman" panose="02020603050405020304" pitchFamily="18" charset="0"/>
                        </a:rPr>
                        <a:t>50.94</a:t>
                      </a: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noFill/>
                  </a:tcPr>
                </a:tc>
                <a:tc>
                  <a:txBody>
                    <a:bodyPr/>
                    <a:lstStyle/>
                    <a:p>
                      <a:pPr algn="ctr"/>
                      <a:r>
                        <a:rPr lang="en-US" altLang="zh-CN" b="0" dirty="0" smtClean="0">
                          <a:solidFill>
                            <a:schemeClr val="tx1"/>
                          </a:solidFill>
                          <a:latin typeface="Times New Roman" panose="02020603050405020304" pitchFamily="18" charset="0"/>
                          <a:cs typeface="Times New Roman" panose="02020603050405020304" pitchFamily="18" charset="0"/>
                        </a:rPr>
                        <a:t>51.25</a:t>
                      </a: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noFill/>
                  </a:tcPr>
                </a:tc>
              </a:tr>
              <a:tr h="370840">
                <a:tc vMerge="1">
                  <a:txBody>
                    <a:bodyPr/>
                    <a:lstStyle/>
                    <a:p>
                      <a:endParaRPr lang="zh-CN" altLang="en-US" dirty="0"/>
                    </a:p>
                  </a:txBody>
                  <a:tcPr>
                    <a:noFill/>
                  </a:tcPr>
                </a:tc>
                <a:tc>
                  <a:txBody>
                    <a:bodyPr/>
                    <a:lstStyle/>
                    <a:p>
                      <a:pPr algn="ctr"/>
                      <a:r>
                        <a:rPr lang="en-US" altLang="zh-CN" b="0" dirty="0" smtClean="0">
                          <a:solidFill>
                            <a:schemeClr val="tx1"/>
                          </a:solidFill>
                          <a:latin typeface="Times New Roman" panose="02020603050405020304" pitchFamily="18" charset="0"/>
                          <a:cs typeface="Times New Roman" panose="02020603050405020304" pitchFamily="18" charset="0"/>
                        </a:rPr>
                        <a:t>0.3</a:t>
                      </a: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ctr"/>
                      <a:r>
                        <a:rPr lang="en-US" altLang="zh-CN" b="1" dirty="0" smtClean="0">
                          <a:solidFill>
                            <a:schemeClr val="tx1"/>
                          </a:solidFill>
                          <a:latin typeface="Times New Roman" panose="02020603050405020304" pitchFamily="18" charset="0"/>
                          <a:cs typeface="Times New Roman" panose="02020603050405020304" pitchFamily="18" charset="0"/>
                        </a:rPr>
                        <a:t>81.39</a:t>
                      </a:r>
                      <a:endParaRPr lang="zh-CN" altLang="en-US" b="1"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ctr"/>
                      <a:r>
                        <a:rPr lang="en-US" altLang="zh-CN" b="0" dirty="0" smtClean="0">
                          <a:solidFill>
                            <a:schemeClr val="tx1"/>
                          </a:solidFill>
                          <a:latin typeface="Times New Roman" panose="02020603050405020304" pitchFamily="18" charset="0"/>
                          <a:cs typeface="Times New Roman" panose="02020603050405020304" pitchFamily="18" charset="0"/>
                        </a:rPr>
                        <a:t>56.88</a:t>
                      </a: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ctr"/>
                      <a:r>
                        <a:rPr lang="en-US" altLang="zh-CN" b="0" dirty="0" smtClean="0">
                          <a:solidFill>
                            <a:schemeClr val="tx1"/>
                          </a:solidFill>
                          <a:latin typeface="Times New Roman" panose="02020603050405020304" pitchFamily="18" charset="0"/>
                          <a:cs typeface="Times New Roman" panose="02020603050405020304" pitchFamily="18" charset="0"/>
                        </a:rPr>
                        <a:t>60.31</a:t>
                      </a: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noFill/>
                  </a:tcPr>
                </a:tc>
              </a:tr>
              <a:tr h="370840">
                <a:tc vMerge="1">
                  <a:txBody>
                    <a:bodyPr/>
                    <a:lstStyle/>
                    <a:p>
                      <a:endParaRPr lang="zh-CN" altLang="en-US" dirty="0"/>
                    </a:p>
                  </a:txBody>
                  <a:tcPr>
                    <a:lnB w="12700" cap="flat" cmpd="sng" algn="ctr">
                      <a:solidFill>
                        <a:schemeClr val="tx1"/>
                      </a:solidFill>
                      <a:prstDash val="solid"/>
                      <a:round/>
                      <a:headEnd type="none" w="med" len="med"/>
                      <a:tailEnd type="none" w="med" len="med"/>
                    </a:lnB>
                    <a:noFill/>
                  </a:tcPr>
                </a:tc>
                <a:tc>
                  <a:txBody>
                    <a:bodyPr/>
                    <a:lstStyle/>
                    <a:p>
                      <a:pPr algn="ctr"/>
                      <a:r>
                        <a:rPr lang="en-US" altLang="zh-CN" b="0" dirty="0" smtClean="0">
                          <a:solidFill>
                            <a:schemeClr val="tx1"/>
                          </a:solidFill>
                          <a:latin typeface="Times New Roman" panose="02020603050405020304" pitchFamily="18" charset="0"/>
                          <a:cs typeface="Times New Roman" panose="02020603050405020304" pitchFamily="18" charset="0"/>
                        </a:rPr>
                        <a:t>0.5</a:t>
                      </a: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noFill/>
                  </a:tcPr>
                </a:tc>
                <a:tc>
                  <a:txBody>
                    <a:bodyPr/>
                    <a:lstStyle/>
                    <a:p>
                      <a:pPr algn="ctr"/>
                      <a:r>
                        <a:rPr lang="en-US" altLang="zh-CN" b="1" dirty="0" smtClean="0">
                          <a:solidFill>
                            <a:schemeClr val="tx1"/>
                          </a:solidFill>
                          <a:latin typeface="Times New Roman" panose="02020603050405020304" pitchFamily="18" charset="0"/>
                          <a:cs typeface="Times New Roman" panose="02020603050405020304" pitchFamily="18" charset="0"/>
                        </a:rPr>
                        <a:t>85.88</a:t>
                      </a:r>
                      <a:endParaRPr lang="zh-CN" altLang="en-US" b="1" dirty="0">
                        <a:solidFill>
                          <a:schemeClr val="tx1"/>
                        </a:solidFill>
                        <a:latin typeface="Times New Roman" panose="02020603050405020304" pitchFamily="18" charset="0"/>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noFill/>
                  </a:tcPr>
                </a:tc>
                <a:tc>
                  <a:txBody>
                    <a:bodyPr/>
                    <a:lstStyle/>
                    <a:p>
                      <a:pPr algn="ctr"/>
                      <a:r>
                        <a:rPr lang="en-US" altLang="zh-CN" b="0" dirty="0" smtClean="0">
                          <a:solidFill>
                            <a:schemeClr val="tx1"/>
                          </a:solidFill>
                          <a:latin typeface="Times New Roman" panose="02020603050405020304" pitchFamily="18" charset="0"/>
                          <a:cs typeface="Times New Roman" panose="02020603050405020304" pitchFamily="18" charset="0"/>
                        </a:rPr>
                        <a:t>76.56</a:t>
                      </a: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noFill/>
                  </a:tcPr>
                </a:tc>
                <a:tc>
                  <a:txBody>
                    <a:bodyPr/>
                    <a:lstStyle/>
                    <a:p>
                      <a:pPr algn="ctr"/>
                      <a:r>
                        <a:rPr lang="en-US" altLang="zh-CN" b="0" dirty="0" smtClean="0">
                          <a:solidFill>
                            <a:schemeClr val="tx1"/>
                          </a:solidFill>
                          <a:latin typeface="Times New Roman" panose="02020603050405020304" pitchFamily="18" charset="0"/>
                          <a:cs typeface="Times New Roman" panose="02020603050405020304" pitchFamily="18" charset="0"/>
                        </a:rPr>
                        <a:t>72.50</a:t>
                      </a: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noFill/>
                  </a:tcPr>
                </a:tc>
              </a:tr>
              <a:tr h="370840">
                <a:tc rowSpan="3">
                  <a:txBody>
                    <a:bodyPr/>
                    <a:lstStyle/>
                    <a:p>
                      <a:pPr algn="ctr"/>
                      <a:r>
                        <a:rPr lang="en-US" altLang="zh-CN" b="0" dirty="0" smtClean="0">
                          <a:solidFill>
                            <a:schemeClr val="tx1"/>
                          </a:solidFill>
                          <a:latin typeface="Times New Roman" panose="02020603050405020304" pitchFamily="18" charset="0"/>
                          <a:cs typeface="Times New Roman" panose="02020603050405020304" pitchFamily="18" charset="0"/>
                        </a:rPr>
                        <a:t>320</a:t>
                      </a: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noFill/>
                  </a:tcPr>
                </a:tc>
                <a:tc>
                  <a:txBody>
                    <a:bodyPr/>
                    <a:lstStyle/>
                    <a:p>
                      <a:pPr algn="ctr"/>
                      <a:r>
                        <a:rPr lang="en-US" altLang="zh-CN" b="0" dirty="0" smtClean="0">
                          <a:solidFill>
                            <a:schemeClr val="tx1"/>
                          </a:solidFill>
                          <a:latin typeface="Times New Roman" panose="02020603050405020304" pitchFamily="18" charset="0"/>
                          <a:cs typeface="Times New Roman" panose="02020603050405020304" pitchFamily="18" charset="0"/>
                        </a:rPr>
                        <a:t>0.1</a:t>
                      </a: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noFill/>
                  </a:tcPr>
                </a:tc>
                <a:tc>
                  <a:txBody>
                    <a:bodyPr/>
                    <a:lstStyle/>
                    <a:p>
                      <a:pPr algn="ctr"/>
                      <a:r>
                        <a:rPr lang="en-US" altLang="zh-CN" b="1" dirty="0" smtClean="0">
                          <a:solidFill>
                            <a:schemeClr val="tx1"/>
                          </a:solidFill>
                          <a:latin typeface="Times New Roman" panose="02020603050405020304" pitchFamily="18" charset="0"/>
                          <a:cs typeface="Times New Roman" panose="02020603050405020304" pitchFamily="18" charset="0"/>
                        </a:rPr>
                        <a:t>79.35</a:t>
                      </a:r>
                      <a:endParaRPr lang="zh-CN" altLang="en-US" b="1"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noFill/>
                  </a:tcPr>
                </a:tc>
                <a:tc>
                  <a:txBody>
                    <a:bodyPr/>
                    <a:lstStyle/>
                    <a:p>
                      <a:pPr algn="ctr"/>
                      <a:r>
                        <a:rPr lang="en-US" altLang="zh-CN" b="0" dirty="0" smtClean="0">
                          <a:solidFill>
                            <a:schemeClr val="tx1"/>
                          </a:solidFill>
                          <a:latin typeface="Times New Roman" panose="02020603050405020304" pitchFamily="18" charset="0"/>
                          <a:cs typeface="Times New Roman" panose="02020603050405020304" pitchFamily="18" charset="0"/>
                        </a:rPr>
                        <a:t>64.38</a:t>
                      </a: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noFill/>
                  </a:tcPr>
                </a:tc>
                <a:tc>
                  <a:txBody>
                    <a:bodyPr/>
                    <a:lstStyle/>
                    <a:p>
                      <a:pPr algn="ctr"/>
                      <a:r>
                        <a:rPr lang="en-US" altLang="zh-CN" b="0" dirty="0" smtClean="0">
                          <a:solidFill>
                            <a:schemeClr val="tx1"/>
                          </a:solidFill>
                          <a:latin typeface="Times New Roman" panose="02020603050405020304" pitchFamily="18" charset="0"/>
                          <a:cs typeface="Times New Roman" panose="02020603050405020304" pitchFamily="18" charset="0"/>
                        </a:rPr>
                        <a:t>54.69</a:t>
                      </a: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noFill/>
                  </a:tcPr>
                </a:tc>
              </a:tr>
              <a:tr h="370840">
                <a:tc vMerge="1">
                  <a:txBody>
                    <a:bodyPr/>
                    <a:lstStyle/>
                    <a:p>
                      <a:endParaRPr lang="zh-CN" altLang="en-US" dirty="0"/>
                    </a:p>
                  </a:txBody>
                  <a:tcPr>
                    <a:noFill/>
                  </a:tcPr>
                </a:tc>
                <a:tc>
                  <a:txBody>
                    <a:bodyPr/>
                    <a:lstStyle/>
                    <a:p>
                      <a:pPr algn="ctr"/>
                      <a:r>
                        <a:rPr lang="en-US" altLang="zh-CN" b="0" dirty="0" smtClean="0">
                          <a:solidFill>
                            <a:schemeClr val="tx1"/>
                          </a:solidFill>
                          <a:latin typeface="Times New Roman" panose="02020603050405020304" pitchFamily="18" charset="0"/>
                          <a:cs typeface="Times New Roman" panose="02020603050405020304" pitchFamily="18" charset="0"/>
                        </a:rPr>
                        <a:t>0.3</a:t>
                      </a: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ctr"/>
                      <a:r>
                        <a:rPr lang="en-US" altLang="zh-CN" b="1" dirty="0" smtClean="0">
                          <a:solidFill>
                            <a:schemeClr val="tx1"/>
                          </a:solidFill>
                          <a:latin typeface="Times New Roman" panose="02020603050405020304" pitchFamily="18" charset="0"/>
                          <a:cs typeface="Times New Roman" panose="02020603050405020304" pitchFamily="18" charset="0"/>
                        </a:rPr>
                        <a:t>83.09</a:t>
                      </a:r>
                      <a:endParaRPr lang="zh-CN" altLang="en-US" b="1"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ctr"/>
                      <a:r>
                        <a:rPr lang="en-US" altLang="zh-CN" b="0" dirty="0" smtClean="0">
                          <a:solidFill>
                            <a:schemeClr val="tx1"/>
                          </a:solidFill>
                          <a:latin typeface="Times New Roman" panose="02020603050405020304" pitchFamily="18" charset="0"/>
                          <a:cs typeface="Times New Roman" panose="02020603050405020304" pitchFamily="18" charset="0"/>
                        </a:rPr>
                        <a:t>66.56</a:t>
                      </a: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ctr"/>
                      <a:r>
                        <a:rPr lang="en-US" altLang="zh-CN" b="0" dirty="0" smtClean="0">
                          <a:solidFill>
                            <a:schemeClr val="tx1"/>
                          </a:solidFill>
                          <a:latin typeface="Times New Roman" panose="02020603050405020304" pitchFamily="18" charset="0"/>
                          <a:cs typeface="Times New Roman" panose="02020603050405020304" pitchFamily="18" charset="0"/>
                        </a:rPr>
                        <a:t>62.50</a:t>
                      </a: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noFill/>
                  </a:tcPr>
                </a:tc>
              </a:tr>
              <a:tr h="370840">
                <a:tc vMerge="1">
                  <a:txBody>
                    <a:bodyPr/>
                    <a:lstStyle/>
                    <a:p>
                      <a:endParaRPr lang="zh-CN" altLang="en-US" dirty="0"/>
                    </a:p>
                  </a:txBody>
                  <a:tcPr>
                    <a:noFill/>
                  </a:tcPr>
                </a:tc>
                <a:tc>
                  <a:txBody>
                    <a:bodyPr/>
                    <a:lstStyle/>
                    <a:p>
                      <a:pPr algn="ctr"/>
                      <a:r>
                        <a:rPr lang="en-US" altLang="zh-CN" b="0" dirty="0" smtClean="0">
                          <a:solidFill>
                            <a:schemeClr val="tx1"/>
                          </a:solidFill>
                          <a:latin typeface="Times New Roman" panose="02020603050405020304" pitchFamily="18" charset="0"/>
                          <a:cs typeface="Times New Roman" panose="02020603050405020304" pitchFamily="18" charset="0"/>
                        </a:rPr>
                        <a:t>0.5</a:t>
                      </a: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ctr"/>
                      <a:r>
                        <a:rPr lang="en-US" altLang="zh-CN" b="1" dirty="0" smtClean="0">
                          <a:solidFill>
                            <a:schemeClr val="tx1"/>
                          </a:solidFill>
                          <a:latin typeface="Times New Roman" panose="02020603050405020304" pitchFamily="18" charset="0"/>
                          <a:cs typeface="Times New Roman" panose="02020603050405020304" pitchFamily="18" charset="0"/>
                        </a:rPr>
                        <a:t>90.21</a:t>
                      </a:r>
                      <a:endParaRPr lang="zh-CN" altLang="en-US" b="1"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ctr"/>
                      <a:r>
                        <a:rPr lang="en-US" altLang="zh-CN" b="0" dirty="0" smtClean="0">
                          <a:solidFill>
                            <a:schemeClr val="tx1"/>
                          </a:solidFill>
                          <a:latin typeface="Times New Roman" panose="02020603050405020304" pitchFamily="18" charset="0"/>
                          <a:cs typeface="Times New Roman" panose="02020603050405020304" pitchFamily="18" charset="0"/>
                        </a:rPr>
                        <a:t>77.81</a:t>
                      </a: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ctr"/>
                      <a:r>
                        <a:rPr lang="en-US" altLang="zh-CN" b="0" dirty="0" smtClean="0">
                          <a:solidFill>
                            <a:schemeClr val="tx1"/>
                          </a:solidFill>
                          <a:latin typeface="Times New Roman" panose="02020603050405020304" pitchFamily="18" charset="0"/>
                          <a:cs typeface="Times New Roman" panose="02020603050405020304" pitchFamily="18" charset="0"/>
                        </a:rPr>
                        <a:t>77.19</a:t>
                      </a: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noFill/>
                  </a:tcPr>
                </a:tc>
              </a:tr>
            </a:tbl>
          </a:graphicData>
        </a:graphic>
      </p:graphicFrame>
    </p:spTree>
    <p:extLst>
      <p:ext uri="{BB962C8B-B14F-4D97-AF65-F5344CB8AC3E}">
        <p14:creationId xmlns:p14="http://schemas.microsoft.com/office/powerpoint/2010/main" val="393359039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27050" y="1222152"/>
            <a:ext cx="7717358" cy="430887"/>
          </a:xfrm>
          <a:prstGeom prst="rect">
            <a:avLst/>
          </a:prstGeom>
          <a:noFill/>
        </p:spPr>
        <p:txBody>
          <a:bodyPr wrap="square" rtlCol="0">
            <a:spAutoFit/>
          </a:bodyPr>
          <a:lstStyle/>
          <a:p>
            <a:pPr marL="171450" indent="-171450">
              <a:buFont typeface="Wingdings" panose="05000000000000000000" charset="0"/>
              <a:buChar char="p"/>
            </a:pPr>
            <a:r>
              <a:rPr lang="zh-CN" altLang="en-US" sz="2200" dirty="0" smtClean="0">
                <a:sym typeface="+mn-ea"/>
              </a:rPr>
              <a:t> </a:t>
            </a:r>
            <a:r>
              <a:rPr lang="en-US" altLang="zh-CN" sz="2200" dirty="0" smtClean="0">
                <a:latin typeface="Times New Roman" panose="02020603050405020304" pitchFamily="18" charset="0"/>
                <a:cs typeface="Times New Roman" panose="02020603050405020304" pitchFamily="18" charset="0"/>
                <a:sym typeface="+mn-ea"/>
              </a:rPr>
              <a:t>Experimental Results (EECS)</a:t>
            </a:r>
            <a:endParaRPr lang="zh-CN" altLang="en-US" sz="2200" dirty="0"/>
          </a:p>
        </p:txBody>
      </p:sp>
      <p:sp>
        <p:nvSpPr>
          <p:cNvPr id="5" name="标题 3"/>
          <p:cNvSpPr>
            <a:spLocks noGrp="1"/>
          </p:cNvSpPr>
          <p:nvPr>
            <p:ph type="title"/>
          </p:nvPr>
        </p:nvSpPr>
        <p:spPr>
          <a:xfrm>
            <a:off x="179512" y="777874"/>
            <a:ext cx="8964488" cy="628905"/>
          </a:xfrm>
        </p:spPr>
        <p:txBody>
          <a:bodyPr/>
          <a:lstStyle/>
          <a:p>
            <a:pPr algn="l"/>
            <a:r>
              <a:rPr lang="en-US" altLang="zh-CN" sz="2200" b="0" dirty="0">
                <a:latin typeface="Times New Roman" panose="02020603050405020304" pitchFamily="18" charset="0"/>
              </a:rPr>
              <a:t>CNN-based Steganalysis of MP3 Steganography in the Entropy Code Domain</a:t>
            </a:r>
          </a:p>
        </p:txBody>
      </p:sp>
      <p:graphicFrame>
        <p:nvGraphicFramePr>
          <p:cNvPr id="6" name="表格 5"/>
          <p:cNvGraphicFramePr>
            <a:graphicFrameLocks noGrp="1"/>
          </p:cNvGraphicFramePr>
          <p:nvPr>
            <p:extLst>
              <p:ext uri="{D42A27DB-BD31-4B8C-83A1-F6EECF244321}">
                <p14:modId xmlns:p14="http://schemas.microsoft.com/office/powerpoint/2010/main" val="933605064"/>
              </p:ext>
            </p:extLst>
          </p:nvPr>
        </p:nvGraphicFramePr>
        <p:xfrm>
          <a:off x="1475656" y="2097317"/>
          <a:ext cx="6096000" cy="3337560"/>
        </p:xfrm>
        <a:graphic>
          <a:graphicData uri="http://schemas.openxmlformats.org/drawingml/2006/table">
            <a:tbl>
              <a:tblPr firstRow="1" bandRow="1">
                <a:tableStyleId>{5C22544A-7EE6-4342-B048-85BDC9FD1C3A}</a:tableStyleId>
              </a:tblPr>
              <a:tblGrid>
                <a:gridCol w="1219200"/>
                <a:gridCol w="1219200"/>
                <a:gridCol w="1219200"/>
                <a:gridCol w="1219200"/>
                <a:gridCol w="1219200"/>
              </a:tblGrid>
              <a:tr h="370840">
                <a:tc>
                  <a:txBody>
                    <a:bodyPr/>
                    <a:lstStyle/>
                    <a:p>
                      <a:pPr algn="ctr"/>
                      <a:r>
                        <a:rPr lang="en-US" altLang="zh-CN" b="0" dirty="0" smtClean="0">
                          <a:solidFill>
                            <a:schemeClr val="tx1"/>
                          </a:solidFill>
                          <a:latin typeface="Times New Roman" panose="02020603050405020304" pitchFamily="18" charset="0"/>
                          <a:cs typeface="Times New Roman" panose="02020603050405020304" pitchFamily="18" charset="0"/>
                        </a:rPr>
                        <a:t>Bitrate</a:t>
                      </a: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noFill/>
                  </a:tcPr>
                </a:tc>
                <a:tc>
                  <a:txBody>
                    <a:bodyPr/>
                    <a:lstStyle/>
                    <a:p>
                      <a:pPr algn="ctr"/>
                      <a:r>
                        <a:rPr lang="en-US" altLang="zh-CN" b="0" dirty="0" smtClean="0">
                          <a:solidFill>
                            <a:schemeClr val="tx1"/>
                          </a:solidFill>
                          <a:latin typeface="Times New Roman" panose="02020603050405020304" pitchFamily="18" charset="0"/>
                          <a:cs typeface="Times New Roman" panose="02020603050405020304" pitchFamily="18" charset="0"/>
                        </a:rPr>
                        <a:t>W</a:t>
                      </a: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noFill/>
                  </a:tcPr>
                </a:tc>
                <a:tc>
                  <a:txBody>
                    <a:bodyPr/>
                    <a:lstStyle/>
                    <a:p>
                      <a:pPr algn="ctr"/>
                      <a:r>
                        <a:rPr lang="en-US" altLang="zh-CN" b="1" dirty="0" smtClean="0">
                          <a:solidFill>
                            <a:schemeClr val="tx1"/>
                          </a:solidFill>
                          <a:latin typeface="Times New Roman" panose="02020603050405020304" pitchFamily="18" charset="0"/>
                          <a:cs typeface="Times New Roman" panose="02020603050405020304" pitchFamily="18" charset="0"/>
                        </a:rPr>
                        <a:t>WDASN</a:t>
                      </a:r>
                      <a:endParaRPr lang="zh-CN" altLang="en-US" b="1" dirty="0">
                        <a:solidFill>
                          <a:schemeClr val="tx1"/>
                        </a:solidFill>
                        <a:latin typeface="Times New Roman" panose="02020603050405020304" pitchFamily="18" charset="0"/>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noFill/>
                  </a:tcPr>
                </a:tc>
                <a:tc>
                  <a:txBody>
                    <a:bodyPr/>
                    <a:lstStyle/>
                    <a:p>
                      <a:pPr algn="ctr"/>
                      <a:r>
                        <a:rPr lang="en-US" altLang="zh-CN" b="0" dirty="0" smtClean="0">
                          <a:solidFill>
                            <a:schemeClr val="tx1"/>
                          </a:solidFill>
                          <a:latin typeface="Times New Roman" panose="02020603050405020304" pitchFamily="18" charset="0"/>
                          <a:cs typeface="Times New Roman" panose="02020603050405020304" pitchFamily="18" charset="0"/>
                        </a:rPr>
                        <a:t>Ren</a:t>
                      </a: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noFill/>
                  </a:tcPr>
                </a:tc>
                <a:tc>
                  <a:txBody>
                    <a:bodyPr/>
                    <a:lstStyle/>
                    <a:p>
                      <a:pPr algn="ctr"/>
                      <a:r>
                        <a:rPr lang="en-US" altLang="zh-CN" b="0" dirty="0" smtClean="0">
                          <a:solidFill>
                            <a:schemeClr val="tx1"/>
                          </a:solidFill>
                          <a:latin typeface="Times New Roman" panose="02020603050405020304" pitchFamily="18" charset="0"/>
                          <a:cs typeface="Times New Roman" panose="02020603050405020304" pitchFamily="18" charset="0"/>
                        </a:rPr>
                        <a:t>Jin</a:t>
                      </a: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noFill/>
                  </a:tcPr>
                </a:tc>
              </a:tr>
              <a:tr h="370840">
                <a:tc rowSpan="4">
                  <a:txBody>
                    <a:bodyPr/>
                    <a:lstStyle/>
                    <a:p>
                      <a:pPr algn="ctr"/>
                      <a:r>
                        <a:rPr lang="en-US" altLang="zh-CN" b="0" dirty="0" smtClean="0">
                          <a:solidFill>
                            <a:schemeClr val="tx1"/>
                          </a:solidFill>
                          <a:latin typeface="Times New Roman" panose="02020603050405020304" pitchFamily="18" charset="0"/>
                          <a:cs typeface="Times New Roman" panose="02020603050405020304" pitchFamily="18" charset="0"/>
                        </a:rPr>
                        <a:t>128</a:t>
                      </a: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0" dirty="0" smtClean="0">
                          <a:solidFill>
                            <a:schemeClr val="tx1"/>
                          </a:solidFill>
                          <a:latin typeface="Times New Roman" panose="02020603050405020304" pitchFamily="18" charset="0"/>
                          <a:cs typeface="Times New Roman" panose="02020603050405020304" pitchFamily="18" charset="0"/>
                        </a:rPr>
                        <a:t>2</a:t>
                      </a: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noFill/>
                  </a:tcPr>
                </a:tc>
                <a:tc>
                  <a:txBody>
                    <a:bodyPr/>
                    <a:lstStyle/>
                    <a:p>
                      <a:pPr algn="ctr"/>
                      <a:r>
                        <a:rPr lang="en-US" altLang="zh-CN" b="1" dirty="0" smtClean="0">
                          <a:solidFill>
                            <a:schemeClr val="tx1"/>
                          </a:solidFill>
                          <a:latin typeface="Times New Roman" panose="02020603050405020304" pitchFamily="18" charset="0"/>
                          <a:cs typeface="Times New Roman" panose="02020603050405020304" pitchFamily="18" charset="0"/>
                        </a:rPr>
                        <a:t>90.39</a:t>
                      </a:r>
                      <a:endParaRPr lang="zh-CN" altLang="en-US" b="1"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noFill/>
                  </a:tcPr>
                </a:tc>
                <a:tc>
                  <a:txBody>
                    <a:bodyPr/>
                    <a:lstStyle/>
                    <a:p>
                      <a:pPr algn="ctr"/>
                      <a:r>
                        <a:rPr lang="en-US" altLang="zh-CN" b="0" dirty="0" smtClean="0">
                          <a:solidFill>
                            <a:schemeClr val="tx1"/>
                          </a:solidFill>
                          <a:latin typeface="Times New Roman" panose="02020603050405020304" pitchFamily="18" charset="0"/>
                          <a:cs typeface="Times New Roman" panose="02020603050405020304" pitchFamily="18" charset="0"/>
                        </a:rPr>
                        <a:t>59.42</a:t>
                      </a: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noFill/>
                  </a:tcPr>
                </a:tc>
                <a:tc>
                  <a:txBody>
                    <a:bodyPr/>
                    <a:lstStyle/>
                    <a:p>
                      <a:pPr algn="ctr"/>
                      <a:r>
                        <a:rPr lang="en-US" altLang="zh-CN" b="0" dirty="0" smtClean="0">
                          <a:solidFill>
                            <a:schemeClr val="tx1"/>
                          </a:solidFill>
                          <a:latin typeface="Times New Roman" panose="02020603050405020304" pitchFamily="18" charset="0"/>
                          <a:cs typeface="Times New Roman" panose="02020603050405020304" pitchFamily="18" charset="0"/>
                        </a:rPr>
                        <a:t>56.25</a:t>
                      </a: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noFill/>
                  </a:tcPr>
                </a:tc>
              </a:tr>
              <a:tr h="370840">
                <a:tc vMerge="1">
                  <a:txBody>
                    <a:bodyPr/>
                    <a:lstStyle/>
                    <a:p>
                      <a:endParaRPr lang="zh-CN" altLang="en-US" dirty="0"/>
                    </a:p>
                  </a:txBody>
                  <a:tcPr>
                    <a:noFill/>
                  </a:tcPr>
                </a:tc>
                <a:tc>
                  <a:txBody>
                    <a:bodyPr/>
                    <a:lstStyle/>
                    <a:p>
                      <a:pPr algn="ctr"/>
                      <a:r>
                        <a:rPr lang="en-US" altLang="zh-CN" b="0" dirty="0" smtClean="0">
                          <a:solidFill>
                            <a:schemeClr val="tx1"/>
                          </a:solidFill>
                          <a:latin typeface="Times New Roman" panose="02020603050405020304" pitchFamily="18" charset="0"/>
                          <a:cs typeface="Times New Roman" panose="02020603050405020304" pitchFamily="18" charset="0"/>
                        </a:rPr>
                        <a:t>3</a:t>
                      </a: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ctr"/>
                      <a:r>
                        <a:rPr lang="en-US" altLang="zh-CN" b="1" dirty="0" smtClean="0">
                          <a:solidFill>
                            <a:schemeClr val="tx1"/>
                          </a:solidFill>
                          <a:latin typeface="Times New Roman" panose="02020603050405020304" pitchFamily="18" charset="0"/>
                          <a:cs typeface="Times New Roman" panose="02020603050405020304" pitchFamily="18" charset="0"/>
                        </a:rPr>
                        <a:t>80.17</a:t>
                      </a:r>
                      <a:endParaRPr lang="zh-CN" altLang="en-US" b="1"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ctr"/>
                      <a:r>
                        <a:rPr lang="en-US" altLang="zh-CN" b="0" dirty="0" smtClean="0">
                          <a:solidFill>
                            <a:schemeClr val="tx1"/>
                          </a:solidFill>
                          <a:latin typeface="Times New Roman" panose="02020603050405020304" pitchFamily="18" charset="0"/>
                          <a:cs typeface="Times New Roman" panose="02020603050405020304" pitchFamily="18" charset="0"/>
                        </a:rPr>
                        <a:t>53.37</a:t>
                      </a: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ctr"/>
                      <a:r>
                        <a:rPr lang="en-US" altLang="zh-CN" b="0" dirty="0" smtClean="0">
                          <a:solidFill>
                            <a:schemeClr val="tx1"/>
                          </a:solidFill>
                          <a:latin typeface="Times New Roman" panose="02020603050405020304" pitchFamily="18" charset="0"/>
                          <a:cs typeface="Times New Roman" panose="02020603050405020304" pitchFamily="18" charset="0"/>
                        </a:rPr>
                        <a:t>53.81</a:t>
                      </a: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noFill/>
                  </a:tcPr>
                </a:tc>
              </a:tr>
              <a:tr h="370840">
                <a:tc vMerge="1">
                  <a:txBody>
                    <a:bodyPr/>
                    <a:lstStyle/>
                    <a:p>
                      <a:endParaRPr lang="zh-CN" altLang="en-US" dirty="0"/>
                    </a:p>
                  </a:txBody>
                  <a:tcPr>
                    <a:lnB w="12700" cap="flat" cmpd="sng" algn="ctr">
                      <a:solidFill>
                        <a:schemeClr val="tx1"/>
                      </a:solidFill>
                      <a:prstDash val="solid"/>
                      <a:round/>
                      <a:headEnd type="none" w="med" len="med"/>
                      <a:tailEnd type="none" w="med" len="med"/>
                    </a:lnB>
                    <a:noFill/>
                  </a:tcPr>
                </a:tc>
                <a:tc>
                  <a:txBody>
                    <a:bodyPr/>
                    <a:lstStyle/>
                    <a:p>
                      <a:pPr algn="ctr"/>
                      <a:r>
                        <a:rPr lang="en-US" altLang="zh-CN" b="0" dirty="0" smtClean="0">
                          <a:solidFill>
                            <a:schemeClr val="tx1"/>
                          </a:solidFill>
                          <a:latin typeface="Times New Roman" panose="02020603050405020304" pitchFamily="18" charset="0"/>
                          <a:cs typeface="Times New Roman" panose="02020603050405020304" pitchFamily="18" charset="0"/>
                        </a:rPr>
                        <a:t>4</a:t>
                      </a: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lnB w="12700" cap="flat" cmpd="sng" algn="ctr">
                      <a:noFill/>
                      <a:prstDash val="solid"/>
                      <a:round/>
                      <a:headEnd type="none" w="med" len="med"/>
                      <a:tailEnd type="none" w="med" len="med"/>
                    </a:lnB>
                    <a:noFill/>
                  </a:tcPr>
                </a:tc>
                <a:tc>
                  <a:txBody>
                    <a:bodyPr/>
                    <a:lstStyle/>
                    <a:p>
                      <a:pPr algn="ctr"/>
                      <a:r>
                        <a:rPr lang="en-US" altLang="zh-CN" b="1" dirty="0" smtClean="0">
                          <a:solidFill>
                            <a:schemeClr val="tx1"/>
                          </a:solidFill>
                          <a:latin typeface="Times New Roman" panose="02020603050405020304" pitchFamily="18" charset="0"/>
                          <a:cs typeface="Times New Roman" panose="02020603050405020304" pitchFamily="18" charset="0"/>
                        </a:rPr>
                        <a:t>67.82</a:t>
                      </a:r>
                      <a:endParaRPr lang="zh-CN" altLang="en-US" b="1" dirty="0">
                        <a:solidFill>
                          <a:schemeClr val="tx1"/>
                        </a:solidFill>
                        <a:latin typeface="Times New Roman" panose="02020603050405020304" pitchFamily="18" charset="0"/>
                        <a:cs typeface="Times New Roman" panose="02020603050405020304" pitchFamily="18" charset="0"/>
                      </a:endParaRPr>
                    </a:p>
                  </a:txBody>
                  <a:tcPr anchor="ctr">
                    <a:lnB w="12700" cap="flat" cmpd="sng" algn="ctr">
                      <a:noFill/>
                      <a:prstDash val="solid"/>
                      <a:round/>
                      <a:headEnd type="none" w="med" len="med"/>
                      <a:tailEnd type="none" w="med" len="med"/>
                    </a:lnB>
                    <a:noFill/>
                  </a:tcPr>
                </a:tc>
                <a:tc>
                  <a:txBody>
                    <a:bodyPr/>
                    <a:lstStyle/>
                    <a:p>
                      <a:pPr algn="ctr"/>
                      <a:r>
                        <a:rPr lang="en-US" altLang="zh-CN" b="0" dirty="0" smtClean="0">
                          <a:solidFill>
                            <a:schemeClr val="tx1"/>
                          </a:solidFill>
                          <a:latin typeface="Times New Roman" panose="02020603050405020304" pitchFamily="18" charset="0"/>
                          <a:cs typeface="Times New Roman" panose="02020603050405020304" pitchFamily="18" charset="0"/>
                        </a:rPr>
                        <a:t>51.96</a:t>
                      </a: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lnB w="12700" cap="flat" cmpd="sng" algn="ctr">
                      <a:noFill/>
                      <a:prstDash val="solid"/>
                      <a:round/>
                      <a:headEnd type="none" w="med" len="med"/>
                      <a:tailEnd type="none" w="med" len="med"/>
                    </a:lnB>
                    <a:noFill/>
                  </a:tcPr>
                </a:tc>
                <a:tc>
                  <a:txBody>
                    <a:bodyPr/>
                    <a:lstStyle/>
                    <a:p>
                      <a:pPr algn="ctr"/>
                      <a:r>
                        <a:rPr lang="en-US" altLang="zh-CN" b="0" dirty="0" smtClean="0">
                          <a:solidFill>
                            <a:schemeClr val="tx1"/>
                          </a:solidFill>
                          <a:latin typeface="Times New Roman" panose="02020603050405020304" pitchFamily="18" charset="0"/>
                          <a:cs typeface="Times New Roman" panose="02020603050405020304" pitchFamily="18" charset="0"/>
                        </a:rPr>
                        <a:t>51.73</a:t>
                      </a: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lnB w="12700" cap="flat" cmpd="sng" algn="ctr">
                      <a:noFill/>
                      <a:prstDash val="solid"/>
                      <a:round/>
                      <a:headEnd type="none" w="med" len="med"/>
                      <a:tailEnd type="none" w="med" len="med"/>
                    </a:lnB>
                    <a:noFill/>
                  </a:tcPr>
                </a:tc>
              </a:tr>
              <a:tr h="370840">
                <a:tc vMerge="1">
                  <a:txBody>
                    <a:bodyPr/>
                    <a:lstStyle/>
                    <a:p>
                      <a:pPr algn="ct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0" dirty="0" smtClean="0">
                          <a:solidFill>
                            <a:schemeClr val="tx1"/>
                          </a:solidFill>
                          <a:latin typeface="Times New Roman" panose="02020603050405020304" pitchFamily="18" charset="0"/>
                          <a:cs typeface="Times New Roman" panose="02020603050405020304" pitchFamily="18" charset="0"/>
                        </a:rPr>
                        <a:t>5</a:t>
                      </a: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1" dirty="0" smtClean="0">
                          <a:solidFill>
                            <a:schemeClr val="tx1"/>
                          </a:solidFill>
                          <a:latin typeface="Times New Roman" panose="02020603050405020304" pitchFamily="18" charset="0"/>
                          <a:cs typeface="Times New Roman" panose="02020603050405020304" pitchFamily="18" charset="0"/>
                        </a:rPr>
                        <a:t>54.78</a:t>
                      </a:r>
                      <a:endParaRPr lang="zh-CN" altLang="en-US" b="1"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0" dirty="0" smtClean="0">
                          <a:solidFill>
                            <a:schemeClr val="tx1"/>
                          </a:solidFill>
                          <a:latin typeface="Times New Roman" panose="02020603050405020304" pitchFamily="18" charset="0"/>
                          <a:cs typeface="Times New Roman" panose="02020603050405020304" pitchFamily="18" charset="0"/>
                        </a:rPr>
                        <a:t>50.56</a:t>
                      </a: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0" dirty="0" smtClean="0">
                          <a:solidFill>
                            <a:schemeClr val="tx1"/>
                          </a:solidFill>
                          <a:latin typeface="Times New Roman" panose="02020603050405020304" pitchFamily="18" charset="0"/>
                          <a:cs typeface="Times New Roman" panose="02020603050405020304" pitchFamily="18" charset="0"/>
                        </a:rPr>
                        <a:t>50.35</a:t>
                      </a: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rowSpan="4">
                  <a:txBody>
                    <a:bodyPr/>
                    <a:lstStyle/>
                    <a:p>
                      <a:pPr algn="ctr"/>
                      <a:r>
                        <a:rPr lang="en-US" altLang="zh-CN" b="0" dirty="0" smtClean="0">
                          <a:solidFill>
                            <a:schemeClr val="tx1"/>
                          </a:solidFill>
                          <a:latin typeface="Times New Roman" panose="02020603050405020304" pitchFamily="18" charset="0"/>
                          <a:cs typeface="Times New Roman" panose="02020603050405020304" pitchFamily="18" charset="0"/>
                        </a:rPr>
                        <a:t>320</a:t>
                      </a: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noFill/>
                  </a:tcPr>
                </a:tc>
                <a:tc>
                  <a:txBody>
                    <a:bodyPr/>
                    <a:lstStyle/>
                    <a:p>
                      <a:pPr algn="ctr"/>
                      <a:r>
                        <a:rPr lang="en-US" altLang="zh-CN" b="0" dirty="0" smtClean="0">
                          <a:solidFill>
                            <a:schemeClr val="tx1"/>
                          </a:solidFill>
                          <a:latin typeface="Times New Roman" panose="02020603050405020304" pitchFamily="18" charset="0"/>
                          <a:cs typeface="Times New Roman" panose="02020603050405020304" pitchFamily="18" charset="0"/>
                        </a:rPr>
                        <a:t>2</a:t>
                      </a: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noFill/>
                  </a:tcPr>
                </a:tc>
                <a:tc>
                  <a:txBody>
                    <a:bodyPr/>
                    <a:lstStyle/>
                    <a:p>
                      <a:pPr algn="ctr"/>
                      <a:r>
                        <a:rPr lang="en-US" altLang="zh-CN" b="1" dirty="0" smtClean="0">
                          <a:solidFill>
                            <a:schemeClr val="tx1"/>
                          </a:solidFill>
                          <a:latin typeface="Times New Roman" panose="02020603050405020304" pitchFamily="18" charset="0"/>
                          <a:cs typeface="Times New Roman" panose="02020603050405020304" pitchFamily="18" charset="0"/>
                        </a:rPr>
                        <a:t>95.35</a:t>
                      </a:r>
                      <a:endParaRPr lang="zh-CN" altLang="en-US" b="1"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noFill/>
                  </a:tcPr>
                </a:tc>
                <a:tc>
                  <a:txBody>
                    <a:bodyPr/>
                    <a:lstStyle/>
                    <a:p>
                      <a:pPr algn="ctr"/>
                      <a:r>
                        <a:rPr lang="en-US" altLang="zh-CN" b="0" dirty="0" smtClean="0">
                          <a:solidFill>
                            <a:schemeClr val="tx1"/>
                          </a:solidFill>
                          <a:latin typeface="Times New Roman" panose="02020603050405020304" pitchFamily="18" charset="0"/>
                          <a:cs typeface="Times New Roman" panose="02020603050405020304" pitchFamily="18" charset="0"/>
                        </a:rPr>
                        <a:t>71.38</a:t>
                      </a: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noFill/>
                  </a:tcPr>
                </a:tc>
                <a:tc>
                  <a:txBody>
                    <a:bodyPr/>
                    <a:lstStyle/>
                    <a:p>
                      <a:pPr algn="ctr"/>
                      <a:r>
                        <a:rPr lang="en-US" altLang="zh-CN" b="0" dirty="0" smtClean="0">
                          <a:solidFill>
                            <a:schemeClr val="tx1"/>
                          </a:solidFill>
                          <a:latin typeface="Times New Roman" panose="02020603050405020304" pitchFamily="18" charset="0"/>
                          <a:cs typeface="Times New Roman" panose="02020603050405020304" pitchFamily="18" charset="0"/>
                        </a:rPr>
                        <a:t>69.69</a:t>
                      </a: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noFill/>
                  </a:tcPr>
                </a:tc>
              </a:tr>
              <a:tr h="370840">
                <a:tc vMerge="1">
                  <a:txBody>
                    <a:bodyPr/>
                    <a:lstStyle/>
                    <a:p>
                      <a:endParaRPr lang="zh-CN" altLang="en-US" dirty="0"/>
                    </a:p>
                  </a:txBody>
                  <a:tcPr>
                    <a:noFill/>
                  </a:tcPr>
                </a:tc>
                <a:tc>
                  <a:txBody>
                    <a:bodyPr/>
                    <a:lstStyle/>
                    <a:p>
                      <a:pPr algn="ctr"/>
                      <a:r>
                        <a:rPr lang="en-US" altLang="zh-CN" b="0" dirty="0" smtClean="0">
                          <a:solidFill>
                            <a:schemeClr val="tx1"/>
                          </a:solidFill>
                          <a:latin typeface="Times New Roman" panose="02020603050405020304" pitchFamily="18" charset="0"/>
                          <a:cs typeface="Times New Roman" panose="02020603050405020304" pitchFamily="18" charset="0"/>
                        </a:rPr>
                        <a:t>3</a:t>
                      </a: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ctr"/>
                      <a:r>
                        <a:rPr lang="en-US" altLang="zh-CN" b="1" dirty="0" smtClean="0">
                          <a:solidFill>
                            <a:schemeClr val="tx1"/>
                          </a:solidFill>
                          <a:latin typeface="Times New Roman" panose="02020603050405020304" pitchFamily="18" charset="0"/>
                          <a:cs typeface="Times New Roman" panose="02020603050405020304" pitchFamily="18" charset="0"/>
                        </a:rPr>
                        <a:t>83.09</a:t>
                      </a:r>
                      <a:endParaRPr lang="zh-CN" altLang="en-US" b="1"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ctr"/>
                      <a:r>
                        <a:rPr lang="en-US" altLang="zh-CN" b="0" dirty="0" smtClean="0">
                          <a:solidFill>
                            <a:schemeClr val="tx1"/>
                          </a:solidFill>
                          <a:latin typeface="Times New Roman" panose="02020603050405020304" pitchFamily="18" charset="0"/>
                          <a:cs typeface="Times New Roman" panose="02020603050405020304" pitchFamily="18" charset="0"/>
                        </a:rPr>
                        <a:t>55.81</a:t>
                      </a: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ctr"/>
                      <a:r>
                        <a:rPr lang="en-US" altLang="zh-CN" b="0" dirty="0" smtClean="0">
                          <a:solidFill>
                            <a:schemeClr val="tx1"/>
                          </a:solidFill>
                          <a:latin typeface="Times New Roman" panose="02020603050405020304" pitchFamily="18" charset="0"/>
                          <a:cs typeface="Times New Roman" panose="02020603050405020304" pitchFamily="18" charset="0"/>
                        </a:rPr>
                        <a:t>54.56</a:t>
                      </a: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noFill/>
                  </a:tcPr>
                </a:tc>
              </a:tr>
              <a:tr h="370840">
                <a:tc vMerge="1">
                  <a:txBody>
                    <a:bodyPr/>
                    <a:lstStyle/>
                    <a:p>
                      <a:endParaRPr lang="zh-CN" altLang="en-US" dirty="0"/>
                    </a:p>
                  </a:txBody>
                  <a:tcPr>
                    <a:noFill/>
                  </a:tcPr>
                </a:tc>
                <a:tc>
                  <a:txBody>
                    <a:bodyPr/>
                    <a:lstStyle/>
                    <a:p>
                      <a:pPr algn="ctr"/>
                      <a:r>
                        <a:rPr lang="en-US" altLang="zh-CN" b="0" dirty="0" smtClean="0">
                          <a:solidFill>
                            <a:schemeClr val="tx1"/>
                          </a:solidFill>
                          <a:latin typeface="Times New Roman" panose="02020603050405020304" pitchFamily="18" charset="0"/>
                          <a:cs typeface="Times New Roman" panose="02020603050405020304" pitchFamily="18" charset="0"/>
                        </a:rPr>
                        <a:t>4</a:t>
                      </a: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ctr"/>
                      <a:r>
                        <a:rPr lang="en-US" altLang="zh-CN" b="1" dirty="0" smtClean="0">
                          <a:solidFill>
                            <a:schemeClr val="tx1"/>
                          </a:solidFill>
                          <a:latin typeface="Times New Roman" panose="02020603050405020304" pitchFamily="18" charset="0"/>
                          <a:cs typeface="Times New Roman" panose="02020603050405020304" pitchFamily="18" charset="0"/>
                        </a:rPr>
                        <a:t>72.33</a:t>
                      </a:r>
                      <a:endParaRPr lang="zh-CN" altLang="en-US" b="1"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ctr"/>
                      <a:r>
                        <a:rPr lang="en-US" altLang="zh-CN" b="0" dirty="0" smtClean="0">
                          <a:solidFill>
                            <a:schemeClr val="tx1"/>
                          </a:solidFill>
                          <a:latin typeface="Times New Roman" panose="02020603050405020304" pitchFamily="18" charset="0"/>
                          <a:cs typeface="Times New Roman" panose="02020603050405020304" pitchFamily="18" charset="0"/>
                        </a:rPr>
                        <a:t>52.24</a:t>
                      </a: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ctr"/>
                      <a:r>
                        <a:rPr lang="en-US" altLang="zh-CN" b="0" dirty="0" smtClean="0">
                          <a:solidFill>
                            <a:schemeClr val="tx1"/>
                          </a:solidFill>
                          <a:latin typeface="Times New Roman" panose="02020603050405020304" pitchFamily="18" charset="0"/>
                          <a:cs typeface="Times New Roman" panose="02020603050405020304" pitchFamily="18" charset="0"/>
                        </a:rPr>
                        <a:t>52.13</a:t>
                      </a: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noFill/>
                  </a:tcPr>
                </a:tc>
              </a:tr>
              <a:tr h="370840">
                <a:tc vMerge="1">
                  <a:txBody>
                    <a:bodyPr/>
                    <a:lstStyle/>
                    <a:p>
                      <a:pPr algn="ct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noFill/>
                  </a:tcPr>
                </a:tc>
                <a:tc>
                  <a:txBody>
                    <a:bodyPr/>
                    <a:lstStyle/>
                    <a:p>
                      <a:pPr algn="ctr"/>
                      <a:r>
                        <a:rPr lang="en-US" altLang="zh-CN" b="0" dirty="0" smtClean="0">
                          <a:solidFill>
                            <a:schemeClr val="tx1"/>
                          </a:solidFill>
                          <a:latin typeface="Times New Roman" panose="02020603050405020304" pitchFamily="18" charset="0"/>
                          <a:cs typeface="Times New Roman" panose="02020603050405020304" pitchFamily="18" charset="0"/>
                        </a:rPr>
                        <a:t>5</a:t>
                      </a: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ctr"/>
                      <a:r>
                        <a:rPr lang="en-US" altLang="zh-CN" b="1" dirty="0" smtClean="0">
                          <a:solidFill>
                            <a:schemeClr val="tx1"/>
                          </a:solidFill>
                          <a:latin typeface="Times New Roman" panose="02020603050405020304" pitchFamily="18" charset="0"/>
                          <a:cs typeface="Times New Roman" panose="02020603050405020304" pitchFamily="18" charset="0"/>
                        </a:rPr>
                        <a:t>56.46</a:t>
                      </a:r>
                      <a:endParaRPr lang="zh-CN" altLang="en-US" b="1"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ctr"/>
                      <a:r>
                        <a:rPr lang="en-US" altLang="zh-CN" b="0" dirty="0" smtClean="0">
                          <a:solidFill>
                            <a:schemeClr val="tx1"/>
                          </a:solidFill>
                          <a:latin typeface="Times New Roman" panose="02020603050405020304" pitchFamily="18" charset="0"/>
                          <a:cs typeface="Times New Roman" panose="02020603050405020304" pitchFamily="18" charset="0"/>
                        </a:rPr>
                        <a:t>50.10</a:t>
                      </a: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ctr"/>
                      <a:r>
                        <a:rPr lang="en-US" altLang="zh-CN" b="0" dirty="0" smtClean="0">
                          <a:solidFill>
                            <a:schemeClr val="tx1"/>
                          </a:solidFill>
                          <a:latin typeface="Times New Roman" panose="02020603050405020304" pitchFamily="18" charset="0"/>
                          <a:cs typeface="Times New Roman" panose="02020603050405020304" pitchFamily="18" charset="0"/>
                        </a:rPr>
                        <a:t>50.07</a:t>
                      </a: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noFill/>
                  </a:tcPr>
                </a:tc>
              </a:tr>
            </a:tbl>
          </a:graphicData>
        </a:graphic>
      </p:graphicFrame>
    </p:spTree>
    <p:extLst>
      <p:ext uri="{BB962C8B-B14F-4D97-AF65-F5344CB8AC3E}">
        <p14:creationId xmlns:p14="http://schemas.microsoft.com/office/powerpoint/2010/main" val="65377757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27050" y="1222152"/>
            <a:ext cx="7717358" cy="430887"/>
          </a:xfrm>
          <a:prstGeom prst="rect">
            <a:avLst/>
          </a:prstGeom>
          <a:noFill/>
        </p:spPr>
        <p:txBody>
          <a:bodyPr wrap="square" rtlCol="0">
            <a:spAutoFit/>
          </a:bodyPr>
          <a:lstStyle/>
          <a:p>
            <a:pPr marL="171450" indent="-171450">
              <a:buFont typeface="Wingdings" panose="05000000000000000000" charset="0"/>
              <a:buChar char="p"/>
            </a:pPr>
            <a:r>
              <a:rPr lang="zh-CN" altLang="en-US" sz="2200" dirty="0" smtClean="0">
                <a:sym typeface="+mn-ea"/>
              </a:rPr>
              <a:t> </a:t>
            </a:r>
            <a:r>
              <a:rPr lang="en-US" altLang="zh-CN" sz="2200" dirty="0" smtClean="0">
                <a:latin typeface="Times New Roman" panose="02020603050405020304" pitchFamily="18" charset="0"/>
                <a:cs typeface="Times New Roman" panose="02020603050405020304" pitchFamily="18" charset="0"/>
                <a:sym typeface="+mn-ea"/>
              </a:rPr>
              <a:t>Experimental Results (EECS, Bitrate=128kbps, W=2, H=7)</a:t>
            </a:r>
            <a:endParaRPr lang="zh-CN" altLang="en-US" sz="2200" dirty="0"/>
          </a:p>
        </p:txBody>
      </p:sp>
      <p:sp>
        <p:nvSpPr>
          <p:cNvPr id="5" name="标题 3"/>
          <p:cNvSpPr>
            <a:spLocks noGrp="1"/>
          </p:cNvSpPr>
          <p:nvPr>
            <p:ph type="title"/>
          </p:nvPr>
        </p:nvSpPr>
        <p:spPr>
          <a:xfrm>
            <a:off x="179512" y="777874"/>
            <a:ext cx="8964488" cy="628905"/>
          </a:xfrm>
        </p:spPr>
        <p:txBody>
          <a:bodyPr/>
          <a:lstStyle/>
          <a:p>
            <a:pPr algn="l"/>
            <a:r>
              <a:rPr lang="en-US" altLang="zh-CN" sz="2200" b="0" dirty="0">
                <a:latin typeface="Times New Roman" panose="02020603050405020304" pitchFamily="18" charset="0"/>
              </a:rPr>
              <a:t>CNN-based Steganalysis of MP3 Steganography in the Entropy Code Domain</a:t>
            </a:r>
          </a:p>
        </p:txBody>
      </p:sp>
      <p:pic>
        <p:nvPicPr>
          <p:cNvPr id="7" name="图片 6"/>
          <p:cNvPicPr>
            <a:picLocks noChangeAspect="1"/>
          </p:cNvPicPr>
          <p:nvPr/>
        </p:nvPicPr>
        <p:blipFill>
          <a:blip r:embed="rId3"/>
          <a:stretch>
            <a:fillRect/>
          </a:stretch>
        </p:blipFill>
        <p:spPr>
          <a:xfrm>
            <a:off x="1452141" y="1874796"/>
            <a:ext cx="5867176" cy="4722556"/>
          </a:xfrm>
          <a:prstGeom prst="rect">
            <a:avLst/>
          </a:prstGeom>
        </p:spPr>
      </p:pic>
    </p:spTree>
    <p:extLst>
      <p:ext uri="{BB962C8B-B14F-4D97-AF65-F5344CB8AC3E}">
        <p14:creationId xmlns:p14="http://schemas.microsoft.com/office/powerpoint/2010/main" val="1620737097"/>
      </p:ext>
    </p:extLst>
  </p:cSld>
  <p:clrMapOvr>
    <a:masterClrMapping/>
  </p:clrMapOvr>
  <p:transition>
    <p:pull dir="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457200" y="629816"/>
            <a:ext cx="8229600" cy="1143000"/>
          </a:xfrm>
        </p:spPr>
        <p:txBody>
          <a:bodyPr/>
          <a:lstStyle/>
          <a:p>
            <a:r>
              <a:rPr lang="en-US" altLang="zh-CN" dirty="0" smtClean="0">
                <a:latin typeface="Times New Roman" panose="02020603050405020304" pitchFamily="18" charset="0"/>
                <a:cs typeface="Times New Roman" panose="02020603050405020304" pitchFamily="18" charset="0"/>
              </a:rPr>
              <a:t>Outline</a:t>
            </a:r>
            <a:endParaRPr lang="zh-CN" altLang="en-US" dirty="0">
              <a:latin typeface="Times New Roman" panose="02020603050405020304" pitchFamily="18" charset="0"/>
              <a:cs typeface="Times New Roman" panose="02020603050405020304" pitchFamily="18" charset="0"/>
            </a:endParaRPr>
          </a:p>
        </p:txBody>
      </p:sp>
      <p:sp>
        <p:nvSpPr>
          <p:cNvPr id="5" name="文本框 4"/>
          <p:cNvSpPr txBox="1"/>
          <p:nvPr/>
        </p:nvSpPr>
        <p:spPr>
          <a:xfrm>
            <a:off x="683568" y="1700808"/>
            <a:ext cx="7488832" cy="584775"/>
          </a:xfrm>
          <a:prstGeom prst="rect">
            <a:avLst/>
          </a:prstGeom>
          <a:noFill/>
        </p:spPr>
        <p:txBody>
          <a:bodyPr wrap="square" rtlCol="0">
            <a:spAutoFit/>
          </a:bodyPr>
          <a:lstStyle/>
          <a:p>
            <a:r>
              <a:rPr lang="en-US" altLang="zh-CN" sz="3200" dirty="0" smtClean="0">
                <a:latin typeface="Times New Roman" panose="02020603050405020304" pitchFamily="18" charset="0"/>
                <a:cs typeface="Times New Roman" panose="02020603050405020304" pitchFamily="18" charset="0"/>
              </a:rPr>
              <a:t>1. Introduction</a:t>
            </a:r>
          </a:p>
        </p:txBody>
      </p:sp>
      <p:sp>
        <p:nvSpPr>
          <p:cNvPr id="6" name="文本框 5"/>
          <p:cNvSpPr txBox="1"/>
          <p:nvPr/>
        </p:nvSpPr>
        <p:spPr>
          <a:xfrm>
            <a:off x="701130" y="2526789"/>
            <a:ext cx="7488832" cy="584775"/>
          </a:xfrm>
          <a:prstGeom prst="rect">
            <a:avLst/>
          </a:prstGeom>
          <a:noFill/>
        </p:spPr>
        <p:txBody>
          <a:bodyPr wrap="square" rtlCol="0">
            <a:spAutoFit/>
          </a:bodyPr>
          <a:lstStyle/>
          <a:p>
            <a:r>
              <a:rPr lang="en-US" altLang="zh-CN" sz="3200" dirty="0" smtClean="0">
                <a:solidFill>
                  <a:schemeClr val="bg1">
                    <a:lumMod val="95000"/>
                  </a:schemeClr>
                </a:solidFill>
                <a:latin typeface="Times New Roman" panose="02020603050405020304" pitchFamily="18" charset="0"/>
                <a:cs typeface="Times New Roman" panose="02020603050405020304" pitchFamily="18" charset="0"/>
              </a:rPr>
              <a:t>2. </a:t>
            </a:r>
            <a:r>
              <a:rPr lang="en-US" altLang="zh-CN" sz="3200" dirty="0" smtClean="0">
                <a:solidFill>
                  <a:schemeClr val="bg1">
                    <a:lumMod val="95000"/>
                  </a:schemeClr>
                </a:solidFill>
                <a:latin typeface="Times New Roman" panose="02020603050405020304" pitchFamily="18" charset="0"/>
                <a:cs typeface="Times New Roman" panose="02020603050405020304" pitchFamily="18" charset="0"/>
              </a:rPr>
              <a:t>Impact of steganography on MP3 audio</a:t>
            </a:r>
            <a:endParaRPr lang="en-US" altLang="zh-CN" sz="3200" dirty="0" smtClean="0">
              <a:solidFill>
                <a:schemeClr val="bg1">
                  <a:lumMod val="95000"/>
                </a:schemeClr>
              </a:solidFill>
              <a:latin typeface="Times New Roman" panose="02020603050405020304" pitchFamily="18" charset="0"/>
              <a:cs typeface="Times New Roman" panose="02020603050405020304" pitchFamily="18" charset="0"/>
            </a:endParaRPr>
          </a:p>
        </p:txBody>
      </p:sp>
      <p:sp>
        <p:nvSpPr>
          <p:cNvPr id="7" name="文本框 6"/>
          <p:cNvSpPr txBox="1"/>
          <p:nvPr/>
        </p:nvSpPr>
        <p:spPr>
          <a:xfrm>
            <a:off x="683568" y="3352770"/>
            <a:ext cx="7488832" cy="584775"/>
          </a:xfrm>
          <a:prstGeom prst="rect">
            <a:avLst/>
          </a:prstGeom>
          <a:noFill/>
        </p:spPr>
        <p:txBody>
          <a:bodyPr wrap="square" rtlCol="0">
            <a:spAutoFit/>
          </a:bodyPr>
          <a:lstStyle/>
          <a:p>
            <a:r>
              <a:rPr lang="en-US" altLang="zh-CN" sz="3200" dirty="0" smtClean="0">
                <a:solidFill>
                  <a:schemeClr val="bg1">
                    <a:lumMod val="95000"/>
                  </a:schemeClr>
                </a:solidFill>
                <a:latin typeface="Times New Roman" panose="02020603050405020304" pitchFamily="18" charset="0"/>
                <a:cs typeface="Times New Roman" panose="02020603050405020304" pitchFamily="18" charset="0"/>
              </a:rPr>
              <a:t>3. Overview of network</a:t>
            </a:r>
            <a:endParaRPr lang="en-US" altLang="zh-CN" sz="3200" dirty="0">
              <a:solidFill>
                <a:schemeClr val="bg1">
                  <a:lumMod val="95000"/>
                </a:schemeClr>
              </a:solidFill>
              <a:latin typeface="Times New Roman" panose="02020603050405020304" pitchFamily="18" charset="0"/>
              <a:cs typeface="Times New Roman" panose="02020603050405020304" pitchFamily="18" charset="0"/>
            </a:endParaRPr>
          </a:p>
        </p:txBody>
      </p:sp>
      <p:sp>
        <p:nvSpPr>
          <p:cNvPr id="8" name="文本框 7"/>
          <p:cNvSpPr txBox="1"/>
          <p:nvPr/>
        </p:nvSpPr>
        <p:spPr>
          <a:xfrm>
            <a:off x="701130" y="4178751"/>
            <a:ext cx="7488832" cy="584775"/>
          </a:xfrm>
          <a:prstGeom prst="rect">
            <a:avLst/>
          </a:prstGeom>
          <a:noFill/>
        </p:spPr>
        <p:txBody>
          <a:bodyPr wrap="square" rtlCol="0">
            <a:spAutoFit/>
          </a:bodyPr>
          <a:lstStyle/>
          <a:p>
            <a:r>
              <a:rPr lang="en-US" altLang="zh-CN" sz="3200" dirty="0" smtClean="0">
                <a:solidFill>
                  <a:schemeClr val="bg1">
                    <a:lumMod val="95000"/>
                  </a:schemeClr>
                </a:solidFill>
                <a:latin typeface="Times New Roman" panose="02020603050405020304" pitchFamily="18" charset="0"/>
                <a:cs typeface="Times New Roman" panose="02020603050405020304" pitchFamily="18" charset="0"/>
              </a:rPr>
              <a:t>4. Experiments and analysis</a:t>
            </a:r>
            <a:endParaRPr lang="en-US" altLang="zh-CN" sz="3200" dirty="0">
              <a:solidFill>
                <a:schemeClr val="bg1">
                  <a:lumMod val="95000"/>
                </a:schemeClr>
              </a:solidFill>
              <a:latin typeface="Times New Roman" panose="02020603050405020304" pitchFamily="18" charset="0"/>
              <a:cs typeface="Times New Roman" panose="02020603050405020304" pitchFamily="18" charset="0"/>
            </a:endParaRPr>
          </a:p>
        </p:txBody>
      </p:sp>
      <p:sp>
        <p:nvSpPr>
          <p:cNvPr id="9" name="文本框 8"/>
          <p:cNvSpPr txBox="1"/>
          <p:nvPr/>
        </p:nvSpPr>
        <p:spPr>
          <a:xfrm>
            <a:off x="682849" y="5004733"/>
            <a:ext cx="7488832" cy="584775"/>
          </a:xfrm>
          <a:prstGeom prst="rect">
            <a:avLst/>
          </a:prstGeom>
          <a:noFill/>
        </p:spPr>
        <p:txBody>
          <a:bodyPr wrap="square" rtlCol="0">
            <a:spAutoFit/>
          </a:bodyPr>
          <a:lstStyle/>
          <a:p>
            <a:r>
              <a:rPr lang="en-US" altLang="zh-CN" sz="3200" dirty="0" smtClean="0">
                <a:solidFill>
                  <a:schemeClr val="bg1">
                    <a:lumMod val="95000"/>
                  </a:schemeClr>
                </a:solidFill>
                <a:latin typeface="Times New Roman" panose="02020603050405020304" pitchFamily="18" charset="0"/>
                <a:cs typeface="Times New Roman" panose="02020603050405020304" pitchFamily="18" charset="0"/>
              </a:rPr>
              <a:t>5. Conclusion</a:t>
            </a:r>
            <a:endParaRPr lang="zh-CN" altLang="en-US" sz="3200" dirty="0">
              <a:solidFill>
                <a:schemeClr val="bg1">
                  <a:lumMod val="9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2355443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27050" y="1222152"/>
            <a:ext cx="7717358" cy="461665"/>
          </a:xfrm>
          <a:prstGeom prst="rect">
            <a:avLst/>
          </a:prstGeom>
          <a:noFill/>
        </p:spPr>
        <p:txBody>
          <a:bodyPr wrap="square" rtlCol="0">
            <a:spAutoFit/>
          </a:bodyPr>
          <a:lstStyle/>
          <a:p>
            <a:pPr marL="171450" indent="-171450">
              <a:buFont typeface="Wingdings" panose="05000000000000000000" charset="0"/>
              <a:buChar char="p"/>
            </a:pPr>
            <a:r>
              <a:rPr lang="zh-CN" altLang="en-US" sz="2200" dirty="0" smtClean="0">
                <a:sym typeface="+mn-ea"/>
              </a:rPr>
              <a:t> </a:t>
            </a:r>
            <a:r>
              <a:rPr lang="en-US" altLang="zh-CN" sz="2400" dirty="0" smtClean="0">
                <a:latin typeface="Times New Roman" panose="02020603050405020304" pitchFamily="18" charset="0"/>
                <a:cs typeface="Times New Roman" panose="02020603050405020304" pitchFamily="18" charset="0"/>
              </a:rPr>
              <a:t>Audio steganalysis </a:t>
            </a:r>
            <a:r>
              <a:rPr lang="en-US" altLang="zh-CN" sz="2400" dirty="0">
                <a:latin typeface="Times New Roman" panose="02020603050405020304" pitchFamily="18" charset="0"/>
                <a:cs typeface="Times New Roman" panose="02020603050405020304" pitchFamily="18" charset="0"/>
              </a:rPr>
              <a:t>of varying size</a:t>
            </a:r>
            <a:endParaRPr lang="zh-CN" altLang="en-US" sz="2200" dirty="0">
              <a:latin typeface="Times New Roman" panose="02020603050405020304" pitchFamily="18" charset="0"/>
              <a:cs typeface="Times New Roman" panose="02020603050405020304" pitchFamily="18" charset="0"/>
            </a:endParaRPr>
          </a:p>
        </p:txBody>
      </p:sp>
      <p:sp>
        <p:nvSpPr>
          <p:cNvPr id="5" name="标题 3"/>
          <p:cNvSpPr>
            <a:spLocks noGrp="1"/>
          </p:cNvSpPr>
          <p:nvPr>
            <p:ph type="title"/>
          </p:nvPr>
        </p:nvSpPr>
        <p:spPr>
          <a:xfrm>
            <a:off x="179512" y="777874"/>
            <a:ext cx="8964488" cy="628905"/>
          </a:xfrm>
        </p:spPr>
        <p:txBody>
          <a:bodyPr/>
          <a:lstStyle/>
          <a:p>
            <a:pPr algn="l"/>
            <a:r>
              <a:rPr lang="en-US" altLang="zh-CN" sz="2200" b="0" dirty="0">
                <a:latin typeface="Times New Roman" panose="02020603050405020304" pitchFamily="18" charset="0"/>
              </a:rPr>
              <a:t>CNN-based Steganalysis of MP3 Steganography in the Entropy Code Domain</a:t>
            </a:r>
          </a:p>
        </p:txBody>
      </p:sp>
      <p:pic>
        <p:nvPicPr>
          <p:cNvPr id="6" name="图片 5"/>
          <p:cNvPicPr>
            <a:picLocks noChangeAspect="1"/>
          </p:cNvPicPr>
          <p:nvPr/>
        </p:nvPicPr>
        <p:blipFill>
          <a:blip r:embed="rId3"/>
          <a:stretch>
            <a:fillRect/>
          </a:stretch>
        </p:blipFill>
        <p:spPr>
          <a:xfrm>
            <a:off x="353914" y="2040599"/>
            <a:ext cx="8483811" cy="3233915"/>
          </a:xfrm>
          <a:prstGeom prst="rect">
            <a:avLst/>
          </a:prstGeom>
        </p:spPr>
      </p:pic>
    </p:spTree>
    <p:extLst>
      <p:ext uri="{BB962C8B-B14F-4D97-AF65-F5344CB8AC3E}">
        <p14:creationId xmlns:p14="http://schemas.microsoft.com/office/powerpoint/2010/main" val="86404613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Times New Roman" panose="02020603050405020304" pitchFamily="18" charset="0"/>
                <a:cs typeface="Times New Roman" panose="02020603050405020304" pitchFamily="18" charset="0"/>
              </a:rPr>
              <a:t>Outline</a:t>
            </a:r>
            <a:endParaRPr lang="zh-CN" altLang="en-US" dirty="0">
              <a:latin typeface="Times New Roman" panose="02020603050405020304" pitchFamily="18" charset="0"/>
              <a:cs typeface="Times New Roman" panose="02020603050405020304" pitchFamily="18" charset="0"/>
            </a:endParaRPr>
          </a:p>
        </p:txBody>
      </p:sp>
      <p:sp>
        <p:nvSpPr>
          <p:cNvPr id="4" name="文本框 3"/>
          <p:cNvSpPr txBox="1"/>
          <p:nvPr/>
        </p:nvSpPr>
        <p:spPr>
          <a:xfrm>
            <a:off x="683568" y="1700808"/>
            <a:ext cx="7488832" cy="584775"/>
          </a:xfrm>
          <a:prstGeom prst="rect">
            <a:avLst/>
          </a:prstGeom>
          <a:noFill/>
        </p:spPr>
        <p:txBody>
          <a:bodyPr wrap="square" rtlCol="0">
            <a:spAutoFit/>
          </a:bodyPr>
          <a:lstStyle/>
          <a:p>
            <a:r>
              <a:rPr lang="en-US" altLang="zh-CN" sz="3200" dirty="0" smtClean="0">
                <a:solidFill>
                  <a:schemeClr val="bg1">
                    <a:lumMod val="95000"/>
                  </a:schemeClr>
                </a:solidFill>
                <a:latin typeface="Times New Roman" panose="02020603050405020304" pitchFamily="18" charset="0"/>
                <a:cs typeface="Times New Roman" panose="02020603050405020304" pitchFamily="18" charset="0"/>
              </a:rPr>
              <a:t>1. Introduction</a:t>
            </a:r>
          </a:p>
        </p:txBody>
      </p:sp>
      <p:sp>
        <p:nvSpPr>
          <p:cNvPr id="5" name="文本框 4"/>
          <p:cNvSpPr txBox="1"/>
          <p:nvPr/>
        </p:nvSpPr>
        <p:spPr>
          <a:xfrm>
            <a:off x="701130" y="2526789"/>
            <a:ext cx="7488832" cy="584775"/>
          </a:xfrm>
          <a:prstGeom prst="rect">
            <a:avLst/>
          </a:prstGeom>
          <a:noFill/>
        </p:spPr>
        <p:txBody>
          <a:bodyPr wrap="square" rtlCol="0">
            <a:spAutoFit/>
          </a:bodyPr>
          <a:lstStyle/>
          <a:p>
            <a:r>
              <a:rPr lang="en-US" altLang="zh-CN" sz="3200" dirty="0" smtClean="0">
                <a:solidFill>
                  <a:schemeClr val="bg1">
                    <a:lumMod val="95000"/>
                  </a:schemeClr>
                </a:solidFill>
                <a:latin typeface="Times New Roman" panose="02020603050405020304" pitchFamily="18" charset="0"/>
                <a:cs typeface="Times New Roman" panose="02020603050405020304" pitchFamily="18" charset="0"/>
              </a:rPr>
              <a:t>2. </a:t>
            </a:r>
            <a:r>
              <a:rPr lang="en-US" altLang="zh-CN" sz="3200" dirty="0" smtClean="0">
                <a:solidFill>
                  <a:schemeClr val="bg1">
                    <a:lumMod val="95000"/>
                  </a:schemeClr>
                </a:solidFill>
                <a:latin typeface="Times New Roman" panose="02020603050405020304" pitchFamily="18" charset="0"/>
                <a:cs typeface="Times New Roman" panose="02020603050405020304" pitchFamily="18" charset="0"/>
              </a:rPr>
              <a:t>Impact of steganography on MP3 audio</a:t>
            </a:r>
            <a:endParaRPr lang="en-US" altLang="zh-CN" sz="3200" dirty="0" smtClean="0">
              <a:solidFill>
                <a:schemeClr val="bg1">
                  <a:lumMod val="95000"/>
                </a:schemeClr>
              </a:solidFill>
              <a:latin typeface="Times New Roman" panose="02020603050405020304" pitchFamily="18" charset="0"/>
              <a:cs typeface="Times New Roman" panose="02020603050405020304" pitchFamily="18" charset="0"/>
            </a:endParaRPr>
          </a:p>
        </p:txBody>
      </p:sp>
      <p:sp>
        <p:nvSpPr>
          <p:cNvPr id="6" name="文本框 5"/>
          <p:cNvSpPr txBox="1"/>
          <p:nvPr/>
        </p:nvSpPr>
        <p:spPr>
          <a:xfrm>
            <a:off x="683568" y="3352770"/>
            <a:ext cx="7488832" cy="584775"/>
          </a:xfrm>
          <a:prstGeom prst="rect">
            <a:avLst/>
          </a:prstGeom>
          <a:noFill/>
        </p:spPr>
        <p:txBody>
          <a:bodyPr wrap="square" rtlCol="0">
            <a:spAutoFit/>
          </a:bodyPr>
          <a:lstStyle/>
          <a:p>
            <a:r>
              <a:rPr lang="en-US" altLang="zh-CN" sz="3200" dirty="0" smtClean="0">
                <a:solidFill>
                  <a:schemeClr val="bg1">
                    <a:lumMod val="95000"/>
                  </a:schemeClr>
                </a:solidFill>
                <a:latin typeface="Times New Roman" panose="02020603050405020304" pitchFamily="18" charset="0"/>
                <a:cs typeface="Times New Roman" panose="02020603050405020304" pitchFamily="18" charset="0"/>
              </a:rPr>
              <a:t>3. Overview of network</a:t>
            </a:r>
            <a:endParaRPr lang="en-US" altLang="zh-CN" sz="3200" dirty="0">
              <a:solidFill>
                <a:schemeClr val="bg1">
                  <a:lumMod val="95000"/>
                </a:schemeClr>
              </a:solidFill>
              <a:latin typeface="Times New Roman" panose="02020603050405020304" pitchFamily="18" charset="0"/>
              <a:cs typeface="Times New Roman" panose="02020603050405020304" pitchFamily="18" charset="0"/>
            </a:endParaRPr>
          </a:p>
        </p:txBody>
      </p:sp>
      <p:sp>
        <p:nvSpPr>
          <p:cNvPr id="8" name="文本框 7"/>
          <p:cNvSpPr txBox="1"/>
          <p:nvPr/>
        </p:nvSpPr>
        <p:spPr>
          <a:xfrm>
            <a:off x="701130" y="4178751"/>
            <a:ext cx="7488832" cy="584775"/>
          </a:xfrm>
          <a:prstGeom prst="rect">
            <a:avLst/>
          </a:prstGeom>
          <a:noFill/>
        </p:spPr>
        <p:txBody>
          <a:bodyPr wrap="square" rtlCol="0">
            <a:spAutoFit/>
          </a:bodyPr>
          <a:lstStyle/>
          <a:p>
            <a:r>
              <a:rPr lang="en-US" altLang="zh-CN" sz="3200" dirty="0">
                <a:solidFill>
                  <a:schemeClr val="bg1">
                    <a:lumMod val="95000"/>
                  </a:schemeClr>
                </a:solidFill>
                <a:latin typeface="Times New Roman" panose="02020603050405020304" pitchFamily="18" charset="0"/>
                <a:cs typeface="Times New Roman" panose="02020603050405020304" pitchFamily="18" charset="0"/>
              </a:rPr>
              <a:t>4. Experiments and analysis</a:t>
            </a:r>
            <a:endParaRPr lang="en-US" altLang="zh-CN" sz="3200" dirty="0">
              <a:solidFill>
                <a:schemeClr val="bg1">
                  <a:lumMod val="95000"/>
                </a:schemeClr>
              </a:solidFill>
              <a:latin typeface="Times New Roman" panose="02020603050405020304" pitchFamily="18" charset="0"/>
              <a:cs typeface="Times New Roman" panose="02020603050405020304" pitchFamily="18" charset="0"/>
            </a:endParaRPr>
          </a:p>
        </p:txBody>
      </p:sp>
      <p:sp>
        <p:nvSpPr>
          <p:cNvPr id="9" name="文本框 8"/>
          <p:cNvSpPr txBox="1"/>
          <p:nvPr/>
        </p:nvSpPr>
        <p:spPr>
          <a:xfrm>
            <a:off x="682849" y="5004733"/>
            <a:ext cx="7488832" cy="584775"/>
          </a:xfrm>
          <a:prstGeom prst="rect">
            <a:avLst/>
          </a:prstGeom>
          <a:noFill/>
        </p:spPr>
        <p:txBody>
          <a:bodyPr wrap="square" rtlCol="0">
            <a:spAutoFit/>
          </a:bodyPr>
          <a:lstStyle/>
          <a:p>
            <a:r>
              <a:rPr lang="en-US" altLang="zh-CN" sz="3200" dirty="0" smtClean="0">
                <a:latin typeface="Times New Roman" panose="02020603050405020304" pitchFamily="18" charset="0"/>
                <a:cs typeface="Times New Roman" panose="02020603050405020304" pitchFamily="18" charset="0"/>
              </a:rPr>
              <a:t>5. Conclusion</a:t>
            </a:r>
            <a:endParaRPr lang="zh-CN" alt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4135898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27050" y="1222152"/>
            <a:ext cx="7717358" cy="461665"/>
          </a:xfrm>
          <a:prstGeom prst="rect">
            <a:avLst/>
          </a:prstGeom>
          <a:noFill/>
        </p:spPr>
        <p:txBody>
          <a:bodyPr wrap="square" rtlCol="0">
            <a:spAutoFit/>
          </a:bodyPr>
          <a:lstStyle/>
          <a:p>
            <a:pPr marL="171450" indent="-171450">
              <a:buFont typeface="Wingdings" panose="05000000000000000000" charset="0"/>
              <a:buChar char="p"/>
            </a:pPr>
            <a:r>
              <a:rPr lang="zh-CN" altLang="en-US" sz="2200" dirty="0" smtClean="0">
                <a:sym typeface="+mn-ea"/>
              </a:rPr>
              <a:t> </a:t>
            </a:r>
            <a:r>
              <a:rPr lang="en-US" altLang="zh-CN" sz="2400" dirty="0" smtClean="0">
                <a:latin typeface="Times New Roman" panose="02020603050405020304" pitchFamily="18" charset="0"/>
                <a:cs typeface="Times New Roman" panose="02020603050405020304" pitchFamily="18" charset="0"/>
              </a:rPr>
              <a:t>Conclusion</a:t>
            </a:r>
            <a:endParaRPr lang="zh-CN" altLang="en-US" sz="2200" dirty="0">
              <a:latin typeface="Times New Roman" panose="02020603050405020304" pitchFamily="18" charset="0"/>
              <a:cs typeface="Times New Roman" panose="02020603050405020304" pitchFamily="18" charset="0"/>
            </a:endParaRPr>
          </a:p>
        </p:txBody>
      </p:sp>
      <p:sp>
        <p:nvSpPr>
          <p:cNvPr id="5" name="标题 3"/>
          <p:cNvSpPr>
            <a:spLocks noGrp="1"/>
          </p:cNvSpPr>
          <p:nvPr>
            <p:ph type="title"/>
          </p:nvPr>
        </p:nvSpPr>
        <p:spPr>
          <a:xfrm>
            <a:off x="179512" y="777874"/>
            <a:ext cx="8964488" cy="628905"/>
          </a:xfrm>
        </p:spPr>
        <p:txBody>
          <a:bodyPr/>
          <a:lstStyle/>
          <a:p>
            <a:pPr algn="l"/>
            <a:r>
              <a:rPr lang="en-US" altLang="zh-CN" sz="2200" b="0" dirty="0">
                <a:latin typeface="Times New Roman" panose="02020603050405020304" pitchFamily="18" charset="0"/>
              </a:rPr>
              <a:t>CNN-based Steganalysis of MP3 Steganography in the Entropy Code Domain</a:t>
            </a:r>
          </a:p>
        </p:txBody>
      </p:sp>
      <p:sp>
        <p:nvSpPr>
          <p:cNvPr id="6" name="文本框 5"/>
          <p:cNvSpPr txBox="1"/>
          <p:nvPr/>
        </p:nvSpPr>
        <p:spPr>
          <a:xfrm>
            <a:off x="527050" y="2060848"/>
            <a:ext cx="7933382" cy="3785652"/>
          </a:xfrm>
          <a:prstGeom prst="rect">
            <a:avLst/>
          </a:prstGeom>
          <a:noFill/>
        </p:spPr>
        <p:txBody>
          <a:bodyPr wrap="square" rtlCol="0">
            <a:spAutoFit/>
          </a:bodyPr>
          <a:lstStyle/>
          <a:p>
            <a:pPr marL="285750" indent="-285750">
              <a:lnSpc>
                <a:spcPts val="3560"/>
              </a:lnSpc>
              <a:buFont typeface="Arial" panose="020B0604020202020204" pitchFamily="34" charset="0"/>
              <a:buChar char="•"/>
            </a:pPr>
            <a:r>
              <a:rPr lang="en-US" altLang="zh-CN" dirty="0">
                <a:latin typeface="Times New Roman" panose="02020603050405020304" pitchFamily="18" charset="0"/>
                <a:cs typeface="Times New Roman" panose="02020603050405020304" pitchFamily="18" charset="0"/>
              </a:rPr>
              <a:t>The proposed network can be applied to </a:t>
            </a:r>
            <a:r>
              <a:rPr lang="en-US" altLang="zh-CN" dirty="0" smtClean="0">
                <a:solidFill>
                  <a:srgbClr val="FF0000"/>
                </a:solidFill>
                <a:latin typeface="Times New Roman" panose="02020603050405020304" pitchFamily="18" charset="0"/>
                <a:cs typeface="Times New Roman" panose="02020603050405020304" pitchFamily="18" charset="0"/>
              </a:rPr>
              <a:t>various steganographic </a:t>
            </a:r>
            <a:r>
              <a:rPr lang="en-US" altLang="zh-CN" dirty="0">
                <a:solidFill>
                  <a:srgbClr val="FF0000"/>
                </a:solidFill>
                <a:latin typeface="Times New Roman" panose="02020603050405020304" pitchFamily="18" charset="0"/>
                <a:cs typeface="Times New Roman" panose="02020603050405020304" pitchFamily="18" charset="0"/>
              </a:rPr>
              <a:t>algorithms</a:t>
            </a:r>
            <a:r>
              <a:rPr lang="en-US" altLang="zh-CN" dirty="0">
                <a:latin typeface="Times New Roman" panose="02020603050405020304" pitchFamily="18" charset="0"/>
                <a:cs typeface="Times New Roman" panose="02020603050405020304" pitchFamily="18" charset="0"/>
              </a:rPr>
              <a:t>, </a:t>
            </a:r>
            <a:r>
              <a:rPr lang="en-US" altLang="zh-CN" dirty="0">
                <a:solidFill>
                  <a:srgbClr val="FF0000"/>
                </a:solidFill>
                <a:latin typeface="Times New Roman" panose="02020603050405020304" pitchFamily="18" charset="0"/>
                <a:cs typeface="Times New Roman" panose="02020603050405020304" pitchFamily="18" charset="0"/>
              </a:rPr>
              <a:t>bitrates</a:t>
            </a:r>
            <a:r>
              <a:rPr lang="en-US" altLang="zh-CN" dirty="0">
                <a:latin typeface="Times New Roman" panose="02020603050405020304" pitchFamily="18" charset="0"/>
                <a:cs typeface="Times New Roman" panose="02020603050405020304" pitchFamily="18" charset="0"/>
              </a:rPr>
              <a:t>, and </a:t>
            </a:r>
            <a:r>
              <a:rPr lang="en-US" altLang="zh-CN" dirty="0">
                <a:solidFill>
                  <a:srgbClr val="FF0000"/>
                </a:solidFill>
                <a:latin typeface="Times New Roman" panose="02020603050405020304" pitchFamily="18" charset="0"/>
                <a:cs typeface="Times New Roman" panose="02020603050405020304" pitchFamily="18" charset="0"/>
              </a:rPr>
              <a:t>relative </a:t>
            </a:r>
            <a:r>
              <a:rPr lang="en-US" altLang="zh-CN" dirty="0" smtClean="0">
                <a:solidFill>
                  <a:srgbClr val="FF0000"/>
                </a:solidFill>
                <a:latin typeface="Times New Roman" panose="02020603050405020304" pitchFamily="18" charset="0"/>
                <a:cs typeface="Times New Roman" panose="02020603050405020304" pitchFamily="18" charset="0"/>
              </a:rPr>
              <a:t>payloads</a:t>
            </a:r>
            <a:r>
              <a:rPr lang="en-US" altLang="zh-CN" dirty="0" smtClean="0">
                <a:latin typeface="Times New Roman" panose="02020603050405020304" pitchFamily="18" charset="0"/>
                <a:cs typeface="Times New Roman" panose="02020603050405020304" pitchFamily="18" charset="0"/>
              </a:rPr>
              <a:t>.</a:t>
            </a:r>
          </a:p>
          <a:p>
            <a:pPr marL="285750" indent="-285750">
              <a:lnSpc>
                <a:spcPts val="3560"/>
              </a:lnSpc>
              <a:buFont typeface="Arial" panose="020B0604020202020204" pitchFamily="34" charset="0"/>
              <a:buChar char="•"/>
            </a:pPr>
            <a:r>
              <a:rPr lang="en-US" altLang="zh-CN" dirty="0">
                <a:latin typeface="Times New Roman" panose="02020603050405020304" pitchFamily="18" charset="0"/>
                <a:cs typeface="Times New Roman" panose="02020603050405020304" pitchFamily="18" charset="0"/>
              </a:rPr>
              <a:t>The </a:t>
            </a:r>
            <a:r>
              <a:rPr lang="en-US" altLang="zh-CN" dirty="0" smtClean="0">
                <a:solidFill>
                  <a:srgbClr val="FF0000"/>
                </a:solidFill>
                <a:latin typeface="Times New Roman" panose="02020603050405020304" pitchFamily="18" charset="0"/>
                <a:cs typeface="Times New Roman" panose="02020603050405020304" pitchFamily="18" charset="0"/>
              </a:rPr>
              <a:t>1x1 </a:t>
            </a:r>
            <a:r>
              <a:rPr lang="en-US" altLang="zh-CN" dirty="0">
                <a:solidFill>
                  <a:srgbClr val="FF0000"/>
                </a:solidFill>
                <a:latin typeface="Times New Roman" panose="02020603050405020304" pitchFamily="18" charset="0"/>
                <a:cs typeface="Times New Roman" panose="02020603050405020304" pitchFamily="18" charset="0"/>
              </a:rPr>
              <a:t>convolutional kernel </a:t>
            </a:r>
            <a:r>
              <a:rPr lang="en-US" altLang="zh-CN" dirty="0">
                <a:latin typeface="Times New Roman" panose="02020603050405020304" pitchFamily="18" charset="0"/>
                <a:cs typeface="Times New Roman" panose="02020603050405020304" pitchFamily="18" charset="0"/>
              </a:rPr>
              <a:t>and the </a:t>
            </a:r>
            <a:r>
              <a:rPr lang="en-US" altLang="zh-CN" dirty="0">
                <a:solidFill>
                  <a:srgbClr val="FF0000"/>
                </a:solidFill>
                <a:latin typeface="Times New Roman" panose="02020603050405020304" pitchFamily="18" charset="0"/>
                <a:cs typeface="Times New Roman" panose="02020603050405020304" pitchFamily="18" charset="0"/>
              </a:rPr>
              <a:t>batch </a:t>
            </a:r>
            <a:r>
              <a:rPr lang="en-US" altLang="zh-CN" dirty="0">
                <a:solidFill>
                  <a:srgbClr val="FF0000"/>
                </a:solidFill>
                <a:latin typeface="Times New Roman" panose="02020603050405020304" pitchFamily="18" charset="0"/>
                <a:cs typeface="Times New Roman" panose="02020603050405020304" pitchFamily="18" charset="0"/>
              </a:rPr>
              <a:t>normalization layer</a:t>
            </a:r>
            <a:r>
              <a:rPr lang="en-US" altLang="zh-CN"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are introduced to accelerate the </a:t>
            </a:r>
            <a:r>
              <a:rPr lang="en-US" altLang="zh-CN" dirty="0" smtClean="0">
                <a:latin typeface="Times New Roman" panose="02020603050405020304" pitchFamily="18" charset="0"/>
                <a:cs typeface="Times New Roman" panose="02020603050405020304" pitchFamily="18" charset="0"/>
              </a:rPr>
              <a:t>convergence, boost the detection accuracy and decrease the danger of overfitting.</a:t>
            </a:r>
            <a:endParaRPr lang="en-US" altLang="zh-CN" dirty="0">
              <a:latin typeface="Times New Roman" panose="02020603050405020304" pitchFamily="18" charset="0"/>
              <a:cs typeface="Times New Roman" panose="02020603050405020304" pitchFamily="18" charset="0"/>
            </a:endParaRPr>
          </a:p>
          <a:p>
            <a:pPr marL="285750" indent="-285750">
              <a:lnSpc>
                <a:spcPts val="3560"/>
              </a:lnSpc>
              <a:buFont typeface="Arial" panose="020B0604020202020204" pitchFamily="34" charset="0"/>
              <a:buChar char="•"/>
            </a:pPr>
            <a:r>
              <a:rPr lang="en-US" altLang="zh-CN" dirty="0">
                <a:latin typeface="Times New Roman" panose="02020603050405020304" pitchFamily="18" charset="0"/>
                <a:cs typeface="Times New Roman" panose="02020603050405020304" pitchFamily="18" charset="0"/>
              </a:rPr>
              <a:t>A sliding window strategy is presented to </a:t>
            </a:r>
            <a:r>
              <a:rPr lang="en-US" altLang="zh-CN" dirty="0" err="1">
                <a:latin typeface="Times New Roman" panose="02020603050405020304" pitchFamily="18" charset="0"/>
                <a:cs typeface="Times New Roman" panose="02020603050405020304" pitchFamily="18" charset="0"/>
              </a:rPr>
              <a:t>steganalyze</a:t>
            </a:r>
            <a:r>
              <a:rPr lang="en-US" altLang="zh-CN" dirty="0">
                <a:latin typeface="Times New Roman" panose="02020603050405020304" pitchFamily="18" charset="0"/>
                <a:cs typeface="Times New Roman" panose="02020603050405020304" pitchFamily="18" charset="0"/>
              </a:rPr>
              <a:t> audios of arbitrary size</a:t>
            </a:r>
            <a:r>
              <a:rPr lang="en-US" altLang="zh-CN" dirty="0" smtClean="0">
                <a:latin typeface="Times New Roman" panose="02020603050405020304" pitchFamily="18" charset="0"/>
                <a:cs typeface="Times New Roman" panose="02020603050405020304" pitchFamily="18" charset="0"/>
              </a:rPr>
              <a:t>.</a:t>
            </a:r>
          </a:p>
          <a:p>
            <a:pPr>
              <a:lnSpc>
                <a:spcPts val="3560"/>
              </a:lnSpc>
            </a:pPr>
            <a:endParaRPr lang="en-US" altLang="zh-CN" dirty="0">
              <a:latin typeface="Times New Roman" panose="02020603050405020304" pitchFamily="18" charset="0"/>
              <a:cs typeface="Times New Roman" panose="02020603050405020304" pitchFamily="18" charset="0"/>
            </a:endParaRPr>
          </a:p>
          <a:p>
            <a:pPr marL="285750" indent="-285750">
              <a:lnSpc>
                <a:spcPts val="3560"/>
              </a:lnSpc>
              <a:buFont typeface="Arial" panose="020B0604020202020204" pitchFamily="34" charset="0"/>
              <a:buChar char="•"/>
            </a:pPr>
            <a:r>
              <a:rPr lang="en-US" altLang="zh-CN" b="1" dirty="0">
                <a:latin typeface="Times New Roman" panose="02020603050405020304" pitchFamily="18" charset="0"/>
                <a:cs typeface="Times New Roman" panose="02020603050405020304" pitchFamily="18" charset="0"/>
              </a:rPr>
              <a:t>GitHub</a:t>
            </a:r>
            <a:r>
              <a:rPr lang="en-US" altLang="zh-CN" dirty="0">
                <a:latin typeface="Times New Roman" panose="02020603050405020304" pitchFamily="18" charset="0"/>
                <a:cs typeface="Times New Roman" panose="02020603050405020304" pitchFamily="18" charset="0"/>
              </a:rPr>
              <a:t>: https://github.com/Charleswyt/tf_audio_steganalysis</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3207112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a:xfrm>
            <a:off x="467544" y="2924944"/>
            <a:ext cx="8229600" cy="792088"/>
          </a:xfrm>
        </p:spPr>
        <p:txBody>
          <a:bodyPr/>
          <a:lstStyle/>
          <a:p>
            <a:r>
              <a:rPr lang="en-US" altLang="zh-CN" sz="5400" dirty="0" smtClean="0"/>
              <a:t>Thank you</a:t>
            </a:r>
            <a:r>
              <a:rPr lang="zh-CN" altLang="en-US" sz="5400" dirty="0" smtClean="0"/>
              <a:t>！</a:t>
            </a:r>
            <a:endParaRPr lang="zh-CN" altLang="en-US" sz="5400" dirty="0"/>
          </a:p>
        </p:txBody>
      </p:sp>
      <p:sp>
        <p:nvSpPr>
          <p:cNvPr id="2" name="矩形 1"/>
          <p:cNvSpPr/>
          <p:nvPr/>
        </p:nvSpPr>
        <p:spPr>
          <a:xfrm>
            <a:off x="813070" y="5271056"/>
            <a:ext cx="6912768" cy="492699"/>
          </a:xfrm>
          <a:prstGeom prst="rect">
            <a:avLst/>
          </a:prstGeom>
        </p:spPr>
        <p:txBody>
          <a:bodyPr wrap="square">
            <a:spAutoFit/>
          </a:bodyPr>
          <a:lstStyle/>
          <a:p>
            <a:pPr>
              <a:lnSpc>
                <a:spcPts val="3560"/>
              </a:lnSpc>
            </a:pPr>
            <a:r>
              <a:rPr lang="en-US" altLang="zh-CN" b="1" dirty="0">
                <a:latin typeface="Times New Roman" panose="02020603050405020304" pitchFamily="18" charset="0"/>
                <a:cs typeface="Times New Roman" panose="02020603050405020304" pitchFamily="18" charset="0"/>
              </a:rPr>
              <a:t>GitHub</a:t>
            </a:r>
            <a:r>
              <a:rPr lang="en-US" altLang="zh-CN" dirty="0">
                <a:latin typeface="Times New Roman" panose="02020603050405020304" pitchFamily="18" charset="0"/>
                <a:cs typeface="Times New Roman" panose="02020603050405020304" pitchFamily="18" charset="0"/>
              </a:rPr>
              <a:t>: https://github.com/Charleswyt/tf_audio_steganalysis</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0346140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179512" y="777874"/>
            <a:ext cx="8964488" cy="628905"/>
          </a:xfrm>
        </p:spPr>
        <p:txBody>
          <a:bodyPr/>
          <a:lstStyle/>
          <a:p>
            <a:pPr algn="l"/>
            <a:r>
              <a:rPr lang="en-US" altLang="zh-CN" sz="2200" b="0" dirty="0">
                <a:latin typeface="Times New Roman" panose="02020603050405020304" pitchFamily="18" charset="0"/>
              </a:rPr>
              <a:t>CNN-based Steganalysis of MP3 Steganography in the Entropy Code Domain</a:t>
            </a:r>
          </a:p>
        </p:txBody>
      </p:sp>
      <p:sp>
        <p:nvSpPr>
          <p:cNvPr id="5" name="文本框 4"/>
          <p:cNvSpPr txBox="1"/>
          <p:nvPr/>
        </p:nvSpPr>
        <p:spPr>
          <a:xfrm>
            <a:off x="527050" y="1222152"/>
            <a:ext cx="2370455" cy="426720"/>
          </a:xfrm>
          <a:prstGeom prst="rect">
            <a:avLst/>
          </a:prstGeom>
          <a:noFill/>
        </p:spPr>
        <p:txBody>
          <a:bodyPr wrap="square" rtlCol="0">
            <a:spAutoFit/>
          </a:bodyPr>
          <a:lstStyle/>
          <a:p>
            <a:pPr marL="171450" indent="-171450">
              <a:buFont typeface="Wingdings" panose="05000000000000000000" charset="0"/>
              <a:buChar char="p"/>
            </a:pPr>
            <a:r>
              <a:rPr lang="zh-CN" altLang="en-US" sz="2200" dirty="0" smtClean="0">
                <a:latin typeface="Times New Roman" panose="02020603050405020304" pitchFamily="18" charset="0"/>
                <a:cs typeface="Times New Roman" panose="02020603050405020304" pitchFamily="18" charset="0"/>
                <a:sym typeface="+mn-ea"/>
              </a:rPr>
              <a:t> </a:t>
            </a:r>
            <a:r>
              <a:rPr lang="en-US" altLang="zh-CN" sz="2200" dirty="0" smtClean="0">
                <a:latin typeface="Times New Roman" panose="02020603050405020304" pitchFamily="18" charset="0"/>
                <a:cs typeface="Times New Roman" panose="02020603050405020304" pitchFamily="18" charset="0"/>
                <a:sym typeface="+mn-ea"/>
              </a:rPr>
              <a:t>Introduction</a:t>
            </a:r>
            <a:endParaRPr lang="zh-CN" altLang="en-US" sz="2200" dirty="0">
              <a:latin typeface="Times New Roman" panose="02020603050405020304" pitchFamily="18" charset="0"/>
              <a:cs typeface="Times New Roman" panose="02020603050405020304" pitchFamily="18" charset="0"/>
            </a:endParaRPr>
          </a:p>
        </p:txBody>
      </p:sp>
      <p:pic>
        <p:nvPicPr>
          <p:cNvPr id="8" name="图片 7">
            <a:extLst>
              <a:ext uri="{FF2B5EF4-FFF2-40B4-BE49-F238E27FC236}">
                <a16:creationId xmlns:a16="http://schemas.microsoft.com/office/drawing/2014/main" xmlns="" id="{12C48385-D08A-4735-B760-99C4A114BBCF}"/>
              </a:ext>
            </a:extLst>
          </p:cNvPr>
          <p:cNvPicPr>
            <a:picLocks noChangeAspect="1"/>
          </p:cNvPicPr>
          <p:nvPr/>
        </p:nvPicPr>
        <p:blipFill>
          <a:blip r:embed="rId3"/>
          <a:stretch>
            <a:fillRect/>
          </a:stretch>
        </p:blipFill>
        <p:spPr>
          <a:xfrm>
            <a:off x="3309432" y="4605819"/>
            <a:ext cx="848578" cy="813086"/>
          </a:xfrm>
          <a:prstGeom prst="rect">
            <a:avLst/>
          </a:prstGeom>
        </p:spPr>
      </p:pic>
      <p:pic>
        <p:nvPicPr>
          <p:cNvPr id="9" name="图片 8">
            <a:extLst>
              <a:ext uri="{FF2B5EF4-FFF2-40B4-BE49-F238E27FC236}">
                <a16:creationId xmlns:a16="http://schemas.microsoft.com/office/drawing/2014/main" xmlns="" id="{F09E4C7E-A300-4621-A544-08239073A16B}"/>
              </a:ext>
            </a:extLst>
          </p:cNvPr>
          <p:cNvPicPr>
            <a:picLocks noChangeAspect="1"/>
          </p:cNvPicPr>
          <p:nvPr/>
        </p:nvPicPr>
        <p:blipFill rotWithShape="1">
          <a:blip r:embed="rId4">
            <a:extLst>
              <a:ext uri="{28A0092B-C50C-407E-A947-70E740481C1C}">
                <a14:useLocalDpi xmlns:a14="http://schemas.microsoft.com/office/drawing/2010/main" val="0"/>
              </a:ext>
            </a:extLst>
          </a:blip>
          <a:srcRect l="10387" t="6758" r="66298" b="76570"/>
          <a:stretch/>
        </p:blipFill>
        <p:spPr>
          <a:xfrm flipH="1">
            <a:off x="1218060" y="4645892"/>
            <a:ext cx="832304" cy="851078"/>
          </a:xfrm>
          <a:prstGeom prst="rect">
            <a:avLst/>
          </a:prstGeom>
        </p:spPr>
      </p:pic>
      <p:pic>
        <p:nvPicPr>
          <p:cNvPr id="10" name="图片 9">
            <a:extLst>
              <a:ext uri="{FF2B5EF4-FFF2-40B4-BE49-F238E27FC236}">
                <a16:creationId xmlns:a16="http://schemas.microsoft.com/office/drawing/2014/main" xmlns="" id="{B06E2D54-DF9A-4013-A9DA-D562AF0F53DF}"/>
              </a:ext>
            </a:extLst>
          </p:cNvPr>
          <p:cNvPicPr>
            <a:picLocks noChangeAspect="1"/>
          </p:cNvPicPr>
          <p:nvPr/>
        </p:nvPicPr>
        <p:blipFill rotWithShape="1">
          <a:blip r:embed="rId5">
            <a:extLst>
              <a:ext uri="{28A0092B-C50C-407E-A947-70E740481C1C}">
                <a14:useLocalDpi xmlns:a14="http://schemas.microsoft.com/office/drawing/2010/main" val="0"/>
              </a:ext>
            </a:extLst>
          </a:blip>
          <a:srcRect t="23982" b="15268"/>
          <a:stretch/>
        </p:blipFill>
        <p:spPr>
          <a:xfrm>
            <a:off x="2277734" y="4611521"/>
            <a:ext cx="700328" cy="425449"/>
          </a:xfrm>
          <a:prstGeom prst="rect">
            <a:avLst/>
          </a:prstGeom>
        </p:spPr>
      </p:pic>
      <p:cxnSp>
        <p:nvCxnSpPr>
          <p:cNvPr id="11" name="直接箭头连接符 10">
            <a:extLst>
              <a:ext uri="{FF2B5EF4-FFF2-40B4-BE49-F238E27FC236}">
                <a16:creationId xmlns:a16="http://schemas.microsoft.com/office/drawing/2014/main" xmlns="" id="{C5F917B9-1BCE-4CF5-BDEA-D07E2A73B76C}"/>
              </a:ext>
            </a:extLst>
          </p:cNvPr>
          <p:cNvCxnSpPr/>
          <p:nvPr/>
        </p:nvCxnSpPr>
        <p:spPr>
          <a:xfrm>
            <a:off x="2010148" y="5077940"/>
            <a:ext cx="1254422" cy="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2" name="TextBox 13">
            <a:extLst>
              <a:ext uri="{FF2B5EF4-FFF2-40B4-BE49-F238E27FC236}">
                <a16:creationId xmlns:a16="http://schemas.microsoft.com/office/drawing/2014/main" xmlns="" id="{D70E2784-6511-4A5A-8449-A1F2093D5C13}"/>
              </a:ext>
            </a:extLst>
          </p:cNvPr>
          <p:cNvSpPr txBox="1"/>
          <p:nvPr/>
        </p:nvSpPr>
        <p:spPr>
          <a:xfrm>
            <a:off x="2010148" y="5141237"/>
            <a:ext cx="1235500" cy="338554"/>
          </a:xfrm>
          <a:prstGeom prst="rect">
            <a:avLst/>
          </a:prstGeom>
          <a:noFill/>
        </p:spPr>
        <p:txBody>
          <a:bodyPr wrap="square" rtlCol="0">
            <a:spAutoFit/>
          </a:bodyPr>
          <a:lstStyle/>
          <a:p>
            <a:pPr algn="ctr"/>
            <a:r>
              <a:rPr lang="en-US" altLang="zh-CN" sz="1600" dirty="0" smtClean="0"/>
              <a:t>Embed</a:t>
            </a:r>
            <a:endParaRPr lang="zh-CN" altLang="en-US" sz="1600" dirty="0"/>
          </a:p>
        </p:txBody>
      </p:sp>
      <p:pic>
        <p:nvPicPr>
          <p:cNvPr id="13" name="图片 12">
            <a:extLst>
              <a:ext uri="{FF2B5EF4-FFF2-40B4-BE49-F238E27FC236}">
                <a16:creationId xmlns:a16="http://schemas.microsoft.com/office/drawing/2014/main" xmlns="" id="{853B740B-7E97-4981-8EC3-81A6D22C650D}"/>
              </a:ext>
            </a:extLst>
          </p:cNvPr>
          <p:cNvPicPr>
            <a:picLocks noChangeAspect="1"/>
          </p:cNvPicPr>
          <p:nvPr/>
        </p:nvPicPr>
        <p:blipFill rotWithShape="1">
          <a:blip r:embed="rId4">
            <a:extLst>
              <a:ext uri="{28A0092B-C50C-407E-A947-70E740481C1C}">
                <a14:useLocalDpi xmlns:a14="http://schemas.microsoft.com/office/drawing/2010/main" val="0"/>
              </a:ext>
            </a:extLst>
          </a:blip>
          <a:srcRect l="67160" t="27534" r="6910" b="54263"/>
          <a:stretch/>
        </p:blipFill>
        <p:spPr>
          <a:xfrm flipH="1">
            <a:off x="7433548" y="4695145"/>
            <a:ext cx="738852" cy="741681"/>
          </a:xfrm>
          <a:prstGeom prst="rect">
            <a:avLst/>
          </a:prstGeom>
        </p:spPr>
      </p:pic>
      <p:cxnSp>
        <p:nvCxnSpPr>
          <p:cNvPr id="14" name="直接箭头连接符 13">
            <a:extLst>
              <a:ext uri="{FF2B5EF4-FFF2-40B4-BE49-F238E27FC236}">
                <a16:creationId xmlns:a16="http://schemas.microsoft.com/office/drawing/2014/main" xmlns="" id="{F3B64CD6-39E4-4E2A-88D9-AFCF1E527EEF}"/>
              </a:ext>
            </a:extLst>
          </p:cNvPr>
          <p:cNvCxnSpPr/>
          <p:nvPr/>
        </p:nvCxnSpPr>
        <p:spPr>
          <a:xfrm>
            <a:off x="4215024" y="5092753"/>
            <a:ext cx="1035484" cy="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5" name="TextBox 34">
            <a:extLst>
              <a:ext uri="{FF2B5EF4-FFF2-40B4-BE49-F238E27FC236}">
                <a16:creationId xmlns:a16="http://schemas.microsoft.com/office/drawing/2014/main" xmlns="" id="{A7D70F72-DC4A-44B4-BF01-6D82F557EE91}"/>
              </a:ext>
            </a:extLst>
          </p:cNvPr>
          <p:cNvSpPr txBox="1"/>
          <p:nvPr/>
        </p:nvSpPr>
        <p:spPr>
          <a:xfrm>
            <a:off x="4183950" y="5095994"/>
            <a:ext cx="1066558" cy="338554"/>
          </a:xfrm>
          <a:prstGeom prst="rect">
            <a:avLst/>
          </a:prstGeom>
          <a:noFill/>
        </p:spPr>
        <p:txBody>
          <a:bodyPr wrap="square" rtlCol="0">
            <a:spAutoFit/>
          </a:bodyPr>
          <a:lstStyle/>
          <a:p>
            <a:pPr algn="ctr"/>
            <a:r>
              <a:rPr lang="en-US" altLang="zh-CN" sz="1600" dirty="0" smtClean="0"/>
              <a:t>Transfer</a:t>
            </a:r>
            <a:endParaRPr lang="zh-CN" altLang="en-US" sz="1600" dirty="0"/>
          </a:p>
        </p:txBody>
      </p:sp>
      <p:cxnSp>
        <p:nvCxnSpPr>
          <p:cNvPr id="16" name="直接箭头连接符 15">
            <a:extLst>
              <a:ext uri="{FF2B5EF4-FFF2-40B4-BE49-F238E27FC236}">
                <a16:creationId xmlns:a16="http://schemas.microsoft.com/office/drawing/2014/main" xmlns="" id="{68E1781C-72F2-47E8-9B3D-988A4FE6D389}"/>
              </a:ext>
            </a:extLst>
          </p:cNvPr>
          <p:cNvCxnSpPr/>
          <p:nvPr/>
        </p:nvCxnSpPr>
        <p:spPr>
          <a:xfrm>
            <a:off x="6264602" y="5077940"/>
            <a:ext cx="1035484" cy="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7" name="TextBox 46">
            <a:extLst>
              <a:ext uri="{FF2B5EF4-FFF2-40B4-BE49-F238E27FC236}">
                <a16:creationId xmlns:a16="http://schemas.microsoft.com/office/drawing/2014/main" xmlns="" id="{87162C2E-80FD-4BB7-90F4-26E0DC840CD7}"/>
              </a:ext>
            </a:extLst>
          </p:cNvPr>
          <p:cNvSpPr txBox="1"/>
          <p:nvPr/>
        </p:nvSpPr>
        <p:spPr>
          <a:xfrm>
            <a:off x="6233528" y="5081181"/>
            <a:ext cx="1235500" cy="338554"/>
          </a:xfrm>
          <a:prstGeom prst="rect">
            <a:avLst/>
          </a:prstGeom>
          <a:noFill/>
        </p:spPr>
        <p:txBody>
          <a:bodyPr wrap="square" rtlCol="0">
            <a:spAutoFit/>
          </a:bodyPr>
          <a:lstStyle/>
          <a:p>
            <a:pPr algn="ctr"/>
            <a:r>
              <a:rPr lang="en-US" altLang="zh-CN" sz="1600" dirty="0" smtClean="0"/>
              <a:t>Extract</a:t>
            </a:r>
            <a:endParaRPr lang="zh-CN" altLang="en-US" sz="1600" dirty="0"/>
          </a:p>
        </p:txBody>
      </p:sp>
      <p:sp>
        <p:nvSpPr>
          <p:cNvPr id="18" name="矩形 17">
            <a:extLst>
              <a:ext uri="{FF2B5EF4-FFF2-40B4-BE49-F238E27FC236}">
                <a16:creationId xmlns:a16="http://schemas.microsoft.com/office/drawing/2014/main" xmlns="" id="{2DA3C662-7BCD-4FB4-86B0-241EB192D67B}"/>
              </a:ext>
            </a:extLst>
          </p:cNvPr>
          <p:cNvSpPr/>
          <p:nvPr/>
        </p:nvSpPr>
        <p:spPr>
          <a:xfrm>
            <a:off x="3708265" y="5485728"/>
            <a:ext cx="899492" cy="400110"/>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altLang="zh-CN" sz="20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Stego?</a:t>
            </a:r>
            <a:endParaRPr lang="zh-CN" altLang="en-US" sz="20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19" name="矩形 18">
            <a:extLst>
              <a:ext uri="{FF2B5EF4-FFF2-40B4-BE49-F238E27FC236}">
                <a16:creationId xmlns:a16="http://schemas.microsoft.com/office/drawing/2014/main" xmlns="" id="{5AACE618-F715-4D54-8F6D-4F144F1B7757}"/>
              </a:ext>
            </a:extLst>
          </p:cNvPr>
          <p:cNvSpPr/>
          <p:nvPr/>
        </p:nvSpPr>
        <p:spPr>
          <a:xfrm>
            <a:off x="4836563" y="5485728"/>
            <a:ext cx="917302" cy="400110"/>
          </a:xfrm>
          <a:prstGeom prst="rect">
            <a:avLst/>
          </a:prstGeom>
          <a:noFill/>
        </p:spPr>
        <p:txBody>
          <a:bodyPr wrap="none" lIns="91440" tIns="45720" rIns="91440" bIns="45720">
            <a:spAutoFit/>
            <a:scene3d>
              <a:camera prst="orthographicFront"/>
              <a:lightRig rig="flat" dir="t">
                <a:rot lat="0" lon="0" rev="18900000"/>
              </a:lightRig>
            </a:scene3d>
            <a:sp3d extrusionH="31750" contourW="6350" prstMaterial="powder">
              <a:bevelT w="19050" h="19050" prst="angle"/>
              <a:contourClr>
                <a:schemeClr val="accent3">
                  <a:tint val="100000"/>
                  <a:shade val="100000"/>
                  <a:satMod val="100000"/>
                  <a:hueMod val="100000"/>
                </a:schemeClr>
              </a:contourClr>
            </a:sp3d>
          </a:bodyPr>
          <a:lstStyle/>
          <a:p>
            <a:pPr algn="ctr"/>
            <a:r>
              <a:rPr lang="en-US" altLang="zh-CN" sz="2000" b="1" dirty="0">
                <a:ln w="11430"/>
                <a:solidFill>
                  <a:srgbClr val="92D050"/>
                </a:solidFill>
                <a:effectLst>
                  <a:outerShdw blurRad="50800" dist="39000" dir="5460000" algn="tl">
                    <a:srgbClr val="000000">
                      <a:alpha val="38000"/>
                    </a:srgbClr>
                  </a:outerShdw>
                </a:effectLst>
              </a:rPr>
              <a:t>Cover?</a:t>
            </a:r>
            <a:endParaRPr lang="zh-CN" altLang="en-US" sz="2000" b="1" dirty="0">
              <a:ln w="11430"/>
              <a:solidFill>
                <a:srgbClr val="92D050"/>
              </a:solidFill>
              <a:effectLst>
                <a:outerShdw blurRad="50800" dist="39000" dir="5460000" algn="tl">
                  <a:srgbClr val="000000">
                    <a:alpha val="38000"/>
                  </a:srgbClr>
                </a:outerShdw>
              </a:effectLst>
            </a:endParaRPr>
          </a:p>
        </p:txBody>
      </p:sp>
      <p:pic>
        <p:nvPicPr>
          <p:cNvPr id="20" name="图片 19">
            <a:extLst>
              <a:ext uri="{FF2B5EF4-FFF2-40B4-BE49-F238E27FC236}">
                <a16:creationId xmlns:a16="http://schemas.microsoft.com/office/drawing/2014/main" xmlns="" id="{B268EC81-16B0-4718-BE15-64508701558A}"/>
              </a:ext>
            </a:extLst>
          </p:cNvPr>
          <p:cNvPicPr>
            <a:picLocks noChangeAspect="1"/>
          </p:cNvPicPr>
          <p:nvPr/>
        </p:nvPicPr>
        <p:blipFill rotWithShape="1">
          <a:blip r:embed="rId4">
            <a:extLst>
              <a:ext uri="{28A0092B-C50C-407E-A947-70E740481C1C}">
                <a14:useLocalDpi xmlns:a14="http://schemas.microsoft.com/office/drawing/2010/main" val="0"/>
              </a:ext>
            </a:extLst>
          </a:blip>
          <a:srcRect l="64032" t="4955" r="15681" b="76912"/>
          <a:stretch/>
        </p:blipFill>
        <p:spPr>
          <a:xfrm>
            <a:off x="4374771" y="5895088"/>
            <a:ext cx="662090" cy="846280"/>
          </a:xfrm>
          <a:prstGeom prst="rect">
            <a:avLst/>
          </a:prstGeom>
        </p:spPr>
      </p:pic>
      <p:cxnSp>
        <p:nvCxnSpPr>
          <p:cNvPr id="21" name="直接箭头连接符 20">
            <a:extLst>
              <a:ext uri="{FF2B5EF4-FFF2-40B4-BE49-F238E27FC236}">
                <a16:creationId xmlns:a16="http://schemas.microsoft.com/office/drawing/2014/main" xmlns="" id="{6E50F466-6E22-4877-A9F9-B0D71D433F5B}"/>
              </a:ext>
            </a:extLst>
          </p:cNvPr>
          <p:cNvCxnSpPr>
            <a:cxnSpLocks/>
          </p:cNvCxnSpPr>
          <p:nvPr/>
        </p:nvCxnSpPr>
        <p:spPr>
          <a:xfrm>
            <a:off x="4705816" y="5517200"/>
            <a:ext cx="0" cy="36863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pic>
        <p:nvPicPr>
          <p:cNvPr id="22" name="图片 21">
            <a:extLst>
              <a:ext uri="{FF2B5EF4-FFF2-40B4-BE49-F238E27FC236}">
                <a16:creationId xmlns:a16="http://schemas.microsoft.com/office/drawing/2014/main" xmlns="" id="{2076F218-1CFC-4977-B2ED-FEE9C9085355}"/>
              </a:ext>
            </a:extLst>
          </p:cNvPr>
          <p:cNvPicPr>
            <a:picLocks noChangeAspect="1"/>
          </p:cNvPicPr>
          <p:nvPr/>
        </p:nvPicPr>
        <p:blipFill>
          <a:blip r:embed="rId3"/>
          <a:stretch>
            <a:fillRect/>
          </a:stretch>
        </p:blipFill>
        <p:spPr>
          <a:xfrm>
            <a:off x="5333312" y="4605819"/>
            <a:ext cx="848578" cy="813086"/>
          </a:xfrm>
          <a:prstGeom prst="rect">
            <a:avLst/>
          </a:prstGeom>
        </p:spPr>
      </p:pic>
      <p:pic>
        <p:nvPicPr>
          <p:cNvPr id="23" name="图片 22">
            <a:extLst>
              <a:ext uri="{FF2B5EF4-FFF2-40B4-BE49-F238E27FC236}">
                <a16:creationId xmlns:a16="http://schemas.microsoft.com/office/drawing/2014/main" xmlns="" id="{7C56CB04-5790-4167-A6A8-CE4BDC2569F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442162" y="4479794"/>
            <a:ext cx="753616" cy="552279"/>
          </a:xfrm>
          <a:prstGeom prst="rect">
            <a:avLst/>
          </a:prstGeom>
        </p:spPr>
      </p:pic>
      <p:sp>
        <p:nvSpPr>
          <p:cNvPr id="24" name="TextBox 34">
            <a:extLst>
              <a:ext uri="{FF2B5EF4-FFF2-40B4-BE49-F238E27FC236}">
                <a16:creationId xmlns:a16="http://schemas.microsoft.com/office/drawing/2014/main" xmlns="" id="{A7D70F72-DC4A-44B4-BF01-6D82F557EE91}"/>
              </a:ext>
            </a:extLst>
          </p:cNvPr>
          <p:cNvSpPr txBox="1"/>
          <p:nvPr/>
        </p:nvSpPr>
        <p:spPr>
          <a:xfrm>
            <a:off x="4239962" y="4279043"/>
            <a:ext cx="1235500" cy="338554"/>
          </a:xfrm>
          <a:prstGeom prst="rect">
            <a:avLst/>
          </a:prstGeom>
          <a:noFill/>
        </p:spPr>
        <p:txBody>
          <a:bodyPr wrap="square" rtlCol="0">
            <a:spAutoFit/>
          </a:bodyPr>
          <a:lstStyle/>
          <a:p>
            <a:pPr algn="ctr"/>
            <a:r>
              <a:rPr lang="en-US" altLang="zh-CN" sz="1600" b="1" dirty="0" smtClean="0">
                <a:solidFill>
                  <a:srgbClr val="C00000"/>
                </a:solidFill>
                <a:latin typeface="微软雅黑" panose="020B0503020204020204" pitchFamily="34" charset="-122"/>
                <a:ea typeface="微软雅黑" panose="020B0503020204020204" pitchFamily="34" charset="-122"/>
              </a:rPr>
              <a:t>Network</a:t>
            </a:r>
            <a:endParaRPr lang="zh-CN" altLang="en-US" sz="1600" b="1" dirty="0">
              <a:solidFill>
                <a:srgbClr val="C00000"/>
              </a:solidFill>
            </a:endParaRPr>
          </a:p>
        </p:txBody>
      </p:sp>
      <p:pic>
        <p:nvPicPr>
          <p:cNvPr id="106504" name="Picture 8" descr="https://ss1.baidu.com/6ONXsjip0QIZ8tyhnq/it/u=854054962,3638170049&amp;fm=58&amp;s=88A7C712CC266C1146AE34580300E0EA&amp;bpow=121&amp;bpoh=7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92755" y="2983977"/>
            <a:ext cx="748034" cy="463657"/>
          </a:xfrm>
          <a:prstGeom prst="rect">
            <a:avLst/>
          </a:prstGeom>
          <a:noFill/>
          <a:extLst>
            <a:ext uri="{909E8E84-426E-40DD-AFC4-6F175D3DCCD1}">
              <a14:hiddenFill xmlns:a14="http://schemas.microsoft.com/office/drawing/2010/main">
                <a:solidFill>
                  <a:srgbClr val="FFFFFF"/>
                </a:solidFill>
              </a14:hiddenFill>
            </a:ext>
          </a:extLst>
        </p:spPr>
      </p:pic>
      <p:pic>
        <p:nvPicPr>
          <p:cNvPr id="31" name="图片 30"/>
          <p:cNvPicPr>
            <a:picLocks noChangeAspect="1"/>
          </p:cNvPicPr>
          <p:nvPr/>
        </p:nvPicPr>
        <p:blipFill>
          <a:blip r:embed="rId8"/>
          <a:stretch>
            <a:fillRect/>
          </a:stretch>
        </p:blipFill>
        <p:spPr>
          <a:xfrm>
            <a:off x="3614633" y="1993355"/>
            <a:ext cx="1066800" cy="523875"/>
          </a:xfrm>
          <a:prstGeom prst="rect">
            <a:avLst/>
          </a:prstGeom>
        </p:spPr>
      </p:pic>
      <p:sp>
        <p:nvSpPr>
          <p:cNvPr id="106497" name="云形标注 106496"/>
          <p:cNvSpPr/>
          <p:nvPr/>
        </p:nvSpPr>
        <p:spPr bwMode="auto">
          <a:xfrm>
            <a:off x="4207786" y="4029186"/>
            <a:ext cx="1289647" cy="839974"/>
          </a:xfrm>
          <a:prstGeom prst="cloudCallout">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smtClean="0">
              <a:ln>
                <a:noFill/>
              </a:ln>
              <a:solidFill>
                <a:schemeClr val="tx1"/>
              </a:solidFill>
              <a:effectLst/>
              <a:latin typeface="Times New Roman" pitchFamily="18" charset="0"/>
              <a:ea typeface="宋体" pitchFamily="2" charset="-122"/>
            </a:endParaRPr>
          </a:p>
        </p:txBody>
      </p:sp>
      <p:pic>
        <p:nvPicPr>
          <p:cNvPr id="106499" name="图片 106498"/>
          <p:cNvPicPr>
            <a:picLocks noChangeAspect="1"/>
          </p:cNvPicPr>
          <p:nvPr/>
        </p:nvPicPr>
        <p:blipFill>
          <a:blip r:embed="rId9"/>
          <a:stretch>
            <a:fillRect/>
          </a:stretch>
        </p:blipFill>
        <p:spPr>
          <a:xfrm>
            <a:off x="4011538" y="2599882"/>
            <a:ext cx="1352550" cy="361950"/>
          </a:xfrm>
          <a:prstGeom prst="rect">
            <a:avLst/>
          </a:prstGeom>
        </p:spPr>
      </p:pic>
      <p:sp>
        <p:nvSpPr>
          <p:cNvPr id="106501" name="椭圆 106500"/>
          <p:cNvSpPr/>
          <p:nvPr/>
        </p:nvSpPr>
        <p:spPr bwMode="auto">
          <a:xfrm>
            <a:off x="1576245" y="1831597"/>
            <a:ext cx="6236115" cy="2025527"/>
          </a:xfrm>
          <a:prstGeom prst="ellipse">
            <a:avLst/>
          </a:prstGeom>
          <a:noFill/>
          <a:ln w="19050" cap="flat" cmpd="sng" algn="ctr">
            <a:solidFill>
              <a:srgbClr val="FF0000"/>
            </a:solidFill>
            <a:prstDash val="dash"/>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smtClean="0">
              <a:ln>
                <a:noFill/>
              </a:ln>
              <a:solidFill>
                <a:schemeClr val="tx1"/>
              </a:solidFill>
              <a:effectLst/>
              <a:latin typeface="Times New Roman" pitchFamily="18" charset="0"/>
              <a:ea typeface="宋体" pitchFamily="2" charset="-122"/>
            </a:endParaRPr>
          </a:p>
        </p:txBody>
      </p:sp>
      <p:sp>
        <p:nvSpPr>
          <p:cNvPr id="32" name="矩形 31">
            <a:extLst>
              <a:ext uri="{FF2B5EF4-FFF2-40B4-BE49-F238E27FC236}">
                <a16:creationId xmlns:a16="http://schemas.microsoft.com/office/drawing/2014/main" xmlns="" id="{2DA3C662-7BCD-4FB4-86B0-241EB192D67B}"/>
              </a:ext>
            </a:extLst>
          </p:cNvPr>
          <p:cNvSpPr/>
          <p:nvPr/>
        </p:nvSpPr>
        <p:spPr>
          <a:xfrm>
            <a:off x="772427" y="4007514"/>
            <a:ext cx="1723570" cy="400110"/>
          </a:xfrm>
          <a:prstGeom prst="rect">
            <a:avLst/>
          </a:prstGeom>
          <a:noFill/>
        </p:spPr>
        <p:txBody>
          <a:bodyPr wrap="square" lIns="91440" tIns="45720" rIns="91440" bIns="45720">
            <a:spAutoFit/>
          </a:bodyPr>
          <a:lstStyle/>
          <a:p>
            <a:pPr algn="ctr"/>
            <a:r>
              <a:rPr lang="en-US" altLang="zh-CN" sz="2000" b="1" dirty="0" smtClean="0">
                <a:ln w="9525">
                  <a:solidFill>
                    <a:schemeClr val="bg1"/>
                  </a:solidFill>
                  <a:prstDash val="solid"/>
                </a:ln>
                <a:solidFill>
                  <a:srgbClr val="FF0000"/>
                </a:solidFill>
                <a:effectLst>
                  <a:outerShdw blurRad="12700" dist="38100" dir="2700000" algn="tl" rotWithShape="0">
                    <a:schemeClr val="bg1">
                      <a:lumMod val="50000"/>
                    </a:schemeClr>
                  </a:outerShdw>
                </a:effectLst>
              </a:rPr>
              <a:t>MP3? </a:t>
            </a:r>
            <a:r>
              <a:rPr lang="en-US" altLang="zh-CN" sz="2000" b="1" dirty="0" smtClean="0">
                <a:ln w="9525">
                  <a:solidFill>
                    <a:schemeClr val="bg1"/>
                  </a:solidFill>
                  <a:prstDash val="solid"/>
                </a:ln>
                <a:effectLst>
                  <a:outerShdw blurRad="12700" dist="38100" dir="2700000" algn="tl" rotWithShape="0">
                    <a:schemeClr val="bg1">
                      <a:lumMod val="50000"/>
                    </a:schemeClr>
                  </a:outerShdw>
                </a:effectLst>
              </a:rPr>
              <a:t>WAV? </a:t>
            </a:r>
            <a:endParaRPr lang="zh-CN" altLang="en-US" sz="2000" b="1" dirty="0">
              <a:ln w="9525">
                <a:solidFill>
                  <a:schemeClr val="bg1"/>
                </a:solidFill>
                <a:prstDash val="solid"/>
              </a:ln>
              <a:effectLst>
                <a:outerShdw blurRad="12700" dist="38100" dir="2700000" algn="tl" rotWithShape="0">
                  <a:schemeClr val="bg1">
                    <a:lumMod val="50000"/>
                  </a:schemeClr>
                </a:outerShdw>
              </a:effectLst>
            </a:endParaRPr>
          </a:p>
        </p:txBody>
      </p:sp>
      <p:pic>
        <p:nvPicPr>
          <p:cNvPr id="2" name="图片 1"/>
          <p:cNvPicPr>
            <a:picLocks noChangeAspect="1"/>
          </p:cNvPicPr>
          <p:nvPr/>
        </p:nvPicPr>
        <p:blipFill>
          <a:blip r:embed="rId10"/>
          <a:stretch>
            <a:fillRect/>
          </a:stretch>
        </p:blipFill>
        <p:spPr>
          <a:xfrm>
            <a:off x="4979268" y="2060848"/>
            <a:ext cx="1104900" cy="352425"/>
          </a:xfrm>
          <a:prstGeom prst="rect">
            <a:avLst/>
          </a:prstGeom>
        </p:spPr>
      </p:pic>
      <p:pic>
        <p:nvPicPr>
          <p:cNvPr id="3" name="图片 2"/>
          <p:cNvPicPr>
            <a:picLocks noChangeAspect="1"/>
          </p:cNvPicPr>
          <p:nvPr/>
        </p:nvPicPr>
        <p:blipFill>
          <a:blip r:embed="rId11"/>
          <a:stretch>
            <a:fillRect/>
          </a:stretch>
        </p:blipFill>
        <p:spPr>
          <a:xfrm>
            <a:off x="4158010" y="3117088"/>
            <a:ext cx="1990725" cy="419100"/>
          </a:xfrm>
          <a:prstGeom prst="rect">
            <a:avLst/>
          </a:prstGeom>
        </p:spPr>
      </p:pic>
      <p:sp>
        <p:nvSpPr>
          <p:cNvPr id="7" name="云形 6"/>
          <p:cNvSpPr/>
          <p:nvPr/>
        </p:nvSpPr>
        <p:spPr bwMode="auto">
          <a:xfrm>
            <a:off x="772428" y="3825740"/>
            <a:ext cx="1723570" cy="820152"/>
          </a:xfrm>
          <a:prstGeom prst="cloud">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smtClean="0">
              <a:ln>
                <a:noFill/>
              </a:ln>
              <a:solidFill>
                <a:schemeClr val="tx1"/>
              </a:solidFill>
              <a:effectLst/>
              <a:latin typeface="Times New Roman" pitchFamily="18" charset="0"/>
              <a:ea typeface="宋体" pitchFamily="2" charset="-122"/>
            </a:endParaRPr>
          </a:p>
        </p:txBody>
      </p:sp>
      <p:pic>
        <p:nvPicPr>
          <p:cNvPr id="6" name="图片 5"/>
          <p:cNvPicPr>
            <a:picLocks noChangeAspect="1"/>
          </p:cNvPicPr>
          <p:nvPr/>
        </p:nvPicPr>
        <p:blipFill>
          <a:blip r:embed="rId12"/>
          <a:stretch>
            <a:fillRect/>
          </a:stretch>
        </p:blipFill>
        <p:spPr>
          <a:xfrm>
            <a:off x="2189669" y="2418978"/>
            <a:ext cx="1238250" cy="361950"/>
          </a:xfrm>
          <a:prstGeom prst="rect">
            <a:avLst/>
          </a:prstGeom>
        </p:spPr>
      </p:pic>
      <p:pic>
        <p:nvPicPr>
          <p:cNvPr id="25" name="图片 24"/>
          <p:cNvPicPr>
            <a:picLocks noChangeAspect="1"/>
          </p:cNvPicPr>
          <p:nvPr/>
        </p:nvPicPr>
        <p:blipFill>
          <a:blip r:embed="rId13"/>
          <a:stretch>
            <a:fillRect/>
          </a:stretch>
        </p:blipFill>
        <p:spPr>
          <a:xfrm>
            <a:off x="5951986" y="2555672"/>
            <a:ext cx="1478615" cy="476042"/>
          </a:xfrm>
          <a:prstGeom prst="rect">
            <a:avLst/>
          </a:prstGeom>
        </p:spPr>
      </p:pic>
    </p:spTree>
    <p:extLst>
      <p:ext uri="{BB962C8B-B14F-4D97-AF65-F5344CB8AC3E}">
        <p14:creationId xmlns:p14="http://schemas.microsoft.com/office/powerpoint/2010/main" val="219452012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Times New Roman" panose="02020603050405020304" pitchFamily="18" charset="0"/>
                <a:cs typeface="Times New Roman" panose="02020603050405020304" pitchFamily="18" charset="0"/>
              </a:rPr>
              <a:t>Outline</a:t>
            </a:r>
            <a:endParaRPr lang="zh-CN" altLang="en-US" dirty="0">
              <a:latin typeface="Times New Roman" panose="02020603050405020304" pitchFamily="18" charset="0"/>
              <a:cs typeface="Times New Roman" panose="02020603050405020304" pitchFamily="18" charset="0"/>
            </a:endParaRPr>
          </a:p>
        </p:txBody>
      </p:sp>
      <p:sp>
        <p:nvSpPr>
          <p:cNvPr id="4" name="文本框 3"/>
          <p:cNvSpPr txBox="1"/>
          <p:nvPr/>
        </p:nvSpPr>
        <p:spPr>
          <a:xfrm>
            <a:off x="683568" y="1700808"/>
            <a:ext cx="7488832" cy="584775"/>
          </a:xfrm>
          <a:prstGeom prst="rect">
            <a:avLst/>
          </a:prstGeom>
          <a:noFill/>
        </p:spPr>
        <p:txBody>
          <a:bodyPr wrap="square" rtlCol="0">
            <a:spAutoFit/>
          </a:bodyPr>
          <a:lstStyle/>
          <a:p>
            <a:r>
              <a:rPr lang="en-US" altLang="zh-CN" sz="3200" dirty="0" smtClean="0">
                <a:solidFill>
                  <a:schemeClr val="bg1">
                    <a:lumMod val="95000"/>
                  </a:schemeClr>
                </a:solidFill>
                <a:latin typeface="Times New Roman" panose="02020603050405020304" pitchFamily="18" charset="0"/>
                <a:cs typeface="Times New Roman" panose="02020603050405020304" pitchFamily="18" charset="0"/>
              </a:rPr>
              <a:t>1. Introduction</a:t>
            </a:r>
          </a:p>
        </p:txBody>
      </p:sp>
      <p:sp>
        <p:nvSpPr>
          <p:cNvPr id="5" name="文本框 4"/>
          <p:cNvSpPr txBox="1"/>
          <p:nvPr/>
        </p:nvSpPr>
        <p:spPr>
          <a:xfrm>
            <a:off x="701130" y="2526789"/>
            <a:ext cx="7488832" cy="584775"/>
          </a:xfrm>
          <a:prstGeom prst="rect">
            <a:avLst/>
          </a:prstGeom>
          <a:noFill/>
        </p:spPr>
        <p:txBody>
          <a:bodyPr wrap="square" rtlCol="0">
            <a:spAutoFit/>
          </a:bodyPr>
          <a:lstStyle/>
          <a:p>
            <a:r>
              <a:rPr lang="en-US" altLang="zh-CN" sz="3200" dirty="0" smtClean="0">
                <a:latin typeface="Times New Roman" panose="02020603050405020304" pitchFamily="18" charset="0"/>
                <a:cs typeface="Times New Roman" panose="02020603050405020304" pitchFamily="18" charset="0"/>
              </a:rPr>
              <a:t>2. </a:t>
            </a:r>
            <a:r>
              <a:rPr lang="en-US" altLang="zh-CN" sz="3200" dirty="0" smtClean="0">
                <a:latin typeface="Times New Roman" panose="02020603050405020304" pitchFamily="18" charset="0"/>
                <a:cs typeface="Times New Roman" panose="02020603050405020304" pitchFamily="18" charset="0"/>
              </a:rPr>
              <a:t>Impact of steganography on MP3 audio</a:t>
            </a:r>
            <a:endParaRPr lang="en-US" altLang="zh-CN" sz="3200" dirty="0" smtClean="0">
              <a:latin typeface="Times New Roman" panose="02020603050405020304" pitchFamily="18" charset="0"/>
              <a:cs typeface="Times New Roman" panose="02020603050405020304" pitchFamily="18" charset="0"/>
            </a:endParaRPr>
          </a:p>
        </p:txBody>
      </p:sp>
      <p:sp>
        <p:nvSpPr>
          <p:cNvPr id="6" name="文本框 5"/>
          <p:cNvSpPr txBox="1"/>
          <p:nvPr/>
        </p:nvSpPr>
        <p:spPr>
          <a:xfrm>
            <a:off x="683568" y="3352770"/>
            <a:ext cx="7488832" cy="584775"/>
          </a:xfrm>
          <a:prstGeom prst="rect">
            <a:avLst/>
          </a:prstGeom>
          <a:noFill/>
        </p:spPr>
        <p:txBody>
          <a:bodyPr wrap="square" rtlCol="0">
            <a:spAutoFit/>
          </a:bodyPr>
          <a:lstStyle/>
          <a:p>
            <a:r>
              <a:rPr lang="en-US" altLang="zh-CN" sz="3200" dirty="0" smtClean="0">
                <a:solidFill>
                  <a:schemeClr val="bg1">
                    <a:lumMod val="95000"/>
                  </a:schemeClr>
                </a:solidFill>
                <a:latin typeface="Times New Roman" panose="02020603050405020304" pitchFamily="18" charset="0"/>
                <a:cs typeface="Times New Roman" panose="02020603050405020304" pitchFamily="18" charset="0"/>
              </a:rPr>
              <a:t>3. Overview of network</a:t>
            </a:r>
            <a:endParaRPr lang="en-US" altLang="zh-CN" sz="3200" dirty="0">
              <a:solidFill>
                <a:schemeClr val="bg1">
                  <a:lumMod val="95000"/>
                </a:schemeClr>
              </a:solidFill>
              <a:latin typeface="Times New Roman" panose="02020603050405020304" pitchFamily="18" charset="0"/>
              <a:cs typeface="Times New Roman" panose="02020603050405020304" pitchFamily="18" charset="0"/>
            </a:endParaRPr>
          </a:p>
        </p:txBody>
      </p:sp>
      <p:sp>
        <p:nvSpPr>
          <p:cNvPr id="8" name="文本框 7"/>
          <p:cNvSpPr txBox="1"/>
          <p:nvPr/>
        </p:nvSpPr>
        <p:spPr>
          <a:xfrm>
            <a:off x="701130" y="4178751"/>
            <a:ext cx="7488832" cy="584775"/>
          </a:xfrm>
          <a:prstGeom prst="rect">
            <a:avLst/>
          </a:prstGeom>
          <a:noFill/>
        </p:spPr>
        <p:txBody>
          <a:bodyPr wrap="square" rtlCol="0">
            <a:spAutoFit/>
          </a:bodyPr>
          <a:lstStyle/>
          <a:p>
            <a:r>
              <a:rPr lang="en-US" altLang="zh-CN" sz="3200" dirty="0" smtClean="0">
                <a:solidFill>
                  <a:schemeClr val="bg1">
                    <a:lumMod val="95000"/>
                  </a:schemeClr>
                </a:solidFill>
                <a:latin typeface="Times New Roman" panose="02020603050405020304" pitchFamily="18" charset="0"/>
                <a:cs typeface="Times New Roman" panose="02020603050405020304" pitchFamily="18" charset="0"/>
              </a:rPr>
              <a:t>4. Experiments and analysis</a:t>
            </a:r>
            <a:endParaRPr lang="en-US" altLang="zh-CN" sz="3200" dirty="0">
              <a:solidFill>
                <a:schemeClr val="bg1">
                  <a:lumMod val="95000"/>
                </a:schemeClr>
              </a:solidFill>
              <a:latin typeface="Times New Roman" panose="02020603050405020304" pitchFamily="18" charset="0"/>
              <a:cs typeface="Times New Roman" panose="02020603050405020304" pitchFamily="18" charset="0"/>
            </a:endParaRPr>
          </a:p>
        </p:txBody>
      </p:sp>
      <p:sp>
        <p:nvSpPr>
          <p:cNvPr id="9" name="文本框 8"/>
          <p:cNvSpPr txBox="1"/>
          <p:nvPr/>
        </p:nvSpPr>
        <p:spPr>
          <a:xfrm>
            <a:off x="682849" y="5004733"/>
            <a:ext cx="7488832" cy="584775"/>
          </a:xfrm>
          <a:prstGeom prst="rect">
            <a:avLst/>
          </a:prstGeom>
          <a:noFill/>
        </p:spPr>
        <p:txBody>
          <a:bodyPr wrap="square" rtlCol="0">
            <a:spAutoFit/>
          </a:bodyPr>
          <a:lstStyle/>
          <a:p>
            <a:r>
              <a:rPr lang="en-US" altLang="zh-CN" sz="3200" dirty="0" smtClean="0">
                <a:solidFill>
                  <a:schemeClr val="bg1">
                    <a:lumMod val="95000"/>
                  </a:schemeClr>
                </a:solidFill>
                <a:latin typeface="Times New Roman" panose="02020603050405020304" pitchFamily="18" charset="0"/>
                <a:cs typeface="Times New Roman" panose="02020603050405020304" pitchFamily="18" charset="0"/>
              </a:rPr>
              <a:t>5. Conclusion</a:t>
            </a:r>
            <a:endParaRPr lang="zh-CN" altLang="en-US" sz="3200" dirty="0">
              <a:solidFill>
                <a:schemeClr val="bg1">
                  <a:lumMod val="9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6334754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27050" y="1222152"/>
            <a:ext cx="7485534" cy="430887"/>
          </a:xfrm>
          <a:prstGeom prst="rect">
            <a:avLst/>
          </a:prstGeom>
          <a:noFill/>
        </p:spPr>
        <p:txBody>
          <a:bodyPr wrap="square" rtlCol="0">
            <a:spAutoFit/>
          </a:bodyPr>
          <a:lstStyle/>
          <a:p>
            <a:pPr marL="171450" indent="-171450">
              <a:buFont typeface="Wingdings" panose="05000000000000000000" charset="0"/>
              <a:buChar char="p"/>
            </a:pPr>
            <a:r>
              <a:rPr lang="zh-CN" altLang="en-US" sz="2200" dirty="0" smtClean="0">
                <a:latin typeface="Times New Roman" panose="02020603050405020304" pitchFamily="18" charset="0"/>
                <a:cs typeface="Times New Roman" panose="02020603050405020304" pitchFamily="18" charset="0"/>
                <a:sym typeface="+mn-ea"/>
              </a:rPr>
              <a:t> </a:t>
            </a:r>
            <a:r>
              <a:rPr lang="en-US" altLang="zh-CN" sz="2200" dirty="0">
                <a:latin typeface="Times New Roman" panose="02020603050405020304" pitchFamily="18" charset="0"/>
                <a:cs typeface="Times New Roman" panose="02020603050405020304" pitchFamily="18" charset="0"/>
              </a:rPr>
              <a:t>MP3 Steganography in the Entropy Code domain</a:t>
            </a:r>
            <a:endParaRPr lang="zh-CN" altLang="en-US" sz="2200" dirty="0">
              <a:latin typeface="Times New Roman" panose="02020603050405020304" pitchFamily="18" charset="0"/>
              <a:cs typeface="Times New Roman" panose="02020603050405020304" pitchFamily="18" charset="0"/>
            </a:endParaRPr>
          </a:p>
        </p:txBody>
      </p:sp>
      <p:sp>
        <p:nvSpPr>
          <p:cNvPr id="5" name="标题 3"/>
          <p:cNvSpPr>
            <a:spLocks noGrp="1"/>
          </p:cNvSpPr>
          <p:nvPr>
            <p:ph type="title"/>
          </p:nvPr>
        </p:nvSpPr>
        <p:spPr>
          <a:xfrm>
            <a:off x="179512" y="777874"/>
            <a:ext cx="8964488" cy="628905"/>
          </a:xfrm>
        </p:spPr>
        <p:txBody>
          <a:bodyPr/>
          <a:lstStyle/>
          <a:p>
            <a:pPr algn="l"/>
            <a:r>
              <a:rPr lang="en-US" altLang="zh-CN" sz="2200" b="0" dirty="0">
                <a:latin typeface="Times New Roman" panose="02020603050405020304" pitchFamily="18" charset="0"/>
                <a:cs typeface="Times New Roman" panose="02020603050405020304" pitchFamily="18" charset="0"/>
              </a:rPr>
              <a:t>CNN-based Steganalysis of MP3 Steganography in the Entropy Code Domain</a:t>
            </a:r>
          </a:p>
        </p:txBody>
      </p:sp>
      <mc:AlternateContent xmlns:mc="http://schemas.openxmlformats.org/markup-compatibility/2006">
        <mc:Choice xmlns:a14="http://schemas.microsoft.com/office/drawing/2010/main" Requires="a14">
          <p:sp>
            <p:nvSpPr>
              <p:cNvPr id="6" name="文本框 5"/>
              <p:cNvSpPr txBox="1"/>
              <p:nvPr/>
            </p:nvSpPr>
            <p:spPr>
              <a:xfrm>
                <a:off x="2712396" y="2119551"/>
                <a:ext cx="1508938" cy="330540"/>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𝐿</m:t>
                      </m:r>
                      <m:d>
                        <m:dPr>
                          <m:ctrlPr>
                            <a:rPr lang="en-US" altLang="zh-CN" b="0" i="1" smtClean="0">
                              <a:latin typeface="Cambria Math" panose="02040503050406030204" pitchFamily="18" charset="0"/>
                            </a:rPr>
                          </m:ctrlPr>
                        </m:dPr>
                        <m:e>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h</m:t>
                              </m:r>
                            </m:e>
                            <m:sub>
                              <m:r>
                                <a:rPr lang="en-US" altLang="zh-CN" i="1">
                                  <a:latin typeface="Cambria Math" panose="02040503050406030204" pitchFamily="18" charset="0"/>
                                </a:rPr>
                                <m:t>𝑖</m:t>
                              </m:r>
                            </m:sub>
                            <m:sup>
                              <m:r>
                                <a:rPr lang="en-US" altLang="zh-CN" i="1">
                                  <a:latin typeface="Cambria Math" panose="02040503050406030204" pitchFamily="18" charset="0"/>
                                </a:rPr>
                                <m:t>𝑘</m:t>
                              </m:r>
                            </m:sup>
                          </m:sSubSup>
                        </m:e>
                      </m:d>
                      <m:r>
                        <a:rPr lang="en-US" altLang="zh-CN" b="0" i="1" smtClean="0">
                          <a:latin typeface="Cambria Math" panose="02040503050406030204" pitchFamily="18" charset="0"/>
                        </a:rPr>
                        <m:t>=</m:t>
                      </m:r>
                      <m:r>
                        <a:rPr lang="en-US" altLang="zh-CN" b="0" i="1" smtClean="0">
                          <a:latin typeface="Cambria Math" panose="02040503050406030204" pitchFamily="18" charset="0"/>
                        </a:rPr>
                        <m:t>𝐿</m:t>
                      </m:r>
                      <m:r>
                        <a:rPr lang="en-US" altLang="zh-CN" b="0" i="1" smtClean="0">
                          <a:latin typeface="Cambria Math" panose="02040503050406030204" pitchFamily="18" charset="0"/>
                        </a:rPr>
                        <m:t>(</m:t>
                      </m:r>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h</m:t>
                          </m:r>
                        </m:e>
                        <m:sub>
                          <m:r>
                            <a:rPr lang="en-US" altLang="zh-CN" b="0" i="1" smtClean="0">
                              <a:latin typeface="Cambria Math" panose="02040503050406030204" pitchFamily="18" charset="0"/>
                            </a:rPr>
                            <m:t>𝑗</m:t>
                          </m:r>
                        </m:sub>
                        <m:sup>
                          <m:r>
                            <a:rPr lang="en-US" altLang="zh-CN" b="0" i="1" smtClean="0">
                              <a:latin typeface="Cambria Math" panose="02040503050406030204" pitchFamily="18" charset="0"/>
                            </a:rPr>
                            <m:t>𝑘</m:t>
                          </m:r>
                        </m:sup>
                      </m:sSubSup>
                      <m:r>
                        <a:rPr lang="en-US" altLang="zh-CN" b="0" i="1" smtClean="0">
                          <a:latin typeface="Cambria Math" panose="02040503050406030204" pitchFamily="18" charset="0"/>
                        </a:rPr>
                        <m:t>)</m:t>
                      </m:r>
                    </m:oMath>
                  </m:oMathPara>
                </a14:m>
                <a:endParaRPr lang="zh-CN" altLang="en-US" dirty="0">
                  <a:latin typeface="Times New Roman" panose="02020603050405020304" pitchFamily="18" charset="0"/>
                  <a:cs typeface="Times New Roman" panose="02020603050405020304" pitchFamily="18" charset="0"/>
                </a:endParaRPr>
              </a:p>
            </p:txBody>
          </p:sp>
        </mc:Choice>
        <mc:Fallback>
          <p:sp>
            <p:nvSpPr>
              <p:cNvPr id="6" name="文本框 5"/>
              <p:cNvSpPr txBox="1">
                <a:spLocks noRot="1" noChangeAspect="1" noMove="1" noResize="1" noEditPoints="1" noAdjustHandles="1" noChangeArrowheads="1" noChangeShapeType="1" noTextEdit="1"/>
              </p:cNvSpPr>
              <p:nvPr/>
            </p:nvSpPr>
            <p:spPr>
              <a:xfrm>
                <a:off x="2712396" y="2119551"/>
                <a:ext cx="1508938" cy="330540"/>
              </a:xfrm>
              <a:prstGeom prst="rect">
                <a:avLst/>
              </a:prstGeom>
              <a:blipFill rotWithShape="0">
                <a:blip r:embed="rId3"/>
                <a:stretch>
                  <a:fillRect l="-3644" t="-1852" r="-5668" b="-24074"/>
                </a:stretch>
              </a:blipFill>
            </p:spPr>
            <p:txBody>
              <a:bodyPr/>
              <a:lstStyle/>
              <a:p>
                <a:r>
                  <a:rPr lang="zh-CN" altLang="en-US">
                    <a:noFill/>
                  </a:rPr>
                  <a:t> </a:t>
                </a:r>
              </a:p>
            </p:txBody>
          </p:sp>
        </mc:Fallback>
      </mc:AlternateContent>
      <p:sp>
        <p:nvSpPr>
          <p:cNvPr id="7" name="文本框 6"/>
          <p:cNvSpPr txBox="1"/>
          <p:nvPr/>
        </p:nvSpPr>
        <p:spPr>
          <a:xfrm>
            <a:off x="380023" y="2119551"/>
            <a:ext cx="1069552" cy="369332"/>
          </a:xfrm>
          <a:prstGeom prst="rect">
            <a:avLst/>
          </a:prstGeom>
          <a:noFill/>
        </p:spPr>
        <p:txBody>
          <a:bodyPr wrap="square" rtlCol="0">
            <a:spAutoFit/>
          </a:bodyPr>
          <a:lstStyle/>
          <a:p>
            <a:r>
              <a:rPr lang="en-US" altLang="zh-CN" dirty="0" smtClean="0">
                <a:solidFill>
                  <a:srgbClr val="FF0000"/>
                </a:solidFill>
                <a:latin typeface="Times New Roman" panose="02020603050405020304" pitchFamily="18" charset="0"/>
                <a:cs typeface="Times New Roman" panose="02020603050405020304" pitchFamily="18" charset="0"/>
              </a:rPr>
              <a:t>Length</a:t>
            </a:r>
            <a:endParaRPr lang="zh-CN" altLang="en-US" dirty="0">
              <a:solidFill>
                <a:srgbClr val="FF0000"/>
              </a:solidFill>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10" name="文本框 9"/>
              <p:cNvSpPr txBox="1"/>
              <p:nvPr/>
            </p:nvSpPr>
            <p:spPr>
              <a:xfrm>
                <a:off x="2339752" y="3129670"/>
                <a:ext cx="2202461" cy="330540"/>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𝑆</m:t>
                      </m:r>
                      <m:d>
                        <m:dPr>
                          <m:ctrlPr>
                            <a:rPr lang="en-US" altLang="zh-CN" b="0" i="1" smtClean="0">
                              <a:latin typeface="Cambria Math" panose="02040503050406030204" pitchFamily="18" charset="0"/>
                            </a:rPr>
                          </m:ctrlPr>
                        </m:dPr>
                        <m:e>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up>
                              <m:r>
                                <a:rPr lang="en-US" altLang="zh-CN" b="0" i="1" smtClean="0">
                                  <a:latin typeface="Cambria Math" panose="02040503050406030204" pitchFamily="18" charset="0"/>
                                </a:rPr>
                                <m:t>𝑘</m:t>
                              </m:r>
                            </m:sup>
                          </m:sSubSup>
                          <m:r>
                            <a:rPr lang="en-US" altLang="zh-CN" b="0" i="1" smtClean="0">
                              <a:latin typeface="Cambria Math" panose="02040503050406030204" pitchFamily="18" charset="0"/>
                            </a:rPr>
                            <m:t>,</m:t>
                          </m:r>
                          <m:sSubSup>
                            <m:sSubSupPr>
                              <m:ctrlPr>
                                <a:rPr lang="en-US" altLang="zh-CN" i="1">
                                  <a:latin typeface="Cambria Math" panose="02040503050406030204" pitchFamily="18" charset="0"/>
                                </a:rPr>
                              </m:ctrlPr>
                            </m:sSubSup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𝑖</m:t>
                              </m:r>
                            </m:sub>
                            <m:sup>
                              <m:r>
                                <a:rPr lang="en-US" altLang="zh-CN" b="0" i="1" smtClean="0">
                                  <a:latin typeface="Cambria Math" panose="02040503050406030204" pitchFamily="18" charset="0"/>
                                </a:rPr>
                                <m:t>𝑘</m:t>
                              </m:r>
                            </m:sup>
                          </m:sSubSup>
                        </m:e>
                      </m:d>
                      <m:r>
                        <a:rPr lang="en-US" altLang="zh-CN" b="0" i="1" smtClean="0">
                          <a:latin typeface="Cambria Math" panose="02040503050406030204" pitchFamily="18" charset="0"/>
                        </a:rPr>
                        <m:t>=</m:t>
                      </m:r>
                      <m:r>
                        <a:rPr lang="en-US" altLang="zh-CN" b="0" i="1" smtClean="0">
                          <a:latin typeface="Cambria Math" panose="02040503050406030204" pitchFamily="18" charset="0"/>
                        </a:rPr>
                        <m:t>𝑆</m:t>
                      </m:r>
                      <m:r>
                        <a:rPr lang="en-US" altLang="zh-CN" b="0" i="1" smtClean="0">
                          <a:latin typeface="Cambria Math" panose="02040503050406030204" pitchFamily="18" charset="0"/>
                        </a:rPr>
                        <m:t>(</m:t>
                      </m:r>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𝑥</m:t>
                          </m:r>
                        </m:e>
                        <m:sub>
                          <m:r>
                            <a:rPr lang="en-US" altLang="zh-CN" b="0" i="1" smtClean="0">
                              <a:latin typeface="Cambria Math" panose="02040503050406030204" pitchFamily="18" charset="0"/>
                            </a:rPr>
                            <m:t>𝑗</m:t>
                          </m:r>
                        </m:sub>
                        <m:sup>
                          <m:r>
                            <a:rPr lang="en-US" altLang="zh-CN" i="1">
                              <a:latin typeface="Cambria Math" panose="02040503050406030204" pitchFamily="18" charset="0"/>
                            </a:rPr>
                            <m:t>𝑘</m:t>
                          </m:r>
                        </m:sup>
                      </m:sSubSup>
                      <m:r>
                        <a:rPr lang="en-US" altLang="zh-CN" i="1">
                          <a:latin typeface="Cambria Math" panose="02040503050406030204" pitchFamily="18" charset="0"/>
                        </a:rPr>
                        <m:t>,</m:t>
                      </m:r>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𝑦</m:t>
                          </m:r>
                        </m:e>
                        <m:sub>
                          <m:r>
                            <a:rPr lang="en-US" altLang="zh-CN" b="0" i="1" smtClean="0">
                              <a:latin typeface="Cambria Math" panose="02040503050406030204" pitchFamily="18" charset="0"/>
                            </a:rPr>
                            <m:t>𝑗</m:t>
                          </m:r>
                        </m:sub>
                        <m:sup>
                          <m:r>
                            <a:rPr lang="en-US" altLang="zh-CN" i="1">
                              <a:latin typeface="Cambria Math" panose="02040503050406030204" pitchFamily="18" charset="0"/>
                            </a:rPr>
                            <m:t>𝑘</m:t>
                          </m:r>
                        </m:sup>
                      </m:sSubSup>
                      <m:r>
                        <a:rPr lang="en-US" altLang="zh-CN" b="0" i="1" smtClean="0">
                          <a:latin typeface="Cambria Math" panose="02040503050406030204" pitchFamily="18" charset="0"/>
                        </a:rPr>
                        <m:t>)</m:t>
                      </m:r>
                    </m:oMath>
                  </m:oMathPara>
                </a14:m>
                <a:endParaRPr lang="zh-CN" altLang="en-US" dirty="0">
                  <a:latin typeface="Times New Roman" panose="02020603050405020304" pitchFamily="18" charset="0"/>
                  <a:cs typeface="Times New Roman" panose="02020603050405020304" pitchFamily="18" charset="0"/>
                </a:endParaRPr>
              </a:p>
            </p:txBody>
          </p:sp>
        </mc:Choice>
        <mc:Fallback>
          <p:sp>
            <p:nvSpPr>
              <p:cNvPr id="10" name="文本框 9"/>
              <p:cNvSpPr txBox="1">
                <a:spLocks noRot="1" noChangeAspect="1" noMove="1" noResize="1" noEditPoints="1" noAdjustHandles="1" noChangeArrowheads="1" noChangeShapeType="1" noTextEdit="1"/>
              </p:cNvSpPr>
              <p:nvPr/>
            </p:nvSpPr>
            <p:spPr>
              <a:xfrm>
                <a:off x="2339752" y="3129670"/>
                <a:ext cx="2202461" cy="330540"/>
              </a:xfrm>
              <a:prstGeom prst="rect">
                <a:avLst/>
              </a:prstGeom>
              <a:blipFill rotWithShape="0">
                <a:blip r:embed="rId4"/>
                <a:stretch>
                  <a:fillRect l="-2216" r="-3601" b="-21818"/>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1" name="文本框 10"/>
              <p:cNvSpPr txBox="1"/>
              <p:nvPr/>
            </p:nvSpPr>
            <p:spPr>
              <a:xfrm>
                <a:off x="1831791" y="4139788"/>
                <a:ext cx="3218382" cy="33054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𝐺</m:t>
                      </m:r>
                      <m:d>
                        <m:dPr>
                          <m:ctrlPr>
                            <a:rPr lang="en-US" altLang="zh-CN" i="1">
                              <a:latin typeface="Cambria Math" panose="02040503050406030204" pitchFamily="18" charset="0"/>
                            </a:rPr>
                          </m:ctrlPr>
                        </m:dPr>
                        <m:e>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𝑥</m:t>
                              </m:r>
                            </m:e>
                            <m:sub>
                              <m:r>
                                <a:rPr lang="en-US" altLang="zh-CN" i="1">
                                  <a:latin typeface="Cambria Math" panose="02040503050406030204" pitchFamily="18" charset="0"/>
                                </a:rPr>
                                <m:t>𝑖</m:t>
                              </m:r>
                            </m:sub>
                            <m:sup>
                              <m:r>
                                <a:rPr lang="en-US" altLang="zh-CN" i="1">
                                  <a:latin typeface="Cambria Math" panose="02040503050406030204" pitchFamily="18" charset="0"/>
                                </a:rPr>
                                <m:t>𝑘</m:t>
                              </m:r>
                            </m:sup>
                          </m:sSubSup>
                        </m:e>
                      </m:d>
                      <m:r>
                        <a:rPr lang="en-US" altLang="zh-CN" i="1">
                          <a:latin typeface="Cambria Math" panose="02040503050406030204" pitchFamily="18" charset="0"/>
                        </a:rPr>
                        <m:t>=</m:t>
                      </m:r>
                      <m:r>
                        <a:rPr lang="en-US" altLang="zh-CN" b="0" i="1" smtClean="0">
                          <a:latin typeface="Cambria Math" panose="02040503050406030204" pitchFamily="18" charset="0"/>
                        </a:rPr>
                        <m:t>𝐺</m:t>
                      </m:r>
                      <m:d>
                        <m:dPr>
                          <m:ctrlPr>
                            <a:rPr lang="en-US" altLang="zh-CN" b="0" i="1" smtClean="0">
                              <a:latin typeface="Cambria Math" panose="02040503050406030204" pitchFamily="18" charset="0"/>
                            </a:rPr>
                          </m:ctrlPr>
                        </m:dPr>
                        <m:e>
                          <m:sSubSup>
                            <m:sSubSupPr>
                              <m:ctrlPr>
                                <a:rPr lang="en-US" altLang="zh-CN" i="1">
                                  <a:latin typeface="Cambria Math" panose="02040503050406030204" pitchFamily="18" charset="0"/>
                                </a:rPr>
                              </m:ctrlPr>
                            </m:sSubSup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𝑖</m:t>
                              </m:r>
                            </m:sub>
                            <m:sup>
                              <m:r>
                                <a:rPr lang="en-US" altLang="zh-CN" i="1">
                                  <a:latin typeface="Cambria Math" panose="02040503050406030204" pitchFamily="18" charset="0"/>
                                </a:rPr>
                                <m:t>𝑘</m:t>
                              </m:r>
                            </m:sup>
                          </m:sSubSup>
                        </m:e>
                      </m:d>
                      <m:r>
                        <a:rPr lang="en-US" altLang="zh-CN" b="0" i="1" smtClean="0">
                          <a:latin typeface="Cambria Math" panose="02040503050406030204" pitchFamily="18" charset="0"/>
                        </a:rPr>
                        <m:t>,</m:t>
                      </m:r>
                      <m:r>
                        <a:rPr lang="en-US" altLang="zh-CN" i="1">
                          <a:latin typeface="Cambria Math" panose="02040503050406030204" pitchFamily="18" charset="0"/>
                        </a:rPr>
                        <m:t>𝐺</m:t>
                      </m:r>
                      <m:d>
                        <m:dPr>
                          <m:ctrlPr>
                            <a:rPr lang="en-US" altLang="zh-CN" i="1">
                              <a:latin typeface="Cambria Math" panose="02040503050406030204" pitchFamily="18" charset="0"/>
                            </a:rPr>
                          </m:ctrlPr>
                        </m:dPr>
                        <m:e>
                          <m:sSubSup>
                            <m:sSubSupPr>
                              <m:ctrlPr>
                                <a:rPr lang="en-US" altLang="zh-CN" i="1">
                                  <a:latin typeface="Cambria Math" panose="02040503050406030204" pitchFamily="18" charset="0"/>
                                </a:rPr>
                              </m:ctrlPr>
                            </m:sSubSupPr>
                            <m:e>
                              <m:r>
                                <a:rPr lang="en-US" altLang="zh-CN" i="1" smtClean="0">
                                  <a:latin typeface="Cambria Math" panose="02040503050406030204" pitchFamily="18" charset="0"/>
                                </a:rPr>
                                <m:t>𝑥</m:t>
                              </m:r>
                            </m:e>
                            <m:sub>
                              <m:r>
                                <a:rPr lang="en-US" altLang="zh-CN" b="0" i="1" smtClean="0">
                                  <a:latin typeface="Cambria Math" panose="02040503050406030204" pitchFamily="18" charset="0"/>
                                </a:rPr>
                                <m:t>𝑗</m:t>
                              </m:r>
                            </m:sub>
                            <m:sup>
                              <m:r>
                                <a:rPr lang="en-US" altLang="zh-CN" i="1">
                                  <a:latin typeface="Cambria Math" panose="02040503050406030204" pitchFamily="18" charset="0"/>
                                </a:rPr>
                                <m:t>𝑘</m:t>
                              </m:r>
                            </m:sup>
                          </m:sSubSup>
                        </m:e>
                      </m:d>
                      <m:r>
                        <a:rPr lang="en-US" altLang="zh-CN" i="1">
                          <a:latin typeface="Cambria Math" panose="02040503050406030204" pitchFamily="18" charset="0"/>
                        </a:rPr>
                        <m:t>=</m:t>
                      </m:r>
                      <m:r>
                        <a:rPr lang="en-US" altLang="zh-CN" i="1">
                          <a:latin typeface="Cambria Math" panose="02040503050406030204" pitchFamily="18" charset="0"/>
                        </a:rPr>
                        <m:t>𝐺</m:t>
                      </m:r>
                      <m:d>
                        <m:dPr>
                          <m:ctrlPr>
                            <a:rPr lang="en-US" altLang="zh-CN" i="1">
                              <a:latin typeface="Cambria Math" panose="02040503050406030204" pitchFamily="18" charset="0"/>
                            </a:rPr>
                          </m:ctrlPr>
                        </m:dPr>
                        <m:e>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𝑦</m:t>
                              </m:r>
                            </m:e>
                            <m:sub>
                              <m:r>
                                <a:rPr lang="en-US" altLang="zh-CN" b="0" i="1" smtClean="0">
                                  <a:latin typeface="Cambria Math" panose="02040503050406030204" pitchFamily="18" charset="0"/>
                                </a:rPr>
                                <m:t>𝑗</m:t>
                              </m:r>
                            </m:sub>
                            <m:sup>
                              <m:r>
                                <a:rPr lang="en-US" altLang="zh-CN" i="1">
                                  <a:latin typeface="Cambria Math" panose="02040503050406030204" pitchFamily="18" charset="0"/>
                                </a:rPr>
                                <m:t>𝑘</m:t>
                              </m:r>
                            </m:sup>
                          </m:sSubSup>
                        </m:e>
                      </m:d>
                    </m:oMath>
                  </m:oMathPara>
                </a14:m>
                <a:endParaRPr lang="zh-CN" altLang="en-US" dirty="0">
                  <a:latin typeface="Times New Roman" panose="02020603050405020304" pitchFamily="18" charset="0"/>
                  <a:cs typeface="Times New Roman" panose="02020603050405020304" pitchFamily="18" charset="0"/>
                </a:endParaRPr>
              </a:p>
            </p:txBody>
          </p:sp>
        </mc:Choice>
        <mc:Fallback>
          <p:sp>
            <p:nvSpPr>
              <p:cNvPr id="11" name="文本框 10"/>
              <p:cNvSpPr txBox="1">
                <a:spLocks noRot="1" noChangeAspect="1" noMove="1" noResize="1" noEditPoints="1" noAdjustHandles="1" noChangeArrowheads="1" noChangeShapeType="1" noTextEdit="1"/>
              </p:cNvSpPr>
              <p:nvPr/>
            </p:nvSpPr>
            <p:spPr>
              <a:xfrm>
                <a:off x="1831791" y="4139788"/>
                <a:ext cx="3218382" cy="330540"/>
              </a:xfrm>
              <a:prstGeom prst="rect">
                <a:avLst/>
              </a:prstGeom>
              <a:blipFill rotWithShape="0">
                <a:blip r:embed="rId5"/>
                <a:stretch>
                  <a:fillRect l="-1136" b="-24074"/>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2" name="矩形 11"/>
              <p:cNvSpPr/>
              <p:nvPr/>
            </p:nvSpPr>
            <p:spPr>
              <a:xfrm>
                <a:off x="1158620" y="5124281"/>
                <a:ext cx="2178610" cy="369332"/>
              </a:xfrm>
              <a:prstGeom prst="rect">
                <a:avLst/>
              </a:prstGeom>
            </p:spPr>
            <p:txBody>
              <a:bodyPr wrap="none">
                <a:spAutoFit/>
              </a:bodyPr>
              <a:lstStyle/>
              <a:p>
                <a14:m>
                  <m:oMath xmlns:m="http://schemas.openxmlformats.org/officeDocument/2006/math">
                    <m:r>
                      <a:rPr lang="en-US" altLang="zh-CN" i="1">
                        <a:latin typeface="Cambria Math" panose="02040503050406030204" pitchFamily="18" charset="0"/>
                      </a:rPr>
                      <m:t>h</m:t>
                    </m:r>
                  </m:oMath>
                </a14:m>
                <a:r>
                  <a:rPr lang="en-US" altLang="zh-CN" dirty="0" smtClean="0">
                    <a:latin typeface="Times New Roman" panose="02020603050405020304" pitchFamily="18" charset="0"/>
                    <a:cs typeface="Times New Roman" panose="02020603050405020304" pitchFamily="18" charset="0"/>
                  </a:rPr>
                  <a:t>: huffman codeword</a:t>
                </a:r>
                <a:endParaRPr lang="zh-CN" altLang="en-US" dirty="0">
                  <a:latin typeface="Times New Roman" panose="02020603050405020304" pitchFamily="18" charset="0"/>
                  <a:cs typeface="Times New Roman" panose="02020603050405020304" pitchFamily="18" charset="0"/>
                </a:endParaRPr>
              </a:p>
            </p:txBody>
          </p:sp>
        </mc:Choice>
        <mc:Fallback>
          <p:sp>
            <p:nvSpPr>
              <p:cNvPr id="12" name="矩形 11"/>
              <p:cNvSpPr>
                <a:spLocks noRot="1" noChangeAspect="1" noMove="1" noResize="1" noEditPoints="1" noAdjustHandles="1" noChangeArrowheads="1" noChangeShapeType="1" noTextEdit="1"/>
              </p:cNvSpPr>
              <p:nvPr/>
            </p:nvSpPr>
            <p:spPr>
              <a:xfrm>
                <a:off x="1158620" y="5124281"/>
                <a:ext cx="2178610" cy="369332"/>
              </a:xfrm>
              <a:prstGeom prst="rect">
                <a:avLst/>
              </a:prstGeom>
              <a:blipFill rotWithShape="0">
                <a:blip r:embed="rId6"/>
                <a:stretch>
                  <a:fillRect t="-10000" r="-1681" b="-26667"/>
                </a:stretch>
              </a:blipFill>
            </p:spPr>
            <p:txBody>
              <a:bodyPr/>
              <a:lstStyle/>
              <a:p>
                <a:r>
                  <a:rPr lang="zh-CN" altLang="en-US">
                    <a:noFill/>
                  </a:rPr>
                  <a:t> </a:t>
                </a:r>
              </a:p>
            </p:txBody>
          </p:sp>
        </mc:Fallback>
      </mc:AlternateContent>
      <p:pic>
        <p:nvPicPr>
          <p:cNvPr id="14" name="图片 13"/>
          <p:cNvPicPr>
            <a:picLocks noChangeAspect="1"/>
          </p:cNvPicPr>
          <p:nvPr/>
        </p:nvPicPr>
        <p:blipFill>
          <a:blip r:embed="rId7"/>
          <a:stretch>
            <a:fillRect/>
          </a:stretch>
        </p:blipFill>
        <p:spPr>
          <a:xfrm>
            <a:off x="5650730" y="1943178"/>
            <a:ext cx="2675372" cy="2697659"/>
          </a:xfrm>
          <a:prstGeom prst="rect">
            <a:avLst/>
          </a:prstGeom>
        </p:spPr>
      </p:pic>
      <mc:AlternateContent xmlns:mc="http://schemas.openxmlformats.org/markup-compatibility/2006">
        <mc:Choice xmlns:a14="http://schemas.microsoft.com/office/drawing/2010/main" Requires="a14">
          <p:sp>
            <p:nvSpPr>
              <p:cNvPr id="15" name="文本框 14"/>
              <p:cNvSpPr txBox="1"/>
              <p:nvPr/>
            </p:nvSpPr>
            <p:spPr>
              <a:xfrm>
                <a:off x="6048596" y="1578967"/>
                <a:ext cx="486800" cy="34592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Sup>
                        <m:sSubSupPr>
                          <m:ctrlPr>
                            <a:rPr lang="el-GR" altLang="zh-CN" i="1" smtClean="0">
                              <a:latin typeface="Cambria Math" panose="02040503050406030204" pitchFamily="18" charset="0"/>
                              <a:ea typeface="Cambria Math" panose="02040503050406030204" pitchFamily="18" charset="0"/>
                            </a:rPr>
                          </m:ctrlPr>
                        </m:sSubSupPr>
                        <m:e>
                          <m:r>
                            <a:rPr lang="el-GR" altLang="zh-CN" i="1">
                              <a:latin typeface="Cambria Math" panose="02040503050406030204" pitchFamily="18" charset="0"/>
                              <a:ea typeface="Cambria Math" panose="02040503050406030204" pitchFamily="18" charset="0"/>
                            </a:rPr>
                            <m:t>𝛱</m:t>
                          </m:r>
                        </m:e>
                        <m:sub>
                          <m:r>
                            <a:rPr lang="en-US" altLang="zh-CN" b="0" i="1" smtClean="0">
                              <a:latin typeface="Cambria Math" panose="02040503050406030204" pitchFamily="18" charset="0"/>
                              <a:ea typeface="Cambria Math" panose="02040503050406030204" pitchFamily="18" charset="0"/>
                            </a:rPr>
                            <m:t>1</m:t>
                          </m:r>
                        </m:sub>
                        <m:sup>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𝑘</m:t>
                          </m:r>
                          <m:r>
                            <a:rPr lang="en-US" altLang="zh-CN" b="0" i="1" smtClean="0">
                              <a:latin typeface="Cambria Math" panose="02040503050406030204" pitchFamily="18" charset="0"/>
                              <a:ea typeface="Cambria Math" panose="02040503050406030204" pitchFamily="18" charset="0"/>
                            </a:rPr>
                            <m:t>)</m:t>
                          </m:r>
                        </m:sup>
                      </m:sSubSup>
                    </m:oMath>
                  </m:oMathPara>
                </a14:m>
                <a:endParaRPr lang="zh-CN" altLang="en-US" dirty="0">
                  <a:latin typeface="Times New Roman" panose="02020603050405020304" pitchFamily="18" charset="0"/>
                  <a:cs typeface="Times New Roman" panose="02020603050405020304" pitchFamily="18" charset="0"/>
                </a:endParaRPr>
              </a:p>
            </p:txBody>
          </p:sp>
        </mc:Choice>
        <mc:Fallback>
          <p:sp>
            <p:nvSpPr>
              <p:cNvPr id="15" name="文本框 14"/>
              <p:cNvSpPr txBox="1">
                <a:spLocks noRot="1" noChangeAspect="1" noMove="1" noResize="1" noEditPoints="1" noAdjustHandles="1" noChangeArrowheads="1" noChangeShapeType="1" noTextEdit="1"/>
              </p:cNvSpPr>
              <p:nvPr/>
            </p:nvSpPr>
            <p:spPr>
              <a:xfrm>
                <a:off x="6048596" y="1578967"/>
                <a:ext cx="486800" cy="345929"/>
              </a:xfrm>
              <a:prstGeom prst="rect">
                <a:avLst/>
              </a:prstGeom>
              <a:blipFill rotWithShape="0">
                <a:blip r:embed="rId8"/>
                <a:stretch>
                  <a:fillRect l="-10000" t="-3509" r="-10000" b="-17544"/>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6" name="文本框 15"/>
              <p:cNvSpPr txBox="1"/>
              <p:nvPr/>
            </p:nvSpPr>
            <p:spPr>
              <a:xfrm>
                <a:off x="7542546" y="1582367"/>
                <a:ext cx="486800" cy="347916"/>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Sup>
                        <m:sSubSupPr>
                          <m:ctrlPr>
                            <a:rPr lang="el-GR" altLang="zh-CN" i="1" smtClean="0">
                              <a:latin typeface="Cambria Math" panose="02040503050406030204" pitchFamily="18" charset="0"/>
                              <a:ea typeface="Cambria Math" panose="02040503050406030204" pitchFamily="18" charset="0"/>
                            </a:rPr>
                          </m:ctrlPr>
                        </m:sSubSupPr>
                        <m:e>
                          <m:r>
                            <a:rPr lang="el-GR" altLang="zh-CN" i="1">
                              <a:latin typeface="Cambria Math" panose="02040503050406030204" pitchFamily="18" charset="0"/>
                              <a:ea typeface="Cambria Math" panose="02040503050406030204" pitchFamily="18" charset="0"/>
                            </a:rPr>
                            <m:t>𝛱</m:t>
                          </m:r>
                        </m:e>
                        <m:sub>
                          <m:r>
                            <a:rPr lang="en-US" altLang="zh-CN" b="0" i="1" smtClean="0">
                              <a:latin typeface="Cambria Math" panose="02040503050406030204" pitchFamily="18" charset="0"/>
                              <a:ea typeface="Cambria Math" panose="02040503050406030204" pitchFamily="18" charset="0"/>
                            </a:rPr>
                            <m:t>0</m:t>
                          </m:r>
                        </m:sub>
                        <m:sup>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𝑘</m:t>
                          </m:r>
                          <m:r>
                            <a:rPr lang="en-US" altLang="zh-CN" b="0" i="1" smtClean="0">
                              <a:latin typeface="Cambria Math" panose="02040503050406030204" pitchFamily="18" charset="0"/>
                              <a:ea typeface="Cambria Math" panose="02040503050406030204" pitchFamily="18" charset="0"/>
                            </a:rPr>
                            <m:t>)</m:t>
                          </m:r>
                        </m:sup>
                      </m:sSubSup>
                    </m:oMath>
                  </m:oMathPara>
                </a14:m>
                <a:endParaRPr lang="zh-CN" altLang="en-US" dirty="0">
                  <a:latin typeface="Times New Roman" panose="02020603050405020304" pitchFamily="18" charset="0"/>
                  <a:cs typeface="Times New Roman" panose="02020603050405020304" pitchFamily="18" charset="0"/>
                </a:endParaRPr>
              </a:p>
            </p:txBody>
          </p:sp>
        </mc:Choice>
        <mc:Fallback>
          <p:sp>
            <p:nvSpPr>
              <p:cNvPr id="16" name="文本框 15"/>
              <p:cNvSpPr txBox="1">
                <a:spLocks noRot="1" noChangeAspect="1" noMove="1" noResize="1" noEditPoints="1" noAdjustHandles="1" noChangeArrowheads="1" noChangeShapeType="1" noTextEdit="1"/>
              </p:cNvSpPr>
              <p:nvPr/>
            </p:nvSpPr>
            <p:spPr>
              <a:xfrm>
                <a:off x="7542546" y="1582367"/>
                <a:ext cx="486800" cy="347916"/>
              </a:xfrm>
              <a:prstGeom prst="rect">
                <a:avLst/>
              </a:prstGeom>
              <a:blipFill rotWithShape="0">
                <a:blip r:embed="rId9"/>
                <a:stretch>
                  <a:fillRect l="-10000" t="-3509" r="-10000" b="-15789"/>
                </a:stretch>
              </a:blipFill>
            </p:spPr>
            <p:txBody>
              <a:bodyPr/>
              <a:lstStyle/>
              <a:p>
                <a:r>
                  <a:rPr lang="zh-CN" altLang="en-US">
                    <a:noFill/>
                  </a:rPr>
                  <a:t> </a:t>
                </a:r>
              </a:p>
            </p:txBody>
          </p:sp>
        </mc:Fallback>
      </mc:AlternateContent>
      <p:sp>
        <p:nvSpPr>
          <p:cNvPr id="17" name="文本框 16"/>
          <p:cNvSpPr txBox="1"/>
          <p:nvPr/>
        </p:nvSpPr>
        <p:spPr>
          <a:xfrm>
            <a:off x="380023" y="3129670"/>
            <a:ext cx="1069552" cy="369332"/>
          </a:xfrm>
          <a:prstGeom prst="rect">
            <a:avLst/>
          </a:prstGeom>
          <a:noFill/>
        </p:spPr>
        <p:txBody>
          <a:bodyPr wrap="square" rtlCol="0">
            <a:spAutoFit/>
          </a:bodyPr>
          <a:lstStyle/>
          <a:p>
            <a:r>
              <a:rPr lang="en-US" altLang="zh-CN" dirty="0" smtClean="0">
                <a:solidFill>
                  <a:srgbClr val="FF0000"/>
                </a:solidFill>
                <a:latin typeface="Times New Roman" panose="02020603050405020304" pitchFamily="18" charset="0"/>
                <a:cs typeface="Times New Roman" panose="02020603050405020304" pitchFamily="18" charset="0"/>
              </a:rPr>
              <a:t>Sign bits</a:t>
            </a:r>
            <a:endParaRPr lang="zh-CN" altLang="en-US" dirty="0">
              <a:solidFill>
                <a:srgbClr val="FF0000"/>
              </a:solidFill>
              <a:latin typeface="Times New Roman" panose="02020603050405020304" pitchFamily="18" charset="0"/>
              <a:cs typeface="Times New Roman" panose="02020603050405020304" pitchFamily="18" charset="0"/>
            </a:endParaRPr>
          </a:p>
        </p:txBody>
      </p:sp>
      <p:sp>
        <p:nvSpPr>
          <p:cNvPr id="18" name="文本框 17"/>
          <p:cNvSpPr txBox="1"/>
          <p:nvPr/>
        </p:nvSpPr>
        <p:spPr>
          <a:xfrm>
            <a:off x="380023" y="4139788"/>
            <a:ext cx="1069552" cy="369332"/>
          </a:xfrm>
          <a:prstGeom prst="rect">
            <a:avLst/>
          </a:prstGeom>
          <a:noFill/>
        </p:spPr>
        <p:txBody>
          <a:bodyPr wrap="square" rtlCol="0">
            <a:spAutoFit/>
          </a:bodyPr>
          <a:lstStyle/>
          <a:p>
            <a:r>
              <a:rPr lang="en-US" altLang="zh-CN" dirty="0" smtClean="0">
                <a:solidFill>
                  <a:srgbClr val="FF0000"/>
                </a:solidFill>
                <a:latin typeface="Times New Roman" panose="02020603050405020304" pitchFamily="18" charset="0"/>
                <a:cs typeface="Times New Roman" panose="02020603050405020304" pitchFamily="18" charset="0"/>
              </a:rPr>
              <a:t>Linbits</a:t>
            </a:r>
            <a:endParaRPr lang="zh-CN" altLang="en-US" dirty="0">
              <a:solidFill>
                <a:srgbClr val="FF0000"/>
              </a:solidFill>
              <a:latin typeface="Times New Roman" panose="02020603050405020304" pitchFamily="18" charset="0"/>
              <a:cs typeface="Times New Roman" panose="02020603050405020304" pitchFamily="18" charset="0"/>
            </a:endParaRPr>
          </a:p>
        </p:txBody>
      </p:sp>
      <p:sp>
        <p:nvSpPr>
          <p:cNvPr id="19" name="矩形 18"/>
          <p:cNvSpPr/>
          <p:nvPr/>
        </p:nvSpPr>
        <p:spPr>
          <a:xfrm>
            <a:off x="5285799" y="4571836"/>
            <a:ext cx="3574366" cy="369332"/>
          </a:xfrm>
          <a:prstGeom prst="rect">
            <a:avLst/>
          </a:prstGeom>
        </p:spPr>
        <p:txBody>
          <a:bodyPr wrap="square">
            <a:spAutoFit/>
          </a:bodyPr>
          <a:lstStyle/>
          <a:p>
            <a:r>
              <a:rPr lang="en-US" altLang="zh-CN" dirty="0" smtClean="0">
                <a:latin typeface="Times New Roman" panose="02020603050405020304" pitchFamily="18" charset="0"/>
                <a:cs typeface="Times New Roman" panose="02020603050405020304" pitchFamily="18" charset="0"/>
              </a:rPr>
              <a:t>An example of mapping relationship</a:t>
            </a:r>
            <a:endParaRPr lang="zh-CN" altLang="en-US" dirty="0">
              <a:latin typeface="Times New Roman" panose="02020603050405020304" pitchFamily="18" charset="0"/>
              <a:cs typeface="Times New Roman" panose="02020603050405020304" pitchFamily="18" charset="0"/>
            </a:endParaRPr>
          </a:p>
        </p:txBody>
      </p:sp>
      <p:sp>
        <p:nvSpPr>
          <p:cNvPr id="20" name="文本框 19"/>
          <p:cNvSpPr txBox="1"/>
          <p:nvPr/>
        </p:nvSpPr>
        <p:spPr>
          <a:xfrm>
            <a:off x="387576" y="4797152"/>
            <a:ext cx="1069552" cy="369332"/>
          </a:xfrm>
          <a:prstGeom prst="rect">
            <a:avLst/>
          </a:prstGeom>
          <a:noFill/>
        </p:spPr>
        <p:txBody>
          <a:bodyPr wrap="square" rtlCol="0">
            <a:spAutoFit/>
          </a:bodyPr>
          <a:lstStyle/>
          <a:p>
            <a:r>
              <a:rPr lang="en-US" altLang="zh-CN" dirty="0" smtClean="0">
                <a:latin typeface="Times New Roman" panose="02020603050405020304" pitchFamily="18" charset="0"/>
                <a:cs typeface="Times New Roman" panose="02020603050405020304" pitchFamily="18" charset="0"/>
              </a:rPr>
              <a:t>Variables</a:t>
            </a:r>
            <a:endParaRPr lang="zh-CN" alt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21" name="矩形 20"/>
              <p:cNvSpPr/>
              <p:nvPr/>
            </p:nvSpPr>
            <p:spPr>
              <a:xfrm>
                <a:off x="1158620" y="5575293"/>
                <a:ext cx="2473113" cy="369332"/>
              </a:xfrm>
              <a:prstGeom prst="rect">
                <a:avLst/>
              </a:prstGeom>
            </p:spPr>
            <p:txBody>
              <a:bodyPr wrap="none">
                <a:spAutoFit/>
              </a:bodyPr>
              <a:lstStyle/>
              <a:p>
                <a14:m>
                  <m:oMath xmlns:m="http://schemas.openxmlformats.org/officeDocument/2006/math">
                    <m:r>
                      <a:rPr lang="en-US" altLang="zh-CN" b="0" i="1" smtClean="0">
                        <a:latin typeface="Cambria Math" panose="02040503050406030204" pitchFamily="18" charset="0"/>
                      </a:rPr>
                      <m:t>𝑘</m:t>
                    </m:r>
                  </m:oMath>
                </a14:m>
                <a:r>
                  <a:rPr lang="en-US" altLang="zh-CN" dirty="0" smtClean="0">
                    <a:latin typeface="Times New Roman" panose="02020603050405020304" pitchFamily="18" charset="0"/>
                    <a:cs typeface="Times New Roman" panose="02020603050405020304" pitchFamily="18" charset="0"/>
                  </a:rPr>
                  <a:t>: k</a:t>
                </a:r>
                <a:r>
                  <a:rPr lang="en-US" altLang="zh-CN" baseline="30000" dirty="0" smtClean="0">
                    <a:latin typeface="Times New Roman" panose="02020603050405020304" pitchFamily="18" charset="0"/>
                    <a:cs typeface="Times New Roman" panose="02020603050405020304" pitchFamily="18" charset="0"/>
                  </a:rPr>
                  <a:t>th</a:t>
                </a:r>
                <a:r>
                  <a:rPr lang="en-US" altLang="zh-CN" dirty="0" smtClean="0">
                    <a:latin typeface="Times New Roman" panose="02020603050405020304" pitchFamily="18" charset="0"/>
                    <a:cs typeface="Times New Roman" panose="02020603050405020304" pitchFamily="18" charset="0"/>
                  </a:rPr>
                  <a:t> huffman codeword</a:t>
                </a:r>
                <a:endParaRPr lang="zh-CN" altLang="en-US" dirty="0">
                  <a:latin typeface="Times New Roman" panose="02020603050405020304" pitchFamily="18" charset="0"/>
                  <a:cs typeface="Times New Roman" panose="02020603050405020304" pitchFamily="18" charset="0"/>
                </a:endParaRPr>
              </a:p>
            </p:txBody>
          </p:sp>
        </mc:Choice>
        <mc:Fallback>
          <p:sp>
            <p:nvSpPr>
              <p:cNvPr id="21" name="矩形 20"/>
              <p:cNvSpPr>
                <a:spLocks noRot="1" noChangeAspect="1" noMove="1" noResize="1" noEditPoints="1" noAdjustHandles="1" noChangeArrowheads="1" noChangeShapeType="1" noTextEdit="1"/>
              </p:cNvSpPr>
              <p:nvPr/>
            </p:nvSpPr>
            <p:spPr>
              <a:xfrm>
                <a:off x="1158620" y="5575293"/>
                <a:ext cx="2473113" cy="369332"/>
              </a:xfrm>
              <a:prstGeom prst="rect">
                <a:avLst/>
              </a:prstGeom>
              <a:blipFill rotWithShape="0">
                <a:blip r:embed="rId10"/>
                <a:stretch>
                  <a:fillRect t="-10000" r="-1232" b="-2666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2" name="矩形 21"/>
              <p:cNvSpPr/>
              <p:nvPr/>
            </p:nvSpPr>
            <p:spPr>
              <a:xfrm>
                <a:off x="4459511" y="5139282"/>
                <a:ext cx="2474011" cy="369332"/>
              </a:xfrm>
              <a:prstGeom prst="rect">
                <a:avLst/>
              </a:prstGeom>
            </p:spPr>
            <p:txBody>
              <a:bodyPr wrap="none">
                <a:spAutoFit/>
              </a:bodyPr>
              <a:lstStyle/>
              <a:p>
                <a14:m>
                  <m:oMath xmlns:m="http://schemas.openxmlformats.org/officeDocument/2006/math">
                    <m:r>
                      <a:rPr lang="en-US" altLang="zh-CN" b="0" i="1" smtClean="0">
                        <a:latin typeface="Cambria Math" panose="02040503050406030204" pitchFamily="18" charset="0"/>
                      </a:rPr>
                      <m:t>𝑥</m:t>
                    </m:r>
                  </m:oMath>
                </a14:m>
                <a:r>
                  <a:rPr lang="en-US" altLang="zh-CN" dirty="0" smtClean="0">
                    <a:latin typeface="Times New Roman" panose="02020603050405020304" pitchFamily="18" charset="0"/>
                    <a:cs typeface="Times New Roman" panose="02020603050405020304" pitchFamily="18" charset="0"/>
                  </a:rPr>
                  <a:t>: QMDCT coefficient </a:t>
                </a:r>
                <a14:m>
                  <m:oMath xmlns:m="http://schemas.openxmlformats.org/officeDocument/2006/math">
                    <m:r>
                      <a:rPr lang="en-US" altLang="zh-CN" i="1">
                        <a:latin typeface="Cambria Math" panose="02040503050406030204" pitchFamily="18" charset="0"/>
                      </a:rPr>
                      <m:t>𝑥</m:t>
                    </m:r>
                  </m:oMath>
                </a14:m>
                <a:endParaRPr lang="zh-CN" altLang="en-US" dirty="0">
                  <a:latin typeface="Times New Roman" panose="02020603050405020304" pitchFamily="18" charset="0"/>
                  <a:cs typeface="Times New Roman" panose="02020603050405020304" pitchFamily="18" charset="0"/>
                </a:endParaRPr>
              </a:p>
            </p:txBody>
          </p:sp>
        </mc:Choice>
        <mc:Fallback>
          <p:sp>
            <p:nvSpPr>
              <p:cNvPr id="22" name="矩形 21"/>
              <p:cNvSpPr>
                <a:spLocks noRot="1" noChangeAspect="1" noMove="1" noResize="1" noEditPoints="1" noAdjustHandles="1" noChangeArrowheads="1" noChangeShapeType="1" noTextEdit="1"/>
              </p:cNvSpPr>
              <p:nvPr/>
            </p:nvSpPr>
            <p:spPr>
              <a:xfrm>
                <a:off x="4459511" y="5139282"/>
                <a:ext cx="2474011" cy="369332"/>
              </a:xfrm>
              <a:prstGeom prst="rect">
                <a:avLst/>
              </a:prstGeom>
              <a:blipFill rotWithShape="0">
                <a:blip r:embed="rId11"/>
                <a:stretch>
                  <a:fillRect t="-8197" b="-24590"/>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3" name="矩形 22"/>
              <p:cNvSpPr/>
              <p:nvPr/>
            </p:nvSpPr>
            <p:spPr>
              <a:xfrm>
                <a:off x="4459511" y="5575293"/>
                <a:ext cx="2502223" cy="369332"/>
              </a:xfrm>
              <a:prstGeom prst="rect">
                <a:avLst/>
              </a:prstGeom>
            </p:spPr>
            <p:txBody>
              <a:bodyPr wrap="none">
                <a:spAutoFit/>
              </a:bodyPr>
              <a:lstStyle/>
              <a:p>
                <a14:m>
                  <m:oMath xmlns:m="http://schemas.openxmlformats.org/officeDocument/2006/math">
                    <m:r>
                      <a:rPr lang="en-US" altLang="zh-CN" b="0" i="1" smtClean="0">
                        <a:latin typeface="Cambria Math" panose="02040503050406030204" pitchFamily="18" charset="0"/>
                      </a:rPr>
                      <m:t>𝑦</m:t>
                    </m:r>
                  </m:oMath>
                </a14:m>
                <a:r>
                  <a:rPr lang="en-US" altLang="zh-CN" dirty="0" smtClean="0">
                    <a:latin typeface="Times New Roman" panose="02020603050405020304" pitchFamily="18" charset="0"/>
                    <a:cs typeface="Times New Roman" panose="02020603050405020304" pitchFamily="18" charset="0"/>
                  </a:rPr>
                  <a:t>: QMDCT coefficient </a:t>
                </a:r>
                <a14:m>
                  <m:oMath xmlns:m="http://schemas.openxmlformats.org/officeDocument/2006/math">
                    <m:r>
                      <a:rPr lang="en-US" altLang="zh-CN" b="0" i="1" smtClean="0">
                        <a:latin typeface="Cambria Math" panose="02040503050406030204" pitchFamily="18" charset="0"/>
                      </a:rPr>
                      <m:t>𝑦</m:t>
                    </m:r>
                  </m:oMath>
                </a14:m>
                <a:endParaRPr lang="zh-CN" altLang="en-US" dirty="0">
                  <a:latin typeface="Times New Roman" panose="02020603050405020304" pitchFamily="18" charset="0"/>
                  <a:cs typeface="Times New Roman" panose="02020603050405020304" pitchFamily="18" charset="0"/>
                </a:endParaRPr>
              </a:p>
            </p:txBody>
          </p:sp>
        </mc:Choice>
        <mc:Fallback>
          <p:sp>
            <p:nvSpPr>
              <p:cNvPr id="23" name="矩形 22"/>
              <p:cNvSpPr>
                <a:spLocks noRot="1" noChangeAspect="1" noMove="1" noResize="1" noEditPoints="1" noAdjustHandles="1" noChangeArrowheads="1" noChangeShapeType="1" noTextEdit="1"/>
              </p:cNvSpPr>
              <p:nvPr/>
            </p:nvSpPr>
            <p:spPr>
              <a:xfrm>
                <a:off x="4459511" y="5575293"/>
                <a:ext cx="2502223" cy="369332"/>
              </a:xfrm>
              <a:prstGeom prst="rect">
                <a:avLst/>
              </a:prstGeom>
              <a:blipFill rotWithShape="0">
                <a:blip r:embed="rId12"/>
                <a:stretch>
                  <a:fillRect t="-10000" b="-2666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4" name="文本框 23"/>
              <p:cNvSpPr txBox="1"/>
              <p:nvPr/>
            </p:nvSpPr>
            <p:spPr>
              <a:xfrm>
                <a:off x="1259632" y="5984248"/>
                <a:ext cx="3938194" cy="345929"/>
              </a:xfrm>
              <a:prstGeom prst="rect">
                <a:avLst/>
              </a:prstGeom>
              <a:noFill/>
            </p:spPr>
            <p:txBody>
              <a:bodyPr wrap="none" lIns="0" tIns="0" rIns="0" bIns="0" rtlCol="0">
                <a:spAutoFit/>
              </a:bodyPr>
              <a:lstStyle/>
              <a:p>
                <a14:m>
                  <m:oMath xmlns:m="http://schemas.openxmlformats.org/officeDocument/2006/math">
                    <m:sSubSup>
                      <m:sSubSupPr>
                        <m:ctrlPr>
                          <a:rPr lang="el-GR" altLang="zh-CN" i="1" smtClean="0">
                            <a:latin typeface="Cambria Math" panose="02040503050406030204" pitchFamily="18" charset="0"/>
                            <a:ea typeface="Cambria Math" panose="02040503050406030204" pitchFamily="18" charset="0"/>
                          </a:rPr>
                        </m:ctrlPr>
                      </m:sSubSupPr>
                      <m:e>
                        <m:r>
                          <a:rPr lang="el-GR" altLang="zh-CN" i="1">
                            <a:latin typeface="Cambria Math" panose="02040503050406030204" pitchFamily="18" charset="0"/>
                            <a:ea typeface="Cambria Math" panose="02040503050406030204" pitchFamily="18" charset="0"/>
                          </a:rPr>
                          <m:t>𝛱</m:t>
                        </m:r>
                      </m:e>
                      <m:sub>
                        <m:r>
                          <a:rPr lang="en-US" altLang="zh-CN" b="0" i="1" smtClean="0">
                            <a:latin typeface="Cambria Math" panose="02040503050406030204" pitchFamily="18" charset="0"/>
                            <a:ea typeface="Cambria Math" panose="02040503050406030204" pitchFamily="18" charset="0"/>
                          </a:rPr>
                          <m:t>1</m:t>
                        </m:r>
                      </m:sub>
                      <m:sup>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𝑘</m:t>
                        </m:r>
                        <m:r>
                          <a:rPr lang="en-US" altLang="zh-CN" b="0" i="1" smtClean="0">
                            <a:latin typeface="Cambria Math" panose="02040503050406030204" pitchFamily="18" charset="0"/>
                            <a:ea typeface="Cambria Math" panose="02040503050406030204" pitchFamily="18" charset="0"/>
                          </a:rPr>
                          <m:t>)</m:t>
                        </m:r>
                        <m:r>
                          <m:rPr>
                            <m:nor/>
                          </m:rPr>
                          <a:rPr lang="zh-CN" altLang="en-US" dirty="0">
                            <a:latin typeface="Times New Roman" panose="02020603050405020304" pitchFamily="18" charset="0"/>
                            <a:cs typeface="Times New Roman" panose="02020603050405020304" pitchFamily="18" charset="0"/>
                          </a:rPr>
                          <m:t> </m:t>
                        </m:r>
                      </m:sup>
                    </m:sSubSup>
                  </m:oMath>
                </a14:m>
                <a:r>
                  <a:rPr lang="en-US" altLang="zh-CN" dirty="0" smtClean="0">
                    <a:latin typeface="Times New Roman" panose="02020603050405020304" pitchFamily="18" charset="0"/>
                    <a:cs typeface="Times New Roman" panose="02020603050405020304" pitchFamily="18" charset="0"/>
                  </a:rPr>
                  <a:t>: the set of codeword with </a:t>
                </a:r>
                <a:r>
                  <a:rPr lang="en-US" altLang="zh-CN" dirty="0" smtClean="0">
                    <a:solidFill>
                      <a:srgbClr val="FF0000"/>
                    </a:solidFill>
                    <a:latin typeface="Times New Roman" panose="02020603050405020304" pitchFamily="18" charset="0"/>
                    <a:cs typeface="Times New Roman" panose="02020603050405020304" pitchFamily="18" charset="0"/>
                  </a:rPr>
                  <a:t>odd order</a:t>
                </a:r>
                <a:endParaRPr lang="zh-CN" altLang="en-US" dirty="0">
                  <a:solidFill>
                    <a:srgbClr val="FF0000"/>
                  </a:solidFill>
                  <a:latin typeface="Times New Roman" panose="02020603050405020304" pitchFamily="18" charset="0"/>
                  <a:cs typeface="Times New Roman" panose="02020603050405020304" pitchFamily="18" charset="0"/>
                </a:endParaRPr>
              </a:p>
            </p:txBody>
          </p:sp>
        </mc:Choice>
        <mc:Fallback>
          <p:sp>
            <p:nvSpPr>
              <p:cNvPr id="24" name="文本框 23"/>
              <p:cNvSpPr txBox="1">
                <a:spLocks noRot="1" noChangeAspect="1" noMove="1" noResize="1" noEditPoints="1" noAdjustHandles="1" noChangeArrowheads="1" noChangeShapeType="1" noTextEdit="1"/>
              </p:cNvSpPr>
              <p:nvPr/>
            </p:nvSpPr>
            <p:spPr>
              <a:xfrm>
                <a:off x="1259632" y="5984248"/>
                <a:ext cx="3938194" cy="345929"/>
              </a:xfrm>
              <a:prstGeom prst="rect">
                <a:avLst/>
              </a:prstGeom>
              <a:blipFill rotWithShape="0">
                <a:blip r:embed="rId13"/>
                <a:stretch>
                  <a:fillRect l="-2167" t="-7143" r="-310" b="-37500"/>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5" name="文本框 24"/>
              <p:cNvSpPr txBox="1"/>
              <p:nvPr/>
            </p:nvSpPr>
            <p:spPr>
              <a:xfrm>
                <a:off x="1259632" y="6414795"/>
                <a:ext cx="4026167" cy="347916"/>
              </a:xfrm>
              <a:prstGeom prst="rect">
                <a:avLst/>
              </a:prstGeom>
              <a:noFill/>
            </p:spPr>
            <p:txBody>
              <a:bodyPr wrap="none" lIns="0" tIns="0" rIns="0" bIns="0" rtlCol="0">
                <a:spAutoFit/>
              </a:bodyPr>
              <a:lstStyle/>
              <a:p>
                <a14:m>
                  <m:oMath xmlns:m="http://schemas.openxmlformats.org/officeDocument/2006/math">
                    <m:sSubSup>
                      <m:sSubSupPr>
                        <m:ctrlPr>
                          <a:rPr lang="el-GR" altLang="zh-CN" i="1" smtClean="0">
                            <a:latin typeface="Cambria Math" panose="02040503050406030204" pitchFamily="18" charset="0"/>
                            <a:ea typeface="Cambria Math" panose="02040503050406030204" pitchFamily="18" charset="0"/>
                          </a:rPr>
                        </m:ctrlPr>
                      </m:sSubSupPr>
                      <m:e>
                        <m:r>
                          <a:rPr lang="el-GR" altLang="zh-CN" i="1">
                            <a:latin typeface="Cambria Math" panose="02040503050406030204" pitchFamily="18" charset="0"/>
                            <a:ea typeface="Cambria Math" panose="02040503050406030204" pitchFamily="18" charset="0"/>
                          </a:rPr>
                          <m:t>𝛱</m:t>
                        </m:r>
                      </m:e>
                      <m:sub>
                        <m:r>
                          <a:rPr lang="en-US" altLang="zh-CN" b="0" i="1" smtClean="0">
                            <a:latin typeface="Cambria Math" panose="02040503050406030204" pitchFamily="18" charset="0"/>
                            <a:ea typeface="Cambria Math" panose="02040503050406030204" pitchFamily="18" charset="0"/>
                          </a:rPr>
                          <m:t>0</m:t>
                        </m:r>
                      </m:sub>
                      <m:sup>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𝑘</m:t>
                        </m:r>
                        <m:r>
                          <a:rPr lang="en-US" altLang="zh-CN" b="0" i="1" smtClean="0">
                            <a:latin typeface="Cambria Math" panose="02040503050406030204" pitchFamily="18" charset="0"/>
                            <a:ea typeface="Cambria Math" panose="02040503050406030204" pitchFamily="18" charset="0"/>
                          </a:rPr>
                          <m:t>)</m:t>
                        </m:r>
                        <m:r>
                          <m:rPr>
                            <m:nor/>
                          </m:rPr>
                          <a:rPr lang="zh-CN" altLang="en-US" dirty="0">
                            <a:latin typeface="Times New Roman" panose="02020603050405020304" pitchFamily="18" charset="0"/>
                            <a:cs typeface="Times New Roman" panose="02020603050405020304" pitchFamily="18" charset="0"/>
                          </a:rPr>
                          <m:t> </m:t>
                        </m:r>
                      </m:sup>
                    </m:sSubSup>
                  </m:oMath>
                </a14:m>
                <a:r>
                  <a:rPr lang="en-US" altLang="zh-CN" dirty="0" smtClean="0">
                    <a:latin typeface="Times New Roman" panose="02020603050405020304" pitchFamily="18" charset="0"/>
                    <a:cs typeface="Times New Roman" panose="02020603050405020304" pitchFamily="18" charset="0"/>
                  </a:rPr>
                  <a:t>: the set of codeword with </a:t>
                </a:r>
                <a:r>
                  <a:rPr lang="en-US" altLang="zh-CN" dirty="0" smtClean="0">
                    <a:solidFill>
                      <a:srgbClr val="FF0000"/>
                    </a:solidFill>
                    <a:latin typeface="Times New Roman" panose="02020603050405020304" pitchFamily="18" charset="0"/>
                    <a:cs typeface="Times New Roman" panose="02020603050405020304" pitchFamily="18" charset="0"/>
                  </a:rPr>
                  <a:t>even order</a:t>
                </a:r>
                <a:endParaRPr lang="zh-CN" altLang="en-US" dirty="0">
                  <a:solidFill>
                    <a:srgbClr val="FF0000"/>
                  </a:solidFill>
                  <a:latin typeface="Times New Roman" panose="02020603050405020304" pitchFamily="18" charset="0"/>
                  <a:cs typeface="Times New Roman" panose="02020603050405020304" pitchFamily="18" charset="0"/>
                </a:endParaRPr>
              </a:p>
            </p:txBody>
          </p:sp>
        </mc:Choice>
        <mc:Fallback>
          <p:sp>
            <p:nvSpPr>
              <p:cNvPr id="25" name="文本框 24"/>
              <p:cNvSpPr txBox="1">
                <a:spLocks noRot="1" noChangeAspect="1" noMove="1" noResize="1" noEditPoints="1" noAdjustHandles="1" noChangeArrowheads="1" noChangeShapeType="1" noTextEdit="1"/>
              </p:cNvSpPr>
              <p:nvPr/>
            </p:nvSpPr>
            <p:spPr>
              <a:xfrm>
                <a:off x="1259632" y="6414795"/>
                <a:ext cx="4026167" cy="347916"/>
              </a:xfrm>
              <a:prstGeom prst="rect">
                <a:avLst/>
              </a:prstGeom>
              <a:blipFill rotWithShape="0">
                <a:blip r:embed="rId14"/>
                <a:stretch>
                  <a:fillRect l="-2121" t="-7018" r="-303" b="-3684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69895250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27050" y="1222152"/>
            <a:ext cx="7485534" cy="430887"/>
          </a:xfrm>
          <a:prstGeom prst="rect">
            <a:avLst/>
          </a:prstGeom>
          <a:noFill/>
        </p:spPr>
        <p:txBody>
          <a:bodyPr wrap="square" rtlCol="0">
            <a:spAutoFit/>
          </a:bodyPr>
          <a:lstStyle/>
          <a:p>
            <a:pPr marL="171450" indent="-171450">
              <a:buFont typeface="Wingdings" panose="05000000000000000000" charset="0"/>
              <a:buChar char="p"/>
            </a:pPr>
            <a:r>
              <a:rPr lang="zh-CN" altLang="en-US" sz="2200" dirty="0" smtClean="0">
                <a:latin typeface="Times New Roman" panose="02020603050405020304" pitchFamily="18" charset="0"/>
                <a:cs typeface="Times New Roman" panose="02020603050405020304" pitchFamily="18" charset="0"/>
                <a:sym typeface="+mn-ea"/>
              </a:rPr>
              <a:t> </a:t>
            </a:r>
            <a:r>
              <a:rPr lang="en-US" altLang="zh-CN" sz="2200" dirty="0">
                <a:latin typeface="Times New Roman" panose="02020603050405020304" pitchFamily="18" charset="0"/>
                <a:cs typeface="Times New Roman" panose="02020603050405020304" pitchFamily="18" charset="0"/>
              </a:rPr>
              <a:t>MP3 Steganography in the Entropy Code domain</a:t>
            </a:r>
            <a:endParaRPr lang="zh-CN" altLang="en-US" sz="2200" dirty="0">
              <a:latin typeface="Times New Roman" panose="02020603050405020304" pitchFamily="18" charset="0"/>
              <a:cs typeface="Times New Roman" panose="02020603050405020304" pitchFamily="18" charset="0"/>
            </a:endParaRPr>
          </a:p>
        </p:txBody>
      </p:sp>
      <p:sp>
        <p:nvSpPr>
          <p:cNvPr id="5" name="标题 3"/>
          <p:cNvSpPr>
            <a:spLocks noGrp="1"/>
          </p:cNvSpPr>
          <p:nvPr>
            <p:ph type="title"/>
          </p:nvPr>
        </p:nvSpPr>
        <p:spPr>
          <a:xfrm>
            <a:off x="179512" y="777874"/>
            <a:ext cx="8964488" cy="628905"/>
          </a:xfrm>
        </p:spPr>
        <p:txBody>
          <a:bodyPr/>
          <a:lstStyle/>
          <a:p>
            <a:pPr algn="l"/>
            <a:r>
              <a:rPr lang="en-US" altLang="zh-CN" sz="2200" b="0" dirty="0">
                <a:latin typeface="Times New Roman" panose="02020603050405020304" pitchFamily="18" charset="0"/>
                <a:cs typeface="Times New Roman" panose="02020603050405020304" pitchFamily="18" charset="0"/>
              </a:rPr>
              <a:t>CNN-based Steganalysis of MP3 Steganography in the Entropy Code Domain</a:t>
            </a:r>
          </a:p>
        </p:txBody>
      </p:sp>
      <p:pic>
        <p:nvPicPr>
          <p:cNvPr id="6" name="图片 5"/>
          <p:cNvPicPr>
            <a:picLocks noChangeAspect="1"/>
          </p:cNvPicPr>
          <p:nvPr/>
        </p:nvPicPr>
        <p:blipFill>
          <a:blip r:embed="rId3"/>
          <a:stretch>
            <a:fillRect/>
          </a:stretch>
        </p:blipFill>
        <p:spPr>
          <a:xfrm>
            <a:off x="251520" y="2097317"/>
            <a:ext cx="8796973" cy="1826967"/>
          </a:xfrm>
          <a:prstGeom prst="rect">
            <a:avLst/>
          </a:prstGeom>
        </p:spPr>
      </p:pic>
      <p:sp>
        <p:nvSpPr>
          <p:cNvPr id="7" name="文本框 6"/>
          <p:cNvSpPr txBox="1"/>
          <p:nvPr/>
        </p:nvSpPr>
        <p:spPr>
          <a:xfrm>
            <a:off x="1252535" y="4170544"/>
            <a:ext cx="6624736" cy="369332"/>
          </a:xfrm>
          <a:prstGeom prst="rect">
            <a:avLst/>
          </a:prstGeom>
          <a:noFill/>
        </p:spPr>
        <p:txBody>
          <a:bodyPr wrap="square" rtlCol="0">
            <a:spAutoFit/>
          </a:bodyPr>
          <a:lstStyle/>
          <a:p>
            <a:r>
              <a:rPr lang="en-US" altLang="zh-CN" dirty="0" smtClean="0">
                <a:latin typeface="Times New Roman" panose="02020603050405020304" pitchFamily="18" charset="0"/>
                <a:cs typeface="Times New Roman" panose="02020603050405020304" pitchFamily="18" charset="0"/>
              </a:rPr>
              <a:t>Flowchart of </a:t>
            </a:r>
            <a:r>
              <a:rPr lang="en-US" altLang="zh-CN" dirty="0">
                <a:latin typeface="Times New Roman" panose="02020603050405020304" pitchFamily="18" charset="0"/>
                <a:cs typeface="Times New Roman" panose="02020603050405020304" pitchFamily="18" charset="0"/>
              </a:rPr>
              <a:t>MP3 Steganography in the Entropy Code domain</a:t>
            </a:r>
            <a:r>
              <a:rPr lang="en-US" altLang="zh-CN" dirty="0" smtClean="0">
                <a:latin typeface="Times New Roman" panose="02020603050405020304" pitchFamily="18" charset="0"/>
                <a:cs typeface="Times New Roman" panose="02020603050405020304" pitchFamily="18" charset="0"/>
              </a:rPr>
              <a:t> </a:t>
            </a:r>
            <a:endParaRPr lang="zh-CN" alt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8" name="文本框 7"/>
              <p:cNvSpPr txBox="1"/>
              <p:nvPr/>
            </p:nvSpPr>
            <p:spPr>
              <a:xfrm>
                <a:off x="611560" y="5087450"/>
                <a:ext cx="2612062" cy="1062470"/>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𝑐𝑡𝑏</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h</m:t>
                      </m:r>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m>
                            <m:mPr>
                              <m:mcs>
                                <m:mc>
                                  <m:mcPr>
                                    <m:count m:val="2"/>
                                    <m:mcJc m:val="center"/>
                                  </m:mcPr>
                                </m:mc>
                              </m:mcs>
                              <m:ctrlPr>
                                <a:rPr lang="en-US" altLang="zh-CN" b="0" i="1" smtClean="0">
                                  <a:latin typeface="Cambria Math" panose="02040503050406030204" pitchFamily="18" charset="0"/>
                                </a:rPr>
                              </m:ctrlPr>
                            </m:mPr>
                            <m:mr>
                              <m:e>
                                <m:r>
                                  <m:rPr>
                                    <m:brk m:alnAt="7"/>
                                  </m:rPr>
                                  <a:rPr lang="en-US" altLang="zh-CN" b="0" i="1" smtClean="0">
                                    <a:latin typeface="Cambria Math" panose="02040503050406030204" pitchFamily="18" charset="0"/>
                                  </a:rPr>
                                  <m:t>0</m:t>
                                </m:r>
                              </m:e>
                              <m:e>
                                <m:r>
                                  <a:rPr lang="en-US" altLang="zh-CN" b="0" i="1" smtClean="0">
                                    <a:latin typeface="Cambria Math" panose="02040503050406030204" pitchFamily="18" charset="0"/>
                                  </a:rPr>
                                  <m:t>h</m:t>
                                </m:r>
                                <m:r>
                                  <a:rPr lang="en-US" altLang="zh-CN" b="0" i="1" smtClean="0">
                                    <a:latin typeface="Cambria Math" panose="02040503050406030204" pitchFamily="18" charset="0"/>
                                    <a:ea typeface="Cambria Math" panose="02040503050406030204" pitchFamily="18" charset="0"/>
                                  </a:rPr>
                                  <m:t>∈</m:t>
                                </m:r>
                                <m:sSubSup>
                                  <m:sSubSupPr>
                                    <m:ctrlPr>
                                      <a:rPr lang="en-US" altLang="zh-CN" b="0" i="1" smtClean="0">
                                        <a:latin typeface="Cambria Math" panose="02040503050406030204" pitchFamily="18" charset="0"/>
                                        <a:ea typeface="Cambria Math" panose="02040503050406030204" pitchFamily="18" charset="0"/>
                                      </a:rPr>
                                    </m:ctrlPr>
                                  </m:sSubSupPr>
                                  <m:e>
                                    <m:r>
                                      <a:rPr lang="el-GR" altLang="zh-CN" i="1">
                                        <a:latin typeface="Cambria Math" panose="02040503050406030204" pitchFamily="18" charset="0"/>
                                        <a:ea typeface="Cambria Math" panose="02040503050406030204" pitchFamily="18" charset="0"/>
                                      </a:rPr>
                                      <m:t>𝛱</m:t>
                                    </m:r>
                                  </m:e>
                                  <m:sub>
                                    <m:r>
                                      <a:rPr lang="en-US" altLang="zh-CN" b="0" i="1" smtClean="0">
                                        <a:latin typeface="Cambria Math" panose="02040503050406030204" pitchFamily="18" charset="0"/>
                                        <a:ea typeface="Cambria Math" panose="02040503050406030204" pitchFamily="18" charset="0"/>
                                      </a:rPr>
                                      <m:t>0</m:t>
                                    </m:r>
                                  </m:sub>
                                  <m:sup>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𝑘</m:t>
                                    </m:r>
                                    <m:r>
                                      <a:rPr lang="en-US" altLang="zh-CN" b="0" i="1" smtClean="0">
                                        <a:latin typeface="Cambria Math" panose="02040503050406030204" pitchFamily="18" charset="0"/>
                                        <a:ea typeface="Cambria Math" panose="02040503050406030204" pitchFamily="18" charset="0"/>
                                      </a:rPr>
                                      <m:t>)</m:t>
                                    </m:r>
                                  </m:sup>
                                </m:sSubSup>
                              </m:e>
                            </m:mr>
                            <m:mr>
                              <m:e>
                                <m:r>
                                  <a:rPr lang="en-US" altLang="zh-CN" b="0" i="1" smtClean="0">
                                    <a:latin typeface="Cambria Math" panose="02040503050406030204" pitchFamily="18" charset="0"/>
                                  </a:rPr>
                                  <m:t>1</m:t>
                                </m:r>
                              </m:e>
                              <m:e>
                                <m:r>
                                  <a:rPr lang="en-US" altLang="zh-CN" i="1">
                                    <a:latin typeface="Cambria Math" panose="02040503050406030204" pitchFamily="18" charset="0"/>
                                  </a:rPr>
                                  <m:t>h</m:t>
                                </m:r>
                                <m:r>
                                  <a:rPr lang="en-US" altLang="zh-CN" i="1">
                                    <a:latin typeface="Cambria Math" panose="02040503050406030204" pitchFamily="18" charset="0"/>
                                    <a:ea typeface="Cambria Math" panose="02040503050406030204" pitchFamily="18" charset="0"/>
                                  </a:rPr>
                                  <m:t>∈</m:t>
                                </m:r>
                                <m:sSubSup>
                                  <m:sSubSupPr>
                                    <m:ctrlPr>
                                      <a:rPr lang="en-US" altLang="zh-CN" i="1">
                                        <a:latin typeface="Cambria Math" panose="02040503050406030204" pitchFamily="18" charset="0"/>
                                        <a:ea typeface="Cambria Math" panose="02040503050406030204" pitchFamily="18" charset="0"/>
                                      </a:rPr>
                                    </m:ctrlPr>
                                  </m:sSubSupPr>
                                  <m:e>
                                    <m:r>
                                      <a:rPr lang="el-GR" altLang="zh-CN" i="1">
                                        <a:latin typeface="Cambria Math" panose="02040503050406030204" pitchFamily="18" charset="0"/>
                                        <a:ea typeface="Cambria Math" panose="02040503050406030204" pitchFamily="18" charset="0"/>
                                      </a:rPr>
                                      <m:t>𝛱</m:t>
                                    </m:r>
                                  </m:e>
                                  <m:sub>
                                    <m:r>
                                      <a:rPr lang="en-US" altLang="zh-CN" b="0" i="1" smtClean="0">
                                        <a:latin typeface="Cambria Math" panose="02040503050406030204" pitchFamily="18" charset="0"/>
                                        <a:ea typeface="Cambria Math" panose="02040503050406030204" pitchFamily="18" charset="0"/>
                                      </a:rPr>
                                      <m:t>1</m:t>
                                    </m:r>
                                  </m:sub>
                                  <m:sup>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𝑘</m:t>
                                    </m:r>
                                    <m:r>
                                      <a:rPr lang="en-US" altLang="zh-CN" i="1">
                                        <a:latin typeface="Cambria Math" panose="02040503050406030204" pitchFamily="18" charset="0"/>
                                        <a:ea typeface="Cambria Math" panose="02040503050406030204" pitchFamily="18" charset="0"/>
                                      </a:rPr>
                                      <m:t>)</m:t>
                                    </m:r>
                                  </m:sup>
                                </m:sSubSup>
                              </m:e>
                            </m:mr>
                            <m:mr>
                              <m:e>
                                <m:r>
                                  <a:rPr lang="en-US" altLang="zh-CN" b="0" i="1" smtClean="0">
                                    <a:latin typeface="Cambria Math" panose="02040503050406030204" pitchFamily="18" charset="0"/>
                                    <a:ea typeface="Cambria Math" panose="02040503050406030204" pitchFamily="18" charset="0"/>
                                  </a:rPr>
                                  <m:t>∅</m:t>
                                </m:r>
                              </m:e>
                              <m:e>
                                <m:r>
                                  <a:rPr lang="en-US" altLang="zh-CN" b="0" i="1" smtClean="0">
                                    <a:latin typeface="Cambria Math" panose="02040503050406030204" pitchFamily="18" charset="0"/>
                                  </a:rPr>
                                  <m:t>𝑜𝑡h𝑒𝑟𝑤𝑖𝑠𝑒</m:t>
                                </m:r>
                              </m:e>
                            </m:mr>
                          </m:m>
                        </m:e>
                      </m:d>
                    </m:oMath>
                  </m:oMathPara>
                </a14:m>
                <a:endParaRPr lang="zh-CN" altLang="en-US" dirty="0"/>
              </a:p>
            </p:txBody>
          </p:sp>
        </mc:Choice>
        <mc:Fallback>
          <p:sp>
            <p:nvSpPr>
              <p:cNvPr id="8" name="文本框 7"/>
              <p:cNvSpPr txBox="1">
                <a:spLocks noRot="1" noChangeAspect="1" noMove="1" noResize="1" noEditPoints="1" noAdjustHandles="1" noChangeArrowheads="1" noChangeShapeType="1" noTextEdit="1"/>
              </p:cNvSpPr>
              <p:nvPr/>
            </p:nvSpPr>
            <p:spPr>
              <a:xfrm>
                <a:off x="611560" y="5087450"/>
                <a:ext cx="2612062" cy="1062470"/>
              </a:xfrm>
              <a:prstGeom prst="rect">
                <a:avLst/>
              </a:prstGeom>
              <a:blipFill rotWithShape="0">
                <a:blip r:embed="rId4"/>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0" name="矩形 9"/>
              <p:cNvSpPr/>
              <p:nvPr/>
            </p:nvSpPr>
            <p:spPr>
              <a:xfrm>
                <a:off x="4269817" y="4784033"/>
                <a:ext cx="3687163" cy="1669303"/>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𝑓</m:t>
                          </m:r>
                        </m:e>
                        <m:sub>
                          <m:r>
                            <a:rPr lang="en-US" altLang="zh-CN" i="1">
                              <a:latin typeface="Cambria Math" panose="02040503050406030204" pitchFamily="18" charset="0"/>
                            </a:rPr>
                            <m:t>𝑏𝑡𝑐</m:t>
                          </m:r>
                        </m:sub>
                      </m:sSub>
                      <m:r>
                        <a:rPr lang="en-US" altLang="zh-CN" i="1">
                          <a:latin typeface="Cambria Math" panose="02040503050406030204" pitchFamily="18" charset="0"/>
                        </a:rPr>
                        <m:t>(</m:t>
                      </m:r>
                      <m:r>
                        <a:rPr lang="en-US" altLang="zh-CN" i="1">
                          <a:latin typeface="Cambria Math" panose="02040503050406030204" pitchFamily="18" charset="0"/>
                        </a:rPr>
                        <m:t>𝑚</m:t>
                      </m:r>
                      <m:r>
                        <a:rPr lang="en-US" altLang="zh-CN" i="1">
                          <a:latin typeface="Cambria Math" panose="02040503050406030204" pitchFamily="18" charset="0"/>
                        </a:rPr>
                        <m:t>,</m:t>
                      </m:r>
                      <m:r>
                        <a:rPr lang="en-US" altLang="zh-CN" i="1">
                          <a:latin typeface="Cambria Math" panose="02040503050406030204" pitchFamily="18" charset="0"/>
                        </a:rPr>
                        <m:t>𝑔</m:t>
                      </m:r>
                      <m:r>
                        <a:rPr lang="en-US" altLang="zh-CN" i="1">
                          <a:latin typeface="Cambria Math" panose="02040503050406030204" pitchFamily="18" charset="0"/>
                        </a:rPr>
                        <m:t>)=</m:t>
                      </m:r>
                      <m:d>
                        <m:dPr>
                          <m:begChr m:val="{"/>
                          <m:endChr m:val=""/>
                          <m:ctrlPr>
                            <a:rPr lang="en-US" altLang="zh-CN" i="1" smtClean="0">
                              <a:latin typeface="Cambria Math" panose="02040503050406030204" pitchFamily="18" charset="0"/>
                            </a:rPr>
                          </m:ctrlPr>
                        </m:dPr>
                        <m:e>
                          <m:eqArr>
                            <m:eqArrPr>
                              <m:ctrlPr>
                                <a:rPr lang="en-US" altLang="zh-CN" i="1" smtClean="0">
                                  <a:latin typeface="Cambria Math" panose="02040503050406030204" pitchFamily="18" charset="0"/>
                                </a:rPr>
                              </m:ctrlPr>
                            </m:eqArrPr>
                            <m:e>
                              <m:m>
                                <m:mPr>
                                  <m:mcs>
                                    <m:mc>
                                      <m:mcPr>
                                        <m:count m:val="1"/>
                                        <m:mcJc m:val="center"/>
                                      </m:mcPr>
                                    </m:mc>
                                  </m:mcs>
                                  <m:ctrlPr>
                                    <a:rPr lang="en-US" altLang="zh-CN" i="1" smtClean="0">
                                      <a:latin typeface="Cambria Math" panose="02040503050406030204" pitchFamily="18" charset="0"/>
                                    </a:rPr>
                                  </m:ctrlPr>
                                </m:mPr>
                                <m:mr>
                                  <m:e>
                                    <m:m>
                                      <m:mPr>
                                        <m:mcs>
                                          <m:mc>
                                            <m:mcPr>
                                              <m:count m:val="2"/>
                                              <m:mcJc m:val="center"/>
                                            </m:mcPr>
                                          </m:mc>
                                        </m:mcs>
                                        <m:ctrlPr>
                                          <a:rPr lang="en-US" altLang="zh-CN" i="1" smtClean="0">
                                            <a:latin typeface="Cambria Math" panose="02040503050406030204" pitchFamily="18" charset="0"/>
                                          </a:rPr>
                                        </m:ctrlPr>
                                      </m:mPr>
                                      <m:mr>
                                        <m:e>
                                          <m:r>
                                            <m:rPr>
                                              <m:brk m:alnAt="7"/>
                                            </m:rPr>
                                            <a:rPr lang="en-US" altLang="zh-CN" i="1">
                                              <a:latin typeface="Cambria Math" panose="02040503050406030204" pitchFamily="18" charset="0"/>
                                            </a:rPr>
                                            <m:t>𝑔</m:t>
                                          </m:r>
                                        </m:e>
                                        <m:e>
                                          <m:r>
                                            <m:rPr>
                                              <m:brk m:alnAt="7"/>
                                            </m:rPr>
                                            <a:rPr lang="en-US" altLang="zh-CN" i="1">
                                              <a:latin typeface="Cambria Math" panose="02040503050406030204" pitchFamily="18" charset="0"/>
                                            </a:rPr>
                                            <m:t>𝑚</m:t>
                                          </m:r>
                                          <m:r>
                                            <a:rPr lang="en-US" altLang="zh-CN" i="1">
                                              <a:latin typeface="Cambria Math" panose="02040503050406030204" pitchFamily="18" charset="0"/>
                                            </a:rPr>
                                            <m:t>=0,</m:t>
                                          </m:r>
                                          <m:r>
                                            <a:rPr lang="en-US" altLang="zh-CN" i="1">
                                              <a:latin typeface="Cambria Math" panose="02040503050406030204" pitchFamily="18" charset="0"/>
                                            </a:rPr>
                                            <m:t>𝑔</m:t>
                                          </m:r>
                                          <m:r>
                                            <a:rPr lang="en-US" altLang="zh-CN" i="1">
                                              <a:latin typeface="Cambria Math" panose="02040503050406030204" pitchFamily="18" charset="0"/>
                                              <a:ea typeface="Cambria Math" panose="02040503050406030204" pitchFamily="18" charset="0"/>
                                            </a:rPr>
                                            <m:t>∈</m:t>
                                          </m:r>
                                          <m:sSubSup>
                                            <m:sSubSupPr>
                                              <m:ctrlPr>
                                                <a:rPr lang="en-US" altLang="zh-CN" i="1">
                                                  <a:latin typeface="Cambria Math" panose="02040503050406030204" pitchFamily="18" charset="0"/>
                                                  <a:ea typeface="Cambria Math" panose="02040503050406030204" pitchFamily="18" charset="0"/>
                                                </a:rPr>
                                              </m:ctrlPr>
                                            </m:sSubSupPr>
                                            <m:e>
                                              <m:r>
                                                <a:rPr lang="el-GR" altLang="zh-CN" i="1">
                                                  <a:latin typeface="Cambria Math" panose="02040503050406030204" pitchFamily="18" charset="0"/>
                                                  <a:ea typeface="Cambria Math" panose="02040503050406030204" pitchFamily="18" charset="0"/>
                                                </a:rPr>
                                                <m:t>𝛱</m:t>
                                              </m:r>
                                            </m:e>
                                            <m:sub>
                                              <m:r>
                                                <a:rPr lang="en-US" altLang="zh-CN" b="0" i="1" smtClean="0">
                                                  <a:latin typeface="Cambria Math" panose="02040503050406030204" pitchFamily="18" charset="0"/>
                                                  <a:ea typeface="Cambria Math" panose="02040503050406030204" pitchFamily="18" charset="0"/>
                                                </a:rPr>
                                                <m:t>0</m:t>
                                              </m:r>
                                            </m:sub>
                                            <m:sup>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𝑘</m:t>
                                              </m:r>
                                              <m:r>
                                                <a:rPr lang="en-US" altLang="zh-CN" i="1">
                                                  <a:latin typeface="Cambria Math" panose="02040503050406030204" pitchFamily="18" charset="0"/>
                                                  <a:ea typeface="Cambria Math" panose="02040503050406030204" pitchFamily="18" charset="0"/>
                                                </a:rPr>
                                                <m:t>)</m:t>
                                              </m:r>
                                            </m:sup>
                                          </m:sSubSup>
                                        </m:e>
                                      </m:mr>
                                    </m:m>
                                  </m:e>
                                </m:mr>
                                <m:mr>
                                  <m:e>
                                    <m:m>
                                      <m:mPr>
                                        <m:mcs>
                                          <m:mc>
                                            <m:mcPr>
                                              <m:count m:val="2"/>
                                              <m:mcJc m:val="center"/>
                                            </m:mcPr>
                                          </m:mc>
                                        </m:mcs>
                                        <m:ctrlPr>
                                          <a:rPr lang="en-US" altLang="zh-CN" i="1" smtClean="0">
                                            <a:latin typeface="Cambria Math" panose="02040503050406030204" pitchFamily="18" charset="0"/>
                                          </a:rPr>
                                        </m:ctrlPr>
                                      </m:mPr>
                                      <m:mr>
                                        <m:e>
                                          <m:acc>
                                            <m:accPr>
                                              <m:chr m:val="̂"/>
                                              <m:ctrlPr>
                                                <a:rPr lang="en-US" altLang="zh-CN" i="1" smtClean="0">
                                                  <a:latin typeface="Cambria Math" panose="02040503050406030204" pitchFamily="18" charset="0"/>
                                                </a:rPr>
                                              </m:ctrlPr>
                                            </m:accPr>
                                            <m:e>
                                              <m:r>
                                                <a:rPr lang="en-US" altLang="zh-CN" b="0" i="1" smtClean="0">
                                                  <a:latin typeface="Cambria Math" panose="02040503050406030204" pitchFamily="18" charset="0"/>
                                                </a:rPr>
                                                <m:t>𝑔</m:t>
                                              </m:r>
                                            </m:e>
                                          </m:acc>
                                        </m:e>
                                        <m:e>
                                          <m:r>
                                            <m:rPr>
                                              <m:brk m:alnAt="7"/>
                                            </m:rPr>
                                            <a:rPr lang="en-US" altLang="zh-CN" i="1">
                                              <a:latin typeface="Cambria Math" panose="02040503050406030204" pitchFamily="18" charset="0"/>
                                            </a:rPr>
                                            <m:t>𝑚</m:t>
                                          </m:r>
                                          <m:r>
                                            <a:rPr lang="en-US" altLang="zh-CN" i="1">
                                              <a:latin typeface="Cambria Math" panose="02040503050406030204" pitchFamily="18" charset="0"/>
                                            </a:rPr>
                                            <m:t>=0,</m:t>
                                          </m:r>
                                          <m:r>
                                            <a:rPr lang="en-US" altLang="zh-CN" i="1">
                                              <a:latin typeface="Cambria Math" panose="02040503050406030204" pitchFamily="18" charset="0"/>
                                            </a:rPr>
                                            <m:t>𝑔</m:t>
                                          </m:r>
                                          <m:r>
                                            <a:rPr lang="en-US" altLang="zh-CN" i="1">
                                              <a:latin typeface="Cambria Math" panose="02040503050406030204" pitchFamily="18" charset="0"/>
                                              <a:ea typeface="Cambria Math" panose="02040503050406030204" pitchFamily="18" charset="0"/>
                                            </a:rPr>
                                            <m:t>∈</m:t>
                                          </m:r>
                                          <m:sSubSup>
                                            <m:sSubSupPr>
                                              <m:ctrlPr>
                                                <a:rPr lang="en-US" altLang="zh-CN" i="1">
                                                  <a:latin typeface="Cambria Math" panose="02040503050406030204" pitchFamily="18" charset="0"/>
                                                  <a:ea typeface="Cambria Math" panose="02040503050406030204" pitchFamily="18" charset="0"/>
                                                </a:rPr>
                                              </m:ctrlPr>
                                            </m:sSubSupPr>
                                            <m:e>
                                              <m:r>
                                                <a:rPr lang="el-GR" altLang="zh-CN" i="1">
                                                  <a:latin typeface="Cambria Math" panose="02040503050406030204" pitchFamily="18" charset="0"/>
                                                  <a:ea typeface="Cambria Math" panose="02040503050406030204" pitchFamily="18" charset="0"/>
                                                </a:rPr>
                                                <m:t>𝛱</m:t>
                                              </m:r>
                                            </m:e>
                                            <m:sub>
                                              <m:r>
                                                <a:rPr lang="en-US" altLang="zh-CN" i="1">
                                                  <a:latin typeface="Cambria Math" panose="02040503050406030204" pitchFamily="18" charset="0"/>
                                                  <a:ea typeface="Cambria Math" panose="02040503050406030204" pitchFamily="18" charset="0"/>
                                                </a:rPr>
                                                <m:t>1</m:t>
                                              </m:r>
                                            </m:sub>
                                            <m:sup>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𝑘</m:t>
                                              </m:r>
                                              <m:r>
                                                <a:rPr lang="en-US" altLang="zh-CN" i="1">
                                                  <a:latin typeface="Cambria Math" panose="02040503050406030204" pitchFamily="18" charset="0"/>
                                                  <a:ea typeface="Cambria Math" panose="02040503050406030204" pitchFamily="18" charset="0"/>
                                                </a:rPr>
                                                <m:t>)</m:t>
                                              </m:r>
                                            </m:sup>
                                          </m:sSubSup>
                                        </m:e>
                                      </m:mr>
                                    </m:m>
                                  </m:e>
                                </m:mr>
                              </m:m>
                            </m:e>
                            <m:e>
                              <m:m>
                                <m:mPr>
                                  <m:mcs>
                                    <m:mc>
                                      <m:mcPr>
                                        <m:count m:val="2"/>
                                        <m:mcJc m:val="center"/>
                                      </m:mcPr>
                                    </m:mc>
                                  </m:mcs>
                                  <m:ctrlPr>
                                    <a:rPr lang="en-US" altLang="zh-CN" i="1" smtClean="0">
                                      <a:latin typeface="Cambria Math" panose="02040503050406030204" pitchFamily="18" charset="0"/>
                                    </a:rPr>
                                  </m:ctrlPr>
                                </m:mPr>
                                <m:mr>
                                  <m:e>
                                    <m:acc>
                                      <m:accPr>
                                        <m:chr m:val="̂"/>
                                        <m:ctrlPr>
                                          <a:rPr lang="en-US" altLang="zh-CN" i="1" smtClean="0">
                                            <a:latin typeface="Cambria Math" panose="02040503050406030204" pitchFamily="18" charset="0"/>
                                          </a:rPr>
                                        </m:ctrlPr>
                                      </m:accPr>
                                      <m:e>
                                        <m:r>
                                          <a:rPr lang="en-US" altLang="zh-CN" b="0" i="1" smtClean="0">
                                            <a:latin typeface="Cambria Math" panose="02040503050406030204" pitchFamily="18" charset="0"/>
                                          </a:rPr>
                                          <m:t>𝑔</m:t>
                                        </m:r>
                                      </m:e>
                                    </m:acc>
                                  </m:e>
                                  <m:e>
                                    <m:r>
                                      <m:rPr>
                                        <m:brk m:alnAt="7"/>
                                      </m:rPr>
                                      <a:rPr lang="en-US" altLang="zh-CN" i="1">
                                        <a:latin typeface="Cambria Math" panose="02040503050406030204" pitchFamily="18" charset="0"/>
                                      </a:rPr>
                                      <m:t>𝑚</m:t>
                                    </m:r>
                                    <m:r>
                                      <a:rPr lang="en-US" altLang="zh-CN" i="1">
                                        <a:latin typeface="Cambria Math" panose="02040503050406030204" pitchFamily="18" charset="0"/>
                                      </a:rPr>
                                      <m:t>=</m:t>
                                    </m:r>
                                    <m:r>
                                      <a:rPr lang="en-US" altLang="zh-CN" b="0" i="1" smtClean="0">
                                        <a:latin typeface="Cambria Math" panose="02040503050406030204" pitchFamily="18" charset="0"/>
                                      </a:rPr>
                                      <m:t>1</m:t>
                                    </m:r>
                                    <m:r>
                                      <a:rPr lang="en-US" altLang="zh-CN" i="1">
                                        <a:latin typeface="Cambria Math" panose="02040503050406030204" pitchFamily="18" charset="0"/>
                                      </a:rPr>
                                      <m:t>,</m:t>
                                    </m:r>
                                    <m:r>
                                      <a:rPr lang="en-US" altLang="zh-CN" i="1">
                                        <a:latin typeface="Cambria Math" panose="02040503050406030204" pitchFamily="18" charset="0"/>
                                      </a:rPr>
                                      <m:t>𝑔</m:t>
                                    </m:r>
                                    <m:r>
                                      <a:rPr lang="en-US" altLang="zh-CN" i="1">
                                        <a:latin typeface="Cambria Math" panose="02040503050406030204" pitchFamily="18" charset="0"/>
                                        <a:ea typeface="Cambria Math" panose="02040503050406030204" pitchFamily="18" charset="0"/>
                                      </a:rPr>
                                      <m:t>∈</m:t>
                                    </m:r>
                                    <m:sSubSup>
                                      <m:sSubSupPr>
                                        <m:ctrlPr>
                                          <a:rPr lang="en-US" altLang="zh-CN" i="1">
                                            <a:latin typeface="Cambria Math" panose="02040503050406030204" pitchFamily="18" charset="0"/>
                                            <a:ea typeface="Cambria Math" panose="02040503050406030204" pitchFamily="18" charset="0"/>
                                          </a:rPr>
                                        </m:ctrlPr>
                                      </m:sSubSupPr>
                                      <m:e>
                                        <m:r>
                                          <a:rPr lang="el-GR" altLang="zh-CN" i="1">
                                            <a:latin typeface="Cambria Math" panose="02040503050406030204" pitchFamily="18" charset="0"/>
                                            <a:ea typeface="Cambria Math" panose="02040503050406030204" pitchFamily="18" charset="0"/>
                                          </a:rPr>
                                          <m:t>𝛱</m:t>
                                        </m:r>
                                      </m:e>
                                      <m:sub>
                                        <m:r>
                                          <a:rPr lang="en-US" altLang="zh-CN" b="0" i="1" smtClean="0">
                                            <a:latin typeface="Cambria Math" panose="02040503050406030204" pitchFamily="18" charset="0"/>
                                            <a:ea typeface="Cambria Math" panose="02040503050406030204" pitchFamily="18" charset="0"/>
                                          </a:rPr>
                                          <m:t>0</m:t>
                                        </m:r>
                                      </m:sub>
                                      <m:sup>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𝑘</m:t>
                                        </m:r>
                                        <m:r>
                                          <a:rPr lang="en-US" altLang="zh-CN" i="1">
                                            <a:latin typeface="Cambria Math" panose="02040503050406030204" pitchFamily="18" charset="0"/>
                                            <a:ea typeface="Cambria Math" panose="02040503050406030204" pitchFamily="18" charset="0"/>
                                          </a:rPr>
                                          <m:t>)</m:t>
                                        </m:r>
                                      </m:sup>
                                    </m:sSubSup>
                                  </m:e>
                                </m:mr>
                              </m:m>
                            </m:e>
                            <m:e>
                              <m:m>
                                <m:mPr>
                                  <m:mcs>
                                    <m:mc>
                                      <m:mcPr>
                                        <m:count m:val="2"/>
                                        <m:mcJc m:val="center"/>
                                      </m:mcPr>
                                    </m:mc>
                                  </m:mcs>
                                  <m:ctrlPr>
                                    <a:rPr lang="en-US" altLang="zh-CN" i="1" smtClean="0">
                                      <a:latin typeface="Cambria Math" panose="02040503050406030204" pitchFamily="18" charset="0"/>
                                    </a:rPr>
                                  </m:ctrlPr>
                                </m:mPr>
                                <m:mr>
                                  <m:e>
                                    <m:r>
                                      <m:rPr>
                                        <m:brk m:alnAt="7"/>
                                      </m:rPr>
                                      <a:rPr lang="en-US" altLang="zh-CN" b="0" i="1" smtClean="0">
                                        <a:latin typeface="Cambria Math" panose="02040503050406030204" pitchFamily="18" charset="0"/>
                                      </a:rPr>
                                      <m:t>𝑔</m:t>
                                    </m:r>
                                  </m:e>
                                  <m:e>
                                    <m:r>
                                      <m:rPr>
                                        <m:brk m:alnAt="7"/>
                                      </m:rPr>
                                      <a:rPr lang="en-US" altLang="zh-CN" i="1">
                                        <a:latin typeface="Cambria Math" panose="02040503050406030204" pitchFamily="18" charset="0"/>
                                      </a:rPr>
                                      <m:t>𝑚</m:t>
                                    </m:r>
                                    <m:r>
                                      <a:rPr lang="en-US" altLang="zh-CN" i="1">
                                        <a:latin typeface="Cambria Math" panose="02040503050406030204" pitchFamily="18" charset="0"/>
                                      </a:rPr>
                                      <m:t>=</m:t>
                                    </m:r>
                                    <m:r>
                                      <a:rPr lang="en-US" altLang="zh-CN" b="0" i="1" smtClean="0">
                                        <a:latin typeface="Cambria Math" panose="02040503050406030204" pitchFamily="18" charset="0"/>
                                      </a:rPr>
                                      <m:t>1</m:t>
                                    </m:r>
                                    <m:r>
                                      <a:rPr lang="en-US" altLang="zh-CN" i="1">
                                        <a:latin typeface="Cambria Math" panose="02040503050406030204" pitchFamily="18" charset="0"/>
                                      </a:rPr>
                                      <m:t>,</m:t>
                                    </m:r>
                                    <m:r>
                                      <a:rPr lang="en-US" altLang="zh-CN" i="1">
                                        <a:latin typeface="Cambria Math" panose="02040503050406030204" pitchFamily="18" charset="0"/>
                                      </a:rPr>
                                      <m:t>𝑔</m:t>
                                    </m:r>
                                    <m:r>
                                      <a:rPr lang="en-US" altLang="zh-CN" i="1">
                                        <a:latin typeface="Cambria Math" panose="02040503050406030204" pitchFamily="18" charset="0"/>
                                        <a:ea typeface="Cambria Math" panose="02040503050406030204" pitchFamily="18" charset="0"/>
                                      </a:rPr>
                                      <m:t>∈</m:t>
                                    </m:r>
                                    <m:sSubSup>
                                      <m:sSubSupPr>
                                        <m:ctrlPr>
                                          <a:rPr lang="en-US" altLang="zh-CN" i="1">
                                            <a:latin typeface="Cambria Math" panose="02040503050406030204" pitchFamily="18" charset="0"/>
                                            <a:ea typeface="Cambria Math" panose="02040503050406030204" pitchFamily="18" charset="0"/>
                                          </a:rPr>
                                        </m:ctrlPr>
                                      </m:sSubSupPr>
                                      <m:e>
                                        <m:r>
                                          <a:rPr lang="el-GR" altLang="zh-CN" i="1">
                                            <a:latin typeface="Cambria Math" panose="02040503050406030204" pitchFamily="18" charset="0"/>
                                            <a:ea typeface="Cambria Math" panose="02040503050406030204" pitchFamily="18" charset="0"/>
                                          </a:rPr>
                                          <m:t>𝛱</m:t>
                                        </m:r>
                                      </m:e>
                                      <m:sub>
                                        <m:r>
                                          <a:rPr lang="en-US" altLang="zh-CN" b="0" i="1" smtClean="0">
                                            <a:latin typeface="Cambria Math" panose="02040503050406030204" pitchFamily="18" charset="0"/>
                                            <a:ea typeface="Cambria Math" panose="02040503050406030204" pitchFamily="18" charset="0"/>
                                          </a:rPr>
                                          <m:t>1</m:t>
                                        </m:r>
                                      </m:sub>
                                      <m:sup>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𝑘</m:t>
                                        </m:r>
                                        <m:r>
                                          <a:rPr lang="en-US" altLang="zh-CN" i="1">
                                            <a:latin typeface="Cambria Math" panose="02040503050406030204" pitchFamily="18" charset="0"/>
                                            <a:ea typeface="Cambria Math" panose="02040503050406030204" pitchFamily="18" charset="0"/>
                                          </a:rPr>
                                          <m:t>)</m:t>
                                        </m:r>
                                      </m:sup>
                                    </m:sSubSup>
                                  </m:e>
                                </m:mr>
                              </m:m>
                            </m:e>
                          </m:eqArr>
                        </m:e>
                      </m:d>
                    </m:oMath>
                  </m:oMathPara>
                </a14:m>
                <a:endParaRPr lang="en-US" altLang="zh-CN" dirty="0" smtClean="0"/>
              </a:p>
            </p:txBody>
          </p:sp>
        </mc:Choice>
        <mc:Fallback>
          <p:sp>
            <p:nvSpPr>
              <p:cNvPr id="10" name="矩形 9"/>
              <p:cNvSpPr>
                <a:spLocks noRot="1" noChangeAspect="1" noMove="1" noResize="1" noEditPoints="1" noAdjustHandles="1" noChangeArrowheads="1" noChangeShapeType="1" noTextEdit="1"/>
              </p:cNvSpPr>
              <p:nvPr/>
            </p:nvSpPr>
            <p:spPr>
              <a:xfrm>
                <a:off x="4269817" y="4784033"/>
                <a:ext cx="3687163" cy="1669303"/>
              </a:xfrm>
              <a:prstGeom prst="rect">
                <a:avLst/>
              </a:prstGeom>
              <a:blipFill rotWithShape="0">
                <a:blip r:embed="rId5"/>
                <a:stretch>
                  <a:fillRect/>
                </a:stretch>
              </a:blipFill>
            </p:spPr>
            <p:txBody>
              <a:bodyPr/>
              <a:lstStyle/>
              <a:p>
                <a:r>
                  <a:rPr lang="zh-CN" altLang="en-US">
                    <a:noFill/>
                  </a:rPr>
                  <a:t> </a:t>
                </a:r>
              </a:p>
            </p:txBody>
          </p:sp>
        </mc:Fallback>
      </mc:AlternateContent>
      <p:sp>
        <p:nvSpPr>
          <p:cNvPr id="11" name="椭圆 10"/>
          <p:cNvSpPr/>
          <p:nvPr/>
        </p:nvSpPr>
        <p:spPr bwMode="auto">
          <a:xfrm>
            <a:off x="2118395" y="3161169"/>
            <a:ext cx="1896010" cy="887118"/>
          </a:xfrm>
          <a:prstGeom prst="ellipse">
            <a:avLst/>
          </a:prstGeom>
          <a:noFill/>
          <a:ln w="28575" cap="flat" cmpd="sng" algn="ctr">
            <a:solidFill>
              <a:srgbClr val="FF0000"/>
            </a:solidFill>
            <a:prstDash val="sysDash"/>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12" name="直接箭头连接符 11"/>
          <p:cNvCxnSpPr/>
          <p:nvPr/>
        </p:nvCxnSpPr>
        <p:spPr bwMode="auto">
          <a:xfrm flipH="1">
            <a:off x="1101372" y="4012706"/>
            <a:ext cx="1621576" cy="1288502"/>
          </a:xfrm>
          <a:prstGeom prst="straightConnector1">
            <a:avLst/>
          </a:prstGeom>
          <a:solidFill>
            <a:schemeClr val="accent1"/>
          </a:solidFill>
          <a:ln w="19050" cap="flat" cmpd="sng" algn="ctr">
            <a:solidFill>
              <a:srgbClr val="FF0000"/>
            </a:solidFill>
            <a:prstDash val="solid"/>
            <a:round/>
            <a:headEnd type="none" w="med" len="med"/>
            <a:tailEnd type="triangle"/>
          </a:ln>
          <a:effectLst/>
        </p:spPr>
      </p:cxnSp>
      <p:sp>
        <p:nvSpPr>
          <p:cNvPr id="16" name="椭圆 15"/>
          <p:cNvSpPr/>
          <p:nvPr/>
        </p:nvSpPr>
        <p:spPr bwMode="auto">
          <a:xfrm>
            <a:off x="6128934" y="3113543"/>
            <a:ext cx="1896010" cy="887118"/>
          </a:xfrm>
          <a:prstGeom prst="ellipse">
            <a:avLst/>
          </a:prstGeom>
          <a:noFill/>
          <a:ln w="28575" cap="flat" cmpd="sng" algn="ctr">
            <a:solidFill>
              <a:srgbClr val="FF0000"/>
            </a:solidFill>
            <a:prstDash val="sysDash"/>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17" name="直接箭头连接符 16"/>
          <p:cNvCxnSpPr/>
          <p:nvPr/>
        </p:nvCxnSpPr>
        <p:spPr bwMode="auto">
          <a:xfrm flipH="1">
            <a:off x="5013659" y="3939548"/>
            <a:ext cx="1621576" cy="1273238"/>
          </a:xfrm>
          <a:prstGeom prst="straightConnector1">
            <a:avLst/>
          </a:prstGeom>
          <a:solidFill>
            <a:schemeClr val="accent1"/>
          </a:solidFill>
          <a:ln w="19050" cap="flat" cmpd="sng" algn="ctr">
            <a:solidFill>
              <a:srgbClr val="FF0000"/>
            </a:solidFill>
            <a:prstDash val="solid"/>
            <a:round/>
            <a:headEnd type="none" w="med" len="med"/>
            <a:tailEnd type="triangle"/>
          </a:ln>
          <a:effectLst/>
        </p:spPr>
      </p:cxnSp>
    </p:spTree>
    <p:extLst>
      <p:ext uri="{BB962C8B-B14F-4D97-AF65-F5344CB8AC3E}">
        <p14:creationId xmlns:p14="http://schemas.microsoft.com/office/powerpoint/2010/main" val="390437896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fade">
                                      <p:cBhvr>
                                        <p:cTn id="18" dur="500"/>
                                        <p:tgtEl>
                                          <p:spTgt spid="16"/>
                                        </p:tgtEl>
                                      </p:cBhvr>
                                    </p:animEffect>
                                  </p:childTnLst>
                                </p:cTn>
                              </p:par>
                              <p:par>
                                <p:cTn id="19" presetID="10" presetClass="entr" presetSubtype="0" fill="hold" nodeType="with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fade">
                                      <p:cBhvr>
                                        <p:cTn id="21" dur="500"/>
                                        <p:tgtEl>
                                          <p:spTgt spid="17"/>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fade">
                                      <p:cBhvr>
                                        <p:cTn id="24"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P spid="11" grpId="0" animBg="1"/>
      <p:bldP spid="1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3"/>
          <a:stretch>
            <a:fillRect/>
          </a:stretch>
        </p:blipFill>
        <p:spPr>
          <a:xfrm>
            <a:off x="60068" y="1916833"/>
            <a:ext cx="9019408" cy="2638278"/>
          </a:xfrm>
          <a:prstGeom prst="rect">
            <a:avLst/>
          </a:prstGeom>
        </p:spPr>
      </p:pic>
      <p:sp>
        <p:nvSpPr>
          <p:cNvPr id="5" name="文本框 4"/>
          <p:cNvSpPr txBox="1"/>
          <p:nvPr/>
        </p:nvSpPr>
        <p:spPr>
          <a:xfrm>
            <a:off x="527050" y="1222152"/>
            <a:ext cx="8077398" cy="769441"/>
          </a:xfrm>
          <a:prstGeom prst="rect">
            <a:avLst/>
          </a:prstGeom>
          <a:noFill/>
        </p:spPr>
        <p:txBody>
          <a:bodyPr wrap="square" rtlCol="0">
            <a:spAutoFit/>
          </a:bodyPr>
          <a:lstStyle/>
          <a:p>
            <a:pPr marL="171450" indent="-171450">
              <a:buFont typeface="Wingdings" panose="05000000000000000000" charset="0"/>
              <a:buChar char="p"/>
            </a:pPr>
            <a:r>
              <a:rPr lang="zh-CN" altLang="en-US" sz="2200" dirty="0" smtClean="0">
                <a:sym typeface="+mn-ea"/>
              </a:rPr>
              <a:t> </a:t>
            </a:r>
            <a:r>
              <a:rPr lang="en-US" altLang="zh-CN" sz="2200" dirty="0" smtClean="0">
                <a:latin typeface="Times New Roman" panose="02020603050405020304" pitchFamily="18" charset="0"/>
                <a:cs typeface="Times New Roman" panose="02020603050405020304" pitchFamily="18" charset="0"/>
              </a:rPr>
              <a:t>MP3 </a:t>
            </a:r>
            <a:r>
              <a:rPr lang="en-US" altLang="zh-CN" sz="2200" dirty="0" smtClean="0">
                <a:latin typeface="Times New Roman" panose="02020603050405020304" pitchFamily="18" charset="0"/>
                <a:cs typeface="Times New Roman" panose="02020603050405020304" pitchFamily="18" charset="0"/>
              </a:rPr>
              <a:t>encoding </a:t>
            </a:r>
            <a:r>
              <a:rPr lang="en-US" altLang="zh-CN" sz="2200" dirty="0" smtClean="0">
                <a:latin typeface="Times New Roman" panose="02020603050405020304" pitchFamily="18" charset="0"/>
                <a:cs typeface="Times New Roman" panose="02020603050405020304" pitchFamily="18" charset="0"/>
              </a:rPr>
              <a:t>and </a:t>
            </a:r>
            <a:r>
              <a:rPr lang="en-US" altLang="zh-CN" sz="2200" dirty="0" smtClean="0">
                <a:latin typeface="Times New Roman" panose="02020603050405020304" pitchFamily="18" charset="0"/>
                <a:cs typeface="Times New Roman" panose="02020603050405020304" pitchFamily="18" charset="0"/>
              </a:rPr>
              <a:t>structure </a:t>
            </a:r>
            <a:r>
              <a:rPr lang="en-US" altLang="zh-CN" sz="2200" dirty="0" smtClean="0">
                <a:latin typeface="Times New Roman" panose="02020603050405020304" pitchFamily="18" charset="0"/>
                <a:cs typeface="Times New Roman" panose="02020603050405020304" pitchFamily="18" charset="0"/>
              </a:rPr>
              <a:t>of </a:t>
            </a:r>
            <a:r>
              <a:rPr lang="en-US" altLang="zh-CN" sz="2200" b="1" dirty="0" smtClean="0">
                <a:latin typeface="Times New Roman" panose="02020603050405020304" pitchFamily="18" charset="0"/>
                <a:cs typeface="Times New Roman" panose="02020603050405020304" pitchFamily="18" charset="0"/>
              </a:rPr>
              <a:t>QMDCT</a:t>
            </a:r>
            <a:r>
              <a:rPr lang="en-US" altLang="zh-CN" sz="2200" dirty="0" smtClean="0">
                <a:latin typeface="Times New Roman" panose="02020603050405020304" pitchFamily="18" charset="0"/>
                <a:cs typeface="Times New Roman" panose="02020603050405020304" pitchFamily="18" charset="0"/>
              </a:rPr>
              <a:t> (</a:t>
            </a:r>
            <a:r>
              <a:rPr lang="en-US" altLang="zh-CN" sz="2200" b="1" dirty="0" smtClean="0">
                <a:latin typeface="Times New Roman" panose="02020603050405020304" pitchFamily="18" charset="0"/>
                <a:cs typeface="Times New Roman" panose="02020603050405020304" pitchFamily="18" charset="0"/>
              </a:rPr>
              <a:t>Quantified Modified DCT</a:t>
            </a:r>
            <a:r>
              <a:rPr lang="en-US" altLang="zh-CN" sz="2200" dirty="0" smtClean="0">
                <a:latin typeface="Times New Roman" panose="02020603050405020304" pitchFamily="18" charset="0"/>
                <a:cs typeface="Times New Roman" panose="02020603050405020304" pitchFamily="18" charset="0"/>
              </a:rPr>
              <a:t>) </a:t>
            </a:r>
            <a:r>
              <a:rPr lang="en-US" altLang="zh-CN" sz="2200" dirty="0" smtClean="0">
                <a:latin typeface="Times New Roman" panose="02020603050405020304" pitchFamily="18" charset="0"/>
                <a:cs typeface="Times New Roman" panose="02020603050405020304" pitchFamily="18" charset="0"/>
              </a:rPr>
              <a:t>coefficients</a:t>
            </a:r>
            <a:endParaRPr lang="zh-CN" altLang="en-US" sz="2200" dirty="0"/>
          </a:p>
        </p:txBody>
      </p:sp>
      <p:sp>
        <p:nvSpPr>
          <p:cNvPr id="14" name="椭圆 13"/>
          <p:cNvSpPr/>
          <p:nvPr/>
        </p:nvSpPr>
        <p:spPr bwMode="auto">
          <a:xfrm>
            <a:off x="4847742" y="1933018"/>
            <a:ext cx="2028514" cy="1371422"/>
          </a:xfrm>
          <a:prstGeom prst="ellipse">
            <a:avLst/>
          </a:prstGeom>
          <a:noFill/>
          <a:ln w="28575" cap="flat" cmpd="sng" algn="ctr">
            <a:solidFill>
              <a:srgbClr val="FF0000"/>
            </a:solidFill>
            <a:prstDash val="sysDash"/>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19" name="直接箭头连接符 18"/>
          <p:cNvCxnSpPr/>
          <p:nvPr/>
        </p:nvCxnSpPr>
        <p:spPr bwMode="auto">
          <a:xfrm flipH="1">
            <a:off x="2843810" y="3236119"/>
            <a:ext cx="2559246" cy="1808804"/>
          </a:xfrm>
          <a:prstGeom prst="straightConnector1">
            <a:avLst/>
          </a:prstGeom>
          <a:solidFill>
            <a:schemeClr val="accent1"/>
          </a:solidFill>
          <a:ln w="19050" cap="flat" cmpd="sng" algn="ctr">
            <a:solidFill>
              <a:srgbClr val="FF0000"/>
            </a:solidFill>
            <a:prstDash val="solid"/>
            <a:round/>
            <a:headEnd type="none" w="med" len="med"/>
            <a:tailEnd type="triangle"/>
          </a:ln>
          <a:effectLst/>
        </p:spPr>
      </p:cxnSp>
      <p:sp>
        <p:nvSpPr>
          <p:cNvPr id="20" name="椭圆 19"/>
          <p:cNvSpPr/>
          <p:nvPr/>
        </p:nvSpPr>
        <p:spPr bwMode="auto">
          <a:xfrm>
            <a:off x="251520" y="5044923"/>
            <a:ext cx="2736304" cy="1192390"/>
          </a:xfrm>
          <a:prstGeom prst="ellipse">
            <a:avLst/>
          </a:prstGeom>
          <a:noFill/>
          <a:ln w="28575" cap="flat" cmpd="sng" algn="ctr">
            <a:solidFill>
              <a:srgbClr val="3399FF"/>
            </a:solidFill>
            <a:prstDash val="sysDash"/>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22" name="直接箭头连接符 21"/>
          <p:cNvCxnSpPr/>
          <p:nvPr/>
        </p:nvCxnSpPr>
        <p:spPr bwMode="auto">
          <a:xfrm flipV="1">
            <a:off x="2915816" y="4919690"/>
            <a:ext cx="2016224" cy="525534"/>
          </a:xfrm>
          <a:prstGeom prst="straightConnector1">
            <a:avLst/>
          </a:prstGeom>
          <a:solidFill>
            <a:schemeClr val="accent1"/>
          </a:solidFill>
          <a:ln w="19050" cap="flat" cmpd="sng" algn="ctr">
            <a:solidFill>
              <a:srgbClr val="3399FF"/>
            </a:solidFill>
            <a:prstDash val="solid"/>
            <a:round/>
            <a:headEnd type="none" w="med" len="med"/>
            <a:tailEnd type="triangle"/>
          </a:ln>
          <a:effectLst/>
        </p:spPr>
      </p:cxnSp>
      <p:sp>
        <p:nvSpPr>
          <p:cNvPr id="23" name="椭圆 22"/>
          <p:cNvSpPr/>
          <p:nvPr/>
        </p:nvSpPr>
        <p:spPr bwMode="auto">
          <a:xfrm>
            <a:off x="2627784" y="5157120"/>
            <a:ext cx="1152128" cy="967804"/>
          </a:xfrm>
          <a:prstGeom prst="ellipse">
            <a:avLst/>
          </a:prstGeom>
          <a:noFill/>
          <a:ln w="28575" cap="flat" cmpd="sng" algn="ctr">
            <a:solidFill>
              <a:srgbClr val="00B050"/>
            </a:solidFill>
            <a:prstDash val="sysDash"/>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24" name="直接箭头连接符 23"/>
          <p:cNvCxnSpPr/>
          <p:nvPr/>
        </p:nvCxnSpPr>
        <p:spPr bwMode="auto">
          <a:xfrm>
            <a:off x="3275856" y="6124923"/>
            <a:ext cx="1656184" cy="328413"/>
          </a:xfrm>
          <a:prstGeom prst="straightConnector1">
            <a:avLst/>
          </a:prstGeom>
          <a:solidFill>
            <a:schemeClr val="accent1"/>
          </a:solidFill>
          <a:ln w="19050" cap="flat" cmpd="sng" algn="ctr">
            <a:solidFill>
              <a:srgbClr val="00B050"/>
            </a:solidFill>
            <a:prstDash val="solid"/>
            <a:round/>
            <a:headEnd type="none" w="med" len="med"/>
            <a:tailEnd type="triangle"/>
          </a:ln>
          <a:effectLst/>
        </p:spPr>
      </p:cxnSp>
      <p:pic>
        <p:nvPicPr>
          <p:cNvPr id="15" name="图片 14"/>
          <p:cNvPicPr>
            <a:picLocks noChangeAspect="1"/>
          </p:cNvPicPr>
          <p:nvPr/>
        </p:nvPicPr>
        <p:blipFill>
          <a:blip r:embed="rId4"/>
          <a:stretch>
            <a:fillRect/>
          </a:stretch>
        </p:blipFill>
        <p:spPr>
          <a:xfrm>
            <a:off x="5004048" y="5852918"/>
            <a:ext cx="3932655" cy="648000"/>
          </a:xfrm>
          <a:prstGeom prst="rect">
            <a:avLst/>
          </a:prstGeom>
        </p:spPr>
      </p:pic>
      <p:sp>
        <p:nvSpPr>
          <p:cNvPr id="16" name="文本框 15"/>
          <p:cNvSpPr txBox="1"/>
          <p:nvPr/>
        </p:nvSpPr>
        <p:spPr>
          <a:xfrm>
            <a:off x="4844979" y="5324909"/>
            <a:ext cx="4239453" cy="369332"/>
          </a:xfrm>
          <a:prstGeom prst="rect">
            <a:avLst/>
          </a:prstGeom>
          <a:noFill/>
        </p:spPr>
        <p:txBody>
          <a:bodyPr wrap="square" rtlCol="0">
            <a:spAutoFit/>
          </a:bodyPr>
          <a:lstStyle/>
          <a:p>
            <a:r>
              <a:rPr lang="en-US" altLang="zh-CN" dirty="0" smtClean="0"/>
              <a:t>Structure of </a:t>
            </a:r>
            <a:r>
              <a:rPr lang="en-US" altLang="zh-CN" dirty="0" err="1" smtClean="0"/>
              <a:t>codewords</a:t>
            </a:r>
            <a:r>
              <a:rPr lang="en-US" altLang="zh-CN" dirty="0" smtClean="0"/>
              <a:t> in big-value region</a:t>
            </a:r>
            <a:endParaRPr lang="zh-CN" altLang="en-US" dirty="0"/>
          </a:p>
        </p:txBody>
      </p:sp>
      <p:sp>
        <p:nvSpPr>
          <p:cNvPr id="17" name="圆角矩形 16"/>
          <p:cNvSpPr/>
          <p:nvPr/>
        </p:nvSpPr>
        <p:spPr bwMode="auto">
          <a:xfrm>
            <a:off x="5513966" y="4843849"/>
            <a:ext cx="664412" cy="406331"/>
          </a:xfrm>
          <a:prstGeom prst="roundRect">
            <a:avLst/>
          </a:prstGeom>
          <a:noFill/>
          <a:ln w="19050" cap="flat" cmpd="sng" algn="ctr">
            <a:solidFill>
              <a:schemeClr val="accent6">
                <a:lumMod val="60000"/>
                <a:lumOff val="40000"/>
              </a:schemeClr>
            </a:solidFill>
            <a:prstDash val="sysDash"/>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smtClean="0">
              <a:ln>
                <a:noFill/>
              </a:ln>
              <a:solidFill>
                <a:schemeClr val="tx1"/>
              </a:solidFill>
              <a:effectLst/>
              <a:latin typeface="Times New Roman" pitchFamily="18" charset="0"/>
              <a:ea typeface="宋体" pitchFamily="2" charset="-122"/>
            </a:endParaRPr>
          </a:p>
        </p:txBody>
      </p:sp>
      <p:sp>
        <p:nvSpPr>
          <p:cNvPr id="26" name="圆角矩形 25"/>
          <p:cNvSpPr/>
          <p:nvPr/>
        </p:nvSpPr>
        <p:spPr bwMode="auto">
          <a:xfrm>
            <a:off x="6754351" y="4647696"/>
            <a:ext cx="432048" cy="218043"/>
          </a:xfrm>
          <a:prstGeom prst="roundRect">
            <a:avLst/>
          </a:prstGeom>
          <a:noFill/>
          <a:ln w="19050" cap="flat" cmpd="sng" algn="ctr">
            <a:solidFill>
              <a:schemeClr val="accent6">
                <a:lumMod val="60000"/>
                <a:lumOff val="40000"/>
              </a:schemeClr>
            </a:solidFill>
            <a:prstDash val="sysDash"/>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smtClean="0">
              <a:ln>
                <a:noFill/>
              </a:ln>
              <a:solidFill>
                <a:schemeClr val="tx1"/>
              </a:solidFill>
              <a:effectLst/>
              <a:latin typeface="Times New Roman" pitchFamily="18" charset="0"/>
              <a:ea typeface="宋体" pitchFamily="2" charset="-122"/>
            </a:endParaRPr>
          </a:p>
        </p:txBody>
      </p:sp>
      <p:sp>
        <p:nvSpPr>
          <p:cNvPr id="27" name="圆角矩形 26"/>
          <p:cNvSpPr/>
          <p:nvPr/>
        </p:nvSpPr>
        <p:spPr bwMode="auto">
          <a:xfrm>
            <a:off x="5530714" y="6030098"/>
            <a:ext cx="642210" cy="420130"/>
          </a:xfrm>
          <a:prstGeom prst="roundRect">
            <a:avLst/>
          </a:prstGeom>
          <a:noFill/>
          <a:ln w="19050" cap="flat" cmpd="sng" algn="ctr">
            <a:solidFill>
              <a:schemeClr val="accent6">
                <a:lumMod val="60000"/>
                <a:lumOff val="40000"/>
              </a:schemeClr>
            </a:solidFill>
            <a:prstDash val="sysDash"/>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smtClean="0">
              <a:ln>
                <a:noFill/>
              </a:ln>
              <a:solidFill>
                <a:schemeClr val="tx1"/>
              </a:solidFill>
              <a:effectLst/>
              <a:latin typeface="Times New Roman" pitchFamily="18" charset="0"/>
              <a:ea typeface="宋体" pitchFamily="2" charset="-122"/>
            </a:endParaRPr>
          </a:p>
        </p:txBody>
      </p:sp>
      <p:sp>
        <p:nvSpPr>
          <p:cNvPr id="29" name="圆角矩形 28"/>
          <p:cNvSpPr/>
          <p:nvPr/>
        </p:nvSpPr>
        <p:spPr bwMode="auto">
          <a:xfrm>
            <a:off x="6666599" y="5852918"/>
            <a:ext cx="596214" cy="218043"/>
          </a:xfrm>
          <a:prstGeom prst="roundRect">
            <a:avLst/>
          </a:prstGeom>
          <a:noFill/>
          <a:ln w="19050" cap="flat" cmpd="sng" algn="ctr">
            <a:solidFill>
              <a:schemeClr val="accent6">
                <a:lumMod val="60000"/>
                <a:lumOff val="40000"/>
              </a:schemeClr>
            </a:solidFill>
            <a:prstDash val="sysDash"/>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smtClean="0">
              <a:ln>
                <a:noFill/>
              </a:ln>
              <a:solidFill>
                <a:schemeClr val="tx1"/>
              </a:solidFill>
              <a:effectLst/>
              <a:latin typeface="Times New Roman" pitchFamily="18" charset="0"/>
              <a:ea typeface="宋体" pitchFamily="2" charset="-122"/>
            </a:endParaRPr>
          </a:p>
        </p:txBody>
      </p:sp>
      <p:pic>
        <p:nvPicPr>
          <p:cNvPr id="2" name="图片 1"/>
          <p:cNvPicPr>
            <a:picLocks noChangeAspect="1"/>
          </p:cNvPicPr>
          <p:nvPr/>
        </p:nvPicPr>
        <p:blipFill>
          <a:blip r:embed="rId5"/>
          <a:stretch>
            <a:fillRect/>
          </a:stretch>
        </p:blipFill>
        <p:spPr>
          <a:xfrm>
            <a:off x="4983453" y="4653208"/>
            <a:ext cx="4000459" cy="648000"/>
          </a:xfrm>
          <a:prstGeom prst="rect">
            <a:avLst/>
          </a:prstGeom>
        </p:spPr>
      </p:pic>
      <p:sp>
        <p:nvSpPr>
          <p:cNvPr id="21" name="文本框 20"/>
          <p:cNvSpPr txBox="1"/>
          <p:nvPr/>
        </p:nvSpPr>
        <p:spPr>
          <a:xfrm>
            <a:off x="3203848" y="4282109"/>
            <a:ext cx="2742414" cy="369332"/>
          </a:xfrm>
          <a:prstGeom prst="rect">
            <a:avLst/>
          </a:prstGeom>
          <a:noFill/>
        </p:spPr>
        <p:txBody>
          <a:bodyPr wrap="square" rtlCol="0">
            <a:spAutoFit/>
          </a:bodyPr>
          <a:lstStyle/>
          <a:p>
            <a:r>
              <a:rPr lang="en-US" altLang="zh-CN" dirty="0" smtClean="0"/>
              <a:t>Diagram of MP3 encoding</a:t>
            </a:r>
            <a:endParaRPr lang="zh-CN" altLang="en-US" dirty="0"/>
          </a:p>
        </p:txBody>
      </p:sp>
      <p:sp>
        <p:nvSpPr>
          <p:cNvPr id="28" name="文本框 27"/>
          <p:cNvSpPr txBox="1"/>
          <p:nvPr/>
        </p:nvSpPr>
        <p:spPr>
          <a:xfrm>
            <a:off x="789339" y="6289129"/>
            <a:ext cx="3240360" cy="369332"/>
          </a:xfrm>
          <a:prstGeom prst="rect">
            <a:avLst/>
          </a:prstGeom>
          <a:noFill/>
        </p:spPr>
        <p:txBody>
          <a:bodyPr wrap="square" rtlCol="0">
            <a:spAutoFit/>
          </a:bodyPr>
          <a:lstStyle/>
          <a:p>
            <a:r>
              <a:rPr lang="en-US" altLang="zh-CN" dirty="0" smtClean="0"/>
              <a:t>Structure of QMDCT coefficients</a:t>
            </a:r>
            <a:endParaRPr lang="zh-CN" altLang="en-US" dirty="0"/>
          </a:p>
        </p:txBody>
      </p:sp>
      <p:sp>
        <p:nvSpPr>
          <p:cNvPr id="30" name="文本框 29"/>
          <p:cNvSpPr txBox="1"/>
          <p:nvPr/>
        </p:nvSpPr>
        <p:spPr>
          <a:xfrm>
            <a:off x="4850507" y="6458384"/>
            <a:ext cx="4239453" cy="369332"/>
          </a:xfrm>
          <a:prstGeom prst="rect">
            <a:avLst/>
          </a:prstGeom>
          <a:noFill/>
        </p:spPr>
        <p:txBody>
          <a:bodyPr wrap="square" rtlCol="0">
            <a:spAutoFit/>
          </a:bodyPr>
          <a:lstStyle/>
          <a:p>
            <a:r>
              <a:rPr lang="en-US" altLang="zh-CN" dirty="0" smtClean="0"/>
              <a:t>Structure of </a:t>
            </a:r>
            <a:r>
              <a:rPr lang="en-US" altLang="zh-CN" dirty="0" err="1" smtClean="0"/>
              <a:t>codewords</a:t>
            </a:r>
            <a:r>
              <a:rPr lang="en-US" altLang="zh-CN" dirty="0" smtClean="0"/>
              <a:t> in big-value region</a:t>
            </a:r>
            <a:endParaRPr lang="zh-CN" altLang="en-US" dirty="0"/>
          </a:p>
        </p:txBody>
      </p:sp>
      <p:sp>
        <p:nvSpPr>
          <p:cNvPr id="31" name="标题 3"/>
          <p:cNvSpPr>
            <a:spLocks noGrp="1"/>
          </p:cNvSpPr>
          <p:nvPr>
            <p:ph type="title"/>
          </p:nvPr>
        </p:nvSpPr>
        <p:spPr>
          <a:xfrm>
            <a:off x="179512" y="777874"/>
            <a:ext cx="8964488" cy="628905"/>
          </a:xfrm>
        </p:spPr>
        <p:txBody>
          <a:bodyPr/>
          <a:lstStyle/>
          <a:p>
            <a:pPr algn="l"/>
            <a:r>
              <a:rPr lang="en-US" altLang="zh-CN" sz="2200" b="0" dirty="0">
                <a:latin typeface="Times New Roman" panose="02020603050405020304" pitchFamily="18" charset="0"/>
              </a:rPr>
              <a:t>CNN-based Steganalysis of MP3 Steganography in the Entropy Code Domain</a:t>
            </a:r>
          </a:p>
        </p:txBody>
      </p:sp>
      <p:pic>
        <p:nvPicPr>
          <p:cNvPr id="11" name="图片 10"/>
          <p:cNvPicPr>
            <a:picLocks noChangeAspect="1"/>
          </p:cNvPicPr>
          <p:nvPr/>
        </p:nvPicPr>
        <p:blipFill>
          <a:blip r:embed="rId6"/>
          <a:stretch>
            <a:fillRect/>
          </a:stretch>
        </p:blipFill>
        <p:spPr>
          <a:xfrm>
            <a:off x="395536" y="5085304"/>
            <a:ext cx="3996908" cy="1116000"/>
          </a:xfrm>
          <a:prstGeom prst="rect">
            <a:avLst/>
          </a:prstGeom>
        </p:spPr>
      </p:pic>
    </p:spTree>
    <p:extLst>
      <p:ext uri="{BB962C8B-B14F-4D97-AF65-F5344CB8AC3E}">
        <p14:creationId xmlns:p14="http://schemas.microsoft.com/office/powerpoint/2010/main" val="311480431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fade">
                                      <p:cBhvr>
                                        <p:cTn id="10" dur="500"/>
                                        <p:tgtEl>
                                          <p:spTgt spid="2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500"/>
                                        <p:tgtEl>
                                          <p:spTgt spid="14"/>
                                        </p:tgtEl>
                                      </p:cBhvr>
                                    </p:animEffect>
                                  </p:childTnLst>
                                </p:cTn>
                              </p:par>
                              <p:par>
                                <p:cTn id="16" presetID="10" presetClass="entr" presetSubtype="0" fill="hold" nodeType="with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fade">
                                      <p:cBhvr>
                                        <p:cTn id="18" dur="500"/>
                                        <p:tgtEl>
                                          <p:spTgt spid="19"/>
                                        </p:tgtEl>
                                      </p:cBhvr>
                                    </p:animEffect>
                                  </p:childTnLst>
                                </p:cTn>
                              </p:par>
                              <p:par>
                                <p:cTn id="19" presetID="10"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500"/>
                                        <p:tgtEl>
                                          <p:spTgt spid="11"/>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8"/>
                                        </p:tgtEl>
                                        <p:attrNameLst>
                                          <p:attrName>style.visibility</p:attrName>
                                        </p:attrNameLst>
                                      </p:cBhvr>
                                      <p:to>
                                        <p:strVal val="visible"/>
                                      </p:to>
                                    </p:set>
                                    <p:animEffect transition="in" filter="fade">
                                      <p:cBhvr>
                                        <p:cTn id="24" dur="500"/>
                                        <p:tgtEl>
                                          <p:spTgt spid="28"/>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20"/>
                                        </p:tgtEl>
                                        <p:attrNameLst>
                                          <p:attrName>style.visibility</p:attrName>
                                        </p:attrNameLst>
                                      </p:cBhvr>
                                      <p:to>
                                        <p:strVal val="visible"/>
                                      </p:to>
                                    </p:set>
                                    <p:animEffect transition="in" filter="fade">
                                      <p:cBhvr>
                                        <p:cTn id="29" dur="500"/>
                                        <p:tgtEl>
                                          <p:spTgt spid="20"/>
                                        </p:tgtEl>
                                      </p:cBhvr>
                                    </p:animEffect>
                                  </p:childTnLst>
                                </p:cTn>
                              </p:par>
                              <p:par>
                                <p:cTn id="30" presetID="10" presetClass="entr" presetSubtype="0" fill="hold" nodeType="withEffect">
                                  <p:stCondLst>
                                    <p:cond delay="0"/>
                                  </p:stCondLst>
                                  <p:childTnLst>
                                    <p:set>
                                      <p:cBhvr>
                                        <p:cTn id="31" dur="1" fill="hold">
                                          <p:stCondLst>
                                            <p:cond delay="0"/>
                                          </p:stCondLst>
                                        </p:cTn>
                                        <p:tgtEl>
                                          <p:spTgt spid="22"/>
                                        </p:tgtEl>
                                        <p:attrNameLst>
                                          <p:attrName>style.visibility</p:attrName>
                                        </p:attrNameLst>
                                      </p:cBhvr>
                                      <p:to>
                                        <p:strVal val="visible"/>
                                      </p:to>
                                    </p:set>
                                    <p:animEffect transition="in" filter="fade">
                                      <p:cBhvr>
                                        <p:cTn id="32" dur="500"/>
                                        <p:tgtEl>
                                          <p:spTgt spid="22"/>
                                        </p:tgtEl>
                                      </p:cBhvr>
                                    </p:animEffect>
                                  </p:childTnLst>
                                </p:cTn>
                              </p:par>
                              <p:par>
                                <p:cTn id="33" presetID="10" presetClass="entr" presetSubtype="0" fill="hold" nodeType="withEffect">
                                  <p:stCondLst>
                                    <p:cond delay="0"/>
                                  </p:stCondLst>
                                  <p:childTnLst>
                                    <p:set>
                                      <p:cBhvr>
                                        <p:cTn id="34" dur="1" fill="hold">
                                          <p:stCondLst>
                                            <p:cond delay="0"/>
                                          </p:stCondLst>
                                        </p:cTn>
                                        <p:tgtEl>
                                          <p:spTgt spid="2"/>
                                        </p:tgtEl>
                                        <p:attrNameLst>
                                          <p:attrName>style.visibility</p:attrName>
                                        </p:attrNameLst>
                                      </p:cBhvr>
                                      <p:to>
                                        <p:strVal val="visible"/>
                                      </p:to>
                                    </p:set>
                                    <p:animEffect transition="in" filter="fade">
                                      <p:cBhvr>
                                        <p:cTn id="35" dur="500"/>
                                        <p:tgtEl>
                                          <p:spTgt spid="2"/>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6"/>
                                        </p:tgtEl>
                                        <p:attrNameLst>
                                          <p:attrName>style.visibility</p:attrName>
                                        </p:attrNameLst>
                                      </p:cBhvr>
                                      <p:to>
                                        <p:strVal val="visible"/>
                                      </p:to>
                                    </p:set>
                                    <p:animEffect transition="in" filter="fade">
                                      <p:cBhvr>
                                        <p:cTn id="38" dur="500"/>
                                        <p:tgtEl>
                                          <p:spTgt spid="16"/>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23"/>
                                        </p:tgtEl>
                                        <p:attrNameLst>
                                          <p:attrName>style.visibility</p:attrName>
                                        </p:attrNameLst>
                                      </p:cBhvr>
                                      <p:to>
                                        <p:strVal val="visible"/>
                                      </p:to>
                                    </p:set>
                                    <p:animEffect transition="in" filter="fade">
                                      <p:cBhvr>
                                        <p:cTn id="43" dur="500"/>
                                        <p:tgtEl>
                                          <p:spTgt spid="23"/>
                                        </p:tgtEl>
                                      </p:cBhvr>
                                    </p:animEffect>
                                  </p:childTnLst>
                                </p:cTn>
                              </p:par>
                              <p:par>
                                <p:cTn id="44" presetID="10" presetClass="entr" presetSubtype="0" fill="hold" nodeType="withEffect">
                                  <p:stCondLst>
                                    <p:cond delay="0"/>
                                  </p:stCondLst>
                                  <p:childTnLst>
                                    <p:set>
                                      <p:cBhvr>
                                        <p:cTn id="45" dur="1" fill="hold">
                                          <p:stCondLst>
                                            <p:cond delay="0"/>
                                          </p:stCondLst>
                                        </p:cTn>
                                        <p:tgtEl>
                                          <p:spTgt spid="24"/>
                                        </p:tgtEl>
                                        <p:attrNameLst>
                                          <p:attrName>style.visibility</p:attrName>
                                        </p:attrNameLst>
                                      </p:cBhvr>
                                      <p:to>
                                        <p:strVal val="visible"/>
                                      </p:to>
                                    </p:set>
                                    <p:animEffect transition="in" filter="fade">
                                      <p:cBhvr>
                                        <p:cTn id="46" dur="500"/>
                                        <p:tgtEl>
                                          <p:spTgt spid="24"/>
                                        </p:tgtEl>
                                      </p:cBhvr>
                                    </p:animEffect>
                                  </p:childTnLst>
                                </p:cTn>
                              </p:par>
                              <p:par>
                                <p:cTn id="47" presetID="10" presetClass="entr" presetSubtype="0" fill="hold" nodeType="withEffect">
                                  <p:stCondLst>
                                    <p:cond delay="0"/>
                                  </p:stCondLst>
                                  <p:childTnLst>
                                    <p:set>
                                      <p:cBhvr>
                                        <p:cTn id="48" dur="1" fill="hold">
                                          <p:stCondLst>
                                            <p:cond delay="0"/>
                                          </p:stCondLst>
                                        </p:cTn>
                                        <p:tgtEl>
                                          <p:spTgt spid="15"/>
                                        </p:tgtEl>
                                        <p:attrNameLst>
                                          <p:attrName>style.visibility</p:attrName>
                                        </p:attrNameLst>
                                      </p:cBhvr>
                                      <p:to>
                                        <p:strVal val="visible"/>
                                      </p:to>
                                    </p:set>
                                    <p:animEffect transition="in" filter="fade">
                                      <p:cBhvr>
                                        <p:cTn id="49" dur="500"/>
                                        <p:tgtEl>
                                          <p:spTgt spid="15"/>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30"/>
                                        </p:tgtEl>
                                        <p:attrNameLst>
                                          <p:attrName>style.visibility</p:attrName>
                                        </p:attrNameLst>
                                      </p:cBhvr>
                                      <p:to>
                                        <p:strVal val="visible"/>
                                      </p:to>
                                    </p:set>
                                    <p:animEffect transition="in" filter="fade">
                                      <p:cBhvr>
                                        <p:cTn id="52" dur="500"/>
                                        <p:tgtEl>
                                          <p:spTgt spid="30"/>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17"/>
                                        </p:tgtEl>
                                        <p:attrNameLst>
                                          <p:attrName>style.visibility</p:attrName>
                                        </p:attrNameLst>
                                      </p:cBhvr>
                                      <p:to>
                                        <p:strVal val="visible"/>
                                      </p:to>
                                    </p:set>
                                    <p:animEffect transition="in" filter="fade">
                                      <p:cBhvr>
                                        <p:cTn id="57" dur="500"/>
                                        <p:tgtEl>
                                          <p:spTgt spid="17"/>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26"/>
                                        </p:tgtEl>
                                        <p:attrNameLst>
                                          <p:attrName>style.visibility</p:attrName>
                                        </p:attrNameLst>
                                      </p:cBhvr>
                                      <p:to>
                                        <p:strVal val="visible"/>
                                      </p:to>
                                    </p:set>
                                    <p:animEffect transition="in" filter="fade">
                                      <p:cBhvr>
                                        <p:cTn id="60" dur="500"/>
                                        <p:tgtEl>
                                          <p:spTgt spid="26"/>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27"/>
                                        </p:tgtEl>
                                        <p:attrNameLst>
                                          <p:attrName>style.visibility</p:attrName>
                                        </p:attrNameLst>
                                      </p:cBhvr>
                                      <p:to>
                                        <p:strVal val="visible"/>
                                      </p:to>
                                    </p:set>
                                    <p:animEffect transition="in" filter="fade">
                                      <p:cBhvr>
                                        <p:cTn id="63" dur="500"/>
                                        <p:tgtEl>
                                          <p:spTgt spid="27"/>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29"/>
                                        </p:tgtEl>
                                        <p:attrNameLst>
                                          <p:attrName>style.visibility</p:attrName>
                                        </p:attrNameLst>
                                      </p:cBhvr>
                                      <p:to>
                                        <p:strVal val="visible"/>
                                      </p:to>
                                    </p:set>
                                    <p:animEffect transition="in" filter="fade">
                                      <p:cBhvr>
                                        <p:cTn id="66"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20" grpId="0" animBg="1"/>
      <p:bldP spid="23" grpId="0" animBg="1"/>
      <p:bldP spid="16" grpId="0"/>
      <p:bldP spid="17" grpId="0" animBg="1"/>
      <p:bldP spid="26" grpId="0" animBg="1"/>
      <p:bldP spid="27" grpId="0" animBg="1"/>
      <p:bldP spid="29" grpId="0" animBg="1"/>
      <p:bldP spid="21" grpId="0"/>
      <p:bldP spid="28" grpId="0"/>
      <p:bldP spid="3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27050" y="1222152"/>
            <a:ext cx="8077398" cy="430887"/>
          </a:xfrm>
          <a:prstGeom prst="rect">
            <a:avLst/>
          </a:prstGeom>
          <a:noFill/>
        </p:spPr>
        <p:txBody>
          <a:bodyPr wrap="square" rtlCol="0">
            <a:spAutoFit/>
          </a:bodyPr>
          <a:lstStyle/>
          <a:p>
            <a:pPr marL="171450" indent="-171450">
              <a:buFont typeface="Wingdings" panose="05000000000000000000" charset="0"/>
              <a:buChar char="p"/>
            </a:pPr>
            <a:r>
              <a:rPr lang="zh-CN" altLang="en-US" sz="2200" dirty="0" smtClean="0">
                <a:sym typeface="+mn-ea"/>
              </a:rPr>
              <a:t> </a:t>
            </a:r>
            <a:r>
              <a:rPr lang="en-US" altLang="zh-CN" sz="2200" dirty="0" smtClean="0">
                <a:latin typeface="Times New Roman" panose="02020603050405020304" pitchFamily="18" charset="0"/>
                <a:cs typeface="Times New Roman" panose="02020603050405020304" pitchFamily="18" charset="0"/>
              </a:rPr>
              <a:t>QMDCT coefficients matrix</a:t>
            </a:r>
            <a:endParaRPr lang="zh-CN" altLang="en-US" sz="2200" dirty="0"/>
          </a:p>
        </p:txBody>
      </p:sp>
      <p:sp>
        <p:nvSpPr>
          <p:cNvPr id="5" name="标题 3"/>
          <p:cNvSpPr>
            <a:spLocks noGrp="1"/>
          </p:cNvSpPr>
          <p:nvPr>
            <p:ph type="title"/>
          </p:nvPr>
        </p:nvSpPr>
        <p:spPr>
          <a:xfrm>
            <a:off x="179512" y="777874"/>
            <a:ext cx="8964488" cy="628905"/>
          </a:xfrm>
        </p:spPr>
        <p:txBody>
          <a:bodyPr/>
          <a:lstStyle/>
          <a:p>
            <a:pPr algn="l"/>
            <a:r>
              <a:rPr lang="en-US" altLang="zh-CN" sz="2200" b="0" dirty="0">
                <a:latin typeface="Times New Roman" panose="02020603050405020304" pitchFamily="18" charset="0"/>
              </a:rPr>
              <a:t>CNN-based Steganalysis of MP3 Steganography in the Entropy Code Domain</a:t>
            </a:r>
          </a:p>
        </p:txBody>
      </p:sp>
      <mc:AlternateContent xmlns:mc="http://schemas.openxmlformats.org/markup-compatibility/2006">
        <mc:Choice xmlns:a14="http://schemas.microsoft.com/office/drawing/2010/main" Requires="a14">
          <p:sp>
            <p:nvSpPr>
              <p:cNvPr id="6" name="矩形 5"/>
              <p:cNvSpPr/>
              <p:nvPr/>
            </p:nvSpPr>
            <p:spPr>
              <a:xfrm>
                <a:off x="467544" y="2924944"/>
                <a:ext cx="3011244" cy="984052"/>
              </a:xfrm>
              <a:prstGeom prst="rect">
                <a:avLst/>
              </a:prstGeom>
            </p:spPr>
            <p:txBody>
              <a:bodyPr wrap="square">
                <a:spAutoFit/>
              </a:bodyPr>
              <a:lstStyle/>
              <a:p>
                <a14:m>
                  <m:oMathPara xmlns:m="http://schemas.openxmlformats.org/officeDocument/2006/math">
                    <m:oMathParaPr>
                      <m:jc m:val="centerGroup"/>
                    </m:oMathParaPr>
                    <m:oMath xmlns:m="http://schemas.openxmlformats.org/officeDocument/2006/math">
                      <m:sSub>
                        <m:sSubPr>
                          <m:ctrlPr>
                            <a:rPr lang="zh-CN" altLang="en-US">
                              <a:latin typeface="Cambria Math" panose="02040503050406030204" pitchFamily="18" charset="0"/>
                            </a:rPr>
                          </m:ctrlPr>
                        </m:sSubPr>
                        <m:e>
                          <m:r>
                            <a:rPr lang="zh-CN" altLang="en-US" i="1">
                              <a:latin typeface="Cambria Math" panose="02040503050406030204" pitchFamily="18" charset="0"/>
                            </a:rPr>
                            <m:t>𝑀</m:t>
                          </m:r>
                        </m:e>
                        <m:sub>
                          <m:r>
                            <a:rPr lang="zh-CN" altLang="en-US" i="1">
                              <a:latin typeface="Cambria Math" panose="02040503050406030204" pitchFamily="18" charset="0"/>
                            </a:rPr>
                            <m:t>𝑄𝑀𝐷𝐶𝑇</m:t>
                          </m:r>
                        </m:sub>
                      </m:sSub>
                      <m:r>
                        <a:rPr lang="zh-CN" altLang="en-US" i="0">
                          <a:latin typeface="Cambria Math" panose="02040503050406030204" pitchFamily="18" charset="0"/>
                        </a:rPr>
                        <m:t>=</m:t>
                      </m:r>
                      <m:d>
                        <m:dPr>
                          <m:ctrlPr>
                            <a:rPr lang="zh-CN" altLang="en-US" i="1">
                              <a:latin typeface="Cambria Math" panose="02040503050406030204" pitchFamily="18" charset="0"/>
                            </a:rPr>
                          </m:ctrlPr>
                        </m:dPr>
                        <m:e>
                          <m:m>
                            <m:mPr>
                              <m:mcs>
                                <m:mc>
                                  <m:mcPr>
                                    <m:count m:val="3"/>
                                    <m:mcJc m:val="center"/>
                                  </m:mcPr>
                                </m:mc>
                              </m:mcs>
                              <m:ctrlPr>
                                <a:rPr lang="zh-CN" altLang="en-US" i="1">
                                  <a:latin typeface="Cambria Math" panose="02040503050406030204" pitchFamily="18" charset="0"/>
                                </a:rPr>
                              </m:ctrlPr>
                            </m:mPr>
                            <m:mr>
                              <m:e>
                                <m:sSub>
                                  <m:sSubPr>
                                    <m:ctrlPr>
                                      <a:rPr lang="zh-CN" altLang="en-US" i="1">
                                        <a:latin typeface="Cambria Math" panose="02040503050406030204" pitchFamily="18" charset="0"/>
                                      </a:rPr>
                                    </m:ctrlPr>
                                  </m:sSubPr>
                                  <m:e>
                                    <m:r>
                                      <a:rPr lang="zh-CN" altLang="en-US" i="1">
                                        <a:latin typeface="Cambria Math" panose="02040503050406030204" pitchFamily="18" charset="0"/>
                                      </a:rPr>
                                      <m:t>𝑄</m:t>
                                    </m:r>
                                  </m:e>
                                  <m:sub>
                                    <m:r>
                                      <a:rPr lang="zh-CN" altLang="en-US" i="0">
                                        <a:latin typeface="Cambria Math" panose="02040503050406030204" pitchFamily="18" charset="0"/>
                                      </a:rPr>
                                      <m:t>1,1</m:t>
                                    </m:r>
                                  </m:sub>
                                </m:sSub>
                              </m:e>
                              <m:e>
                                <m:r>
                                  <a:rPr lang="zh-CN" altLang="en-US" i="0">
                                    <a:latin typeface="Cambria Math" panose="02040503050406030204" pitchFamily="18" charset="0"/>
                                  </a:rPr>
                                  <m:t>⋯</m:t>
                                </m:r>
                              </m:e>
                              <m:e>
                                <m:sSub>
                                  <m:sSubPr>
                                    <m:ctrlPr>
                                      <a:rPr lang="zh-CN" altLang="en-US" i="1">
                                        <a:latin typeface="Cambria Math" panose="02040503050406030204" pitchFamily="18" charset="0"/>
                                      </a:rPr>
                                    </m:ctrlPr>
                                  </m:sSubPr>
                                  <m:e>
                                    <m:r>
                                      <a:rPr lang="zh-CN" altLang="en-US" i="1">
                                        <a:latin typeface="Cambria Math" panose="02040503050406030204" pitchFamily="18" charset="0"/>
                                      </a:rPr>
                                      <m:t>𝑄</m:t>
                                    </m:r>
                                  </m:e>
                                  <m:sub>
                                    <m:r>
                                      <a:rPr lang="zh-CN" altLang="en-US" i="0">
                                        <a:latin typeface="Cambria Math" panose="02040503050406030204" pitchFamily="18" charset="0"/>
                                      </a:rPr>
                                      <m:t>1,</m:t>
                                    </m:r>
                                    <m:r>
                                      <a:rPr lang="zh-CN" altLang="en-US" i="1">
                                        <a:latin typeface="Cambria Math" panose="02040503050406030204" pitchFamily="18" charset="0"/>
                                      </a:rPr>
                                      <m:t>𝑗</m:t>
                                    </m:r>
                                  </m:sub>
                                </m:sSub>
                              </m:e>
                            </m:mr>
                            <m:mr>
                              <m:e>
                                <m:r>
                                  <a:rPr lang="zh-CN" altLang="en-US" i="0">
                                    <a:latin typeface="Cambria Math" panose="02040503050406030204" pitchFamily="18" charset="0"/>
                                  </a:rPr>
                                  <m:t>⋮</m:t>
                                </m:r>
                              </m:e>
                              <m:e>
                                <m:r>
                                  <a:rPr lang="zh-CN" altLang="en-US" i="0">
                                    <a:latin typeface="Cambria Math" panose="02040503050406030204" pitchFamily="18" charset="0"/>
                                  </a:rPr>
                                  <m:t>⋱</m:t>
                                </m:r>
                              </m:e>
                              <m:e>
                                <m:r>
                                  <a:rPr lang="zh-CN" altLang="en-US" i="0">
                                    <a:latin typeface="Cambria Math" panose="02040503050406030204" pitchFamily="18" charset="0"/>
                                  </a:rPr>
                                  <m:t>⋮</m:t>
                                </m:r>
                              </m:e>
                            </m:mr>
                            <m:mr>
                              <m:e>
                                <m:sSub>
                                  <m:sSubPr>
                                    <m:ctrlPr>
                                      <a:rPr lang="zh-CN" altLang="en-US" i="1">
                                        <a:latin typeface="Cambria Math" panose="02040503050406030204" pitchFamily="18" charset="0"/>
                                      </a:rPr>
                                    </m:ctrlPr>
                                  </m:sSubPr>
                                  <m:e>
                                    <m:r>
                                      <a:rPr lang="zh-CN" altLang="en-US" i="1">
                                        <a:latin typeface="Cambria Math" panose="02040503050406030204" pitchFamily="18" charset="0"/>
                                      </a:rPr>
                                      <m:t>𝑄</m:t>
                                    </m:r>
                                  </m:e>
                                  <m:sub>
                                    <m:r>
                                      <a:rPr lang="zh-CN" altLang="en-US" i="1">
                                        <a:latin typeface="Cambria Math" panose="02040503050406030204" pitchFamily="18" charset="0"/>
                                      </a:rPr>
                                      <m:t>𝑖</m:t>
                                    </m:r>
                                    <m:r>
                                      <a:rPr lang="zh-CN" altLang="en-US" i="0">
                                        <a:latin typeface="Cambria Math" panose="02040503050406030204" pitchFamily="18" charset="0"/>
                                      </a:rPr>
                                      <m:t>,1</m:t>
                                    </m:r>
                                  </m:sub>
                                </m:sSub>
                              </m:e>
                              <m:e>
                                <m:r>
                                  <a:rPr lang="zh-CN" altLang="en-US" i="0">
                                    <a:latin typeface="Cambria Math" panose="02040503050406030204" pitchFamily="18" charset="0"/>
                                  </a:rPr>
                                  <m:t>⋯</m:t>
                                </m:r>
                              </m:e>
                              <m:e>
                                <m:sSub>
                                  <m:sSubPr>
                                    <m:ctrlPr>
                                      <a:rPr lang="zh-CN" altLang="en-US" i="1">
                                        <a:latin typeface="Cambria Math" panose="02040503050406030204" pitchFamily="18" charset="0"/>
                                      </a:rPr>
                                    </m:ctrlPr>
                                  </m:sSubPr>
                                  <m:e>
                                    <m:r>
                                      <a:rPr lang="zh-CN" altLang="en-US" i="1">
                                        <a:latin typeface="Cambria Math" panose="02040503050406030204" pitchFamily="18" charset="0"/>
                                      </a:rPr>
                                      <m:t>𝑄</m:t>
                                    </m:r>
                                  </m:e>
                                  <m:sub>
                                    <m:r>
                                      <a:rPr lang="zh-CN" altLang="en-US" i="1">
                                        <a:latin typeface="Cambria Math" panose="02040503050406030204" pitchFamily="18" charset="0"/>
                                      </a:rPr>
                                      <m:t>𝑖</m:t>
                                    </m:r>
                                    <m:r>
                                      <a:rPr lang="zh-CN" altLang="en-US" i="0">
                                        <a:latin typeface="Cambria Math" panose="02040503050406030204" pitchFamily="18" charset="0"/>
                                      </a:rPr>
                                      <m:t>,</m:t>
                                    </m:r>
                                    <m:r>
                                      <a:rPr lang="zh-CN" altLang="en-US" i="1">
                                        <a:latin typeface="Cambria Math" panose="02040503050406030204" pitchFamily="18" charset="0"/>
                                      </a:rPr>
                                      <m:t>𝑗</m:t>
                                    </m:r>
                                  </m:sub>
                                </m:sSub>
                              </m:e>
                            </m:mr>
                          </m:m>
                        </m:e>
                      </m:d>
                    </m:oMath>
                  </m:oMathPara>
                </a14:m>
                <a:endParaRPr lang="zh-CN" altLang="en-US" dirty="0"/>
              </a:p>
            </p:txBody>
          </p:sp>
        </mc:Choice>
        <mc:Fallback>
          <p:sp>
            <p:nvSpPr>
              <p:cNvPr id="6" name="矩形 5"/>
              <p:cNvSpPr>
                <a:spLocks noRot="1" noChangeAspect="1" noMove="1" noResize="1" noEditPoints="1" noAdjustHandles="1" noChangeArrowheads="1" noChangeShapeType="1" noTextEdit="1"/>
              </p:cNvSpPr>
              <p:nvPr/>
            </p:nvSpPr>
            <p:spPr>
              <a:xfrm>
                <a:off x="467544" y="2924944"/>
                <a:ext cx="3011244" cy="984052"/>
              </a:xfrm>
              <a:prstGeom prst="rect">
                <a:avLst/>
              </a:prstGeom>
              <a:blipFill rotWithShape="0">
                <a:blip r:embed="rId3"/>
                <a:stretch>
                  <a:fillRect/>
                </a:stretch>
              </a:blipFill>
            </p:spPr>
            <p:txBody>
              <a:bodyPr/>
              <a:lstStyle/>
              <a:p>
                <a:r>
                  <a:rPr lang="zh-CN" altLang="en-US">
                    <a:noFill/>
                  </a:rPr>
                  <a:t> </a:t>
                </a:r>
              </a:p>
            </p:txBody>
          </p:sp>
        </mc:Fallback>
      </mc:AlternateContent>
      <p:sp>
        <p:nvSpPr>
          <p:cNvPr id="8" name="文本框 7"/>
          <p:cNvSpPr txBox="1"/>
          <p:nvPr/>
        </p:nvSpPr>
        <p:spPr>
          <a:xfrm>
            <a:off x="4533258" y="5723964"/>
            <a:ext cx="3813589" cy="369332"/>
          </a:xfrm>
          <a:prstGeom prst="rect">
            <a:avLst/>
          </a:prstGeom>
          <a:noFill/>
        </p:spPr>
        <p:txBody>
          <a:bodyPr wrap="square" rtlCol="0">
            <a:spAutoFit/>
          </a:bodyPr>
          <a:lstStyle/>
          <a:p>
            <a:r>
              <a:rPr lang="en-US" altLang="zh-CN" dirty="0" smtClean="0"/>
              <a:t>Diagram of </a:t>
            </a:r>
            <a:r>
              <a:rPr lang="en-US" altLang="zh-CN" dirty="0" smtClean="0"/>
              <a:t>QMDCT coefficients matrix</a:t>
            </a:r>
            <a:endParaRPr lang="zh-CN" altLang="en-US" dirty="0"/>
          </a:p>
        </p:txBody>
      </p:sp>
      <p:pic>
        <p:nvPicPr>
          <p:cNvPr id="14" name="图片 13"/>
          <p:cNvPicPr>
            <a:picLocks noChangeAspect="1"/>
          </p:cNvPicPr>
          <p:nvPr/>
        </p:nvPicPr>
        <p:blipFill>
          <a:blip r:embed="rId4"/>
          <a:stretch>
            <a:fillRect/>
          </a:stretch>
        </p:blipFill>
        <p:spPr>
          <a:xfrm>
            <a:off x="3851920" y="1773044"/>
            <a:ext cx="5176266" cy="3997488"/>
          </a:xfrm>
          <a:prstGeom prst="rect">
            <a:avLst/>
          </a:prstGeom>
        </p:spPr>
      </p:pic>
      <mc:AlternateContent xmlns:mc="http://schemas.openxmlformats.org/markup-compatibility/2006">
        <mc:Choice xmlns:a14="http://schemas.microsoft.com/office/drawing/2010/main" Requires="a14">
          <p:sp>
            <p:nvSpPr>
              <p:cNvPr id="15" name="文本框 14"/>
              <p:cNvSpPr txBox="1"/>
              <p:nvPr/>
            </p:nvSpPr>
            <p:spPr>
              <a:xfrm>
                <a:off x="727751" y="4226310"/>
                <a:ext cx="200905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𝑖</m:t>
                      </m:r>
                      <m:r>
                        <a:rPr lang="en-US" altLang="zh-CN" b="0" i="1" smtClean="0">
                          <a:latin typeface="Cambria Math" panose="02040503050406030204" pitchFamily="18" charset="0"/>
                        </a:rPr>
                        <m:t>=4×</m:t>
                      </m:r>
                      <m:r>
                        <a:rPr lang="en-US" altLang="zh-CN" b="0" i="1" smtClean="0">
                          <a:latin typeface="Cambria Math" panose="02040503050406030204" pitchFamily="18" charset="0"/>
                          <a:ea typeface="Cambria Math" panose="02040503050406030204" pitchFamily="18" charset="0"/>
                        </a:rPr>
                        <m:t>𝑁</m:t>
                      </m:r>
                      <m:r>
                        <a:rPr lang="en-US" altLang="zh-CN" b="0" i="1" smtClean="0">
                          <a:latin typeface="Cambria Math" panose="02040503050406030204" pitchFamily="18" charset="0"/>
                          <a:ea typeface="Cambria Math" panose="02040503050406030204" pitchFamily="18" charset="0"/>
                        </a:rPr>
                        <m:t>, </m:t>
                      </m:r>
                      <m:r>
                        <a:rPr lang="en-US" altLang="zh-CN" b="0" i="1" smtClean="0">
                          <a:latin typeface="Cambria Math" panose="02040503050406030204" pitchFamily="18" charset="0"/>
                          <a:ea typeface="Cambria Math" panose="02040503050406030204" pitchFamily="18" charset="0"/>
                        </a:rPr>
                        <m:t>𝑖</m:t>
                      </m:r>
                      <m:r>
                        <a:rPr lang="en-US" altLang="zh-CN" b="0" i="1" smtClean="0">
                          <a:latin typeface="Cambria Math" panose="02040503050406030204" pitchFamily="18" charset="0"/>
                          <a:ea typeface="Cambria Math" panose="02040503050406030204" pitchFamily="18" charset="0"/>
                        </a:rPr>
                        <m:t>∈[1, 200]</m:t>
                      </m:r>
                    </m:oMath>
                  </m:oMathPara>
                </a14:m>
                <a:endParaRPr lang="zh-CN" altLang="en-US" dirty="0">
                  <a:latin typeface="Times New Roman" panose="02020603050405020304" pitchFamily="18" charset="0"/>
                  <a:cs typeface="Times New Roman" panose="02020603050405020304" pitchFamily="18" charset="0"/>
                </a:endParaRPr>
              </a:p>
            </p:txBody>
          </p:sp>
        </mc:Choice>
        <mc:Fallback>
          <p:sp>
            <p:nvSpPr>
              <p:cNvPr id="15" name="文本框 14"/>
              <p:cNvSpPr txBox="1">
                <a:spLocks noRot="1" noChangeAspect="1" noMove="1" noResize="1" noEditPoints="1" noAdjustHandles="1" noChangeArrowheads="1" noChangeShapeType="1" noTextEdit="1"/>
              </p:cNvSpPr>
              <p:nvPr/>
            </p:nvSpPr>
            <p:spPr>
              <a:xfrm>
                <a:off x="727751" y="4226310"/>
                <a:ext cx="2009058" cy="276999"/>
              </a:xfrm>
              <a:prstGeom prst="rect">
                <a:avLst/>
              </a:prstGeom>
              <a:blipFill rotWithShape="0">
                <a:blip r:embed="rId5"/>
                <a:stretch>
                  <a:fillRect l="-4242" r="-11818" b="-39130"/>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6" name="文本框 15"/>
              <p:cNvSpPr txBox="1"/>
              <p:nvPr/>
            </p:nvSpPr>
            <p:spPr>
              <a:xfrm>
                <a:off x="680815" y="4682123"/>
                <a:ext cx="107034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𝑗</m:t>
                      </m:r>
                      <m:r>
                        <a:rPr lang="en-US" altLang="zh-CN" b="0" i="1" smtClean="0">
                          <a:latin typeface="Cambria Math" panose="02040503050406030204" pitchFamily="18" charset="0"/>
                          <a:ea typeface="Cambria Math" panose="02040503050406030204" pitchFamily="18" charset="0"/>
                        </a:rPr>
                        <m:t>∈[1, 380]</m:t>
                      </m:r>
                    </m:oMath>
                  </m:oMathPara>
                </a14:m>
                <a:endParaRPr lang="zh-CN" altLang="en-US" dirty="0">
                  <a:latin typeface="Times New Roman" panose="02020603050405020304" pitchFamily="18" charset="0"/>
                  <a:cs typeface="Times New Roman" panose="02020603050405020304" pitchFamily="18" charset="0"/>
                </a:endParaRPr>
              </a:p>
            </p:txBody>
          </p:sp>
        </mc:Choice>
        <mc:Fallback>
          <p:sp>
            <p:nvSpPr>
              <p:cNvPr id="16" name="文本框 15"/>
              <p:cNvSpPr txBox="1">
                <a:spLocks noRot="1" noChangeAspect="1" noMove="1" noResize="1" noEditPoints="1" noAdjustHandles="1" noChangeArrowheads="1" noChangeShapeType="1" noTextEdit="1"/>
              </p:cNvSpPr>
              <p:nvPr/>
            </p:nvSpPr>
            <p:spPr>
              <a:xfrm>
                <a:off x="680815" y="4682123"/>
                <a:ext cx="1070340" cy="276999"/>
              </a:xfrm>
              <a:prstGeom prst="rect">
                <a:avLst/>
              </a:prstGeom>
              <a:blipFill rotWithShape="0">
                <a:blip r:embed="rId6"/>
                <a:stretch>
                  <a:fillRect l="-10286" r="-14286" b="-3913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26779143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theme/theme1.xml><?xml version="1.0" encoding="utf-8"?>
<a:theme xmlns:a="http://schemas.openxmlformats.org/drawingml/2006/main" name="[template]中科院信工所PPT模板-发布">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暗香扑面">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ajorFont>
      <a:minorFont>
        <a:latin typeface="Franklin Gothic Book"/>
        <a:ea typeface=""/>
        <a:cs typeface=""/>
        <a:font script="Jpan" typeface="HG創英角ｺﾞｼｯｸUB"/>
        <a:font script="Hang" typeface="맑은 고딕"/>
        <a:font script="Hans" typeface="黑体"/>
        <a:font script="Hant" typeface="新細明體"/>
        <a:font script="Arab" typeface="Arial"/>
        <a:font script="Hebr" typeface="Arial"/>
        <a:font script="Thai" typeface="Cordian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1"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1"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母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母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母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母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母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母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母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母板">
  <a:themeElements>
    <a:clrScheme name="母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母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1"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1"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母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母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母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母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母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母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母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科学院">
  <a:themeElements>
    <a:clrScheme name="母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视点">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1"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1"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母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母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母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母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母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母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母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2_母板">
  <a:themeElements>
    <a:clrScheme name="母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母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1"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1"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母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母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母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母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母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母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母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[template]中科院信工所PPT模板-发布</Template>
  <TotalTime>18419</TotalTime>
  <Words>3955</Words>
  <Application>Microsoft Office PowerPoint</Application>
  <PresentationFormat>全屏显示(4:3)</PresentationFormat>
  <Paragraphs>622</Paragraphs>
  <Slides>33</Slides>
  <Notes>33</Notes>
  <HiddenSlides>0</HiddenSlides>
  <MMClips>0</MMClips>
  <ScaleCrop>false</ScaleCrop>
  <HeadingPairs>
    <vt:vector size="8" baseType="variant">
      <vt:variant>
        <vt:lpstr>已用的字体</vt:lpstr>
      </vt:variant>
      <vt:variant>
        <vt:i4>12</vt:i4>
      </vt:variant>
      <vt:variant>
        <vt:lpstr>主题</vt:lpstr>
      </vt:variant>
      <vt:variant>
        <vt:i4>4</vt:i4>
      </vt:variant>
      <vt:variant>
        <vt:lpstr>嵌入 OLE 服务器</vt:lpstr>
      </vt:variant>
      <vt:variant>
        <vt:i4>1</vt:i4>
      </vt:variant>
      <vt:variant>
        <vt:lpstr>幻灯片标题</vt:lpstr>
      </vt:variant>
      <vt:variant>
        <vt:i4>33</vt:i4>
      </vt:variant>
    </vt:vector>
  </HeadingPairs>
  <TitlesOfParts>
    <vt:vector size="50" baseType="lpstr">
      <vt:lpstr>黑体</vt:lpstr>
      <vt:lpstr>华文隶书</vt:lpstr>
      <vt:lpstr>宋体</vt:lpstr>
      <vt:lpstr>微软雅黑</vt:lpstr>
      <vt:lpstr>Arial</vt:lpstr>
      <vt:lpstr>Calibri</vt:lpstr>
      <vt:lpstr>Cambria Math</vt:lpstr>
      <vt:lpstr>Franklin Gothic Book</vt:lpstr>
      <vt:lpstr>Franklin Gothic Medium</vt:lpstr>
      <vt:lpstr>Times New Roman</vt:lpstr>
      <vt:lpstr>Verdana</vt:lpstr>
      <vt:lpstr>Wingdings</vt:lpstr>
      <vt:lpstr>[template]中科院信工所PPT模板-发布</vt:lpstr>
      <vt:lpstr>1_母板</vt:lpstr>
      <vt:lpstr>科学院</vt:lpstr>
      <vt:lpstr>2_母板</vt:lpstr>
      <vt:lpstr>Image</vt:lpstr>
      <vt:lpstr>PowerPoint 演示文稿</vt:lpstr>
      <vt:lpstr>Outline</vt:lpstr>
      <vt:lpstr>Outline</vt:lpstr>
      <vt:lpstr>CNN-based Steganalysis of MP3 Steganography in the Entropy Code Domain</vt:lpstr>
      <vt:lpstr>Outline</vt:lpstr>
      <vt:lpstr>CNN-based Steganalysis of MP3 Steganography in the Entropy Code Domain</vt:lpstr>
      <vt:lpstr>CNN-based Steganalysis of MP3 Steganography in the Entropy Code Domain</vt:lpstr>
      <vt:lpstr>CNN-based Steganalysis of MP3 Steganography in the Entropy Code Domain</vt:lpstr>
      <vt:lpstr>CNN-based Steganalysis of MP3 Steganography in the Entropy Code Domain</vt:lpstr>
      <vt:lpstr>CNN-based Steganalysis of MP3 Steganography in the Entropy Code Domain</vt:lpstr>
      <vt:lpstr>Outline</vt:lpstr>
      <vt:lpstr>CNN-based Steganalysis of MP3 Steganography in the Entropy Code Domain</vt:lpstr>
      <vt:lpstr>CNN-based Steganalysis of MP3 Steganography in the Entropy Code Domain</vt:lpstr>
      <vt:lpstr>CNN-based Steganalysis of MP3 Steganography in the Entropy Code Domain</vt:lpstr>
      <vt:lpstr>CNN-based Steganalysis of MP3 Steganography in the Entropy Code Domain</vt:lpstr>
      <vt:lpstr>CNN-based Steganalysis of MP3 Steganography in the Entropy Code Domain</vt:lpstr>
      <vt:lpstr>CNN-based Steganalysis of MP3 Steganography in the Entropy Code Domain</vt:lpstr>
      <vt:lpstr>CNN-based Steganalysis of MP3 Steganography in the Entropy Code Domain</vt:lpstr>
      <vt:lpstr>CNN-based Steganalysis of MP3 Steganography in the Entropy Code Domain</vt:lpstr>
      <vt:lpstr>CNN-based Steganalysis of MP3 Steganography in the Entropy Code Domain</vt:lpstr>
      <vt:lpstr>CNN-based Steganalysis of MP3 Steganography in the Entropy Code Domain</vt:lpstr>
      <vt:lpstr>CNN-based Steganalysis of MP3 Steganography in the Entropy Code Domain</vt:lpstr>
      <vt:lpstr>CNN-based Steganalysis of MP3 Steganography in the Entropy Code Domain</vt:lpstr>
      <vt:lpstr>Outline</vt:lpstr>
      <vt:lpstr>CNN-based Steganalysis of MP3 Steganography in the Entropy Code Domain</vt:lpstr>
      <vt:lpstr>CNN-based Steganalysis of MP3 Steganography in the Entropy Code Domain</vt:lpstr>
      <vt:lpstr>CNN-based Steganalysis of MP3 Steganography in the Entropy Code Domain</vt:lpstr>
      <vt:lpstr>CNN-based Steganalysis of MP3 Steganography in the Entropy Code Domain</vt:lpstr>
      <vt:lpstr>CNN-based Steganalysis of MP3 Steganography in the Entropy Code Domain</vt:lpstr>
      <vt:lpstr>CNN-based Steganalysis of MP3 Steganography in the Entropy Code Domain</vt:lpstr>
      <vt:lpstr>Outline</vt:lpstr>
      <vt:lpstr>CNN-based Steganalysis of MP3 Steganography in the Entropy Code Domain</vt:lpstr>
      <vt:lpstr>Thank you！</vt:lpstr>
    </vt:vector>
  </TitlesOfParts>
  <Company>UCAS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Charles CatKing</dc:creator>
  <cp:lastModifiedBy>CatKing Charles</cp:lastModifiedBy>
  <cp:revision>482</cp:revision>
  <dcterms:created xsi:type="dcterms:W3CDTF">2018-03-13T09:28:49Z</dcterms:created>
  <dcterms:modified xsi:type="dcterms:W3CDTF">2018-06-12T03:08:31Z</dcterms:modified>
</cp:coreProperties>
</file>