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9" r:id="rId2"/>
    <p:sldMasterId id="2147483941" r:id="rId3"/>
    <p:sldMasterId id="2147483955" r:id="rId4"/>
  </p:sldMasterIdLst>
  <p:notesMasterIdLst>
    <p:notesMasterId r:id="rId40"/>
  </p:notesMasterIdLst>
  <p:handoutMasterIdLst>
    <p:handoutMasterId r:id="rId41"/>
  </p:handoutMasterIdLst>
  <p:sldIdLst>
    <p:sldId id="1285" r:id="rId5"/>
    <p:sldId id="1318" r:id="rId6"/>
    <p:sldId id="1344" r:id="rId7"/>
    <p:sldId id="1368" r:id="rId8"/>
    <p:sldId id="1370" r:id="rId9"/>
    <p:sldId id="1320" r:id="rId10"/>
    <p:sldId id="1371" r:id="rId11"/>
    <p:sldId id="1346" r:id="rId12"/>
    <p:sldId id="1337" r:id="rId13"/>
    <p:sldId id="1341" r:id="rId14"/>
    <p:sldId id="1372" r:id="rId15"/>
    <p:sldId id="1338" r:id="rId16"/>
    <p:sldId id="1347" r:id="rId17"/>
    <p:sldId id="1340" r:id="rId18"/>
    <p:sldId id="1354" r:id="rId19"/>
    <p:sldId id="1355" r:id="rId20"/>
    <p:sldId id="1343" r:id="rId21"/>
    <p:sldId id="1359" r:id="rId22"/>
    <p:sldId id="1360" r:id="rId23"/>
    <p:sldId id="1353" r:id="rId24"/>
    <p:sldId id="1358" r:id="rId25"/>
    <p:sldId id="1362" r:id="rId26"/>
    <p:sldId id="1361" r:id="rId27"/>
    <p:sldId id="1363" r:id="rId28"/>
    <p:sldId id="1364" r:id="rId29"/>
    <p:sldId id="1348" r:id="rId30"/>
    <p:sldId id="1351" r:id="rId31"/>
    <p:sldId id="1352" r:id="rId32"/>
    <p:sldId id="1365" r:id="rId33"/>
    <p:sldId id="1366" r:id="rId34"/>
    <p:sldId id="1367" r:id="rId35"/>
    <p:sldId id="1357" r:id="rId36"/>
    <p:sldId id="1349" r:id="rId37"/>
    <p:sldId id="1356" r:id="rId38"/>
    <p:sldId id="1307" r:id="rId39"/>
  </p:sldIdLst>
  <p:sldSz cx="9144000" cy="6858000" type="screen4x3"/>
  <p:notesSz cx="6797675" cy="9926638"/>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ndsomezhu" initials="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99FF"/>
    <a:srgbClr val="FFFFCC"/>
    <a:srgbClr val="CCFFFF"/>
    <a:srgbClr val="000066"/>
    <a:srgbClr val="800000"/>
    <a:srgbClr val="CC0000"/>
    <a:srgbClr val="FF9966"/>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806" autoAdjust="0"/>
  </p:normalViewPr>
  <p:slideViewPr>
    <p:cSldViewPr>
      <p:cViewPr varScale="1">
        <p:scale>
          <a:sx n="84" d="100"/>
          <a:sy n="84" d="100"/>
        </p:scale>
        <p:origin x="237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9616"/>
    </p:cViewPr>
  </p:sorterViewPr>
  <p:notesViewPr>
    <p:cSldViewPr>
      <p:cViewPr varScale="1">
        <p:scale>
          <a:sx n="50" d="100"/>
          <a:sy n="50" d="100"/>
        </p:scale>
        <p:origin x="-3030" y="-84"/>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121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Calibri" pitchFamily="34" charset="0"/>
                <a:ea typeface="宋体" pitchFamily="2" charset="-122"/>
                <a:cs typeface="+mn-cs"/>
              </a:defRPr>
            </a:lvl1pPr>
          </a:lstStyle>
          <a:p>
            <a:pPr>
              <a:defRPr/>
            </a:pPr>
            <a:endParaRPr lang="zh-CN" altLang="en-US"/>
          </a:p>
        </p:txBody>
      </p:sp>
      <p:sp>
        <p:nvSpPr>
          <p:cNvPr id="52121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979B23BF-03EC-4E9D-A6FA-68DF73318138}" type="datetimeFigureOut">
              <a:rPr lang="zh-CN" altLang="en-US"/>
              <a:pPr/>
              <a:t>2018/6/16</a:t>
            </a:fld>
            <a:endParaRPr lang="en-US" altLang="zh-CN"/>
          </a:p>
        </p:txBody>
      </p:sp>
      <p:sp>
        <p:nvSpPr>
          <p:cNvPr id="52122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Calibri" pitchFamily="34" charset="0"/>
                <a:ea typeface="宋体" pitchFamily="2" charset="-122"/>
                <a:cs typeface="+mn-cs"/>
              </a:defRPr>
            </a:lvl1pPr>
          </a:lstStyle>
          <a:p>
            <a:pPr>
              <a:defRPr/>
            </a:pPr>
            <a:endParaRPr lang="en-US" altLang="zh-CN"/>
          </a:p>
        </p:txBody>
      </p:sp>
      <p:sp>
        <p:nvSpPr>
          <p:cNvPr id="52122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E66803E0-46B2-4269-B08E-86934989A3F3}" type="slidenum">
              <a:rPr lang="zh-CN" altLang="en-US"/>
              <a:pPr/>
              <a:t>‹#›</a:t>
            </a:fld>
            <a:endParaRPr lang="en-US" altLang="zh-CN"/>
          </a:p>
        </p:txBody>
      </p:sp>
    </p:spTree>
    <p:extLst>
      <p:ext uri="{BB962C8B-B14F-4D97-AF65-F5344CB8AC3E}">
        <p14:creationId xmlns:p14="http://schemas.microsoft.com/office/powerpoint/2010/main" val="2830496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atin typeface="Calibri" pitchFamily="34" charset="0"/>
                <a:ea typeface="宋体" charset="-122"/>
                <a:cs typeface="+mn-cs"/>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5D23254-FAAC-477C-81ED-F5C9A35077E4}" type="datetimeFigureOut">
              <a:rPr lang="zh-CN" altLang="en-US"/>
              <a:pPr/>
              <a:t>2018/6/16</a:t>
            </a:fld>
            <a:endParaRPr lang="en-US" altLang="zh-CN"/>
          </a:p>
        </p:txBody>
      </p:sp>
      <p:sp>
        <p:nvSpPr>
          <p:cNvPr id="4" name="幻灯片图像占位符 3"/>
          <p:cNvSpPr>
            <a:spLocks noGrp="1" noRot="1" noChangeAspect="1"/>
          </p:cNvSpPr>
          <p:nvPr>
            <p:ph type="sldImg" idx="2"/>
          </p:nvPr>
        </p:nvSpPr>
        <p:spPr>
          <a:xfrm>
            <a:off x="915988" y="744538"/>
            <a:ext cx="4965700" cy="3722687"/>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atin typeface="Calibri" pitchFamily="34" charset="0"/>
                <a:ea typeface="宋体"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E163BE-32E2-4A0C-9191-C0BCCE517763}" type="slidenum">
              <a:rPr lang="zh-CN" altLang="en-US"/>
              <a:pPr/>
              <a:t>‹#›</a:t>
            </a:fld>
            <a:endParaRPr lang="en-US" altLang="zh-CN"/>
          </a:p>
        </p:txBody>
      </p:sp>
    </p:spTree>
    <p:extLst>
      <p:ext uri="{BB962C8B-B14F-4D97-AF65-F5344CB8AC3E}">
        <p14:creationId xmlns:p14="http://schemas.microsoft.com/office/powerpoint/2010/main" val="30020941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1" dirty="0" smtClean="0"/>
              <a:t>Good</a:t>
            </a:r>
            <a:r>
              <a:rPr lang="en-US" altLang="zh-CN" b="1" baseline="0" dirty="0" smtClean="0"/>
              <a:t> afternoon</a:t>
            </a:r>
            <a:r>
              <a:rPr lang="en-US" altLang="zh-CN" baseline="0" dirty="0" smtClean="0"/>
              <a:t>, everyone. My name is Wang Yuntao. </a:t>
            </a:r>
            <a:r>
              <a:rPr lang="en-US" altLang="zh-CN" baseline="0" dirty="0" smtClean="0"/>
              <a:t>I am glad to bee here for this presentation. I </a:t>
            </a:r>
            <a:r>
              <a:rPr lang="en-US" altLang="zh-CN" baseline="0" dirty="0" smtClean="0"/>
              <a:t>am a postgraduate </a:t>
            </a:r>
            <a:r>
              <a:rPr lang="en-US" altLang="zh-CN" baseline="0" dirty="0" smtClean="0"/>
              <a:t>in Institute of Information Engineering, and my major research filed is audio steganalysis. </a:t>
            </a:r>
            <a:r>
              <a:rPr lang="en-US" altLang="zh-CN" baseline="0" dirty="0" smtClean="0"/>
              <a:t>Today, I will introduce our recent work on steganalysis of MP3 steganography based on CNN.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a:t>
            </a:fld>
            <a:endParaRPr lang="en-US" altLang="zh-CN"/>
          </a:p>
        </p:txBody>
      </p:sp>
    </p:spTree>
    <p:extLst>
      <p:ext uri="{BB962C8B-B14F-4D97-AF65-F5344CB8AC3E}">
        <p14:creationId xmlns:p14="http://schemas.microsoft.com/office/powerpoint/2010/main" val="996934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To</a:t>
            </a:r>
            <a:r>
              <a:rPr lang="en-US" altLang="zh-CN" baseline="0" dirty="0" smtClean="0"/>
              <a:t> detect MP3 steganalysis </a:t>
            </a:r>
            <a:r>
              <a:rPr lang="en-US" altLang="zh-CN" baseline="0" dirty="0" smtClean="0"/>
              <a:t>effectively, </a:t>
            </a:r>
            <a:r>
              <a:rPr lang="en-US" altLang="zh-CN" baseline="0" dirty="0" smtClean="0"/>
              <a:t>some pre-processing methods need doing. </a:t>
            </a:r>
            <a:r>
              <a:rPr lang="en-US" altLang="zh-CN" dirty="0" smtClean="0"/>
              <a:t>This</a:t>
            </a:r>
            <a:r>
              <a:rPr lang="en-US" altLang="zh-CN" baseline="0" dirty="0" smtClean="0"/>
              <a:t> is the expression of QMDCT coefficients matrix. Therein, </a:t>
            </a:r>
            <a:r>
              <a:rPr lang="en-US" altLang="zh-CN" baseline="0" dirty="0" err="1" smtClean="0"/>
              <a:t>i</a:t>
            </a:r>
            <a:r>
              <a:rPr lang="en-US" altLang="zh-CN" baseline="0" dirty="0" smtClean="0"/>
              <a:t> is the index of channels, j is the order of QMDCT coefficients in a granule. In common MP3 audio with stereo channels, a frame consists of two granules, and a granule consists of two channels. We </a:t>
            </a:r>
            <a:r>
              <a:rPr lang="en-US" altLang="zh-CN" baseline="0" dirty="0" err="1" smtClean="0"/>
              <a:t>catenate</a:t>
            </a:r>
            <a:r>
              <a:rPr lang="en-US" altLang="zh-CN" baseline="0" dirty="0" smtClean="0"/>
              <a:t>  </a:t>
            </a:r>
            <a:r>
              <a:rPr lang="en-US" altLang="zh-CN" baseline="0" dirty="0" smtClean="0"/>
              <a:t>[‘</a:t>
            </a:r>
            <a:r>
              <a:rPr lang="en-US" altLang="zh-CN" baseline="0" dirty="0" err="1" smtClean="0"/>
              <a:t>kætɪneɪt</a:t>
            </a:r>
            <a:r>
              <a:rPr lang="en-US" altLang="zh-CN" baseline="0" dirty="0" smtClean="0"/>
              <a:t>]  the QMDCT coefficients channel by channel. Therefore, </a:t>
            </a:r>
            <a:r>
              <a:rPr lang="en-US" altLang="zh-CN" baseline="0" dirty="0" err="1" smtClean="0"/>
              <a:t>i</a:t>
            </a:r>
            <a:r>
              <a:rPr lang="en-US" altLang="zh-CN" baseline="0" dirty="0" smtClean="0"/>
              <a:t> is equal to 4 times the number of frames </a:t>
            </a:r>
            <a:r>
              <a:rPr lang="en-US" altLang="zh-CN" b="1" baseline="0" dirty="0" smtClean="0"/>
              <a:t>N</a:t>
            </a:r>
            <a:r>
              <a:rPr lang="en-US" altLang="zh-CN" baseline="0" dirty="0" smtClean="0"/>
              <a:t>.  In our paper, 50 frames is selected as the analysis unit. Besides, according to the introduction of coefficients before, there are some 0 elements at the end of each channel. This part won’t be changed by the algorithm. So, in order to reduce the computation, we choose the first </a:t>
            </a:r>
            <a:r>
              <a:rPr lang="en-US" altLang="zh-CN" baseline="0" dirty="0" smtClean="0"/>
              <a:t>380 (three hundred and eighty) </a:t>
            </a:r>
            <a:r>
              <a:rPr lang="en-US" altLang="zh-CN" baseline="0" dirty="0" smtClean="0"/>
              <a:t>elements to analyze. This is an empirical value.</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10</a:t>
            </a:fld>
            <a:endParaRPr lang="en-US" altLang="zh-CN"/>
          </a:p>
        </p:txBody>
      </p:sp>
    </p:spTree>
    <p:extLst>
      <p:ext uri="{BB962C8B-B14F-4D97-AF65-F5344CB8AC3E}">
        <p14:creationId xmlns:p14="http://schemas.microsoft.com/office/powerpoint/2010/main" val="4036054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All</a:t>
            </a:r>
            <a:r>
              <a:rPr lang="en-US" altLang="zh-CN" baseline="0" dirty="0" smtClean="0"/>
              <a:t> QMDCT coefficients are distributed between -15 (negative fifteen) and 1positive 5 (fifteen), so the matrix is truncated with threshold 15 (fifteen) or less.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11</a:t>
            </a:fld>
            <a:endParaRPr lang="en-US" altLang="zh-CN"/>
          </a:p>
        </p:txBody>
      </p:sp>
    </p:spTree>
    <p:extLst>
      <p:ext uri="{BB962C8B-B14F-4D97-AF65-F5344CB8AC3E}">
        <p14:creationId xmlns:p14="http://schemas.microsoft.com/office/powerpoint/2010/main" val="1413741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can see the impact of steganography on MP3 audio. </a:t>
            </a:r>
            <a:r>
              <a:rPr lang="en-US" altLang="zh-CN" dirty="0" smtClean="0"/>
              <a:t>We </a:t>
            </a:r>
            <a:r>
              <a:rPr lang="en-US" altLang="zh-CN" dirty="0" smtClean="0"/>
              <a:t>analyze the </a:t>
            </a:r>
            <a:r>
              <a:rPr lang="en-US" altLang="zh-CN" dirty="0" smtClean="0"/>
              <a:t>impact</a:t>
            </a:r>
            <a:r>
              <a:rPr lang="en-US" altLang="zh-CN" baseline="0" dirty="0" smtClean="0"/>
              <a:t> in time domain and frequency domain separately. In the left figure, the blue line is the cover signal and the red line represents the signal introduced by stego messages. In the right figure, the white dots is the signal introduced by stego messages. By comparing the two figures and taking the present before into consideration, we choose the QMDCT coefficients matrix as the input data of our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12</a:t>
            </a:fld>
            <a:endParaRPr lang="en-US" altLang="zh-CN"/>
          </a:p>
        </p:txBody>
      </p:sp>
    </p:spTree>
    <p:extLst>
      <p:ext uri="{BB962C8B-B14F-4D97-AF65-F5344CB8AC3E}">
        <p14:creationId xmlns:p14="http://schemas.microsoft.com/office/powerpoint/2010/main" val="2270881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 I will elaborate</a:t>
            </a:r>
            <a:r>
              <a:rPr lang="en-US" altLang="zh-CN" baseline="0" dirty="0" smtClean="0"/>
              <a:t> the structure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13</a:t>
            </a:fld>
            <a:endParaRPr lang="en-US" altLang="zh-CN"/>
          </a:p>
        </p:txBody>
      </p:sp>
    </p:spTree>
    <p:extLst>
      <p:ext uri="{BB962C8B-B14F-4D97-AF65-F5344CB8AC3E}">
        <p14:creationId xmlns:p14="http://schemas.microsoft.com/office/powerpoint/2010/main" val="3974109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First</a:t>
            </a:r>
            <a:r>
              <a:rPr kumimoji="1" lang="en-US" altLang="zh-CN" sz="1200" b="0" i="0" u="none" strike="noStrike" kern="1200" baseline="0" dirty="0" smtClean="0">
                <a:solidFill>
                  <a:schemeClr val="tx1"/>
                </a:solidFill>
                <a:latin typeface="+mn-lt"/>
                <a:ea typeface="+mn-ea"/>
                <a:cs typeface="宋体" charset="0"/>
              </a:rPr>
              <a:t>, the QMDCT coefficients matrix of MP3 </a:t>
            </a:r>
            <a:r>
              <a:rPr kumimoji="1" lang="en-US" altLang="zh-CN" sz="1200" b="0" i="0" u="none" strike="noStrike" kern="1200" baseline="0" dirty="0" smtClean="0">
                <a:solidFill>
                  <a:schemeClr val="tx1"/>
                </a:solidFill>
                <a:latin typeface="+mn-lt"/>
                <a:ea typeface="+mn-ea"/>
                <a:cs typeface="宋体" charset="0"/>
              </a:rPr>
              <a:t>is </a:t>
            </a:r>
            <a:r>
              <a:rPr kumimoji="1" lang="en-US" altLang="zh-CN" sz="1200" b="0" i="0" u="none" strike="noStrike" kern="1200" baseline="0" dirty="0" smtClean="0">
                <a:solidFill>
                  <a:schemeClr val="tx1"/>
                </a:solidFill>
                <a:latin typeface="+mn-lt"/>
                <a:ea typeface="+mn-ea"/>
                <a:cs typeface="宋体" charset="0"/>
              </a:rPr>
              <a:t>extracted as the input data of the network. A high pass filter follows to get the </a:t>
            </a:r>
            <a:r>
              <a:rPr kumimoji="1" lang="en-US" altLang="zh-CN" sz="1200" b="1" i="0" u="none" strike="noStrike" kern="1200" baseline="0" dirty="0" smtClean="0">
                <a:solidFill>
                  <a:schemeClr val="tx1"/>
                </a:solidFill>
                <a:latin typeface="+mn-lt"/>
                <a:ea typeface="+mn-ea"/>
                <a:cs typeface="宋体" charset="0"/>
              </a:rPr>
              <a:t>residual [</a:t>
            </a:r>
            <a:r>
              <a:rPr kumimoji="1" lang="en-US" altLang="zh-CN" sz="1200" b="1" i="0" u="none" strike="noStrike" kern="1200" baseline="0" dirty="0" err="1" smtClean="0">
                <a:solidFill>
                  <a:schemeClr val="tx1"/>
                </a:solidFill>
                <a:latin typeface="+mn-lt"/>
                <a:ea typeface="+mn-ea"/>
                <a:cs typeface="宋体" charset="0"/>
              </a:rPr>
              <a:t>rɪˈzɪdjuəl</a:t>
            </a:r>
            <a:r>
              <a:rPr kumimoji="1" lang="en-US" altLang="zh-CN" sz="1200" b="1" i="0" u="none" strike="noStrike" kern="1200" baseline="0" dirty="0" smtClean="0">
                <a:solidFill>
                  <a:schemeClr val="tx1"/>
                </a:solidFill>
                <a:latin typeface="+mn-lt"/>
                <a:ea typeface="+mn-ea"/>
                <a:cs typeface="宋体" charset="0"/>
              </a:rPr>
              <a:t>] </a:t>
            </a:r>
            <a:r>
              <a:rPr kumimoji="1" lang="en-US" altLang="zh-CN" sz="1200" b="0" i="0" u="none" strike="noStrike" kern="1200" baseline="0" dirty="0" smtClean="0">
                <a:solidFill>
                  <a:schemeClr val="tx1"/>
                </a:solidFill>
                <a:latin typeface="+mn-lt"/>
                <a:ea typeface="+mn-ea"/>
                <a:cs typeface="宋体" charset="0"/>
              </a:rPr>
              <a:t>signal in order to capture the minor modification introduced by the steganographic algorithms better. Then, six block convolutional layers are followed in cascade. Each block is a combination of convolutional layers of 3 times 3 and 1 times 1 kernel, a Tanh activation function, and a max pooling layer. And we introduce the batch normalization layers in the last three blocks.</a:t>
            </a:r>
          </a:p>
          <a:p>
            <a:r>
              <a:rPr kumimoji="1" lang="en-US" altLang="zh-CN" sz="1200" b="0" i="0" u="none" strike="noStrike" kern="1200" baseline="0" dirty="0" smtClean="0">
                <a:solidFill>
                  <a:schemeClr val="tx1"/>
                </a:solidFill>
                <a:latin typeface="+mn-lt"/>
                <a:ea typeface="+mn-ea"/>
                <a:cs typeface="宋体" charset="0"/>
              </a:rPr>
              <a:t>Finally, </a:t>
            </a:r>
            <a:r>
              <a:rPr kumimoji="1" lang="en-US" altLang="zh-CN" sz="1200" b="0" i="0" u="none" strike="noStrike" kern="1200" baseline="0" dirty="0" smtClean="0">
                <a:solidFill>
                  <a:schemeClr val="tx1"/>
                </a:solidFill>
                <a:latin typeface="+mn-lt"/>
                <a:ea typeface="+mn-ea"/>
                <a:cs typeface="宋体" charset="0"/>
              </a:rPr>
              <a:t>the fully connected layers </a:t>
            </a:r>
            <a:r>
              <a:rPr kumimoji="1" lang="en-US" altLang="zh-CN" sz="1200" b="0" i="0" u="none" strike="noStrike" kern="1200" baseline="0" dirty="0" smtClean="0">
                <a:solidFill>
                  <a:schemeClr val="tx1"/>
                </a:solidFill>
                <a:latin typeface="+mn-lt"/>
                <a:ea typeface="+mn-ea"/>
                <a:cs typeface="宋体" charset="0"/>
              </a:rPr>
              <a:t>are </a:t>
            </a:r>
            <a:r>
              <a:rPr kumimoji="1" lang="en-US" altLang="zh-CN" sz="1200" b="0" i="0" u="none" strike="noStrike" kern="1200" baseline="0" dirty="0" smtClean="0">
                <a:solidFill>
                  <a:schemeClr val="tx1"/>
                </a:solidFill>
                <a:latin typeface="+mn-lt"/>
                <a:ea typeface="+mn-ea"/>
                <a:cs typeface="宋体" charset="0"/>
              </a:rPr>
              <a:t>placed at the </a:t>
            </a:r>
            <a:r>
              <a:rPr kumimoji="1" lang="en-US" altLang="zh-CN" sz="1200" b="0" i="0" u="none" strike="noStrike" kern="1200" baseline="0" dirty="0" smtClean="0">
                <a:solidFill>
                  <a:schemeClr val="tx1"/>
                </a:solidFill>
                <a:latin typeface="+mn-lt"/>
                <a:ea typeface="+mn-ea"/>
                <a:cs typeface="宋体" charset="0"/>
              </a:rPr>
              <a:t>end of the network and the </a:t>
            </a:r>
            <a:r>
              <a:rPr kumimoji="1" lang="en-US" altLang="zh-CN" sz="1200" b="0" i="0" u="none" strike="noStrike" kern="1200" baseline="0" dirty="0" smtClean="0">
                <a:solidFill>
                  <a:schemeClr val="tx1"/>
                </a:solidFill>
                <a:latin typeface="+mn-lt"/>
                <a:ea typeface="+mn-ea"/>
                <a:cs typeface="宋体" charset="0"/>
              </a:rPr>
              <a:t>cross-entropy loss is used to update the </a:t>
            </a:r>
            <a:r>
              <a:rPr kumimoji="1" lang="en-US" altLang="zh-CN" sz="1200" b="0" i="0" u="none" strike="noStrike" kern="1200" baseline="0" dirty="0" smtClean="0">
                <a:solidFill>
                  <a:schemeClr val="tx1"/>
                </a:solidFill>
                <a:latin typeface="+mn-lt"/>
                <a:ea typeface="+mn-ea"/>
                <a:cs typeface="宋体" charset="0"/>
              </a:rPr>
              <a:t>parameters.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14</a:t>
            </a:fld>
            <a:endParaRPr lang="en-US" altLang="zh-CN"/>
          </a:p>
        </p:txBody>
      </p:sp>
    </p:spTree>
    <p:extLst>
      <p:ext uri="{BB962C8B-B14F-4D97-AF65-F5344CB8AC3E}">
        <p14:creationId xmlns:p14="http://schemas.microsoft.com/office/powerpoint/2010/main" val="2600166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In </a:t>
            </a:r>
            <a:r>
              <a:rPr lang="en-US" altLang="zh-CN" dirty="0" smtClean="0"/>
              <a:t>this part, we illustrate</a:t>
            </a:r>
            <a:r>
              <a:rPr lang="en-US" altLang="zh-CN" baseline="0" dirty="0" smtClean="0"/>
              <a:t> </a:t>
            </a:r>
            <a:r>
              <a:rPr lang="en-US" altLang="zh-CN" dirty="0" smtClean="0"/>
              <a:t>the function</a:t>
            </a:r>
            <a:r>
              <a:rPr lang="en-US" altLang="zh-CN" baseline="0" dirty="0" smtClean="0"/>
              <a:t> of each layer via </a:t>
            </a:r>
            <a:r>
              <a:rPr lang="en-US" altLang="zh-CN" baseline="0" dirty="0" smtClean="0"/>
              <a:t>experiments and fine-tune the network to make it more applicable to audio steganalysis. </a:t>
            </a:r>
            <a:r>
              <a:rPr kumimoji="1" lang="en-US" altLang="zh-CN" sz="1200" b="0" i="0" u="none" strike="noStrike" kern="1200" baseline="0" dirty="0" smtClean="0">
                <a:solidFill>
                  <a:schemeClr val="tx1"/>
                </a:solidFill>
                <a:latin typeface="+mn-lt"/>
                <a:ea typeface="+mn-ea"/>
                <a:cs typeface="宋体" charset="0"/>
              </a:rPr>
              <a:t>All experiments are implemented to detect the EECS algorithm with the bitrate of </a:t>
            </a:r>
            <a:r>
              <a:rPr kumimoji="1" lang="en-US" altLang="zh-CN" sz="1200" b="0" i="0" u="none" strike="noStrike" kern="1200" baseline="0" dirty="0" smtClean="0">
                <a:solidFill>
                  <a:schemeClr val="tx1"/>
                </a:solidFill>
                <a:latin typeface="+mn-lt"/>
                <a:ea typeface="+mn-ea"/>
                <a:cs typeface="宋体" charset="0"/>
              </a:rPr>
              <a:t>128kbps. </a:t>
            </a:r>
            <a:r>
              <a:rPr kumimoji="1" lang="en-US" altLang="zh-CN" sz="1200" b="0" i="0" u="none" strike="noStrike" kern="1200" baseline="0" dirty="0" smtClean="0">
                <a:solidFill>
                  <a:schemeClr val="tx1"/>
                </a:solidFill>
                <a:latin typeface="+mn-lt"/>
                <a:ea typeface="+mn-ea"/>
                <a:cs typeface="宋体" charset="0"/>
              </a:rPr>
              <a:t>Here, W </a:t>
            </a:r>
            <a:r>
              <a:rPr kumimoji="1" lang="en-US" altLang="zh-CN" sz="1200" b="0" i="0" u="none" strike="noStrike" kern="1200" baseline="0" dirty="0" smtClean="0">
                <a:solidFill>
                  <a:schemeClr val="tx1"/>
                </a:solidFill>
                <a:latin typeface="+mn-lt"/>
                <a:ea typeface="+mn-ea"/>
                <a:cs typeface="宋体" charset="0"/>
              </a:rPr>
              <a:t>and H is </a:t>
            </a:r>
            <a:r>
              <a:rPr kumimoji="1" lang="en-US" altLang="zh-CN" sz="1200" b="0" i="0" u="none" strike="noStrike" kern="1200" baseline="0" dirty="0" smtClean="0">
                <a:solidFill>
                  <a:schemeClr val="tx1"/>
                </a:solidFill>
                <a:latin typeface="+mn-lt"/>
                <a:ea typeface="+mn-ea"/>
                <a:cs typeface="宋体" charset="0"/>
              </a:rPr>
              <a:t>the width </a:t>
            </a:r>
            <a:r>
              <a:rPr kumimoji="1" lang="en-US" altLang="zh-CN" sz="1200" b="0" i="0" u="none" strike="noStrike" kern="1200" baseline="0" dirty="0" smtClean="0">
                <a:solidFill>
                  <a:schemeClr val="tx1"/>
                </a:solidFill>
                <a:latin typeface="+mn-lt"/>
                <a:ea typeface="+mn-ea"/>
                <a:cs typeface="宋体" charset="0"/>
              </a:rPr>
              <a:t>and height of </a:t>
            </a:r>
            <a:r>
              <a:rPr kumimoji="1" lang="en-US" altLang="zh-CN" sz="1200" b="0" i="0" u="none" strike="noStrike" kern="1200" baseline="0" dirty="0" smtClean="0">
                <a:solidFill>
                  <a:schemeClr val="tx1"/>
                </a:solidFill>
                <a:latin typeface="+mn-lt"/>
                <a:ea typeface="+mn-ea"/>
                <a:cs typeface="宋体" charset="0"/>
              </a:rPr>
              <a:t>parity-check matrix [ˈ</a:t>
            </a:r>
            <a:r>
              <a:rPr kumimoji="1" lang="en-US" altLang="zh-CN" sz="1200" b="0" i="0" u="none" strike="noStrike" kern="1200" baseline="0" dirty="0" err="1" smtClean="0">
                <a:solidFill>
                  <a:schemeClr val="tx1"/>
                </a:solidFill>
                <a:latin typeface="+mn-lt"/>
                <a:ea typeface="+mn-ea"/>
                <a:cs typeface="宋体" charset="0"/>
              </a:rPr>
              <a:t>meɪtrɪks</a:t>
            </a:r>
            <a:r>
              <a:rPr kumimoji="1" lang="en-US" altLang="zh-CN" sz="1200" b="0" i="0" u="none" strike="noStrike" kern="1200" baseline="0" dirty="0" smtClean="0">
                <a:solidFill>
                  <a:schemeClr val="tx1"/>
                </a:solidFill>
                <a:latin typeface="+mn-lt"/>
                <a:ea typeface="+mn-ea"/>
                <a:cs typeface="宋体" charset="0"/>
              </a:rPr>
              <a:t>]. We use </a:t>
            </a:r>
            <a:r>
              <a:rPr kumimoji="1" lang="en-US" altLang="zh-CN" sz="1200" b="0" i="0" u="none" strike="noStrike" kern="1200" baseline="0" dirty="0" smtClean="0">
                <a:solidFill>
                  <a:schemeClr val="tx1"/>
                </a:solidFill>
                <a:latin typeface="+mn-lt"/>
                <a:ea typeface="+mn-ea"/>
                <a:cs typeface="宋体" charset="0"/>
              </a:rPr>
              <a:t>variable W as </a:t>
            </a:r>
            <a:r>
              <a:rPr kumimoji="1" lang="en-US" altLang="zh-CN" sz="1200" b="0" i="0" u="none" strike="noStrike" kern="1200" baseline="0" dirty="0" smtClean="0">
                <a:solidFill>
                  <a:schemeClr val="tx1"/>
                </a:solidFill>
                <a:latin typeface="+mn-lt"/>
                <a:ea typeface="+mn-ea"/>
                <a:cs typeface="宋体" charset="0"/>
              </a:rPr>
              <a:t>the relative </a:t>
            </a:r>
            <a:r>
              <a:rPr kumimoji="1" lang="en-US" altLang="zh-CN" sz="1200" b="0" i="0" u="none" strike="noStrike" kern="1200" baseline="0" dirty="0" smtClean="0">
                <a:solidFill>
                  <a:schemeClr val="tx1"/>
                </a:solidFill>
                <a:latin typeface="+mn-lt"/>
                <a:ea typeface="+mn-ea"/>
                <a:cs typeface="宋体" charset="0"/>
              </a:rPr>
              <a:t>payload in our paper.</a:t>
            </a:r>
            <a:endParaRPr kumimoji="1" lang="en-US" altLang="zh-CN" sz="1200" b="0" i="0" u="none" strike="noStrike" kern="1200" baseline="0" dirty="0" smtClean="0">
              <a:solidFill>
                <a:schemeClr val="tx1"/>
              </a:solidFill>
              <a:latin typeface="+mn-lt"/>
              <a:ea typeface="+mn-ea"/>
              <a:cs typeface="宋体" charset="0"/>
            </a:endParaRP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15</a:t>
            </a:fld>
            <a:endParaRPr lang="en-US" altLang="zh-CN"/>
          </a:p>
        </p:txBody>
      </p:sp>
    </p:spTree>
    <p:extLst>
      <p:ext uri="{BB962C8B-B14F-4D97-AF65-F5344CB8AC3E}">
        <p14:creationId xmlns:p14="http://schemas.microsoft.com/office/powerpoint/2010/main" val="568521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All results for fine-tune are shown in this table. Now, we will elaborate one by one. There are 15 different networks. Here, the iterations is used to represent the convergence of the network. And the accuracy is used to show the performance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16</a:t>
            </a:fld>
            <a:endParaRPr lang="en-US" altLang="zh-CN"/>
          </a:p>
        </p:txBody>
      </p:sp>
    </p:spTree>
    <p:extLst>
      <p:ext uri="{BB962C8B-B14F-4D97-AF65-F5344CB8AC3E}">
        <p14:creationId xmlns:p14="http://schemas.microsoft.com/office/powerpoint/2010/main" val="2478281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First, High pass filter. </a:t>
            </a:r>
            <a:r>
              <a:rPr kumimoji="1" lang="en-US" altLang="zh-CN" sz="1200" b="0" i="0" u="none" strike="noStrike" kern="1200" baseline="0" dirty="0" smtClean="0">
                <a:solidFill>
                  <a:schemeClr val="tx1"/>
                </a:solidFill>
                <a:latin typeface="+mn-lt"/>
                <a:ea typeface="+mn-ea"/>
                <a:cs typeface="宋体" charset="0"/>
              </a:rPr>
              <a:t>We choose the second row differences as the high pass filter. This pre-processing method is simple, but it is effective. </a:t>
            </a:r>
          </a:p>
          <a:p>
            <a:r>
              <a:rPr kumimoji="1" lang="en-US" altLang="zh-CN" sz="1200" b="0" i="0" u="none" strike="noStrike" kern="1200" baseline="0" dirty="0" smtClean="0">
                <a:solidFill>
                  <a:schemeClr val="tx1"/>
                </a:solidFill>
                <a:latin typeface="+mn-lt"/>
                <a:ea typeface="+mn-ea"/>
                <a:cs typeface="宋体" charset="0"/>
              </a:rPr>
              <a:t>All data in this table is the percentage of different points in non-zero coefficients. As we can see, the proportion is almost three times as much as origin via the second order differences. </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17</a:t>
            </a:fld>
            <a:endParaRPr lang="en-US" altLang="zh-CN"/>
          </a:p>
        </p:txBody>
      </p:sp>
    </p:spTree>
    <p:extLst>
      <p:ext uri="{BB962C8B-B14F-4D97-AF65-F5344CB8AC3E}">
        <p14:creationId xmlns:p14="http://schemas.microsoft.com/office/powerpoint/2010/main" val="3373812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And,</a:t>
            </a:r>
            <a:r>
              <a:rPr lang="en-US" altLang="zh-CN" baseline="0" dirty="0" smtClean="0"/>
              <a:t> from the experimental result, we can find the HPFs makes a great difference</a:t>
            </a:r>
            <a:r>
              <a:rPr lang="en-US" altLang="zh-CN" baseline="0" dirty="0" smtClean="0"/>
              <a:t>. More effective high pass filter can be designed as </a:t>
            </a:r>
            <a:r>
              <a:rPr lang="en-US" altLang="zh-CN" baseline="0" dirty="0" err="1" smtClean="0"/>
              <a:t>kv</a:t>
            </a:r>
            <a:r>
              <a:rPr lang="en-US" altLang="zh-CN" baseline="0" dirty="0" smtClean="0"/>
              <a:t> kernel based on the statistics of audio.</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18</a:t>
            </a:fld>
            <a:endParaRPr lang="en-US" altLang="zh-CN"/>
          </a:p>
        </p:txBody>
      </p:sp>
    </p:spTree>
    <p:extLst>
      <p:ext uri="{BB962C8B-B14F-4D97-AF65-F5344CB8AC3E}">
        <p14:creationId xmlns:p14="http://schemas.microsoft.com/office/powerpoint/2010/main" val="445605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In our network, two</a:t>
            </a:r>
            <a:r>
              <a:rPr lang="en-US" altLang="zh-CN" baseline="0" dirty="0" smtClean="0"/>
              <a:t> type of kernel size is used. The kernel with size of 3 is used for feature extraction. </a:t>
            </a:r>
            <a:r>
              <a:rPr lang="en-US" altLang="zh-CN" dirty="0" smtClean="0"/>
              <a:t>There</a:t>
            </a:r>
            <a:r>
              <a:rPr lang="en-US" altLang="zh-CN" baseline="0" dirty="0" smtClean="0"/>
              <a:t> </a:t>
            </a:r>
            <a:r>
              <a:rPr lang="en-US" altLang="zh-CN" baseline="0" dirty="0" smtClean="0"/>
              <a:t>are two benefits due to the introduction of 1 times 1 convolutional layer. The first is </a:t>
            </a:r>
            <a:r>
              <a:rPr kumimoji="1" lang="en-US" altLang="zh-CN" sz="1200" b="0" i="0" u="none" strike="noStrike" kern="1200" baseline="0" dirty="0" smtClean="0">
                <a:solidFill>
                  <a:schemeClr val="tx1"/>
                </a:solidFill>
                <a:latin typeface="+mn-lt"/>
                <a:ea typeface="+mn-ea"/>
              </a:rPr>
              <a:t>i</a:t>
            </a:r>
            <a:r>
              <a:rPr kumimoji="1" lang="en-US" altLang="zh-CN" sz="1200" b="0" i="0" u="none" strike="noStrike" kern="1200" baseline="0" dirty="0" smtClean="0">
                <a:solidFill>
                  <a:schemeClr val="tx1"/>
                </a:solidFill>
                <a:latin typeface="+mn-lt"/>
                <a:ea typeface="+mn-ea"/>
                <a:cs typeface="宋体" charset="0"/>
              </a:rPr>
              <a:t>nteraction and information integration across channels. And the second is to reduce the number of parameters to decrease the danger of overfitting</a:t>
            </a:r>
            <a:r>
              <a:rPr kumimoji="1" lang="en-US" altLang="zh-CN" sz="1200" b="0" i="0" u="none" strike="noStrike" kern="1200" baseline="0" dirty="0" smtClean="0">
                <a:solidFill>
                  <a:schemeClr val="tx1"/>
                </a:solidFill>
                <a:latin typeface="+mn-lt"/>
                <a:ea typeface="+mn-ea"/>
                <a:cs typeface="宋体" charset="0"/>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The </a:t>
            </a:r>
            <a:r>
              <a:rPr lang="en-US" altLang="zh-CN" dirty="0" smtClean="0"/>
              <a:t>result show</a:t>
            </a:r>
            <a:r>
              <a:rPr lang="en-US" altLang="zh-CN" baseline="0" dirty="0" smtClean="0"/>
              <a:t>s us that the introduction of 1 times 1 convolutional layers is conducive to improve the performance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19</a:t>
            </a:fld>
            <a:endParaRPr lang="en-US" altLang="zh-CN"/>
          </a:p>
        </p:txBody>
      </p:sp>
    </p:spTree>
    <p:extLst>
      <p:ext uri="{BB962C8B-B14F-4D97-AF65-F5344CB8AC3E}">
        <p14:creationId xmlns:p14="http://schemas.microsoft.com/office/powerpoint/2010/main" val="351124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This is the outline of the</a:t>
            </a:r>
            <a:r>
              <a:rPr lang="en-US" altLang="zh-CN" baseline="0" dirty="0" smtClean="0"/>
              <a:t> </a:t>
            </a:r>
            <a:r>
              <a:rPr lang="en-US" altLang="zh-CN" dirty="0" smtClean="0"/>
              <a:t>presentation</a:t>
            </a:r>
            <a:r>
              <a:rPr lang="en-US" altLang="zh-CN" baseline="0" dirty="0" smtClean="0"/>
              <a:t>. And we will </a:t>
            </a:r>
            <a:r>
              <a:rPr lang="en-US" altLang="zh-CN" baseline="0" dirty="0" smtClean="0"/>
              <a:t>detail </a:t>
            </a:r>
            <a:r>
              <a:rPr lang="en-US" altLang="zh-CN" baseline="0" dirty="0" smtClean="0"/>
              <a:t>our work from the following five aspects.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a:t>
            </a:fld>
            <a:endParaRPr lang="en-US" altLang="zh-CN"/>
          </a:p>
        </p:txBody>
      </p:sp>
    </p:spTree>
    <p:extLst>
      <p:ext uri="{BB962C8B-B14F-4D97-AF65-F5344CB8AC3E}">
        <p14:creationId xmlns:p14="http://schemas.microsoft.com/office/powerpoint/2010/main" val="2191772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will show the function of BN layer. </a:t>
            </a:r>
            <a:r>
              <a:rPr lang="en-US" altLang="zh-CN" dirty="0" smtClean="0"/>
              <a:t>As</a:t>
            </a:r>
            <a:r>
              <a:rPr lang="en-US" altLang="zh-CN" baseline="0" dirty="0" smtClean="0"/>
              <a:t> we can see from the experimental results. </a:t>
            </a:r>
            <a:r>
              <a:rPr kumimoji="1" lang="en-US" altLang="zh-CN" sz="1200" b="0" i="0" u="none" strike="noStrike" kern="1200" baseline="0" dirty="0" smtClean="0">
                <a:solidFill>
                  <a:schemeClr val="tx1"/>
                </a:solidFill>
                <a:latin typeface="+mn-lt"/>
                <a:ea typeface="+mn-ea"/>
                <a:cs typeface="宋体" charset="0"/>
              </a:rPr>
              <a:t>The accuracy is greatly different whether there is BN layer or not. And the number of BN layers has a great impact on the final detection. The BN layer is conducive to improve the convergence speed and final accuracy of the network, but the </a:t>
            </a:r>
            <a:r>
              <a:rPr kumimoji="1" lang="en-US" altLang="zh-CN" sz="1200" b="1" i="0" u="none" strike="noStrike" kern="1200" baseline="0" dirty="0" smtClean="0">
                <a:solidFill>
                  <a:schemeClr val="tx1"/>
                </a:solidFill>
                <a:latin typeface="+mn-lt"/>
                <a:ea typeface="+mn-ea"/>
                <a:cs typeface="宋体" charset="0"/>
              </a:rPr>
              <a:t>redundant [</a:t>
            </a:r>
            <a:r>
              <a:rPr kumimoji="1" lang="en-US" altLang="zh-CN" sz="1200" b="1" i="0" u="none" strike="noStrike" kern="1200" baseline="0" dirty="0" err="1" smtClean="0">
                <a:solidFill>
                  <a:schemeClr val="tx1"/>
                </a:solidFill>
                <a:latin typeface="+mn-lt"/>
                <a:ea typeface="+mn-ea"/>
                <a:cs typeface="宋体" charset="0"/>
              </a:rPr>
              <a:t>rɪˈdʌndənt</a:t>
            </a:r>
            <a:r>
              <a:rPr kumimoji="1" lang="en-US" altLang="zh-CN" sz="1200" b="1" i="0" u="none" strike="noStrike" kern="1200" baseline="0" dirty="0" smtClean="0">
                <a:solidFill>
                  <a:schemeClr val="tx1"/>
                </a:solidFill>
                <a:latin typeface="+mn-lt"/>
                <a:ea typeface="+mn-ea"/>
                <a:cs typeface="宋体" charset="0"/>
              </a:rPr>
              <a:t>] </a:t>
            </a:r>
            <a:r>
              <a:rPr kumimoji="1" lang="en-US" altLang="zh-CN" sz="1200" b="0" i="0" u="none" strike="noStrike" kern="1200" baseline="0" dirty="0" smtClean="0">
                <a:solidFill>
                  <a:schemeClr val="tx1"/>
                </a:solidFill>
                <a:latin typeface="+mn-lt"/>
                <a:ea typeface="+mn-ea"/>
                <a:cs typeface="宋体" charset="0"/>
              </a:rPr>
              <a:t>BN layers will decrease the final accuracy. Thus, take the speed and precision in account, we remove the BN layers in the first three groups.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20</a:t>
            </a:fld>
            <a:endParaRPr lang="en-US" altLang="zh-CN"/>
          </a:p>
        </p:txBody>
      </p:sp>
    </p:spTree>
    <p:extLst>
      <p:ext uri="{BB962C8B-B14F-4D97-AF65-F5344CB8AC3E}">
        <p14:creationId xmlns:p14="http://schemas.microsoft.com/office/powerpoint/2010/main" val="3298468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Now, we will present the impact of different subsampling methods on the final accuracy. We attempt to use the max pooling, the average pooling and the convolutional layers with stride more than 2 to subsample the feature maps. The max pooling layer tends to retain the texture information. And the average pooling retains the background information. As we can see from the table, the performance of the network with the max pooling layer. This may because the stego messages are embedded into the “texture” region of the QMDCT coefficients matrix. </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21</a:t>
            </a:fld>
            <a:endParaRPr lang="en-US" altLang="zh-CN"/>
          </a:p>
        </p:txBody>
      </p:sp>
    </p:spTree>
    <p:extLst>
      <p:ext uri="{BB962C8B-B14F-4D97-AF65-F5344CB8AC3E}">
        <p14:creationId xmlns:p14="http://schemas.microsoft.com/office/powerpoint/2010/main" val="2641887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Unlike</a:t>
            </a:r>
            <a:r>
              <a:rPr lang="en-US" altLang="zh-CN" baseline="0" dirty="0" smtClean="0"/>
              <a:t> image, there are many negative values in the QMDCT coefficients matrix. To analyze the impact of negative values on the final detection and the selection of activation function, we introduce the abs layer. </a:t>
            </a:r>
            <a:r>
              <a:rPr lang="en-US" altLang="zh-CN" dirty="0" smtClean="0"/>
              <a:t>As we can see from the results, the introduction</a:t>
            </a:r>
            <a:r>
              <a:rPr lang="en-US" altLang="zh-CN" baseline="0" dirty="0" smtClean="0"/>
              <a:t> of ABS layer does not improve the performance of the network. We deem that the </a:t>
            </a:r>
            <a:r>
              <a:rPr lang="en-US" altLang="zh-CN" dirty="0" smtClean="0">
                <a:latin typeface="Times New Roman" panose="02020603050405020304" pitchFamily="18" charset="0"/>
                <a:cs typeface="Times New Roman" panose="02020603050405020304" pitchFamily="18" charset="0"/>
              </a:rPr>
              <a:t>introduction of ABS layer </a:t>
            </a:r>
            <a:r>
              <a:rPr lang="en-US" altLang="zh-CN" dirty="0" smtClean="0">
                <a:latin typeface="Times New Roman" panose="02020603050405020304" pitchFamily="18" charset="0"/>
                <a:cs typeface="Times New Roman" panose="02020603050405020304" pitchFamily="18" charset="0"/>
              </a:rPr>
              <a:t>will </a:t>
            </a:r>
            <a:r>
              <a:rPr lang="en-US" altLang="zh-CN" b="0" dirty="0" smtClean="0">
                <a:latin typeface="Times New Roman" panose="02020603050405020304" pitchFamily="18" charset="0"/>
                <a:cs typeface="Times New Roman" panose="02020603050405020304" pitchFamily="18" charset="0"/>
              </a:rPr>
              <a:t>reduce </a:t>
            </a:r>
            <a:r>
              <a:rPr lang="en-US" altLang="zh-CN" b="0" dirty="0" smtClean="0">
                <a:latin typeface="Times New Roman" panose="02020603050405020304" pitchFamily="18" charset="0"/>
                <a:cs typeface="Times New Roman" panose="02020603050405020304" pitchFamily="18" charset="0"/>
              </a:rPr>
              <a:t>the difference between cover and </a:t>
            </a:r>
            <a:r>
              <a:rPr lang="en-US" altLang="zh-CN" b="0" dirty="0" smtClean="0">
                <a:latin typeface="Times New Roman" panose="02020603050405020304" pitchFamily="18" charset="0"/>
                <a:cs typeface="Times New Roman" panose="02020603050405020304" pitchFamily="18" charset="0"/>
              </a:rPr>
              <a:t>stego as</a:t>
            </a:r>
            <a:r>
              <a:rPr lang="en-US" altLang="zh-CN" b="0" baseline="0" dirty="0" smtClean="0">
                <a:latin typeface="Times New Roman" panose="02020603050405020304" pitchFamily="18" charset="0"/>
                <a:cs typeface="Times New Roman" panose="02020603050405020304" pitchFamily="18" charset="0"/>
              </a:rPr>
              <a:t> the matrix shows.</a:t>
            </a:r>
            <a:endParaRPr lang="zh-CN" altLang="en-US" b="0"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22</a:t>
            </a:fld>
            <a:endParaRPr lang="en-US" altLang="zh-CN"/>
          </a:p>
        </p:txBody>
      </p:sp>
    </p:spTree>
    <p:extLst>
      <p:ext uri="{BB962C8B-B14F-4D97-AF65-F5344CB8AC3E}">
        <p14:creationId xmlns:p14="http://schemas.microsoft.com/office/powerpoint/2010/main" val="2196716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Activation function </a:t>
            </a:r>
            <a:r>
              <a:rPr lang="en-US" altLang="zh-CN" b="1" dirty="0" smtClean="0"/>
              <a:t>ReLu</a:t>
            </a:r>
            <a:r>
              <a:rPr lang="en-US" altLang="zh-CN" baseline="0" dirty="0" smtClean="0"/>
              <a:t> is mostly used in the image classification. But, in MP3 steganalysis, ReLu is not applicable. </a:t>
            </a:r>
            <a:r>
              <a:rPr kumimoji="1" lang="en-US" altLang="zh-CN" sz="1200" b="0" i="0" u="none" strike="noStrike" kern="1200" baseline="0" dirty="0" smtClean="0">
                <a:solidFill>
                  <a:schemeClr val="tx1"/>
                </a:solidFill>
                <a:latin typeface="+mn-lt"/>
                <a:ea typeface="+mn-ea"/>
                <a:cs typeface="宋体" charset="0"/>
              </a:rPr>
              <a:t>The network with ReLu is difficult to converge and the detection accuracy drops sharply compared with Tanh. We deem the that finite range of Tanh contributes to the convergence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23</a:t>
            </a:fld>
            <a:endParaRPr lang="en-US" altLang="zh-CN"/>
          </a:p>
        </p:txBody>
      </p:sp>
    </p:spTree>
    <p:extLst>
      <p:ext uri="{BB962C8B-B14F-4D97-AF65-F5344CB8AC3E}">
        <p14:creationId xmlns:p14="http://schemas.microsoft.com/office/powerpoint/2010/main" val="1916131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In consideration of the</a:t>
            </a:r>
            <a:r>
              <a:rPr lang="en-US" altLang="zh-CN" baseline="0" dirty="0" smtClean="0"/>
              <a:t> truth that every huffman code in count1 region corresponds to four QMDCT coefficients, we introduce the 5 times 5 convolutional kernel. And a large size kernel with large </a:t>
            </a:r>
            <a:r>
              <a:rPr kumimoji="1" lang="en-US" altLang="zh-CN" sz="1200" b="0" i="0" kern="1200" baseline="0" dirty="0" smtClean="0">
                <a:solidFill>
                  <a:schemeClr val="tx1"/>
                </a:solidFill>
                <a:effectLst/>
                <a:latin typeface="+mn-lt"/>
                <a:ea typeface="+mn-ea"/>
              </a:rPr>
              <a:t>l</a:t>
            </a:r>
            <a:r>
              <a:rPr kumimoji="1" lang="en-US" altLang="zh-CN" sz="1200" b="0" i="0" kern="1200" dirty="0" smtClean="0">
                <a:solidFill>
                  <a:schemeClr val="tx1"/>
                </a:solidFill>
                <a:effectLst/>
                <a:latin typeface="+mn-lt"/>
                <a:ea typeface="+mn-ea"/>
                <a:cs typeface="宋体" charset="0"/>
              </a:rPr>
              <a:t>ocal receptive fields may be benefit for the improvement</a:t>
            </a:r>
            <a:r>
              <a:rPr kumimoji="1" lang="en-US" altLang="zh-CN" sz="1200" b="0" i="0" kern="1200" baseline="0" dirty="0" smtClean="0">
                <a:solidFill>
                  <a:schemeClr val="tx1"/>
                </a:solidFill>
                <a:effectLst/>
                <a:latin typeface="+mn-lt"/>
                <a:ea typeface="+mn-ea"/>
                <a:cs typeface="宋体" charset="0"/>
              </a:rPr>
              <a:t> of performance of the network. However, the detection accuracies of two different size of kernel are basically the same. Thus, the 3 times 3 kernel size is enough.</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24</a:t>
            </a:fld>
            <a:endParaRPr lang="en-US" altLang="zh-CN"/>
          </a:p>
        </p:txBody>
      </p:sp>
    </p:spTree>
    <p:extLst>
      <p:ext uri="{BB962C8B-B14F-4D97-AF65-F5344CB8AC3E}">
        <p14:creationId xmlns:p14="http://schemas.microsoft.com/office/powerpoint/2010/main" val="8232778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In general, </a:t>
            </a:r>
            <a:r>
              <a:rPr kumimoji="1" lang="en-US" altLang="zh-CN" sz="1200" b="0" i="0" u="none" strike="noStrike" kern="1200" baseline="0" dirty="0" smtClean="0">
                <a:solidFill>
                  <a:schemeClr val="tx1"/>
                </a:solidFill>
                <a:latin typeface="+mn-lt"/>
                <a:ea typeface="+mn-ea"/>
                <a:cs typeface="宋体" charset="0"/>
              </a:rPr>
              <a:t>more features of the input data can be captured by a deeper network. However, overfitting and vanishing gradient make a deeper network more difficult training. According to the results shown in the table, the detection accuracy drops due to the deepening of the network. Therefore, it is not advisable to stack or deepen the network simply.</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25</a:t>
            </a:fld>
            <a:endParaRPr lang="en-US" altLang="zh-CN"/>
          </a:p>
        </p:txBody>
      </p:sp>
    </p:spTree>
    <p:extLst>
      <p:ext uri="{BB962C8B-B14F-4D97-AF65-F5344CB8AC3E}">
        <p14:creationId xmlns:p14="http://schemas.microsoft.com/office/powerpoint/2010/main" val="4104794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will present the experiment settings and results.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26</a:t>
            </a:fld>
            <a:endParaRPr lang="en-US" altLang="zh-CN"/>
          </a:p>
        </p:txBody>
      </p:sp>
    </p:spTree>
    <p:extLst>
      <p:ext uri="{BB962C8B-B14F-4D97-AF65-F5344CB8AC3E}">
        <p14:creationId xmlns:p14="http://schemas.microsoft.com/office/powerpoint/2010/main" val="2138900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This </a:t>
            </a:r>
            <a:r>
              <a:rPr lang="en-US" altLang="zh-CN" dirty="0" smtClean="0"/>
              <a:t>table </a:t>
            </a:r>
            <a:r>
              <a:rPr lang="en-US" altLang="zh-CN" baseline="0" dirty="0" smtClean="0"/>
              <a:t>shows </a:t>
            </a:r>
            <a:r>
              <a:rPr lang="en-US" altLang="zh-CN" baseline="0" dirty="0" smtClean="0"/>
              <a:t>the experimental settings in our paper. In every epoch, there 16000 cover/stego pairs are set for training, and the other 4000 pairs are for validation. The rest 2671 are for test to compare the performance of our network and the traditional handcrafted features. In our paper, three MP3 steganographic algorithms in the entropy code domain are detected. RER is the abbreviation of relative embedding rate. W and H are the width and height of the parity-check matrix. The initial learning rate of our network is 1e-3 (one per thousand), </a:t>
            </a:r>
            <a:r>
              <a:rPr kumimoji="1" lang="en-US" altLang="zh-CN" sz="1200" b="0" i="0" u="none" strike="noStrike" kern="1200" baseline="0" dirty="0" smtClean="0">
                <a:solidFill>
                  <a:schemeClr val="tx1"/>
                </a:solidFill>
                <a:latin typeface="+mn-lt"/>
                <a:ea typeface="+mn-ea"/>
                <a:cs typeface="宋体" charset="0"/>
              </a:rPr>
              <a:t>and we use </a:t>
            </a:r>
            <a:r>
              <a:rPr kumimoji="1" lang="en-US" altLang="zh-CN" sz="1200" b="1" i="0" u="none" strike="noStrike" kern="1200" baseline="0" dirty="0" smtClean="0">
                <a:solidFill>
                  <a:schemeClr val="tx1"/>
                </a:solidFill>
                <a:latin typeface="+mn-lt"/>
                <a:ea typeface="+mn-ea"/>
                <a:cs typeface="宋体" charset="0"/>
              </a:rPr>
              <a:t>exponential  [ˌ</a:t>
            </a:r>
            <a:r>
              <a:rPr kumimoji="1" lang="en-US" altLang="zh-CN" sz="1200" b="1" i="0" u="none" strike="noStrike" kern="1200" baseline="0" dirty="0" err="1" smtClean="0">
                <a:solidFill>
                  <a:schemeClr val="tx1"/>
                </a:solidFill>
                <a:latin typeface="+mn-lt"/>
                <a:ea typeface="+mn-ea"/>
                <a:cs typeface="宋体" charset="0"/>
              </a:rPr>
              <a:t>ekspəˈnenʃl</a:t>
            </a:r>
            <a:r>
              <a:rPr kumimoji="1" lang="en-US" altLang="zh-CN" sz="1200" b="1" i="0" u="none" strike="noStrike" kern="1200" baseline="0" dirty="0" smtClean="0">
                <a:solidFill>
                  <a:schemeClr val="tx1"/>
                </a:solidFill>
                <a:latin typeface="+mn-lt"/>
                <a:ea typeface="+mn-ea"/>
                <a:cs typeface="宋体" charset="0"/>
              </a:rPr>
              <a:t>] </a:t>
            </a:r>
            <a:r>
              <a:rPr kumimoji="1" lang="en-US" altLang="zh-CN" sz="1200" b="0" i="0" u="none" strike="noStrike" kern="1200" baseline="0" dirty="0" smtClean="0">
                <a:solidFill>
                  <a:schemeClr val="tx1"/>
                </a:solidFill>
                <a:latin typeface="+mn-lt"/>
                <a:ea typeface="+mn-ea"/>
                <a:cs typeface="宋体" charset="0"/>
              </a:rPr>
              <a:t>decay function with a decay rate of 0.9 and decay steps of 5000.</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27</a:t>
            </a:fld>
            <a:endParaRPr lang="en-US" altLang="zh-CN"/>
          </a:p>
        </p:txBody>
      </p:sp>
    </p:spTree>
    <p:extLst>
      <p:ext uri="{BB962C8B-B14F-4D97-AF65-F5344CB8AC3E}">
        <p14:creationId xmlns:p14="http://schemas.microsoft.com/office/powerpoint/2010/main" val="2584689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Following is the</a:t>
            </a:r>
            <a:r>
              <a:rPr lang="en-US" altLang="zh-CN" baseline="0" dirty="0" smtClean="0"/>
              <a:t> experimental results. This is the result of HCM-Gao.</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28</a:t>
            </a:fld>
            <a:endParaRPr lang="en-US" altLang="zh-CN"/>
          </a:p>
        </p:txBody>
      </p:sp>
    </p:spTree>
    <p:extLst>
      <p:ext uri="{BB962C8B-B14F-4D97-AF65-F5344CB8AC3E}">
        <p14:creationId xmlns:p14="http://schemas.microsoft.com/office/powerpoint/2010/main" val="27565812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aseline="0" dirty="0" smtClean="0"/>
              <a:t>This is the result of HCM-Yan.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29</a:t>
            </a:fld>
            <a:endParaRPr lang="en-US" altLang="zh-CN"/>
          </a:p>
        </p:txBody>
      </p:sp>
    </p:spTree>
    <p:extLst>
      <p:ext uri="{BB962C8B-B14F-4D97-AF65-F5344CB8AC3E}">
        <p14:creationId xmlns:p14="http://schemas.microsoft.com/office/powerpoint/2010/main" val="1372947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aseline="0" dirty="0" smtClean="0"/>
              <a:t>First, the introduction.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a:t>
            </a:fld>
            <a:endParaRPr lang="en-US" altLang="zh-CN"/>
          </a:p>
        </p:txBody>
      </p:sp>
    </p:spTree>
    <p:extLst>
      <p:ext uri="{BB962C8B-B14F-4D97-AF65-F5344CB8AC3E}">
        <p14:creationId xmlns:p14="http://schemas.microsoft.com/office/powerpoint/2010/main" val="38572015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And this is the result of EECS. </a:t>
            </a:r>
            <a:r>
              <a:rPr kumimoji="1" lang="en-US" altLang="zh-CN" sz="1200" b="0" i="0" u="none" strike="noStrike" kern="1200" baseline="0" dirty="0" smtClean="0">
                <a:solidFill>
                  <a:schemeClr val="tx1"/>
                </a:solidFill>
                <a:latin typeface="+mn-lt"/>
                <a:ea typeface="+mn-ea"/>
                <a:cs typeface="宋体" charset="0"/>
              </a:rPr>
              <a:t>For the three steganography algorithms, the detection accuracy of the proposed network is higher than the handcrafted features.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30</a:t>
            </a:fld>
            <a:endParaRPr lang="en-US" altLang="zh-CN"/>
          </a:p>
        </p:txBody>
      </p:sp>
    </p:spTree>
    <p:extLst>
      <p:ext uri="{BB962C8B-B14F-4D97-AF65-F5344CB8AC3E}">
        <p14:creationId xmlns:p14="http://schemas.microsoft.com/office/powerpoint/2010/main" val="1150591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This</a:t>
            </a:r>
            <a:r>
              <a:rPr lang="en-US" altLang="zh-CN" baseline="0" dirty="0" smtClean="0"/>
              <a:t> the detection curve of our proposed network. And the detection accuracy in the validation set and test set are basically the same. In other words, our proposed network is </a:t>
            </a:r>
            <a:r>
              <a:rPr lang="en-US" altLang="zh-CN" b="1" baseline="0" dirty="0" smtClean="0"/>
              <a:t>applicable [</a:t>
            </a:r>
            <a:r>
              <a:rPr lang="en-US" altLang="zh-CN" b="1" baseline="0" dirty="0" err="1" smtClean="0"/>
              <a:t>əˈplɪkəbl</a:t>
            </a:r>
            <a:r>
              <a:rPr lang="en-US" altLang="zh-CN" b="1" baseline="0" dirty="0" smtClean="0"/>
              <a:t>] </a:t>
            </a:r>
            <a:r>
              <a:rPr lang="en-US" altLang="zh-CN" baseline="0" dirty="0" smtClean="0"/>
              <a:t>to MP3 steganalysis.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31</a:t>
            </a:fld>
            <a:endParaRPr lang="en-US" altLang="zh-CN"/>
          </a:p>
        </p:txBody>
      </p:sp>
    </p:spTree>
    <p:extLst>
      <p:ext uri="{BB962C8B-B14F-4D97-AF65-F5344CB8AC3E}">
        <p14:creationId xmlns:p14="http://schemas.microsoft.com/office/powerpoint/2010/main" val="612262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Last but not the least, we take audio steganalysis of varying size into consideration. </a:t>
            </a:r>
          </a:p>
          <a:p>
            <a:r>
              <a:rPr kumimoji="1" lang="en-US" altLang="zh-CN" sz="1200" b="0" i="0" u="none" strike="noStrike" kern="1200" baseline="0" dirty="0" smtClean="0">
                <a:solidFill>
                  <a:schemeClr val="tx1"/>
                </a:solidFill>
                <a:latin typeface="+mn-lt"/>
                <a:ea typeface="+mn-ea"/>
                <a:cs typeface="宋体" charset="0"/>
              </a:rPr>
              <a:t>For a trained CNN, the input dimension of the fully connected layer is invariant, which means the size of input data is fixed. If the size of test audios are not the same with trained audios, the network can’t be used directly. </a:t>
            </a:r>
          </a:p>
          <a:p>
            <a:r>
              <a:rPr kumimoji="1" lang="en-US" altLang="zh-CN" sz="1200" b="0" i="0" u="none" strike="noStrike" kern="1200" baseline="0" dirty="0" smtClean="0">
                <a:solidFill>
                  <a:schemeClr val="tx1"/>
                </a:solidFill>
                <a:latin typeface="+mn-lt"/>
                <a:ea typeface="+mn-ea"/>
                <a:cs typeface="宋体" charset="0"/>
              </a:rPr>
              <a:t>In our experiments, the QMDCT coefficients matrix of 200 × 380 (almost duration of 1.3s) is selected as the minimum data unit. To </a:t>
            </a:r>
            <a:r>
              <a:rPr kumimoji="1" lang="en-US" altLang="zh-CN" sz="1200" b="0" i="0" u="none" strike="noStrike" kern="1200" baseline="0" dirty="0" err="1" smtClean="0">
                <a:solidFill>
                  <a:schemeClr val="tx1"/>
                </a:solidFill>
                <a:latin typeface="+mn-lt"/>
                <a:ea typeface="+mn-ea"/>
                <a:cs typeface="宋体" charset="0"/>
              </a:rPr>
              <a:t>steganalyze</a:t>
            </a:r>
            <a:r>
              <a:rPr kumimoji="1" lang="en-US" altLang="zh-CN" sz="1200" b="0" i="0" u="none" strike="noStrike" kern="1200" baseline="0" dirty="0" smtClean="0">
                <a:solidFill>
                  <a:schemeClr val="tx1"/>
                </a:solidFill>
                <a:latin typeface="+mn-lt"/>
                <a:ea typeface="+mn-ea"/>
                <a:cs typeface="宋体" charset="0"/>
              </a:rPr>
              <a:t> audio with varying size, a sliding window with 50% overlap is proposed. The matrix is cropped into several uniform fragments, and each part is 200 × 380. If the remaining segment does not satisfy the scale of 200×380, this segment is dropped directly. Then, the cropped segments are put into the network successively, thus the probability of classification can be obtained. Finally, calculate the average value of all results. If the value is more than 0.5, the audio is judged as stego. Otherwise, it is cover. In our experiments, the final detection accuracy is basically equivalent to the small fragments detection.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32</a:t>
            </a:fld>
            <a:endParaRPr lang="en-US" altLang="zh-CN"/>
          </a:p>
        </p:txBody>
      </p:sp>
    </p:spTree>
    <p:extLst>
      <p:ext uri="{BB962C8B-B14F-4D97-AF65-F5344CB8AC3E}">
        <p14:creationId xmlns:p14="http://schemas.microsoft.com/office/powerpoint/2010/main" val="404111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33</a:t>
            </a:fld>
            <a:endParaRPr lang="en-US" altLang="zh-CN"/>
          </a:p>
        </p:txBody>
      </p:sp>
    </p:spTree>
    <p:extLst>
      <p:ext uri="{BB962C8B-B14F-4D97-AF65-F5344CB8AC3E}">
        <p14:creationId xmlns:p14="http://schemas.microsoft.com/office/powerpoint/2010/main" val="3037045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In our</a:t>
            </a:r>
            <a:r>
              <a:rPr lang="en-US" altLang="zh-CN" baseline="0" dirty="0" smtClean="0"/>
              <a:t> paper, an effective network is proposed to </a:t>
            </a:r>
            <a:r>
              <a:rPr lang="en-US" altLang="zh-CN" baseline="0" dirty="0" err="1" smtClean="0"/>
              <a:t>steganalyze</a:t>
            </a:r>
            <a:r>
              <a:rPr lang="en-US" altLang="zh-CN" baseline="0" dirty="0" smtClean="0"/>
              <a:t> MP3 audio. And the network can be applied to various steganographic algorithms, bitrates and relative payloads. </a:t>
            </a:r>
            <a:r>
              <a:rPr lang="en-US" altLang="zh-CN" dirty="0" smtClean="0">
                <a:latin typeface="Times New Roman" panose="02020603050405020304" pitchFamily="18" charset="0"/>
                <a:cs typeface="Times New Roman" panose="02020603050405020304" pitchFamily="18" charset="0"/>
              </a:rPr>
              <a:t>The </a:t>
            </a:r>
            <a:r>
              <a:rPr lang="en-US" altLang="zh-CN" dirty="0" smtClean="0">
                <a:solidFill>
                  <a:srgbClr val="FF0000"/>
                </a:solidFill>
                <a:latin typeface="Times New Roman" panose="02020603050405020304" pitchFamily="18" charset="0"/>
                <a:cs typeface="Times New Roman" panose="02020603050405020304" pitchFamily="18" charset="0"/>
              </a:rPr>
              <a:t>1x1 convolutional kernel </a:t>
            </a:r>
            <a:r>
              <a:rPr lang="en-US" altLang="zh-CN" dirty="0" smtClean="0">
                <a:latin typeface="Times New Roman" panose="02020603050405020304" pitchFamily="18" charset="0"/>
                <a:cs typeface="Times New Roman" panose="02020603050405020304" pitchFamily="18" charset="0"/>
              </a:rPr>
              <a:t>and the </a:t>
            </a:r>
            <a:r>
              <a:rPr lang="en-US" altLang="zh-CN" dirty="0" smtClean="0">
                <a:solidFill>
                  <a:srgbClr val="FF0000"/>
                </a:solidFill>
                <a:latin typeface="Times New Roman" panose="02020603050405020304" pitchFamily="18" charset="0"/>
                <a:cs typeface="Times New Roman" panose="02020603050405020304" pitchFamily="18" charset="0"/>
              </a:rPr>
              <a:t>batch normalization layer</a:t>
            </a:r>
            <a:r>
              <a:rPr lang="en-US" altLang="zh-CN" dirty="0" smtClean="0">
                <a:latin typeface="Times New Roman" panose="02020603050405020304" pitchFamily="18" charset="0"/>
                <a:cs typeface="Times New Roman" panose="02020603050405020304" pitchFamily="18" charset="0"/>
              </a:rPr>
              <a:t> are introduced to accelerate the convergence, boost the detection accuracy and decrease the danger of overfitting. Besides, a sliding window strategy is presented to</a:t>
            </a:r>
            <a:r>
              <a:rPr lang="en-US" altLang="zh-CN" baseline="0"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steganalyze</a:t>
            </a:r>
            <a:r>
              <a:rPr lang="en-US" altLang="zh-CN" dirty="0" smtClean="0">
                <a:latin typeface="Times New Roman" panose="02020603050405020304" pitchFamily="18" charset="0"/>
                <a:cs typeface="Times New Roman" panose="02020603050405020304" pitchFamily="18" charset="0"/>
              </a:rPr>
              <a:t> audios of arbitrary size.</a:t>
            </a: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All our source code</a:t>
            </a:r>
            <a:r>
              <a:rPr lang="en-US" altLang="zh-CN" baseline="0" dirty="0" smtClean="0">
                <a:latin typeface="Times New Roman" panose="02020603050405020304" pitchFamily="18" charset="0"/>
                <a:cs typeface="Times New Roman" panose="02020603050405020304" pitchFamily="18" charset="0"/>
              </a:rPr>
              <a:t> and dataset are now available via GitHub. Hope we can have a friendly communication with each other.</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34</a:t>
            </a:fld>
            <a:endParaRPr lang="en-US" altLang="zh-CN"/>
          </a:p>
        </p:txBody>
      </p:sp>
    </p:spTree>
    <p:extLst>
      <p:ext uri="{BB962C8B-B14F-4D97-AF65-F5344CB8AC3E}">
        <p14:creationId xmlns:p14="http://schemas.microsoft.com/office/powerpoint/2010/main" val="34803221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Thank</a:t>
            </a:r>
            <a:r>
              <a:rPr lang="en-US" altLang="zh-CN" baseline="0" dirty="0" smtClean="0"/>
              <a:t>s for your listen.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35</a:t>
            </a:fld>
            <a:endParaRPr lang="en-US" altLang="zh-CN"/>
          </a:p>
        </p:txBody>
      </p:sp>
    </p:spTree>
    <p:extLst>
      <p:ext uri="{BB962C8B-B14F-4D97-AF65-F5344CB8AC3E}">
        <p14:creationId xmlns:p14="http://schemas.microsoft.com/office/powerpoint/2010/main" val="262801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Generally speaking, there is five type of carriers for steganography, and Audio is an important one.</a:t>
            </a:r>
            <a:r>
              <a:rPr lang="zh-CN" altLang="en-US" baseline="0" dirty="0" smtClean="0"/>
              <a:t> </a:t>
            </a:r>
            <a:r>
              <a:rPr lang="en-US" altLang="zh-CN" baseline="0" dirty="0" smtClean="0"/>
              <a:t>The reason can be summed up to the following three points.</a:t>
            </a: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a:t>
            </a:fld>
            <a:endParaRPr lang="en-US" altLang="zh-CN"/>
          </a:p>
        </p:txBody>
      </p:sp>
    </p:spTree>
    <p:extLst>
      <p:ext uri="{BB962C8B-B14F-4D97-AF65-F5344CB8AC3E}">
        <p14:creationId xmlns:p14="http://schemas.microsoft.com/office/powerpoint/2010/main" val="4151052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1. First, audio is widely</a:t>
            </a:r>
            <a:r>
              <a:rPr lang="en-US" altLang="zh-CN" baseline="0" dirty="0" smtClean="0"/>
              <a:t> spread across the internet. Everyone enjoys audio services through music app, online radio and so on.</a:t>
            </a:r>
          </a:p>
          <a:p>
            <a:pPr marL="0" lvl="1"/>
            <a:r>
              <a:rPr lang="en-US" altLang="zh-CN" baseline="0" dirty="0" smtClean="0"/>
              <a:t>2. Next, the potential embedding capacity of audio is larger. For example, a WAV audio of 4 minutes duration, the size is 40 (forty) megabytes ['</a:t>
            </a:r>
            <a:r>
              <a:rPr lang="en-US" altLang="zh-CN" baseline="0" dirty="0" err="1" smtClean="0"/>
              <a:t>meɡəbaɪt</a:t>
            </a:r>
            <a:r>
              <a:rPr lang="en-US" altLang="zh-CN" baseline="0" dirty="0" smtClean="0"/>
              <a:t>], and a </a:t>
            </a:r>
            <a:r>
              <a:rPr lang="en-US" altLang="zh-CN" baseline="0" dirty="0" smtClean="0"/>
              <a:t>MP3 audio of 4 minutes duration, the size is 4 megabytes. So the potential embedding capacity is larger compared with the image.</a:t>
            </a:r>
          </a:p>
          <a:p>
            <a:pPr marL="0" lvl="1"/>
            <a:r>
              <a:rPr lang="en-US" altLang="zh-CN" baseline="0" dirty="0" smtClean="0"/>
              <a:t>3. And, last, there are abundant </a:t>
            </a:r>
            <a:r>
              <a:rPr kumimoji="1" lang="en-US" altLang="zh-CN" sz="1200" kern="1200" dirty="0" smtClean="0">
                <a:solidFill>
                  <a:schemeClr val="tx1"/>
                </a:solidFill>
                <a:latin typeface="+mj-ea"/>
                <a:ea typeface="+mn-ea"/>
                <a:cs typeface="+mn-cs"/>
              </a:rPr>
              <a:t>subliminal </a:t>
            </a:r>
            <a:r>
              <a:rPr lang="en-US" altLang="zh-CN" baseline="0" dirty="0" smtClean="0"/>
              <a:t>transmission channels. According to our survey before, there are many audio sharing platforms on the Internet, such as </a:t>
            </a:r>
            <a:r>
              <a:rPr lang="en-US" altLang="zh-CN" b="1" baseline="0" dirty="0" smtClean="0"/>
              <a:t>clyp</a:t>
            </a:r>
            <a:r>
              <a:rPr lang="en-US" altLang="zh-CN" baseline="0" dirty="0" smtClean="0"/>
              <a:t>, </a:t>
            </a:r>
            <a:r>
              <a:rPr lang="en-US" altLang="zh-CN" b="1" baseline="0" dirty="0" err="1" smtClean="0"/>
              <a:t>yourlisten</a:t>
            </a:r>
            <a:r>
              <a:rPr lang="en-US" altLang="zh-CN" baseline="0" dirty="0" smtClean="0"/>
              <a:t> and so on. </a:t>
            </a:r>
            <a:r>
              <a:rPr lang="zh-CN" altLang="en-US" baseline="0" dirty="0" smtClean="0"/>
              <a:t> </a:t>
            </a:r>
            <a:r>
              <a:rPr lang="en-US" altLang="zh-CN" baseline="0" dirty="0" smtClean="0"/>
              <a:t>The audio files won’t be transcoded or recoded on these platforms and the audio files can be uploaded and downloaded directly, which are applicable for audio covert communication.</a:t>
            </a:r>
            <a:endParaRPr lang="en-US" altLang="zh-CN" baseline="0" dirty="0" smtClean="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a:t>
            </a:fld>
            <a:endParaRPr lang="en-US" altLang="zh-CN"/>
          </a:p>
        </p:txBody>
      </p:sp>
    </p:spTree>
    <p:extLst>
      <p:ext uri="{BB962C8B-B14F-4D97-AF65-F5344CB8AC3E}">
        <p14:creationId xmlns:p14="http://schemas.microsoft.com/office/powerpoint/2010/main" val="1864711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aseline="0" dirty="0" smtClean="0"/>
              <a:t>Among all audio formats on the internet, over 60 </a:t>
            </a:r>
            <a:r>
              <a:rPr lang="en-US" altLang="zh-CN" baseline="0" dirty="0" smtClean="0"/>
              <a:t>percent of the audio </a:t>
            </a:r>
            <a:r>
              <a:rPr lang="en-US" altLang="zh-CN" baseline="0" dirty="0" smtClean="0"/>
              <a:t>resources are </a:t>
            </a:r>
            <a:r>
              <a:rPr lang="en-US" altLang="zh-CN" baseline="0" dirty="0" smtClean="0"/>
              <a:t>MP3 due to </a:t>
            </a:r>
            <a:r>
              <a:rPr lang="en-US" altLang="zh-CN" baseline="0" dirty="0" smtClean="0"/>
              <a:t>its high </a:t>
            </a:r>
            <a:r>
              <a:rPr lang="en-US" altLang="zh-CN" baseline="0" dirty="0" smtClean="0"/>
              <a:t>compression ratio and high quality. </a:t>
            </a:r>
            <a:r>
              <a:rPr lang="en-US" altLang="zh-CN" baseline="0" dirty="0" smtClean="0"/>
              <a:t>almost all sharing platforms shown in the slide are for MP3.</a:t>
            </a:r>
          </a:p>
          <a:p>
            <a:r>
              <a:rPr lang="en-US" altLang="zh-CN" baseline="0" dirty="0" smtClean="0"/>
              <a:t>Therefore, MP3 steganalysis is necessary to be  studied.</a:t>
            </a:r>
            <a:endParaRPr lang="en-US" altLang="zh-CN" dirty="0" smtClean="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6</a:t>
            </a:fld>
            <a:endParaRPr lang="en-US" altLang="zh-CN"/>
          </a:p>
        </p:txBody>
      </p:sp>
    </p:spTree>
    <p:extLst>
      <p:ext uri="{BB962C8B-B14F-4D97-AF65-F5344CB8AC3E}">
        <p14:creationId xmlns:p14="http://schemas.microsoft.com/office/powerpoint/2010/main" val="3589307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Times New Roman" panose="02020603050405020304" pitchFamily="18" charset="0"/>
                <a:cs typeface="Times New Roman" panose="02020603050405020304" pitchFamily="18" charset="0"/>
              </a:rPr>
              <a:t>Until now,</a:t>
            </a:r>
            <a:r>
              <a:rPr lang="en-US" altLang="zh-CN" b="0" baseline="0" dirty="0" smtClean="0">
                <a:solidFill>
                  <a:schemeClr val="tx1"/>
                </a:solidFill>
                <a:latin typeface="Times New Roman" panose="02020603050405020304" pitchFamily="18" charset="0"/>
                <a:cs typeface="Times New Roman" panose="02020603050405020304" pitchFamily="18" charset="0"/>
              </a:rPr>
              <a:t> many MP3 steganographic algorithms have been proposed. MP3 steganography is usually combined with its encoding to get larger embedding capacity. The embedding operation is located at bit allocation loop.</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Times New Roman" panose="02020603050405020304" pitchFamily="18" charset="0"/>
              <a:cs typeface="Times New Roman" panose="02020603050405020304" pitchFamily="18"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0" baseline="0" dirty="0" smtClean="0">
                <a:solidFill>
                  <a:schemeClr val="tx1"/>
                </a:solidFill>
                <a:latin typeface="Times New Roman" panose="02020603050405020304" pitchFamily="18" charset="0"/>
                <a:cs typeface="Times New Roman" panose="02020603050405020304" pitchFamily="18" charset="0"/>
              </a:rPr>
              <a:t>MP3stego </a:t>
            </a:r>
            <a:r>
              <a:rPr lang="en-US" altLang="zh-CN" sz="1200" b="0" dirty="0" smtClean="0">
                <a:ln w="10541" cmpd="sng">
                  <a:noFill/>
                  <a:prstDash val="solid"/>
                </a:ln>
                <a:solidFill>
                  <a:schemeClr val="tx1"/>
                </a:solidFill>
                <a:latin typeface="Times New Roman" panose="02020603050405020304" pitchFamily="18" charset="0"/>
                <a:cs typeface="Times New Roman" panose="02020603050405020304" pitchFamily="18" charset="0"/>
              </a:rPr>
              <a:t>changes the parity of coded granule length by controlling the quantization.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ln w="10541" cmpd="sng">
                  <a:noFill/>
                  <a:prstDash val="solid"/>
                </a:ln>
                <a:solidFill>
                  <a:schemeClr val="tx1"/>
                </a:solidFill>
                <a:latin typeface="Times New Roman" panose="02020603050405020304" pitchFamily="18" charset="0"/>
                <a:cs typeface="Times New Roman" panose="02020603050405020304" pitchFamily="18" charset="0"/>
              </a:rPr>
              <a:t>HCM embeds message by Huffman Code Mapping.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ln w="10541" cmpd="sng">
                  <a:noFill/>
                  <a:prstDash val="solid"/>
                </a:ln>
                <a:solidFill>
                  <a:schemeClr val="tx1"/>
                </a:solidFill>
                <a:latin typeface="Times New Roman" panose="02020603050405020304" pitchFamily="18" charset="0"/>
                <a:cs typeface="Times New Roman" panose="02020603050405020304" pitchFamily="18" charset="0"/>
              </a:rPr>
              <a:t>CLIN changes the LSB of </a:t>
            </a:r>
            <a:r>
              <a:rPr lang="en-US" altLang="zh-CN" sz="1200" b="0" dirty="0" err="1" smtClean="0">
                <a:ln w="10541" cmpd="sng">
                  <a:noFill/>
                  <a:prstDash val="solid"/>
                </a:ln>
                <a:solidFill>
                  <a:schemeClr val="tx1"/>
                </a:solidFill>
                <a:latin typeface="Times New Roman" panose="02020603050405020304" pitchFamily="18" charset="0"/>
                <a:cs typeface="Times New Roman" panose="02020603050405020304" pitchFamily="18" charset="0"/>
              </a:rPr>
              <a:t>LINbits</a:t>
            </a:r>
            <a:r>
              <a:rPr lang="en-US" altLang="zh-CN" sz="1200" b="0" dirty="0" smtClean="0">
                <a:ln w="10541" cmpd="sng">
                  <a:noFill/>
                  <a:prstDash val="solid"/>
                </a:ln>
                <a:solidFill>
                  <a:schemeClr val="tx1"/>
                </a:solidFill>
                <a:latin typeface="Times New Roman" panose="02020603050405020304" pitchFamily="18" charset="0"/>
                <a:cs typeface="Times New Roman" panose="02020603050405020304" pitchFamily="18" charset="0"/>
              </a:rPr>
              <a:t>. We will introduce</a:t>
            </a:r>
            <a:r>
              <a:rPr lang="en-US" altLang="zh-CN" sz="1200" b="0" baseline="0" dirty="0" smtClean="0">
                <a:ln w="10541" cmpd="sng">
                  <a:noFill/>
                  <a:prstDash val="solid"/>
                </a:ln>
                <a:solidFill>
                  <a:schemeClr val="tx1"/>
                </a:solidFill>
                <a:latin typeface="Times New Roman" panose="02020603050405020304" pitchFamily="18" charset="0"/>
                <a:cs typeface="Times New Roman" panose="02020603050405020304" pitchFamily="18" charset="0"/>
              </a:rPr>
              <a:t> the linbits later.</a:t>
            </a:r>
            <a:endParaRPr lang="en-US" altLang="zh-CN" sz="1200" b="0" dirty="0" smtClean="0">
              <a:ln w="10541" cmpd="sng">
                <a:noFill/>
                <a:prstDash val="solid"/>
              </a:ln>
              <a:solidFill>
                <a:schemeClr val="tx1"/>
              </a:solidFill>
              <a:latin typeface="Times New Roman" panose="02020603050405020304" pitchFamily="18" charset="0"/>
              <a:cs typeface="Times New Roman" panose="02020603050405020304" pitchFamily="18"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ln w="10541" cmpd="sng">
                  <a:noFill/>
                  <a:prstDash val="solid"/>
                </a:ln>
                <a:solidFill>
                  <a:schemeClr val="tx1"/>
                </a:solidFill>
                <a:latin typeface="Times New Roman" panose="02020603050405020304" pitchFamily="18" charset="0"/>
                <a:cs typeface="Times New Roman" panose="02020603050405020304" pitchFamily="18" charset="0"/>
              </a:rPr>
              <a:t>APS changes the LSB of small Huffman codes. Its payload is adaptively decided.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ln w="10541" cmpd="sng">
                  <a:noFill/>
                  <a:prstDash val="solid"/>
                </a:ln>
                <a:solidFill>
                  <a:schemeClr val="tx1"/>
                </a:solidFill>
                <a:latin typeface="Times New Roman" panose="02020603050405020304" pitchFamily="18" charset="0"/>
                <a:cs typeface="Times New Roman" panose="02020603050405020304" pitchFamily="18" charset="0"/>
              </a:rPr>
              <a:t>And EECS is an</a:t>
            </a:r>
            <a:r>
              <a:rPr lang="en-US" altLang="zh-CN" sz="1200" b="0" baseline="0" dirty="0" smtClean="0">
                <a:ln w="10541" cmpd="sng">
                  <a:noFill/>
                  <a:prstDash val="solid"/>
                </a:ln>
                <a:solidFill>
                  <a:schemeClr val="tx1"/>
                </a:solidFill>
                <a:latin typeface="Times New Roman" panose="02020603050405020304" pitchFamily="18" charset="0"/>
                <a:cs typeface="Times New Roman" panose="02020603050405020304" pitchFamily="18" charset="0"/>
              </a:rPr>
              <a:t> adaptive MP3 steganography proposed last year, and this algorithm is more secure than other data hiding methods which is hard to be detected via traditional handcrafted features. So we design a CNN to analyze MP3 </a:t>
            </a:r>
            <a:r>
              <a:rPr lang="en-US" altLang="zh-CN" sz="1200" b="0" baseline="0" dirty="0" err="1" smtClean="0">
                <a:ln w="10541" cmpd="sng">
                  <a:noFill/>
                  <a:prstDash val="solid"/>
                </a:ln>
                <a:solidFill>
                  <a:schemeClr val="tx1"/>
                </a:solidFill>
                <a:latin typeface="Times New Roman" panose="02020603050405020304" pitchFamily="18" charset="0"/>
                <a:cs typeface="Times New Roman" panose="02020603050405020304" pitchFamily="18" charset="0"/>
              </a:rPr>
              <a:t>stegnography</a:t>
            </a:r>
            <a:r>
              <a:rPr lang="en-US" altLang="zh-CN" sz="1200" b="0" baseline="0" dirty="0" smtClean="0">
                <a:ln w="10541" cmpd="sng">
                  <a:noFill/>
                  <a:prstDash val="solid"/>
                </a:ln>
                <a:solidFill>
                  <a:schemeClr val="tx1"/>
                </a:solidFill>
                <a:latin typeface="Times New Roman" panose="02020603050405020304" pitchFamily="18" charset="0"/>
                <a:cs typeface="Times New Roman" panose="02020603050405020304" pitchFamily="18" charset="0"/>
              </a:rPr>
              <a:t>.</a:t>
            </a:r>
            <a:endParaRPr lang="zh-CN" altLang="en-US" sz="1200" b="0" dirty="0" smtClean="0">
              <a:ln w="10541" cmpd="sng">
                <a:noFill/>
                <a:prstDash val="solid"/>
              </a:ln>
              <a:solidFill>
                <a:schemeClr val="tx1"/>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7</a:t>
            </a:fld>
            <a:endParaRPr lang="en-US" altLang="zh-CN"/>
          </a:p>
        </p:txBody>
      </p:sp>
    </p:spTree>
    <p:extLst>
      <p:ext uri="{BB962C8B-B14F-4D97-AF65-F5344CB8AC3E}">
        <p14:creationId xmlns:p14="http://schemas.microsoft.com/office/powerpoint/2010/main" val="702633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Before we introduce</a:t>
            </a:r>
            <a:r>
              <a:rPr lang="en-US" altLang="zh-CN" baseline="0" dirty="0" smtClean="0"/>
              <a:t> the structure of network, we can have a look </a:t>
            </a:r>
            <a:r>
              <a:rPr lang="en-US" altLang="zh-CN" baseline="0" dirty="0" smtClean="0"/>
              <a:t>at the impact of steganography </a:t>
            </a:r>
            <a:r>
              <a:rPr lang="en-US" altLang="zh-CN" baseline="0" dirty="0" smtClean="0"/>
              <a:t> on MP3 </a:t>
            </a:r>
            <a:r>
              <a:rPr lang="en-US" altLang="zh-CN" baseline="0" dirty="0" smtClean="0"/>
              <a:t>audio.</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8</a:t>
            </a:fld>
            <a:endParaRPr lang="en-US" altLang="zh-CN"/>
          </a:p>
        </p:txBody>
      </p:sp>
    </p:spTree>
    <p:extLst>
      <p:ext uri="{BB962C8B-B14F-4D97-AF65-F5344CB8AC3E}">
        <p14:creationId xmlns:p14="http://schemas.microsoft.com/office/powerpoint/2010/main" val="4224203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First, </a:t>
            </a:r>
            <a:r>
              <a:rPr lang="en-US" altLang="zh-CN" dirty="0" smtClean="0"/>
              <a:t>we introduce</a:t>
            </a:r>
            <a:r>
              <a:rPr lang="en-US" altLang="zh-CN" baseline="0" dirty="0" smtClean="0"/>
              <a:t> the MP3 encoding and the structure of QMDCT coefficients in order to make it easier for us to understand the following content. Therein, QMDCT is the abbreviation of quantified Modified DCT.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This is the diagram of MP3 encoding. </a:t>
            </a:r>
            <a:r>
              <a:rPr lang="en-US" altLang="zh-CN" baseline="0" dirty="0" smtClean="0"/>
              <a:t>As I just described, the </a:t>
            </a:r>
            <a:r>
              <a:rPr lang="en-US" altLang="zh-CN" baseline="0" dirty="0" smtClean="0"/>
              <a:t>embedding operation is located at the stage of </a:t>
            </a:r>
            <a:r>
              <a:rPr lang="en-US" altLang="zh-CN" b="1" baseline="0" dirty="0" smtClean="0"/>
              <a:t>bit allocation loop</a:t>
            </a:r>
            <a:r>
              <a:rPr lang="en-US" altLang="zh-CN" baseline="0" dirty="0" smtClean="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In this stage, a map</a:t>
            </a:r>
            <a:r>
              <a:rPr lang="en-US" altLang="zh-CN" baseline="0" dirty="0" smtClean="0"/>
              <a:t>ping relationship is established between the huffman code and QMDCT coefficients. As we can see from this figure. The QMDCT coefficients consist of three kinds of regions – big-value region, count1 region and rzero region. </a:t>
            </a:r>
            <a:r>
              <a:rPr lang="en-US" altLang="zh-CN" baseline="0" dirty="0" smtClean="0"/>
              <a:t>Every </a:t>
            </a:r>
            <a:r>
              <a:rPr lang="en-US" altLang="zh-CN" baseline="0" dirty="0" smtClean="0"/>
              <a:t>code word in big-value region corresponds to two coefficients – x and y. The code word in count1 region corresponds to four coefficients – v, w, x and y. </a:t>
            </a:r>
            <a:r>
              <a:rPr lang="en-US" altLang="zh-CN" baseline="0" dirty="0" smtClean="0"/>
              <a:t>That </a:t>
            </a:r>
            <a:r>
              <a:rPr lang="en-US" altLang="zh-CN" baseline="0" dirty="0" smtClean="0"/>
              <a:t>is to say, the modification of Huffman code is equal to the modification of QMDCT coefficients</a:t>
            </a:r>
            <a:r>
              <a:rPr lang="en-US" altLang="zh-CN" baseline="0" dirty="0" smtClean="0"/>
              <a:t>. </a:t>
            </a:r>
            <a:endParaRPr lang="en-US" altLang="zh-CN" dirty="0" smtClean="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9</a:t>
            </a:fld>
            <a:endParaRPr lang="en-US" altLang="zh-CN"/>
          </a:p>
        </p:txBody>
      </p:sp>
    </p:spTree>
    <p:extLst>
      <p:ext uri="{BB962C8B-B14F-4D97-AF65-F5344CB8AC3E}">
        <p14:creationId xmlns:p14="http://schemas.microsoft.com/office/powerpoint/2010/main" val="348860839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1.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hyperlink" Target="http://photo.tlw.cn/5/JPEG640/087/151_200/DP151_L.htm" TargetMode="External"/><Relationship Id="rId3" Type="http://schemas.openxmlformats.org/officeDocument/2006/relationships/oleObject" Target="../embeddings/oleObject2.bin"/><Relationship Id="rId7" Type="http://schemas.openxmlformats.org/officeDocument/2006/relationships/hyperlink" Target="http://photo.tlw.cn/2/JPEG640/033/001_050/AH016_L.htm" TargetMode="External"/><Relationship Id="rId12" Type="http://schemas.openxmlformats.org/officeDocument/2006/relationships/image" Target="../media/image5.jpeg"/><Relationship Id="rId2" Type="http://schemas.openxmlformats.org/officeDocument/2006/relationships/slideMaster" Target="../slideMasters/slideMaster1.xml"/><Relationship Id="rId16" Type="http://schemas.openxmlformats.org/officeDocument/2006/relationships/image" Target="../media/image8.jpeg"/><Relationship Id="rId1" Type="http://schemas.openxmlformats.org/officeDocument/2006/relationships/vmlDrawing" Target="../drawings/vmlDrawing2.vml"/><Relationship Id="rId6" Type="http://schemas.openxmlformats.org/officeDocument/2006/relationships/image" Target="../media/image2.jpeg"/><Relationship Id="rId11" Type="http://schemas.openxmlformats.org/officeDocument/2006/relationships/hyperlink" Target="http://photo.tlw.cn/7/JPEG/Vol_113/ER147_L.htm" TargetMode="External"/><Relationship Id="rId5" Type="http://schemas.openxmlformats.org/officeDocument/2006/relationships/hyperlink" Target="http://photo.tlw.cn/7/JPEG/Vol_113/ER004_L.htm" TargetMode="External"/><Relationship Id="rId15" Type="http://schemas.openxmlformats.org/officeDocument/2006/relationships/image" Target="../media/image7.jpeg"/><Relationship Id="rId10" Type="http://schemas.openxmlformats.org/officeDocument/2006/relationships/image" Target="../media/image4.jpeg"/><Relationship Id="rId4" Type="http://schemas.openxmlformats.org/officeDocument/2006/relationships/image" Target="../media/image1.png"/><Relationship Id="rId9" Type="http://schemas.openxmlformats.org/officeDocument/2006/relationships/hyperlink" Target="http://photo.tlw.cn/7/JPEG/Vol_117/EV032_L.htm" TargetMode="External"/><Relationship Id="rId14"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2.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image" Target="../media/image10.jpeg"/><Relationship Id="rId1" Type="http://schemas.openxmlformats.org/officeDocument/2006/relationships/slideMaster" Target="../slideMasters/slideMaster3.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8" Type="http://schemas.openxmlformats.org/officeDocument/2006/relationships/hyperlink" Target="http://photo.tlw.cn/7/JPEG/Vol_113/ER147_L.htm" TargetMode="External"/><Relationship Id="rId13" Type="http://schemas.openxmlformats.org/officeDocument/2006/relationships/image" Target="../media/image8.jpeg"/><Relationship Id="rId3" Type="http://schemas.openxmlformats.org/officeDocument/2006/relationships/image" Target="../media/image2.jpeg"/><Relationship Id="rId7" Type="http://schemas.openxmlformats.org/officeDocument/2006/relationships/image" Target="../media/image4.jpeg"/><Relationship Id="rId12" Type="http://schemas.openxmlformats.org/officeDocument/2006/relationships/image" Target="../media/image7.jpeg"/><Relationship Id="rId2" Type="http://schemas.openxmlformats.org/officeDocument/2006/relationships/hyperlink" Target="http://photo.tlw.cn/7/JPEG/Vol_113/ER004_L.htm" TargetMode="External"/><Relationship Id="rId1" Type="http://schemas.openxmlformats.org/officeDocument/2006/relationships/slideMaster" Target="../slideMasters/slideMaster3.xml"/><Relationship Id="rId6" Type="http://schemas.openxmlformats.org/officeDocument/2006/relationships/hyperlink" Target="http://photo.tlw.cn/7/JPEG/Vol_117/EV032_L.htm" TargetMode="External"/><Relationship Id="rId11" Type="http://schemas.openxmlformats.org/officeDocument/2006/relationships/image" Target="../media/image6.jpeg"/><Relationship Id="rId5" Type="http://schemas.openxmlformats.org/officeDocument/2006/relationships/image" Target="../media/image3.jpeg"/><Relationship Id="rId10" Type="http://schemas.openxmlformats.org/officeDocument/2006/relationships/hyperlink" Target="http://photo.tlw.cn/5/JPEG640/087/151_200/DP151_L.htm" TargetMode="External"/><Relationship Id="rId4" Type="http://schemas.openxmlformats.org/officeDocument/2006/relationships/hyperlink" Target="http://photo.tlw.cn/2/JPEG640/033/001_050/AH016_L.htm" TargetMode="External"/><Relationship Id="rId9" Type="http://schemas.openxmlformats.org/officeDocument/2006/relationships/image" Target="../media/image5.jpeg"/><Relationship Id="rId14" Type="http://schemas.openxmlformats.org/officeDocument/2006/relationships/image" Target="../media/image16.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hyperlink" Target="http://photo.tlw.cn/2/JPEG640/033/001_050/AH016_L.htm" TargetMode="External"/><Relationship Id="rId18" Type="http://schemas.openxmlformats.org/officeDocument/2006/relationships/image" Target="../media/image6.jpeg"/><Relationship Id="rId3" Type="http://schemas.openxmlformats.org/officeDocument/2006/relationships/image" Target="../media/image9.jpeg"/><Relationship Id="rId21" Type="http://schemas.openxmlformats.org/officeDocument/2006/relationships/image" Target="../media/image27.jpeg"/><Relationship Id="rId7" Type="http://schemas.openxmlformats.org/officeDocument/2006/relationships/hyperlink" Target="http://photo.tlw.cn/7/JPEG/Vol_113/ER004_L.htm" TargetMode="External"/><Relationship Id="rId12" Type="http://schemas.openxmlformats.org/officeDocument/2006/relationships/image" Target="../media/image14.jpeg"/><Relationship Id="rId17" Type="http://schemas.openxmlformats.org/officeDocument/2006/relationships/hyperlink" Target="http://photo.tlw.cn/5/JPEG640/087/151_200/DP151_L.htm" TargetMode="External"/><Relationship Id="rId2" Type="http://schemas.openxmlformats.org/officeDocument/2006/relationships/hyperlink" Target="http://photo.tlw.cn/7/JPEG/Vol_117/EV163_L.htm" TargetMode="External"/><Relationship Id="rId16" Type="http://schemas.openxmlformats.org/officeDocument/2006/relationships/image" Target="../media/image5.jpeg"/><Relationship Id="rId20"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12.jpeg"/><Relationship Id="rId11" Type="http://schemas.openxmlformats.org/officeDocument/2006/relationships/hyperlink" Target="http://photo.tlw.cn/5/JPEG640/097/001_050/DZ006_L.htm" TargetMode="External"/><Relationship Id="rId5" Type="http://schemas.openxmlformats.org/officeDocument/2006/relationships/hyperlink" Target="http://photo.tlw.cn/7/JPEG/Vol_126/FE088_L.htm" TargetMode="External"/><Relationship Id="rId15" Type="http://schemas.openxmlformats.org/officeDocument/2006/relationships/hyperlink" Target="http://photo.tlw.cn/7/JPEG/Vol_113/ER147_L.htm" TargetMode="External"/><Relationship Id="rId10" Type="http://schemas.openxmlformats.org/officeDocument/2006/relationships/image" Target="../media/image13.jpeg"/><Relationship Id="rId19" Type="http://schemas.openxmlformats.org/officeDocument/2006/relationships/hyperlink" Target="http://photo.tlw.cn/7/JPEG/Vol_117/EV032_L.htm" TargetMode="External"/><Relationship Id="rId4" Type="http://schemas.openxmlformats.org/officeDocument/2006/relationships/image" Target="../media/image10.jpeg"/><Relationship Id="rId9" Type="http://schemas.openxmlformats.org/officeDocument/2006/relationships/hyperlink" Target="http://photo.tlw.cn/5/JPEG640/087/151_200/DP172_L.htm" TargetMode="External"/><Relationship Id="rId14" Type="http://schemas.openxmlformats.org/officeDocument/2006/relationships/image" Target="../media/image3.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 descr="EV163_T">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45125"/>
            <a:ext cx="863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上标题"/>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60350"/>
            <a:ext cx="91440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AS_logo"/>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463" y="-26988"/>
            <a:ext cx="3059112" cy="93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E088_T">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7175" y="5437188"/>
            <a:ext cx="165735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ER004_T">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4525" y="5437188"/>
            <a:ext cx="86518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DP172_T">
            <a:hlinkClick r:id="rId10"/>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8812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DZ006_T">
            <a:hlinkClick r:id="rId12"/>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280400"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AH016_T">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692275" y="5437188"/>
            <a:ext cx="15113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ER147_T">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27088" y="5437188"/>
            <a:ext cx="86518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DP151_T">
            <a:hlinkClick r:id="rId18"/>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20357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EV032_T">
            <a:hlinkClick r:id="rId20"/>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45172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p:nvSpPr>
        <p:spPr bwMode="auto">
          <a:xfrm>
            <a:off x="0" y="6570663"/>
            <a:ext cx="9144000" cy="287337"/>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3871026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44220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47401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4"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chemeClr val="accent2"/>
              </a:solidFill>
              <a:latin typeface="华文隶书" pitchFamily="2" charset="-122"/>
              <a:ea typeface="华文隶书" pitchFamily="2" charset="-122"/>
            </a:endParaRPr>
          </a:p>
        </p:txBody>
      </p:sp>
      <p:grpSp>
        <p:nvGrpSpPr>
          <p:cNvPr id="5" name="Group 4"/>
          <p:cNvGrpSpPr>
            <a:grpSpLocks/>
          </p:cNvGrpSpPr>
          <p:nvPr/>
        </p:nvGrpSpPr>
        <p:grpSpPr bwMode="auto">
          <a:xfrm>
            <a:off x="468313" y="1916113"/>
            <a:ext cx="8458200" cy="4572000"/>
            <a:chOff x="144" y="480"/>
            <a:chExt cx="5424" cy="3840"/>
          </a:xfrm>
        </p:grpSpPr>
        <p:sp>
          <p:nvSpPr>
            <p:cNvPr id="6" name="Rectangle 5"/>
            <p:cNvSpPr>
              <a:spLocks noChangeArrowheads="1"/>
            </p:cNvSpPr>
            <p:nvPr/>
          </p:nvSpPr>
          <p:spPr bwMode="auto">
            <a:xfrm>
              <a:off x="5520" y="480"/>
              <a:ext cx="48" cy="38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 name="Rectangle 6"/>
            <p:cNvSpPr>
              <a:spLocks noChangeArrowheads="1"/>
            </p:cNvSpPr>
            <p:nvPr/>
          </p:nvSpPr>
          <p:spPr bwMode="auto">
            <a:xfrm>
              <a:off x="5328" y="768"/>
              <a:ext cx="48" cy="35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 name="Rectangle 7"/>
            <p:cNvSpPr>
              <a:spLocks noChangeArrowheads="1"/>
            </p:cNvSpPr>
            <p:nvPr/>
          </p:nvSpPr>
          <p:spPr bwMode="auto">
            <a:xfrm>
              <a:off x="5136" y="1056"/>
              <a:ext cx="48" cy="32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 name="Rectangle 8"/>
            <p:cNvSpPr>
              <a:spLocks noChangeArrowheads="1"/>
            </p:cNvSpPr>
            <p:nvPr/>
          </p:nvSpPr>
          <p:spPr bwMode="auto">
            <a:xfrm>
              <a:off x="4944" y="1296"/>
              <a:ext cx="48" cy="30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 name="Rectangle 9"/>
            <p:cNvSpPr>
              <a:spLocks noChangeArrowheads="1"/>
            </p:cNvSpPr>
            <p:nvPr/>
          </p:nvSpPr>
          <p:spPr bwMode="auto">
            <a:xfrm>
              <a:off x="4752" y="1536"/>
              <a:ext cx="54" cy="27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 name="Rectangle 10"/>
            <p:cNvSpPr>
              <a:spLocks noChangeArrowheads="1"/>
            </p:cNvSpPr>
            <p:nvPr/>
          </p:nvSpPr>
          <p:spPr bwMode="auto">
            <a:xfrm>
              <a:off x="4560" y="1584"/>
              <a:ext cx="48" cy="273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2" name="Rectangle 11"/>
            <p:cNvSpPr>
              <a:spLocks noChangeArrowheads="1"/>
            </p:cNvSpPr>
            <p:nvPr/>
          </p:nvSpPr>
          <p:spPr bwMode="auto">
            <a:xfrm>
              <a:off x="4368" y="1680"/>
              <a:ext cx="48" cy="26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3" name="Rectangle 12"/>
            <p:cNvSpPr>
              <a:spLocks noChangeArrowheads="1"/>
            </p:cNvSpPr>
            <p:nvPr/>
          </p:nvSpPr>
          <p:spPr bwMode="auto">
            <a:xfrm>
              <a:off x="4176" y="1920"/>
              <a:ext cx="48" cy="240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 name="Rectangle 13"/>
            <p:cNvSpPr>
              <a:spLocks noChangeArrowheads="1"/>
            </p:cNvSpPr>
            <p:nvPr/>
          </p:nvSpPr>
          <p:spPr bwMode="auto">
            <a:xfrm>
              <a:off x="3984" y="2112"/>
              <a:ext cx="48" cy="220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5" name="Rectangle 14"/>
            <p:cNvSpPr>
              <a:spLocks noChangeArrowheads="1"/>
            </p:cNvSpPr>
            <p:nvPr/>
          </p:nvSpPr>
          <p:spPr bwMode="auto">
            <a:xfrm>
              <a:off x="3792" y="2256"/>
              <a:ext cx="53" cy="20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6" name="Rectangle 15"/>
            <p:cNvSpPr>
              <a:spLocks noChangeArrowheads="1"/>
            </p:cNvSpPr>
            <p:nvPr/>
          </p:nvSpPr>
          <p:spPr bwMode="auto">
            <a:xfrm>
              <a:off x="3600" y="2448"/>
              <a:ext cx="48" cy="18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7" name="Rectangle 16"/>
            <p:cNvSpPr>
              <a:spLocks noChangeArrowheads="1"/>
            </p:cNvSpPr>
            <p:nvPr/>
          </p:nvSpPr>
          <p:spPr bwMode="auto">
            <a:xfrm>
              <a:off x="3408" y="2592"/>
              <a:ext cx="48" cy="17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8" name="Rectangle 17"/>
            <p:cNvSpPr>
              <a:spLocks noChangeArrowheads="1"/>
            </p:cNvSpPr>
            <p:nvPr/>
          </p:nvSpPr>
          <p:spPr bwMode="auto">
            <a:xfrm>
              <a:off x="3216" y="2736"/>
              <a:ext cx="48" cy="15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 name="Rectangle 18"/>
            <p:cNvSpPr>
              <a:spLocks noChangeArrowheads="1"/>
            </p:cNvSpPr>
            <p:nvPr/>
          </p:nvSpPr>
          <p:spPr bwMode="auto">
            <a:xfrm>
              <a:off x="3024" y="2880"/>
              <a:ext cx="48" cy="14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0" name="Rectangle 19"/>
            <p:cNvSpPr>
              <a:spLocks noChangeArrowheads="1"/>
            </p:cNvSpPr>
            <p:nvPr/>
          </p:nvSpPr>
          <p:spPr bwMode="auto">
            <a:xfrm>
              <a:off x="2832" y="2976"/>
              <a:ext cx="53" cy="134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1" name="Rectangle 20"/>
            <p:cNvSpPr>
              <a:spLocks noChangeArrowheads="1"/>
            </p:cNvSpPr>
            <p:nvPr/>
          </p:nvSpPr>
          <p:spPr bwMode="auto">
            <a:xfrm>
              <a:off x="2640" y="3072"/>
              <a:ext cx="48" cy="124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2" name="Rectangle 21"/>
            <p:cNvSpPr>
              <a:spLocks noChangeArrowheads="1"/>
            </p:cNvSpPr>
            <p:nvPr/>
          </p:nvSpPr>
          <p:spPr bwMode="auto">
            <a:xfrm>
              <a:off x="2448" y="3168"/>
              <a:ext cx="48" cy="11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3" name="Rectangle 22"/>
            <p:cNvSpPr>
              <a:spLocks noChangeArrowheads="1"/>
            </p:cNvSpPr>
            <p:nvPr/>
          </p:nvSpPr>
          <p:spPr bwMode="auto">
            <a:xfrm>
              <a:off x="2256" y="3264"/>
              <a:ext cx="48" cy="105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4" name="Rectangle 23"/>
            <p:cNvSpPr>
              <a:spLocks noChangeArrowheads="1"/>
            </p:cNvSpPr>
            <p:nvPr/>
          </p:nvSpPr>
          <p:spPr bwMode="auto">
            <a:xfrm>
              <a:off x="2064" y="3360"/>
              <a:ext cx="48" cy="96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5" name="Rectangle 24"/>
            <p:cNvSpPr>
              <a:spLocks noChangeArrowheads="1"/>
            </p:cNvSpPr>
            <p:nvPr/>
          </p:nvSpPr>
          <p:spPr bwMode="auto">
            <a:xfrm>
              <a:off x="1872" y="3408"/>
              <a:ext cx="52" cy="91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6" name="Rectangle 25"/>
            <p:cNvSpPr>
              <a:spLocks noChangeArrowheads="1"/>
            </p:cNvSpPr>
            <p:nvPr/>
          </p:nvSpPr>
          <p:spPr bwMode="auto">
            <a:xfrm>
              <a:off x="1680" y="3504"/>
              <a:ext cx="48" cy="81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7" name="Rectangle 26"/>
            <p:cNvSpPr>
              <a:spLocks noChangeArrowheads="1"/>
            </p:cNvSpPr>
            <p:nvPr/>
          </p:nvSpPr>
          <p:spPr bwMode="auto">
            <a:xfrm>
              <a:off x="1488" y="3600"/>
              <a:ext cx="48" cy="72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8" name="Rectangle 27"/>
            <p:cNvSpPr>
              <a:spLocks noChangeArrowheads="1"/>
            </p:cNvSpPr>
            <p:nvPr/>
          </p:nvSpPr>
          <p:spPr bwMode="auto">
            <a:xfrm>
              <a:off x="1296" y="3648"/>
              <a:ext cx="48" cy="6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9" name="Rectangle 28"/>
            <p:cNvSpPr>
              <a:spLocks noChangeArrowheads="1"/>
            </p:cNvSpPr>
            <p:nvPr/>
          </p:nvSpPr>
          <p:spPr bwMode="auto">
            <a:xfrm>
              <a:off x="1104" y="3744"/>
              <a:ext cx="48"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0" name="Rectangle 29"/>
            <p:cNvSpPr>
              <a:spLocks noChangeArrowheads="1"/>
            </p:cNvSpPr>
            <p:nvPr/>
          </p:nvSpPr>
          <p:spPr bwMode="auto">
            <a:xfrm>
              <a:off x="912" y="3744"/>
              <a:ext cx="52"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1" name="Rectangle 30"/>
            <p:cNvSpPr>
              <a:spLocks noChangeArrowheads="1"/>
            </p:cNvSpPr>
            <p:nvPr/>
          </p:nvSpPr>
          <p:spPr bwMode="auto">
            <a:xfrm>
              <a:off x="720" y="3792"/>
              <a:ext cx="48" cy="5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2" name="Rectangle 31"/>
            <p:cNvSpPr>
              <a:spLocks noChangeArrowheads="1"/>
            </p:cNvSpPr>
            <p:nvPr/>
          </p:nvSpPr>
          <p:spPr bwMode="auto">
            <a:xfrm flipH="1">
              <a:off x="528" y="3840"/>
              <a:ext cx="48" cy="47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3" name="Rectangle 32"/>
            <p:cNvSpPr>
              <a:spLocks noChangeArrowheads="1"/>
            </p:cNvSpPr>
            <p:nvPr/>
          </p:nvSpPr>
          <p:spPr bwMode="auto">
            <a:xfrm flipH="1">
              <a:off x="336" y="3888"/>
              <a:ext cx="48" cy="4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4"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a:solidFill>
                  <a:srgbClr val="FFCC00"/>
                </a:solidFill>
                <a:effectLst>
                  <a:outerShdw blurRad="38100" dist="38100" dir="2700000" algn="tl">
                    <a:srgbClr val="000000"/>
                  </a:outerShdw>
                </a:effectLst>
              </a:endParaRPr>
            </a:p>
          </p:txBody>
        </p:sp>
      </p:grpSp>
      <p:graphicFrame>
        <p:nvGraphicFramePr>
          <p:cNvPr id="35"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107712" name="Image" r:id="rId3" imgW="11881398" imgH="3303918" progId="">
                  <p:embed/>
                </p:oleObj>
              </mc:Choice>
              <mc:Fallback>
                <p:oleObj name="Image" r:id="rId3" imgW="11881398" imgH="3303918" progId="">
                  <p:embed/>
                  <p:pic>
                    <p:nvPicPr>
                      <p:cNvPr id="0" name="Picture 22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524BDBD4-AE68-4176-B0F1-7C61605F619F}" type="slidenum">
              <a:rPr kumimoji="0" lang="en-US" altLang="zh-CN" sz="1200">
                <a:solidFill>
                  <a:schemeClr val="accent2"/>
                </a:solidFill>
              </a:rPr>
              <a:pPr>
                <a:spcBef>
                  <a:spcPct val="50000"/>
                </a:spcBef>
              </a:pPr>
              <a:t>‹#›</a:t>
            </a:fld>
            <a:endParaRPr kumimoji="0" lang="en-US" altLang="zh-CN" sz="1200">
              <a:solidFill>
                <a:schemeClr val="accent2"/>
              </a:solidFill>
            </a:endParaRPr>
          </a:p>
        </p:txBody>
      </p:sp>
      <p:pic>
        <p:nvPicPr>
          <p:cNvPr id="38" name="Picture 46" descr="ER004_T">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7" descr="AH016_T">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8" descr="EV032_T">
            <a:hlinkClick r:id="rId9"/>
          </p:cNvPr>
          <p:cNvPicPr preferRelativeResize="0">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51" descr="ER147_T">
            <a:hlinkClick r:id="rId11"/>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52" descr="DP151_T">
            <a:hlinkClick r:id="rId13"/>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031" descr="gseabor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032" descr="optics1"/>
          <p:cNvPicPr preferRelativeResize="0">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r>
              <a:rPr lang="zh-CN" altLang="en-US" noProof="0" smtClean="0"/>
              <a:t>单击图标添加表格</a:t>
            </a:r>
            <a:endParaRPr lang="zh-CN" altLang="en-US" noProof="0"/>
          </a:p>
        </p:txBody>
      </p:sp>
      <p:sp>
        <p:nvSpPr>
          <p:cNvPr id="4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25E9CDC-0970-469B-B55D-AAC0C9E7CA36}" type="datetimeFigureOut">
              <a:rPr lang="zh-CN" altLang="en-US"/>
              <a:pPr/>
              <a:t>2018/6/16</a:t>
            </a:fld>
            <a:endParaRPr lang="en-US" altLang="zh-CN"/>
          </a:p>
        </p:txBody>
      </p:sp>
      <p:sp>
        <p:nvSpPr>
          <p:cNvPr id="46" name="页脚占位符 4"/>
          <p:cNvSpPr>
            <a:spLocks noGrp="1"/>
          </p:cNvSpPr>
          <p:nvPr>
            <p:ph type="ftr" sz="quarter" idx="11"/>
          </p:nvPr>
        </p:nvSpPr>
        <p:spPr>
          <a:xfrm>
            <a:off x="3124200" y="6356350"/>
            <a:ext cx="2895600" cy="365125"/>
          </a:xfrm>
          <a:prstGeom prst="rect">
            <a:avLst/>
          </a:prstGeom>
        </p:spPr>
        <p:txBody>
          <a:bodyPr/>
          <a:lstStyle>
            <a:lvl1pPr>
              <a:defRPr>
                <a:latin typeface="Calibri" pitchFamily="34" charset="0"/>
                <a:ea typeface="宋体" pitchFamily="2" charset="-122"/>
                <a:cs typeface="+mn-cs"/>
              </a:defRPr>
            </a:lvl1pPr>
          </a:lstStyle>
          <a:p>
            <a:pPr>
              <a:defRPr/>
            </a:pPr>
            <a:endParaRPr lang="zh-CN" altLang="en-US"/>
          </a:p>
        </p:txBody>
      </p:sp>
      <p:sp>
        <p:nvSpPr>
          <p:cNvPr id="4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42333900-0B27-4963-A49E-C12DE9874EF8}" type="slidenum">
              <a:rPr lang="zh-CN" altLang="en-US"/>
              <a:pPr/>
              <a:t>‹#›</a:t>
            </a:fld>
            <a:endParaRPr lang="en-US" altLang="zh-CN"/>
          </a:p>
        </p:txBody>
      </p:sp>
    </p:spTree>
    <p:extLst>
      <p:ext uri="{BB962C8B-B14F-4D97-AF65-F5344CB8AC3E}">
        <p14:creationId xmlns:p14="http://schemas.microsoft.com/office/powerpoint/2010/main" val="3143055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0"/>
          <p:cNvGrpSpPr>
            <a:grpSpLocks/>
          </p:cNvGrpSpPr>
          <p:nvPr/>
        </p:nvGrpSpPr>
        <p:grpSpPr bwMode="auto">
          <a:xfrm>
            <a:off x="0" y="-26988"/>
            <a:ext cx="9144000" cy="6884988"/>
            <a:chOff x="0" y="-17"/>
            <a:chExt cx="5760" cy="4337"/>
          </a:xfrm>
        </p:grpSpPr>
        <p:pic>
          <p:nvPicPr>
            <p:cNvPr id="3" name="Picture 1" descr="EV163_T">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3430"/>
              <a:ext cx="544"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上标题"/>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164"/>
              <a:ext cx="576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AS_logo"/>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 y="-17"/>
              <a:ext cx="1927"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FE088_T">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2562" y="3425"/>
              <a:ext cx="1044"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ER004_T">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3606"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DP172_T">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DZ006_T">
              <a:hlinkClick r:id="rId12"/>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216"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AH016_T">
              <a:hlinkClick r:id="rId14"/>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66" y="3425"/>
              <a:ext cx="952"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ER147_T">
              <a:hlinkClick r:id="rId16"/>
            </p:cNvP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1"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descr="DP151_T">
              <a:hlinkClick r:id="rId18"/>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2018"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EV032_T">
              <a:hlinkClick r:id="rId20"/>
            </p:cNvPr>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4694"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2"/>
            <p:cNvSpPr>
              <a:spLocks noChangeArrowheads="1"/>
            </p:cNvSpPr>
            <p:nvPr userDrawn="1"/>
          </p:nvSpPr>
          <p:spPr bwMode="auto">
            <a:xfrm>
              <a:off x="0" y="4139"/>
              <a:ext cx="5760" cy="181"/>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grpSp>
      <p:sp>
        <p:nvSpPr>
          <p:cNvPr id="15"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Tree>
    <p:extLst>
      <p:ext uri="{BB962C8B-B14F-4D97-AF65-F5344CB8AC3E}">
        <p14:creationId xmlns:p14="http://schemas.microsoft.com/office/powerpoint/2010/main" val="115854172"/>
      </p:ext>
    </p:extLst>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7544" y="177281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78488637"/>
      </p:ext>
    </p:extLst>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005593645"/>
      </p:ext>
    </p:extLst>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30172781"/>
      </p:ext>
    </p:extLst>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26575392"/>
      </p:ext>
    </p:extLst>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6167603"/>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6640527"/>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792088"/>
          </a:xfrm>
          <a:prstGeom prst="rect">
            <a:avLst/>
          </a:prstGeom>
        </p:spPr>
        <p:txBody>
          <a:bodyPr/>
          <a:lstStyle>
            <a:lvl1pPr>
              <a:defRPr b="1">
                <a:solidFill>
                  <a:schemeClr val="accent6">
                    <a:lumMod val="50000"/>
                  </a:schemeClr>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556792"/>
            <a:ext cx="8229600" cy="4569371"/>
          </a:xfrm>
          <a:prstGeom prst="rect">
            <a:avLst/>
          </a:prstGeom>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13165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39042227"/>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14668222"/>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27841520"/>
      </p:ext>
    </p:extLst>
  </p:cSld>
  <p:clrMapOvr>
    <a:masterClrMapping/>
  </p:clrMapOvr>
  <p:transition>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55623869"/>
      </p:ext>
    </p:extLst>
  </p:cSld>
  <p:clrMapOvr>
    <a:masterClrMapping/>
  </p:clrMapOvr>
  <p:transition>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6" name="Rectangle 3"/>
          <p:cNvSpPr>
            <a:spLocks noGrp="1" noChangeArrowheads="1"/>
          </p:cNvSpPr>
          <p:nvPr>
            <p:ph idx="1"/>
          </p:nvPr>
        </p:nvSpPr>
        <p:spPr bwMode="auto">
          <a:xfrm>
            <a:off x="457200" y="1600200"/>
            <a:ext cx="8229600" cy="4525963"/>
          </a:xfrm>
          <a:prstGeom prst="rect">
            <a:avLst/>
          </a:prstGeom>
          <a:noFill/>
          <a:ln w="9525">
            <a:noFill/>
            <a:miter lim="800000"/>
            <a:headEnd/>
            <a:tailEnd/>
          </a:ln>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28030DFD-31AD-4F30-95AD-14D763C2F764}" type="datetime1">
              <a:rPr lang="zh-CN" altLang="en-US"/>
              <a:pPr>
                <a:defRPr/>
              </a:pPr>
              <a:t>2018/6/16</a:t>
            </a:fld>
            <a:endParaRPr lang="zh-CN" altLang="en-US"/>
          </a:p>
        </p:txBody>
      </p:sp>
      <p:sp>
        <p:nvSpPr>
          <p:cNvPr id="5" name="Rectangle 4"/>
          <p:cNvSpPr>
            <a:spLocks noGrp="1" noChangeArrowheads="1"/>
          </p:cNvSpPr>
          <p:nvPr>
            <p:ph type="dt" sz="half" idx="11"/>
          </p:nvPr>
        </p:nvSpPr>
        <p:spPr>
          <a:xfrm>
            <a:off x="457200" y="6245225"/>
            <a:ext cx="2133600" cy="476250"/>
          </a:xfrm>
          <a:prstGeom prst="rect">
            <a:avLst/>
          </a:prstGeom>
          <a:ln/>
        </p:spPr>
        <p:txBody>
          <a:bodyPr/>
          <a:lstStyle>
            <a:lvl1pPr>
              <a:defRPr/>
            </a:lvl1pPr>
          </a:lstStyle>
          <a:p>
            <a:pPr>
              <a:defRPr/>
            </a:pPr>
            <a:fld id="{2268A21B-B7C0-4A40-82ED-8A2602481290}" type="datetime1">
              <a:rPr lang="zh-CN" altLang="en-US"/>
              <a:pPr>
                <a:defRPr/>
              </a:pPr>
              <a:t>2018/6/16</a:t>
            </a:fld>
            <a:endParaRPr lang="zh-CN" altLang="en-US"/>
          </a:p>
        </p:txBody>
      </p:sp>
      <p:sp>
        <p:nvSpPr>
          <p:cNvPr id="7" name="Rectangle 5"/>
          <p:cNvSpPr>
            <a:spLocks noGrp="1" noChangeArrowheads="1"/>
          </p:cNvSpPr>
          <p:nvPr>
            <p:ph type="ftr" sz="quarter" idx="12"/>
          </p:nvPr>
        </p:nvSpPr>
        <p:spPr>
          <a:xfrm>
            <a:off x="3124200" y="6245225"/>
            <a:ext cx="2895600" cy="476250"/>
          </a:xfrm>
          <a:prstGeom prst="rect">
            <a:avLst/>
          </a:prstGeom>
          <a:ln/>
        </p:spPr>
        <p:txBody>
          <a:bodyPr/>
          <a:lstStyle>
            <a:lvl1pPr>
              <a:defRPr/>
            </a:lvl1pPr>
          </a:lstStyle>
          <a:p>
            <a:pPr>
              <a:defRPr/>
            </a:pPr>
            <a:endParaRPr lang="zh-CN" altLang="en-US"/>
          </a:p>
        </p:txBody>
      </p:sp>
      <p:sp>
        <p:nvSpPr>
          <p:cNvPr id="8" name="Rectangle 6"/>
          <p:cNvSpPr>
            <a:spLocks noGrp="1" noChangeArrowheads="1"/>
          </p:cNvSpPr>
          <p:nvPr>
            <p:ph type="sldNum" sz="quarter" idx="13"/>
          </p:nvPr>
        </p:nvSpPr>
        <p:spPr>
          <a:xfrm>
            <a:off x="6553200" y="6245225"/>
            <a:ext cx="2133600" cy="476250"/>
          </a:xfrm>
          <a:prstGeom prst="rect">
            <a:avLst/>
          </a:prstGeom>
          <a:ln/>
        </p:spPr>
        <p:txBody>
          <a:bodyPr/>
          <a:lstStyle>
            <a:lvl1pPr>
              <a:defRPr/>
            </a:lvl1pPr>
          </a:lstStyle>
          <a:p>
            <a:pPr>
              <a:defRPr/>
            </a:pPr>
            <a:fld id="{478EA7E3-4D96-4EDC-B35D-ACEEDB294CF1}" type="slidenum">
              <a:rPr lang="zh-CN" altLang="en-US"/>
              <a:pPr>
                <a:defRPr/>
              </a:pPr>
              <a:t>‹#›</a:t>
            </a:fld>
            <a:endParaRPr lang="zh-CN" altLang="en-US"/>
          </a:p>
        </p:txBody>
      </p:sp>
    </p:spTree>
    <p:extLst>
      <p:ext uri="{BB962C8B-B14F-4D97-AF65-F5344CB8AC3E}">
        <p14:creationId xmlns:p14="http://schemas.microsoft.com/office/powerpoint/2010/main" val="10666329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 name="Picture 2" descr="上标题"/>
          <p:cNvPicPr>
            <a:picLocks noChangeAspect="1" noChangeArrowheads="1"/>
          </p:cNvPicPr>
          <p:nvPr/>
        </p:nvPicPr>
        <p:blipFill>
          <a:blip r:embed="rId2" cstate="print"/>
          <a:srcRect/>
          <a:stretch>
            <a:fillRect/>
          </a:stretch>
        </p:blipFill>
        <p:spPr bwMode="auto">
          <a:xfrm>
            <a:off x="0" y="260350"/>
            <a:ext cx="9144000" cy="884238"/>
          </a:xfrm>
          <a:prstGeom prst="rect">
            <a:avLst/>
          </a:prstGeom>
          <a:noFill/>
          <a:ln w="9525">
            <a:noFill/>
            <a:miter lim="800000"/>
            <a:headEnd/>
            <a:tailEnd/>
          </a:ln>
        </p:spPr>
      </p:pic>
      <p:sp>
        <p:nvSpPr>
          <p:cNvPr id="13" name="Rectangle 12"/>
          <p:cNvSpPr>
            <a:spLocks noChangeArrowheads="1"/>
          </p:cNvSpPr>
          <p:nvPr/>
        </p:nvSpPr>
        <p:spPr bwMode="auto">
          <a:xfrm>
            <a:off x="0" y="6570663"/>
            <a:ext cx="9144000" cy="287337"/>
          </a:xfrm>
          <a:prstGeom prst="rect">
            <a:avLst/>
          </a:prstGeom>
          <a:gradFill rotWithShape="1">
            <a:gsLst>
              <a:gs pos="0">
                <a:schemeClr val="bg1"/>
              </a:gs>
              <a:gs pos="100000">
                <a:srgbClr val="BCD4E2"/>
              </a:gs>
            </a:gsLst>
            <a:lin ang="0" scaled="1"/>
          </a:gradFill>
          <a:ln w="9525">
            <a:noFill/>
            <a:miter lim="800000"/>
            <a:headEnd/>
            <a:tailEnd/>
          </a:ln>
          <a:effectLst/>
        </p:spPr>
        <p:txBody>
          <a:bodyPr wrap="none" anchor="ctr"/>
          <a:lstStyle/>
          <a:p>
            <a:pPr>
              <a:defRPr/>
            </a:pPr>
            <a:endParaRPr lang="zh-CN" altLang="en-US" sz="1800"/>
          </a:p>
        </p:txBody>
      </p:sp>
      <p:sp>
        <p:nvSpPr>
          <p:cNvPr id="14" name="Rectangle 0"/>
          <p:cNvSpPr>
            <a:spLocks noChangeArrowheads="1"/>
          </p:cNvSpPr>
          <p:nvPr/>
        </p:nvSpPr>
        <p:spPr bwMode="auto">
          <a:xfrm>
            <a:off x="1187450" y="979488"/>
            <a:ext cx="7956550" cy="720725"/>
          </a:xfrm>
          <a:prstGeom prst="rect">
            <a:avLst/>
          </a:prstGeom>
          <a:solidFill>
            <a:schemeClr val="bg1"/>
          </a:solidFill>
          <a:ln w="9525">
            <a:noFill/>
            <a:miter lim="800000"/>
            <a:headEnd/>
            <a:tailEnd/>
          </a:ln>
          <a:effectLst/>
        </p:spPr>
        <p:txBody>
          <a:bodyPr wrap="none" anchor="ctr"/>
          <a:lstStyle/>
          <a:p>
            <a:pPr>
              <a:defRPr/>
            </a:pPr>
            <a:endParaRPr lang="zh-CN" altLang="en-US" sz="1800"/>
          </a:p>
        </p:txBody>
      </p:sp>
      <p:pic>
        <p:nvPicPr>
          <p:cNvPr id="15" name="Picture 6" descr="B-1"/>
          <p:cNvPicPr>
            <a:picLocks noChangeAspect="1" noChangeArrowheads="1"/>
          </p:cNvPicPr>
          <p:nvPr/>
        </p:nvPicPr>
        <p:blipFill>
          <a:blip r:embed="rId3" cstate="print"/>
          <a:srcRect l="8194" t="52522" r="40851" b="32153"/>
          <a:stretch>
            <a:fillRect/>
          </a:stretch>
        </p:blipFill>
        <p:spPr bwMode="auto">
          <a:xfrm>
            <a:off x="7064" y="112267"/>
            <a:ext cx="3844856" cy="867221"/>
          </a:xfrm>
          <a:prstGeom prst="rect">
            <a:avLst/>
          </a:prstGeom>
          <a:noFill/>
          <a:ln w="9525">
            <a:noFill/>
            <a:miter lim="800000"/>
            <a:headEnd/>
            <a:tailEnd/>
          </a:ln>
        </p:spPr>
      </p:pic>
      <p:pic>
        <p:nvPicPr>
          <p:cNvPr id="26" name="Picture 2" descr="http://www.iie.cas.cn/jggk/ysfm/201203/W020121018557728654161.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830859" y="5423818"/>
            <a:ext cx="1828800" cy="116174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www.iie.cas.cn/jggk/ysfm/201203/W020121018557728677675.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310350" y="5423818"/>
            <a:ext cx="1828800" cy="116174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5483853" y="5423818"/>
            <a:ext cx="1828800" cy="116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6"/>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362" y="5423817"/>
            <a:ext cx="1828800" cy="1161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8" descr="http://www.iie.cas.cn/jggk/ysfm/201203/W020120331529857148613.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657356" y="5423818"/>
            <a:ext cx="1828800" cy="11617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ll dir="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29816"/>
            <a:ext cx="8229600" cy="1143000"/>
          </a:xfrm>
          <a:prstGeom prst="rect">
            <a:avLst/>
          </a:prstGeom>
        </p:spPr>
        <p:txBody>
          <a:bodyPr/>
          <a:lstStyle>
            <a:lvl1pPr>
              <a:defRPr b="1"/>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855365"/>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pull dir="ru"/>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93828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pull dir="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4"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w="12700">
            <a:noFill/>
            <a:miter lim="800000"/>
            <a:headEnd/>
            <a:tailEnd/>
          </a:ln>
          <a:effectLst/>
        </p:spPr>
        <p:txBody>
          <a:bodyPr wrap="none" anchor="ctr"/>
          <a:lstStyle/>
          <a:p>
            <a:pPr>
              <a:defRPr/>
            </a:pPr>
            <a:endParaRPr lang="zh-CN" altLang="zh-CN" sz="1800">
              <a:solidFill>
                <a:schemeClr val="accent2"/>
              </a:solidFill>
              <a:latin typeface="华文隶书" pitchFamily="2" charset="-122"/>
              <a:ea typeface="华文隶书" pitchFamily="2" charset="-122"/>
            </a:endParaRPr>
          </a:p>
        </p:txBody>
      </p:sp>
      <p:grpSp>
        <p:nvGrpSpPr>
          <p:cNvPr id="5" name="Group 4"/>
          <p:cNvGrpSpPr>
            <a:grpSpLocks/>
          </p:cNvGrpSpPr>
          <p:nvPr/>
        </p:nvGrpSpPr>
        <p:grpSpPr bwMode="auto">
          <a:xfrm>
            <a:off x="468313" y="1916113"/>
            <a:ext cx="8458200" cy="4572000"/>
            <a:chOff x="144" y="480"/>
            <a:chExt cx="5424" cy="3840"/>
          </a:xfrm>
        </p:grpSpPr>
        <p:sp>
          <p:nvSpPr>
            <p:cNvPr id="6" name="Rectangle 5"/>
            <p:cNvSpPr>
              <a:spLocks noChangeArrowheads="1"/>
            </p:cNvSpPr>
            <p:nvPr/>
          </p:nvSpPr>
          <p:spPr bwMode="auto">
            <a:xfrm>
              <a:off x="5520" y="480"/>
              <a:ext cx="48" cy="38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7" name="Rectangle 6"/>
            <p:cNvSpPr>
              <a:spLocks noChangeArrowheads="1"/>
            </p:cNvSpPr>
            <p:nvPr/>
          </p:nvSpPr>
          <p:spPr bwMode="auto">
            <a:xfrm>
              <a:off x="5328" y="768"/>
              <a:ext cx="48" cy="35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8" name="Rectangle 7"/>
            <p:cNvSpPr>
              <a:spLocks noChangeArrowheads="1"/>
            </p:cNvSpPr>
            <p:nvPr/>
          </p:nvSpPr>
          <p:spPr bwMode="auto">
            <a:xfrm>
              <a:off x="5136" y="1056"/>
              <a:ext cx="48" cy="32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9" name="Rectangle 8"/>
            <p:cNvSpPr>
              <a:spLocks noChangeArrowheads="1"/>
            </p:cNvSpPr>
            <p:nvPr/>
          </p:nvSpPr>
          <p:spPr bwMode="auto">
            <a:xfrm>
              <a:off x="4944" y="1296"/>
              <a:ext cx="48" cy="30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0" name="Rectangle 9"/>
            <p:cNvSpPr>
              <a:spLocks noChangeArrowheads="1"/>
            </p:cNvSpPr>
            <p:nvPr/>
          </p:nvSpPr>
          <p:spPr bwMode="auto">
            <a:xfrm>
              <a:off x="4752" y="1536"/>
              <a:ext cx="54" cy="27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1" name="Rectangle 10"/>
            <p:cNvSpPr>
              <a:spLocks noChangeArrowheads="1"/>
            </p:cNvSpPr>
            <p:nvPr/>
          </p:nvSpPr>
          <p:spPr bwMode="auto">
            <a:xfrm>
              <a:off x="4560" y="1584"/>
              <a:ext cx="48" cy="273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2" name="Rectangle 11"/>
            <p:cNvSpPr>
              <a:spLocks noChangeArrowheads="1"/>
            </p:cNvSpPr>
            <p:nvPr/>
          </p:nvSpPr>
          <p:spPr bwMode="auto">
            <a:xfrm>
              <a:off x="4368" y="1680"/>
              <a:ext cx="48" cy="26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3" name="Rectangle 12"/>
            <p:cNvSpPr>
              <a:spLocks noChangeArrowheads="1"/>
            </p:cNvSpPr>
            <p:nvPr/>
          </p:nvSpPr>
          <p:spPr bwMode="auto">
            <a:xfrm>
              <a:off x="4176" y="1920"/>
              <a:ext cx="48" cy="240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4" name="Rectangle 13"/>
            <p:cNvSpPr>
              <a:spLocks noChangeArrowheads="1"/>
            </p:cNvSpPr>
            <p:nvPr/>
          </p:nvSpPr>
          <p:spPr bwMode="auto">
            <a:xfrm>
              <a:off x="3984" y="2112"/>
              <a:ext cx="48" cy="220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5" name="Rectangle 14"/>
            <p:cNvSpPr>
              <a:spLocks noChangeArrowheads="1"/>
            </p:cNvSpPr>
            <p:nvPr/>
          </p:nvSpPr>
          <p:spPr bwMode="auto">
            <a:xfrm>
              <a:off x="3792" y="2256"/>
              <a:ext cx="53" cy="20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6" name="Rectangle 15"/>
            <p:cNvSpPr>
              <a:spLocks noChangeArrowheads="1"/>
            </p:cNvSpPr>
            <p:nvPr/>
          </p:nvSpPr>
          <p:spPr bwMode="auto">
            <a:xfrm>
              <a:off x="3600" y="2448"/>
              <a:ext cx="48" cy="18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7" name="Rectangle 16"/>
            <p:cNvSpPr>
              <a:spLocks noChangeArrowheads="1"/>
            </p:cNvSpPr>
            <p:nvPr/>
          </p:nvSpPr>
          <p:spPr bwMode="auto">
            <a:xfrm>
              <a:off x="3408" y="2592"/>
              <a:ext cx="48" cy="17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8" name="Rectangle 17"/>
            <p:cNvSpPr>
              <a:spLocks noChangeArrowheads="1"/>
            </p:cNvSpPr>
            <p:nvPr/>
          </p:nvSpPr>
          <p:spPr bwMode="auto">
            <a:xfrm>
              <a:off x="3216" y="2736"/>
              <a:ext cx="48" cy="15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9" name="Rectangle 18"/>
            <p:cNvSpPr>
              <a:spLocks noChangeArrowheads="1"/>
            </p:cNvSpPr>
            <p:nvPr/>
          </p:nvSpPr>
          <p:spPr bwMode="auto">
            <a:xfrm>
              <a:off x="3024" y="2880"/>
              <a:ext cx="48" cy="14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0" name="Rectangle 19"/>
            <p:cNvSpPr>
              <a:spLocks noChangeArrowheads="1"/>
            </p:cNvSpPr>
            <p:nvPr/>
          </p:nvSpPr>
          <p:spPr bwMode="auto">
            <a:xfrm>
              <a:off x="2832" y="2976"/>
              <a:ext cx="53" cy="134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1" name="Rectangle 20"/>
            <p:cNvSpPr>
              <a:spLocks noChangeArrowheads="1"/>
            </p:cNvSpPr>
            <p:nvPr/>
          </p:nvSpPr>
          <p:spPr bwMode="auto">
            <a:xfrm>
              <a:off x="2640" y="3072"/>
              <a:ext cx="48" cy="124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2" name="Rectangle 21"/>
            <p:cNvSpPr>
              <a:spLocks noChangeArrowheads="1"/>
            </p:cNvSpPr>
            <p:nvPr/>
          </p:nvSpPr>
          <p:spPr bwMode="auto">
            <a:xfrm>
              <a:off x="2448" y="3168"/>
              <a:ext cx="48" cy="11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3" name="Rectangle 22"/>
            <p:cNvSpPr>
              <a:spLocks noChangeArrowheads="1"/>
            </p:cNvSpPr>
            <p:nvPr/>
          </p:nvSpPr>
          <p:spPr bwMode="auto">
            <a:xfrm>
              <a:off x="2256" y="3264"/>
              <a:ext cx="48" cy="105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4" name="Rectangle 23"/>
            <p:cNvSpPr>
              <a:spLocks noChangeArrowheads="1"/>
            </p:cNvSpPr>
            <p:nvPr/>
          </p:nvSpPr>
          <p:spPr bwMode="auto">
            <a:xfrm>
              <a:off x="2064" y="3360"/>
              <a:ext cx="48" cy="96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5" name="Rectangle 24"/>
            <p:cNvSpPr>
              <a:spLocks noChangeArrowheads="1"/>
            </p:cNvSpPr>
            <p:nvPr/>
          </p:nvSpPr>
          <p:spPr bwMode="auto">
            <a:xfrm>
              <a:off x="1872" y="3408"/>
              <a:ext cx="52" cy="91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6" name="Rectangle 25"/>
            <p:cNvSpPr>
              <a:spLocks noChangeArrowheads="1"/>
            </p:cNvSpPr>
            <p:nvPr/>
          </p:nvSpPr>
          <p:spPr bwMode="auto">
            <a:xfrm>
              <a:off x="1680" y="3504"/>
              <a:ext cx="48" cy="81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7" name="Rectangle 26"/>
            <p:cNvSpPr>
              <a:spLocks noChangeArrowheads="1"/>
            </p:cNvSpPr>
            <p:nvPr/>
          </p:nvSpPr>
          <p:spPr bwMode="auto">
            <a:xfrm>
              <a:off x="1488" y="3600"/>
              <a:ext cx="48" cy="72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8" name="Rectangle 27"/>
            <p:cNvSpPr>
              <a:spLocks noChangeArrowheads="1"/>
            </p:cNvSpPr>
            <p:nvPr/>
          </p:nvSpPr>
          <p:spPr bwMode="auto">
            <a:xfrm>
              <a:off x="1296" y="3648"/>
              <a:ext cx="48" cy="6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9" name="Rectangle 28"/>
            <p:cNvSpPr>
              <a:spLocks noChangeArrowheads="1"/>
            </p:cNvSpPr>
            <p:nvPr/>
          </p:nvSpPr>
          <p:spPr bwMode="auto">
            <a:xfrm>
              <a:off x="1104" y="3744"/>
              <a:ext cx="48"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0" name="Rectangle 29"/>
            <p:cNvSpPr>
              <a:spLocks noChangeArrowheads="1"/>
            </p:cNvSpPr>
            <p:nvPr/>
          </p:nvSpPr>
          <p:spPr bwMode="auto">
            <a:xfrm>
              <a:off x="912" y="3744"/>
              <a:ext cx="52"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1" name="Rectangle 30"/>
            <p:cNvSpPr>
              <a:spLocks noChangeArrowheads="1"/>
            </p:cNvSpPr>
            <p:nvPr/>
          </p:nvSpPr>
          <p:spPr bwMode="auto">
            <a:xfrm>
              <a:off x="720" y="3792"/>
              <a:ext cx="48" cy="5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2" name="Rectangle 31"/>
            <p:cNvSpPr>
              <a:spLocks noChangeArrowheads="1"/>
            </p:cNvSpPr>
            <p:nvPr/>
          </p:nvSpPr>
          <p:spPr bwMode="auto">
            <a:xfrm flipH="1">
              <a:off x="528" y="3840"/>
              <a:ext cx="48" cy="47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3" name="Rectangle 32"/>
            <p:cNvSpPr>
              <a:spLocks noChangeArrowheads="1"/>
            </p:cNvSpPr>
            <p:nvPr/>
          </p:nvSpPr>
          <p:spPr bwMode="auto">
            <a:xfrm flipH="1">
              <a:off x="336"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4"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sz="1800">
                <a:solidFill>
                  <a:srgbClr val="FFCC00"/>
                </a:solidFill>
                <a:effectLst>
                  <a:outerShdw blurRad="38100" dist="38100" dir="2700000" algn="tl">
                    <a:srgbClr val="000000"/>
                  </a:outerShdw>
                </a:effectLst>
              </a:endParaRPr>
            </a:p>
          </p:txBody>
        </p:sp>
      </p:grpSp>
      <p:sp>
        <p:nvSpPr>
          <p:cNvPr id="37"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p>
            <a:pPr>
              <a:spcBef>
                <a:spcPct val="50000"/>
              </a:spcBef>
              <a:defRPr/>
            </a:pPr>
            <a:fld id="{EE933CDC-1BAE-4E38-B20D-A79305E75FDD}" type="slidenum">
              <a:rPr lang="en-US" altLang="zh-CN" sz="1200">
                <a:solidFill>
                  <a:schemeClr val="accent2"/>
                </a:solidFill>
              </a:rPr>
              <a:pPr>
                <a:spcBef>
                  <a:spcPct val="50000"/>
                </a:spcBef>
                <a:defRPr/>
              </a:pPr>
              <a:t>‹#›</a:t>
            </a:fld>
            <a:endParaRPr lang="en-US" altLang="zh-CN" sz="1200">
              <a:solidFill>
                <a:schemeClr val="accent2"/>
              </a:solidFill>
            </a:endParaRPr>
          </a:p>
        </p:txBody>
      </p:sp>
      <p:pic>
        <p:nvPicPr>
          <p:cNvPr id="38" name="Picture 46" descr="ER004_T">
            <a:hlinkClick r:id="rId2"/>
          </p:cNvPr>
          <p:cNvPicPr>
            <a:picLocks noChangeAspect="1" noChangeArrowheads="1"/>
          </p:cNvPicPr>
          <p:nvPr/>
        </p:nvPicPr>
        <p:blipFill>
          <a:blip r:embed="rId3" cstate="print"/>
          <a:srcRect/>
          <a:stretch>
            <a:fillRect/>
          </a:stretch>
        </p:blipFill>
        <p:spPr bwMode="auto">
          <a:xfrm>
            <a:off x="5246688" y="0"/>
            <a:ext cx="404812" cy="539750"/>
          </a:xfrm>
          <a:prstGeom prst="rect">
            <a:avLst/>
          </a:prstGeom>
          <a:noFill/>
          <a:ln w="9525">
            <a:noFill/>
            <a:miter lim="800000"/>
            <a:headEnd/>
            <a:tailEnd/>
          </a:ln>
        </p:spPr>
      </p:pic>
      <p:pic>
        <p:nvPicPr>
          <p:cNvPr id="39" name="Picture 47" descr="AH016_T">
            <a:hlinkClick r:id="rId4"/>
          </p:cNvPr>
          <p:cNvPicPr>
            <a:picLocks noChangeAspect="1" noChangeArrowheads="1"/>
          </p:cNvPicPr>
          <p:nvPr/>
        </p:nvPicPr>
        <p:blipFill>
          <a:blip r:embed="rId5" cstate="print"/>
          <a:srcRect/>
          <a:stretch>
            <a:fillRect/>
          </a:stretch>
        </p:blipFill>
        <p:spPr bwMode="auto">
          <a:xfrm>
            <a:off x="6445250" y="0"/>
            <a:ext cx="719138" cy="538163"/>
          </a:xfrm>
          <a:prstGeom prst="rect">
            <a:avLst/>
          </a:prstGeom>
          <a:noFill/>
          <a:ln w="9525">
            <a:noFill/>
            <a:miter lim="800000"/>
            <a:headEnd/>
            <a:tailEnd/>
          </a:ln>
        </p:spPr>
      </p:pic>
      <p:pic>
        <p:nvPicPr>
          <p:cNvPr id="40" name="Picture 48" descr="EV032_T">
            <a:hlinkClick r:id="rId6"/>
          </p:cNvPr>
          <p:cNvPicPr preferRelativeResize="0">
            <a:picLocks noChangeArrowheads="1"/>
          </p:cNvPicPr>
          <p:nvPr/>
        </p:nvPicPr>
        <p:blipFill>
          <a:blip r:embed="rId7" cstate="print"/>
          <a:srcRect/>
          <a:stretch>
            <a:fillRect/>
          </a:stretch>
        </p:blipFill>
        <p:spPr bwMode="auto">
          <a:xfrm>
            <a:off x="6038850" y="0"/>
            <a:ext cx="411163" cy="539750"/>
          </a:xfrm>
          <a:prstGeom prst="rect">
            <a:avLst/>
          </a:prstGeom>
          <a:noFill/>
          <a:ln w="9525">
            <a:noFill/>
            <a:miter lim="800000"/>
            <a:headEnd/>
            <a:tailEnd/>
          </a:ln>
        </p:spPr>
      </p:pic>
      <p:pic>
        <p:nvPicPr>
          <p:cNvPr id="41" name="Picture 51" descr="ER147_T">
            <a:hlinkClick r:id="rId8"/>
          </p:cNvPr>
          <p:cNvPicPr>
            <a:picLocks noChangeAspect="1" noChangeArrowheads="1"/>
          </p:cNvPicPr>
          <p:nvPr/>
        </p:nvPicPr>
        <p:blipFill>
          <a:blip r:embed="rId9" cstate="print"/>
          <a:srcRect/>
          <a:stretch>
            <a:fillRect/>
          </a:stretch>
        </p:blipFill>
        <p:spPr bwMode="auto">
          <a:xfrm>
            <a:off x="5651500" y="0"/>
            <a:ext cx="404813" cy="539750"/>
          </a:xfrm>
          <a:prstGeom prst="rect">
            <a:avLst/>
          </a:prstGeom>
          <a:noFill/>
          <a:ln w="9525">
            <a:noFill/>
            <a:miter lim="800000"/>
            <a:headEnd/>
            <a:tailEnd/>
          </a:ln>
        </p:spPr>
      </p:pic>
      <p:pic>
        <p:nvPicPr>
          <p:cNvPr id="42" name="Picture 52" descr="DP151_T">
            <a:hlinkClick r:id="rId10"/>
          </p:cNvPr>
          <p:cNvPicPr>
            <a:picLocks noChangeAspect="1" noChangeArrowheads="1"/>
          </p:cNvPicPr>
          <p:nvPr/>
        </p:nvPicPr>
        <p:blipFill>
          <a:blip r:embed="rId11" cstate="print"/>
          <a:srcRect/>
          <a:stretch>
            <a:fillRect/>
          </a:stretch>
        </p:blipFill>
        <p:spPr bwMode="auto">
          <a:xfrm>
            <a:off x="7119938" y="0"/>
            <a:ext cx="404812" cy="539750"/>
          </a:xfrm>
          <a:prstGeom prst="rect">
            <a:avLst/>
          </a:prstGeom>
          <a:noFill/>
          <a:ln w="9525">
            <a:noFill/>
            <a:miter lim="800000"/>
            <a:headEnd/>
            <a:tailEnd/>
          </a:ln>
        </p:spPr>
      </p:pic>
      <p:pic>
        <p:nvPicPr>
          <p:cNvPr id="43" name="Picture 1031" descr="gseaborg"/>
          <p:cNvPicPr>
            <a:picLocks noChangeAspect="1" noChangeArrowheads="1"/>
          </p:cNvPicPr>
          <p:nvPr/>
        </p:nvPicPr>
        <p:blipFill>
          <a:blip r:embed="rId12" cstate="print"/>
          <a:srcRect/>
          <a:stretch>
            <a:fillRect/>
          </a:stretch>
        </p:blipFill>
        <p:spPr bwMode="auto">
          <a:xfrm>
            <a:off x="7524750" y="0"/>
            <a:ext cx="719138" cy="539750"/>
          </a:xfrm>
          <a:prstGeom prst="rect">
            <a:avLst/>
          </a:prstGeom>
          <a:noFill/>
          <a:ln w="9525">
            <a:noFill/>
            <a:miter lim="800000"/>
            <a:headEnd/>
            <a:tailEnd/>
          </a:ln>
        </p:spPr>
      </p:pic>
      <p:pic>
        <p:nvPicPr>
          <p:cNvPr id="44" name="Picture 1032" descr="optics1"/>
          <p:cNvPicPr preferRelativeResize="0">
            <a:picLocks noChangeAspect="1" noChangeArrowheads="1"/>
          </p:cNvPicPr>
          <p:nvPr/>
        </p:nvPicPr>
        <p:blipFill>
          <a:blip r:embed="rId13" cstate="print"/>
          <a:srcRect/>
          <a:stretch>
            <a:fillRect/>
          </a:stretch>
        </p:blipFill>
        <p:spPr bwMode="auto">
          <a:xfrm>
            <a:off x="8237538" y="0"/>
            <a:ext cx="906462" cy="539750"/>
          </a:xfrm>
          <a:prstGeom prst="rect">
            <a:avLst/>
          </a:prstGeom>
          <a:noFill/>
          <a:ln w="9525">
            <a:noFill/>
            <a:miter lim="800000"/>
            <a:headEnd/>
            <a:tailEnd/>
          </a:ln>
        </p:spPr>
      </p:pic>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r>
              <a:rPr lang="zh-CN" altLang="en-US" noProof="0" smtClean="0"/>
              <a:t>单击图标添加表格</a:t>
            </a:r>
            <a:endParaRPr lang="zh-CN" altLang="en-US" noProof="0"/>
          </a:p>
        </p:txBody>
      </p:sp>
      <p:sp>
        <p:nvSpPr>
          <p:cNvPr id="45" name="日期占位符 3"/>
          <p:cNvSpPr>
            <a:spLocks noGrp="1"/>
          </p:cNvSpPr>
          <p:nvPr>
            <p:ph type="dt" sz="half" idx="10"/>
          </p:nvPr>
        </p:nvSpPr>
        <p:spPr>
          <a:xfrm>
            <a:off x="457200" y="6356350"/>
            <a:ext cx="2133600" cy="365125"/>
          </a:xfrm>
          <a:prstGeom prst="rect">
            <a:avLst/>
          </a:prstGeom>
        </p:spPr>
        <p:txBody>
          <a:bodyPr/>
          <a:lstStyle>
            <a:lvl1pPr>
              <a:defRPr sz="1800"/>
            </a:lvl1pPr>
          </a:lstStyle>
          <a:p>
            <a:fld id="{D25E9CDC-0970-469B-B55D-AAC0C9E7CA36}" type="datetimeFigureOut">
              <a:rPr lang="zh-CN" altLang="en-US" smtClean="0"/>
              <a:pPr/>
              <a:t>2018/6/16</a:t>
            </a:fld>
            <a:endParaRPr lang="en-US" altLang="zh-CN"/>
          </a:p>
        </p:txBody>
      </p:sp>
      <p:sp>
        <p:nvSpPr>
          <p:cNvPr id="46" name="页脚占位符 4"/>
          <p:cNvSpPr>
            <a:spLocks noGrp="1"/>
          </p:cNvSpPr>
          <p:nvPr>
            <p:ph type="ftr" sz="quarter" idx="11"/>
          </p:nvPr>
        </p:nvSpPr>
        <p:spPr>
          <a:xfrm>
            <a:off x="3124200" y="6356350"/>
            <a:ext cx="2895600" cy="365125"/>
          </a:xfrm>
          <a:prstGeom prst="rect">
            <a:avLst/>
          </a:prstGeom>
        </p:spPr>
        <p:txBody>
          <a:bodyPr/>
          <a:lstStyle>
            <a:lvl1pPr>
              <a:defRPr sz="1800"/>
            </a:lvl1pPr>
          </a:lstStyle>
          <a:p>
            <a:pPr>
              <a:defRPr/>
            </a:pPr>
            <a:endParaRPr lang="zh-CN" altLang="en-US"/>
          </a:p>
        </p:txBody>
      </p:sp>
      <p:sp>
        <p:nvSpPr>
          <p:cNvPr id="47" name="灯片编号占位符 5"/>
          <p:cNvSpPr>
            <a:spLocks noGrp="1"/>
          </p:cNvSpPr>
          <p:nvPr>
            <p:ph type="sldNum" sz="quarter" idx="12"/>
          </p:nvPr>
        </p:nvSpPr>
        <p:spPr>
          <a:xfrm>
            <a:off x="6553200" y="6356350"/>
            <a:ext cx="2133600" cy="365125"/>
          </a:xfrm>
          <a:prstGeom prst="rect">
            <a:avLst/>
          </a:prstGeom>
        </p:spPr>
        <p:txBody>
          <a:bodyPr/>
          <a:lstStyle>
            <a:lvl1pPr>
              <a:defRPr sz="1800"/>
            </a:lvl1pPr>
          </a:lstStyle>
          <a:p>
            <a:fld id="{42333900-0B27-4963-A49E-C12DE9874EF8}" type="slidenum">
              <a:rPr lang="zh-CN" altLang="en-US" smtClean="0"/>
              <a:pPr/>
              <a:t>‹#›</a:t>
            </a:fld>
            <a:endParaRPr lang="en-US" altLang="zh-CN"/>
          </a:p>
        </p:txBody>
      </p:sp>
      <p:pic>
        <p:nvPicPr>
          <p:cNvPr id="48" name="Picture 6" descr="B-1"/>
          <p:cNvPicPr>
            <a:picLocks noChangeAspect="1" noChangeArrowheads="1"/>
          </p:cNvPicPr>
          <p:nvPr/>
        </p:nvPicPr>
        <p:blipFill>
          <a:blip r:embed="rId14" cstate="print"/>
          <a:srcRect l="8194" t="52522" r="40851" b="32153"/>
          <a:stretch>
            <a:fillRect/>
          </a:stretch>
        </p:blipFill>
        <p:spPr bwMode="auto">
          <a:xfrm>
            <a:off x="7064" y="-957"/>
            <a:ext cx="2980760" cy="672321"/>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0"/>
          <p:cNvGrpSpPr>
            <a:grpSpLocks/>
          </p:cNvGrpSpPr>
          <p:nvPr userDrawn="1"/>
        </p:nvGrpSpPr>
        <p:grpSpPr bwMode="auto">
          <a:xfrm>
            <a:off x="0" y="260350"/>
            <a:ext cx="9144000" cy="6597650"/>
            <a:chOff x="0" y="164"/>
            <a:chExt cx="5760" cy="4156"/>
          </a:xfrm>
        </p:grpSpPr>
        <p:pic>
          <p:nvPicPr>
            <p:cNvPr id="3" name="Picture 1" descr="EV163_T">
              <a:hlinkClick r:id="rId2"/>
            </p:cNvPr>
            <p:cNvPicPr>
              <a:picLocks noChangeAspect="1" noChangeArrowheads="1"/>
            </p:cNvPicPr>
            <p:nvPr userDrawn="1"/>
          </p:nvPicPr>
          <p:blipFill>
            <a:blip r:embed="rId3" cstate="print"/>
            <a:srcRect/>
            <a:stretch>
              <a:fillRect/>
            </a:stretch>
          </p:blipFill>
          <p:spPr bwMode="auto">
            <a:xfrm>
              <a:off x="0" y="3430"/>
              <a:ext cx="544" cy="726"/>
            </a:xfrm>
            <a:prstGeom prst="rect">
              <a:avLst/>
            </a:prstGeom>
            <a:noFill/>
            <a:ln w="9525">
              <a:noFill/>
              <a:miter lim="800000"/>
              <a:headEnd/>
              <a:tailEnd/>
            </a:ln>
          </p:spPr>
        </p:pic>
        <p:pic>
          <p:nvPicPr>
            <p:cNvPr id="4" name="Picture 2" descr="上标题"/>
            <p:cNvPicPr>
              <a:picLocks noChangeAspect="1" noChangeArrowheads="1"/>
            </p:cNvPicPr>
            <p:nvPr userDrawn="1"/>
          </p:nvPicPr>
          <p:blipFill>
            <a:blip r:embed="rId4" cstate="print"/>
            <a:srcRect/>
            <a:stretch>
              <a:fillRect/>
            </a:stretch>
          </p:blipFill>
          <p:spPr bwMode="auto">
            <a:xfrm>
              <a:off x="0" y="164"/>
              <a:ext cx="5760" cy="557"/>
            </a:xfrm>
            <a:prstGeom prst="rect">
              <a:avLst/>
            </a:prstGeom>
            <a:noFill/>
            <a:ln w="9525">
              <a:noFill/>
              <a:miter lim="800000"/>
              <a:headEnd/>
              <a:tailEnd/>
            </a:ln>
          </p:spPr>
        </p:pic>
        <p:pic>
          <p:nvPicPr>
            <p:cNvPr id="6" name="Picture 4" descr="FE088_T">
              <a:hlinkClick r:id="rId5"/>
            </p:cNvPr>
            <p:cNvPicPr>
              <a:picLocks noChangeAspect="1" noChangeArrowheads="1"/>
            </p:cNvPicPr>
            <p:nvPr userDrawn="1"/>
          </p:nvPicPr>
          <p:blipFill>
            <a:blip r:embed="rId6" cstate="print"/>
            <a:srcRect/>
            <a:stretch>
              <a:fillRect/>
            </a:stretch>
          </p:blipFill>
          <p:spPr bwMode="auto">
            <a:xfrm>
              <a:off x="2562" y="3425"/>
              <a:ext cx="1044" cy="731"/>
            </a:xfrm>
            <a:prstGeom prst="rect">
              <a:avLst/>
            </a:prstGeom>
            <a:noFill/>
            <a:ln w="9525">
              <a:noFill/>
              <a:miter lim="800000"/>
              <a:headEnd/>
              <a:tailEnd/>
            </a:ln>
          </p:spPr>
        </p:pic>
        <p:pic>
          <p:nvPicPr>
            <p:cNvPr id="7" name="Picture 5" descr="ER004_T">
              <a:hlinkClick r:id="rId7"/>
            </p:cNvPr>
            <p:cNvPicPr>
              <a:picLocks noChangeAspect="1" noChangeArrowheads="1"/>
            </p:cNvPicPr>
            <p:nvPr userDrawn="1"/>
          </p:nvPicPr>
          <p:blipFill>
            <a:blip r:embed="rId8" cstate="print"/>
            <a:srcRect/>
            <a:stretch>
              <a:fillRect/>
            </a:stretch>
          </p:blipFill>
          <p:spPr bwMode="auto">
            <a:xfrm>
              <a:off x="3606" y="3425"/>
              <a:ext cx="545" cy="726"/>
            </a:xfrm>
            <a:prstGeom prst="rect">
              <a:avLst/>
            </a:prstGeom>
            <a:noFill/>
            <a:ln w="9525">
              <a:noFill/>
              <a:miter lim="800000"/>
              <a:headEnd/>
              <a:tailEnd/>
            </a:ln>
          </p:spPr>
        </p:pic>
        <p:pic>
          <p:nvPicPr>
            <p:cNvPr id="8" name="Picture 6" descr="DP172_T">
              <a:hlinkClick r:id="rId9"/>
            </p:cNvPr>
            <p:cNvPicPr>
              <a:picLocks noChangeAspect="1" noChangeArrowheads="1"/>
            </p:cNvPicPr>
            <p:nvPr userDrawn="1"/>
          </p:nvPicPr>
          <p:blipFill>
            <a:blip r:embed="rId10" cstate="print"/>
            <a:srcRect/>
            <a:stretch>
              <a:fillRect/>
            </a:stretch>
          </p:blipFill>
          <p:spPr bwMode="auto">
            <a:xfrm>
              <a:off x="4150" y="3425"/>
              <a:ext cx="544" cy="725"/>
            </a:xfrm>
            <a:prstGeom prst="rect">
              <a:avLst/>
            </a:prstGeom>
            <a:noFill/>
            <a:ln w="9525">
              <a:noFill/>
              <a:miter lim="800000"/>
              <a:headEnd/>
              <a:tailEnd/>
            </a:ln>
          </p:spPr>
        </p:pic>
        <p:pic>
          <p:nvPicPr>
            <p:cNvPr id="9" name="Picture 7" descr="DZ006_T">
              <a:hlinkClick r:id="rId11"/>
            </p:cNvPr>
            <p:cNvPicPr>
              <a:picLocks noChangeAspect="1" noChangeArrowheads="1"/>
            </p:cNvPicPr>
            <p:nvPr userDrawn="1"/>
          </p:nvPicPr>
          <p:blipFill>
            <a:blip r:embed="rId12" cstate="print"/>
            <a:srcRect/>
            <a:stretch>
              <a:fillRect/>
            </a:stretch>
          </p:blipFill>
          <p:spPr bwMode="auto">
            <a:xfrm>
              <a:off x="5216" y="3425"/>
              <a:ext cx="544" cy="725"/>
            </a:xfrm>
            <a:prstGeom prst="rect">
              <a:avLst/>
            </a:prstGeom>
            <a:noFill/>
            <a:ln w="9525">
              <a:noFill/>
              <a:miter lim="800000"/>
              <a:headEnd/>
              <a:tailEnd/>
            </a:ln>
          </p:spPr>
        </p:pic>
        <p:pic>
          <p:nvPicPr>
            <p:cNvPr id="10" name="Picture 8" descr="AH016_T">
              <a:hlinkClick r:id="rId13"/>
            </p:cNvPr>
            <p:cNvPicPr>
              <a:picLocks noChangeAspect="1" noChangeArrowheads="1"/>
            </p:cNvPicPr>
            <p:nvPr userDrawn="1"/>
          </p:nvPicPr>
          <p:blipFill>
            <a:blip r:embed="rId14" cstate="print"/>
            <a:srcRect/>
            <a:stretch>
              <a:fillRect/>
            </a:stretch>
          </p:blipFill>
          <p:spPr bwMode="auto">
            <a:xfrm>
              <a:off x="1066" y="3425"/>
              <a:ext cx="952" cy="714"/>
            </a:xfrm>
            <a:prstGeom prst="rect">
              <a:avLst/>
            </a:prstGeom>
            <a:noFill/>
            <a:ln w="9525">
              <a:noFill/>
              <a:miter lim="800000"/>
              <a:headEnd/>
              <a:tailEnd/>
            </a:ln>
          </p:spPr>
        </p:pic>
        <p:pic>
          <p:nvPicPr>
            <p:cNvPr id="11" name="Picture 9" descr="ER147_T">
              <a:hlinkClick r:id="rId15"/>
            </p:cNvPr>
            <p:cNvPicPr>
              <a:picLocks noChangeAspect="1" noChangeArrowheads="1"/>
            </p:cNvPicPr>
            <p:nvPr userDrawn="1"/>
          </p:nvPicPr>
          <p:blipFill>
            <a:blip r:embed="rId16" cstate="print"/>
            <a:srcRect/>
            <a:stretch>
              <a:fillRect/>
            </a:stretch>
          </p:blipFill>
          <p:spPr bwMode="auto">
            <a:xfrm>
              <a:off x="521" y="3425"/>
              <a:ext cx="545" cy="726"/>
            </a:xfrm>
            <a:prstGeom prst="rect">
              <a:avLst/>
            </a:prstGeom>
            <a:noFill/>
            <a:ln w="9525">
              <a:noFill/>
              <a:miter lim="800000"/>
              <a:headEnd/>
              <a:tailEnd/>
            </a:ln>
          </p:spPr>
        </p:pic>
        <p:pic>
          <p:nvPicPr>
            <p:cNvPr id="12" name="Picture 10" descr="DP151_T">
              <a:hlinkClick r:id="rId17"/>
            </p:cNvPr>
            <p:cNvPicPr>
              <a:picLocks noChangeAspect="1" noChangeArrowheads="1"/>
            </p:cNvPicPr>
            <p:nvPr userDrawn="1"/>
          </p:nvPicPr>
          <p:blipFill>
            <a:blip r:embed="rId18" cstate="print"/>
            <a:srcRect/>
            <a:stretch>
              <a:fillRect/>
            </a:stretch>
          </p:blipFill>
          <p:spPr bwMode="auto">
            <a:xfrm>
              <a:off x="2018" y="3425"/>
              <a:ext cx="544" cy="725"/>
            </a:xfrm>
            <a:prstGeom prst="rect">
              <a:avLst/>
            </a:prstGeom>
            <a:noFill/>
            <a:ln w="9525">
              <a:noFill/>
              <a:miter lim="800000"/>
              <a:headEnd/>
              <a:tailEnd/>
            </a:ln>
          </p:spPr>
        </p:pic>
        <p:pic>
          <p:nvPicPr>
            <p:cNvPr id="13" name="Picture 11" descr="EV032_T">
              <a:hlinkClick r:id="rId19"/>
            </p:cNvPr>
            <p:cNvPicPr>
              <a:picLocks noChangeAspect="1" noChangeArrowheads="1"/>
            </p:cNvPicPr>
            <p:nvPr userDrawn="1"/>
          </p:nvPicPr>
          <p:blipFill>
            <a:blip r:embed="rId20" cstate="print"/>
            <a:srcRect/>
            <a:stretch>
              <a:fillRect/>
            </a:stretch>
          </p:blipFill>
          <p:spPr bwMode="auto">
            <a:xfrm>
              <a:off x="4694" y="3425"/>
              <a:ext cx="544" cy="725"/>
            </a:xfrm>
            <a:prstGeom prst="rect">
              <a:avLst/>
            </a:prstGeom>
            <a:noFill/>
            <a:ln w="9525">
              <a:noFill/>
              <a:miter lim="800000"/>
              <a:headEnd/>
              <a:tailEnd/>
            </a:ln>
          </p:spPr>
        </p:pic>
        <p:sp>
          <p:nvSpPr>
            <p:cNvPr id="14" name="Rectangle 12"/>
            <p:cNvSpPr>
              <a:spLocks noChangeArrowheads="1"/>
            </p:cNvSpPr>
            <p:nvPr userDrawn="1"/>
          </p:nvSpPr>
          <p:spPr bwMode="auto">
            <a:xfrm>
              <a:off x="0" y="4139"/>
              <a:ext cx="5760" cy="181"/>
            </a:xfrm>
            <a:prstGeom prst="rect">
              <a:avLst/>
            </a:prstGeom>
            <a:gradFill rotWithShape="1">
              <a:gsLst>
                <a:gs pos="0">
                  <a:schemeClr val="bg1"/>
                </a:gs>
                <a:gs pos="100000">
                  <a:srgbClr val="BCD4E2"/>
                </a:gs>
              </a:gsLst>
              <a:lin ang="0" scaled="1"/>
            </a:gradFill>
            <a:ln w="9525">
              <a:noFill/>
              <a:miter lim="800000"/>
              <a:headEnd/>
              <a:tailEnd/>
            </a:ln>
            <a:effectLst/>
          </p:spPr>
          <p:txBody>
            <a:bodyPr wrap="none" anchor="ctr"/>
            <a:lstStyle/>
            <a:p>
              <a:pPr>
                <a:defRPr/>
              </a:pPr>
              <a:endParaRPr lang="zh-CN" altLang="en-US" sz="1800">
                <a:solidFill>
                  <a:srgbClr val="000000"/>
                </a:solidFill>
              </a:endParaRPr>
            </a:p>
          </p:txBody>
        </p:sp>
      </p:grpSp>
      <p:sp>
        <p:nvSpPr>
          <p:cNvPr id="15" name="Rectangle 0"/>
          <p:cNvSpPr>
            <a:spLocks noChangeArrowheads="1"/>
          </p:cNvSpPr>
          <p:nvPr userDrawn="1"/>
        </p:nvSpPr>
        <p:spPr bwMode="auto">
          <a:xfrm>
            <a:off x="1187450" y="979488"/>
            <a:ext cx="7956550" cy="720725"/>
          </a:xfrm>
          <a:prstGeom prst="rect">
            <a:avLst/>
          </a:prstGeom>
          <a:solidFill>
            <a:schemeClr val="bg1"/>
          </a:solidFill>
          <a:ln w="9525">
            <a:noFill/>
            <a:miter lim="800000"/>
            <a:headEnd/>
            <a:tailEnd/>
          </a:ln>
          <a:effectLst/>
        </p:spPr>
        <p:txBody>
          <a:bodyPr wrap="none" anchor="ctr"/>
          <a:lstStyle/>
          <a:p>
            <a:pPr>
              <a:defRPr/>
            </a:pPr>
            <a:endParaRPr lang="zh-CN" altLang="en-US" sz="1800">
              <a:solidFill>
                <a:srgbClr val="000000"/>
              </a:solidFill>
            </a:endParaRPr>
          </a:p>
        </p:txBody>
      </p:sp>
      <p:pic>
        <p:nvPicPr>
          <p:cNvPr id="16" name="Picture 6" descr="B-1"/>
          <p:cNvPicPr>
            <a:picLocks noChangeAspect="1" noChangeArrowheads="1"/>
          </p:cNvPicPr>
          <p:nvPr userDrawn="1"/>
        </p:nvPicPr>
        <p:blipFill>
          <a:blip r:embed="rId21" cstate="print"/>
          <a:srcRect l="8194" t="52522" r="40851" b="32153"/>
          <a:stretch>
            <a:fillRect/>
          </a:stretch>
        </p:blipFill>
        <p:spPr bwMode="auto">
          <a:xfrm>
            <a:off x="7064" y="102356"/>
            <a:ext cx="3844856" cy="867221"/>
          </a:xfrm>
          <a:prstGeom prst="rect">
            <a:avLst/>
          </a:prstGeom>
          <a:noFill/>
          <a:ln w="9525">
            <a:noFill/>
            <a:miter lim="800000"/>
            <a:headEnd/>
            <a:tailEnd/>
          </a:ln>
        </p:spPr>
      </p:pic>
    </p:spTree>
  </p:cSld>
  <p:clrMapOvr>
    <a:masterClrMapping/>
  </p:clrMapOvr>
  <p:transition>
    <p:pull dir="ru"/>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88150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pull dir="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pull dir="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844824"/>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484586"/>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844824"/>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484586"/>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12735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8450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118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3302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49784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2.jpeg"/><Relationship Id="rId26" Type="http://schemas.openxmlformats.org/officeDocument/2006/relationships/image" Target="../media/image6.jpeg"/><Relationship Id="rId3" Type="http://schemas.openxmlformats.org/officeDocument/2006/relationships/slideLayout" Target="../slideLayouts/slideLayout3.xml"/><Relationship Id="rId21" Type="http://schemas.openxmlformats.org/officeDocument/2006/relationships/hyperlink" Target="http://photo.tlw.cn/7/JPEG/Vol_117/EV032_L.ht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photo.tlw.cn/7/JPEG/Vol_113/ER004_L.htm" TargetMode="External"/><Relationship Id="rId25" Type="http://schemas.openxmlformats.org/officeDocument/2006/relationships/hyperlink" Target="http://photo.tlw.cn/5/JPEG640/087/151_200/DP151_L.htm" TargetMode="External"/><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jpeg"/><Relationship Id="rId5" Type="http://schemas.openxmlformats.org/officeDocument/2006/relationships/slideLayout" Target="../slideLayouts/slideLayout5.xml"/><Relationship Id="rId15" Type="http://schemas.openxmlformats.org/officeDocument/2006/relationships/oleObject" Target="../embeddings/oleObject1.bin"/><Relationship Id="rId23" Type="http://schemas.openxmlformats.org/officeDocument/2006/relationships/hyperlink" Target="http://photo.tlw.cn/7/JPEG/Vol_113/ER147_L.htm" TargetMode="External"/><Relationship Id="rId28" Type="http://schemas.openxmlformats.org/officeDocument/2006/relationships/image" Target="../media/image8.jpeg"/><Relationship Id="rId10" Type="http://schemas.openxmlformats.org/officeDocument/2006/relationships/slideLayout" Target="../slideLayouts/slideLayout10.xml"/><Relationship Id="rId19" Type="http://schemas.openxmlformats.org/officeDocument/2006/relationships/hyperlink" Target="http://photo.tlw.cn/2/JPEG640/033/001_050/AH016_L.htm"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image" Target="../media/image4.jpeg"/><Relationship Id="rId27" Type="http://schemas.openxmlformats.org/officeDocument/2006/relationships/image" Target="../media/image7.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2.jpeg"/><Relationship Id="rId26" Type="http://schemas.openxmlformats.org/officeDocument/2006/relationships/image" Target="../media/image6.jpeg"/><Relationship Id="rId3" Type="http://schemas.openxmlformats.org/officeDocument/2006/relationships/slideLayout" Target="../slideLayouts/slideLayout15.xml"/><Relationship Id="rId21" Type="http://schemas.openxmlformats.org/officeDocument/2006/relationships/hyperlink" Target="http://photo.tlw.cn/7/JPEG/Vol_117/EV032_L.htm" TargetMode="Externa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hyperlink" Target="http://photo.tlw.cn/7/JPEG/Vol_113/ER004_L.htm" TargetMode="External"/><Relationship Id="rId25" Type="http://schemas.openxmlformats.org/officeDocument/2006/relationships/hyperlink" Target="http://photo.tlw.cn/5/JPEG640/087/151_200/DP151_L.htm" TargetMode="External"/><Relationship Id="rId2" Type="http://schemas.openxmlformats.org/officeDocument/2006/relationships/slideLayout" Target="../slideLayouts/slideLayout14.xml"/><Relationship Id="rId16" Type="http://schemas.openxmlformats.org/officeDocument/2006/relationships/image" Target="../media/image1.png"/><Relationship Id="rId20"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image" Target="../media/image5.jpeg"/><Relationship Id="rId5" Type="http://schemas.openxmlformats.org/officeDocument/2006/relationships/slideLayout" Target="../slideLayouts/slideLayout17.xml"/><Relationship Id="rId15" Type="http://schemas.openxmlformats.org/officeDocument/2006/relationships/oleObject" Target="../embeddings/oleObject3.bin"/><Relationship Id="rId23" Type="http://schemas.openxmlformats.org/officeDocument/2006/relationships/hyperlink" Target="http://photo.tlw.cn/7/JPEG/Vol_113/ER147_L.htm" TargetMode="External"/><Relationship Id="rId28" Type="http://schemas.openxmlformats.org/officeDocument/2006/relationships/image" Target="../media/image8.jpeg"/><Relationship Id="rId10" Type="http://schemas.openxmlformats.org/officeDocument/2006/relationships/slideLayout" Target="../slideLayouts/slideLayout22.xml"/><Relationship Id="rId19" Type="http://schemas.openxmlformats.org/officeDocument/2006/relationships/hyperlink" Target="http://photo.tlw.cn/2/JPEG640/033/001_050/AH016_L.htm" TargetMode="Externa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vmlDrawing" Target="../drawings/vmlDrawing3.vml"/><Relationship Id="rId22" Type="http://schemas.openxmlformats.org/officeDocument/2006/relationships/image" Target="../media/image4.jpeg"/><Relationship Id="rId27" Type="http://schemas.openxmlformats.org/officeDocument/2006/relationships/image" Target="../media/image7.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image" Target="../media/image18.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17.jpeg"/><Relationship Id="rId2" Type="http://schemas.openxmlformats.org/officeDocument/2006/relationships/slideLayout" Target="../slideLayouts/slideLayout26.xml"/><Relationship Id="rId16" Type="http://schemas.openxmlformats.org/officeDocument/2006/relationships/image" Target="../media/image16.jpeg"/><Relationship Id="rId20" Type="http://schemas.openxmlformats.org/officeDocument/2006/relationships/image" Target="../media/image20.jpe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5.png"/><Relationship Id="rId10" Type="http://schemas.openxmlformats.org/officeDocument/2006/relationships/slideLayout" Target="../slideLayouts/slideLayout34.xml"/><Relationship Id="rId19" Type="http://schemas.openxmlformats.org/officeDocument/2006/relationships/image" Target="../media/image19.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hyperlink" Target="http://photo.tlw.cn/7/JPEG/Vol_113/ER004_L.htm" TargetMode="External"/><Relationship Id="rId18" Type="http://schemas.openxmlformats.org/officeDocument/2006/relationships/image" Target="../media/image4.jpeg"/><Relationship Id="rId3" Type="http://schemas.openxmlformats.org/officeDocument/2006/relationships/slideLayout" Target="../slideLayouts/slideLayout40.xml"/><Relationship Id="rId21" Type="http://schemas.openxmlformats.org/officeDocument/2006/relationships/hyperlink" Target="http://photo.tlw.cn/5/JPEG640/087/151_200/DP151_L.htm" TargetMode="External"/><Relationship Id="rId7" Type="http://schemas.openxmlformats.org/officeDocument/2006/relationships/slideLayout" Target="../slideLayouts/slideLayout44.xml"/><Relationship Id="rId12" Type="http://schemas.openxmlformats.org/officeDocument/2006/relationships/theme" Target="../theme/theme4.xml"/><Relationship Id="rId17" Type="http://schemas.openxmlformats.org/officeDocument/2006/relationships/hyperlink" Target="http://photo.tlw.cn/7/JPEG/Vol_117/EV032_L.htm" TargetMode="External"/><Relationship Id="rId25" Type="http://schemas.openxmlformats.org/officeDocument/2006/relationships/image" Target="../media/image16.jpeg"/><Relationship Id="rId2" Type="http://schemas.openxmlformats.org/officeDocument/2006/relationships/slideLayout" Target="../slideLayouts/slideLayout39.xml"/><Relationship Id="rId16" Type="http://schemas.openxmlformats.org/officeDocument/2006/relationships/image" Target="../media/image3.jpeg"/><Relationship Id="rId20" Type="http://schemas.openxmlformats.org/officeDocument/2006/relationships/image" Target="../media/image5.jpe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image" Target="../media/image8.jpeg"/><Relationship Id="rId5" Type="http://schemas.openxmlformats.org/officeDocument/2006/relationships/slideLayout" Target="../slideLayouts/slideLayout42.xml"/><Relationship Id="rId15" Type="http://schemas.openxmlformats.org/officeDocument/2006/relationships/hyperlink" Target="http://photo.tlw.cn/2/JPEG640/033/001_050/AH016_L.htm" TargetMode="External"/><Relationship Id="rId23" Type="http://schemas.openxmlformats.org/officeDocument/2006/relationships/image" Target="../media/image7.jpeg"/><Relationship Id="rId10" Type="http://schemas.openxmlformats.org/officeDocument/2006/relationships/slideLayout" Target="../slideLayouts/slideLayout47.xml"/><Relationship Id="rId19" Type="http://schemas.openxmlformats.org/officeDocument/2006/relationships/hyperlink" Target="http://photo.tlw.cn/7/JPEG/Vol_113/ER147_L.htm" TargetMode="Externa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2.jpeg"/><Relationship Id="rId22"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chemeClr val="accent2"/>
              </a:solidFill>
              <a:latin typeface="华文隶书" pitchFamily="2" charset="-122"/>
              <a:ea typeface="华文隶书" pitchFamily="2" charset="-122"/>
            </a:endParaRPr>
          </a:p>
        </p:txBody>
      </p:sp>
      <p:graphicFrame>
        <p:nvGraphicFramePr>
          <p:cNvPr id="1027"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106699" name="Image" r:id="rId15" imgW="11881398" imgH="3303918" progId="">
                  <p:embed/>
                </p:oleObj>
              </mc:Choice>
              <mc:Fallback>
                <p:oleObj name="Image" r:id="rId15" imgW="11881398" imgH="3303918" progId="">
                  <p:embed/>
                  <p:pic>
                    <p:nvPicPr>
                      <p:cNvPr id="0" name="Picture 226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653BC012-0DAF-4B88-8AEA-275F58C3AAE7}" type="slidenum">
              <a:rPr kumimoji="0" lang="en-US" altLang="zh-CN" sz="1200">
                <a:solidFill>
                  <a:schemeClr val="accent2"/>
                </a:solidFill>
              </a:rPr>
              <a:pPr>
                <a:spcBef>
                  <a:spcPct val="50000"/>
                </a:spcBef>
              </a:pPr>
              <a:t>‹#›</a:t>
            </a:fld>
            <a:endParaRPr kumimoji="0" lang="en-US" altLang="zh-CN" sz="1200">
              <a:solidFill>
                <a:schemeClr val="accent2"/>
              </a:solidFill>
            </a:endParaRPr>
          </a:p>
        </p:txBody>
      </p:sp>
      <p:pic>
        <p:nvPicPr>
          <p:cNvPr id="1030" name="Picture 46" descr="ER004_T">
            <a:hlinkClick r:id="rId17"/>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47" descr="AH016_T">
            <a:hlinkClick r:id="rId19"/>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48" descr="EV032_T">
            <a:hlinkClick r:id="rId21"/>
          </p:cNvPr>
          <p:cNvPicPr preferRelativeResize="0">
            <a:picLocks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1" descr="ER147_T">
            <a:hlinkClick r:id="rId23"/>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52" descr="DP151_T">
            <a:hlinkClick r:id="rId25"/>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031" descr="gseabor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32" descr="optics1"/>
          <p:cNvPicPr preferRelativeResize="0">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8"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39"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ctr" rtl="0" eaLnBrk="1" fontAlgn="base" hangingPunct="1">
        <a:spcBef>
          <a:spcPct val="0"/>
        </a:spcBef>
        <a:spcAft>
          <a:spcPct val="0"/>
        </a:spcAft>
        <a:defRPr kumimoji="1" sz="4400">
          <a:solidFill>
            <a:schemeClr val="tx2"/>
          </a:solidFill>
          <a:latin typeface="+mj-lt"/>
          <a:ea typeface="+mj-ea"/>
          <a:cs typeface="宋体" charset="0"/>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宋体" charset="0"/>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rgbClr val="3333CC"/>
              </a:solidFill>
              <a:latin typeface="华文隶书" pitchFamily="2" charset="-122"/>
              <a:ea typeface="华文隶书" pitchFamily="2" charset="-122"/>
            </a:endParaRPr>
          </a:p>
        </p:txBody>
      </p:sp>
      <p:grpSp>
        <p:nvGrpSpPr>
          <p:cNvPr id="4099" name="Group 4"/>
          <p:cNvGrpSpPr>
            <a:grpSpLocks/>
          </p:cNvGrpSpPr>
          <p:nvPr/>
        </p:nvGrpSpPr>
        <p:grpSpPr bwMode="auto">
          <a:xfrm>
            <a:off x="468313" y="1916113"/>
            <a:ext cx="8458200" cy="4572000"/>
            <a:chOff x="144" y="480"/>
            <a:chExt cx="5424" cy="3840"/>
          </a:xfrm>
        </p:grpSpPr>
        <p:sp>
          <p:nvSpPr>
            <p:cNvPr id="4110" name="Rectangle 5"/>
            <p:cNvSpPr>
              <a:spLocks noChangeArrowheads="1"/>
            </p:cNvSpPr>
            <p:nvPr/>
          </p:nvSpPr>
          <p:spPr bwMode="auto">
            <a:xfrm>
              <a:off x="5520" y="480"/>
              <a:ext cx="48" cy="38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1" name="Rectangle 6"/>
            <p:cNvSpPr>
              <a:spLocks noChangeArrowheads="1"/>
            </p:cNvSpPr>
            <p:nvPr/>
          </p:nvSpPr>
          <p:spPr bwMode="auto">
            <a:xfrm>
              <a:off x="5328" y="768"/>
              <a:ext cx="48" cy="35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2" name="Rectangle 7"/>
            <p:cNvSpPr>
              <a:spLocks noChangeArrowheads="1"/>
            </p:cNvSpPr>
            <p:nvPr/>
          </p:nvSpPr>
          <p:spPr bwMode="auto">
            <a:xfrm>
              <a:off x="5136" y="1056"/>
              <a:ext cx="48" cy="32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3" name="Rectangle 8"/>
            <p:cNvSpPr>
              <a:spLocks noChangeArrowheads="1"/>
            </p:cNvSpPr>
            <p:nvPr/>
          </p:nvSpPr>
          <p:spPr bwMode="auto">
            <a:xfrm>
              <a:off x="4944" y="1296"/>
              <a:ext cx="48" cy="30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4" name="Rectangle 9"/>
            <p:cNvSpPr>
              <a:spLocks noChangeArrowheads="1"/>
            </p:cNvSpPr>
            <p:nvPr/>
          </p:nvSpPr>
          <p:spPr bwMode="auto">
            <a:xfrm>
              <a:off x="4752" y="1536"/>
              <a:ext cx="54" cy="27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5" name="Rectangle 10"/>
            <p:cNvSpPr>
              <a:spLocks noChangeArrowheads="1"/>
            </p:cNvSpPr>
            <p:nvPr/>
          </p:nvSpPr>
          <p:spPr bwMode="auto">
            <a:xfrm>
              <a:off x="4560" y="1584"/>
              <a:ext cx="48" cy="273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6" name="Rectangle 11"/>
            <p:cNvSpPr>
              <a:spLocks noChangeArrowheads="1"/>
            </p:cNvSpPr>
            <p:nvPr/>
          </p:nvSpPr>
          <p:spPr bwMode="auto">
            <a:xfrm>
              <a:off x="4368" y="1680"/>
              <a:ext cx="48" cy="26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7" name="Rectangle 12"/>
            <p:cNvSpPr>
              <a:spLocks noChangeArrowheads="1"/>
            </p:cNvSpPr>
            <p:nvPr/>
          </p:nvSpPr>
          <p:spPr bwMode="auto">
            <a:xfrm>
              <a:off x="4176" y="1920"/>
              <a:ext cx="48" cy="240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8" name="Rectangle 13"/>
            <p:cNvSpPr>
              <a:spLocks noChangeArrowheads="1"/>
            </p:cNvSpPr>
            <p:nvPr/>
          </p:nvSpPr>
          <p:spPr bwMode="auto">
            <a:xfrm>
              <a:off x="3984" y="2112"/>
              <a:ext cx="48" cy="220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9" name="Rectangle 14"/>
            <p:cNvSpPr>
              <a:spLocks noChangeArrowheads="1"/>
            </p:cNvSpPr>
            <p:nvPr/>
          </p:nvSpPr>
          <p:spPr bwMode="auto">
            <a:xfrm>
              <a:off x="3792" y="2256"/>
              <a:ext cx="53" cy="20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0" name="Rectangle 15"/>
            <p:cNvSpPr>
              <a:spLocks noChangeArrowheads="1"/>
            </p:cNvSpPr>
            <p:nvPr/>
          </p:nvSpPr>
          <p:spPr bwMode="auto">
            <a:xfrm>
              <a:off x="3600" y="2448"/>
              <a:ext cx="48" cy="18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1" name="Rectangle 16"/>
            <p:cNvSpPr>
              <a:spLocks noChangeArrowheads="1"/>
            </p:cNvSpPr>
            <p:nvPr/>
          </p:nvSpPr>
          <p:spPr bwMode="auto">
            <a:xfrm>
              <a:off x="3408" y="2592"/>
              <a:ext cx="48" cy="17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2" name="Rectangle 17"/>
            <p:cNvSpPr>
              <a:spLocks noChangeArrowheads="1"/>
            </p:cNvSpPr>
            <p:nvPr/>
          </p:nvSpPr>
          <p:spPr bwMode="auto">
            <a:xfrm>
              <a:off x="3216" y="2736"/>
              <a:ext cx="48" cy="15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3" name="Rectangle 18"/>
            <p:cNvSpPr>
              <a:spLocks noChangeArrowheads="1"/>
            </p:cNvSpPr>
            <p:nvPr/>
          </p:nvSpPr>
          <p:spPr bwMode="auto">
            <a:xfrm>
              <a:off x="3024" y="2880"/>
              <a:ext cx="48" cy="14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4" name="Rectangle 19"/>
            <p:cNvSpPr>
              <a:spLocks noChangeArrowheads="1"/>
            </p:cNvSpPr>
            <p:nvPr/>
          </p:nvSpPr>
          <p:spPr bwMode="auto">
            <a:xfrm>
              <a:off x="2832" y="2976"/>
              <a:ext cx="53" cy="134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5" name="Rectangle 20"/>
            <p:cNvSpPr>
              <a:spLocks noChangeArrowheads="1"/>
            </p:cNvSpPr>
            <p:nvPr/>
          </p:nvSpPr>
          <p:spPr bwMode="auto">
            <a:xfrm>
              <a:off x="2640" y="3072"/>
              <a:ext cx="48" cy="124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6" name="Rectangle 21"/>
            <p:cNvSpPr>
              <a:spLocks noChangeArrowheads="1"/>
            </p:cNvSpPr>
            <p:nvPr/>
          </p:nvSpPr>
          <p:spPr bwMode="auto">
            <a:xfrm>
              <a:off x="2448" y="3168"/>
              <a:ext cx="48" cy="11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7" name="Rectangle 22"/>
            <p:cNvSpPr>
              <a:spLocks noChangeArrowheads="1"/>
            </p:cNvSpPr>
            <p:nvPr/>
          </p:nvSpPr>
          <p:spPr bwMode="auto">
            <a:xfrm>
              <a:off x="2256" y="3264"/>
              <a:ext cx="48" cy="105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8" name="Rectangle 23"/>
            <p:cNvSpPr>
              <a:spLocks noChangeArrowheads="1"/>
            </p:cNvSpPr>
            <p:nvPr/>
          </p:nvSpPr>
          <p:spPr bwMode="auto">
            <a:xfrm>
              <a:off x="2064" y="3360"/>
              <a:ext cx="48" cy="96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9" name="Rectangle 24"/>
            <p:cNvSpPr>
              <a:spLocks noChangeArrowheads="1"/>
            </p:cNvSpPr>
            <p:nvPr/>
          </p:nvSpPr>
          <p:spPr bwMode="auto">
            <a:xfrm>
              <a:off x="1872" y="3408"/>
              <a:ext cx="52" cy="91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0" name="Rectangle 25"/>
            <p:cNvSpPr>
              <a:spLocks noChangeArrowheads="1"/>
            </p:cNvSpPr>
            <p:nvPr/>
          </p:nvSpPr>
          <p:spPr bwMode="auto">
            <a:xfrm>
              <a:off x="1680" y="3504"/>
              <a:ext cx="48" cy="81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1" name="Rectangle 26"/>
            <p:cNvSpPr>
              <a:spLocks noChangeArrowheads="1"/>
            </p:cNvSpPr>
            <p:nvPr/>
          </p:nvSpPr>
          <p:spPr bwMode="auto">
            <a:xfrm>
              <a:off x="1488" y="3600"/>
              <a:ext cx="48" cy="72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2" name="Rectangle 27"/>
            <p:cNvSpPr>
              <a:spLocks noChangeArrowheads="1"/>
            </p:cNvSpPr>
            <p:nvPr/>
          </p:nvSpPr>
          <p:spPr bwMode="auto">
            <a:xfrm>
              <a:off x="1296" y="3648"/>
              <a:ext cx="48" cy="6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3" name="Rectangle 28"/>
            <p:cNvSpPr>
              <a:spLocks noChangeArrowheads="1"/>
            </p:cNvSpPr>
            <p:nvPr/>
          </p:nvSpPr>
          <p:spPr bwMode="auto">
            <a:xfrm>
              <a:off x="1104" y="3744"/>
              <a:ext cx="48"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4" name="Rectangle 29"/>
            <p:cNvSpPr>
              <a:spLocks noChangeArrowheads="1"/>
            </p:cNvSpPr>
            <p:nvPr/>
          </p:nvSpPr>
          <p:spPr bwMode="auto">
            <a:xfrm>
              <a:off x="912" y="3744"/>
              <a:ext cx="52"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5" name="Rectangle 30"/>
            <p:cNvSpPr>
              <a:spLocks noChangeArrowheads="1"/>
            </p:cNvSpPr>
            <p:nvPr/>
          </p:nvSpPr>
          <p:spPr bwMode="auto">
            <a:xfrm>
              <a:off x="720" y="3792"/>
              <a:ext cx="48" cy="5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6" name="Rectangle 31"/>
            <p:cNvSpPr>
              <a:spLocks noChangeArrowheads="1"/>
            </p:cNvSpPr>
            <p:nvPr/>
          </p:nvSpPr>
          <p:spPr bwMode="auto">
            <a:xfrm flipH="1">
              <a:off x="528" y="3840"/>
              <a:ext cx="48" cy="47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7" name="Rectangle 32"/>
            <p:cNvSpPr>
              <a:spLocks noChangeArrowheads="1"/>
            </p:cNvSpPr>
            <p:nvPr/>
          </p:nvSpPr>
          <p:spPr bwMode="auto">
            <a:xfrm flipH="1">
              <a:off x="336" y="3888"/>
              <a:ext cx="48" cy="4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780321"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a:solidFill>
                  <a:srgbClr val="FFCC00"/>
                </a:solidFill>
                <a:effectLst>
                  <a:outerShdw blurRad="38100" dist="38100" dir="2700000" algn="tl">
                    <a:srgbClr val="000000"/>
                  </a:outerShdw>
                </a:effectLst>
              </a:endParaRPr>
            </a:p>
          </p:txBody>
        </p:sp>
      </p:grpSp>
      <p:graphicFrame>
        <p:nvGraphicFramePr>
          <p:cNvPr id="4100"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105705" name="Image" r:id="rId15" imgW="11881398" imgH="3303918" progId="">
                  <p:embed/>
                </p:oleObj>
              </mc:Choice>
              <mc:Fallback>
                <p:oleObj name="Image" r:id="rId15" imgW="11881398" imgH="3303918" progId="">
                  <p:embed/>
                  <p:pic>
                    <p:nvPicPr>
                      <p:cNvPr id="0" name="Picture 229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DE72B69E-8D9B-4CB0-A286-49924ECBB2B9}" type="slidenum">
              <a:rPr kumimoji="0" lang="en-US" altLang="zh-CN" sz="1200">
                <a:solidFill>
                  <a:srgbClr val="3333CC"/>
                </a:solidFill>
              </a:rPr>
              <a:pPr>
                <a:spcBef>
                  <a:spcPct val="50000"/>
                </a:spcBef>
              </a:pPr>
              <a:t>‹#›</a:t>
            </a:fld>
            <a:endParaRPr kumimoji="0" lang="en-US" altLang="zh-CN" sz="1200">
              <a:solidFill>
                <a:srgbClr val="3333CC"/>
              </a:solidFill>
            </a:endParaRPr>
          </a:p>
        </p:txBody>
      </p:sp>
      <p:pic>
        <p:nvPicPr>
          <p:cNvPr id="4103" name="Picture 46" descr="ER004_T">
            <a:hlinkClick r:id="rId17"/>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47" descr="AH016_T">
            <a:hlinkClick r:id="rId19"/>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48" descr="EV032_T">
            <a:hlinkClick r:id="rId21"/>
          </p:cNvPr>
          <p:cNvPicPr preferRelativeResize="0">
            <a:picLocks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51" descr="ER147_T">
            <a:hlinkClick r:id="rId23"/>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52" descr="DP151_T">
            <a:hlinkClick r:id="rId25"/>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031" descr="gseabor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032" descr="optics1"/>
          <p:cNvPicPr preferRelativeResize="0">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0"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68" r:id="rId12"/>
  </p:sldLayoutIdLst>
  <p:transition>
    <p:pull dir="ru"/>
  </p:transition>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58835" y="0"/>
            <a:ext cx="850059"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03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w="12700">
            <a:noFill/>
            <a:miter lim="800000"/>
            <a:headEnd/>
            <a:tailEnd/>
          </a:ln>
          <a:effectLst/>
        </p:spPr>
        <p:txBody>
          <a:bodyPr wrap="none" anchor="ctr"/>
          <a:lstStyle/>
          <a:p>
            <a:pPr>
              <a:defRPr/>
            </a:pPr>
            <a:endParaRPr lang="zh-CN" altLang="zh-CN" sz="1800">
              <a:solidFill>
                <a:schemeClr val="accent2"/>
              </a:solidFill>
              <a:latin typeface="华文隶书" pitchFamily="2" charset="-122"/>
              <a:ea typeface="华文隶书" pitchFamily="2" charset="-122"/>
            </a:endParaRPr>
          </a:p>
        </p:txBody>
      </p:sp>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p>
            <a:pPr>
              <a:spcBef>
                <a:spcPct val="50000"/>
              </a:spcBef>
              <a:defRPr/>
            </a:pPr>
            <a:fld id="{911CE9C0-2ABA-4E23-B89F-F17F72E72A6E}" type="slidenum">
              <a:rPr lang="en-US" altLang="zh-CN" sz="1200">
                <a:solidFill>
                  <a:schemeClr val="accent2"/>
                </a:solidFill>
              </a:rPr>
              <a:pPr>
                <a:spcBef>
                  <a:spcPct val="50000"/>
                </a:spcBef>
                <a:defRPr/>
              </a:pPr>
              <a:t>‹#›</a:t>
            </a:fld>
            <a:endParaRPr lang="en-US" altLang="zh-CN" sz="1200">
              <a:solidFill>
                <a:schemeClr val="accent2"/>
              </a:solidFill>
            </a:endParaRPr>
          </a:p>
        </p:txBody>
      </p:sp>
      <p:pic>
        <p:nvPicPr>
          <p:cNvPr id="13" name="Picture 6" descr="B-1"/>
          <p:cNvPicPr>
            <a:picLocks noChangeAspect="1" noChangeArrowheads="1"/>
          </p:cNvPicPr>
          <p:nvPr/>
        </p:nvPicPr>
        <p:blipFill>
          <a:blip r:embed="rId16" cstate="print">
            <a:clrChange>
              <a:clrFrom>
                <a:srgbClr val="FFFFFF"/>
              </a:clrFrom>
              <a:clrTo>
                <a:srgbClr val="FFFFFF">
                  <a:alpha val="0"/>
                </a:srgbClr>
              </a:clrTo>
            </a:clrChange>
          </a:blip>
          <a:srcRect l="8194" t="52522" r="40851" b="32153"/>
          <a:stretch>
            <a:fillRect/>
          </a:stretch>
        </p:blipFill>
        <p:spPr bwMode="auto">
          <a:xfrm>
            <a:off x="7064" y="-957"/>
            <a:ext cx="2980760" cy="672321"/>
          </a:xfrm>
          <a:prstGeom prst="rect">
            <a:avLst/>
          </a:prstGeom>
          <a:noFill/>
          <a:ln w="9525">
            <a:noFill/>
            <a:miter lim="800000"/>
            <a:headEnd/>
            <a:tailEnd/>
          </a:ln>
        </p:spPr>
      </p:pic>
      <p:pic>
        <p:nvPicPr>
          <p:cNvPr id="15" name="Picture 4" descr="http://www.iie.cas.cn/jggk/ysfm/201203/W020121018557728677675.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308894" y="0"/>
            <a:ext cx="850059" cy="540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261641" y="0"/>
            <a:ext cx="85006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descr="http://www.iie.cas.cn/jggk/ysfm/201203/W020121018557728654161.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969713" y="0"/>
            <a:ext cx="850059" cy="540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http://www.iie.cas.cn/jggk/ysfm/201203/W020120331529857148613.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746277" y="0"/>
            <a:ext cx="850059" cy="540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Lst>
  <p:transition>
    <p:pull dir="ru"/>
  </p:transition>
  <p:timing>
    <p:tnLst>
      <p:par>
        <p:cTn id="1" dur="indefinite" restart="never" nodeType="tmRoot"/>
      </p:par>
    </p:tnLst>
  </p:timing>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03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w="12700">
            <a:noFill/>
            <a:miter lim="800000"/>
            <a:headEnd/>
            <a:tailEnd/>
          </a:ln>
          <a:effectLst/>
        </p:spPr>
        <p:txBody>
          <a:bodyPr wrap="none" anchor="ctr"/>
          <a:lstStyle/>
          <a:p>
            <a:pPr>
              <a:defRPr/>
            </a:pPr>
            <a:endParaRPr lang="zh-CN" altLang="zh-CN" sz="1800">
              <a:solidFill>
                <a:srgbClr val="3333CC"/>
              </a:solidFill>
              <a:latin typeface="华文隶书" pitchFamily="2" charset="-122"/>
              <a:ea typeface="华文隶书" pitchFamily="2" charset="-122"/>
            </a:endParaRPr>
          </a:p>
        </p:txBody>
      </p:sp>
      <p:grpSp>
        <p:nvGrpSpPr>
          <p:cNvPr id="3077" name="Group 4"/>
          <p:cNvGrpSpPr>
            <a:grpSpLocks/>
          </p:cNvGrpSpPr>
          <p:nvPr/>
        </p:nvGrpSpPr>
        <p:grpSpPr bwMode="auto">
          <a:xfrm>
            <a:off x="468313" y="1916113"/>
            <a:ext cx="8458200" cy="4572000"/>
            <a:chOff x="144" y="480"/>
            <a:chExt cx="5424" cy="3840"/>
          </a:xfrm>
        </p:grpSpPr>
        <p:sp>
          <p:nvSpPr>
            <p:cNvPr id="780293" name="Rectangle 5"/>
            <p:cNvSpPr>
              <a:spLocks noChangeArrowheads="1"/>
            </p:cNvSpPr>
            <p:nvPr/>
          </p:nvSpPr>
          <p:spPr bwMode="auto">
            <a:xfrm>
              <a:off x="5520" y="480"/>
              <a:ext cx="48" cy="38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4" name="Rectangle 6"/>
            <p:cNvSpPr>
              <a:spLocks noChangeArrowheads="1"/>
            </p:cNvSpPr>
            <p:nvPr/>
          </p:nvSpPr>
          <p:spPr bwMode="auto">
            <a:xfrm>
              <a:off x="5328" y="768"/>
              <a:ext cx="48" cy="35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5" name="Rectangle 7"/>
            <p:cNvSpPr>
              <a:spLocks noChangeArrowheads="1"/>
            </p:cNvSpPr>
            <p:nvPr/>
          </p:nvSpPr>
          <p:spPr bwMode="auto">
            <a:xfrm>
              <a:off x="5136" y="1056"/>
              <a:ext cx="48" cy="32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6" name="Rectangle 8"/>
            <p:cNvSpPr>
              <a:spLocks noChangeArrowheads="1"/>
            </p:cNvSpPr>
            <p:nvPr/>
          </p:nvSpPr>
          <p:spPr bwMode="auto">
            <a:xfrm>
              <a:off x="4944" y="1296"/>
              <a:ext cx="48" cy="30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7" name="Rectangle 9"/>
            <p:cNvSpPr>
              <a:spLocks noChangeArrowheads="1"/>
            </p:cNvSpPr>
            <p:nvPr/>
          </p:nvSpPr>
          <p:spPr bwMode="auto">
            <a:xfrm>
              <a:off x="4752" y="1536"/>
              <a:ext cx="54" cy="27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8" name="Rectangle 10"/>
            <p:cNvSpPr>
              <a:spLocks noChangeArrowheads="1"/>
            </p:cNvSpPr>
            <p:nvPr/>
          </p:nvSpPr>
          <p:spPr bwMode="auto">
            <a:xfrm>
              <a:off x="4560" y="1584"/>
              <a:ext cx="48" cy="273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9" name="Rectangle 11"/>
            <p:cNvSpPr>
              <a:spLocks noChangeArrowheads="1"/>
            </p:cNvSpPr>
            <p:nvPr/>
          </p:nvSpPr>
          <p:spPr bwMode="auto">
            <a:xfrm>
              <a:off x="4368" y="1680"/>
              <a:ext cx="48" cy="26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0" name="Rectangle 12"/>
            <p:cNvSpPr>
              <a:spLocks noChangeArrowheads="1"/>
            </p:cNvSpPr>
            <p:nvPr/>
          </p:nvSpPr>
          <p:spPr bwMode="auto">
            <a:xfrm>
              <a:off x="4176" y="1920"/>
              <a:ext cx="48" cy="240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1" name="Rectangle 13"/>
            <p:cNvSpPr>
              <a:spLocks noChangeArrowheads="1"/>
            </p:cNvSpPr>
            <p:nvPr/>
          </p:nvSpPr>
          <p:spPr bwMode="auto">
            <a:xfrm>
              <a:off x="3984" y="2112"/>
              <a:ext cx="48" cy="220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2" name="Rectangle 14"/>
            <p:cNvSpPr>
              <a:spLocks noChangeArrowheads="1"/>
            </p:cNvSpPr>
            <p:nvPr/>
          </p:nvSpPr>
          <p:spPr bwMode="auto">
            <a:xfrm>
              <a:off x="3792" y="2256"/>
              <a:ext cx="53" cy="20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3" name="Rectangle 15"/>
            <p:cNvSpPr>
              <a:spLocks noChangeArrowheads="1"/>
            </p:cNvSpPr>
            <p:nvPr/>
          </p:nvSpPr>
          <p:spPr bwMode="auto">
            <a:xfrm>
              <a:off x="3600" y="2448"/>
              <a:ext cx="48" cy="18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4" name="Rectangle 16"/>
            <p:cNvSpPr>
              <a:spLocks noChangeArrowheads="1"/>
            </p:cNvSpPr>
            <p:nvPr/>
          </p:nvSpPr>
          <p:spPr bwMode="auto">
            <a:xfrm>
              <a:off x="3408" y="2592"/>
              <a:ext cx="48" cy="17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5" name="Rectangle 17"/>
            <p:cNvSpPr>
              <a:spLocks noChangeArrowheads="1"/>
            </p:cNvSpPr>
            <p:nvPr/>
          </p:nvSpPr>
          <p:spPr bwMode="auto">
            <a:xfrm>
              <a:off x="3216" y="2736"/>
              <a:ext cx="48" cy="15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6" name="Rectangle 18"/>
            <p:cNvSpPr>
              <a:spLocks noChangeArrowheads="1"/>
            </p:cNvSpPr>
            <p:nvPr/>
          </p:nvSpPr>
          <p:spPr bwMode="auto">
            <a:xfrm>
              <a:off x="3024" y="2880"/>
              <a:ext cx="48" cy="14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7" name="Rectangle 19"/>
            <p:cNvSpPr>
              <a:spLocks noChangeArrowheads="1"/>
            </p:cNvSpPr>
            <p:nvPr/>
          </p:nvSpPr>
          <p:spPr bwMode="auto">
            <a:xfrm>
              <a:off x="2832" y="2976"/>
              <a:ext cx="53" cy="134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8" name="Rectangle 20"/>
            <p:cNvSpPr>
              <a:spLocks noChangeArrowheads="1"/>
            </p:cNvSpPr>
            <p:nvPr/>
          </p:nvSpPr>
          <p:spPr bwMode="auto">
            <a:xfrm>
              <a:off x="2640" y="3072"/>
              <a:ext cx="48" cy="124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9" name="Rectangle 21"/>
            <p:cNvSpPr>
              <a:spLocks noChangeArrowheads="1"/>
            </p:cNvSpPr>
            <p:nvPr/>
          </p:nvSpPr>
          <p:spPr bwMode="auto">
            <a:xfrm>
              <a:off x="2448" y="3168"/>
              <a:ext cx="48" cy="11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0" name="Rectangle 22"/>
            <p:cNvSpPr>
              <a:spLocks noChangeArrowheads="1"/>
            </p:cNvSpPr>
            <p:nvPr/>
          </p:nvSpPr>
          <p:spPr bwMode="auto">
            <a:xfrm>
              <a:off x="2256" y="3264"/>
              <a:ext cx="48" cy="105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1" name="Rectangle 23"/>
            <p:cNvSpPr>
              <a:spLocks noChangeArrowheads="1"/>
            </p:cNvSpPr>
            <p:nvPr/>
          </p:nvSpPr>
          <p:spPr bwMode="auto">
            <a:xfrm>
              <a:off x="2064" y="3360"/>
              <a:ext cx="48" cy="96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2" name="Rectangle 24"/>
            <p:cNvSpPr>
              <a:spLocks noChangeArrowheads="1"/>
            </p:cNvSpPr>
            <p:nvPr/>
          </p:nvSpPr>
          <p:spPr bwMode="auto">
            <a:xfrm>
              <a:off x="1872" y="3408"/>
              <a:ext cx="52" cy="91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3" name="Rectangle 25"/>
            <p:cNvSpPr>
              <a:spLocks noChangeArrowheads="1"/>
            </p:cNvSpPr>
            <p:nvPr/>
          </p:nvSpPr>
          <p:spPr bwMode="auto">
            <a:xfrm>
              <a:off x="1680" y="3504"/>
              <a:ext cx="48" cy="81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4" name="Rectangle 26"/>
            <p:cNvSpPr>
              <a:spLocks noChangeArrowheads="1"/>
            </p:cNvSpPr>
            <p:nvPr/>
          </p:nvSpPr>
          <p:spPr bwMode="auto">
            <a:xfrm>
              <a:off x="1488" y="3600"/>
              <a:ext cx="48" cy="72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5" name="Rectangle 27"/>
            <p:cNvSpPr>
              <a:spLocks noChangeArrowheads="1"/>
            </p:cNvSpPr>
            <p:nvPr/>
          </p:nvSpPr>
          <p:spPr bwMode="auto">
            <a:xfrm>
              <a:off x="1296" y="3648"/>
              <a:ext cx="48" cy="6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6" name="Rectangle 28"/>
            <p:cNvSpPr>
              <a:spLocks noChangeArrowheads="1"/>
            </p:cNvSpPr>
            <p:nvPr/>
          </p:nvSpPr>
          <p:spPr bwMode="auto">
            <a:xfrm>
              <a:off x="1104" y="3744"/>
              <a:ext cx="48"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7" name="Rectangle 29"/>
            <p:cNvSpPr>
              <a:spLocks noChangeArrowheads="1"/>
            </p:cNvSpPr>
            <p:nvPr/>
          </p:nvSpPr>
          <p:spPr bwMode="auto">
            <a:xfrm>
              <a:off x="912" y="3744"/>
              <a:ext cx="52"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8" name="Rectangle 30"/>
            <p:cNvSpPr>
              <a:spLocks noChangeArrowheads="1"/>
            </p:cNvSpPr>
            <p:nvPr/>
          </p:nvSpPr>
          <p:spPr bwMode="auto">
            <a:xfrm>
              <a:off x="720" y="3792"/>
              <a:ext cx="48" cy="5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9" name="Rectangle 31"/>
            <p:cNvSpPr>
              <a:spLocks noChangeArrowheads="1"/>
            </p:cNvSpPr>
            <p:nvPr/>
          </p:nvSpPr>
          <p:spPr bwMode="auto">
            <a:xfrm flipH="1">
              <a:off x="528" y="3840"/>
              <a:ext cx="48" cy="47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20" name="Rectangle 32"/>
            <p:cNvSpPr>
              <a:spLocks noChangeArrowheads="1"/>
            </p:cNvSpPr>
            <p:nvPr/>
          </p:nvSpPr>
          <p:spPr bwMode="auto">
            <a:xfrm flipH="1">
              <a:off x="336"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21"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sz="1800">
                <a:solidFill>
                  <a:srgbClr val="FFCC00"/>
                </a:solidFill>
                <a:effectLst>
                  <a:outerShdw blurRad="38100" dist="38100" dir="2700000" algn="tl">
                    <a:srgbClr val="000000"/>
                  </a:outerShdw>
                </a:effectLst>
              </a:endParaRPr>
            </a:p>
          </p:txBody>
        </p:sp>
      </p:grpSp>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p>
            <a:pPr>
              <a:spcBef>
                <a:spcPct val="50000"/>
              </a:spcBef>
              <a:defRPr/>
            </a:pPr>
            <a:fld id="{F0BE2B91-1305-4F4B-853B-B3253D931F1F}" type="slidenum">
              <a:rPr lang="en-US" altLang="zh-CN" sz="1200">
                <a:solidFill>
                  <a:srgbClr val="3333CC"/>
                </a:solidFill>
              </a:rPr>
              <a:pPr>
                <a:spcBef>
                  <a:spcPct val="50000"/>
                </a:spcBef>
                <a:defRPr/>
              </a:pPr>
              <a:t>‹#›</a:t>
            </a:fld>
            <a:endParaRPr lang="en-US" altLang="zh-CN" sz="1200">
              <a:solidFill>
                <a:srgbClr val="3333CC"/>
              </a:solidFill>
            </a:endParaRPr>
          </a:p>
        </p:txBody>
      </p:sp>
      <p:pic>
        <p:nvPicPr>
          <p:cNvPr id="3080" name="Picture 46" descr="ER004_T">
            <a:hlinkClick r:id="rId13"/>
          </p:cNvPr>
          <p:cNvPicPr>
            <a:picLocks noChangeAspect="1" noChangeArrowheads="1"/>
          </p:cNvPicPr>
          <p:nvPr/>
        </p:nvPicPr>
        <p:blipFill>
          <a:blip r:embed="rId14" cstate="print"/>
          <a:srcRect/>
          <a:stretch>
            <a:fillRect/>
          </a:stretch>
        </p:blipFill>
        <p:spPr bwMode="auto">
          <a:xfrm>
            <a:off x="5246688" y="0"/>
            <a:ext cx="404812" cy="539750"/>
          </a:xfrm>
          <a:prstGeom prst="rect">
            <a:avLst/>
          </a:prstGeom>
          <a:noFill/>
          <a:ln w="9525">
            <a:noFill/>
            <a:miter lim="800000"/>
            <a:headEnd/>
            <a:tailEnd/>
          </a:ln>
        </p:spPr>
      </p:pic>
      <p:pic>
        <p:nvPicPr>
          <p:cNvPr id="3081" name="Picture 47" descr="AH016_T">
            <a:hlinkClick r:id="rId15"/>
          </p:cNvPr>
          <p:cNvPicPr>
            <a:picLocks noChangeAspect="1" noChangeArrowheads="1"/>
          </p:cNvPicPr>
          <p:nvPr/>
        </p:nvPicPr>
        <p:blipFill>
          <a:blip r:embed="rId16" cstate="print"/>
          <a:srcRect/>
          <a:stretch>
            <a:fillRect/>
          </a:stretch>
        </p:blipFill>
        <p:spPr bwMode="auto">
          <a:xfrm>
            <a:off x="6445250" y="0"/>
            <a:ext cx="719138" cy="538163"/>
          </a:xfrm>
          <a:prstGeom prst="rect">
            <a:avLst/>
          </a:prstGeom>
          <a:noFill/>
          <a:ln w="9525">
            <a:noFill/>
            <a:miter lim="800000"/>
            <a:headEnd/>
            <a:tailEnd/>
          </a:ln>
        </p:spPr>
      </p:pic>
      <p:pic>
        <p:nvPicPr>
          <p:cNvPr id="3082" name="Picture 48" descr="EV032_T">
            <a:hlinkClick r:id="rId17"/>
          </p:cNvPr>
          <p:cNvPicPr preferRelativeResize="0">
            <a:picLocks noChangeArrowheads="1"/>
          </p:cNvPicPr>
          <p:nvPr/>
        </p:nvPicPr>
        <p:blipFill>
          <a:blip r:embed="rId18" cstate="print"/>
          <a:srcRect/>
          <a:stretch>
            <a:fillRect/>
          </a:stretch>
        </p:blipFill>
        <p:spPr bwMode="auto">
          <a:xfrm>
            <a:off x="6038850" y="0"/>
            <a:ext cx="411163" cy="539750"/>
          </a:xfrm>
          <a:prstGeom prst="rect">
            <a:avLst/>
          </a:prstGeom>
          <a:noFill/>
          <a:ln w="9525">
            <a:noFill/>
            <a:miter lim="800000"/>
            <a:headEnd/>
            <a:tailEnd/>
          </a:ln>
        </p:spPr>
      </p:pic>
      <p:pic>
        <p:nvPicPr>
          <p:cNvPr id="3083" name="Picture 51" descr="ER147_T">
            <a:hlinkClick r:id="rId19"/>
          </p:cNvPr>
          <p:cNvPicPr>
            <a:picLocks noChangeAspect="1" noChangeArrowheads="1"/>
          </p:cNvPicPr>
          <p:nvPr/>
        </p:nvPicPr>
        <p:blipFill>
          <a:blip r:embed="rId20" cstate="print"/>
          <a:srcRect/>
          <a:stretch>
            <a:fillRect/>
          </a:stretch>
        </p:blipFill>
        <p:spPr bwMode="auto">
          <a:xfrm>
            <a:off x="5651500" y="0"/>
            <a:ext cx="404813" cy="539750"/>
          </a:xfrm>
          <a:prstGeom prst="rect">
            <a:avLst/>
          </a:prstGeom>
          <a:noFill/>
          <a:ln w="9525">
            <a:noFill/>
            <a:miter lim="800000"/>
            <a:headEnd/>
            <a:tailEnd/>
          </a:ln>
        </p:spPr>
      </p:pic>
      <p:pic>
        <p:nvPicPr>
          <p:cNvPr id="3084" name="Picture 52" descr="DP151_T">
            <a:hlinkClick r:id="rId21"/>
          </p:cNvPr>
          <p:cNvPicPr>
            <a:picLocks noChangeAspect="1" noChangeArrowheads="1"/>
          </p:cNvPicPr>
          <p:nvPr/>
        </p:nvPicPr>
        <p:blipFill>
          <a:blip r:embed="rId22" cstate="print"/>
          <a:srcRect/>
          <a:stretch>
            <a:fillRect/>
          </a:stretch>
        </p:blipFill>
        <p:spPr bwMode="auto">
          <a:xfrm>
            <a:off x="7119938" y="0"/>
            <a:ext cx="404812" cy="539750"/>
          </a:xfrm>
          <a:prstGeom prst="rect">
            <a:avLst/>
          </a:prstGeom>
          <a:noFill/>
          <a:ln w="9525">
            <a:noFill/>
            <a:miter lim="800000"/>
            <a:headEnd/>
            <a:tailEnd/>
          </a:ln>
        </p:spPr>
      </p:pic>
      <p:pic>
        <p:nvPicPr>
          <p:cNvPr id="3085" name="Picture 1031" descr="gseaborg"/>
          <p:cNvPicPr>
            <a:picLocks noChangeAspect="1" noChangeArrowheads="1"/>
          </p:cNvPicPr>
          <p:nvPr/>
        </p:nvPicPr>
        <p:blipFill>
          <a:blip r:embed="rId23" cstate="print"/>
          <a:srcRect/>
          <a:stretch>
            <a:fillRect/>
          </a:stretch>
        </p:blipFill>
        <p:spPr bwMode="auto">
          <a:xfrm>
            <a:off x="7524750" y="0"/>
            <a:ext cx="719138" cy="539750"/>
          </a:xfrm>
          <a:prstGeom prst="rect">
            <a:avLst/>
          </a:prstGeom>
          <a:noFill/>
          <a:ln w="9525">
            <a:noFill/>
            <a:miter lim="800000"/>
            <a:headEnd/>
            <a:tailEnd/>
          </a:ln>
        </p:spPr>
      </p:pic>
      <p:pic>
        <p:nvPicPr>
          <p:cNvPr id="3086" name="Picture 1032" descr="optics1"/>
          <p:cNvPicPr preferRelativeResize="0">
            <a:picLocks noChangeAspect="1" noChangeArrowheads="1"/>
          </p:cNvPicPr>
          <p:nvPr/>
        </p:nvPicPr>
        <p:blipFill>
          <a:blip r:embed="rId24" cstate="print"/>
          <a:srcRect/>
          <a:stretch>
            <a:fillRect/>
          </a:stretch>
        </p:blipFill>
        <p:spPr bwMode="auto">
          <a:xfrm>
            <a:off x="8237538" y="0"/>
            <a:ext cx="906462" cy="539750"/>
          </a:xfrm>
          <a:prstGeom prst="rect">
            <a:avLst/>
          </a:prstGeom>
          <a:noFill/>
          <a:ln w="9525">
            <a:noFill/>
            <a:miter lim="800000"/>
            <a:headEnd/>
            <a:tailEnd/>
          </a:ln>
        </p:spPr>
      </p:pic>
      <p:pic>
        <p:nvPicPr>
          <p:cNvPr id="44" name="Picture 6" descr="B-1"/>
          <p:cNvPicPr>
            <a:picLocks noChangeAspect="1" noChangeArrowheads="1"/>
          </p:cNvPicPr>
          <p:nvPr/>
        </p:nvPicPr>
        <p:blipFill>
          <a:blip r:embed="rId25" cstate="print"/>
          <a:srcRect l="8194" t="52522" r="40851" b="32153"/>
          <a:stretch>
            <a:fillRect/>
          </a:stretch>
        </p:blipFill>
        <p:spPr bwMode="auto">
          <a:xfrm>
            <a:off x="7064" y="-957"/>
            <a:ext cx="2980760" cy="67232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transition>
    <p:pull dir="ru"/>
  </p:transition>
  <p:timing>
    <p:tnLst>
      <p:par>
        <p:cTn id="1" dur="indefinite" restart="never" nodeType="tmRoot"/>
      </p:par>
    </p:tnLst>
  </p:timing>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26.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emf"/></Relationships>
</file>

<file path=ppt/slides/_rels/slide1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1.xml"/><Relationship Id="rId1" Type="http://schemas.openxmlformats.org/officeDocument/2006/relationships/slideLayout" Target="../slideLayouts/slideLayout2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26.xml"/><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2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19.xml"/><Relationship Id="rId1" Type="http://schemas.openxmlformats.org/officeDocument/2006/relationships/slideLayout" Target="../slideLayouts/slideLayout26.xml"/><Relationship Id="rId4" Type="http://schemas.openxmlformats.org/officeDocument/2006/relationships/image" Target="../media/image6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2.xml"/><Relationship Id="rId1" Type="http://schemas.openxmlformats.org/officeDocument/2006/relationships/slideLayout" Target="../slideLayouts/slideLayout26.xml"/><Relationship Id="rId5" Type="http://schemas.openxmlformats.org/officeDocument/2006/relationships/image" Target="../media/image64.png"/><Relationship Id="rId4" Type="http://schemas.openxmlformats.org/officeDocument/2006/relationships/image" Target="../media/image63.png"/></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3.xml"/><Relationship Id="rId1" Type="http://schemas.openxmlformats.org/officeDocument/2006/relationships/slideLayout" Target="../slideLayouts/slideLayout26.xml"/><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emf"/><Relationship Id="rId7"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6.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jpeg"/><Relationship Id="rId9" Type="http://schemas.openxmlformats.org/officeDocument/2006/relationships/image" Target="../media/image35.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37.png"/><Relationship Id="rId7" Type="http://schemas.openxmlformats.org/officeDocument/2006/relationships/image" Target="../media/image30.jpeg"/><Relationship Id="rId12"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6.xml"/><Relationship Id="rId6" Type="http://schemas.openxmlformats.org/officeDocument/2006/relationships/image" Target="../media/image40.gif"/><Relationship Id="rId11" Type="http://schemas.openxmlformats.org/officeDocument/2006/relationships/image" Target="../media/image34.png"/><Relationship Id="rId5" Type="http://schemas.openxmlformats.org/officeDocument/2006/relationships/image" Target="../media/image39.gif"/><Relationship Id="rId10" Type="http://schemas.openxmlformats.org/officeDocument/2006/relationships/image" Target="../media/image33.png"/><Relationship Id="rId4" Type="http://schemas.openxmlformats.org/officeDocument/2006/relationships/image" Target="../media/image38.jpg"/><Relationship Id="rId9"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9.xml"/><Relationship Id="rId1" Type="http://schemas.openxmlformats.org/officeDocument/2006/relationships/slideLayout" Target="../slideLayouts/slideLayout26.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234752" y="1124744"/>
            <a:ext cx="8568952" cy="18002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宋体" charset="0"/>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nSpc>
                <a:spcPct val="150000"/>
              </a:lnSpc>
            </a:pPr>
            <a:r>
              <a:rPr lang="en-US" altLang="zh-CN" sz="2400" b="1" dirty="0" smtClean="0">
                <a:solidFill>
                  <a:schemeClr val="accent6">
                    <a:lumMod val="50000"/>
                  </a:schemeClr>
                </a:solidFill>
                <a:latin typeface="微软雅黑" pitchFamily="34" charset="-122"/>
              </a:rPr>
              <a:t>CNN-based </a:t>
            </a:r>
            <a:r>
              <a:rPr lang="en-US" altLang="zh-CN" sz="2400" b="1" dirty="0">
                <a:solidFill>
                  <a:schemeClr val="accent6">
                    <a:lumMod val="50000"/>
                  </a:schemeClr>
                </a:solidFill>
                <a:latin typeface="微软雅黑" pitchFamily="34" charset="-122"/>
              </a:rPr>
              <a:t>Steganalysis of MP3 Steganography in the Entropy Code </a:t>
            </a:r>
            <a:r>
              <a:rPr lang="en-US" altLang="zh-CN" sz="2400" b="1" dirty="0" smtClean="0">
                <a:solidFill>
                  <a:schemeClr val="accent6">
                    <a:lumMod val="50000"/>
                  </a:schemeClr>
                </a:solidFill>
                <a:latin typeface="微软雅黑" pitchFamily="34" charset="-122"/>
              </a:rPr>
              <a:t>Domain</a:t>
            </a:r>
          </a:p>
          <a:p>
            <a:pPr>
              <a:lnSpc>
                <a:spcPct val="150000"/>
              </a:lnSpc>
            </a:pPr>
            <a:r>
              <a:rPr lang="en-US" altLang="zh-CN" sz="2400" b="1" dirty="0" smtClean="0">
                <a:solidFill>
                  <a:schemeClr val="accent6">
                    <a:lumMod val="50000"/>
                  </a:schemeClr>
                </a:solidFill>
                <a:latin typeface="微软雅黑" pitchFamily="34" charset="-122"/>
              </a:rPr>
              <a:t>[</a:t>
            </a:r>
            <a:r>
              <a:rPr lang="en-US" altLang="zh-CN" sz="1800" b="1" dirty="0" smtClean="0">
                <a:solidFill>
                  <a:schemeClr val="accent6">
                    <a:lumMod val="50000"/>
                  </a:schemeClr>
                </a:solidFill>
                <a:latin typeface="微软雅黑" pitchFamily="34" charset="-122"/>
              </a:rPr>
              <a:t>Wang Deep Audio Steganalysis Network(WASDN)</a:t>
            </a:r>
            <a:r>
              <a:rPr lang="en-US" altLang="zh-CN" sz="2400" b="1" dirty="0" smtClean="0">
                <a:solidFill>
                  <a:schemeClr val="accent6">
                    <a:lumMod val="50000"/>
                  </a:schemeClr>
                </a:solidFill>
                <a:latin typeface="微软雅黑" pitchFamily="34" charset="-122"/>
              </a:rPr>
              <a:t>]</a:t>
            </a:r>
            <a:endParaRPr lang="en-US" altLang="zh-CN" sz="2400" b="1" dirty="0">
              <a:solidFill>
                <a:schemeClr val="accent6">
                  <a:lumMod val="50000"/>
                </a:schemeClr>
              </a:solidFill>
              <a:latin typeface="微软雅黑" pitchFamily="34" charset="-122"/>
            </a:endParaRPr>
          </a:p>
          <a:p>
            <a:endParaRPr lang="zh-CN" altLang="en-US" sz="2400" b="1" dirty="0">
              <a:solidFill>
                <a:schemeClr val="accent6">
                  <a:lumMod val="50000"/>
                </a:schemeClr>
              </a:solidFill>
              <a:latin typeface="微软雅黑" pitchFamily="34" charset="-122"/>
            </a:endParaRPr>
          </a:p>
        </p:txBody>
      </p:sp>
      <p:sp>
        <p:nvSpPr>
          <p:cNvPr id="2" name="TextBox 1"/>
          <p:cNvSpPr txBox="1"/>
          <p:nvPr/>
        </p:nvSpPr>
        <p:spPr>
          <a:xfrm>
            <a:off x="476469" y="3068960"/>
            <a:ext cx="8085547" cy="2862322"/>
          </a:xfrm>
          <a:prstGeom prst="rect">
            <a:avLst/>
          </a:prstGeom>
          <a:noFill/>
        </p:spPr>
        <p:txBody>
          <a:bodyPr wrap="none" rtlCol="0">
            <a:spAutoFit/>
          </a:bodyPr>
          <a:lstStyle/>
          <a:p>
            <a:pPr algn="ctr">
              <a:lnSpc>
                <a:spcPct val="150000"/>
              </a:lnSpc>
            </a:pPr>
            <a:r>
              <a:rPr lang="en-US" altLang="zh-CN" sz="2000" b="1" dirty="0" smtClean="0">
                <a:solidFill>
                  <a:srgbClr val="002060"/>
                </a:solidFill>
                <a:latin typeface="+mn-ea"/>
                <a:ea typeface="+mn-ea"/>
              </a:rPr>
              <a:t>Institute of Information Engineering, CAS</a:t>
            </a:r>
          </a:p>
          <a:p>
            <a:pPr algn="ctr">
              <a:lnSpc>
                <a:spcPct val="150000"/>
              </a:lnSpc>
            </a:pPr>
            <a:r>
              <a:rPr lang="en-US" altLang="zh-CN" sz="2000" b="1" dirty="0" smtClean="0">
                <a:solidFill>
                  <a:srgbClr val="002060"/>
                </a:solidFill>
                <a:latin typeface="+mn-ea"/>
                <a:ea typeface="+mn-ea"/>
              </a:rPr>
              <a:t>State Key Laboratory of Information </a:t>
            </a:r>
            <a:r>
              <a:rPr lang="en-US" altLang="zh-CN" sz="2000" b="1" dirty="0" smtClean="0">
                <a:solidFill>
                  <a:srgbClr val="002060"/>
                </a:solidFill>
                <a:latin typeface="+mn-ea"/>
                <a:ea typeface="+mn-ea"/>
              </a:rPr>
              <a:t>Security </a:t>
            </a:r>
            <a:r>
              <a:rPr lang="en-US" altLang="zh-CN" sz="2000" b="1" dirty="0" smtClean="0">
                <a:solidFill>
                  <a:srgbClr val="002060"/>
                </a:solidFill>
                <a:latin typeface="+mn-ea"/>
                <a:ea typeface="+mn-ea"/>
              </a:rPr>
              <a:t>(CKLOIS)</a:t>
            </a:r>
            <a:endParaRPr lang="en-US" altLang="zh-CN" sz="2000" b="1" dirty="0" smtClean="0">
              <a:solidFill>
                <a:srgbClr val="002060"/>
              </a:solidFill>
              <a:latin typeface="+mn-ea"/>
              <a:ea typeface="+mn-ea"/>
            </a:endParaRPr>
          </a:p>
          <a:p>
            <a:pPr algn="ctr">
              <a:lnSpc>
                <a:spcPct val="200000"/>
              </a:lnSpc>
            </a:pPr>
            <a:r>
              <a:rPr lang="en-US" altLang="zh-CN" sz="2000" b="1" dirty="0" smtClean="0">
                <a:solidFill>
                  <a:srgbClr val="002060"/>
                </a:solidFill>
                <a:latin typeface="+mn-ea"/>
                <a:ea typeface="+mn-ea"/>
              </a:rPr>
              <a:t>Yuntao </a:t>
            </a:r>
            <a:r>
              <a:rPr lang="en-US" altLang="zh-CN" sz="2000" b="1" dirty="0" smtClean="0">
                <a:solidFill>
                  <a:srgbClr val="002060"/>
                </a:solidFill>
                <a:latin typeface="+mn-ea"/>
                <a:ea typeface="+mn-ea"/>
              </a:rPr>
              <a:t>Wang </a:t>
            </a:r>
            <a:r>
              <a:rPr lang="en-US" altLang="zh-CN" sz="2000" b="1" dirty="0" smtClean="0">
                <a:solidFill>
                  <a:srgbClr val="002060"/>
                </a:solidFill>
                <a:latin typeface="+mn-ea"/>
                <a:ea typeface="+mn-ea"/>
              </a:rPr>
              <a:t>(Speaker)</a:t>
            </a:r>
            <a:r>
              <a:rPr lang="zh-CN" altLang="en-US" sz="2000" dirty="0" smtClean="0">
                <a:solidFill>
                  <a:srgbClr val="002060"/>
                </a:solidFill>
                <a:latin typeface="+mn-ea"/>
                <a:ea typeface="+mn-ea"/>
              </a:rPr>
              <a:t>   </a:t>
            </a:r>
            <a:r>
              <a:rPr lang="en-US" altLang="zh-CN" sz="2000" dirty="0" smtClean="0">
                <a:solidFill>
                  <a:srgbClr val="002060"/>
                </a:solidFill>
                <a:latin typeface="+mn-ea"/>
                <a:ea typeface="+mn-ea"/>
              </a:rPr>
              <a:t>Kun Yang</a:t>
            </a:r>
            <a:r>
              <a:rPr lang="zh-CN" altLang="en-US" sz="2000" dirty="0" smtClean="0">
                <a:solidFill>
                  <a:srgbClr val="002060"/>
                </a:solidFill>
                <a:latin typeface="+mn-ea"/>
                <a:ea typeface="+mn-ea"/>
              </a:rPr>
              <a:t>   </a:t>
            </a:r>
            <a:r>
              <a:rPr lang="en-US" altLang="zh-CN" sz="2000" dirty="0" smtClean="0">
                <a:solidFill>
                  <a:srgbClr val="002060"/>
                </a:solidFill>
                <a:latin typeface="+mn-ea"/>
                <a:ea typeface="+mn-ea"/>
              </a:rPr>
              <a:t>Xiaowei Yi</a:t>
            </a:r>
            <a:r>
              <a:rPr lang="zh-CN" altLang="en-US" sz="2000" dirty="0" smtClean="0">
                <a:solidFill>
                  <a:srgbClr val="002060"/>
                </a:solidFill>
                <a:latin typeface="+mn-ea"/>
                <a:ea typeface="+mn-ea"/>
              </a:rPr>
              <a:t>   </a:t>
            </a:r>
            <a:r>
              <a:rPr lang="en-US" altLang="zh-CN" sz="2000" dirty="0" smtClean="0">
                <a:solidFill>
                  <a:srgbClr val="002060"/>
                </a:solidFill>
                <a:latin typeface="+mn-ea"/>
                <a:ea typeface="+mn-ea"/>
              </a:rPr>
              <a:t>Xianfeng </a:t>
            </a:r>
            <a:r>
              <a:rPr lang="en-US" altLang="zh-CN" sz="2000" dirty="0" smtClean="0">
                <a:solidFill>
                  <a:srgbClr val="002060"/>
                </a:solidFill>
                <a:latin typeface="+mn-ea"/>
                <a:ea typeface="+mn-ea"/>
              </a:rPr>
              <a:t>Zhao</a:t>
            </a:r>
          </a:p>
          <a:p>
            <a:pPr algn="ctr">
              <a:lnSpc>
                <a:spcPct val="200000"/>
              </a:lnSpc>
            </a:pPr>
            <a:r>
              <a:rPr lang="en-US" altLang="zh-CN" sz="2000" b="1" dirty="0" smtClean="0">
                <a:solidFill>
                  <a:srgbClr val="002060"/>
                </a:solidFill>
                <a:latin typeface="+mn-ea"/>
                <a:ea typeface="+mn-ea"/>
              </a:rPr>
              <a:t>IH &amp; MMSec</a:t>
            </a:r>
            <a:r>
              <a:rPr lang="en-US" altLang="zh-CN" sz="2000" b="1" dirty="0" smtClean="0">
                <a:solidFill>
                  <a:srgbClr val="002060"/>
                </a:solidFill>
                <a:latin typeface="+mn-ea"/>
                <a:ea typeface="+mn-ea"/>
                <a:cs typeface="Times New Roman" panose="02020603050405020304" pitchFamily="18" charset="0"/>
              </a:rPr>
              <a:t>’</a:t>
            </a:r>
            <a:r>
              <a:rPr lang="en-US" altLang="zh-CN" sz="2000" b="1" dirty="0" smtClean="0">
                <a:solidFill>
                  <a:srgbClr val="002060"/>
                </a:solidFill>
                <a:latin typeface="+mn-ea"/>
                <a:ea typeface="+mn-ea"/>
              </a:rPr>
              <a:t>18</a:t>
            </a:r>
            <a:r>
              <a:rPr lang="en-US" altLang="zh-CN" sz="2000" b="1" dirty="0">
                <a:solidFill>
                  <a:srgbClr val="002060"/>
                </a:solidFill>
                <a:latin typeface="+mn-ea"/>
                <a:ea typeface="+mn-ea"/>
              </a:rPr>
              <a:t>, </a:t>
            </a:r>
            <a:r>
              <a:rPr lang="en-US" altLang="zh-CN" sz="2000" b="1" dirty="0">
                <a:solidFill>
                  <a:srgbClr val="002060"/>
                </a:solidFill>
                <a:latin typeface="+mn-ea"/>
                <a:ea typeface="+mn-ea"/>
              </a:rPr>
              <a:t> Innsbruck, Austria</a:t>
            </a:r>
          </a:p>
          <a:p>
            <a:pPr algn="ctr">
              <a:lnSpc>
                <a:spcPct val="200000"/>
              </a:lnSpc>
            </a:pPr>
            <a:endParaRPr lang="en-US" altLang="zh-CN" sz="2000" dirty="0" smtClean="0">
              <a:solidFill>
                <a:srgbClr val="002060"/>
              </a:solidFill>
              <a:latin typeface="+mn-ea"/>
              <a:ea typeface="+mn-ea"/>
            </a:endParaRPr>
          </a:p>
        </p:txBody>
      </p:sp>
    </p:spTree>
    <p:extLst>
      <p:ext uri="{BB962C8B-B14F-4D97-AF65-F5344CB8AC3E}">
        <p14:creationId xmlns:p14="http://schemas.microsoft.com/office/powerpoint/2010/main" val="24943850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8760"/>
            <a:ext cx="807739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rPr>
              <a:t>QMDCT coefficients matrix</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800" b="0" dirty="0">
                <a:latin typeface="Times New Roman" panose="02020603050405020304" pitchFamily="18" charset="0"/>
              </a:rPr>
              <a:t>Impact of steganography on MP3 audio</a:t>
            </a:r>
            <a:endParaRPr lang="en-US" altLang="zh-CN" sz="2800" b="0" dirty="0">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矩形 5"/>
              <p:cNvSpPr/>
              <p:nvPr/>
            </p:nvSpPr>
            <p:spPr>
              <a:xfrm>
                <a:off x="251520" y="2924944"/>
                <a:ext cx="3011244" cy="9840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𝑀</m:t>
                          </m:r>
                        </m:e>
                        <m:sub>
                          <m:r>
                            <a:rPr lang="zh-CN" altLang="en-US" i="1">
                              <a:latin typeface="Cambria Math" panose="02040503050406030204" pitchFamily="18" charset="0"/>
                            </a:rPr>
                            <m:t>𝑄𝑀𝐷𝐶𝑇</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1,1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1,</m:t>
                                    </m:r>
                                    <m:r>
                                      <a:rPr lang="zh-CN" altLang="en-US" i="1">
                                        <a:latin typeface="Cambria Math" panose="02040503050406030204" pitchFamily="18" charset="0"/>
                                      </a:rPr>
                                      <m:t>𝑗</m:t>
                                    </m:r>
                                  </m:sub>
                                </m:sSub>
                              </m:e>
                            </m:mr>
                            <m:mr>
                              <m:e>
                                <m:r>
                                  <a:rPr lang="zh-CN" altLang="en-US" i="0">
                                    <a:latin typeface="Cambria Math" panose="02040503050406030204" pitchFamily="18" charset="0"/>
                                  </a:rPr>
                                  <m:t>⋮</m:t>
                                </m:r>
                              </m:e>
                              <m:e>
                                <m:r>
                                  <a:rPr lang="zh-CN" altLang="en-US" i="0">
                                    <a:latin typeface="Cambria Math" panose="02040503050406030204" pitchFamily="18" charset="0"/>
                                  </a:rPr>
                                  <m:t>⋱</m:t>
                                </m:r>
                              </m:e>
                              <m:e>
                                <m:r>
                                  <a:rPr lang="zh-CN" altLang="en-US" i="0">
                                    <a:latin typeface="Cambria Math" panose="02040503050406030204" pitchFamily="18" charset="0"/>
                                  </a:rPr>
                                  <m:t>⋮</m:t>
                                </m:r>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sub>
                                </m:sSub>
                              </m:e>
                            </m:mr>
                          </m:m>
                        </m:e>
                      </m:d>
                    </m:oMath>
                  </m:oMathPara>
                </a14:m>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251520" y="2924944"/>
                <a:ext cx="3011244" cy="984052"/>
              </a:xfrm>
              <a:prstGeom prst="rect">
                <a:avLst/>
              </a:prstGeom>
              <a:blipFill rotWithShape="0">
                <a:blip r:embed="rId3"/>
                <a:stretch>
                  <a:fillRect/>
                </a:stretch>
              </a:blipFill>
            </p:spPr>
            <p:txBody>
              <a:bodyPr/>
              <a:lstStyle/>
              <a:p>
                <a:r>
                  <a:rPr lang="zh-CN" altLang="en-US">
                    <a:noFill/>
                  </a:rPr>
                  <a:t> </a:t>
                </a:r>
              </a:p>
            </p:txBody>
          </p:sp>
        </mc:Fallback>
      </mc:AlternateContent>
      <p:sp>
        <p:nvSpPr>
          <p:cNvPr id="8" name="文本框 7"/>
          <p:cNvSpPr txBox="1"/>
          <p:nvPr/>
        </p:nvSpPr>
        <p:spPr>
          <a:xfrm>
            <a:off x="4389242" y="6066366"/>
            <a:ext cx="3813589" cy="369332"/>
          </a:xfrm>
          <a:prstGeom prst="rect">
            <a:avLst/>
          </a:prstGeom>
          <a:noFill/>
        </p:spPr>
        <p:txBody>
          <a:bodyPr wrap="square" rtlCol="0">
            <a:spAutoFit/>
          </a:bodyPr>
          <a:lstStyle/>
          <a:p>
            <a:r>
              <a:rPr lang="en-US" altLang="zh-CN" dirty="0" smtClean="0"/>
              <a:t>Diagram of QMDCT coefficients matrix</a:t>
            </a:r>
            <a:endParaRPr lang="zh-CN" altLang="en-US" dirty="0"/>
          </a:p>
        </p:txBody>
      </p:sp>
      <p:pic>
        <p:nvPicPr>
          <p:cNvPr id="14" name="图片 13"/>
          <p:cNvPicPr>
            <a:picLocks noChangeAspect="1"/>
          </p:cNvPicPr>
          <p:nvPr/>
        </p:nvPicPr>
        <p:blipFill>
          <a:blip r:embed="rId4"/>
          <a:stretch>
            <a:fillRect/>
          </a:stretch>
        </p:blipFill>
        <p:spPr>
          <a:xfrm>
            <a:off x="3563888" y="1773043"/>
            <a:ext cx="5464298" cy="4219927"/>
          </a:xfrm>
          <a:prstGeom prst="rect">
            <a:avLst/>
          </a:prstGeom>
        </p:spPr>
      </p:pic>
      <mc:AlternateContent xmlns:mc="http://schemas.openxmlformats.org/markup-compatibility/2006">
        <mc:Choice xmlns:a14="http://schemas.microsoft.com/office/drawing/2010/main" Requires="a14">
          <p:sp>
            <p:nvSpPr>
              <p:cNvPr id="15" name="文本框 14"/>
              <p:cNvSpPr txBox="1"/>
              <p:nvPr/>
            </p:nvSpPr>
            <p:spPr>
              <a:xfrm>
                <a:off x="752613" y="4157060"/>
                <a:ext cx="20090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m:t>
                      </m:r>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 200]</m:t>
                      </m:r>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752613" y="4157060"/>
                <a:ext cx="2009058" cy="276999"/>
              </a:xfrm>
              <a:prstGeom prst="rect">
                <a:avLst/>
              </a:prstGeom>
              <a:blipFill rotWithShape="0">
                <a:blip r:embed="rId5"/>
                <a:stretch>
                  <a:fillRect l="-4242" t="-2222" r="-11818" b="-4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752613" y="4666516"/>
                <a:ext cx="10703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 380]</m:t>
                      </m:r>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16" name="文本框 15"/>
              <p:cNvSpPr txBox="1">
                <a:spLocks noRot="1" noChangeAspect="1" noMove="1" noResize="1" noEditPoints="1" noAdjustHandles="1" noChangeArrowheads="1" noChangeShapeType="1" noTextEdit="1"/>
              </p:cNvSpPr>
              <p:nvPr/>
            </p:nvSpPr>
            <p:spPr>
              <a:xfrm>
                <a:off x="752613" y="4666516"/>
                <a:ext cx="1070340" cy="276999"/>
              </a:xfrm>
              <a:prstGeom prst="rect">
                <a:avLst/>
              </a:prstGeom>
              <a:blipFill rotWithShape="0">
                <a:blip r:embed="rId6"/>
                <a:stretch>
                  <a:fillRect l="-10227" t="-2222" r="-14205" b="-4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77914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8760"/>
            <a:ext cx="807739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rPr>
              <a:t>QMDCT coefficients matrix</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800" b="0" dirty="0">
                <a:latin typeface="Times New Roman" panose="02020603050405020304" pitchFamily="18" charset="0"/>
              </a:rPr>
              <a:t>Impact of steganography on MP3 audio</a:t>
            </a:r>
            <a:endParaRPr lang="en-US" altLang="zh-CN" sz="2800" b="0" dirty="0">
              <a:latin typeface="Times New Roman" panose="02020603050405020304" pitchFamily="18" charset="0"/>
            </a:endParaRPr>
          </a:p>
        </p:txBody>
      </p:sp>
      <p:pic>
        <p:nvPicPr>
          <p:cNvPr id="108546" name="Picture 2" descr="https://camo.githubusercontent.com/7079595e5fd5efc060fadabfcaf7c0b5837720ef/68747470733a2f2f692e696d6775722e636f6d2f76444a3267576d2e6a70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44" y="3356992"/>
            <a:ext cx="8940210" cy="34135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0" name="矩形 9"/>
              <p:cNvSpPr/>
              <p:nvPr/>
            </p:nvSpPr>
            <p:spPr>
              <a:xfrm>
                <a:off x="683568" y="2036293"/>
                <a:ext cx="3396878" cy="9840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𝑀</m:t>
                          </m:r>
                        </m:e>
                        <m:sub>
                          <m:r>
                            <a:rPr lang="en-US" altLang="zh-CN" b="0" i="1" smtClean="0">
                              <a:latin typeface="Cambria Math" panose="02040503050406030204" pitchFamily="18" charset="0"/>
                            </a:rPr>
                            <m:t>𝑡</m:t>
                          </m:r>
                          <m:r>
                            <a:rPr lang="zh-CN" altLang="en-US" i="1">
                              <a:latin typeface="Cambria Math" panose="02040503050406030204" pitchFamily="18" charset="0"/>
                            </a:rPr>
                            <m:t>𝑄𝑀𝐷𝐶𝑇</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0">
                                        <a:latin typeface="Cambria Math" panose="02040503050406030204" pitchFamily="18" charset="0"/>
                                      </a:rPr>
                                      <m:t>1,1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0">
                                        <a:latin typeface="Cambria Math" panose="02040503050406030204" pitchFamily="18" charset="0"/>
                                      </a:rPr>
                                      <m:t>1,</m:t>
                                    </m:r>
                                    <m:r>
                                      <a:rPr lang="zh-CN" altLang="en-US" i="1">
                                        <a:latin typeface="Cambria Math" panose="02040503050406030204" pitchFamily="18" charset="0"/>
                                      </a:rPr>
                                      <m:t>𝑗</m:t>
                                    </m:r>
                                  </m:sub>
                                </m:sSub>
                              </m:e>
                            </m:mr>
                            <m:mr>
                              <m:e>
                                <m:r>
                                  <a:rPr lang="zh-CN" altLang="en-US" i="0">
                                    <a:latin typeface="Cambria Math" panose="02040503050406030204" pitchFamily="18" charset="0"/>
                                  </a:rPr>
                                  <m:t>⋮</m:t>
                                </m:r>
                              </m:e>
                              <m:e>
                                <m:r>
                                  <a:rPr lang="zh-CN" altLang="en-US" i="0">
                                    <a:latin typeface="Cambria Math" panose="02040503050406030204" pitchFamily="18" charset="0"/>
                                  </a:rPr>
                                  <m:t>⋱</m:t>
                                </m:r>
                              </m:e>
                              <m:e>
                                <m:r>
                                  <a:rPr lang="zh-CN" altLang="en-US" i="0">
                                    <a:latin typeface="Cambria Math" panose="02040503050406030204" pitchFamily="18" charset="0"/>
                                  </a:rPr>
                                  <m:t>⋮</m:t>
                                </m:r>
                              </m:e>
                            </m:mr>
                            <m:mr>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sub>
                                </m:sSub>
                              </m:e>
                            </m:mr>
                          </m:m>
                        </m:e>
                      </m:d>
                    </m:oMath>
                  </m:oMathPara>
                </a14:m>
                <a:endParaRPr lang="zh-CN" altLang="en-US" dirty="0"/>
              </a:p>
            </p:txBody>
          </p:sp>
        </mc:Choice>
        <mc:Fallback>
          <p:sp>
            <p:nvSpPr>
              <p:cNvPr id="10" name="矩形 9"/>
              <p:cNvSpPr>
                <a:spLocks noRot="1" noChangeAspect="1" noMove="1" noResize="1" noEditPoints="1" noAdjustHandles="1" noChangeArrowheads="1" noChangeShapeType="1" noTextEdit="1"/>
              </p:cNvSpPr>
              <p:nvPr/>
            </p:nvSpPr>
            <p:spPr>
              <a:xfrm>
                <a:off x="683568" y="2036293"/>
                <a:ext cx="3396878" cy="984052"/>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4080446" y="1969320"/>
                <a:ext cx="3396878" cy="11179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𝑡𝑄</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𝑇</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𝑇</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e>
                              <m:e>
                                <m:r>
                                  <a:rPr lang="en-US" altLang="zh-CN" b="0" i="1" smtClean="0">
                                    <a:latin typeface="Cambria Math" panose="02040503050406030204" pitchFamily="18" charset="0"/>
                                  </a:rPr>
                                  <m:t>−</m:t>
                                </m:r>
                                <m:r>
                                  <a:rPr lang="en-US" altLang="zh-CN" b="0" i="1" smtClean="0">
                                    <a:latin typeface="Cambria Math" panose="02040503050406030204" pitchFamily="18" charset="0"/>
                                  </a:rPr>
                                  <m:t>𝑇</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&lt;</m:t>
                                    </m:r>
                                    <m:r>
                                      <a:rPr lang="en-US" altLang="zh-CN" i="1">
                                        <a:latin typeface="Cambria Math" panose="02040503050406030204" pitchFamily="18" charset="0"/>
                                      </a:rPr>
                                      <m:t>𝑄</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rPr>
                                  <m:t>&lt;</m:t>
                                </m:r>
                                <m:r>
                                  <a:rPr lang="en-US" altLang="zh-CN" b="0" i="1" smtClean="0">
                                    <a:latin typeface="Cambria Math" panose="02040503050406030204" pitchFamily="18" charset="0"/>
                                  </a:rPr>
                                  <m:t>𝑇</m:t>
                                </m:r>
                              </m:e>
                            </m:mr>
                            <m:mr>
                              <m:e>
                                <m:r>
                                  <a:rPr lang="en-US" altLang="zh-CN" b="0" i="1" smtClean="0">
                                    <a:latin typeface="Cambria Math" panose="02040503050406030204" pitchFamily="18" charset="0"/>
                                  </a:rPr>
                                  <m:t>−</m:t>
                                </m:r>
                                <m:r>
                                  <a:rPr lang="en-US" altLang="zh-CN" b="0" i="1" smtClean="0">
                                    <a:latin typeface="Cambria Math" panose="02040503050406030204" pitchFamily="18" charset="0"/>
                                  </a:rPr>
                                  <m:t>𝑇</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m:t>
                                </m:r>
                                <m:r>
                                  <a:rPr lang="en-US" altLang="zh-CN" i="1">
                                    <a:latin typeface="Cambria Math" panose="02040503050406030204" pitchFamily="18" charset="0"/>
                                  </a:rPr>
                                  <m:t>𝑇</m:t>
                                </m:r>
                              </m:e>
                            </m:mr>
                          </m:m>
                        </m:e>
                      </m:d>
                    </m:oMath>
                  </m:oMathPara>
                </a14:m>
                <a:endParaRPr lang="zh-CN" altLang="en-US" dirty="0"/>
              </a:p>
            </p:txBody>
          </p:sp>
        </mc:Choice>
        <mc:Fallback>
          <p:sp>
            <p:nvSpPr>
              <p:cNvPr id="13" name="矩形 12"/>
              <p:cNvSpPr>
                <a:spLocks noRot="1" noChangeAspect="1" noMove="1" noResize="1" noEditPoints="1" noAdjustHandles="1" noChangeArrowheads="1" noChangeShapeType="1" noTextEdit="1"/>
              </p:cNvSpPr>
              <p:nvPr/>
            </p:nvSpPr>
            <p:spPr>
              <a:xfrm>
                <a:off x="4080446" y="1969320"/>
                <a:ext cx="3396878" cy="1117998"/>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7477324" y="2634671"/>
                <a:ext cx="93833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𝑇</m:t>
                      </m:r>
                      <m:r>
                        <a:rPr lang="en-US" altLang="zh-CN" b="0" i="1" smtClean="0">
                          <a:latin typeface="Cambria Math" panose="02040503050406030204" pitchFamily="18" charset="0"/>
                        </a:rPr>
                        <m:t>=15</m:t>
                      </m:r>
                    </m:oMath>
                  </m:oMathPara>
                </a14:m>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7477324" y="2634671"/>
                <a:ext cx="938334" cy="369332"/>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58646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485534"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rPr>
              <a:t>Diagram of </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800" b="0" dirty="0">
                <a:latin typeface="Times New Roman" panose="02020603050405020304" pitchFamily="18" charset="0"/>
              </a:rPr>
              <a:t>Impact of steganography on MP3 audio</a:t>
            </a:r>
            <a:endParaRPr lang="en-US" altLang="zh-CN" sz="2400" b="0" dirty="0">
              <a:latin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251520" y="2060848"/>
            <a:ext cx="4190857" cy="3245592"/>
          </a:xfrm>
          <a:prstGeom prst="rect">
            <a:avLst/>
          </a:prstGeom>
        </p:spPr>
      </p:pic>
      <p:pic>
        <p:nvPicPr>
          <p:cNvPr id="8" name="图片 7"/>
          <p:cNvPicPr>
            <a:picLocks noChangeAspect="1"/>
          </p:cNvPicPr>
          <p:nvPr/>
        </p:nvPicPr>
        <p:blipFill>
          <a:blip r:embed="rId4"/>
          <a:stretch>
            <a:fillRect/>
          </a:stretch>
        </p:blipFill>
        <p:spPr>
          <a:xfrm>
            <a:off x="4499991" y="2311824"/>
            <a:ext cx="4582952" cy="2748355"/>
          </a:xfrm>
          <a:prstGeom prst="rect">
            <a:avLst/>
          </a:prstGeom>
        </p:spPr>
      </p:pic>
      <p:sp>
        <p:nvSpPr>
          <p:cNvPr id="9" name="矩形 8"/>
          <p:cNvSpPr/>
          <p:nvPr/>
        </p:nvSpPr>
        <p:spPr>
          <a:xfrm>
            <a:off x="793238" y="5306440"/>
            <a:ext cx="2949012" cy="369332"/>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Waveform in the time domain</a:t>
            </a:r>
          </a:p>
        </p:txBody>
      </p:sp>
      <p:sp>
        <p:nvSpPr>
          <p:cNvPr id="10" name="矩形 9"/>
          <p:cNvSpPr/>
          <p:nvPr/>
        </p:nvSpPr>
        <p:spPr>
          <a:xfrm>
            <a:off x="5004048" y="5306440"/>
            <a:ext cx="3920945" cy="369332"/>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Diagram of QMDCT coefficients matrix</a:t>
            </a:r>
            <a:endParaRPr lang="zh-CN" altLang="en-US"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719014" y="5877272"/>
            <a:ext cx="3348930" cy="646331"/>
          </a:xfrm>
          <a:prstGeom prst="rect">
            <a:avLst/>
          </a:prstGeom>
          <a:noFill/>
        </p:spPr>
        <p:txBody>
          <a:bodyPr wrap="square" rtlCol="0">
            <a:spAutoFit/>
          </a:bodyPr>
          <a:lstStyle/>
          <a:p>
            <a:r>
              <a:rPr lang="en-US" altLang="zh-CN" dirty="0" smtClean="0">
                <a:solidFill>
                  <a:srgbClr val="3399FF"/>
                </a:solidFill>
              </a:rPr>
              <a:t>Blue</a:t>
            </a:r>
            <a:r>
              <a:rPr lang="en-US" altLang="zh-CN" dirty="0" smtClean="0"/>
              <a:t> line: cover signal</a:t>
            </a:r>
          </a:p>
          <a:p>
            <a:r>
              <a:rPr lang="en-US" altLang="zh-CN" dirty="0" smtClean="0">
                <a:solidFill>
                  <a:srgbClr val="FF0000"/>
                </a:solidFill>
              </a:rPr>
              <a:t>Red</a:t>
            </a:r>
            <a:r>
              <a:rPr lang="en-US" altLang="zh-CN" dirty="0" smtClean="0"/>
              <a:t>  line: diff signal (cover - stego)</a:t>
            </a:r>
            <a:endParaRPr lang="zh-CN" altLang="en-US" dirty="0"/>
          </a:p>
        </p:txBody>
      </p:sp>
      <p:sp>
        <p:nvSpPr>
          <p:cNvPr id="15" name="文本框 14"/>
          <p:cNvSpPr txBox="1"/>
          <p:nvPr/>
        </p:nvSpPr>
        <p:spPr>
          <a:xfrm>
            <a:off x="4969798" y="5877271"/>
            <a:ext cx="3850674" cy="369332"/>
          </a:xfrm>
          <a:prstGeom prst="rect">
            <a:avLst/>
          </a:prstGeom>
          <a:noFill/>
        </p:spPr>
        <p:txBody>
          <a:bodyPr wrap="square" rtlCol="0">
            <a:spAutoFit/>
          </a:bodyPr>
          <a:lstStyle/>
          <a:p>
            <a:r>
              <a:rPr lang="en-US" altLang="zh-CN" dirty="0" smtClean="0"/>
              <a:t>Weight points: diff signal (cover – stego)</a:t>
            </a:r>
          </a:p>
        </p:txBody>
      </p:sp>
    </p:spTree>
    <p:extLst>
      <p:ext uri="{BB962C8B-B14F-4D97-AF65-F5344CB8AC3E}">
        <p14:creationId xmlns:p14="http://schemas.microsoft.com/office/powerpoint/2010/main" val="32009322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Impact of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Steganography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on MP3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Audio</a:t>
            </a:r>
            <a:endParaRPr lang="en-US" altLang="zh-CN" sz="3200" dirty="0" smtClean="0">
              <a:solidFill>
                <a:schemeClr val="bg1">
                  <a:lumMod val="95000"/>
                </a:schemeClr>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3. </a:t>
            </a:r>
            <a:r>
              <a:rPr lang="en-US" altLang="zh-CN" sz="3200" dirty="0" smtClean="0">
                <a:latin typeface="Times New Roman" panose="02020603050405020304" pitchFamily="18" charset="0"/>
                <a:cs typeface="Times New Roman" panose="02020603050405020304" pitchFamily="18" charset="0"/>
              </a:rPr>
              <a:t>Structure </a:t>
            </a:r>
            <a:r>
              <a:rPr lang="en-US" altLang="zh-CN" sz="3200" dirty="0" smtClean="0">
                <a:latin typeface="Times New Roman" panose="02020603050405020304" pitchFamily="18" charset="0"/>
                <a:cs typeface="Times New Roman" panose="02020603050405020304" pitchFamily="18" charset="0"/>
              </a:rPr>
              <a:t>of </a:t>
            </a:r>
            <a:r>
              <a:rPr lang="en-US" altLang="zh-CN" sz="3200" dirty="0" smtClean="0">
                <a:latin typeface="Times New Roman" panose="02020603050405020304" pitchFamily="18" charset="0"/>
                <a:cs typeface="Times New Roman" panose="02020603050405020304" pitchFamily="18" charset="0"/>
              </a:rPr>
              <a:t>Network</a:t>
            </a:r>
            <a:endParaRPr lang="en-US" altLang="zh-CN" sz="3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4. Experiments and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2582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Structure of Wang Deep Audio Steganalysis Network (</a:t>
            </a:r>
            <a:r>
              <a:rPr lang="en-US" altLang="zh-CN" sz="2200" b="1" dirty="0" smtClean="0">
                <a:latin typeface="Times New Roman" panose="02020603050405020304" pitchFamily="18" charset="0"/>
                <a:cs typeface="Times New Roman" panose="02020603050405020304" pitchFamily="18" charset="0"/>
                <a:sym typeface="+mn-ea"/>
              </a:rPr>
              <a:t>WDASN</a:t>
            </a:r>
            <a:r>
              <a:rPr lang="en-US" altLang="zh-CN" sz="2200" dirty="0" smtClean="0">
                <a:latin typeface="Times New Roman" panose="02020603050405020304" pitchFamily="18" charset="0"/>
                <a:cs typeface="Times New Roman" panose="02020603050405020304" pitchFamily="18" charset="0"/>
                <a:sym typeface="+mn-ea"/>
              </a:rPr>
              <a:t>)</a:t>
            </a:r>
            <a:endParaRPr lang="zh-CN" altLang="en-US" sz="2200" dirty="0"/>
          </a:p>
        </p:txBody>
      </p:sp>
      <p:pic>
        <p:nvPicPr>
          <p:cNvPr id="6" name="图片 5"/>
          <p:cNvPicPr>
            <a:picLocks noChangeAspect="1"/>
          </p:cNvPicPr>
          <p:nvPr/>
        </p:nvPicPr>
        <p:blipFill>
          <a:blip r:embed="rId3"/>
          <a:stretch>
            <a:fillRect/>
          </a:stretch>
        </p:blipFill>
        <p:spPr>
          <a:xfrm>
            <a:off x="1503377" y="1653039"/>
            <a:ext cx="6316757" cy="4898008"/>
          </a:xfrm>
          <a:prstGeom prst="rect">
            <a:avLst/>
          </a:prstGeom>
        </p:spPr>
      </p:pic>
      <p:sp>
        <p:nvSpPr>
          <p:cNvPr id="8"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Structure of Network</a:t>
            </a:r>
            <a:endParaRPr lang="en-US" altLang="zh-CN" sz="2800" b="0" dirty="0">
              <a:latin typeface="Times New Roman" panose="02020603050405020304" pitchFamily="18" charset="0"/>
            </a:endParaRPr>
          </a:p>
        </p:txBody>
      </p:sp>
      <p:sp>
        <p:nvSpPr>
          <p:cNvPr id="9" name="对话气泡: 圆角矩形 11">
            <a:extLst>
              <a:ext uri="{FF2B5EF4-FFF2-40B4-BE49-F238E27FC236}">
                <a16:creationId xmlns="" xmlns:a16="http://schemas.microsoft.com/office/drawing/2014/main" id="{F91F0225-BA94-49D4-91B2-1798F5CFD56A}"/>
              </a:ext>
            </a:extLst>
          </p:cNvPr>
          <p:cNvSpPr/>
          <p:nvPr/>
        </p:nvSpPr>
        <p:spPr>
          <a:xfrm>
            <a:off x="107504" y="2348880"/>
            <a:ext cx="1253727" cy="646986"/>
          </a:xfrm>
          <a:prstGeom prst="wedgeRoundRectCallout">
            <a:avLst>
              <a:gd name="adj1" fmla="val 72864"/>
              <a:gd name="adj2" fmla="val -50434"/>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“Enlarge” stego signal</a:t>
            </a:r>
            <a:endParaRPr lang="zh-CN" altLang="en-US" sz="1600" b="1" dirty="0">
              <a:ln w="10541" cmpd="sng">
                <a:noFill/>
                <a:prstDash val="solid"/>
              </a:ln>
            </a:endParaRPr>
          </a:p>
        </p:txBody>
      </p:sp>
      <p:sp>
        <p:nvSpPr>
          <p:cNvPr id="10" name="对话气泡: 圆角矩形 11">
            <a:extLst>
              <a:ext uri="{FF2B5EF4-FFF2-40B4-BE49-F238E27FC236}">
                <a16:creationId xmlns="" xmlns:a16="http://schemas.microsoft.com/office/drawing/2014/main" id="{F91F0225-BA94-49D4-91B2-1798F5CFD56A}"/>
              </a:ext>
            </a:extLst>
          </p:cNvPr>
          <p:cNvSpPr/>
          <p:nvPr/>
        </p:nvSpPr>
        <p:spPr>
          <a:xfrm>
            <a:off x="179512" y="1711540"/>
            <a:ext cx="1196379" cy="374571"/>
          </a:xfrm>
          <a:prstGeom prst="wedgeRoundRectCallout">
            <a:avLst>
              <a:gd name="adj1" fmla="val 71129"/>
              <a:gd name="adj2" fmla="val 13362"/>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Input data</a:t>
            </a:r>
            <a:endParaRPr lang="zh-CN" altLang="en-US" sz="1600" b="1" dirty="0">
              <a:ln w="10541" cmpd="sng">
                <a:noFill/>
                <a:prstDash val="solid"/>
              </a:ln>
            </a:endParaRPr>
          </a:p>
        </p:txBody>
      </p:sp>
      <p:sp>
        <p:nvSpPr>
          <p:cNvPr id="11" name="对话气泡: 圆角矩形 11">
            <a:extLst>
              <a:ext uri="{FF2B5EF4-FFF2-40B4-BE49-F238E27FC236}">
                <a16:creationId xmlns="" xmlns:a16="http://schemas.microsoft.com/office/drawing/2014/main" id="{F91F0225-BA94-49D4-91B2-1798F5CFD56A}"/>
              </a:ext>
            </a:extLst>
          </p:cNvPr>
          <p:cNvSpPr/>
          <p:nvPr/>
        </p:nvSpPr>
        <p:spPr>
          <a:xfrm>
            <a:off x="44591" y="4102043"/>
            <a:ext cx="1436702" cy="646986"/>
          </a:xfrm>
          <a:prstGeom prst="wedgeRoundRectCallout">
            <a:avLst>
              <a:gd name="adj1" fmla="val 50420"/>
              <a:gd name="adj2" fmla="val 81084"/>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Convolutional block</a:t>
            </a:r>
            <a:endParaRPr lang="zh-CN" altLang="en-US" sz="1600" b="1" dirty="0">
              <a:ln w="10541" cmpd="sng">
                <a:noFill/>
                <a:prstDash val="solid"/>
              </a:ln>
            </a:endParaRPr>
          </a:p>
        </p:txBody>
      </p:sp>
      <p:sp>
        <p:nvSpPr>
          <p:cNvPr id="12" name="对话气泡: 圆角矩形 11">
            <a:extLst>
              <a:ext uri="{FF2B5EF4-FFF2-40B4-BE49-F238E27FC236}">
                <a16:creationId xmlns="" xmlns:a16="http://schemas.microsoft.com/office/drawing/2014/main" id="{F91F0225-BA94-49D4-91B2-1798F5CFD56A}"/>
              </a:ext>
            </a:extLst>
          </p:cNvPr>
          <p:cNvSpPr/>
          <p:nvPr/>
        </p:nvSpPr>
        <p:spPr>
          <a:xfrm>
            <a:off x="7919864" y="3645024"/>
            <a:ext cx="1224136" cy="646986"/>
          </a:xfrm>
          <a:prstGeom prst="wedgeRoundRectCallout">
            <a:avLst>
              <a:gd name="adj1" fmla="val -67891"/>
              <a:gd name="adj2" fmla="val 46487"/>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Activation function</a:t>
            </a:r>
            <a:endParaRPr lang="zh-CN" altLang="en-US" sz="1600" b="1" dirty="0">
              <a:ln w="10541" cmpd="sng">
                <a:noFill/>
                <a:prstDash val="solid"/>
              </a:ln>
            </a:endParaRPr>
          </a:p>
        </p:txBody>
      </p:sp>
      <p:sp>
        <p:nvSpPr>
          <p:cNvPr id="13" name="对话气泡: 圆角矩形 11">
            <a:extLst>
              <a:ext uri="{FF2B5EF4-FFF2-40B4-BE49-F238E27FC236}">
                <a16:creationId xmlns="" xmlns:a16="http://schemas.microsoft.com/office/drawing/2014/main" id="{F91F0225-BA94-49D4-91B2-1798F5CFD56A}"/>
              </a:ext>
            </a:extLst>
          </p:cNvPr>
          <p:cNvSpPr/>
          <p:nvPr/>
        </p:nvSpPr>
        <p:spPr>
          <a:xfrm>
            <a:off x="58092" y="5667920"/>
            <a:ext cx="1436702" cy="374571"/>
          </a:xfrm>
          <a:prstGeom prst="wedgeRoundRectCallout">
            <a:avLst>
              <a:gd name="adj1" fmla="val 56939"/>
              <a:gd name="adj2" fmla="val 105242"/>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Subsampling</a:t>
            </a:r>
            <a:endParaRPr lang="zh-CN" altLang="en-US" sz="1600" b="1" dirty="0">
              <a:ln w="10541" cmpd="sng">
                <a:noFill/>
                <a:prstDash val="solid"/>
              </a:ln>
            </a:endParaRPr>
          </a:p>
        </p:txBody>
      </p:sp>
      <p:sp>
        <p:nvSpPr>
          <p:cNvPr id="14" name="对话气泡: 圆角矩形 11">
            <a:extLst>
              <a:ext uri="{FF2B5EF4-FFF2-40B4-BE49-F238E27FC236}">
                <a16:creationId xmlns="" xmlns:a16="http://schemas.microsoft.com/office/drawing/2014/main" id="{F91F0225-BA94-49D4-91B2-1798F5CFD56A}"/>
              </a:ext>
            </a:extLst>
          </p:cNvPr>
          <p:cNvSpPr/>
          <p:nvPr/>
        </p:nvSpPr>
        <p:spPr>
          <a:xfrm>
            <a:off x="6196067" y="2062240"/>
            <a:ext cx="1224136" cy="646986"/>
          </a:xfrm>
          <a:prstGeom prst="wedgeRoundRectCallout">
            <a:avLst>
              <a:gd name="adj1" fmla="val -63612"/>
              <a:gd name="adj2" fmla="val 44279"/>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Activation function</a:t>
            </a:r>
            <a:endParaRPr lang="zh-CN" altLang="en-US" sz="1600" b="1" dirty="0">
              <a:ln w="10541" cmpd="sng">
                <a:noFill/>
                <a:prstDash val="solid"/>
              </a:ln>
            </a:endParaRPr>
          </a:p>
        </p:txBody>
      </p:sp>
      <p:sp>
        <p:nvSpPr>
          <p:cNvPr id="15" name="对话气泡: 圆角矩形 11">
            <a:extLst>
              <a:ext uri="{FF2B5EF4-FFF2-40B4-BE49-F238E27FC236}">
                <a16:creationId xmlns="" xmlns:a16="http://schemas.microsoft.com/office/drawing/2014/main" id="{F91F0225-BA94-49D4-91B2-1798F5CFD56A}"/>
              </a:ext>
            </a:extLst>
          </p:cNvPr>
          <p:cNvSpPr/>
          <p:nvPr/>
        </p:nvSpPr>
        <p:spPr>
          <a:xfrm>
            <a:off x="7987828" y="4653136"/>
            <a:ext cx="900608" cy="646986"/>
          </a:xfrm>
          <a:prstGeom prst="wedgeRoundRectCallout">
            <a:avLst>
              <a:gd name="adj1" fmla="val -82378"/>
              <a:gd name="adj2" fmla="val 43543"/>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Size of Output</a:t>
            </a:r>
            <a:endParaRPr lang="zh-CN" altLang="en-US" sz="1600" b="1" dirty="0">
              <a:ln w="10541" cmpd="sng">
                <a:noFill/>
                <a:prstDash val="solid"/>
              </a:ln>
            </a:endParaRPr>
          </a:p>
        </p:txBody>
      </p:sp>
    </p:spTree>
    <p:extLst>
      <p:ext uri="{BB962C8B-B14F-4D97-AF65-F5344CB8AC3E}">
        <p14:creationId xmlns:p14="http://schemas.microsoft.com/office/powerpoint/2010/main" val="36659720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728175650"/>
              </p:ext>
            </p:extLst>
          </p:nvPr>
        </p:nvGraphicFramePr>
        <p:xfrm>
          <a:off x="341276" y="1916832"/>
          <a:ext cx="8640959" cy="370445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b</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 in the first group</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84.51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c</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first two 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87.13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first four 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79.46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12000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e</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all batch normalization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50.67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f</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high pass filter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88.87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10000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g</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all 1 × 1 convolutional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86.73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h</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Average pooling layer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56.21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8" name="文本框 7"/>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en-US" altLang="zh-CN" sz="2200" dirty="0" smtClean="0">
                <a:latin typeface="Times New Roman" panose="02020603050405020304" pitchFamily="18" charset="0"/>
                <a:cs typeface="Times New Roman" panose="02020603050405020304" pitchFamily="18" charset="0"/>
                <a:sym typeface="+mn-ea"/>
              </a:rPr>
              <a:t> Fine-tune </a:t>
            </a:r>
            <a:r>
              <a:rPr lang="en-US" altLang="zh-CN" sz="2200" dirty="0" smtClean="0">
                <a:latin typeface="Times New Roman" panose="02020603050405020304" pitchFamily="18" charset="0"/>
                <a:cs typeface="Times New Roman" panose="02020603050405020304" pitchFamily="18" charset="0"/>
                <a:sym typeface="+mn-ea"/>
              </a:rPr>
              <a:t>of the </a:t>
            </a:r>
            <a:r>
              <a:rPr lang="en-US" altLang="zh-CN" sz="2200" dirty="0" smtClean="0">
                <a:latin typeface="Times New Roman" panose="02020603050405020304" pitchFamily="18" charset="0"/>
                <a:cs typeface="Times New Roman" panose="02020603050405020304" pitchFamily="18" charset="0"/>
                <a:sym typeface="+mn-ea"/>
              </a:rPr>
              <a:t>network</a:t>
            </a:r>
            <a:endParaRPr lang="zh-CN" altLang="en-US" sz="2200" dirty="0"/>
          </a:p>
        </p:txBody>
      </p:sp>
      <p:sp>
        <p:nvSpPr>
          <p:cNvPr id="9" name="矩形 8"/>
          <p:cNvSpPr/>
          <p:nvPr/>
        </p:nvSpPr>
        <p:spPr>
          <a:xfrm>
            <a:off x="755576" y="5900027"/>
            <a:ext cx="5290423" cy="400110"/>
          </a:xfrm>
          <a:prstGeom prst="rect">
            <a:avLst/>
          </a:prstGeom>
        </p:spPr>
        <p:txBody>
          <a:bodyPr wrap="none">
            <a:spAutoFit/>
          </a:bodyPr>
          <a:lstStyle/>
          <a:p>
            <a:r>
              <a:rPr lang="en-US" altLang="zh-CN" sz="2000" dirty="0" smtClean="0">
                <a:solidFill>
                  <a:srgbClr val="FF0000"/>
                </a:solidFill>
                <a:latin typeface="Times New Roman" panose="02020603050405020304" pitchFamily="18" charset="0"/>
                <a:cs typeface="Times New Roman" panose="02020603050405020304" pitchFamily="18" charset="0"/>
              </a:rPr>
              <a:t>Experimental setting: EECS</a:t>
            </a:r>
            <a:r>
              <a:rPr lang="en-US" altLang="zh-CN" sz="2000" dirty="0" smtClean="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128kbps</a:t>
            </a:r>
            <a:r>
              <a:rPr lang="en-US" altLang="zh-CN" sz="2000" dirty="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a:t>
            </a:r>
            <a:r>
              <a:rPr lang="en-US" altLang="zh-CN" sz="2000" dirty="0" smtClean="0">
                <a:solidFill>
                  <a:srgbClr val="FF0000"/>
                </a:solidFill>
                <a:latin typeface="Times New Roman" panose="02020603050405020304" pitchFamily="18" charset="0"/>
                <a:cs typeface="Times New Roman" panose="02020603050405020304" pitchFamily="18" charset="0"/>
              </a:rPr>
              <a:t>W=2, H=7</a:t>
            </a:r>
            <a:endParaRPr lang="en-US" altLang="zh-CN" sz="2000" dirty="0" smtClean="0">
              <a:solidFill>
                <a:srgbClr val="FF0000"/>
              </a:solidFill>
              <a:latin typeface="Times New Roman" panose="02020603050405020304" pitchFamily="18" charset="0"/>
              <a:cs typeface="Times New Roman" panose="02020603050405020304" pitchFamily="18" charset="0"/>
            </a:endParaRPr>
          </a:p>
        </p:txBody>
      </p:sp>
      <p:sp>
        <p:nvSpPr>
          <p:cNvPr id="7"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Structure of Network</a:t>
            </a:r>
            <a:endParaRPr lang="en-US" altLang="zh-CN" sz="2800" b="0" dirty="0">
              <a:latin typeface="Times New Roman" panose="02020603050405020304" pitchFamily="18" charset="0"/>
            </a:endParaRPr>
          </a:p>
        </p:txBody>
      </p:sp>
    </p:spTree>
    <p:extLst>
      <p:ext uri="{BB962C8B-B14F-4D97-AF65-F5344CB8AC3E}">
        <p14:creationId xmlns:p14="http://schemas.microsoft.com/office/powerpoint/2010/main" val="19040908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091969464"/>
              </p:ext>
            </p:extLst>
          </p:nvPr>
        </p:nvGraphicFramePr>
        <p:xfrm>
          <a:off x="338042" y="1898496"/>
          <a:ext cx="8640959" cy="370445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err="1" smtClean="0">
                          <a:solidFill>
                            <a:schemeClr val="tx1"/>
                          </a:solidFill>
                          <a:latin typeface="Times New Roman" panose="02020603050405020304" pitchFamily="18" charset="0"/>
                          <a:cs typeface="Times New Roman" panose="02020603050405020304" pitchFamily="18" charset="0"/>
                        </a:rPr>
                        <a:t>i</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Convolutional layer with stride 2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60.75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j</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the convolutional kernel with 5 × 5 kernel</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90.36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k</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top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87.66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l</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bottom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88.35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m</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 and introduce the</a:t>
                      </a:r>
                      <a:r>
                        <a:rPr lang="en-US" altLang="zh-CN" sz="1800" b="0" kern="1200" baseline="0" dirty="0" smtClean="0">
                          <a:solidFill>
                            <a:schemeClr val="tx1"/>
                          </a:solidFill>
                          <a:latin typeface="Times New Roman" panose="02020603050405020304" pitchFamily="18" charset="0"/>
                          <a:ea typeface="+mn-ea"/>
                          <a:cs typeface="Times New Roman" panose="02020603050405020304" pitchFamily="18" charset="0"/>
                        </a:rPr>
                        <a:t>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ABS layer at the top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58.27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51.09</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o</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Deepen the network to 7 blocks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88.54</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8" name="矩形 7"/>
          <p:cNvSpPr/>
          <p:nvPr/>
        </p:nvSpPr>
        <p:spPr>
          <a:xfrm>
            <a:off x="755576" y="5900027"/>
            <a:ext cx="4703724" cy="400110"/>
          </a:xfrm>
          <a:prstGeom prst="rect">
            <a:avLst/>
          </a:prstGeom>
        </p:spPr>
        <p:txBody>
          <a:bodyPr wrap="none">
            <a:spAutoFit/>
          </a:bodyPr>
          <a:lstStyle/>
          <a:p>
            <a:r>
              <a:rPr lang="en-US" altLang="zh-CN" sz="2000" dirty="0" smtClean="0">
                <a:solidFill>
                  <a:srgbClr val="FF0000"/>
                </a:solidFill>
                <a:latin typeface="Times New Roman" panose="02020603050405020304" pitchFamily="18" charset="0"/>
                <a:cs typeface="Times New Roman" panose="02020603050405020304" pitchFamily="18" charset="0"/>
              </a:rPr>
              <a:t>Experimental setting: EECS</a:t>
            </a:r>
            <a:r>
              <a:rPr lang="en-US" altLang="zh-CN" sz="2000" dirty="0" smtClean="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128kbps</a:t>
            </a:r>
            <a:r>
              <a:rPr lang="en-US" altLang="zh-CN" sz="2000" dirty="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W=2</a:t>
            </a:r>
          </a:p>
        </p:txBody>
      </p:sp>
      <p:sp>
        <p:nvSpPr>
          <p:cNvPr id="9" name="文本框 8"/>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en-US" altLang="zh-CN" sz="2200" dirty="0" smtClean="0">
                <a:latin typeface="Times New Roman" panose="02020603050405020304" pitchFamily="18" charset="0"/>
                <a:cs typeface="Times New Roman" panose="02020603050405020304" pitchFamily="18" charset="0"/>
                <a:sym typeface="+mn-ea"/>
              </a:rPr>
              <a:t> Fine-tune </a:t>
            </a:r>
            <a:r>
              <a:rPr lang="en-US" altLang="zh-CN" sz="2200" dirty="0" smtClean="0">
                <a:latin typeface="Times New Roman" panose="02020603050405020304" pitchFamily="18" charset="0"/>
                <a:cs typeface="Times New Roman" panose="02020603050405020304" pitchFamily="18" charset="0"/>
                <a:sym typeface="+mn-ea"/>
              </a:rPr>
              <a:t>of the </a:t>
            </a:r>
            <a:r>
              <a:rPr lang="en-US" altLang="zh-CN" sz="2200" dirty="0" smtClean="0">
                <a:latin typeface="Times New Roman" panose="02020603050405020304" pitchFamily="18" charset="0"/>
                <a:cs typeface="Times New Roman" panose="02020603050405020304" pitchFamily="18" charset="0"/>
                <a:sym typeface="+mn-ea"/>
              </a:rPr>
              <a:t>network</a:t>
            </a:r>
            <a:endParaRPr lang="zh-CN" altLang="en-US" sz="2200" dirty="0"/>
          </a:p>
        </p:txBody>
      </p:sp>
      <p:sp>
        <p:nvSpPr>
          <p:cNvPr id="10"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24543924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High Pass Filter (HPF)</a:t>
            </a:r>
            <a:endParaRPr lang="zh-CN" altLang="en-US" sz="2200" dirty="0"/>
          </a:p>
        </p:txBody>
      </p:sp>
      <mc:AlternateContent xmlns:mc="http://schemas.openxmlformats.org/markup-compatibility/2006">
        <mc:Choice xmlns:a14="http://schemas.microsoft.com/office/drawing/2010/main" Requires="a14">
          <p:graphicFrame>
            <p:nvGraphicFramePr>
              <p:cNvPr id="7" name="表格 6"/>
              <p:cNvGraphicFramePr>
                <a:graphicFrameLocks noGrp="1"/>
              </p:cNvGraphicFramePr>
              <p:nvPr>
                <p:extLst>
                  <p:ext uri="{D42A27DB-BD31-4B8C-83A1-F6EECF244321}">
                    <p14:modId xmlns:p14="http://schemas.microsoft.com/office/powerpoint/2010/main" val="1918445522"/>
                  </p:ext>
                </p:extLst>
              </p:nvPr>
            </p:nvGraphicFramePr>
            <p:xfrm>
              <a:off x="251520" y="2014056"/>
              <a:ext cx="5256320" cy="4079240"/>
            </p:xfrm>
            <a:graphic>
              <a:graphicData uri="http://schemas.openxmlformats.org/drawingml/2006/table">
                <a:tbl>
                  <a:tblPr firstRow="1" bandRow="1">
                    <a:tableStyleId>{5C22544A-7EE6-4342-B048-85BDC9FD1C3A}</a:tableStyleId>
                  </a:tblPr>
                  <a:tblGrid>
                    <a:gridCol w="792088"/>
                    <a:gridCol w="432048"/>
                    <a:gridCol w="864096"/>
                    <a:gridCol w="792088"/>
                    <a:gridCol w="792000"/>
                    <a:gridCol w="792000"/>
                    <a:gridCol w="792000"/>
                  </a:tblGrid>
                  <a:tr h="370840">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Bitrate</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W</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Origin</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𝑟</m:t>
                                    </m:r>
                                  </m:sub>
                                  <m:sup>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𝑟</m:t>
                                    </m:r>
                                  </m:sub>
                                  <m:sup>
                                    <m:r>
                                      <a:rPr lang="en-US"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𝑐</m:t>
                                    </m:r>
                                  </m:sub>
                                  <m:sup>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𝑐</m:t>
                                    </m:r>
                                  </m:sub>
                                  <m:sup>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8.75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16.52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23.68</a:t>
                          </a:r>
                          <a:endParaRPr lang="zh-CN" altLang="en-US" sz="1600" b="1" dirty="0" smtClean="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11.70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14.46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6.94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10.03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6.57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9.65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4.59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6.66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2.42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4.77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7.04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1.99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5.81</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2.74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9.53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25.42</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18.55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6.08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11.61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16.84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11.06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6.29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9.25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4.26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6.48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2.58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5.04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7.43</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3.40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Choice>
        <mc:Fallback>
          <p:graphicFrame>
            <p:nvGraphicFramePr>
              <p:cNvPr id="7" name="表格 6"/>
              <p:cNvGraphicFramePr>
                <a:graphicFrameLocks noGrp="1"/>
              </p:cNvGraphicFramePr>
              <p:nvPr>
                <p:extLst>
                  <p:ext uri="{D42A27DB-BD31-4B8C-83A1-F6EECF244321}">
                    <p14:modId xmlns:p14="http://schemas.microsoft.com/office/powerpoint/2010/main" val="1918445522"/>
                  </p:ext>
                </p:extLst>
              </p:nvPr>
            </p:nvGraphicFramePr>
            <p:xfrm>
              <a:off x="251520" y="2014056"/>
              <a:ext cx="5256320" cy="4079240"/>
            </p:xfrm>
            <a:graphic>
              <a:graphicData uri="http://schemas.openxmlformats.org/drawingml/2006/table">
                <a:tbl>
                  <a:tblPr firstRow="1" bandRow="1">
                    <a:tableStyleId>{5C22544A-7EE6-4342-B048-85BDC9FD1C3A}</a:tableStyleId>
                  </a:tblPr>
                  <a:tblGrid>
                    <a:gridCol w="792088"/>
                    <a:gridCol w="432048"/>
                    <a:gridCol w="864096"/>
                    <a:gridCol w="792088"/>
                    <a:gridCol w="792000"/>
                    <a:gridCol w="792000"/>
                    <a:gridCol w="792000"/>
                  </a:tblGrid>
                  <a:tr h="370840">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Bitrate</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W</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Origin</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263846" r="-300769" b="-1014754"/>
                          </a:stretch>
                        </a:blip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63846" r="-200769" b="-1014754"/>
                          </a:stretch>
                        </a:blip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463846" r="-100769" b="-1014754"/>
                          </a:stretch>
                        </a:blip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563846" r="-769" b="-1014754"/>
                          </a:stretch>
                        </a:blip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8.75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16.52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23.68</a:t>
                          </a:r>
                          <a:endParaRPr lang="zh-CN" altLang="en-US" sz="1600" b="1" dirty="0" smtClean="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11.70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14.46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6.94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10.03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6.57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9.65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4.59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6.66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2.42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4.77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7.04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1.99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5.81</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2.74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9.53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25.42</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18.55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6.08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11.61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16.84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11.06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6.29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9.25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4.26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6.48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2.58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5.04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7.43</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3.40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Fallback>
      </mc:AlternateContent>
      <p:cxnSp>
        <p:nvCxnSpPr>
          <p:cNvPr id="6" name="直接箭头连接符 5"/>
          <p:cNvCxnSpPr/>
          <p:nvPr/>
        </p:nvCxnSpPr>
        <p:spPr bwMode="auto">
          <a:xfrm>
            <a:off x="7447921" y="3717032"/>
            <a:ext cx="0" cy="64807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8" name="矩形 7"/>
              <p:cNvSpPr/>
              <p:nvPr/>
            </p:nvSpPr>
            <p:spPr>
              <a:xfrm>
                <a:off x="7525555" y="3781907"/>
                <a:ext cx="574837"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el-GR" altLang="zh-CN" sz="24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𝑟</m:t>
                          </m:r>
                        </m:sub>
                        <m:sup>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sup>
                      </m:sSubSup>
                    </m:oMath>
                  </m:oMathPara>
                </a14:m>
                <a:endParaRPr lang="zh-CN" altLang="en-US" sz="2400" dirty="0">
                  <a:solidFill>
                    <a:schemeClr val="tx1"/>
                  </a:solidFill>
                </a:endParaRPr>
              </a:p>
            </p:txBody>
          </p:sp>
        </mc:Choice>
        <mc:Fallback>
          <p:sp>
            <p:nvSpPr>
              <p:cNvPr id="8" name="矩形 7"/>
              <p:cNvSpPr>
                <a:spLocks noRot="1" noChangeAspect="1" noMove="1" noResize="1" noEditPoints="1" noAdjustHandles="1" noChangeArrowheads="1" noChangeShapeType="1" noTextEdit="1"/>
              </p:cNvSpPr>
              <p:nvPr/>
            </p:nvSpPr>
            <p:spPr>
              <a:xfrm>
                <a:off x="7525555" y="3781907"/>
                <a:ext cx="574837" cy="461665"/>
              </a:xfrm>
              <a:prstGeom prst="rect">
                <a:avLst/>
              </a:prstGeom>
              <a:blipFill rotWithShape="0">
                <a:blip r:embed="rId4"/>
                <a:stretch>
                  <a:fillRect/>
                </a:stretch>
              </a:blipFill>
            </p:spPr>
            <p:txBody>
              <a:bodyPr/>
              <a:lstStyle/>
              <a:p>
                <a:r>
                  <a:rPr lang="zh-CN" altLang="en-US">
                    <a:noFill/>
                  </a:rPr>
                  <a:t> </a:t>
                </a:r>
              </a:p>
            </p:txBody>
          </p:sp>
        </mc:Fallback>
      </mc:AlternateContent>
      <p:pic>
        <p:nvPicPr>
          <p:cNvPr id="10" name="图片 9"/>
          <p:cNvPicPr>
            <a:picLocks noChangeAspect="1"/>
          </p:cNvPicPr>
          <p:nvPr/>
        </p:nvPicPr>
        <p:blipFill>
          <a:blip r:embed="rId5"/>
          <a:stretch>
            <a:fillRect/>
          </a:stretch>
        </p:blipFill>
        <p:spPr>
          <a:xfrm>
            <a:off x="5647141" y="4572514"/>
            <a:ext cx="3461363" cy="1802793"/>
          </a:xfrm>
          <a:prstGeom prst="rect">
            <a:avLst/>
          </a:prstGeom>
        </p:spPr>
      </p:pic>
      <p:pic>
        <p:nvPicPr>
          <p:cNvPr id="11" name="图片 10"/>
          <p:cNvPicPr>
            <a:picLocks noChangeAspect="1"/>
          </p:cNvPicPr>
          <p:nvPr/>
        </p:nvPicPr>
        <p:blipFill>
          <a:blip r:embed="rId6"/>
          <a:stretch>
            <a:fillRect/>
          </a:stretch>
        </p:blipFill>
        <p:spPr>
          <a:xfrm>
            <a:off x="5708229" y="1656859"/>
            <a:ext cx="3416051" cy="1802169"/>
          </a:xfrm>
          <a:prstGeom prst="rect">
            <a:avLst/>
          </a:prstGeom>
        </p:spPr>
      </p:pic>
      <p:sp>
        <p:nvSpPr>
          <p:cNvPr id="13"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33608997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569409516"/>
              </p:ext>
            </p:extLst>
          </p:nvPr>
        </p:nvGraphicFramePr>
        <p:xfrm>
          <a:off x="251520" y="1916832"/>
          <a:ext cx="8640959" cy="123557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f</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Remove</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the high pass filter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88.87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10000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509120"/>
            <a:ext cx="6781254" cy="115057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Something about</a:t>
            </a:r>
            <a:r>
              <a:rPr lang="en-US" altLang="zh-CN" b="1" dirty="0" smtClean="0">
                <a:latin typeface="Times New Roman" panose="02020603050405020304" pitchFamily="18" charset="0"/>
                <a:cs typeface="Times New Roman" panose="02020603050405020304" pitchFamily="18" charset="0"/>
              </a:rPr>
              <a:t> HPF</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Accelerate the training</a:t>
            </a:r>
            <a:r>
              <a:rPr lang="en-US" altLang="zh-CN" dirty="0" smtClean="0">
                <a:latin typeface="Times New Roman" panose="02020603050405020304" pitchFamily="18" charset="0"/>
                <a:cs typeface="Times New Roman" panose="02020603050405020304" pitchFamily="18" charset="0"/>
              </a:rPr>
              <a:t> 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Boost the performance </a:t>
            </a:r>
            <a:r>
              <a:rPr lang="en-US" altLang="zh-CN" dirty="0" smtClean="0">
                <a:latin typeface="Times New Roman" panose="02020603050405020304" pitchFamily="18" charset="0"/>
                <a:cs typeface="Times New Roman" panose="02020603050405020304" pitchFamily="18" charset="0"/>
              </a:rPr>
              <a:t>of the network</a:t>
            </a:r>
          </a:p>
        </p:txBody>
      </p:sp>
      <p:sp>
        <p:nvSpPr>
          <p:cNvPr id="8" name="文本框 7"/>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High Pass Filter (HPF)</a:t>
            </a:r>
            <a:endParaRPr lang="zh-CN" altLang="en-US" sz="2200" dirty="0"/>
          </a:p>
        </p:txBody>
      </p:sp>
      <p:sp>
        <p:nvSpPr>
          <p:cNvPr id="9"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18260361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898955954"/>
              </p:ext>
            </p:extLst>
          </p:nvPr>
        </p:nvGraphicFramePr>
        <p:xfrm>
          <a:off x="251520" y="1905392"/>
          <a:ext cx="8640959" cy="123557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g</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Remove</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all 1 × 1 convolutional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86.73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6" name="文本框 5"/>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1x1 Convolutional Layer</a:t>
            </a:r>
            <a:endParaRPr lang="zh-CN" altLang="en-US" sz="2200" dirty="0"/>
          </a:p>
        </p:txBody>
      </p:sp>
      <p:sp>
        <p:nvSpPr>
          <p:cNvPr id="9" name="文本框 8"/>
          <p:cNvSpPr txBox="1"/>
          <p:nvPr/>
        </p:nvSpPr>
        <p:spPr>
          <a:xfrm>
            <a:off x="527050" y="4509120"/>
            <a:ext cx="6781254" cy="115057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Something about</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mn-ea"/>
              </a:rPr>
              <a:t>1x1 </a:t>
            </a:r>
            <a:r>
              <a:rPr lang="en-US" altLang="zh-CN" b="1" dirty="0" smtClean="0">
                <a:latin typeface="Times New Roman" panose="02020603050405020304" pitchFamily="18" charset="0"/>
                <a:cs typeface="Times New Roman" panose="02020603050405020304" pitchFamily="18" charset="0"/>
                <a:sym typeface="+mn-ea"/>
              </a:rPr>
              <a:t>Conv</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Accelerate the training</a:t>
            </a:r>
            <a:r>
              <a:rPr lang="en-US" altLang="zh-CN" dirty="0" smtClean="0">
                <a:latin typeface="Times New Roman" panose="02020603050405020304" pitchFamily="18" charset="0"/>
                <a:cs typeface="Times New Roman" panose="02020603050405020304" pitchFamily="18" charset="0"/>
              </a:rPr>
              <a:t> 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Boost the performance </a:t>
            </a:r>
            <a:r>
              <a:rPr lang="en-US" altLang="zh-CN" dirty="0" smtClean="0">
                <a:latin typeface="Times New Roman" panose="02020603050405020304" pitchFamily="18" charset="0"/>
                <a:cs typeface="Times New Roman" panose="02020603050405020304" pitchFamily="18" charset="0"/>
              </a:rPr>
              <a:t>of the network</a:t>
            </a:r>
          </a:p>
        </p:txBody>
      </p:sp>
      <p:pic>
        <p:nvPicPr>
          <p:cNvPr id="10" name="图片 9"/>
          <p:cNvPicPr>
            <a:picLocks noChangeAspect="1"/>
          </p:cNvPicPr>
          <p:nvPr/>
        </p:nvPicPr>
        <p:blipFill>
          <a:blip r:embed="rId3"/>
          <a:stretch>
            <a:fillRect/>
          </a:stretch>
        </p:blipFill>
        <p:spPr>
          <a:xfrm>
            <a:off x="7291894" y="3284984"/>
            <a:ext cx="1580012" cy="2691411"/>
          </a:xfrm>
          <a:prstGeom prst="rect">
            <a:avLst/>
          </a:prstGeom>
        </p:spPr>
      </p:pic>
      <p:pic>
        <p:nvPicPr>
          <p:cNvPr id="11" name="图片 10"/>
          <p:cNvPicPr>
            <a:picLocks noChangeAspect="1"/>
          </p:cNvPicPr>
          <p:nvPr/>
        </p:nvPicPr>
        <p:blipFill>
          <a:blip r:embed="rId4"/>
          <a:stretch>
            <a:fillRect/>
          </a:stretch>
        </p:blipFill>
        <p:spPr>
          <a:xfrm>
            <a:off x="5220072" y="3752796"/>
            <a:ext cx="1575123" cy="1755785"/>
          </a:xfrm>
          <a:prstGeom prst="rect">
            <a:avLst/>
          </a:prstGeom>
        </p:spPr>
      </p:pic>
      <p:sp>
        <p:nvSpPr>
          <p:cNvPr id="12" name="矩形 11"/>
          <p:cNvSpPr/>
          <p:nvPr/>
        </p:nvSpPr>
        <p:spPr bwMode="auto">
          <a:xfrm>
            <a:off x="7270094" y="4165450"/>
            <a:ext cx="1632694" cy="391515"/>
          </a:xfrm>
          <a:prstGeom prst="rect">
            <a:avLst/>
          </a:prstGeom>
          <a:noFill/>
          <a:ln w="28575"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rgbClr val="FF0000"/>
              </a:solidFill>
              <a:effectLst/>
              <a:latin typeface="Times New Roman" pitchFamily="18" charset="0"/>
              <a:ea typeface="宋体" pitchFamily="2" charset="-122"/>
            </a:endParaRPr>
          </a:p>
        </p:txBody>
      </p:sp>
      <p:sp>
        <p:nvSpPr>
          <p:cNvPr id="14"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5563939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2. Impact of </a:t>
            </a:r>
            <a:r>
              <a:rPr lang="en-US" altLang="zh-CN" sz="3200" dirty="0" smtClean="0">
                <a:latin typeface="Times New Roman" panose="02020603050405020304" pitchFamily="18" charset="0"/>
                <a:cs typeface="Times New Roman" panose="02020603050405020304" pitchFamily="18" charset="0"/>
              </a:rPr>
              <a:t>Steganography </a:t>
            </a:r>
            <a:r>
              <a:rPr lang="en-US" altLang="zh-CN" sz="3200" dirty="0" smtClean="0">
                <a:latin typeface="Times New Roman" panose="02020603050405020304" pitchFamily="18" charset="0"/>
                <a:cs typeface="Times New Roman" panose="02020603050405020304" pitchFamily="18" charset="0"/>
              </a:rPr>
              <a:t>on MP3 </a:t>
            </a:r>
            <a:r>
              <a:rPr lang="en-US" altLang="zh-CN" sz="3200" dirty="0" smtClean="0">
                <a:latin typeface="Times New Roman" panose="02020603050405020304" pitchFamily="18" charset="0"/>
                <a:cs typeface="Times New Roman" panose="02020603050405020304" pitchFamily="18" charset="0"/>
              </a:rPr>
              <a:t>Audio</a:t>
            </a:r>
            <a:endParaRPr lang="en-US" altLang="zh-CN" sz="3200" dirty="0" smtClean="0">
              <a:latin typeface="Times New Roman" panose="02020603050405020304" pitchFamily="18" charset="0"/>
              <a:cs typeface="Times New Roman" panose="02020603050405020304" pitchFamily="18" charset="0"/>
            </a:endParaRP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3. </a:t>
            </a:r>
            <a:r>
              <a:rPr lang="en-US" altLang="zh-CN" sz="3200" dirty="0" smtClean="0">
                <a:latin typeface="Times New Roman" panose="02020603050405020304" pitchFamily="18" charset="0"/>
                <a:cs typeface="Times New Roman" panose="02020603050405020304" pitchFamily="18" charset="0"/>
              </a:rPr>
              <a:t>Structure </a:t>
            </a:r>
            <a:r>
              <a:rPr lang="en-US" altLang="zh-CN" sz="3200" dirty="0" smtClean="0">
                <a:latin typeface="Times New Roman" panose="02020603050405020304" pitchFamily="18" charset="0"/>
                <a:cs typeface="Times New Roman" panose="02020603050405020304" pitchFamily="18" charset="0"/>
              </a:rPr>
              <a:t>of </a:t>
            </a:r>
            <a:r>
              <a:rPr lang="en-US" altLang="zh-CN" sz="3200" dirty="0" smtClean="0">
                <a:latin typeface="Times New Roman" panose="02020603050405020304" pitchFamily="18" charset="0"/>
                <a:cs typeface="Times New Roman" panose="02020603050405020304" pitchFamily="18" charset="0"/>
              </a:rPr>
              <a:t>Network</a:t>
            </a:r>
            <a:endParaRPr lang="en-US" altLang="zh-CN" sz="3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4. Experiments and </a:t>
            </a:r>
            <a:r>
              <a:rPr lang="en-US" altLang="zh-CN" sz="3200" dirty="0" smtClean="0">
                <a:latin typeface="Times New Roman" panose="02020603050405020304" pitchFamily="18" charset="0"/>
                <a:cs typeface="Times New Roman" panose="02020603050405020304" pitchFamily="18" charset="0"/>
              </a:rPr>
              <a:t>Analysis</a:t>
            </a:r>
            <a:endParaRPr lang="en-US" altLang="zh-CN"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5. Conclusion</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Batch Normalization Layer (BN)</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2494142682"/>
              </p:ext>
            </p:extLst>
          </p:nvPr>
        </p:nvGraphicFramePr>
        <p:xfrm>
          <a:off x="251520" y="1916832"/>
          <a:ext cx="8640959" cy="288149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b</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 in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first</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group</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84.51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c</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first two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87.13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first four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79.46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12000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e</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all batch normalization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50.67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909517"/>
            <a:ext cx="6781254" cy="161582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BN</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Accelerate the training</a:t>
            </a:r>
            <a:r>
              <a:rPr lang="en-US" altLang="zh-CN" dirty="0" smtClean="0">
                <a:latin typeface="Times New Roman" panose="02020603050405020304" pitchFamily="18" charset="0"/>
                <a:cs typeface="Times New Roman" panose="02020603050405020304" pitchFamily="18" charset="0"/>
              </a:rPr>
              <a:t> 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Boost the performance </a:t>
            </a:r>
            <a:r>
              <a:rPr lang="en-US" altLang="zh-CN" dirty="0" smtClean="0">
                <a:latin typeface="Times New Roman" panose="02020603050405020304" pitchFamily="18" charset="0"/>
                <a:cs typeface="Times New Roman" panose="02020603050405020304" pitchFamily="18" charset="0"/>
              </a:rPr>
              <a:t>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Redundant</a:t>
            </a:r>
            <a:r>
              <a:rPr lang="en-US" altLang="zh-CN" dirty="0" smtClean="0">
                <a:latin typeface="Times New Roman" panose="02020603050405020304" pitchFamily="18" charset="0"/>
                <a:cs typeface="Times New Roman" panose="02020603050405020304" pitchFamily="18" charset="0"/>
              </a:rPr>
              <a:t> BN </a:t>
            </a:r>
            <a:r>
              <a:rPr lang="en-US" altLang="zh-CN" dirty="0">
                <a:latin typeface="Times New Roman" panose="02020603050405020304" pitchFamily="18" charset="0"/>
                <a:cs typeface="Times New Roman" panose="02020603050405020304" pitchFamily="18" charset="0"/>
              </a:rPr>
              <a:t>layers will </a:t>
            </a:r>
            <a:r>
              <a:rPr lang="en-US" altLang="zh-CN" b="1" dirty="0">
                <a:latin typeface="Times New Roman" panose="02020603050405020304" pitchFamily="18" charset="0"/>
                <a:cs typeface="Times New Roman" panose="02020603050405020304" pitchFamily="18" charset="0"/>
              </a:rPr>
              <a:t>decrease</a:t>
            </a:r>
            <a:r>
              <a:rPr lang="en-US" altLang="zh-CN" dirty="0">
                <a:latin typeface="Times New Roman" panose="02020603050405020304" pitchFamily="18" charset="0"/>
                <a:cs typeface="Times New Roman" panose="02020603050405020304" pitchFamily="18" charset="0"/>
              </a:rPr>
              <a:t> the accuracy </a:t>
            </a:r>
          </a:p>
        </p:txBody>
      </p:sp>
      <p:sp>
        <p:nvSpPr>
          <p:cNvPr id="9"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31594763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Pooling layer</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3122784726"/>
              </p:ext>
            </p:extLst>
          </p:nvPr>
        </p:nvGraphicFramePr>
        <p:xfrm>
          <a:off x="251520" y="1899672"/>
          <a:ext cx="8640959" cy="160133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182880">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h</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Average pooling</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layer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56.21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82880">
                <a:tc>
                  <a:txBody>
                    <a:bodyPr/>
                    <a:lstStyle/>
                    <a:p>
                      <a:pPr algn="ctr"/>
                      <a:r>
                        <a:rPr lang="en-US" altLang="zh-CN" sz="1800" dirty="0" err="1" smtClean="0">
                          <a:solidFill>
                            <a:schemeClr val="tx1"/>
                          </a:solidFill>
                          <a:latin typeface="Times New Roman" panose="02020603050405020304" pitchFamily="18" charset="0"/>
                          <a:cs typeface="Times New Roman" panose="02020603050405020304" pitchFamily="18" charset="0"/>
                        </a:rPr>
                        <a:t>i</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Convolutional layer with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stride 2</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60.75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797152"/>
            <a:ext cx="6781254" cy="7848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pooling</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Max </a:t>
            </a:r>
            <a:r>
              <a:rPr lang="en-US" altLang="zh-CN" b="1" dirty="0">
                <a:latin typeface="Times New Roman" panose="02020603050405020304" pitchFamily="18" charset="0"/>
                <a:cs typeface="Times New Roman" panose="02020603050405020304" pitchFamily="18" charset="0"/>
              </a:rPr>
              <a:t>pooling</a:t>
            </a:r>
            <a:r>
              <a:rPr lang="en-US" altLang="zh-CN" dirty="0">
                <a:latin typeface="Times New Roman" panose="02020603050405020304" pitchFamily="18" charset="0"/>
                <a:cs typeface="Times New Roman" panose="02020603050405020304" pitchFamily="18" charset="0"/>
              </a:rPr>
              <a:t> layer is </a:t>
            </a:r>
            <a:r>
              <a:rPr lang="en-US" altLang="zh-CN" dirty="0" smtClean="0">
                <a:latin typeface="Times New Roman" panose="02020603050405020304" pitchFamily="18" charset="0"/>
                <a:cs typeface="Times New Roman" panose="02020603050405020304" pitchFamily="18" charset="0"/>
              </a:rPr>
              <a:t>more applicable  to MP3 steganalysis</a:t>
            </a:r>
            <a:endParaRPr lang="en-US" altLang="zh-CN" dirty="0">
              <a:latin typeface="Times New Roman" panose="02020603050405020304" pitchFamily="18" charset="0"/>
              <a:cs typeface="Times New Roman" panose="02020603050405020304" pitchFamily="18" charset="0"/>
            </a:endParaRPr>
          </a:p>
        </p:txBody>
      </p:sp>
      <p:sp>
        <p:nvSpPr>
          <p:cNvPr id="8" name="矩形 7"/>
          <p:cNvSpPr/>
          <p:nvPr/>
        </p:nvSpPr>
        <p:spPr>
          <a:xfrm>
            <a:off x="7092280" y="3735313"/>
            <a:ext cx="1497526" cy="523220"/>
          </a:xfrm>
          <a:prstGeom prst="rect">
            <a:avLst/>
          </a:prstGeom>
        </p:spPr>
        <p:txBody>
          <a:bodyPr wrap="none">
            <a:spAutoFit/>
          </a:bodyPr>
          <a:lstStyle/>
          <a:p>
            <a:r>
              <a:rPr kumimoji="1" lang="en-US" altLang="zh-CN" sz="2800" dirty="0">
                <a:solidFill>
                  <a:srgbClr val="FF0000"/>
                </a:solidFill>
                <a:latin typeface="Times New Roman" panose="02020603050405020304" pitchFamily="18" charset="0"/>
                <a:cs typeface="Times New Roman" panose="02020603050405020304" pitchFamily="18" charset="0"/>
              </a:rPr>
              <a:t>“texture”</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p:sp>
        <p:nvSpPr>
          <p:cNvPr id="9"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28629075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ABS layer</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2829437867"/>
              </p:ext>
            </p:extLst>
          </p:nvPr>
        </p:nvGraphicFramePr>
        <p:xfrm>
          <a:off x="251520" y="1898496"/>
          <a:ext cx="8640959" cy="160133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k</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ABS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layer at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top</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87.66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l</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bottom</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88.35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5125541"/>
            <a:ext cx="6781254" cy="161582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ABS</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dirty="0" smtClean="0">
                <a:latin typeface="Times New Roman" panose="02020603050405020304" pitchFamily="18" charset="0"/>
                <a:cs typeface="Times New Roman" panose="02020603050405020304" pitchFamily="18" charset="0"/>
              </a:rPr>
              <a:t>ABS layer is bad for performance improvement, which </a:t>
            </a:r>
            <a:r>
              <a:rPr lang="en-US" altLang="zh-CN" b="1" dirty="0" smtClean="0">
                <a:latin typeface="Times New Roman" panose="02020603050405020304" pitchFamily="18" charset="0"/>
                <a:cs typeface="Times New Roman" panose="02020603050405020304" pitchFamily="18" charset="0"/>
              </a:rPr>
              <a:t>may</a:t>
            </a:r>
            <a:r>
              <a:rPr lang="en-US" altLang="zh-CN" dirty="0" smtClean="0">
                <a:latin typeface="Times New Roman" panose="02020603050405020304" pitchFamily="18" charset="0"/>
                <a:cs typeface="Times New Roman" panose="02020603050405020304" pitchFamily="18" charset="0"/>
              </a:rPr>
              <a:t> because the introduction of ABS layer </a:t>
            </a:r>
            <a:r>
              <a:rPr lang="en-US" altLang="zh-CN" b="1" dirty="0" smtClean="0">
                <a:latin typeface="Times New Roman" panose="02020603050405020304" pitchFamily="18" charset="0"/>
                <a:cs typeface="Times New Roman" panose="02020603050405020304" pitchFamily="18" charset="0"/>
              </a:rPr>
              <a:t>reduce the difference between cover and stego</a:t>
            </a:r>
            <a:endParaRPr lang="en-US" altLang="zh-CN"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矩形 7"/>
              <p:cNvSpPr/>
              <p:nvPr/>
            </p:nvSpPr>
            <p:spPr>
              <a:xfrm>
                <a:off x="527050" y="3828167"/>
                <a:ext cx="3011244" cy="8249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𝑄𝑀𝐷𝐶𝑇</m:t>
                          </m:r>
                        </m:sub>
                        <m:sup>
                          <m:r>
                            <a:rPr lang="en-US" altLang="zh-CN" b="0" i="1" smtClean="0">
                              <a:latin typeface="Cambria Math" panose="02040503050406030204" pitchFamily="18" charset="0"/>
                            </a:rPr>
                            <m:t>𝑐𝑜𝑣𝑒𝑟</m:t>
                          </m:r>
                        </m:sup>
                      </m:sSubSup>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1</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6</m:t>
                                </m:r>
                              </m:e>
                              <m:e>
                                <m:r>
                                  <a:rPr lang="en-US" altLang="zh-CN" b="0" i="1" smtClean="0">
                                    <a:latin typeface="Cambria Math" panose="02040503050406030204" pitchFamily="18" charset="0"/>
                                  </a:rPr>
                                  <m:t>1</m:t>
                                </m:r>
                              </m:e>
                              <m:e>
                                <m:r>
                                  <a:rPr lang="en-US" altLang="zh-CN"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2</m:t>
                                </m:r>
                              </m:e>
                            </m:mr>
                            <m:mr>
                              <m:e>
                                <m:r>
                                  <a:rPr lang="en-US" altLang="zh-CN" b="0" i="1" smtClean="0">
                                    <a:latin typeface="Cambria Math" panose="02040503050406030204" pitchFamily="18" charset="0"/>
                                  </a:rPr>
                                  <m:t>5</m:t>
                                </m:r>
                              </m:e>
                              <m:e>
                                <m:r>
                                  <a:rPr lang="en-US" altLang="zh-CN" i="1">
                                    <a:latin typeface="Cambria Math" panose="02040503050406030204" pitchFamily="18" charset="0"/>
                                  </a:rPr>
                                  <m:t>-</m:t>
                                </m:r>
                                <m:r>
                                  <a:rPr lang="en-US" altLang="zh-CN" b="0" i="1" smtClean="0">
                                    <a:latin typeface="Cambria Math" panose="02040503050406030204" pitchFamily="18" charset="0"/>
                                  </a:rPr>
                                  <m:t>3</m:t>
                                </m:r>
                              </m:e>
                              <m:e>
                                <m:r>
                                  <a:rPr lang="en-US" altLang="zh-CN" b="0" i="1" smtClean="0">
                                    <a:latin typeface="Cambria Math" panose="02040503050406030204" pitchFamily="18" charset="0"/>
                                  </a:rPr>
                                  <m:t>1</m:t>
                                </m:r>
                              </m:e>
                            </m:mr>
                          </m:m>
                        </m:e>
                      </m:d>
                    </m:oMath>
                  </m:oMathPara>
                </a14:m>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527050" y="3828167"/>
                <a:ext cx="3011244" cy="824969"/>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5881235" y="3828167"/>
                <a:ext cx="3011244" cy="8249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zh-CN" altLang="en-US"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solidFill>
                                      <a:srgbClr val="FF0000"/>
                                    </a:solidFill>
                                    <a:latin typeface="Cambria Math" panose="02040503050406030204" pitchFamily="18" charset="0"/>
                                  </a:rPr>
                                  <m:t>1</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6</m:t>
                                </m:r>
                              </m:e>
                              <m:e>
                                <m:r>
                                  <a:rPr lang="en-US" altLang="zh-CN" b="0" i="1" smtClean="0">
                                    <a:latin typeface="Cambria Math" panose="02040503050406030204" pitchFamily="18" charset="0"/>
                                  </a:rPr>
                                  <m:t>1</m:t>
                                </m:r>
                              </m:e>
                              <m:e>
                                <m:r>
                                  <a:rPr lang="en-US" altLang="zh-CN" b="0" i="1" smtClean="0">
                                    <a:solidFill>
                                      <a:srgbClr val="FF0000"/>
                                    </a:solidFill>
                                    <a:latin typeface="Cambria Math" panose="02040503050406030204" pitchFamily="18" charset="0"/>
                                  </a:rPr>
                                  <m:t>2</m:t>
                                </m:r>
                              </m:e>
                            </m:mr>
                            <m:mr>
                              <m:e>
                                <m:r>
                                  <a:rPr lang="en-US" altLang="zh-CN" b="0" i="1" smtClean="0">
                                    <a:latin typeface="Cambria Math" panose="02040503050406030204" pitchFamily="18" charset="0"/>
                                  </a:rPr>
                                  <m:t>5</m:t>
                                </m:r>
                              </m:e>
                              <m:e>
                                <m:r>
                                  <a:rPr lang="en-US" altLang="zh-CN" i="1">
                                    <a:latin typeface="Cambria Math" panose="02040503050406030204" pitchFamily="18" charset="0"/>
                                  </a:rPr>
                                  <m:t>-</m:t>
                                </m:r>
                                <m:r>
                                  <a:rPr lang="en-US" altLang="zh-CN" b="0" i="1" smtClean="0">
                                    <a:latin typeface="Cambria Math" panose="02040503050406030204" pitchFamily="18" charset="0"/>
                                  </a:rPr>
                                  <m:t>3</m:t>
                                </m:r>
                              </m:e>
                              <m:e>
                                <m:r>
                                  <a:rPr lang="en-US" altLang="zh-CN" b="0" i="1" smtClean="0">
                                    <a:latin typeface="Cambria Math" panose="02040503050406030204" pitchFamily="18" charset="0"/>
                                  </a:rPr>
                                  <m:t>−1</m:t>
                                </m:r>
                              </m:e>
                            </m:mr>
                          </m:m>
                        </m:e>
                      </m:d>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𝑀</m:t>
                          </m:r>
                        </m:e>
                        <m:sub>
                          <m:r>
                            <a:rPr lang="en-US" altLang="zh-CN" i="1">
                              <a:latin typeface="Cambria Math" panose="02040503050406030204" pitchFamily="18" charset="0"/>
                            </a:rPr>
                            <m:t>𝑄𝑀𝐷𝐶𝑇</m:t>
                          </m:r>
                        </m:sub>
                        <m:sup>
                          <m:r>
                            <a:rPr lang="en-US" altLang="zh-CN" b="0" i="1" smtClean="0">
                              <a:latin typeface="Cambria Math" panose="02040503050406030204" pitchFamily="18" charset="0"/>
                            </a:rPr>
                            <m:t>𝑠𝑡𝑒𝑔𝑜</m:t>
                          </m:r>
                        </m:sup>
                      </m:sSubSup>
                    </m:oMath>
                  </m:oMathPara>
                </a14:m>
                <a:endParaRPr lang="zh-CN" altLang="en-US" dirty="0"/>
              </a:p>
            </p:txBody>
          </p:sp>
        </mc:Choice>
        <mc:Fallback>
          <p:sp>
            <p:nvSpPr>
              <p:cNvPr id="9" name="矩形 8"/>
              <p:cNvSpPr>
                <a:spLocks noRot="1" noChangeAspect="1" noMove="1" noResize="1" noEditPoints="1" noAdjustHandles="1" noChangeArrowheads="1" noChangeShapeType="1" noTextEdit="1"/>
              </p:cNvSpPr>
              <p:nvPr/>
            </p:nvSpPr>
            <p:spPr>
              <a:xfrm>
                <a:off x="5881235" y="3828167"/>
                <a:ext cx="3011244" cy="824969"/>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矩形 1"/>
              <p:cNvSpPr/>
              <p:nvPr/>
            </p:nvSpPr>
            <p:spPr>
              <a:xfrm>
                <a:off x="3979101" y="3828167"/>
                <a:ext cx="1365310" cy="82496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ctrlPr>
                            <a:rPr lang="zh-CN" altLang="en-US" i="1" smtClean="0">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1</m:t>
                                </m:r>
                              </m:e>
                              <m:e>
                                <m:r>
                                  <a:rPr lang="en-US" altLang="zh-CN" i="1">
                                    <a:latin typeface="Cambria Math" panose="02040503050406030204" pitchFamily="18" charset="0"/>
                                  </a:rPr>
                                  <m:t>2</m:t>
                                </m:r>
                              </m:e>
                              <m:e>
                                <m:r>
                                  <a:rPr lang="en-US" altLang="zh-CN" i="1">
                                    <a:latin typeface="Cambria Math" panose="02040503050406030204" pitchFamily="18" charset="0"/>
                                  </a:rPr>
                                  <m:t>1</m:t>
                                </m:r>
                              </m:e>
                            </m:mr>
                            <m:mr>
                              <m:e>
                                <m:r>
                                  <a:rPr lang="en-US" altLang="zh-CN" i="1">
                                    <a:latin typeface="Cambria Math" panose="02040503050406030204" pitchFamily="18" charset="0"/>
                                  </a:rPr>
                                  <m:t>6</m:t>
                                </m:r>
                              </m:e>
                              <m:e>
                                <m:r>
                                  <a:rPr lang="en-US" altLang="zh-CN" i="1">
                                    <a:latin typeface="Cambria Math" panose="02040503050406030204" pitchFamily="18" charset="0"/>
                                  </a:rPr>
                                  <m:t>1</m:t>
                                </m:r>
                              </m:e>
                              <m:e>
                                <m:r>
                                  <a:rPr lang="en-US" altLang="zh-CN" b="0" i="1" smtClean="0">
                                    <a:latin typeface="Cambria Math" panose="02040503050406030204" pitchFamily="18" charset="0"/>
                                  </a:rPr>
                                  <m:t>2</m:t>
                                </m:r>
                              </m:e>
                            </m:mr>
                            <m:mr>
                              <m:e>
                                <m:r>
                                  <a:rPr lang="en-US" altLang="zh-CN" i="1">
                                    <a:latin typeface="Cambria Math" panose="02040503050406030204" pitchFamily="18" charset="0"/>
                                  </a:rPr>
                                  <m:t>5</m:t>
                                </m:r>
                              </m:e>
                              <m:e>
                                <m:r>
                                  <a:rPr lang="en-US" altLang="zh-CN" i="1">
                                    <a:latin typeface="Cambria Math" panose="02040503050406030204" pitchFamily="18" charset="0"/>
                                  </a:rPr>
                                  <m:t>3</m:t>
                                </m:r>
                              </m:e>
                              <m:e>
                                <m:r>
                                  <a:rPr lang="en-US" altLang="zh-CN" i="1">
                                    <a:latin typeface="Cambria Math" panose="02040503050406030204" pitchFamily="18" charset="0"/>
                                  </a:rPr>
                                  <m:t>1</m:t>
                                </m:r>
                              </m:e>
                            </m:mr>
                          </m:m>
                        </m:e>
                      </m:d>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3979101" y="3828167"/>
                <a:ext cx="1365310" cy="824969"/>
              </a:xfrm>
              <a:prstGeom prst="rect">
                <a:avLst/>
              </a:prstGeom>
              <a:blipFill rotWithShape="0">
                <a:blip r:embed="rId5"/>
                <a:stretch>
                  <a:fillRect/>
                </a:stretch>
              </a:blipFill>
            </p:spPr>
            <p:txBody>
              <a:bodyPr/>
              <a:lstStyle/>
              <a:p>
                <a:r>
                  <a:rPr lang="zh-CN" altLang="en-US">
                    <a:noFill/>
                  </a:rPr>
                  <a:t> </a:t>
                </a:r>
              </a:p>
            </p:txBody>
          </p:sp>
        </mc:Fallback>
      </mc:AlternateContent>
      <p:cxnSp>
        <p:nvCxnSpPr>
          <p:cNvPr id="10" name="直接箭头连接符 9"/>
          <p:cNvCxnSpPr/>
          <p:nvPr/>
        </p:nvCxnSpPr>
        <p:spPr bwMode="auto">
          <a:xfrm>
            <a:off x="3419872" y="4240651"/>
            <a:ext cx="440807"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1" name="直接箭头连接符 10"/>
          <p:cNvCxnSpPr/>
          <p:nvPr/>
        </p:nvCxnSpPr>
        <p:spPr bwMode="auto">
          <a:xfrm flipH="1">
            <a:off x="5468988" y="4240651"/>
            <a:ext cx="440807" cy="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4" name="矩形 13"/>
          <p:cNvSpPr/>
          <p:nvPr/>
        </p:nvSpPr>
        <p:spPr>
          <a:xfrm>
            <a:off x="3302213" y="3863234"/>
            <a:ext cx="633507"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sym typeface="+mn-ea"/>
              </a:rPr>
              <a:t>ABS</a:t>
            </a:r>
            <a:endParaRPr lang="zh-CN" altLang="en-US" dirty="0"/>
          </a:p>
        </p:txBody>
      </p:sp>
      <p:sp>
        <p:nvSpPr>
          <p:cNvPr id="15" name="矩形 14"/>
          <p:cNvSpPr/>
          <p:nvPr/>
        </p:nvSpPr>
        <p:spPr>
          <a:xfrm>
            <a:off x="5372637" y="3863234"/>
            <a:ext cx="633507"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sym typeface="+mn-ea"/>
              </a:rPr>
              <a:t>ABS</a:t>
            </a:r>
            <a:endParaRPr lang="zh-CN" altLang="en-US" dirty="0"/>
          </a:p>
        </p:txBody>
      </p:sp>
      <p:sp>
        <p:nvSpPr>
          <p:cNvPr id="1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1163184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Activation function</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2864129437"/>
              </p:ext>
            </p:extLst>
          </p:nvPr>
        </p:nvGraphicFramePr>
        <p:xfrm>
          <a:off x="251520" y="1898496"/>
          <a:ext cx="8640959" cy="187565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m</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 and introduce the</a:t>
                      </a:r>
                      <a:r>
                        <a:rPr lang="en-US" altLang="zh-CN" sz="1800" b="0" kern="1200" baseline="0" dirty="0" smtClean="0">
                          <a:solidFill>
                            <a:schemeClr val="tx1"/>
                          </a:solidFill>
                          <a:latin typeface="Times New Roman" panose="02020603050405020304" pitchFamily="18" charset="0"/>
                          <a:ea typeface="+mn-ea"/>
                          <a:cs typeface="Times New Roman" panose="02020603050405020304" pitchFamily="18" charset="0"/>
                        </a:rPr>
                        <a:t>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ABS layer at the top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58.27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51.09</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5517232"/>
            <a:ext cx="6781254" cy="120032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activation function</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dirty="0" smtClean="0">
                <a:latin typeface="Times New Roman" panose="02020603050405020304" pitchFamily="18" charset="0"/>
                <a:cs typeface="Times New Roman" panose="02020603050405020304" pitchFamily="18" charset="0"/>
              </a:rPr>
              <a:t>The activation function </a:t>
            </a:r>
            <a:r>
              <a:rPr lang="en-US" altLang="zh-CN" b="1" dirty="0" smtClean="0">
                <a:latin typeface="Times New Roman" panose="02020603050405020304" pitchFamily="18" charset="0"/>
                <a:cs typeface="Times New Roman" panose="02020603050405020304" pitchFamily="18" charset="0"/>
              </a:rPr>
              <a:t>Tanh</a:t>
            </a:r>
            <a:r>
              <a:rPr lang="en-US" altLang="zh-CN" dirty="0" smtClean="0">
                <a:latin typeface="Times New Roman" panose="02020603050405020304" pitchFamily="18" charset="0"/>
                <a:cs typeface="Times New Roman" panose="02020603050405020304" pitchFamily="18" charset="0"/>
              </a:rPr>
              <a:t> with </a:t>
            </a:r>
            <a:r>
              <a:rPr lang="en-US" altLang="zh-CN" dirty="0" smtClean="0">
                <a:solidFill>
                  <a:srgbClr val="FF0000"/>
                </a:solidFill>
                <a:latin typeface="Times New Roman" panose="02020603050405020304" pitchFamily="18" charset="0"/>
                <a:cs typeface="Times New Roman" panose="02020603050405020304" pitchFamily="18" charset="0"/>
              </a:rPr>
              <a:t>finite range</a:t>
            </a:r>
            <a:r>
              <a:rPr lang="en-US" altLang="zh-CN" dirty="0" smtClean="0">
                <a:latin typeface="Times New Roman" panose="02020603050405020304" pitchFamily="18" charset="0"/>
                <a:cs typeface="Times New Roman" panose="02020603050405020304" pitchFamily="18" charset="0"/>
              </a:rPr>
              <a:t> is </a:t>
            </a:r>
            <a:r>
              <a:rPr lang="en-US" altLang="zh-CN" b="1" dirty="0" smtClean="0">
                <a:latin typeface="Times New Roman" panose="02020603050405020304" pitchFamily="18" charset="0"/>
                <a:cs typeface="Times New Roman" panose="02020603050405020304" pitchFamily="18" charset="0"/>
              </a:rPr>
              <a:t>more applicable</a:t>
            </a:r>
            <a:r>
              <a:rPr lang="en-US" altLang="zh-CN" dirty="0" smtClean="0">
                <a:latin typeface="Times New Roman" panose="02020603050405020304" pitchFamily="18" charset="0"/>
                <a:cs typeface="Times New Roman" panose="02020603050405020304" pitchFamily="18" charset="0"/>
              </a:rPr>
              <a:t> to the MP3 steganalysis</a:t>
            </a:r>
            <a:endParaRPr lang="en-US" altLang="zh-CN" b="1"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1397397" y="3838543"/>
            <a:ext cx="2520280" cy="1614297"/>
          </a:xfrm>
          <a:prstGeom prst="rect">
            <a:avLst/>
          </a:prstGeom>
        </p:spPr>
      </p:pic>
      <p:pic>
        <p:nvPicPr>
          <p:cNvPr id="3" name="图片 2"/>
          <p:cNvPicPr>
            <a:picLocks noChangeAspect="1"/>
          </p:cNvPicPr>
          <p:nvPr/>
        </p:nvPicPr>
        <p:blipFill>
          <a:blip r:embed="rId4"/>
          <a:stretch>
            <a:fillRect/>
          </a:stretch>
        </p:blipFill>
        <p:spPr>
          <a:xfrm>
            <a:off x="5364088" y="3838543"/>
            <a:ext cx="2390546" cy="1612800"/>
          </a:xfrm>
          <a:prstGeom prst="rect">
            <a:avLst/>
          </a:prstGeom>
        </p:spPr>
      </p:pic>
      <p:sp>
        <p:nvSpPr>
          <p:cNvPr id="9"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7008931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The size of convolutional kernel</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563324536"/>
              </p:ext>
            </p:extLst>
          </p:nvPr>
        </p:nvGraphicFramePr>
        <p:xfrm>
          <a:off x="251520" y="1898496"/>
          <a:ext cx="8640959" cy="123557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j</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the convolutional kernel with 5 × 5 kernel</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90.36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869160"/>
            <a:ext cx="6781254" cy="7848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sym typeface="+mn-ea"/>
              </a:rPr>
              <a:t>the</a:t>
            </a:r>
            <a:r>
              <a:rPr lang="en-US" altLang="zh-CN" b="1" dirty="0" smtClean="0">
                <a:latin typeface="Times New Roman" panose="02020603050405020304" pitchFamily="18" charset="0"/>
                <a:cs typeface="Times New Roman" panose="02020603050405020304" pitchFamily="18" charset="0"/>
                <a:sym typeface="+mn-ea"/>
              </a:rPr>
              <a:t> size </a:t>
            </a:r>
            <a:r>
              <a:rPr lang="en-US" altLang="zh-CN" dirty="0" smtClean="0">
                <a:latin typeface="Times New Roman" panose="02020603050405020304" pitchFamily="18" charset="0"/>
                <a:cs typeface="Times New Roman" panose="02020603050405020304" pitchFamily="18" charset="0"/>
                <a:sym typeface="+mn-ea"/>
              </a:rPr>
              <a:t>of</a:t>
            </a:r>
            <a:r>
              <a:rPr lang="en-US" altLang="zh-CN" b="1" dirty="0" smtClean="0">
                <a:latin typeface="Times New Roman" panose="02020603050405020304" pitchFamily="18" charset="0"/>
                <a:cs typeface="Times New Roman" panose="02020603050405020304" pitchFamily="18" charset="0"/>
                <a:sym typeface="+mn-ea"/>
              </a:rPr>
              <a:t> convolutional kernel</a:t>
            </a:r>
            <a:endParaRPr lang="en-US" altLang="zh-CN" dirty="0" smtClean="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3x3</a:t>
            </a:r>
            <a:r>
              <a:rPr lang="en-US" altLang="zh-CN" dirty="0" smtClean="0">
                <a:latin typeface="Times New Roman" panose="02020603050405020304" pitchFamily="18" charset="0"/>
                <a:cs typeface="Times New Roman" panose="02020603050405020304" pitchFamily="18" charset="0"/>
              </a:rPr>
              <a:t> convolutional kernel </a:t>
            </a:r>
            <a:r>
              <a:rPr lang="en-US" altLang="zh-CN" dirty="0">
                <a:latin typeface="Times New Roman" panose="02020603050405020304" pitchFamily="18" charset="0"/>
                <a:cs typeface="Times New Roman" panose="02020603050405020304" pitchFamily="18" charset="0"/>
              </a:rPr>
              <a:t>is </a:t>
            </a:r>
            <a:r>
              <a:rPr lang="en-US" altLang="zh-CN" b="1" dirty="0">
                <a:latin typeface="Times New Roman" panose="02020603050405020304" pitchFamily="18" charset="0"/>
                <a:cs typeface="Times New Roman" panose="02020603050405020304" pitchFamily="18" charset="0"/>
              </a:rPr>
              <a:t>effective</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for MP3 steganalysis</a:t>
            </a:r>
            <a:endParaRPr lang="en-US" altLang="zh-CN" b="1" dirty="0">
              <a:latin typeface="Times New Roman" panose="02020603050405020304" pitchFamily="18" charset="0"/>
              <a:cs typeface="Times New Roman" panose="02020603050405020304" pitchFamily="18" charset="0"/>
            </a:endParaRPr>
          </a:p>
        </p:txBody>
      </p:sp>
      <p:sp>
        <p:nvSpPr>
          <p:cNvPr id="8"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33213697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The depth of network</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3396220561"/>
              </p:ext>
            </p:extLst>
          </p:nvPr>
        </p:nvGraphicFramePr>
        <p:xfrm>
          <a:off x="251520" y="1898496"/>
          <a:ext cx="8640959" cy="123557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o</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Deepen the network to 7 blocks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88.54</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797152"/>
            <a:ext cx="6781254" cy="7848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sym typeface="+mn-ea"/>
              </a:rPr>
              <a:t>the</a:t>
            </a:r>
            <a:r>
              <a:rPr lang="en-US" altLang="zh-CN" b="1" dirty="0" smtClean="0">
                <a:latin typeface="Times New Roman" panose="02020603050405020304" pitchFamily="18" charset="0"/>
                <a:cs typeface="Times New Roman" panose="02020603050405020304" pitchFamily="18" charset="0"/>
                <a:sym typeface="+mn-ea"/>
              </a:rPr>
              <a:t> depth </a:t>
            </a:r>
            <a:r>
              <a:rPr lang="en-US" altLang="zh-CN" dirty="0" smtClean="0">
                <a:latin typeface="Times New Roman" panose="02020603050405020304" pitchFamily="18" charset="0"/>
                <a:cs typeface="Times New Roman" panose="02020603050405020304" pitchFamily="18" charset="0"/>
                <a:sym typeface="+mn-ea"/>
              </a:rPr>
              <a:t>of</a:t>
            </a:r>
            <a:r>
              <a:rPr lang="en-US" altLang="zh-CN" b="1" dirty="0" smtClean="0">
                <a:latin typeface="Times New Roman" panose="02020603050405020304" pitchFamily="18" charset="0"/>
                <a:cs typeface="Times New Roman" panose="02020603050405020304" pitchFamily="18" charset="0"/>
                <a:sym typeface="+mn-ea"/>
              </a:rPr>
              <a:t> network</a:t>
            </a:r>
          </a:p>
          <a:p>
            <a:pPr marL="342900" indent="-342900">
              <a:lnSpc>
                <a:spcPct val="150000"/>
              </a:lnSpc>
              <a:buAutoNum type="arabicPeriod"/>
            </a:pPr>
            <a:r>
              <a:rPr lang="en-US" altLang="zh-CN" dirty="0" smtClean="0">
                <a:latin typeface="Times New Roman" panose="02020603050405020304" pitchFamily="18" charset="0"/>
                <a:cs typeface="Times New Roman" panose="02020603050405020304" pitchFamily="18" charset="0"/>
              </a:rPr>
              <a:t>Better accuracy is not from the network </a:t>
            </a:r>
            <a:r>
              <a:rPr lang="en-US" altLang="zh-CN" dirty="0" smtClean="0"/>
              <a:t>stack </a:t>
            </a:r>
            <a:r>
              <a:rPr lang="en-US" altLang="zh-CN" dirty="0"/>
              <a:t>or </a:t>
            </a:r>
            <a:r>
              <a:rPr lang="en-US" altLang="zh-CN" dirty="0" smtClean="0"/>
              <a:t>deepening simply</a:t>
            </a:r>
            <a:endParaRPr lang="en-US" altLang="zh-CN" b="1" dirty="0">
              <a:latin typeface="Times New Roman" panose="02020603050405020304" pitchFamily="18" charset="0"/>
              <a:cs typeface="Times New Roman" panose="02020603050405020304" pitchFamily="18" charset="0"/>
            </a:endParaRPr>
          </a:p>
        </p:txBody>
      </p:sp>
      <p:sp>
        <p:nvSpPr>
          <p:cNvPr id="8"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28721639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Impact of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Steganography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on MP3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Audio</a:t>
            </a:r>
            <a:endParaRPr lang="en-US" altLang="zh-CN" sz="3200" dirty="0" smtClean="0">
              <a:solidFill>
                <a:schemeClr val="bg1">
                  <a:lumMod val="95000"/>
                </a:schemeClr>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Structure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of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4. Experiments and </a:t>
            </a:r>
            <a:r>
              <a:rPr lang="en-US" altLang="zh-CN" sz="3200" dirty="0" smtClean="0">
                <a:latin typeface="Times New Roman" panose="02020603050405020304" pitchFamily="18" charset="0"/>
                <a:cs typeface="Times New Roman" panose="02020603050405020304" pitchFamily="18" charset="0"/>
              </a:rPr>
              <a:t>Analysis</a:t>
            </a:r>
            <a:endParaRPr lang="en-US" altLang="zh-CN"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0133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settings</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1556941292"/>
              </p:ext>
            </p:extLst>
          </p:nvPr>
        </p:nvGraphicFramePr>
        <p:xfrm>
          <a:off x="323528" y="1700808"/>
          <a:ext cx="8496945" cy="4754880"/>
        </p:xfrm>
        <a:graphic>
          <a:graphicData uri="http://schemas.openxmlformats.org/drawingml/2006/table">
            <a:tbl>
              <a:tblPr firstRow="1" bandRow="1">
                <a:tableStyleId>{5C22544A-7EE6-4342-B048-85BDC9FD1C3A}</a:tableStyleId>
              </a:tblPr>
              <a:tblGrid>
                <a:gridCol w="2520280"/>
                <a:gridCol w="3144350"/>
                <a:gridCol w="2832315"/>
              </a:tblGrid>
              <a:tr h="364732">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Item</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Value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Parameters</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64732">
                <a:tc rowSpan="4">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Dataset</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Train Set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16000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64732">
                <a:tc v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Validation Set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mpd="sng">
                      <a:noFill/>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4000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mpd="sng">
                      <a:noFill/>
                    </a:lnB>
                    <a:noFill/>
                  </a:tcPr>
                </a:tc>
              </a:tr>
              <a:tr h="364732">
                <a:tc v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Test Set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2671</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endParaRPr lang="zh-CN" altLang="en-US"/>
                    </a:p>
                  </a:txBody>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Bitrate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128 / 320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4732">
                <a:tc rowSpan="3">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Steganographic</a:t>
                      </a:r>
                    </a:p>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Algorithms</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HCM-Gao</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rowSpan="2">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RER=0</a:t>
                      </a:r>
                      <a:r>
                        <a:rPr lang="en-US" altLang="zh-CN" sz="1800" b="0" dirty="0" smtClean="0">
                          <a:solidFill>
                            <a:schemeClr val="tx1"/>
                          </a:solidFill>
                          <a:latin typeface="+mn-ea"/>
                          <a:ea typeface="+mn-ea"/>
                          <a:cs typeface="Times New Roman" panose="02020603050405020304" pitchFamily="18" charset="0"/>
                        </a:rPr>
                        <a:t>.</a:t>
                      </a:r>
                      <a:r>
                        <a:rPr lang="en-US" altLang="zh-CN" sz="1800" b="0" dirty="0" smtClean="0">
                          <a:solidFill>
                            <a:schemeClr val="tx1"/>
                          </a:solidFill>
                          <a:latin typeface="Times New Roman" panose="02020603050405020304" pitchFamily="18" charset="0"/>
                          <a:cs typeface="Times New Roman" panose="02020603050405020304" pitchFamily="18" charset="0"/>
                        </a:rPr>
                        <a:t>1</a:t>
                      </a:r>
                      <a:r>
                        <a:rPr lang="en-US" altLang="zh-CN" sz="1800" b="0" kern="1200" dirty="0" smtClean="0">
                          <a:solidFill>
                            <a:schemeClr val="tx1"/>
                          </a:solidFill>
                          <a:latin typeface="+mn-ea"/>
                          <a:ea typeface="+mn-ea"/>
                          <a:cs typeface="Times New Roman" panose="02020603050405020304" pitchFamily="18" charset="0"/>
                        </a:rPr>
                        <a:t>,</a:t>
                      </a:r>
                      <a:r>
                        <a:rPr lang="en-US" altLang="zh-CN" sz="1800" b="0" baseline="0" dirty="0" smtClean="0">
                          <a:solidFill>
                            <a:schemeClr val="tx1"/>
                          </a:solidFill>
                          <a:latin typeface="Times New Roman" panose="02020603050405020304" pitchFamily="18" charset="0"/>
                          <a:cs typeface="Times New Roman" panose="02020603050405020304" pitchFamily="18" charset="0"/>
                        </a:rPr>
                        <a:t>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0</a:t>
                      </a:r>
                      <a:r>
                        <a:rPr lang="en-US" altLang="zh-CN" sz="1800" b="0" kern="1200" dirty="0" smtClean="0">
                          <a:solidFill>
                            <a:schemeClr val="tx1"/>
                          </a:solidFill>
                          <a:latin typeface="+mn-ea"/>
                          <a:ea typeface="+mn-ea"/>
                          <a:cs typeface="Times New Roman" panose="02020603050405020304" pitchFamily="18" charset="0"/>
                        </a:rPr>
                        <a:t>.</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3</a:t>
                      </a:r>
                      <a:r>
                        <a:rPr lang="en-US" altLang="zh-CN" sz="1800" b="0" kern="1200" dirty="0" smtClean="0">
                          <a:solidFill>
                            <a:schemeClr val="tx1"/>
                          </a:solidFill>
                          <a:latin typeface="+mn-ea"/>
                          <a:ea typeface="+mn-ea"/>
                          <a:cs typeface="Times New Roman" panose="02020603050405020304" pitchFamily="18" charset="0"/>
                        </a:rPr>
                        <a:t>,</a:t>
                      </a:r>
                      <a:r>
                        <a:rPr lang="en-US" altLang="zh-CN" sz="1800" b="0" baseline="0" dirty="0" smtClean="0">
                          <a:solidFill>
                            <a:schemeClr val="tx1"/>
                          </a:solidFill>
                          <a:latin typeface="Times New Roman" panose="02020603050405020304" pitchFamily="18" charset="0"/>
                          <a:cs typeface="Times New Roman" panose="02020603050405020304" pitchFamily="18" charset="0"/>
                        </a:rPr>
                        <a:t> 0</a:t>
                      </a:r>
                      <a:r>
                        <a:rPr lang="en-US" altLang="zh-CN" sz="1800" b="0" kern="1200" dirty="0" smtClean="0">
                          <a:solidFill>
                            <a:schemeClr val="tx1"/>
                          </a:solidFill>
                          <a:latin typeface="+mn-ea"/>
                          <a:ea typeface="+mn-ea"/>
                          <a:cs typeface="Times New Roman" panose="02020603050405020304" pitchFamily="18" charset="0"/>
                        </a:rPr>
                        <a:t>.</a:t>
                      </a:r>
                      <a:r>
                        <a:rPr lang="en-US" altLang="zh-CN" sz="1800" b="0" baseline="0" dirty="0" smtClean="0">
                          <a:solidFill>
                            <a:schemeClr val="tx1"/>
                          </a:solidFill>
                          <a:latin typeface="Times New Roman" panose="02020603050405020304" pitchFamily="18" charset="0"/>
                          <a:cs typeface="Times New Roman" panose="02020603050405020304" pitchFamily="18" charset="0"/>
                        </a:rPr>
                        <a:t>5</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4732">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HCM-Yan</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v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121920">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EECS</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rgbClr val="FF0000"/>
                          </a:solidFill>
                          <a:latin typeface="Times New Roman" panose="02020603050405020304" pitchFamily="18" charset="0"/>
                          <a:cs typeface="Times New Roman" panose="02020603050405020304" pitchFamily="18" charset="0"/>
                        </a:rPr>
                        <a:t>W = 2</a:t>
                      </a:r>
                      <a:r>
                        <a:rPr lang="en-US" altLang="zh-CN" sz="1800" b="0" dirty="0" smtClean="0">
                          <a:solidFill>
                            <a:srgbClr val="FF0000"/>
                          </a:solidFill>
                          <a:latin typeface="+mn-ea"/>
                          <a:ea typeface="+mn-ea"/>
                          <a:cs typeface="Times New Roman" panose="02020603050405020304" pitchFamily="18" charset="0"/>
                        </a:rPr>
                        <a:t>,</a:t>
                      </a:r>
                      <a:r>
                        <a:rPr lang="en-US" altLang="zh-CN" sz="1800" b="0" dirty="0" smtClean="0">
                          <a:solidFill>
                            <a:srgbClr val="FF0000"/>
                          </a:solidFill>
                          <a:latin typeface="Times New Roman" panose="02020603050405020304" pitchFamily="18" charset="0"/>
                          <a:cs typeface="Times New Roman" panose="02020603050405020304" pitchFamily="18" charset="0"/>
                        </a:rPr>
                        <a:t> 3</a:t>
                      </a:r>
                      <a:r>
                        <a:rPr lang="en-US" altLang="zh-CN" sz="1800" b="0" kern="1200" dirty="0" smtClean="0">
                          <a:solidFill>
                            <a:srgbClr val="FF0000"/>
                          </a:solidFill>
                          <a:latin typeface="+mn-ea"/>
                          <a:ea typeface="+mn-ea"/>
                          <a:cs typeface="Times New Roman" panose="02020603050405020304" pitchFamily="18" charset="0"/>
                        </a:rPr>
                        <a:t>,</a:t>
                      </a:r>
                      <a:r>
                        <a:rPr lang="en-US" altLang="zh-CN" sz="1800" b="0" dirty="0" smtClean="0">
                          <a:solidFill>
                            <a:srgbClr val="FF0000"/>
                          </a:solidFill>
                          <a:latin typeface="Times New Roman" panose="02020603050405020304" pitchFamily="18" charset="0"/>
                          <a:cs typeface="Times New Roman" panose="02020603050405020304" pitchFamily="18" charset="0"/>
                        </a:rPr>
                        <a:t> 4</a:t>
                      </a:r>
                      <a:r>
                        <a:rPr lang="en-US" altLang="zh-CN" sz="1800" b="0" kern="1200" dirty="0" smtClean="0">
                          <a:solidFill>
                            <a:srgbClr val="FF0000"/>
                          </a:solidFill>
                          <a:latin typeface="+mn-ea"/>
                          <a:ea typeface="+mn-ea"/>
                          <a:cs typeface="Times New Roman" panose="02020603050405020304" pitchFamily="18" charset="0"/>
                        </a:rPr>
                        <a:t>,</a:t>
                      </a:r>
                      <a:r>
                        <a:rPr lang="en-US" altLang="zh-CN" sz="1800" b="0" dirty="0" smtClean="0">
                          <a:solidFill>
                            <a:srgbClr val="FF0000"/>
                          </a:solidFill>
                          <a:latin typeface="Times New Roman" panose="02020603050405020304" pitchFamily="18" charset="0"/>
                          <a:cs typeface="Times New Roman" panose="02020603050405020304" pitchFamily="18" charset="0"/>
                        </a:rPr>
                        <a:t> 5</a:t>
                      </a:r>
                      <a:r>
                        <a:rPr lang="en-US" altLang="zh-CN" sz="1800" b="0" kern="1200" dirty="0" smtClean="0">
                          <a:solidFill>
                            <a:srgbClr val="FF0000"/>
                          </a:solidFill>
                          <a:latin typeface="+mn-ea"/>
                          <a:ea typeface="+mn-ea"/>
                          <a:cs typeface="Times New Roman" panose="02020603050405020304" pitchFamily="18" charset="0"/>
                        </a:rPr>
                        <a:t>; </a:t>
                      </a:r>
                      <a:r>
                        <a:rPr lang="en-US" altLang="zh-CN" sz="1800" b="0" dirty="0" smtClean="0">
                          <a:solidFill>
                            <a:srgbClr val="FF0000"/>
                          </a:solidFill>
                          <a:latin typeface="Times New Roman" panose="02020603050405020304" pitchFamily="18" charset="0"/>
                          <a:cs typeface="Times New Roman" panose="02020603050405020304" pitchFamily="18" charset="0"/>
                        </a:rPr>
                        <a:t>H = 7</a:t>
                      </a:r>
                      <a:endParaRPr lang="zh-CN" altLang="en-US" sz="1800" b="0" dirty="0">
                        <a:solidFill>
                          <a:srgbClr val="FF0000"/>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3840">
                <a:tc rowSpan="2">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Steganalytic</a:t>
                      </a:r>
                    </a:p>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Algorithms</a:t>
                      </a:r>
                      <a:endParaRPr lang="zh-CN" altLang="en-US" sz="1800" b="1" dirty="0" smtClean="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Jin</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121920">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Ren</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0832">
                <a:tc rowSpan="3">
                  <a:txBody>
                    <a:bodyPr/>
                    <a:lstStyle/>
                    <a:p>
                      <a:pPr marL="0" algn="ctr" defTabSz="914400" rtl="0" eaLnBrk="1" latinLnBrk="0" hangingPunct="1"/>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Hyper Parameters</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Initial Learning Rate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1e-3</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0">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no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dirty="0" smtClean="0">
                          <a:solidFill>
                            <a:schemeClr val="tx1"/>
                          </a:solidFill>
                          <a:latin typeface="Times New Roman" panose="02020603050405020304" pitchFamily="18" charset="0"/>
                          <a:cs typeface="Times New Roman" panose="02020603050405020304" pitchFamily="18" charset="0"/>
                        </a:rPr>
                        <a:t>Initial Method of Weights</a:t>
                      </a:r>
                      <a:endParaRPr lang="zh-CN" altLang="en-US" sz="1800" b="0"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Xavier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Batch Size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64 / 16</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noFill/>
                  </a:tcPr>
                </a:tc>
              </a:tr>
            </a:tbl>
          </a:graphicData>
        </a:graphic>
      </p:graphicFrame>
      <p:sp>
        <p:nvSpPr>
          <p:cNvPr id="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24026879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Results (HCM-Gao)</a:t>
            </a:r>
            <a:endParaRPr lang="zh-CN" altLang="en-US" sz="2200" dirty="0"/>
          </a:p>
        </p:txBody>
      </p:sp>
      <p:graphicFrame>
        <p:nvGraphicFramePr>
          <p:cNvPr id="10" name="表格 9"/>
          <p:cNvGraphicFramePr>
            <a:graphicFrameLocks noGrp="1"/>
          </p:cNvGraphicFramePr>
          <p:nvPr>
            <p:extLst>
              <p:ext uri="{D42A27DB-BD31-4B8C-83A1-F6EECF244321}">
                <p14:modId xmlns:p14="http://schemas.microsoft.com/office/powerpoint/2010/main" val="1581931785"/>
              </p:ext>
            </p:extLst>
          </p:nvPr>
        </p:nvGraphicFramePr>
        <p:xfrm>
          <a:off x="1475656" y="2417296"/>
          <a:ext cx="6096000" cy="25958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Bitrate</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RER</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WDASN</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Jin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128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70.72</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50.13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50.11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75.18</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51.41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52.34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78.53</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53.75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52.79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320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73.83</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50.77</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50.85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77.27</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55.18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53.63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80.71</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62.69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59.42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11"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1859041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8760"/>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Results (HCM-Yan)</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3700726660"/>
              </p:ext>
            </p:extLst>
          </p:nvPr>
        </p:nvGraphicFramePr>
        <p:xfrm>
          <a:off x="1475656" y="2417296"/>
          <a:ext cx="6096000" cy="25958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Bitrate</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RER</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WDASN</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Jin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128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75.92</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50.94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51.25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81.39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56.88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60.31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85.88</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76.56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72.50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320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79.35</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64.38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54.69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83.09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66.56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62.50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90.21</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77.81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77.19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39335903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629816"/>
            <a:ext cx="8229600" cy="1143000"/>
          </a:xfrm>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83568" y="1700808"/>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1. Introduction</a:t>
            </a:r>
          </a:p>
        </p:txBody>
      </p:sp>
      <p:sp>
        <p:nvSpPr>
          <p:cNvPr id="6" name="文本框 5"/>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Impact of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Steganography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on MP3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Audio</a:t>
            </a:r>
            <a:endParaRPr lang="en-US" altLang="zh-CN" sz="3200" dirty="0" smtClean="0">
              <a:solidFill>
                <a:schemeClr val="bg1">
                  <a:lumMod val="95000"/>
                </a:schemeClr>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Structure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of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4. Experiments and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544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Results (EECS)</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145580940"/>
              </p:ext>
            </p:extLst>
          </p:nvPr>
        </p:nvGraphicFramePr>
        <p:xfrm>
          <a:off x="1475656" y="2323688"/>
          <a:ext cx="6096000" cy="33375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Bitrate</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W</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WDASN</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Jin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4">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128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90.39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59.42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56.25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80.17</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53.37</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53.81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67.82</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51.96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51.73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r>
              <a:tr h="370840">
                <a:tc v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54.78</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50.35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rowSpan="4">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320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95.35</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71.38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69.69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83.09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55.81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54.56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72.33</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52.24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52.13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56.46</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50.10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50.07</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6537775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Accuracy curve (EECS</a:t>
            </a:r>
            <a:r>
              <a:rPr lang="en-US" altLang="zh-CN" sz="2200" dirty="0" smtClean="0">
                <a:latin typeface="Times New Roman" panose="02020603050405020304" pitchFamily="18" charset="0"/>
                <a:cs typeface="Times New Roman" panose="02020603050405020304" pitchFamily="18" charset="0"/>
                <a:sym typeface="+mn-ea"/>
              </a:rPr>
              <a:t>, Bitrate=128kbps, W=2, H=7)</a:t>
            </a:r>
            <a:endParaRPr lang="zh-CN" altLang="en-US" sz="2200" dirty="0"/>
          </a:p>
        </p:txBody>
      </p:sp>
      <p:pic>
        <p:nvPicPr>
          <p:cNvPr id="7" name="图片 6"/>
          <p:cNvPicPr>
            <a:picLocks noChangeAspect="1"/>
          </p:cNvPicPr>
          <p:nvPr/>
        </p:nvPicPr>
        <p:blipFill>
          <a:blip r:embed="rId3"/>
          <a:stretch>
            <a:fillRect/>
          </a:stretch>
        </p:blipFill>
        <p:spPr>
          <a:xfrm>
            <a:off x="1452141" y="1874796"/>
            <a:ext cx="5867176" cy="4722556"/>
          </a:xfrm>
          <a:prstGeom prst="rect">
            <a:avLst/>
          </a:prstGeom>
        </p:spPr>
      </p:pic>
      <p:sp>
        <p:nvSpPr>
          <p:cNvPr id="6"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16207370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39143"/>
            <a:ext cx="7717358" cy="461665"/>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400" dirty="0" smtClean="0">
                <a:latin typeface="Times New Roman" panose="02020603050405020304" pitchFamily="18" charset="0"/>
                <a:cs typeface="Times New Roman" panose="02020603050405020304" pitchFamily="18" charset="0"/>
              </a:rPr>
              <a:t>Audio steganalysis </a:t>
            </a:r>
            <a:r>
              <a:rPr lang="en-US" altLang="zh-CN" sz="2400" dirty="0">
                <a:latin typeface="Times New Roman" panose="02020603050405020304" pitchFamily="18" charset="0"/>
                <a:cs typeface="Times New Roman" panose="02020603050405020304" pitchFamily="18" charset="0"/>
              </a:rPr>
              <a:t>of varying size</a:t>
            </a:r>
            <a:endParaRPr lang="zh-CN" altLang="en-US" sz="22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353914" y="2040599"/>
            <a:ext cx="8483811" cy="3233915"/>
          </a:xfrm>
          <a:prstGeom prst="rect">
            <a:avLst/>
          </a:prstGeom>
        </p:spPr>
      </p:pic>
      <p:sp>
        <p:nvSpPr>
          <p:cNvPr id="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8640461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Impact of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Steganography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on MP3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Audio</a:t>
            </a:r>
            <a:endParaRPr lang="en-US" altLang="zh-CN" sz="3200" dirty="0" smtClean="0">
              <a:solidFill>
                <a:schemeClr val="bg1">
                  <a:lumMod val="95000"/>
                </a:schemeClr>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Structure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of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a:solidFill>
                  <a:schemeClr val="bg1">
                    <a:lumMod val="95000"/>
                  </a:schemeClr>
                </a:solidFill>
                <a:latin typeface="Times New Roman" panose="02020603050405020304" pitchFamily="18" charset="0"/>
                <a:cs typeface="Times New Roman" panose="02020603050405020304" pitchFamily="18" charset="0"/>
              </a:rPr>
              <a:t>4. Experiments and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5. Conclusion</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3589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7050" y="2060848"/>
            <a:ext cx="7933382" cy="2862322"/>
          </a:xfrm>
          <a:prstGeom prst="rect">
            <a:avLst/>
          </a:prstGeom>
          <a:noFill/>
        </p:spPr>
        <p:txBody>
          <a:bodyPr wrap="square" rtlCol="0">
            <a:spAutoFit/>
          </a:bodyPr>
          <a:lstStyle/>
          <a:p>
            <a:pPr marL="285750" indent="-285750">
              <a:lnSpc>
                <a:spcPts val="356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The proposed network can be applied to </a:t>
            </a:r>
            <a:r>
              <a:rPr lang="en-US" altLang="zh-CN" dirty="0" smtClean="0">
                <a:solidFill>
                  <a:srgbClr val="FF0000"/>
                </a:solidFill>
                <a:latin typeface="Times New Roman" panose="02020603050405020304" pitchFamily="18" charset="0"/>
                <a:cs typeface="Times New Roman" panose="02020603050405020304" pitchFamily="18" charset="0"/>
              </a:rPr>
              <a:t>various </a:t>
            </a:r>
            <a:r>
              <a:rPr lang="en-US" altLang="zh-CN" dirty="0" smtClean="0">
                <a:solidFill>
                  <a:srgbClr val="FF0000"/>
                </a:solidFill>
                <a:latin typeface="Times New Roman" panose="02020603050405020304" pitchFamily="18" charset="0"/>
                <a:cs typeface="Times New Roman" panose="02020603050405020304" pitchFamily="18" charset="0"/>
              </a:rPr>
              <a:t>MP3 steganographic </a:t>
            </a:r>
            <a:r>
              <a:rPr lang="en-US" altLang="zh-CN" dirty="0">
                <a:solidFill>
                  <a:srgbClr val="FF0000"/>
                </a:solidFill>
                <a:latin typeface="Times New Roman" panose="02020603050405020304" pitchFamily="18" charset="0"/>
                <a:cs typeface="Times New Roman" panose="02020603050405020304" pitchFamily="18" charset="0"/>
              </a:rPr>
              <a:t>algorithms</a:t>
            </a: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bitrates</a:t>
            </a:r>
            <a:r>
              <a:rPr lang="en-US" altLang="zh-CN" dirty="0">
                <a:latin typeface="Times New Roman" panose="02020603050405020304" pitchFamily="18" charset="0"/>
                <a:cs typeface="Times New Roman" panose="02020603050405020304" pitchFamily="18" charset="0"/>
              </a:rPr>
              <a:t>, and </a:t>
            </a:r>
            <a:r>
              <a:rPr lang="en-US" altLang="zh-CN" dirty="0">
                <a:solidFill>
                  <a:srgbClr val="FF0000"/>
                </a:solidFill>
                <a:latin typeface="Times New Roman" panose="02020603050405020304" pitchFamily="18" charset="0"/>
                <a:cs typeface="Times New Roman" panose="02020603050405020304" pitchFamily="18" charset="0"/>
              </a:rPr>
              <a:t>relative </a:t>
            </a:r>
            <a:r>
              <a:rPr lang="en-US" altLang="zh-CN" dirty="0" smtClean="0">
                <a:solidFill>
                  <a:srgbClr val="FF0000"/>
                </a:solidFill>
                <a:latin typeface="Times New Roman" panose="02020603050405020304" pitchFamily="18" charset="0"/>
                <a:cs typeface="Times New Roman" panose="02020603050405020304" pitchFamily="18" charset="0"/>
              </a:rPr>
              <a:t>payloads</a:t>
            </a:r>
            <a:endParaRPr lang="en-US" altLang="zh-CN" dirty="0" smtClean="0">
              <a:latin typeface="Times New Roman" panose="02020603050405020304" pitchFamily="18" charset="0"/>
              <a:cs typeface="Times New Roman" panose="02020603050405020304" pitchFamily="18" charset="0"/>
            </a:endParaRPr>
          </a:p>
          <a:p>
            <a:pPr marL="285750" indent="-285750">
              <a:lnSpc>
                <a:spcPts val="3560"/>
              </a:lnSpc>
              <a:buFont typeface="Wingdings" panose="05000000000000000000" pitchFamily="2" charset="2"/>
              <a:buChar char="Ø"/>
            </a:pPr>
            <a:r>
              <a:rPr lang="en-US" altLang="zh-CN" dirty="0" smtClean="0">
                <a:solidFill>
                  <a:srgbClr val="FF0000"/>
                </a:solidFill>
                <a:latin typeface="Times New Roman" panose="02020603050405020304" pitchFamily="18" charset="0"/>
                <a:cs typeface="Times New Roman" panose="02020603050405020304" pitchFamily="18" charset="0"/>
              </a:rPr>
              <a:t>Fine-tune</a:t>
            </a:r>
            <a:r>
              <a:rPr lang="en-US" altLang="zh-CN" dirty="0" smtClean="0">
                <a:latin typeface="Times New Roman" panose="02020603050405020304" pitchFamily="18" charset="0"/>
                <a:cs typeface="Times New Roman" panose="02020603050405020304" pitchFamily="18" charset="0"/>
              </a:rPr>
              <a:t> the network to improve the performance</a:t>
            </a:r>
            <a:endParaRPr lang="en-US" altLang="zh-CN" dirty="0">
              <a:latin typeface="Times New Roman" panose="02020603050405020304" pitchFamily="18" charset="0"/>
              <a:cs typeface="Times New Roman" panose="02020603050405020304" pitchFamily="18" charset="0"/>
            </a:endParaRPr>
          </a:p>
          <a:p>
            <a:pPr marL="285750" indent="-285750">
              <a:lnSpc>
                <a:spcPts val="356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A </a:t>
            </a:r>
            <a:r>
              <a:rPr lang="en-US" altLang="zh-CN" dirty="0">
                <a:solidFill>
                  <a:srgbClr val="FF0000"/>
                </a:solidFill>
                <a:latin typeface="Times New Roman" panose="02020603050405020304" pitchFamily="18" charset="0"/>
                <a:cs typeface="Times New Roman" panose="02020603050405020304" pitchFamily="18" charset="0"/>
              </a:rPr>
              <a:t>sliding window strategy </a:t>
            </a:r>
            <a:r>
              <a:rPr lang="en-US" altLang="zh-CN" dirty="0">
                <a:latin typeface="Times New Roman" panose="02020603050405020304" pitchFamily="18" charset="0"/>
                <a:cs typeface="Times New Roman" panose="02020603050405020304" pitchFamily="18" charset="0"/>
              </a:rPr>
              <a:t>is presented to </a:t>
            </a:r>
            <a:r>
              <a:rPr lang="en-US" altLang="zh-CN" dirty="0" err="1">
                <a:latin typeface="Times New Roman" panose="02020603050405020304" pitchFamily="18" charset="0"/>
                <a:cs typeface="Times New Roman" panose="02020603050405020304" pitchFamily="18" charset="0"/>
              </a:rPr>
              <a:t>steganalyze</a:t>
            </a:r>
            <a:r>
              <a:rPr lang="en-US" altLang="zh-CN" dirty="0">
                <a:latin typeface="Times New Roman" panose="02020603050405020304" pitchFamily="18" charset="0"/>
                <a:cs typeface="Times New Roman" panose="02020603050405020304" pitchFamily="18" charset="0"/>
              </a:rPr>
              <a:t> audios of </a:t>
            </a:r>
            <a:r>
              <a:rPr lang="en-US" altLang="zh-CN" dirty="0">
                <a:solidFill>
                  <a:srgbClr val="FF0000"/>
                </a:solidFill>
                <a:latin typeface="Times New Roman" panose="02020603050405020304" pitchFamily="18" charset="0"/>
                <a:cs typeface="Times New Roman" panose="02020603050405020304" pitchFamily="18" charset="0"/>
              </a:rPr>
              <a:t>arbitrary </a:t>
            </a:r>
            <a:r>
              <a:rPr lang="en-US" altLang="zh-CN" dirty="0" smtClean="0">
                <a:solidFill>
                  <a:srgbClr val="FF0000"/>
                </a:solidFill>
                <a:latin typeface="Times New Roman" panose="02020603050405020304" pitchFamily="18" charset="0"/>
                <a:cs typeface="Times New Roman" panose="02020603050405020304" pitchFamily="18" charset="0"/>
              </a:rPr>
              <a:t>size</a:t>
            </a:r>
            <a:endParaRPr lang="en-US" altLang="zh-CN" dirty="0" smtClean="0">
              <a:latin typeface="Times New Roman" panose="02020603050405020304" pitchFamily="18" charset="0"/>
              <a:cs typeface="Times New Roman" panose="02020603050405020304" pitchFamily="18" charset="0"/>
            </a:endParaRPr>
          </a:p>
          <a:p>
            <a:pPr marL="285750" indent="-285750">
              <a:lnSpc>
                <a:spcPts val="3560"/>
              </a:lnSpc>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285750" indent="-285750">
              <a:lnSpc>
                <a:spcPts val="3560"/>
              </a:lnSpc>
              <a:buFont typeface="Wingdings" panose="05000000000000000000" pitchFamily="2" charset="2"/>
              <a:buChar char="Ø"/>
            </a:pPr>
            <a:r>
              <a:rPr lang="en-US" altLang="zh-CN" b="1" dirty="0">
                <a:latin typeface="Times New Roman" panose="02020603050405020304" pitchFamily="18" charset="0"/>
                <a:cs typeface="Times New Roman" panose="02020603050405020304" pitchFamily="18" charset="0"/>
              </a:rPr>
              <a:t>GitHub</a:t>
            </a:r>
            <a:r>
              <a:rPr lang="en-US" altLang="zh-CN" dirty="0">
                <a:latin typeface="Times New Roman" panose="02020603050405020304" pitchFamily="18" charset="0"/>
                <a:cs typeface="Times New Roman" panose="02020603050405020304" pitchFamily="18" charset="0"/>
              </a:rPr>
              <a:t>: https://github.com/Charleswyt/tf_audio_steganalysis</a:t>
            </a:r>
            <a:endParaRPr lang="zh-CN" altLang="en-US" dirty="0">
              <a:latin typeface="Times New Roman" panose="02020603050405020304" pitchFamily="18" charset="0"/>
              <a:cs typeface="Times New Roman" panose="02020603050405020304" pitchFamily="18" charset="0"/>
            </a:endParaRPr>
          </a:p>
        </p:txBody>
      </p:sp>
      <p:sp>
        <p:nvSpPr>
          <p:cNvPr id="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Conclusion</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40320711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2924944"/>
            <a:ext cx="8229600" cy="792088"/>
          </a:xfrm>
        </p:spPr>
        <p:txBody>
          <a:bodyPr/>
          <a:lstStyle/>
          <a:p>
            <a:r>
              <a:rPr lang="en-US" altLang="zh-CN" sz="6000" dirty="0" smtClean="0"/>
              <a:t>Thank you</a:t>
            </a:r>
            <a:r>
              <a:rPr lang="zh-CN" altLang="en-US" sz="6000" dirty="0" smtClean="0"/>
              <a:t>！</a:t>
            </a:r>
            <a:endParaRPr lang="zh-CN" altLang="en-US" sz="6000" dirty="0"/>
          </a:p>
        </p:txBody>
      </p:sp>
      <p:sp>
        <p:nvSpPr>
          <p:cNvPr id="2" name="矩形 1"/>
          <p:cNvSpPr/>
          <p:nvPr/>
        </p:nvSpPr>
        <p:spPr>
          <a:xfrm>
            <a:off x="813070" y="5271056"/>
            <a:ext cx="6912768" cy="492699"/>
          </a:xfrm>
          <a:prstGeom prst="rect">
            <a:avLst/>
          </a:prstGeom>
        </p:spPr>
        <p:txBody>
          <a:bodyPr wrap="square">
            <a:spAutoFit/>
          </a:bodyPr>
          <a:lstStyle/>
          <a:p>
            <a:pPr>
              <a:lnSpc>
                <a:spcPts val="3560"/>
              </a:lnSpc>
            </a:pPr>
            <a:r>
              <a:rPr lang="en-US" altLang="zh-CN" b="1" dirty="0">
                <a:latin typeface="Times New Roman" panose="02020603050405020304" pitchFamily="18" charset="0"/>
                <a:cs typeface="Times New Roman" panose="02020603050405020304" pitchFamily="18" charset="0"/>
              </a:rPr>
              <a:t>GitHub</a:t>
            </a:r>
            <a:r>
              <a:rPr lang="en-US" altLang="zh-CN" dirty="0">
                <a:latin typeface="Times New Roman" panose="02020603050405020304" pitchFamily="18" charset="0"/>
                <a:cs typeface="Times New Roman" panose="02020603050405020304" pitchFamily="18" charset="0"/>
              </a:rPr>
              <a:t>: https://github.com/Charleswyt/tf_audio_steganalysis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4614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Introduction</a:t>
            </a:r>
            <a:endParaRPr lang="en-US" altLang="zh-CN" sz="2800" b="0" dirty="0">
              <a:latin typeface="Times New Roman" panose="02020603050405020304" pitchFamily="18" charset="0"/>
            </a:endParaRPr>
          </a:p>
        </p:txBody>
      </p:sp>
      <p:sp>
        <p:nvSpPr>
          <p:cNvPr id="6" name="文本框 5"/>
          <p:cNvSpPr txBox="1"/>
          <p:nvPr/>
        </p:nvSpPr>
        <p:spPr>
          <a:xfrm>
            <a:off x="527050" y="1269921"/>
            <a:ext cx="2892822"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smtClean="0">
                <a:latin typeface="Times New Roman" panose="02020603050405020304" pitchFamily="18" charset="0"/>
                <a:cs typeface="Times New Roman" panose="02020603050405020304" pitchFamily="18" charset="0"/>
                <a:sym typeface="+mn-ea"/>
              </a:rPr>
              <a:t>Carrier Selection</a:t>
            </a:r>
            <a:endParaRPr lang="zh-CN" altLang="en-US" sz="2200" dirty="0">
              <a:latin typeface="Times New Roman" panose="02020603050405020304" pitchFamily="18" charset="0"/>
              <a:cs typeface="Times New Roman" panose="02020603050405020304" pitchFamily="18" charset="0"/>
            </a:endParaRPr>
          </a:p>
        </p:txBody>
      </p:sp>
      <p:pic>
        <p:nvPicPr>
          <p:cNvPr id="38" name="图片 37"/>
          <p:cNvPicPr>
            <a:picLocks noChangeAspect="1"/>
          </p:cNvPicPr>
          <p:nvPr/>
        </p:nvPicPr>
        <p:blipFill>
          <a:blip r:embed="rId3"/>
          <a:stretch>
            <a:fillRect/>
          </a:stretch>
        </p:blipFill>
        <p:spPr>
          <a:xfrm>
            <a:off x="791580" y="1511486"/>
            <a:ext cx="7740352" cy="5339990"/>
          </a:xfrm>
          <a:prstGeom prst="rect">
            <a:avLst/>
          </a:prstGeom>
        </p:spPr>
      </p:pic>
    </p:spTree>
    <p:extLst>
      <p:ext uri="{BB962C8B-B14F-4D97-AF65-F5344CB8AC3E}">
        <p14:creationId xmlns:p14="http://schemas.microsoft.com/office/powerpoint/2010/main" val="18028246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4934619" y="1340768"/>
            <a:ext cx="3996415" cy="2636200"/>
          </a:xfrm>
          <a:prstGeom prst="rect">
            <a:avLst/>
          </a:prstGeom>
        </p:spPr>
      </p:pic>
      <p:sp>
        <p:nvSpPr>
          <p:cNvPr id="14"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Introduction</a:t>
            </a:r>
            <a:endParaRPr lang="en-US" altLang="zh-CN" sz="2800" b="0" dirty="0">
              <a:latin typeface="Times New Roman" panose="02020603050405020304" pitchFamily="18" charset="0"/>
            </a:endParaRPr>
          </a:p>
        </p:txBody>
      </p:sp>
      <p:sp>
        <p:nvSpPr>
          <p:cNvPr id="15" name="文本框 14"/>
          <p:cNvSpPr txBox="1"/>
          <p:nvPr/>
        </p:nvSpPr>
        <p:spPr>
          <a:xfrm>
            <a:off x="527050" y="1269921"/>
            <a:ext cx="2892822"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smtClean="0">
                <a:latin typeface="Times New Roman" panose="02020603050405020304" pitchFamily="18" charset="0"/>
                <a:cs typeface="Times New Roman" panose="02020603050405020304" pitchFamily="18" charset="0"/>
                <a:sym typeface="+mn-ea"/>
              </a:rPr>
              <a:t>Why Audio Format?</a:t>
            </a:r>
            <a:endParaRPr lang="zh-CN" altLang="en-US" sz="2200"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102246" y="1861420"/>
            <a:ext cx="4832373" cy="1992853"/>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altLang="zh-CN" sz="1900" dirty="0">
                <a:latin typeface="+mj-ea"/>
                <a:ea typeface="+mj-ea"/>
              </a:rPr>
              <a:t>spread </a:t>
            </a:r>
            <a:r>
              <a:rPr lang="en-US" altLang="zh-CN" sz="1900" dirty="0" smtClean="0">
                <a:solidFill>
                  <a:srgbClr val="FF0000"/>
                </a:solidFill>
                <a:latin typeface="+mj-ea"/>
                <a:ea typeface="+mj-ea"/>
              </a:rPr>
              <a:t>widely</a:t>
            </a:r>
          </a:p>
          <a:p>
            <a:pPr marL="285750" indent="-285750">
              <a:lnSpc>
                <a:spcPct val="150000"/>
              </a:lnSpc>
              <a:buFont typeface="Wingdings" panose="05000000000000000000" pitchFamily="2" charset="2"/>
              <a:buChar char="Ø"/>
            </a:pPr>
            <a:r>
              <a:rPr lang="en-US" altLang="zh-CN" sz="1900" dirty="0" smtClean="0">
                <a:latin typeface="+mj-ea"/>
                <a:ea typeface="+mj-ea"/>
              </a:rPr>
              <a:t> </a:t>
            </a:r>
            <a:r>
              <a:rPr lang="en-US" altLang="zh-CN" sz="1900" dirty="0" smtClean="0">
                <a:solidFill>
                  <a:srgbClr val="FF0000"/>
                </a:solidFill>
                <a:latin typeface="+mj-ea"/>
                <a:ea typeface="+mj-ea"/>
              </a:rPr>
              <a:t>large</a:t>
            </a:r>
            <a:r>
              <a:rPr lang="en-US" altLang="zh-CN" sz="1900" dirty="0" smtClean="0">
                <a:latin typeface="+mj-ea"/>
                <a:ea typeface="+mj-ea"/>
              </a:rPr>
              <a:t> </a:t>
            </a:r>
            <a:r>
              <a:rPr lang="en-US" altLang="zh-CN" sz="1900" dirty="0">
                <a:latin typeface="+mj-ea"/>
                <a:ea typeface="+mj-ea"/>
              </a:rPr>
              <a:t>potential </a:t>
            </a:r>
            <a:r>
              <a:rPr lang="zh-CN" altLang="en-US" sz="1900" dirty="0" smtClean="0">
                <a:latin typeface="+mj-ea"/>
                <a:ea typeface="+mj-ea"/>
              </a:rPr>
              <a:t> </a:t>
            </a:r>
            <a:r>
              <a:rPr lang="en-US" altLang="zh-CN" sz="1900" dirty="0" smtClean="0">
                <a:latin typeface="+mj-ea"/>
                <a:ea typeface="+mj-ea"/>
              </a:rPr>
              <a:t>embedding </a:t>
            </a:r>
            <a:r>
              <a:rPr lang="zh-CN" altLang="en-US" sz="1900" dirty="0" smtClean="0">
                <a:latin typeface="+mj-ea"/>
                <a:ea typeface="+mj-ea"/>
              </a:rPr>
              <a:t> </a:t>
            </a:r>
            <a:r>
              <a:rPr lang="en-US" altLang="zh-CN" sz="1900" dirty="0" smtClean="0">
                <a:latin typeface="+mj-ea"/>
                <a:ea typeface="+mj-ea"/>
              </a:rPr>
              <a:t>capacity</a:t>
            </a:r>
          </a:p>
          <a:p>
            <a:pPr marL="285750" indent="-285750">
              <a:lnSpc>
                <a:spcPct val="150000"/>
              </a:lnSpc>
              <a:buFont typeface="Wingdings" panose="05000000000000000000" pitchFamily="2" charset="2"/>
              <a:buChar char="Ø"/>
            </a:pPr>
            <a:r>
              <a:rPr lang="en-US" altLang="zh-CN" sz="1900" dirty="0" smtClean="0">
                <a:solidFill>
                  <a:srgbClr val="FF0000"/>
                </a:solidFill>
                <a:latin typeface="+mj-ea"/>
                <a:ea typeface="+mj-ea"/>
              </a:rPr>
              <a:t>Abundant</a:t>
            </a:r>
            <a:r>
              <a:rPr lang="en-US" altLang="zh-CN" sz="1900" dirty="0" smtClean="0">
                <a:latin typeface="+mj-ea"/>
                <a:ea typeface="+mj-ea"/>
              </a:rPr>
              <a:t> subliminal transmission channels</a:t>
            </a:r>
            <a:endParaRPr lang="en-US" altLang="zh-CN" sz="1900" dirty="0">
              <a:latin typeface="+mj-ea"/>
              <a:ea typeface="+mj-ea"/>
            </a:endParaRPr>
          </a:p>
        </p:txBody>
      </p:sp>
      <p:pic>
        <p:nvPicPr>
          <p:cNvPr id="17" name="Picture 8" descr="https://ss1.baidu.com/6ONXsjip0QIZ8tyhnq/it/u=854054962,3638170049&amp;fm=58&amp;s=88A7C712CC266C1146AE34580300E0EA&amp;bpow=121&amp;bpoh=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2689" y="5315957"/>
            <a:ext cx="748034" cy="463657"/>
          </a:xfrm>
          <a:prstGeom prst="rect">
            <a:avLst/>
          </a:prstGeom>
          <a:noFill/>
          <a:extLst>
            <a:ext uri="{909E8E84-426E-40DD-AFC4-6F175D3DCCD1}">
              <a14:hiddenFill xmlns:a14="http://schemas.microsoft.com/office/drawing/2010/main">
                <a:solidFill>
                  <a:srgbClr val="FFFFFF"/>
                </a:solidFill>
              </a14:hiddenFill>
            </a:ext>
          </a:extLst>
        </p:spPr>
      </p:pic>
      <p:pic>
        <p:nvPicPr>
          <p:cNvPr id="18" name="图片 17"/>
          <p:cNvPicPr>
            <a:picLocks noChangeAspect="1"/>
          </p:cNvPicPr>
          <p:nvPr/>
        </p:nvPicPr>
        <p:blipFill>
          <a:blip r:embed="rId5"/>
          <a:stretch>
            <a:fillRect/>
          </a:stretch>
        </p:blipFill>
        <p:spPr>
          <a:xfrm>
            <a:off x="3524567" y="4325335"/>
            <a:ext cx="1066800" cy="523875"/>
          </a:xfrm>
          <a:prstGeom prst="rect">
            <a:avLst/>
          </a:prstGeom>
        </p:spPr>
      </p:pic>
      <p:pic>
        <p:nvPicPr>
          <p:cNvPr id="19" name="图片 18"/>
          <p:cNvPicPr>
            <a:picLocks noChangeAspect="1"/>
          </p:cNvPicPr>
          <p:nvPr/>
        </p:nvPicPr>
        <p:blipFill>
          <a:blip r:embed="rId6"/>
          <a:stretch>
            <a:fillRect/>
          </a:stretch>
        </p:blipFill>
        <p:spPr>
          <a:xfrm>
            <a:off x="3921472" y="4931862"/>
            <a:ext cx="1352550" cy="361950"/>
          </a:xfrm>
          <a:prstGeom prst="rect">
            <a:avLst/>
          </a:prstGeom>
        </p:spPr>
      </p:pic>
      <p:sp>
        <p:nvSpPr>
          <p:cNvPr id="20" name="椭圆 19"/>
          <p:cNvSpPr/>
          <p:nvPr/>
        </p:nvSpPr>
        <p:spPr bwMode="auto">
          <a:xfrm>
            <a:off x="1486179" y="4163577"/>
            <a:ext cx="6236115" cy="2025527"/>
          </a:xfrm>
          <a:prstGeom prst="ellipse">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21" name="图片 20"/>
          <p:cNvPicPr>
            <a:picLocks noChangeAspect="1"/>
          </p:cNvPicPr>
          <p:nvPr/>
        </p:nvPicPr>
        <p:blipFill>
          <a:blip r:embed="rId7"/>
          <a:stretch>
            <a:fillRect/>
          </a:stretch>
        </p:blipFill>
        <p:spPr>
          <a:xfrm>
            <a:off x="4889202" y="4392828"/>
            <a:ext cx="1104900" cy="352425"/>
          </a:xfrm>
          <a:prstGeom prst="rect">
            <a:avLst/>
          </a:prstGeom>
        </p:spPr>
      </p:pic>
      <p:pic>
        <p:nvPicPr>
          <p:cNvPr id="22" name="图片 21"/>
          <p:cNvPicPr>
            <a:picLocks noChangeAspect="1"/>
          </p:cNvPicPr>
          <p:nvPr/>
        </p:nvPicPr>
        <p:blipFill>
          <a:blip r:embed="rId8"/>
          <a:stretch>
            <a:fillRect/>
          </a:stretch>
        </p:blipFill>
        <p:spPr>
          <a:xfrm>
            <a:off x="4067944" y="5449068"/>
            <a:ext cx="1990725" cy="419100"/>
          </a:xfrm>
          <a:prstGeom prst="rect">
            <a:avLst/>
          </a:prstGeom>
        </p:spPr>
      </p:pic>
      <p:pic>
        <p:nvPicPr>
          <p:cNvPr id="23" name="图片 22"/>
          <p:cNvPicPr>
            <a:picLocks noChangeAspect="1"/>
          </p:cNvPicPr>
          <p:nvPr/>
        </p:nvPicPr>
        <p:blipFill>
          <a:blip r:embed="rId9"/>
          <a:stretch>
            <a:fillRect/>
          </a:stretch>
        </p:blipFill>
        <p:spPr>
          <a:xfrm>
            <a:off x="2099603" y="4750958"/>
            <a:ext cx="1238250" cy="361950"/>
          </a:xfrm>
          <a:prstGeom prst="rect">
            <a:avLst/>
          </a:prstGeom>
        </p:spPr>
      </p:pic>
      <p:pic>
        <p:nvPicPr>
          <p:cNvPr id="24" name="图片 23"/>
          <p:cNvPicPr>
            <a:picLocks noChangeAspect="1"/>
          </p:cNvPicPr>
          <p:nvPr/>
        </p:nvPicPr>
        <p:blipFill>
          <a:blip r:embed="rId10"/>
          <a:stretch>
            <a:fillRect/>
          </a:stretch>
        </p:blipFill>
        <p:spPr>
          <a:xfrm>
            <a:off x="5861920" y="4887652"/>
            <a:ext cx="1478615" cy="476042"/>
          </a:xfrm>
          <a:prstGeom prst="rect">
            <a:avLst/>
          </a:prstGeom>
        </p:spPr>
      </p:pic>
    </p:spTree>
    <p:extLst>
      <p:ext uri="{BB962C8B-B14F-4D97-AF65-F5344CB8AC3E}">
        <p14:creationId xmlns:p14="http://schemas.microsoft.com/office/powerpoint/2010/main" val="7177439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12C48385-D08A-4735-B760-99C4A114BBCF}"/>
              </a:ext>
            </a:extLst>
          </p:cNvPr>
          <p:cNvPicPr>
            <a:picLocks noChangeAspect="1"/>
          </p:cNvPicPr>
          <p:nvPr/>
        </p:nvPicPr>
        <p:blipFill>
          <a:blip r:embed="rId3"/>
          <a:stretch>
            <a:fillRect/>
          </a:stretch>
        </p:blipFill>
        <p:spPr>
          <a:xfrm>
            <a:off x="3309432" y="4605819"/>
            <a:ext cx="848578" cy="813086"/>
          </a:xfrm>
          <a:prstGeom prst="rect">
            <a:avLst/>
          </a:prstGeom>
        </p:spPr>
      </p:pic>
      <p:pic>
        <p:nvPicPr>
          <p:cNvPr id="9" name="图片 8">
            <a:extLst>
              <a:ext uri="{FF2B5EF4-FFF2-40B4-BE49-F238E27FC236}">
                <a16:creationId xmlns="" xmlns:a16="http://schemas.microsoft.com/office/drawing/2014/main" id="{F09E4C7E-A300-4621-A544-08239073A16B}"/>
              </a:ext>
            </a:extLst>
          </p:cNvPr>
          <p:cNvPicPr>
            <a:picLocks noChangeAspect="1"/>
          </p:cNvPicPr>
          <p:nvPr/>
        </p:nvPicPr>
        <p:blipFill rotWithShape="1">
          <a:blip r:embed="rId4">
            <a:extLst>
              <a:ext uri="{28A0092B-C50C-407E-A947-70E740481C1C}">
                <a14:useLocalDpi xmlns:a14="http://schemas.microsoft.com/office/drawing/2010/main" val="0"/>
              </a:ext>
            </a:extLst>
          </a:blip>
          <a:srcRect l="10387" t="6758" r="66298" b="76570"/>
          <a:stretch/>
        </p:blipFill>
        <p:spPr>
          <a:xfrm flipH="1">
            <a:off x="1218060" y="4645892"/>
            <a:ext cx="832304" cy="851078"/>
          </a:xfrm>
          <a:prstGeom prst="rect">
            <a:avLst/>
          </a:prstGeom>
        </p:spPr>
      </p:pic>
      <p:pic>
        <p:nvPicPr>
          <p:cNvPr id="10" name="图片 9">
            <a:extLst>
              <a:ext uri="{FF2B5EF4-FFF2-40B4-BE49-F238E27FC236}">
                <a16:creationId xmlns="" xmlns:a16="http://schemas.microsoft.com/office/drawing/2014/main" id="{B06E2D54-DF9A-4013-A9DA-D562AF0F53DF}"/>
              </a:ext>
            </a:extLst>
          </p:cNvPr>
          <p:cNvPicPr>
            <a:picLocks noChangeAspect="1"/>
          </p:cNvPicPr>
          <p:nvPr/>
        </p:nvPicPr>
        <p:blipFill rotWithShape="1">
          <a:blip r:embed="rId5">
            <a:extLst>
              <a:ext uri="{28A0092B-C50C-407E-A947-70E740481C1C}">
                <a14:useLocalDpi xmlns:a14="http://schemas.microsoft.com/office/drawing/2010/main" val="0"/>
              </a:ext>
            </a:extLst>
          </a:blip>
          <a:srcRect t="23982" b="15268"/>
          <a:stretch/>
        </p:blipFill>
        <p:spPr>
          <a:xfrm>
            <a:off x="2277734" y="4611521"/>
            <a:ext cx="700328" cy="425449"/>
          </a:xfrm>
          <a:prstGeom prst="rect">
            <a:avLst/>
          </a:prstGeom>
        </p:spPr>
      </p:pic>
      <p:cxnSp>
        <p:nvCxnSpPr>
          <p:cNvPr id="11" name="直接箭头连接符 10">
            <a:extLst>
              <a:ext uri="{FF2B5EF4-FFF2-40B4-BE49-F238E27FC236}">
                <a16:creationId xmlns="" xmlns:a16="http://schemas.microsoft.com/office/drawing/2014/main" id="{C5F917B9-1BCE-4CF5-BDEA-D07E2A73B76C}"/>
              </a:ext>
            </a:extLst>
          </p:cNvPr>
          <p:cNvCxnSpPr/>
          <p:nvPr/>
        </p:nvCxnSpPr>
        <p:spPr>
          <a:xfrm>
            <a:off x="2010148" y="5077940"/>
            <a:ext cx="125442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TextBox 13">
            <a:extLst>
              <a:ext uri="{FF2B5EF4-FFF2-40B4-BE49-F238E27FC236}">
                <a16:creationId xmlns="" xmlns:a16="http://schemas.microsoft.com/office/drawing/2014/main" id="{D70E2784-6511-4A5A-8449-A1F2093D5C13}"/>
              </a:ext>
            </a:extLst>
          </p:cNvPr>
          <p:cNvSpPr txBox="1"/>
          <p:nvPr/>
        </p:nvSpPr>
        <p:spPr>
          <a:xfrm>
            <a:off x="2010148" y="5141237"/>
            <a:ext cx="1235500" cy="338554"/>
          </a:xfrm>
          <a:prstGeom prst="rect">
            <a:avLst/>
          </a:prstGeom>
          <a:noFill/>
        </p:spPr>
        <p:txBody>
          <a:bodyPr wrap="square" rtlCol="0">
            <a:spAutoFit/>
          </a:bodyPr>
          <a:lstStyle/>
          <a:p>
            <a:pPr algn="ctr"/>
            <a:r>
              <a:rPr lang="en-US" altLang="zh-CN" sz="1600" dirty="0" smtClean="0"/>
              <a:t>Embed</a:t>
            </a:r>
            <a:endParaRPr lang="zh-CN" altLang="en-US" sz="1600" dirty="0"/>
          </a:p>
        </p:txBody>
      </p:sp>
      <p:pic>
        <p:nvPicPr>
          <p:cNvPr id="13" name="图片 12">
            <a:extLst>
              <a:ext uri="{FF2B5EF4-FFF2-40B4-BE49-F238E27FC236}">
                <a16:creationId xmlns="" xmlns:a16="http://schemas.microsoft.com/office/drawing/2014/main" id="{853B740B-7E97-4981-8EC3-81A6D22C650D}"/>
              </a:ext>
            </a:extLst>
          </p:cNvPr>
          <p:cNvPicPr>
            <a:picLocks noChangeAspect="1"/>
          </p:cNvPicPr>
          <p:nvPr/>
        </p:nvPicPr>
        <p:blipFill rotWithShape="1">
          <a:blip r:embed="rId4">
            <a:extLst>
              <a:ext uri="{28A0092B-C50C-407E-A947-70E740481C1C}">
                <a14:useLocalDpi xmlns:a14="http://schemas.microsoft.com/office/drawing/2010/main" val="0"/>
              </a:ext>
            </a:extLst>
          </a:blip>
          <a:srcRect l="67160" t="27534" r="6910" b="54263"/>
          <a:stretch/>
        </p:blipFill>
        <p:spPr>
          <a:xfrm flipH="1">
            <a:off x="7433548" y="4695145"/>
            <a:ext cx="738852" cy="741681"/>
          </a:xfrm>
          <a:prstGeom prst="rect">
            <a:avLst/>
          </a:prstGeom>
        </p:spPr>
      </p:pic>
      <p:cxnSp>
        <p:nvCxnSpPr>
          <p:cNvPr id="14" name="直接箭头连接符 13">
            <a:extLst>
              <a:ext uri="{FF2B5EF4-FFF2-40B4-BE49-F238E27FC236}">
                <a16:creationId xmlns="" xmlns:a16="http://schemas.microsoft.com/office/drawing/2014/main" id="{F3B64CD6-39E4-4E2A-88D9-AFCF1E527EEF}"/>
              </a:ext>
            </a:extLst>
          </p:cNvPr>
          <p:cNvCxnSpPr/>
          <p:nvPr/>
        </p:nvCxnSpPr>
        <p:spPr>
          <a:xfrm>
            <a:off x="4215024" y="5092753"/>
            <a:ext cx="103548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 name="TextBox 34">
            <a:extLst>
              <a:ext uri="{FF2B5EF4-FFF2-40B4-BE49-F238E27FC236}">
                <a16:creationId xmlns="" xmlns:a16="http://schemas.microsoft.com/office/drawing/2014/main" id="{A7D70F72-DC4A-44B4-BF01-6D82F557EE91}"/>
              </a:ext>
            </a:extLst>
          </p:cNvPr>
          <p:cNvSpPr txBox="1"/>
          <p:nvPr/>
        </p:nvSpPr>
        <p:spPr>
          <a:xfrm>
            <a:off x="4183950" y="5095994"/>
            <a:ext cx="1066558" cy="338554"/>
          </a:xfrm>
          <a:prstGeom prst="rect">
            <a:avLst/>
          </a:prstGeom>
          <a:noFill/>
        </p:spPr>
        <p:txBody>
          <a:bodyPr wrap="square" rtlCol="0">
            <a:spAutoFit/>
          </a:bodyPr>
          <a:lstStyle/>
          <a:p>
            <a:pPr algn="ctr"/>
            <a:r>
              <a:rPr lang="en-US" altLang="zh-CN" sz="1600" dirty="0" smtClean="0"/>
              <a:t>Transfer</a:t>
            </a:r>
            <a:endParaRPr lang="zh-CN" altLang="en-US" sz="1600" dirty="0"/>
          </a:p>
        </p:txBody>
      </p:sp>
      <p:cxnSp>
        <p:nvCxnSpPr>
          <p:cNvPr id="16" name="直接箭头连接符 15">
            <a:extLst>
              <a:ext uri="{FF2B5EF4-FFF2-40B4-BE49-F238E27FC236}">
                <a16:creationId xmlns="" xmlns:a16="http://schemas.microsoft.com/office/drawing/2014/main" id="{68E1781C-72F2-47E8-9B3D-988A4FE6D389}"/>
              </a:ext>
            </a:extLst>
          </p:cNvPr>
          <p:cNvCxnSpPr/>
          <p:nvPr/>
        </p:nvCxnSpPr>
        <p:spPr>
          <a:xfrm>
            <a:off x="6264602" y="5077940"/>
            <a:ext cx="103548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TextBox 46">
            <a:extLst>
              <a:ext uri="{FF2B5EF4-FFF2-40B4-BE49-F238E27FC236}">
                <a16:creationId xmlns="" xmlns:a16="http://schemas.microsoft.com/office/drawing/2014/main" id="{87162C2E-80FD-4BB7-90F4-26E0DC840CD7}"/>
              </a:ext>
            </a:extLst>
          </p:cNvPr>
          <p:cNvSpPr txBox="1"/>
          <p:nvPr/>
        </p:nvSpPr>
        <p:spPr>
          <a:xfrm>
            <a:off x="6233528" y="5081181"/>
            <a:ext cx="1235500" cy="338554"/>
          </a:xfrm>
          <a:prstGeom prst="rect">
            <a:avLst/>
          </a:prstGeom>
          <a:noFill/>
        </p:spPr>
        <p:txBody>
          <a:bodyPr wrap="square" rtlCol="0">
            <a:spAutoFit/>
          </a:bodyPr>
          <a:lstStyle/>
          <a:p>
            <a:pPr algn="ctr"/>
            <a:r>
              <a:rPr lang="en-US" altLang="zh-CN" sz="1600" dirty="0" smtClean="0"/>
              <a:t>Extract</a:t>
            </a:r>
            <a:endParaRPr lang="zh-CN" altLang="en-US" sz="1600" dirty="0"/>
          </a:p>
        </p:txBody>
      </p:sp>
      <p:sp>
        <p:nvSpPr>
          <p:cNvPr id="18" name="矩形 17">
            <a:extLst>
              <a:ext uri="{FF2B5EF4-FFF2-40B4-BE49-F238E27FC236}">
                <a16:creationId xmlns="" xmlns:a16="http://schemas.microsoft.com/office/drawing/2014/main" id="{2DA3C662-7BCD-4FB4-86B0-241EB192D67B}"/>
              </a:ext>
            </a:extLst>
          </p:cNvPr>
          <p:cNvSpPr/>
          <p:nvPr/>
        </p:nvSpPr>
        <p:spPr>
          <a:xfrm>
            <a:off x="3708265" y="5485728"/>
            <a:ext cx="899492"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Stego?</a:t>
            </a:r>
            <a:endParaRPr lang="zh-CN" altLang="en-US"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9" name="矩形 18">
            <a:extLst>
              <a:ext uri="{FF2B5EF4-FFF2-40B4-BE49-F238E27FC236}">
                <a16:creationId xmlns="" xmlns:a16="http://schemas.microsoft.com/office/drawing/2014/main" id="{5AACE618-F715-4D54-8F6D-4F144F1B7757}"/>
              </a:ext>
            </a:extLst>
          </p:cNvPr>
          <p:cNvSpPr/>
          <p:nvPr/>
        </p:nvSpPr>
        <p:spPr>
          <a:xfrm>
            <a:off x="4836563" y="5485728"/>
            <a:ext cx="917302" cy="40011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altLang="zh-CN" sz="2000" b="1" dirty="0">
                <a:ln w="11430"/>
                <a:solidFill>
                  <a:srgbClr val="92D050"/>
                </a:solidFill>
                <a:effectLst>
                  <a:outerShdw blurRad="50800" dist="39000" dir="5460000" algn="tl">
                    <a:srgbClr val="000000">
                      <a:alpha val="38000"/>
                    </a:srgbClr>
                  </a:outerShdw>
                </a:effectLst>
              </a:rPr>
              <a:t>Cover?</a:t>
            </a:r>
            <a:endParaRPr lang="zh-CN" altLang="en-US" sz="2000" b="1" dirty="0">
              <a:ln w="11430"/>
              <a:solidFill>
                <a:srgbClr val="92D050"/>
              </a:solidFill>
              <a:effectLst>
                <a:outerShdw blurRad="50800" dist="39000" dir="5460000" algn="tl">
                  <a:srgbClr val="000000">
                    <a:alpha val="38000"/>
                  </a:srgbClr>
                </a:outerShdw>
              </a:effectLst>
            </a:endParaRPr>
          </a:p>
        </p:txBody>
      </p:sp>
      <p:pic>
        <p:nvPicPr>
          <p:cNvPr id="20" name="图片 19">
            <a:extLst>
              <a:ext uri="{FF2B5EF4-FFF2-40B4-BE49-F238E27FC236}">
                <a16:creationId xmlns="" xmlns:a16="http://schemas.microsoft.com/office/drawing/2014/main" id="{B268EC81-16B0-4718-BE15-64508701558A}"/>
              </a:ext>
            </a:extLst>
          </p:cNvPr>
          <p:cNvPicPr>
            <a:picLocks noChangeAspect="1"/>
          </p:cNvPicPr>
          <p:nvPr/>
        </p:nvPicPr>
        <p:blipFill rotWithShape="1">
          <a:blip r:embed="rId4">
            <a:extLst>
              <a:ext uri="{28A0092B-C50C-407E-A947-70E740481C1C}">
                <a14:useLocalDpi xmlns:a14="http://schemas.microsoft.com/office/drawing/2010/main" val="0"/>
              </a:ext>
            </a:extLst>
          </a:blip>
          <a:srcRect l="64032" t="4955" r="15681" b="76912"/>
          <a:stretch/>
        </p:blipFill>
        <p:spPr>
          <a:xfrm>
            <a:off x="4374771" y="5895088"/>
            <a:ext cx="662090" cy="846280"/>
          </a:xfrm>
          <a:prstGeom prst="rect">
            <a:avLst/>
          </a:prstGeom>
        </p:spPr>
      </p:pic>
      <p:cxnSp>
        <p:nvCxnSpPr>
          <p:cNvPr id="21" name="直接箭头连接符 20">
            <a:extLst>
              <a:ext uri="{FF2B5EF4-FFF2-40B4-BE49-F238E27FC236}">
                <a16:creationId xmlns="" xmlns:a16="http://schemas.microsoft.com/office/drawing/2014/main" id="{6E50F466-6E22-4877-A9F9-B0D71D433F5B}"/>
              </a:ext>
            </a:extLst>
          </p:cNvPr>
          <p:cNvCxnSpPr>
            <a:cxnSpLocks/>
          </p:cNvCxnSpPr>
          <p:nvPr/>
        </p:nvCxnSpPr>
        <p:spPr>
          <a:xfrm>
            <a:off x="4705816" y="5517200"/>
            <a:ext cx="0" cy="368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 xmlns:a16="http://schemas.microsoft.com/office/drawing/2014/main" id="{2076F218-1CFC-4977-B2ED-FEE9C9085355}"/>
              </a:ext>
            </a:extLst>
          </p:cNvPr>
          <p:cNvPicPr>
            <a:picLocks noChangeAspect="1"/>
          </p:cNvPicPr>
          <p:nvPr/>
        </p:nvPicPr>
        <p:blipFill>
          <a:blip r:embed="rId3"/>
          <a:stretch>
            <a:fillRect/>
          </a:stretch>
        </p:blipFill>
        <p:spPr>
          <a:xfrm>
            <a:off x="5333312" y="4605819"/>
            <a:ext cx="848578" cy="813086"/>
          </a:xfrm>
          <a:prstGeom prst="rect">
            <a:avLst/>
          </a:prstGeom>
        </p:spPr>
      </p:pic>
      <p:pic>
        <p:nvPicPr>
          <p:cNvPr id="23" name="图片 22">
            <a:extLst>
              <a:ext uri="{FF2B5EF4-FFF2-40B4-BE49-F238E27FC236}">
                <a16:creationId xmlns="" xmlns:a16="http://schemas.microsoft.com/office/drawing/2014/main" id="{7C56CB04-5790-4167-A6A8-CE4BDC2569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2162" y="4479794"/>
            <a:ext cx="753616" cy="552279"/>
          </a:xfrm>
          <a:prstGeom prst="rect">
            <a:avLst/>
          </a:prstGeom>
        </p:spPr>
      </p:pic>
      <p:sp>
        <p:nvSpPr>
          <p:cNvPr id="24" name="TextBox 34">
            <a:extLst>
              <a:ext uri="{FF2B5EF4-FFF2-40B4-BE49-F238E27FC236}">
                <a16:creationId xmlns="" xmlns:a16="http://schemas.microsoft.com/office/drawing/2014/main" id="{A7D70F72-DC4A-44B4-BF01-6D82F557EE91}"/>
              </a:ext>
            </a:extLst>
          </p:cNvPr>
          <p:cNvSpPr txBox="1"/>
          <p:nvPr/>
        </p:nvSpPr>
        <p:spPr>
          <a:xfrm>
            <a:off x="4239962" y="4279043"/>
            <a:ext cx="1235500" cy="338554"/>
          </a:xfrm>
          <a:prstGeom prst="rect">
            <a:avLst/>
          </a:prstGeom>
          <a:noFill/>
        </p:spPr>
        <p:txBody>
          <a:bodyPr wrap="square" rtlCol="0">
            <a:spAutoFit/>
          </a:bodyPr>
          <a:lstStyle/>
          <a:p>
            <a:pPr algn="ctr"/>
            <a:r>
              <a:rPr lang="en-US" altLang="zh-CN" sz="1600" b="1" dirty="0" smtClean="0">
                <a:solidFill>
                  <a:srgbClr val="C00000"/>
                </a:solidFill>
                <a:latin typeface="微软雅黑" panose="020B0503020204020204" pitchFamily="34" charset="-122"/>
                <a:ea typeface="微软雅黑" panose="020B0503020204020204" pitchFamily="34" charset="-122"/>
              </a:rPr>
              <a:t>Network</a:t>
            </a:r>
            <a:endParaRPr lang="zh-CN" altLang="en-US" sz="1600" b="1" dirty="0">
              <a:solidFill>
                <a:srgbClr val="C00000"/>
              </a:solidFill>
            </a:endParaRPr>
          </a:p>
        </p:txBody>
      </p:sp>
      <p:pic>
        <p:nvPicPr>
          <p:cNvPr id="106504" name="Picture 8" descr="https://ss1.baidu.com/6ONXsjip0QIZ8tyhnq/it/u=854054962,3638170049&amp;fm=58&amp;s=88A7C712CC266C1146AE34580300E0EA&amp;bpow=121&amp;bpoh=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2755" y="2983977"/>
            <a:ext cx="748034" cy="463657"/>
          </a:xfrm>
          <a:prstGeom prst="rect">
            <a:avLst/>
          </a:prstGeom>
          <a:noFill/>
          <a:extLst>
            <a:ext uri="{909E8E84-426E-40DD-AFC4-6F175D3DCCD1}">
              <a14:hiddenFill xmlns:a14="http://schemas.microsoft.com/office/drawing/2010/main">
                <a:solidFill>
                  <a:srgbClr val="FFFFFF"/>
                </a:solidFill>
              </a14:hiddenFill>
            </a:ext>
          </a:extLst>
        </p:spPr>
      </p:pic>
      <p:pic>
        <p:nvPicPr>
          <p:cNvPr id="31" name="图片 30"/>
          <p:cNvPicPr>
            <a:picLocks noChangeAspect="1"/>
          </p:cNvPicPr>
          <p:nvPr/>
        </p:nvPicPr>
        <p:blipFill>
          <a:blip r:embed="rId8"/>
          <a:stretch>
            <a:fillRect/>
          </a:stretch>
        </p:blipFill>
        <p:spPr>
          <a:xfrm>
            <a:off x="3614633" y="1993355"/>
            <a:ext cx="1066800" cy="523875"/>
          </a:xfrm>
          <a:prstGeom prst="rect">
            <a:avLst/>
          </a:prstGeom>
        </p:spPr>
      </p:pic>
      <p:sp>
        <p:nvSpPr>
          <p:cNvPr id="106497" name="云形标注 106496"/>
          <p:cNvSpPr/>
          <p:nvPr/>
        </p:nvSpPr>
        <p:spPr bwMode="auto">
          <a:xfrm>
            <a:off x="4207786" y="4029186"/>
            <a:ext cx="1289647" cy="839974"/>
          </a:xfrm>
          <a:prstGeom prst="cloudCallou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106499" name="图片 106498"/>
          <p:cNvPicPr>
            <a:picLocks noChangeAspect="1"/>
          </p:cNvPicPr>
          <p:nvPr/>
        </p:nvPicPr>
        <p:blipFill>
          <a:blip r:embed="rId9"/>
          <a:stretch>
            <a:fillRect/>
          </a:stretch>
        </p:blipFill>
        <p:spPr>
          <a:xfrm>
            <a:off x="4011538" y="2599882"/>
            <a:ext cx="1352550" cy="361950"/>
          </a:xfrm>
          <a:prstGeom prst="rect">
            <a:avLst/>
          </a:prstGeom>
        </p:spPr>
      </p:pic>
      <p:sp>
        <p:nvSpPr>
          <p:cNvPr id="106501" name="椭圆 106500"/>
          <p:cNvSpPr/>
          <p:nvPr/>
        </p:nvSpPr>
        <p:spPr bwMode="auto">
          <a:xfrm>
            <a:off x="1576245" y="1831597"/>
            <a:ext cx="6236115" cy="2025527"/>
          </a:xfrm>
          <a:prstGeom prst="ellipse">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矩形 31">
            <a:extLst>
              <a:ext uri="{FF2B5EF4-FFF2-40B4-BE49-F238E27FC236}">
                <a16:creationId xmlns="" xmlns:a16="http://schemas.microsoft.com/office/drawing/2014/main" id="{2DA3C662-7BCD-4FB4-86B0-241EB192D67B}"/>
              </a:ext>
            </a:extLst>
          </p:cNvPr>
          <p:cNvSpPr/>
          <p:nvPr/>
        </p:nvSpPr>
        <p:spPr>
          <a:xfrm>
            <a:off x="649739" y="3750967"/>
            <a:ext cx="1723570" cy="707886"/>
          </a:xfrm>
          <a:prstGeom prst="rect">
            <a:avLst/>
          </a:prstGeom>
          <a:noFill/>
        </p:spPr>
        <p:txBody>
          <a:bodyPr wrap="square" lIns="91440" tIns="45720" rIns="91440" bIns="45720">
            <a:spAutoFit/>
          </a:bodyPr>
          <a:lstStyle/>
          <a:p>
            <a:pPr algn="ctr"/>
            <a:r>
              <a:rPr lang="en-US" altLang="zh-CN" sz="2000" b="1" dirty="0" smtClean="0">
                <a:ln w="9525">
                  <a:solidFill>
                    <a:schemeClr val="bg1"/>
                  </a:solidFill>
                  <a:prstDash val="solid"/>
                </a:ln>
                <a:solidFill>
                  <a:srgbClr val="FF0000"/>
                </a:solidFill>
                <a:effectLst>
                  <a:outerShdw blurRad="12700" dist="38100" dir="2700000" algn="tl" rotWithShape="0">
                    <a:schemeClr val="bg1">
                      <a:lumMod val="50000"/>
                    </a:schemeClr>
                  </a:outerShdw>
                </a:effectLst>
              </a:rPr>
              <a:t>MP3? </a:t>
            </a:r>
            <a:r>
              <a:rPr lang="en-US" altLang="zh-CN" sz="2000" b="1" dirty="0" smtClean="0">
                <a:ln w="9525">
                  <a:solidFill>
                    <a:schemeClr val="bg1"/>
                  </a:solidFill>
                  <a:prstDash val="solid"/>
                </a:ln>
                <a:effectLst>
                  <a:outerShdw blurRad="12700" dist="38100" dir="2700000" algn="tl" rotWithShape="0">
                    <a:schemeClr val="bg1">
                      <a:lumMod val="50000"/>
                    </a:schemeClr>
                  </a:outerShdw>
                </a:effectLst>
              </a:rPr>
              <a:t>WAV</a:t>
            </a:r>
            <a:r>
              <a:rPr lang="en-US" altLang="zh-CN" sz="2000" b="1" dirty="0" smtClean="0">
                <a:ln w="9525">
                  <a:solidFill>
                    <a:schemeClr val="bg1"/>
                  </a:solidFill>
                  <a:prstDash val="solid"/>
                </a:ln>
                <a:effectLst>
                  <a:outerShdw blurRad="12700" dist="38100" dir="2700000" algn="tl" rotWithShape="0">
                    <a:schemeClr val="bg1">
                      <a:lumMod val="50000"/>
                    </a:schemeClr>
                  </a:outerShdw>
                </a:effectLst>
              </a:rPr>
              <a:t>?</a:t>
            </a:r>
          </a:p>
          <a:p>
            <a:pPr algn="ctr"/>
            <a:r>
              <a:rPr lang="en-US" altLang="zh-CN" sz="2000" b="1" dirty="0" smtClean="0">
                <a:ln w="22225">
                  <a:solidFill>
                    <a:schemeClr val="accent2"/>
                  </a:solidFill>
                  <a:prstDash val="solid"/>
                </a:ln>
                <a:solidFill>
                  <a:schemeClr val="accent2">
                    <a:lumMod val="40000"/>
                    <a:lumOff val="60000"/>
                  </a:schemeClr>
                </a:solidFill>
              </a:rPr>
              <a:t>AAC?</a:t>
            </a:r>
            <a:r>
              <a:rPr lang="en-US" altLang="zh-CN" sz="2000" b="1" dirty="0" smtClean="0">
                <a:ln w="9525">
                  <a:solidFill>
                    <a:schemeClr val="bg1"/>
                  </a:solidFill>
                  <a:prstDash val="solid"/>
                </a:ln>
                <a:effectLst>
                  <a:outerShdw blurRad="12700" dist="38100" dir="2700000" algn="tl" rotWithShape="0">
                    <a:schemeClr val="bg1">
                      <a:lumMod val="50000"/>
                    </a:schemeClr>
                  </a:outerShdw>
                </a:effectLst>
              </a:rPr>
              <a:t> </a:t>
            </a:r>
            <a:endParaRPr lang="zh-CN" altLang="en-US" sz="2000" b="1" dirty="0">
              <a:ln w="9525">
                <a:solidFill>
                  <a:schemeClr val="bg1"/>
                </a:solidFill>
                <a:prstDash val="solid"/>
              </a:ln>
              <a:effectLst>
                <a:outerShdw blurRad="12700" dist="38100" dir="2700000" algn="tl" rotWithShape="0">
                  <a:schemeClr val="bg1">
                    <a:lumMod val="50000"/>
                  </a:schemeClr>
                </a:outerShdw>
              </a:effectLst>
            </a:endParaRPr>
          </a:p>
        </p:txBody>
      </p:sp>
      <p:pic>
        <p:nvPicPr>
          <p:cNvPr id="2" name="图片 1"/>
          <p:cNvPicPr>
            <a:picLocks noChangeAspect="1"/>
          </p:cNvPicPr>
          <p:nvPr/>
        </p:nvPicPr>
        <p:blipFill>
          <a:blip r:embed="rId10"/>
          <a:stretch>
            <a:fillRect/>
          </a:stretch>
        </p:blipFill>
        <p:spPr>
          <a:xfrm>
            <a:off x="4979268" y="2060848"/>
            <a:ext cx="1104900" cy="352425"/>
          </a:xfrm>
          <a:prstGeom prst="rect">
            <a:avLst/>
          </a:prstGeom>
        </p:spPr>
      </p:pic>
      <p:pic>
        <p:nvPicPr>
          <p:cNvPr id="3" name="图片 2"/>
          <p:cNvPicPr>
            <a:picLocks noChangeAspect="1"/>
          </p:cNvPicPr>
          <p:nvPr/>
        </p:nvPicPr>
        <p:blipFill>
          <a:blip r:embed="rId11"/>
          <a:stretch>
            <a:fillRect/>
          </a:stretch>
        </p:blipFill>
        <p:spPr>
          <a:xfrm>
            <a:off x="4158010" y="3117088"/>
            <a:ext cx="1990725" cy="419100"/>
          </a:xfrm>
          <a:prstGeom prst="rect">
            <a:avLst/>
          </a:prstGeom>
        </p:spPr>
      </p:pic>
      <p:sp>
        <p:nvSpPr>
          <p:cNvPr id="7" name="云形 6"/>
          <p:cNvSpPr/>
          <p:nvPr/>
        </p:nvSpPr>
        <p:spPr bwMode="auto">
          <a:xfrm>
            <a:off x="527050" y="3581677"/>
            <a:ext cx="1968948" cy="1064215"/>
          </a:xfrm>
          <a:prstGeom prst="clou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6" name="图片 5"/>
          <p:cNvPicPr>
            <a:picLocks noChangeAspect="1"/>
          </p:cNvPicPr>
          <p:nvPr/>
        </p:nvPicPr>
        <p:blipFill>
          <a:blip r:embed="rId12"/>
          <a:stretch>
            <a:fillRect/>
          </a:stretch>
        </p:blipFill>
        <p:spPr>
          <a:xfrm>
            <a:off x="2189669" y="2418978"/>
            <a:ext cx="1238250" cy="361950"/>
          </a:xfrm>
          <a:prstGeom prst="rect">
            <a:avLst/>
          </a:prstGeom>
        </p:spPr>
      </p:pic>
      <p:pic>
        <p:nvPicPr>
          <p:cNvPr id="25" name="图片 24"/>
          <p:cNvPicPr>
            <a:picLocks noChangeAspect="1"/>
          </p:cNvPicPr>
          <p:nvPr/>
        </p:nvPicPr>
        <p:blipFill>
          <a:blip r:embed="rId13"/>
          <a:stretch>
            <a:fillRect/>
          </a:stretch>
        </p:blipFill>
        <p:spPr>
          <a:xfrm>
            <a:off x="5951986" y="2555672"/>
            <a:ext cx="1478615" cy="476042"/>
          </a:xfrm>
          <a:prstGeom prst="rect">
            <a:avLst/>
          </a:prstGeom>
        </p:spPr>
      </p:pic>
      <p:sp>
        <p:nvSpPr>
          <p:cNvPr id="33"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Introduction</a:t>
            </a:r>
            <a:endParaRPr lang="en-US" altLang="zh-CN" sz="2800" b="0" dirty="0">
              <a:latin typeface="Times New Roman" panose="02020603050405020304" pitchFamily="18" charset="0"/>
            </a:endParaRPr>
          </a:p>
        </p:txBody>
      </p:sp>
      <p:sp>
        <p:nvSpPr>
          <p:cNvPr id="34" name="文本框 33"/>
          <p:cNvSpPr txBox="1"/>
          <p:nvPr/>
        </p:nvSpPr>
        <p:spPr>
          <a:xfrm>
            <a:off x="527050" y="1269921"/>
            <a:ext cx="2892822"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smtClean="0">
                <a:latin typeface="Times New Roman" panose="02020603050405020304" pitchFamily="18" charset="0"/>
                <a:cs typeface="Times New Roman" panose="02020603050405020304" pitchFamily="18" charset="0"/>
                <a:sym typeface="+mn-ea"/>
              </a:rPr>
              <a:t>Why MP3 Format?</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5201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9840" y="2364496"/>
            <a:ext cx="9019408" cy="2638278"/>
          </a:xfrm>
          <a:prstGeom prst="rect">
            <a:avLst/>
          </a:prstGeom>
        </p:spPr>
      </p:pic>
      <p:sp>
        <p:nvSpPr>
          <p:cNvPr id="7" name="对话气泡: 圆角矩形 7">
            <a:extLst>
              <a:ext uri="{FF2B5EF4-FFF2-40B4-BE49-F238E27FC236}">
                <a16:creationId xmlns="" xmlns:a16="http://schemas.microsoft.com/office/drawing/2014/main" id="{81389149-CA2D-4358-8C41-4E8F1CDC6E6D}"/>
              </a:ext>
            </a:extLst>
          </p:cNvPr>
          <p:cNvSpPr/>
          <p:nvPr/>
        </p:nvSpPr>
        <p:spPr>
          <a:xfrm>
            <a:off x="7048654" y="1396121"/>
            <a:ext cx="1771818" cy="919401"/>
          </a:xfrm>
          <a:prstGeom prst="wedgeRoundRectCallout">
            <a:avLst>
              <a:gd name="adj1" fmla="val -86054"/>
              <a:gd name="adj2" fmla="val 154455"/>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a:ln w="10541" cmpd="sng">
                  <a:noFill/>
                  <a:prstDash val="solid"/>
                </a:ln>
                <a:solidFill>
                  <a:srgbClr val="C00000"/>
                </a:solidFill>
              </a:rPr>
              <a:t>CLIN : </a:t>
            </a:r>
            <a:r>
              <a:rPr lang="en-US" altLang="zh-CN" sz="1600" b="1" dirty="0">
                <a:ln w="10541" cmpd="sng">
                  <a:noFill/>
                  <a:prstDash val="solid"/>
                </a:ln>
              </a:rPr>
              <a:t>Change </a:t>
            </a:r>
            <a:r>
              <a:rPr lang="en-US" altLang="zh-CN" sz="1600" b="1" dirty="0">
                <a:ln w="10541" cmpd="sng">
                  <a:noFill/>
                  <a:prstDash val="solid"/>
                </a:ln>
              </a:rPr>
              <a:t>the LSB of less significant </a:t>
            </a:r>
            <a:r>
              <a:rPr lang="en-US" altLang="zh-CN" sz="1600" b="1" dirty="0" err="1">
                <a:ln w="10541" cmpd="sng">
                  <a:noFill/>
                  <a:prstDash val="solid"/>
                </a:ln>
                <a:solidFill>
                  <a:srgbClr val="FF0000"/>
                </a:solidFill>
              </a:rPr>
              <a:t>LINbits</a:t>
            </a:r>
            <a:endParaRPr lang="zh-CN" altLang="en-US" sz="1600" b="1" dirty="0">
              <a:ln w="10541" cmpd="sng">
                <a:noFill/>
                <a:prstDash val="solid"/>
              </a:ln>
              <a:solidFill>
                <a:srgbClr val="FF0000"/>
              </a:solidFill>
            </a:endParaRPr>
          </a:p>
        </p:txBody>
      </p:sp>
      <p:sp>
        <p:nvSpPr>
          <p:cNvPr id="8" name="对话气泡: 圆角矩形 9">
            <a:extLst>
              <a:ext uri="{FF2B5EF4-FFF2-40B4-BE49-F238E27FC236}">
                <a16:creationId xmlns="" xmlns:a16="http://schemas.microsoft.com/office/drawing/2014/main" id="{F84351BD-F95D-4E1D-AC22-02DBE1493503}"/>
              </a:ext>
            </a:extLst>
          </p:cNvPr>
          <p:cNvSpPr/>
          <p:nvPr/>
        </p:nvSpPr>
        <p:spPr>
          <a:xfrm>
            <a:off x="3722095" y="1546984"/>
            <a:ext cx="2945435" cy="919401"/>
          </a:xfrm>
          <a:prstGeom prst="wedgeRoundRectCallout">
            <a:avLst>
              <a:gd name="adj1" fmla="val 33452"/>
              <a:gd name="adj2" fmla="val 131641"/>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a:ln w="10541" cmpd="sng">
                  <a:noFill/>
                  <a:prstDash val="solid"/>
                </a:ln>
                <a:solidFill>
                  <a:srgbClr val="C00000"/>
                </a:solidFill>
              </a:rPr>
              <a:t>HCM : </a:t>
            </a:r>
            <a:r>
              <a:rPr lang="en-US" altLang="zh-CN" sz="1600" b="1" dirty="0">
                <a:ln w="10541" cmpd="sng">
                  <a:noFill/>
                  <a:prstDash val="solid"/>
                </a:ln>
              </a:rPr>
              <a:t>embed message by </a:t>
            </a:r>
            <a:r>
              <a:rPr lang="en-US" altLang="zh-CN" sz="1600" b="1" dirty="0">
                <a:ln w="10541" cmpd="sng">
                  <a:noFill/>
                  <a:prstDash val="solid"/>
                </a:ln>
                <a:solidFill>
                  <a:srgbClr val="FF0000"/>
                </a:solidFill>
              </a:rPr>
              <a:t>H</a:t>
            </a:r>
            <a:r>
              <a:rPr lang="en-US" altLang="zh-CN" sz="1600" b="1" dirty="0">
                <a:ln w="10541" cmpd="sng">
                  <a:noFill/>
                  <a:prstDash val="solid"/>
                </a:ln>
              </a:rPr>
              <a:t>uffman </a:t>
            </a:r>
            <a:r>
              <a:rPr lang="en-US" altLang="zh-CN" sz="1600" b="1" dirty="0">
                <a:ln w="10541" cmpd="sng">
                  <a:noFill/>
                  <a:prstDash val="solid"/>
                </a:ln>
                <a:solidFill>
                  <a:srgbClr val="FF0000"/>
                </a:solidFill>
              </a:rPr>
              <a:t>C</a:t>
            </a:r>
            <a:r>
              <a:rPr lang="en-US" altLang="zh-CN" sz="1600" b="1" dirty="0">
                <a:ln w="10541" cmpd="sng">
                  <a:noFill/>
                  <a:prstDash val="solid"/>
                </a:ln>
              </a:rPr>
              <a:t>ode </a:t>
            </a:r>
            <a:r>
              <a:rPr lang="en-US" altLang="zh-CN" sz="1600" b="1" dirty="0">
                <a:ln w="10541" cmpd="sng">
                  <a:noFill/>
                  <a:prstDash val="solid"/>
                </a:ln>
                <a:solidFill>
                  <a:srgbClr val="FF0000"/>
                </a:solidFill>
              </a:rPr>
              <a:t>M</a:t>
            </a:r>
            <a:r>
              <a:rPr lang="en-US" altLang="zh-CN" sz="1600" b="1" dirty="0">
                <a:ln w="10541" cmpd="sng">
                  <a:noFill/>
                  <a:prstDash val="solid"/>
                </a:ln>
              </a:rPr>
              <a:t>apping in </a:t>
            </a:r>
            <a:r>
              <a:rPr lang="en-US" altLang="zh-CN" sz="1600" b="1" dirty="0">
                <a:ln w="10541" cmpd="sng">
                  <a:noFill/>
                  <a:prstDash val="solid"/>
                </a:ln>
              </a:rPr>
              <a:t>big-value region</a:t>
            </a:r>
            <a:endParaRPr lang="zh-CN" altLang="en-US" sz="1600" b="1" dirty="0">
              <a:ln w="10541" cmpd="sng">
                <a:noFill/>
                <a:prstDash val="solid"/>
              </a:ln>
            </a:endParaRPr>
          </a:p>
        </p:txBody>
      </p:sp>
      <p:sp>
        <p:nvSpPr>
          <p:cNvPr id="9" name="对话气泡: 圆角矩形 10">
            <a:extLst>
              <a:ext uri="{FF2B5EF4-FFF2-40B4-BE49-F238E27FC236}">
                <a16:creationId xmlns="" xmlns:a16="http://schemas.microsoft.com/office/drawing/2014/main" id="{F2B326A7-0A91-4A0A-B3C9-B6D357FC618C}"/>
              </a:ext>
            </a:extLst>
          </p:cNvPr>
          <p:cNvSpPr/>
          <p:nvPr/>
        </p:nvSpPr>
        <p:spPr>
          <a:xfrm>
            <a:off x="395536" y="4837280"/>
            <a:ext cx="2908702" cy="919401"/>
          </a:xfrm>
          <a:prstGeom prst="wedgeRoundRectCallout">
            <a:avLst>
              <a:gd name="adj1" fmla="val 120626"/>
              <a:gd name="adj2" fmla="val -247821"/>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a:ln w="10541" cmpd="sng">
                  <a:noFill/>
                  <a:prstDash val="solid"/>
                </a:ln>
                <a:solidFill>
                  <a:srgbClr val="C00000"/>
                </a:solidFill>
              </a:rPr>
              <a:t>MP3Stego </a:t>
            </a:r>
            <a:r>
              <a:rPr lang="en-US" altLang="zh-CN" sz="1600" b="1" dirty="0">
                <a:ln w="10541" cmpd="sng">
                  <a:noFill/>
                  <a:prstDash val="solid"/>
                </a:ln>
              </a:rPr>
              <a:t>: change the parity of </a:t>
            </a:r>
            <a:r>
              <a:rPr lang="en-US" altLang="zh-CN" sz="1600" b="1" dirty="0" smtClean="0">
                <a:ln w="10541" cmpd="sng">
                  <a:noFill/>
                  <a:prstDash val="solid"/>
                </a:ln>
              </a:rPr>
              <a:t>coded granule length by controlling quantization</a:t>
            </a:r>
            <a:endParaRPr lang="zh-CN" altLang="en-US" sz="1600" b="1" dirty="0">
              <a:ln w="10541" cmpd="sng">
                <a:noFill/>
                <a:prstDash val="solid"/>
              </a:ln>
            </a:endParaRPr>
          </a:p>
        </p:txBody>
      </p:sp>
      <p:sp>
        <p:nvSpPr>
          <p:cNvPr id="10" name="对话气泡: 圆角矩形 11">
            <a:extLst>
              <a:ext uri="{FF2B5EF4-FFF2-40B4-BE49-F238E27FC236}">
                <a16:creationId xmlns="" xmlns:a16="http://schemas.microsoft.com/office/drawing/2014/main" id="{F91F0225-BA94-49D4-91B2-1798F5CFD56A}"/>
              </a:ext>
            </a:extLst>
          </p:cNvPr>
          <p:cNvSpPr/>
          <p:nvPr/>
        </p:nvSpPr>
        <p:spPr>
          <a:xfrm>
            <a:off x="6118550" y="4951963"/>
            <a:ext cx="3024264" cy="1736646"/>
          </a:xfrm>
          <a:prstGeom prst="wedgeRoundRectCallout">
            <a:avLst>
              <a:gd name="adj1" fmla="val -43978"/>
              <a:gd name="adj2" fmla="val -140683"/>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a:ln w="10541" cmpd="sng">
                  <a:noFill/>
                  <a:prstDash val="solid"/>
                </a:ln>
                <a:solidFill>
                  <a:srgbClr val="C00000"/>
                </a:solidFill>
              </a:rPr>
              <a:t>APS (Adaptive Post-Steganography) </a:t>
            </a:r>
            <a:r>
              <a:rPr lang="en-US" altLang="zh-CN" sz="1600" b="1" dirty="0">
                <a:ln w="10541" cmpd="sng">
                  <a:noFill/>
                  <a:prstDash val="solid"/>
                </a:ln>
                <a:solidFill>
                  <a:srgbClr val="C00000"/>
                </a:solidFill>
              </a:rPr>
              <a:t>: </a:t>
            </a:r>
            <a:r>
              <a:rPr lang="en-US" altLang="zh-CN" sz="1600" b="1" dirty="0">
                <a:ln w="10541" cmpd="sng">
                  <a:noFill/>
                  <a:prstDash val="solid"/>
                </a:ln>
              </a:rPr>
              <a:t>change the LSB of </a:t>
            </a:r>
            <a:r>
              <a:rPr lang="en-US" altLang="zh-CN" sz="1600" b="1" dirty="0">
                <a:ln w="10541" cmpd="sng">
                  <a:noFill/>
                  <a:prstDash val="solid"/>
                </a:ln>
              </a:rPr>
              <a:t>less significant Huffman </a:t>
            </a:r>
            <a:r>
              <a:rPr lang="en-US" altLang="zh-CN" sz="1600" b="1" dirty="0">
                <a:ln w="10541" cmpd="sng">
                  <a:noFill/>
                  <a:prstDash val="solid"/>
                </a:ln>
              </a:rPr>
              <a:t>codes in count1 </a:t>
            </a:r>
            <a:r>
              <a:rPr lang="en-US" altLang="zh-CN" sz="1600" b="1" dirty="0">
                <a:ln w="10541" cmpd="sng">
                  <a:noFill/>
                  <a:prstDash val="solid"/>
                </a:ln>
              </a:rPr>
              <a:t>region. Only the payload is adaptively decided</a:t>
            </a:r>
            <a:endParaRPr lang="zh-CN" altLang="en-US" sz="1600" b="1" dirty="0">
              <a:ln w="10541" cmpd="sng">
                <a:noFill/>
                <a:prstDash val="solid"/>
              </a:ln>
            </a:endParaRPr>
          </a:p>
        </p:txBody>
      </p:sp>
      <p:sp>
        <p:nvSpPr>
          <p:cNvPr id="12"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Introduction</a:t>
            </a:r>
            <a:endParaRPr lang="en-US" altLang="zh-CN" sz="2800" b="0" dirty="0">
              <a:latin typeface="Times New Roman" panose="02020603050405020304" pitchFamily="18" charset="0"/>
            </a:endParaRPr>
          </a:p>
        </p:txBody>
      </p:sp>
      <p:sp>
        <p:nvSpPr>
          <p:cNvPr id="13" name="文本框 12"/>
          <p:cNvSpPr txBox="1"/>
          <p:nvPr/>
        </p:nvSpPr>
        <p:spPr>
          <a:xfrm>
            <a:off x="527050" y="1269921"/>
            <a:ext cx="2892822"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smtClean="0">
                <a:latin typeface="Times New Roman" panose="02020603050405020304" pitchFamily="18" charset="0"/>
                <a:cs typeface="Times New Roman" panose="02020603050405020304" pitchFamily="18" charset="0"/>
                <a:sym typeface="+mn-ea"/>
              </a:rPr>
              <a:t>MP3 Steganography</a:t>
            </a:r>
            <a:endParaRPr lang="zh-CN" altLang="en-US" sz="2200" dirty="0">
              <a:latin typeface="Times New Roman" panose="02020603050405020304" pitchFamily="18" charset="0"/>
              <a:cs typeface="Times New Roman" panose="02020603050405020304" pitchFamily="18" charset="0"/>
            </a:endParaRPr>
          </a:p>
        </p:txBody>
      </p:sp>
      <p:sp>
        <p:nvSpPr>
          <p:cNvPr id="14" name="对话气泡: 圆角矩形 11">
            <a:extLst>
              <a:ext uri="{FF2B5EF4-FFF2-40B4-BE49-F238E27FC236}">
                <a16:creationId xmlns="" xmlns:a16="http://schemas.microsoft.com/office/drawing/2014/main" id="{F91F0225-BA94-49D4-91B2-1798F5CFD56A}"/>
              </a:ext>
            </a:extLst>
          </p:cNvPr>
          <p:cNvSpPr/>
          <p:nvPr/>
        </p:nvSpPr>
        <p:spPr>
          <a:xfrm>
            <a:off x="928500" y="5991518"/>
            <a:ext cx="4982743" cy="646986"/>
          </a:xfrm>
          <a:prstGeom prst="wedgeRoundRectCallout">
            <a:avLst>
              <a:gd name="adj1" fmla="val 51351"/>
              <a:gd name="adj2" fmla="val -319488"/>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a:ln w="10541" cmpd="sng">
                  <a:noFill/>
                  <a:prstDash val="solid"/>
                </a:ln>
                <a:solidFill>
                  <a:srgbClr val="C00000"/>
                </a:solidFill>
              </a:rPr>
              <a:t>EECS (</a:t>
            </a:r>
            <a:r>
              <a:rPr lang="en-US" altLang="zh-CN" sz="1600" b="1" dirty="0">
                <a:ln w="10541" cmpd="sng">
                  <a:noFill/>
                  <a:prstDash val="solid"/>
                </a:ln>
              </a:rPr>
              <a:t>Adaptive MP3 Steganography Using </a:t>
            </a:r>
            <a:r>
              <a:rPr lang="en-US" altLang="zh-CN" sz="1600" b="1" dirty="0">
                <a:ln w="10541" cmpd="sng">
                  <a:noFill/>
                  <a:prstDash val="solid"/>
                </a:ln>
                <a:solidFill>
                  <a:srgbClr val="FF0000"/>
                </a:solidFill>
              </a:rPr>
              <a:t>E</a:t>
            </a:r>
            <a:r>
              <a:rPr lang="en-US" altLang="zh-CN" sz="1600" b="1" dirty="0">
                <a:ln w="10541" cmpd="sng">
                  <a:noFill/>
                  <a:prstDash val="solid"/>
                </a:ln>
              </a:rPr>
              <a:t>qual Length </a:t>
            </a:r>
            <a:r>
              <a:rPr lang="en-US" altLang="zh-CN" sz="1600" b="1" dirty="0">
                <a:ln w="10541" cmpd="sng">
                  <a:noFill/>
                  <a:prstDash val="solid"/>
                </a:ln>
                <a:solidFill>
                  <a:srgbClr val="FF0000"/>
                </a:solidFill>
              </a:rPr>
              <a:t>E</a:t>
            </a:r>
            <a:r>
              <a:rPr lang="en-US" altLang="zh-CN" sz="1600" b="1" dirty="0">
                <a:ln w="10541" cmpd="sng">
                  <a:noFill/>
                  <a:prstDash val="solid"/>
                </a:ln>
              </a:rPr>
              <a:t>ntropy </a:t>
            </a:r>
            <a:r>
              <a:rPr lang="en-US" altLang="zh-CN" sz="1600" b="1" dirty="0">
                <a:ln w="10541" cmpd="sng">
                  <a:noFill/>
                  <a:prstDash val="solid"/>
                </a:ln>
                <a:solidFill>
                  <a:srgbClr val="FF0000"/>
                </a:solidFill>
              </a:rPr>
              <a:t>C</a:t>
            </a:r>
            <a:r>
              <a:rPr lang="en-US" altLang="zh-CN" sz="1600" b="1" dirty="0">
                <a:ln w="10541" cmpd="sng">
                  <a:noFill/>
                  <a:prstDash val="solid"/>
                </a:ln>
              </a:rPr>
              <a:t>odes </a:t>
            </a:r>
            <a:r>
              <a:rPr lang="en-US" altLang="zh-CN" sz="1600" b="1" dirty="0">
                <a:ln w="10541" cmpd="sng">
                  <a:noFill/>
                  <a:prstDash val="solid"/>
                </a:ln>
                <a:solidFill>
                  <a:srgbClr val="FF0000"/>
                </a:solidFill>
              </a:rPr>
              <a:t>S</a:t>
            </a:r>
            <a:r>
              <a:rPr lang="en-US" altLang="zh-CN" sz="1600" b="1" dirty="0">
                <a:ln w="10541" cmpd="sng">
                  <a:noFill/>
                  <a:prstDash val="solid"/>
                </a:ln>
              </a:rPr>
              <a:t>ubstitution</a:t>
            </a:r>
            <a:r>
              <a:rPr lang="en-US" altLang="zh-CN" sz="1600" b="1" dirty="0">
                <a:ln w="10541" cmpd="sng">
                  <a:noFill/>
                  <a:prstDash val="solid"/>
                </a:ln>
                <a:solidFill>
                  <a:srgbClr val="C00000"/>
                </a:solidFill>
              </a:rPr>
              <a:t>) </a:t>
            </a:r>
            <a:r>
              <a:rPr lang="en-US" altLang="zh-CN" sz="1600" b="1" dirty="0" smtClean="0">
                <a:ln w="10541" cmpd="sng">
                  <a:noFill/>
                  <a:prstDash val="solid"/>
                </a:ln>
                <a:solidFill>
                  <a:srgbClr val="C00000"/>
                </a:solidFill>
              </a:rPr>
              <a:t>:</a:t>
            </a:r>
            <a:endParaRPr lang="zh-CN" altLang="en-US" sz="1600" b="1" dirty="0">
              <a:ln w="10541" cmpd="sng">
                <a:noFill/>
                <a:prstDash val="solid"/>
              </a:ln>
            </a:endParaRPr>
          </a:p>
        </p:txBody>
      </p:sp>
    </p:spTree>
    <p:extLst>
      <p:ext uri="{BB962C8B-B14F-4D97-AF65-F5344CB8AC3E}">
        <p14:creationId xmlns:p14="http://schemas.microsoft.com/office/powerpoint/2010/main" val="4216565434"/>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2. Impact of steganography on MP3 audio</a:t>
            </a: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Structure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of 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4. Experiments and 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3475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60068" y="1916833"/>
            <a:ext cx="9019408" cy="2638278"/>
          </a:xfrm>
          <a:prstGeom prst="rect">
            <a:avLst/>
          </a:prstGeom>
        </p:spPr>
      </p:pic>
      <p:sp>
        <p:nvSpPr>
          <p:cNvPr id="5" name="文本框 4"/>
          <p:cNvSpPr txBox="1"/>
          <p:nvPr/>
        </p:nvSpPr>
        <p:spPr>
          <a:xfrm>
            <a:off x="527050" y="1291407"/>
            <a:ext cx="8077398" cy="769441"/>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rPr>
              <a:t>MP3 encoding and structure of </a:t>
            </a:r>
            <a:r>
              <a:rPr lang="en-US" altLang="zh-CN" sz="2200" b="1" dirty="0" smtClean="0">
                <a:latin typeface="Times New Roman" panose="02020603050405020304" pitchFamily="18" charset="0"/>
                <a:cs typeface="Times New Roman" panose="02020603050405020304" pitchFamily="18" charset="0"/>
              </a:rPr>
              <a:t>QMDCT</a:t>
            </a:r>
            <a:r>
              <a:rPr lang="en-US" altLang="zh-CN" sz="2200" dirty="0" smtClean="0">
                <a:latin typeface="Times New Roman" panose="02020603050405020304" pitchFamily="18" charset="0"/>
                <a:cs typeface="Times New Roman" panose="02020603050405020304" pitchFamily="18" charset="0"/>
              </a:rPr>
              <a:t> (</a:t>
            </a:r>
            <a:r>
              <a:rPr lang="en-US" altLang="zh-CN" sz="2200" b="1" dirty="0" smtClean="0">
                <a:latin typeface="Times New Roman" panose="02020603050405020304" pitchFamily="18" charset="0"/>
                <a:cs typeface="Times New Roman" panose="02020603050405020304" pitchFamily="18" charset="0"/>
              </a:rPr>
              <a:t>Quantified Modified DCT</a:t>
            </a:r>
            <a:r>
              <a:rPr lang="en-US" altLang="zh-CN" sz="2200" dirty="0" smtClean="0">
                <a:latin typeface="Times New Roman" panose="02020603050405020304" pitchFamily="18" charset="0"/>
                <a:cs typeface="Times New Roman" panose="02020603050405020304" pitchFamily="18" charset="0"/>
              </a:rPr>
              <a:t>) coefficients</a:t>
            </a:r>
            <a:endParaRPr lang="zh-CN" altLang="en-US" sz="2200" dirty="0"/>
          </a:p>
        </p:txBody>
      </p:sp>
      <p:sp>
        <p:nvSpPr>
          <p:cNvPr id="14" name="椭圆 13"/>
          <p:cNvSpPr/>
          <p:nvPr/>
        </p:nvSpPr>
        <p:spPr bwMode="auto">
          <a:xfrm>
            <a:off x="4847742" y="1933018"/>
            <a:ext cx="2028514" cy="1371422"/>
          </a:xfrm>
          <a:prstGeom prst="ellipse">
            <a:avLst/>
          </a:prstGeom>
          <a:noFill/>
          <a:ln w="28575" cap="flat" cmpd="sng" algn="ctr">
            <a:solidFill>
              <a:srgbClr val="FF0000"/>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9" name="直接箭头连接符 18"/>
          <p:cNvCxnSpPr/>
          <p:nvPr/>
        </p:nvCxnSpPr>
        <p:spPr bwMode="auto">
          <a:xfrm flipH="1">
            <a:off x="2843810" y="3236119"/>
            <a:ext cx="2559246" cy="1808804"/>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
        <p:nvSpPr>
          <p:cNvPr id="20" name="椭圆 19"/>
          <p:cNvSpPr/>
          <p:nvPr/>
        </p:nvSpPr>
        <p:spPr bwMode="auto">
          <a:xfrm>
            <a:off x="251520" y="5044923"/>
            <a:ext cx="2736304" cy="1192390"/>
          </a:xfrm>
          <a:prstGeom prst="ellipse">
            <a:avLst/>
          </a:prstGeom>
          <a:noFill/>
          <a:ln w="28575" cap="flat" cmpd="sng" algn="ctr">
            <a:solidFill>
              <a:srgbClr val="3399FF"/>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箭头连接符 21"/>
          <p:cNvCxnSpPr/>
          <p:nvPr/>
        </p:nvCxnSpPr>
        <p:spPr bwMode="auto">
          <a:xfrm flipV="1">
            <a:off x="2915816" y="4919690"/>
            <a:ext cx="2016224" cy="525534"/>
          </a:xfrm>
          <a:prstGeom prst="straightConnector1">
            <a:avLst/>
          </a:prstGeom>
          <a:solidFill>
            <a:schemeClr val="accent1"/>
          </a:solidFill>
          <a:ln w="19050" cap="flat" cmpd="sng" algn="ctr">
            <a:solidFill>
              <a:srgbClr val="3399FF"/>
            </a:solidFill>
            <a:prstDash val="solid"/>
            <a:round/>
            <a:headEnd type="none" w="med" len="med"/>
            <a:tailEnd type="triangle"/>
          </a:ln>
          <a:effectLst/>
        </p:spPr>
      </p:cxnSp>
      <p:sp>
        <p:nvSpPr>
          <p:cNvPr id="23" name="椭圆 22"/>
          <p:cNvSpPr/>
          <p:nvPr/>
        </p:nvSpPr>
        <p:spPr bwMode="auto">
          <a:xfrm>
            <a:off x="2627784" y="5157120"/>
            <a:ext cx="1152128" cy="967804"/>
          </a:xfrm>
          <a:prstGeom prst="ellipse">
            <a:avLst/>
          </a:prstGeom>
          <a:noFill/>
          <a:ln w="28575" cap="flat" cmpd="sng" algn="ctr">
            <a:solidFill>
              <a:srgbClr val="00B050"/>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4" name="直接箭头连接符 23"/>
          <p:cNvCxnSpPr/>
          <p:nvPr/>
        </p:nvCxnSpPr>
        <p:spPr bwMode="auto">
          <a:xfrm>
            <a:off x="3275856" y="6124923"/>
            <a:ext cx="1656184" cy="328413"/>
          </a:xfrm>
          <a:prstGeom prst="straightConnector1">
            <a:avLst/>
          </a:prstGeom>
          <a:solidFill>
            <a:schemeClr val="accent1"/>
          </a:solidFill>
          <a:ln w="19050" cap="flat" cmpd="sng" algn="ctr">
            <a:solidFill>
              <a:srgbClr val="00B050"/>
            </a:solidFill>
            <a:prstDash val="solid"/>
            <a:round/>
            <a:headEnd type="none" w="med" len="med"/>
            <a:tailEnd type="triangle"/>
          </a:ln>
          <a:effectLst/>
        </p:spPr>
      </p:cxnSp>
      <p:pic>
        <p:nvPicPr>
          <p:cNvPr id="15" name="图片 14"/>
          <p:cNvPicPr>
            <a:picLocks noChangeAspect="1"/>
          </p:cNvPicPr>
          <p:nvPr/>
        </p:nvPicPr>
        <p:blipFill>
          <a:blip r:embed="rId4"/>
          <a:stretch>
            <a:fillRect/>
          </a:stretch>
        </p:blipFill>
        <p:spPr>
          <a:xfrm>
            <a:off x="5004048" y="5852918"/>
            <a:ext cx="3932655" cy="648000"/>
          </a:xfrm>
          <a:prstGeom prst="rect">
            <a:avLst/>
          </a:prstGeom>
        </p:spPr>
      </p:pic>
      <p:sp>
        <p:nvSpPr>
          <p:cNvPr id="16" name="文本框 15"/>
          <p:cNvSpPr txBox="1"/>
          <p:nvPr/>
        </p:nvSpPr>
        <p:spPr>
          <a:xfrm>
            <a:off x="4844979" y="5324909"/>
            <a:ext cx="4239453" cy="369332"/>
          </a:xfrm>
          <a:prstGeom prst="rect">
            <a:avLst/>
          </a:prstGeom>
          <a:noFill/>
        </p:spPr>
        <p:txBody>
          <a:bodyPr wrap="square" rtlCol="0">
            <a:spAutoFit/>
          </a:bodyPr>
          <a:lstStyle/>
          <a:p>
            <a:r>
              <a:rPr lang="en-US" altLang="zh-CN" dirty="0" smtClean="0"/>
              <a:t>Structure of </a:t>
            </a:r>
            <a:r>
              <a:rPr lang="en-US" altLang="zh-CN" dirty="0" err="1" smtClean="0"/>
              <a:t>codewords</a:t>
            </a:r>
            <a:r>
              <a:rPr lang="en-US" altLang="zh-CN" dirty="0" smtClean="0"/>
              <a:t> in big-value region</a:t>
            </a:r>
            <a:endParaRPr lang="zh-CN" altLang="en-US" dirty="0"/>
          </a:p>
        </p:txBody>
      </p:sp>
      <p:sp>
        <p:nvSpPr>
          <p:cNvPr id="17" name="圆角矩形 16"/>
          <p:cNvSpPr/>
          <p:nvPr/>
        </p:nvSpPr>
        <p:spPr bwMode="auto">
          <a:xfrm>
            <a:off x="5513966" y="4843849"/>
            <a:ext cx="664412" cy="406331"/>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6" name="圆角矩形 25"/>
          <p:cNvSpPr/>
          <p:nvPr/>
        </p:nvSpPr>
        <p:spPr bwMode="auto">
          <a:xfrm>
            <a:off x="6754351" y="4647696"/>
            <a:ext cx="432048" cy="218043"/>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圆角矩形 26"/>
          <p:cNvSpPr/>
          <p:nvPr/>
        </p:nvSpPr>
        <p:spPr bwMode="auto">
          <a:xfrm>
            <a:off x="5530714" y="6030098"/>
            <a:ext cx="642210" cy="420130"/>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圆角矩形 28"/>
          <p:cNvSpPr/>
          <p:nvPr/>
        </p:nvSpPr>
        <p:spPr bwMode="auto">
          <a:xfrm>
            <a:off x="6666599" y="5852918"/>
            <a:ext cx="596214" cy="218043"/>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2" name="图片 1"/>
          <p:cNvPicPr>
            <a:picLocks noChangeAspect="1"/>
          </p:cNvPicPr>
          <p:nvPr/>
        </p:nvPicPr>
        <p:blipFill>
          <a:blip r:embed="rId5"/>
          <a:stretch>
            <a:fillRect/>
          </a:stretch>
        </p:blipFill>
        <p:spPr>
          <a:xfrm>
            <a:off x="4983453" y="4653208"/>
            <a:ext cx="4000459" cy="648000"/>
          </a:xfrm>
          <a:prstGeom prst="rect">
            <a:avLst/>
          </a:prstGeom>
        </p:spPr>
      </p:pic>
      <p:sp>
        <p:nvSpPr>
          <p:cNvPr id="21" name="文本框 20"/>
          <p:cNvSpPr txBox="1"/>
          <p:nvPr/>
        </p:nvSpPr>
        <p:spPr>
          <a:xfrm>
            <a:off x="3203848" y="4282109"/>
            <a:ext cx="2742414" cy="369332"/>
          </a:xfrm>
          <a:prstGeom prst="rect">
            <a:avLst/>
          </a:prstGeom>
          <a:noFill/>
        </p:spPr>
        <p:txBody>
          <a:bodyPr wrap="square" rtlCol="0">
            <a:spAutoFit/>
          </a:bodyPr>
          <a:lstStyle/>
          <a:p>
            <a:r>
              <a:rPr lang="en-US" altLang="zh-CN" dirty="0" smtClean="0"/>
              <a:t>Diagram of MP3 encoding</a:t>
            </a:r>
            <a:endParaRPr lang="zh-CN" altLang="en-US" dirty="0"/>
          </a:p>
        </p:txBody>
      </p:sp>
      <p:sp>
        <p:nvSpPr>
          <p:cNvPr id="28" name="文本框 27"/>
          <p:cNvSpPr txBox="1"/>
          <p:nvPr/>
        </p:nvSpPr>
        <p:spPr>
          <a:xfrm>
            <a:off x="789339" y="6289129"/>
            <a:ext cx="3240360" cy="369332"/>
          </a:xfrm>
          <a:prstGeom prst="rect">
            <a:avLst/>
          </a:prstGeom>
          <a:noFill/>
        </p:spPr>
        <p:txBody>
          <a:bodyPr wrap="square" rtlCol="0">
            <a:spAutoFit/>
          </a:bodyPr>
          <a:lstStyle/>
          <a:p>
            <a:r>
              <a:rPr lang="en-US" altLang="zh-CN" dirty="0" smtClean="0"/>
              <a:t>Structure of QMDCT coefficients</a:t>
            </a:r>
            <a:endParaRPr lang="zh-CN" altLang="en-US" dirty="0"/>
          </a:p>
        </p:txBody>
      </p:sp>
      <p:sp>
        <p:nvSpPr>
          <p:cNvPr id="30" name="文本框 29"/>
          <p:cNvSpPr txBox="1"/>
          <p:nvPr/>
        </p:nvSpPr>
        <p:spPr>
          <a:xfrm>
            <a:off x="4850507" y="6458384"/>
            <a:ext cx="4239453" cy="369332"/>
          </a:xfrm>
          <a:prstGeom prst="rect">
            <a:avLst/>
          </a:prstGeom>
          <a:noFill/>
        </p:spPr>
        <p:txBody>
          <a:bodyPr wrap="square" rtlCol="0">
            <a:spAutoFit/>
          </a:bodyPr>
          <a:lstStyle/>
          <a:p>
            <a:r>
              <a:rPr lang="en-US" altLang="zh-CN" dirty="0" smtClean="0"/>
              <a:t>Structure of </a:t>
            </a:r>
            <a:r>
              <a:rPr lang="en-US" altLang="zh-CN" dirty="0" err="1" smtClean="0"/>
              <a:t>codewords</a:t>
            </a:r>
            <a:r>
              <a:rPr lang="en-US" altLang="zh-CN" dirty="0" smtClean="0"/>
              <a:t> in big-value region</a:t>
            </a:r>
            <a:endParaRPr lang="zh-CN" altLang="en-US" dirty="0"/>
          </a:p>
        </p:txBody>
      </p:sp>
      <p:sp>
        <p:nvSpPr>
          <p:cNvPr id="31" name="标题 3"/>
          <p:cNvSpPr>
            <a:spLocks noGrp="1"/>
          </p:cNvSpPr>
          <p:nvPr>
            <p:ph type="title"/>
          </p:nvPr>
        </p:nvSpPr>
        <p:spPr>
          <a:xfrm>
            <a:off x="179512" y="777874"/>
            <a:ext cx="8964488" cy="628905"/>
          </a:xfrm>
        </p:spPr>
        <p:txBody>
          <a:bodyPr/>
          <a:lstStyle/>
          <a:p>
            <a:pPr algn="l"/>
            <a:r>
              <a:rPr lang="en-US" altLang="zh-CN" sz="2800" b="0" dirty="0">
                <a:latin typeface="Times New Roman" panose="02020603050405020304" pitchFamily="18" charset="0"/>
              </a:rPr>
              <a:t>Impact of steganography on MP3 audio</a:t>
            </a:r>
            <a:endParaRPr lang="en-US" altLang="zh-CN" sz="2400" b="0" dirty="0">
              <a:latin typeface="Times New Roman" panose="02020603050405020304" pitchFamily="18" charset="0"/>
            </a:endParaRPr>
          </a:p>
        </p:txBody>
      </p:sp>
      <p:pic>
        <p:nvPicPr>
          <p:cNvPr id="11" name="图片 10"/>
          <p:cNvPicPr>
            <a:picLocks noChangeAspect="1"/>
          </p:cNvPicPr>
          <p:nvPr/>
        </p:nvPicPr>
        <p:blipFill>
          <a:blip r:embed="rId6"/>
          <a:stretch>
            <a:fillRect/>
          </a:stretch>
        </p:blipFill>
        <p:spPr>
          <a:xfrm>
            <a:off x="395536" y="5085304"/>
            <a:ext cx="3996908" cy="1116000"/>
          </a:xfrm>
          <a:prstGeom prst="rect">
            <a:avLst/>
          </a:prstGeom>
        </p:spPr>
      </p:pic>
    </p:spTree>
    <p:extLst>
      <p:ext uri="{BB962C8B-B14F-4D97-AF65-F5344CB8AC3E}">
        <p14:creationId xmlns:p14="http://schemas.microsoft.com/office/powerpoint/2010/main" val="31148043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P spid="23" grpId="0" animBg="1"/>
      <p:bldP spid="16" grpId="0"/>
      <p:bldP spid="17" grpId="0" animBg="1"/>
      <p:bldP spid="26" grpId="0" animBg="1"/>
      <p:bldP spid="27" grpId="0" animBg="1"/>
      <p:bldP spid="29" grpId="0" animBg="1"/>
      <p:bldP spid="21" grpId="0"/>
      <p:bldP spid="28" grpId="0"/>
      <p:bldP spid="30" grpId="0"/>
    </p:bldLst>
  </p:timing>
</p:sld>
</file>

<file path=ppt/theme/theme1.xml><?xml version="1.0" encoding="utf-8"?>
<a:theme xmlns:a="http://schemas.openxmlformats.org/drawingml/2006/main" name="[template]中科院信工所PPT模板-发布">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母板">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母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科学院">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母板">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母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[template]中科院信工所PPT模板-发布</Template>
  <TotalTime>20610</TotalTime>
  <Words>4031</Words>
  <Application>Microsoft Office PowerPoint</Application>
  <PresentationFormat>全屏显示(4:3)</PresentationFormat>
  <Paragraphs>651</Paragraphs>
  <Slides>35</Slides>
  <Notes>35</Notes>
  <HiddenSlides>0</HiddenSlides>
  <MMClips>0</MMClips>
  <ScaleCrop>false</ScaleCrop>
  <HeadingPairs>
    <vt:vector size="8" baseType="variant">
      <vt:variant>
        <vt:lpstr>已用的字体</vt:lpstr>
      </vt:variant>
      <vt:variant>
        <vt:i4>12</vt:i4>
      </vt:variant>
      <vt:variant>
        <vt:lpstr>主题</vt:lpstr>
      </vt:variant>
      <vt:variant>
        <vt:i4>4</vt:i4>
      </vt:variant>
      <vt:variant>
        <vt:lpstr>嵌入 OLE 服务器</vt:lpstr>
      </vt:variant>
      <vt:variant>
        <vt:i4>1</vt:i4>
      </vt:variant>
      <vt:variant>
        <vt:lpstr>幻灯片标题</vt:lpstr>
      </vt:variant>
      <vt:variant>
        <vt:i4>35</vt:i4>
      </vt:variant>
    </vt:vector>
  </HeadingPairs>
  <TitlesOfParts>
    <vt:vector size="52" baseType="lpstr">
      <vt:lpstr>黑体</vt:lpstr>
      <vt:lpstr>华文隶书</vt:lpstr>
      <vt:lpstr>宋体</vt:lpstr>
      <vt:lpstr>微软雅黑</vt:lpstr>
      <vt:lpstr>Arial</vt:lpstr>
      <vt:lpstr>Calibri</vt:lpstr>
      <vt:lpstr>Cambria Math</vt:lpstr>
      <vt:lpstr>Franklin Gothic Book</vt:lpstr>
      <vt:lpstr>Franklin Gothic Medium</vt:lpstr>
      <vt:lpstr>Times New Roman</vt:lpstr>
      <vt:lpstr>Verdana</vt:lpstr>
      <vt:lpstr>Wingdings</vt:lpstr>
      <vt:lpstr>[template]中科院信工所PPT模板-发布</vt:lpstr>
      <vt:lpstr>1_母板</vt:lpstr>
      <vt:lpstr>科学院</vt:lpstr>
      <vt:lpstr>2_母板</vt:lpstr>
      <vt:lpstr>Image</vt:lpstr>
      <vt:lpstr>PowerPoint 演示文稿</vt:lpstr>
      <vt:lpstr>Outline</vt:lpstr>
      <vt:lpstr>Outline</vt:lpstr>
      <vt:lpstr>Introduction</vt:lpstr>
      <vt:lpstr>Introduction</vt:lpstr>
      <vt:lpstr>Introduction</vt:lpstr>
      <vt:lpstr>Introduction</vt:lpstr>
      <vt:lpstr>Outline</vt:lpstr>
      <vt:lpstr>Impact of steganography on MP3 audio</vt:lpstr>
      <vt:lpstr>Impact of steganography on MP3 audio</vt:lpstr>
      <vt:lpstr>Impact of steganography on MP3 audio</vt:lpstr>
      <vt:lpstr>Impact of steganography on MP3 audio</vt:lpstr>
      <vt:lpstr>Outline</vt:lpstr>
      <vt:lpstr>Structure of Network</vt:lpstr>
      <vt:lpstr>Structure of Network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Thank you！</vt:lpstr>
    </vt:vector>
  </TitlesOfParts>
  <Company>UCAS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Charles CatKing</dc:creator>
  <cp:lastModifiedBy>CatKing Charles</cp:lastModifiedBy>
  <cp:revision>554</cp:revision>
  <dcterms:created xsi:type="dcterms:W3CDTF">2018-03-13T09:28:49Z</dcterms:created>
  <dcterms:modified xsi:type="dcterms:W3CDTF">2018-06-17T14:24:58Z</dcterms:modified>
</cp:coreProperties>
</file>