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 id="2147483941" r:id="rId3"/>
    <p:sldMasterId id="2147483955" r:id="rId4"/>
  </p:sldMasterIdLst>
  <p:notesMasterIdLst>
    <p:notesMasterId r:id="rId42"/>
  </p:notesMasterIdLst>
  <p:handoutMasterIdLst>
    <p:handoutMasterId r:id="rId43"/>
  </p:handoutMasterIdLst>
  <p:sldIdLst>
    <p:sldId id="1285" r:id="rId5"/>
    <p:sldId id="1318" r:id="rId6"/>
    <p:sldId id="1344" r:id="rId7"/>
    <p:sldId id="1368" r:id="rId8"/>
    <p:sldId id="1370" r:id="rId9"/>
    <p:sldId id="1320" r:id="rId10"/>
    <p:sldId id="1371" r:id="rId11"/>
    <p:sldId id="1346" r:id="rId12"/>
    <p:sldId id="1337" r:id="rId13"/>
    <p:sldId id="1341" r:id="rId14"/>
    <p:sldId id="1372" r:id="rId15"/>
    <p:sldId id="1338" r:id="rId16"/>
    <p:sldId id="1347" r:id="rId17"/>
    <p:sldId id="1340" r:id="rId18"/>
    <p:sldId id="1374" r:id="rId19"/>
    <p:sldId id="1354" r:id="rId20"/>
    <p:sldId id="1355" r:id="rId21"/>
    <p:sldId id="1343" r:id="rId22"/>
    <p:sldId id="1359" r:id="rId23"/>
    <p:sldId id="1360" r:id="rId24"/>
    <p:sldId id="1353" r:id="rId25"/>
    <p:sldId id="1358" r:id="rId26"/>
    <p:sldId id="1362" r:id="rId27"/>
    <p:sldId id="1361" r:id="rId28"/>
    <p:sldId id="1363" r:id="rId29"/>
    <p:sldId id="1364" r:id="rId30"/>
    <p:sldId id="1348" r:id="rId31"/>
    <p:sldId id="1351" r:id="rId32"/>
    <p:sldId id="1373" r:id="rId33"/>
    <p:sldId id="1352" r:id="rId34"/>
    <p:sldId id="1365" r:id="rId35"/>
    <p:sldId id="1366" r:id="rId36"/>
    <p:sldId id="1367" r:id="rId37"/>
    <p:sldId id="1357" r:id="rId38"/>
    <p:sldId id="1349" r:id="rId39"/>
    <p:sldId id="1356" r:id="rId40"/>
    <p:sldId id="1307" r:id="rId41"/>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ndsomezhu"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99FF"/>
    <a:srgbClr val="FFFFCC"/>
    <a:srgbClr val="CCFFFF"/>
    <a:srgbClr val="000066"/>
    <a:srgbClr val="800000"/>
    <a:srgbClr val="CC0000"/>
    <a:srgbClr val="FF99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06" autoAdjust="0"/>
  </p:normalViewPr>
  <p:slideViewPr>
    <p:cSldViewPr>
      <p:cViewPr varScale="1">
        <p:scale>
          <a:sx n="84" d="100"/>
          <a:sy n="84" d="100"/>
        </p:scale>
        <p:origin x="237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9616"/>
    </p:cViewPr>
  </p:sorterViewPr>
  <p:notesViewPr>
    <p:cSldViewPr>
      <p:cViewPr varScale="1">
        <p:scale>
          <a:sx n="50" d="100"/>
          <a:sy n="50" d="100"/>
        </p:scale>
        <p:origin x="-3030"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2018/6/18</a:t>
            </a:fld>
            <a:endParaRPr lang="en-US" altLang="zh-CN"/>
          </a:p>
        </p:txBody>
      </p:sp>
      <p:sp>
        <p:nvSpPr>
          <p:cNvPr id="52122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2018/6/18</a:t>
            </a:fld>
            <a:endParaRPr lang="en-US" altLang="zh-CN"/>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1" dirty="0" smtClean="0"/>
              <a:t>Good</a:t>
            </a:r>
            <a:r>
              <a:rPr lang="en-US" altLang="zh-CN" b="1" baseline="0" dirty="0" smtClean="0"/>
              <a:t> afternoon</a:t>
            </a:r>
            <a:r>
              <a:rPr lang="en-US" altLang="zh-CN" baseline="0" dirty="0" smtClean="0"/>
              <a:t>, everyone. My name is Wang Yuntao. I am glad to bee here for this presentation. I am a postgraduate in Institute of Information Engineering, and my major research filed is audio steganalysis. Today, I will introduce our recent work on steganalysis of MP3 steganography based on CNN.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a:t>
            </a:fld>
            <a:endParaRPr lang="en-US" altLang="zh-CN"/>
          </a:p>
        </p:txBody>
      </p:sp>
    </p:spTree>
    <p:extLst>
      <p:ext uri="{BB962C8B-B14F-4D97-AF65-F5344CB8AC3E}">
        <p14:creationId xmlns:p14="http://schemas.microsoft.com/office/powerpoint/2010/main" val="99693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To</a:t>
            </a:r>
            <a:r>
              <a:rPr lang="en-US" altLang="zh-CN" baseline="0" dirty="0" smtClean="0"/>
              <a:t> detect MP3 steganalysis effectively, some pre-processing methods need doing. </a:t>
            </a:r>
            <a:r>
              <a:rPr lang="en-US" altLang="zh-CN" dirty="0" smtClean="0"/>
              <a:t>This</a:t>
            </a:r>
            <a:r>
              <a:rPr lang="en-US" altLang="zh-CN" baseline="0" dirty="0" smtClean="0"/>
              <a:t> is the expression of QMDCT coefficients matrix. Therein, </a:t>
            </a:r>
            <a:r>
              <a:rPr lang="en-US" altLang="zh-CN" baseline="0" dirty="0" err="1" smtClean="0"/>
              <a:t>i</a:t>
            </a:r>
            <a:r>
              <a:rPr lang="en-US" altLang="zh-CN" baseline="0" dirty="0" smtClean="0"/>
              <a:t> is the index of channels, j is the order of QMDCT coefficients in a granule. In common MP3 audio with stereo channels, a frame consists of two granules, and a granule consists of two channels. We </a:t>
            </a:r>
            <a:r>
              <a:rPr lang="en-US" altLang="zh-CN" baseline="0" dirty="0" err="1" smtClean="0"/>
              <a:t>catenate</a:t>
            </a:r>
            <a:r>
              <a:rPr lang="en-US" altLang="zh-CN" baseline="0" dirty="0" smtClean="0"/>
              <a:t>  [‘</a:t>
            </a:r>
            <a:r>
              <a:rPr lang="en-US" altLang="zh-CN" baseline="0" dirty="0" err="1" smtClean="0"/>
              <a:t>kætɪneɪt</a:t>
            </a:r>
            <a:r>
              <a:rPr lang="en-US" altLang="zh-CN" baseline="0" dirty="0" smtClean="0"/>
              <a:t>]  the QMDCT coefficients channel by channel. Therefore, </a:t>
            </a:r>
            <a:r>
              <a:rPr lang="en-US" altLang="zh-CN" baseline="0" dirty="0" err="1" smtClean="0"/>
              <a:t>i</a:t>
            </a:r>
            <a:r>
              <a:rPr lang="en-US" altLang="zh-CN" baseline="0" dirty="0" smtClean="0"/>
              <a:t> is equal to 4 times the number of frames </a:t>
            </a:r>
            <a:r>
              <a:rPr lang="en-US" altLang="zh-CN" b="1" baseline="0" dirty="0" smtClean="0"/>
              <a:t>N</a:t>
            </a:r>
            <a:r>
              <a:rPr lang="en-US" altLang="zh-CN" baseline="0" dirty="0" smtClean="0"/>
              <a:t>.  In our paper, 50 frames is selected as the analysis unit. Besides, according to the introduction of coefficients before, there are some 0 elements at the end of each channel. This part won’t be changed by the algorithm. So, in order to reduce the computation, we choose the first 380 (three hundred and eighty) elements to analyze. This is an empirical value.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a:t>
            </a:fld>
            <a:endParaRPr lang="en-US" altLang="zh-CN"/>
          </a:p>
        </p:txBody>
      </p:sp>
    </p:spTree>
    <p:extLst>
      <p:ext uri="{BB962C8B-B14F-4D97-AF65-F5344CB8AC3E}">
        <p14:creationId xmlns:p14="http://schemas.microsoft.com/office/powerpoint/2010/main" val="4036054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All</a:t>
            </a:r>
            <a:r>
              <a:rPr lang="en-US" altLang="zh-CN" baseline="0" dirty="0" smtClean="0"/>
              <a:t> QMDCT coefficients are distributed between -15 (negative fifteen) and 1positive 5 (fifteen), so the matrix is truncated with threshold 15 (fifteen) or less.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a:t>
            </a:fld>
            <a:endParaRPr lang="en-US" altLang="zh-CN"/>
          </a:p>
        </p:txBody>
      </p:sp>
    </p:spTree>
    <p:extLst>
      <p:ext uri="{BB962C8B-B14F-4D97-AF65-F5344CB8AC3E}">
        <p14:creationId xmlns:p14="http://schemas.microsoft.com/office/powerpoint/2010/main" val="1413741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can see the impact of steganography on MP3 audio. </a:t>
            </a:r>
            <a:r>
              <a:rPr lang="en-US" altLang="zh-CN" dirty="0" smtClean="0"/>
              <a:t>We analyze the impact</a:t>
            </a:r>
            <a:r>
              <a:rPr lang="en-US" altLang="zh-CN" baseline="0" dirty="0" smtClean="0"/>
              <a:t> in time domain and frequency domain separately. In the left figure, the blue line is the cover signal and the red line represents the signal introduced by stego messages. In the right figure, the white dots are the signal introduced by stego messages. By comparing the two figures and taking the present before into consideration, we choose the QMDCT coefficients matrix as the input data of our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a:t>
            </a:fld>
            <a:endParaRPr lang="en-US" altLang="zh-CN"/>
          </a:p>
        </p:txBody>
      </p:sp>
    </p:spTree>
    <p:extLst>
      <p:ext uri="{BB962C8B-B14F-4D97-AF65-F5344CB8AC3E}">
        <p14:creationId xmlns:p14="http://schemas.microsoft.com/office/powerpoint/2010/main" val="227088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 I will elaborate</a:t>
            </a:r>
            <a:r>
              <a:rPr lang="en-US" altLang="zh-CN" baseline="0" dirty="0" smtClean="0"/>
              <a:t> the structure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13</a:t>
            </a:fld>
            <a:endParaRPr lang="en-US" altLang="zh-CN"/>
          </a:p>
        </p:txBody>
      </p:sp>
    </p:spTree>
    <p:extLst>
      <p:ext uri="{BB962C8B-B14F-4D97-AF65-F5344CB8AC3E}">
        <p14:creationId xmlns:p14="http://schemas.microsoft.com/office/powerpoint/2010/main" val="3974109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 the QMDCT coefficients matrix of MP3 is extracted as the input data of the network. A high pass filter follows to get the </a:t>
            </a:r>
            <a:r>
              <a:rPr kumimoji="1" lang="en-US" altLang="zh-CN" sz="1200" b="1" i="0" u="none" strike="noStrike" kern="1200" baseline="0" dirty="0" smtClean="0">
                <a:solidFill>
                  <a:schemeClr val="tx1"/>
                </a:solidFill>
                <a:latin typeface="+mn-lt"/>
                <a:ea typeface="+mn-ea"/>
                <a:cs typeface="宋体" charset="0"/>
              </a:rPr>
              <a:t>residual [</a:t>
            </a:r>
            <a:r>
              <a:rPr kumimoji="1" lang="en-US" altLang="zh-CN" sz="1200" b="1" i="0" u="none" strike="noStrike" kern="1200" baseline="0" dirty="0" err="1" smtClean="0">
                <a:solidFill>
                  <a:schemeClr val="tx1"/>
                </a:solidFill>
                <a:latin typeface="+mn-lt"/>
                <a:ea typeface="+mn-ea"/>
                <a:cs typeface="宋体" charset="0"/>
              </a:rPr>
              <a:t>rɪˈzɪdjuəl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signal in order to capture the minor modification introduced by the steganographic algorithms better. Then, six block convolutional layers are followed in cascade. Each block is a combination of convolutional layers of 3 times 3 and 1 times 1 kernel, a Tanh activation function, and a max pooling layer. And we introduce the batch normalization layers in the last three blocks.</a:t>
            </a:r>
          </a:p>
          <a:p>
            <a:r>
              <a:rPr kumimoji="1" lang="en-US" altLang="zh-CN" sz="1200" b="0" i="0" u="none" strike="noStrike" kern="1200" baseline="0" dirty="0" smtClean="0">
                <a:solidFill>
                  <a:schemeClr val="tx1"/>
                </a:solidFill>
                <a:latin typeface="+mn-lt"/>
                <a:ea typeface="+mn-ea"/>
                <a:cs typeface="宋体" charset="0"/>
              </a:rPr>
              <a:t>Finally, the fully connected layers are placed at the end of the network and the cross-entropy loss is used to update the parameters.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14</a:t>
            </a:fld>
            <a:endParaRPr lang="en-US" altLang="zh-CN"/>
          </a:p>
        </p:txBody>
      </p:sp>
    </p:spTree>
    <p:extLst>
      <p:ext uri="{BB962C8B-B14F-4D97-AF65-F5344CB8AC3E}">
        <p14:creationId xmlns:p14="http://schemas.microsoft.com/office/powerpoint/2010/main" val="260016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Before we elaborate</a:t>
            </a:r>
            <a:r>
              <a:rPr lang="en-US" altLang="zh-CN" baseline="0" dirty="0" smtClean="0"/>
              <a:t> the structure of the network, I will introduce the dataset we use. As </a:t>
            </a:r>
            <a:r>
              <a:rPr lang="en-US" altLang="zh-CN" dirty="0" smtClean="0"/>
              <a:t>described above, the</a:t>
            </a:r>
            <a:r>
              <a:rPr lang="en-US" altLang="zh-CN" baseline="0" dirty="0" smtClean="0"/>
              <a:t> </a:t>
            </a:r>
            <a:r>
              <a:rPr lang="en-US" altLang="zh-CN" dirty="0" smtClean="0"/>
              <a:t>QMDCT coefficients</a:t>
            </a:r>
            <a:r>
              <a:rPr lang="en-US" altLang="zh-CN" baseline="0" dirty="0" smtClean="0"/>
              <a:t> matrix is a kind of structural data. Some data augment tricks such as translation, rotation and subsampling are not applicable for audio steganalysis. Therefore, to decrease the danger of overfitting, a large-scale dataset is built for audio steganalysis. The detailed information is listed in  the table. All our cover and stego samples are made based on Lame encoder, an open-source MP3 encoder.</a:t>
            </a:r>
            <a:endParaRPr lang="zh-CN" altLang="en-US"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15</a:t>
            </a:fld>
            <a:endParaRPr lang="en-US" altLang="zh-CN"/>
          </a:p>
        </p:txBody>
      </p:sp>
    </p:spTree>
    <p:extLst>
      <p:ext uri="{BB962C8B-B14F-4D97-AF65-F5344CB8AC3E}">
        <p14:creationId xmlns:p14="http://schemas.microsoft.com/office/powerpoint/2010/main" val="1962166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We</a:t>
            </a:r>
            <a:r>
              <a:rPr lang="en-US" altLang="zh-CN" baseline="0" dirty="0" smtClean="0"/>
              <a:t> boost the performance of the network via fine-tuning the structure to make the network more applicabel to MP3 steganalysis. So, </a:t>
            </a:r>
            <a:r>
              <a:rPr lang="en-US" altLang="zh-CN" dirty="0" smtClean="0"/>
              <a:t>in this part, we illustrate</a:t>
            </a:r>
            <a:r>
              <a:rPr lang="en-US" altLang="zh-CN" baseline="0" dirty="0" smtClean="0"/>
              <a:t> </a:t>
            </a:r>
            <a:r>
              <a:rPr lang="en-US" altLang="zh-CN" dirty="0" smtClean="0"/>
              <a:t>the function</a:t>
            </a:r>
            <a:r>
              <a:rPr lang="en-US" altLang="zh-CN" baseline="0" dirty="0" smtClean="0"/>
              <a:t> of each layer via experiments. </a:t>
            </a:r>
            <a:r>
              <a:rPr kumimoji="1" lang="en-US" altLang="zh-CN" sz="1200" b="0" i="0" u="none" strike="noStrike" kern="1200" baseline="0" dirty="0" smtClean="0">
                <a:solidFill>
                  <a:schemeClr val="tx1"/>
                </a:solidFill>
                <a:latin typeface="+mn-lt"/>
                <a:ea typeface="+mn-ea"/>
                <a:cs typeface="宋体" charset="0"/>
              </a:rPr>
              <a:t>All experiments are implemented to detect the EECS algorithm with the bitrate of 128kbps. Here, W and H is the width and height of parity-check matrix [ˈ</a:t>
            </a:r>
            <a:r>
              <a:rPr kumimoji="1" lang="en-US" altLang="zh-CN" sz="1200" b="0" i="0" u="none" strike="noStrike" kern="1200" baseline="0" dirty="0" err="1" smtClean="0">
                <a:solidFill>
                  <a:schemeClr val="tx1"/>
                </a:solidFill>
                <a:latin typeface="+mn-lt"/>
                <a:ea typeface="+mn-ea"/>
                <a:cs typeface="宋体" charset="0"/>
              </a:rPr>
              <a:t>meɪtrɪks</a:t>
            </a:r>
            <a:r>
              <a:rPr kumimoji="1" lang="en-US" altLang="zh-CN" sz="1200" b="0" i="0" u="none" strike="noStrike" kern="1200" baseline="0" dirty="0" smtClean="0">
                <a:solidFill>
                  <a:schemeClr val="tx1"/>
                </a:solidFill>
                <a:latin typeface="+mn-lt"/>
                <a:ea typeface="+mn-ea"/>
                <a:cs typeface="宋体" charset="0"/>
              </a:rPr>
              <a:t>]. We use variable W as the relative payload in our paper.</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p14="http://schemas.microsoft.com/office/powerpoint/2010/main" val="56852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All results of fine-tuning are shown in this table. Now, we will elaborate one by one. There are 15 different networks. Here, the iterations is used to represent the convergence of the network. And the accuracy is used to show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val="2478281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First, High pass filter. We choose the second row differences as the high pass filter. This pre-processing method is simple, but it is effective. </a:t>
            </a:r>
          </a:p>
          <a:p>
            <a:r>
              <a:rPr kumimoji="1" lang="en-US" altLang="zh-CN" sz="1200" b="0" i="0" u="none" strike="noStrike" kern="1200" baseline="0" dirty="0" smtClean="0">
                <a:solidFill>
                  <a:schemeClr val="tx1"/>
                </a:solidFill>
                <a:latin typeface="+mn-lt"/>
                <a:ea typeface="+mn-ea"/>
                <a:cs typeface="宋体" charset="0"/>
              </a:rPr>
              <a:t>All data in this table is the percentage of different points in non-zero coefficients. As we can see, the proportion is almost three times as much as origin via the second order differences.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val="3373812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a:t>
            </a:r>
            <a:r>
              <a:rPr lang="en-US" altLang="zh-CN" baseline="0" dirty="0" smtClean="0"/>
              <a:t> from the experimental results, we can find the HPFs makes a great difference. Of course, more effective high pass filter can be designed as kv kernel based on the statistics of 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val="44560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is the outline of the</a:t>
            </a:r>
            <a:r>
              <a:rPr lang="en-US" altLang="zh-CN" baseline="0" dirty="0" smtClean="0"/>
              <a:t> </a:t>
            </a:r>
            <a:r>
              <a:rPr lang="en-US" altLang="zh-CN" dirty="0" smtClean="0"/>
              <a:t>presentation</a:t>
            </a:r>
            <a:r>
              <a:rPr lang="en-US" altLang="zh-CN" baseline="0" dirty="0" smtClean="0"/>
              <a:t>. And we will detail our work from the following five aspects.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a:t>
            </a:fld>
            <a:endParaRPr lang="en-US" altLang="zh-CN"/>
          </a:p>
        </p:txBody>
      </p:sp>
    </p:spTree>
    <p:extLst>
      <p:ext uri="{BB962C8B-B14F-4D97-AF65-F5344CB8AC3E}">
        <p14:creationId xmlns:p14="http://schemas.microsoft.com/office/powerpoint/2010/main" val="2191772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our network, two</a:t>
            </a:r>
            <a:r>
              <a:rPr lang="en-US" altLang="zh-CN" baseline="0" dirty="0" smtClean="0"/>
              <a:t> types of kernel size is used. The kernel with the size of 3 is used for feature extraction. The kernel with size of 1 is used for </a:t>
            </a:r>
            <a:r>
              <a:rPr kumimoji="1" lang="en-US" altLang="zh-CN" sz="1200" b="0" i="0" u="none" strike="noStrike" kern="1200" baseline="0" dirty="0" smtClean="0">
                <a:solidFill>
                  <a:schemeClr val="tx1"/>
                </a:solidFill>
                <a:latin typeface="+mn-lt"/>
                <a:ea typeface="+mn-ea"/>
              </a:rPr>
              <a:t>i</a:t>
            </a:r>
            <a:r>
              <a:rPr kumimoji="1" lang="en-US" altLang="zh-CN" sz="1200" b="0" i="0" u="none" strike="noStrike" kern="1200" baseline="0" dirty="0" smtClean="0">
                <a:solidFill>
                  <a:schemeClr val="tx1"/>
                </a:solidFill>
                <a:latin typeface="+mn-lt"/>
                <a:ea typeface="+mn-ea"/>
                <a:cs typeface="宋体" charset="0"/>
              </a:rPr>
              <a:t>nteraction and information integration across channels. And the second is to reduce the number of parameters to decrease the danger of overfitting.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 result show</a:t>
            </a:r>
            <a:r>
              <a:rPr lang="en-US" altLang="zh-CN" baseline="0" dirty="0" smtClean="0"/>
              <a:t>s us that the introduction of 1 times 1 convolutional layers is conducive to improve the performance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p14="http://schemas.microsoft.com/office/powerpoint/2010/main" val="351124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show the function of BN layer. </a:t>
            </a:r>
            <a:r>
              <a:rPr lang="en-US" altLang="zh-CN" dirty="0" smtClean="0"/>
              <a:t>As</a:t>
            </a:r>
            <a:r>
              <a:rPr lang="en-US" altLang="zh-CN" baseline="0" dirty="0" smtClean="0"/>
              <a:t> we can see from the experimental results. </a:t>
            </a:r>
            <a:r>
              <a:rPr kumimoji="1" lang="en-US" altLang="zh-CN" sz="1200" b="0" i="0" u="none" strike="noStrike" kern="1200" baseline="0" dirty="0" smtClean="0">
                <a:solidFill>
                  <a:schemeClr val="tx1"/>
                </a:solidFill>
                <a:latin typeface="+mn-lt"/>
                <a:ea typeface="+mn-ea"/>
                <a:cs typeface="宋体" charset="0"/>
              </a:rPr>
              <a:t>The accuracy is greatly different whether there is BN layer or not. And the number of BN layers has a great impact on the final detection. The BN layer is conducive to improve the convergence speed and final accuracy of the network, but the </a:t>
            </a:r>
            <a:r>
              <a:rPr kumimoji="1" lang="en-US" altLang="zh-CN" sz="1200" b="1" i="0" u="none" strike="noStrike" kern="1200" baseline="0" dirty="0" smtClean="0">
                <a:solidFill>
                  <a:schemeClr val="tx1"/>
                </a:solidFill>
                <a:latin typeface="+mn-lt"/>
                <a:ea typeface="+mn-ea"/>
                <a:cs typeface="宋体" charset="0"/>
              </a:rPr>
              <a:t>redundant [</a:t>
            </a:r>
            <a:r>
              <a:rPr kumimoji="1" lang="en-US" altLang="zh-CN" sz="1200" b="1" i="0" u="none" strike="noStrike" kern="1200" baseline="0" dirty="0" err="1" smtClean="0">
                <a:solidFill>
                  <a:schemeClr val="tx1"/>
                </a:solidFill>
                <a:latin typeface="+mn-lt"/>
                <a:ea typeface="+mn-ea"/>
                <a:cs typeface="宋体" charset="0"/>
              </a:rPr>
              <a:t>rɪˈdʌndənt</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BN layers will decrease the final accuracy. Thus, take the speed and precision into account, we remove the BN layers in the first three groups.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val="3298468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This slide is about the selection of subsampling method. We will present the impact of different subsampling methods on the final accuracy. We attempt to use the max pooling, the average pooling and the convolutional layers with stride more than 2 to subsample the feature maps. The max pooling layer tends to retain the texture information. And the average pooling retains the background information. As we can see from the table, the performance of the network with the max pooling layer is beteer. This may because the stego messages are embedded into the “texture” region of the QMDCT coefficients matrix.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p14="http://schemas.microsoft.com/office/powerpoint/2010/main" val="264188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The ABS</a:t>
            </a:r>
            <a:r>
              <a:rPr lang="en-US" altLang="zh-CN" baseline="0" dirty="0" smtClean="0"/>
              <a:t> layer. </a:t>
            </a:r>
            <a:r>
              <a:rPr lang="en-US" altLang="zh-CN" dirty="0" smtClean="0"/>
              <a:t>Unlike</a:t>
            </a:r>
            <a:r>
              <a:rPr lang="en-US" altLang="zh-CN" baseline="0" dirty="0" smtClean="0"/>
              <a:t> image, there are many negative values in the QMDCT coefficients matrix. To analyze the impact of negative values on the final detection and the selection of activation function, we introduce the abs layer. </a:t>
            </a:r>
            <a:r>
              <a:rPr lang="en-US" altLang="zh-CN" dirty="0" smtClean="0"/>
              <a:t>As we can see from the results, the introduction</a:t>
            </a:r>
            <a:r>
              <a:rPr lang="en-US" altLang="zh-CN" baseline="0" dirty="0" smtClean="0"/>
              <a:t> of ABS layer does not improve the performance of the network. We deem that the </a:t>
            </a:r>
            <a:r>
              <a:rPr lang="en-US" altLang="zh-CN" dirty="0" smtClean="0">
                <a:latin typeface="Times New Roman" panose="02020603050405020304" pitchFamily="18" charset="0"/>
                <a:cs typeface="Times New Roman" panose="02020603050405020304" pitchFamily="18" charset="0"/>
              </a:rPr>
              <a:t>introduction of ABS layer will </a:t>
            </a:r>
            <a:r>
              <a:rPr lang="en-US" altLang="zh-CN" b="0" dirty="0" smtClean="0">
                <a:latin typeface="Times New Roman" panose="02020603050405020304" pitchFamily="18" charset="0"/>
                <a:cs typeface="Times New Roman" panose="02020603050405020304" pitchFamily="18" charset="0"/>
              </a:rPr>
              <a:t>reduce the difference between cover and stego as</a:t>
            </a:r>
            <a:r>
              <a:rPr lang="en-US" altLang="zh-CN" b="0" baseline="0" dirty="0" smtClean="0">
                <a:latin typeface="Times New Roman" panose="02020603050405020304" pitchFamily="18" charset="0"/>
                <a:cs typeface="Times New Roman" panose="02020603050405020304" pitchFamily="18" charset="0"/>
              </a:rPr>
              <a:t> the matrix shows.</a:t>
            </a:r>
            <a:endParaRPr lang="zh-CN" altLang="en-US" b="0"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p14="http://schemas.microsoft.com/office/powerpoint/2010/main" val="219671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Activation function </a:t>
            </a:r>
            <a:r>
              <a:rPr lang="en-US" altLang="zh-CN" b="1" dirty="0" smtClean="0"/>
              <a:t>ReLu</a:t>
            </a:r>
            <a:r>
              <a:rPr lang="en-US" altLang="zh-CN" baseline="0" dirty="0" smtClean="0"/>
              <a:t> is mostly used in the image classification. But, in MP3 steganalysis, ReLu is not applicable. </a:t>
            </a:r>
            <a:r>
              <a:rPr kumimoji="1" lang="en-US" altLang="zh-CN" sz="1200" b="0" i="0" u="none" strike="noStrike" kern="1200" baseline="0" dirty="0" smtClean="0">
                <a:solidFill>
                  <a:schemeClr val="tx1"/>
                </a:solidFill>
                <a:latin typeface="+mn-lt"/>
                <a:ea typeface="+mn-ea"/>
                <a:cs typeface="宋体" charset="0"/>
              </a:rPr>
              <a:t>The network with ReLu is difficult to converge and the detection accuracy drops sharply compared with Tanh. We deem the that finite range of Tanh contributes to the convergence of the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p14="http://schemas.microsoft.com/office/powerpoint/2010/main" val="1916131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Then,</a:t>
            </a:r>
            <a:r>
              <a:rPr lang="en-US" altLang="zh-CN" baseline="0" dirty="0" smtClean="0"/>
              <a:t> </a:t>
            </a:r>
            <a:r>
              <a:rPr lang="en-US" altLang="zh-CN" dirty="0" smtClean="0"/>
              <a:t>in consideration of the</a:t>
            </a:r>
            <a:r>
              <a:rPr lang="en-US" altLang="zh-CN" baseline="0" dirty="0" smtClean="0"/>
              <a:t> truth that every huffman code in count1 region corresponds to four QMDCT coefficients, we introduce the 5 times 5 convolutional kernel. And a large kernel with large </a:t>
            </a:r>
            <a:r>
              <a:rPr kumimoji="1" lang="en-US" altLang="zh-CN" sz="1200" b="0" i="0" kern="1200" baseline="0" dirty="0" smtClean="0">
                <a:solidFill>
                  <a:schemeClr val="tx1"/>
                </a:solidFill>
                <a:effectLst/>
                <a:latin typeface="+mn-lt"/>
                <a:ea typeface="+mn-ea"/>
              </a:rPr>
              <a:t>l</a:t>
            </a:r>
            <a:r>
              <a:rPr kumimoji="1" lang="en-US" altLang="zh-CN" sz="1200" b="0" i="0" kern="1200" dirty="0" smtClean="0">
                <a:solidFill>
                  <a:schemeClr val="tx1"/>
                </a:solidFill>
                <a:effectLst/>
                <a:latin typeface="+mn-lt"/>
                <a:ea typeface="+mn-ea"/>
                <a:cs typeface="宋体" charset="0"/>
              </a:rPr>
              <a:t>ocal receptive fields may be benefit for the improvement</a:t>
            </a:r>
            <a:r>
              <a:rPr kumimoji="1" lang="en-US" altLang="zh-CN" sz="1200" b="0" i="0" kern="1200" baseline="0" dirty="0" smtClean="0">
                <a:solidFill>
                  <a:schemeClr val="tx1"/>
                </a:solidFill>
                <a:effectLst/>
                <a:latin typeface="+mn-lt"/>
                <a:ea typeface="+mn-ea"/>
                <a:cs typeface="宋体" charset="0"/>
              </a:rPr>
              <a:t> of performance of the network. However, the detection accuracies of two different size of kernel are basically the same. Thus, the 3 times 3 kernel size is enough.</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p14="http://schemas.microsoft.com/office/powerpoint/2010/main" val="823277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general, </a:t>
            </a:r>
            <a:r>
              <a:rPr kumimoji="1" lang="en-US" altLang="zh-CN" sz="1200" b="0" i="0" u="none" strike="noStrike" kern="1200" baseline="0" dirty="0" smtClean="0">
                <a:solidFill>
                  <a:schemeClr val="tx1"/>
                </a:solidFill>
                <a:latin typeface="+mn-lt"/>
                <a:ea typeface="+mn-ea"/>
                <a:cs typeface="宋体" charset="0"/>
              </a:rPr>
              <a:t>more features of the input data can be captured by a deeper network. However, overfitting and vanishing gradient make a deeper network more difficult training. According to the results shown in the table, the detection accuracy drops due to the deepening of the network. Therefore, it is not advisable to stack or deepen the network simply.</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p14="http://schemas.microsoft.com/office/powerpoint/2010/main" val="4104794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Now,</a:t>
            </a:r>
            <a:r>
              <a:rPr lang="en-US" altLang="zh-CN" baseline="0" dirty="0" smtClean="0"/>
              <a:t> we will present the experiment settings and results.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p14="http://schemas.microsoft.com/office/powerpoint/2010/main" val="2138900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 table </a:t>
            </a:r>
            <a:r>
              <a:rPr lang="en-US" altLang="zh-CN" baseline="0" dirty="0" smtClean="0"/>
              <a:t>shows the experimental settings in our paper. In every epoch, there 16000 cover/stego pairs are set for training, and the other 4000 pairs are for validation. The rest 2671 are for test to compare the performance of our network and the traditional handcrafted features. In our paper, three MP3 steganographic algorithms in the entropy code domain are detected. RER is the abbreviation of relative embedding rate. W and H are the width and height of the parity-check matrix. The initial learning rate of our network is 1e-3 (one per thousand), </a:t>
            </a:r>
            <a:r>
              <a:rPr kumimoji="1" lang="en-US" altLang="zh-CN" sz="1200" b="0" i="0" u="none" strike="noStrike" kern="1200" baseline="0" dirty="0" smtClean="0">
                <a:solidFill>
                  <a:schemeClr val="tx1"/>
                </a:solidFill>
                <a:latin typeface="+mn-lt"/>
                <a:ea typeface="+mn-ea"/>
                <a:cs typeface="宋体" charset="0"/>
              </a:rPr>
              <a:t>and we use </a:t>
            </a:r>
            <a:r>
              <a:rPr kumimoji="1" lang="en-US" altLang="zh-CN" sz="1200" b="1" i="0" u="none" strike="noStrike" kern="1200" baseline="0" dirty="0" smtClean="0">
                <a:solidFill>
                  <a:schemeClr val="tx1"/>
                </a:solidFill>
                <a:latin typeface="+mn-lt"/>
                <a:ea typeface="+mn-ea"/>
                <a:cs typeface="宋体" charset="0"/>
              </a:rPr>
              <a:t>exponential  [ˌ</a:t>
            </a:r>
            <a:r>
              <a:rPr kumimoji="1" lang="en-US" altLang="zh-CN" sz="1200" b="1" i="0" u="none" strike="noStrike" kern="1200" baseline="0" dirty="0" err="1" smtClean="0">
                <a:solidFill>
                  <a:schemeClr val="tx1"/>
                </a:solidFill>
                <a:latin typeface="+mn-lt"/>
                <a:ea typeface="+mn-ea"/>
                <a:cs typeface="宋体" charset="0"/>
              </a:rPr>
              <a:t>ekspəˈnenʃl</a:t>
            </a:r>
            <a:r>
              <a:rPr kumimoji="1" lang="en-US" altLang="zh-CN" sz="1200" b="1" i="0" u="none" strike="noStrike" kern="1200" baseline="0" dirty="0" smtClean="0">
                <a:solidFill>
                  <a:schemeClr val="tx1"/>
                </a:solidFill>
                <a:latin typeface="+mn-lt"/>
                <a:ea typeface="+mn-ea"/>
                <a:cs typeface="宋体" charset="0"/>
              </a:rPr>
              <a:t>] </a:t>
            </a:r>
            <a:r>
              <a:rPr kumimoji="1" lang="en-US" altLang="zh-CN" sz="1200" b="0" i="0" u="none" strike="noStrike" kern="1200" baseline="0" dirty="0" smtClean="0">
                <a:solidFill>
                  <a:schemeClr val="tx1"/>
                </a:solidFill>
                <a:latin typeface="+mn-lt"/>
                <a:ea typeface="+mn-ea"/>
                <a:cs typeface="宋体" charset="0"/>
              </a:rPr>
              <a:t>decay function with a decay rate of 0.9 and decay steps of 5000.</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p14="http://schemas.microsoft.com/office/powerpoint/2010/main" val="2584689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To assess our scheme comprehensively, two state-of-the-art handcrafted features are compared with the proposed network.</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29</a:t>
            </a:fld>
            <a:endParaRPr lang="en-US" altLang="zh-CN"/>
          </a:p>
        </p:txBody>
      </p:sp>
    </p:spTree>
    <p:extLst>
      <p:ext uri="{BB962C8B-B14F-4D97-AF65-F5344CB8AC3E}">
        <p14:creationId xmlns:p14="http://schemas.microsoft.com/office/powerpoint/2010/main" val="259382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First, the introduction.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a:t>
            </a:fld>
            <a:endParaRPr lang="en-US" altLang="zh-CN"/>
          </a:p>
        </p:txBody>
      </p:sp>
    </p:spTree>
    <p:extLst>
      <p:ext uri="{BB962C8B-B14F-4D97-AF65-F5344CB8AC3E}">
        <p14:creationId xmlns:p14="http://schemas.microsoft.com/office/powerpoint/2010/main" val="3857201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Following is the</a:t>
            </a:r>
            <a:r>
              <a:rPr lang="en-US" altLang="zh-CN" baseline="0" dirty="0" smtClean="0"/>
              <a:t> experimental results. This is the result of HCM-Gao</a:t>
            </a:r>
            <a:r>
              <a:rPr lang="en-US" altLang="zh-CN" baseline="0" dirty="0" smtClean="0"/>
              <a:t>. RER is the relative embedding rate.</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30</a:t>
            </a:fld>
            <a:endParaRPr lang="en-US" altLang="zh-CN"/>
          </a:p>
        </p:txBody>
      </p:sp>
    </p:spTree>
    <p:extLst>
      <p:ext uri="{BB962C8B-B14F-4D97-AF65-F5344CB8AC3E}">
        <p14:creationId xmlns:p14="http://schemas.microsoft.com/office/powerpoint/2010/main" val="2756581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This is the result of HCM-Yan.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31</a:t>
            </a:fld>
            <a:endParaRPr lang="en-US" altLang="zh-CN"/>
          </a:p>
        </p:txBody>
      </p:sp>
    </p:spTree>
    <p:extLst>
      <p:ext uri="{BB962C8B-B14F-4D97-AF65-F5344CB8AC3E}">
        <p14:creationId xmlns:p14="http://schemas.microsoft.com/office/powerpoint/2010/main" val="1372947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And this is the result of EECS. </a:t>
            </a:r>
            <a:r>
              <a:rPr kumimoji="1" lang="en-US" altLang="zh-CN" sz="1200" b="0" i="0" u="none" strike="noStrike" kern="1200" baseline="0" dirty="0" smtClean="0">
                <a:solidFill>
                  <a:schemeClr val="tx1"/>
                </a:solidFill>
                <a:latin typeface="+mn-lt"/>
                <a:ea typeface="+mn-ea"/>
                <a:cs typeface="宋体" charset="0"/>
              </a:rPr>
              <a:t>For the three steganography algorithms, the detection accuracy of the proposed network is higher than the handcrafted features.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32</a:t>
            </a:fld>
            <a:endParaRPr lang="en-US" altLang="zh-CN"/>
          </a:p>
        </p:txBody>
      </p:sp>
    </p:spTree>
    <p:extLst>
      <p:ext uri="{BB962C8B-B14F-4D97-AF65-F5344CB8AC3E}">
        <p14:creationId xmlns:p14="http://schemas.microsoft.com/office/powerpoint/2010/main" val="115059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a:t>
            </a:r>
            <a:r>
              <a:rPr lang="en-US" altLang="zh-CN" baseline="0" dirty="0" smtClean="0"/>
              <a:t>is the </a:t>
            </a:r>
            <a:r>
              <a:rPr lang="en-US" altLang="zh-CN" baseline="0" dirty="0" smtClean="0"/>
              <a:t>detection curve of our proposed network. And the detection accuracy in the validation set and test set are basically the same. In other words, our proposed network is </a:t>
            </a:r>
            <a:r>
              <a:rPr lang="en-US" altLang="zh-CN" b="1" baseline="0" dirty="0" smtClean="0"/>
              <a:t>applicable [</a:t>
            </a:r>
            <a:r>
              <a:rPr lang="en-US" altLang="zh-CN" b="1" baseline="0" dirty="0" err="1" smtClean="0"/>
              <a:t>əˈplɪkəbl</a:t>
            </a:r>
            <a:r>
              <a:rPr lang="en-US" altLang="zh-CN" b="1" baseline="0" dirty="0" smtClean="0"/>
              <a:t>] </a:t>
            </a:r>
            <a:r>
              <a:rPr lang="en-US" altLang="zh-CN" baseline="0" dirty="0" smtClean="0"/>
              <a:t>to MP3 steganalysis.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33</a:t>
            </a:fld>
            <a:endParaRPr lang="en-US" altLang="zh-CN"/>
          </a:p>
        </p:txBody>
      </p:sp>
    </p:spTree>
    <p:extLst>
      <p:ext uri="{BB962C8B-B14F-4D97-AF65-F5344CB8AC3E}">
        <p14:creationId xmlns:p14="http://schemas.microsoft.com/office/powerpoint/2010/main" val="612262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kumimoji="1" lang="en-US" altLang="zh-CN" sz="1200" b="0" i="0" u="none" strike="noStrike" kern="1200" baseline="0" dirty="0" smtClean="0">
                <a:solidFill>
                  <a:schemeClr val="tx1"/>
                </a:solidFill>
                <a:latin typeface="+mn-lt"/>
                <a:ea typeface="+mn-ea"/>
                <a:cs typeface="宋体" charset="0"/>
              </a:rPr>
              <a:t>Last but not the least, we take audio steganalysis of varying size into consideration. </a:t>
            </a:r>
          </a:p>
          <a:p>
            <a:r>
              <a:rPr kumimoji="1" lang="en-US" altLang="zh-CN" sz="1200" b="0" i="0" u="none" strike="noStrike" kern="1200" baseline="0" dirty="0" smtClean="0">
                <a:solidFill>
                  <a:schemeClr val="tx1"/>
                </a:solidFill>
                <a:latin typeface="+mn-lt"/>
                <a:ea typeface="+mn-ea"/>
                <a:cs typeface="宋体" charset="0"/>
              </a:rPr>
              <a:t>For a trained CNN, the input dimension of the fully connected layer is invariant, which means the size of input data is fixed. If the size of test audios are not the same with trained audios, the network can’t be used directly. </a:t>
            </a:r>
          </a:p>
          <a:p>
            <a:r>
              <a:rPr kumimoji="1" lang="en-US" altLang="zh-CN" sz="1200" b="0" i="0" u="none" strike="noStrike" kern="1200" baseline="0" dirty="0" smtClean="0">
                <a:solidFill>
                  <a:schemeClr val="tx1"/>
                </a:solidFill>
                <a:latin typeface="+mn-lt"/>
                <a:ea typeface="+mn-ea"/>
                <a:cs typeface="宋体" charset="0"/>
              </a:rPr>
              <a:t>In our experiments, the QMDCT coefficients matrix of 200 × 380 (almost duration of 1.3s) is selected as the minimum data unit. To </a:t>
            </a:r>
            <a:r>
              <a:rPr kumimoji="1" lang="en-US" altLang="zh-CN" sz="1200" b="0" i="0" u="none" strike="noStrike" kern="1200" baseline="0" dirty="0" err="1" smtClean="0">
                <a:solidFill>
                  <a:schemeClr val="tx1"/>
                </a:solidFill>
                <a:latin typeface="+mn-lt"/>
                <a:ea typeface="+mn-ea"/>
                <a:cs typeface="宋体" charset="0"/>
              </a:rPr>
              <a:t>steganalyze</a:t>
            </a:r>
            <a:r>
              <a:rPr kumimoji="1" lang="en-US" altLang="zh-CN" sz="1200" b="0" i="0" u="none" strike="noStrike" kern="1200" baseline="0" dirty="0" smtClean="0">
                <a:solidFill>
                  <a:schemeClr val="tx1"/>
                </a:solidFill>
                <a:latin typeface="+mn-lt"/>
                <a:ea typeface="+mn-ea"/>
                <a:cs typeface="宋体" charset="0"/>
              </a:rPr>
              <a:t> audio with varying size, a sliding window with 50% overlap is proposed. The matrix is cropped into several uniform fragments, and each part is 200 × 380. If the remaining segment does not satisfy the scale of 200×380, this segment is dropped directly. Then, the cropped segments are put into the network successively, thus the probability of classification can be obtained. Finally, calculate the average value of all results. If the value is more than 0.5, the audio is judged as stego. Otherwise, it is cover. In our experiments, the final detection accuracy is basically equivalent to the small fragments detection</a:t>
            </a:r>
            <a:r>
              <a:rPr kumimoji="1" lang="en-US" altLang="zh-CN" sz="1200" b="0" i="0" u="none" strike="noStrike" kern="1200" baseline="0" dirty="0" smtClean="0">
                <a:solidFill>
                  <a:schemeClr val="tx1"/>
                </a:solidFill>
                <a:latin typeface="+mn-lt"/>
                <a:ea typeface="+mn-ea"/>
                <a:cs typeface="宋体" charset="0"/>
              </a:rPr>
              <a:t>. I have </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34</a:t>
            </a:fld>
            <a:endParaRPr lang="en-US" altLang="zh-CN"/>
          </a:p>
        </p:txBody>
      </p:sp>
    </p:spTree>
    <p:extLst>
      <p:ext uri="{BB962C8B-B14F-4D97-AF65-F5344CB8AC3E}">
        <p14:creationId xmlns:p14="http://schemas.microsoft.com/office/powerpoint/2010/main" val="404111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Last, the conclusion.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35</a:t>
            </a:fld>
            <a:endParaRPr lang="en-US" altLang="zh-CN"/>
          </a:p>
        </p:txBody>
      </p:sp>
    </p:spTree>
    <p:extLst>
      <p:ext uri="{BB962C8B-B14F-4D97-AF65-F5344CB8AC3E}">
        <p14:creationId xmlns:p14="http://schemas.microsoft.com/office/powerpoint/2010/main" val="3037045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In our</a:t>
            </a:r>
            <a:r>
              <a:rPr lang="en-US" altLang="zh-CN" baseline="0" dirty="0" smtClean="0"/>
              <a:t> paper, an effective network is proposed </a:t>
            </a:r>
            <a:r>
              <a:rPr lang="en-US" altLang="zh-CN" baseline="0" dirty="0" smtClean="0"/>
              <a:t>for MP3steganalysis, especially the network can detect the EECS algorithm which is hard to be detected through traditional handcrafted feature. </a:t>
            </a:r>
          </a:p>
          <a:p>
            <a:r>
              <a:rPr lang="en-US" altLang="zh-CN" baseline="0" dirty="0" smtClean="0"/>
              <a:t>And </a:t>
            </a:r>
            <a:r>
              <a:rPr lang="en-US" altLang="zh-CN" baseline="0" dirty="0" smtClean="0"/>
              <a:t>the network can be applied to various steganographic algorithms, bitrates and relative payloads. </a:t>
            </a:r>
            <a:endParaRPr lang="en-US" altLang="zh-CN" baseline="0" dirty="0" smtClean="0"/>
          </a:p>
          <a:p>
            <a:r>
              <a:rPr lang="en-US" altLang="zh-CN" dirty="0" smtClean="0">
                <a:latin typeface="Times New Roman" panose="02020603050405020304" pitchFamily="18" charset="0"/>
                <a:cs typeface="Times New Roman" panose="02020603050405020304" pitchFamily="18" charset="0"/>
              </a:rPr>
              <a:t>Fine-tune</a:t>
            </a:r>
            <a:r>
              <a:rPr lang="en-US" altLang="zh-CN" baseline="0" dirty="0" smtClean="0">
                <a:latin typeface="Times New Roman" panose="02020603050405020304" pitchFamily="18" charset="0"/>
                <a:cs typeface="Times New Roman" panose="02020603050405020304" pitchFamily="18" charset="0"/>
              </a:rPr>
              <a:t> the structure of the network to boost the accuracy and decrease the danger of overfitting.</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Finally, </a:t>
            </a:r>
            <a:r>
              <a:rPr lang="en-US" altLang="zh-CN" dirty="0" smtClean="0">
                <a:latin typeface="Times New Roman" panose="02020603050405020304" pitchFamily="18" charset="0"/>
                <a:cs typeface="Times New Roman" panose="02020603050405020304" pitchFamily="18" charset="0"/>
              </a:rPr>
              <a:t>a sliding window strategy is presented to</a:t>
            </a:r>
            <a:r>
              <a:rPr lang="en-US" altLang="zh-CN" baseline="0"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steganalyze</a:t>
            </a:r>
            <a:r>
              <a:rPr lang="en-US" altLang="zh-CN" dirty="0" smtClean="0">
                <a:latin typeface="Times New Roman" panose="02020603050405020304" pitchFamily="18" charset="0"/>
                <a:cs typeface="Times New Roman" panose="02020603050405020304" pitchFamily="18" charset="0"/>
              </a:rPr>
              <a:t> audios of arbitrary size.</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All our source code</a:t>
            </a:r>
            <a:r>
              <a:rPr lang="en-US" altLang="zh-CN" baseline="0" dirty="0" smtClean="0">
                <a:latin typeface="Times New Roman" panose="02020603050405020304" pitchFamily="18" charset="0"/>
                <a:cs typeface="Times New Roman" panose="02020603050405020304" pitchFamily="18" charset="0"/>
              </a:rPr>
              <a:t> and dataset are now available via GitHub. Hope we can have a friendly communication with each other.</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36</a:t>
            </a:fld>
            <a:endParaRPr lang="en-US" altLang="zh-CN"/>
          </a:p>
        </p:txBody>
      </p:sp>
    </p:spTree>
    <p:extLst>
      <p:ext uri="{BB962C8B-B14F-4D97-AF65-F5344CB8AC3E}">
        <p14:creationId xmlns:p14="http://schemas.microsoft.com/office/powerpoint/2010/main" val="3480322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Thank</a:t>
            </a:r>
            <a:r>
              <a:rPr lang="en-US" altLang="zh-CN" baseline="0" dirty="0" smtClean="0"/>
              <a:t>s for your listen.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37</a:t>
            </a:fld>
            <a:endParaRPr lang="en-US" altLang="zh-CN"/>
          </a:p>
        </p:txBody>
      </p:sp>
    </p:spTree>
    <p:extLst>
      <p:ext uri="{BB962C8B-B14F-4D97-AF65-F5344CB8AC3E}">
        <p14:creationId xmlns:p14="http://schemas.microsoft.com/office/powerpoint/2010/main" val="26280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Generally speaking, there is five type of carriers for steganography, and Audio is an important one.</a:t>
            </a:r>
            <a:r>
              <a:rPr lang="zh-CN" altLang="en-US" baseline="0" dirty="0" smtClean="0"/>
              <a:t> </a:t>
            </a:r>
            <a:r>
              <a:rPr lang="en-US" altLang="zh-CN" baseline="0" dirty="0" smtClean="0"/>
              <a:t>The reason can be summed up to the following three points.</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a:t>
            </a:fld>
            <a:endParaRPr lang="en-US" altLang="zh-CN"/>
          </a:p>
        </p:txBody>
      </p:sp>
    </p:spTree>
    <p:extLst>
      <p:ext uri="{BB962C8B-B14F-4D97-AF65-F5344CB8AC3E}">
        <p14:creationId xmlns:p14="http://schemas.microsoft.com/office/powerpoint/2010/main" val="415105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1. First, audio is widely</a:t>
            </a:r>
            <a:r>
              <a:rPr lang="en-US" altLang="zh-CN" baseline="0" dirty="0" smtClean="0"/>
              <a:t> spread across the internet. Everyone enjoys audio services through music app, online radio and so on.</a:t>
            </a:r>
          </a:p>
          <a:p>
            <a:pPr marL="0" lvl="1"/>
            <a:r>
              <a:rPr lang="en-US" altLang="zh-CN" baseline="0" dirty="0" smtClean="0"/>
              <a:t>2. Next, the potential embedding capacity of audio is larger. For example, a WAV audio of 4 minutes duration, the size is 40 (forty) megabytes ['</a:t>
            </a:r>
            <a:r>
              <a:rPr lang="en-US" altLang="zh-CN" baseline="0" dirty="0" err="1" smtClean="0"/>
              <a:t>meɡəbaɪt</a:t>
            </a:r>
            <a:r>
              <a:rPr lang="en-US" altLang="zh-CN" baseline="0" dirty="0" smtClean="0"/>
              <a:t>], and a MP3 audio of 4 minutes duration, the size is 4 megabytes. So the potential embedding capacity is larger compared with the image.</a:t>
            </a:r>
          </a:p>
          <a:p>
            <a:pPr marL="0" lvl="1"/>
            <a:r>
              <a:rPr lang="en-US" altLang="zh-CN" baseline="0" dirty="0" smtClean="0"/>
              <a:t>3. And, last, there are abundant </a:t>
            </a:r>
            <a:r>
              <a:rPr kumimoji="1" lang="en-US" altLang="zh-CN" sz="1200" kern="1200" dirty="0" smtClean="0">
                <a:solidFill>
                  <a:schemeClr val="tx1"/>
                </a:solidFill>
                <a:latin typeface="+mj-ea"/>
                <a:ea typeface="+mn-ea"/>
                <a:cs typeface="+mn-cs"/>
              </a:rPr>
              <a:t>subliminal </a:t>
            </a:r>
            <a:r>
              <a:rPr lang="en-US" altLang="zh-CN" baseline="0" dirty="0" smtClean="0"/>
              <a:t>transmission channels. According to our survey before, there are many audio sharing platforms on the Internet, such as </a:t>
            </a:r>
            <a:r>
              <a:rPr lang="en-US" altLang="zh-CN" b="1" baseline="0" dirty="0" smtClean="0"/>
              <a:t>clyp</a:t>
            </a:r>
            <a:r>
              <a:rPr lang="en-US" altLang="zh-CN" baseline="0" dirty="0" smtClean="0"/>
              <a:t>, </a:t>
            </a:r>
            <a:r>
              <a:rPr lang="en-US" altLang="zh-CN" b="1" baseline="0" dirty="0" err="1" smtClean="0"/>
              <a:t>yourlisten</a:t>
            </a:r>
            <a:r>
              <a:rPr lang="en-US" altLang="zh-CN" baseline="0" dirty="0" smtClean="0"/>
              <a:t> and so on. </a:t>
            </a:r>
            <a:r>
              <a:rPr lang="zh-CN" altLang="en-US" baseline="0" dirty="0" smtClean="0"/>
              <a:t> </a:t>
            </a:r>
            <a:r>
              <a:rPr lang="en-US" altLang="zh-CN" baseline="0" dirty="0" smtClean="0"/>
              <a:t>The audio files won’t be transcoded or recoded on these platforms and the audio files can be uploaded and downloaded directly, which are applicable for audio covert communication.</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a:t>
            </a:fld>
            <a:endParaRPr lang="en-US" altLang="zh-CN"/>
          </a:p>
        </p:txBody>
      </p:sp>
    </p:spTree>
    <p:extLst>
      <p:ext uri="{BB962C8B-B14F-4D97-AF65-F5344CB8AC3E}">
        <p14:creationId xmlns:p14="http://schemas.microsoft.com/office/powerpoint/2010/main" val="186471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baseline="0" dirty="0" smtClean="0"/>
              <a:t>Among all audio formats on the internet, over 60 percent of the audio resources are MP3 due to its high compression ratio and high quality. almost all sharing platforms shown in the slide are for MP3.</a:t>
            </a:r>
          </a:p>
          <a:p>
            <a:r>
              <a:rPr lang="en-US" altLang="zh-CN" baseline="0" dirty="0" smtClean="0"/>
              <a:t>Therefore, MP3 steganalysis is necessary to be  studied.</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a:t>
            </a:fld>
            <a:endParaRPr lang="en-US" altLang="zh-CN"/>
          </a:p>
        </p:txBody>
      </p:sp>
    </p:spTree>
    <p:extLst>
      <p:ext uri="{BB962C8B-B14F-4D97-AF65-F5344CB8AC3E}">
        <p14:creationId xmlns:p14="http://schemas.microsoft.com/office/powerpoint/2010/main" val="358930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Times New Roman" panose="02020603050405020304" pitchFamily="18" charset="0"/>
                <a:cs typeface="Times New Roman" panose="02020603050405020304" pitchFamily="18" charset="0"/>
              </a:rPr>
              <a:t>Until now,</a:t>
            </a:r>
            <a:r>
              <a:rPr lang="en-US" altLang="zh-CN" b="0" baseline="0" dirty="0" smtClean="0">
                <a:solidFill>
                  <a:schemeClr val="tx1"/>
                </a:solidFill>
                <a:latin typeface="Times New Roman" panose="02020603050405020304" pitchFamily="18" charset="0"/>
                <a:cs typeface="Times New Roman" panose="02020603050405020304" pitchFamily="18" charset="0"/>
              </a:rPr>
              <a:t> many MP3 steganographic algorithms have been proposed. MP3 steganography is usually combined with its encoding to get larger embedding capacity. The embedding operation is located at bit allocation loop.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Times New Roman" panose="02020603050405020304" pitchFamily="18"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Times New Roman" panose="02020603050405020304" pitchFamily="18" charset="0"/>
                <a:cs typeface="Times New Roman" panose="02020603050405020304" pitchFamily="18" charset="0"/>
              </a:rPr>
              <a:t>MP3stego </a:t>
            </a: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changes the parity of coded granule length by controlling the quantization.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HCM embeds message by Huffman Code Mapping.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CLIN changes the LSB of LINbits.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APS changes the LSB of small Huffman codes. Its payload is adaptively decided.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n w="10541" cmpd="sng">
                  <a:noFill/>
                  <a:prstDash val="solid"/>
                </a:ln>
                <a:solidFill>
                  <a:schemeClr val="tx1"/>
                </a:solidFill>
                <a:latin typeface="Times New Roman" panose="02020603050405020304" pitchFamily="18" charset="0"/>
                <a:cs typeface="Times New Roman" panose="02020603050405020304" pitchFamily="18" charset="0"/>
              </a:rPr>
              <a:t>And EECS is an</a:t>
            </a:r>
            <a:r>
              <a:rPr lang="en-US" altLang="zh-CN" sz="1200" b="0" baseline="0" dirty="0" smtClean="0">
                <a:ln w="10541" cmpd="sng">
                  <a:noFill/>
                  <a:prstDash val="solid"/>
                </a:ln>
                <a:solidFill>
                  <a:schemeClr val="tx1"/>
                </a:solidFill>
                <a:latin typeface="Times New Roman" panose="02020603050405020304" pitchFamily="18" charset="0"/>
                <a:cs typeface="Times New Roman" panose="02020603050405020304" pitchFamily="18" charset="0"/>
              </a:rPr>
              <a:t> adaptive MP3 steganography proposed last year, and this algorithm is more secure than other data hiding methods which is hard to be detected via traditional handcrafted features. So we design a CNN to analyze MP3 steganography, sepecially to detect EECS.</a:t>
            </a:r>
            <a:endParaRPr lang="zh-CN" altLang="en-US" sz="1200" b="0" dirty="0" smtClean="0">
              <a:ln w="10541" cmpd="sng">
                <a:noFill/>
                <a:prstDash val="solid"/>
              </a:ln>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val="702633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en-US" altLang="zh-CN" dirty="0" smtClean="0"/>
              <a:t>Before we introduce</a:t>
            </a:r>
            <a:r>
              <a:rPr lang="en-US" altLang="zh-CN" baseline="0" dirty="0" smtClean="0"/>
              <a:t> the structure of network, we can have a look at the impact of steganography  on MP3 audio.</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a:t>
            </a:fld>
            <a:endParaRPr lang="en-US" altLang="zh-CN"/>
          </a:p>
        </p:txBody>
      </p:sp>
    </p:spTree>
    <p:extLst>
      <p:ext uri="{BB962C8B-B14F-4D97-AF65-F5344CB8AC3E}">
        <p14:creationId xmlns:p14="http://schemas.microsoft.com/office/powerpoint/2010/main" val="422420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First, we introduce</a:t>
            </a:r>
            <a:r>
              <a:rPr lang="en-US" altLang="zh-CN" baseline="0" dirty="0" smtClean="0"/>
              <a:t> the MP3 encoding and the structure of QMDCT coefficients in order to make it easier for us to understand the following content. Therein, QMDCT is the abbreviation of quantified Modified DCT.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This is the diagram of MP3 encoding. As I just described, the embedding operation is located at the stage of </a:t>
            </a:r>
            <a:r>
              <a:rPr lang="en-US" altLang="zh-CN" b="1" baseline="0" dirty="0" smtClean="0"/>
              <a:t>bit allocation loop</a:t>
            </a:r>
            <a:r>
              <a:rPr lang="en-US" altLang="zh-CN" baseline="0"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In this stage, a map</a:t>
            </a:r>
            <a:r>
              <a:rPr lang="en-US" altLang="zh-CN" baseline="0" dirty="0" smtClean="0"/>
              <a:t>ping relationship is established between the huffman code and QMDCT coefficients. As we can see from this figure. The QMDCT coefficients consist of three kinds of regions – big-value region, count1 region and rzero region. Every code word in big-value region corresponds to two coefficients – x and y. The code word in count1 region corresponds to four coefficients – v, w, x and y. That is to say, the modification of Huffman code is equal to the modification of QMDCT coefficients. </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a:t>
            </a:fld>
            <a:endParaRPr lang="en-US" altLang="zh-CN"/>
          </a:p>
        </p:txBody>
      </p:sp>
    </p:spTree>
    <p:extLst>
      <p:ext uri="{BB962C8B-B14F-4D97-AF65-F5344CB8AC3E}">
        <p14:creationId xmlns:p14="http://schemas.microsoft.com/office/powerpoint/2010/main" val="34886083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hyperlink" Target="http://photo.tlw.cn/5/JPEG640/087/151_200/DP151_L.htm" TargetMode="External"/><Relationship Id="rId3" Type="http://schemas.openxmlformats.org/officeDocument/2006/relationships/oleObject" Target="../embeddings/oleObject2.bin"/><Relationship Id="rId7" Type="http://schemas.openxmlformats.org/officeDocument/2006/relationships/hyperlink" Target="http://photo.tlw.cn/2/JPEG640/033/001_050/AH016_L.htm" TargetMode="External"/><Relationship Id="rId12" Type="http://schemas.openxmlformats.org/officeDocument/2006/relationships/image" Target="../media/image5.jpeg"/><Relationship Id="rId2" Type="http://schemas.openxmlformats.org/officeDocument/2006/relationships/slideMaster" Target="../slideMasters/slideMaster1.xml"/><Relationship Id="rId16" Type="http://schemas.openxmlformats.org/officeDocument/2006/relationships/image" Target="../media/image8.jpeg"/><Relationship Id="rId1" Type="http://schemas.openxmlformats.org/officeDocument/2006/relationships/vmlDrawing" Target="../drawings/vmlDrawing2.vml"/><Relationship Id="rId6" Type="http://schemas.openxmlformats.org/officeDocument/2006/relationships/image" Target="../media/image2.jpeg"/><Relationship Id="rId11" Type="http://schemas.openxmlformats.org/officeDocument/2006/relationships/hyperlink" Target="http://photo.tlw.cn/7/JPEG/Vol_113/ER147_L.htm" TargetMode="External"/><Relationship Id="rId5" Type="http://schemas.openxmlformats.org/officeDocument/2006/relationships/hyperlink" Target="http://photo.tlw.cn/7/JPEG/Vol_113/ER004_L.htm" TargetMode="External"/><Relationship Id="rId15" Type="http://schemas.openxmlformats.org/officeDocument/2006/relationships/image" Target="../media/image7.jpeg"/><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photo.tlw.cn/7/JPEG/Vol_117/EV032_L.htm" TargetMode="External"/><Relationship Id="rId1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Master" Target="../slideMasters/slideMaster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photo.tlw.cn/7/JPEG/Vol_113/ER147_L.htm" TargetMode="External"/><Relationship Id="rId13"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4.jpeg"/><Relationship Id="rId12" Type="http://schemas.openxmlformats.org/officeDocument/2006/relationships/image" Target="../media/image7.jpeg"/><Relationship Id="rId2" Type="http://schemas.openxmlformats.org/officeDocument/2006/relationships/hyperlink" Target="http://photo.tlw.cn/7/JPEG/Vol_113/ER004_L.htm" TargetMode="External"/><Relationship Id="rId1" Type="http://schemas.openxmlformats.org/officeDocument/2006/relationships/slideMaster" Target="../slideMasters/slideMaster3.xml"/><Relationship Id="rId6" Type="http://schemas.openxmlformats.org/officeDocument/2006/relationships/hyperlink" Target="http://photo.tlw.cn/7/JPEG/Vol_117/EV032_L.htm" TargetMode="Externa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hyperlink" Target="http://photo.tlw.cn/5/JPEG640/087/151_200/DP151_L.htm" TargetMode="External"/><Relationship Id="rId4" Type="http://schemas.openxmlformats.org/officeDocument/2006/relationships/hyperlink" Target="http://photo.tlw.cn/2/JPEG640/033/001_050/AH016_L.htm" TargetMode="External"/><Relationship Id="rId9" Type="http://schemas.openxmlformats.org/officeDocument/2006/relationships/image" Target="../media/image5.jpeg"/><Relationship Id="rId14" Type="http://schemas.openxmlformats.org/officeDocument/2006/relationships/image" Target="../media/image16.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hyperlink" Target="http://photo.tlw.cn/2/JPEG640/033/001_050/AH016_L.htm" TargetMode="External"/><Relationship Id="rId18" Type="http://schemas.openxmlformats.org/officeDocument/2006/relationships/image" Target="../media/image6.jpeg"/><Relationship Id="rId3" Type="http://schemas.openxmlformats.org/officeDocument/2006/relationships/image" Target="../media/image9.jpeg"/><Relationship Id="rId21" Type="http://schemas.openxmlformats.org/officeDocument/2006/relationships/image" Target="../media/image27.jpeg"/><Relationship Id="rId7" Type="http://schemas.openxmlformats.org/officeDocument/2006/relationships/hyperlink" Target="http://photo.tlw.cn/7/JPEG/Vol_113/ER004_L.htm" TargetMode="External"/><Relationship Id="rId12" Type="http://schemas.openxmlformats.org/officeDocument/2006/relationships/image" Target="../media/image14.jpeg"/><Relationship Id="rId17" Type="http://schemas.openxmlformats.org/officeDocument/2006/relationships/hyperlink" Target="http://photo.tlw.cn/5/JPEG640/087/151_200/DP151_L.htm" TargetMode="External"/><Relationship Id="rId2" Type="http://schemas.openxmlformats.org/officeDocument/2006/relationships/hyperlink" Target="http://photo.tlw.cn/7/JPEG/Vol_117/EV163_L.htm" TargetMode="External"/><Relationship Id="rId16" Type="http://schemas.openxmlformats.org/officeDocument/2006/relationships/image" Target="../media/image5.jpeg"/><Relationship Id="rId20"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12.jpeg"/><Relationship Id="rId11" Type="http://schemas.openxmlformats.org/officeDocument/2006/relationships/hyperlink" Target="http://photo.tlw.cn/5/JPEG640/097/001_050/DZ006_L.htm" TargetMode="External"/><Relationship Id="rId5" Type="http://schemas.openxmlformats.org/officeDocument/2006/relationships/hyperlink" Target="http://photo.tlw.cn/7/JPEG/Vol_126/FE088_L.htm" TargetMode="External"/><Relationship Id="rId15" Type="http://schemas.openxmlformats.org/officeDocument/2006/relationships/hyperlink" Target="http://photo.tlw.cn/7/JPEG/Vol_113/ER147_L.htm" TargetMode="External"/><Relationship Id="rId10" Type="http://schemas.openxmlformats.org/officeDocument/2006/relationships/image" Target="../media/image13.jpeg"/><Relationship Id="rId19" Type="http://schemas.openxmlformats.org/officeDocument/2006/relationships/hyperlink" Target="http://photo.tlw.cn/7/JPEG/Vol_117/EV032_L.htm" TargetMode="External"/><Relationship Id="rId4" Type="http://schemas.openxmlformats.org/officeDocument/2006/relationships/image" Target="../media/image10.jpeg"/><Relationship Id="rId9" Type="http://schemas.openxmlformats.org/officeDocument/2006/relationships/hyperlink" Target="http://photo.tlw.cn/5/JPEG640/087/151_200/DP172_L.htm" TargetMode="External"/><Relationship Id="rId14"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871026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4220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740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6"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7"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8"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3"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35"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7731" name="Image" r:id="rId3" imgW="11881398" imgH="3303918" progId="">
                  <p:embed/>
                </p:oleObj>
              </mc:Choice>
              <mc:Fallback>
                <p:oleObj name="Image" r:id="rId3" imgW="11881398" imgH="3303918" progId="">
                  <p:embed/>
                  <p:pic>
                    <p:nvPicPr>
                      <p:cNvPr id="0" name="Picture 32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524BDBD4-AE68-4176-B0F1-7C61605F619F}"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38" name="Picture 46" descr="ER004_T">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7" descr="AH016_T">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8" descr="EV032_T">
            <a:hlinkClick r:id="rId9"/>
          </p:cNvPr>
          <p:cNvPicPr preferRelativeResize="0">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51" descr="ER147_T">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52" descr="DP151_T">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031" descr="gseabor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032" descr="optics1"/>
          <p:cNvPicPr preferRelativeResize="0">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25E9CDC-0970-469B-B55D-AAC0C9E7CA36}" type="datetimeFigureOut">
              <a:rPr lang="zh-CN" altLang="en-US"/>
              <a:pPr/>
              <a:t>2018/6/18</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a:latin typeface="Calibri" pitchFamily="34" charset="0"/>
                <a:ea typeface="宋体" pitchFamily="2" charset="-122"/>
                <a:cs typeface="+mn-cs"/>
              </a:defRPr>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2333900-0B27-4963-A49E-C12DE9874EF8}" type="slidenum">
              <a:rPr lang="zh-CN" altLang="en-US"/>
              <a:pPr/>
              <a:t>‹#›</a:t>
            </a:fld>
            <a:endParaRPr lang="en-US" altLang="zh-CN"/>
          </a:p>
        </p:txBody>
      </p:sp>
    </p:spTree>
    <p:extLst>
      <p:ext uri="{BB962C8B-B14F-4D97-AF65-F5344CB8AC3E}">
        <p14:creationId xmlns:p14="http://schemas.microsoft.com/office/powerpoint/2010/main" val="3143055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15854172"/>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8488637"/>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05593645"/>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0172781"/>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6575392"/>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616760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6405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92088"/>
          </a:xfrm>
          <a:prstGeom prst="rect">
            <a:avLst/>
          </a:prstGeom>
        </p:spPr>
        <p:txBody>
          <a:bodyPr/>
          <a:lstStyle>
            <a:lvl1pPr>
              <a:defRPr b="1">
                <a:solidFill>
                  <a:schemeClr val="accent6">
                    <a:lumMod val="50000"/>
                  </a:schemeClr>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556792"/>
            <a:ext cx="8229600" cy="4569371"/>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3165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39042227"/>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4668222"/>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7841520"/>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55623869"/>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6" name="Rectangle 3"/>
          <p:cNvSpPr>
            <a:spLocks noGrp="1" noChangeArrowheads="1"/>
          </p:cNvSpPr>
          <p:nvPr>
            <p:ph idx="1"/>
          </p:nvPr>
        </p:nvSpPr>
        <p:spPr bwMode="auto">
          <a:xfrm>
            <a:off x="457200" y="1600200"/>
            <a:ext cx="8229600" cy="4525963"/>
          </a:xfrm>
          <a:prstGeom prst="rect">
            <a:avLst/>
          </a:prstGeom>
          <a:noFill/>
          <a:ln w="9525">
            <a:noFill/>
            <a:miter lim="800000"/>
            <a:headEnd/>
            <a:tailEnd/>
          </a:ln>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28030DFD-31AD-4F30-95AD-14D763C2F764}" type="datetime1">
              <a:rPr lang="zh-CN" altLang="en-US"/>
              <a:pPr>
                <a:defRPr/>
              </a:pPr>
              <a:t>2018/6/18</a:t>
            </a:fld>
            <a:endParaRPr lang="zh-CN" altLang="en-US"/>
          </a:p>
        </p:txBody>
      </p:sp>
      <p:sp>
        <p:nvSpPr>
          <p:cNvPr id="5" name="Rectangle 4"/>
          <p:cNvSpPr>
            <a:spLocks noGrp="1" noChangeArrowheads="1"/>
          </p:cNvSpPr>
          <p:nvPr>
            <p:ph type="dt" sz="half" idx="11"/>
          </p:nvPr>
        </p:nvSpPr>
        <p:spPr>
          <a:xfrm>
            <a:off x="457200" y="6245225"/>
            <a:ext cx="2133600" cy="476250"/>
          </a:xfrm>
          <a:prstGeom prst="rect">
            <a:avLst/>
          </a:prstGeom>
          <a:ln/>
        </p:spPr>
        <p:txBody>
          <a:bodyPr/>
          <a:lstStyle>
            <a:lvl1pPr>
              <a:defRPr/>
            </a:lvl1pPr>
          </a:lstStyle>
          <a:p>
            <a:pPr>
              <a:defRPr/>
            </a:pPr>
            <a:fld id="{2268A21B-B7C0-4A40-82ED-8A2602481290}" type="datetime1">
              <a:rPr lang="zh-CN" altLang="en-US"/>
              <a:pPr>
                <a:defRPr/>
              </a:pPr>
              <a:t>2018/6/18</a:t>
            </a:fld>
            <a:endParaRPr lang="zh-CN" altLang="en-US"/>
          </a:p>
        </p:txBody>
      </p:sp>
      <p:sp>
        <p:nvSpPr>
          <p:cNvPr id="7" name="Rectangle 5"/>
          <p:cNvSpPr>
            <a:spLocks noGrp="1" noChangeArrowheads="1"/>
          </p:cNvSpPr>
          <p:nvPr>
            <p:ph type="ftr" sz="quarter" idx="12"/>
          </p:nvPr>
        </p:nvSpPr>
        <p:spPr>
          <a:xfrm>
            <a:off x="3124200" y="6245225"/>
            <a:ext cx="2895600" cy="476250"/>
          </a:xfrm>
          <a:prstGeom prst="rect">
            <a:avLst/>
          </a:prstGeom>
          <a:ln/>
        </p:spPr>
        <p:txBody>
          <a:bodyPr/>
          <a:lstStyle>
            <a:lvl1pPr>
              <a:defRPr/>
            </a:lvl1pPr>
          </a:lstStyle>
          <a:p>
            <a:pPr>
              <a:defRPr/>
            </a:pPr>
            <a:endParaRPr lang="zh-CN" altLang="en-US"/>
          </a:p>
        </p:txBody>
      </p:sp>
      <p:sp>
        <p:nvSpPr>
          <p:cNvPr id="8" name="Rectangle 6"/>
          <p:cNvSpPr>
            <a:spLocks noGrp="1" noChangeArrowheads="1"/>
          </p:cNvSpPr>
          <p:nvPr>
            <p:ph type="sldNum" sz="quarter" idx="13"/>
          </p:nvPr>
        </p:nvSpPr>
        <p:spPr>
          <a:xfrm>
            <a:off x="6553200" y="6245225"/>
            <a:ext cx="2133600" cy="476250"/>
          </a:xfrm>
          <a:prstGeom prst="rect">
            <a:avLst/>
          </a:prstGeom>
          <a:ln/>
        </p:spPr>
        <p:txBody>
          <a:bodyPr/>
          <a:lstStyle>
            <a:lvl1pPr>
              <a:defRPr/>
            </a:lvl1pPr>
          </a:lstStyle>
          <a:p>
            <a:pPr>
              <a:defRPr/>
            </a:pPr>
            <a:fld id="{478EA7E3-4D96-4EDC-B35D-ACEEDB294CF1}" type="slidenum">
              <a:rPr lang="zh-CN" altLang="en-US"/>
              <a:pPr>
                <a:defRPr/>
              </a:pPr>
              <a:t>‹#›</a:t>
            </a:fld>
            <a:endParaRPr lang="zh-CN" altLang="en-US"/>
          </a:p>
        </p:txBody>
      </p:sp>
    </p:spTree>
    <p:extLst>
      <p:ext uri="{BB962C8B-B14F-4D97-AF65-F5344CB8AC3E}">
        <p14:creationId xmlns:p14="http://schemas.microsoft.com/office/powerpoint/2010/main" val="1066632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 name="Picture 2" descr="上标题"/>
          <p:cNvPicPr>
            <a:picLocks noChangeAspect="1" noChangeArrowheads="1"/>
          </p:cNvPicPr>
          <p:nvPr/>
        </p:nvPicPr>
        <p:blipFill>
          <a:blip r:embed="rId2" cstate="print"/>
          <a:srcRect/>
          <a:stretch>
            <a:fillRect/>
          </a:stretch>
        </p:blipFill>
        <p:spPr bwMode="auto">
          <a:xfrm>
            <a:off x="0" y="260350"/>
            <a:ext cx="9144000" cy="884238"/>
          </a:xfrm>
          <a:prstGeom prst="rect">
            <a:avLst/>
          </a:prstGeom>
          <a:noFill/>
          <a:ln w="9525">
            <a:noFill/>
            <a:miter lim="800000"/>
            <a:headEnd/>
            <a:tailEnd/>
          </a:ln>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p>
        </p:txBody>
      </p:sp>
      <p:sp>
        <p:nvSpPr>
          <p:cNvPr id="14" name="Rectangle 0"/>
          <p:cNvSpPr>
            <a:spLocks noChangeArrowheads="1"/>
          </p:cNvSpPr>
          <p:nvPr/>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p>
        </p:txBody>
      </p:sp>
      <p:pic>
        <p:nvPicPr>
          <p:cNvPr id="15" name="Picture 6" descr="B-1"/>
          <p:cNvPicPr>
            <a:picLocks noChangeAspect="1" noChangeArrowheads="1"/>
          </p:cNvPicPr>
          <p:nvPr/>
        </p:nvPicPr>
        <p:blipFill>
          <a:blip r:embed="rId3" cstate="print"/>
          <a:srcRect l="8194" t="52522" r="40851" b="32153"/>
          <a:stretch>
            <a:fillRect/>
          </a:stretch>
        </p:blipFill>
        <p:spPr bwMode="auto">
          <a:xfrm>
            <a:off x="7064" y="112267"/>
            <a:ext cx="3844856" cy="867221"/>
          </a:xfrm>
          <a:prstGeom prst="rect">
            <a:avLst/>
          </a:prstGeom>
          <a:noFill/>
          <a:ln w="9525">
            <a:noFill/>
            <a:miter lim="800000"/>
            <a:headEnd/>
            <a:tailEnd/>
          </a:ln>
        </p:spPr>
      </p:pic>
      <p:pic>
        <p:nvPicPr>
          <p:cNvPr id="26" name="Picture 2" descr="http://www.iie.cas.cn/jggk/ysfm/201203/W020121018557728654161.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830859"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www.iie.cas.cn/jggk/ysfm/201203/W02012101855772867767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10350"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483853" y="5423818"/>
            <a:ext cx="1828800" cy="116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362" y="5423817"/>
            <a:ext cx="1828800" cy="116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8" descr="http://www.iie.cas.cn/jggk/ysfm/201203/W020120331529857148613.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657356" y="5423818"/>
            <a:ext cx="1828800" cy="1161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9816"/>
            <a:ext cx="8229600" cy="1143000"/>
          </a:xfrm>
          <a:prstGeom prst="rect">
            <a:avLst/>
          </a:prstGeom>
        </p:spPr>
        <p:txBody>
          <a:bodyPr/>
          <a:lstStyle>
            <a:lvl1pPr>
              <a:defRPr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855365"/>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3828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7"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8"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9"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0"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1"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2"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3"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4"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5"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6"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7"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8"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19"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0"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1"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2"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3"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4"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5"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6"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7"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8"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29"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0"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1"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2"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3"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37"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EE933CDC-1BAE-4E38-B20D-A79305E75FDD}"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38" name="Picture 46" descr="ER004_T">
            <a:hlinkClick r:id="rId2"/>
          </p:cNvPr>
          <p:cNvPicPr>
            <a:picLocks noChangeAspect="1" noChangeArrowheads="1"/>
          </p:cNvPicPr>
          <p:nvPr/>
        </p:nvPicPr>
        <p:blipFill>
          <a:blip r:embed="rId3" cstate="print"/>
          <a:srcRect/>
          <a:stretch>
            <a:fillRect/>
          </a:stretch>
        </p:blipFill>
        <p:spPr bwMode="auto">
          <a:xfrm>
            <a:off x="5246688" y="0"/>
            <a:ext cx="404812" cy="539750"/>
          </a:xfrm>
          <a:prstGeom prst="rect">
            <a:avLst/>
          </a:prstGeom>
          <a:noFill/>
          <a:ln w="9525">
            <a:noFill/>
            <a:miter lim="800000"/>
            <a:headEnd/>
            <a:tailEnd/>
          </a:ln>
        </p:spPr>
      </p:pic>
      <p:pic>
        <p:nvPicPr>
          <p:cNvPr id="39" name="Picture 47" descr="AH016_T">
            <a:hlinkClick r:id="rId4"/>
          </p:cNvPr>
          <p:cNvPicPr>
            <a:picLocks noChangeAspect="1" noChangeArrowheads="1"/>
          </p:cNvPicPr>
          <p:nvPr/>
        </p:nvPicPr>
        <p:blipFill>
          <a:blip r:embed="rId5" cstate="print"/>
          <a:srcRect/>
          <a:stretch>
            <a:fillRect/>
          </a:stretch>
        </p:blipFill>
        <p:spPr bwMode="auto">
          <a:xfrm>
            <a:off x="6445250" y="0"/>
            <a:ext cx="719138" cy="538163"/>
          </a:xfrm>
          <a:prstGeom prst="rect">
            <a:avLst/>
          </a:prstGeom>
          <a:noFill/>
          <a:ln w="9525">
            <a:noFill/>
            <a:miter lim="800000"/>
            <a:headEnd/>
            <a:tailEnd/>
          </a:ln>
        </p:spPr>
      </p:pic>
      <p:pic>
        <p:nvPicPr>
          <p:cNvPr id="40" name="Picture 48" descr="EV032_T">
            <a:hlinkClick r:id="rId6"/>
          </p:cNvPr>
          <p:cNvPicPr preferRelativeResize="0">
            <a:picLocks noChangeArrowheads="1"/>
          </p:cNvPicPr>
          <p:nvPr/>
        </p:nvPicPr>
        <p:blipFill>
          <a:blip r:embed="rId7" cstate="print"/>
          <a:srcRect/>
          <a:stretch>
            <a:fillRect/>
          </a:stretch>
        </p:blipFill>
        <p:spPr bwMode="auto">
          <a:xfrm>
            <a:off x="6038850" y="0"/>
            <a:ext cx="411163" cy="539750"/>
          </a:xfrm>
          <a:prstGeom prst="rect">
            <a:avLst/>
          </a:prstGeom>
          <a:noFill/>
          <a:ln w="9525">
            <a:noFill/>
            <a:miter lim="800000"/>
            <a:headEnd/>
            <a:tailEnd/>
          </a:ln>
        </p:spPr>
      </p:pic>
      <p:pic>
        <p:nvPicPr>
          <p:cNvPr id="41" name="Picture 51" descr="ER147_T">
            <a:hlinkClick r:id="rId8"/>
          </p:cNvPr>
          <p:cNvPicPr>
            <a:picLocks noChangeAspect="1" noChangeArrowheads="1"/>
          </p:cNvPicPr>
          <p:nvPr/>
        </p:nvPicPr>
        <p:blipFill>
          <a:blip r:embed="rId9" cstate="print"/>
          <a:srcRect/>
          <a:stretch>
            <a:fillRect/>
          </a:stretch>
        </p:blipFill>
        <p:spPr bwMode="auto">
          <a:xfrm>
            <a:off x="5651500" y="0"/>
            <a:ext cx="404813" cy="539750"/>
          </a:xfrm>
          <a:prstGeom prst="rect">
            <a:avLst/>
          </a:prstGeom>
          <a:noFill/>
          <a:ln w="9525">
            <a:noFill/>
            <a:miter lim="800000"/>
            <a:headEnd/>
            <a:tailEnd/>
          </a:ln>
        </p:spPr>
      </p:pic>
      <p:pic>
        <p:nvPicPr>
          <p:cNvPr id="42" name="Picture 52" descr="DP151_T">
            <a:hlinkClick r:id="rId10"/>
          </p:cNvPr>
          <p:cNvPicPr>
            <a:picLocks noChangeAspect="1" noChangeArrowheads="1"/>
          </p:cNvPicPr>
          <p:nvPr/>
        </p:nvPicPr>
        <p:blipFill>
          <a:blip r:embed="rId11" cstate="print"/>
          <a:srcRect/>
          <a:stretch>
            <a:fillRect/>
          </a:stretch>
        </p:blipFill>
        <p:spPr bwMode="auto">
          <a:xfrm>
            <a:off x="7119938" y="0"/>
            <a:ext cx="404812" cy="539750"/>
          </a:xfrm>
          <a:prstGeom prst="rect">
            <a:avLst/>
          </a:prstGeom>
          <a:noFill/>
          <a:ln w="9525">
            <a:noFill/>
            <a:miter lim="800000"/>
            <a:headEnd/>
            <a:tailEnd/>
          </a:ln>
        </p:spPr>
      </p:pic>
      <p:pic>
        <p:nvPicPr>
          <p:cNvPr id="43" name="Picture 1031" descr="gseaborg"/>
          <p:cNvPicPr>
            <a:picLocks noChangeAspect="1" noChangeArrowheads="1"/>
          </p:cNvPicPr>
          <p:nvPr/>
        </p:nvPicPr>
        <p:blipFill>
          <a:blip r:embed="rId12" cstate="print"/>
          <a:srcRect/>
          <a:stretch>
            <a:fillRect/>
          </a:stretch>
        </p:blipFill>
        <p:spPr bwMode="auto">
          <a:xfrm>
            <a:off x="7524750" y="0"/>
            <a:ext cx="719138" cy="539750"/>
          </a:xfrm>
          <a:prstGeom prst="rect">
            <a:avLst/>
          </a:prstGeom>
          <a:noFill/>
          <a:ln w="9525">
            <a:noFill/>
            <a:miter lim="800000"/>
            <a:headEnd/>
            <a:tailEnd/>
          </a:ln>
        </p:spPr>
      </p:pic>
      <p:pic>
        <p:nvPicPr>
          <p:cNvPr id="44" name="Picture 1032" descr="optics1"/>
          <p:cNvPicPr preferRelativeResize="0">
            <a:picLocks noChangeAspect="1" noChangeArrowheads="1"/>
          </p:cNvPicPr>
          <p:nvPr/>
        </p:nvPicPr>
        <p:blipFill>
          <a:blip r:embed="rId13" cstate="print"/>
          <a:srcRect/>
          <a:stretch>
            <a:fillRect/>
          </a:stretch>
        </p:blipFill>
        <p:spPr bwMode="auto">
          <a:xfrm>
            <a:off x="8237538" y="0"/>
            <a:ext cx="906462" cy="539750"/>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5" name="日期占位符 3"/>
          <p:cNvSpPr>
            <a:spLocks noGrp="1"/>
          </p:cNvSpPr>
          <p:nvPr>
            <p:ph type="dt" sz="half" idx="10"/>
          </p:nvPr>
        </p:nvSpPr>
        <p:spPr>
          <a:xfrm>
            <a:off x="457200" y="6356350"/>
            <a:ext cx="2133600" cy="365125"/>
          </a:xfrm>
          <a:prstGeom prst="rect">
            <a:avLst/>
          </a:prstGeom>
        </p:spPr>
        <p:txBody>
          <a:bodyPr/>
          <a:lstStyle>
            <a:lvl1pPr>
              <a:defRPr sz="1800"/>
            </a:lvl1pPr>
          </a:lstStyle>
          <a:p>
            <a:fld id="{D25E9CDC-0970-469B-B55D-AAC0C9E7CA36}" type="datetimeFigureOut">
              <a:rPr lang="zh-CN" altLang="en-US" smtClean="0"/>
              <a:pPr/>
              <a:t>2018/6/18</a:t>
            </a:fld>
            <a:endParaRPr lang="en-US" altLang="zh-CN"/>
          </a:p>
        </p:txBody>
      </p:sp>
      <p:sp>
        <p:nvSpPr>
          <p:cNvPr id="46" name="页脚占位符 4"/>
          <p:cNvSpPr>
            <a:spLocks noGrp="1"/>
          </p:cNvSpPr>
          <p:nvPr>
            <p:ph type="ftr" sz="quarter" idx="11"/>
          </p:nvPr>
        </p:nvSpPr>
        <p:spPr>
          <a:xfrm>
            <a:off x="3124200" y="6356350"/>
            <a:ext cx="2895600" cy="365125"/>
          </a:xfrm>
          <a:prstGeom prst="rect">
            <a:avLst/>
          </a:prstGeom>
        </p:spPr>
        <p:txBody>
          <a:bodyPr/>
          <a:lstStyle>
            <a:lvl1pPr>
              <a:defRPr sz="1800"/>
            </a:lvl1pPr>
          </a:lstStyle>
          <a:p>
            <a:pPr>
              <a:defRPr/>
            </a:pPr>
            <a:endParaRPr lang="zh-CN" altLang="en-US"/>
          </a:p>
        </p:txBody>
      </p:sp>
      <p:sp>
        <p:nvSpPr>
          <p:cNvPr id="47" name="灯片编号占位符 5"/>
          <p:cNvSpPr>
            <a:spLocks noGrp="1"/>
          </p:cNvSpPr>
          <p:nvPr>
            <p:ph type="sldNum" sz="quarter" idx="12"/>
          </p:nvPr>
        </p:nvSpPr>
        <p:spPr>
          <a:xfrm>
            <a:off x="6553200" y="6356350"/>
            <a:ext cx="2133600" cy="365125"/>
          </a:xfrm>
          <a:prstGeom prst="rect">
            <a:avLst/>
          </a:prstGeom>
        </p:spPr>
        <p:txBody>
          <a:bodyPr/>
          <a:lstStyle>
            <a:lvl1pPr>
              <a:defRPr sz="1800"/>
            </a:lvl1pPr>
          </a:lstStyle>
          <a:p>
            <a:fld id="{42333900-0B27-4963-A49E-C12DE9874EF8}" type="slidenum">
              <a:rPr lang="zh-CN" altLang="en-US" smtClean="0"/>
              <a:pPr/>
              <a:t>‹#›</a:t>
            </a:fld>
            <a:endParaRPr lang="en-US" altLang="zh-CN"/>
          </a:p>
        </p:txBody>
      </p:sp>
      <p:pic>
        <p:nvPicPr>
          <p:cNvPr id="48" name="Picture 6" descr="B-1"/>
          <p:cNvPicPr>
            <a:picLocks noChangeAspect="1" noChangeArrowheads="1"/>
          </p:cNvPicPr>
          <p:nvPr/>
        </p:nvPicPr>
        <p:blipFill>
          <a:blip r:embed="rId14"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userDrawn="1"/>
        </p:nvGrpSpPr>
        <p:grpSpPr bwMode="auto">
          <a:xfrm>
            <a:off x="0" y="260350"/>
            <a:ext cx="9144000" cy="6597650"/>
            <a:chOff x="0" y="164"/>
            <a:chExt cx="5760" cy="4156"/>
          </a:xfrm>
        </p:grpSpPr>
        <p:pic>
          <p:nvPicPr>
            <p:cNvPr id="3" name="Picture 1" descr="EV163_T">
              <a:hlinkClick r:id="rId2"/>
            </p:cNvPr>
            <p:cNvPicPr>
              <a:picLocks noChangeAspect="1" noChangeArrowheads="1"/>
            </p:cNvPicPr>
            <p:nvPr userDrawn="1"/>
          </p:nvPicPr>
          <p:blipFill>
            <a:blip r:embed="rId3" cstate="print"/>
            <a:srcRect/>
            <a:stretch>
              <a:fillRect/>
            </a:stretch>
          </p:blipFill>
          <p:spPr bwMode="auto">
            <a:xfrm>
              <a:off x="0" y="3430"/>
              <a:ext cx="544" cy="726"/>
            </a:xfrm>
            <a:prstGeom prst="rect">
              <a:avLst/>
            </a:prstGeom>
            <a:noFill/>
            <a:ln w="9525">
              <a:noFill/>
              <a:miter lim="800000"/>
              <a:headEnd/>
              <a:tailEnd/>
            </a:ln>
          </p:spPr>
        </p:pic>
        <p:pic>
          <p:nvPicPr>
            <p:cNvPr id="4" name="Picture 2" descr="上标题"/>
            <p:cNvPicPr>
              <a:picLocks noChangeAspect="1" noChangeArrowheads="1"/>
            </p:cNvPicPr>
            <p:nvPr userDrawn="1"/>
          </p:nvPicPr>
          <p:blipFill>
            <a:blip r:embed="rId4" cstate="print"/>
            <a:srcRect/>
            <a:stretch>
              <a:fillRect/>
            </a:stretch>
          </p:blipFill>
          <p:spPr bwMode="auto">
            <a:xfrm>
              <a:off x="0" y="164"/>
              <a:ext cx="5760" cy="557"/>
            </a:xfrm>
            <a:prstGeom prst="rect">
              <a:avLst/>
            </a:prstGeom>
            <a:noFill/>
            <a:ln w="9525">
              <a:noFill/>
              <a:miter lim="800000"/>
              <a:headEnd/>
              <a:tailEnd/>
            </a:ln>
          </p:spPr>
        </p:pic>
        <p:pic>
          <p:nvPicPr>
            <p:cNvPr id="6" name="Picture 4" descr="FE088_T">
              <a:hlinkClick r:id="rId5"/>
            </p:cNvPr>
            <p:cNvPicPr>
              <a:picLocks noChangeAspect="1" noChangeArrowheads="1"/>
            </p:cNvPicPr>
            <p:nvPr userDrawn="1"/>
          </p:nvPicPr>
          <p:blipFill>
            <a:blip r:embed="rId6" cstate="print"/>
            <a:srcRect/>
            <a:stretch>
              <a:fillRect/>
            </a:stretch>
          </p:blipFill>
          <p:spPr bwMode="auto">
            <a:xfrm>
              <a:off x="2562" y="3425"/>
              <a:ext cx="1044" cy="731"/>
            </a:xfrm>
            <a:prstGeom prst="rect">
              <a:avLst/>
            </a:prstGeom>
            <a:noFill/>
            <a:ln w="9525">
              <a:noFill/>
              <a:miter lim="800000"/>
              <a:headEnd/>
              <a:tailEnd/>
            </a:ln>
          </p:spPr>
        </p:pic>
        <p:pic>
          <p:nvPicPr>
            <p:cNvPr id="7" name="Picture 5" descr="ER004_T">
              <a:hlinkClick r:id="rId7"/>
            </p:cNvPr>
            <p:cNvPicPr>
              <a:picLocks noChangeAspect="1" noChangeArrowheads="1"/>
            </p:cNvPicPr>
            <p:nvPr userDrawn="1"/>
          </p:nvPicPr>
          <p:blipFill>
            <a:blip r:embed="rId8" cstate="print"/>
            <a:srcRect/>
            <a:stretch>
              <a:fillRect/>
            </a:stretch>
          </p:blipFill>
          <p:spPr bwMode="auto">
            <a:xfrm>
              <a:off x="3606" y="3425"/>
              <a:ext cx="545" cy="726"/>
            </a:xfrm>
            <a:prstGeom prst="rect">
              <a:avLst/>
            </a:prstGeom>
            <a:noFill/>
            <a:ln w="9525">
              <a:noFill/>
              <a:miter lim="800000"/>
              <a:headEnd/>
              <a:tailEnd/>
            </a:ln>
          </p:spPr>
        </p:pic>
        <p:pic>
          <p:nvPicPr>
            <p:cNvPr id="8" name="Picture 6" descr="DP172_T">
              <a:hlinkClick r:id="rId9"/>
            </p:cNvPr>
            <p:cNvPicPr>
              <a:picLocks noChangeAspect="1" noChangeArrowheads="1"/>
            </p:cNvPicPr>
            <p:nvPr userDrawn="1"/>
          </p:nvPicPr>
          <p:blipFill>
            <a:blip r:embed="rId10" cstate="print"/>
            <a:srcRect/>
            <a:stretch>
              <a:fillRect/>
            </a:stretch>
          </p:blipFill>
          <p:spPr bwMode="auto">
            <a:xfrm>
              <a:off x="4150" y="3425"/>
              <a:ext cx="544" cy="725"/>
            </a:xfrm>
            <a:prstGeom prst="rect">
              <a:avLst/>
            </a:prstGeom>
            <a:noFill/>
            <a:ln w="9525">
              <a:noFill/>
              <a:miter lim="800000"/>
              <a:headEnd/>
              <a:tailEnd/>
            </a:ln>
          </p:spPr>
        </p:pic>
        <p:pic>
          <p:nvPicPr>
            <p:cNvPr id="9" name="Picture 7" descr="DZ006_T">
              <a:hlinkClick r:id="rId11"/>
            </p:cNvPr>
            <p:cNvPicPr>
              <a:picLocks noChangeAspect="1" noChangeArrowheads="1"/>
            </p:cNvPicPr>
            <p:nvPr userDrawn="1"/>
          </p:nvPicPr>
          <p:blipFill>
            <a:blip r:embed="rId12" cstate="print"/>
            <a:srcRect/>
            <a:stretch>
              <a:fillRect/>
            </a:stretch>
          </p:blipFill>
          <p:spPr bwMode="auto">
            <a:xfrm>
              <a:off x="5216" y="3425"/>
              <a:ext cx="544" cy="725"/>
            </a:xfrm>
            <a:prstGeom prst="rect">
              <a:avLst/>
            </a:prstGeom>
            <a:noFill/>
            <a:ln w="9525">
              <a:noFill/>
              <a:miter lim="800000"/>
              <a:headEnd/>
              <a:tailEnd/>
            </a:ln>
          </p:spPr>
        </p:pic>
        <p:pic>
          <p:nvPicPr>
            <p:cNvPr id="10" name="Picture 8" descr="AH016_T">
              <a:hlinkClick r:id="rId13"/>
            </p:cNvPr>
            <p:cNvPicPr>
              <a:picLocks noChangeAspect="1" noChangeArrowheads="1"/>
            </p:cNvPicPr>
            <p:nvPr userDrawn="1"/>
          </p:nvPicPr>
          <p:blipFill>
            <a:blip r:embed="rId14" cstate="print"/>
            <a:srcRect/>
            <a:stretch>
              <a:fillRect/>
            </a:stretch>
          </p:blipFill>
          <p:spPr bwMode="auto">
            <a:xfrm>
              <a:off x="1066" y="3425"/>
              <a:ext cx="952" cy="714"/>
            </a:xfrm>
            <a:prstGeom prst="rect">
              <a:avLst/>
            </a:prstGeom>
            <a:noFill/>
            <a:ln w="9525">
              <a:noFill/>
              <a:miter lim="800000"/>
              <a:headEnd/>
              <a:tailEnd/>
            </a:ln>
          </p:spPr>
        </p:pic>
        <p:pic>
          <p:nvPicPr>
            <p:cNvPr id="11" name="Picture 9" descr="ER147_T">
              <a:hlinkClick r:id="rId15"/>
            </p:cNvPr>
            <p:cNvPicPr>
              <a:picLocks noChangeAspect="1" noChangeArrowheads="1"/>
            </p:cNvPicPr>
            <p:nvPr userDrawn="1"/>
          </p:nvPicPr>
          <p:blipFill>
            <a:blip r:embed="rId16" cstate="print"/>
            <a:srcRect/>
            <a:stretch>
              <a:fillRect/>
            </a:stretch>
          </p:blipFill>
          <p:spPr bwMode="auto">
            <a:xfrm>
              <a:off x="521" y="3425"/>
              <a:ext cx="545" cy="726"/>
            </a:xfrm>
            <a:prstGeom prst="rect">
              <a:avLst/>
            </a:prstGeom>
            <a:noFill/>
            <a:ln w="9525">
              <a:noFill/>
              <a:miter lim="800000"/>
              <a:headEnd/>
              <a:tailEnd/>
            </a:ln>
          </p:spPr>
        </p:pic>
        <p:pic>
          <p:nvPicPr>
            <p:cNvPr id="12" name="Picture 10" descr="DP151_T">
              <a:hlinkClick r:id="rId17"/>
            </p:cNvPr>
            <p:cNvPicPr>
              <a:picLocks noChangeAspect="1" noChangeArrowheads="1"/>
            </p:cNvPicPr>
            <p:nvPr userDrawn="1"/>
          </p:nvPicPr>
          <p:blipFill>
            <a:blip r:embed="rId18" cstate="print"/>
            <a:srcRect/>
            <a:stretch>
              <a:fillRect/>
            </a:stretch>
          </p:blipFill>
          <p:spPr bwMode="auto">
            <a:xfrm>
              <a:off x="2018" y="3425"/>
              <a:ext cx="544" cy="725"/>
            </a:xfrm>
            <a:prstGeom prst="rect">
              <a:avLst/>
            </a:prstGeom>
            <a:noFill/>
            <a:ln w="9525">
              <a:noFill/>
              <a:miter lim="800000"/>
              <a:headEnd/>
              <a:tailEnd/>
            </a:ln>
          </p:spPr>
        </p:pic>
        <p:pic>
          <p:nvPicPr>
            <p:cNvPr id="13" name="Picture 11" descr="EV032_T">
              <a:hlinkClick r:id="rId19"/>
            </p:cNvPr>
            <p:cNvPicPr>
              <a:picLocks noChangeAspect="1" noChangeArrowheads="1"/>
            </p:cNvPicPr>
            <p:nvPr userDrawn="1"/>
          </p:nvPicPr>
          <p:blipFill>
            <a:blip r:embed="rId20" cstate="print"/>
            <a:srcRect/>
            <a:stretch>
              <a:fillRect/>
            </a:stretch>
          </p:blipFill>
          <p:spPr bwMode="auto">
            <a:xfrm>
              <a:off x="4694" y="3425"/>
              <a:ext cx="544" cy="725"/>
            </a:xfrm>
            <a:prstGeom prst="rect">
              <a:avLst/>
            </a:prstGeom>
            <a:noFill/>
            <a:ln w="9525">
              <a:noFill/>
              <a:miter lim="800000"/>
              <a:headEnd/>
              <a:tailEnd/>
            </a:ln>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w="9525">
              <a:noFill/>
              <a:miter lim="800000"/>
              <a:headEnd/>
              <a:tailEnd/>
            </a:ln>
            <a:effectLst/>
          </p:spPr>
          <p:txBody>
            <a:bodyPr wrap="none" anchor="ctr"/>
            <a:lstStyle/>
            <a:p>
              <a:pPr>
                <a:defRPr/>
              </a:pPr>
              <a:endParaRPr lang="zh-CN" altLang="en-US" sz="1800">
                <a:solidFill>
                  <a:srgbClr val="000000"/>
                </a:solidFill>
              </a:endParaRPr>
            </a:p>
          </p:txBody>
        </p:sp>
      </p:grpSp>
      <p:sp>
        <p:nvSpPr>
          <p:cNvPr id="15" name="Rectangle 0"/>
          <p:cNvSpPr>
            <a:spLocks noChangeArrowheads="1"/>
          </p:cNvSpPr>
          <p:nvPr userDrawn="1"/>
        </p:nvSpPr>
        <p:spPr bwMode="auto">
          <a:xfrm>
            <a:off x="1187450" y="979488"/>
            <a:ext cx="7956550" cy="720725"/>
          </a:xfrm>
          <a:prstGeom prst="rect">
            <a:avLst/>
          </a:prstGeom>
          <a:solidFill>
            <a:schemeClr val="bg1"/>
          </a:solidFill>
          <a:ln w="9525">
            <a:noFill/>
            <a:miter lim="800000"/>
            <a:headEnd/>
            <a:tailEnd/>
          </a:ln>
          <a:effectLst/>
        </p:spPr>
        <p:txBody>
          <a:bodyPr wrap="none" anchor="ctr"/>
          <a:lstStyle/>
          <a:p>
            <a:pPr>
              <a:defRPr/>
            </a:pPr>
            <a:endParaRPr lang="zh-CN" altLang="en-US" sz="1800">
              <a:solidFill>
                <a:srgbClr val="000000"/>
              </a:solidFill>
            </a:endParaRPr>
          </a:p>
        </p:txBody>
      </p:sp>
      <p:pic>
        <p:nvPicPr>
          <p:cNvPr id="16" name="Picture 6" descr="B-1"/>
          <p:cNvPicPr>
            <a:picLocks noChangeAspect="1" noChangeArrowheads="1"/>
          </p:cNvPicPr>
          <p:nvPr userDrawn="1"/>
        </p:nvPicPr>
        <p:blipFill>
          <a:blip r:embed="rId21" cstate="print"/>
          <a:srcRect l="8194" t="52522" r="40851" b="32153"/>
          <a:stretch>
            <a:fillRect/>
          </a:stretch>
        </p:blipFill>
        <p:spPr bwMode="auto">
          <a:xfrm>
            <a:off x="7064" y="102356"/>
            <a:ext cx="3844856" cy="867221"/>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815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273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8450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1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02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49784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3.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jpeg"/><Relationship Id="rId5" Type="http://schemas.openxmlformats.org/officeDocument/2006/relationships/slideLayout" Target="../slideLayouts/slideLayout5.xml"/><Relationship Id="rId15" Type="http://schemas.openxmlformats.org/officeDocument/2006/relationships/oleObject" Target="../embeddings/oleObject1.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10.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15.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14.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5.jpeg"/><Relationship Id="rId5" Type="http://schemas.openxmlformats.org/officeDocument/2006/relationships/slideLayout" Target="../slideLayouts/slideLayout17.xml"/><Relationship Id="rId15" Type="http://schemas.openxmlformats.org/officeDocument/2006/relationships/oleObject" Target="../embeddings/oleObject3.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22.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3.vml"/><Relationship Id="rId22" Type="http://schemas.openxmlformats.org/officeDocument/2006/relationships/image" Target="../media/image4.jpeg"/><Relationship Id="rId27"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18.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7.jpeg"/><Relationship Id="rId2" Type="http://schemas.openxmlformats.org/officeDocument/2006/relationships/slideLayout" Target="../slideLayouts/slideLayout26.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5.png"/><Relationship Id="rId10" Type="http://schemas.openxmlformats.org/officeDocument/2006/relationships/slideLayout" Target="../slideLayouts/slideLayout34.xml"/><Relationship Id="rId19" Type="http://schemas.openxmlformats.org/officeDocument/2006/relationships/image" Target="../media/image19.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hyperlink" Target="http://photo.tlw.cn/7/JPEG/Vol_113/ER004_L.htm" TargetMode="External"/><Relationship Id="rId18" Type="http://schemas.openxmlformats.org/officeDocument/2006/relationships/image" Target="../media/image4.jpeg"/><Relationship Id="rId3" Type="http://schemas.openxmlformats.org/officeDocument/2006/relationships/slideLayout" Target="../slideLayouts/slideLayout40.xml"/><Relationship Id="rId21" Type="http://schemas.openxmlformats.org/officeDocument/2006/relationships/hyperlink" Target="http://photo.tlw.cn/5/JPEG640/087/151_200/DP151_L.htm" TargetMode="External"/><Relationship Id="rId7" Type="http://schemas.openxmlformats.org/officeDocument/2006/relationships/slideLayout" Target="../slideLayouts/slideLayout44.xml"/><Relationship Id="rId12" Type="http://schemas.openxmlformats.org/officeDocument/2006/relationships/theme" Target="../theme/theme4.xml"/><Relationship Id="rId17" Type="http://schemas.openxmlformats.org/officeDocument/2006/relationships/hyperlink" Target="http://photo.tlw.cn/7/JPEG/Vol_117/EV032_L.htm" TargetMode="External"/><Relationship Id="rId25" Type="http://schemas.openxmlformats.org/officeDocument/2006/relationships/image" Target="../media/image16.jpeg"/><Relationship Id="rId2" Type="http://schemas.openxmlformats.org/officeDocument/2006/relationships/slideLayout" Target="../slideLayouts/slideLayout39.xml"/><Relationship Id="rId16" Type="http://schemas.openxmlformats.org/officeDocument/2006/relationships/image" Target="../media/image3.jpeg"/><Relationship Id="rId20"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8.jpeg"/><Relationship Id="rId5" Type="http://schemas.openxmlformats.org/officeDocument/2006/relationships/slideLayout" Target="../slideLayouts/slideLayout42.xml"/><Relationship Id="rId15" Type="http://schemas.openxmlformats.org/officeDocument/2006/relationships/hyperlink" Target="http://photo.tlw.cn/2/JPEG640/033/001_050/AH016_L.htm" TargetMode="External"/><Relationship Id="rId23" Type="http://schemas.openxmlformats.org/officeDocument/2006/relationships/image" Target="../media/image7.jpeg"/><Relationship Id="rId10" Type="http://schemas.openxmlformats.org/officeDocument/2006/relationships/slideLayout" Target="../slideLayouts/slideLayout47.xml"/><Relationship Id="rId19" Type="http://schemas.openxmlformats.org/officeDocument/2006/relationships/hyperlink" Target="http://photo.tlw.cn/7/JPEG/Vol_113/ER147_L.htm" TargetMode="Externa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jpeg"/><Relationship Id="rId22"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6718" name="Image" r:id="rId15" imgW="11881398" imgH="3303918" progId="">
                  <p:embed/>
                </p:oleObj>
              </mc:Choice>
              <mc:Fallback>
                <p:oleObj name="Image" r:id="rId15" imgW="11881398" imgH="3303918" progId="">
                  <p:embed/>
                  <p:pic>
                    <p:nvPicPr>
                      <p:cNvPr id="0" name="Picture 32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3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宋体" charset="0"/>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5724" name="Image" r:id="rId15" imgW="11881398" imgH="3303918" progId="">
                  <p:embed/>
                </p:oleObj>
              </mc:Choice>
              <mc:Fallback>
                <p:oleObj name="Image" r:id="rId15" imgW="11881398" imgH="3303918" progId="">
                  <p:embed/>
                  <p:pic>
                    <p:nvPicPr>
                      <p:cNvPr id="0" name="Picture 33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21"/>
          </p:cNvPr>
          <p:cNvPicPr preferRelativeResize="0">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3"/>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5"/>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68" r:id="rId12"/>
  </p:sldLayoutIdLst>
  <p:transition>
    <p:pull dir="ru"/>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58835" y="0"/>
            <a:ext cx="850059"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chemeClr val="accent2"/>
              </a:solidFill>
              <a:latin typeface="华文隶书" pitchFamily="2" charset="-122"/>
              <a:ea typeface="华文隶书" pitchFamily="2" charset="-122"/>
            </a:endParaRPr>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911CE9C0-2ABA-4E23-B89F-F17F72E72A6E}" type="slidenum">
              <a:rPr lang="en-US" altLang="zh-CN" sz="1200">
                <a:solidFill>
                  <a:schemeClr val="accent2"/>
                </a:solidFill>
              </a:rPr>
              <a:pPr>
                <a:spcBef>
                  <a:spcPct val="50000"/>
                </a:spcBef>
                <a:defRPr/>
              </a:pPr>
              <a:t>‹#›</a:t>
            </a:fld>
            <a:endParaRPr lang="en-US" altLang="zh-CN" sz="1200">
              <a:solidFill>
                <a:schemeClr val="accent2"/>
              </a:solidFill>
            </a:endParaRPr>
          </a:p>
        </p:txBody>
      </p:sp>
      <p:pic>
        <p:nvPicPr>
          <p:cNvPr id="13" name="Picture 6" descr="B-1"/>
          <p:cNvPicPr>
            <a:picLocks noChangeAspect="1" noChangeArrowheads="1"/>
          </p:cNvPicPr>
          <p:nvPr/>
        </p:nvPicPr>
        <p:blipFill>
          <a:blip r:embed="rId16" cstate="print">
            <a:clrChange>
              <a:clrFrom>
                <a:srgbClr val="FFFFFF"/>
              </a:clrFrom>
              <a:clrTo>
                <a:srgbClr val="FFFFFF">
                  <a:alpha val="0"/>
                </a:srgbClr>
              </a:clrTo>
            </a:clrChange>
          </a:blip>
          <a:srcRect l="8194" t="52522" r="40851" b="32153"/>
          <a:stretch>
            <a:fillRect/>
          </a:stretch>
        </p:blipFill>
        <p:spPr bwMode="auto">
          <a:xfrm>
            <a:off x="7064" y="-957"/>
            <a:ext cx="2980760" cy="672321"/>
          </a:xfrm>
          <a:prstGeom prst="rect">
            <a:avLst/>
          </a:prstGeom>
          <a:noFill/>
          <a:ln w="9525">
            <a:noFill/>
            <a:miter lim="800000"/>
            <a:headEnd/>
            <a:tailEnd/>
          </a:ln>
        </p:spPr>
      </p:pic>
      <p:pic>
        <p:nvPicPr>
          <p:cNvPr id="15" name="Picture 4" descr="http://www.iie.cas.cn/jggk/ysfm/201203/W020121018557728677675.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08894"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61641" y="0"/>
            <a:ext cx="85006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descr="http://www.iie.cas.cn/jggk/ysfm/201203/W02012101855772865416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969713" y="0"/>
            <a:ext cx="85005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www.iie.cas.cn/jggk/ysfm/201203/W02012033152985714861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746277" y="0"/>
            <a:ext cx="850059" cy="540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03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w="12700">
            <a:noFill/>
            <a:miter lim="800000"/>
            <a:headEnd/>
            <a:tailEnd/>
          </a:ln>
          <a:effectLst/>
        </p:spPr>
        <p:txBody>
          <a:bodyPr wrap="none" anchor="ctr"/>
          <a:lstStyle/>
          <a:p>
            <a:pPr>
              <a:defRPr/>
            </a:pPr>
            <a:endParaRPr lang="zh-CN" altLang="zh-CN" sz="1800">
              <a:solidFill>
                <a:srgbClr val="3333CC"/>
              </a:solidFill>
              <a:latin typeface="华文隶书" pitchFamily="2" charset="-122"/>
              <a:ea typeface="华文隶书" pitchFamily="2" charset="-122"/>
            </a:endParaRPr>
          </a:p>
        </p:txBody>
      </p:sp>
      <p:grpSp>
        <p:nvGrpSpPr>
          <p:cNvPr id="3077" name="Group 4"/>
          <p:cNvGrpSpPr>
            <a:grpSpLocks/>
          </p:cNvGrpSpPr>
          <p:nvPr/>
        </p:nvGrpSpPr>
        <p:grpSpPr bwMode="auto">
          <a:xfrm>
            <a:off x="468313" y="1916113"/>
            <a:ext cx="8458200" cy="4572000"/>
            <a:chOff x="144" y="480"/>
            <a:chExt cx="5424" cy="3840"/>
          </a:xfrm>
        </p:grpSpPr>
        <p:sp>
          <p:nvSpPr>
            <p:cNvPr id="780293" name="Rectangle 5"/>
            <p:cNvSpPr>
              <a:spLocks noChangeArrowheads="1"/>
            </p:cNvSpPr>
            <p:nvPr/>
          </p:nvSpPr>
          <p:spPr bwMode="auto">
            <a:xfrm>
              <a:off x="5520" y="480"/>
              <a:ext cx="48" cy="38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4" name="Rectangle 6"/>
            <p:cNvSpPr>
              <a:spLocks noChangeArrowheads="1"/>
            </p:cNvSpPr>
            <p:nvPr/>
          </p:nvSpPr>
          <p:spPr bwMode="auto">
            <a:xfrm>
              <a:off x="5328" y="768"/>
              <a:ext cx="48" cy="35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5" name="Rectangle 7"/>
            <p:cNvSpPr>
              <a:spLocks noChangeArrowheads="1"/>
            </p:cNvSpPr>
            <p:nvPr/>
          </p:nvSpPr>
          <p:spPr bwMode="auto">
            <a:xfrm>
              <a:off x="5136" y="1056"/>
              <a:ext cx="48" cy="32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6" name="Rectangle 8"/>
            <p:cNvSpPr>
              <a:spLocks noChangeArrowheads="1"/>
            </p:cNvSpPr>
            <p:nvPr/>
          </p:nvSpPr>
          <p:spPr bwMode="auto">
            <a:xfrm>
              <a:off x="4944" y="1296"/>
              <a:ext cx="48" cy="30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7" name="Rectangle 9"/>
            <p:cNvSpPr>
              <a:spLocks noChangeArrowheads="1"/>
            </p:cNvSpPr>
            <p:nvPr/>
          </p:nvSpPr>
          <p:spPr bwMode="auto">
            <a:xfrm>
              <a:off x="4752" y="1536"/>
              <a:ext cx="54" cy="27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8" name="Rectangle 10"/>
            <p:cNvSpPr>
              <a:spLocks noChangeArrowheads="1"/>
            </p:cNvSpPr>
            <p:nvPr/>
          </p:nvSpPr>
          <p:spPr bwMode="auto">
            <a:xfrm>
              <a:off x="4560" y="1584"/>
              <a:ext cx="48" cy="273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299" name="Rectangle 11"/>
            <p:cNvSpPr>
              <a:spLocks noChangeArrowheads="1"/>
            </p:cNvSpPr>
            <p:nvPr/>
          </p:nvSpPr>
          <p:spPr bwMode="auto">
            <a:xfrm>
              <a:off x="4368" y="1680"/>
              <a:ext cx="48" cy="26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0" name="Rectangle 12"/>
            <p:cNvSpPr>
              <a:spLocks noChangeArrowheads="1"/>
            </p:cNvSpPr>
            <p:nvPr/>
          </p:nvSpPr>
          <p:spPr bwMode="auto">
            <a:xfrm>
              <a:off x="4176" y="1920"/>
              <a:ext cx="48" cy="240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1" name="Rectangle 13"/>
            <p:cNvSpPr>
              <a:spLocks noChangeArrowheads="1"/>
            </p:cNvSpPr>
            <p:nvPr/>
          </p:nvSpPr>
          <p:spPr bwMode="auto">
            <a:xfrm>
              <a:off x="3984" y="2112"/>
              <a:ext cx="48" cy="220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2" name="Rectangle 14"/>
            <p:cNvSpPr>
              <a:spLocks noChangeArrowheads="1"/>
            </p:cNvSpPr>
            <p:nvPr/>
          </p:nvSpPr>
          <p:spPr bwMode="auto">
            <a:xfrm>
              <a:off x="3792" y="2256"/>
              <a:ext cx="53" cy="206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3" name="Rectangle 15"/>
            <p:cNvSpPr>
              <a:spLocks noChangeArrowheads="1"/>
            </p:cNvSpPr>
            <p:nvPr/>
          </p:nvSpPr>
          <p:spPr bwMode="auto">
            <a:xfrm>
              <a:off x="3600" y="2448"/>
              <a:ext cx="48" cy="18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4" name="Rectangle 16"/>
            <p:cNvSpPr>
              <a:spLocks noChangeArrowheads="1"/>
            </p:cNvSpPr>
            <p:nvPr/>
          </p:nvSpPr>
          <p:spPr bwMode="auto">
            <a:xfrm>
              <a:off x="3408" y="2592"/>
              <a:ext cx="48" cy="17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5" name="Rectangle 17"/>
            <p:cNvSpPr>
              <a:spLocks noChangeArrowheads="1"/>
            </p:cNvSpPr>
            <p:nvPr/>
          </p:nvSpPr>
          <p:spPr bwMode="auto">
            <a:xfrm>
              <a:off x="3216" y="2736"/>
              <a:ext cx="48" cy="158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6" name="Rectangle 18"/>
            <p:cNvSpPr>
              <a:spLocks noChangeArrowheads="1"/>
            </p:cNvSpPr>
            <p:nvPr/>
          </p:nvSpPr>
          <p:spPr bwMode="auto">
            <a:xfrm>
              <a:off x="3024" y="2880"/>
              <a:ext cx="48" cy="144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7" name="Rectangle 19"/>
            <p:cNvSpPr>
              <a:spLocks noChangeArrowheads="1"/>
            </p:cNvSpPr>
            <p:nvPr/>
          </p:nvSpPr>
          <p:spPr bwMode="auto">
            <a:xfrm>
              <a:off x="2832" y="2976"/>
              <a:ext cx="53" cy="134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8" name="Rectangle 20"/>
            <p:cNvSpPr>
              <a:spLocks noChangeArrowheads="1"/>
            </p:cNvSpPr>
            <p:nvPr/>
          </p:nvSpPr>
          <p:spPr bwMode="auto">
            <a:xfrm>
              <a:off x="2640" y="3072"/>
              <a:ext cx="48" cy="124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09" name="Rectangle 21"/>
            <p:cNvSpPr>
              <a:spLocks noChangeArrowheads="1"/>
            </p:cNvSpPr>
            <p:nvPr/>
          </p:nvSpPr>
          <p:spPr bwMode="auto">
            <a:xfrm>
              <a:off x="2448" y="3168"/>
              <a:ext cx="48" cy="115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0" name="Rectangle 22"/>
            <p:cNvSpPr>
              <a:spLocks noChangeArrowheads="1"/>
            </p:cNvSpPr>
            <p:nvPr/>
          </p:nvSpPr>
          <p:spPr bwMode="auto">
            <a:xfrm>
              <a:off x="2256" y="3264"/>
              <a:ext cx="48" cy="105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1" name="Rectangle 23"/>
            <p:cNvSpPr>
              <a:spLocks noChangeArrowheads="1"/>
            </p:cNvSpPr>
            <p:nvPr/>
          </p:nvSpPr>
          <p:spPr bwMode="auto">
            <a:xfrm>
              <a:off x="2064" y="3360"/>
              <a:ext cx="48" cy="96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2" name="Rectangle 24"/>
            <p:cNvSpPr>
              <a:spLocks noChangeArrowheads="1"/>
            </p:cNvSpPr>
            <p:nvPr/>
          </p:nvSpPr>
          <p:spPr bwMode="auto">
            <a:xfrm>
              <a:off x="1872" y="3408"/>
              <a:ext cx="52" cy="91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3" name="Rectangle 25"/>
            <p:cNvSpPr>
              <a:spLocks noChangeArrowheads="1"/>
            </p:cNvSpPr>
            <p:nvPr/>
          </p:nvSpPr>
          <p:spPr bwMode="auto">
            <a:xfrm>
              <a:off x="1680" y="3504"/>
              <a:ext cx="48" cy="81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4" name="Rectangle 26"/>
            <p:cNvSpPr>
              <a:spLocks noChangeArrowheads="1"/>
            </p:cNvSpPr>
            <p:nvPr/>
          </p:nvSpPr>
          <p:spPr bwMode="auto">
            <a:xfrm>
              <a:off x="1488" y="3600"/>
              <a:ext cx="48" cy="720"/>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5" name="Rectangle 27"/>
            <p:cNvSpPr>
              <a:spLocks noChangeArrowheads="1"/>
            </p:cNvSpPr>
            <p:nvPr/>
          </p:nvSpPr>
          <p:spPr bwMode="auto">
            <a:xfrm>
              <a:off x="1296" y="3648"/>
              <a:ext cx="48" cy="6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6" name="Rectangle 28"/>
            <p:cNvSpPr>
              <a:spLocks noChangeArrowheads="1"/>
            </p:cNvSpPr>
            <p:nvPr/>
          </p:nvSpPr>
          <p:spPr bwMode="auto">
            <a:xfrm>
              <a:off x="1104" y="3744"/>
              <a:ext cx="48"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7" name="Rectangle 29"/>
            <p:cNvSpPr>
              <a:spLocks noChangeArrowheads="1"/>
            </p:cNvSpPr>
            <p:nvPr/>
          </p:nvSpPr>
          <p:spPr bwMode="auto">
            <a:xfrm>
              <a:off x="912" y="3744"/>
              <a:ext cx="52" cy="572"/>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8" name="Rectangle 30"/>
            <p:cNvSpPr>
              <a:spLocks noChangeArrowheads="1"/>
            </p:cNvSpPr>
            <p:nvPr/>
          </p:nvSpPr>
          <p:spPr bwMode="auto">
            <a:xfrm>
              <a:off x="720" y="3792"/>
              <a:ext cx="48" cy="524"/>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19" name="Rectangle 31"/>
            <p:cNvSpPr>
              <a:spLocks noChangeArrowheads="1"/>
            </p:cNvSpPr>
            <p:nvPr/>
          </p:nvSpPr>
          <p:spPr bwMode="auto">
            <a:xfrm flipH="1">
              <a:off x="528" y="3840"/>
              <a:ext cx="48" cy="476"/>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0" name="Rectangle 32"/>
            <p:cNvSpPr>
              <a:spLocks noChangeArrowheads="1"/>
            </p:cNvSpPr>
            <p:nvPr/>
          </p:nvSpPr>
          <p:spPr bwMode="auto">
            <a:xfrm flipH="1">
              <a:off x="336"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defRPr/>
              </a:pPr>
              <a:endParaRPr lang="zh-CN" altLang="en-US" sz="1800">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sz="1800">
                <a:solidFill>
                  <a:srgbClr val="FFCC00"/>
                </a:solidFill>
                <a:effectLst>
                  <a:outerShdw blurRad="38100" dist="38100" dir="2700000" algn="tl">
                    <a:srgbClr val="000000"/>
                  </a:outerShdw>
                </a:effectLst>
              </a:endParaRPr>
            </a:p>
          </p:txBody>
        </p:sp>
      </p:gr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p>
            <a:pPr>
              <a:spcBef>
                <a:spcPct val="50000"/>
              </a:spcBef>
              <a:defRPr/>
            </a:pPr>
            <a:fld id="{F0BE2B91-1305-4F4B-853B-B3253D931F1F}" type="slidenum">
              <a:rPr lang="en-US" altLang="zh-CN" sz="1200">
                <a:solidFill>
                  <a:srgbClr val="3333CC"/>
                </a:solidFill>
              </a:rPr>
              <a:pPr>
                <a:spcBef>
                  <a:spcPct val="50000"/>
                </a:spcBef>
                <a:defRPr/>
              </a:pPr>
              <a:t>‹#›</a:t>
            </a:fld>
            <a:endParaRPr lang="en-US" altLang="zh-CN" sz="1200">
              <a:solidFill>
                <a:srgbClr val="3333CC"/>
              </a:solidFill>
            </a:endParaRPr>
          </a:p>
        </p:txBody>
      </p:sp>
      <p:pic>
        <p:nvPicPr>
          <p:cNvPr id="3080" name="Picture 46" descr="ER004_T">
            <a:hlinkClick r:id="rId13"/>
          </p:cNvPr>
          <p:cNvPicPr>
            <a:picLocks noChangeAspect="1" noChangeArrowheads="1"/>
          </p:cNvPicPr>
          <p:nvPr/>
        </p:nvPicPr>
        <p:blipFill>
          <a:blip r:embed="rId14" cstate="print"/>
          <a:srcRect/>
          <a:stretch>
            <a:fillRect/>
          </a:stretch>
        </p:blipFill>
        <p:spPr bwMode="auto">
          <a:xfrm>
            <a:off x="5246688" y="0"/>
            <a:ext cx="404812" cy="539750"/>
          </a:xfrm>
          <a:prstGeom prst="rect">
            <a:avLst/>
          </a:prstGeom>
          <a:noFill/>
          <a:ln w="9525">
            <a:noFill/>
            <a:miter lim="800000"/>
            <a:headEnd/>
            <a:tailEnd/>
          </a:ln>
        </p:spPr>
      </p:pic>
      <p:pic>
        <p:nvPicPr>
          <p:cNvPr id="3081" name="Picture 47" descr="AH016_T">
            <a:hlinkClick r:id="rId15"/>
          </p:cNvPr>
          <p:cNvPicPr>
            <a:picLocks noChangeAspect="1" noChangeArrowheads="1"/>
          </p:cNvPicPr>
          <p:nvPr/>
        </p:nvPicPr>
        <p:blipFill>
          <a:blip r:embed="rId16" cstate="print"/>
          <a:srcRect/>
          <a:stretch>
            <a:fillRect/>
          </a:stretch>
        </p:blipFill>
        <p:spPr bwMode="auto">
          <a:xfrm>
            <a:off x="6445250" y="0"/>
            <a:ext cx="719138" cy="538163"/>
          </a:xfrm>
          <a:prstGeom prst="rect">
            <a:avLst/>
          </a:prstGeom>
          <a:noFill/>
          <a:ln w="9525">
            <a:noFill/>
            <a:miter lim="800000"/>
            <a:headEnd/>
            <a:tailEnd/>
          </a:ln>
        </p:spPr>
      </p:pic>
      <p:pic>
        <p:nvPicPr>
          <p:cNvPr id="3082" name="Picture 48" descr="EV032_T">
            <a:hlinkClick r:id="rId17"/>
          </p:cNvPr>
          <p:cNvPicPr preferRelativeResize="0">
            <a:picLocks noChangeArrowheads="1"/>
          </p:cNvPicPr>
          <p:nvPr/>
        </p:nvPicPr>
        <p:blipFill>
          <a:blip r:embed="rId18" cstate="print"/>
          <a:srcRect/>
          <a:stretch>
            <a:fillRect/>
          </a:stretch>
        </p:blipFill>
        <p:spPr bwMode="auto">
          <a:xfrm>
            <a:off x="6038850" y="0"/>
            <a:ext cx="411163" cy="539750"/>
          </a:xfrm>
          <a:prstGeom prst="rect">
            <a:avLst/>
          </a:prstGeom>
          <a:noFill/>
          <a:ln w="9525">
            <a:noFill/>
            <a:miter lim="800000"/>
            <a:headEnd/>
            <a:tailEnd/>
          </a:ln>
        </p:spPr>
      </p:pic>
      <p:pic>
        <p:nvPicPr>
          <p:cNvPr id="3083" name="Picture 51" descr="ER147_T">
            <a:hlinkClick r:id="rId19"/>
          </p:cNvPr>
          <p:cNvPicPr>
            <a:picLocks noChangeAspect="1" noChangeArrowheads="1"/>
          </p:cNvPicPr>
          <p:nvPr/>
        </p:nvPicPr>
        <p:blipFill>
          <a:blip r:embed="rId20" cstate="print"/>
          <a:srcRect/>
          <a:stretch>
            <a:fillRect/>
          </a:stretch>
        </p:blipFill>
        <p:spPr bwMode="auto">
          <a:xfrm>
            <a:off x="5651500" y="0"/>
            <a:ext cx="404813" cy="539750"/>
          </a:xfrm>
          <a:prstGeom prst="rect">
            <a:avLst/>
          </a:prstGeom>
          <a:noFill/>
          <a:ln w="9525">
            <a:noFill/>
            <a:miter lim="800000"/>
            <a:headEnd/>
            <a:tailEnd/>
          </a:ln>
        </p:spPr>
      </p:pic>
      <p:pic>
        <p:nvPicPr>
          <p:cNvPr id="3084" name="Picture 52" descr="DP151_T">
            <a:hlinkClick r:id="rId21"/>
          </p:cNvPr>
          <p:cNvPicPr>
            <a:picLocks noChangeAspect="1" noChangeArrowheads="1"/>
          </p:cNvPicPr>
          <p:nvPr/>
        </p:nvPicPr>
        <p:blipFill>
          <a:blip r:embed="rId22" cstate="print"/>
          <a:srcRect/>
          <a:stretch>
            <a:fillRect/>
          </a:stretch>
        </p:blipFill>
        <p:spPr bwMode="auto">
          <a:xfrm>
            <a:off x="7119938" y="0"/>
            <a:ext cx="404812" cy="539750"/>
          </a:xfrm>
          <a:prstGeom prst="rect">
            <a:avLst/>
          </a:prstGeom>
          <a:noFill/>
          <a:ln w="9525">
            <a:noFill/>
            <a:miter lim="800000"/>
            <a:headEnd/>
            <a:tailEnd/>
          </a:ln>
        </p:spPr>
      </p:pic>
      <p:pic>
        <p:nvPicPr>
          <p:cNvPr id="3085" name="Picture 1031" descr="gseaborg"/>
          <p:cNvPicPr>
            <a:picLocks noChangeAspect="1" noChangeArrowheads="1"/>
          </p:cNvPicPr>
          <p:nvPr/>
        </p:nvPicPr>
        <p:blipFill>
          <a:blip r:embed="rId23" cstate="print"/>
          <a:srcRect/>
          <a:stretch>
            <a:fillRect/>
          </a:stretch>
        </p:blipFill>
        <p:spPr bwMode="auto">
          <a:xfrm>
            <a:off x="7524750" y="0"/>
            <a:ext cx="719138" cy="539750"/>
          </a:xfrm>
          <a:prstGeom prst="rect">
            <a:avLst/>
          </a:prstGeom>
          <a:noFill/>
          <a:ln w="9525">
            <a:noFill/>
            <a:miter lim="800000"/>
            <a:headEnd/>
            <a:tailEnd/>
          </a:ln>
        </p:spPr>
      </p:pic>
      <p:pic>
        <p:nvPicPr>
          <p:cNvPr id="3086" name="Picture 1032" descr="optics1"/>
          <p:cNvPicPr preferRelativeResize="0">
            <a:picLocks noChangeAspect="1" noChangeArrowheads="1"/>
          </p:cNvPicPr>
          <p:nvPr/>
        </p:nvPicPr>
        <p:blipFill>
          <a:blip r:embed="rId24" cstate="print"/>
          <a:srcRect/>
          <a:stretch>
            <a:fillRect/>
          </a:stretch>
        </p:blipFill>
        <p:spPr bwMode="auto">
          <a:xfrm>
            <a:off x="8237538" y="0"/>
            <a:ext cx="906462" cy="539750"/>
          </a:xfrm>
          <a:prstGeom prst="rect">
            <a:avLst/>
          </a:prstGeom>
          <a:noFill/>
          <a:ln w="9525">
            <a:noFill/>
            <a:miter lim="800000"/>
            <a:headEnd/>
            <a:tailEnd/>
          </a:ln>
        </p:spPr>
      </p:pic>
      <p:pic>
        <p:nvPicPr>
          <p:cNvPr id="44" name="Picture 6" descr="B-1"/>
          <p:cNvPicPr>
            <a:picLocks noChangeAspect="1" noChangeArrowheads="1"/>
          </p:cNvPicPr>
          <p:nvPr/>
        </p:nvPicPr>
        <p:blipFill>
          <a:blip r:embed="rId25" cstate="print"/>
          <a:srcRect l="8194" t="52522" r="40851" b="32153"/>
          <a:stretch>
            <a:fillRect/>
          </a:stretch>
        </p:blipFill>
        <p:spPr bwMode="auto">
          <a:xfrm>
            <a:off x="7064" y="-957"/>
            <a:ext cx="2980760" cy="67232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5.emf"/></Relationships>
</file>

<file path=ppt/slides/_rels/slide1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6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6.xml"/><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6.xml"/><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emf"/><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jpe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37.png"/><Relationship Id="rId7" Type="http://schemas.openxmlformats.org/officeDocument/2006/relationships/image" Target="../media/image30.jpeg"/><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image" Target="../media/image40.png"/><Relationship Id="rId11" Type="http://schemas.openxmlformats.org/officeDocument/2006/relationships/image" Target="../media/image34.png"/><Relationship Id="rId5" Type="http://schemas.openxmlformats.org/officeDocument/2006/relationships/image" Target="../media/image39.png"/><Relationship Id="rId10" Type="http://schemas.openxmlformats.org/officeDocument/2006/relationships/image" Target="../media/image33.png"/><Relationship Id="rId4" Type="http://schemas.openxmlformats.org/officeDocument/2006/relationships/image" Target="../media/image38.jpe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234752" y="1124744"/>
            <a:ext cx="8568952" cy="1800200"/>
          </a:xfrm>
          <a:prstGeom prst="rect">
            <a:avLst/>
          </a:prstGeom>
        </p:spPr>
        <p:txBody>
          <a:bodyPr/>
          <a:lstStyle>
            <a:lvl1pPr algn="ctr" rtl="0" eaLnBrk="1" fontAlgn="base" hangingPunct="1">
              <a:spcBef>
                <a:spcPct val="0"/>
              </a:spcBef>
              <a:spcAft>
                <a:spcPct val="0"/>
              </a:spcAft>
              <a:defRPr kumimoji="1" sz="4400">
                <a:solidFill>
                  <a:schemeClr val="tx2"/>
                </a:solidFill>
                <a:latin typeface="+mj-lt"/>
                <a:ea typeface="+mj-ea"/>
                <a:cs typeface="宋体" charset="0"/>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nSpc>
                <a:spcPct val="150000"/>
              </a:lnSpc>
            </a:pPr>
            <a:r>
              <a:rPr lang="en-US" altLang="zh-CN" sz="2400" b="1" dirty="0" smtClean="0">
                <a:solidFill>
                  <a:schemeClr val="accent6">
                    <a:lumMod val="50000"/>
                  </a:schemeClr>
                </a:solidFill>
                <a:latin typeface="微软雅黑" pitchFamily="34" charset="-122"/>
              </a:rPr>
              <a:t>CNN-based </a:t>
            </a:r>
            <a:r>
              <a:rPr lang="en-US" altLang="zh-CN" sz="2400" b="1" dirty="0">
                <a:solidFill>
                  <a:schemeClr val="accent6">
                    <a:lumMod val="50000"/>
                  </a:schemeClr>
                </a:solidFill>
                <a:latin typeface="微软雅黑" pitchFamily="34" charset="-122"/>
              </a:rPr>
              <a:t>Steganalysis of MP3 Steganography in the Entropy Code </a:t>
            </a:r>
            <a:r>
              <a:rPr lang="en-US" altLang="zh-CN" sz="2400" b="1" dirty="0" smtClean="0">
                <a:solidFill>
                  <a:schemeClr val="accent6">
                    <a:lumMod val="50000"/>
                  </a:schemeClr>
                </a:solidFill>
                <a:latin typeface="微软雅黑" pitchFamily="34" charset="-122"/>
              </a:rPr>
              <a:t>Domain</a:t>
            </a:r>
          </a:p>
          <a:p>
            <a:pPr>
              <a:lnSpc>
                <a:spcPct val="150000"/>
              </a:lnSpc>
            </a:pPr>
            <a:r>
              <a:rPr lang="en-US" altLang="zh-CN" sz="2400" b="1" dirty="0" smtClean="0">
                <a:solidFill>
                  <a:schemeClr val="accent6">
                    <a:lumMod val="50000"/>
                  </a:schemeClr>
                </a:solidFill>
                <a:latin typeface="微软雅黑" pitchFamily="34" charset="-122"/>
              </a:rPr>
              <a:t>[</a:t>
            </a:r>
            <a:r>
              <a:rPr lang="en-US" altLang="zh-CN" sz="1800" b="1" dirty="0" smtClean="0">
                <a:solidFill>
                  <a:schemeClr val="accent6">
                    <a:lumMod val="50000"/>
                  </a:schemeClr>
                </a:solidFill>
                <a:latin typeface="微软雅黑" pitchFamily="34" charset="-122"/>
              </a:rPr>
              <a:t>Wang Deep Audio Steganalysis Network(WASDN)</a:t>
            </a:r>
            <a:r>
              <a:rPr lang="en-US" altLang="zh-CN" sz="2400" b="1" dirty="0" smtClean="0">
                <a:solidFill>
                  <a:schemeClr val="accent6">
                    <a:lumMod val="50000"/>
                  </a:schemeClr>
                </a:solidFill>
                <a:latin typeface="微软雅黑" pitchFamily="34" charset="-122"/>
              </a:rPr>
              <a:t>]</a:t>
            </a:r>
            <a:endParaRPr lang="en-US" altLang="zh-CN" sz="2400" b="1" dirty="0">
              <a:solidFill>
                <a:schemeClr val="accent6">
                  <a:lumMod val="50000"/>
                </a:schemeClr>
              </a:solidFill>
              <a:latin typeface="微软雅黑" pitchFamily="34" charset="-122"/>
            </a:endParaRPr>
          </a:p>
          <a:p>
            <a:endParaRPr lang="zh-CN" altLang="en-US" sz="2400" b="1" dirty="0">
              <a:solidFill>
                <a:schemeClr val="accent6">
                  <a:lumMod val="50000"/>
                </a:schemeClr>
              </a:solidFill>
              <a:latin typeface="微软雅黑" pitchFamily="34" charset="-122"/>
            </a:endParaRPr>
          </a:p>
        </p:txBody>
      </p:sp>
      <p:sp>
        <p:nvSpPr>
          <p:cNvPr id="2" name="TextBox 1"/>
          <p:cNvSpPr txBox="1"/>
          <p:nvPr/>
        </p:nvSpPr>
        <p:spPr>
          <a:xfrm>
            <a:off x="476469" y="3068960"/>
            <a:ext cx="8085547" cy="2862322"/>
          </a:xfrm>
          <a:prstGeom prst="rect">
            <a:avLst/>
          </a:prstGeom>
          <a:noFill/>
        </p:spPr>
        <p:txBody>
          <a:bodyPr wrap="none" rtlCol="0">
            <a:spAutoFit/>
          </a:bodyPr>
          <a:lstStyle/>
          <a:p>
            <a:pPr algn="ctr">
              <a:lnSpc>
                <a:spcPct val="150000"/>
              </a:lnSpc>
            </a:pPr>
            <a:r>
              <a:rPr lang="en-US" altLang="zh-CN" sz="2000" b="1" dirty="0" smtClean="0">
                <a:solidFill>
                  <a:srgbClr val="002060"/>
                </a:solidFill>
                <a:latin typeface="+mn-ea"/>
                <a:ea typeface="+mn-ea"/>
              </a:rPr>
              <a:t>Institute of Information Engineering, CAS</a:t>
            </a:r>
          </a:p>
          <a:p>
            <a:pPr algn="ctr">
              <a:lnSpc>
                <a:spcPct val="150000"/>
              </a:lnSpc>
            </a:pPr>
            <a:r>
              <a:rPr lang="en-US" altLang="zh-CN" sz="2000" b="1" dirty="0" smtClean="0">
                <a:solidFill>
                  <a:srgbClr val="002060"/>
                </a:solidFill>
                <a:latin typeface="+mn-ea"/>
                <a:ea typeface="+mn-ea"/>
              </a:rPr>
              <a:t>State Key Laboratory of Information Security (CKLOIS)</a:t>
            </a:r>
          </a:p>
          <a:p>
            <a:pPr algn="ctr">
              <a:lnSpc>
                <a:spcPct val="200000"/>
              </a:lnSpc>
            </a:pPr>
            <a:r>
              <a:rPr lang="en-US" altLang="zh-CN" sz="2000" b="1" dirty="0" smtClean="0">
                <a:solidFill>
                  <a:srgbClr val="002060"/>
                </a:solidFill>
                <a:latin typeface="+mn-ea"/>
                <a:ea typeface="+mn-ea"/>
              </a:rPr>
              <a:t>Yuntao Wang (Speaker)</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Kun Yang</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Xiaowei Yi</a:t>
            </a:r>
            <a:r>
              <a:rPr lang="zh-CN" altLang="en-US" sz="2000" dirty="0" smtClean="0">
                <a:solidFill>
                  <a:srgbClr val="002060"/>
                </a:solidFill>
                <a:latin typeface="+mn-ea"/>
                <a:ea typeface="+mn-ea"/>
              </a:rPr>
              <a:t>   </a:t>
            </a:r>
            <a:r>
              <a:rPr lang="en-US" altLang="zh-CN" sz="2000" dirty="0" smtClean="0">
                <a:solidFill>
                  <a:srgbClr val="002060"/>
                </a:solidFill>
                <a:latin typeface="+mn-ea"/>
                <a:ea typeface="+mn-ea"/>
              </a:rPr>
              <a:t>Xianfeng Zhao</a:t>
            </a:r>
          </a:p>
          <a:p>
            <a:pPr algn="ctr">
              <a:lnSpc>
                <a:spcPct val="200000"/>
              </a:lnSpc>
            </a:pPr>
            <a:r>
              <a:rPr lang="en-US" altLang="zh-CN" sz="2000" b="1" dirty="0" smtClean="0">
                <a:solidFill>
                  <a:srgbClr val="002060"/>
                </a:solidFill>
                <a:latin typeface="+mn-ea"/>
                <a:ea typeface="+mn-ea"/>
              </a:rPr>
              <a:t>IH &amp; MMSec</a:t>
            </a:r>
            <a:r>
              <a:rPr lang="en-US" altLang="zh-CN" sz="2000" b="1" dirty="0" smtClean="0">
                <a:solidFill>
                  <a:srgbClr val="002060"/>
                </a:solidFill>
                <a:latin typeface="+mn-ea"/>
                <a:ea typeface="+mn-ea"/>
                <a:cs typeface="Times New Roman" panose="02020603050405020304" pitchFamily="18" charset="0"/>
              </a:rPr>
              <a:t>’</a:t>
            </a:r>
            <a:r>
              <a:rPr lang="en-US" altLang="zh-CN" sz="2000" b="1" dirty="0" smtClean="0">
                <a:solidFill>
                  <a:srgbClr val="002060"/>
                </a:solidFill>
                <a:latin typeface="+mn-ea"/>
                <a:ea typeface="+mn-ea"/>
              </a:rPr>
              <a:t>18</a:t>
            </a:r>
            <a:r>
              <a:rPr lang="en-US" altLang="zh-CN" sz="2000" b="1" dirty="0">
                <a:solidFill>
                  <a:srgbClr val="002060"/>
                </a:solidFill>
                <a:latin typeface="+mn-ea"/>
                <a:ea typeface="+mn-ea"/>
              </a:rPr>
              <a:t>,  Innsbruck, Austria</a:t>
            </a:r>
          </a:p>
          <a:p>
            <a:pPr algn="ctr">
              <a:lnSpc>
                <a:spcPct val="200000"/>
              </a:lnSpc>
            </a:pPr>
            <a:endParaRPr lang="en-US" altLang="zh-CN" sz="2000" dirty="0" smtClean="0">
              <a:solidFill>
                <a:srgbClr val="002060"/>
              </a:solidFill>
              <a:latin typeface="+mn-ea"/>
              <a:ea typeface="+mn-ea"/>
            </a:endParaRPr>
          </a:p>
        </p:txBody>
      </p:sp>
    </p:spTree>
    <p:extLst>
      <p:ext uri="{BB962C8B-B14F-4D97-AF65-F5344CB8AC3E}">
        <p14:creationId xmlns:p14="http://schemas.microsoft.com/office/powerpoint/2010/main" val="2494385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p>
        </p:txBody>
      </p:sp>
      <mc:AlternateContent xmlns:mc="http://schemas.openxmlformats.org/markup-compatibility/2006" xmlns:a14="http://schemas.microsoft.com/office/drawing/2010/main">
        <mc:Choice Requires="a14">
          <p:sp>
            <p:nvSpPr>
              <p:cNvPr id="6" name="矩形 5"/>
              <p:cNvSpPr/>
              <p:nvPr/>
            </p:nvSpPr>
            <p:spPr>
              <a:xfrm>
                <a:off x="251520" y="2924944"/>
                <a:ext cx="3011244"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1520" y="2924944"/>
                <a:ext cx="3011244" cy="984052"/>
              </a:xfrm>
              <a:prstGeom prst="rect">
                <a:avLst/>
              </a:prstGeom>
              <a:blipFill rotWithShape="0">
                <a:blip r:embed="rId3" cstate="print"/>
                <a:stretch>
                  <a:fillRect/>
                </a:stretch>
              </a:blipFill>
            </p:spPr>
            <p:txBody>
              <a:bodyPr/>
              <a:lstStyle/>
              <a:p>
                <a:r>
                  <a:rPr lang="zh-CN" altLang="en-US">
                    <a:noFill/>
                  </a:rPr>
                  <a:t> </a:t>
                </a:r>
              </a:p>
            </p:txBody>
          </p:sp>
        </mc:Fallback>
      </mc:AlternateContent>
      <p:sp>
        <p:nvSpPr>
          <p:cNvPr id="8" name="文本框 7"/>
          <p:cNvSpPr txBox="1"/>
          <p:nvPr/>
        </p:nvSpPr>
        <p:spPr>
          <a:xfrm>
            <a:off x="4389242" y="6066366"/>
            <a:ext cx="3813589" cy="369332"/>
          </a:xfrm>
          <a:prstGeom prst="rect">
            <a:avLst/>
          </a:prstGeom>
          <a:noFill/>
        </p:spPr>
        <p:txBody>
          <a:bodyPr wrap="square" rtlCol="0">
            <a:spAutoFit/>
          </a:bodyPr>
          <a:lstStyle/>
          <a:p>
            <a:r>
              <a:rPr lang="en-US" altLang="zh-CN" dirty="0" smtClean="0"/>
              <a:t>Diagram of QMDCT coefficients matrix</a:t>
            </a:r>
            <a:endParaRPr lang="zh-CN" altLang="en-US" dirty="0"/>
          </a:p>
        </p:txBody>
      </p:sp>
      <p:pic>
        <p:nvPicPr>
          <p:cNvPr id="14" name="图片 13"/>
          <p:cNvPicPr>
            <a:picLocks noChangeAspect="1"/>
          </p:cNvPicPr>
          <p:nvPr/>
        </p:nvPicPr>
        <p:blipFill>
          <a:blip r:embed="rId4" cstate="print"/>
          <a:stretch>
            <a:fillRect/>
          </a:stretch>
        </p:blipFill>
        <p:spPr>
          <a:xfrm>
            <a:off x="3563888" y="1773043"/>
            <a:ext cx="5464298" cy="4219927"/>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752613" y="4157060"/>
                <a:ext cx="20090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 200]</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52613" y="4157060"/>
                <a:ext cx="2009058" cy="276999"/>
              </a:xfrm>
              <a:prstGeom prst="rect">
                <a:avLst/>
              </a:prstGeom>
              <a:blipFill rotWithShape="0">
                <a:blip r:embed="rId5" cstate="print"/>
                <a:stretch>
                  <a:fillRect l="-4242" t="-2222" r="-11818"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52613" y="4666516"/>
                <a:ext cx="1070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 380]</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52613" y="4666516"/>
                <a:ext cx="1070340" cy="276999"/>
              </a:xfrm>
              <a:prstGeom prst="rect">
                <a:avLst/>
              </a:prstGeom>
              <a:blipFill rotWithShape="0">
                <a:blip r:embed="rId6" cstate="print"/>
                <a:stretch>
                  <a:fillRect l="-10227" t="-2222" r="-14205" b="-4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7791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807739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QMDCT coefficients matrix</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p>
        </p:txBody>
      </p:sp>
      <p:pic>
        <p:nvPicPr>
          <p:cNvPr id="108546" name="Picture 2" descr="https://camo.githubusercontent.com/7079595e5fd5efc060fadabfcaf7c0b5837720ef/68747470733a2f2f692e696d6775722e636f6d2f76444a3267576d2e6a70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44" y="3356992"/>
            <a:ext cx="8940210" cy="34135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683568" y="2036293"/>
                <a:ext cx="3396878"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𝑀</m:t>
                          </m:r>
                        </m:e>
                        <m:sub>
                          <m:r>
                            <a:rPr lang="en-US" altLang="zh-CN" b="0" i="1" smtClean="0">
                              <a:latin typeface="Cambria Math" panose="02040503050406030204" pitchFamily="18" charset="0"/>
                            </a:rPr>
                            <m:t>𝑡</m:t>
                          </m:r>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83568" y="2036293"/>
                <a:ext cx="3396878" cy="984052"/>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080446" y="1969320"/>
                <a:ext cx="3396878" cy="11179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𝑡𝑄</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𝑇</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𝑇</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𝑇</m:t>
                                </m:r>
                              </m:e>
                            </m:mr>
                            <m:mr>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𝑇</m:t>
                                </m:r>
                              </m:e>
                            </m:mr>
                          </m:m>
                        </m:e>
                      </m:d>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4080446" y="1969320"/>
                <a:ext cx="3396878" cy="1117998"/>
              </a:xfrm>
              <a:prstGeom prst="rect">
                <a:avLst/>
              </a:prstGeom>
              <a:blipFill rotWithShape="0">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7477324" y="2634671"/>
                <a:ext cx="9383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𝑇</m:t>
                      </m:r>
                      <m:r>
                        <a:rPr lang="en-US" altLang="zh-CN" b="0" i="1" smtClean="0">
                          <a:latin typeface="Cambria Math" panose="02040503050406030204" pitchFamily="18" charset="0"/>
                        </a:rPr>
                        <m:t>=15</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7477324" y="2634671"/>
                <a:ext cx="938334" cy="369332"/>
              </a:xfrm>
              <a:prstGeom prst="rect">
                <a:avLst/>
              </a:prstGeom>
              <a:blipFill rotWithShape="0">
                <a:blip r:embed="rId6"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5864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485534"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Diagram of </a:t>
            </a:r>
            <a:endParaRPr lang="zh-CN" altLang="en-US" sz="2200" dirty="0"/>
          </a:p>
        </p:txBody>
      </p:sp>
      <p:sp>
        <p:nvSpPr>
          <p:cNvPr id="5"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400" b="0" dirty="0">
              <a:latin typeface="Times New Roman" panose="02020603050405020304" pitchFamily="18" charset="0"/>
            </a:endParaRPr>
          </a:p>
        </p:txBody>
      </p:sp>
      <p:pic>
        <p:nvPicPr>
          <p:cNvPr id="3" name="图片 2"/>
          <p:cNvPicPr>
            <a:picLocks noChangeAspect="1"/>
          </p:cNvPicPr>
          <p:nvPr/>
        </p:nvPicPr>
        <p:blipFill>
          <a:blip r:embed="rId3" cstate="print"/>
          <a:stretch>
            <a:fillRect/>
          </a:stretch>
        </p:blipFill>
        <p:spPr>
          <a:xfrm>
            <a:off x="251520" y="2060848"/>
            <a:ext cx="4190857" cy="3245592"/>
          </a:xfrm>
          <a:prstGeom prst="rect">
            <a:avLst/>
          </a:prstGeom>
        </p:spPr>
      </p:pic>
      <p:pic>
        <p:nvPicPr>
          <p:cNvPr id="8" name="图片 7"/>
          <p:cNvPicPr>
            <a:picLocks noChangeAspect="1"/>
          </p:cNvPicPr>
          <p:nvPr/>
        </p:nvPicPr>
        <p:blipFill>
          <a:blip r:embed="rId4" cstate="print"/>
          <a:stretch>
            <a:fillRect/>
          </a:stretch>
        </p:blipFill>
        <p:spPr>
          <a:xfrm>
            <a:off x="4499991" y="2311824"/>
            <a:ext cx="4582952" cy="2748355"/>
          </a:xfrm>
          <a:prstGeom prst="rect">
            <a:avLst/>
          </a:prstGeom>
        </p:spPr>
      </p:pic>
      <p:sp>
        <p:nvSpPr>
          <p:cNvPr id="9" name="矩形 8"/>
          <p:cNvSpPr/>
          <p:nvPr/>
        </p:nvSpPr>
        <p:spPr>
          <a:xfrm>
            <a:off x="793238" y="5306440"/>
            <a:ext cx="2949012"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Waveform in the time domain</a:t>
            </a:r>
          </a:p>
        </p:txBody>
      </p:sp>
      <p:sp>
        <p:nvSpPr>
          <p:cNvPr id="10" name="矩形 9"/>
          <p:cNvSpPr/>
          <p:nvPr/>
        </p:nvSpPr>
        <p:spPr>
          <a:xfrm>
            <a:off x="5004048" y="5306440"/>
            <a:ext cx="3920945"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Diagram of QMDCT coefficients matrix</a:t>
            </a:r>
            <a:endParaRPr lang="zh-CN" altLang="en-US"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719014" y="5877272"/>
            <a:ext cx="3348930" cy="646331"/>
          </a:xfrm>
          <a:prstGeom prst="rect">
            <a:avLst/>
          </a:prstGeom>
          <a:noFill/>
        </p:spPr>
        <p:txBody>
          <a:bodyPr wrap="square" rtlCol="0">
            <a:spAutoFit/>
          </a:bodyPr>
          <a:lstStyle/>
          <a:p>
            <a:r>
              <a:rPr lang="en-US" altLang="zh-CN" dirty="0" smtClean="0">
                <a:solidFill>
                  <a:srgbClr val="3399FF"/>
                </a:solidFill>
              </a:rPr>
              <a:t>Blue</a:t>
            </a:r>
            <a:r>
              <a:rPr lang="en-US" altLang="zh-CN" dirty="0" smtClean="0"/>
              <a:t> line: cover signal</a:t>
            </a:r>
          </a:p>
          <a:p>
            <a:r>
              <a:rPr lang="en-US" altLang="zh-CN" dirty="0" smtClean="0">
                <a:solidFill>
                  <a:srgbClr val="FF0000"/>
                </a:solidFill>
              </a:rPr>
              <a:t>Red</a:t>
            </a:r>
            <a:r>
              <a:rPr lang="en-US" altLang="zh-CN" dirty="0" smtClean="0"/>
              <a:t>  line: diff signal (cover - stego)</a:t>
            </a:r>
            <a:endParaRPr lang="zh-CN" altLang="en-US" dirty="0"/>
          </a:p>
        </p:txBody>
      </p:sp>
      <p:sp>
        <p:nvSpPr>
          <p:cNvPr id="15" name="文本框 14"/>
          <p:cNvSpPr txBox="1"/>
          <p:nvPr/>
        </p:nvSpPr>
        <p:spPr>
          <a:xfrm>
            <a:off x="4969798" y="5877271"/>
            <a:ext cx="3850674" cy="369332"/>
          </a:xfrm>
          <a:prstGeom prst="rect">
            <a:avLst/>
          </a:prstGeom>
          <a:noFill/>
        </p:spPr>
        <p:txBody>
          <a:bodyPr wrap="square" rtlCol="0">
            <a:spAutoFit/>
          </a:bodyPr>
          <a:lstStyle/>
          <a:p>
            <a:r>
              <a:rPr lang="en-US" altLang="zh-CN" dirty="0" smtClean="0"/>
              <a:t>Weight points: diff signal (cover – stego)</a:t>
            </a:r>
          </a:p>
        </p:txBody>
      </p:sp>
    </p:spTree>
    <p:extLst>
      <p:ext uri="{BB962C8B-B14F-4D97-AF65-F5344CB8AC3E}">
        <p14:creationId xmlns:p14="http://schemas.microsoft.com/office/powerpoint/2010/main" val="32009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Structure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58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Structure of Wang Deep Audio Steganalysis Network (</a:t>
            </a:r>
            <a:r>
              <a:rPr lang="en-US" altLang="zh-CN" sz="2200" b="1" dirty="0" smtClean="0">
                <a:latin typeface="Times New Roman" panose="02020603050405020304" pitchFamily="18" charset="0"/>
                <a:cs typeface="Times New Roman" panose="02020603050405020304" pitchFamily="18" charset="0"/>
                <a:sym typeface="+mn-ea"/>
              </a:rPr>
              <a:t>WDASN</a:t>
            </a:r>
            <a:r>
              <a:rPr lang="en-US" altLang="zh-CN" sz="2200" dirty="0" smtClean="0">
                <a:latin typeface="Times New Roman" panose="02020603050405020304" pitchFamily="18" charset="0"/>
                <a:cs typeface="Times New Roman" panose="02020603050405020304" pitchFamily="18" charset="0"/>
                <a:sym typeface="+mn-ea"/>
              </a:rPr>
              <a:t>)</a:t>
            </a:r>
            <a:endParaRPr lang="zh-CN" altLang="en-US" sz="2200" dirty="0"/>
          </a:p>
        </p:txBody>
      </p:sp>
      <p:pic>
        <p:nvPicPr>
          <p:cNvPr id="6" name="图片 5"/>
          <p:cNvPicPr>
            <a:picLocks noChangeAspect="1"/>
          </p:cNvPicPr>
          <p:nvPr/>
        </p:nvPicPr>
        <p:blipFill>
          <a:blip r:embed="rId3" cstate="print"/>
          <a:stretch>
            <a:fillRect/>
          </a:stretch>
        </p:blipFill>
        <p:spPr>
          <a:xfrm>
            <a:off x="1503377" y="1653039"/>
            <a:ext cx="6316757" cy="4898008"/>
          </a:xfrm>
          <a:prstGeom prst="rect">
            <a:avLst/>
          </a:prstGeom>
        </p:spPr>
      </p:pic>
      <p:sp>
        <p:nvSpPr>
          <p:cNvPr id="8"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p:sp>
        <p:nvSpPr>
          <p:cNvPr id="9" name="对话气泡: 圆角矩形 11">
            <a:extLst>
              <a:ext uri="{FF2B5EF4-FFF2-40B4-BE49-F238E27FC236}">
                <a16:creationId xmlns="" xmlns:a16="http://schemas.microsoft.com/office/drawing/2014/main" id="{F91F0225-BA94-49D4-91B2-1798F5CFD56A}"/>
              </a:ext>
            </a:extLst>
          </p:cNvPr>
          <p:cNvSpPr/>
          <p:nvPr/>
        </p:nvSpPr>
        <p:spPr>
          <a:xfrm>
            <a:off x="107504" y="2348880"/>
            <a:ext cx="1253727" cy="646986"/>
          </a:xfrm>
          <a:prstGeom prst="wedgeRoundRectCallout">
            <a:avLst>
              <a:gd name="adj1" fmla="val 72864"/>
              <a:gd name="adj2" fmla="val -50434"/>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“Enlarge” stego signal</a:t>
            </a:r>
            <a:endParaRPr lang="zh-CN" altLang="en-US" sz="1600" b="1" dirty="0">
              <a:ln w="10541" cmpd="sng">
                <a:noFill/>
                <a:prstDash val="solid"/>
              </a:ln>
            </a:endParaRPr>
          </a:p>
        </p:txBody>
      </p:sp>
      <p:sp>
        <p:nvSpPr>
          <p:cNvPr id="10" name="对话气泡: 圆角矩形 11">
            <a:extLst>
              <a:ext uri="{FF2B5EF4-FFF2-40B4-BE49-F238E27FC236}">
                <a16:creationId xmlns="" xmlns:a16="http://schemas.microsoft.com/office/drawing/2014/main" id="{F91F0225-BA94-49D4-91B2-1798F5CFD56A}"/>
              </a:ext>
            </a:extLst>
          </p:cNvPr>
          <p:cNvSpPr/>
          <p:nvPr/>
        </p:nvSpPr>
        <p:spPr>
          <a:xfrm>
            <a:off x="179512" y="1711540"/>
            <a:ext cx="1196379" cy="374571"/>
          </a:xfrm>
          <a:prstGeom prst="wedgeRoundRectCallout">
            <a:avLst>
              <a:gd name="adj1" fmla="val 71129"/>
              <a:gd name="adj2" fmla="val 1336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Input data</a:t>
            </a:r>
            <a:endParaRPr lang="zh-CN" altLang="en-US" sz="1600" b="1" dirty="0">
              <a:ln w="10541" cmpd="sng">
                <a:noFill/>
                <a:prstDash val="solid"/>
              </a:ln>
            </a:endParaRPr>
          </a:p>
        </p:txBody>
      </p:sp>
      <p:sp>
        <p:nvSpPr>
          <p:cNvPr id="11" name="对话气泡: 圆角矩形 11">
            <a:extLst>
              <a:ext uri="{FF2B5EF4-FFF2-40B4-BE49-F238E27FC236}">
                <a16:creationId xmlns="" xmlns:a16="http://schemas.microsoft.com/office/drawing/2014/main" id="{F91F0225-BA94-49D4-91B2-1798F5CFD56A}"/>
              </a:ext>
            </a:extLst>
          </p:cNvPr>
          <p:cNvSpPr/>
          <p:nvPr/>
        </p:nvSpPr>
        <p:spPr>
          <a:xfrm>
            <a:off x="44591" y="4102043"/>
            <a:ext cx="1436702" cy="646986"/>
          </a:xfrm>
          <a:prstGeom prst="wedgeRoundRectCallout">
            <a:avLst>
              <a:gd name="adj1" fmla="val 50420"/>
              <a:gd name="adj2" fmla="val 81084"/>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Convolutional block</a:t>
            </a:r>
            <a:endParaRPr lang="zh-CN" altLang="en-US" sz="1600" b="1" dirty="0">
              <a:ln w="10541" cmpd="sng">
                <a:noFill/>
                <a:prstDash val="solid"/>
              </a:ln>
            </a:endParaRPr>
          </a:p>
        </p:txBody>
      </p:sp>
      <p:sp>
        <p:nvSpPr>
          <p:cNvPr id="12" name="对话气泡: 圆角矩形 11">
            <a:extLst>
              <a:ext uri="{FF2B5EF4-FFF2-40B4-BE49-F238E27FC236}">
                <a16:creationId xmlns="" xmlns:a16="http://schemas.microsoft.com/office/drawing/2014/main" id="{F91F0225-BA94-49D4-91B2-1798F5CFD56A}"/>
              </a:ext>
            </a:extLst>
          </p:cNvPr>
          <p:cNvSpPr/>
          <p:nvPr/>
        </p:nvSpPr>
        <p:spPr>
          <a:xfrm>
            <a:off x="7919864" y="3645024"/>
            <a:ext cx="1224136" cy="646986"/>
          </a:xfrm>
          <a:prstGeom prst="wedgeRoundRectCallout">
            <a:avLst>
              <a:gd name="adj1" fmla="val -67891"/>
              <a:gd name="adj2" fmla="val 46487"/>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Activation function</a:t>
            </a:r>
            <a:endParaRPr lang="zh-CN" altLang="en-US" sz="1600" b="1" dirty="0">
              <a:ln w="10541" cmpd="sng">
                <a:noFill/>
                <a:prstDash val="solid"/>
              </a:ln>
            </a:endParaRPr>
          </a:p>
        </p:txBody>
      </p:sp>
      <p:sp>
        <p:nvSpPr>
          <p:cNvPr id="13" name="对话气泡: 圆角矩形 11">
            <a:extLst>
              <a:ext uri="{FF2B5EF4-FFF2-40B4-BE49-F238E27FC236}">
                <a16:creationId xmlns="" xmlns:a16="http://schemas.microsoft.com/office/drawing/2014/main" id="{F91F0225-BA94-49D4-91B2-1798F5CFD56A}"/>
              </a:ext>
            </a:extLst>
          </p:cNvPr>
          <p:cNvSpPr/>
          <p:nvPr/>
        </p:nvSpPr>
        <p:spPr>
          <a:xfrm>
            <a:off x="58092" y="5667920"/>
            <a:ext cx="1436702" cy="374571"/>
          </a:xfrm>
          <a:prstGeom prst="wedgeRoundRectCallout">
            <a:avLst>
              <a:gd name="adj1" fmla="val 56939"/>
              <a:gd name="adj2" fmla="val 105242"/>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Subsampling</a:t>
            </a:r>
            <a:endParaRPr lang="zh-CN" altLang="en-US" sz="1600" b="1" dirty="0">
              <a:ln w="10541" cmpd="sng">
                <a:noFill/>
                <a:prstDash val="solid"/>
              </a:ln>
            </a:endParaRPr>
          </a:p>
        </p:txBody>
      </p:sp>
      <p:sp>
        <p:nvSpPr>
          <p:cNvPr id="14" name="对话气泡: 圆角矩形 11">
            <a:extLst>
              <a:ext uri="{FF2B5EF4-FFF2-40B4-BE49-F238E27FC236}">
                <a16:creationId xmlns="" xmlns:a16="http://schemas.microsoft.com/office/drawing/2014/main" id="{F91F0225-BA94-49D4-91B2-1798F5CFD56A}"/>
              </a:ext>
            </a:extLst>
          </p:cNvPr>
          <p:cNvSpPr/>
          <p:nvPr/>
        </p:nvSpPr>
        <p:spPr>
          <a:xfrm>
            <a:off x="6196067" y="2062240"/>
            <a:ext cx="1224136" cy="646986"/>
          </a:xfrm>
          <a:prstGeom prst="wedgeRoundRectCallout">
            <a:avLst>
              <a:gd name="adj1" fmla="val -63612"/>
              <a:gd name="adj2" fmla="val 44279"/>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Activation function</a:t>
            </a:r>
            <a:endParaRPr lang="zh-CN" altLang="en-US" sz="1600" b="1" dirty="0">
              <a:ln w="10541" cmpd="sng">
                <a:noFill/>
                <a:prstDash val="solid"/>
              </a:ln>
            </a:endParaRPr>
          </a:p>
        </p:txBody>
      </p:sp>
      <p:sp>
        <p:nvSpPr>
          <p:cNvPr id="15" name="对话气泡: 圆角矩形 11">
            <a:extLst>
              <a:ext uri="{FF2B5EF4-FFF2-40B4-BE49-F238E27FC236}">
                <a16:creationId xmlns="" xmlns:a16="http://schemas.microsoft.com/office/drawing/2014/main" id="{F91F0225-BA94-49D4-91B2-1798F5CFD56A}"/>
              </a:ext>
            </a:extLst>
          </p:cNvPr>
          <p:cNvSpPr/>
          <p:nvPr/>
        </p:nvSpPr>
        <p:spPr>
          <a:xfrm>
            <a:off x="7987828" y="4653136"/>
            <a:ext cx="900608" cy="646986"/>
          </a:xfrm>
          <a:prstGeom prst="wedgeRoundRectCallout">
            <a:avLst>
              <a:gd name="adj1" fmla="val -82378"/>
              <a:gd name="adj2" fmla="val 43543"/>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smtClean="0">
                <a:ln w="10541" cmpd="sng">
                  <a:noFill/>
                  <a:prstDash val="solid"/>
                </a:ln>
              </a:rPr>
              <a:t>Size of Output</a:t>
            </a:r>
            <a:endParaRPr lang="zh-CN" altLang="en-US" sz="1600" b="1" dirty="0">
              <a:ln w="10541" cmpd="sng">
                <a:noFill/>
                <a:prstDash val="solid"/>
              </a:ln>
            </a:endParaRPr>
          </a:p>
        </p:txBody>
      </p:sp>
    </p:spTree>
    <p:extLst>
      <p:ext uri="{BB962C8B-B14F-4D97-AF65-F5344CB8AC3E}">
        <p14:creationId xmlns:p14="http://schemas.microsoft.com/office/powerpoint/2010/main" val="366597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61665"/>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rPr>
              <a:t>ASD (Audio Steganalysis Dataset</a:t>
            </a: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2687290" y="1700808"/>
                <a:ext cx="3396878"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𝑀</m:t>
                          </m:r>
                        </m:e>
                        <m:sub>
                          <m:r>
                            <a:rPr lang="en-US" altLang="zh-CN" b="0" i="1" smtClean="0">
                              <a:latin typeface="Cambria Math" panose="02040503050406030204" pitchFamily="18" charset="0"/>
                            </a:rPr>
                            <m:t>𝑡</m:t>
                          </m:r>
                          <m:r>
                            <a:rPr lang="zh-CN" altLang="en-US" i="1">
                              <a:latin typeface="Cambria Math" panose="02040503050406030204" pitchFamily="18" charset="0"/>
                            </a:rPr>
                            <m:t>𝑄𝑀𝐷𝐶𝑇</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0">
                                        <a:latin typeface="Cambria Math" panose="02040503050406030204" pitchFamily="18" charset="0"/>
                                      </a:rPr>
                                      <m:t>1,</m:t>
                                    </m:r>
                                    <m:r>
                                      <a:rPr lang="zh-CN" altLang="en-US" i="1">
                                        <a:latin typeface="Cambria Math" panose="02040503050406030204" pitchFamily="18" charset="0"/>
                                      </a:rPr>
                                      <m:t>𝑗</m:t>
                                    </m:r>
                                  </m:sub>
                                </m:sSub>
                              </m:e>
                            </m:mr>
                            <m:mr>
                              <m:e>
                                <m:r>
                                  <a:rPr lang="zh-CN" altLang="en-US" i="0">
                                    <a:latin typeface="Cambria Math" panose="02040503050406030204" pitchFamily="18" charset="0"/>
                                  </a:rPr>
                                  <m:t>⋮</m:t>
                                </m:r>
                              </m:e>
                              <m:e>
                                <m:r>
                                  <a:rPr lang="zh-CN" altLang="en-US" i="0">
                                    <a:latin typeface="Cambria Math" panose="02040503050406030204" pitchFamily="18" charset="0"/>
                                  </a:rPr>
                                  <m:t>⋱</m:t>
                                </m:r>
                              </m:e>
                              <m:e>
                                <m:r>
                                  <a:rPr lang="zh-CN" altLang="en-US" i="0">
                                    <a:latin typeface="Cambria Math" panose="02040503050406030204" pitchFamily="18" charset="0"/>
                                  </a:rPr>
                                  <m:t>⋮</m:t>
                                </m:r>
                              </m:e>
                            </m:m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e>
                                <m:r>
                                  <a:rPr lang="zh-CN" altLang="en-US" i="0">
                                    <a:latin typeface="Cambria Math" panose="02040503050406030204" pitchFamily="18" charset="0"/>
                                  </a:rPr>
                                  <m:t>⋯</m:t>
                                </m:r>
                              </m:e>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𝑡</m:t>
                                    </m:r>
                                    <m:r>
                                      <a:rPr lang="zh-CN" altLang="en-US" i="1">
                                        <a:latin typeface="Cambria Math" panose="02040503050406030204" pitchFamily="18" charset="0"/>
                                      </a:rPr>
                                      <m:t>𝑄</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mr>
                          </m:m>
                        </m:e>
                      </m:d>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2687290" y="1700808"/>
                <a:ext cx="3396878" cy="984052"/>
              </a:xfrm>
              <a:prstGeom prst="rect">
                <a:avLst/>
              </a:prstGeom>
              <a:blipFill rotWithShape="0">
                <a:blip r:embed="rId3"/>
                <a:stretch>
                  <a:fillRect/>
                </a:stretch>
              </a:blipFill>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1838144300"/>
              </p:ext>
            </p:extLst>
          </p:nvPr>
        </p:nvGraphicFramePr>
        <p:xfrm>
          <a:off x="413283" y="2780928"/>
          <a:ext cx="8496945" cy="3657600"/>
        </p:xfrm>
        <a:graphic>
          <a:graphicData uri="http://schemas.openxmlformats.org/drawingml/2006/table">
            <a:tbl>
              <a:tblPr firstRow="1" bandRow="1">
                <a:tableStyleId>{5C22544A-7EE6-4342-B048-85BDC9FD1C3A}</a:tableStyleId>
              </a:tblPr>
              <a:tblGrid>
                <a:gridCol w="2286509"/>
                <a:gridCol w="2880320"/>
                <a:gridCol w="3330116"/>
              </a:tblGrid>
              <a:tr h="364732">
                <a:tc rowSpan="8">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Dataset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Name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ASD (Audio Steganalysis</a:t>
                      </a:r>
                      <a:r>
                        <a:rPr lang="en-US" altLang="zh-CN" sz="1800" b="0" baseline="0" dirty="0" smtClean="0">
                          <a:solidFill>
                            <a:schemeClr val="tx1"/>
                          </a:solidFill>
                          <a:latin typeface="Times New Roman" panose="02020603050405020304" pitchFamily="18" charset="0"/>
                          <a:cs typeface="Times New Roman" panose="02020603050405020304" pitchFamily="18" charset="0"/>
                        </a:rPr>
                        <a:t> Dataset</a:t>
                      </a:r>
                      <a:r>
                        <a:rPr lang="en-US" altLang="zh-CN" sz="1800" b="0" dirty="0" smtClean="0">
                          <a:solidFill>
                            <a:schemeClr val="tx1"/>
                          </a:solidFill>
                          <a:latin typeface="Times New Roman" panose="02020603050405020304" pitchFamily="18" charset="0"/>
                          <a:cs typeface="Times New Roman" panose="02020603050405020304" pitchFamily="18" charset="0"/>
                        </a:rPr>
                        <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Number</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22671 (increasing…)</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Format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B w="12700" cmpd="sng">
                      <a:noFill/>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WAV</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marL="0" algn="ctr" defTabSz="914400" rtl="0" eaLnBrk="1" latinLnBrk="0" hangingPunct="1"/>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Channel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Stereo</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endParaRPr lang="zh-CN" altLang="en-US"/>
                    </a:p>
                  </a:txBody>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Duration</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10s (384 frames)</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Bitrate</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1411kbps</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Sampling</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Depth</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16bits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Sampling</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Rate</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44100Hz</a:t>
                      </a:r>
                      <a:endParaRPr lang="zh-CN" altLang="en-US" sz="1800" b="0" kern="1200" dirty="0" smtClean="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rowSpan="2">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MP3-Encoder</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Version</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Lame-3.99.5</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Bitrate</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128 / 192 / 256 / 320 kbps, others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77552860"/>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728175650"/>
              </p:ext>
            </p:extLst>
          </p:nvPr>
        </p:nvGraphicFramePr>
        <p:xfrm>
          <a:off x="341276" y="1916832"/>
          <a:ext cx="8640959" cy="370445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first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two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first four 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Average pooling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文本框 7"/>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Fine-tune of the network</a:t>
            </a:r>
            <a:endParaRPr lang="zh-CN" altLang="en-US" sz="2200" dirty="0"/>
          </a:p>
        </p:txBody>
      </p:sp>
      <p:sp>
        <p:nvSpPr>
          <p:cNvPr id="9" name="矩形 8"/>
          <p:cNvSpPr/>
          <p:nvPr/>
        </p:nvSpPr>
        <p:spPr>
          <a:xfrm>
            <a:off x="755576" y="5900027"/>
            <a:ext cx="5290423"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 H=7</a:t>
            </a:r>
          </a:p>
        </p:txBody>
      </p:sp>
      <p:sp>
        <p:nvSpPr>
          <p:cNvPr id="7"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Structure of Network</a:t>
            </a:r>
            <a:endParaRPr lang="en-US" altLang="zh-CN" sz="2800" b="0" dirty="0">
              <a:latin typeface="Times New Roman" panose="02020603050405020304" pitchFamily="18" charset="0"/>
            </a:endParaRPr>
          </a:p>
        </p:txBody>
      </p:sp>
    </p:spTree>
    <p:extLst>
      <p:ext uri="{BB962C8B-B14F-4D97-AF65-F5344CB8AC3E}">
        <p14:creationId xmlns:p14="http://schemas.microsoft.com/office/powerpoint/2010/main" val="1904090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91969464"/>
              </p:ext>
            </p:extLst>
          </p:nvPr>
        </p:nvGraphicFramePr>
        <p:xfrm>
          <a:off x="338042" y="1898496"/>
          <a:ext cx="8640959" cy="37044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stride 2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bottom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8" name="矩形 7"/>
          <p:cNvSpPr/>
          <p:nvPr/>
        </p:nvSpPr>
        <p:spPr>
          <a:xfrm>
            <a:off x="755576" y="5900027"/>
            <a:ext cx="4703724" cy="400110"/>
          </a:xfrm>
          <a:prstGeom prst="rect">
            <a:avLst/>
          </a:prstGeom>
        </p:spPr>
        <p:txBody>
          <a:bodyPr wrap="none">
            <a:spAutoFit/>
          </a:bodyPr>
          <a:lstStyle/>
          <a:p>
            <a:r>
              <a:rPr lang="en-US" altLang="zh-CN" sz="2000" dirty="0" smtClean="0">
                <a:solidFill>
                  <a:srgbClr val="FF0000"/>
                </a:solidFill>
                <a:latin typeface="Times New Roman" panose="02020603050405020304" pitchFamily="18" charset="0"/>
                <a:cs typeface="Times New Roman" panose="02020603050405020304" pitchFamily="18" charset="0"/>
              </a:rPr>
              <a:t>Experimental setting: EECS</a:t>
            </a:r>
            <a:r>
              <a:rPr lang="en-US" altLang="zh-CN" sz="2000" dirty="0" smtClean="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128kbps</a:t>
            </a:r>
            <a:r>
              <a:rPr lang="en-US" altLang="zh-CN" sz="2000" dirty="0">
                <a:solidFill>
                  <a:srgbClr val="FF0000"/>
                </a:solidFill>
                <a:latin typeface="+mj-ea"/>
                <a:ea typeface="+mj-ea"/>
                <a:cs typeface="Times New Roman" panose="02020603050405020304" pitchFamily="18" charset="0"/>
              </a:rPr>
              <a:t>,</a:t>
            </a:r>
            <a:r>
              <a:rPr lang="en-US" altLang="zh-CN" sz="2000" dirty="0" smtClean="0">
                <a:solidFill>
                  <a:srgbClr val="FF0000"/>
                </a:solidFill>
                <a:latin typeface="Times New Roman" panose="02020603050405020304" pitchFamily="18" charset="0"/>
                <a:cs typeface="Times New Roman" panose="02020603050405020304" pitchFamily="18" charset="0"/>
              </a:rPr>
              <a:t> W=2</a:t>
            </a:r>
          </a:p>
        </p:txBody>
      </p:sp>
      <p:sp>
        <p:nvSpPr>
          <p:cNvPr id="9" name="文本框 8"/>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en-US" altLang="zh-CN" sz="2200" dirty="0" smtClean="0">
                <a:latin typeface="Times New Roman" panose="02020603050405020304" pitchFamily="18" charset="0"/>
                <a:cs typeface="Times New Roman" panose="02020603050405020304" pitchFamily="18" charset="0"/>
                <a:sym typeface="+mn-ea"/>
              </a:rPr>
              <a:t> Fine-tune of the network</a:t>
            </a:r>
            <a:endParaRPr lang="zh-CN" altLang="en-US" sz="2200" dirty="0"/>
          </a:p>
        </p:txBody>
      </p:sp>
      <p:sp>
        <p:nvSpPr>
          <p:cNvPr id="10"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454392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918445522"/>
                  </p:ext>
                </p:extLst>
              </p:nvPr>
            </p:nvGraphicFramePr>
            <p:xfrm>
              <a:off x="251520" y="2014056"/>
              <a:ext cx="5256320" cy="4079240"/>
            </p:xfrm>
            <a:graphic>
              <a:graphicData uri="http://schemas.openxmlformats.org/drawingml/2006/table">
                <a:tbl>
                  <a:tblPr firstRow="1" bandRow="1">
                    <a:tableStyleId>{5C22544A-7EE6-4342-B048-85BDC9FD1C3A}</a:tableStyleId>
                  </a:tblPr>
                  <a:tblGrid>
                    <a:gridCol w="792088"/>
                    <a:gridCol w="432048"/>
                    <a:gridCol w="864096"/>
                    <a:gridCol w="792088"/>
                    <a:gridCol w="792000"/>
                    <a:gridCol w="792000"/>
                    <a:gridCol w="792000"/>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𝑐</m:t>
                                    </m:r>
                                  </m:sub>
                                  <m:sup>
                                    <m:r>
                                      <a:rPr lang="en-US" altLang="zh-CN" sz="16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xmlns="" val="1918445522"/>
                  </p:ext>
                </p:extLst>
              </p:nvPr>
            </p:nvGraphicFramePr>
            <p:xfrm>
              <a:off x="251520" y="2014056"/>
              <a:ext cx="5256320" cy="4079240"/>
            </p:xfrm>
            <a:graphic>
              <a:graphicData uri="http://schemas.openxmlformats.org/drawingml/2006/table">
                <a:tbl>
                  <a:tblPr firstRow="1" bandRow="1">
                    <a:tableStyleId>{5C22544A-7EE6-4342-B048-85BDC9FD1C3A}</a:tableStyleId>
                  </a:tblPr>
                  <a:tblGrid>
                    <a:gridCol w="792088"/>
                    <a:gridCol w="432048"/>
                    <a:gridCol w="864096"/>
                    <a:gridCol w="792088"/>
                    <a:gridCol w="792000"/>
                    <a:gridCol w="792000"/>
                    <a:gridCol w="792000"/>
                  </a:tblGrid>
                  <a:tr h="370840">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Bitrate</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W</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Origin</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263846" r="-3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63846" r="-2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463846" r="-100769" b="-1014754"/>
                          </a:stretch>
                        </a:blipFill>
                      </a:tcPr>
                    </a:tc>
                    <a:tc>
                      <a:txBody>
                        <a:bodyPr/>
                        <a:lstStyle/>
                        <a:p>
                          <a:endParaRPr lang="zh-CN"/>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563846" r="-769" b="-1014754"/>
                          </a:stretch>
                        </a:blip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8.75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16.52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23.68</a:t>
                          </a:r>
                          <a:endParaRPr lang="zh-CN" altLang="en-US" sz="1600" b="1" dirty="0" smtClean="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11.70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16.89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14.46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6.94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10.03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6.57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9.65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4.59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6.66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2.42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4.77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7.04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1.99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5.81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2.74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3.95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5">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9.53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25.42</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12.32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18.55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6.08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11.61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16.84</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7.93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12.03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3.89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7.55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11.06</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7.81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3.24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6.29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9.25</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4.26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6.48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vMerge="1">
                      <a:txBody>
                        <a:bodyPr/>
                        <a:lstStyle/>
                        <a:p>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2.58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5.04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latin typeface="Times New Roman" panose="02020603050405020304" pitchFamily="18" charset="0"/>
                              <a:cs typeface="Times New Roman" panose="02020603050405020304" pitchFamily="18" charset="0"/>
                            </a:rPr>
                            <a:t>7.43</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3.40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smtClean="0">
                              <a:solidFill>
                                <a:schemeClr val="tx1"/>
                              </a:solidFill>
                              <a:latin typeface="Times New Roman" panose="02020603050405020304" pitchFamily="18" charset="0"/>
                              <a:cs typeface="Times New Roman" panose="02020603050405020304" pitchFamily="18" charset="0"/>
                            </a:rPr>
                            <a:t>5.20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cxnSp>
        <p:nvCxnSpPr>
          <p:cNvPr id="6" name="直接箭头连接符 5"/>
          <p:cNvCxnSpPr/>
          <p:nvPr/>
        </p:nvCxnSpPr>
        <p:spPr bwMode="auto">
          <a:xfrm>
            <a:off x="7447921" y="3717032"/>
            <a:ext cx="0" cy="6480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矩形 7"/>
              <p:cNvSpPr/>
              <p:nvPr/>
            </p:nvSpPr>
            <p:spPr>
              <a:xfrm>
                <a:off x="7525555" y="3781907"/>
                <a:ext cx="5748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l-GR" altLang="zh-CN"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Δ</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𝑟</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bSup>
                    </m:oMath>
                  </m:oMathPara>
                </a14:m>
                <a:endParaRPr lang="zh-CN" altLang="en-US" sz="24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7525555" y="3781907"/>
                <a:ext cx="574837" cy="461665"/>
              </a:xfrm>
              <a:prstGeom prst="rect">
                <a:avLst/>
              </a:prstGeom>
              <a:blipFill rotWithShape="0">
                <a:blip r:embed="rId4" cstate="print"/>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5" cstate="print"/>
          <a:stretch>
            <a:fillRect/>
          </a:stretch>
        </p:blipFill>
        <p:spPr>
          <a:xfrm>
            <a:off x="5647141" y="4572514"/>
            <a:ext cx="3461363" cy="1802793"/>
          </a:xfrm>
          <a:prstGeom prst="rect">
            <a:avLst/>
          </a:prstGeom>
        </p:spPr>
      </p:pic>
      <p:pic>
        <p:nvPicPr>
          <p:cNvPr id="11" name="图片 10"/>
          <p:cNvPicPr>
            <a:picLocks noChangeAspect="1"/>
          </p:cNvPicPr>
          <p:nvPr/>
        </p:nvPicPr>
        <p:blipFill>
          <a:blip r:embed="rId6" cstate="print"/>
          <a:stretch>
            <a:fillRect/>
          </a:stretch>
        </p:blipFill>
        <p:spPr>
          <a:xfrm>
            <a:off x="5708229" y="1656859"/>
            <a:ext cx="3416051" cy="1802169"/>
          </a:xfrm>
          <a:prstGeom prst="rect">
            <a:avLst/>
          </a:prstGeom>
        </p:spPr>
      </p:pic>
      <p:sp>
        <p:nvSpPr>
          <p:cNvPr id="13"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360899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569409516"/>
              </p:ext>
            </p:extLst>
          </p:nvPr>
        </p:nvGraphicFramePr>
        <p:xfrm>
          <a:off x="251520" y="191683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f</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the high pass filter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88.87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10000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HPF</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sp>
        <p:nvSpPr>
          <p:cNvPr id="8" name="文本框 7"/>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High Pass Filter (HPF)</a:t>
            </a:r>
            <a:endParaRPr lang="zh-CN" altLang="en-US" sz="2200" dirty="0"/>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826036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 Structure of Network</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4. Experiments and 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98955954"/>
              </p:ext>
            </p:extLst>
          </p:nvPr>
        </p:nvGraphicFramePr>
        <p:xfrm>
          <a:off x="251520" y="1905392"/>
          <a:ext cx="8640959" cy="123557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g</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Remove</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all 1 × 1 convolutional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86.73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6" name="文本框 5"/>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1x1 Convolutional Layer</a:t>
            </a:r>
            <a:endParaRPr lang="zh-CN" altLang="en-US" sz="2200" dirty="0"/>
          </a:p>
        </p:txBody>
      </p:sp>
      <p:sp>
        <p:nvSpPr>
          <p:cNvPr id="9" name="文本框 8"/>
          <p:cNvSpPr txBox="1"/>
          <p:nvPr/>
        </p:nvSpPr>
        <p:spPr>
          <a:xfrm>
            <a:off x="527050" y="4509120"/>
            <a:ext cx="6781254" cy="115057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Something about</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mn-ea"/>
              </a:rPr>
              <a:t>1x1 </a:t>
            </a:r>
            <a:r>
              <a:rPr lang="en-US" altLang="zh-CN" b="1" dirty="0" smtClean="0">
                <a:latin typeface="Times New Roman" panose="02020603050405020304" pitchFamily="18" charset="0"/>
                <a:cs typeface="Times New Roman" panose="02020603050405020304" pitchFamily="18" charset="0"/>
                <a:sym typeface="+mn-ea"/>
              </a:rPr>
              <a:t>Conv</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p:txBody>
      </p:sp>
      <p:pic>
        <p:nvPicPr>
          <p:cNvPr id="10" name="图片 9"/>
          <p:cNvPicPr>
            <a:picLocks noChangeAspect="1"/>
          </p:cNvPicPr>
          <p:nvPr/>
        </p:nvPicPr>
        <p:blipFill>
          <a:blip r:embed="rId3" cstate="print"/>
          <a:stretch>
            <a:fillRect/>
          </a:stretch>
        </p:blipFill>
        <p:spPr>
          <a:xfrm>
            <a:off x="7291894" y="3284984"/>
            <a:ext cx="1580012" cy="2691411"/>
          </a:xfrm>
          <a:prstGeom prst="rect">
            <a:avLst/>
          </a:prstGeom>
        </p:spPr>
      </p:pic>
      <p:pic>
        <p:nvPicPr>
          <p:cNvPr id="11" name="图片 10"/>
          <p:cNvPicPr>
            <a:picLocks noChangeAspect="1"/>
          </p:cNvPicPr>
          <p:nvPr/>
        </p:nvPicPr>
        <p:blipFill>
          <a:blip r:embed="rId4" cstate="print"/>
          <a:stretch>
            <a:fillRect/>
          </a:stretch>
        </p:blipFill>
        <p:spPr>
          <a:xfrm>
            <a:off x="5220072" y="3752796"/>
            <a:ext cx="1575123" cy="1755785"/>
          </a:xfrm>
          <a:prstGeom prst="rect">
            <a:avLst/>
          </a:prstGeom>
        </p:spPr>
      </p:pic>
      <p:sp>
        <p:nvSpPr>
          <p:cNvPr id="12" name="矩形 11"/>
          <p:cNvSpPr/>
          <p:nvPr/>
        </p:nvSpPr>
        <p:spPr bwMode="auto">
          <a:xfrm>
            <a:off x="7270094" y="4165450"/>
            <a:ext cx="1632694" cy="391515"/>
          </a:xfrm>
          <a:prstGeom prst="rect">
            <a:avLst/>
          </a:prstGeom>
          <a:noFill/>
          <a:ln w="28575"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rgbClr val="FF0000"/>
              </a:solidFill>
              <a:effectLst/>
              <a:latin typeface="Times New Roman" pitchFamily="18" charset="0"/>
              <a:ea typeface="宋体" pitchFamily="2" charset="-122"/>
            </a:endParaRPr>
          </a:p>
        </p:txBody>
      </p:sp>
      <p:sp>
        <p:nvSpPr>
          <p:cNvPr id="14"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556393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Batch Normalization Layer (BN)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2494142682"/>
              </p:ext>
            </p:extLst>
          </p:nvPr>
        </p:nvGraphicFramePr>
        <p:xfrm>
          <a:off x="251520" y="1916832"/>
          <a:ext cx="8640959" cy="288149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b</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group</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84.51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c</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two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87.13</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4500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the batch normalization layers in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first four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groups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79.46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12000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e</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Remove all batch normalization layers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50.67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909517"/>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BN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Accelerate the training</a:t>
            </a:r>
            <a:r>
              <a:rPr lang="en-US" altLang="zh-CN" dirty="0" smtClean="0">
                <a:latin typeface="Times New Roman" panose="02020603050405020304" pitchFamily="18" charset="0"/>
                <a:cs typeface="Times New Roman" panose="02020603050405020304" pitchFamily="18" charset="0"/>
              </a:rPr>
              <a:t> 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Boost the performance </a:t>
            </a:r>
            <a:r>
              <a:rPr lang="en-US" altLang="zh-CN" dirty="0" smtClean="0">
                <a:latin typeface="Times New Roman" panose="02020603050405020304" pitchFamily="18" charset="0"/>
                <a:cs typeface="Times New Roman" panose="02020603050405020304" pitchFamily="18" charset="0"/>
              </a:rPr>
              <a:t>of the network</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Redundant</a:t>
            </a:r>
            <a:r>
              <a:rPr lang="en-US" altLang="zh-CN" dirty="0" smtClean="0">
                <a:latin typeface="Times New Roman" panose="02020603050405020304" pitchFamily="18" charset="0"/>
                <a:cs typeface="Times New Roman" panose="02020603050405020304" pitchFamily="18" charset="0"/>
              </a:rPr>
              <a:t> BN </a:t>
            </a:r>
            <a:r>
              <a:rPr lang="en-US" altLang="zh-CN" dirty="0">
                <a:latin typeface="Times New Roman" panose="02020603050405020304" pitchFamily="18" charset="0"/>
                <a:cs typeface="Times New Roman" panose="02020603050405020304" pitchFamily="18" charset="0"/>
              </a:rPr>
              <a:t>layers will </a:t>
            </a:r>
            <a:r>
              <a:rPr lang="en-US" altLang="zh-CN" b="1" dirty="0">
                <a:latin typeface="Times New Roman" panose="02020603050405020304" pitchFamily="18" charset="0"/>
                <a:cs typeface="Times New Roman" panose="02020603050405020304" pitchFamily="18" charset="0"/>
              </a:rPr>
              <a:t>decrease</a:t>
            </a:r>
            <a:r>
              <a:rPr lang="en-US" altLang="zh-CN" dirty="0">
                <a:latin typeface="Times New Roman" panose="02020603050405020304" pitchFamily="18" charset="0"/>
                <a:cs typeface="Times New Roman" panose="02020603050405020304" pitchFamily="18" charset="0"/>
              </a:rPr>
              <a:t> the accuracy </a:t>
            </a:r>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159476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Pooling layer</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3122784726"/>
              </p:ext>
            </p:extLst>
          </p:nvPr>
        </p:nvGraphicFramePr>
        <p:xfrm>
          <a:off x="251520" y="1899672"/>
          <a:ext cx="8640959" cy="1601336"/>
        </p:xfrm>
        <a:graphic>
          <a:graphicData uri="http://schemas.openxmlformats.org/drawingml/2006/table">
            <a:tbl>
              <a:tblPr firstRow="1" bandRow="1">
                <a:tableStyleId>{5C22544A-7EE6-4342-B048-85BDC9FD1C3A}</a:tableStyleId>
              </a:tblPr>
              <a:tblGrid>
                <a:gridCol w="446946"/>
                <a:gridCol w="5872010"/>
                <a:gridCol w="1152128"/>
                <a:gridCol w="1169875"/>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82880">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h</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Average pooling</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layer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56.21</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82880">
                <a:tc>
                  <a:txBody>
                    <a:bodyPr/>
                    <a:lstStyle/>
                    <a:p>
                      <a:pPr algn="ctr"/>
                      <a:r>
                        <a:rPr lang="en-US" altLang="zh-CN" sz="1800" dirty="0" err="1" smtClean="0">
                          <a:solidFill>
                            <a:schemeClr val="tx1"/>
                          </a:solidFill>
                          <a:latin typeface="Times New Roman" panose="02020603050405020304" pitchFamily="18" charset="0"/>
                          <a:cs typeface="Times New Roman" panose="02020603050405020304" pitchFamily="18" charset="0"/>
                        </a:rPr>
                        <a:t>i</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Convolutional layer with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stride 2</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is used for subsampling</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60.75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pooling</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Max </a:t>
            </a:r>
            <a:r>
              <a:rPr lang="en-US" altLang="zh-CN" b="1" dirty="0">
                <a:latin typeface="Times New Roman" panose="02020603050405020304" pitchFamily="18" charset="0"/>
                <a:cs typeface="Times New Roman" panose="02020603050405020304" pitchFamily="18" charset="0"/>
              </a:rPr>
              <a:t>pooling</a:t>
            </a:r>
            <a:r>
              <a:rPr lang="en-US" altLang="zh-CN" dirty="0">
                <a:latin typeface="Times New Roman" panose="02020603050405020304" pitchFamily="18" charset="0"/>
                <a:cs typeface="Times New Roman" panose="02020603050405020304" pitchFamily="18" charset="0"/>
              </a:rPr>
              <a:t> layer is </a:t>
            </a:r>
            <a:r>
              <a:rPr lang="en-US" altLang="zh-CN" dirty="0" smtClean="0">
                <a:latin typeface="Times New Roman" panose="02020603050405020304" pitchFamily="18" charset="0"/>
                <a:cs typeface="Times New Roman" panose="02020603050405020304" pitchFamily="18" charset="0"/>
              </a:rPr>
              <a:t>more applicable  to MP3 steganalysis</a:t>
            </a:r>
            <a:endParaRPr lang="en-US" altLang="zh-CN" dirty="0">
              <a:latin typeface="Times New Roman" panose="02020603050405020304" pitchFamily="18" charset="0"/>
              <a:cs typeface="Times New Roman" panose="02020603050405020304" pitchFamily="18" charset="0"/>
            </a:endParaRPr>
          </a:p>
        </p:txBody>
      </p:sp>
      <p:sp>
        <p:nvSpPr>
          <p:cNvPr id="8" name="矩形 7"/>
          <p:cNvSpPr/>
          <p:nvPr/>
        </p:nvSpPr>
        <p:spPr>
          <a:xfrm>
            <a:off x="7092280" y="3735313"/>
            <a:ext cx="1497526" cy="523220"/>
          </a:xfrm>
          <a:prstGeom prst="rect">
            <a:avLst/>
          </a:prstGeom>
        </p:spPr>
        <p:txBody>
          <a:bodyPr wrap="none">
            <a:spAutoFit/>
          </a:bodyPr>
          <a:lstStyle/>
          <a:p>
            <a:r>
              <a:rPr kumimoji="1" lang="en-US" altLang="zh-CN" sz="2800" dirty="0">
                <a:solidFill>
                  <a:srgbClr val="FF0000"/>
                </a:solidFill>
                <a:latin typeface="Times New Roman" panose="02020603050405020304" pitchFamily="18" charset="0"/>
                <a:cs typeface="Times New Roman" panose="02020603050405020304" pitchFamily="18" charset="0"/>
              </a:rPr>
              <a:t>“texture”</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862907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ABS layer</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2829437867"/>
              </p:ext>
            </p:extLst>
          </p:nvPr>
        </p:nvGraphicFramePr>
        <p:xfrm>
          <a:off x="251520" y="1898496"/>
          <a:ext cx="8640959" cy="160133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k</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top</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87.66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l</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Introduce the ABS layer at the </a:t>
                      </a:r>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bottom</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88.35</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5125541"/>
            <a:ext cx="6781254" cy="161582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ABS</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ABS layer is bad for performance improvement, which </a:t>
            </a:r>
            <a:r>
              <a:rPr lang="en-US" altLang="zh-CN" b="1" dirty="0" smtClean="0">
                <a:latin typeface="Times New Roman" panose="02020603050405020304" pitchFamily="18" charset="0"/>
                <a:cs typeface="Times New Roman" panose="02020603050405020304" pitchFamily="18" charset="0"/>
              </a:rPr>
              <a:t>may</a:t>
            </a:r>
            <a:r>
              <a:rPr lang="en-US" altLang="zh-CN" dirty="0" smtClean="0">
                <a:latin typeface="Times New Roman" panose="02020603050405020304" pitchFamily="18" charset="0"/>
                <a:cs typeface="Times New Roman" panose="02020603050405020304" pitchFamily="18" charset="0"/>
              </a:rPr>
              <a:t> because the introduction of ABS layer </a:t>
            </a:r>
            <a:r>
              <a:rPr lang="en-US" altLang="zh-CN" b="1" dirty="0" smtClean="0">
                <a:latin typeface="Times New Roman" panose="02020603050405020304" pitchFamily="18" charset="0"/>
                <a:cs typeface="Times New Roman" panose="02020603050405020304" pitchFamily="18" charset="0"/>
              </a:rPr>
              <a:t>reduce the difference between cover and stego</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矩形 7"/>
              <p:cNvSpPr/>
              <p:nvPr/>
            </p:nvSpPr>
            <p:spPr>
              <a:xfrm>
                <a:off x="527050" y="3828167"/>
                <a:ext cx="3011244" cy="824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𝑄𝑀𝐷𝐶𝑇</m:t>
                          </m:r>
                        </m:sub>
                        <m:sup>
                          <m:r>
                            <a:rPr lang="en-US" altLang="zh-CN" b="0" i="1" smtClean="0">
                              <a:latin typeface="Cambria Math" panose="02040503050406030204" pitchFamily="18" charset="0"/>
                            </a:rPr>
                            <m:t>𝑐𝑜𝑣𝑒𝑟</m:t>
                          </m:r>
                        </m:sup>
                      </m:sSubSup>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1</m:t>
                                </m:r>
                              </m:e>
                              <m:e>
                                <m:r>
                                  <a:rPr lang="en-US" altLang="zh-CN"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2</m:t>
                                </m:r>
                              </m:e>
                            </m:mr>
                            <m:mr>
                              <m:e>
                                <m:r>
                                  <a:rPr lang="en-US" altLang="zh-CN" b="0" i="1" smtClean="0">
                                    <a:latin typeface="Cambria Math" panose="02040503050406030204" pitchFamily="18" charset="0"/>
                                  </a:rPr>
                                  <m:t>5</m:t>
                                </m:r>
                              </m:e>
                              <m:e>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solidFill>
                                      <a:srgbClr val="FF0000"/>
                                    </a:solidFill>
                                    <a:latin typeface="Cambria Math" panose="02040503050406030204" pitchFamily="18" charset="0"/>
                                  </a:rPr>
                                  <m:t>1</m:t>
                                </m:r>
                              </m:e>
                            </m:mr>
                          </m:m>
                        </m:e>
                      </m:d>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527050" y="3828167"/>
                <a:ext cx="3011244" cy="82496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5881235" y="3828167"/>
                <a:ext cx="3011244" cy="824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solidFill>
                                      <a:srgbClr val="FF0000"/>
                                    </a:solidFill>
                                    <a:latin typeface="Cambria Math" panose="02040503050406030204" pitchFamily="18" charset="0"/>
                                  </a:rPr>
                                  <m:t>1</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1</m:t>
                                </m:r>
                              </m:e>
                            </m:m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1</m:t>
                                </m:r>
                              </m:e>
                              <m:e>
                                <m:r>
                                  <a:rPr lang="en-US" altLang="zh-CN" b="0" i="1" smtClean="0">
                                    <a:solidFill>
                                      <a:srgbClr val="FF0000"/>
                                    </a:solidFill>
                                    <a:latin typeface="Cambria Math" panose="02040503050406030204" pitchFamily="18" charset="0"/>
                                  </a:rPr>
                                  <m:t>2</m:t>
                                </m:r>
                              </m:e>
                            </m:mr>
                            <m:mr>
                              <m:e>
                                <m:r>
                                  <a:rPr lang="en-US" altLang="zh-CN" b="0" i="1" smtClean="0">
                                    <a:latin typeface="Cambria Math" panose="02040503050406030204" pitchFamily="18" charset="0"/>
                                  </a:rPr>
                                  <m:t>5</m:t>
                                </m:r>
                              </m:e>
                              <m:e>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solidFill>
                                      <a:srgbClr val="FF0000"/>
                                    </a:solidFill>
                                    <a:latin typeface="Cambria Math" panose="02040503050406030204" pitchFamily="18" charset="0"/>
                                  </a:rPr>
                                  <m:t>−1</m:t>
                                </m:r>
                              </m:e>
                            </m:mr>
                          </m:m>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𝑀</m:t>
                          </m:r>
                        </m:e>
                        <m:sub>
                          <m:r>
                            <a:rPr lang="en-US" altLang="zh-CN" i="1">
                              <a:latin typeface="Cambria Math" panose="02040503050406030204" pitchFamily="18" charset="0"/>
                            </a:rPr>
                            <m:t>𝑄𝑀𝐷𝐶𝑇</m:t>
                          </m:r>
                        </m:sub>
                        <m:sup>
                          <m:r>
                            <a:rPr lang="en-US" altLang="zh-CN" b="0" i="1" smtClean="0">
                              <a:latin typeface="Cambria Math" panose="02040503050406030204" pitchFamily="18" charset="0"/>
                            </a:rPr>
                            <m:t>𝑠𝑡𝑒𝑔𝑜</m:t>
                          </m:r>
                        </m:sup>
                      </m:sSubSup>
                    </m:oMath>
                  </m:oMathPara>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5881235" y="3828167"/>
                <a:ext cx="3011244" cy="824969"/>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979101" y="3828167"/>
                <a:ext cx="1365310" cy="8249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2</m:t>
                                </m:r>
                              </m:e>
                              <m:e>
                                <m:r>
                                  <a:rPr lang="en-US" altLang="zh-CN" i="1">
                                    <a:latin typeface="Cambria Math" panose="02040503050406030204" pitchFamily="18" charset="0"/>
                                  </a:rPr>
                                  <m:t>1</m:t>
                                </m:r>
                              </m:e>
                            </m:mr>
                            <m:mr>
                              <m:e>
                                <m:r>
                                  <a:rPr lang="en-US" altLang="zh-CN" i="1">
                                    <a:latin typeface="Cambria Math" panose="02040503050406030204" pitchFamily="18" charset="0"/>
                                  </a:rPr>
                                  <m:t>6</m:t>
                                </m:r>
                              </m:e>
                              <m:e>
                                <m:r>
                                  <a:rPr lang="en-US" altLang="zh-CN" i="1">
                                    <a:latin typeface="Cambria Math" panose="02040503050406030204" pitchFamily="18" charset="0"/>
                                  </a:rPr>
                                  <m:t>1</m:t>
                                </m:r>
                              </m:e>
                              <m:e>
                                <m:r>
                                  <a:rPr lang="en-US" altLang="zh-CN" b="0" i="1" smtClean="0">
                                    <a:latin typeface="Cambria Math" panose="02040503050406030204" pitchFamily="18" charset="0"/>
                                  </a:rPr>
                                  <m:t>2</m:t>
                                </m:r>
                              </m:e>
                            </m:mr>
                            <m:mr>
                              <m:e>
                                <m:r>
                                  <a:rPr lang="en-US" altLang="zh-CN" i="1">
                                    <a:latin typeface="Cambria Math" panose="02040503050406030204" pitchFamily="18" charset="0"/>
                                  </a:rPr>
                                  <m:t>5</m:t>
                                </m:r>
                              </m:e>
                              <m:e>
                                <m:r>
                                  <a:rPr lang="en-US" altLang="zh-CN" i="1">
                                    <a:latin typeface="Cambria Math" panose="02040503050406030204" pitchFamily="18" charset="0"/>
                                  </a:rPr>
                                  <m:t>3</m:t>
                                </m:r>
                              </m:e>
                              <m:e>
                                <m:r>
                                  <a:rPr lang="en-US" altLang="zh-CN" i="1">
                                    <a:latin typeface="Cambria Math" panose="02040503050406030204" pitchFamily="18" charset="0"/>
                                  </a:rPr>
                                  <m:t>1</m:t>
                                </m:r>
                              </m:e>
                            </m:mr>
                          </m:m>
                        </m:e>
                      </m:d>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979101" y="3828167"/>
                <a:ext cx="1365310" cy="824969"/>
              </a:xfrm>
              <a:prstGeom prst="rect">
                <a:avLst/>
              </a:prstGeom>
              <a:blipFill rotWithShape="0">
                <a:blip r:embed="rId5" cstate="print"/>
                <a:stretch>
                  <a:fillRect/>
                </a:stretch>
              </a:blipFill>
            </p:spPr>
            <p:txBody>
              <a:bodyPr/>
              <a:lstStyle/>
              <a:p>
                <a:r>
                  <a:rPr lang="zh-CN" altLang="en-US">
                    <a:noFill/>
                  </a:rPr>
                  <a:t> </a:t>
                </a:r>
              </a:p>
            </p:txBody>
          </p:sp>
        </mc:Fallback>
      </mc:AlternateContent>
      <p:cxnSp>
        <p:nvCxnSpPr>
          <p:cNvPr id="10" name="直接箭头连接符 9"/>
          <p:cNvCxnSpPr/>
          <p:nvPr/>
        </p:nvCxnSpPr>
        <p:spPr bwMode="auto">
          <a:xfrm>
            <a:off x="3419872" y="4240651"/>
            <a:ext cx="440807"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H="1">
            <a:off x="5468988" y="4240651"/>
            <a:ext cx="440807" cy="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4" name="矩形 13"/>
          <p:cNvSpPr/>
          <p:nvPr/>
        </p:nvSpPr>
        <p:spPr>
          <a:xfrm>
            <a:off x="3302213" y="3863234"/>
            <a:ext cx="63350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sym typeface="+mn-ea"/>
              </a:rPr>
              <a:t>ABS</a:t>
            </a:r>
            <a:endParaRPr lang="zh-CN" altLang="en-US" dirty="0"/>
          </a:p>
        </p:txBody>
      </p:sp>
      <p:sp>
        <p:nvSpPr>
          <p:cNvPr id="15" name="矩形 14"/>
          <p:cNvSpPr/>
          <p:nvPr/>
        </p:nvSpPr>
        <p:spPr>
          <a:xfrm>
            <a:off x="5372637" y="3863234"/>
            <a:ext cx="63350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sym typeface="+mn-ea"/>
              </a:rPr>
              <a:t>ABS</a:t>
            </a:r>
            <a:endParaRPr lang="zh-CN" altLang="en-US" dirty="0"/>
          </a:p>
        </p:txBody>
      </p:sp>
      <p:sp>
        <p:nvSpPr>
          <p:cNvPr id="1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1631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Activation function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2864129437"/>
              </p:ext>
            </p:extLst>
          </p:nvPr>
        </p:nvGraphicFramePr>
        <p:xfrm>
          <a:off x="251520" y="1898496"/>
          <a:ext cx="8640959" cy="187565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m</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 and introduce the</a:t>
                      </a:r>
                      <a:r>
                        <a:rPr lang="en-US" altLang="zh-CN" sz="1800" b="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ABS layer at the top of HPF layer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58.27</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all the activation function Tanh with ReLu</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51.09</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5517232"/>
            <a:ext cx="6781254"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sym typeface="+mn-ea"/>
              </a:rPr>
              <a:t>activation function</a:t>
            </a:r>
            <a:r>
              <a:rPr lang="en-US" altLang="zh-CN" dirty="0" smtClean="0">
                <a:latin typeface="Times New Roman" panose="02020603050405020304" pitchFamily="18" charset="0"/>
                <a:cs typeface="Times New Roman" panose="02020603050405020304" pitchFamily="18" charset="0"/>
              </a:rPr>
              <a:t> layer</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The activation function </a:t>
            </a:r>
            <a:r>
              <a:rPr lang="en-US" altLang="zh-CN" b="1" dirty="0" smtClean="0">
                <a:latin typeface="Times New Roman" panose="02020603050405020304" pitchFamily="18" charset="0"/>
                <a:cs typeface="Times New Roman" panose="02020603050405020304" pitchFamily="18" charset="0"/>
              </a:rPr>
              <a:t>Tanh</a:t>
            </a:r>
            <a:r>
              <a:rPr lang="en-US" altLang="zh-CN" dirty="0" smtClean="0">
                <a:latin typeface="Times New Roman" panose="02020603050405020304" pitchFamily="18" charset="0"/>
                <a:cs typeface="Times New Roman" panose="02020603050405020304" pitchFamily="18" charset="0"/>
              </a:rPr>
              <a:t> with </a:t>
            </a:r>
            <a:r>
              <a:rPr lang="en-US" altLang="zh-CN" dirty="0" smtClean="0">
                <a:solidFill>
                  <a:srgbClr val="FF0000"/>
                </a:solidFill>
                <a:latin typeface="Times New Roman" panose="02020603050405020304" pitchFamily="18" charset="0"/>
                <a:cs typeface="Times New Roman" panose="02020603050405020304" pitchFamily="18" charset="0"/>
              </a:rPr>
              <a:t>finite range</a:t>
            </a:r>
            <a:r>
              <a:rPr lang="en-US" altLang="zh-CN" dirty="0" smtClean="0">
                <a:latin typeface="Times New Roman" panose="02020603050405020304" pitchFamily="18" charset="0"/>
                <a:cs typeface="Times New Roman" panose="02020603050405020304" pitchFamily="18" charset="0"/>
              </a:rPr>
              <a:t> is </a:t>
            </a:r>
            <a:r>
              <a:rPr lang="en-US" altLang="zh-CN" b="1" dirty="0" smtClean="0">
                <a:latin typeface="Times New Roman" panose="02020603050405020304" pitchFamily="18" charset="0"/>
                <a:cs typeface="Times New Roman" panose="02020603050405020304" pitchFamily="18" charset="0"/>
              </a:rPr>
              <a:t>more applicable</a:t>
            </a:r>
            <a:r>
              <a:rPr lang="en-US" altLang="zh-CN" dirty="0" smtClean="0">
                <a:latin typeface="Times New Roman" panose="02020603050405020304" pitchFamily="18" charset="0"/>
                <a:cs typeface="Times New Roman" panose="02020603050405020304" pitchFamily="18" charset="0"/>
              </a:rPr>
              <a:t> to the MP3 steganalysis</a:t>
            </a:r>
            <a:endParaRPr lang="en-US" altLang="zh-CN"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cstate="print"/>
          <a:stretch>
            <a:fillRect/>
          </a:stretch>
        </p:blipFill>
        <p:spPr>
          <a:xfrm>
            <a:off x="1397397" y="3838543"/>
            <a:ext cx="2520280" cy="1614297"/>
          </a:xfrm>
          <a:prstGeom prst="rect">
            <a:avLst/>
          </a:prstGeom>
        </p:spPr>
      </p:pic>
      <p:pic>
        <p:nvPicPr>
          <p:cNvPr id="3" name="图片 2"/>
          <p:cNvPicPr>
            <a:picLocks noChangeAspect="1"/>
          </p:cNvPicPr>
          <p:nvPr/>
        </p:nvPicPr>
        <p:blipFill>
          <a:blip r:embed="rId4" cstate="print"/>
          <a:stretch>
            <a:fillRect/>
          </a:stretch>
        </p:blipFill>
        <p:spPr>
          <a:xfrm>
            <a:off x="5364088" y="3838543"/>
            <a:ext cx="2390546" cy="1612800"/>
          </a:xfrm>
          <a:prstGeom prst="rect">
            <a:avLst/>
          </a:prstGeom>
        </p:spPr>
      </p:pic>
      <p:sp>
        <p:nvSpPr>
          <p:cNvPr id="9"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700893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size of convolutional kernel</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563324536"/>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52109">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j</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Replace the convolutional kernel with 5 × 5 kernel</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90.36</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9000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869160"/>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size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convolutional kernel</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b="1" dirty="0" smtClean="0">
                <a:latin typeface="Times New Roman" panose="02020603050405020304" pitchFamily="18" charset="0"/>
                <a:cs typeface="Times New Roman" panose="02020603050405020304" pitchFamily="18" charset="0"/>
              </a:rPr>
              <a:t>3x3</a:t>
            </a:r>
            <a:r>
              <a:rPr lang="en-US" altLang="zh-CN" dirty="0" smtClean="0">
                <a:latin typeface="Times New Roman" panose="02020603050405020304" pitchFamily="18" charset="0"/>
                <a:cs typeface="Times New Roman" panose="02020603050405020304" pitchFamily="18" charset="0"/>
              </a:rPr>
              <a:t> convolutional kernel </a:t>
            </a:r>
            <a:r>
              <a:rPr lang="en-US" altLang="zh-CN" dirty="0">
                <a:latin typeface="Times New Roman" panose="02020603050405020304" pitchFamily="18" charset="0"/>
                <a:cs typeface="Times New Roman" panose="02020603050405020304" pitchFamily="18" charset="0"/>
              </a:rPr>
              <a:t>is </a:t>
            </a:r>
            <a:r>
              <a:rPr lang="en-US" altLang="zh-CN" b="1" dirty="0">
                <a:latin typeface="Times New Roman" panose="02020603050405020304" pitchFamily="18" charset="0"/>
                <a:cs typeface="Times New Roman" panose="02020603050405020304" pitchFamily="18" charset="0"/>
              </a:rPr>
              <a:t>effective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for MP3 steganalysis</a:t>
            </a:r>
            <a:endParaRPr lang="en-US" altLang="zh-CN" b="1" dirty="0">
              <a:latin typeface="Times New Roman" panose="02020603050405020304" pitchFamily="18" charset="0"/>
              <a:cs typeface="Times New Roman" panose="02020603050405020304" pitchFamily="18" charset="0"/>
            </a:endParaRPr>
          </a:p>
        </p:txBody>
      </p:sp>
      <p:sp>
        <p:nvSpPr>
          <p:cNvPr id="8"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3321369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The depth of network</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3396220561"/>
              </p:ext>
            </p:extLst>
          </p:nvPr>
        </p:nvGraphicFramePr>
        <p:xfrm>
          <a:off x="251520" y="1898496"/>
          <a:ext cx="8640959" cy="1235576"/>
        </p:xfrm>
        <a:graphic>
          <a:graphicData uri="http://schemas.openxmlformats.org/drawingml/2006/table">
            <a:tbl>
              <a:tblPr firstRow="1" bandRow="1">
                <a:tableStyleId>{5C22544A-7EE6-4342-B048-85BDC9FD1C3A}</a:tableStyleId>
              </a:tblPr>
              <a:tblGrid>
                <a:gridCol w="446946"/>
                <a:gridCol w="5875244"/>
                <a:gridCol w="1152128"/>
                <a:gridCol w="1166641"/>
              </a:tblGrid>
              <a:tr h="504056">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ID</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solidFill>
                            <a:schemeClr val="tx1"/>
                          </a:solidFill>
                          <a:latin typeface="Times New Roman" panose="02020603050405020304" pitchFamily="18" charset="0"/>
                          <a:cs typeface="Times New Roman" panose="02020603050405020304" pitchFamily="18" charset="0"/>
                        </a:rPr>
                        <a:t>The description of the modification</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Accuracy</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Iterations</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52109">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The proposed network</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90.39</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5000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176055">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o</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l"/>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Deepen the network to 7 blocks</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88.54</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dirty="0" smtClean="0">
                          <a:solidFill>
                            <a:schemeClr val="tx1"/>
                          </a:solidFill>
                          <a:latin typeface="Times New Roman" panose="02020603050405020304" pitchFamily="18" charset="0"/>
                          <a:cs typeface="Times New Roman" panose="02020603050405020304" pitchFamily="18" charset="0"/>
                        </a:rPr>
                        <a:t>7500</a:t>
                      </a:r>
                      <a:endParaRPr lang="zh-CN" altLang="en-US" sz="180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文本框 6"/>
          <p:cNvSpPr txBox="1"/>
          <p:nvPr/>
        </p:nvSpPr>
        <p:spPr>
          <a:xfrm>
            <a:off x="527050" y="4797152"/>
            <a:ext cx="6781254" cy="7848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Something about</a:t>
            </a:r>
            <a:r>
              <a:rPr lang="en-US" altLang="zh-CN" b="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sym typeface="+mn-ea"/>
              </a:rPr>
              <a:t>the</a:t>
            </a:r>
            <a:r>
              <a:rPr lang="en-US" altLang="zh-CN" b="1" dirty="0" smtClean="0">
                <a:latin typeface="Times New Roman" panose="02020603050405020304" pitchFamily="18" charset="0"/>
                <a:cs typeface="Times New Roman" panose="02020603050405020304" pitchFamily="18" charset="0"/>
                <a:sym typeface="+mn-ea"/>
              </a:rPr>
              <a:t> depth </a:t>
            </a:r>
            <a:r>
              <a:rPr lang="en-US" altLang="zh-CN" dirty="0" smtClean="0">
                <a:latin typeface="Times New Roman" panose="02020603050405020304" pitchFamily="18" charset="0"/>
                <a:cs typeface="Times New Roman" panose="02020603050405020304" pitchFamily="18" charset="0"/>
                <a:sym typeface="+mn-ea"/>
              </a:rPr>
              <a:t>of</a:t>
            </a:r>
            <a:r>
              <a:rPr lang="en-US" altLang="zh-CN" b="1" dirty="0" smtClean="0">
                <a:latin typeface="Times New Roman" panose="02020603050405020304" pitchFamily="18" charset="0"/>
                <a:cs typeface="Times New Roman" panose="02020603050405020304" pitchFamily="18" charset="0"/>
                <a:sym typeface="+mn-ea"/>
              </a:rPr>
              <a:t> network</a:t>
            </a:r>
          </a:p>
          <a:p>
            <a:pPr marL="342900" indent="-342900">
              <a:lnSpc>
                <a:spcPct val="150000"/>
              </a:lnSpc>
              <a:buAutoNum type="arabicPeriod"/>
            </a:pPr>
            <a:r>
              <a:rPr lang="en-US" altLang="zh-CN" dirty="0" smtClean="0">
                <a:latin typeface="Times New Roman" panose="02020603050405020304" pitchFamily="18" charset="0"/>
                <a:cs typeface="Times New Roman" panose="02020603050405020304" pitchFamily="18" charset="0"/>
              </a:rPr>
              <a:t>Better accuracy is not from the network </a:t>
            </a:r>
            <a:r>
              <a:rPr lang="en-US" altLang="zh-CN" dirty="0" smtClean="0"/>
              <a:t>stack </a:t>
            </a:r>
            <a:r>
              <a:rPr lang="en-US" altLang="zh-CN" dirty="0"/>
              <a:t>or </a:t>
            </a:r>
            <a:r>
              <a:rPr lang="en-US" altLang="zh-CN" dirty="0" smtClean="0"/>
              <a:t>deepening simply</a:t>
            </a:r>
            <a:endParaRPr lang="en-US" altLang="zh-CN" b="1" dirty="0">
              <a:latin typeface="Times New Roman" panose="02020603050405020304" pitchFamily="18" charset="0"/>
              <a:cs typeface="Times New Roman" panose="02020603050405020304" pitchFamily="18" charset="0"/>
            </a:endParaRPr>
          </a:p>
        </p:txBody>
      </p:sp>
      <p:sp>
        <p:nvSpPr>
          <p:cNvPr id="8"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Structure of Network</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87216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4. Experiments and </a:t>
            </a:r>
            <a:r>
              <a:rPr lang="en-US" altLang="zh-CN" sz="3200" dirty="0" smtClean="0">
                <a:latin typeface="Times New Roman" panose="02020603050405020304" pitchFamily="18" charset="0"/>
                <a:cs typeface="Times New Roman" panose="02020603050405020304" pitchFamily="18" charset="0"/>
              </a:rPr>
              <a:t>Analysis</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013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settings</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1556941292"/>
              </p:ext>
            </p:extLst>
          </p:nvPr>
        </p:nvGraphicFramePr>
        <p:xfrm>
          <a:off x="323528" y="1772816"/>
          <a:ext cx="8496945" cy="4754880"/>
        </p:xfrm>
        <a:graphic>
          <a:graphicData uri="http://schemas.openxmlformats.org/drawingml/2006/table">
            <a:tbl>
              <a:tblPr firstRow="1" bandRow="1">
                <a:tableStyleId>{5C22544A-7EE6-4342-B048-85BDC9FD1C3A}</a:tableStyleId>
              </a:tblPr>
              <a:tblGrid>
                <a:gridCol w="2520280"/>
                <a:gridCol w="3144350"/>
                <a:gridCol w="2832315"/>
              </a:tblGrid>
              <a:tr h="364732">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Item</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Value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Parameters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64732">
                <a:tc rowSpan="6">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Dataset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Train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16000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Validation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B w="12700" cmpd="sng">
                      <a:noFill/>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4000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mpd="sng">
                      <a:noFill/>
                    </a:lnB>
                    <a:noFill/>
                  </a:tcPr>
                </a:tc>
              </a:tr>
              <a:tr h="364732">
                <a:tc v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Test 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2671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endParaRPr lang="zh-CN" altLang="en-US"/>
                    </a:p>
                  </a:txBody>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Bitrate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128 / 320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Frames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50</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Channel</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mpd="sng">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Stereo</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rowSpan="3">
                  <a:txBody>
                    <a:bodyPr/>
                    <a:lstStyle/>
                    <a:p>
                      <a:pPr algn="ctr"/>
                      <a:r>
                        <a:rPr lang="en-US" altLang="zh-CN" sz="1800" b="1" dirty="0" smtClean="0">
                          <a:solidFill>
                            <a:schemeClr val="tx1"/>
                          </a:solidFill>
                          <a:latin typeface="Times New Roman" panose="02020603050405020304" pitchFamily="18" charset="0"/>
                          <a:cs typeface="Times New Roman" panose="02020603050405020304" pitchFamily="18" charset="0"/>
                        </a:rPr>
                        <a:t>Steganographic</a:t>
                      </a:r>
                    </a:p>
                    <a:p>
                      <a:pPr algn="ctr"/>
                      <a:r>
                        <a:rPr lang="en-US" altLang="zh-CN" sz="1800" b="1" dirty="0" smtClean="0">
                          <a:solidFill>
                            <a:schemeClr val="tx1"/>
                          </a:solidFill>
                          <a:latin typeface="Times New Roman" panose="02020603050405020304" pitchFamily="18" charset="0"/>
                          <a:cs typeface="Times New Roman" panose="02020603050405020304" pitchFamily="18" charset="0"/>
                        </a:rPr>
                        <a:t>Algorithms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HCM-Gao</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rowSpan="2">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RER=0</a:t>
                      </a:r>
                      <a:r>
                        <a:rPr lang="en-US" altLang="zh-CN" sz="1800" b="0" dirty="0" smtClean="0">
                          <a:solidFill>
                            <a:schemeClr val="tx1"/>
                          </a:solidFill>
                          <a:latin typeface="+mn-ea"/>
                          <a:ea typeface="+mn-ea"/>
                          <a:cs typeface="Times New Roman" panose="02020603050405020304" pitchFamily="18" charset="0"/>
                        </a:rPr>
                        <a:t>.</a:t>
                      </a:r>
                      <a:r>
                        <a:rPr lang="en-US" altLang="zh-CN" sz="1800" b="0" dirty="0" smtClean="0">
                          <a:solidFill>
                            <a:schemeClr val="tx1"/>
                          </a:solidFill>
                          <a:latin typeface="Times New Roman" panose="02020603050405020304" pitchFamily="18" charset="0"/>
                          <a:cs typeface="Times New Roman" panose="02020603050405020304" pitchFamily="18" charset="0"/>
                        </a:rPr>
                        <a:t>1</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0</a:t>
                      </a:r>
                      <a:r>
                        <a:rPr lang="en-US" altLang="zh-CN" sz="1800" b="0" kern="1200" dirty="0" smtClean="0">
                          <a:solidFill>
                            <a:schemeClr val="tx1"/>
                          </a:solidFill>
                          <a:latin typeface="+mn-ea"/>
                          <a:ea typeface="+mn-ea"/>
                          <a:cs typeface="Times New Roman" panose="02020603050405020304" pitchFamily="18" charset="0"/>
                        </a:rPr>
                        <a:t>.</a:t>
                      </a: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3</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 0</a:t>
                      </a:r>
                      <a:r>
                        <a:rPr lang="en-US" altLang="zh-CN" sz="1800" b="0" kern="1200" dirty="0" smtClean="0">
                          <a:solidFill>
                            <a:schemeClr val="tx1"/>
                          </a:solidFill>
                          <a:latin typeface="+mn-ea"/>
                          <a:ea typeface="+mn-ea"/>
                          <a:cs typeface="Times New Roman" panose="02020603050405020304" pitchFamily="18" charset="0"/>
                        </a:rPr>
                        <a:t>.</a:t>
                      </a:r>
                      <a:r>
                        <a:rPr lang="en-US" altLang="zh-CN" sz="1800" b="0" baseline="0" dirty="0" smtClean="0">
                          <a:solidFill>
                            <a:schemeClr val="tx1"/>
                          </a:solidFill>
                          <a:latin typeface="Times New Roman" panose="02020603050405020304" pitchFamily="18" charset="0"/>
                          <a:cs typeface="Times New Roman" panose="02020603050405020304" pitchFamily="18" charset="0"/>
                        </a:rPr>
                        <a:t>5</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HCM-Yan</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12192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EECS</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smtClean="0">
                          <a:solidFill>
                            <a:srgbClr val="FF0000"/>
                          </a:solidFill>
                          <a:latin typeface="Times New Roman" panose="02020603050405020304" pitchFamily="18" charset="0"/>
                          <a:cs typeface="Times New Roman" panose="02020603050405020304" pitchFamily="18" charset="0"/>
                        </a:rPr>
                        <a:t>W = 2</a:t>
                      </a:r>
                      <a:r>
                        <a:rPr lang="en-US" altLang="zh-CN" sz="1800" b="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3</a:t>
                      </a:r>
                      <a:r>
                        <a:rPr lang="en-US" altLang="zh-CN" sz="1800" b="0" kern="120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4</a:t>
                      </a:r>
                      <a:r>
                        <a:rPr lang="en-US" altLang="zh-CN" sz="1800" b="0" kern="1200" dirty="0" smtClean="0">
                          <a:solidFill>
                            <a:srgbClr val="FF0000"/>
                          </a:solidFill>
                          <a:latin typeface="+mn-ea"/>
                          <a:ea typeface="+mn-ea"/>
                          <a:cs typeface="Times New Roman" panose="02020603050405020304" pitchFamily="18" charset="0"/>
                        </a:rPr>
                        <a:t>,</a:t>
                      </a:r>
                      <a:r>
                        <a:rPr lang="en-US" altLang="zh-CN" sz="1800" b="0" dirty="0" smtClean="0">
                          <a:solidFill>
                            <a:srgbClr val="FF0000"/>
                          </a:solidFill>
                          <a:latin typeface="Times New Roman" panose="02020603050405020304" pitchFamily="18" charset="0"/>
                          <a:cs typeface="Times New Roman" panose="02020603050405020304" pitchFamily="18" charset="0"/>
                        </a:rPr>
                        <a:t> 5</a:t>
                      </a:r>
                      <a:r>
                        <a:rPr lang="en-US" altLang="zh-CN" sz="1800" b="0" kern="1200" dirty="0" smtClean="0">
                          <a:solidFill>
                            <a:srgbClr val="FF0000"/>
                          </a:solidFill>
                          <a:latin typeface="+mn-ea"/>
                          <a:ea typeface="+mn-ea"/>
                          <a:cs typeface="Times New Roman" panose="02020603050405020304" pitchFamily="18" charset="0"/>
                        </a:rPr>
                        <a:t>; </a:t>
                      </a:r>
                      <a:r>
                        <a:rPr lang="en-US" altLang="zh-CN" sz="1800" b="0" dirty="0" smtClean="0">
                          <a:solidFill>
                            <a:srgbClr val="FF0000"/>
                          </a:solidFill>
                          <a:latin typeface="Times New Roman" panose="02020603050405020304" pitchFamily="18" charset="0"/>
                          <a:cs typeface="Times New Roman" panose="02020603050405020304" pitchFamily="18" charset="0"/>
                        </a:rPr>
                        <a:t>H = 7</a:t>
                      </a:r>
                      <a:endParaRPr lang="zh-CN" altLang="en-US" sz="1800" b="0" dirty="0">
                        <a:solidFill>
                          <a:srgbClr val="FF0000"/>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0832">
                <a:tc rowSpan="3">
                  <a:txBody>
                    <a:bodyPr/>
                    <a:lstStyle/>
                    <a:p>
                      <a:pPr marL="0" algn="ctr" defTabSz="914400" rtl="0" eaLnBrk="1" latinLnBrk="0" hangingPunct="1"/>
                      <a:r>
                        <a:rPr lang="en-US" altLang="zh-CN" sz="1800" b="1" kern="1200" dirty="0" smtClean="0">
                          <a:solidFill>
                            <a:schemeClr val="tx1"/>
                          </a:solidFill>
                          <a:latin typeface="Times New Roman" panose="02020603050405020304" pitchFamily="18" charset="0"/>
                          <a:ea typeface="+mn-ea"/>
                          <a:cs typeface="Times New Roman" panose="02020603050405020304" pitchFamily="18" charset="0"/>
                        </a:rPr>
                        <a:t>Hyper Parameters</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Initial Learning Rate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1e-3</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0">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chemeClr val="tx1"/>
                          </a:solidFill>
                          <a:latin typeface="Times New Roman" panose="02020603050405020304" pitchFamily="18" charset="0"/>
                          <a:cs typeface="Times New Roman" panose="02020603050405020304" pitchFamily="18" charset="0"/>
                        </a:rPr>
                        <a:t>Initial Method of Weights</a:t>
                      </a:r>
                      <a:endParaRPr lang="zh-CN" alt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kern="1200" dirty="0" smtClean="0">
                          <a:solidFill>
                            <a:schemeClr val="tx1"/>
                          </a:solidFill>
                          <a:latin typeface="Times New Roman" panose="02020603050405020304" pitchFamily="18" charset="0"/>
                          <a:ea typeface="+mn-ea"/>
                          <a:cs typeface="Times New Roman" panose="02020603050405020304" pitchFamily="18" charset="0"/>
                        </a:rPr>
                        <a:t>Xavier</a:t>
                      </a:r>
                      <a:endParaRPr lang="zh-CN" altLang="en-US" sz="1800"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732">
                <a:tc vMerge="1">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Batch Size</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64 / 16</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2402687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Compared MP3 Steganalytic Algorithm</a:t>
            </a:r>
            <a:endParaRPr lang="zh-CN" altLang="en-US" sz="2200" dirty="0">
              <a:latin typeface="Times New Roman" panose="02020603050405020304" pitchFamily="18" charset="0"/>
              <a:cs typeface="Times New Roman" panose="02020603050405020304" pitchFamily="18" charset="0"/>
            </a:endParaRPr>
          </a:p>
        </p:txBody>
      </p:sp>
      <p:sp>
        <p:nvSpPr>
          <p:cNvPr id="5"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cs typeface="Times New Roman" panose="02020603050405020304" pitchFamily="18" charset="0"/>
              </a:rPr>
              <a:t>Experiments and Analysis</a:t>
            </a:r>
            <a:endParaRPr lang="en-US" altLang="zh-CN" sz="2800" b="0" kern="0" dirty="0">
              <a:latin typeface="Times New Roman" panose="02020603050405020304" pitchFamily="18" charset="0"/>
              <a:cs typeface="Times New Roman" panose="02020603050405020304" pitchFamily="18" charset="0"/>
            </a:endParaRPr>
          </a:p>
        </p:txBody>
      </p:sp>
      <p:sp>
        <p:nvSpPr>
          <p:cNvPr id="6" name="矩形 5"/>
          <p:cNvSpPr/>
          <p:nvPr/>
        </p:nvSpPr>
        <p:spPr>
          <a:xfrm>
            <a:off x="827584" y="1898826"/>
            <a:ext cx="7416824" cy="147732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Markov Feature (</a:t>
            </a:r>
            <a:r>
              <a:rPr lang="en-US" altLang="zh-CN" sz="2000" dirty="0" smtClean="0">
                <a:solidFill>
                  <a:srgbClr val="FF0000"/>
                </a:solidFill>
                <a:latin typeface="Times New Roman" panose="02020603050405020304" pitchFamily="18" charset="0"/>
                <a:cs typeface="Times New Roman" panose="02020603050405020304" pitchFamily="18" charset="0"/>
              </a:rPr>
              <a:t>Jin</a:t>
            </a:r>
            <a:r>
              <a:rPr lang="en-US" altLang="zh-CN" sz="2000" dirty="0" smtClean="0">
                <a:latin typeface="Times New Roman" panose="02020603050405020304" pitchFamily="18" charset="0"/>
                <a:cs typeface="Times New Roman" panose="02020603050405020304" pitchFamily="18" charset="0"/>
              </a:rPr>
              <a:t>)</a:t>
            </a:r>
          </a:p>
          <a:p>
            <a:pPr indent="284400">
              <a:lnSpc>
                <a:spcPct val="150000"/>
              </a:lnSpc>
            </a:pPr>
            <a:r>
              <a:rPr lang="en-US" altLang="zh-CN" sz="2000" dirty="0" smtClean="0">
                <a:latin typeface="Times New Roman" panose="02020603050405020304" pitchFamily="18" charset="0"/>
                <a:cs typeface="Times New Roman" panose="02020603050405020304" pitchFamily="18" charset="0"/>
              </a:rPr>
              <a:t>Extract </a:t>
            </a:r>
            <a:r>
              <a:rPr lang="en-US" altLang="zh-CN" sz="2000" dirty="0">
                <a:solidFill>
                  <a:srgbClr val="FF0000"/>
                </a:solidFill>
                <a:latin typeface="Times New Roman" panose="02020603050405020304" pitchFamily="18" charset="0"/>
                <a:cs typeface="Times New Roman" panose="02020603050405020304" pitchFamily="18" charset="0"/>
              </a:rPr>
              <a:t>Markov transition probabilities </a:t>
            </a:r>
            <a:r>
              <a:rPr lang="en-US" altLang="zh-CN" sz="2000" dirty="0" smtClean="0">
                <a:latin typeface="Times New Roman" panose="02020603050405020304" pitchFamily="18" charset="0"/>
                <a:cs typeface="Times New Roman" panose="02020603050405020304" pitchFamily="18" charset="0"/>
              </a:rPr>
              <a:t>of Intra and Inter frame(</a:t>
            </a:r>
            <a:r>
              <a:rPr lang="da-DK" altLang="zh-CN" sz="2000" dirty="0">
                <a:latin typeface="Times New Roman" panose="02020603050405020304" pitchFamily="18" charset="0"/>
                <a:cs typeface="Times New Roman" panose="02020603050405020304" pitchFamily="18" charset="0"/>
              </a:rPr>
              <a:t>C. Jin et al., MTAP, 75(6), 2017)</a:t>
            </a:r>
            <a:endParaRPr lang="zh-CN" altLang="en-US" sz="2000" dirty="0">
              <a:latin typeface="Times New Roman" panose="02020603050405020304" pitchFamily="18" charset="0"/>
              <a:cs typeface="Times New Roman" panose="02020603050405020304" pitchFamily="18" charset="0"/>
            </a:endParaRPr>
          </a:p>
        </p:txBody>
      </p:sp>
      <p:sp>
        <p:nvSpPr>
          <p:cNvPr id="7" name="矩形 6"/>
          <p:cNvSpPr/>
          <p:nvPr/>
        </p:nvSpPr>
        <p:spPr>
          <a:xfrm>
            <a:off x="827584" y="3543922"/>
            <a:ext cx="7416824" cy="1891287"/>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MDI2 (</a:t>
            </a:r>
            <a:r>
              <a:rPr lang="en-US" altLang="zh-CN" sz="2000" dirty="0" smtClean="0">
                <a:solidFill>
                  <a:srgbClr val="FF0000"/>
                </a:solidFill>
                <a:latin typeface="Times New Roman" panose="02020603050405020304" pitchFamily="18" charset="0"/>
                <a:cs typeface="Times New Roman" panose="02020603050405020304" pitchFamily="18" charset="0"/>
              </a:rPr>
              <a:t>Ren</a:t>
            </a:r>
            <a:r>
              <a:rPr lang="en-US" altLang="zh-CN" sz="2000" dirty="0" smtClean="0">
                <a:latin typeface="Times New Roman" panose="02020603050405020304" pitchFamily="18" charset="0"/>
                <a:cs typeface="Times New Roman" panose="02020603050405020304" pitchFamily="18" charset="0"/>
              </a:rPr>
              <a:t>)</a:t>
            </a:r>
          </a:p>
          <a:p>
            <a:pPr indent="284400">
              <a:lnSpc>
                <a:spcPct val="150000"/>
              </a:lnSpc>
            </a:pPr>
            <a:r>
              <a:rPr lang="en-US" altLang="zh-CN" sz="2000" dirty="0" smtClean="0">
                <a:latin typeface="Times New Roman" panose="02020603050405020304" pitchFamily="18" charset="0"/>
                <a:cs typeface="Times New Roman" panose="02020603050405020304" pitchFamily="18" charset="0"/>
              </a:rPr>
              <a:t>Extract </a:t>
            </a:r>
            <a:r>
              <a:rPr lang="en-US" altLang="zh-CN" sz="2000" dirty="0">
                <a:solidFill>
                  <a:srgbClr val="FF0000"/>
                </a:solidFill>
                <a:latin typeface="Times New Roman" panose="02020603050405020304" pitchFamily="18" charset="0"/>
                <a:cs typeface="Times New Roman" panose="02020603050405020304" pitchFamily="18" charset="0"/>
              </a:rPr>
              <a:t>Markov </a:t>
            </a:r>
            <a:r>
              <a:rPr lang="en-US" altLang="zh-CN" sz="2000" dirty="0" smtClean="0">
                <a:solidFill>
                  <a:srgbClr val="FF0000"/>
                </a:solidFill>
                <a:latin typeface="Times New Roman" panose="02020603050405020304" pitchFamily="18" charset="0"/>
                <a:cs typeface="Times New Roman" panose="02020603050405020304" pitchFamily="18" charset="0"/>
              </a:rPr>
              <a:t>Transition Probabilities </a:t>
            </a:r>
            <a:r>
              <a:rPr lang="en-US" altLang="zh-CN" sz="2000" dirty="0" smtClean="0">
                <a:latin typeface="Times New Roman" panose="02020603050405020304" pitchFamily="18" charset="0"/>
                <a:cs typeface="Times New Roman" panose="02020603050405020304" pitchFamily="18" charset="0"/>
              </a:rPr>
              <a:t>and </a:t>
            </a:r>
            <a:r>
              <a:rPr lang="en-US" altLang="zh-CN" sz="2000" dirty="0">
                <a:solidFill>
                  <a:srgbClr val="FF0000"/>
                </a:solidFill>
                <a:latin typeface="Times New Roman" panose="02020603050405020304" pitchFamily="18" charset="0"/>
                <a:cs typeface="Times New Roman" panose="02020603050405020304" pitchFamily="18" charset="0"/>
              </a:rPr>
              <a:t>Accumulative</a:t>
            </a:r>
          </a:p>
          <a:p>
            <a:pPr>
              <a:lnSpc>
                <a:spcPct val="150000"/>
              </a:lnSpc>
            </a:pPr>
            <a:r>
              <a:rPr lang="en-US" altLang="zh-CN" sz="2000" dirty="0" smtClean="0">
                <a:solidFill>
                  <a:srgbClr val="FF0000"/>
                </a:solidFill>
                <a:latin typeface="Times New Roman" panose="02020603050405020304" pitchFamily="18" charset="0"/>
                <a:cs typeface="Times New Roman" panose="02020603050405020304" pitchFamily="18" charset="0"/>
              </a:rPr>
              <a:t>Neighboring Joint Density</a:t>
            </a:r>
            <a:r>
              <a:rPr lang="en-US" altLang="zh-CN" sz="2000" dirty="0" smtClean="0">
                <a:latin typeface="Times New Roman" panose="02020603050405020304" pitchFamily="18" charset="0"/>
                <a:cs typeface="Times New Roman" panose="02020603050405020304" pitchFamily="18" charset="0"/>
              </a:rPr>
              <a:t> of Intra and Inter frame(</a:t>
            </a:r>
            <a:r>
              <a:rPr lang="da-DK" altLang="zh-CN" sz="2000" dirty="0" smtClean="0">
                <a:latin typeface="Times New Roman" panose="02020603050405020304" pitchFamily="18" charset="0"/>
                <a:cs typeface="Times New Roman" panose="02020603050405020304" pitchFamily="18" charset="0"/>
              </a:rPr>
              <a:t>Y. Ren </a:t>
            </a:r>
            <a:r>
              <a:rPr lang="da-DK" altLang="zh-CN" sz="2000" dirty="0">
                <a:latin typeface="Times New Roman" panose="02020603050405020304" pitchFamily="18" charset="0"/>
                <a:cs typeface="Times New Roman" panose="02020603050405020304" pitchFamily="18" charset="0"/>
              </a:rPr>
              <a:t>et al., </a:t>
            </a:r>
            <a:r>
              <a:rPr lang="da-DK" altLang="zh-CN" sz="2000" dirty="0" smtClean="0">
                <a:latin typeface="Times New Roman" panose="02020603050405020304" pitchFamily="18" charset="0"/>
                <a:cs typeface="Times New Roman" panose="02020603050405020304" pitchFamily="18" charset="0"/>
              </a:rPr>
              <a:t>IWDW, 217-231, </a:t>
            </a:r>
            <a:r>
              <a:rPr lang="da-DK" altLang="zh-CN" sz="2000" dirty="0">
                <a:latin typeface="Times New Roman" panose="02020603050405020304" pitchFamily="18" charset="0"/>
                <a:cs typeface="Times New Roman" panose="02020603050405020304" pitchFamily="18" charset="0"/>
              </a:rPr>
              <a:t>2017)</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785253"/>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629816"/>
            <a:ext cx="82296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83568" y="1700808"/>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1. Introduction</a:t>
            </a:r>
          </a:p>
        </p:txBody>
      </p:sp>
      <p:sp>
        <p:nvSpPr>
          <p:cNvPr id="6" name="文本框 5"/>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7" name="文本框 6"/>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54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(HCM-Gao)</a:t>
            </a:r>
            <a:endParaRPr lang="zh-CN" altLang="en-US" sz="2200" dirty="0"/>
          </a:p>
        </p:txBody>
      </p:sp>
      <p:graphicFrame>
        <p:nvGraphicFramePr>
          <p:cNvPr id="10" name="表格 9"/>
          <p:cNvGraphicFramePr>
            <a:graphicFrameLocks noGrp="1"/>
          </p:cNvGraphicFramePr>
          <p:nvPr>
            <p:extLst>
              <p:ext uri="{D42A27DB-BD31-4B8C-83A1-F6EECF244321}">
                <p14:modId xmlns:p14="http://schemas.microsoft.com/office/powerpoint/2010/main" val="1581931785"/>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70.72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75.18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51.41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52.34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78.53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53.75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52.79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73.83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50.77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50.85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77.27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55.18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53.63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80.71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11"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827584" y="5589240"/>
                <a:ext cx="4107728"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𝑅𝐸𝑅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𝒆𝒎𝒃𝒆𝒅𝒅𝒊𝒏𝒈</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num>
                        <m:den>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𝒂𝒍𝒍</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den>
                      </m:f>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827584" y="5589240"/>
                <a:ext cx="4107728" cy="57515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90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8760"/>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(HCM-Yan)</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3700726660"/>
              </p:ext>
            </p:extLst>
          </p:nvPr>
        </p:nvGraphicFramePr>
        <p:xfrm>
          <a:off x="1475656" y="2417296"/>
          <a:ext cx="6096000" cy="2595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RER</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75.92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50.94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81.39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56.88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60.31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85.88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3">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79.35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64.38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66.56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62.50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0.5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90.21</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77.19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827584" y="5589240"/>
                <a:ext cx="4107728"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𝑅𝐸𝑅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𝒆𝒎𝒃𝒆𝒅𝒅𝒊𝒏𝒈</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num>
                        <m:den>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1" i="1" smtClean="0">
                              <a:latin typeface="Cambria Math" panose="02040503050406030204" pitchFamily="18" charset="0"/>
                            </a:rPr>
                            <m:t>𝒂𝒍𝒍</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𝑓𝑟𝑎𝑚𝑒𝑠</m:t>
                          </m:r>
                        </m:den>
                      </m:f>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827584" y="5589240"/>
                <a:ext cx="4107728" cy="57515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3590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Experimental Results (EECS)</a:t>
            </a:r>
            <a:endParaRPr lang="zh-CN" altLang="en-US" sz="2200" dirty="0"/>
          </a:p>
        </p:txBody>
      </p:sp>
      <p:graphicFrame>
        <p:nvGraphicFramePr>
          <p:cNvPr id="6" name="表格 5"/>
          <p:cNvGraphicFramePr>
            <a:graphicFrameLocks noGrp="1"/>
          </p:cNvGraphicFramePr>
          <p:nvPr>
            <p:extLst>
              <p:ext uri="{D42A27DB-BD31-4B8C-83A1-F6EECF244321}">
                <p14:modId xmlns:p14="http://schemas.microsoft.com/office/powerpoint/2010/main" val="145580940"/>
              </p:ext>
            </p:extLst>
          </p:nvPr>
        </p:nvGraphicFramePr>
        <p:xfrm>
          <a:off x="1475656" y="2323688"/>
          <a:ext cx="6096000" cy="33375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Bitrate</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W</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WDASN</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Ren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Jin</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128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90.39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59.42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56.25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80.17</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53.37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53.81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67.82</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51.96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51.73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noFill/>
                      <a:prstDash val="solid"/>
                      <a:round/>
                      <a:headEnd type="none" w="med" len="med"/>
                      <a:tailEnd type="none" w="med" len="med"/>
                    </a:lnB>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54.78</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50.35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rowSpan="4">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320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2</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95.35</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71.38</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69.69</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83.09</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55.81</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54.56</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endParaRPr lang="zh-CN" altLang="en-US" dirty="0"/>
                    </a:p>
                  </a:txBody>
                  <a:tcP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72.33</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52.24</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52.13</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r h="370840">
                <a:tc v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1" dirty="0" smtClean="0">
                          <a:solidFill>
                            <a:schemeClr val="tx1"/>
                          </a:solidFill>
                          <a:latin typeface="Times New Roman" panose="02020603050405020304" pitchFamily="18" charset="0"/>
                          <a:cs typeface="Times New Roman" panose="02020603050405020304" pitchFamily="18" charset="0"/>
                        </a:rPr>
                        <a:t>56.46</a:t>
                      </a:r>
                      <a:endParaRPr lang="zh-CN" altLang="en-US" b="1"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50.10</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b="0" dirty="0" smtClean="0">
                          <a:solidFill>
                            <a:schemeClr val="tx1"/>
                          </a:solidFill>
                          <a:latin typeface="Times New Roman" panose="02020603050405020304" pitchFamily="18" charset="0"/>
                          <a:cs typeface="Times New Roman" panose="02020603050405020304" pitchFamily="18" charset="0"/>
                        </a:rPr>
                        <a:t>50.07</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oFill/>
                  </a:tcPr>
                </a:tc>
              </a:tr>
            </a:tbl>
          </a:graphicData>
        </a:graphic>
      </p:graphicFrame>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65377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69921"/>
            <a:ext cx="7717358"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sym typeface="+mn-ea"/>
              </a:rPr>
              <a:t>Accuracy curve (EECS, Bitrate=128kbps, W=2, H=7)</a:t>
            </a:r>
            <a:endParaRPr lang="zh-CN" altLang="en-US" sz="2200" dirty="0"/>
          </a:p>
        </p:txBody>
      </p:sp>
      <p:pic>
        <p:nvPicPr>
          <p:cNvPr id="7" name="图片 6"/>
          <p:cNvPicPr>
            <a:picLocks noChangeAspect="1"/>
          </p:cNvPicPr>
          <p:nvPr/>
        </p:nvPicPr>
        <p:blipFill>
          <a:blip r:embed="rId3" cstate="print"/>
          <a:stretch>
            <a:fillRect/>
          </a:stretch>
        </p:blipFill>
        <p:spPr>
          <a:xfrm>
            <a:off x="1452141" y="1874796"/>
            <a:ext cx="5867176" cy="4722556"/>
          </a:xfrm>
          <a:prstGeom prst="rect">
            <a:avLst/>
          </a:prstGeom>
        </p:spPr>
      </p:pic>
      <p:sp>
        <p:nvSpPr>
          <p:cNvPr id="6"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1620737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7050" y="1239143"/>
            <a:ext cx="7717358" cy="461665"/>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400" dirty="0" smtClean="0">
                <a:latin typeface="Times New Roman" panose="02020603050405020304" pitchFamily="18" charset="0"/>
                <a:cs typeface="Times New Roman" panose="02020603050405020304" pitchFamily="18" charset="0"/>
              </a:rPr>
              <a:t>Audio steganalysis </a:t>
            </a:r>
            <a:r>
              <a:rPr lang="en-US" altLang="zh-CN" sz="2400" dirty="0">
                <a:latin typeface="Times New Roman" panose="02020603050405020304" pitchFamily="18" charset="0"/>
                <a:cs typeface="Times New Roman" panose="02020603050405020304" pitchFamily="18" charset="0"/>
              </a:rPr>
              <a:t>of varying size</a:t>
            </a:r>
            <a:endParaRPr lang="zh-CN" altLang="en-US" sz="22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cstate="print"/>
          <a:stretch>
            <a:fillRect/>
          </a:stretch>
        </p:blipFill>
        <p:spPr>
          <a:xfrm>
            <a:off x="353914" y="2040599"/>
            <a:ext cx="8483811" cy="3233915"/>
          </a:xfrm>
          <a:prstGeom prst="rect">
            <a:avLst/>
          </a:prstGeom>
        </p:spPr>
      </p:pic>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Experiments and Analysis</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86404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a:solidFill>
                  <a:schemeClr val="bg1">
                    <a:lumMod val="95000"/>
                  </a:schemeClr>
                </a:solidFill>
                <a:latin typeface="Times New Roman" panose="02020603050405020304" pitchFamily="18" charset="0"/>
                <a:cs typeface="Times New Roman" panose="02020603050405020304" pitchFamily="18" charset="0"/>
              </a:rPr>
              <a:t>4. Experiments and </a:t>
            </a:r>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5. Conclusion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58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7050" y="2060848"/>
            <a:ext cx="7933382" cy="3323987"/>
          </a:xfrm>
          <a:prstGeom prst="rect">
            <a:avLst/>
          </a:prstGeom>
          <a:noFill/>
        </p:spPr>
        <p:txBody>
          <a:bodyPr wrap="square" rtlCol="0">
            <a:spAutoFit/>
          </a:bodyPr>
          <a:lstStyle/>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A </a:t>
            </a:r>
            <a:r>
              <a:rPr lang="en-US" altLang="zh-CN" dirty="0" smtClean="0">
                <a:solidFill>
                  <a:srgbClr val="FF0000"/>
                </a:solidFill>
                <a:latin typeface="Times New Roman" panose="02020603050405020304" pitchFamily="18" charset="0"/>
                <a:cs typeface="Times New Roman" panose="02020603050405020304" pitchFamily="18" charset="0"/>
              </a:rPr>
              <a:t>effective</a:t>
            </a:r>
            <a:r>
              <a:rPr lang="en-US" altLang="zh-CN" dirty="0" smtClean="0">
                <a:latin typeface="Times New Roman" panose="02020603050405020304" pitchFamily="18" charset="0"/>
                <a:cs typeface="Times New Roman" panose="02020603050405020304" pitchFamily="18" charset="0"/>
              </a:rPr>
              <a:t> network is proposed for MP3 steganalysis</a:t>
            </a:r>
          </a:p>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The </a:t>
            </a:r>
            <a:r>
              <a:rPr lang="en-US" altLang="zh-CN" dirty="0">
                <a:latin typeface="Times New Roman" panose="02020603050405020304" pitchFamily="18" charset="0"/>
                <a:cs typeface="Times New Roman" panose="02020603050405020304" pitchFamily="18" charset="0"/>
              </a:rPr>
              <a:t>proposed network can be applied to </a:t>
            </a:r>
            <a:r>
              <a:rPr lang="en-US" altLang="zh-CN" dirty="0" smtClean="0">
                <a:solidFill>
                  <a:srgbClr val="FF0000"/>
                </a:solidFill>
                <a:latin typeface="Times New Roman" panose="02020603050405020304" pitchFamily="18" charset="0"/>
                <a:cs typeface="Times New Roman" panose="02020603050405020304" pitchFamily="18" charset="0"/>
              </a:rPr>
              <a:t>various MP3 steganographic </a:t>
            </a:r>
            <a:r>
              <a:rPr lang="en-US" altLang="zh-CN" dirty="0">
                <a:solidFill>
                  <a:srgbClr val="FF0000"/>
                </a:solidFill>
                <a:latin typeface="Times New Roman" panose="02020603050405020304" pitchFamily="18" charset="0"/>
                <a:cs typeface="Times New Roman" panose="02020603050405020304" pitchFamily="18" charset="0"/>
              </a:rPr>
              <a:t>algorithms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bitrates</a:t>
            </a:r>
            <a:r>
              <a:rPr lang="en-US" altLang="zh-CN" dirty="0">
                <a:latin typeface="Times New Roman" panose="02020603050405020304" pitchFamily="18" charset="0"/>
                <a:cs typeface="Times New Roman" panose="02020603050405020304" pitchFamily="18" charset="0"/>
              </a:rPr>
              <a:t>, and </a:t>
            </a:r>
            <a:r>
              <a:rPr lang="en-US" altLang="zh-CN" dirty="0">
                <a:solidFill>
                  <a:srgbClr val="FF0000"/>
                </a:solidFill>
                <a:latin typeface="Times New Roman" panose="02020603050405020304" pitchFamily="18" charset="0"/>
                <a:cs typeface="Times New Roman" panose="02020603050405020304" pitchFamily="18" charset="0"/>
              </a:rPr>
              <a:t>relative </a:t>
            </a:r>
            <a:r>
              <a:rPr lang="en-US" altLang="zh-CN" dirty="0" smtClean="0">
                <a:solidFill>
                  <a:srgbClr val="FF0000"/>
                </a:solidFill>
                <a:latin typeface="Times New Roman" panose="02020603050405020304" pitchFamily="18" charset="0"/>
                <a:cs typeface="Times New Roman" panose="02020603050405020304" pitchFamily="18" charset="0"/>
              </a:rPr>
              <a:t>payloads</a:t>
            </a:r>
            <a:endParaRPr lang="en-US" altLang="zh-CN" dirty="0" smtClean="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Fine-tune</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the network to improve the performance</a:t>
            </a: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 A </a:t>
            </a:r>
            <a:r>
              <a:rPr lang="en-US" altLang="zh-CN" dirty="0">
                <a:solidFill>
                  <a:srgbClr val="FF0000"/>
                </a:solidFill>
                <a:latin typeface="Times New Roman" panose="02020603050405020304" pitchFamily="18" charset="0"/>
                <a:cs typeface="Times New Roman" panose="02020603050405020304" pitchFamily="18" charset="0"/>
              </a:rPr>
              <a:t>sliding window strategy </a:t>
            </a:r>
            <a:r>
              <a:rPr lang="en-US" altLang="zh-CN" dirty="0">
                <a:latin typeface="Times New Roman" panose="02020603050405020304" pitchFamily="18" charset="0"/>
                <a:cs typeface="Times New Roman" panose="02020603050405020304" pitchFamily="18" charset="0"/>
              </a:rPr>
              <a:t>is presented to </a:t>
            </a:r>
            <a:r>
              <a:rPr lang="en-US" altLang="zh-CN" dirty="0" err="1">
                <a:latin typeface="Times New Roman" panose="02020603050405020304" pitchFamily="18" charset="0"/>
                <a:cs typeface="Times New Roman" panose="02020603050405020304" pitchFamily="18" charset="0"/>
              </a:rPr>
              <a:t>steganalyze</a:t>
            </a:r>
            <a:r>
              <a:rPr lang="en-US" altLang="zh-CN" dirty="0">
                <a:latin typeface="Times New Roman" panose="02020603050405020304" pitchFamily="18" charset="0"/>
                <a:cs typeface="Times New Roman" panose="02020603050405020304" pitchFamily="18" charset="0"/>
              </a:rPr>
              <a:t> audios of </a:t>
            </a:r>
            <a:r>
              <a:rPr lang="en-US" altLang="zh-CN" dirty="0">
                <a:solidFill>
                  <a:srgbClr val="FF0000"/>
                </a:solidFill>
                <a:latin typeface="Times New Roman" panose="02020603050405020304" pitchFamily="18" charset="0"/>
                <a:cs typeface="Times New Roman" panose="02020603050405020304" pitchFamily="18" charset="0"/>
              </a:rPr>
              <a:t>arbitrary </a:t>
            </a:r>
            <a:r>
              <a:rPr lang="en-US" altLang="zh-CN" dirty="0" smtClean="0">
                <a:solidFill>
                  <a:srgbClr val="FF0000"/>
                </a:solidFill>
                <a:latin typeface="Times New Roman" panose="02020603050405020304" pitchFamily="18" charset="0"/>
                <a:cs typeface="Times New Roman" panose="02020603050405020304" pitchFamily="18" charset="0"/>
              </a:rPr>
              <a:t>size</a:t>
            </a:r>
            <a:endParaRPr lang="en-US" altLang="zh-CN" dirty="0" smtClean="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lnSpc>
                <a:spcPts val="3560"/>
              </a:lnSpc>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
        <p:nvSpPr>
          <p:cNvPr id="7" name="标题 3"/>
          <p:cNvSpPr txBox="1">
            <a:spLocks/>
          </p:cNvSpPr>
          <p:nvPr/>
        </p:nvSpPr>
        <p:spPr>
          <a:xfrm>
            <a:off x="179512" y="777874"/>
            <a:ext cx="8964488" cy="628905"/>
          </a:xfrm>
          <a:prstGeom prst="rect">
            <a:avLst/>
          </a:prstGeom>
        </p:spPr>
        <p:txBody>
          <a:bodyPr/>
          <a:lstStyle>
            <a:lvl1pPr algn="ctr" rtl="0" eaLnBrk="1" fontAlgn="base" hangingPunct="1">
              <a:spcBef>
                <a:spcPct val="0"/>
              </a:spcBef>
              <a:spcAft>
                <a:spcPct val="0"/>
              </a:spcAft>
              <a:defRPr kumimoji="1" sz="4400" b="1">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en-US" altLang="zh-CN" sz="2800" b="0" kern="0" dirty="0" smtClean="0">
                <a:latin typeface="Times New Roman" panose="02020603050405020304" pitchFamily="18" charset="0"/>
              </a:rPr>
              <a:t>Conclusion</a:t>
            </a:r>
            <a:endParaRPr lang="en-US" altLang="zh-CN" sz="2800" b="0" kern="0" dirty="0">
              <a:latin typeface="Times New Roman" panose="02020603050405020304" pitchFamily="18" charset="0"/>
            </a:endParaRPr>
          </a:p>
        </p:txBody>
      </p:sp>
    </p:spTree>
    <p:extLst>
      <p:ext uri="{BB962C8B-B14F-4D97-AF65-F5344CB8AC3E}">
        <p14:creationId xmlns:p14="http://schemas.microsoft.com/office/powerpoint/2010/main" val="4032071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7544" y="2924944"/>
            <a:ext cx="8229600" cy="792088"/>
          </a:xfrm>
        </p:spPr>
        <p:txBody>
          <a:bodyPr/>
          <a:lstStyle/>
          <a:p>
            <a:r>
              <a:rPr lang="en-US" altLang="zh-CN" sz="6000" dirty="0" smtClean="0"/>
              <a:t>Thank you</a:t>
            </a:r>
            <a:r>
              <a:rPr lang="zh-CN" altLang="en-US" sz="6000" dirty="0" smtClean="0"/>
              <a:t>！</a:t>
            </a:r>
            <a:endParaRPr lang="zh-CN" altLang="en-US" sz="6000" dirty="0"/>
          </a:p>
        </p:txBody>
      </p:sp>
      <p:sp>
        <p:nvSpPr>
          <p:cNvPr id="2" name="矩形 1"/>
          <p:cNvSpPr/>
          <p:nvPr/>
        </p:nvSpPr>
        <p:spPr>
          <a:xfrm>
            <a:off x="813070" y="5271056"/>
            <a:ext cx="6912768" cy="492699"/>
          </a:xfrm>
          <a:prstGeom prst="rect">
            <a:avLst/>
          </a:prstGeom>
        </p:spPr>
        <p:txBody>
          <a:bodyPr wrap="square">
            <a:spAutoFit/>
          </a:bodyPr>
          <a:lstStyle/>
          <a:p>
            <a:pPr>
              <a:lnSpc>
                <a:spcPts val="3560"/>
              </a:lnSpc>
            </a:pPr>
            <a:r>
              <a:rPr lang="en-US" altLang="zh-CN" b="1" dirty="0">
                <a:latin typeface="Times New Roman" panose="02020603050405020304" pitchFamily="18" charset="0"/>
                <a:cs typeface="Times New Roman" panose="02020603050405020304" pitchFamily="18" charset="0"/>
              </a:rPr>
              <a:t>GitHub</a:t>
            </a:r>
            <a:r>
              <a:rPr lang="en-US" altLang="zh-CN" dirty="0">
                <a:latin typeface="Times New Roman" panose="02020603050405020304" pitchFamily="18" charset="0"/>
                <a:cs typeface="Times New Roman" panose="02020603050405020304" pitchFamily="18" charset="0"/>
              </a:rPr>
              <a:t>: https://github.com/Charleswyt/tf_audio_steganalysis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461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6" name="文本框 5"/>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Carrier Selection</a:t>
            </a:r>
            <a:endParaRPr lang="zh-CN" altLang="en-US" sz="2200" dirty="0">
              <a:latin typeface="Times New Roman" panose="02020603050405020304" pitchFamily="18" charset="0"/>
              <a:cs typeface="Times New Roman" panose="02020603050405020304" pitchFamily="18" charset="0"/>
            </a:endParaRPr>
          </a:p>
        </p:txBody>
      </p:sp>
      <p:pic>
        <p:nvPicPr>
          <p:cNvPr id="38" name="图片 37"/>
          <p:cNvPicPr>
            <a:picLocks noChangeAspect="1"/>
          </p:cNvPicPr>
          <p:nvPr/>
        </p:nvPicPr>
        <p:blipFill>
          <a:blip r:embed="rId3" cstate="print"/>
          <a:stretch>
            <a:fillRect/>
          </a:stretch>
        </p:blipFill>
        <p:spPr>
          <a:xfrm>
            <a:off x="791580" y="1511486"/>
            <a:ext cx="7740352" cy="5339990"/>
          </a:xfrm>
          <a:prstGeom prst="rect">
            <a:avLst/>
          </a:prstGeom>
        </p:spPr>
      </p:pic>
    </p:spTree>
    <p:extLst>
      <p:ext uri="{BB962C8B-B14F-4D97-AF65-F5344CB8AC3E}">
        <p14:creationId xmlns:p14="http://schemas.microsoft.com/office/powerpoint/2010/main" val="1802824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stretch>
            <a:fillRect/>
          </a:stretch>
        </p:blipFill>
        <p:spPr>
          <a:xfrm>
            <a:off x="4934619" y="1340768"/>
            <a:ext cx="3996415" cy="2636200"/>
          </a:xfrm>
          <a:prstGeom prst="rect">
            <a:avLst/>
          </a:prstGeom>
        </p:spPr>
      </p:pic>
      <p:sp>
        <p:nvSpPr>
          <p:cNvPr id="14"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15" name="文本框 14"/>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Why Audio Format?</a:t>
            </a:r>
            <a:endParaRPr lang="zh-CN" altLang="en-US" sz="22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102246" y="1861420"/>
            <a:ext cx="4832373" cy="1992853"/>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altLang="zh-CN" sz="1900" dirty="0">
                <a:latin typeface="+mj-ea"/>
                <a:ea typeface="+mj-ea"/>
              </a:rPr>
              <a:t>spread </a:t>
            </a:r>
            <a:r>
              <a:rPr lang="en-US" altLang="zh-CN" sz="1900" dirty="0" smtClean="0">
                <a:solidFill>
                  <a:srgbClr val="FF0000"/>
                </a:solidFill>
                <a:latin typeface="+mj-ea"/>
                <a:ea typeface="+mj-ea"/>
              </a:rPr>
              <a:t>widely</a:t>
            </a:r>
          </a:p>
          <a:p>
            <a:pPr marL="285750" indent="-285750">
              <a:lnSpc>
                <a:spcPct val="150000"/>
              </a:lnSpc>
              <a:buFont typeface="Wingdings" panose="05000000000000000000" pitchFamily="2" charset="2"/>
              <a:buChar char="Ø"/>
            </a:pPr>
            <a:r>
              <a:rPr lang="en-US" altLang="zh-CN" sz="1900" dirty="0" smtClean="0">
                <a:latin typeface="+mj-ea"/>
                <a:ea typeface="+mj-ea"/>
              </a:rPr>
              <a:t> </a:t>
            </a:r>
            <a:r>
              <a:rPr lang="en-US" altLang="zh-CN" sz="1900" dirty="0" smtClean="0">
                <a:solidFill>
                  <a:srgbClr val="FF0000"/>
                </a:solidFill>
                <a:latin typeface="+mj-ea"/>
                <a:ea typeface="+mj-ea"/>
              </a:rPr>
              <a:t>large</a:t>
            </a:r>
            <a:r>
              <a:rPr lang="en-US" altLang="zh-CN" sz="1900" dirty="0" smtClean="0">
                <a:latin typeface="+mj-ea"/>
                <a:ea typeface="+mj-ea"/>
              </a:rPr>
              <a:t> </a:t>
            </a:r>
            <a:r>
              <a:rPr lang="en-US" altLang="zh-CN" sz="1900" dirty="0">
                <a:latin typeface="+mj-ea"/>
                <a:ea typeface="+mj-ea"/>
              </a:rPr>
              <a:t>potential </a:t>
            </a:r>
            <a:r>
              <a:rPr lang="zh-CN" altLang="en-US" sz="1900" dirty="0" smtClean="0">
                <a:latin typeface="+mj-ea"/>
                <a:ea typeface="+mj-ea"/>
              </a:rPr>
              <a:t> </a:t>
            </a:r>
            <a:r>
              <a:rPr lang="en-US" altLang="zh-CN" sz="1900" dirty="0" smtClean="0">
                <a:latin typeface="+mj-ea"/>
                <a:ea typeface="+mj-ea"/>
              </a:rPr>
              <a:t>embedding </a:t>
            </a:r>
            <a:r>
              <a:rPr lang="zh-CN" altLang="en-US" sz="1900" dirty="0" smtClean="0">
                <a:latin typeface="+mj-ea"/>
                <a:ea typeface="+mj-ea"/>
              </a:rPr>
              <a:t> </a:t>
            </a:r>
            <a:r>
              <a:rPr lang="en-US" altLang="zh-CN" sz="1900" dirty="0" smtClean="0">
                <a:latin typeface="+mj-ea"/>
                <a:ea typeface="+mj-ea"/>
              </a:rPr>
              <a:t>capacity</a:t>
            </a:r>
          </a:p>
          <a:p>
            <a:pPr marL="285750" indent="-285750">
              <a:lnSpc>
                <a:spcPct val="150000"/>
              </a:lnSpc>
              <a:buFont typeface="Wingdings" panose="05000000000000000000" pitchFamily="2" charset="2"/>
              <a:buChar char="Ø"/>
            </a:pPr>
            <a:r>
              <a:rPr lang="en-US" altLang="zh-CN" sz="1900" dirty="0" smtClean="0">
                <a:solidFill>
                  <a:srgbClr val="FF0000"/>
                </a:solidFill>
                <a:latin typeface="+mj-ea"/>
                <a:ea typeface="+mj-ea"/>
              </a:rPr>
              <a:t>Abundant</a:t>
            </a:r>
            <a:r>
              <a:rPr lang="en-US" altLang="zh-CN" sz="1900" dirty="0" smtClean="0">
                <a:latin typeface="+mj-ea"/>
                <a:ea typeface="+mj-ea"/>
              </a:rPr>
              <a:t> subliminal transmission channels</a:t>
            </a:r>
            <a:endParaRPr lang="en-US" altLang="zh-CN" sz="1900" dirty="0">
              <a:latin typeface="+mj-ea"/>
              <a:ea typeface="+mj-ea"/>
            </a:endParaRPr>
          </a:p>
        </p:txBody>
      </p:sp>
      <p:pic>
        <p:nvPicPr>
          <p:cNvPr id="17" name="Picture 8" descr="https://ss1.baidu.com/6ONXsjip0QIZ8tyhnq/it/u=854054962,3638170049&amp;fm=58&amp;s=88A7C712CC266C1146AE34580300E0EA&amp;bpow=121&amp;bpoh=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2689" y="5315957"/>
            <a:ext cx="748034" cy="463657"/>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5" cstate="print"/>
          <a:stretch>
            <a:fillRect/>
          </a:stretch>
        </p:blipFill>
        <p:spPr>
          <a:xfrm>
            <a:off x="3524567" y="4325335"/>
            <a:ext cx="1066800" cy="523875"/>
          </a:xfrm>
          <a:prstGeom prst="rect">
            <a:avLst/>
          </a:prstGeom>
        </p:spPr>
      </p:pic>
      <p:pic>
        <p:nvPicPr>
          <p:cNvPr id="19" name="图片 18"/>
          <p:cNvPicPr>
            <a:picLocks noChangeAspect="1"/>
          </p:cNvPicPr>
          <p:nvPr/>
        </p:nvPicPr>
        <p:blipFill>
          <a:blip r:embed="rId6" cstate="print"/>
          <a:stretch>
            <a:fillRect/>
          </a:stretch>
        </p:blipFill>
        <p:spPr>
          <a:xfrm>
            <a:off x="3921472" y="4931862"/>
            <a:ext cx="1352550" cy="361950"/>
          </a:xfrm>
          <a:prstGeom prst="rect">
            <a:avLst/>
          </a:prstGeom>
        </p:spPr>
      </p:pic>
      <p:sp>
        <p:nvSpPr>
          <p:cNvPr id="20" name="椭圆 19"/>
          <p:cNvSpPr/>
          <p:nvPr/>
        </p:nvSpPr>
        <p:spPr bwMode="auto">
          <a:xfrm>
            <a:off x="1486179" y="416357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1" name="图片 20"/>
          <p:cNvPicPr>
            <a:picLocks noChangeAspect="1"/>
          </p:cNvPicPr>
          <p:nvPr/>
        </p:nvPicPr>
        <p:blipFill>
          <a:blip r:embed="rId7" cstate="print"/>
          <a:stretch>
            <a:fillRect/>
          </a:stretch>
        </p:blipFill>
        <p:spPr>
          <a:xfrm>
            <a:off x="4889202" y="4392828"/>
            <a:ext cx="1104900" cy="352425"/>
          </a:xfrm>
          <a:prstGeom prst="rect">
            <a:avLst/>
          </a:prstGeom>
        </p:spPr>
      </p:pic>
      <p:pic>
        <p:nvPicPr>
          <p:cNvPr id="22" name="图片 21"/>
          <p:cNvPicPr>
            <a:picLocks noChangeAspect="1"/>
          </p:cNvPicPr>
          <p:nvPr/>
        </p:nvPicPr>
        <p:blipFill>
          <a:blip r:embed="rId8" cstate="print"/>
          <a:stretch>
            <a:fillRect/>
          </a:stretch>
        </p:blipFill>
        <p:spPr>
          <a:xfrm>
            <a:off x="4067944" y="5449068"/>
            <a:ext cx="1990725" cy="419100"/>
          </a:xfrm>
          <a:prstGeom prst="rect">
            <a:avLst/>
          </a:prstGeom>
        </p:spPr>
      </p:pic>
      <p:pic>
        <p:nvPicPr>
          <p:cNvPr id="23" name="图片 22"/>
          <p:cNvPicPr>
            <a:picLocks noChangeAspect="1"/>
          </p:cNvPicPr>
          <p:nvPr/>
        </p:nvPicPr>
        <p:blipFill>
          <a:blip r:embed="rId9" cstate="print"/>
          <a:stretch>
            <a:fillRect/>
          </a:stretch>
        </p:blipFill>
        <p:spPr>
          <a:xfrm>
            <a:off x="2099603" y="4750958"/>
            <a:ext cx="1238250" cy="361950"/>
          </a:xfrm>
          <a:prstGeom prst="rect">
            <a:avLst/>
          </a:prstGeom>
        </p:spPr>
      </p:pic>
      <p:pic>
        <p:nvPicPr>
          <p:cNvPr id="24" name="图片 23"/>
          <p:cNvPicPr>
            <a:picLocks noChangeAspect="1"/>
          </p:cNvPicPr>
          <p:nvPr/>
        </p:nvPicPr>
        <p:blipFill>
          <a:blip r:embed="rId10" cstate="print"/>
          <a:stretch>
            <a:fillRect/>
          </a:stretch>
        </p:blipFill>
        <p:spPr>
          <a:xfrm>
            <a:off x="5861920" y="4887652"/>
            <a:ext cx="1478615" cy="476042"/>
          </a:xfrm>
          <a:prstGeom prst="rect">
            <a:avLst/>
          </a:prstGeom>
        </p:spPr>
      </p:pic>
    </p:spTree>
    <p:extLst>
      <p:ext uri="{BB962C8B-B14F-4D97-AF65-F5344CB8AC3E}">
        <p14:creationId xmlns:p14="http://schemas.microsoft.com/office/powerpoint/2010/main" val="717743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12C48385-D08A-4735-B760-99C4A114BBCF}"/>
              </a:ext>
            </a:extLst>
          </p:cNvPr>
          <p:cNvPicPr>
            <a:picLocks noChangeAspect="1"/>
          </p:cNvPicPr>
          <p:nvPr/>
        </p:nvPicPr>
        <p:blipFill>
          <a:blip r:embed="rId3" cstate="print"/>
          <a:stretch>
            <a:fillRect/>
          </a:stretch>
        </p:blipFill>
        <p:spPr>
          <a:xfrm>
            <a:off x="3309432" y="4605819"/>
            <a:ext cx="848578" cy="813086"/>
          </a:xfrm>
          <a:prstGeom prst="rect">
            <a:avLst/>
          </a:prstGeom>
        </p:spPr>
      </p:pic>
      <p:pic>
        <p:nvPicPr>
          <p:cNvPr id="9" name="图片 8">
            <a:extLst>
              <a:ext uri="{FF2B5EF4-FFF2-40B4-BE49-F238E27FC236}">
                <a16:creationId xmlns="" xmlns:a16="http://schemas.microsoft.com/office/drawing/2014/main" id="{F09E4C7E-A300-4621-A544-08239073A16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387" t="6758" r="66298" b="76570"/>
          <a:stretch/>
        </p:blipFill>
        <p:spPr>
          <a:xfrm flipH="1">
            <a:off x="1218060" y="4645892"/>
            <a:ext cx="832304" cy="851078"/>
          </a:xfrm>
          <a:prstGeom prst="rect">
            <a:avLst/>
          </a:prstGeom>
        </p:spPr>
      </p:pic>
      <p:pic>
        <p:nvPicPr>
          <p:cNvPr id="10" name="图片 9">
            <a:extLst>
              <a:ext uri="{FF2B5EF4-FFF2-40B4-BE49-F238E27FC236}">
                <a16:creationId xmlns="" xmlns:a16="http://schemas.microsoft.com/office/drawing/2014/main" id="{B06E2D54-DF9A-4013-A9DA-D562AF0F53D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982" b="15268"/>
          <a:stretch/>
        </p:blipFill>
        <p:spPr>
          <a:xfrm>
            <a:off x="2277734" y="4611521"/>
            <a:ext cx="700328" cy="425449"/>
          </a:xfrm>
          <a:prstGeom prst="rect">
            <a:avLst/>
          </a:prstGeom>
        </p:spPr>
      </p:pic>
      <p:cxnSp>
        <p:nvCxnSpPr>
          <p:cNvPr id="11" name="直接箭头连接符 10">
            <a:extLst>
              <a:ext uri="{FF2B5EF4-FFF2-40B4-BE49-F238E27FC236}">
                <a16:creationId xmlns="" xmlns:a16="http://schemas.microsoft.com/office/drawing/2014/main" id="{C5F917B9-1BCE-4CF5-BDEA-D07E2A73B76C}"/>
              </a:ext>
            </a:extLst>
          </p:cNvPr>
          <p:cNvCxnSpPr/>
          <p:nvPr/>
        </p:nvCxnSpPr>
        <p:spPr>
          <a:xfrm>
            <a:off x="2010148" y="5077940"/>
            <a:ext cx="125442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TextBox 13">
            <a:extLst>
              <a:ext uri="{FF2B5EF4-FFF2-40B4-BE49-F238E27FC236}">
                <a16:creationId xmlns="" xmlns:a16="http://schemas.microsoft.com/office/drawing/2014/main" id="{D70E2784-6511-4A5A-8449-A1F2093D5C13}"/>
              </a:ext>
            </a:extLst>
          </p:cNvPr>
          <p:cNvSpPr txBox="1"/>
          <p:nvPr/>
        </p:nvSpPr>
        <p:spPr>
          <a:xfrm>
            <a:off x="2010148" y="5141237"/>
            <a:ext cx="1235500" cy="338554"/>
          </a:xfrm>
          <a:prstGeom prst="rect">
            <a:avLst/>
          </a:prstGeom>
          <a:noFill/>
        </p:spPr>
        <p:txBody>
          <a:bodyPr wrap="square" rtlCol="0">
            <a:spAutoFit/>
          </a:bodyPr>
          <a:lstStyle/>
          <a:p>
            <a:pPr algn="ctr"/>
            <a:r>
              <a:rPr lang="en-US" altLang="zh-CN" sz="1600" dirty="0" smtClean="0"/>
              <a:t>Embed</a:t>
            </a:r>
            <a:endParaRPr lang="zh-CN" altLang="en-US" sz="1600" dirty="0"/>
          </a:p>
        </p:txBody>
      </p:sp>
      <p:pic>
        <p:nvPicPr>
          <p:cNvPr id="13" name="图片 12">
            <a:extLst>
              <a:ext uri="{FF2B5EF4-FFF2-40B4-BE49-F238E27FC236}">
                <a16:creationId xmlns="" xmlns:a16="http://schemas.microsoft.com/office/drawing/2014/main" id="{853B740B-7E97-4981-8EC3-81A6D22C650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7160" t="27534" r="6910" b="54263"/>
          <a:stretch/>
        </p:blipFill>
        <p:spPr>
          <a:xfrm flipH="1">
            <a:off x="7433548" y="4695145"/>
            <a:ext cx="738852" cy="741681"/>
          </a:xfrm>
          <a:prstGeom prst="rect">
            <a:avLst/>
          </a:prstGeom>
        </p:spPr>
      </p:pic>
      <p:cxnSp>
        <p:nvCxnSpPr>
          <p:cNvPr id="14" name="直接箭头连接符 13">
            <a:extLst>
              <a:ext uri="{FF2B5EF4-FFF2-40B4-BE49-F238E27FC236}">
                <a16:creationId xmlns="" xmlns:a16="http://schemas.microsoft.com/office/drawing/2014/main" id="{F3B64CD6-39E4-4E2A-88D9-AFCF1E527EEF}"/>
              </a:ext>
            </a:extLst>
          </p:cNvPr>
          <p:cNvCxnSpPr/>
          <p:nvPr/>
        </p:nvCxnSpPr>
        <p:spPr>
          <a:xfrm>
            <a:off x="4215024" y="5092753"/>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TextBox 34">
            <a:extLst>
              <a:ext uri="{FF2B5EF4-FFF2-40B4-BE49-F238E27FC236}">
                <a16:creationId xmlns="" xmlns:a16="http://schemas.microsoft.com/office/drawing/2014/main" id="{A7D70F72-DC4A-44B4-BF01-6D82F557EE91}"/>
              </a:ext>
            </a:extLst>
          </p:cNvPr>
          <p:cNvSpPr txBox="1"/>
          <p:nvPr/>
        </p:nvSpPr>
        <p:spPr>
          <a:xfrm>
            <a:off x="4183950" y="5095994"/>
            <a:ext cx="1066558" cy="338554"/>
          </a:xfrm>
          <a:prstGeom prst="rect">
            <a:avLst/>
          </a:prstGeom>
          <a:noFill/>
        </p:spPr>
        <p:txBody>
          <a:bodyPr wrap="square" rtlCol="0">
            <a:spAutoFit/>
          </a:bodyPr>
          <a:lstStyle/>
          <a:p>
            <a:pPr algn="ctr"/>
            <a:r>
              <a:rPr lang="en-US" altLang="zh-CN" sz="1600" dirty="0" smtClean="0"/>
              <a:t>Transfer</a:t>
            </a:r>
            <a:endParaRPr lang="zh-CN" altLang="en-US" sz="1600" dirty="0"/>
          </a:p>
        </p:txBody>
      </p:sp>
      <p:cxnSp>
        <p:nvCxnSpPr>
          <p:cNvPr id="16" name="直接箭头连接符 15">
            <a:extLst>
              <a:ext uri="{FF2B5EF4-FFF2-40B4-BE49-F238E27FC236}">
                <a16:creationId xmlns="" xmlns:a16="http://schemas.microsoft.com/office/drawing/2014/main" id="{68E1781C-72F2-47E8-9B3D-988A4FE6D389}"/>
              </a:ext>
            </a:extLst>
          </p:cNvPr>
          <p:cNvCxnSpPr/>
          <p:nvPr/>
        </p:nvCxnSpPr>
        <p:spPr>
          <a:xfrm>
            <a:off x="6264602" y="5077940"/>
            <a:ext cx="103548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TextBox 46">
            <a:extLst>
              <a:ext uri="{FF2B5EF4-FFF2-40B4-BE49-F238E27FC236}">
                <a16:creationId xmlns="" xmlns:a16="http://schemas.microsoft.com/office/drawing/2014/main" id="{87162C2E-80FD-4BB7-90F4-26E0DC840CD7}"/>
              </a:ext>
            </a:extLst>
          </p:cNvPr>
          <p:cNvSpPr txBox="1"/>
          <p:nvPr/>
        </p:nvSpPr>
        <p:spPr>
          <a:xfrm>
            <a:off x="6233528" y="5081181"/>
            <a:ext cx="1235500" cy="338554"/>
          </a:xfrm>
          <a:prstGeom prst="rect">
            <a:avLst/>
          </a:prstGeom>
          <a:noFill/>
        </p:spPr>
        <p:txBody>
          <a:bodyPr wrap="square" rtlCol="0">
            <a:spAutoFit/>
          </a:bodyPr>
          <a:lstStyle/>
          <a:p>
            <a:pPr algn="ctr"/>
            <a:r>
              <a:rPr lang="en-US" altLang="zh-CN" sz="1600" dirty="0" smtClean="0"/>
              <a:t>Extract</a:t>
            </a:r>
            <a:endParaRPr lang="zh-CN" altLang="en-US" sz="1600" dirty="0"/>
          </a:p>
        </p:txBody>
      </p:sp>
      <p:sp>
        <p:nvSpPr>
          <p:cNvPr id="18" name="矩形 17">
            <a:extLst>
              <a:ext uri="{FF2B5EF4-FFF2-40B4-BE49-F238E27FC236}">
                <a16:creationId xmlns="" xmlns:a16="http://schemas.microsoft.com/office/drawing/2014/main" id="{2DA3C662-7BCD-4FB4-86B0-241EB192D67B}"/>
              </a:ext>
            </a:extLst>
          </p:cNvPr>
          <p:cNvSpPr/>
          <p:nvPr/>
        </p:nvSpPr>
        <p:spPr>
          <a:xfrm>
            <a:off x="3708265" y="5485728"/>
            <a:ext cx="899492"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Stego?</a:t>
            </a:r>
            <a:endParaRPr lang="zh-CN" alt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a:extLst>
              <a:ext uri="{FF2B5EF4-FFF2-40B4-BE49-F238E27FC236}">
                <a16:creationId xmlns="" xmlns:a16="http://schemas.microsoft.com/office/drawing/2014/main" id="{5AACE618-F715-4D54-8F6D-4F144F1B7757}"/>
              </a:ext>
            </a:extLst>
          </p:cNvPr>
          <p:cNvSpPr/>
          <p:nvPr/>
        </p:nvSpPr>
        <p:spPr>
          <a:xfrm>
            <a:off x="4836563" y="5485728"/>
            <a:ext cx="917302" cy="40011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2000" b="1" dirty="0">
                <a:ln w="11430"/>
                <a:solidFill>
                  <a:srgbClr val="92D050"/>
                </a:solidFill>
                <a:effectLst>
                  <a:outerShdw blurRad="50800" dist="39000" dir="5460000" algn="tl">
                    <a:srgbClr val="000000">
                      <a:alpha val="38000"/>
                    </a:srgbClr>
                  </a:outerShdw>
                </a:effectLst>
              </a:rPr>
              <a:t>Cover?</a:t>
            </a:r>
            <a:endParaRPr lang="zh-CN" altLang="en-US" sz="2000" b="1" dirty="0">
              <a:ln w="11430"/>
              <a:solidFill>
                <a:srgbClr val="92D050"/>
              </a:solidFill>
              <a:effectLst>
                <a:outerShdw blurRad="50800" dist="39000" dir="5460000" algn="tl">
                  <a:srgbClr val="000000">
                    <a:alpha val="38000"/>
                  </a:srgbClr>
                </a:outerShdw>
              </a:effectLst>
            </a:endParaRPr>
          </a:p>
        </p:txBody>
      </p:sp>
      <p:pic>
        <p:nvPicPr>
          <p:cNvPr id="20" name="图片 19">
            <a:extLst>
              <a:ext uri="{FF2B5EF4-FFF2-40B4-BE49-F238E27FC236}">
                <a16:creationId xmlns="" xmlns:a16="http://schemas.microsoft.com/office/drawing/2014/main" id="{B268EC81-16B0-4718-BE15-64508701558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4032" t="4955" r="15681" b="76912"/>
          <a:stretch/>
        </p:blipFill>
        <p:spPr>
          <a:xfrm>
            <a:off x="4374771" y="5895088"/>
            <a:ext cx="662090" cy="846280"/>
          </a:xfrm>
          <a:prstGeom prst="rect">
            <a:avLst/>
          </a:prstGeom>
        </p:spPr>
      </p:pic>
      <p:cxnSp>
        <p:nvCxnSpPr>
          <p:cNvPr id="21" name="直接箭头连接符 20">
            <a:extLst>
              <a:ext uri="{FF2B5EF4-FFF2-40B4-BE49-F238E27FC236}">
                <a16:creationId xmlns="" xmlns:a16="http://schemas.microsoft.com/office/drawing/2014/main" id="{6E50F466-6E22-4877-A9F9-B0D71D433F5B}"/>
              </a:ext>
            </a:extLst>
          </p:cNvPr>
          <p:cNvCxnSpPr>
            <a:cxnSpLocks/>
          </p:cNvCxnSpPr>
          <p:nvPr/>
        </p:nvCxnSpPr>
        <p:spPr>
          <a:xfrm>
            <a:off x="4705816" y="5517200"/>
            <a:ext cx="0" cy="368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 xmlns:a16="http://schemas.microsoft.com/office/drawing/2014/main" id="{2076F218-1CFC-4977-B2ED-FEE9C9085355}"/>
              </a:ext>
            </a:extLst>
          </p:cNvPr>
          <p:cNvPicPr>
            <a:picLocks noChangeAspect="1"/>
          </p:cNvPicPr>
          <p:nvPr/>
        </p:nvPicPr>
        <p:blipFill>
          <a:blip r:embed="rId3" cstate="print"/>
          <a:stretch>
            <a:fillRect/>
          </a:stretch>
        </p:blipFill>
        <p:spPr>
          <a:xfrm>
            <a:off x="5333312" y="4605819"/>
            <a:ext cx="848578" cy="813086"/>
          </a:xfrm>
          <a:prstGeom prst="rect">
            <a:avLst/>
          </a:prstGeom>
        </p:spPr>
      </p:pic>
      <p:pic>
        <p:nvPicPr>
          <p:cNvPr id="23" name="图片 22">
            <a:extLst>
              <a:ext uri="{FF2B5EF4-FFF2-40B4-BE49-F238E27FC236}">
                <a16:creationId xmlns="" xmlns:a16="http://schemas.microsoft.com/office/drawing/2014/main" id="{7C56CB04-5790-4167-A6A8-CE4BDC2569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2162" y="4479794"/>
            <a:ext cx="753616" cy="552279"/>
          </a:xfrm>
          <a:prstGeom prst="rect">
            <a:avLst/>
          </a:prstGeom>
        </p:spPr>
      </p:pic>
      <p:sp>
        <p:nvSpPr>
          <p:cNvPr id="24" name="TextBox 34">
            <a:extLst>
              <a:ext uri="{FF2B5EF4-FFF2-40B4-BE49-F238E27FC236}">
                <a16:creationId xmlns="" xmlns:a16="http://schemas.microsoft.com/office/drawing/2014/main" id="{A7D70F72-DC4A-44B4-BF01-6D82F557EE91}"/>
              </a:ext>
            </a:extLst>
          </p:cNvPr>
          <p:cNvSpPr txBox="1"/>
          <p:nvPr/>
        </p:nvSpPr>
        <p:spPr>
          <a:xfrm>
            <a:off x="4239962" y="4279043"/>
            <a:ext cx="1235500" cy="338554"/>
          </a:xfrm>
          <a:prstGeom prst="rect">
            <a:avLst/>
          </a:prstGeom>
          <a:noFill/>
        </p:spPr>
        <p:txBody>
          <a:bodyPr wrap="square" rtlCol="0">
            <a:spAutoFit/>
          </a:bodyPr>
          <a:lstStyle/>
          <a:p>
            <a:pPr algn="ctr"/>
            <a:r>
              <a:rPr lang="en-US" altLang="zh-CN" sz="1600" b="1" dirty="0" smtClean="0">
                <a:solidFill>
                  <a:srgbClr val="C00000"/>
                </a:solidFill>
                <a:latin typeface="微软雅黑" panose="020B0503020204020204" pitchFamily="34" charset="-122"/>
                <a:ea typeface="微软雅黑" panose="020B0503020204020204" pitchFamily="34" charset="-122"/>
              </a:rPr>
              <a:t>Network</a:t>
            </a:r>
            <a:endParaRPr lang="zh-CN" altLang="en-US" sz="1600" b="1" dirty="0">
              <a:solidFill>
                <a:srgbClr val="C00000"/>
              </a:solidFill>
            </a:endParaRPr>
          </a:p>
        </p:txBody>
      </p:sp>
      <p:pic>
        <p:nvPicPr>
          <p:cNvPr id="106504" name="Picture 8" descr="https://ss1.baidu.com/6ONXsjip0QIZ8tyhnq/it/u=854054962,3638170049&amp;fm=58&amp;s=88A7C712CC266C1146AE34580300E0EA&amp;bpow=121&amp;bpoh=7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92755" y="2983977"/>
            <a:ext cx="748034" cy="463657"/>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30"/>
          <p:cNvPicPr>
            <a:picLocks noChangeAspect="1"/>
          </p:cNvPicPr>
          <p:nvPr/>
        </p:nvPicPr>
        <p:blipFill>
          <a:blip r:embed="rId8" cstate="print"/>
          <a:stretch>
            <a:fillRect/>
          </a:stretch>
        </p:blipFill>
        <p:spPr>
          <a:xfrm>
            <a:off x="3614633" y="1993355"/>
            <a:ext cx="1066800" cy="523875"/>
          </a:xfrm>
          <a:prstGeom prst="rect">
            <a:avLst/>
          </a:prstGeom>
        </p:spPr>
      </p:pic>
      <p:sp>
        <p:nvSpPr>
          <p:cNvPr id="106497" name="云形标注 106496"/>
          <p:cNvSpPr/>
          <p:nvPr/>
        </p:nvSpPr>
        <p:spPr bwMode="auto">
          <a:xfrm>
            <a:off x="4207786" y="4029186"/>
            <a:ext cx="1289647" cy="839974"/>
          </a:xfrm>
          <a:prstGeom prst="cloudCallou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106499" name="图片 106498"/>
          <p:cNvPicPr>
            <a:picLocks noChangeAspect="1"/>
          </p:cNvPicPr>
          <p:nvPr/>
        </p:nvPicPr>
        <p:blipFill>
          <a:blip r:embed="rId9" cstate="print"/>
          <a:stretch>
            <a:fillRect/>
          </a:stretch>
        </p:blipFill>
        <p:spPr>
          <a:xfrm>
            <a:off x="4011538" y="2599882"/>
            <a:ext cx="1352550" cy="361950"/>
          </a:xfrm>
          <a:prstGeom prst="rect">
            <a:avLst/>
          </a:prstGeom>
        </p:spPr>
      </p:pic>
      <p:sp>
        <p:nvSpPr>
          <p:cNvPr id="106501" name="椭圆 106500"/>
          <p:cNvSpPr/>
          <p:nvPr/>
        </p:nvSpPr>
        <p:spPr bwMode="auto">
          <a:xfrm>
            <a:off x="1576245" y="1831597"/>
            <a:ext cx="6236115" cy="2025527"/>
          </a:xfrm>
          <a:prstGeom prst="ellipse">
            <a:avLst/>
          </a:prstGeom>
          <a:noFill/>
          <a:ln w="1905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矩形 31">
            <a:extLst>
              <a:ext uri="{FF2B5EF4-FFF2-40B4-BE49-F238E27FC236}">
                <a16:creationId xmlns="" xmlns:a16="http://schemas.microsoft.com/office/drawing/2014/main" id="{2DA3C662-7BCD-4FB4-86B0-241EB192D67B}"/>
              </a:ext>
            </a:extLst>
          </p:cNvPr>
          <p:cNvSpPr/>
          <p:nvPr/>
        </p:nvSpPr>
        <p:spPr>
          <a:xfrm>
            <a:off x="649739" y="3750967"/>
            <a:ext cx="1723570" cy="707886"/>
          </a:xfrm>
          <a:prstGeom prst="rect">
            <a:avLst/>
          </a:prstGeom>
          <a:noFill/>
        </p:spPr>
        <p:txBody>
          <a:bodyPr wrap="square" lIns="91440" tIns="45720" rIns="91440" bIns="45720">
            <a:spAutoFit/>
          </a:bodyPr>
          <a:lstStyle/>
          <a:p>
            <a:pPr algn="ctr"/>
            <a:r>
              <a:rPr lang="en-US" altLang="zh-CN" sz="2000" b="1" dirty="0" smtClean="0">
                <a:ln w="9525">
                  <a:solidFill>
                    <a:schemeClr val="bg1"/>
                  </a:solidFill>
                  <a:prstDash val="solid"/>
                </a:ln>
                <a:solidFill>
                  <a:srgbClr val="FF0000"/>
                </a:solidFill>
                <a:effectLst>
                  <a:outerShdw blurRad="12700" dist="38100" dir="2700000" algn="tl" rotWithShape="0">
                    <a:schemeClr val="bg1">
                      <a:lumMod val="50000"/>
                    </a:schemeClr>
                  </a:outerShdw>
                </a:effectLst>
              </a:rPr>
              <a:t>MP3? </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WAV?</a:t>
            </a:r>
          </a:p>
          <a:p>
            <a:pPr algn="ctr"/>
            <a:r>
              <a:rPr lang="en-US" altLang="zh-CN" sz="2000" b="1" dirty="0" smtClean="0">
                <a:ln w="22225">
                  <a:solidFill>
                    <a:schemeClr val="accent2"/>
                  </a:solidFill>
                  <a:prstDash val="solid"/>
                </a:ln>
                <a:solidFill>
                  <a:schemeClr val="accent2">
                    <a:lumMod val="40000"/>
                    <a:lumOff val="60000"/>
                  </a:schemeClr>
                </a:solidFill>
              </a:rPr>
              <a:t>AAC?</a:t>
            </a:r>
            <a:r>
              <a:rPr lang="en-US" altLang="zh-CN" sz="2000" b="1" dirty="0" smtClean="0">
                <a:ln w="9525">
                  <a:solidFill>
                    <a:schemeClr val="bg1"/>
                  </a:solidFill>
                  <a:prstDash val="solid"/>
                </a:ln>
                <a:effectLst>
                  <a:outerShdw blurRad="12700" dist="38100" dir="2700000" algn="tl" rotWithShape="0">
                    <a:schemeClr val="bg1">
                      <a:lumMod val="50000"/>
                    </a:schemeClr>
                  </a:outerShdw>
                </a:effectLst>
              </a:rPr>
              <a:t> </a:t>
            </a:r>
            <a:endParaRPr lang="zh-CN" altLang="en-US" sz="20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图片 1"/>
          <p:cNvPicPr>
            <a:picLocks noChangeAspect="1"/>
          </p:cNvPicPr>
          <p:nvPr/>
        </p:nvPicPr>
        <p:blipFill>
          <a:blip r:embed="rId10" cstate="print"/>
          <a:stretch>
            <a:fillRect/>
          </a:stretch>
        </p:blipFill>
        <p:spPr>
          <a:xfrm>
            <a:off x="4979268" y="2060848"/>
            <a:ext cx="1104900" cy="352425"/>
          </a:xfrm>
          <a:prstGeom prst="rect">
            <a:avLst/>
          </a:prstGeom>
        </p:spPr>
      </p:pic>
      <p:pic>
        <p:nvPicPr>
          <p:cNvPr id="3" name="图片 2"/>
          <p:cNvPicPr>
            <a:picLocks noChangeAspect="1"/>
          </p:cNvPicPr>
          <p:nvPr/>
        </p:nvPicPr>
        <p:blipFill>
          <a:blip r:embed="rId11" cstate="print"/>
          <a:stretch>
            <a:fillRect/>
          </a:stretch>
        </p:blipFill>
        <p:spPr>
          <a:xfrm>
            <a:off x="4158010" y="3117088"/>
            <a:ext cx="1990725" cy="419100"/>
          </a:xfrm>
          <a:prstGeom prst="rect">
            <a:avLst/>
          </a:prstGeom>
        </p:spPr>
      </p:pic>
      <p:sp>
        <p:nvSpPr>
          <p:cNvPr id="7" name="云形 6"/>
          <p:cNvSpPr/>
          <p:nvPr/>
        </p:nvSpPr>
        <p:spPr bwMode="auto">
          <a:xfrm>
            <a:off x="527050" y="3581677"/>
            <a:ext cx="1968948" cy="1064215"/>
          </a:xfrm>
          <a:prstGeom prst="clou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 name="图片 5"/>
          <p:cNvPicPr>
            <a:picLocks noChangeAspect="1"/>
          </p:cNvPicPr>
          <p:nvPr/>
        </p:nvPicPr>
        <p:blipFill>
          <a:blip r:embed="rId12" cstate="print"/>
          <a:stretch>
            <a:fillRect/>
          </a:stretch>
        </p:blipFill>
        <p:spPr>
          <a:xfrm>
            <a:off x="2189669" y="2418978"/>
            <a:ext cx="1238250" cy="361950"/>
          </a:xfrm>
          <a:prstGeom prst="rect">
            <a:avLst/>
          </a:prstGeom>
        </p:spPr>
      </p:pic>
      <p:pic>
        <p:nvPicPr>
          <p:cNvPr id="25" name="图片 24"/>
          <p:cNvPicPr>
            <a:picLocks noChangeAspect="1"/>
          </p:cNvPicPr>
          <p:nvPr/>
        </p:nvPicPr>
        <p:blipFill>
          <a:blip r:embed="rId13" cstate="print"/>
          <a:stretch>
            <a:fillRect/>
          </a:stretch>
        </p:blipFill>
        <p:spPr>
          <a:xfrm>
            <a:off x="5951986" y="2555672"/>
            <a:ext cx="1478615" cy="476042"/>
          </a:xfrm>
          <a:prstGeom prst="rect">
            <a:avLst/>
          </a:prstGeom>
        </p:spPr>
      </p:pic>
      <p:sp>
        <p:nvSpPr>
          <p:cNvPr id="33"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34" name="文本框 33"/>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Why MP3 Format?</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520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29840" y="2364496"/>
            <a:ext cx="9019408" cy="2638278"/>
          </a:xfrm>
          <a:prstGeom prst="rect">
            <a:avLst/>
          </a:prstGeom>
        </p:spPr>
      </p:pic>
      <p:sp>
        <p:nvSpPr>
          <p:cNvPr id="7" name="对话气泡: 圆角矩形 7">
            <a:extLst>
              <a:ext uri="{FF2B5EF4-FFF2-40B4-BE49-F238E27FC236}">
                <a16:creationId xmlns="" xmlns:a16="http://schemas.microsoft.com/office/drawing/2014/main" id="{81389149-CA2D-4358-8C41-4E8F1CDC6E6D}"/>
              </a:ext>
            </a:extLst>
          </p:cNvPr>
          <p:cNvSpPr/>
          <p:nvPr/>
        </p:nvSpPr>
        <p:spPr>
          <a:xfrm>
            <a:off x="7048654" y="1396121"/>
            <a:ext cx="1771818" cy="919401"/>
          </a:xfrm>
          <a:prstGeom prst="wedgeRoundRectCallout">
            <a:avLst>
              <a:gd name="adj1" fmla="val -86054"/>
              <a:gd name="adj2" fmla="val 154455"/>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CLIN : </a:t>
            </a:r>
            <a:r>
              <a:rPr lang="en-US" altLang="zh-CN" sz="1600" b="1" dirty="0">
                <a:ln w="10541" cmpd="sng">
                  <a:noFill/>
                  <a:prstDash val="solid"/>
                </a:ln>
              </a:rPr>
              <a:t>Change the LSB of less significant </a:t>
            </a:r>
            <a:r>
              <a:rPr lang="en-US" altLang="zh-CN" sz="1600" b="1" dirty="0" err="1">
                <a:ln w="10541" cmpd="sng">
                  <a:noFill/>
                  <a:prstDash val="solid"/>
                </a:ln>
                <a:solidFill>
                  <a:srgbClr val="FF0000"/>
                </a:solidFill>
              </a:rPr>
              <a:t>LINbits</a:t>
            </a:r>
            <a:endParaRPr lang="zh-CN" altLang="en-US" sz="1600" b="1" dirty="0">
              <a:ln w="10541" cmpd="sng">
                <a:noFill/>
                <a:prstDash val="solid"/>
              </a:ln>
              <a:solidFill>
                <a:srgbClr val="FF0000"/>
              </a:solidFill>
            </a:endParaRPr>
          </a:p>
        </p:txBody>
      </p:sp>
      <p:sp>
        <p:nvSpPr>
          <p:cNvPr id="8" name="对话气泡: 圆角矩形 9">
            <a:extLst>
              <a:ext uri="{FF2B5EF4-FFF2-40B4-BE49-F238E27FC236}">
                <a16:creationId xmlns="" xmlns:a16="http://schemas.microsoft.com/office/drawing/2014/main" id="{F84351BD-F95D-4E1D-AC22-02DBE1493503}"/>
              </a:ext>
            </a:extLst>
          </p:cNvPr>
          <p:cNvSpPr/>
          <p:nvPr/>
        </p:nvSpPr>
        <p:spPr>
          <a:xfrm>
            <a:off x="3722095" y="1546984"/>
            <a:ext cx="2945435" cy="919401"/>
          </a:xfrm>
          <a:prstGeom prst="wedgeRoundRectCallout">
            <a:avLst>
              <a:gd name="adj1" fmla="val 33452"/>
              <a:gd name="adj2" fmla="val 131641"/>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HCM : </a:t>
            </a:r>
            <a:r>
              <a:rPr lang="en-US" altLang="zh-CN" sz="1600" b="1" dirty="0">
                <a:ln w="10541" cmpd="sng">
                  <a:noFill/>
                  <a:prstDash val="solid"/>
                </a:ln>
              </a:rPr>
              <a:t>embed message by </a:t>
            </a:r>
            <a:r>
              <a:rPr lang="en-US" altLang="zh-CN" sz="1600" b="1" dirty="0">
                <a:ln w="10541" cmpd="sng">
                  <a:noFill/>
                  <a:prstDash val="solid"/>
                </a:ln>
                <a:solidFill>
                  <a:srgbClr val="FF0000"/>
                </a:solidFill>
              </a:rPr>
              <a:t>H</a:t>
            </a:r>
            <a:r>
              <a:rPr lang="en-US" altLang="zh-CN" sz="1600" b="1" dirty="0">
                <a:ln w="10541" cmpd="sng">
                  <a:noFill/>
                  <a:prstDash val="solid"/>
                </a:ln>
              </a:rPr>
              <a:t>uffman </a:t>
            </a:r>
            <a:r>
              <a:rPr lang="en-US" altLang="zh-CN" sz="1600" b="1" dirty="0">
                <a:ln w="10541" cmpd="sng">
                  <a:noFill/>
                  <a:prstDash val="solid"/>
                </a:ln>
                <a:solidFill>
                  <a:srgbClr val="FF0000"/>
                </a:solidFill>
              </a:rPr>
              <a:t>C</a:t>
            </a:r>
            <a:r>
              <a:rPr lang="en-US" altLang="zh-CN" sz="1600" b="1" dirty="0">
                <a:ln w="10541" cmpd="sng">
                  <a:noFill/>
                  <a:prstDash val="solid"/>
                </a:ln>
              </a:rPr>
              <a:t>ode </a:t>
            </a:r>
            <a:r>
              <a:rPr lang="en-US" altLang="zh-CN" sz="1600" b="1" dirty="0">
                <a:ln w="10541" cmpd="sng">
                  <a:noFill/>
                  <a:prstDash val="solid"/>
                </a:ln>
                <a:solidFill>
                  <a:srgbClr val="FF0000"/>
                </a:solidFill>
              </a:rPr>
              <a:t>M</a:t>
            </a:r>
            <a:r>
              <a:rPr lang="en-US" altLang="zh-CN" sz="1600" b="1" dirty="0">
                <a:ln w="10541" cmpd="sng">
                  <a:noFill/>
                  <a:prstDash val="solid"/>
                </a:ln>
              </a:rPr>
              <a:t>apping in big-value region</a:t>
            </a:r>
            <a:endParaRPr lang="zh-CN" altLang="en-US" sz="1600" b="1" dirty="0">
              <a:ln w="10541" cmpd="sng">
                <a:noFill/>
                <a:prstDash val="solid"/>
              </a:ln>
            </a:endParaRPr>
          </a:p>
        </p:txBody>
      </p:sp>
      <p:sp>
        <p:nvSpPr>
          <p:cNvPr id="9" name="对话气泡: 圆角矩形 10">
            <a:extLst>
              <a:ext uri="{FF2B5EF4-FFF2-40B4-BE49-F238E27FC236}">
                <a16:creationId xmlns="" xmlns:a16="http://schemas.microsoft.com/office/drawing/2014/main" id="{F2B326A7-0A91-4A0A-B3C9-B6D357FC618C}"/>
              </a:ext>
            </a:extLst>
          </p:cNvPr>
          <p:cNvSpPr/>
          <p:nvPr/>
        </p:nvSpPr>
        <p:spPr>
          <a:xfrm>
            <a:off x="395536" y="4837280"/>
            <a:ext cx="2908702" cy="919401"/>
          </a:xfrm>
          <a:prstGeom prst="wedgeRoundRectCallout">
            <a:avLst>
              <a:gd name="adj1" fmla="val 120626"/>
              <a:gd name="adj2" fmla="val -247821"/>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MP3Stego </a:t>
            </a:r>
            <a:r>
              <a:rPr lang="en-US" altLang="zh-CN" sz="1600" b="1" dirty="0">
                <a:ln w="10541" cmpd="sng">
                  <a:noFill/>
                  <a:prstDash val="solid"/>
                </a:ln>
              </a:rPr>
              <a:t>: change the parity of </a:t>
            </a:r>
            <a:r>
              <a:rPr lang="en-US" altLang="zh-CN" sz="1600" b="1" dirty="0" smtClean="0">
                <a:ln w="10541" cmpd="sng">
                  <a:noFill/>
                  <a:prstDash val="solid"/>
                </a:ln>
              </a:rPr>
              <a:t>coded granule length by controlling quantization</a:t>
            </a:r>
            <a:endParaRPr lang="zh-CN" altLang="en-US" sz="1600" b="1" dirty="0">
              <a:ln w="10541" cmpd="sng">
                <a:noFill/>
                <a:prstDash val="solid"/>
              </a:ln>
            </a:endParaRPr>
          </a:p>
        </p:txBody>
      </p:sp>
      <p:sp>
        <p:nvSpPr>
          <p:cNvPr id="10" name="对话气泡: 圆角矩形 11">
            <a:extLst>
              <a:ext uri="{FF2B5EF4-FFF2-40B4-BE49-F238E27FC236}">
                <a16:creationId xmlns="" xmlns:a16="http://schemas.microsoft.com/office/drawing/2014/main" id="{F91F0225-BA94-49D4-91B2-1798F5CFD56A}"/>
              </a:ext>
            </a:extLst>
          </p:cNvPr>
          <p:cNvSpPr/>
          <p:nvPr/>
        </p:nvSpPr>
        <p:spPr>
          <a:xfrm>
            <a:off x="6118550" y="4951963"/>
            <a:ext cx="3024264" cy="1736646"/>
          </a:xfrm>
          <a:prstGeom prst="wedgeRoundRectCallout">
            <a:avLst>
              <a:gd name="adj1" fmla="val -43978"/>
              <a:gd name="adj2" fmla="val -140683"/>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APS (Adaptive Post-Steganography) : </a:t>
            </a:r>
            <a:r>
              <a:rPr lang="en-US" altLang="zh-CN" sz="1600" b="1" dirty="0">
                <a:ln w="10541" cmpd="sng">
                  <a:noFill/>
                  <a:prstDash val="solid"/>
                </a:ln>
              </a:rPr>
              <a:t>change the LSB of less significant Huffman codes in count1 region. Only the payload is adaptively decided</a:t>
            </a:r>
            <a:endParaRPr lang="zh-CN" altLang="en-US" sz="1600" b="1" dirty="0">
              <a:ln w="10541" cmpd="sng">
                <a:noFill/>
                <a:prstDash val="solid"/>
              </a:ln>
            </a:endParaRPr>
          </a:p>
        </p:txBody>
      </p:sp>
      <p:sp>
        <p:nvSpPr>
          <p:cNvPr id="12" name="标题 3"/>
          <p:cNvSpPr>
            <a:spLocks noGrp="1"/>
          </p:cNvSpPr>
          <p:nvPr>
            <p:ph type="title"/>
          </p:nvPr>
        </p:nvSpPr>
        <p:spPr>
          <a:xfrm>
            <a:off x="179512" y="777874"/>
            <a:ext cx="8964488" cy="628905"/>
          </a:xfrm>
        </p:spPr>
        <p:txBody>
          <a:bodyPr/>
          <a:lstStyle/>
          <a:p>
            <a:pPr algn="l"/>
            <a:r>
              <a:rPr lang="en-US" altLang="zh-CN" sz="2800" b="0" dirty="0" smtClean="0">
                <a:latin typeface="Times New Roman" panose="02020603050405020304" pitchFamily="18" charset="0"/>
              </a:rPr>
              <a:t>Introduction</a:t>
            </a:r>
            <a:endParaRPr lang="en-US" altLang="zh-CN" sz="2800" b="0" dirty="0">
              <a:latin typeface="Times New Roman" panose="02020603050405020304" pitchFamily="18" charset="0"/>
            </a:endParaRPr>
          </a:p>
        </p:txBody>
      </p:sp>
      <p:sp>
        <p:nvSpPr>
          <p:cNvPr id="13" name="文本框 12"/>
          <p:cNvSpPr txBox="1"/>
          <p:nvPr/>
        </p:nvSpPr>
        <p:spPr>
          <a:xfrm>
            <a:off x="527050" y="1269921"/>
            <a:ext cx="2892822" cy="430887"/>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latin typeface="Times New Roman" panose="02020603050405020304" pitchFamily="18" charset="0"/>
                <a:cs typeface="Times New Roman" panose="02020603050405020304" pitchFamily="18" charset="0"/>
                <a:sym typeface="+mn-ea"/>
              </a:rPr>
              <a:t> </a:t>
            </a:r>
            <a:r>
              <a:rPr lang="en-US" altLang="zh-CN" sz="2200" dirty="0" smtClean="0">
                <a:latin typeface="Times New Roman" panose="02020603050405020304" pitchFamily="18" charset="0"/>
                <a:cs typeface="Times New Roman" panose="02020603050405020304" pitchFamily="18" charset="0"/>
                <a:sym typeface="+mn-ea"/>
              </a:rPr>
              <a:t>MP3 Steganography</a:t>
            </a:r>
            <a:endParaRPr lang="zh-CN" altLang="en-US" sz="2200" dirty="0">
              <a:latin typeface="Times New Roman" panose="02020603050405020304" pitchFamily="18" charset="0"/>
              <a:cs typeface="Times New Roman" panose="02020603050405020304" pitchFamily="18" charset="0"/>
            </a:endParaRPr>
          </a:p>
        </p:txBody>
      </p:sp>
      <p:sp>
        <p:nvSpPr>
          <p:cNvPr id="14" name="对话气泡: 圆角矩形 11">
            <a:extLst>
              <a:ext uri="{FF2B5EF4-FFF2-40B4-BE49-F238E27FC236}">
                <a16:creationId xmlns="" xmlns:a16="http://schemas.microsoft.com/office/drawing/2014/main" id="{F91F0225-BA94-49D4-91B2-1798F5CFD56A}"/>
              </a:ext>
            </a:extLst>
          </p:cNvPr>
          <p:cNvSpPr/>
          <p:nvPr/>
        </p:nvSpPr>
        <p:spPr>
          <a:xfrm>
            <a:off x="928500" y="5991518"/>
            <a:ext cx="4982743" cy="646986"/>
          </a:xfrm>
          <a:prstGeom prst="wedgeRoundRectCallout">
            <a:avLst>
              <a:gd name="adj1" fmla="val 51351"/>
              <a:gd name="adj2" fmla="val -319488"/>
              <a:gd name="adj3" fmla="val 16667"/>
            </a:avLst>
          </a:prstGeom>
          <a:noFill/>
          <a:ln w="19050">
            <a:solidFill>
              <a:srgbClr val="FF0000"/>
            </a:solidFill>
          </a:ln>
        </p:spPr>
        <p:txBody>
          <a:bodyPr wrap="square" lIns="91440" tIns="45720" rIns="91440" bIns="45720" rtlCol="0" anchor="ctr">
            <a:spAutoFit/>
          </a:bodyPr>
          <a:lstStyle/>
          <a:p>
            <a:pPr algn="ctr"/>
            <a:r>
              <a:rPr lang="en-US" altLang="zh-CN" sz="1600" b="1" dirty="0">
                <a:ln w="10541" cmpd="sng">
                  <a:noFill/>
                  <a:prstDash val="solid"/>
                </a:ln>
                <a:solidFill>
                  <a:srgbClr val="C00000"/>
                </a:solidFill>
              </a:rPr>
              <a:t>EECS (</a:t>
            </a:r>
            <a:r>
              <a:rPr lang="en-US" altLang="zh-CN" sz="1600" b="1" dirty="0">
                <a:ln w="10541" cmpd="sng">
                  <a:noFill/>
                  <a:prstDash val="solid"/>
                </a:ln>
              </a:rPr>
              <a:t>Adaptive MP3 Steganography Using </a:t>
            </a:r>
            <a:r>
              <a:rPr lang="en-US" altLang="zh-CN" sz="1600" b="1" dirty="0">
                <a:ln w="10541" cmpd="sng">
                  <a:noFill/>
                  <a:prstDash val="solid"/>
                </a:ln>
                <a:solidFill>
                  <a:srgbClr val="FF0000"/>
                </a:solidFill>
              </a:rPr>
              <a:t>E</a:t>
            </a:r>
            <a:r>
              <a:rPr lang="en-US" altLang="zh-CN" sz="1600" b="1" dirty="0">
                <a:ln w="10541" cmpd="sng">
                  <a:noFill/>
                  <a:prstDash val="solid"/>
                </a:ln>
              </a:rPr>
              <a:t>qual Length </a:t>
            </a:r>
            <a:r>
              <a:rPr lang="en-US" altLang="zh-CN" sz="1600" b="1" dirty="0">
                <a:ln w="10541" cmpd="sng">
                  <a:noFill/>
                  <a:prstDash val="solid"/>
                </a:ln>
                <a:solidFill>
                  <a:srgbClr val="FF0000"/>
                </a:solidFill>
              </a:rPr>
              <a:t>E</a:t>
            </a:r>
            <a:r>
              <a:rPr lang="en-US" altLang="zh-CN" sz="1600" b="1" dirty="0">
                <a:ln w="10541" cmpd="sng">
                  <a:noFill/>
                  <a:prstDash val="solid"/>
                </a:ln>
              </a:rPr>
              <a:t>ntropy </a:t>
            </a:r>
            <a:r>
              <a:rPr lang="en-US" altLang="zh-CN" sz="1600" b="1" dirty="0">
                <a:ln w="10541" cmpd="sng">
                  <a:noFill/>
                  <a:prstDash val="solid"/>
                </a:ln>
                <a:solidFill>
                  <a:srgbClr val="FF0000"/>
                </a:solidFill>
              </a:rPr>
              <a:t>C</a:t>
            </a:r>
            <a:r>
              <a:rPr lang="en-US" altLang="zh-CN" sz="1600" b="1" dirty="0">
                <a:ln w="10541" cmpd="sng">
                  <a:noFill/>
                  <a:prstDash val="solid"/>
                </a:ln>
              </a:rPr>
              <a:t>odes </a:t>
            </a:r>
            <a:r>
              <a:rPr lang="en-US" altLang="zh-CN" sz="1600" b="1" dirty="0">
                <a:ln w="10541" cmpd="sng">
                  <a:noFill/>
                  <a:prstDash val="solid"/>
                </a:ln>
                <a:solidFill>
                  <a:srgbClr val="FF0000"/>
                </a:solidFill>
              </a:rPr>
              <a:t>S</a:t>
            </a:r>
            <a:r>
              <a:rPr lang="en-US" altLang="zh-CN" sz="1600" b="1" dirty="0">
                <a:ln w="10541" cmpd="sng">
                  <a:noFill/>
                  <a:prstDash val="solid"/>
                </a:ln>
              </a:rPr>
              <a:t>ubstitution</a:t>
            </a:r>
            <a:r>
              <a:rPr lang="en-US" altLang="zh-CN" sz="1600" b="1" dirty="0">
                <a:ln w="10541" cmpd="sng">
                  <a:noFill/>
                  <a:prstDash val="solid"/>
                </a:ln>
                <a:solidFill>
                  <a:srgbClr val="C00000"/>
                </a:solidFill>
              </a:rPr>
              <a:t>) </a:t>
            </a:r>
            <a:r>
              <a:rPr lang="en-US" altLang="zh-CN" sz="1600" b="1" dirty="0" smtClean="0">
                <a:ln w="10541" cmpd="sng">
                  <a:noFill/>
                  <a:prstDash val="solid"/>
                </a:ln>
                <a:solidFill>
                  <a:srgbClr val="C00000"/>
                </a:solidFill>
              </a:rPr>
              <a:t>:</a:t>
            </a:r>
            <a:endParaRPr lang="zh-CN" altLang="en-US" sz="1600" b="1" dirty="0">
              <a:ln w="10541" cmpd="sng">
                <a:noFill/>
                <a:prstDash val="solid"/>
              </a:ln>
            </a:endParaRPr>
          </a:p>
        </p:txBody>
      </p:sp>
      <p:sp>
        <p:nvSpPr>
          <p:cNvPr id="11" name="椭圆 10"/>
          <p:cNvSpPr/>
          <p:nvPr/>
        </p:nvSpPr>
        <p:spPr bwMode="auto">
          <a:xfrm>
            <a:off x="4788024" y="2345610"/>
            <a:ext cx="2028514" cy="1371422"/>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2165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83568" y="1700808"/>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1. Introduction</a:t>
            </a:r>
          </a:p>
        </p:txBody>
      </p:sp>
      <p:sp>
        <p:nvSpPr>
          <p:cNvPr id="5" name="文本框 4"/>
          <p:cNvSpPr txBox="1"/>
          <p:nvPr/>
        </p:nvSpPr>
        <p:spPr>
          <a:xfrm>
            <a:off x="701130" y="2526789"/>
            <a:ext cx="748883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2. Impact of steganography on MP3 audio</a:t>
            </a:r>
          </a:p>
        </p:txBody>
      </p:sp>
      <p:sp>
        <p:nvSpPr>
          <p:cNvPr id="6" name="文本框 5"/>
          <p:cNvSpPr txBox="1"/>
          <p:nvPr/>
        </p:nvSpPr>
        <p:spPr>
          <a:xfrm>
            <a:off x="683568" y="3352770"/>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3. Structure of network</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701130" y="4178751"/>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4. Experiments and analysis</a:t>
            </a:r>
            <a:endParaRPr lang="en-US" altLang="zh-C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682849" y="5004733"/>
            <a:ext cx="7488832" cy="584775"/>
          </a:xfrm>
          <a:prstGeom prst="rect">
            <a:avLst/>
          </a:prstGeom>
          <a:noFill/>
        </p:spPr>
        <p:txBody>
          <a:bodyPr wrap="square" rtlCol="0">
            <a:spAutoFit/>
          </a:bodyPr>
          <a:lstStyle/>
          <a:p>
            <a:r>
              <a:rPr lang="en-US" altLang="zh-CN" sz="3200" dirty="0" smtClean="0">
                <a:solidFill>
                  <a:schemeClr val="bg1">
                    <a:lumMod val="95000"/>
                  </a:schemeClr>
                </a:solidFill>
                <a:latin typeface="Times New Roman" panose="02020603050405020304" pitchFamily="18" charset="0"/>
                <a:cs typeface="Times New Roman" panose="02020603050405020304" pitchFamily="18" charset="0"/>
              </a:rPr>
              <a:t>5. Conclusion</a:t>
            </a:r>
            <a:endParaRPr lang="zh-CN" altLang="en-US" sz="32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47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stretch>
            <a:fillRect/>
          </a:stretch>
        </p:blipFill>
        <p:spPr>
          <a:xfrm>
            <a:off x="60068" y="1916833"/>
            <a:ext cx="9019408" cy="2638278"/>
          </a:xfrm>
          <a:prstGeom prst="rect">
            <a:avLst/>
          </a:prstGeom>
        </p:spPr>
      </p:pic>
      <p:sp>
        <p:nvSpPr>
          <p:cNvPr id="5" name="文本框 4"/>
          <p:cNvSpPr txBox="1"/>
          <p:nvPr/>
        </p:nvSpPr>
        <p:spPr>
          <a:xfrm>
            <a:off x="527050" y="1291407"/>
            <a:ext cx="8077398" cy="769441"/>
          </a:xfrm>
          <a:prstGeom prst="rect">
            <a:avLst/>
          </a:prstGeom>
          <a:noFill/>
        </p:spPr>
        <p:txBody>
          <a:bodyPr wrap="square" rtlCol="0">
            <a:spAutoFit/>
          </a:bodyPr>
          <a:lstStyle/>
          <a:p>
            <a:pPr marL="171450" indent="-171450">
              <a:buFont typeface="Wingdings" panose="05000000000000000000" charset="0"/>
              <a:buChar char="p"/>
            </a:pPr>
            <a:r>
              <a:rPr lang="zh-CN" altLang="en-US" sz="2200" dirty="0" smtClean="0">
                <a:sym typeface="+mn-ea"/>
              </a:rPr>
              <a:t> </a:t>
            </a:r>
            <a:r>
              <a:rPr lang="en-US" altLang="zh-CN" sz="2200" dirty="0" smtClean="0">
                <a:latin typeface="Times New Roman" panose="02020603050405020304" pitchFamily="18" charset="0"/>
                <a:cs typeface="Times New Roman" panose="02020603050405020304" pitchFamily="18" charset="0"/>
              </a:rPr>
              <a:t>MP3 encoding and structure of </a:t>
            </a:r>
            <a:r>
              <a:rPr lang="en-US" altLang="zh-CN" sz="2200" b="1" dirty="0" smtClean="0">
                <a:latin typeface="Times New Roman" panose="02020603050405020304" pitchFamily="18" charset="0"/>
                <a:cs typeface="Times New Roman" panose="02020603050405020304" pitchFamily="18" charset="0"/>
              </a:rPr>
              <a:t>QMDCT</a:t>
            </a:r>
            <a:r>
              <a:rPr lang="en-US" altLang="zh-CN" sz="2200" dirty="0" smtClean="0">
                <a:latin typeface="Times New Roman" panose="02020603050405020304" pitchFamily="18" charset="0"/>
                <a:cs typeface="Times New Roman" panose="02020603050405020304" pitchFamily="18" charset="0"/>
              </a:rPr>
              <a:t> (</a:t>
            </a:r>
            <a:r>
              <a:rPr lang="en-US" altLang="zh-CN" sz="2200" b="1" dirty="0" smtClean="0">
                <a:latin typeface="Times New Roman" panose="02020603050405020304" pitchFamily="18" charset="0"/>
                <a:cs typeface="Times New Roman" panose="02020603050405020304" pitchFamily="18" charset="0"/>
              </a:rPr>
              <a:t>Quantified Modified DCT</a:t>
            </a:r>
            <a:r>
              <a:rPr lang="en-US" altLang="zh-CN" sz="2200" dirty="0" smtClean="0">
                <a:latin typeface="Times New Roman" panose="02020603050405020304" pitchFamily="18" charset="0"/>
                <a:cs typeface="Times New Roman" panose="02020603050405020304" pitchFamily="18" charset="0"/>
              </a:rPr>
              <a:t>) coefficients</a:t>
            </a:r>
            <a:endParaRPr lang="zh-CN" altLang="en-US" sz="2200" dirty="0"/>
          </a:p>
        </p:txBody>
      </p:sp>
      <p:sp>
        <p:nvSpPr>
          <p:cNvPr id="14" name="椭圆 13"/>
          <p:cNvSpPr/>
          <p:nvPr/>
        </p:nvSpPr>
        <p:spPr bwMode="auto">
          <a:xfrm>
            <a:off x="4847742" y="1933018"/>
            <a:ext cx="2028514" cy="1371422"/>
          </a:xfrm>
          <a:prstGeom prst="ellipse">
            <a:avLst/>
          </a:prstGeom>
          <a:noFill/>
          <a:ln w="28575" cap="flat" cmpd="sng" algn="ctr">
            <a:solidFill>
              <a:srgbClr val="FF000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9" name="直接箭头连接符 18"/>
          <p:cNvCxnSpPr/>
          <p:nvPr/>
        </p:nvCxnSpPr>
        <p:spPr bwMode="auto">
          <a:xfrm flipH="1">
            <a:off x="2843810" y="3236119"/>
            <a:ext cx="2559246" cy="1808804"/>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20" name="椭圆 19"/>
          <p:cNvSpPr/>
          <p:nvPr/>
        </p:nvSpPr>
        <p:spPr bwMode="auto">
          <a:xfrm>
            <a:off x="251520" y="5044923"/>
            <a:ext cx="2736304" cy="1192390"/>
          </a:xfrm>
          <a:prstGeom prst="ellipse">
            <a:avLst/>
          </a:prstGeom>
          <a:noFill/>
          <a:ln w="28575" cap="flat" cmpd="sng" algn="ctr">
            <a:solidFill>
              <a:srgbClr val="3399FF"/>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箭头连接符 21"/>
          <p:cNvCxnSpPr/>
          <p:nvPr/>
        </p:nvCxnSpPr>
        <p:spPr bwMode="auto">
          <a:xfrm flipV="1">
            <a:off x="2915816" y="4919690"/>
            <a:ext cx="2016224" cy="525534"/>
          </a:xfrm>
          <a:prstGeom prst="straightConnector1">
            <a:avLst/>
          </a:prstGeom>
          <a:solidFill>
            <a:schemeClr val="accent1"/>
          </a:solidFill>
          <a:ln w="19050" cap="flat" cmpd="sng" algn="ctr">
            <a:solidFill>
              <a:srgbClr val="3399FF"/>
            </a:solidFill>
            <a:prstDash val="solid"/>
            <a:round/>
            <a:headEnd type="none" w="med" len="med"/>
            <a:tailEnd type="triangle"/>
          </a:ln>
          <a:effectLst/>
        </p:spPr>
      </p:cxnSp>
      <p:sp>
        <p:nvSpPr>
          <p:cNvPr id="23" name="椭圆 22"/>
          <p:cNvSpPr/>
          <p:nvPr/>
        </p:nvSpPr>
        <p:spPr bwMode="auto">
          <a:xfrm>
            <a:off x="2627784" y="5157120"/>
            <a:ext cx="1152128" cy="967804"/>
          </a:xfrm>
          <a:prstGeom prst="ellipse">
            <a:avLst/>
          </a:prstGeom>
          <a:noFill/>
          <a:ln w="28575" cap="flat" cmpd="sng" algn="ctr">
            <a:solidFill>
              <a:srgbClr val="00B050"/>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4" name="直接箭头连接符 23"/>
          <p:cNvCxnSpPr/>
          <p:nvPr/>
        </p:nvCxnSpPr>
        <p:spPr bwMode="auto">
          <a:xfrm>
            <a:off x="3275856" y="6124923"/>
            <a:ext cx="1656184" cy="328413"/>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pic>
        <p:nvPicPr>
          <p:cNvPr id="15" name="图片 14"/>
          <p:cNvPicPr>
            <a:picLocks noChangeAspect="1"/>
          </p:cNvPicPr>
          <p:nvPr/>
        </p:nvPicPr>
        <p:blipFill>
          <a:blip r:embed="rId4" cstate="print"/>
          <a:stretch>
            <a:fillRect/>
          </a:stretch>
        </p:blipFill>
        <p:spPr>
          <a:xfrm>
            <a:off x="5004048" y="5852918"/>
            <a:ext cx="3932655" cy="648000"/>
          </a:xfrm>
          <a:prstGeom prst="rect">
            <a:avLst/>
          </a:prstGeom>
        </p:spPr>
      </p:pic>
      <p:sp>
        <p:nvSpPr>
          <p:cNvPr id="16" name="文本框 15"/>
          <p:cNvSpPr txBox="1"/>
          <p:nvPr/>
        </p:nvSpPr>
        <p:spPr>
          <a:xfrm>
            <a:off x="4844979" y="5324909"/>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17" name="圆角矩形 16"/>
          <p:cNvSpPr/>
          <p:nvPr/>
        </p:nvSpPr>
        <p:spPr bwMode="auto">
          <a:xfrm>
            <a:off x="5513966" y="4843849"/>
            <a:ext cx="664412" cy="406331"/>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圆角矩形 25"/>
          <p:cNvSpPr/>
          <p:nvPr/>
        </p:nvSpPr>
        <p:spPr bwMode="auto">
          <a:xfrm>
            <a:off x="6754351" y="4647696"/>
            <a:ext cx="432048"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圆角矩形 26"/>
          <p:cNvSpPr/>
          <p:nvPr/>
        </p:nvSpPr>
        <p:spPr bwMode="auto">
          <a:xfrm>
            <a:off x="5530714" y="6030098"/>
            <a:ext cx="642210" cy="420130"/>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圆角矩形 28"/>
          <p:cNvSpPr/>
          <p:nvPr/>
        </p:nvSpPr>
        <p:spPr bwMode="auto">
          <a:xfrm>
            <a:off x="6666599" y="5852918"/>
            <a:ext cx="596214" cy="218043"/>
          </a:xfrm>
          <a:prstGeom prst="roundRect">
            <a:avLst/>
          </a:prstGeom>
          <a:noFill/>
          <a:ln w="19050" cap="flat" cmpd="sng" algn="ctr">
            <a:solidFill>
              <a:schemeClr val="accent6">
                <a:lumMod val="60000"/>
                <a:lumOff val="40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 name="图片 1"/>
          <p:cNvPicPr>
            <a:picLocks noChangeAspect="1"/>
          </p:cNvPicPr>
          <p:nvPr/>
        </p:nvPicPr>
        <p:blipFill>
          <a:blip r:embed="rId5" cstate="print"/>
          <a:stretch>
            <a:fillRect/>
          </a:stretch>
        </p:blipFill>
        <p:spPr>
          <a:xfrm>
            <a:off x="4983453" y="4653208"/>
            <a:ext cx="4000459" cy="648000"/>
          </a:xfrm>
          <a:prstGeom prst="rect">
            <a:avLst/>
          </a:prstGeom>
        </p:spPr>
      </p:pic>
      <p:sp>
        <p:nvSpPr>
          <p:cNvPr id="21" name="文本框 20"/>
          <p:cNvSpPr txBox="1"/>
          <p:nvPr/>
        </p:nvSpPr>
        <p:spPr>
          <a:xfrm>
            <a:off x="3203848" y="4282109"/>
            <a:ext cx="2742414" cy="369332"/>
          </a:xfrm>
          <a:prstGeom prst="rect">
            <a:avLst/>
          </a:prstGeom>
          <a:noFill/>
        </p:spPr>
        <p:txBody>
          <a:bodyPr wrap="square" rtlCol="0">
            <a:spAutoFit/>
          </a:bodyPr>
          <a:lstStyle/>
          <a:p>
            <a:r>
              <a:rPr lang="en-US" altLang="zh-CN" dirty="0" smtClean="0"/>
              <a:t>Diagram of MP3 encoding</a:t>
            </a:r>
            <a:endParaRPr lang="zh-CN" altLang="en-US" dirty="0"/>
          </a:p>
        </p:txBody>
      </p:sp>
      <p:sp>
        <p:nvSpPr>
          <p:cNvPr id="28" name="文本框 27"/>
          <p:cNvSpPr txBox="1"/>
          <p:nvPr/>
        </p:nvSpPr>
        <p:spPr>
          <a:xfrm>
            <a:off x="789339" y="6289129"/>
            <a:ext cx="3240360" cy="369332"/>
          </a:xfrm>
          <a:prstGeom prst="rect">
            <a:avLst/>
          </a:prstGeom>
          <a:noFill/>
        </p:spPr>
        <p:txBody>
          <a:bodyPr wrap="square" rtlCol="0">
            <a:spAutoFit/>
          </a:bodyPr>
          <a:lstStyle/>
          <a:p>
            <a:r>
              <a:rPr lang="en-US" altLang="zh-CN" dirty="0" smtClean="0"/>
              <a:t>Structure of QMDCT coefficients</a:t>
            </a:r>
            <a:endParaRPr lang="zh-CN" altLang="en-US" dirty="0"/>
          </a:p>
        </p:txBody>
      </p:sp>
      <p:sp>
        <p:nvSpPr>
          <p:cNvPr id="30" name="文本框 29"/>
          <p:cNvSpPr txBox="1"/>
          <p:nvPr/>
        </p:nvSpPr>
        <p:spPr>
          <a:xfrm>
            <a:off x="4850507" y="6458384"/>
            <a:ext cx="4239453" cy="369332"/>
          </a:xfrm>
          <a:prstGeom prst="rect">
            <a:avLst/>
          </a:prstGeom>
          <a:noFill/>
        </p:spPr>
        <p:txBody>
          <a:bodyPr wrap="square" rtlCol="0">
            <a:spAutoFit/>
          </a:bodyPr>
          <a:lstStyle/>
          <a:p>
            <a:r>
              <a:rPr lang="en-US" altLang="zh-CN" dirty="0" smtClean="0"/>
              <a:t>Structure of </a:t>
            </a:r>
            <a:r>
              <a:rPr lang="en-US" altLang="zh-CN" dirty="0" err="1" smtClean="0"/>
              <a:t>codewords</a:t>
            </a:r>
            <a:r>
              <a:rPr lang="en-US" altLang="zh-CN" dirty="0" smtClean="0"/>
              <a:t> in big-value region</a:t>
            </a:r>
            <a:endParaRPr lang="zh-CN" altLang="en-US" dirty="0"/>
          </a:p>
        </p:txBody>
      </p:sp>
      <p:sp>
        <p:nvSpPr>
          <p:cNvPr id="31" name="标题 3"/>
          <p:cNvSpPr>
            <a:spLocks noGrp="1"/>
          </p:cNvSpPr>
          <p:nvPr>
            <p:ph type="title"/>
          </p:nvPr>
        </p:nvSpPr>
        <p:spPr>
          <a:xfrm>
            <a:off x="179512" y="777874"/>
            <a:ext cx="8964488" cy="628905"/>
          </a:xfrm>
        </p:spPr>
        <p:txBody>
          <a:bodyPr/>
          <a:lstStyle/>
          <a:p>
            <a:pPr algn="l"/>
            <a:r>
              <a:rPr lang="en-US" altLang="zh-CN" sz="2800" b="0" dirty="0">
                <a:latin typeface="Times New Roman" panose="02020603050405020304" pitchFamily="18" charset="0"/>
              </a:rPr>
              <a:t>Impact of steganography on MP3 audio</a:t>
            </a:r>
            <a:endParaRPr lang="en-US" altLang="zh-CN" sz="2400" b="0" dirty="0">
              <a:latin typeface="Times New Roman" panose="02020603050405020304" pitchFamily="18" charset="0"/>
            </a:endParaRPr>
          </a:p>
        </p:txBody>
      </p:sp>
      <p:pic>
        <p:nvPicPr>
          <p:cNvPr id="11" name="图片 10"/>
          <p:cNvPicPr>
            <a:picLocks noChangeAspect="1"/>
          </p:cNvPicPr>
          <p:nvPr/>
        </p:nvPicPr>
        <p:blipFill>
          <a:blip r:embed="rId6" cstate="print"/>
          <a:stretch>
            <a:fillRect/>
          </a:stretch>
        </p:blipFill>
        <p:spPr>
          <a:xfrm>
            <a:off x="395536" y="5085304"/>
            <a:ext cx="3996908" cy="1116000"/>
          </a:xfrm>
          <a:prstGeom prst="rect">
            <a:avLst/>
          </a:prstGeom>
        </p:spPr>
      </p:pic>
    </p:spTree>
    <p:extLst>
      <p:ext uri="{BB962C8B-B14F-4D97-AF65-F5344CB8AC3E}">
        <p14:creationId xmlns:p14="http://schemas.microsoft.com/office/powerpoint/2010/main" val="3114804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3" grpId="0" animBg="1"/>
      <p:bldP spid="16" grpId="0"/>
      <p:bldP spid="17" grpId="0" animBg="1"/>
      <p:bldP spid="26" grpId="0" animBg="1"/>
      <p:bldP spid="27" grpId="0" animBg="1"/>
      <p:bldP spid="29" grpId="0" animBg="1"/>
      <p:bldP spid="21" grpId="0"/>
      <p:bldP spid="28" grpId="0"/>
      <p:bldP spid="30" grpId="0"/>
    </p:bldLst>
  </p:timing>
</p:sld>
</file>

<file path=ppt/theme/theme1.xml><?xml version="1.0" encoding="utf-8"?>
<a:theme xmlns:a="http://schemas.openxmlformats.org/drawingml/2006/main" name="[template]中科院信工所PPT模板-发布">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科学院">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[template]中科院信工所PPT模板-发布</Template>
  <TotalTime>21328</TotalTime>
  <Words>4365</Words>
  <Application>Microsoft Office PowerPoint</Application>
  <PresentationFormat>全屏显示(4:3)</PresentationFormat>
  <Paragraphs>692</Paragraphs>
  <Slides>37</Slides>
  <Notes>37</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37</vt:i4>
      </vt:variant>
    </vt:vector>
  </HeadingPairs>
  <TitlesOfParts>
    <vt:vector size="53" baseType="lpstr">
      <vt:lpstr>黑体</vt:lpstr>
      <vt:lpstr>华文隶书</vt:lpstr>
      <vt:lpstr>宋体</vt:lpstr>
      <vt:lpstr>微软雅黑</vt:lpstr>
      <vt:lpstr>Calibri</vt:lpstr>
      <vt:lpstr>Cambria Math</vt:lpstr>
      <vt:lpstr>Franklin Gothic Book</vt:lpstr>
      <vt:lpstr>Franklin Gothic Medium</vt:lpstr>
      <vt:lpstr>Times New Roman</vt:lpstr>
      <vt:lpstr>Verdana</vt:lpstr>
      <vt:lpstr>Wingdings</vt:lpstr>
      <vt:lpstr>[template]中科院信工所PPT模板-发布</vt:lpstr>
      <vt:lpstr>1_母板</vt:lpstr>
      <vt:lpstr>科学院</vt:lpstr>
      <vt:lpstr>2_母板</vt:lpstr>
      <vt:lpstr>Image</vt:lpstr>
      <vt:lpstr>PowerPoint 演示文稿</vt:lpstr>
      <vt:lpstr>Outline</vt:lpstr>
      <vt:lpstr>Outline</vt:lpstr>
      <vt:lpstr>Introduction</vt:lpstr>
      <vt:lpstr>Introduction</vt:lpstr>
      <vt:lpstr>Introduction</vt:lpstr>
      <vt:lpstr>Introduction</vt:lpstr>
      <vt:lpstr>Outline</vt:lpstr>
      <vt:lpstr>Impact of steganography on MP3 audio</vt:lpstr>
      <vt:lpstr>Impact of steganography on MP3 audio</vt:lpstr>
      <vt:lpstr>Impact of steganography on MP3 audio</vt:lpstr>
      <vt:lpstr>Impact of steganography on MP3 audio</vt:lpstr>
      <vt:lpstr>Outline</vt:lpstr>
      <vt:lpstr>Structure of Network</vt:lpstr>
      <vt:lpstr>Structure of Network</vt:lpstr>
      <vt:lpstr>Structure of 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Thank you！</vt:lpstr>
    </vt:vector>
  </TitlesOfParts>
  <Company>UCAS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Charles CatKing</dc:creator>
  <cp:lastModifiedBy>CatKing Charles</cp:lastModifiedBy>
  <cp:revision>587</cp:revision>
  <dcterms:created xsi:type="dcterms:W3CDTF">2018-03-13T09:28:49Z</dcterms:created>
  <dcterms:modified xsi:type="dcterms:W3CDTF">2018-06-18T02:36:16Z</dcterms:modified>
</cp:coreProperties>
</file>