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38"/>
  </p:notesMasterIdLst>
  <p:handoutMasterIdLst>
    <p:handoutMasterId r:id="rId39"/>
  </p:handoutMasterIdLst>
  <p:sldIdLst>
    <p:sldId id="1285" r:id="rId5"/>
    <p:sldId id="1318" r:id="rId6"/>
    <p:sldId id="1344" r:id="rId7"/>
    <p:sldId id="1320" r:id="rId8"/>
    <p:sldId id="1346" r:id="rId9"/>
    <p:sldId id="1339" r:id="rId10"/>
    <p:sldId id="1342" r:id="rId11"/>
    <p:sldId id="1337" r:id="rId12"/>
    <p:sldId id="1341" r:id="rId13"/>
    <p:sldId id="1338" r:id="rId14"/>
    <p:sldId id="1347" r:id="rId15"/>
    <p:sldId id="1340" r:id="rId16"/>
    <p:sldId id="1354" r:id="rId17"/>
    <p:sldId id="1355" r:id="rId18"/>
    <p:sldId id="1343" r:id="rId19"/>
    <p:sldId id="1359" r:id="rId20"/>
    <p:sldId id="1360" r:id="rId21"/>
    <p:sldId id="1353" r:id="rId22"/>
    <p:sldId id="1358" r:id="rId23"/>
    <p:sldId id="1362" r:id="rId24"/>
    <p:sldId id="1361" r:id="rId25"/>
    <p:sldId id="1363" r:id="rId26"/>
    <p:sldId id="1364" r:id="rId27"/>
    <p:sldId id="1348" r:id="rId28"/>
    <p:sldId id="1351" r:id="rId29"/>
    <p:sldId id="1352" r:id="rId30"/>
    <p:sldId id="1365" r:id="rId31"/>
    <p:sldId id="1366" r:id="rId32"/>
    <p:sldId id="1367" r:id="rId33"/>
    <p:sldId id="1357" r:id="rId34"/>
    <p:sldId id="1349" r:id="rId35"/>
    <p:sldId id="1356" r:id="rId36"/>
    <p:sldId id="1307" r:id="rId37"/>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06" autoAdjust="0"/>
  </p:normalViewPr>
  <p:slideViewPr>
    <p:cSldViewPr>
      <p:cViewPr varScale="1">
        <p:scale>
          <a:sx n="84" d="100"/>
          <a:sy n="84" d="100"/>
        </p:scale>
        <p:origin x="23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2018/6/13</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2018/6/13</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I am a postgraduate and study audio steganalysis in Institute of Information Engineering. 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analysis the impact</a:t>
            </a:r>
            <a:r>
              <a:rPr lang="en-US" altLang="zh-CN" baseline="0" dirty="0" smtClean="0"/>
              <a:t> in time domain and frequency domain separately. In the left figure, the blue line is the cover signal and the red line represents the signal introduced by stego messages. In the right figure, the white dots is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2270881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397410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introduce our network structure. </a:t>
            </a:r>
            <a:r>
              <a:rPr kumimoji="1" lang="en-US" altLang="zh-CN" sz="1200" b="0" i="0" u="none" strike="noStrike" kern="1200" baseline="0" dirty="0" smtClean="0">
                <a:solidFill>
                  <a:schemeClr val="tx1"/>
                </a:solidFill>
                <a:latin typeface="+mn-lt"/>
                <a:ea typeface="+mn-ea"/>
                <a:cs typeface="宋体" charset="0"/>
              </a:rPr>
              <a:t>First, the QMDCT coefficients matrix of MP3 with the size of 200 × 380 is 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times 3 and 1 times 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Next, the fully connected layers and the batch normalization layers are placed at the end. Finally, the cross-entropy loss is used to update the parameters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60016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role of each layer</a:t>
            </a:r>
            <a:r>
              <a:rPr lang="en-US" altLang="zh-CN" baseline="0" dirty="0" smtClean="0"/>
              <a:t> can be found in any article on deep learning. </a:t>
            </a:r>
            <a:r>
              <a:rPr lang="en-US" altLang="zh-CN" dirty="0" smtClean="0"/>
              <a:t>In this part, we illustrate</a:t>
            </a:r>
            <a:r>
              <a:rPr lang="en-US" altLang="zh-CN" baseline="0" dirty="0" smtClean="0"/>
              <a:t> </a:t>
            </a:r>
            <a:r>
              <a:rPr lang="en-US" altLang="zh-CN" dirty="0" smtClean="0"/>
              <a:t>the function</a:t>
            </a:r>
            <a:r>
              <a:rPr lang="en-US" altLang="zh-CN" baseline="0" dirty="0" smtClean="0"/>
              <a:t> of each layer via experiments.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128kbps and the relative payload W of 2. Here, W is the width of parity-check matrix [ˈ</a:t>
            </a:r>
            <a:r>
              <a:rPr kumimoji="1" lang="en-US" altLang="zh-CN" sz="1200" b="0" i="0" u="none" strike="noStrike" kern="1200" baseline="0" dirty="0" err="1" smtClean="0">
                <a:solidFill>
                  <a:schemeClr val="tx1"/>
                </a:solidFill>
                <a:latin typeface="+mn-lt"/>
                <a:ea typeface="+mn-ea"/>
                <a:cs typeface="宋体" charset="0"/>
              </a:rPr>
              <a:t>meɪtrɪks</a:t>
            </a:r>
            <a:r>
              <a:rPr kumimoji="1" lang="en-US" altLang="zh-CN" sz="1200" b="0" i="0" u="none" strike="noStrike" kern="1200" baseline="0" dirty="0" smtClean="0">
                <a:solidFill>
                  <a:schemeClr val="tx1"/>
                </a:solidFill>
                <a:latin typeface="+mn-lt"/>
                <a:ea typeface="+mn-ea"/>
                <a:cs typeface="宋体" charset="0"/>
              </a:rPr>
              <a:t>]. We use this variable as the relative payload.</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56852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for fine-tune are shown in this table. Now, we will elaborate one by one. There are 15 different networks. Here, the iterations is used to represent the convergence of the network. And the accuracy is used to show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247828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This layer is used to reduce the impact of content information and capture the minor modification introduced by the data hiding methods. The percentages of different points in QMDCT coefficients matrix for each processing methods are shown in this table. Finally, the second order row differences is selected as the HPF. The ratio can be expanded to triple of the original in this way. Besides, we are trying to design a more effective filter like </a:t>
            </a:r>
            <a:r>
              <a:rPr kumimoji="1" lang="en-US" altLang="zh-CN" sz="1200" b="0" i="0" u="none" strike="noStrike" kern="1200" baseline="0" dirty="0" err="1" smtClean="0">
                <a:solidFill>
                  <a:schemeClr val="tx1"/>
                </a:solidFill>
                <a:latin typeface="+mn-lt"/>
                <a:ea typeface="+mn-ea"/>
                <a:cs typeface="宋体" charset="0"/>
              </a:rPr>
              <a:t>kv</a:t>
            </a:r>
            <a:r>
              <a:rPr kumimoji="1" lang="en-US" altLang="zh-CN" sz="1200" b="0" i="0" u="none" strike="noStrike" kern="1200" baseline="0" dirty="0" smtClean="0">
                <a:solidFill>
                  <a:schemeClr val="tx1"/>
                </a:solidFill>
                <a:latin typeface="+mn-lt"/>
                <a:ea typeface="+mn-ea"/>
                <a:cs typeface="宋体" charset="0"/>
              </a:rPr>
              <a:t> filter based on the theory in signal processing.</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337381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a:t>
            </a:r>
            <a:r>
              <a:rPr lang="en-US" altLang="zh-CN" baseline="0" dirty="0" smtClean="0"/>
              <a:t> from the experimental result, we can find the HPFs makes a great difference.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44560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There</a:t>
            </a:r>
            <a:r>
              <a:rPr lang="en-US" altLang="zh-CN" baseline="0" dirty="0" smtClean="0"/>
              <a:t> are two benefits due to the introduction of 1 times 1 convolutional layer. The first is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second is to reduce the number of parameters to decrease the danger of overfitting. While the 3 times 3 convolutional layers are used for feature extraction.</a:t>
            </a:r>
            <a:endParaRPr lang="en-US" altLang="zh-CN" dirty="0" smtClean="0"/>
          </a:p>
          <a:p>
            <a:r>
              <a:rPr lang="en-US" altLang="zh-CN" dirty="0" smtClean="0"/>
              <a:t>The 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351124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dirty="0" smtClean="0"/>
              <a:t>As</a:t>
            </a:r>
            <a:r>
              <a:rPr lang="en-US" altLang="zh-CN" baseline="0" dirty="0" smtClean="0"/>
              <a:t> 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improve the convergence speed and final accuracy of the network, but the </a:t>
            </a:r>
            <a:r>
              <a:rPr kumimoji="1" lang="en-US" altLang="zh-CN" sz="1200" b="1" i="0" u="none" strike="noStrike" kern="1200" baseline="0" dirty="0" smtClean="0">
                <a:solidFill>
                  <a:schemeClr val="tx1"/>
                </a:solidFill>
                <a:latin typeface="+mn-lt"/>
                <a:ea typeface="+mn-ea"/>
                <a:cs typeface="宋体" charset="0"/>
              </a:rPr>
              <a:t>redundant [</a:t>
            </a:r>
            <a:r>
              <a:rPr kumimoji="1" lang="en-US" altLang="zh-CN" sz="1200" b="1" i="0" u="none" strike="noStrike" kern="1200" baseline="0" dirty="0" err="1" smtClean="0">
                <a:solidFill>
                  <a:schemeClr val="tx1"/>
                </a:solidFill>
                <a:latin typeface="+mn-lt"/>
                <a:ea typeface="+mn-ea"/>
                <a:cs typeface="宋体" charset="0"/>
              </a:rPr>
              <a:t>rɪˈdʌndənt</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329846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Now, we will present the impact of different subsampling methods on the final accuracy. We attempt to use the max pooling, the average pooling and the convolutional layers with stride more than 2 to subsample the feature maps. The max pooling layer tends to retain the texture information. And the average pooling retains the background information. As we can see from the table, the performance of the network with the max pooling layer. This may because the stego messages are embedded into the “texture” region of the QMDCT coefficients matrix.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264188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the</a:t>
            </a:r>
            <a:r>
              <a:rPr lang="en-US" altLang="zh-CN" baseline="0" dirty="0" smtClean="0"/>
              <a:t> </a:t>
            </a:r>
            <a:r>
              <a:rPr lang="en-US" altLang="zh-CN" dirty="0" smtClean="0"/>
              <a:t>presentation</a:t>
            </a:r>
            <a:r>
              <a:rPr lang="en-US" altLang="zh-CN" baseline="0" dirty="0" smtClean="0"/>
              <a:t>. And we will introduce our work from the following five 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results,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a:t>
            </a:r>
            <a:r>
              <a:rPr lang="en-US" altLang="zh-CN" b="0" dirty="0" smtClean="0">
                <a:latin typeface="Times New Roman" panose="02020603050405020304" pitchFamily="18" charset="0"/>
                <a:cs typeface="Times New Roman" panose="02020603050405020304" pitchFamily="18" charset="0"/>
              </a:rPr>
              <a:t>reduce the difference between cover and stego</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219671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deem the that finite 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191613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consideration of the</a:t>
            </a:r>
            <a:r>
              <a:rPr lang="en-US" altLang="zh-CN" baseline="0" dirty="0" smtClean="0"/>
              <a:t> truth that every huffman code in count1 region corresponds to four QMDCT coefficients, we introduce the 5 times 5 convolutional kernel. And a large size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same. Thus, the 3 times 3 kernel size is 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82327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training. 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4104794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2138900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figure</a:t>
            </a:r>
            <a:r>
              <a:rPr lang="en-US" altLang="zh-CN" baseline="0" dirty="0" smtClean="0"/>
              <a:t> shows the experimental settings in our paper. In every epoch, there 16000 cover/stego pairs are set for training, and the other 4000 pairs are for validation. The rest 2671 are 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2584689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2756581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1372947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115059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the detection curve of our proposed network. And the detection accuracy in the validation set and test 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61226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the 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404111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3037045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to </a:t>
            </a:r>
            <a:r>
              <a:rPr lang="en-US" altLang="zh-CN" baseline="0" dirty="0" err="1" smtClean="0"/>
              <a:t>steganalyze</a:t>
            </a:r>
            <a:r>
              <a:rPr lang="en-US" altLang="zh-CN" baseline="0" dirty="0" smtClean="0"/>
              <a:t> MP3 audio. And the network can be applied to various steganographic algorithms, bitrates and relative payloads. </a:t>
            </a:r>
            <a:r>
              <a:rPr lang="en-US" altLang="zh-CN" dirty="0" smtClean="0">
                <a:latin typeface="Times New Roman" panose="02020603050405020304" pitchFamily="18" charset="0"/>
                <a:cs typeface="Times New Roman" panose="02020603050405020304" pitchFamily="18" charset="0"/>
              </a:rPr>
              <a:t>The </a:t>
            </a:r>
            <a:r>
              <a:rPr lang="en-US" altLang="zh-CN" dirty="0" smtClean="0">
                <a:solidFill>
                  <a:srgbClr val="FF0000"/>
                </a:solidFill>
                <a:latin typeface="Times New Roman" panose="02020603050405020304" pitchFamily="18" charset="0"/>
                <a:cs typeface="Times New Roman" panose="02020603050405020304" pitchFamily="18" charset="0"/>
              </a:rPr>
              <a:t>1x1 convolutional kernel </a:t>
            </a:r>
            <a:r>
              <a:rPr lang="en-US" altLang="zh-CN" dirty="0" smtClean="0">
                <a:latin typeface="Times New Roman" panose="02020603050405020304" pitchFamily="18" charset="0"/>
                <a:cs typeface="Times New Roman" panose="02020603050405020304" pitchFamily="18" charset="0"/>
              </a:rPr>
              <a:t>and the </a:t>
            </a:r>
            <a:r>
              <a:rPr lang="en-US" altLang="zh-CN" dirty="0" smtClean="0">
                <a:solidFill>
                  <a:srgbClr val="FF0000"/>
                </a:solidFill>
                <a:latin typeface="Times New Roman" panose="02020603050405020304" pitchFamily="18" charset="0"/>
                <a:cs typeface="Times New Roman" panose="02020603050405020304" pitchFamily="18" charset="0"/>
              </a:rPr>
              <a:t>batch normalization layer</a:t>
            </a:r>
            <a:r>
              <a:rPr lang="en-US" altLang="zh-CN" dirty="0" smtClean="0">
                <a:latin typeface="Times New Roman" panose="02020603050405020304" pitchFamily="18" charset="0"/>
                <a:cs typeface="Times New Roman" panose="02020603050405020304" pitchFamily="18" charset="0"/>
              </a:rPr>
              <a:t> are introduced to accelerate the convergence, boost the detection accuracy and decrease the danger of overfitting. Besides, 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3480322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listen.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Certainly, almost 70 percent of the audio resources on the internet are MP3 due to the high compression ratio and high quality. </a:t>
            </a:r>
            <a:r>
              <a:rPr lang="en-US" altLang="zh-CN" dirty="0" smtClean="0"/>
              <a:t>Nowadays, </a:t>
            </a:r>
            <a:r>
              <a:rPr lang="en-US" altLang="zh-CN" baseline="0" dirty="0" smtClean="0"/>
              <a:t> there are many audio sharing platforms on the Internet. Most of them are for MP3 and without transcoding,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Thus, in consideration of population and concealment of MP3, the study on MP3 steganalysis is very important.</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358930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let’s have a look at the impact of steganography MP3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422420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elaborate the impact</a:t>
            </a:r>
            <a:r>
              <a:rPr lang="en-US" altLang="zh-CN" baseline="0" dirty="0" smtClean="0"/>
              <a:t> of steganographic algorithms on MP3 audios, a brief introduction of MP3 steganography in the </a:t>
            </a:r>
          </a:p>
          <a:p>
            <a:r>
              <a:rPr lang="en-US" altLang="zh-CN" b="1" baseline="0" dirty="0" smtClean="0"/>
              <a:t>entropy [ˈ</a:t>
            </a:r>
            <a:r>
              <a:rPr lang="en-US" altLang="zh-CN" b="1" baseline="0" dirty="0" err="1" smtClean="0"/>
              <a:t>entrəpi</a:t>
            </a:r>
            <a:r>
              <a:rPr lang="en-US" altLang="zh-CN" b="1" baseline="0" dirty="0" smtClean="0"/>
              <a:t>]</a:t>
            </a:r>
            <a:r>
              <a:rPr lang="en-US" altLang="zh-CN" baseline="0" dirty="0" smtClean="0"/>
              <a:t> code domain is presented. </a:t>
            </a:r>
            <a:r>
              <a:rPr lang="en-US" altLang="zh-CN" dirty="0" smtClean="0"/>
              <a:t>For these</a:t>
            </a:r>
            <a:r>
              <a:rPr lang="en-US" altLang="zh-CN" baseline="0" dirty="0" smtClean="0"/>
              <a:t> algorithms, the embedding operation is completed via the substitution of Huffman code words. And, there are 3 equivalence rules for substitution. The length of code words is equal. The number of sign bits of code words is equal. And, the linbits of code words is equal. </a:t>
            </a:r>
            <a:r>
              <a:rPr kumimoji="1" lang="en-US" altLang="zh-CN" sz="1200" b="0" i="0" u="none" strike="noStrike" kern="1200" baseline="0" dirty="0" smtClean="0">
                <a:solidFill>
                  <a:schemeClr val="tx1"/>
                </a:solidFill>
                <a:latin typeface="+mn-lt"/>
                <a:ea typeface="+mn-ea"/>
                <a:cs typeface="宋体" charset="0"/>
              </a:rPr>
              <a:t>Random modification of code words causes confusion in the structure of the bit-stream, which makes the decoder to fail. This is an example of mapping relationship. Pi1 and pi0 are set of huffman code words with odd and even order.</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70668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Take the equal</a:t>
            </a:r>
            <a:r>
              <a:rPr lang="en-US" altLang="zh-CN" baseline="0" dirty="0" smtClean="0"/>
              <a:t> length entropy code substitution algorithm as an example.  We can call this algorithm EECS. The code is converted to binary stream via the mapping process. And then, the stream will be converted to Huffman code via the inverse mapping. This is the embedding process.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409307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Then, we introduce</a:t>
            </a:r>
            <a:r>
              <a:rPr lang="en-US" altLang="zh-CN" baseline="0" dirty="0" smtClean="0"/>
              <a:t> the MP3 encoding and the structure of QMDCT coefficients in order to make it easier for us to understand the following content. Therein, 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To get a high payload and concealment, most steganographic algorithms embed secret messages into the audio stream during the encoding. For the steganography in the entropy code domain. The embedding operation is located at the stage of </a:t>
            </a:r>
            <a:r>
              <a:rPr lang="en-US" altLang="zh-CN" b="1" baseline="0" dirty="0" smtClean="0"/>
              <a:t>bit allocation loop</a:t>
            </a:r>
            <a:r>
              <a:rPr lang="en-US" altLang="zh-CN"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Every code word in big-value region corresponds to two coefficients – x and y. The code word in count1 region corresponds to four coefficients – v, w, x and y. All elements in rzero region are zero. That is to say, the modification of Huffman code is equal to the modification of QMDCT coefficients.</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348860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validly, 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computation, we choose the first 380 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40360549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7682" name="Image" r:id="rId3" imgW="11881398" imgH="3303918" progId="">
                  <p:embed/>
                </p:oleObj>
              </mc:Choice>
              <mc:Fallback>
                <p:oleObj name="Image" r:id="rId3" imgW="11881398" imgH="3303918" progId="">
                  <p:embed/>
                  <p:pic>
                    <p:nvPicPr>
                      <p:cNvPr id="0" name="Picture 2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2018/6/13</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val="314305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2018/6/13</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2018/6/13</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2018/6/13</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3.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5.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4.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jpeg"/><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6669" name="Image" r:id="rId15" imgW="11881398" imgH="3303918" progId="">
                  <p:embed/>
                </p:oleObj>
              </mc:Choice>
              <mc:Fallback>
                <p:oleObj name="Image" r:id="rId15" imgW="11881398" imgH="3303918" progId="">
                  <p:embed/>
                  <p:pic>
                    <p:nvPicPr>
                      <p:cNvPr id="0" name="Picture 22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5675" name="Image" r:id="rId15" imgW="11881398" imgH="3303918" progId="">
                  <p:embed/>
                </p:oleObj>
              </mc:Choice>
              <mc:Fallback>
                <p:oleObj name="Image" r:id="rId15" imgW="11881398" imgH="3303918" progId="">
                  <p:embed/>
                  <p:pic>
                    <p:nvPicPr>
                      <p:cNvPr id="0" name="Picture 22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5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jpeg"/><Relationship Id="rId12"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31.gif"/><Relationship Id="rId11" Type="http://schemas.openxmlformats.org/officeDocument/2006/relationships/image" Target="../media/image36.png"/><Relationship Id="rId5" Type="http://schemas.openxmlformats.org/officeDocument/2006/relationships/image" Target="../media/image30.gif"/><Relationship Id="rId10" Type="http://schemas.openxmlformats.org/officeDocument/2006/relationships/image" Target="../media/image35.png"/><Relationship Id="rId4" Type="http://schemas.openxmlformats.org/officeDocument/2006/relationships/image" Target="../media/image29.jp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39.emf"/><Relationship Id="rId12"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53.pn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54.png"/><Relationship Id="rId5" Type="http://schemas.openxmlformats.org/officeDocument/2006/relationships/image" Target="../media/image51.png"/><Relationship Id="rId4" Type="http://schemas.openxmlformats.org/officeDocument/2006/relationships/image" Target="../media/image4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340768"/>
            <a:ext cx="8568952" cy="18002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a:t>
            </a:r>
            <a:r>
              <a:rPr lang="en-US" altLang="zh-CN" sz="2400" b="1" dirty="0" smtClean="0">
                <a:solidFill>
                  <a:schemeClr val="accent6">
                    <a:lumMod val="50000"/>
                  </a:schemeClr>
                </a:solidFill>
                <a:latin typeface="微软雅黑" pitchFamily="34" charset="-122"/>
              </a:rPr>
              <a:t>Domain</a:t>
            </a:r>
          </a:p>
          <a:p>
            <a:pPr>
              <a:lnSpc>
                <a:spcPct val="150000"/>
              </a:lnSpc>
            </a:pPr>
            <a:r>
              <a:rPr lang="en-US" altLang="zh-CN" sz="2400" b="1" dirty="0" smtClean="0">
                <a:solidFill>
                  <a:schemeClr val="accent6">
                    <a:lumMod val="50000"/>
                  </a:schemeClr>
                </a:solidFill>
                <a:latin typeface="微软雅黑" pitchFamily="34" charset="-122"/>
              </a:rPr>
              <a:t>[</a:t>
            </a:r>
            <a:r>
              <a:rPr lang="en-US" altLang="zh-CN" sz="1800" b="1" dirty="0" smtClean="0">
                <a:solidFill>
                  <a:schemeClr val="accent6">
                    <a:lumMod val="50000"/>
                  </a:schemeClr>
                </a:solidFill>
                <a:latin typeface="微软雅黑" pitchFamily="34" charset="-122"/>
              </a:rPr>
              <a:t>Wang Deep Audio Steganalysis Network(WASDN)</a:t>
            </a:r>
            <a:r>
              <a:rPr lang="en-US" altLang="zh-CN" sz="2400" b="1" dirty="0" smtClean="0">
                <a:solidFill>
                  <a:schemeClr val="accent6">
                    <a:lumMod val="50000"/>
                  </a:schemeClr>
                </a:solidFill>
                <a:latin typeface="微软雅黑" pitchFamily="34" charset="-122"/>
              </a:rPr>
              <a:t>]</a:t>
            </a:r>
            <a:endParaRPr lang="en-US" altLang="zh-CN" sz="2400" b="1" dirty="0">
              <a:solidFill>
                <a:schemeClr val="accent6">
                  <a:lumMod val="50000"/>
                </a:schemeClr>
              </a:solidFill>
              <a:latin typeface="微软雅黑" pitchFamily="34" charset="-122"/>
            </a:endParaRP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518881" y="3429000"/>
            <a:ext cx="8000716" cy="1938992"/>
          </a:xfrm>
          <a:prstGeom prst="rect">
            <a:avLst/>
          </a:prstGeom>
          <a:noFill/>
        </p:spPr>
        <p:txBody>
          <a:bodyPr wrap="none" rtlCol="0">
            <a:spAutoFit/>
          </a:bodyPr>
          <a:lstStyle/>
          <a:p>
            <a:pPr algn="ctr">
              <a:lnSpc>
                <a:spcPct val="150000"/>
              </a:lnSpc>
            </a:pPr>
            <a:r>
              <a:rPr lang="en-US" altLang="zh-CN" sz="2400" b="1" dirty="0" smtClean="0">
                <a:solidFill>
                  <a:srgbClr val="002060"/>
                </a:solidFill>
                <a:latin typeface="+mn-ea"/>
                <a:ea typeface="+mn-ea"/>
              </a:rPr>
              <a:t>Institute of Information Engineering, CAS</a:t>
            </a:r>
          </a:p>
          <a:p>
            <a:pPr algn="ctr">
              <a:lnSpc>
                <a:spcPct val="150000"/>
              </a:lnSpc>
            </a:pPr>
            <a:r>
              <a:rPr lang="en-US" altLang="zh-CN" sz="2400" b="1" dirty="0" smtClean="0">
                <a:solidFill>
                  <a:srgbClr val="002060"/>
                </a:solidFill>
                <a:latin typeface="+mn-ea"/>
                <a:ea typeface="+mn-ea"/>
              </a:rPr>
              <a:t>State Key Laboratory of Information Security</a:t>
            </a:r>
          </a:p>
          <a:p>
            <a:pPr algn="ctr">
              <a:lnSpc>
                <a:spcPct val="200000"/>
              </a:lnSpc>
            </a:pPr>
            <a:r>
              <a:rPr lang="en-US" altLang="zh-CN" sz="2400" dirty="0" smtClean="0">
                <a:solidFill>
                  <a:srgbClr val="002060"/>
                </a:solidFill>
                <a:latin typeface="+mn-ea"/>
                <a:ea typeface="+mn-ea"/>
              </a:rPr>
              <a:t>Yuntao Wang</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Kun Yang</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Xiaowei Yi</a:t>
            </a:r>
            <a:r>
              <a:rPr lang="zh-CN" altLang="en-US" sz="2400" dirty="0" smtClean="0">
                <a:solidFill>
                  <a:srgbClr val="002060"/>
                </a:solidFill>
                <a:latin typeface="+mn-ea"/>
                <a:ea typeface="+mn-ea"/>
              </a:rPr>
              <a:t>   </a:t>
            </a:r>
            <a:r>
              <a:rPr lang="en-US" altLang="zh-CN" sz="2400" dirty="0" smtClean="0">
                <a:solidFill>
                  <a:srgbClr val="002060"/>
                </a:solidFill>
                <a:latin typeface="+mn-ea"/>
                <a:ea typeface="+mn-ea"/>
              </a:rPr>
              <a:t>Xianfeng Zhao</a:t>
            </a:r>
          </a:p>
        </p:txBody>
      </p:sp>
    </p:spTree>
    <p:extLst>
      <p:ext uri="{BB962C8B-B14F-4D97-AF65-F5344CB8AC3E}">
        <p14:creationId xmlns:p14="http://schemas.microsoft.com/office/powerpoint/2010/main" val="249438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The impact of steganography on MP3 audio</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3" name="图片 2"/>
          <p:cNvPicPr>
            <a:picLocks noChangeAspect="1"/>
          </p:cNvPicPr>
          <p:nvPr/>
        </p:nvPicPr>
        <p:blipFill>
          <a:blip r:embed="rId3"/>
          <a:stretch>
            <a:fillRect/>
          </a:stretch>
        </p:blipFill>
        <p:spPr>
          <a:xfrm>
            <a:off x="251520" y="2060848"/>
            <a:ext cx="4190857" cy="3245592"/>
          </a:xfrm>
          <a:prstGeom prst="rect">
            <a:avLst/>
          </a:prstGeom>
        </p:spPr>
      </p:pic>
      <p:pic>
        <p:nvPicPr>
          <p:cNvPr id="8" name="图片 7"/>
          <p:cNvPicPr>
            <a:picLocks noChangeAspect="1"/>
          </p:cNvPicPr>
          <p:nvPr/>
        </p:nvPicPr>
        <p:blipFill>
          <a:blip r:embed="rId4"/>
          <a:stretch>
            <a:fillRect/>
          </a:stretch>
        </p:blipFill>
        <p:spPr>
          <a:xfrm>
            <a:off x="4499991" y="2311824"/>
            <a:ext cx="4582952" cy="2748355"/>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5004048"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Overview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1503377" y="1653039"/>
            <a:ext cx="6316757" cy="4898008"/>
          </a:xfrm>
          <a:prstGeom prst="rect">
            <a:avLst/>
          </a:prstGeom>
        </p:spPr>
      </p:pic>
    </p:spTree>
    <p:extLst>
      <p:ext uri="{BB962C8B-B14F-4D97-AF65-F5344CB8AC3E}">
        <p14:creationId xmlns:p14="http://schemas.microsoft.com/office/powerpoint/2010/main" val="366597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777875"/>
            <a:ext cx="8964488" cy="490886"/>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5" name="表格 4"/>
          <p:cNvGraphicFramePr>
            <a:graphicFrameLocks noGrp="1"/>
          </p:cNvGraphicFramePr>
          <p:nvPr>
            <p:extLst>
              <p:ext uri="{D42A27DB-BD31-4B8C-83A1-F6EECF244321}">
                <p14:modId xmlns:p14="http://schemas.microsoft.com/office/powerpoint/2010/main"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Function of each layer (Fine-tune of the network)</a:t>
            </a:r>
            <a:endParaRPr lang="zh-CN" altLang="en-US" sz="2200" dirty="0"/>
          </a:p>
        </p:txBody>
      </p:sp>
      <p:sp>
        <p:nvSpPr>
          <p:cNvPr id="9" name="矩形 8"/>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Tree>
    <p:extLst>
      <p:ext uri="{BB962C8B-B14F-4D97-AF65-F5344CB8AC3E}">
        <p14:creationId xmlns:p14="http://schemas.microsoft.com/office/powerpoint/2010/main" val="190409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标题 3"/>
          <p:cNvSpPr>
            <a:spLocks noGrp="1"/>
          </p:cNvSpPr>
          <p:nvPr>
            <p:ph type="title"/>
          </p:nvPr>
        </p:nvSpPr>
        <p:spPr>
          <a:xfrm>
            <a:off x="179512" y="777875"/>
            <a:ext cx="8964488" cy="490886"/>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7" name="文本框 6"/>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Function of each layer </a:t>
            </a:r>
            <a:r>
              <a:rPr lang="en-US" altLang="zh-CN" sz="2200" dirty="0">
                <a:latin typeface="Times New Roman" panose="02020603050405020304" pitchFamily="18" charset="0"/>
                <a:cs typeface="Times New Roman" panose="02020603050405020304" pitchFamily="18" charset="0"/>
                <a:sym typeface="+mn-ea"/>
              </a:rPr>
              <a:t>(Fine-tune of the network</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Tree>
    <p:extLst>
      <p:ext uri="{BB962C8B-B14F-4D97-AF65-F5344CB8AC3E}">
        <p14:creationId xmlns:p14="http://schemas.microsoft.com/office/powerpoint/2010/main" val="245439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792634596"/>
                  </p:ext>
                </p:extLst>
              </p:nvPr>
            </p:nvGraphicFramePr>
            <p:xfrm>
              <a:off x="1337729" y="2014056"/>
              <a:ext cx="6095999" cy="40792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792634596"/>
                  </p:ext>
                </p:extLst>
              </p:nvPr>
            </p:nvGraphicFramePr>
            <p:xfrm>
              <a:off x="1337729" y="2014056"/>
              <a:ext cx="6095999" cy="40792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0000" r="-3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0000" r="-2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000" r="-10069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600000" r="-69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Tree>
    <p:extLst>
      <p:ext uri="{BB962C8B-B14F-4D97-AF65-F5344CB8AC3E}">
        <p14:creationId xmlns:p14="http://schemas.microsoft.com/office/powerpoint/2010/main" val="336089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Tree>
    <p:extLst>
      <p:ext uri="{BB962C8B-B14F-4D97-AF65-F5344CB8AC3E}">
        <p14:creationId xmlns:p14="http://schemas.microsoft.com/office/powerpoint/2010/main" val="182603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1x1 Convolutional Layer</a:t>
            </a:r>
            <a:endParaRPr lang="zh-CN" altLang="en-US" sz="2200" dirty="0"/>
          </a:p>
        </p:txBody>
      </p:sp>
      <p:sp>
        <p:nvSpPr>
          <p:cNvPr id="7"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Tree>
    <p:extLst>
      <p:ext uri="{BB962C8B-B14F-4D97-AF65-F5344CB8AC3E}">
        <p14:creationId xmlns:p14="http://schemas.microsoft.com/office/powerpoint/2010/main" val="55639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 </a:t>
            </a:r>
          </a:p>
        </p:txBody>
      </p:sp>
    </p:spTree>
    <p:extLst>
      <p:ext uri="{BB962C8B-B14F-4D97-AF65-F5344CB8AC3E}">
        <p14:creationId xmlns:p14="http://schemas.microsoft.com/office/powerpoint/2010/main" val="315947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6724345" y="4077072"/>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907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Overview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614584465"/>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1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finite range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89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36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6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analysis</a:t>
            </a: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1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978412511"/>
              </p:ext>
            </p:extLst>
          </p:nvPr>
        </p:nvGraphicFramePr>
        <p:xfrm>
          <a:off x="323528" y="1700808"/>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4">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.3,</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W = 2</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3</a:t>
                      </a:r>
                      <a:r>
                        <a:rPr lang="en-US" altLang="zh-CN" sz="1800" b="0" kern="120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4</a:t>
                      </a:r>
                      <a:r>
                        <a:rPr lang="en-US" altLang="zh-CN" sz="1800" b="0" kern="120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 5</a:t>
                      </a:r>
                      <a:r>
                        <a:rPr lang="en-US" altLang="zh-CN" sz="1800" b="0" kern="1200" dirty="0" smtClean="0">
                          <a:solidFill>
                            <a:schemeClr val="tx1"/>
                          </a:solidFill>
                          <a:latin typeface="+mn-ea"/>
                          <a:ea typeface="+mn-ea"/>
                          <a:cs typeface="Times New Roman" panose="02020603050405020304" pitchFamily="18" charset="0"/>
                        </a:rPr>
                        <a:t>; </a:t>
                      </a:r>
                      <a:r>
                        <a:rPr lang="en-US" altLang="zh-CN" sz="1800" b="0" dirty="0" smtClean="0">
                          <a:solidFill>
                            <a:schemeClr val="tx1"/>
                          </a:solidFill>
                          <a:latin typeface="Times New Roman" panose="02020603050405020304" pitchFamily="18" charset="0"/>
                          <a:cs typeface="Times New Roman" panose="02020603050405020304" pitchFamily="18" charset="0"/>
                        </a:rPr>
                        <a:t>H = 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840">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Steganalytic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smtClean="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Jin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240268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4059105835"/>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18590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3700726660"/>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393359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graphicFrame>
        <p:nvGraphicFramePr>
          <p:cNvPr id="6" name="表格 5"/>
          <p:cNvGraphicFramePr>
            <a:graphicFrameLocks noGrp="1"/>
          </p:cNvGraphicFramePr>
          <p:nvPr>
            <p:extLst>
              <p:ext uri="{D42A27DB-BD31-4B8C-83A1-F6EECF244321}">
                <p14:modId xmlns:p14="http://schemas.microsoft.com/office/powerpoint/2010/main" val="145580940"/>
              </p:ext>
            </p:extLst>
          </p:nvPr>
        </p:nvGraphicFramePr>
        <p:xfrm>
          <a:off x="1475656" y="2323688"/>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Tree>
    <p:extLst>
      <p:ext uri="{BB962C8B-B14F-4D97-AF65-F5344CB8AC3E}">
        <p14:creationId xmlns:p14="http://schemas.microsoft.com/office/powerpoint/2010/main" val="65377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 Bitrate=128kbps, W=2, H=7)</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7" name="图片 6"/>
          <p:cNvPicPr>
            <a:picLocks noChangeAspect="1"/>
          </p:cNvPicPr>
          <p:nvPr/>
        </p:nvPicPr>
        <p:blipFill>
          <a:blip r:embed="rId3"/>
          <a:stretch>
            <a:fillRect/>
          </a:stretch>
        </p:blipFill>
        <p:spPr>
          <a:xfrm>
            <a:off x="1452141" y="1874796"/>
            <a:ext cx="5867176" cy="4722556"/>
          </a:xfrm>
          <a:prstGeom prst="rect">
            <a:avLst/>
          </a:prstGeom>
        </p:spPr>
      </p:pic>
    </p:spTree>
    <p:extLst>
      <p:ext uri="{BB962C8B-B14F-4D97-AF65-F5344CB8AC3E}">
        <p14:creationId xmlns:p14="http://schemas.microsoft.com/office/powerpoint/2010/main" val="1620737097"/>
      </p:ext>
    </p:extLst>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5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353914" y="2040599"/>
            <a:ext cx="8483811" cy="3233915"/>
          </a:xfrm>
          <a:prstGeom prst="rect">
            <a:avLst/>
          </a:prstGeom>
        </p:spPr>
      </p:pic>
    </p:spTree>
    <p:extLst>
      <p:ext uri="{BB962C8B-B14F-4D97-AF65-F5344CB8AC3E}">
        <p14:creationId xmlns:p14="http://schemas.microsoft.com/office/powerpoint/2010/main" val="86404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analysis</a:t>
            </a: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5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Conclusion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6" name="文本框 5"/>
          <p:cNvSpPr txBox="1"/>
          <p:nvPr/>
        </p:nvSpPr>
        <p:spPr>
          <a:xfrm>
            <a:off x="527050" y="2060848"/>
            <a:ext cx="7933382" cy="3785652"/>
          </a:xfrm>
          <a:prstGeom prst="rect">
            <a:avLst/>
          </a:prstGeom>
          <a:noFill/>
        </p:spPr>
        <p:txBody>
          <a:bodyPr wrap="square" rtlCol="0">
            <a:spAutoFit/>
          </a:bodyPr>
          <a:lstStyle/>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r>
              <a:rPr lang="en-US" altLang="zh-CN" dirty="0" smtClean="0">
                <a:latin typeface="Times New Roman" panose="02020603050405020304" pitchFamily="18" charset="0"/>
                <a:cs typeface="Times New Roman" panose="02020603050405020304" pitchFamily="18" charset="0"/>
              </a:rPr>
              <a:t>.</a:t>
            </a:r>
          </a:p>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t>
            </a:r>
            <a:r>
              <a:rPr lang="en-US" altLang="zh-CN" dirty="0" smtClean="0">
                <a:solidFill>
                  <a:srgbClr val="FF0000"/>
                </a:solidFill>
                <a:latin typeface="Times New Roman" panose="02020603050405020304" pitchFamily="18" charset="0"/>
                <a:cs typeface="Times New Roman" panose="02020603050405020304" pitchFamily="18" charset="0"/>
              </a:rPr>
              <a:t>1x1 </a:t>
            </a:r>
            <a:r>
              <a:rPr lang="en-US" altLang="zh-CN" dirty="0">
                <a:solidFill>
                  <a:srgbClr val="FF0000"/>
                </a:solidFill>
                <a:latin typeface="Times New Roman" panose="02020603050405020304" pitchFamily="18" charset="0"/>
                <a:cs typeface="Times New Roman" panose="02020603050405020304" pitchFamily="18" charset="0"/>
              </a:rPr>
              <a:t>convolutional kernel </a:t>
            </a:r>
            <a:r>
              <a:rPr lang="en-US" altLang="zh-CN" dirty="0">
                <a:latin typeface="Times New Roman" panose="02020603050405020304" pitchFamily="18" charset="0"/>
                <a:cs typeface="Times New Roman" panose="02020603050405020304" pitchFamily="18" charset="0"/>
              </a:rPr>
              <a:t>and the </a:t>
            </a:r>
            <a:r>
              <a:rPr lang="en-US" altLang="zh-CN" dirty="0">
                <a:solidFill>
                  <a:srgbClr val="FF0000"/>
                </a:solidFill>
                <a:latin typeface="Times New Roman" panose="02020603050405020304" pitchFamily="18" charset="0"/>
                <a:cs typeface="Times New Roman" panose="02020603050405020304" pitchFamily="18" charset="0"/>
              </a:rPr>
              <a:t>batch normalization layer</a:t>
            </a:r>
            <a:r>
              <a:rPr lang="en-US" altLang="zh-CN" dirty="0">
                <a:latin typeface="Times New Roman" panose="02020603050405020304" pitchFamily="18" charset="0"/>
                <a:cs typeface="Times New Roman" panose="02020603050405020304" pitchFamily="18" charset="0"/>
              </a:rPr>
              <a:t> are introduced to accelerate the </a:t>
            </a:r>
            <a:r>
              <a:rPr lang="en-US" altLang="zh-CN" dirty="0" smtClean="0">
                <a:latin typeface="Times New Roman" panose="02020603050405020304" pitchFamily="18" charset="0"/>
                <a:cs typeface="Times New Roman" panose="02020603050405020304" pitchFamily="18" charset="0"/>
              </a:rPr>
              <a:t>convergence, boost the detection accuracy and decrease the danger of overfitting.</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 sliding window strategy 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arbitrary size</a:t>
            </a:r>
            <a:r>
              <a:rPr lang="en-US" altLang="zh-CN" dirty="0" smtClean="0">
                <a:latin typeface="Times New Roman" panose="02020603050405020304" pitchFamily="18" charset="0"/>
                <a:cs typeface="Times New Roman" panose="02020603050405020304" pitchFamily="18" charset="0"/>
              </a:rPr>
              <a:t>.</a:t>
            </a:r>
          </a:p>
          <a:p>
            <a:pPr>
              <a:lnSpc>
                <a:spcPts val="3560"/>
              </a:lnSpc>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07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6000" dirty="0" smtClean="0"/>
              <a:t>Thank you</a:t>
            </a:r>
            <a:r>
              <a:rPr lang="zh-CN" altLang="en-US" sz="6000" dirty="0" smtClean="0"/>
              <a:t>！</a:t>
            </a:r>
            <a:endParaRPr lang="zh-CN" altLang="en-US" sz="60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6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sp>
        <p:nvSpPr>
          <p:cNvPr id="5" name="文本框 4"/>
          <p:cNvSpPr txBox="1"/>
          <p:nvPr/>
        </p:nvSpPr>
        <p:spPr>
          <a:xfrm>
            <a:off x="527050" y="1222152"/>
            <a:ext cx="2370455" cy="426720"/>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Introduction</a:t>
            </a:r>
            <a:endParaRPr lang="zh-CN" altLang="en-US" sz="22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xmlns="" id="{12C48385-D08A-4735-B760-99C4A114BBCF}"/>
              </a:ext>
            </a:extLst>
          </p:cNvPr>
          <p:cNvPicPr>
            <a:picLocks noChangeAspect="1"/>
          </p:cNvPicPr>
          <p:nvPr/>
        </p:nvPicPr>
        <p:blipFill>
          <a:blip r:embed="rId3"/>
          <a:stretch>
            <a:fillRect/>
          </a:stretch>
        </p:blipFill>
        <p:spPr>
          <a:xfrm>
            <a:off x="3309432" y="4605819"/>
            <a:ext cx="848578" cy="813086"/>
          </a:xfrm>
          <a:prstGeom prst="rect">
            <a:avLst/>
          </a:prstGeom>
        </p:spPr>
      </p:pic>
      <p:pic>
        <p:nvPicPr>
          <p:cNvPr id="9" name="图片 8">
            <a:extLst>
              <a:ext uri="{FF2B5EF4-FFF2-40B4-BE49-F238E27FC236}">
                <a16:creationId xmlns:a16="http://schemas.microsoft.com/office/drawing/2014/main" xmlns="" id="{F09E4C7E-A300-4621-A544-08239073A16B}"/>
              </a:ext>
            </a:extLst>
          </p:cNvPr>
          <p:cNvPicPr>
            <a:picLocks noChangeAspect="1"/>
          </p:cNvPicPr>
          <p:nvPr/>
        </p:nvPicPr>
        <p:blipFill rotWithShape="1">
          <a:blip r:embed="rId4">
            <a:extLst>
              <a:ext uri="{28A0092B-C50C-407E-A947-70E740481C1C}">
                <a14:useLocalDpi xmlns:a14="http://schemas.microsoft.com/office/drawing/2010/main"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a16="http://schemas.microsoft.com/office/drawing/2014/main" xmlns="" id="{B06E2D54-DF9A-4013-A9DA-D562AF0F53DF}"/>
              </a:ext>
            </a:extLst>
          </p:cNvPr>
          <p:cNvPicPr>
            <a:picLocks noChangeAspect="1"/>
          </p:cNvPicPr>
          <p:nvPr/>
        </p:nvPicPr>
        <p:blipFill rotWithShape="1">
          <a:blip r:embed="rId5">
            <a:extLst>
              <a:ext uri="{28A0092B-C50C-407E-A947-70E740481C1C}">
                <a14:useLocalDpi xmlns:a14="http://schemas.microsoft.com/office/drawing/2010/main"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a16="http://schemas.microsoft.com/office/drawing/2014/main" xmlns=""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a16="http://schemas.microsoft.com/office/drawing/2014/main" xmlns=""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a16="http://schemas.microsoft.com/office/drawing/2014/main" xmlns="" id="{853B740B-7E97-4981-8EC3-81A6D22C650D}"/>
              </a:ext>
            </a:extLst>
          </p:cNvPr>
          <p:cNvPicPr>
            <a:picLocks noChangeAspect="1"/>
          </p:cNvPicPr>
          <p:nvPr/>
        </p:nvPicPr>
        <p:blipFill rotWithShape="1">
          <a:blip r:embed="rId4">
            <a:extLst>
              <a:ext uri="{28A0092B-C50C-407E-A947-70E740481C1C}">
                <a14:useLocalDpi xmlns:a14="http://schemas.microsoft.com/office/drawing/2010/main"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a16="http://schemas.microsoft.com/office/drawing/2014/main" xmlns=""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a16="http://schemas.microsoft.com/office/drawing/2014/main" xmlns=""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a16="http://schemas.microsoft.com/office/drawing/2014/main" xmlns=""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a16="http://schemas.microsoft.com/office/drawing/2014/main" xmlns=""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a16="http://schemas.microsoft.com/office/drawing/2014/main" xmlns=""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a16="http://schemas.microsoft.com/office/drawing/2014/main" xmlns=""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a16="http://schemas.microsoft.com/office/drawing/2014/main" xmlns="" id="{B268EC81-16B0-4718-BE15-64508701558A}"/>
              </a:ext>
            </a:extLst>
          </p:cNvPr>
          <p:cNvPicPr>
            <a:picLocks noChangeAspect="1"/>
          </p:cNvPicPr>
          <p:nvPr/>
        </p:nvPicPr>
        <p:blipFill rotWithShape="1">
          <a:blip r:embed="rId4">
            <a:extLst>
              <a:ext uri="{28A0092B-C50C-407E-A947-70E740481C1C}">
                <a14:useLocalDpi xmlns:a14="http://schemas.microsoft.com/office/drawing/2010/main"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a16="http://schemas.microsoft.com/office/drawing/2014/main" xmlns=""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xmlns="" id="{2076F218-1CFC-4977-B2ED-FEE9C9085355}"/>
              </a:ext>
            </a:extLst>
          </p:cNvPr>
          <p:cNvPicPr>
            <a:picLocks noChangeAspect="1"/>
          </p:cNvPicPr>
          <p:nvPr/>
        </p:nvPicPr>
        <p:blipFill>
          <a:blip r:embed="rId3"/>
          <a:stretch>
            <a:fillRect/>
          </a:stretch>
        </p:blipFill>
        <p:spPr>
          <a:xfrm>
            <a:off x="5333312" y="4605819"/>
            <a:ext cx="848578" cy="813086"/>
          </a:xfrm>
          <a:prstGeom prst="rect">
            <a:avLst/>
          </a:prstGeom>
        </p:spPr>
      </p:pic>
      <p:pic>
        <p:nvPicPr>
          <p:cNvPr id="23" name="图片 22">
            <a:extLst>
              <a:ext uri="{FF2B5EF4-FFF2-40B4-BE49-F238E27FC236}">
                <a16:creationId xmlns:a16="http://schemas.microsoft.com/office/drawing/2014/main" xmlns="" id="{7C56CB04-5790-4167-A6A8-CE4BDC2569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a16="http://schemas.microsoft.com/office/drawing/2014/main" xmlns=""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8"/>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a16="http://schemas.microsoft.com/office/drawing/2014/main" xmlns="" id="{2DA3C662-7BCD-4FB4-86B0-241EB192D67B}"/>
              </a:ext>
            </a:extLst>
          </p:cNvPr>
          <p:cNvSpPr/>
          <p:nvPr/>
        </p:nvSpPr>
        <p:spPr>
          <a:xfrm>
            <a:off x="772427" y="4007514"/>
            <a:ext cx="1723570" cy="400110"/>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a:stretch>
            <a:fillRect/>
          </a:stretch>
        </p:blipFill>
        <p:spPr>
          <a:xfrm>
            <a:off x="4979268" y="2060848"/>
            <a:ext cx="1104900" cy="352425"/>
          </a:xfrm>
          <a:prstGeom prst="rect">
            <a:avLst/>
          </a:prstGeom>
        </p:spPr>
      </p:pic>
      <p:pic>
        <p:nvPicPr>
          <p:cNvPr id="3" name="图片 2"/>
          <p:cNvPicPr>
            <a:picLocks noChangeAspect="1"/>
          </p:cNvPicPr>
          <p:nvPr/>
        </p:nvPicPr>
        <p:blipFill>
          <a:blip r:embed="rId11"/>
          <a:stretch>
            <a:fillRect/>
          </a:stretch>
        </p:blipFill>
        <p:spPr>
          <a:xfrm>
            <a:off x="4158010" y="3117088"/>
            <a:ext cx="1990725" cy="419100"/>
          </a:xfrm>
          <a:prstGeom prst="rect">
            <a:avLst/>
          </a:prstGeom>
        </p:spPr>
      </p:pic>
      <p:sp>
        <p:nvSpPr>
          <p:cNvPr id="7" name="云形 6"/>
          <p:cNvSpPr/>
          <p:nvPr/>
        </p:nvSpPr>
        <p:spPr bwMode="auto">
          <a:xfrm>
            <a:off x="772428" y="3825740"/>
            <a:ext cx="1723570" cy="820152"/>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a:stretch>
            <a:fillRect/>
          </a:stretch>
        </p:blipFill>
        <p:spPr>
          <a:xfrm>
            <a:off x="5951986" y="2555672"/>
            <a:ext cx="1478615" cy="476042"/>
          </a:xfrm>
          <a:prstGeom prst="rect">
            <a:avLst/>
          </a:prstGeom>
        </p:spPr>
      </p:pic>
    </p:spTree>
    <p:extLst>
      <p:ext uri="{BB962C8B-B14F-4D97-AF65-F5344CB8AC3E}">
        <p14:creationId xmlns:p14="http://schemas.microsoft.com/office/powerpoint/2010/main" val="2194520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Overview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47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rPr>
              <a:t>MP3 Steganography in the Entropy Code domain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cs typeface="Times New Roman" panose="02020603050405020304" pitchFamily="18" charset="0"/>
              </a:rPr>
              <a:t>CNN-based Steganalysis of MP3 Steganography in the Entropy Code Domain</a:t>
            </a:r>
          </a:p>
        </p:txBody>
      </p:sp>
      <mc:AlternateContent xmlns:mc="http://schemas.openxmlformats.org/markup-compatibility/2006" xmlns:a14="http://schemas.microsoft.com/office/drawing/2010/main">
        <mc:Choice Requires="a14">
          <p:sp>
            <p:nvSpPr>
              <p:cNvPr id="6" name="文本框 5"/>
              <p:cNvSpPr txBox="1"/>
              <p:nvPr/>
            </p:nvSpPr>
            <p:spPr>
              <a:xfrm>
                <a:off x="2712396" y="2119551"/>
                <a:ext cx="1508938" cy="330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12396" y="2119551"/>
                <a:ext cx="1508938" cy="330540"/>
              </a:xfrm>
              <a:prstGeom prst="rect">
                <a:avLst/>
              </a:prstGeom>
              <a:blipFill rotWithShape="0">
                <a:blip r:embed="rId3"/>
                <a:stretch>
                  <a:fillRect l="-3644" t="-1852" r="-5668" b="-24074"/>
                </a:stretch>
              </a:blipFill>
            </p:spPr>
            <p:txBody>
              <a:bodyPr/>
              <a:lstStyle/>
              <a:p>
                <a:r>
                  <a:rPr lang="zh-CN" altLang="en-US">
                    <a:noFill/>
                  </a:rPr>
                  <a:t> </a:t>
                </a:r>
              </a:p>
            </p:txBody>
          </p:sp>
        </mc:Fallback>
      </mc:AlternateContent>
      <p:sp>
        <p:nvSpPr>
          <p:cNvPr id="7" name="文本框 6"/>
          <p:cNvSpPr txBox="1"/>
          <p:nvPr/>
        </p:nvSpPr>
        <p:spPr>
          <a:xfrm>
            <a:off x="380023" y="2119551"/>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Length</a:t>
            </a:r>
            <a:endParaRPr lang="zh-CN" altLang="en-US"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p:cNvSpPr txBox="1"/>
              <p:nvPr/>
            </p:nvSpPr>
            <p:spPr>
              <a:xfrm>
                <a:off x="2339752" y="3129670"/>
                <a:ext cx="2202461" cy="330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339752" y="3129670"/>
                <a:ext cx="2202461" cy="330540"/>
              </a:xfrm>
              <a:prstGeom prst="rect">
                <a:avLst/>
              </a:prstGeom>
              <a:blipFill rotWithShape="0">
                <a:blip r:embed="rId4"/>
                <a:stretch>
                  <a:fillRect l="-2216" r="-3601"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831791" y="4139788"/>
                <a:ext cx="3218382" cy="330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𝑘</m:t>
                              </m:r>
                            </m:sup>
                          </m:sSubSup>
                        </m:e>
                      </m:d>
                      <m:r>
                        <a:rPr lang="en-US" altLang="zh-CN" b="0" i="1" smtClean="0">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e>
                      </m:d>
                      <m:r>
                        <a:rPr lang="en-US" altLang="zh-CN" i="1">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𝑘</m:t>
                              </m:r>
                            </m:sup>
                          </m:sSubSup>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831791" y="4139788"/>
                <a:ext cx="3218382" cy="330540"/>
              </a:xfrm>
              <a:prstGeom prst="rect">
                <a:avLst/>
              </a:prstGeom>
              <a:blipFill rotWithShape="0">
                <a:blip r:embed="rId5"/>
                <a:stretch>
                  <a:fillRect l="-1136" b="-240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158620" y="5124281"/>
                <a:ext cx="2178610" cy="369332"/>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rPr>
                      <m:t>h</m:t>
                    </m:r>
                  </m:oMath>
                </a14:m>
                <a:r>
                  <a:rPr lang="en-US" altLang="zh-CN" dirty="0" smtClean="0">
                    <a:latin typeface="Times New Roman" panose="02020603050405020304" pitchFamily="18" charset="0"/>
                    <a:cs typeface="Times New Roman" panose="02020603050405020304" pitchFamily="18" charset="0"/>
                  </a:rPr>
                  <a:t>: huffman codeword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1158620" y="5124281"/>
                <a:ext cx="2178610" cy="369332"/>
              </a:xfrm>
              <a:prstGeom prst="rect">
                <a:avLst/>
              </a:prstGeom>
              <a:blipFill rotWithShape="0">
                <a:blip r:embed="rId6"/>
                <a:stretch>
                  <a:fillRect t="-10000" r="-1681" b="-26667"/>
                </a:stretch>
              </a:blipFill>
            </p:spPr>
            <p:txBody>
              <a:bodyPr/>
              <a:lstStyle/>
              <a:p>
                <a:r>
                  <a:rPr lang="zh-CN" altLang="en-US">
                    <a:noFill/>
                  </a:rPr>
                  <a:t> </a:t>
                </a:r>
              </a:p>
            </p:txBody>
          </p:sp>
        </mc:Fallback>
      </mc:AlternateContent>
      <p:pic>
        <p:nvPicPr>
          <p:cNvPr id="14" name="图片 13"/>
          <p:cNvPicPr>
            <a:picLocks noChangeAspect="1"/>
          </p:cNvPicPr>
          <p:nvPr/>
        </p:nvPicPr>
        <p:blipFill>
          <a:blip r:embed="rId7"/>
          <a:stretch>
            <a:fillRect/>
          </a:stretch>
        </p:blipFill>
        <p:spPr>
          <a:xfrm>
            <a:off x="5650730" y="1943178"/>
            <a:ext cx="2675372" cy="2697659"/>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6048596" y="1578967"/>
                <a:ext cx="486800" cy="345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6048596" y="1578967"/>
                <a:ext cx="486800" cy="345929"/>
              </a:xfrm>
              <a:prstGeom prst="rect">
                <a:avLst/>
              </a:prstGeom>
              <a:blipFill rotWithShape="0">
                <a:blip r:embed="rId8"/>
                <a:stretch>
                  <a:fillRect l="-10000" t="-3509" r="-10000" b="-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542546" y="1582367"/>
                <a:ext cx="486800" cy="347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542546" y="1582367"/>
                <a:ext cx="486800" cy="347916"/>
              </a:xfrm>
              <a:prstGeom prst="rect">
                <a:avLst/>
              </a:prstGeom>
              <a:blipFill rotWithShape="0">
                <a:blip r:embed="rId9"/>
                <a:stretch>
                  <a:fillRect l="-10000" t="-3509" r="-10000" b="-15789"/>
                </a:stretch>
              </a:blipFill>
            </p:spPr>
            <p:txBody>
              <a:bodyPr/>
              <a:lstStyle/>
              <a:p>
                <a:r>
                  <a:rPr lang="zh-CN" altLang="en-US">
                    <a:noFill/>
                  </a:rPr>
                  <a:t> </a:t>
                </a:r>
              </a:p>
            </p:txBody>
          </p:sp>
        </mc:Fallback>
      </mc:AlternateContent>
      <p:sp>
        <p:nvSpPr>
          <p:cNvPr id="17" name="文本框 16"/>
          <p:cNvSpPr txBox="1"/>
          <p:nvPr/>
        </p:nvSpPr>
        <p:spPr>
          <a:xfrm>
            <a:off x="380023" y="3129670"/>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Sign bits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80023" y="4139788"/>
            <a:ext cx="1069552"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Linbits</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5285799" y="4571836"/>
            <a:ext cx="3574366" cy="369332"/>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An example of mapping relationship</a:t>
            </a:r>
            <a:endParaRPr lang="zh-CN" altLang="en-US"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387576" y="4797152"/>
            <a:ext cx="106955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Variables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矩形 20"/>
              <p:cNvSpPr/>
              <p:nvPr/>
            </p:nvSpPr>
            <p:spPr>
              <a:xfrm>
                <a:off x="1158620" y="5575293"/>
                <a:ext cx="2473113"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𝑘</m:t>
                    </m:r>
                  </m:oMath>
                </a14:m>
                <a:r>
                  <a:rPr lang="en-US" altLang="zh-CN" dirty="0" smtClean="0">
                    <a:latin typeface="Times New Roman" panose="02020603050405020304" pitchFamily="18" charset="0"/>
                    <a:cs typeface="Times New Roman" panose="02020603050405020304" pitchFamily="18" charset="0"/>
                  </a:rPr>
                  <a:t>: k</a:t>
                </a:r>
                <a:r>
                  <a:rPr lang="en-US" altLang="zh-CN" baseline="30000" dirty="0"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huffman codeword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1158620" y="5575293"/>
                <a:ext cx="2473113" cy="369332"/>
              </a:xfrm>
              <a:prstGeom prst="rect">
                <a:avLst/>
              </a:prstGeom>
              <a:blipFill rotWithShape="0">
                <a:blip r:embed="rId10"/>
                <a:stretch>
                  <a:fillRect t="-10000" r="-1232"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459511" y="5139282"/>
                <a:ext cx="2474011"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𝑥</m:t>
                    </m:r>
                  </m:oMath>
                </a14:m>
                <a:r>
                  <a:rPr lang="en-US" altLang="zh-CN" dirty="0" smtClean="0">
                    <a:latin typeface="Times New Roman" panose="02020603050405020304" pitchFamily="18" charset="0"/>
                    <a:cs typeface="Times New Roman" panose="02020603050405020304" pitchFamily="18" charset="0"/>
                  </a:rPr>
                  <a:t>: QMDCT coefficient </a:t>
                </a:r>
                <a14:m>
                  <m:oMath xmlns:m="http://schemas.openxmlformats.org/officeDocument/2006/math">
                    <m:r>
                      <a:rPr lang="en-US" altLang="zh-CN" i="1">
                        <a:latin typeface="Cambria Math" panose="02040503050406030204" pitchFamily="18" charset="0"/>
                      </a:rPr>
                      <m:t>𝑥</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4459511" y="5139282"/>
                <a:ext cx="2474011" cy="369332"/>
              </a:xfrm>
              <a:prstGeom prst="rect">
                <a:avLst/>
              </a:prstGeom>
              <a:blipFill rotWithShape="0">
                <a:blip r:embed="rId11"/>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459511" y="5575293"/>
                <a:ext cx="2502223" cy="369332"/>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𝑦</m:t>
                    </m:r>
                  </m:oMath>
                </a14:m>
                <a:r>
                  <a:rPr lang="en-US" altLang="zh-CN" dirty="0" smtClean="0">
                    <a:latin typeface="Times New Roman" panose="02020603050405020304" pitchFamily="18" charset="0"/>
                    <a:cs typeface="Times New Roman" panose="02020603050405020304" pitchFamily="18" charset="0"/>
                  </a:rPr>
                  <a:t>: QMDCT coefficient </a:t>
                </a:r>
                <a14:m>
                  <m:oMath xmlns:m="http://schemas.openxmlformats.org/officeDocument/2006/math">
                    <m:r>
                      <a:rPr lang="en-US" altLang="zh-CN" b="0" i="1" smtClean="0">
                        <a:latin typeface="Cambria Math" panose="02040503050406030204" pitchFamily="18" charset="0"/>
                      </a:rPr>
                      <m:t>𝑦</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4459511" y="5575293"/>
                <a:ext cx="2502223" cy="369332"/>
              </a:xfrm>
              <a:prstGeom prst="rect">
                <a:avLst/>
              </a:prstGeom>
              <a:blipFill rotWithShape="0">
                <a:blip r:embed="rId12"/>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1259632" y="5984248"/>
                <a:ext cx="3938194" cy="345929"/>
              </a:xfrm>
              <a:prstGeom prst="rect">
                <a:avLst/>
              </a:prstGeom>
              <a:noFill/>
            </p:spPr>
            <p:txBody>
              <a:bodyPr wrap="none" lIns="0" tIns="0" rIns="0" bIns="0" rtlCol="0">
                <a:spAutoFit/>
              </a:bodyPr>
              <a:lstStyle/>
              <a:p>
                <a14:m>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m:rPr>
                            <m:nor/>
                          </m:rPr>
                          <a:rPr lang="zh-CN" altLang="en-US" dirty="0">
                            <a:latin typeface="Times New Roman" panose="02020603050405020304" pitchFamily="18" charset="0"/>
                            <a:cs typeface="Times New Roman" panose="02020603050405020304" pitchFamily="18" charset="0"/>
                          </a:rPr>
                          <m:t> </m:t>
                        </m:r>
                      </m:sup>
                    </m:sSubSup>
                  </m:oMath>
                </a14:m>
                <a:r>
                  <a:rPr lang="en-US" altLang="zh-CN" dirty="0" smtClean="0">
                    <a:latin typeface="Times New Roman" panose="02020603050405020304" pitchFamily="18" charset="0"/>
                    <a:cs typeface="Times New Roman" panose="02020603050405020304" pitchFamily="18" charset="0"/>
                  </a:rPr>
                  <a:t>: the set of codeword with </a:t>
                </a:r>
                <a:r>
                  <a:rPr lang="en-US" altLang="zh-CN" dirty="0" smtClean="0">
                    <a:solidFill>
                      <a:srgbClr val="FF0000"/>
                    </a:solidFill>
                    <a:latin typeface="Times New Roman" panose="02020603050405020304" pitchFamily="18" charset="0"/>
                    <a:cs typeface="Times New Roman" panose="02020603050405020304" pitchFamily="18" charset="0"/>
                  </a:rPr>
                  <a:t>odd order</a:t>
                </a:r>
                <a:endParaRPr lang="zh-CN" alt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1259632" y="5984248"/>
                <a:ext cx="3938194" cy="345929"/>
              </a:xfrm>
              <a:prstGeom prst="rect">
                <a:avLst/>
              </a:prstGeom>
              <a:blipFill rotWithShape="0">
                <a:blip r:embed="rId13"/>
                <a:stretch>
                  <a:fillRect l="-2167" t="-7143" r="-310" b="-3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1259632" y="6414795"/>
                <a:ext cx="4026167" cy="347916"/>
              </a:xfrm>
              <a:prstGeom prst="rect">
                <a:avLst/>
              </a:prstGeom>
              <a:noFill/>
            </p:spPr>
            <p:txBody>
              <a:bodyPr wrap="none" lIns="0" tIns="0" rIns="0" bIns="0" rtlCol="0">
                <a:spAutoFit/>
              </a:bodyPr>
              <a:lstStyle/>
              <a:p>
                <a14:m>
                  <m:oMath xmlns:m="http://schemas.openxmlformats.org/officeDocument/2006/math">
                    <m:sSubSup>
                      <m:sSubSupPr>
                        <m:ctrlPr>
                          <a:rPr lang="el-GR" altLang="zh-CN"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m:rPr>
                            <m:nor/>
                          </m:rPr>
                          <a:rPr lang="zh-CN" altLang="en-US" dirty="0">
                            <a:latin typeface="Times New Roman" panose="02020603050405020304" pitchFamily="18" charset="0"/>
                            <a:cs typeface="Times New Roman" panose="02020603050405020304" pitchFamily="18" charset="0"/>
                          </a:rPr>
                          <m:t> </m:t>
                        </m:r>
                      </m:sup>
                    </m:sSubSup>
                  </m:oMath>
                </a14:m>
                <a:r>
                  <a:rPr lang="en-US" altLang="zh-CN" dirty="0" smtClean="0">
                    <a:latin typeface="Times New Roman" panose="02020603050405020304" pitchFamily="18" charset="0"/>
                    <a:cs typeface="Times New Roman" panose="02020603050405020304" pitchFamily="18" charset="0"/>
                  </a:rPr>
                  <a:t>: the set of codeword with </a:t>
                </a:r>
                <a:r>
                  <a:rPr lang="en-US" altLang="zh-CN" dirty="0" smtClean="0">
                    <a:solidFill>
                      <a:srgbClr val="FF0000"/>
                    </a:solidFill>
                    <a:latin typeface="Times New Roman" panose="02020603050405020304" pitchFamily="18" charset="0"/>
                    <a:cs typeface="Times New Roman" panose="02020603050405020304" pitchFamily="18" charset="0"/>
                  </a:rPr>
                  <a:t>even order</a:t>
                </a:r>
                <a:endParaRPr lang="zh-CN" alt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259632" y="6414795"/>
                <a:ext cx="4026167" cy="347916"/>
              </a:xfrm>
              <a:prstGeom prst="rect">
                <a:avLst/>
              </a:prstGeom>
              <a:blipFill rotWithShape="0">
                <a:blip r:embed="rId14"/>
                <a:stretch>
                  <a:fillRect l="-2121" t="-7018" r="-303" b="-36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95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rPr>
              <a:t>MP3 Steganography in the Entropy Code domain</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cs typeface="Times New Roman" panose="02020603050405020304" pitchFamily="18" charset="0"/>
              </a:rPr>
              <a:t>CNN-based Steganalysis of MP3 Steganography in the Entropy Code Domain</a:t>
            </a:r>
          </a:p>
        </p:txBody>
      </p:sp>
      <p:pic>
        <p:nvPicPr>
          <p:cNvPr id="6" name="图片 5"/>
          <p:cNvPicPr>
            <a:picLocks noChangeAspect="1"/>
          </p:cNvPicPr>
          <p:nvPr/>
        </p:nvPicPr>
        <p:blipFill>
          <a:blip r:embed="rId3"/>
          <a:stretch>
            <a:fillRect/>
          </a:stretch>
        </p:blipFill>
        <p:spPr>
          <a:xfrm>
            <a:off x="251520" y="2097317"/>
            <a:ext cx="8796973" cy="1826967"/>
          </a:xfrm>
          <a:prstGeom prst="rect">
            <a:avLst/>
          </a:prstGeom>
        </p:spPr>
      </p:pic>
      <p:sp>
        <p:nvSpPr>
          <p:cNvPr id="7" name="文本框 6"/>
          <p:cNvSpPr txBox="1"/>
          <p:nvPr/>
        </p:nvSpPr>
        <p:spPr>
          <a:xfrm>
            <a:off x="1252535" y="4170544"/>
            <a:ext cx="6624736"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Flowchart of </a:t>
            </a:r>
            <a:r>
              <a:rPr lang="en-US" altLang="zh-CN" dirty="0">
                <a:latin typeface="Times New Roman" panose="02020603050405020304" pitchFamily="18" charset="0"/>
                <a:cs typeface="Times New Roman" panose="02020603050405020304" pitchFamily="18" charset="0"/>
              </a:rPr>
              <a:t>MP3 Steganography in the Entropy Code domain</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p:cNvSpPr txBox="1"/>
              <p:nvPr/>
            </p:nvSpPr>
            <p:spPr>
              <a:xfrm>
                <a:off x="611560" y="5087450"/>
                <a:ext cx="2612062" cy="1062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𝑐𝑡𝑏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up>
                                </m:sSubSup>
                              </m:e>
                            </m:mr>
                            <m:mr>
                              <m:e>
                                <m:r>
                                  <a:rPr lang="en-US" altLang="zh-CN" b="0" i="1" smtClean="0">
                                    <a:latin typeface="Cambria Math" panose="02040503050406030204" pitchFamily="18" charset="0"/>
                                  </a:rPr>
                                  <m:t>1</m:t>
                                </m:r>
                              </m:e>
                              <m:e>
                                <m:r>
                                  <a:rPr lang="en-US" altLang="zh-CN" i="1">
                                    <a:latin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r>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𝑜𝑡h𝑒𝑟𝑤𝑖𝑠𝑒</m:t>
                                </m:r>
                              </m:e>
                            </m:mr>
                          </m:m>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11560" y="5087450"/>
                <a:ext cx="2612062" cy="10624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269817" y="4784033"/>
                <a:ext cx="3687163" cy="16693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𝑏𝑡𝑐</m:t>
                          </m:r>
                        </m:sub>
                      </m:sSub>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m>
                                <m:mPr>
                                  <m:mcs>
                                    <m:mc>
                                      <m:mcPr>
                                        <m:count m:val="1"/>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𝑔</m:t>
                                          </m:r>
                                        </m:e>
                                        <m:e>
                                          <m:r>
                                            <m:rPr>
                                              <m:brk m:alnAt="7"/>
                                            </m:rPr>
                                            <a:rPr lang="en-US" altLang="zh-CN" i="1">
                                              <a:latin typeface="Cambria Math" panose="02040503050406030204" pitchFamily="18" charset="0"/>
                                            </a:rPr>
                                            <m:t>𝑚</m:t>
                                          </m:r>
                                          <m:r>
                                            <a:rPr lang="en-US" altLang="zh-CN" i="1">
                                              <a:latin typeface="Cambria Math" panose="02040503050406030204" pitchFamily="18" charset="0"/>
                                            </a:rPr>
                                            <m:t>=0,</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mr>
                                <m:mr>
                                  <m:e>
                                    <m:m>
                                      <m:mPr>
                                        <m:mcs>
                                          <m:mc>
                                            <m:mcPr>
                                              <m:count m:val="2"/>
                                              <m:mcJc m:val="center"/>
                                            </m:mcPr>
                                          </m:mc>
                                        </m:mcs>
                                        <m:ctrlPr>
                                          <a:rPr lang="en-US" altLang="zh-CN" i="1" smtClean="0">
                                            <a:latin typeface="Cambria Math" panose="02040503050406030204" pitchFamily="18" charset="0"/>
                                          </a:rPr>
                                        </m:ctrlPr>
                                      </m:mPr>
                                      <m:m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e>
                                        <m:e>
                                          <m:r>
                                            <m:rPr>
                                              <m:brk m:alnAt="7"/>
                                            </m:rPr>
                                            <a:rPr lang="en-US" altLang="zh-CN" i="1">
                                              <a:latin typeface="Cambria Math" panose="02040503050406030204" pitchFamily="18" charset="0"/>
                                            </a:rPr>
                                            <m:t>𝑚</m:t>
                                          </m:r>
                                          <m:r>
                                            <a:rPr lang="en-US" altLang="zh-CN" i="1">
                                              <a:latin typeface="Cambria Math" panose="02040503050406030204" pitchFamily="18" charset="0"/>
                                            </a:rPr>
                                            <m:t>=0,</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mr>
                              </m:m>
                            </m:e>
                            <m:e>
                              <m:m>
                                <m:mPr>
                                  <m:mcs>
                                    <m:mc>
                                      <m:mcPr>
                                        <m:count m:val="2"/>
                                        <m:mcJc m:val="center"/>
                                      </m:mcPr>
                                    </m:mc>
                                  </m:mcs>
                                  <m:ctrlPr>
                                    <a:rPr lang="en-US" altLang="zh-CN" i="1" smtClean="0">
                                      <a:latin typeface="Cambria Math" panose="02040503050406030204" pitchFamily="18" charset="0"/>
                                    </a:rPr>
                                  </m:ctrlPr>
                                </m:mPr>
                                <m:m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e>
                                  <m:e>
                                    <m:r>
                                      <m:rPr>
                                        <m:brk m:alnAt="7"/>
                                      </m:rPr>
                                      <a:rPr lang="en-US" altLang="zh-CN" i="1">
                                        <a:latin typeface="Cambria Math" panose="02040503050406030204" pitchFamily="18" charset="0"/>
                                      </a:rPr>
                                      <m:t>𝑚</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𝑔</m:t>
                                    </m:r>
                                  </m:e>
                                  <m:e>
                                    <m:r>
                                      <m:rPr>
                                        <m:brk m:alnAt="7"/>
                                      </m:rPr>
                                      <a:rPr lang="en-US" altLang="zh-CN" i="1">
                                        <a:latin typeface="Cambria Math" panose="02040503050406030204" pitchFamily="18" charset="0"/>
                                      </a:rPr>
                                      <m:t>𝑚</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l-GR" altLang="zh-CN" i="1">
                                            <a:latin typeface="Cambria Math" panose="02040503050406030204" pitchFamily="18" charset="0"/>
                                            <a:ea typeface="Cambria Math" panose="02040503050406030204" pitchFamily="18" charset="0"/>
                                          </a:rPr>
                                          <m:t>𝛱</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sup>
                                    </m:sSubSup>
                                  </m:e>
                                </m:mr>
                              </m:m>
                            </m:e>
                          </m:eqArr>
                        </m:e>
                      </m:d>
                    </m:oMath>
                  </m:oMathPara>
                </a14:m>
                <a:endParaRPr lang="en-US" altLang="zh-CN" dirty="0" smtClean="0"/>
              </a:p>
            </p:txBody>
          </p:sp>
        </mc:Choice>
        <mc:Fallback xmlns="">
          <p:sp>
            <p:nvSpPr>
              <p:cNvPr id="10" name="矩形 9"/>
              <p:cNvSpPr>
                <a:spLocks noRot="1" noChangeAspect="1" noMove="1" noResize="1" noEditPoints="1" noAdjustHandles="1" noChangeArrowheads="1" noChangeShapeType="1" noTextEdit="1"/>
              </p:cNvSpPr>
              <p:nvPr/>
            </p:nvSpPr>
            <p:spPr>
              <a:xfrm>
                <a:off x="4269817" y="4784033"/>
                <a:ext cx="3687163" cy="1669303"/>
              </a:xfrm>
              <a:prstGeom prst="rect">
                <a:avLst/>
              </a:prstGeom>
              <a:blipFill rotWithShape="0">
                <a:blip r:embed="rId5"/>
                <a:stretch>
                  <a:fillRect/>
                </a:stretch>
              </a:blipFill>
            </p:spPr>
            <p:txBody>
              <a:bodyPr/>
              <a:lstStyle/>
              <a:p>
                <a:r>
                  <a:rPr lang="zh-CN" altLang="en-US">
                    <a:noFill/>
                  </a:rPr>
                  <a:t> </a:t>
                </a:r>
              </a:p>
            </p:txBody>
          </p:sp>
        </mc:Fallback>
      </mc:AlternateContent>
      <p:sp>
        <p:nvSpPr>
          <p:cNvPr id="11" name="椭圆 10"/>
          <p:cNvSpPr/>
          <p:nvPr/>
        </p:nvSpPr>
        <p:spPr bwMode="auto">
          <a:xfrm>
            <a:off x="2118395" y="3161169"/>
            <a:ext cx="1896010" cy="887118"/>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2" name="直接箭头连接符 11"/>
          <p:cNvCxnSpPr/>
          <p:nvPr/>
        </p:nvCxnSpPr>
        <p:spPr bwMode="auto">
          <a:xfrm flipH="1">
            <a:off x="1101372" y="4012706"/>
            <a:ext cx="1621576" cy="1288502"/>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6" name="椭圆 15"/>
          <p:cNvSpPr/>
          <p:nvPr/>
        </p:nvSpPr>
        <p:spPr bwMode="auto">
          <a:xfrm>
            <a:off x="6128934" y="3113543"/>
            <a:ext cx="1896010" cy="887118"/>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 name="直接箭头连接符 16"/>
          <p:cNvCxnSpPr/>
          <p:nvPr/>
        </p:nvCxnSpPr>
        <p:spPr bwMode="auto">
          <a:xfrm flipH="1">
            <a:off x="5013659" y="3939548"/>
            <a:ext cx="1621576" cy="1273238"/>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90437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0068" y="1916833"/>
            <a:ext cx="9019408" cy="2638278"/>
          </a:xfrm>
          <a:prstGeom prst="rect">
            <a:avLst/>
          </a:prstGeom>
        </p:spPr>
      </p:pic>
      <p:sp>
        <p:nvSpPr>
          <p:cNvPr id="5" name="文本框 4"/>
          <p:cNvSpPr txBox="1"/>
          <p:nvPr/>
        </p:nvSpPr>
        <p:spPr>
          <a:xfrm>
            <a:off x="527050" y="1222152"/>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encoding and structure 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p:pic>
        <p:nvPicPr>
          <p:cNvPr id="11" name="图片 10"/>
          <p:cNvPicPr>
            <a:picLocks noChangeAspect="1"/>
          </p:cNvPicPr>
          <p:nvPr/>
        </p:nvPicPr>
        <p:blipFill>
          <a:blip r:embed="rId6"/>
          <a:stretch>
            <a:fillRect/>
          </a:stretch>
        </p:blipFill>
        <p:spPr>
          <a:xfrm>
            <a:off x="395536" y="5085304"/>
            <a:ext cx="3996908" cy="1116000"/>
          </a:xfrm>
          <a:prstGeom prst="rect">
            <a:avLst/>
          </a:prstGeom>
        </p:spPr>
      </p:pic>
    </p:spTree>
    <p:extLst>
      <p:ext uri="{BB962C8B-B14F-4D97-AF65-F5344CB8AC3E}">
        <p14:creationId xmlns:p14="http://schemas.microsoft.com/office/powerpoint/2010/main" val="3114804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22152"/>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200" b="0" dirty="0">
                <a:latin typeface="Times New Roman" panose="02020603050405020304" pitchFamily="18" charset="0"/>
              </a:rPr>
              <a:t>CNN-based Steganalysis of MP3 Steganography in the Entropy Code Domain</a:t>
            </a:r>
          </a:p>
        </p:txBody>
      </p:sp>
      <mc:AlternateContent xmlns:mc="http://schemas.openxmlformats.org/markup-compatibility/2006" xmlns:a14="http://schemas.microsoft.com/office/drawing/2010/main">
        <mc:Choice Requires="a14">
          <p:sp>
            <p:nvSpPr>
              <p:cNvPr id="6" name="矩形 5"/>
              <p:cNvSpPr/>
              <p:nvPr/>
            </p:nvSpPr>
            <p:spPr>
              <a:xfrm>
                <a:off x="467544" y="2924944"/>
                <a:ext cx="301124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67544" y="2924944"/>
                <a:ext cx="3011244" cy="984052"/>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4533258" y="5723964"/>
            <a:ext cx="3813589" cy="369332"/>
          </a:xfrm>
          <a:prstGeom prst="rect">
            <a:avLst/>
          </a:prstGeom>
          <a:noFill/>
        </p:spPr>
        <p:txBody>
          <a:bodyPr wrap="square" rtlCol="0">
            <a:spAutoFit/>
          </a:bodyPr>
          <a:lstStyle/>
          <a:p>
            <a:r>
              <a:rPr lang="en-US" altLang="zh-CN" dirty="0" smtClean="0"/>
              <a:t>Diagram of QMDCT coefficients matrix</a:t>
            </a:r>
            <a:endParaRPr lang="zh-CN" altLang="en-US" dirty="0"/>
          </a:p>
        </p:txBody>
      </p:sp>
      <p:pic>
        <p:nvPicPr>
          <p:cNvPr id="14" name="图片 13"/>
          <p:cNvPicPr>
            <a:picLocks noChangeAspect="1"/>
          </p:cNvPicPr>
          <p:nvPr/>
        </p:nvPicPr>
        <p:blipFill>
          <a:blip r:embed="rId4"/>
          <a:stretch>
            <a:fillRect/>
          </a:stretch>
        </p:blipFill>
        <p:spPr>
          <a:xfrm>
            <a:off x="3851920" y="1773044"/>
            <a:ext cx="5176266" cy="3997488"/>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834750" y="422631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834750" y="4226310"/>
                <a:ext cx="2009058" cy="276999"/>
              </a:xfrm>
              <a:prstGeom prst="rect">
                <a:avLst/>
              </a:prstGeom>
              <a:blipFill rotWithShape="0">
                <a:blip r:embed="rId5"/>
                <a:stretch>
                  <a:fillRect l="-4242" r="-11515" b="-39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87814" y="4682123"/>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87814" y="4682123"/>
                <a:ext cx="1070340" cy="276999"/>
              </a:xfrm>
              <a:prstGeom prst="rect">
                <a:avLst/>
              </a:prstGeom>
              <a:blipFill rotWithShape="0">
                <a:blip r:embed="rId6"/>
                <a:stretch>
                  <a:fillRect l="-10227" r="-14205" b="-39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79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18424</TotalTime>
  <Words>3962</Words>
  <Application>Microsoft Office PowerPoint</Application>
  <PresentationFormat>全屏显示(4:3)</PresentationFormat>
  <Paragraphs>623</Paragraphs>
  <Slides>33</Slides>
  <Notes>33</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33</vt:i4>
      </vt:variant>
    </vt:vector>
  </HeadingPairs>
  <TitlesOfParts>
    <vt:vector size="50" baseType="lpstr">
      <vt:lpstr>黑体</vt:lpstr>
      <vt:lpstr>华文隶书</vt:lpstr>
      <vt:lpstr>宋体</vt:lpstr>
      <vt:lpstr>微软雅黑</vt:lpstr>
      <vt:lpstr>Arial</vt:lpstr>
      <vt:lpstr>Calibri</vt:lpstr>
      <vt:lpstr>Cambria Math</vt:lpstr>
      <vt:lpstr>Franklin Gothic Book</vt:lpstr>
      <vt:lpstr>Franklin Gothic Medium</vt:lpstr>
      <vt:lpstr>Times New Roman</vt:lpstr>
      <vt:lpstr>Verdana</vt:lpstr>
      <vt:lpstr>Wingdings</vt:lpstr>
      <vt:lpstr>[template]中科院信工所PPT模板-发布</vt:lpstr>
      <vt:lpstr>1_母板</vt:lpstr>
      <vt:lpstr>科学院</vt:lpstr>
      <vt:lpstr>2_母板</vt:lpstr>
      <vt:lpstr>Image</vt:lpstr>
      <vt:lpstr>PowerPoint 演示文稿</vt:lpstr>
      <vt:lpstr>Outline</vt:lpstr>
      <vt:lpstr>Outline</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CNN-based Steganalysis of MP3 Steganography in the Entropy Code Domain</vt:lpstr>
      <vt:lpstr>Outline</vt:lpstr>
      <vt:lpstr>CNN-based Steganalysis of MP3 Steganography in the Entropy Code Domain</vt:lpstr>
      <vt:lpstr>Thank you！</vt:lpstr>
    </vt:vector>
  </TitlesOfParts>
  <Company>UCAS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CatKing Charles</cp:lastModifiedBy>
  <cp:revision>487</cp:revision>
  <dcterms:created xsi:type="dcterms:W3CDTF">2018-03-13T09:28:49Z</dcterms:created>
  <dcterms:modified xsi:type="dcterms:W3CDTF">2018-06-13T04:33:50Z</dcterms:modified>
</cp:coreProperties>
</file>