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b="1" dirty="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234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</a:t>
            </a:r>
            <a:endParaRPr b="1" dirty="0" sz="2000" lang="en-US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 smtClean="0"/>
              <a:t>312</a:t>
            </a:r>
            <a:r>
              <a:rPr altLang="en-GB" b="1" dirty="0" lang="en-US" smtClean="0"/>
              <a:t>2</a:t>
            </a:r>
            <a:r>
              <a:rPr altLang="en-GB" b="1" dirty="0" lang="en-US" smtClean="0"/>
              <a:t>1</a:t>
            </a:r>
            <a:r>
              <a:rPr altLang="en-GB" b="1" dirty="0" lang="en-US" smtClean="0"/>
              <a:t>9</a:t>
            </a:r>
            <a:r>
              <a:rPr altLang="en-GB" b="1" dirty="0" lang="en-US" smtClean="0"/>
              <a:t>2</a:t>
            </a:r>
            <a:r>
              <a:rPr altLang="en-GB" b="1" dirty="0" lang="en-US" smtClean="0"/>
              <a:t>2</a:t>
            </a:r>
            <a:r>
              <a:rPr altLang="en-GB" b="1" dirty="0" lang="en-US" smtClean="0"/>
              <a:t>8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altLang="en-US" lang="zh-CN"/>
          </a:p>
          <a:p>
            <a:pPr algn="just"/>
            <a:r>
              <a:rPr b="1" dirty="0" sz="24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E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O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LEGE 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</a:t>
            </a:r>
            <a:r>
              <a:rPr altLang="en-GB" b="1" dirty="0" sz="2000" lang="en-US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</a:t>
            </a:r>
            <a:r>
              <a:rPr b="1" dirty="0" sz="2000" lang="en-IN" smtClean="0"/>
              <a:t>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Import </a:t>
            </a:r>
            <a:r>
              <a:rPr dirty="0" lang="en-IN"/>
              <a:t>and clean employee data (e.g., demographics, job info, performance </a:t>
            </a:r>
            <a:r>
              <a:rPr dirty="0" lang="en-IN" smtClean="0"/>
              <a:t>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Ensure </a:t>
            </a:r>
            <a:r>
              <a:rPr dirty="0" lang="en-IN"/>
              <a:t>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  <a:endParaRPr dirty="0" lang="en-IN" smtClean="0"/>
          </a:p>
          <a:p>
            <a:r>
              <a:rPr b="1" dirty="0" sz="2000" lang="en-IN" smtClean="0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Create </a:t>
            </a:r>
            <a:r>
              <a:rPr dirty="0" lang="en-IN"/>
              <a:t>summaries and visualizations (e.g., tables, charts, graphs) to </a:t>
            </a:r>
            <a:r>
              <a:rPr dirty="0" lang="en-IN" smtClean="0"/>
              <a:t>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Employee </a:t>
            </a:r>
            <a:r>
              <a:rPr dirty="0" lang="en-IN"/>
              <a:t>demographics (e.g., age, gender, </a:t>
            </a:r>
            <a:r>
              <a:rPr dirty="0" lang="en-IN" smtClean="0"/>
              <a:t>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Job </a:t>
            </a:r>
            <a:r>
              <a:rPr dirty="0" lang="en-IN"/>
              <a:t>characteristics (e.g., role, tenure,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dirty="0" lang="en-IN" smtClean="0"/>
              <a:t>(e.g</a:t>
            </a:r>
            <a:r>
              <a:rPr dirty="0" lang="en-IN"/>
              <a:t>., ratings, promotions, turnover</a:t>
            </a:r>
            <a:r>
              <a:rPr dirty="0" lang="en-IN" smtClean="0"/>
              <a:t>)</a:t>
            </a:r>
          </a:p>
          <a:p>
            <a:r>
              <a:rPr b="1" dirty="0" sz="2000" lang="en-IN" smtClean="0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Correlation </a:t>
            </a:r>
            <a:r>
              <a:rPr dirty="0" lang="en-IN"/>
              <a:t>analysis (e.g., between performance and </a:t>
            </a:r>
            <a:r>
              <a:rPr dirty="0" lang="en-IN" smtClean="0"/>
              <a:t>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Regression </a:t>
            </a:r>
            <a:r>
              <a:rPr dirty="0" lang="en-IN"/>
              <a:t>analysis (e.g., predicting turnover based on </a:t>
            </a:r>
            <a:r>
              <a:rPr dirty="0" lang="en-IN" smtClean="0"/>
              <a:t>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/>
              <a:t>Cluster </a:t>
            </a:r>
            <a:r>
              <a:rPr dirty="0" lang="en-IN"/>
              <a:t>analysis (e.g., grouping similar </a:t>
            </a:r>
            <a:r>
              <a:rPr dirty="0" lang="en-IN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3101340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dirty="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4091940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 smtClean="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indent="-342900" marL="342900">
              <a:buAutoNum type="arabicPeriod"/>
            </a:pPr>
            <a:r>
              <a:rPr b="1"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indent="-342900" marL="342900">
              <a:buAutoNum type="arabicPeriod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AutoNum type="arabicPeriod"/>
            </a:pP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694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 smtClean="0">
                <a:cs typeface="Times New Roman" panose="02020603050405020304" pitchFamily="18" charset="0"/>
              </a:rPr>
              <a:t>=</a:t>
            </a:r>
            <a:r>
              <a:rPr b="1" dirty="0" sz="2000" lang="en-GB" u="sng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2024-09-06T05:31:52Z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