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143D-0725-4EF1-8C75-E0BBBF10956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F077-DB7B-4005-8591-B4B1B5112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A5F23-3A56-4A7A-21DC-70977BDE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A791DC-A28F-0199-AF2C-09B0E6EE8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8572D-CF21-C1E8-66F7-A9BF643B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74CB-E4AA-4E39-920D-1585E04A3E26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08D87-74F7-BECE-C32A-5B83778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BB65C0-792F-C061-E58E-204E65C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B6F23-3EEF-CE20-A749-190332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AB7258-A014-8BE0-A860-06E80C32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C9E0E-5069-5B74-0567-AE7212EB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EB8-0B62-4042-9C5E-4F7139D0F9FE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B0461-E3EA-3EF9-6545-18BACABA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5A6AF-064C-C2BC-FCB9-1936B61B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046C04-06A2-F31B-5A60-14DFCFD93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383DC5-29E1-DCC5-8107-EB08CD6D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75AC2-3627-7DC9-AC1D-C17B17A4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E09F-85D6-49BF-A58A-D988D295BEFD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A868A8-A3A0-932D-616D-5DC212A6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67DCB-7D7E-4FC0-2D8A-4A42C00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28D9B-D16C-6B84-3F62-24E111A2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C6FE7-3540-95CB-E05B-7CF483CF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0BEAE-8858-89F2-E65F-B64852C5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B305-0D2B-425F-807A-4C27A65C4B5D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D00CE-46EC-78D7-EA45-3DE04E65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5C648-C158-E055-DAC0-8F6452BD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2A514-26F3-ABCE-24FF-D90B1110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A0EBA-5B84-5BFF-B4F6-AB83CCC4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E35AC-4AC3-B300-A2C6-F727C05E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4311-1A20-40B6-97FF-24C2677D4D6F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831018-660E-359C-CCDE-44CC9E6A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EC950-5DAC-8A6D-5445-7FB2E7C4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9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8598B-72B4-0105-69C1-488601B1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45D8B-55B3-53C9-B318-0CF68B60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11EA2A-7EF8-4773-25C3-E0B20510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EE0B3C-4213-DA4D-CBDC-15CEA702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FF84-69EF-4FC3-84AC-18A5E3FD44ED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AD51C-28D6-A6A9-F927-C1CF826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781BD4-29A0-26B8-363D-664C5DD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16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F6D4E-2F46-A52D-4E57-AEE15B1A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2B55F-902B-D024-7AAD-1430895E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032EB-27B5-8B24-8B34-70B650D0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9A27F0-07EB-4B7A-1093-930ECAD2A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405798-903C-0E2F-3226-480040F6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63663F-E43E-02F3-737E-0255B71C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448D-BFA4-4309-AD76-A2BA8BA0F08A}" type="datetime1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C5B7E1-E202-3CE7-3DB0-2A04162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41B473-5C3D-F2A8-6618-807DFBF3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6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AD6A7-109C-85E8-1D33-C40EA2DE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133910-8F9C-60C7-90C9-337FB36B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0A55-D6AB-4DB2-8F45-5CFC73B1D96E}" type="datetime1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E59777-6B85-1EB4-DC49-A59F5D8B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433466-8684-4251-0E39-B765C90A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4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1C169-34EB-1A1F-2386-405FEEDD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1716-2815-4425-BEF2-D60CB7696ABA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2EC4AD-E1F5-07B8-A73B-8CC67D7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BD54A-10DF-C5FA-A7EB-91BF35A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01291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effectLst>
                  <a:glow rad="127000">
                    <a:schemeClr val="accent5">
                      <a:lumMod val="75000"/>
                    </a:schemeClr>
                  </a:glow>
                </a:effectLst>
              </a:defRPr>
            </a:lvl1pPr>
          </a:lstStyle>
          <a:p>
            <a:fld id="{0276BA82-E53D-44DC-AD87-BB48D6C3B14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9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C6376-29D5-5F4C-1D9D-FF3E70F5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DD854-D280-044E-36DB-FC6D190C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086FBF-DB13-B6D7-B2F4-A3405BA32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12E56-5CDC-ABBB-CA4E-3AEB95B0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5D87-2EE6-49C4-98E5-C9A75096E57F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C1A7EB-951E-6CD3-AC6B-7D642147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2B3F0-B7EA-5F3A-C6A6-00D9BED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41B15-319D-3F80-293F-8F9E9E61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067B7-CD49-FF55-D65F-13C34FAD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90E42-0F9D-C63B-CE11-230DBA21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736B05-241A-0546-E20F-06476964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BC1-6FDE-4F70-AF8E-2EB2C9AABE00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7C4A9A-1C19-C05C-2BAE-9CCBE34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EA8BF3-4E88-0D99-E727-0D06D245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C98BD-FBE5-8A8C-A2C4-63130F89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890E8-7F7E-A074-B6F0-B026EF71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91C9B-2696-0F0E-C9AE-EEB0AE7B5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34D1-1651-41C0-93F8-3CABE02B630D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B4732-2BF7-0DE5-301A-631B4B133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36C31-40EB-A9CD-3D33-CDFD1ED49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D54E52-C0EE-EDB5-0B29-F12289A8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28"/>
            <a:ext cx="13781023" cy="68733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7D8BE-5A84-5FF1-8977-775FF7CE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57" y="304800"/>
            <a:ext cx="8750300" cy="1626108"/>
          </a:xfrm>
        </p:spPr>
        <p:txBody>
          <a:bodyPr>
            <a:noAutofit/>
          </a:bodyPr>
          <a:lstStyle/>
          <a:p>
            <a:r>
              <a:rPr lang="ru-RU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Интеграция </a:t>
            </a:r>
            <a:r>
              <a:rPr lang="en-US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Java </a:t>
            </a:r>
            <a:r>
              <a:rPr lang="ru-RU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плагина в среду разработки </a:t>
            </a:r>
            <a:r>
              <a:rPr lang="en-US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 </a:t>
            </a:r>
            <a:r>
              <a:rPr lang="ru-RU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с помощью </a:t>
            </a:r>
            <a:r>
              <a:rPr lang="en-US" sz="3200" dirty="0" err="1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AndroidJavaObject</a:t>
            </a:r>
            <a:r>
              <a:rPr lang="en-US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3200" dirty="0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и </a:t>
            </a:r>
            <a:r>
              <a:rPr lang="en-US" sz="3200" dirty="0" err="1">
                <a:effectLst>
                  <a:glow rad="381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AndroidJavaClass</a:t>
            </a:r>
            <a:endParaRPr lang="ru-RU" sz="3200" dirty="0">
              <a:effectLst>
                <a:glow rad="38100">
                  <a:schemeClr val="bg1"/>
                </a:glo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ECB4DC-69B1-6415-6DAA-557D6C3C8635}"/>
              </a:ext>
            </a:extLst>
          </p:cNvPr>
          <p:cNvSpPr txBox="1">
            <a:spLocks/>
          </p:cNvSpPr>
          <p:nvPr/>
        </p:nvSpPr>
        <p:spPr>
          <a:xfrm>
            <a:off x="4547507" y="5188211"/>
            <a:ext cx="6636657" cy="559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glow rad="63500">
                    <a:schemeClr val="bg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Горбунов Никита Алексеевич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71E63-18F4-C38C-D6DE-2A8A8846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388" y="628191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6BA82-E53D-44DC-AD87-BB48D6C3B142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5B9BD5">
                      <a:lumMod val="75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rgbClr val="5B9BD5">
                    <a:lumMod val="75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7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2F2597-2128-0A63-23CB-4F28D853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45" y="4854307"/>
            <a:ext cx="2003693" cy="20036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D83D96-A17F-AACA-407F-F181D9384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698" y="5856153"/>
            <a:ext cx="328986" cy="3289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BE708A-641B-DAF2-692F-67B2E191D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7" y="3582580"/>
            <a:ext cx="838774" cy="8387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C8F520-8552-DB71-4AF5-B3273D3C1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531" y="3299514"/>
            <a:ext cx="571374" cy="5713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60DE6B-8101-7256-E4D9-88795CC5B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497" y="5050971"/>
            <a:ext cx="744619" cy="7446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06B9D7-B97E-615E-AE4D-272D62E8A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3608" y="3126269"/>
            <a:ext cx="744619" cy="7446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33E71D-EC5B-9FFA-15F9-4ADE09811B2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8173116" y="5423281"/>
            <a:ext cx="1304713" cy="372309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04D2979-75F7-C5A4-06C7-C1648C50713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8754244" y="4421354"/>
            <a:ext cx="914388" cy="73777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027115-357C-63BA-653E-3970CD19BBA6}"/>
              </a:ext>
            </a:extLst>
          </p:cNvPr>
          <p:cNvCxnSpPr>
            <a:cxnSpLocks/>
          </p:cNvCxnSpPr>
          <p:nvPr/>
        </p:nvCxnSpPr>
        <p:spPr>
          <a:xfrm flipH="1" flipV="1">
            <a:off x="10328090" y="4122057"/>
            <a:ext cx="179815" cy="928914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1395FCC-27D2-A931-4B84-73B2501FCAE0}"/>
              </a:ext>
            </a:extLst>
          </p:cNvPr>
          <p:cNvCxnSpPr>
            <a:cxnSpLocks/>
          </p:cNvCxnSpPr>
          <p:nvPr/>
        </p:nvCxnSpPr>
        <p:spPr>
          <a:xfrm flipV="1">
            <a:off x="11132457" y="4122057"/>
            <a:ext cx="333829" cy="1037072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: скругленные верхние углы 35">
            <a:extLst>
              <a:ext uri="{FF2B5EF4-FFF2-40B4-BE49-F238E27FC236}">
                <a16:creationId xmlns:a16="http://schemas.microsoft.com/office/drawing/2014/main" id="{A2A818A5-704F-3760-5528-60EBE8DE51B9}"/>
              </a:ext>
            </a:extLst>
          </p:cNvPr>
          <p:cNvSpPr/>
          <p:nvPr/>
        </p:nvSpPr>
        <p:spPr>
          <a:xfrm>
            <a:off x="0" y="290286"/>
            <a:ext cx="6665597" cy="656771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  <a:outerShdw sx="1000" sy="1000" algn="ctr" rotWithShape="0">
                    <a:schemeClr val="tx1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Большинство основных системных вызовов уже реализованы «под капотом» игрового движка, например: создание/удаление/запись файлов, запрос на разрешения приложения, геолокация, интернет-запросы, и так далее. Для написания простого приложения, которое должно будет сохранять что-либо или отправлять запросы на сервер, встроенного инструментария хватит.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592DF-0280-A5BF-4ECF-0D3EAE5A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41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A0BCAD-B6D9-29E5-653D-42000885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3" y="1953681"/>
            <a:ext cx="4876190" cy="48761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49E8A9-7BCF-7C37-13A6-6BA6370CB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4212771"/>
            <a:ext cx="983343" cy="9833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81F7D7-F4CB-B26B-B37B-DC6079400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" y="781652"/>
            <a:ext cx="1190171" cy="11901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A3B5F4-930E-5567-7A4F-18A7C065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8" y="289082"/>
            <a:ext cx="1303564" cy="1303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6024B9-D4C8-3B0F-87EF-CE8660D7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153" y="650117"/>
            <a:ext cx="1303564" cy="1303564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D307965-EB80-677B-9C87-82EAB0064313}"/>
              </a:ext>
            </a:extLst>
          </p:cNvPr>
          <p:cNvSpPr/>
          <p:nvPr/>
        </p:nvSpPr>
        <p:spPr>
          <a:xfrm>
            <a:off x="6845910" y="224971"/>
            <a:ext cx="5186127" cy="6408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Если приложение должно работать с Bluetooth устройствами, сервисами, ИК-портом (если присутствует в телефоне), то встроенных методов </a:t>
            </a:r>
            <a:r>
              <a:rPr lang="ru-RU" sz="20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</a:t>
            </a:r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недостаточно. Разработчики движка спрогнозировали нехватку функционала и дали возможность интеграции Java в приложение.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411A53-37B6-6869-5B9F-F88FB7A4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41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6DEB481-3744-650E-D1BF-4B6E36A53091}"/>
              </a:ext>
            </a:extLst>
          </p:cNvPr>
          <p:cNvSpPr/>
          <p:nvPr/>
        </p:nvSpPr>
        <p:spPr>
          <a:xfrm>
            <a:off x="8977085" y="2425132"/>
            <a:ext cx="2881085" cy="566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AndroidJavaObject</a:t>
            </a:r>
            <a:endParaRPr lang="ru-RU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D72938-66BC-D375-E283-8EA976BB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514" y="4602842"/>
            <a:ext cx="2041072" cy="20410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B1128-B54F-A639-CA53-BE87E80E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65" y="5392056"/>
            <a:ext cx="548822" cy="54882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AD9697-2E9A-5D16-9CE0-C5EA96F59B69}"/>
              </a:ext>
            </a:extLst>
          </p:cNvPr>
          <p:cNvSpPr/>
          <p:nvPr/>
        </p:nvSpPr>
        <p:spPr>
          <a:xfrm>
            <a:off x="8977086" y="3333233"/>
            <a:ext cx="2881086" cy="566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AndroidJavaClass</a:t>
            </a:r>
            <a:endParaRPr lang="ru-RU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" name="Прямоугольник: один усеченный угол 1">
            <a:extLst>
              <a:ext uri="{FF2B5EF4-FFF2-40B4-BE49-F238E27FC236}">
                <a16:creationId xmlns:a16="http://schemas.microsoft.com/office/drawing/2014/main" id="{940618EF-52E2-D7D8-B9EB-00486BD75A0C}"/>
              </a:ext>
            </a:extLst>
          </p:cNvPr>
          <p:cNvSpPr/>
          <p:nvPr/>
        </p:nvSpPr>
        <p:spPr>
          <a:xfrm>
            <a:off x="0" y="0"/>
            <a:ext cx="7881257" cy="685800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Код, написанный на Java, можно импортировать только в уже скомпилированном файле с расширением AAR или JAR, а взаимодействие с плагинами будет осуществляться через классы «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AndroidJavaClass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 и «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AndroidJavaObject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». «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AndroidJavaClass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 — это представление 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универсального экземпляра «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java.lang.Class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 [1], а «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AndroidJavaObject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 – «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java.lang.Object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». Его можно использовать как 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бестиповый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интерфейс для экземпляра любого класса Java внутри C# скрипта. </a:t>
            </a:r>
          </a:p>
          <a:p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При написании кода на языке Java открывается максимальный спектр возможностей взаимодействия с операционной системой 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 Но нужно придерживаться определенных правил, если написанный код, используется через собранную библиотеку, к которой идёт обращение из основного приложения.</a:t>
            </a: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7A741D-7DD2-10E3-837E-1FB8B47D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icchire fabbrica avvenimento aar file vegetariano nellentroterra  intensivo">
            <a:extLst>
              <a:ext uri="{FF2B5EF4-FFF2-40B4-BE49-F238E27FC236}">
                <a16:creationId xmlns:a16="http://schemas.microsoft.com/office/drawing/2014/main" id="{DAADC232-CC5F-4169-C3C5-4C18C1F6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9" y="711200"/>
            <a:ext cx="1704828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r file - Free files and folders icons">
            <a:extLst>
              <a:ext uri="{FF2B5EF4-FFF2-40B4-BE49-F238E27FC236}">
                <a16:creationId xmlns:a16="http://schemas.microsoft.com/office/drawing/2014/main" id="{F9037BE0-38F4-06A2-A494-77BDE39B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6" y="711200"/>
            <a:ext cx="1973943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9FACE6-927A-4890-F6CC-36DFA9D554B3}"/>
              </a:ext>
            </a:extLst>
          </p:cNvPr>
          <p:cNvSpPr/>
          <p:nvPr/>
        </p:nvSpPr>
        <p:spPr>
          <a:xfrm>
            <a:off x="682171" y="2975429"/>
            <a:ext cx="4368800" cy="3686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400"/>
            </a:pP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JAR – Java 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Archive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 Содержит файлы классов, JAVA-ресурсы, зависимые библиотеки, и другие необходимые для приложения файлы. JAR может использоваться как в </a:t>
            </a:r>
            <a:r>
              <a:rPr lang="ru-RU" sz="18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ru-RU" sz="18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-приложении, так и в приложении на чистой Java.</a:t>
            </a:r>
            <a:endParaRPr lang="ru-RU" sz="1800" kern="100" dirty="0">
              <a:solidFill>
                <a:schemeClr val="bg1">
                  <a:lumMod val="9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F29DEC8-9671-18F9-99A0-DAE45FF27AE0}"/>
              </a:ext>
            </a:extLst>
          </p:cNvPr>
          <p:cNvSpPr/>
          <p:nvPr/>
        </p:nvSpPr>
        <p:spPr>
          <a:xfrm>
            <a:off x="7141029" y="2975429"/>
            <a:ext cx="4368800" cy="3686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400"/>
            </a:pP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AAR – Android Archive. 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Так же, как и 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JAR 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является 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zip-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архивом, но может использоваться только в 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Android-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приложении. 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AAR 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содержит скомпилированный исходный код в файле 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classes.jar, Android-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ресурсы, </a:t>
            </a:r>
            <a:r>
              <a:rPr lang="en-US" sz="1800" kern="1200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AndroidManifest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, </a:t>
            </a:r>
            <a:r>
              <a:rPr lang="ru-RU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и другие файлы, входящие в состав </a:t>
            </a:r>
            <a:r>
              <a:rPr lang="en-US" sz="1800" kern="1200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APK.</a:t>
            </a:r>
            <a:endParaRPr lang="ru-RU" sz="1800" kern="1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155D9-746C-2A4A-749F-7FFD272D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63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0380F-8B18-033D-5125-4AA39B83C6D5}"/>
              </a:ext>
            </a:extLst>
          </p:cNvPr>
          <p:cNvSpPr txBox="1"/>
          <p:nvPr/>
        </p:nvSpPr>
        <p:spPr>
          <a:xfrm>
            <a:off x="304799" y="449941"/>
            <a:ext cx="8373835" cy="6003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При компиляции библиотеки для интеграции в 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-приложение подходят оба архива, но нужно учитывать особенности. В документации 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, разработчики советуют импортировать AAR плагины из-за большей совместимости с движком. Некоторые API могут требовать определенные разрешения, которые нужно прописывать в «AndroidManifest.xml». Сторонние библиотеки добавляются в «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build.Gradle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». Если использовать AAR файл, то при компиляции не обязательно указывать все нужные ресурсы в плагине, достаточно будет добавить их в манифест вашего основного приложения, а движок сам объединит всё в один 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Gradle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файл. Также 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не требует добавлять «3rd-party» в определенную папку, их можно будет расположить в наиболее удобной директории, находящейся в иерархии приложения. JAR файл, в свою очередь, обязывает прописывать все разрешения в манифесте при сборке, а библиотеки обязательно должны лежать в папке «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Assets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Plugins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2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». </a:t>
            </a:r>
            <a:endParaRPr lang="ru-RU" sz="1600" kern="1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63500">
                  <a:schemeClr val="tx1"/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7AB5BD-B65F-DFFA-1C98-EE906641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485" y="685800"/>
            <a:ext cx="2042886" cy="20428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3946E3-242A-1E76-A767-E737143C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99" y="3600419"/>
            <a:ext cx="1810657" cy="1810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8764A-F800-E5F1-09FA-4D734BE1315D}"/>
              </a:ext>
            </a:extLst>
          </p:cNvPr>
          <p:cNvSpPr txBox="1"/>
          <p:nvPr/>
        </p:nvSpPr>
        <p:spPr>
          <a:xfrm>
            <a:off x="8678635" y="2936557"/>
            <a:ext cx="3198586" cy="492443"/>
          </a:xfrm>
          <a:prstGeom prst="rect">
            <a:avLst/>
          </a:prstGeom>
          <a:noFill/>
          <a:effectLst>
            <a:glow rad="12700">
              <a:schemeClr val="accent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AndroidManifest.xml</a:t>
            </a:r>
            <a:endParaRPr lang="ru-RU" sz="2600" b="1" dirty="0">
              <a:solidFill>
                <a:srgbClr val="00B0F0"/>
              </a:solidFill>
              <a:effectLst>
                <a:glow rad="63500">
                  <a:schemeClr val="tx1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107C8-718C-BF5F-8D38-30293A05C845}"/>
              </a:ext>
            </a:extLst>
          </p:cNvPr>
          <p:cNvSpPr txBox="1"/>
          <p:nvPr/>
        </p:nvSpPr>
        <p:spPr>
          <a:xfrm>
            <a:off x="9372599" y="5679757"/>
            <a:ext cx="1926772" cy="492443"/>
          </a:xfrm>
          <a:prstGeom prst="rect">
            <a:avLst/>
          </a:prstGeom>
          <a:noFill/>
          <a:effectLst>
            <a:glow rad="12700">
              <a:schemeClr val="accent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Build.Gradle</a:t>
            </a:r>
            <a:endParaRPr lang="ru-RU" sz="2600" b="1" dirty="0">
              <a:solidFill>
                <a:srgbClr val="00B0F0"/>
              </a:solidFill>
              <a:effectLst>
                <a:glow rad="63500">
                  <a:schemeClr val="tx1"/>
                </a:glow>
              </a:effectLst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E64DD7-69D9-7D69-85A2-91AA426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90198BB-A307-F021-4D92-B17D1AFD39B7}"/>
              </a:ext>
            </a:extLst>
          </p:cNvPr>
          <p:cNvSpPr/>
          <p:nvPr/>
        </p:nvSpPr>
        <p:spPr>
          <a:xfrm>
            <a:off x="3847646" y="2541811"/>
            <a:ext cx="3222172" cy="769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Segoe UI Black" panose="020B0A02040204020203" pitchFamily="34" charset="0"/>
                <a:ea typeface="Segoe UI Black" panose="020B0A02040204020203" pitchFamily="34" charset="0"/>
              </a:rPr>
              <a:t>Activity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BB458EC-F687-B693-A20F-B87ED43B33C8}"/>
              </a:ext>
            </a:extLst>
          </p:cNvPr>
          <p:cNvSpPr/>
          <p:nvPr/>
        </p:nvSpPr>
        <p:spPr>
          <a:xfrm>
            <a:off x="625474" y="4192811"/>
            <a:ext cx="3222172" cy="769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8470F7-FB8E-0A8B-E4DA-1A92BC66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0" y="5751430"/>
            <a:ext cx="838201" cy="8382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DA47B-700B-1453-1DE6-06EEB54B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85" y="5787569"/>
            <a:ext cx="838202" cy="8382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F1261D-8736-EB88-A67A-5DC9F581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41" y="5787570"/>
            <a:ext cx="838201" cy="838201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16EE167-1F71-C2BB-0645-CD30A942CB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87881" y="5087255"/>
            <a:ext cx="0" cy="66417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5E7DD70-353D-B3F2-8B82-855EAACC17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7186" y="5087255"/>
            <a:ext cx="0" cy="700314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5A0384-8372-9351-044D-387FDC69165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41674" y="5087255"/>
            <a:ext cx="2268" cy="70031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8BAA86A-2C93-CE96-6F88-7B15D6A9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346" y="3813628"/>
            <a:ext cx="1672771" cy="1672771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819D1C2-066A-F65E-9F20-8E0D95F03184}"/>
              </a:ext>
            </a:extLst>
          </p:cNvPr>
          <p:cNvCxnSpPr>
            <a:cxnSpLocks/>
          </p:cNvCxnSpPr>
          <p:nvPr/>
        </p:nvCxnSpPr>
        <p:spPr>
          <a:xfrm flipH="1">
            <a:off x="3741057" y="3427242"/>
            <a:ext cx="176894" cy="636757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F575517-1BD4-2005-18BC-7D03C26A22E1}"/>
              </a:ext>
            </a:extLst>
          </p:cNvPr>
          <p:cNvCxnSpPr>
            <a:cxnSpLocks/>
          </p:cNvCxnSpPr>
          <p:nvPr/>
        </p:nvCxnSpPr>
        <p:spPr>
          <a:xfrm>
            <a:off x="5458732" y="3427242"/>
            <a:ext cx="0" cy="562823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ndroid AlertDialog with Examples - Tutlane">
            <a:extLst>
              <a:ext uri="{FF2B5EF4-FFF2-40B4-BE49-F238E27FC236}">
                <a16:creationId xmlns:a16="http://schemas.microsoft.com/office/drawing/2014/main" id="{E5F9CE46-8465-9996-14FE-E3FD6417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5" y="5087255"/>
            <a:ext cx="29241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C7E3BE-B808-D027-A9FF-BBD7D037F70F}"/>
              </a:ext>
            </a:extLst>
          </p:cNvPr>
          <p:cNvCxnSpPr>
            <a:cxnSpLocks/>
          </p:cNvCxnSpPr>
          <p:nvPr/>
        </p:nvCxnSpPr>
        <p:spPr>
          <a:xfrm flipV="1">
            <a:off x="6611030" y="3492498"/>
            <a:ext cx="1804305" cy="99513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lertDialogをカスタマイズして文字を入力する方法（カスタムダイアログの作り方） | TechBooster">
            <a:extLst>
              <a:ext uri="{FF2B5EF4-FFF2-40B4-BE49-F238E27FC236}">
                <a16:creationId xmlns:a16="http://schemas.microsoft.com/office/drawing/2014/main" id="{7FC6D767-DEC1-F5D2-E333-9B44BDE0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78" y="1716311"/>
            <a:ext cx="2126343" cy="31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C56A054-C9A7-A057-771E-13CB56066377}"/>
              </a:ext>
            </a:extLst>
          </p:cNvPr>
          <p:cNvCxnSpPr>
            <a:cxnSpLocks/>
          </p:cNvCxnSpPr>
          <p:nvPr/>
        </p:nvCxnSpPr>
        <p:spPr>
          <a:xfrm>
            <a:off x="6611030" y="5087255"/>
            <a:ext cx="1604056" cy="66417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40DC81-6227-EEA7-55D1-84BDEDDA8584}"/>
              </a:ext>
            </a:extLst>
          </p:cNvPr>
          <p:cNvSpPr txBox="1"/>
          <p:nvPr/>
        </p:nvSpPr>
        <p:spPr>
          <a:xfrm>
            <a:off x="3847646" y="217439"/>
            <a:ext cx="3505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Android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 </a:t>
            </a:r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Activity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 – ключевой компонент для создания визуализации интерфейса, форма приложения, с которой взаимодействует пользователь. Активность основного приложения потребуется передать, как параметр в методе инициализации плагина из скрипта C#.</a:t>
            </a:r>
            <a:endParaRPr lang="ru-RU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43FF5A-0CD8-71D8-7ADD-79DEB57D9A56}"/>
              </a:ext>
            </a:extLst>
          </p:cNvPr>
          <p:cNvSpPr txBox="1"/>
          <p:nvPr/>
        </p:nvSpPr>
        <p:spPr>
          <a:xfrm>
            <a:off x="126999" y="212510"/>
            <a:ext cx="3222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Context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 – интерфейс для глобальной информации о среде приложения. Это абстрактный класс, реализация которого обеспечивается системой </a:t>
            </a:r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Android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. Он предоставляет доступ к ресурсам и классам, специфичным для приложения, а также к вызовам для операций уровня приложения, таких как запуск действий, широковещательная рассылка, получение намерений (</a:t>
            </a:r>
            <a:r>
              <a:rPr lang="ru-RU" sz="1600" b="1" dirty="0" err="1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Intent</a:t>
            </a:r>
            <a:r>
              <a:rPr lang="ru-RU" sz="1600" b="1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</a:rPr>
              <a:t>), и так далее.</a:t>
            </a:r>
            <a:endParaRPr lang="ru-RU" sz="16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40DA3E2-BEA6-E9B0-87B4-28B2B80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7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59D5A35-53B6-D557-AFCD-17D5CEC4D3E4}"/>
              </a:ext>
            </a:extLst>
          </p:cNvPr>
          <p:cNvSpPr/>
          <p:nvPr/>
        </p:nvSpPr>
        <p:spPr>
          <a:xfrm>
            <a:off x="504568" y="4432271"/>
            <a:ext cx="2962531" cy="67312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5A7969-8294-D9DD-1496-E0A451ED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93" y="4618277"/>
            <a:ext cx="289498" cy="2894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1424D9-7E6E-D9F9-F2EA-EB39A7C4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5" y="4612721"/>
            <a:ext cx="289498" cy="2894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C9829-9BD7-3DF9-0BD2-071A3C8D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19" y="4612721"/>
            <a:ext cx="289498" cy="2894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074081-BE3F-B6FF-7C78-CAD1A2FF2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607" y="4604766"/>
            <a:ext cx="328135" cy="3281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D5BE0-488A-62D3-6860-325EE7896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592468" y="5421019"/>
            <a:ext cx="586139" cy="586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7B7AA-0C64-3884-9581-0AF088A3F17F}"/>
              </a:ext>
            </a:extLst>
          </p:cNvPr>
          <p:cNvSpPr txBox="1"/>
          <p:nvPr/>
        </p:nvSpPr>
        <p:spPr>
          <a:xfrm>
            <a:off x="1035801" y="6091946"/>
            <a:ext cx="169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Singleton</a:t>
            </a:r>
            <a:endParaRPr lang="ru-RU" sz="2400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231E6-5925-AF17-DBCE-C37496D7A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9344" y="4370352"/>
            <a:ext cx="774236" cy="7742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C06A7C-FB85-7E13-5735-A524A4AB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959987" y="5341287"/>
            <a:ext cx="608671" cy="608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7595D8-1E79-5911-5E09-199D03B70EC9}"/>
              </a:ext>
            </a:extLst>
          </p:cNvPr>
          <p:cNvSpPr txBox="1"/>
          <p:nvPr/>
        </p:nvSpPr>
        <p:spPr>
          <a:xfrm>
            <a:off x="9815227" y="6135115"/>
            <a:ext cx="103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Static</a:t>
            </a:r>
            <a:endParaRPr lang="ru-RU" sz="4400" dirty="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9EE48D-BB28-D15C-B423-D7F928942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49" y="5366475"/>
            <a:ext cx="1166966" cy="11669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9F3CCE-2EEF-F983-F00E-ABF4BCA1F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75" y="5764801"/>
            <a:ext cx="370314" cy="370314"/>
          </a:xfrm>
          <a:prstGeom prst="rect">
            <a:avLst/>
          </a:prstGeom>
        </p:spPr>
      </p:pic>
      <p:sp>
        <p:nvSpPr>
          <p:cNvPr id="8" name="Прямоугольник: усеченные верхние углы 7">
            <a:extLst>
              <a:ext uri="{FF2B5EF4-FFF2-40B4-BE49-F238E27FC236}">
                <a16:creationId xmlns:a16="http://schemas.microsoft.com/office/drawing/2014/main" id="{E5E1DEC2-C1E8-0FA1-5318-5EEA41673FEA}"/>
              </a:ext>
            </a:extLst>
          </p:cNvPr>
          <p:cNvSpPr/>
          <p:nvPr/>
        </p:nvSpPr>
        <p:spPr>
          <a:xfrm>
            <a:off x="504569" y="285444"/>
            <a:ext cx="2962531" cy="380161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Если важна точность исполнения всех вызовов плагина, сохранение состояний объектов и возврат результата, например, постоянное обращение к файловой системе или отправка данных по Bluetooth с сохранением подключения к устройству, то стоит использовать паттерн проектирования 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Singleton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ru-RU" sz="1400" dirty="0"/>
          </a:p>
        </p:txBody>
      </p:sp>
      <p:sp>
        <p:nvSpPr>
          <p:cNvPr id="16" name="Прямоугольник: усеченные верхние углы 15">
            <a:extLst>
              <a:ext uri="{FF2B5EF4-FFF2-40B4-BE49-F238E27FC236}">
                <a16:creationId xmlns:a16="http://schemas.microsoft.com/office/drawing/2014/main" id="{50C63C09-2DB6-2201-3D43-9951C7DE768E}"/>
              </a:ext>
            </a:extLst>
          </p:cNvPr>
          <p:cNvSpPr/>
          <p:nvPr/>
        </p:nvSpPr>
        <p:spPr>
          <a:xfrm>
            <a:off x="8724902" y="285444"/>
            <a:ext cx="2962531" cy="380161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Если сохранение состояния не настолько важно, и нужно лишь иногда обращаться к 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API, например, вывести «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Pop-up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 о какой-либо ошибке или вести «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LogCat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 с пользовательскими тегами, то достаточно будет реализовать всё в статических методах.</a:t>
            </a:r>
            <a:endParaRPr lang="ru-RU" sz="1400" dirty="0"/>
          </a:p>
        </p:txBody>
      </p:sp>
      <p:sp>
        <p:nvSpPr>
          <p:cNvPr id="17" name="Прямоугольник: усеченные верхние углы 16">
            <a:extLst>
              <a:ext uri="{FF2B5EF4-FFF2-40B4-BE49-F238E27FC236}">
                <a16:creationId xmlns:a16="http://schemas.microsoft.com/office/drawing/2014/main" id="{5A819E6F-A6C8-320D-13AE-AE52B349C225}"/>
              </a:ext>
            </a:extLst>
          </p:cNvPr>
          <p:cNvSpPr/>
          <p:nvPr/>
        </p:nvSpPr>
        <p:spPr>
          <a:xfrm>
            <a:off x="4693966" y="360556"/>
            <a:ext cx="2962531" cy="478403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Если нужно единожды вызвать API, который не отвечает за важные решения операционной системы, то пользовательский Java-плагин создавать не обязательно. Можно объявить и инициализировать какой-либо класс 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API в классе «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AndroidJavaClass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», вызвать нужный метод, после чего 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Garbage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1400" dirty="0" err="1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collector</a:t>
            </a:r>
            <a:r>
              <a:rPr lang="ru-RU" sz="14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очистит выделенную память. Этот способ не оптимизированный, но быстрый для реализации.</a:t>
            </a:r>
            <a:endParaRPr lang="ru-RU" sz="1400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96AAAC4A-BFB5-B19A-831D-3133AF2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A352FCD-03E2-7F51-804A-811577A3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" y="482039"/>
            <a:ext cx="11229975" cy="58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instance;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“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com.myPlugin.plugin.Manager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”;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UnityDefaultJavaClassName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“com.unity3d.player.UnityPlayer”;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(){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AndroidJNI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.AttachCurrentThread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UnityDefaultJavaClassName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unityClass.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GetStatic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currentActivity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customClass.CallStatic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InitInstance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instance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customClass.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GetStatic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“instance”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706A90-5742-05B7-C770-5477104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993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808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Cascadia Code SemiBold</vt:lpstr>
      <vt:lpstr>Segoe UI Black</vt:lpstr>
      <vt:lpstr>Тема Office</vt:lpstr>
      <vt:lpstr>Интеграция Java плагина в среду разработки Unity с помощью AndroidJavaObject и AndroidJavaClass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+ Java</dc:title>
  <dc:creator>Nikita Gorbunov</dc:creator>
  <cp:lastModifiedBy>Nikita Gorbunov</cp:lastModifiedBy>
  <cp:revision>10</cp:revision>
  <dcterms:created xsi:type="dcterms:W3CDTF">2023-11-13T15:55:44Z</dcterms:created>
  <dcterms:modified xsi:type="dcterms:W3CDTF">2023-11-15T14:09:35Z</dcterms:modified>
</cp:coreProperties>
</file>