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–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64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464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94049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880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60819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639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71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27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70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24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04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030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4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79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93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99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75087-1953-4D41-9201-362792C5A08F}" type="datetimeFigureOut">
              <a:rPr lang="en-US" smtClean="0"/>
              <a:t>4/2/25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27B0AE8-3425-0C43-8EB5-2CEB40486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2B5-286F-D55E-F4A1-76A6F5AAFC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Week 4 Summary: Software Quality and Testing</a:t>
            </a:r>
            <a:br>
              <a:rPr lang="en-IN" b="0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31673-E0C0-96C0-76D5-3DB8B65961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Name: Sushma Singh </a:t>
            </a:r>
          </a:p>
          <a:p>
            <a:r>
              <a:rPr lang="en-US" dirty="0"/>
              <a:t>Unit: SIT707</a:t>
            </a:r>
          </a:p>
          <a:p>
            <a:r>
              <a:rPr lang="en-US" dirty="0"/>
              <a:t>Student Id: 223743838</a:t>
            </a:r>
          </a:p>
        </p:txBody>
      </p:sp>
    </p:spTree>
    <p:extLst>
      <p:ext uri="{BB962C8B-B14F-4D97-AF65-F5344CB8AC3E}">
        <p14:creationId xmlns:p14="http://schemas.microsoft.com/office/powerpoint/2010/main" val="113539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D7E22-ADED-ADC4-821E-D19585117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194" y="702492"/>
            <a:ext cx="8596668" cy="3880773"/>
          </a:xfrm>
        </p:spPr>
        <p:txBody>
          <a:bodyPr/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CMCC (Compound Condition Testing)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Used for conditions with multiple logical clauses (e.g., A &amp;&amp; B || 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Can: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Use a truth table to expand logic.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Convert truth table to a decision table.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Generate test cases from these derived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28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56734-525D-33E9-7668-E8DA24746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JUnit Assertions and Exception Handling</a:t>
            </a: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786235-8451-FFF3-D81E-A2044E838B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48" y="1728102"/>
            <a:ext cx="8596668" cy="3880773"/>
          </a:xfrm>
        </p:spPr>
        <p:txBody>
          <a:bodyPr/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Assertions in JUnit</a:t>
            </a:r>
          </a:p>
          <a:p>
            <a:pPr algn="l"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Used to verify if actual outcomes match expected ones.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assertTrue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(condition)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Passes if condition is true.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assertEquals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(expected, actual)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Checks if two values are equal.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assertThat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(actual, matcher)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(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Hamcrest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): Expressive, readable assertions.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893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74495-4634-BB77-3A3B-30B1F71A6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33633"/>
            <a:ext cx="8596668" cy="5707730"/>
          </a:xfrm>
        </p:spPr>
        <p:txBody>
          <a:bodyPr>
            <a:normAutofit fontScale="55000" lnSpcReduction="20000"/>
          </a:bodyPr>
          <a:lstStyle/>
          <a:p>
            <a:pPr algn="l">
              <a:buNone/>
            </a:pPr>
            <a:r>
              <a:rPr lang="en-IN" sz="2300" b="1" i="0" u="none" strike="noStrike" dirty="0">
                <a:solidFill>
                  <a:srgbClr val="000000"/>
                </a:solidFill>
                <a:effectLst/>
              </a:rPr>
              <a:t>🔹 Exception Testing Styles</a:t>
            </a:r>
          </a:p>
          <a:p>
            <a:pPr algn="l">
              <a:buNone/>
            </a:pPr>
            <a:endParaRPr lang="en-IN" sz="2300" b="1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JUnit supports 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</a:rPr>
              <a:t>three schools of exception handling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</a:rPr>
              <a:t>Simple School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000000"/>
                </a:solidFill>
              </a:rPr>
              <a:t>@Test(expected = </a:t>
            </a:r>
            <a:r>
              <a:rPr lang="en-US" sz="2200" dirty="0" err="1">
                <a:solidFill>
                  <a:srgbClr val="000000"/>
                </a:solidFill>
              </a:rPr>
              <a:t>ArithmeticException.class</a:t>
            </a:r>
            <a:r>
              <a:rPr lang="en-US" sz="2200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000000"/>
                </a:solidFill>
              </a:rPr>
              <a:t>	public void </a:t>
            </a:r>
            <a:r>
              <a:rPr lang="en-US" sz="2200" dirty="0" err="1">
                <a:solidFill>
                  <a:srgbClr val="000000"/>
                </a:solidFill>
              </a:rPr>
              <a:t>divideByZero</a:t>
            </a:r>
            <a:r>
              <a:rPr lang="en-US" sz="2200" dirty="0">
                <a:solidFill>
                  <a:srgbClr val="000000"/>
                </a:solidFill>
              </a:rPr>
              <a:t>() { ... }</a:t>
            </a:r>
            <a:endParaRPr lang="en-IN" sz="2200" dirty="0">
              <a:solidFill>
                <a:srgbClr val="000000"/>
              </a:solidFill>
            </a:endParaRPr>
          </a:p>
          <a:p>
            <a:r>
              <a:rPr lang="en-IN" sz="2200" b="1" dirty="0">
                <a:solidFill>
                  <a:srgbClr val="000000"/>
                </a:solidFill>
              </a:rPr>
              <a:t>Old School:</a:t>
            </a:r>
          </a:p>
          <a:p>
            <a:pPr marL="457200" lvl="1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try {</a:t>
            </a:r>
          </a:p>
          <a:p>
            <a:pPr marL="457200" lvl="1" indent="0">
              <a:buNone/>
            </a:pPr>
            <a:r>
              <a:rPr lang="en-IN" sz="2200" dirty="0">
                <a:solidFill>
                  <a:srgbClr val="000000"/>
                </a:solidFill>
              </a:rPr>
              <a:t>	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method();</a:t>
            </a:r>
          </a:p>
          <a:p>
            <a:pPr marL="457200" lvl="1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	fail("Should have thrown exception");</a:t>
            </a:r>
          </a:p>
          <a:p>
            <a:pPr marL="457200" lvl="1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      } catch (Exception e) { }</a:t>
            </a:r>
          </a:p>
          <a:p>
            <a:r>
              <a:rPr lang="en-IN" sz="2200" b="1" i="0" u="none" strike="noStrike" dirty="0">
                <a:solidFill>
                  <a:srgbClr val="000000"/>
                </a:solidFill>
                <a:effectLst/>
              </a:rPr>
              <a:t>New School (</a:t>
            </a:r>
            <a:r>
              <a:rPr lang="en-IN" sz="2200" b="1" i="0" u="none" strike="noStrike" dirty="0" err="1">
                <a:solidFill>
                  <a:srgbClr val="000000"/>
                </a:solidFill>
                <a:effectLst/>
              </a:rPr>
              <a:t>ExpectedException</a:t>
            </a:r>
            <a:r>
              <a:rPr lang="en-IN" sz="2200" b="1" i="0" u="none" strike="noStrike" dirty="0">
                <a:solidFill>
                  <a:srgbClr val="000000"/>
                </a:solidFill>
                <a:effectLst/>
              </a:rPr>
              <a:t> Rule)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	@Rule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	public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</a:rPr>
              <a:t>ExpectedException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 thrown =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</a:rPr>
              <a:t>ExpectedException.none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();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	@Test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	public void test() {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000000"/>
                </a:solidFill>
              </a:rPr>
              <a:t>	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  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</a:rPr>
              <a:t>thrown.expect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IN" sz="2200" b="0" i="0" u="none" strike="noStrike" dirty="0" err="1">
                <a:solidFill>
                  <a:srgbClr val="000000"/>
                </a:solidFill>
                <a:effectLst/>
              </a:rPr>
              <a:t>MyException.class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);</a:t>
            </a:r>
          </a:p>
          <a:p>
            <a:pPr marL="0" indent="0">
              <a:buNone/>
            </a:pPr>
            <a:r>
              <a:rPr lang="en-IN" sz="2200" dirty="0">
                <a:solidFill>
                  <a:srgbClr val="000000"/>
                </a:solidFill>
              </a:rPr>
              <a:t>	  </a:t>
            </a: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 method();</a:t>
            </a:r>
          </a:p>
          <a:p>
            <a:pPr marL="0" indent="0">
              <a:buNone/>
            </a:pPr>
            <a:r>
              <a:rPr lang="en-IN" sz="2200" b="0" i="0" u="none" strike="noStrike" dirty="0">
                <a:solidFill>
                  <a:srgbClr val="000000"/>
                </a:solidFill>
                <a:effectLst/>
              </a:rPr>
              <a:t>}</a:t>
            </a:r>
          </a:p>
          <a:p>
            <a:pPr algn="l">
              <a:buFont typeface="+mj-lt"/>
              <a:buAutoNum type="arabicPeriod"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937274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D193D-CBC7-7B5F-89C1-A30AC60A8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Active Learning Tasks</a:t>
            </a: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3F46-EAA7-DBC6-AC72-90780EE504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66318"/>
            <a:ext cx="8596668" cy="4582082"/>
          </a:xfrm>
        </p:spPr>
        <p:txBody>
          <a:bodyPr>
            <a:normAutofit fontScale="85000" lnSpcReduction="20000"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Task 1 – </a:t>
            </a: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SimpleLoginForm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Create login logic in Java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Define conditions (e.g., valid username &amp; password)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Create a decision table for login scenarios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Implement JUnit tests with @Test annotations for each condition</a:t>
            </a: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Task 2 – ChatGPT JUnit Test Generation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Paste your Java code into ChatGPT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Observe generated test methods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Compare quality and structure with manually written tests</a:t>
            </a: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Discussion Points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Decision tables cover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multiple conditions at once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 unlike boundary value analysis (BVA) or equivalence partitioning.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Ideal for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logic-heavy inputs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where all combinations and their outcomes matter.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ChatGPT is useful for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initializing test structure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 though manual review and context-specific tweaking are often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6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ECB65-4355-913D-0E89-26324F43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93" y="410468"/>
            <a:ext cx="8596668" cy="13208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Decision Table for </a:t>
            </a:r>
            <a:r>
              <a:rPr lang="en-US" dirty="0" err="1">
                <a:solidFill>
                  <a:schemeClr val="tx1"/>
                </a:solidFill>
              </a:rPr>
              <a:t>SimpleLoginPage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F5927D4-BFCE-577E-662C-5BE130A26B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431757"/>
              </p:ext>
            </p:extLst>
          </p:nvPr>
        </p:nvGraphicFramePr>
        <p:xfrm>
          <a:off x="677334" y="1828541"/>
          <a:ext cx="8259587" cy="4618991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179941">
                  <a:extLst>
                    <a:ext uri="{9D8B030D-6E8A-4147-A177-3AD203B41FA5}">
                      <a16:colId xmlns:a16="http://schemas.microsoft.com/office/drawing/2014/main" val="916265728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3708101458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4055356322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2330159914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1221265125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2508796893"/>
                    </a:ext>
                  </a:extLst>
                </a:gridCol>
                <a:gridCol w="1179941">
                  <a:extLst>
                    <a:ext uri="{9D8B030D-6E8A-4147-A177-3AD203B41FA5}">
                      <a16:colId xmlns:a16="http://schemas.microsoft.com/office/drawing/2014/main" val="3299454797"/>
                    </a:ext>
                  </a:extLst>
                </a:gridCol>
              </a:tblGrid>
              <a:tr h="623737">
                <a:tc>
                  <a:txBody>
                    <a:bodyPr/>
                    <a:lstStyle/>
                    <a:p>
                      <a:r>
                        <a:rPr lang="en-IN" sz="1200" b="1" dirty="0"/>
                        <a:t>Test Case ID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Username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Password</a:t>
                      </a:r>
                      <a:endParaRPr lang="en-IN" sz="120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Condition: username = 'testuser'</a:t>
                      </a:r>
                      <a:endParaRPr lang="en-IN" sz="120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 dirty="0"/>
                        <a:t>Condition: password = '</a:t>
                      </a:r>
                      <a:r>
                        <a:rPr lang="en-IN" sz="1200" b="1" dirty="0" err="1"/>
                        <a:t>testpassword</a:t>
                      </a:r>
                      <a:r>
                        <a:rPr lang="en-IN" sz="1200" b="1" dirty="0"/>
                        <a:t>'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Expected Output</a:t>
                      </a:r>
                      <a:endParaRPr lang="en-IN" sz="120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b="1"/>
                        <a:t>Category</a:t>
                      </a:r>
                      <a:endParaRPr lang="en-IN" sz="1200"/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550299825"/>
                  </a:ext>
                </a:extLst>
              </a:tr>
              <a:tr h="229798">
                <a:tc>
                  <a:txBody>
                    <a:bodyPr/>
                    <a:lstStyle/>
                    <a:p>
                      <a:r>
                        <a:rPr lang="en-IN" sz="1200" dirty="0"/>
                        <a:t>TC1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testuser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testpassword</a:t>
                      </a:r>
                      <a:endParaRPr lang="en-IN" sz="1200" dirty="0"/>
                    </a:p>
                  </a:txBody>
                  <a:tcPr marL="35939" marR="35939" marT="17970" marB="1797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username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Pass login logic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574130456"/>
                  </a:ext>
                </a:extLst>
              </a:tr>
              <a:tr h="426767">
                <a:tc>
                  <a:txBody>
                    <a:bodyPr/>
                    <a:lstStyle/>
                    <a:p>
                      <a:r>
                        <a:rPr lang="en-IN" sz="1200" dirty="0"/>
                        <a:t>TC2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testuser</a:t>
                      </a:r>
                      <a:endParaRPr lang="en-IN" sz="1200" dirty="0"/>
                    </a:p>
                  </a:txBody>
                  <a:tcPr marL="35939" marR="35939" marT="17970" marB="1797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wrongpass</a:t>
                      </a:r>
                      <a:endParaRPr lang="en-IN" sz="1200" dirty="0"/>
                    </a:p>
                  </a:txBody>
                  <a:tcPr marL="35939" marR="35939" marT="17970" marB="17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username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Partial match (username)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2089337525"/>
                  </a:ext>
                </a:extLst>
              </a:tr>
              <a:tr h="426767">
                <a:tc>
                  <a:txBody>
                    <a:bodyPr/>
                    <a:lstStyle/>
                    <a:p>
                      <a:r>
                        <a:rPr lang="en-IN" sz="1200" dirty="0"/>
                        <a:t>TC3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wronguser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testpassword</a:t>
                      </a:r>
                    </a:p>
                  </a:txBody>
                  <a:tcPr marL="35939" marR="35939" marT="17970" marB="1797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password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Partial match (password)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1227833819"/>
                  </a:ext>
                </a:extLst>
              </a:tr>
              <a:tr h="229798">
                <a:tc>
                  <a:txBody>
                    <a:bodyPr/>
                    <a:lstStyle/>
                    <a:p>
                      <a:r>
                        <a:rPr lang="en-IN" sz="1200" dirty="0"/>
                        <a:t>TC4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wronguser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wrongpass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success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Pass (no matches)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244409472"/>
                  </a:ext>
                </a:extLst>
              </a:tr>
              <a:tr h="426767">
                <a:tc>
                  <a:txBody>
                    <a:bodyPr/>
                    <a:lstStyle/>
                    <a:p>
                      <a:r>
                        <a:rPr lang="en-IN" sz="1200" dirty="0"/>
                        <a:t>TC5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null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testpassword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N/A (Exception/Error)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Exception (</a:t>
                      </a:r>
                      <a:r>
                        <a:rPr lang="en-IN" sz="1200" dirty="0" err="1"/>
                        <a:t>NullPointer</a:t>
                      </a:r>
                      <a:r>
                        <a:rPr lang="en-IN" sz="1200" dirty="0"/>
                        <a:t>)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Invalid value (null input)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480624292"/>
                  </a:ext>
                </a:extLst>
              </a:tr>
              <a:tr h="426767">
                <a:tc>
                  <a:txBody>
                    <a:bodyPr/>
                    <a:lstStyle/>
                    <a:p>
                      <a:r>
                        <a:rPr lang="en-IN" sz="1200" dirty="0"/>
                        <a:t>TC6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testuser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null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N/A (Exception/Error)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username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Invalid value (null input)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2018485074"/>
                  </a:ext>
                </a:extLst>
              </a:tr>
              <a:tr h="426767">
                <a:tc>
                  <a:txBody>
                    <a:bodyPr/>
                    <a:lstStyle/>
                    <a:p>
                      <a:r>
                        <a:rPr lang="en-IN" sz="1200" dirty="0"/>
                        <a:t>TC7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""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 err="1"/>
                        <a:t>testpassword</a:t>
                      </a:r>
                      <a:endParaRPr lang="en-IN" sz="1200" dirty="0"/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password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Edge case (empty username)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572283182"/>
                  </a:ext>
                </a:extLst>
              </a:tr>
              <a:tr h="328282">
                <a:tc>
                  <a:txBody>
                    <a:bodyPr/>
                    <a:lstStyle/>
                    <a:p>
                      <a:r>
                        <a:rPr lang="en-IN" sz="1200" dirty="0"/>
                        <a:t>TC8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testuser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/>
                        <a:t>""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TRUE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FALSE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username match</a:t>
                      </a:r>
                    </a:p>
                  </a:txBody>
                  <a:tcPr marL="35939" marR="35939" marT="17970" marB="17970" anchor="ctr"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Edge case (empty password</a:t>
                      </a:r>
                    </a:p>
                  </a:txBody>
                  <a:tcPr marL="35939" marR="35939" marT="17970" marB="17970" anchor="ctr"/>
                </a:tc>
                <a:extLst>
                  <a:ext uri="{0D108BD9-81ED-4DB2-BD59-A6C34878D82A}">
                    <a16:rowId xmlns:a16="http://schemas.microsoft.com/office/drawing/2014/main" val="757490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8494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CA7D3-5E3F-21F4-631A-C0D376563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Key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951F9-AD85-47DD-E684-DA560E30F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b="1" dirty="0"/>
              <a:t>Decision Table Testing</a:t>
            </a:r>
            <a:r>
              <a:rPr lang="en-IN" dirty="0"/>
              <a:t>: Models complex logic compactly and exhaustively.</a:t>
            </a:r>
          </a:p>
          <a:p>
            <a:pPr>
              <a:buNone/>
            </a:pPr>
            <a:r>
              <a:rPr lang="en-IN" b="1" dirty="0"/>
              <a:t>Path Testing</a:t>
            </a:r>
            <a:r>
              <a:rPr lang="en-IN" dirty="0"/>
              <a:t>: Ensures thorough execution of all logic flows using control graphs.</a:t>
            </a:r>
          </a:p>
          <a:p>
            <a:pPr>
              <a:buNone/>
            </a:pPr>
            <a:r>
              <a:rPr lang="en-IN" b="1" dirty="0"/>
              <a:t>JUnit</a:t>
            </a:r>
            <a:r>
              <a:rPr lang="en-IN" dirty="0"/>
              <a:t>: Enables maintainable, automatable, and readable unit tests.</a:t>
            </a:r>
          </a:p>
          <a:p>
            <a:pPr>
              <a:buNone/>
            </a:pPr>
            <a:r>
              <a:rPr lang="en-IN" b="1" dirty="0"/>
              <a:t>Coverage Metrics</a:t>
            </a:r>
            <a:r>
              <a:rPr lang="en-IN" dirty="0"/>
              <a:t>: Help track test thoroughness but don’t guarantee fault detection.</a:t>
            </a:r>
          </a:p>
          <a:p>
            <a:r>
              <a:rPr lang="en-IN" b="1" dirty="0"/>
              <a:t>Combined Use</a:t>
            </a:r>
            <a:r>
              <a:rPr lang="en-IN" dirty="0"/>
              <a:t>: Both functional (black-box) and structural (white-box) techniques improve quality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356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B5E15-AA51-6EBD-57CD-6A691FC1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Decision Table Testing</a:t>
            </a: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0F216-6253-4567-4386-2C2066615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Purpose</a:t>
            </a:r>
          </a:p>
          <a:p>
            <a:pPr algn="l">
              <a:buNone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Decision table testing is a black-box testing technique used to model and validate logic in systems with multiple conditions. It helps in understanding how different input combinations affect system outputs. It’s especially valuable for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rule-based logic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or business rules.</a:t>
            </a: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Key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Maps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input conditions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output actions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in a tabular format.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Each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row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represents a condition or action.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Each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column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is a unique combination of inputs and corresponding output (called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rule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Also referred to as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cause-effect table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, where causes are conditions and effects are actions.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06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7ABD0-CD0F-C950-83CD-BB25801FD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383060"/>
            <a:ext cx="8946541" cy="5865340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Structure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Condition Stub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Lists all input variables.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Condition Entry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The values each condition can take (e.g., T/F or valid/invalid).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Action Stub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Lists possible outcomes or system actions.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Action Entry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Shows which action should occur for a given rule.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Use Cases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Login Systems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Valid vs. Invalid credentials.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Troubleshooting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Example - Printer issues (no print, flashing red light).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Eligibility Check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Library system for borrowing books (registered, no overdue fees, within borrow limit).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Date Calculation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en-IN" b="0" i="0" u="none" strike="noStrike" dirty="0" err="1">
                <a:solidFill>
                  <a:srgbClr val="000000"/>
                </a:solidFill>
                <a:effectLst/>
              </a:rPr>
              <a:t>NextDate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 logic (considering leap years, month lengths).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Geometric Logic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Triangle classification (equilateral, isosceles, scalene).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047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5345C-C204-FA7B-7939-084EE3127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753762"/>
            <a:ext cx="8946541" cy="549463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Advantages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Helps model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complex decision logic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clearly and exhaustively.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Ensures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complete test coverage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by accounting for all input combinations.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Allows simplification by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merging columns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with identical actions.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Exponential growth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with increase in conditions (2^n combinations).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Can become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unmanageable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without simplification.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2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A9C5D-9A69-3891-7A84-81211E632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9" y="656604"/>
            <a:ext cx="8946541" cy="5089288"/>
          </a:xfrm>
        </p:spPr>
        <p:txBody>
          <a:bodyPr/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Development Steps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Identify all relevant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input conditions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Determine the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values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each condition can take.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Calculate total possible combinations (rules).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Define all possible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system actions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Construct the decision table with rules and actions.</a:t>
            </a:r>
          </a:p>
          <a:p>
            <a:pPr algn="l">
              <a:buFont typeface="+mj-lt"/>
              <a:buAutoNum type="arabicPeriod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Simplify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by merging columns with identical outcomes.</a:t>
            </a:r>
          </a:p>
          <a:p>
            <a:pPr algn="l">
              <a:buFont typeface="+mj-lt"/>
              <a:buAutoNum type="arabicPeriod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Derive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test cases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from unique rules.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69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4A47E-131F-7C73-CFEC-429D6E19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Path Testing (Structural Testing)</a:t>
            </a:r>
            <a:br>
              <a:rPr lang="en-IN" b="1" i="0" u="none" strike="noStrike" dirty="0">
                <a:solidFill>
                  <a:srgbClr val="000000"/>
                </a:solidFill>
                <a:effectLst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17405-3CE9-71BC-82D1-2174920B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459"/>
            <a:ext cx="8596668" cy="3880773"/>
          </a:xfrm>
        </p:spPr>
        <p:txBody>
          <a:bodyPr/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Purpose</a:t>
            </a:r>
          </a:p>
          <a:p>
            <a:pPr algn="l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Path testing is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white-box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technique used to ensure that every logical path in the program’s source code is exercised. It highlights areas of poor logic coverage and helps find gaps and redundancies.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303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AED4A-8505-8A70-20B2-A023C018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2102" y="556054"/>
            <a:ext cx="8946541" cy="5585254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Program Graphs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program graph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 is a directed graph where: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Nodes = Code fragments or statements.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Edges = Control flow between them.</a:t>
            </a:r>
          </a:p>
          <a:p>
            <a:pPr marL="457200" lvl="1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DD-Paths (Decision-to-Decision Paths)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These are chains of program statements between two decisions or branching points.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Defined by: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Entry node (start)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Exit node (end)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Internal nodes (one entry, one exit)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703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EC947-5C2D-4036-5442-16829086F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9171" y="407774"/>
            <a:ext cx="8946541" cy="6067168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Test Coverage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Gnode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nodes (statements) are visited by the test set.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Gedge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control flow edges are covered.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Gchain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paths of two or more connected statements are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 err="1">
                <a:solidFill>
                  <a:srgbClr val="000000"/>
                </a:solidFill>
                <a:effectLst/>
              </a:rPr>
              <a:t>Gpath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possible paths from start to end are tested (often infeasible).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Miller’s Coverage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C0 (Statement Coverage)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statements run at least once.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C1 (DD-Path)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All path segments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C1p (Branch)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True/False branches for each condition covered.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C2 (Loop)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Entry and exit of loops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Cd (Dependent Paths)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Ensures that dependent logic between paths is tested.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Cik (Complex Loops)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Covers complex loop structures like nested or knotted loops.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838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5A8DE-A960-F575-E2B3-E1784FC64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95417"/>
            <a:ext cx="8596668" cy="5645946"/>
          </a:xfrm>
        </p:spPr>
        <p:txBody>
          <a:bodyPr>
            <a:normAutofit/>
          </a:bodyPr>
          <a:lstStyle/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McCabe’s Basis Path Testing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Treats code as a graph, calculates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cyclomatic complexity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 V(G) = E - N + 2P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 = edges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N = nodes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 =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Basis paths = independent logical paths in code.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Ensures that all logic can be validated with a </a:t>
            </a: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minimal set of tests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0" indent="0" algn="l">
              <a:buNone/>
            </a:pPr>
            <a:endParaRPr lang="en-IN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🔹 Loop Testing Strategy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Huang’s Theorem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Two tests per loop (normal traversal &amp; exit condition).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Concatenated Loops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Tested individually then merged.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Nested Loops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Start testing from innermost loop.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u="none" strike="noStrike" dirty="0">
                <a:solidFill>
                  <a:srgbClr val="000000"/>
                </a:solidFill>
                <a:effectLst/>
              </a:rPr>
              <a:t>Knotted Loops</a:t>
            </a:r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: Suggest code refactoring.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8344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827</TotalTime>
  <Words>1233</Words>
  <Application>Microsoft Macintosh PowerPoint</Application>
  <PresentationFormat>Widescreen</PresentationFormat>
  <Paragraphs>197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Trebuchet MS</vt:lpstr>
      <vt:lpstr>Wingdings 3</vt:lpstr>
      <vt:lpstr>Facet</vt:lpstr>
      <vt:lpstr>Week 4 Summary: Software Quality and Testing </vt:lpstr>
      <vt:lpstr>Decision Table Testing </vt:lpstr>
      <vt:lpstr>PowerPoint Presentation</vt:lpstr>
      <vt:lpstr>PowerPoint Presentation</vt:lpstr>
      <vt:lpstr>PowerPoint Presentation</vt:lpstr>
      <vt:lpstr>Path Testing (Structural Testing) </vt:lpstr>
      <vt:lpstr>PowerPoint Presentation</vt:lpstr>
      <vt:lpstr>PowerPoint Presentation</vt:lpstr>
      <vt:lpstr>PowerPoint Presentation</vt:lpstr>
      <vt:lpstr>PowerPoint Presentation</vt:lpstr>
      <vt:lpstr>JUnit Assertions and Exception Handling </vt:lpstr>
      <vt:lpstr>PowerPoint Presentation</vt:lpstr>
      <vt:lpstr>Active Learning Tasks </vt:lpstr>
      <vt:lpstr>Decision Table for SimpleLoginPage </vt:lpstr>
      <vt:lpstr>Key Takeaways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SUSHMA SINGH</dc:creator>
  <cp:lastModifiedBy>SUSHMA SINGH</cp:lastModifiedBy>
  <cp:revision>1</cp:revision>
  <dcterms:created xsi:type="dcterms:W3CDTF">2025-04-01T13:47:29Z</dcterms:created>
  <dcterms:modified xsi:type="dcterms:W3CDTF">2025-04-02T11:38:31Z</dcterms:modified>
</cp:coreProperties>
</file>