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76" r:id="rId2"/>
    <p:sldId id="4005" r:id="rId3"/>
    <p:sldId id="4014" r:id="rId4"/>
    <p:sldId id="4015" r:id="rId5"/>
    <p:sldId id="4006" r:id="rId6"/>
    <p:sldId id="4009" r:id="rId7"/>
    <p:sldId id="4010" r:id="rId8"/>
    <p:sldId id="4011" r:id="rId9"/>
    <p:sldId id="4012" r:id="rId10"/>
    <p:sldId id="282" r:id="rId11"/>
    <p:sldId id="406" r:id="rId12"/>
    <p:sldId id="4004" r:id="rId13"/>
    <p:sldId id="1321" r:id="rId14"/>
    <p:sldId id="1295" r:id="rId15"/>
  </p:sldIdLst>
  <p:sldSz cx="12192000" cy="6858000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6600"/>
    <a:srgbClr val="FFCCCC"/>
    <a:srgbClr val="0000FF"/>
    <a:srgbClr val="2D2D8A"/>
    <a:srgbClr val="415DBA"/>
    <a:srgbClr val="759CCB"/>
    <a:srgbClr val="A8CBDC"/>
    <a:srgbClr val="00B2B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9" autoAdjust="0"/>
    <p:restoredTop sz="96344" autoAdjust="0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381" y="45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2023/9/22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B72CC4A-8A72-4F63-9AC3-CC57A94DDDA4}" type="slidenum">
              <a:rPr lang="zh-TW" altLang="en-US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149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97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不適合人的</a:t>
            </a:r>
            <a:r>
              <a:rPr lang="en-US" altLang="zh-TW" dirty="0"/>
              <a:t>:</a:t>
            </a:r>
            <a:r>
              <a:rPr lang="zh-TW" altLang="en-US" dirty="0"/>
              <a:t> 勞動力大的、負荷大的，有危險性的，簡單無聊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適合人的</a:t>
            </a:r>
            <a:r>
              <a:rPr lang="en-US" altLang="zh-TW" dirty="0"/>
              <a:t>: </a:t>
            </a:r>
            <a:r>
              <a:rPr lang="zh-TW" altLang="en-US" dirty="0"/>
              <a:t>有技巧性、機器人效率不佳的、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危險性的給機器人</a:t>
            </a:r>
            <a:endParaRPr lang="en-US" altLang="zh-TW" dirty="0"/>
          </a:p>
          <a:p>
            <a:r>
              <a:rPr lang="zh-TW" altLang="en-US" dirty="0"/>
              <a:t>組裝效率的給人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5B64E-C044-4436-993F-036AA0E4C18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52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2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09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31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01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9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23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82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 userDrawn="1"/>
        </p:nvGrpSpPr>
        <p:grpSpPr>
          <a:xfrm>
            <a:off x="10074276" y="0"/>
            <a:ext cx="2117723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 i="0">
                <a:solidFill>
                  <a:srgbClr val="00B2B3"/>
                </a:solidFill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 dirty="0"/>
              <a:t>簡報單位 簡報人名稱</a:t>
            </a:r>
            <a:r>
              <a:rPr lang="en-US" altLang="zh-TW" sz="2000" dirty="0"/>
              <a:t> </a:t>
            </a:r>
            <a:r>
              <a:rPr lang="zh-TW" altLang="en-US" sz="2000" dirty="0"/>
              <a:t>職稱</a:t>
            </a:r>
            <a:endParaRPr lang="en-US" altLang="zh-TW" sz="2000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192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工業技術研究院機密資料禁止複製、轉載、外流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ITRICONFIDENTIALDOCUMENTDONOTCOPYORDISTRIBUTE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19076" y="0"/>
            <a:ext cx="11159067" cy="1206500"/>
          </a:xfrm>
        </p:spPr>
        <p:txBody>
          <a:bodyPr>
            <a:normAutofit/>
          </a:bodyPr>
          <a:lstStyle>
            <a:lvl1pPr algn="ctr">
              <a:defRPr kumimoji="1" lang="zh-TW" altLang="en-US" sz="3600" kern="1200" dirty="0">
                <a:solidFill>
                  <a:srgbClr val="00B2B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"/>
          </p:nvPr>
        </p:nvSpPr>
        <p:spPr>
          <a:xfrm>
            <a:off x="527543" y="1439864"/>
            <a:ext cx="11152717" cy="4757737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250285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19076" y="0"/>
            <a:ext cx="11159067" cy="1206500"/>
          </a:xfrm>
        </p:spPr>
        <p:txBody>
          <a:bodyPr>
            <a:normAutofit/>
          </a:bodyPr>
          <a:lstStyle>
            <a:lvl1pPr algn="ctr">
              <a:defRPr kumimoji="1" lang="zh-TW" altLang="en-US" sz="3600" kern="1200" dirty="0">
                <a:solidFill>
                  <a:srgbClr val="00B2B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"/>
          </p:nvPr>
        </p:nvSpPr>
        <p:spPr>
          <a:xfrm>
            <a:off x="527543" y="1439864"/>
            <a:ext cx="11152717" cy="4757737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696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 dirty="0"/>
              <a:t>簡報單位 簡報人名稱</a:t>
            </a:r>
            <a:r>
              <a:rPr lang="en-US" altLang="zh-TW" sz="2000" dirty="0"/>
              <a:t> </a:t>
            </a:r>
            <a:r>
              <a:rPr lang="zh-TW" altLang="en-US" sz="2000" dirty="0"/>
              <a:t>職稱</a:t>
            </a:r>
            <a:endParaRPr lang="en-US" altLang="zh-TW" sz="2000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61833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 dirty="0">
                <a:solidFill>
                  <a:schemeClr val="bg1"/>
                </a:solidFill>
                <a:latin typeface="+mj-ea"/>
                <a:ea typeface="+mj-ea"/>
              </a:rPr>
              <a:t>工業技術研究院機密資料禁止複製、轉載、外流</a:t>
            </a:r>
            <a:r>
              <a:rPr lang="en-US" altLang="zh-TW" sz="1000" dirty="0">
                <a:solidFill>
                  <a:schemeClr val="bg1"/>
                </a:solidFill>
                <a:latin typeface="+mj-ea"/>
                <a:ea typeface="+mj-ea"/>
              </a:rPr>
              <a:t>ITRICONFIDENTIALDOCUMENTDONOTCOPYORDISTRIBUTE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8" r:id="rId2"/>
    <p:sldLayoutId id="2147483903" r:id="rId3"/>
    <p:sldLayoutId id="2147483914" r:id="rId4"/>
    <p:sldLayoutId id="2147483915" r:id="rId5"/>
    <p:sldLayoutId id="2147483904" r:id="rId6"/>
    <p:sldLayoutId id="2147483916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9" r:id="rId16"/>
    <p:sldLayoutId id="214748392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jpeg"/><Relationship Id="rId5" Type="http://schemas.openxmlformats.org/officeDocument/2006/relationships/hyperlink" Target="https://www.universal-robots.com/blog/your-questions-answered-on-cobots-in-electronics-manufacturing/" TargetMode="Externa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3790" y="2309972"/>
            <a:ext cx="8599911" cy="1219201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FY113-</a:t>
            </a:r>
            <a:r>
              <a:rPr lang="zh-TW" altLang="en-US" dirty="0"/>
              <a:t>院級學研合作提案</a:t>
            </a:r>
            <a:br>
              <a:rPr lang="en-US" altLang="zh-TW" dirty="0"/>
            </a:br>
            <a:r>
              <a:rPr lang="zh-TW" altLang="en-US" dirty="0"/>
              <a:t>人機協作無治具作業技術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16D26776-E781-45A5-AA81-E91EE71813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3790" y="6274748"/>
            <a:ext cx="2788603" cy="432303"/>
          </a:xfrm>
        </p:spPr>
        <p:txBody>
          <a:bodyPr/>
          <a:lstStyle/>
          <a:p>
            <a:r>
              <a:rPr lang="en-US" altLang="zh-TW" dirty="0"/>
              <a:t>2023</a:t>
            </a:r>
            <a:r>
              <a:rPr lang="zh-TW" altLang="en-US" dirty="0"/>
              <a:t> 年 </a:t>
            </a:r>
            <a:r>
              <a:rPr lang="en-US" altLang="zh-TW" dirty="0"/>
              <a:t>09</a:t>
            </a:r>
            <a:r>
              <a:rPr lang="zh-TW" altLang="en-US" dirty="0"/>
              <a:t> 月 </a:t>
            </a:r>
            <a:r>
              <a:rPr lang="en-US" altLang="zh-TW" dirty="0"/>
              <a:t>20</a:t>
            </a:r>
            <a:r>
              <a:rPr lang="zh-TW" altLang="en-US" dirty="0"/>
              <a:t> 日</a:t>
            </a: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34B71B30-9D23-4F54-AF27-7A1593755AC2}"/>
              </a:ext>
            </a:extLst>
          </p:cNvPr>
          <p:cNvSpPr txBox="1">
            <a:spLocks/>
          </p:cNvSpPr>
          <p:nvPr/>
        </p:nvSpPr>
        <p:spPr bwMode="auto">
          <a:xfrm>
            <a:off x="853790" y="4767410"/>
            <a:ext cx="4861818" cy="71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20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TW" altLang="en-US" sz="1800" kern="0" dirty="0">
                <a:cs typeface="Times New Roman" pitchFamily="18" charset="0"/>
              </a:rPr>
              <a:t>陽明交通大學</a:t>
            </a:r>
            <a:r>
              <a:rPr kumimoji="0" lang="en-US" altLang="zh-TW" sz="1800" kern="0" dirty="0">
                <a:cs typeface="Times New Roman" pitchFamily="18" charset="0"/>
              </a:rPr>
              <a:t>_</a:t>
            </a:r>
            <a:r>
              <a:rPr kumimoji="0" lang="zh-TW" altLang="en-US" sz="1800" kern="0" dirty="0">
                <a:cs typeface="Times New Roman" pitchFamily="18" charset="0"/>
              </a:rPr>
              <a:t>機械工程學系</a:t>
            </a:r>
            <a:endParaRPr kumimoji="0" lang="en-US" altLang="zh-TW" sz="1800" kern="0" dirty="0"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zh-TW" altLang="en-US" sz="1800" kern="0" dirty="0">
                <a:cs typeface="Times New Roman" pitchFamily="18" charset="0"/>
              </a:rPr>
              <a:t>機械所</a:t>
            </a:r>
            <a:r>
              <a:rPr kumimoji="0" lang="en-US" altLang="zh-TW" sz="1800" kern="0" dirty="0">
                <a:cs typeface="Times New Roman" pitchFamily="18" charset="0"/>
              </a:rPr>
              <a:t>_</a:t>
            </a:r>
            <a:r>
              <a:rPr lang="zh-TW" altLang="en-US" sz="1800" kern="0" dirty="0"/>
              <a:t>智慧機器人技術組</a:t>
            </a:r>
            <a:endParaRPr lang="en-US" altLang="zh-TW" sz="18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133" y="2890139"/>
            <a:ext cx="11045923" cy="94158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zh-TW" altLang="en-US" dirty="0"/>
              <a:t>附件</a:t>
            </a:r>
          </a:p>
        </p:txBody>
      </p:sp>
    </p:spTree>
    <p:extLst>
      <p:ext uri="{BB962C8B-B14F-4D97-AF65-F5344CB8AC3E}">
        <p14:creationId xmlns:p14="http://schemas.microsoft.com/office/powerpoint/2010/main" val="17130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">
            <a:extLst>
              <a:ext uri="{FF2B5EF4-FFF2-40B4-BE49-F238E27FC236}">
                <a16:creationId xmlns:a16="http://schemas.microsoft.com/office/drawing/2014/main" id="{E75BF9A9-114C-40ED-AFD7-6056DB3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38" y="51310"/>
            <a:ext cx="11045923" cy="94158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b="1" dirty="0"/>
              <a:t>FY113-</a:t>
            </a:r>
            <a:r>
              <a:rPr lang="zh-TW" altLang="en-US" b="1" dirty="0"/>
              <a:t>人機協作無治具作業技術</a:t>
            </a:r>
            <a:r>
              <a:rPr lang="en-US" altLang="zh-TW" b="1" dirty="0"/>
              <a:t>(1/3)</a:t>
            </a:r>
          </a:p>
        </p:txBody>
      </p:sp>
      <p:sp>
        <p:nvSpPr>
          <p:cNvPr id="37" name="內容版面配置區 8">
            <a:extLst>
              <a:ext uri="{FF2B5EF4-FFF2-40B4-BE49-F238E27FC236}">
                <a16:creationId xmlns:a16="http://schemas.microsoft.com/office/drawing/2014/main" id="{C565AFA5-D25E-45F1-B7B8-C905722B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75146"/>
            <a:ext cx="6974540" cy="567944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Need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TW" altLang="en-US" sz="2000" dirty="0">
                <a:solidFill>
                  <a:srgbClr val="222222"/>
                </a:solidFill>
                <a:latin typeface="+mn-ea"/>
              </a:rPr>
              <a:t>在現有的生產製造中，夾治具扮演極為重要腳色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共通性問題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TW" altLang="en-US" sz="2000" dirty="0">
                <a:solidFill>
                  <a:srgbClr val="222222"/>
                </a:solidFill>
                <a:latin typeface="+mn-ea"/>
              </a:rPr>
              <a:t>隨著製造品項的增加，廠商對於夾治具的管理極為困擾</a:t>
            </a:r>
            <a:r>
              <a:rPr lang="en-US" altLang="zh-TW" sz="2000" dirty="0">
                <a:solidFill>
                  <a:srgbClr val="222222"/>
                </a:solidFill>
                <a:latin typeface="+mn-ea"/>
              </a:rPr>
              <a:t>[</a:t>
            </a: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數量龐大、佔空間、專人管理</a:t>
            </a:r>
            <a:r>
              <a:rPr lang="en-US" altLang="zh-TW" sz="2000" dirty="0">
                <a:solidFill>
                  <a:srgbClr val="222222"/>
                </a:solidFill>
                <a:latin typeface="+mn-ea"/>
              </a:rPr>
              <a:t>]</a:t>
            </a:r>
            <a:r>
              <a:rPr lang="zh-TW" altLang="en-US" sz="2000" u="sng" dirty="0">
                <a:latin typeface="+mn-ea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Solution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智慧手爪</a:t>
            </a:r>
            <a:r>
              <a:rPr lang="zh-TW" altLang="en-US" sz="2000" dirty="0">
                <a:solidFill>
                  <a:srgbClr val="222222"/>
                </a:solidFill>
                <a:latin typeface="+mn-ea"/>
              </a:rPr>
              <a:t>：整合感測器和致動器，可夾取不規則物體，並主動調變抓取點的夾緊力或位置</a:t>
            </a:r>
            <a:endParaRPr lang="en-US" altLang="zh-TW" sz="2000" dirty="0">
              <a:solidFill>
                <a:srgbClr val="222222"/>
              </a:solidFill>
              <a:latin typeface="+mn-ea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視覺</a:t>
            </a:r>
            <a:r>
              <a:rPr lang="en-US" altLang="zh-TW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力覺互補系統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：估測</a:t>
            </a:r>
            <a:r>
              <a:rPr lang="zh-TW" altLang="en-US" sz="2000" dirty="0">
                <a:solidFill>
                  <a:srgbClr val="222222"/>
                </a:solidFill>
                <a:latin typeface="+mn-ea"/>
              </a:rPr>
              <a:t>不規則物體的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夾取點及夾取力量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仿生化的力感知回饋控制，克服單靠視覺有遮蔽與死角問題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Differentiation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相較傳統的機器人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固定夾治具，本案開發的</a:t>
            </a:r>
            <a:r>
              <a:rPr lang="zh-TW" altLang="zh-TW" sz="2000" dirty="0">
                <a:latin typeface="+mn-ea"/>
                <a:cs typeface="Times New Roman" panose="02020603050405020304" pitchFamily="18" charset="0"/>
              </a:rPr>
              <a:t>機器人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可視為</a:t>
            </a:r>
            <a:r>
              <a:rPr kumimoji="0" lang="zh-TW" altLang="zh-TW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動態夾具</a:t>
            </a:r>
            <a:r>
              <a:rPr lang="zh-TW" altLang="zh-TW" sz="20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可任意</a:t>
            </a:r>
            <a:r>
              <a:rPr lang="zh-TW" altLang="zh-TW" sz="2000" dirty="0">
                <a:latin typeface="+mn-ea"/>
                <a:cs typeface="Times New Roman" panose="02020603050405020304" pitchFamily="18" charset="0"/>
              </a:rPr>
              <a:t>定位和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控制</a:t>
            </a:r>
            <a:r>
              <a:rPr lang="zh-TW" altLang="zh-TW" sz="2000" dirty="0">
                <a:latin typeface="+mn-ea"/>
                <a:cs typeface="Times New Roman" panose="02020603050405020304" pitchFamily="18" charset="0"/>
              </a:rPr>
              <a:t>零件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可重構機器人系統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TW" altLang="zh-TW" sz="2000" dirty="0">
                <a:latin typeface="+mn-ea"/>
                <a:cs typeface="Times New Roman" panose="02020603050405020304" pitchFamily="18" charset="0"/>
              </a:rPr>
              <a:t>，完成更複雜的組裝程序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Benefits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省去</a:t>
            </a: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夾治具成本</a:t>
            </a:r>
            <a:r>
              <a:rPr lang="zh-TW" altLang="en-US" sz="20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，約占總系統成本的 </a:t>
            </a:r>
            <a:r>
              <a:rPr lang="en-US" altLang="zh-TW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10-20%</a:t>
            </a:r>
            <a:r>
              <a:rPr lang="zh-TW" altLang="en-US" sz="2000" dirty="0">
                <a:solidFill>
                  <a:srgbClr val="2222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可應用於螺絲鎖固、壓裝、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Peg-in-hole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、齒輪嚙合等組裝工序，讓</a:t>
            </a:r>
            <a:r>
              <a:rPr lang="zh-TW" altLang="en-US" sz="2000" b="1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機器人擴大用途，減少人力需求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，應用產業包含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3C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、航太、金屬加工、水五金、手工具等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8D7621-BF70-4380-8D45-8BA84615D3BB}"/>
              </a:ext>
            </a:extLst>
          </p:cNvPr>
          <p:cNvSpPr/>
          <p:nvPr/>
        </p:nvSpPr>
        <p:spPr>
          <a:xfrm>
            <a:off x="6499856" y="6304591"/>
            <a:ext cx="4032835" cy="2970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056" lvl="1" indent="0" algn="just">
              <a:lnSpc>
                <a:spcPts val="1650"/>
              </a:lnSpc>
              <a:spcBef>
                <a:spcPts val="900"/>
              </a:spcBef>
              <a:buNone/>
            </a:pPr>
            <a:r>
              <a:rPr lang="zh-TW" altLang="en-US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預期論文與專利數：專利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TW" altLang="en-US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案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TW" altLang="en-US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件、國際論文</a:t>
            </a:r>
            <a:r>
              <a:rPr lang="en-US" altLang="zh-TW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TW" altLang="en-US" sz="14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篇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11837BF-32D7-4B29-A413-EA18CB2134DD}"/>
              </a:ext>
            </a:extLst>
          </p:cNvPr>
          <p:cNvGrpSpPr/>
          <p:nvPr/>
        </p:nvGrpSpPr>
        <p:grpSpPr>
          <a:xfrm>
            <a:off x="7006720" y="3614866"/>
            <a:ext cx="2339103" cy="2318554"/>
            <a:chOff x="7448260" y="3581401"/>
            <a:chExt cx="2339103" cy="2318554"/>
          </a:xfrm>
        </p:grpSpPr>
        <p:pic>
          <p:nvPicPr>
            <p:cNvPr id="39" name="圖片 38" descr="快板組裝">
              <a:extLst>
                <a:ext uri="{FF2B5EF4-FFF2-40B4-BE49-F238E27FC236}">
                  <a16:creationId xmlns:a16="http://schemas.microsoft.com/office/drawing/2014/main" id="{457CAA60-0DC3-4ECF-88A2-66010819EA71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7" r="14145"/>
            <a:stretch/>
          </p:blipFill>
          <p:spPr bwMode="auto">
            <a:xfrm>
              <a:off x="7448260" y="3581401"/>
              <a:ext cx="2339103" cy="19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D2DA5D-8B49-4BF6-920E-9A562580A6D8}"/>
                </a:ext>
              </a:extLst>
            </p:cNvPr>
            <p:cNvSpPr/>
            <p:nvPr/>
          </p:nvSpPr>
          <p:spPr>
            <a:xfrm>
              <a:off x="7557264" y="5561401"/>
              <a:ext cx="2121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機器人組裝</a:t>
              </a:r>
              <a:r>
                <a:rPr lang="en-US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zh-TW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銷釘插入</a:t>
              </a:r>
              <a:endParaRPr lang="zh-TW" altLang="en-US" sz="16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5E9D95C7-E057-4F9A-BCA0-6DA17BE7AFF7}"/>
              </a:ext>
            </a:extLst>
          </p:cNvPr>
          <p:cNvGrpSpPr/>
          <p:nvPr/>
        </p:nvGrpSpPr>
        <p:grpSpPr>
          <a:xfrm>
            <a:off x="9920509" y="1145680"/>
            <a:ext cx="1891553" cy="2096775"/>
            <a:chOff x="9929474" y="775145"/>
            <a:chExt cx="1891553" cy="2096775"/>
          </a:xfrm>
        </p:grpSpPr>
        <p:pic>
          <p:nvPicPr>
            <p:cNvPr id="9" name="圖片 6">
              <a:extLst>
                <a:ext uri="{FF2B5EF4-FFF2-40B4-BE49-F238E27FC236}">
                  <a16:creationId xmlns:a16="http://schemas.microsoft.com/office/drawing/2014/main" id="{F3AA825C-8117-4647-960F-738211D6CA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2476" y="775145"/>
              <a:ext cx="1125703" cy="15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E627FD8-5E28-410E-BCDD-B1DAC354E715}"/>
                </a:ext>
              </a:extLst>
            </p:cNvPr>
            <p:cNvSpPr/>
            <p:nvPr/>
          </p:nvSpPr>
          <p:spPr>
            <a:xfrm>
              <a:off x="9929474" y="2287145"/>
              <a:ext cx="189155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3-Finger, 5-DOF Adaptive Gripper</a:t>
              </a:r>
              <a:endParaRPr lang="zh-TW" altLang="en-US" sz="16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10BCDF63-147B-499D-A178-808BEFDAD546}"/>
              </a:ext>
            </a:extLst>
          </p:cNvPr>
          <p:cNvGrpSpPr/>
          <p:nvPr/>
        </p:nvGrpSpPr>
        <p:grpSpPr>
          <a:xfrm>
            <a:off x="7397876" y="1145681"/>
            <a:ext cx="2189084" cy="2096774"/>
            <a:chOff x="7406841" y="775146"/>
            <a:chExt cx="2189084" cy="2096774"/>
          </a:xfrm>
        </p:grpSpPr>
        <p:pic>
          <p:nvPicPr>
            <p:cNvPr id="8" name="內容版面配置區 4">
              <a:extLst>
                <a:ext uri="{FF2B5EF4-FFF2-40B4-BE49-F238E27FC236}">
                  <a16:creationId xmlns:a16="http://schemas.microsoft.com/office/drawing/2014/main" id="{1C4B21C8-6E2D-4DDF-A58D-26F17F874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6943" y="775146"/>
              <a:ext cx="1688880" cy="15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2ADB95-AD42-4F87-A95D-3A4AE5B9F4AE}"/>
                </a:ext>
              </a:extLst>
            </p:cNvPr>
            <p:cNvSpPr/>
            <p:nvPr/>
          </p:nvSpPr>
          <p:spPr>
            <a:xfrm>
              <a:off x="7406841" y="2287145"/>
              <a:ext cx="21890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3-Finger Adaptive Robot Gripper</a:t>
              </a:r>
              <a:endParaRPr lang="zh-TW" altLang="en-US" sz="16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FCFCD8F-B479-4818-AAA6-BD020BFA3E28}"/>
              </a:ext>
            </a:extLst>
          </p:cNvPr>
          <p:cNvGrpSpPr/>
          <p:nvPr/>
        </p:nvGrpSpPr>
        <p:grpSpPr>
          <a:xfrm>
            <a:off x="9568736" y="3614866"/>
            <a:ext cx="2593181" cy="2318554"/>
            <a:chOff x="9568736" y="3614866"/>
            <a:chExt cx="2593181" cy="2318554"/>
          </a:xfrm>
        </p:grpSpPr>
        <p:pic>
          <p:nvPicPr>
            <p:cNvPr id="13" name="圖片 12" descr="https://ewh.ieee.org/soc/ras/conf/technicallycosponsored/wrs/2018/worldrobotsummit.org/en/share/images/wrc2018/image_industrial.jpg">
              <a:extLst>
                <a:ext uri="{FF2B5EF4-FFF2-40B4-BE49-F238E27FC236}">
                  <a16:creationId xmlns:a16="http://schemas.microsoft.com/office/drawing/2014/main" id="{71B31AC2-90E8-47E5-A351-976793D2F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9"/>
            <a:stretch/>
          </p:blipFill>
          <p:spPr bwMode="auto">
            <a:xfrm>
              <a:off x="9568736" y="3614866"/>
              <a:ext cx="2593181" cy="19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477175-C118-46E8-B886-9A88DE463FB9}"/>
                </a:ext>
              </a:extLst>
            </p:cNvPr>
            <p:cNvSpPr/>
            <p:nvPr/>
          </p:nvSpPr>
          <p:spPr>
            <a:xfrm>
              <a:off x="9690563" y="5594866"/>
              <a:ext cx="2326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機器人組裝</a:t>
              </a:r>
              <a:r>
                <a:rPr lang="en-US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zh-TW" altLang="zh-TW" sz="16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對齊與插入</a:t>
              </a:r>
              <a:endParaRPr lang="zh-TW" altLang="en-US" sz="16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50F0B408-EC3F-4C62-AF6C-8F6DD02DAE27}"/>
              </a:ext>
            </a:extLst>
          </p:cNvPr>
          <p:cNvSpPr/>
          <p:nvPr/>
        </p:nvSpPr>
        <p:spPr>
          <a:xfrm>
            <a:off x="10082652" y="182287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參考用，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0817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7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1133" y="192496"/>
            <a:ext cx="11045923" cy="697282"/>
          </a:xfrm>
        </p:spPr>
        <p:txBody>
          <a:bodyPr/>
          <a:lstStyle/>
          <a:p>
            <a:r>
              <a:rPr lang="zh-TW" altLang="en-US" b="1" dirty="0"/>
              <a:t>人機協作無治具作業技術</a:t>
            </a:r>
            <a:r>
              <a:rPr lang="en-US" altLang="zh-TW" b="1" dirty="0"/>
              <a:t>-</a:t>
            </a:r>
            <a:r>
              <a:rPr lang="zh-TW" altLang="en-US" b="1" dirty="0"/>
              <a:t>開發歷程</a:t>
            </a:r>
          </a:p>
        </p:txBody>
      </p:sp>
      <p:sp>
        <p:nvSpPr>
          <p:cNvPr id="7173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11266056" y="6573858"/>
            <a:ext cx="7620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9A9212D-6406-4E12-8CC4-78DDFE99027F}" type="slidenum">
              <a:rPr lang="en-US" altLang="zh-TW" smtClean="0">
                <a:solidFill>
                  <a:schemeClr val="bg1"/>
                </a:solidFill>
                <a:ea typeface="微軟正黑體" panose="020B0604030504040204" pitchFamily="34" charset="-120"/>
              </a:rPr>
              <a:pPr/>
              <a:t>12</a:t>
            </a:fld>
            <a:endParaRPr lang="en-US" altLang="zh-TW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02D5CCE-6232-405F-9059-4026B8698941}"/>
              </a:ext>
            </a:extLst>
          </p:cNvPr>
          <p:cNvCxnSpPr>
            <a:cxnSpLocks/>
          </p:cNvCxnSpPr>
          <p:nvPr/>
        </p:nvCxnSpPr>
        <p:spPr bwMode="auto">
          <a:xfrm>
            <a:off x="135159" y="6138038"/>
            <a:ext cx="11340000" cy="269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67CF220-8672-4FCF-A67B-D444AB775B22}"/>
              </a:ext>
            </a:extLst>
          </p:cNvPr>
          <p:cNvCxnSpPr>
            <a:cxnSpLocks/>
          </p:cNvCxnSpPr>
          <p:nvPr/>
        </p:nvCxnSpPr>
        <p:spPr bwMode="auto">
          <a:xfrm>
            <a:off x="509766" y="6072641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112D16F-5078-432A-8F57-25182DF43766}"/>
              </a:ext>
            </a:extLst>
          </p:cNvPr>
          <p:cNvCxnSpPr>
            <a:cxnSpLocks/>
          </p:cNvCxnSpPr>
          <p:nvPr/>
        </p:nvCxnSpPr>
        <p:spPr bwMode="auto">
          <a:xfrm>
            <a:off x="8466575" y="6072641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C2B5555-C2CB-499C-B82C-0189988C1471}"/>
              </a:ext>
            </a:extLst>
          </p:cNvPr>
          <p:cNvCxnSpPr>
            <a:cxnSpLocks/>
          </p:cNvCxnSpPr>
          <p:nvPr/>
        </p:nvCxnSpPr>
        <p:spPr bwMode="auto">
          <a:xfrm>
            <a:off x="4235108" y="6082078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6F231DB-D9D0-409F-ABC8-584675966300}"/>
              </a:ext>
            </a:extLst>
          </p:cNvPr>
          <p:cNvSpPr/>
          <p:nvPr/>
        </p:nvSpPr>
        <p:spPr>
          <a:xfrm>
            <a:off x="1785652" y="6160719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FY113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B2C7463-F274-4D17-8423-6B14BD63FF3C}"/>
              </a:ext>
            </a:extLst>
          </p:cNvPr>
          <p:cNvGrpSpPr/>
          <p:nvPr/>
        </p:nvGrpSpPr>
        <p:grpSpPr>
          <a:xfrm>
            <a:off x="4480448" y="891364"/>
            <a:ext cx="3600000" cy="3113300"/>
            <a:chOff x="4480448" y="891364"/>
            <a:chExt cx="3600000" cy="3113300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435EC7C-7AEA-4FA5-B986-B30C10E2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4619" y="891364"/>
              <a:ext cx="3491658" cy="27360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758DFB6-EFCB-469F-BC66-AC88F99AB2E8}"/>
                </a:ext>
              </a:extLst>
            </p:cNvPr>
            <p:cNvSpPr/>
            <p:nvPr/>
          </p:nvSpPr>
          <p:spPr>
            <a:xfrm>
              <a:off x="4480448" y="3635332"/>
              <a:ext cx="3600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雙機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/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人機無治具組裝系統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8F7A3FA8-66D5-4C32-A221-FD3E2421AD37}"/>
              </a:ext>
            </a:extLst>
          </p:cNvPr>
          <p:cNvSpPr/>
          <p:nvPr/>
        </p:nvSpPr>
        <p:spPr>
          <a:xfrm>
            <a:off x="4534619" y="4168123"/>
            <a:ext cx="35999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雙機器人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同步控制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路徑、精度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人機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協作機制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組裝策略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組裝類型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人機無治具組裝系統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81B598-ADD6-4B67-A5FD-FC81D56A7D46}"/>
              </a:ext>
            </a:extLst>
          </p:cNvPr>
          <p:cNvSpPr/>
          <p:nvPr/>
        </p:nvSpPr>
        <p:spPr>
          <a:xfrm>
            <a:off x="8385874" y="4168122"/>
            <a:ext cx="380612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多機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人機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協作機制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組裝策略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組裝類型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評估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效益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指標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不同組裝策略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遠端操控人機協作無治具組裝系統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422A06-435A-4FAC-BF28-40314E4DB0AE}"/>
              </a:ext>
            </a:extLst>
          </p:cNvPr>
          <p:cNvSpPr/>
          <p:nvPr/>
        </p:nvSpPr>
        <p:spPr>
          <a:xfrm>
            <a:off x="587112" y="4162840"/>
            <a:ext cx="359999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智慧手爪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視覺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力覺互補系統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可重構單機器人組裝系統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AFC4E7F-49D2-4064-B094-765D9BA7F63C}"/>
              </a:ext>
            </a:extLst>
          </p:cNvPr>
          <p:cNvGrpSpPr/>
          <p:nvPr/>
        </p:nvGrpSpPr>
        <p:grpSpPr>
          <a:xfrm>
            <a:off x="509766" y="916610"/>
            <a:ext cx="3583304" cy="3105478"/>
            <a:chOff x="509766" y="916610"/>
            <a:chExt cx="3583304" cy="3105478"/>
          </a:xfrm>
        </p:grpSpPr>
        <p:pic>
          <p:nvPicPr>
            <p:cNvPr id="28" name="圖片 27" descr="https://ewh.ieee.org/soc/ras/conf/technicallycosponsored/wrs/2018/worldrobotsummit.org/en/share/images/wrc2018/image_industrial.jpg">
              <a:extLst>
                <a:ext uri="{FF2B5EF4-FFF2-40B4-BE49-F238E27FC236}">
                  <a16:creationId xmlns:a16="http://schemas.microsoft.com/office/drawing/2014/main" id="{41CC9EE9-BB26-4EEB-B18C-BF03F1B66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9"/>
            <a:stretch/>
          </p:blipFill>
          <p:spPr bwMode="auto">
            <a:xfrm>
              <a:off x="509766" y="916610"/>
              <a:ext cx="3583304" cy="2736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AC54559-37BF-476B-B0A5-5F1681853CC5}"/>
                </a:ext>
              </a:extLst>
            </p:cNvPr>
            <p:cNvSpPr/>
            <p:nvPr/>
          </p:nvSpPr>
          <p:spPr>
            <a:xfrm>
              <a:off x="892778" y="3652756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可重構單機器人組裝系統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03E25E0-CB49-49C8-92CF-BA54553A8725}"/>
              </a:ext>
            </a:extLst>
          </p:cNvPr>
          <p:cNvSpPr/>
          <p:nvPr/>
        </p:nvSpPr>
        <p:spPr>
          <a:xfrm>
            <a:off x="5980031" y="6160719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FY114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2DF69-A920-462D-94F2-AEFF3821D57C}"/>
              </a:ext>
            </a:extLst>
          </p:cNvPr>
          <p:cNvSpPr/>
          <p:nvPr/>
        </p:nvSpPr>
        <p:spPr>
          <a:xfrm>
            <a:off x="9937309" y="6112989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FY115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975AC8C-AD4F-4524-8354-F20FBA92AFEE}"/>
              </a:ext>
            </a:extLst>
          </p:cNvPr>
          <p:cNvGrpSpPr/>
          <p:nvPr/>
        </p:nvGrpSpPr>
        <p:grpSpPr>
          <a:xfrm>
            <a:off x="8364960" y="889778"/>
            <a:ext cx="3647152" cy="3114886"/>
            <a:chOff x="8364960" y="889778"/>
            <a:chExt cx="3647152" cy="3114886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D3765B8-4D6F-4D47-9C14-96750611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4082" y="889778"/>
              <a:ext cx="3268909" cy="2736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804B51-4346-42FB-81A1-89F9E6C6BEE5}"/>
                </a:ext>
              </a:extLst>
            </p:cNvPr>
            <p:cNvSpPr/>
            <p:nvPr/>
          </p:nvSpPr>
          <p:spPr>
            <a:xfrm>
              <a:off x="8364960" y="3635332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遠端操控人機協作無治具組裝系統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B534FDFE-D71F-47D2-9EB0-A1D8BFC5D733}"/>
              </a:ext>
            </a:extLst>
          </p:cNvPr>
          <p:cNvSpPr/>
          <p:nvPr/>
        </p:nvSpPr>
        <p:spPr>
          <a:xfrm>
            <a:off x="10082652" y="182287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參考用，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0817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19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組裝類型分析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51414" y="996819"/>
            <a:ext cx="8722678" cy="3145488"/>
          </a:xfrm>
        </p:spPr>
        <p:txBody>
          <a:bodyPr/>
          <a:lstStyle/>
          <a:p>
            <a:r>
              <a:rPr lang="en-US" altLang="zh-TW" sz="2000" b="1" dirty="0">
                <a:latin typeface="+mn-ea"/>
              </a:rPr>
              <a:t>Peg-in-hole(</a:t>
            </a:r>
            <a:r>
              <a:rPr lang="zh-TW" altLang="en-US" sz="2000" b="1" dirty="0">
                <a:latin typeface="+mn-ea"/>
              </a:rPr>
              <a:t>插入</a:t>
            </a:r>
            <a:r>
              <a:rPr lang="en-US" altLang="zh-TW" sz="2000" b="1" dirty="0">
                <a:latin typeface="+mn-ea"/>
              </a:rPr>
              <a:t>)	</a:t>
            </a:r>
          </a:p>
          <a:p>
            <a:pPr lvl="1"/>
            <a:r>
              <a:rPr lang="zh-TW" altLang="zh-TW" sz="2000" dirty="0">
                <a:latin typeface="+mn-ea"/>
              </a:rPr>
              <a:t>是組裝研究的典型問題，主要是將物體（如釘子或插銷）插入適當形狀的容器</a:t>
            </a:r>
            <a:endParaRPr lang="en-US" altLang="zh-TW" sz="2000" dirty="0">
              <a:latin typeface="+mn-ea"/>
            </a:endParaRPr>
          </a:p>
          <a:p>
            <a:r>
              <a:rPr lang="en-US" altLang="zh-TW" sz="2000" b="1" dirty="0">
                <a:latin typeface="+mn-ea"/>
              </a:rPr>
              <a:t>Gear Meshing</a:t>
            </a:r>
            <a:r>
              <a:rPr lang="zh-TW" altLang="zh-TW" sz="2000" b="1" dirty="0">
                <a:latin typeface="+mn-ea"/>
              </a:rPr>
              <a:t> </a:t>
            </a:r>
            <a:r>
              <a:rPr lang="en-US" altLang="zh-TW" sz="2000" b="1" dirty="0">
                <a:latin typeface="+mn-ea"/>
              </a:rPr>
              <a:t>(</a:t>
            </a:r>
            <a:r>
              <a:rPr lang="zh-TW" altLang="zh-TW" sz="2000" b="1" dirty="0">
                <a:latin typeface="+mn-ea"/>
              </a:rPr>
              <a:t>齒輪嚙合</a:t>
            </a:r>
            <a:r>
              <a:rPr lang="en-US" altLang="zh-TW" sz="2000" b="1" dirty="0">
                <a:latin typeface="+mn-ea"/>
              </a:rPr>
              <a:t>)</a:t>
            </a:r>
          </a:p>
          <a:p>
            <a:pPr lvl="1"/>
            <a:r>
              <a:rPr lang="zh-TW" altLang="zh-TW" sz="2000" dirty="0">
                <a:latin typeface="+mn-ea"/>
              </a:rPr>
              <a:t>目的是在對齊自由移動組件（通常是齒輪或鏈條）的物理特徵。在組裝過程中可能會翹曲、破裂或剪切組件特徵</a:t>
            </a:r>
            <a:endParaRPr lang="en-US" altLang="zh-TW" sz="2000" dirty="0">
              <a:latin typeface="+mn-ea"/>
            </a:endParaRPr>
          </a:p>
          <a:p>
            <a:pPr lvl="0"/>
            <a:r>
              <a:rPr lang="en-US" altLang="zh-TW" sz="2000" b="1" dirty="0">
                <a:latin typeface="+mn-ea"/>
              </a:rPr>
              <a:t>Snap/Press-Fit(</a:t>
            </a:r>
            <a:r>
              <a:rPr lang="zh-TW" altLang="en-US" sz="2000" b="1" dirty="0">
                <a:latin typeface="+mn-ea"/>
              </a:rPr>
              <a:t>壓入</a:t>
            </a:r>
            <a:r>
              <a:rPr lang="en-US" altLang="zh-TW" sz="2000" b="1" dirty="0">
                <a:latin typeface="+mn-ea"/>
              </a:rPr>
              <a:t>)</a:t>
            </a:r>
          </a:p>
          <a:p>
            <a:pPr lvl="1"/>
            <a:r>
              <a:rPr lang="zh-TW" altLang="zh-TW" sz="2000" dirty="0">
                <a:latin typeface="+mn-ea"/>
              </a:rPr>
              <a:t>組裝動作僅用足夠的力將兩個部件推到一起，以接合卡入式凸片或壓入式連接，這種組裝在消費電子產品中很常見</a:t>
            </a:r>
            <a:endParaRPr lang="zh-TW" altLang="en-US" sz="2000" dirty="0">
              <a:latin typeface="+mn-ea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B1FAB5E-CDBA-4C59-9256-1F13CDB48F56}"/>
              </a:ext>
            </a:extLst>
          </p:cNvPr>
          <p:cNvGrpSpPr/>
          <p:nvPr/>
        </p:nvGrpSpPr>
        <p:grpSpPr>
          <a:xfrm>
            <a:off x="371475" y="4303897"/>
            <a:ext cx="3118612" cy="1933273"/>
            <a:chOff x="6031648" y="990322"/>
            <a:chExt cx="2890535" cy="178790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F96E990-8368-4278-A3E4-119F02B04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21070" y="990322"/>
              <a:ext cx="2111693" cy="156019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FBF8BB-8261-4E26-953A-ECE483542D73}"/>
                </a:ext>
              </a:extLst>
            </p:cNvPr>
            <p:cNvSpPr/>
            <p:nvPr/>
          </p:nvSpPr>
          <p:spPr>
            <a:xfrm>
              <a:off x="6031648" y="2550519"/>
              <a:ext cx="2890535" cy="227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Peg-in-hole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是組裝研究的典型問題</a:t>
              </a:r>
              <a:endParaRPr lang="zh-TW" altLang="en-US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57060A2-2D0B-41FF-B2DD-5912C02AC86E}"/>
              </a:ext>
            </a:extLst>
          </p:cNvPr>
          <p:cNvGrpSpPr/>
          <p:nvPr/>
        </p:nvGrpSpPr>
        <p:grpSpPr>
          <a:xfrm>
            <a:off x="3758874" y="4324813"/>
            <a:ext cx="3667432" cy="2152099"/>
            <a:chOff x="5478582" y="2535906"/>
            <a:chExt cx="3667432" cy="2152099"/>
          </a:xfrm>
        </p:grpSpPr>
        <p:pic>
          <p:nvPicPr>
            <p:cNvPr id="6" name="圖片 5" descr="使用配備 3 軸手腕、2D 視覺和遠程力傳感器的 delta 型機器人進行齒輪嚙合裝配，以精確定位和匹配不同尺寸齒輪的相位（FANUC America Corporation 提供）">
              <a:extLst>
                <a:ext uri="{FF2B5EF4-FFF2-40B4-BE49-F238E27FC236}">
                  <a16:creationId xmlns:a16="http://schemas.microsoft.com/office/drawing/2014/main" id="{2E41B2D8-4F3A-4254-9695-7B74CD446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25497" y="2535906"/>
              <a:ext cx="2351543" cy="161334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5DC40A-0BFF-467C-8157-8905B28488C3}"/>
                </a:ext>
              </a:extLst>
            </p:cNvPr>
            <p:cNvSpPr/>
            <p:nvPr/>
          </p:nvSpPr>
          <p:spPr>
            <a:xfrm>
              <a:off x="5478582" y="4134007"/>
              <a:ext cx="366743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機器人</a:t>
              </a: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+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六軸力傳感器來組裝不同尺寸的齒輪</a:t>
              </a: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https://www.automate.org/industry-insights/robotic-assembly-shrinking-footprint-expanding-market</a:t>
              </a:r>
              <a:endParaRPr lang="zh-TW" altLang="en-US" sz="10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A55F277-88A2-4C89-A2A4-BC757DF4738B}"/>
              </a:ext>
            </a:extLst>
          </p:cNvPr>
          <p:cNvGrpSpPr/>
          <p:nvPr/>
        </p:nvGrpSpPr>
        <p:grpSpPr>
          <a:xfrm>
            <a:off x="7506911" y="4324812"/>
            <a:ext cx="3619500" cy="2150985"/>
            <a:chOff x="5524500" y="4626010"/>
            <a:chExt cx="3619500" cy="215098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5FB418-2150-4CCA-AAC6-C51ED58C1975}"/>
                </a:ext>
              </a:extLst>
            </p:cNvPr>
            <p:cNvSpPr/>
            <p:nvPr/>
          </p:nvSpPr>
          <p:spPr>
            <a:xfrm>
              <a:off x="5524500" y="6222997"/>
              <a:ext cx="36195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UR Robot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用於電子產品壓裝</a:t>
              </a: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9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  <a:hlinkClick r:id="rId5"/>
                </a:rPr>
                <a:t>https://www.universal-robots.com/blog/your-questions-answered-on-cobots-in-electronics-manufacturing/</a:t>
              </a:r>
              <a:endParaRPr lang="zh-TW" altLang="en-US" sz="9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9" name="圖片 8" descr="https://www.universal-robots.com/media/1811290/your20questions20answered20on20cobots20in20electronics20manufacturing20-20header.jpg?width=1000">
              <a:extLst>
                <a:ext uri="{FF2B5EF4-FFF2-40B4-BE49-F238E27FC236}">
                  <a16:creationId xmlns:a16="http://schemas.microsoft.com/office/drawing/2014/main" id="{8852BBB9-D69A-4650-93EC-608AFC183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635" y="4626010"/>
              <a:ext cx="2824694" cy="15874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6F5BCB2-813C-4176-9C76-8ABA3F9DB569}"/>
              </a:ext>
            </a:extLst>
          </p:cNvPr>
          <p:cNvSpPr/>
          <p:nvPr/>
        </p:nvSpPr>
        <p:spPr>
          <a:xfrm>
            <a:off x="10082652" y="182287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參考用，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0817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33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組裝類型分析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18145" y="751625"/>
            <a:ext cx="8264462" cy="2699929"/>
          </a:xfrm>
        </p:spPr>
        <p:txBody>
          <a:bodyPr/>
          <a:lstStyle/>
          <a:p>
            <a:pPr lvl="0"/>
            <a:r>
              <a:rPr lang="en-US" altLang="zh-TW" sz="2000" b="1" dirty="0">
                <a:latin typeface="+mn-ea"/>
              </a:rPr>
              <a:t>Welding(</a:t>
            </a:r>
            <a:r>
              <a:rPr lang="zh-TW" altLang="en-US" sz="2000" b="1" dirty="0">
                <a:latin typeface="+mn-ea"/>
              </a:rPr>
              <a:t>焊接</a:t>
            </a:r>
            <a:r>
              <a:rPr lang="en-US" altLang="zh-TW" sz="2000" b="1" dirty="0">
                <a:latin typeface="+mn-ea"/>
              </a:rPr>
              <a:t>)</a:t>
            </a:r>
          </a:p>
          <a:p>
            <a:pPr lvl="1"/>
            <a:r>
              <a:rPr lang="zh-TW" altLang="en-US" sz="2000" dirty="0">
                <a:latin typeface="+mn-ea"/>
              </a:rPr>
              <a:t>是機器人最常見的組裝應用</a:t>
            </a:r>
            <a:r>
              <a:rPr lang="zh-TW" altLang="zh-TW" sz="2000" dirty="0">
                <a:latin typeface="+mn-ea"/>
              </a:rPr>
              <a:t>。相關技術有圖像處理、任務規劃、</a:t>
            </a:r>
            <a:r>
              <a:rPr lang="zh-TW" altLang="en-US" sz="2000" dirty="0">
                <a:latin typeface="+mn-ea"/>
              </a:rPr>
              <a:t>多</a:t>
            </a:r>
            <a:r>
              <a:rPr lang="zh-TW" altLang="zh-TW" sz="2000" dirty="0">
                <a:latin typeface="+mn-ea"/>
              </a:rPr>
              <a:t>機器人協作運動和路徑規劃</a:t>
            </a:r>
            <a:r>
              <a:rPr lang="zh-TW" altLang="en-US" sz="2000" dirty="0">
                <a:latin typeface="+mn-ea"/>
              </a:rPr>
              <a:t>等</a:t>
            </a:r>
            <a:endParaRPr lang="en-US" altLang="zh-TW" sz="2000" dirty="0">
              <a:latin typeface="+mn-ea"/>
            </a:endParaRPr>
          </a:p>
          <a:p>
            <a:pPr lvl="0"/>
            <a:r>
              <a:rPr lang="en-US" altLang="zh-TW" sz="2000" b="1" dirty="0">
                <a:latin typeface="+mn-ea"/>
              </a:rPr>
              <a:t>Screwing(</a:t>
            </a:r>
            <a:r>
              <a:rPr lang="zh-TW" altLang="en-US" sz="2000" b="1" dirty="0">
                <a:latin typeface="+mn-ea"/>
              </a:rPr>
              <a:t>鎖螺絲</a:t>
            </a:r>
            <a:r>
              <a:rPr lang="en-US" altLang="zh-TW" sz="2000" b="1" dirty="0">
                <a:latin typeface="+mn-ea"/>
              </a:rPr>
              <a:t>)</a:t>
            </a:r>
          </a:p>
          <a:p>
            <a:pPr lvl="1"/>
            <a:r>
              <a:rPr lang="zh-TW" altLang="en-US" sz="2000" dirty="0">
                <a:latin typeface="+mn-ea"/>
              </a:rPr>
              <a:t>是</a:t>
            </a:r>
            <a:r>
              <a:rPr lang="zh-TW" altLang="zh-TW" sz="2000" dirty="0">
                <a:latin typeface="+mn-ea"/>
              </a:rPr>
              <a:t>將兩個單獨的零件鎖固在一起，這是一個很常見的自動化應用</a:t>
            </a:r>
            <a:endParaRPr lang="en-US" altLang="zh-TW" sz="2000" dirty="0">
              <a:latin typeface="+mn-ea"/>
            </a:endParaRPr>
          </a:p>
          <a:p>
            <a:pPr lvl="1"/>
            <a:r>
              <a:rPr lang="zh-TW" altLang="zh-TW" sz="2000" dirty="0">
                <a:latin typeface="+mn-ea"/>
              </a:rPr>
              <a:t>常見的機器人系統配置是一隻</a:t>
            </a:r>
            <a:r>
              <a:rPr lang="en-US" altLang="zh-TW" sz="2000" dirty="0">
                <a:latin typeface="+mn-ea"/>
              </a:rPr>
              <a:t>4</a:t>
            </a:r>
            <a:r>
              <a:rPr lang="zh-TW" altLang="zh-TW" sz="2000" dirty="0">
                <a:latin typeface="+mn-ea"/>
              </a:rPr>
              <a:t>軸</a:t>
            </a:r>
            <a:r>
              <a:rPr lang="en-US" altLang="zh-TW" sz="2000" dirty="0">
                <a:latin typeface="+mn-ea"/>
              </a:rPr>
              <a:t>SCARA</a:t>
            </a:r>
            <a:r>
              <a:rPr lang="zh-TW" altLang="zh-TW" sz="2000" dirty="0">
                <a:latin typeface="+mn-ea"/>
              </a:rPr>
              <a:t>或</a:t>
            </a:r>
            <a:r>
              <a:rPr lang="en-US" altLang="zh-TW" sz="2000" dirty="0">
                <a:latin typeface="+mn-ea"/>
              </a:rPr>
              <a:t>6</a:t>
            </a:r>
            <a:r>
              <a:rPr lang="zh-TW" altLang="zh-TW" sz="2000" dirty="0">
                <a:latin typeface="+mn-ea"/>
              </a:rPr>
              <a:t>軸關節型機器人，於手臂末端安裝一把電動螺絲槍，並於手臂端或環境端安裝一個視覺伺服裝置</a:t>
            </a:r>
            <a:r>
              <a:rPr lang="en-US" altLang="zh-TW" sz="2000" dirty="0">
                <a:latin typeface="+mn-ea"/>
              </a:rPr>
              <a:t>(</a:t>
            </a:r>
            <a:r>
              <a:rPr lang="zh-TW" altLang="zh-TW" sz="2000" dirty="0">
                <a:latin typeface="+mn-ea"/>
              </a:rPr>
              <a:t>也有同時配置</a:t>
            </a:r>
            <a:r>
              <a:rPr lang="en-US" altLang="zh-TW" sz="2000" dirty="0">
                <a:latin typeface="+mn-ea"/>
              </a:rPr>
              <a:t>2</a:t>
            </a:r>
            <a:r>
              <a:rPr lang="zh-TW" altLang="zh-TW" sz="2000" dirty="0">
                <a:latin typeface="+mn-ea"/>
              </a:rPr>
              <a:t>個鏡頭</a:t>
            </a:r>
            <a:r>
              <a:rPr lang="en-US" altLang="zh-TW" sz="2000" dirty="0">
                <a:latin typeface="+mn-ea"/>
              </a:rPr>
              <a:t>)</a:t>
            </a:r>
            <a:r>
              <a:rPr lang="zh-TW" altLang="zh-TW" sz="2000" dirty="0">
                <a:latin typeface="+mn-ea"/>
              </a:rPr>
              <a:t>，用以校正機器人位置。</a:t>
            </a:r>
            <a:endParaRPr lang="zh-TW" altLang="en-US" sz="2000" dirty="0">
              <a:latin typeface="+mn-ea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95BA055-4291-499B-99C4-0BA05CC67CFE}"/>
              </a:ext>
            </a:extLst>
          </p:cNvPr>
          <p:cNvGrpSpPr/>
          <p:nvPr/>
        </p:nvGrpSpPr>
        <p:grpSpPr>
          <a:xfrm>
            <a:off x="2197103" y="3565664"/>
            <a:ext cx="4442730" cy="2953384"/>
            <a:chOff x="5825325" y="645529"/>
            <a:chExt cx="3095625" cy="2355009"/>
          </a:xfrm>
        </p:grpSpPr>
        <p:pic>
          <p:nvPicPr>
            <p:cNvPr id="4" name="Picture 2" descr="Figure 16. Illustration of FFA workcell test">
              <a:extLst>
                <a:ext uri="{FF2B5EF4-FFF2-40B4-BE49-F238E27FC236}">
                  <a16:creationId xmlns:a16="http://schemas.microsoft.com/office/drawing/2014/main" id="{5E8FDAC7-366E-473C-86D2-D85470B0F0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66" b="6210"/>
            <a:stretch/>
          </p:blipFill>
          <p:spPr bwMode="auto">
            <a:xfrm>
              <a:off x="5825325" y="645529"/>
              <a:ext cx="3095625" cy="213363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BCD2525-3BBD-40E7-9C66-50065FE48636}"/>
                </a:ext>
              </a:extLst>
            </p:cNvPr>
            <p:cNvSpPr/>
            <p:nvPr/>
          </p:nvSpPr>
          <p:spPr>
            <a:xfrm>
              <a:off x="6108700" y="2804203"/>
              <a:ext cx="2649907" cy="196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多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隻</a:t>
              </a: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UR Robot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用於焊接組裝</a:t>
              </a:r>
              <a:endParaRPr lang="zh-TW" altLang="en-US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D6204A8-F472-4045-B5E8-D7FCEFC5CC58}"/>
              </a:ext>
            </a:extLst>
          </p:cNvPr>
          <p:cNvGrpSpPr/>
          <p:nvPr/>
        </p:nvGrpSpPr>
        <p:grpSpPr>
          <a:xfrm>
            <a:off x="6792920" y="3632529"/>
            <a:ext cx="3875081" cy="2949081"/>
            <a:chOff x="5252066" y="3197753"/>
            <a:chExt cx="3875081" cy="294908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3F4954-0A36-41D9-9436-291A77E9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1925" y="3197753"/>
              <a:ext cx="2976372" cy="254203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C95CAC-17B7-4B4A-9FC7-E0966F308D37}"/>
                </a:ext>
              </a:extLst>
            </p:cNvPr>
            <p:cNvSpPr/>
            <p:nvPr/>
          </p:nvSpPr>
          <p:spPr>
            <a:xfrm>
              <a:off x="5252066" y="5746724"/>
              <a:ext cx="387508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TM Robot</a:t>
              </a:r>
              <a:r>
                <a:rPr lang="zh-TW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用於螺絲鎖固組裝</a:t>
              </a: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https://www.youtube.com/watch?v=ynzikDomKr0</a:t>
              </a:r>
              <a:endParaRPr lang="zh-TW" altLang="en-US" sz="1200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7CAED50-AA4B-49D8-AA29-691282938D6F}"/>
              </a:ext>
            </a:extLst>
          </p:cNvPr>
          <p:cNvSpPr/>
          <p:nvPr/>
        </p:nvSpPr>
        <p:spPr>
          <a:xfrm>
            <a:off x="10082652" y="182287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參考用，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0817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751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">
            <a:extLst>
              <a:ext uri="{FF2B5EF4-FFF2-40B4-BE49-F238E27FC236}">
                <a16:creationId xmlns:a16="http://schemas.microsoft.com/office/drawing/2014/main" id="{E75BF9A9-114C-40ED-AFD7-6056DB3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38" y="51310"/>
            <a:ext cx="11045923" cy="94158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zh-TW" altLang="en-US" b="1" dirty="0"/>
              <a:t>全程情境規畫</a:t>
            </a:r>
            <a:r>
              <a:rPr lang="en-US" altLang="zh-TW" b="1" dirty="0"/>
              <a:t>(FY115)</a:t>
            </a:r>
            <a:br>
              <a:rPr lang="en-US" altLang="zh-TW" b="1" dirty="0"/>
            </a:br>
            <a:r>
              <a:rPr lang="zh-TW" altLang="en-US" b="1" dirty="0"/>
              <a:t>多機器人無治具組裝</a:t>
            </a:r>
            <a:endParaRPr lang="en-US" altLang="zh-TW" b="1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D7E8974-DD82-4A6F-9FF9-F0F51DFB8C21}"/>
              </a:ext>
            </a:extLst>
          </p:cNvPr>
          <p:cNvGrpSpPr/>
          <p:nvPr/>
        </p:nvGrpSpPr>
        <p:grpSpPr>
          <a:xfrm>
            <a:off x="1917818" y="1513739"/>
            <a:ext cx="8242864" cy="4644686"/>
            <a:chOff x="1917818" y="1513739"/>
            <a:chExt cx="8242864" cy="4644686"/>
          </a:xfrm>
        </p:grpSpPr>
        <p:pic>
          <p:nvPicPr>
            <p:cNvPr id="5" name="內容版面配置區 3">
              <a:extLst>
                <a:ext uri="{FF2B5EF4-FFF2-40B4-BE49-F238E27FC236}">
                  <a16:creationId xmlns:a16="http://schemas.microsoft.com/office/drawing/2014/main" id="{80EE2999-0DED-4531-AF5F-D1D10CC8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32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74467">
              <a:off x="4828561" y="3278595"/>
              <a:ext cx="2241836" cy="138295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F835EF6-870E-4E11-B5B9-6D290C1FE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8546" y="3626381"/>
              <a:ext cx="1416249" cy="21127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C7D4487-A9C8-4FA5-BA0B-73CF96DE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640976" y="3626381"/>
              <a:ext cx="1416249" cy="211276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3B9E894-DFCB-4B0D-A4A6-F3BA10972F5D}"/>
                </a:ext>
              </a:extLst>
            </p:cNvPr>
            <p:cNvSpPr txBox="1"/>
            <p:nvPr/>
          </p:nvSpPr>
          <p:spPr>
            <a:xfrm>
              <a:off x="1917818" y="4081248"/>
              <a:ext cx="16531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3. 2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隻機器人配合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AMR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，進行工件翻轉及定位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FA0DE41-1731-435D-9035-D8E6EDDE2283}"/>
                </a:ext>
              </a:extLst>
            </p:cNvPr>
            <p:cNvSpPr txBox="1"/>
            <p:nvPr/>
          </p:nvSpPr>
          <p:spPr>
            <a:xfrm>
              <a:off x="4144337" y="5819871"/>
              <a:ext cx="35493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1. 2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隻機器人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小型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合力夾取較大工件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D7DDA34-A78C-4263-8FC9-11CF5D00A058}"/>
                </a:ext>
              </a:extLst>
            </p:cNvPr>
            <p:cNvSpPr txBox="1"/>
            <p:nvPr/>
          </p:nvSpPr>
          <p:spPr>
            <a:xfrm>
              <a:off x="7693707" y="3429000"/>
              <a:ext cx="21626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組裝機器人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(AMR)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可依最佳化組裝姿態，要求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隻機器人配合翻轉或移動工件位置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E191B15-7619-4D7A-80B8-81412BCDB06A}"/>
                </a:ext>
              </a:extLst>
            </p:cNvPr>
            <p:cNvSpPr txBox="1"/>
            <p:nvPr/>
          </p:nvSpPr>
          <p:spPr>
            <a:xfrm>
              <a:off x="2897312" y="2071876"/>
              <a:ext cx="40793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組裝的工作或工序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工件：大型家具類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桌子組裝；設備零件，如分段式零件組裝等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工序：鎖螺絲、插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Pin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、上膠、焊接等</a:t>
              </a:r>
            </a:p>
          </p:txBody>
        </p:sp>
        <p:pic>
          <p:nvPicPr>
            <p:cNvPr id="1028" name="Picture 4" descr="自主移動機器人, AMR, Autonomous Mobile Robot">
              <a:extLst>
                <a:ext uri="{FF2B5EF4-FFF2-40B4-BE49-F238E27FC236}">
                  <a16:creationId xmlns:a16="http://schemas.microsoft.com/office/drawing/2014/main" id="{60E02F71-AC91-4D37-B1E2-AAAD9992A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93707" y="1513739"/>
              <a:ext cx="2466975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831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1133" y="192496"/>
            <a:ext cx="11045923" cy="697282"/>
          </a:xfrm>
        </p:spPr>
        <p:txBody>
          <a:bodyPr/>
          <a:lstStyle/>
          <a:p>
            <a:r>
              <a:rPr lang="zh-TW" altLang="en-US" b="1" dirty="0"/>
              <a:t>人機協作無治具作業技術</a:t>
            </a:r>
            <a:r>
              <a:rPr lang="en-US" altLang="zh-TW" b="1" dirty="0"/>
              <a:t>-</a:t>
            </a:r>
            <a:r>
              <a:rPr lang="zh-TW" altLang="en-US" b="1" dirty="0"/>
              <a:t>開發歷程</a:t>
            </a:r>
          </a:p>
        </p:txBody>
      </p:sp>
      <p:sp>
        <p:nvSpPr>
          <p:cNvPr id="7173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11266056" y="6573858"/>
            <a:ext cx="7620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9A9212D-6406-4E12-8CC4-78DDFE99027F}" type="slidenum">
              <a:rPr lang="en-US" altLang="zh-TW" smtClean="0">
                <a:solidFill>
                  <a:schemeClr val="bg1"/>
                </a:solidFill>
                <a:ea typeface="微軟正黑體" panose="020B0604030504040204" pitchFamily="34" charset="-120"/>
              </a:rPr>
              <a:pPr/>
              <a:t>3</a:t>
            </a:fld>
            <a:endParaRPr lang="en-US" altLang="zh-TW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02D5CCE-6232-405F-9059-4026B8698941}"/>
              </a:ext>
            </a:extLst>
          </p:cNvPr>
          <p:cNvCxnSpPr>
            <a:cxnSpLocks/>
          </p:cNvCxnSpPr>
          <p:nvPr/>
        </p:nvCxnSpPr>
        <p:spPr bwMode="auto">
          <a:xfrm>
            <a:off x="1597" y="5706522"/>
            <a:ext cx="11340000" cy="269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67CF220-8672-4FCF-A67B-D444AB775B22}"/>
              </a:ext>
            </a:extLst>
          </p:cNvPr>
          <p:cNvCxnSpPr>
            <a:cxnSpLocks/>
          </p:cNvCxnSpPr>
          <p:nvPr/>
        </p:nvCxnSpPr>
        <p:spPr bwMode="auto">
          <a:xfrm>
            <a:off x="376204" y="5641125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112D16F-5078-432A-8F57-25182DF43766}"/>
              </a:ext>
            </a:extLst>
          </p:cNvPr>
          <p:cNvCxnSpPr>
            <a:cxnSpLocks/>
          </p:cNvCxnSpPr>
          <p:nvPr/>
        </p:nvCxnSpPr>
        <p:spPr bwMode="auto">
          <a:xfrm>
            <a:off x="8333013" y="5641125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C2B5555-C2CB-499C-B82C-0189988C1471}"/>
              </a:ext>
            </a:extLst>
          </p:cNvPr>
          <p:cNvCxnSpPr>
            <a:cxnSpLocks/>
          </p:cNvCxnSpPr>
          <p:nvPr/>
        </p:nvCxnSpPr>
        <p:spPr bwMode="auto">
          <a:xfrm>
            <a:off x="4101546" y="5650562"/>
            <a:ext cx="0" cy="184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6F231DB-D9D0-409F-ABC8-584675966300}"/>
              </a:ext>
            </a:extLst>
          </p:cNvPr>
          <p:cNvSpPr/>
          <p:nvPr/>
        </p:nvSpPr>
        <p:spPr>
          <a:xfrm>
            <a:off x="1652090" y="5729203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FY113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58DFB6-EFCB-469F-BC66-AC88F99AB2E8}"/>
              </a:ext>
            </a:extLst>
          </p:cNvPr>
          <p:cNvSpPr/>
          <p:nvPr/>
        </p:nvSpPr>
        <p:spPr>
          <a:xfrm>
            <a:off x="4162438" y="3095811"/>
            <a:ext cx="36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雙機無治具組裝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家具類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椅子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7A3FA8-66D5-4C32-A221-FD3E2421AD37}"/>
              </a:ext>
            </a:extLst>
          </p:cNvPr>
          <p:cNvSpPr/>
          <p:nvPr/>
        </p:nvSpPr>
        <p:spPr>
          <a:xfrm>
            <a:off x="4401057" y="3931813"/>
            <a:ext cx="359999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雙機器人路徑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同步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性、精度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Symbol" panose="05050102010706020507" pitchFamily="18" charset="2"/>
              </a:rPr>
              <a:t>1mm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雙機器人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組裝策略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自動產生組裝工序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@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零件數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&lt;10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81B598-ADD6-4B67-A5FD-FC81D56A7D46}"/>
              </a:ext>
            </a:extLst>
          </p:cNvPr>
          <p:cNvSpPr/>
          <p:nvPr/>
        </p:nvSpPr>
        <p:spPr>
          <a:xfrm>
            <a:off x="8252312" y="3931812"/>
            <a:ext cx="380612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AMR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組裝策略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最佳化，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自動產生組裝工序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(for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遠端人機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延遲控制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力感回饋機制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422A06-435A-4FAC-BF28-40314E4DB0AE}"/>
              </a:ext>
            </a:extLst>
          </p:cNvPr>
          <p:cNvSpPr/>
          <p:nvPr/>
        </p:nvSpPr>
        <p:spPr>
          <a:xfrm>
            <a:off x="453550" y="3926530"/>
            <a:ext cx="359999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TW" altLang="en-US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技術議題：</a:t>
            </a:r>
            <a:endParaRPr kumimoji="0" lang="en-US" altLang="zh-TW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自動辨識工件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最佳化夾持評估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視覺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力覺互補系統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C54559-37BF-476B-B0A5-5F1681853CC5}"/>
              </a:ext>
            </a:extLst>
          </p:cNvPr>
          <p:cNvSpPr/>
          <p:nvPr/>
        </p:nvSpPr>
        <p:spPr>
          <a:xfrm>
            <a:off x="237333" y="3090665"/>
            <a:ext cx="3518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雙機無治具組裝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玩具類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樂高積木組裝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03E25E0-CB49-49C8-92CF-BA54553A8725}"/>
              </a:ext>
            </a:extLst>
          </p:cNvPr>
          <p:cNvSpPr/>
          <p:nvPr/>
        </p:nvSpPr>
        <p:spPr>
          <a:xfrm>
            <a:off x="5846469" y="5729203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FY114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2DF69-A920-462D-94F2-AEFF3821D57C}"/>
              </a:ext>
            </a:extLst>
          </p:cNvPr>
          <p:cNvSpPr/>
          <p:nvPr/>
        </p:nvSpPr>
        <p:spPr>
          <a:xfrm>
            <a:off x="9803747" y="5681473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2000" b="1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FY115</a:t>
            </a:r>
            <a:endParaRPr kumimoji="0" lang="zh-TW" altLang="en-US" sz="2000" b="1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804B51-4346-42FB-81A1-89F9E6C6BEE5}"/>
              </a:ext>
            </a:extLst>
          </p:cNvPr>
          <p:cNvSpPr/>
          <p:nvPr/>
        </p:nvSpPr>
        <p:spPr>
          <a:xfrm>
            <a:off x="7762438" y="3086958"/>
            <a:ext cx="4132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多機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人機無治具遠端組裝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設備類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分段式零件組裝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；大型家具類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桌子組裝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sa.ylib.com/news/images/SM199_016.jpg">
            <a:extLst>
              <a:ext uri="{FF2B5EF4-FFF2-40B4-BE49-F238E27FC236}">
                <a16:creationId xmlns:a16="http://schemas.microsoft.com/office/drawing/2014/main" id="{1A1CF6C1-874A-4654-AD1E-D4D5D57F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57" y="1115811"/>
            <a:ext cx="3420657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9234422-EE6B-47F2-990F-23D09A621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895" y="1115811"/>
            <a:ext cx="2914485" cy="1980000"/>
          </a:xfrm>
          <a:prstGeom prst="rect">
            <a:avLst/>
          </a:prstGeom>
        </p:spPr>
      </p:pic>
      <p:pic>
        <p:nvPicPr>
          <p:cNvPr id="1026" name="Picture 2" descr="Building a LEGO Robot Arm, to Help Me Build LEGO - YouTube">
            <a:extLst>
              <a:ext uri="{FF2B5EF4-FFF2-40B4-BE49-F238E27FC236}">
                <a16:creationId xmlns:a16="http://schemas.microsoft.com/office/drawing/2014/main" id="{07F29A83-54CA-4261-9C3B-B5B1C724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" y="1106958"/>
            <a:ext cx="3518861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19FA2B-2AB2-4F48-A494-BF2E9F4AF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303" y="1074260"/>
            <a:ext cx="2705348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27C6-EE3D-3F43-9316-B2E41374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6037AE-0F8D-3F6D-5410-903AEE6A59FB}"/>
              </a:ext>
            </a:extLst>
          </p:cNvPr>
          <p:cNvSpPr/>
          <p:nvPr/>
        </p:nvSpPr>
        <p:spPr bwMode="auto">
          <a:xfrm>
            <a:off x="2711269" y="1922901"/>
            <a:ext cx="1190171" cy="482600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TW" sz="1200" dirty="0">
                <a:latin typeface="Arial" charset="0"/>
              </a:rPr>
              <a:t>透過視覺校正夾具位置姿態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AA98E7-9FEF-FC8C-54A3-9FF91BF49C0F}"/>
              </a:ext>
            </a:extLst>
          </p:cNvPr>
          <p:cNvSpPr/>
          <p:nvPr/>
        </p:nvSpPr>
        <p:spPr bwMode="auto">
          <a:xfrm>
            <a:off x="4116493" y="1867142"/>
            <a:ext cx="1103085" cy="59411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TW" sz="1200" dirty="0">
                <a:latin typeface="Arial" charset="0"/>
              </a:rPr>
              <a:t>手臂移動至工件上方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E30E55-99A6-7020-F22E-B08C02B62D99}"/>
              </a:ext>
            </a:extLst>
          </p:cNvPr>
          <p:cNvSpPr/>
          <p:nvPr/>
        </p:nvSpPr>
        <p:spPr bwMode="auto">
          <a:xfrm>
            <a:off x="1193801" y="1922901"/>
            <a:ext cx="571863" cy="290769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感測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1E290F7-7144-8907-A609-72ADBCB95AC5}"/>
              </a:ext>
            </a:extLst>
          </p:cNvPr>
          <p:cNvSpPr/>
          <p:nvPr/>
        </p:nvSpPr>
        <p:spPr bwMode="auto">
          <a:xfrm>
            <a:off x="5521717" y="1223433"/>
            <a:ext cx="1947816" cy="1881536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TW" sz="1200" dirty="0">
                <a:latin typeface="Arial" charset="0"/>
              </a:rPr>
              <a:t>辨識工件達到以下目標: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en-TW" sz="1200" dirty="0">
                <a:latin typeface="Arial" charset="0"/>
              </a:rPr>
              <a:t>工件是否被其他</a:t>
            </a:r>
            <a:r>
              <a:rPr lang="zh-TW" altLang="en-US" sz="1200" dirty="0">
                <a:latin typeface="Arial" charset="0"/>
              </a:rPr>
              <a:t>工件</a:t>
            </a:r>
            <a:r>
              <a:rPr lang="en-TW" sz="1200" dirty="0">
                <a:latin typeface="Arial" charset="0"/>
              </a:rPr>
              <a:t>遮蔽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en-TW" sz="1200" dirty="0">
                <a:latin typeface="Arial" charset="0"/>
              </a:rPr>
              <a:t>判斷</a:t>
            </a:r>
            <a:r>
              <a:rPr lang="zh-TW" altLang="en-US" sz="1200" dirty="0">
                <a:latin typeface="Arial" charset="0"/>
              </a:rPr>
              <a:t>工件</a:t>
            </a:r>
            <a:r>
              <a:rPr lang="en-TW" sz="1200" dirty="0">
                <a:latin typeface="Arial" charset="0"/>
              </a:rPr>
              <a:t>幾何形狀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en-TW" sz="1200" dirty="0">
                <a:latin typeface="Arial" charset="0"/>
              </a:rPr>
              <a:t>匹配</a:t>
            </a:r>
            <a:r>
              <a:rPr lang="zh-TW" altLang="en-US" sz="1200" dirty="0">
                <a:latin typeface="Arial" charset="0"/>
              </a:rPr>
              <a:t>工件</a:t>
            </a:r>
            <a:r>
              <a:rPr lang="en-TW" sz="1200" dirty="0">
                <a:latin typeface="Arial" charset="0"/>
              </a:rPr>
              <a:t>影像是否為目標</a:t>
            </a:r>
            <a:r>
              <a:rPr lang="zh-TW" altLang="en-US" sz="1200" dirty="0">
                <a:latin typeface="Arial" charset="0"/>
              </a:rPr>
              <a:t>工件</a:t>
            </a:r>
            <a:endParaRPr lang="en-TW" sz="1200" dirty="0">
              <a:latin typeface="Arial" charset="0"/>
            </a:endParaRPr>
          </a:p>
          <a:p>
            <a:pPr marL="228600" indent="-228600" eaLnBrk="1" hangingPunct="1">
              <a:buFont typeface="+mj-lt"/>
              <a:buAutoNum type="arabicPeriod"/>
            </a:pPr>
            <a:r>
              <a:rPr lang="zh-TW" altLang="en-US" sz="1200" dirty="0">
                <a:latin typeface="Arial" charset="0"/>
              </a:rPr>
              <a:t>工件</a:t>
            </a:r>
            <a:r>
              <a:rPr lang="en-TW" sz="1200" dirty="0">
                <a:latin typeface="Arial" charset="0"/>
              </a:rPr>
              <a:t>位置與姿態估算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en-TW" sz="1200" dirty="0">
                <a:latin typeface="Arial" charset="0"/>
              </a:rPr>
              <a:t>決定抓取的姿態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797CE9-BE09-E3D3-4E1A-48B5C2B54582}"/>
              </a:ext>
            </a:extLst>
          </p:cNvPr>
          <p:cNvSpPr/>
          <p:nvPr/>
        </p:nvSpPr>
        <p:spPr bwMode="auto">
          <a:xfrm>
            <a:off x="1185092" y="2480250"/>
            <a:ext cx="571863" cy="2907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控制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1723C38-C3C6-C9C7-766A-E214CAEA7892}"/>
              </a:ext>
            </a:extLst>
          </p:cNvPr>
          <p:cNvSpPr/>
          <p:nvPr/>
        </p:nvSpPr>
        <p:spPr bwMode="auto">
          <a:xfrm>
            <a:off x="7771672" y="1922901"/>
            <a:ext cx="1103085" cy="482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TW" sz="1200" dirty="0">
                <a:latin typeface="Arial" charset="0"/>
              </a:rPr>
              <a:t>手臂移動並用夾具抓取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6F2940-4282-1793-556F-B94C369915D4}"/>
              </a:ext>
            </a:extLst>
          </p:cNvPr>
          <p:cNvSpPr/>
          <p:nvPr/>
        </p:nvSpPr>
        <p:spPr bwMode="auto">
          <a:xfrm>
            <a:off x="2612571" y="3564345"/>
            <a:ext cx="1402080" cy="11469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TW" sz="1200" dirty="0">
                <a:latin typeface="Arial" charset="0"/>
              </a:rPr>
              <a:t>決定符合</a:t>
            </a:r>
            <a:r>
              <a:rPr kumimoji="1" lang="en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與環境避震的軌跡規劃路徑、 </a:t>
            </a:r>
            <a:r>
              <a:rPr lang="en-TW" sz="1200" dirty="0">
                <a:latin typeface="Arial" charset="0"/>
              </a:rPr>
              <a:t>路徑的加速度不至於使</a:t>
            </a:r>
            <a:r>
              <a:rPr lang="zh-TW" altLang="en-US" sz="1200" dirty="0">
                <a:latin typeface="Arial" charset="0"/>
              </a:rPr>
              <a:t>工件</a:t>
            </a:r>
            <a:r>
              <a:rPr lang="en-TW" sz="1200" dirty="0">
                <a:latin typeface="Arial" charset="0"/>
              </a:rPr>
              <a:t>脫落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BE11776-1061-12CB-ACE7-1B14B126DFC1}"/>
              </a:ext>
            </a:extLst>
          </p:cNvPr>
          <p:cNvSpPr/>
          <p:nvPr/>
        </p:nvSpPr>
        <p:spPr bwMode="auto">
          <a:xfrm>
            <a:off x="4315943" y="3566884"/>
            <a:ext cx="1405224" cy="114699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TW" sz="1200" dirty="0">
                <a:latin typeface="Arial" charset="0"/>
              </a:rPr>
              <a:t>決定</a:t>
            </a:r>
            <a:r>
              <a:rPr lang="zh-TW" altLang="en-US" sz="1200" dirty="0">
                <a:latin typeface="Arial" charset="0"/>
              </a:rPr>
              <a:t>工件</a:t>
            </a:r>
            <a:r>
              <a:rPr lang="en-TW" sz="1200" dirty="0">
                <a:latin typeface="Arial" charset="0"/>
              </a:rPr>
              <a:t>與夾具的相對位置和姿態、並辨識和計算出欲放置</a:t>
            </a:r>
            <a:r>
              <a:rPr lang="zh-TW" altLang="en-US" sz="1200" dirty="0">
                <a:latin typeface="Arial" charset="0"/>
              </a:rPr>
              <a:t>工件</a:t>
            </a:r>
            <a:r>
              <a:rPr lang="en-TW" sz="1200" dirty="0">
                <a:latin typeface="Arial" charset="0"/>
              </a:rPr>
              <a:t>的位置與姿態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EF5DC27-5BA0-5A31-FAB5-B9066795C966}"/>
              </a:ext>
            </a:extLst>
          </p:cNvPr>
          <p:cNvSpPr/>
          <p:nvPr/>
        </p:nvSpPr>
        <p:spPr bwMode="auto">
          <a:xfrm>
            <a:off x="6022459" y="3564345"/>
            <a:ext cx="1405224" cy="114699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TW" sz="1200" dirty="0">
                <a:latin typeface="Arial" charset="0"/>
              </a:rPr>
              <a:t>決定</a:t>
            </a:r>
            <a:r>
              <a:rPr lang="zh-TW" altLang="en-US" sz="1200" dirty="0">
                <a:latin typeface="Arial" charset="0"/>
              </a:rPr>
              <a:t>工件</a:t>
            </a:r>
            <a:r>
              <a:rPr lang="en-TW" sz="1200" dirty="0">
                <a:latin typeface="Arial" charset="0"/>
              </a:rPr>
              <a:t>與夾具的相對位置和姿態、並辨識和計算出欲放置</a:t>
            </a:r>
            <a:r>
              <a:rPr lang="zh-TW" altLang="en-US" sz="1200" dirty="0">
                <a:latin typeface="Arial" charset="0"/>
              </a:rPr>
              <a:t>工件</a:t>
            </a:r>
            <a:r>
              <a:rPr lang="en-TW" sz="1200" dirty="0">
                <a:latin typeface="Arial" charset="0"/>
              </a:rPr>
              <a:t>的位置與姿態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D47791B-426B-56F8-452A-FD741EC379CF}"/>
              </a:ext>
            </a:extLst>
          </p:cNvPr>
          <p:cNvSpPr/>
          <p:nvPr/>
        </p:nvSpPr>
        <p:spPr bwMode="auto">
          <a:xfrm>
            <a:off x="7771672" y="3564345"/>
            <a:ext cx="1103085" cy="11469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夾具放開、手臂離開，完成作業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9FB53D-07DA-24A6-736B-2AB194617AC3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>
            <a:off x="3901440" y="2164201"/>
            <a:ext cx="2150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C0E9D4-4848-F73C-AFF3-314CD041469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>
            <a:off x="5219578" y="2164201"/>
            <a:ext cx="3021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BDBD76-8589-D1A7-A393-1A5BBA48DACB}"/>
              </a:ext>
            </a:extLst>
          </p:cNvPr>
          <p:cNvCxnSpPr>
            <a:stCxn id="7" idx="3"/>
            <a:endCxn id="9" idx="1"/>
          </p:cNvCxnSpPr>
          <p:nvPr/>
        </p:nvCxnSpPr>
        <p:spPr bwMode="auto">
          <a:xfrm>
            <a:off x="7469533" y="2164201"/>
            <a:ext cx="3021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929BB5-8F09-6069-74C0-EFEB73043630}"/>
              </a:ext>
            </a:extLst>
          </p:cNvPr>
          <p:cNvCxnSpPr>
            <a:stCxn id="10" idx="3"/>
            <a:endCxn id="12" idx="1"/>
          </p:cNvCxnSpPr>
          <p:nvPr/>
        </p:nvCxnSpPr>
        <p:spPr bwMode="auto">
          <a:xfrm>
            <a:off x="4014651" y="4137841"/>
            <a:ext cx="301292" cy="2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1C7498-B087-2CB4-4FAF-FBDE14347547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721167" y="4137841"/>
            <a:ext cx="301292" cy="2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F5B40C-8185-87FE-2ECF-6F7ABB5C25DF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7427683" y="4137841"/>
            <a:ext cx="3439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DFD8D9B-8E29-5A23-5D91-9CA1CDA63E22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5238991" y="480121"/>
            <a:ext cx="1158844" cy="5009604"/>
          </a:xfrm>
          <a:prstGeom prst="bentConnector3">
            <a:avLst>
              <a:gd name="adj1" fmla="val 717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ACD15D-B5AB-54EB-C5E6-4D6C386D7166}"/>
              </a:ext>
            </a:extLst>
          </p:cNvPr>
          <p:cNvCxnSpPr>
            <a:endCxn id="4" idx="1"/>
          </p:cNvCxnSpPr>
          <p:nvPr/>
        </p:nvCxnSpPr>
        <p:spPr bwMode="auto">
          <a:xfrm>
            <a:off x="2002971" y="2164201"/>
            <a:ext cx="7082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837E34F-5CBB-F742-D2D8-305FFE6A6E8C}"/>
              </a:ext>
            </a:extLst>
          </p:cNvPr>
          <p:cNvCxnSpPr>
            <a:stCxn id="14" idx="3"/>
          </p:cNvCxnSpPr>
          <p:nvPr/>
        </p:nvCxnSpPr>
        <p:spPr bwMode="auto">
          <a:xfrm>
            <a:off x="8874757" y="4137841"/>
            <a:ext cx="600169" cy="1113428"/>
          </a:xfrm>
          <a:prstGeom prst="bentConnector2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6E5593-544D-F2E0-7EF7-B6056DDF9FA4}"/>
              </a:ext>
            </a:extLst>
          </p:cNvPr>
          <p:cNvCxnSpPr/>
          <p:nvPr/>
        </p:nvCxnSpPr>
        <p:spPr bwMode="auto">
          <a:xfrm>
            <a:off x="2002971" y="2164201"/>
            <a:ext cx="0" cy="30870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0F27F1-148A-6037-70A6-66AE31956520}"/>
              </a:ext>
            </a:extLst>
          </p:cNvPr>
          <p:cNvCxnSpPr/>
          <p:nvPr/>
        </p:nvCxnSpPr>
        <p:spPr bwMode="auto">
          <a:xfrm>
            <a:off x="2002971" y="5251269"/>
            <a:ext cx="74719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6517C94-875C-CB36-6610-F1B48191D834}"/>
              </a:ext>
            </a:extLst>
          </p:cNvPr>
          <p:cNvSpPr txBox="1"/>
          <p:nvPr/>
        </p:nvSpPr>
        <p:spPr>
          <a:xfrm>
            <a:off x="8832907" y="3860841"/>
            <a:ext cx="853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200" dirty="0">
                <a:latin typeface="Arial" charset="0"/>
              </a:rPr>
              <a:t>完成作業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F01DDE-3975-C15F-2DFF-EE9AD0823833}"/>
              </a:ext>
            </a:extLst>
          </p:cNvPr>
          <p:cNvSpPr txBox="1"/>
          <p:nvPr/>
        </p:nvSpPr>
        <p:spPr>
          <a:xfrm>
            <a:off x="1912985" y="1867142"/>
            <a:ext cx="853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200" dirty="0">
                <a:latin typeface="Arial" charset="0"/>
              </a:rPr>
              <a:t>開始作業</a:t>
            </a:r>
          </a:p>
        </p:txBody>
      </p:sp>
    </p:spTree>
    <p:extLst>
      <p:ext uri="{BB962C8B-B14F-4D97-AF65-F5344CB8AC3E}">
        <p14:creationId xmlns:p14="http://schemas.microsoft.com/office/powerpoint/2010/main" val="246825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">
            <a:extLst>
              <a:ext uri="{FF2B5EF4-FFF2-40B4-BE49-F238E27FC236}">
                <a16:creationId xmlns:a16="http://schemas.microsoft.com/office/drawing/2014/main" id="{E75BF9A9-114C-40ED-AFD7-6056DB3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38" y="51310"/>
            <a:ext cx="11045923" cy="94158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altLang="zh-TW" b="1" dirty="0"/>
              <a:t>FY113</a:t>
            </a:r>
            <a:r>
              <a:rPr lang="zh-TW" altLang="en-US" b="1" dirty="0"/>
              <a:t>規畫</a:t>
            </a:r>
            <a:r>
              <a:rPr lang="en-US" altLang="zh-TW" b="1" dirty="0"/>
              <a:t>(1/3)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38C898-B515-440A-B5A6-FD21E1F4EFEF}"/>
              </a:ext>
            </a:extLst>
          </p:cNvPr>
          <p:cNvSpPr/>
          <p:nvPr/>
        </p:nvSpPr>
        <p:spPr>
          <a:xfrm>
            <a:off x="8686063" y="182287"/>
            <a:ext cx="3485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依據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113</a:t>
            </a:r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規劃，補充更詳細說明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(</a:t>
            </a:r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頁數不限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)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  <p:sp>
        <p:nvSpPr>
          <p:cNvPr id="4" name="內容版面配置區 8">
            <a:extLst>
              <a:ext uri="{FF2B5EF4-FFF2-40B4-BE49-F238E27FC236}">
                <a16:creationId xmlns:a16="http://schemas.microsoft.com/office/drawing/2014/main" id="{C866F536-9CB1-4C14-9CE5-659BA621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75146"/>
            <a:ext cx="6974540" cy="567944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Need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一、緣起說明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針對情境設定，說明要解決什麼產業問題或技術問題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Solution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二、分項工作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]+[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三、研究架構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含圖示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)]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：解決上述的產業問題或技術問題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：解決上述的產業問題或技術問題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Differentiation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二、分項工作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]+[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三、研究架構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含圖示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)]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：相較於傳統或原先已知的技術，有甚麼優勢或好處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：相較於傳統或原先已知的技術，有甚麼優勢或好處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Benefits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肆、預期成果與效益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開發的技術，對於現有的情境應用，好處為何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論述產業上的好處，如節省人力、提高產能、降低不良率等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)?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開發的技術，可以擴散到那些應用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好處有哪些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論述產業上的好處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)?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797637-2331-4E84-AB2F-FE1CA3D98347}"/>
              </a:ext>
            </a:extLst>
          </p:cNvPr>
          <p:cNvSpPr/>
          <p:nvPr/>
        </p:nvSpPr>
        <p:spPr>
          <a:xfrm>
            <a:off x="9199602" y="28947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情境圖示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10FAD1-5EEC-4EE2-A356-BD0B7475CDC4}"/>
              </a:ext>
            </a:extLst>
          </p:cNvPr>
          <p:cNvSpPr/>
          <p:nvPr/>
        </p:nvSpPr>
        <p:spPr>
          <a:xfrm>
            <a:off x="8588189" y="5404828"/>
            <a:ext cx="2841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技術開發項目圖示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870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">
            <a:extLst>
              <a:ext uri="{FF2B5EF4-FFF2-40B4-BE49-F238E27FC236}">
                <a16:creationId xmlns:a16="http://schemas.microsoft.com/office/drawing/2014/main" id="{E75BF9A9-114C-40ED-AFD7-6056DB3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38" y="51310"/>
            <a:ext cx="11045923" cy="94158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altLang="zh-TW" b="1" dirty="0"/>
              <a:t>FY113</a:t>
            </a:r>
            <a:r>
              <a:rPr lang="zh-TW" altLang="en-US" b="1" dirty="0"/>
              <a:t>規畫</a:t>
            </a:r>
            <a:r>
              <a:rPr lang="en-US" altLang="zh-TW" b="1" dirty="0"/>
              <a:t>(2/3)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38C898-B515-440A-B5A6-FD21E1F4EFEF}"/>
              </a:ext>
            </a:extLst>
          </p:cNvPr>
          <p:cNvSpPr/>
          <p:nvPr/>
        </p:nvSpPr>
        <p:spPr>
          <a:xfrm>
            <a:off x="8686063" y="182287"/>
            <a:ext cx="3485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依據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113</a:t>
            </a:r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規劃，補充更詳細說明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(</a:t>
            </a:r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頁數不限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)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  <p:sp>
        <p:nvSpPr>
          <p:cNvPr id="4" name="內容版面配置區 8">
            <a:extLst>
              <a:ext uri="{FF2B5EF4-FFF2-40B4-BE49-F238E27FC236}">
                <a16:creationId xmlns:a16="http://schemas.microsoft.com/office/drawing/2014/main" id="{C866F536-9CB1-4C14-9CE5-659BA621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75146"/>
            <a:ext cx="6974540" cy="1070217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伍、執行進度及查核點</a:t>
            </a:r>
            <a:endParaRPr lang="en-US" altLang="zh-TW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計畫甘特圖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預定查核點說明</a:t>
            </a:r>
            <a:endParaRPr lang="en-US" altLang="zh-TW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797637-2331-4E84-AB2F-FE1CA3D98347}"/>
              </a:ext>
            </a:extLst>
          </p:cNvPr>
          <p:cNvSpPr/>
          <p:nvPr/>
        </p:nvSpPr>
        <p:spPr>
          <a:xfrm>
            <a:off x="6831859" y="559358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計畫甘特圖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10FAD1-5EEC-4EE2-A356-BD0B7475CDC4}"/>
              </a:ext>
            </a:extLst>
          </p:cNvPr>
          <p:cNvSpPr/>
          <p:nvPr/>
        </p:nvSpPr>
        <p:spPr>
          <a:xfrm>
            <a:off x="3965398" y="3614866"/>
            <a:ext cx="2841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預定查核點說明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4B32B9-5BAC-43CE-BF43-17A431670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46278"/>
              </p:ext>
            </p:extLst>
          </p:nvPr>
        </p:nvGraphicFramePr>
        <p:xfrm>
          <a:off x="3269521" y="903783"/>
          <a:ext cx="8637238" cy="2407024"/>
        </p:xfrm>
        <a:graphic>
          <a:graphicData uri="http://schemas.openxmlformats.org/drawingml/2006/table">
            <a:tbl>
              <a:tblPr/>
              <a:tblGrid>
                <a:gridCol w="687446">
                  <a:extLst>
                    <a:ext uri="{9D8B030D-6E8A-4147-A177-3AD203B41FA5}">
                      <a16:colId xmlns:a16="http://schemas.microsoft.com/office/drawing/2014/main" val="388850463"/>
                    </a:ext>
                  </a:extLst>
                </a:gridCol>
                <a:gridCol w="3817436">
                  <a:extLst>
                    <a:ext uri="{9D8B030D-6E8A-4147-A177-3AD203B41FA5}">
                      <a16:colId xmlns:a16="http://schemas.microsoft.com/office/drawing/2014/main" val="1280803215"/>
                    </a:ext>
                  </a:extLst>
                </a:gridCol>
                <a:gridCol w="1023488">
                  <a:extLst>
                    <a:ext uri="{9D8B030D-6E8A-4147-A177-3AD203B41FA5}">
                      <a16:colId xmlns:a16="http://schemas.microsoft.com/office/drawing/2014/main" val="571062405"/>
                    </a:ext>
                  </a:extLst>
                </a:gridCol>
                <a:gridCol w="948598">
                  <a:extLst>
                    <a:ext uri="{9D8B030D-6E8A-4147-A177-3AD203B41FA5}">
                      <a16:colId xmlns:a16="http://schemas.microsoft.com/office/drawing/2014/main" val="4264254390"/>
                    </a:ext>
                  </a:extLst>
                </a:gridCol>
                <a:gridCol w="950519">
                  <a:extLst>
                    <a:ext uri="{9D8B030D-6E8A-4147-A177-3AD203B41FA5}">
                      <a16:colId xmlns:a16="http://schemas.microsoft.com/office/drawing/2014/main" val="856367207"/>
                    </a:ext>
                  </a:extLst>
                </a:gridCol>
                <a:gridCol w="1209751">
                  <a:extLst>
                    <a:ext uri="{9D8B030D-6E8A-4147-A177-3AD203B41FA5}">
                      <a16:colId xmlns:a16="http://schemas.microsoft.com/office/drawing/2014/main" val="1472660673"/>
                    </a:ext>
                  </a:extLst>
                </a:gridCol>
              </a:tblGrid>
              <a:tr h="543560">
                <a:tc gridSpan="2"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月份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工作項目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3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6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9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12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284777"/>
                  </a:ext>
                </a:extLst>
              </a:tr>
              <a:tr h="34842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 </a:t>
                      </a:r>
                      <a:r>
                        <a:rPr lang="zh-TW" altLang="en-US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工作項目</a:t>
                      </a:r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3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3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3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3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468207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zh-TW" altLang="en-US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工作項目</a:t>
                      </a:r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1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407168"/>
                  </a:ext>
                </a:extLst>
              </a:tr>
              <a:tr h="33169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zh-TW" altLang="en-US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工作項目</a:t>
                      </a:r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3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96042"/>
                  </a:ext>
                </a:extLst>
              </a:tr>
              <a:tr h="35858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zh-TW" altLang="en-US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工作項目</a:t>
                      </a:r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4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63561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累計工作進度</a:t>
                      </a: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％</a:t>
                      </a: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4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00" spc="-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kern="100" spc="-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4233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E4A10F-B275-41DF-A9A6-6B8D1191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90188"/>
              </p:ext>
            </p:extLst>
          </p:nvPr>
        </p:nvGraphicFramePr>
        <p:xfrm>
          <a:off x="1424441" y="3971246"/>
          <a:ext cx="9004247" cy="1336804"/>
        </p:xfrm>
        <a:graphic>
          <a:graphicData uri="http://schemas.openxmlformats.org/drawingml/2006/table">
            <a:tbl>
              <a:tblPr firstRow="1" firstCol="1" bandRow="1"/>
              <a:tblGrid>
                <a:gridCol w="831992">
                  <a:extLst>
                    <a:ext uri="{9D8B030D-6E8A-4147-A177-3AD203B41FA5}">
                      <a16:colId xmlns:a16="http://schemas.microsoft.com/office/drawing/2014/main" val="2028703322"/>
                    </a:ext>
                  </a:extLst>
                </a:gridCol>
                <a:gridCol w="6121089">
                  <a:extLst>
                    <a:ext uri="{9D8B030D-6E8A-4147-A177-3AD203B41FA5}">
                      <a16:colId xmlns:a16="http://schemas.microsoft.com/office/drawing/2014/main" val="1406093730"/>
                    </a:ext>
                  </a:extLst>
                </a:gridCol>
                <a:gridCol w="2051166">
                  <a:extLst>
                    <a:ext uri="{9D8B030D-6E8A-4147-A177-3AD203B41FA5}">
                      <a16:colId xmlns:a16="http://schemas.microsoft.com/office/drawing/2014/main" val="3772989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預定完成日期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71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pc="-3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 </a:t>
                      </a:r>
                      <a:r>
                        <a:rPr lang="zh-TW" altLang="en-US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工作項目</a:t>
                      </a:r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1</a:t>
                      </a:r>
                      <a:r>
                        <a:rPr lang="zh-TW" alt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的內容說明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113</a:t>
                      </a:r>
                      <a:r>
                        <a:rPr 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03</a:t>
                      </a:r>
                      <a:r>
                        <a:rPr 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月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0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 </a:t>
                      </a:r>
                      <a:r>
                        <a:rPr kumimoji="0" lang="zh-TW" alt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工作項目</a:t>
                      </a:r>
                      <a:r>
                        <a:rPr kumimoji="0" lang="en-US" altLang="zh-TW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2</a:t>
                      </a:r>
                      <a:r>
                        <a:rPr kumimoji="0" lang="zh-TW" alt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的內容說明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113</a:t>
                      </a:r>
                      <a:r>
                        <a:rPr 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</a:t>
                      </a:r>
                      <a:r>
                        <a:rPr 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69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pc="-3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 </a:t>
                      </a:r>
                      <a:r>
                        <a:rPr kumimoji="0" lang="zh-TW" alt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工作項目</a:t>
                      </a:r>
                      <a:r>
                        <a:rPr kumimoji="0" lang="en-US" altLang="zh-TW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3</a:t>
                      </a:r>
                      <a:r>
                        <a:rPr kumimoji="0" lang="zh-TW" alt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的內容說明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113</a:t>
                      </a:r>
                      <a:r>
                        <a:rPr 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</a:t>
                      </a:r>
                      <a:r>
                        <a:rPr 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590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spc="-3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 </a:t>
                      </a:r>
                      <a:r>
                        <a:rPr kumimoji="0" lang="zh-TW" alt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工作項目</a:t>
                      </a:r>
                      <a:r>
                        <a:rPr kumimoji="0" lang="en-US" altLang="zh-TW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4</a:t>
                      </a:r>
                      <a:r>
                        <a:rPr kumimoji="0" lang="zh-TW" alt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G Times"/>
                        </a:rPr>
                        <a:t>的內容說明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113</a:t>
                      </a:r>
                      <a:r>
                        <a:rPr 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227356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721048D0-A19B-4467-A4BD-01532BAF9F87}"/>
              </a:ext>
            </a:extLst>
          </p:cNvPr>
          <p:cNvSpPr/>
          <p:nvPr/>
        </p:nvSpPr>
        <p:spPr>
          <a:xfrm>
            <a:off x="-1" y="5602249"/>
            <a:ext cx="6096000" cy="9740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zh-TW" altLang="zh-TW" sz="12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參考文獻</a:t>
            </a:r>
            <a:endParaRPr lang="en-US" altLang="zh-TW" sz="12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Char char="–"/>
            </a:pPr>
            <a:r>
              <a:rPr lang="en-US" altLang="zh-TW" sz="1200" dirty="0">
                <a:latin typeface="+mn-ea"/>
                <a:ea typeface="+mn-ea"/>
                <a:cs typeface="Times New Roman" panose="02020603050405020304" pitchFamily="18" charset="0"/>
              </a:rPr>
              <a:t>[1]XXXX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Char char="–"/>
            </a:pPr>
            <a:r>
              <a:rPr lang="en-US" altLang="zh-TW" sz="1200" dirty="0">
                <a:latin typeface="+mn-ea"/>
                <a:ea typeface="+mn-ea"/>
                <a:cs typeface="Times New Roman" panose="02020603050405020304" pitchFamily="18" charset="0"/>
              </a:rPr>
              <a:t>[2]XXXX</a:t>
            </a:r>
          </a:p>
        </p:txBody>
      </p:sp>
    </p:spTree>
    <p:extLst>
      <p:ext uri="{BB962C8B-B14F-4D97-AF65-F5344CB8AC3E}">
        <p14:creationId xmlns:p14="http://schemas.microsoft.com/office/powerpoint/2010/main" val="328297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">
            <a:extLst>
              <a:ext uri="{FF2B5EF4-FFF2-40B4-BE49-F238E27FC236}">
                <a16:creationId xmlns:a16="http://schemas.microsoft.com/office/drawing/2014/main" id="{E75BF9A9-114C-40ED-AFD7-6056DB3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38" y="51310"/>
            <a:ext cx="11045923" cy="94158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altLang="zh-TW" b="1" dirty="0"/>
              <a:t>FY113</a:t>
            </a:r>
            <a:r>
              <a:rPr lang="zh-TW" altLang="en-US" b="1" dirty="0"/>
              <a:t>規畫</a:t>
            </a:r>
            <a:r>
              <a:rPr lang="en-US" altLang="zh-TW" b="1" dirty="0"/>
              <a:t>(3/3)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38C898-B515-440A-B5A6-FD21E1F4EFEF}"/>
              </a:ext>
            </a:extLst>
          </p:cNvPr>
          <p:cNvSpPr/>
          <p:nvPr/>
        </p:nvSpPr>
        <p:spPr>
          <a:xfrm>
            <a:off x="8686063" y="182287"/>
            <a:ext cx="3485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依據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113</a:t>
            </a:r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規劃，補充更詳細說明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(</a:t>
            </a:r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頁數不限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)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  <p:sp>
        <p:nvSpPr>
          <p:cNvPr id="4" name="內容版面配置區 8">
            <a:extLst>
              <a:ext uri="{FF2B5EF4-FFF2-40B4-BE49-F238E27FC236}">
                <a16:creationId xmlns:a16="http://schemas.microsoft.com/office/drawing/2014/main" id="{C866F536-9CB1-4C14-9CE5-659BA621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75146"/>
            <a:ext cx="6974540" cy="567944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Collaboration</a:t>
            </a:r>
            <a:endParaRPr lang="en-US" altLang="zh-TW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分項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1(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交大做甚麼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?)</a:t>
            </a:r>
            <a:endParaRPr lang="en-US" altLang="zh-TW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分項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2(ITRI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做甚麼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6CDF19-C80A-49D5-B442-947BD352A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46112"/>
              </p:ext>
            </p:extLst>
          </p:nvPr>
        </p:nvGraphicFramePr>
        <p:xfrm>
          <a:off x="6404197" y="2202941"/>
          <a:ext cx="5465445" cy="1645034"/>
        </p:xfrm>
        <a:graphic>
          <a:graphicData uri="http://schemas.openxmlformats.org/drawingml/2006/table">
            <a:tbl>
              <a:tblPr firstRow="1" firstCol="1" bandRow="1"/>
              <a:tblGrid>
                <a:gridCol w="1821815">
                  <a:extLst>
                    <a:ext uri="{9D8B030D-6E8A-4147-A177-3AD203B41FA5}">
                      <a16:colId xmlns:a16="http://schemas.microsoft.com/office/drawing/2014/main" val="2071794066"/>
                    </a:ext>
                  </a:extLst>
                </a:gridCol>
                <a:gridCol w="1821815">
                  <a:extLst>
                    <a:ext uri="{9D8B030D-6E8A-4147-A177-3AD203B41FA5}">
                      <a16:colId xmlns:a16="http://schemas.microsoft.com/office/drawing/2014/main" val="503012821"/>
                    </a:ext>
                  </a:extLst>
                </a:gridCol>
                <a:gridCol w="1821815">
                  <a:extLst>
                    <a:ext uri="{9D8B030D-6E8A-4147-A177-3AD203B41FA5}">
                      <a16:colId xmlns:a16="http://schemas.microsoft.com/office/drawing/2014/main" val="517356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千元</a:t>
                      </a: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未稅</a:t>
                      </a:r>
                      <a:r>
                        <a:rPr lang="en-US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占比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94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人事費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97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業務費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842010" algn="ctr"/>
                          <a:tab pos="1684655" algn="r"/>
                        </a:tabLs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46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材料費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842010" algn="ctr"/>
                          <a:tab pos="1684655" algn="r"/>
                        </a:tabLs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9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管理費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085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合計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X,XXX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641728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2C72C08-DE7F-4F67-935B-BE2EE151D8B8}"/>
              </a:ext>
            </a:extLst>
          </p:cNvPr>
          <p:cNvSpPr/>
          <p:nvPr/>
        </p:nvSpPr>
        <p:spPr>
          <a:xfrm>
            <a:off x="8460674" y="1833609"/>
            <a:ext cx="1569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計畫經費需求</a:t>
            </a:r>
          </a:p>
        </p:txBody>
      </p:sp>
    </p:spTree>
    <p:extLst>
      <p:ext uri="{BB962C8B-B14F-4D97-AF65-F5344CB8AC3E}">
        <p14:creationId xmlns:p14="http://schemas.microsoft.com/office/powerpoint/2010/main" val="100739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">
            <a:extLst>
              <a:ext uri="{FF2B5EF4-FFF2-40B4-BE49-F238E27FC236}">
                <a16:creationId xmlns:a16="http://schemas.microsoft.com/office/drawing/2014/main" id="{E75BF9A9-114C-40ED-AFD7-6056DB3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38" y="51310"/>
            <a:ext cx="11045923" cy="94158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altLang="zh-TW" b="1" dirty="0"/>
              <a:t>FY114</a:t>
            </a:r>
            <a:r>
              <a:rPr lang="zh-TW" altLang="en-US" b="1" dirty="0"/>
              <a:t>規畫</a:t>
            </a:r>
            <a:endParaRPr lang="en-US" altLang="zh-TW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38C898-B515-440A-B5A6-FD21E1F4EFEF}"/>
              </a:ext>
            </a:extLst>
          </p:cNvPr>
          <p:cNvSpPr/>
          <p:nvPr/>
        </p:nvSpPr>
        <p:spPr>
          <a:xfrm>
            <a:off x="8700491" y="182287"/>
            <a:ext cx="3456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依據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3</a:t>
            </a:r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年規劃，補充更詳細說明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(</a:t>
            </a:r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頁數不限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)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  <p:sp>
        <p:nvSpPr>
          <p:cNvPr id="4" name="內容版面配置區 8">
            <a:extLst>
              <a:ext uri="{FF2B5EF4-FFF2-40B4-BE49-F238E27FC236}">
                <a16:creationId xmlns:a16="http://schemas.microsoft.com/office/drawing/2014/main" id="{C866F536-9CB1-4C14-9CE5-659BA621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75146"/>
            <a:ext cx="6974540" cy="567944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Need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一、緣起說明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針對情境設定，說明要解決什麼產業問題或技術問題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Solution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二、分項工作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]+[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三、研究架構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含圖示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)]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：解決上述的產業問題或技術問題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：解決上述的產業問題或技術問題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Differentiation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二、分項工作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]+[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三、研究架構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含圖示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)]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：相較於傳統或原先已知的技術，有甚麼優勢或好處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：相較於傳統或原先已知的技術，有甚麼優勢或好處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Benefits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肆、預期成果與效益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開發的技術，對於現有的情境應用，好處為何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論述產業上的好處，如節省人力、提高產能、降低不良率等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)?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開發的技術，可以擴散到那些應用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好處有哪些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論述產業上的好處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)?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797637-2331-4E84-AB2F-FE1CA3D98347}"/>
              </a:ext>
            </a:extLst>
          </p:cNvPr>
          <p:cNvSpPr/>
          <p:nvPr/>
        </p:nvSpPr>
        <p:spPr>
          <a:xfrm>
            <a:off x="9199602" y="28947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情境圖示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10FAD1-5EEC-4EE2-A356-BD0B7475CDC4}"/>
              </a:ext>
            </a:extLst>
          </p:cNvPr>
          <p:cNvSpPr/>
          <p:nvPr/>
        </p:nvSpPr>
        <p:spPr>
          <a:xfrm>
            <a:off x="8588189" y="5404828"/>
            <a:ext cx="2841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技術開發項目圖示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7D2D55-F240-4CDA-9C22-7841F2E02059}"/>
              </a:ext>
            </a:extLst>
          </p:cNvPr>
          <p:cNvSpPr/>
          <p:nvPr/>
        </p:nvSpPr>
        <p:spPr>
          <a:xfrm>
            <a:off x="8594311" y="20841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2000" dirty="0">
                <a:highlight>
                  <a:srgbClr val="FFFF00"/>
                </a:highlight>
                <a:latin typeface="+mn-ea"/>
                <a:ea typeface="+mn-ea"/>
              </a:rPr>
              <a:t>先不用寫</a:t>
            </a:r>
          </a:p>
        </p:txBody>
      </p:sp>
    </p:spTree>
    <p:extLst>
      <p:ext uri="{BB962C8B-B14F-4D97-AF65-F5344CB8AC3E}">
        <p14:creationId xmlns:p14="http://schemas.microsoft.com/office/powerpoint/2010/main" val="3000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標題 3">
            <a:extLst>
              <a:ext uri="{FF2B5EF4-FFF2-40B4-BE49-F238E27FC236}">
                <a16:creationId xmlns:a16="http://schemas.microsoft.com/office/drawing/2014/main" id="{E75BF9A9-114C-40ED-AFD7-6056DB3C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38" y="51310"/>
            <a:ext cx="11045923" cy="94158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altLang="zh-TW" b="1" dirty="0"/>
              <a:t>FY115</a:t>
            </a:r>
            <a:r>
              <a:rPr lang="zh-TW" altLang="en-US" b="1" dirty="0"/>
              <a:t>規畫</a:t>
            </a:r>
            <a:endParaRPr lang="en-US" altLang="zh-TW" b="1" dirty="0"/>
          </a:p>
        </p:txBody>
      </p:sp>
      <p:sp>
        <p:nvSpPr>
          <p:cNvPr id="4" name="內容版面配置區 8">
            <a:extLst>
              <a:ext uri="{FF2B5EF4-FFF2-40B4-BE49-F238E27FC236}">
                <a16:creationId xmlns:a16="http://schemas.microsoft.com/office/drawing/2014/main" id="{C866F536-9CB1-4C14-9CE5-659BA621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75146"/>
            <a:ext cx="6974540" cy="567944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Need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一、緣起說明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針對情境設定，說明要解決什麼產業問題或技術問題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Solution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二、分項工作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]+[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三、研究架構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含圖示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)]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：解決上述的產業問題或技術問題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：解決上述的產業問題或技術問題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Differentiation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二、分項工作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]+[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三、研究架構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含圖示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)]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：相較於傳統或原先已知的技術，有甚麼優勢或好處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技術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：相較於傳統或原先已知的技術，有甚麼優勢或好處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Benefits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肆、預期成果與效益</a:t>
            </a:r>
            <a:r>
              <a:rPr lang="en-US" altLang="zh-TW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]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開發的技術，對於現有的情境應用，好處為何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論述產業上的好處，如節省人力、提高產能、降低不良率等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)?</a:t>
            </a:r>
          </a:p>
          <a:p>
            <a:pPr lvl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開發的技術，可以擴散到那些應用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?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好處有哪些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論述產業上的好處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)?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797637-2331-4E84-AB2F-FE1CA3D98347}"/>
              </a:ext>
            </a:extLst>
          </p:cNvPr>
          <p:cNvSpPr/>
          <p:nvPr/>
        </p:nvSpPr>
        <p:spPr>
          <a:xfrm>
            <a:off x="9199602" y="289471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情境圖示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10FAD1-5EEC-4EE2-A356-BD0B7475CDC4}"/>
              </a:ext>
            </a:extLst>
          </p:cNvPr>
          <p:cNvSpPr/>
          <p:nvPr/>
        </p:nvSpPr>
        <p:spPr>
          <a:xfrm>
            <a:off x="8588189" y="5404828"/>
            <a:ext cx="2841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技術開發項目圖示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C4A926-60E6-4779-9FD4-F4103B7C4208}"/>
              </a:ext>
            </a:extLst>
          </p:cNvPr>
          <p:cNvSpPr/>
          <p:nvPr/>
        </p:nvSpPr>
        <p:spPr>
          <a:xfrm>
            <a:off x="8700491" y="182287"/>
            <a:ext cx="3456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依據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3</a:t>
            </a:r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年規劃，補充更詳細說明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(</a:t>
            </a:r>
            <a:r>
              <a:rPr lang="zh-TW" altLang="en-US" sz="1400" dirty="0">
                <a:highlight>
                  <a:srgbClr val="FFFF00"/>
                </a:highlight>
                <a:latin typeface="+mn-ea"/>
                <a:ea typeface="+mn-ea"/>
              </a:rPr>
              <a:t>頁數不限</a:t>
            </a:r>
            <a:r>
              <a:rPr lang="en-US" altLang="zh-TW" sz="1400" dirty="0">
                <a:highlight>
                  <a:srgbClr val="FFFF00"/>
                </a:highlight>
                <a:latin typeface="+mn-ea"/>
                <a:ea typeface="+mn-ea"/>
              </a:rPr>
              <a:t>)</a:t>
            </a:r>
            <a:endParaRPr lang="zh-TW" altLang="en-US" sz="1400" dirty="0">
              <a:highlight>
                <a:srgbClr val="FFFF00"/>
              </a:highlight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716552-8DE1-43C1-BF8E-E7501546CA1B}"/>
              </a:ext>
            </a:extLst>
          </p:cNvPr>
          <p:cNvSpPr/>
          <p:nvPr/>
        </p:nvSpPr>
        <p:spPr>
          <a:xfrm>
            <a:off x="8594311" y="20841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TW" altLang="en-US" sz="2000" dirty="0">
                <a:highlight>
                  <a:srgbClr val="FFFF00"/>
                </a:highlight>
                <a:latin typeface="+mn-ea"/>
                <a:ea typeface="+mn-ea"/>
              </a:rPr>
              <a:t>先不用寫</a:t>
            </a:r>
          </a:p>
        </p:txBody>
      </p:sp>
    </p:spTree>
    <p:extLst>
      <p:ext uri="{BB962C8B-B14F-4D97-AF65-F5344CB8AC3E}">
        <p14:creationId xmlns:p14="http://schemas.microsoft.com/office/powerpoint/2010/main" val="2666472649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11723</TotalTime>
  <Words>1935</Words>
  <Application>Microsoft Macintosh PowerPoint</Application>
  <PresentationFormat>Widescreen</PresentationFormat>
  <Paragraphs>251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Wingdings</vt:lpstr>
      <vt:lpstr>簡報內頁</vt:lpstr>
      <vt:lpstr>FY113-院級學研合作提案 人機協作無治具作業技術(1/3)</vt:lpstr>
      <vt:lpstr>全程情境規畫(FY115) 多機器人無治具組裝</vt:lpstr>
      <vt:lpstr>人機協作無治具作業技術-開發歷程</vt:lpstr>
      <vt:lpstr>PowerPoint Presentation</vt:lpstr>
      <vt:lpstr>FY113規畫(1/3)</vt:lpstr>
      <vt:lpstr>FY113規畫(2/3)</vt:lpstr>
      <vt:lpstr>FY113規畫(3/3)</vt:lpstr>
      <vt:lpstr>FY114規畫</vt:lpstr>
      <vt:lpstr>FY115規畫</vt:lpstr>
      <vt:lpstr>附件</vt:lpstr>
      <vt:lpstr>FY113-人機協作無治具作業技術(1/3)</vt:lpstr>
      <vt:lpstr>人機協作無治具作業技術-開發歷程</vt:lpstr>
      <vt:lpstr>組裝類型分析(1/2)</vt:lpstr>
      <vt:lpstr>組裝類型分析(2/2)</vt:lpstr>
    </vt:vector>
  </TitlesOfParts>
  <Company>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ITRI投影片範本B</dc:title>
  <dc:creator>ITRI</dc:creator>
  <cp:keywords>2008NewCIS</cp:keywords>
  <cp:lastModifiedBy>程登湖</cp:lastModifiedBy>
  <cp:revision>883</cp:revision>
  <cp:lastPrinted>2023-07-13T02:53:23Z</cp:lastPrinted>
  <dcterms:created xsi:type="dcterms:W3CDTF">2008-05-08T04:38:45Z</dcterms:created>
  <dcterms:modified xsi:type="dcterms:W3CDTF">2023-09-27T02:51:42Z</dcterms:modified>
</cp:coreProperties>
</file>