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6" r:id="rId2"/>
    <p:sldId id="4019" r:id="rId3"/>
    <p:sldId id="4025" r:id="rId4"/>
    <p:sldId id="4020" r:id="rId5"/>
    <p:sldId id="4008" r:id="rId6"/>
    <p:sldId id="4024" r:id="rId7"/>
    <p:sldId id="4014" r:id="rId8"/>
    <p:sldId id="282" r:id="rId9"/>
    <p:sldId id="406" r:id="rId10"/>
    <p:sldId id="4004" r:id="rId11"/>
    <p:sldId id="1321" r:id="rId12"/>
    <p:sldId id="1295" r:id="rId13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CC"/>
    <a:srgbClr val="0000FF"/>
    <a:srgbClr val="2D2D8A"/>
    <a:srgbClr val="415DBA"/>
    <a:srgbClr val="759CCB"/>
    <a:srgbClr val="A8CBDC"/>
    <a:srgbClr val="FFFFCC"/>
    <a:srgbClr val="00B2B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6336" autoAdjust="0"/>
  </p:normalViewPr>
  <p:slideViewPr>
    <p:cSldViewPr snapToGrid="0">
      <p:cViewPr varScale="1">
        <p:scale>
          <a:sx n="105" d="100"/>
          <a:sy n="105" d="100"/>
        </p:scale>
        <p:origin x="306" y="7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381" y="45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72CC4A-8A72-4F63-9AC3-CC57A94DDDA4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4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9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2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7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不適合人的</a:t>
            </a:r>
            <a:r>
              <a:rPr lang="en-US" altLang="zh-TW" dirty="0"/>
              <a:t>:</a:t>
            </a:r>
            <a:r>
              <a:rPr lang="zh-TW" altLang="en-US" dirty="0"/>
              <a:t> 勞動力大的、負荷大的，有危險性的，簡單無聊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適合人的</a:t>
            </a:r>
            <a:r>
              <a:rPr lang="en-US" altLang="zh-TW" dirty="0"/>
              <a:t>: </a:t>
            </a:r>
            <a:r>
              <a:rPr lang="zh-TW" altLang="en-US" dirty="0"/>
              <a:t>有技巧性、機器人效率不佳的、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危險性的給機器人</a:t>
            </a:r>
            <a:endParaRPr lang="en-US" altLang="zh-TW" dirty="0"/>
          </a:p>
          <a:p>
            <a:r>
              <a:rPr lang="zh-TW" altLang="en-US" dirty="0"/>
              <a:t>組裝效率的給人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5B64E-C044-4436-993F-036AA0E4C18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52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  <a:extLst/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工業技術研究院機密資料禁止複製、轉載、外流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ITRICONFIDENTIALDOCUMENTDONOTCOPYORDISTRIBUTE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19076" y="0"/>
            <a:ext cx="11159067" cy="1206500"/>
          </a:xfrm>
        </p:spPr>
        <p:txBody>
          <a:bodyPr>
            <a:normAutofit/>
          </a:bodyPr>
          <a:lstStyle>
            <a:lvl1pPr algn="ctr">
              <a:defRPr kumimoji="1" lang="zh-TW" altLang="en-US" sz="3600" kern="1200" dirty="0">
                <a:solidFill>
                  <a:srgbClr val="00B2B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527543" y="1439864"/>
            <a:ext cx="11152717" cy="4757737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250285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19076" y="0"/>
            <a:ext cx="11159067" cy="1206500"/>
          </a:xfrm>
        </p:spPr>
        <p:txBody>
          <a:bodyPr>
            <a:normAutofit/>
          </a:bodyPr>
          <a:lstStyle>
            <a:lvl1pPr algn="ctr">
              <a:defRPr kumimoji="1" lang="zh-TW" altLang="en-US" sz="3600" kern="1200" dirty="0">
                <a:solidFill>
                  <a:srgbClr val="00B2B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527543" y="1439864"/>
            <a:ext cx="11152717" cy="4757737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6964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61833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  <a:extLst/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工業技術研究院機密資料禁止複製、轉載、外流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ITRICONFIDENTIALDOCUMENTDONOTCOPYORDISTRIBUTE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8" r:id="rId2"/>
    <p:sldLayoutId id="2147483903" r:id="rId3"/>
    <p:sldLayoutId id="2147483914" r:id="rId4"/>
    <p:sldLayoutId id="2147483915" r:id="rId5"/>
    <p:sldLayoutId id="2147483904" r:id="rId6"/>
    <p:sldLayoutId id="2147483916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9" r:id="rId16"/>
    <p:sldLayoutId id="214748392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jpeg"/><Relationship Id="rId5" Type="http://schemas.openxmlformats.org/officeDocument/2006/relationships/hyperlink" Target="https://www.universal-robots.com/blog/your-questions-answered-on-cobots-in-electronics-manufacturing/" TargetMode="Externa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3790" y="2309972"/>
            <a:ext cx="8599911" cy="121920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FY113-</a:t>
            </a:r>
            <a:r>
              <a:rPr lang="zh-TW" altLang="en-US" dirty="0"/>
              <a:t>院級學研合作提案</a:t>
            </a:r>
            <a:br>
              <a:rPr lang="en-US" altLang="zh-TW" dirty="0"/>
            </a:br>
            <a:r>
              <a:rPr lang="zh-TW" altLang="en-US" dirty="0"/>
              <a:t>人機協作無治具作業技術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16D26776-E781-45A5-AA81-E91EE71813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3790" y="6274748"/>
            <a:ext cx="2788603" cy="432303"/>
          </a:xfrm>
        </p:spPr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 年 </a:t>
            </a:r>
            <a:r>
              <a:rPr lang="en-US" altLang="zh-TW" dirty="0"/>
              <a:t>03</a:t>
            </a:r>
            <a:r>
              <a:rPr lang="zh-TW" altLang="en-US" dirty="0"/>
              <a:t> 月 </a:t>
            </a:r>
            <a:r>
              <a:rPr lang="en-US" altLang="zh-TW" dirty="0"/>
              <a:t>28</a:t>
            </a:r>
            <a:r>
              <a:rPr lang="zh-TW" altLang="en-US" dirty="0"/>
              <a:t> 日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34B71B30-9D23-4F54-AF27-7A1593755AC2}"/>
              </a:ext>
            </a:extLst>
          </p:cNvPr>
          <p:cNvSpPr txBox="1">
            <a:spLocks/>
          </p:cNvSpPr>
          <p:nvPr/>
        </p:nvSpPr>
        <p:spPr bwMode="auto">
          <a:xfrm>
            <a:off x="853790" y="4767410"/>
            <a:ext cx="4861818" cy="71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TW" altLang="en-US" sz="1800" kern="0" dirty="0">
                <a:cs typeface="Times New Roman" pitchFamily="18" charset="0"/>
              </a:rPr>
              <a:t>陽明交通大學</a:t>
            </a:r>
            <a:r>
              <a:rPr kumimoji="0" lang="en-US" altLang="zh-TW" sz="1800" kern="0" dirty="0">
                <a:cs typeface="Times New Roman" pitchFamily="18" charset="0"/>
              </a:rPr>
              <a:t>_</a:t>
            </a:r>
            <a:r>
              <a:rPr kumimoji="0" lang="zh-TW" altLang="en-US" sz="1800" kern="0" dirty="0">
                <a:cs typeface="Times New Roman" pitchFamily="18" charset="0"/>
              </a:rPr>
              <a:t>機械工程學系</a:t>
            </a:r>
            <a:endParaRPr kumimoji="0" lang="en-US" altLang="zh-TW" sz="1800" kern="0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zh-TW" altLang="en-US" sz="1800" kern="0" dirty="0">
                <a:cs typeface="Times New Roman" pitchFamily="18" charset="0"/>
              </a:rPr>
              <a:t>機械所</a:t>
            </a:r>
            <a:r>
              <a:rPr kumimoji="0" lang="en-US" altLang="zh-TW" sz="1800" kern="0" dirty="0">
                <a:cs typeface="Times New Roman" pitchFamily="18" charset="0"/>
              </a:rPr>
              <a:t>_</a:t>
            </a:r>
            <a:r>
              <a:rPr lang="zh-TW" altLang="en-US" sz="1800" kern="0" dirty="0"/>
              <a:t>智慧機器人技術組</a:t>
            </a:r>
            <a:endParaRPr lang="en-US" altLang="zh-TW" sz="1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1133" y="192496"/>
            <a:ext cx="11045923" cy="697282"/>
          </a:xfrm>
        </p:spPr>
        <p:txBody>
          <a:bodyPr/>
          <a:lstStyle/>
          <a:p>
            <a:r>
              <a:rPr lang="zh-TW" altLang="en-US" b="1" dirty="0"/>
              <a:t>人機協作無治具作業技術</a:t>
            </a:r>
            <a:r>
              <a:rPr lang="en-US" altLang="zh-TW" b="1" dirty="0"/>
              <a:t>-</a:t>
            </a:r>
            <a:r>
              <a:rPr lang="zh-TW" altLang="en-US" b="1" dirty="0"/>
              <a:t>開發歷程</a:t>
            </a:r>
          </a:p>
        </p:txBody>
      </p:sp>
      <p:sp>
        <p:nvSpPr>
          <p:cNvPr id="7173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11266056" y="6573858"/>
            <a:ext cx="7620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A9212D-6406-4E12-8CC4-78DDFE99027F}" type="slidenum">
              <a:rPr lang="en-US" altLang="zh-TW" smtClean="0">
                <a:solidFill>
                  <a:schemeClr val="bg1"/>
                </a:solidFill>
                <a:ea typeface="微軟正黑體" panose="020B0604030504040204" pitchFamily="34" charset="-120"/>
              </a:rPr>
              <a:pPr/>
              <a:t>10</a:t>
            </a:fld>
            <a:endParaRPr lang="en-US" altLang="zh-TW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2D5CCE-6232-405F-9059-4026B8698941}"/>
              </a:ext>
            </a:extLst>
          </p:cNvPr>
          <p:cNvCxnSpPr>
            <a:cxnSpLocks/>
          </p:cNvCxnSpPr>
          <p:nvPr/>
        </p:nvCxnSpPr>
        <p:spPr bwMode="auto">
          <a:xfrm>
            <a:off x="135159" y="6138038"/>
            <a:ext cx="11340000" cy="269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67CF220-8672-4FCF-A67B-D444AB775B22}"/>
              </a:ext>
            </a:extLst>
          </p:cNvPr>
          <p:cNvCxnSpPr>
            <a:cxnSpLocks/>
          </p:cNvCxnSpPr>
          <p:nvPr/>
        </p:nvCxnSpPr>
        <p:spPr bwMode="auto">
          <a:xfrm>
            <a:off x="509766" y="6072641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112D16F-5078-432A-8F57-25182DF43766}"/>
              </a:ext>
            </a:extLst>
          </p:cNvPr>
          <p:cNvCxnSpPr>
            <a:cxnSpLocks/>
          </p:cNvCxnSpPr>
          <p:nvPr/>
        </p:nvCxnSpPr>
        <p:spPr bwMode="auto">
          <a:xfrm>
            <a:off x="8466575" y="6072641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C2B5555-C2CB-499C-B82C-0189988C1471}"/>
              </a:ext>
            </a:extLst>
          </p:cNvPr>
          <p:cNvCxnSpPr>
            <a:cxnSpLocks/>
          </p:cNvCxnSpPr>
          <p:nvPr/>
        </p:nvCxnSpPr>
        <p:spPr bwMode="auto">
          <a:xfrm>
            <a:off x="4235108" y="6082078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6F231DB-D9D0-409F-ABC8-584675966300}"/>
              </a:ext>
            </a:extLst>
          </p:cNvPr>
          <p:cNvSpPr/>
          <p:nvPr/>
        </p:nvSpPr>
        <p:spPr>
          <a:xfrm>
            <a:off x="1785652" y="616071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FY113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B2C7463-F274-4D17-8423-6B14BD63FF3C}"/>
              </a:ext>
            </a:extLst>
          </p:cNvPr>
          <p:cNvGrpSpPr/>
          <p:nvPr/>
        </p:nvGrpSpPr>
        <p:grpSpPr>
          <a:xfrm>
            <a:off x="4480448" y="891364"/>
            <a:ext cx="3600000" cy="3113300"/>
            <a:chOff x="4480448" y="891364"/>
            <a:chExt cx="3600000" cy="311330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435EC7C-7AEA-4FA5-B986-B30C10E2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4619" y="891364"/>
              <a:ext cx="3491658" cy="2736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758DFB6-EFCB-469F-BC66-AC88F99AB2E8}"/>
                </a:ext>
              </a:extLst>
            </p:cNvPr>
            <p:cNvSpPr/>
            <p:nvPr/>
          </p:nvSpPr>
          <p:spPr>
            <a:xfrm>
              <a:off x="4480448" y="3635332"/>
              <a:ext cx="36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雙機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人機無治具組裝系統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F7A3FA8-66D5-4C32-A221-FD3E2421AD37}"/>
              </a:ext>
            </a:extLst>
          </p:cNvPr>
          <p:cNvSpPr/>
          <p:nvPr/>
        </p:nvSpPr>
        <p:spPr>
          <a:xfrm>
            <a:off x="4534619" y="4168123"/>
            <a:ext cx="3599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雙機器人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同步控制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路徑、精度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協作機制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組裝類型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人機無治具組裝系統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81B598-ADD6-4B67-A5FD-FC81D56A7D46}"/>
              </a:ext>
            </a:extLst>
          </p:cNvPr>
          <p:cNvSpPr/>
          <p:nvPr/>
        </p:nvSpPr>
        <p:spPr>
          <a:xfrm>
            <a:off x="8385874" y="4168122"/>
            <a:ext cx="38061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協作機制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組裝類型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評估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效益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不同組裝策略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遠端操控人機協作無治具組裝系統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422A06-435A-4FAC-BF28-40314E4DB0AE}"/>
              </a:ext>
            </a:extLst>
          </p:cNvPr>
          <p:cNvSpPr/>
          <p:nvPr/>
        </p:nvSpPr>
        <p:spPr>
          <a:xfrm>
            <a:off x="587112" y="4162840"/>
            <a:ext cx="35999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智慧手爪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視覺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力覺互補系統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可重構單機器人組裝系統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AFC4E7F-49D2-4064-B094-765D9BA7F63C}"/>
              </a:ext>
            </a:extLst>
          </p:cNvPr>
          <p:cNvGrpSpPr/>
          <p:nvPr/>
        </p:nvGrpSpPr>
        <p:grpSpPr>
          <a:xfrm>
            <a:off x="509766" y="916610"/>
            <a:ext cx="3583304" cy="3105478"/>
            <a:chOff x="509766" y="916610"/>
            <a:chExt cx="3583304" cy="3105478"/>
          </a:xfrm>
        </p:grpSpPr>
        <p:pic>
          <p:nvPicPr>
            <p:cNvPr id="28" name="圖片 27" descr="https://ewh.ieee.org/soc/ras/conf/technicallycosponsored/wrs/2018/worldrobotsummit.org/en/share/images/wrc2018/image_industrial.jpg">
              <a:extLst>
                <a:ext uri="{FF2B5EF4-FFF2-40B4-BE49-F238E27FC236}">
                  <a16:creationId xmlns:a16="http://schemas.microsoft.com/office/drawing/2014/main" id="{41CC9EE9-BB26-4EEB-B18C-BF03F1B66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9"/>
            <a:stretch/>
          </p:blipFill>
          <p:spPr bwMode="auto">
            <a:xfrm>
              <a:off x="509766" y="916610"/>
              <a:ext cx="3583304" cy="2736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AC54559-37BF-476B-B0A5-5F1681853CC5}"/>
                </a:ext>
              </a:extLst>
            </p:cNvPr>
            <p:cNvSpPr/>
            <p:nvPr/>
          </p:nvSpPr>
          <p:spPr>
            <a:xfrm>
              <a:off x="892778" y="3652756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可重構單機器人組裝系統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03E25E0-CB49-49C8-92CF-BA54553A8725}"/>
              </a:ext>
            </a:extLst>
          </p:cNvPr>
          <p:cNvSpPr/>
          <p:nvPr/>
        </p:nvSpPr>
        <p:spPr>
          <a:xfrm>
            <a:off x="5980031" y="616071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FY114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2DF69-A920-462D-94F2-AEFF3821D57C}"/>
              </a:ext>
            </a:extLst>
          </p:cNvPr>
          <p:cNvSpPr/>
          <p:nvPr/>
        </p:nvSpPr>
        <p:spPr>
          <a:xfrm>
            <a:off x="9937309" y="611298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FY115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975AC8C-AD4F-4524-8354-F20FBA92AFEE}"/>
              </a:ext>
            </a:extLst>
          </p:cNvPr>
          <p:cNvGrpSpPr/>
          <p:nvPr/>
        </p:nvGrpSpPr>
        <p:grpSpPr>
          <a:xfrm>
            <a:off x="8364960" y="889778"/>
            <a:ext cx="3647152" cy="3114886"/>
            <a:chOff x="8364960" y="889778"/>
            <a:chExt cx="3647152" cy="3114886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D3765B8-4D6F-4D47-9C14-96750611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4082" y="889778"/>
              <a:ext cx="3268909" cy="2736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804B51-4346-42FB-81A1-89F9E6C6BEE5}"/>
                </a:ext>
              </a:extLst>
            </p:cNvPr>
            <p:cNvSpPr/>
            <p:nvPr/>
          </p:nvSpPr>
          <p:spPr>
            <a:xfrm>
              <a:off x="8364960" y="3635332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遠端操控人機協作無治具組裝系統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534FDFE-D71F-47D2-9EB0-A1D8BFC5D733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19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組裝類型分析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51414" y="996819"/>
            <a:ext cx="8722678" cy="3145488"/>
          </a:xfrm>
        </p:spPr>
        <p:txBody>
          <a:bodyPr/>
          <a:lstStyle/>
          <a:p>
            <a:r>
              <a:rPr lang="en-US" altLang="zh-TW" sz="2000" b="1" dirty="0">
                <a:latin typeface="+mn-ea"/>
              </a:rPr>
              <a:t>Peg-in-hole(</a:t>
            </a:r>
            <a:r>
              <a:rPr lang="zh-TW" altLang="en-US" sz="2000" b="1" dirty="0">
                <a:latin typeface="+mn-ea"/>
              </a:rPr>
              <a:t>插入</a:t>
            </a:r>
            <a:r>
              <a:rPr lang="en-US" altLang="zh-TW" sz="2000" b="1" dirty="0">
                <a:latin typeface="+mn-ea"/>
              </a:rPr>
              <a:t>)	</a:t>
            </a:r>
          </a:p>
          <a:p>
            <a:pPr lvl="1"/>
            <a:r>
              <a:rPr lang="zh-TW" altLang="zh-TW" sz="2000" dirty="0">
                <a:latin typeface="+mn-ea"/>
              </a:rPr>
              <a:t>是組裝研究的典型問題，主要是將物體（如釘子或插銷）插入適當形狀的容器</a:t>
            </a:r>
            <a:endParaRPr lang="en-US" altLang="zh-TW" sz="2000" dirty="0">
              <a:latin typeface="+mn-ea"/>
            </a:endParaRPr>
          </a:p>
          <a:p>
            <a:r>
              <a:rPr lang="en-US" altLang="zh-TW" sz="2000" b="1" dirty="0">
                <a:latin typeface="+mn-ea"/>
              </a:rPr>
              <a:t>Gear Meshing</a:t>
            </a:r>
            <a:r>
              <a:rPr lang="zh-TW" altLang="zh-TW" sz="2000" b="1" dirty="0">
                <a:latin typeface="+mn-ea"/>
              </a:rPr>
              <a:t> </a:t>
            </a:r>
            <a:r>
              <a:rPr lang="en-US" altLang="zh-TW" sz="2000" b="1" dirty="0">
                <a:latin typeface="+mn-ea"/>
              </a:rPr>
              <a:t>(</a:t>
            </a:r>
            <a:r>
              <a:rPr lang="zh-TW" altLang="zh-TW" sz="2000" b="1" dirty="0">
                <a:latin typeface="+mn-ea"/>
              </a:rPr>
              <a:t>齒輪嚙合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zh-TW" sz="2000" dirty="0">
                <a:latin typeface="+mn-ea"/>
              </a:rPr>
              <a:t>目的是在對齊自由移動組件（通常是齒輪或鏈條）的物理特徵。在組裝過程中可能會翹曲、破裂或剪切組件特徵</a:t>
            </a:r>
            <a:endParaRPr lang="en-US" altLang="zh-TW" sz="2000" dirty="0">
              <a:latin typeface="+mn-ea"/>
            </a:endParaRPr>
          </a:p>
          <a:p>
            <a:pPr lvl="0"/>
            <a:r>
              <a:rPr lang="en-US" altLang="zh-TW" sz="2000" b="1" dirty="0">
                <a:latin typeface="+mn-ea"/>
              </a:rPr>
              <a:t>Snap/Press-Fit(</a:t>
            </a:r>
            <a:r>
              <a:rPr lang="zh-TW" altLang="en-US" sz="2000" b="1" dirty="0">
                <a:latin typeface="+mn-ea"/>
              </a:rPr>
              <a:t>壓入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zh-TW" sz="2000" dirty="0">
                <a:latin typeface="+mn-ea"/>
              </a:rPr>
              <a:t>組裝動作僅用足夠的力將兩個部件推到一起，以接合卡入式凸片或壓入式連接，這種組裝在消費電子產品中很常見</a:t>
            </a:r>
            <a:endParaRPr lang="zh-TW" altLang="en-US" sz="2000" dirty="0">
              <a:latin typeface="+mn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B1FAB5E-CDBA-4C59-9256-1F13CDB48F56}"/>
              </a:ext>
            </a:extLst>
          </p:cNvPr>
          <p:cNvGrpSpPr/>
          <p:nvPr/>
        </p:nvGrpSpPr>
        <p:grpSpPr>
          <a:xfrm>
            <a:off x="371475" y="4303897"/>
            <a:ext cx="3118612" cy="1933273"/>
            <a:chOff x="6031648" y="990322"/>
            <a:chExt cx="2890535" cy="178790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F96E990-8368-4278-A3E4-119F02B0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1070" y="990322"/>
              <a:ext cx="2111693" cy="156019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FBF8BB-8261-4E26-953A-ECE483542D73}"/>
                </a:ext>
              </a:extLst>
            </p:cNvPr>
            <p:cNvSpPr/>
            <p:nvPr/>
          </p:nvSpPr>
          <p:spPr>
            <a:xfrm>
              <a:off x="6031648" y="2550519"/>
              <a:ext cx="2890535" cy="227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Peg-in-hole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是組裝研究的典型問題</a:t>
              </a:r>
              <a:endParaRPr lang="zh-TW" altLang="en-US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57060A2-2D0B-41FF-B2DD-5912C02AC86E}"/>
              </a:ext>
            </a:extLst>
          </p:cNvPr>
          <p:cNvGrpSpPr/>
          <p:nvPr/>
        </p:nvGrpSpPr>
        <p:grpSpPr>
          <a:xfrm>
            <a:off x="3758874" y="4324813"/>
            <a:ext cx="3667432" cy="2152099"/>
            <a:chOff x="5478582" y="2535906"/>
            <a:chExt cx="3667432" cy="2152099"/>
          </a:xfrm>
        </p:grpSpPr>
        <p:pic>
          <p:nvPicPr>
            <p:cNvPr id="6" name="圖片 5" descr="使用配備 3 軸手腕、2D 視覺和遠程力傳感器的 delta 型機器人進行齒輪嚙合裝配，以精確定位和匹配不同尺寸齒輪的相位（FANUC America Corporation 提供）">
              <a:extLst>
                <a:ext uri="{FF2B5EF4-FFF2-40B4-BE49-F238E27FC236}">
                  <a16:creationId xmlns:a16="http://schemas.microsoft.com/office/drawing/2014/main" id="{2E41B2D8-4F3A-4254-9695-7B74CD446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25497" y="2535906"/>
              <a:ext cx="2351543" cy="161334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5DC40A-0BFF-467C-8157-8905B28488C3}"/>
                </a:ext>
              </a:extLst>
            </p:cNvPr>
            <p:cNvSpPr/>
            <p:nvPr/>
          </p:nvSpPr>
          <p:spPr>
            <a:xfrm>
              <a:off x="5478582" y="4134007"/>
              <a:ext cx="366743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機器人</a:t>
              </a: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+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六軸力傳感器來組裝不同尺寸的齒輪</a:t>
              </a: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https://www.automate.org/industry-insights/robotic-assembly-shrinking-footprint-expanding-market</a:t>
              </a:r>
              <a:endParaRPr lang="zh-TW" altLang="en-US" sz="1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55F277-88A2-4C89-A2A4-BC757DF4738B}"/>
              </a:ext>
            </a:extLst>
          </p:cNvPr>
          <p:cNvGrpSpPr/>
          <p:nvPr/>
        </p:nvGrpSpPr>
        <p:grpSpPr>
          <a:xfrm>
            <a:off x="7506911" y="4324812"/>
            <a:ext cx="3619500" cy="2150985"/>
            <a:chOff x="5524500" y="4626010"/>
            <a:chExt cx="3619500" cy="215098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FB418-2150-4CCA-AAC6-C51ED58C1975}"/>
                </a:ext>
              </a:extLst>
            </p:cNvPr>
            <p:cNvSpPr/>
            <p:nvPr/>
          </p:nvSpPr>
          <p:spPr>
            <a:xfrm>
              <a:off x="5524500" y="6222997"/>
              <a:ext cx="36195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UR Robot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用於電子產品壓裝</a:t>
              </a: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9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  <a:hlinkClick r:id="rId5"/>
                </a:rPr>
                <a:t>https://www.universal-robots.com/blog/your-questions-answered-on-cobots-in-electronics-manufacturing/</a:t>
              </a:r>
              <a:endParaRPr lang="zh-TW" altLang="en-US" sz="9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https://www.universal-robots.com/media/1811290/your20questions20answered20on20cobots20in20electronics20manufacturing20-20header.jpg?width=1000">
              <a:extLst>
                <a:ext uri="{FF2B5EF4-FFF2-40B4-BE49-F238E27FC236}">
                  <a16:creationId xmlns:a16="http://schemas.microsoft.com/office/drawing/2014/main" id="{8852BBB9-D69A-4650-93EC-608AFC183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635" y="4626010"/>
              <a:ext cx="2824694" cy="15874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6F5BCB2-813C-4176-9C76-8ABA3F9DB569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33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組裝類型分析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8145" y="751625"/>
            <a:ext cx="8264462" cy="2699929"/>
          </a:xfrm>
        </p:spPr>
        <p:txBody>
          <a:bodyPr/>
          <a:lstStyle/>
          <a:p>
            <a:pPr lvl="0"/>
            <a:r>
              <a:rPr lang="en-US" altLang="zh-TW" sz="2000" b="1" dirty="0">
                <a:latin typeface="+mn-ea"/>
              </a:rPr>
              <a:t>Welding(</a:t>
            </a:r>
            <a:r>
              <a:rPr lang="zh-TW" altLang="en-US" sz="2000" b="1" dirty="0">
                <a:latin typeface="+mn-ea"/>
              </a:rPr>
              <a:t>焊接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en-US" sz="2000" dirty="0">
                <a:latin typeface="+mn-ea"/>
              </a:rPr>
              <a:t>是機器人最常見的組裝應用</a:t>
            </a:r>
            <a:r>
              <a:rPr lang="zh-TW" altLang="zh-TW" sz="2000" dirty="0">
                <a:latin typeface="+mn-ea"/>
              </a:rPr>
              <a:t>。相關技術有圖像處理、任務規劃、</a:t>
            </a:r>
            <a:r>
              <a:rPr lang="zh-TW" altLang="en-US" sz="2000" dirty="0">
                <a:latin typeface="+mn-ea"/>
              </a:rPr>
              <a:t>多</a:t>
            </a:r>
            <a:r>
              <a:rPr lang="zh-TW" altLang="zh-TW" sz="2000" dirty="0">
                <a:latin typeface="+mn-ea"/>
              </a:rPr>
              <a:t>機器人協作運動和路徑規劃</a:t>
            </a:r>
            <a:r>
              <a:rPr lang="zh-TW" altLang="en-US" sz="2000" dirty="0">
                <a:latin typeface="+mn-ea"/>
              </a:rPr>
              <a:t>等</a:t>
            </a:r>
            <a:endParaRPr lang="en-US" altLang="zh-TW" sz="2000" dirty="0">
              <a:latin typeface="+mn-ea"/>
            </a:endParaRPr>
          </a:p>
          <a:p>
            <a:pPr lvl="0"/>
            <a:r>
              <a:rPr lang="en-US" altLang="zh-TW" sz="2000" b="1" dirty="0">
                <a:latin typeface="+mn-ea"/>
              </a:rPr>
              <a:t>Screwing(</a:t>
            </a:r>
            <a:r>
              <a:rPr lang="zh-TW" altLang="en-US" sz="2000" b="1" dirty="0">
                <a:latin typeface="+mn-ea"/>
              </a:rPr>
              <a:t>鎖螺絲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en-US" sz="2000" dirty="0">
                <a:latin typeface="+mn-ea"/>
              </a:rPr>
              <a:t>是</a:t>
            </a:r>
            <a:r>
              <a:rPr lang="zh-TW" altLang="zh-TW" sz="2000" dirty="0">
                <a:latin typeface="+mn-ea"/>
              </a:rPr>
              <a:t>將兩個單獨的零件鎖固在一起，這是一個很常見的自動化應用</a:t>
            </a:r>
            <a:endParaRPr lang="en-US" altLang="zh-TW" sz="2000" dirty="0">
              <a:latin typeface="+mn-ea"/>
            </a:endParaRPr>
          </a:p>
          <a:p>
            <a:pPr lvl="1"/>
            <a:r>
              <a:rPr lang="zh-TW" altLang="zh-TW" sz="2000" dirty="0">
                <a:latin typeface="+mn-ea"/>
              </a:rPr>
              <a:t>常見的機器人系統配置是一隻</a:t>
            </a:r>
            <a:r>
              <a:rPr lang="en-US" altLang="zh-TW" sz="2000" dirty="0">
                <a:latin typeface="+mn-ea"/>
              </a:rPr>
              <a:t>4</a:t>
            </a:r>
            <a:r>
              <a:rPr lang="zh-TW" altLang="zh-TW" sz="2000" dirty="0">
                <a:latin typeface="+mn-ea"/>
              </a:rPr>
              <a:t>軸</a:t>
            </a:r>
            <a:r>
              <a:rPr lang="en-US" altLang="zh-TW" sz="2000" dirty="0">
                <a:latin typeface="+mn-ea"/>
              </a:rPr>
              <a:t>SCARA</a:t>
            </a:r>
            <a:r>
              <a:rPr lang="zh-TW" altLang="zh-TW" sz="2000" dirty="0">
                <a:latin typeface="+mn-ea"/>
              </a:rPr>
              <a:t>或</a:t>
            </a:r>
            <a:r>
              <a:rPr lang="en-US" altLang="zh-TW" sz="2000" dirty="0">
                <a:latin typeface="+mn-ea"/>
              </a:rPr>
              <a:t>6</a:t>
            </a:r>
            <a:r>
              <a:rPr lang="zh-TW" altLang="zh-TW" sz="2000" dirty="0">
                <a:latin typeface="+mn-ea"/>
              </a:rPr>
              <a:t>軸關節型機器人，於手臂末端安裝一把電動螺絲槍，並於手臂端或環境端安裝一個視覺伺服裝置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zh-TW" sz="2000" dirty="0">
                <a:latin typeface="+mn-ea"/>
              </a:rPr>
              <a:t>也有同時配置</a:t>
            </a:r>
            <a:r>
              <a:rPr lang="en-US" altLang="zh-TW" sz="2000" dirty="0">
                <a:latin typeface="+mn-ea"/>
              </a:rPr>
              <a:t>2</a:t>
            </a:r>
            <a:r>
              <a:rPr lang="zh-TW" altLang="zh-TW" sz="2000" dirty="0">
                <a:latin typeface="+mn-ea"/>
              </a:rPr>
              <a:t>個鏡頭</a:t>
            </a:r>
            <a:r>
              <a:rPr lang="en-US" altLang="zh-TW" sz="2000" dirty="0">
                <a:latin typeface="+mn-ea"/>
              </a:rPr>
              <a:t>)</a:t>
            </a:r>
            <a:r>
              <a:rPr lang="zh-TW" altLang="zh-TW" sz="2000" dirty="0">
                <a:latin typeface="+mn-ea"/>
              </a:rPr>
              <a:t>，用以校正機器人位置。</a:t>
            </a:r>
            <a:endParaRPr lang="zh-TW" altLang="en-US" sz="2000" dirty="0">
              <a:latin typeface="+mn-ea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95BA055-4291-499B-99C4-0BA05CC67CFE}"/>
              </a:ext>
            </a:extLst>
          </p:cNvPr>
          <p:cNvGrpSpPr/>
          <p:nvPr/>
        </p:nvGrpSpPr>
        <p:grpSpPr>
          <a:xfrm>
            <a:off x="2197103" y="3565664"/>
            <a:ext cx="4442730" cy="2953384"/>
            <a:chOff x="5825325" y="645529"/>
            <a:chExt cx="3095625" cy="2355009"/>
          </a:xfrm>
        </p:grpSpPr>
        <p:pic>
          <p:nvPicPr>
            <p:cNvPr id="4" name="Picture 2" descr="Figure 16. Illustration of FFA workcell test">
              <a:extLst>
                <a:ext uri="{FF2B5EF4-FFF2-40B4-BE49-F238E27FC236}">
                  <a16:creationId xmlns:a16="http://schemas.microsoft.com/office/drawing/2014/main" id="{5E8FDAC7-366E-473C-86D2-D85470B0F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66" b="6210"/>
            <a:stretch/>
          </p:blipFill>
          <p:spPr bwMode="auto">
            <a:xfrm>
              <a:off x="5825325" y="645529"/>
              <a:ext cx="3095625" cy="21336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CD2525-3BBD-40E7-9C66-50065FE48636}"/>
                </a:ext>
              </a:extLst>
            </p:cNvPr>
            <p:cNvSpPr/>
            <p:nvPr/>
          </p:nvSpPr>
          <p:spPr>
            <a:xfrm>
              <a:off x="6108700" y="2804203"/>
              <a:ext cx="2649907" cy="196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多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隻</a:t>
              </a: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UR Robot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用於焊接組裝</a:t>
              </a:r>
              <a:endParaRPr lang="zh-TW" altLang="en-US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204A8-F472-4045-B5E8-D7FCEFC5CC58}"/>
              </a:ext>
            </a:extLst>
          </p:cNvPr>
          <p:cNvGrpSpPr/>
          <p:nvPr/>
        </p:nvGrpSpPr>
        <p:grpSpPr>
          <a:xfrm>
            <a:off x="6792920" y="3632529"/>
            <a:ext cx="3875081" cy="2949081"/>
            <a:chOff x="5252066" y="3197753"/>
            <a:chExt cx="3875081" cy="29490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3F4954-0A36-41D9-9436-291A77E9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925" y="3197753"/>
              <a:ext cx="2976372" cy="254203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C95CAC-17B7-4B4A-9FC7-E0966F308D37}"/>
                </a:ext>
              </a:extLst>
            </p:cNvPr>
            <p:cNvSpPr/>
            <p:nvPr/>
          </p:nvSpPr>
          <p:spPr>
            <a:xfrm>
              <a:off x="5252066" y="5746724"/>
              <a:ext cx="38750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TM Robot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用於螺絲鎖固組裝</a:t>
              </a: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https://www.youtube.com/watch?v=ynzikDomKr0</a:t>
              </a:r>
              <a:endParaRPr lang="zh-TW" altLang="en-US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7CAED50-AA4B-49D8-AA29-691282938D6F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5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0F172A-1BA5-4DAC-A942-56303F56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FY113</a:t>
            </a:r>
            <a:r>
              <a:rPr lang="zh-TW" altLang="en-US" b="1" dirty="0"/>
              <a:t>驗證載具</a:t>
            </a:r>
            <a:r>
              <a:rPr lang="en-US" altLang="zh-TW" b="1" dirty="0"/>
              <a:t>-</a:t>
            </a:r>
            <a:r>
              <a:rPr lang="zh-TW" altLang="en-US" b="1" dirty="0"/>
              <a:t>正崴</a:t>
            </a:r>
            <a:r>
              <a:rPr lang="en-US" altLang="zh-TW" b="1" dirty="0"/>
              <a:t>/</a:t>
            </a:r>
            <a:r>
              <a:rPr lang="zh-TW" altLang="en-US" b="1" dirty="0"/>
              <a:t>工業機器人</a:t>
            </a:r>
            <a:endParaRPr lang="zh-TW" altLang="en-US" dirty="0"/>
          </a:p>
        </p:txBody>
      </p:sp>
      <p:pic>
        <p:nvPicPr>
          <p:cNvPr id="1026" name="Picture 2" descr="TR6-V900">
            <a:extLst>
              <a:ext uri="{FF2B5EF4-FFF2-40B4-BE49-F238E27FC236}">
                <a16:creationId xmlns:a16="http://schemas.microsoft.com/office/drawing/2014/main" id="{BE4C643D-7254-4195-9DF9-CC74F6DF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4" y="1069848"/>
            <a:ext cx="6375197" cy="455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C8B2D07-1448-4F6A-8EAC-D134E5E172C9}"/>
              </a:ext>
            </a:extLst>
          </p:cNvPr>
          <p:cNvSpPr/>
          <p:nvPr/>
        </p:nvSpPr>
        <p:spPr>
          <a:xfrm>
            <a:off x="1852" y="6243822"/>
            <a:ext cx="551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http://www.zgbenrun.com/en/jiqiren/show.php?id=52</a:t>
            </a:r>
          </a:p>
        </p:txBody>
      </p:sp>
      <p:pic>
        <p:nvPicPr>
          <p:cNvPr id="1028" name="Picture 4" descr="关节式机械手臂 TR6-V900">
            <a:extLst>
              <a:ext uri="{FF2B5EF4-FFF2-40B4-BE49-F238E27FC236}">
                <a16:creationId xmlns:a16="http://schemas.microsoft.com/office/drawing/2014/main" id="{00A4EB50-51DC-48C8-B061-82389CB8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88" y="175778"/>
            <a:ext cx="3796860" cy="64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2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0F172A-1BA5-4DAC-A942-56303F56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FY113</a:t>
            </a:r>
            <a:r>
              <a:rPr lang="zh-TW" altLang="en-US" b="1" dirty="0"/>
              <a:t>驗證載具</a:t>
            </a:r>
            <a:r>
              <a:rPr lang="en-US" altLang="zh-TW" b="1" dirty="0"/>
              <a:t>-</a:t>
            </a:r>
            <a:r>
              <a:rPr lang="zh-TW" altLang="en-US" b="1" dirty="0"/>
              <a:t>氣立</a:t>
            </a:r>
            <a:r>
              <a:rPr lang="en-US" altLang="zh-TW" b="1" dirty="0"/>
              <a:t>/</a:t>
            </a:r>
            <a:r>
              <a:rPr lang="zh-TW" altLang="en-US" b="1" dirty="0"/>
              <a:t>電動夾爪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8B2D07-1448-4F6A-8EAC-D134E5E172C9}"/>
              </a:ext>
            </a:extLst>
          </p:cNvPr>
          <p:cNvSpPr/>
          <p:nvPr/>
        </p:nvSpPr>
        <p:spPr>
          <a:xfrm>
            <a:off x="1852" y="6243822"/>
            <a:ext cx="56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https://www.chelic.com/products_Info/ProductSeries/8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25C47D-58BB-4F44-A251-4D43404B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876299"/>
            <a:ext cx="9924288" cy="53675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D8E21A-2F69-4583-9EB4-0E97553F5B67}"/>
              </a:ext>
            </a:extLst>
          </p:cNvPr>
          <p:cNvSpPr/>
          <p:nvPr/>
        </p:nvSpPr>
        <p:spPr>
          <a:xfrm>
            <a:off x="8186127" y="4301727"/>
            <a:ext cx="346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00"/>
                </a:highlight>
                <a:latin typeface="微軟正黑體"/>
                <a:ea typeface="微軟正黑體"/>
              </a:rPr>
              <a:t>要使用哪一個：需依據情境決定</a:t>
            </a:r>
          </a:p>
        </p:txBody>
      </p:sp>
    </p:spTree>
    <p:extLst>
      <p:ext uri="{BB962C8B-B14F-4D97-AF65-F5344CB8AC3E}">
        <p14:creationId xmlns:p14="http://schemas.microsoft.com/office/powerpoint/2010/main" val="21404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0F172A-1BA5-4DAC-A942-56303F56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941580"/>
          </a:xfrm>
        </p:spPr>
        <p:txBody>
          <a:bodyPr/>
          <a:lstStyle/>
          <a:p>
            <a:r>
              <a:rPr lang="en-US" altLang="zh-TW" b="1" dirty="0"/>
              <a:t>FY113</a:t>
            </a:r>
            <a:r>
              <a:rPr lang="zh-TW" altLang="en-US" b="1" dirty="0"/>
              <a:t>系統架構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3D77F2F-0339-4AAA-8477-426CA34503A0}"/>
              </a:ext>
            </a:extLst>
          </p:cNvPr>
          <p:cNvGrpSpPr/>
          <p:nvPr/>
        </p:nvGrpSpPr>
        <p:grpSpPr>
          <a:xfrm>
            <a:off x="1577204" y="1693557"/>
            <a:ext cx="9037591" cy="3470886"/>
            <a:chOff x="1285985" y="2091930"/>
            <a:chExt cx="9037591" cy="34708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6DEB46-94F3-421D-BB3E-73387F6FF815}"/>
                </a:ext>
              </a:extLst>
            </p:cNvPr>
            <p:cNvSpPr/>
            <p:nvPr/>
          </p:nvSpPr>
          <p:spPr bwMode="auto">
            <a:xfrm>
              <a:off x="5460816" y="3526647"/>
              <a:ext cx="1692998" cy="6427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dirty="0">
                  <a:latin typeface="+mn-ea"/>
                  <a:ea typeface="+mn-ea"/>
                </a:rPr>
                <a:t>正崴機器人</a:t>
              </a:r>
              <a:endParaRPr lang="en-US" altLang="zh-TW" dirty="0">
                <a:latin typeface="+mn-ea"/>
                <a:ea typeface="+mn-ea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dirty="0">
                  <a:latin typeface="+mn-ea"/>
                  <a:ea typeface="+mn-ea"/>
                </a:rPr>
                <a:t>控制器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EC179F8-0115-47D3-A8A5-1F42F9A954E6}"/>
                </a:ext>
              </a:extLst>
            </p:cNvPr>
            <p:cNvSpPr/>
            <p:nvPr/>
          </p:nvSpPr>
          <p:spPr bwMode="auto">
            <a:xfrm>
              <a:off x="8256824" y="3526647"/>
              <a:ext cx="1663950" cy="64279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dirty="0">
                  <a:latin typeface="+mn-ea"/>
                  <a:ea typeface="+mn-ea"/>
                </a:rPr>
                <a:t>正崴</a:t>
              </a:r>
              <a:endParaRPr lang="en-US" altLang="zh-TW" dirty="0">
                <a:latin typeface="+mn-ea"/>
                <a:ea typeface="+mn-ea"/>
              </a:endParaRPr>
            </a:p>
            <a:p>
              <a:pPr algn="ctr" eaLnBrk="1" hangingPunct="1"/>
              <a:r>
                <a:rPr lang="en-US" altLang="zh-TW" dirty="0">
                  <a:latin typeface="+mn-ea"/>
                  <a:ea typeface="+mn-ea"/>
                </a:rPr>
                <a:t>TCR6</a:t>
              </a:r>
              <a:r>
                <a:rPr lang="zh-TW" altLang="en-US" dirty="0">
                  <a:latin typeface="+mn-ea"/>
                  <a:ea typeface="+mn-ea"/>
                </a:rPr>
                <a:t> </a:t>
              </a:r>
              <a:r>
                <a:rPr lang="en-US" altLang="zh-TW" dirty="0">
                  <a:latin typeface="+mn-ea"/>
                  <a:ea typeface="+mn-ea"/>
                </a:rPr>
                <a:t>V900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3" name="箭號: 左-右雙向 2">
              <a:extLst>
                <a:ext uri="{FF2B5EF4-FFF2-40B4-BE49-F238E27FC236}">
                  <a16:creationId xmlns:a16="http://schemas.microsoft.com/office/drawing/2014/main" id="{E45E6982-B3ED-4ECE-A533-206135C70922}"/>
                </a:ext>
              </a:extLst>
            </p:cNvPr>
            <p:cNvSpPr/>
            <p:nvPr/>
          </p:nvSpPr>
          <p:spPr bwMode="auto">
            <a:xfrm>
              <a:off x="7153815" y="3771090"/>
              <a:ext cx="1103010" cy="153911"/>
            </a:xfrm>
            <a:prstGeom prst="left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1B7BBC-0F37-4671-BDF7-53608385F93E}"/>
                </a:ext>
              </a:extLst>
            </p:cNvPr>
            <p:cNvSpPr/>
            <p:nvPr/>
          </p:nvSpPr>
          <p:spPr>
            <a:xfrm>
              <a:off x="7114581" y="3401758"/>
              <a:ext cx="1181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 err="1">
                  <a:latin typeface="+mn-ea"/>
                  <a:ea typeface="+mn-ea"/>
                </a:rPr>
                <a:t>EtherCAT</a:t>
              </a:r>
              <a:endParaRPr lang="en-US" altLang="zh-TW" dirty="0">
                <a:latin typeface="+mn-ea"/>
                <a:ea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3597E9D-F911-43F5-AF98-5137AB3784BF}"/>
                </a:ext>
              </a:extLst>
            </p:cNvPr>
            <p:cNvSpPr/>
            <p:nvPr/>
          </p:nvSpPr>
          <p:spPr bwMode="auto">
            <a:xfrm>
              <a:off x="8256824" y="4527067"/>
              <a:ext cx="1327843" cy="64279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dirty="0">
                  <a:latin typeface="+mn-ea"/>
                  <a:ea typeface="+mn-ea"/>
                </a:rPr>
                <a:t>氣立</a:t>
              </a:r>
              <a:endParaRPr lang="en-US" altLang="zh-TW" dirty="0">
                <a:latin typeface="+mn-ea"/>
                <a:ea typeface="+mn-ea"/>
              </a:endParaRPr>
            </a:p>
            <a:p>
              <a:pPr algn="ctr" eaLnBrk="1" hangingPunct="1"/>
              <a:r>
                <a:rPr lang="zh-TW" altLang="en-US" dirty="0">
                  <a:latin typeface="+mn-ea"/>
                  <a:ea typeface="+mn-ea"/>
                </a:rPr>
                <a:t>電動夾爪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" name="箭號: 左-右雙向 18">
              <a:extLst>
                <a:ext uri="{FF2B5EF4-FFF2-40B4-BE49-F238E27FC236}">
                  <a16:creationId xmlns:a16="http://schemas.microsoft.com/office/drawing/2014/main" id="{987FDB72-16B1-4C71-B83D-C3A8C7CF1407}"/>
                </a:ext>
              </a:extLst>
            </p:cNvPr>
            <p:cNvSpPr/>
            <p:nvPr/>
          </p:nvSpPr>
          <p:spPr bwMode="auto">
            <a:xfrm rot="5400000">
              <a:off x="1837290" y="3034014"/>
              <a:ext cx="540000" cy="153911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0" name="箭號: 左-右雙向 19">
              <a:extLst>
                <a:ext uri="{FF2B5EF4-FFF2-40B4-BE49-F238E27FC236}">
                  <a16:creationId xmlns:a16="http://schemas.microsoft.com/office/drawing/2014/main" id="{C845830F-AC3C-4C39-B192-ECB84ED0B7F5}"/>
                </a:ext>
              </a:extLst>
            </p:cNvPr>
            <p:cNvSpPr/>
            <p:nvPr/>
          </p:nvSpPr>
          <p:spPr bwMode="auto">
            <a:xfrm rot="5400000">
              <a:off x="2704177" y="3031576"/>
              <a:ext cx="540000" cy="153911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D693747-F03E-46AA-980D-D286ADAEF566}"/>
                </a:ext>
              </a:extLst>
            </p:cNvPr>
            <p:cNvSpPr/>
            <p:nvPr/>
          </p:nvSpPr>
          <p:spPr bwMode="auto">
            <a:xfrm>
              <a:off x="2594398" y="2195735"/>
              <a:ext cx="755340" cy="64279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+mn-ea"/>
                  <a:ea typeface="+mn-ea"/>
                </a:rPr>
                <a:t>3D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dirty="0">
                  <a:latin typeface="+mn-ea"/>
                  <a:ea typeface="+mn-ea"/>
                </a:rPr>
                <a:t>相機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6E1A757-FBCE-4206-A8F5-81BA1E8B07F5}"/>
                </a:ext>
              </a:extLst>
            </p:cNvPr>
            <p:cNvSpPr/>
            <p:nvPr/>
          </p:nvSpPr>
          <p:spPr>
            <a:xfrm>
              <a:off x="5999953" y="4872246"/>
              <a:ext cx="2190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>
                  <a:latin typeface="+mn-ea"/>
                  <a:ea typeface="+mn-ea"/>
                </a:rPr>
                <a:t>RS232/422/485 X1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BEA6165-6E49-4C17-810F-DBEC22944948}"/>
                </a:ext>
              </a:extLst>
            </p:cNvPr>
            <p:cNvSpPr/>
            <p:nvPr/>
          </p:nvSpPr>
          <p:spPr bwMode="auto">
            <a:xfrm>
              <a:off x="1669033" y="2174946"/>
              <a:ext cx="755340" cy="64279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+mn-ea"/>
                  <a:ea typeface="+mn-ea"/>
                </a:rPr>
                <a:t>2D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dirty="0">
                  <a:latin typeface="+mn-ea"/>
                  <a:ea typeface="+mn-ea"/>
                </a:rPr>
                <a:t>相機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2EA685-CDD3-433D-96EE-4B15727A371F}"/>
                </a:ext>
              </a:extLst>
            </p:cNvPr>
            <p:cNvSpPr/>
            <p:nvPr/>
          </p:nvSpPr>
          <p:spPr bwMode="auto">
            <a:xfrm>
              <a:off x="1408176" y="2091930"/>
              <a:ext cx="2252196" cy="2425205"/>
            </a:xfrm>
            <a:prstGeom prst="rect">
              <a:avLst/>
            </a:prstGeom>
            <a:noFill/>
            <a:ln w="3810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097A9A4-46F4-487D-A9E2-90BABB3D769D}"/>
                </a:ext>
              </a:extLst>
            </p:cNvPr>
            <p:cNvSpPr/>
            <p:nvPr/>
          </p:nvSpPr>
          <p:spPr>
            <a:xfrm>
              <a:off x="1285985" y="4639486"/>
              <a:ext cx="32431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TW" altLang="en-US" dirty="0">
                  <a:highlight>
                    <a:srgbClr val="FF6600"/>
                  </a:highlight>
                  <a:latin typeface="+mn-ea"/>
                  <a:ea typeface="+mn-ea"/>
                </a:rPr>
                <a:t>可採用交大實驗室現成系統</a:t>
              </a:r>
              <a:endParaRPr lang="en-US" altLang="zh-TW" dirty="0">
                <a:highlight>
                  <a:srgbClr val="FF6600"/>
                </a:highlight>
                <a:latin typeface="+mn-ea"/>
                <a:ea typeface="+mn-ea"/>
              </a:endParaRPr>
            </a:p>
            <a:p>
              <a:pPr marL="285750" lvl="0" indent="-285750" eaLnBrk="1" hangingPunct="1">
                <a:buFont typeface="Wingdings" panose="05000000000000000000" pitchFamily="2" charset="2"/>
                <a:buChar char="Ø"/>
              </a:pPr>
              <a:r>
                <a:rPr lang="zh-TW" altLang="en-US" dirty="0">
                  <a:highlight>
                    <a:srgbClr val="FF6600"/>
                  </a:highlight>
                  <a:latin typeface="+mn-ea"/>
                  <a:ea typeface="+mn-ea"/>
                </a:rPr>
                <a:t>人機協作無治具作業控制器</a:t>
              </a:r>
              <a:endParaRPr lang="en-US" altLang="zh-TW" dirty="0">
                <a:highlight>
                  <a:srgbClr val="FF6600"/>
                </a:highlight>
                <a:latin typeface="+mn-ea"/>
                <a:ea typeface="+mn-ea"/>
              </a:endParaRPr>
            </a:p>
            <a:p>
              <a:pPr marL="285750" lvl="0" indent="-285750" eaLnBrk="1" hangingPunct="1">
                <a:buFont typeface="Wingdings" panose="05000000000000000000" pitchFamily="2" charset="2"/>
                <a:buChar char="Ø"/>
              </a:pPr>
              <a:r>
                <a:rPr lang="zh-TW" altLang="en-US" dirty="0">
                  <a:highlight>
                    <a:srgbClr val="FF6600"/>
                  </a:highlight>
                  <a:latin typeface="+mn-ea"/>
                  <a:ea typeface="+mn-ea"/>
                </a:rPr>
                <a:t>視覺系統</a:t>
              </a:r>
              <a:endParaRPr lang="en-US" altLang="zh-TW" dirty="0">
                <a:highlight>
                  <a:srgbClr val="FF6600"/>
                </a:highlight>
                <a:latin typeface="+mn-ea"/>
                <a:ea typeface="+mn-ea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6BD095-8851-4C4A-8A94-5643F6FEA2C0}"/>
                </a:ext>
              </a:extLst>
            </p:cNvPr>
            <p:cNvSpPr/>
            <p:nvPr/>
          </p:nvSpPr>
          <p:spPr bwMode="auto">
            <a:xfrm>
              <a:off x="8776343" y="4168456"/>
              <a:ext cx="365760" cy="3550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4" name="箭號: 左-上雙向 33">
              <a:extLst>
                <a:ext uri="{FF2B5EF4-FFF2-40B4-BE49-F238E27FC236}">
                  <a16:creationId xmlns:a16="http://schemas.microsoft.com/office/drawing/2014/main" id="{BC71982C-AD34-41E3-AF3F-CF84A175845E}"/>
                </a:ext>
              </a:extLst>
            </p:cNvPr>
            <p:cNvSpPr/>
            <p:nvPr/>
          </p:nvSpPr>
          <p:spPr bwMode="auto">
            <a:xfrm rot="5400000">
              <a:off x="6811641" y="3510869"/>
              <a:ext cx="787593" cy="2102773"/>
            </a:xfrm>
            <a:prstGeom prst="leftUpArrow">
              <a:avLst>
                <a:gd name="adj1" fmla="val 9946"/>
                <a:gd name="adj2" fmla="val 13171"/>
                <a:gd name="adj3" fmla="val 19624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80AE24-F61A-4DB2-A3A5-B49DC878A106}"/>
                </a:ext>
              </a:extLst>
            </p:cNvPr>
            <p:cNvSpPr/>
            <p:nvPr/>
          </p:nvSpPr>
          <p:spPr bwMode="auto">
            <a:xfrm>
              <a:off x="1472184" y="3401758"/>
              <a:ext cx="2135546" cy="9469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dirty="0">
                  <a:latin typeface="+mn-ea"/>
                  <a:ea typeface="+mn-ea"/>
                </a:rPr>
                <a:t>交大</a:t>
              </a:r>
              <a:endParaRPr lang="en-US" altLang="zh-TW" dirty="0">
                <a:latin typeface="+mn-ea"/>
                <a:ea typeface="+mn-ea"/>
              </a:endParaRPr>
            </a:p>
            <a:p>
              <a:pPr algn="ctr" eaLnBrk="1" hangingPunct="1"/>
              <a:r>
                <a:rPr lang="zh-TW" altLang="en-US" dirty="0">
                  <a:latin typeface="+mn-ea"/>
                  <a:ea typeface="+mn-ea"/>
                </a:rPr>
                <a:t>人機協作</a:t>
              </a:r>
              <a:endParaRPr lang="en-US" altLang="zh-TW" dirty="0">
                <a:latin typeface="+mn-ea"/>
                <a:ea typeface="+mn-ea"/>
              </a:endParaRPr>
            </a:p>
            <a:p>
              <a:pPr algn="ctr" eaLnBrk="1" hangingPunct="1"/>
              <a:r>
                <a:rPr lang="zh-TW" altLang="en-US" dirty="0">
                  <a:latin typeface="+mn-ea"/>
                  <a:ea typeface="+mn-ea"/>
                </a:rPr>
                <a:t>無治具作業控制器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9" name="箭號: 左-右雙向 38">
              <a:extLst>
                <a:ext uri="{FF2B5EF4-FFF2-40B4-BE49-F238E27FC236}">
                  <a16:creationId xmlns:a16="http://schemas.microsoft.com/office/drawing/2014/main" id="{EC9BDD00-97D8-4921-AF09-7346D4665E4A}"/>
                </a:ext>
              </a:extLst>
            </p:cNvPr>
            <p:cNvSpPr/>
            <p:nvPr/>
          </p:nvSpPr>
          <p:spPr bwMode="auto">
            <a:xfrm>
              <a:off x="3607730" y="3771090"/>
              <a:ext cx="1842902" cy="153911"/>
            </a:xfrm>
            <a:prstGeom prst="left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744E6E5-75D5-4639-AC5E-845E5BFB5783}"/>
                </a:ext>
              </a:extLst>
            </p:cNvPr>
            <p:cNvSpPr/>
            <p:nvPr/>
          </p:nvSpPr>
          <p:spPr>
            <a:xfrm>
              <a:off x="3815489" y="3429000"/>
              <a:ext cx="11496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 err="1">
                  <a:latin typeface="+mn-ea"/>
                  <a:ea typeface="+mn-ea"/>
                </a:rPr>
                <a:t>EtherNet</a:t>
              </a:r>
              <a:endParaRPr lang="en-US" altLang="zh-TW" dirty="0">
                <a:latin typeface="+mn-ea"/>
                <a:ea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C7254D-DCB1-4ACB-8024-72F03400D16F}"/>
                </a:ext>
              </a:extLst>
            </p:cNvPr>
            <p:cNvSpPr/>
            <p:nvPr/>
          </p:nvSpPr>
          <p:spPr bwMode="auto">
            <a:xfrm>
              <a:off x="5111468" y="3172578"/>
              <a:ext cx="5212108" cy="224067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6E685D0-6DB3-4008-B0B9-62B0AAEDE812}"/>
                </a:ext>
              </a:extLst>
            </p:cNvPr>
            <p:cNvSpPr/>
            <p:nvPr/>
          </p:nvSpPr>
          <p:spPr>
            <a:xfrm>
              <a:off x="7080245" y="2741637"/>
              <a:ext cx="10550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TW" dirty="0">
                  <a:solidFill>
                    <a:srgbClr val="000000"/>
                  </a:solidFill>
                  <a:highlight>
                    <a:srgbClr val="00FFFF"/>
                  </a:highlight>
                  <a:latin typeface="+mn-ea"/>
                  <a:ea typeface="+mn-ea"/>
                </a:rPr>
                <a:t>ITRI</a:t>
              </a:r>
              <a:r>
                <a:rPr lang="zh-TW" altLang="en-US" dirty="0">
                  <a:solidFill>
                    <a:srgbClr val="000000"/>
                  </a:solidFill>
                  <a:highlight>
                    <a:srgbClr val="00FFFF"/>
                  </a:highlight>
                  <a:latin typeface="+mn-ea"/>
                  <a:ea typeface="+mn-ea"/>
                </a:rPr>
                <a:t>提供</a:t>
              </a:r>
              <a:endParaRPr lang="en-US" altLang="zh-TW" dirty="0">
                <a:solidFill>
                  <a:srgbClr val="000000"/>
                </a:solidFill>
                <a:highlight>
                  <a:srgbClr val="00FFFF"/>
                </a:highlight>
                <a:latin typeface="+mn-ea"/>
                <a:ea typeface="+mn-ea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9CA42D4-4851-49FC-94AF-FE1498CDA923}"/>
                </a:ext>
              </a:extLst>
            </p:cNvPr>
            <p:cNvSpPr/>
            <p:nvPr/>
          </p:nvSpPr>
          <p:spPr>
            <a:xfrm>
              <a:off x="9136465" y="41684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+mn-ea"/>
                  <a:ea typeface="+mn-ea"/>
                </a:rPr>
                <a:t>機構介面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02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0F172A-1BA5-4DAC-A942-56303F56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703268"/>
          </a:xfrm>
        </p:spPr>
        <p:txBody>
          <a:bodyPr/>
          <a:lstStyle/>
          <a:p>
            <a:r>
              <a:rPr lang="en-US" altLang="zh-TW" b="1" dirty="0"/>
              <a:t>FY113</a:t>
            </a:r>
            <a:r>
              <a:rPr lang="zh-TW" altLang="en-US" b="1" dirty="0"/>
              <a:t>展示情境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C51152-E396-46E0-8F62-989AC4902F34}"/>
              </a:ext>
            </a:extLst>
          </p:cNvPr>
          <p:cNvSpPr/>
          <p:nvPr/>
        </p:nvSpPr>
        <p:spPr>
          <a:xfrm>
            <a:off x="4232914" y="5211271"/>
            <a:ext cx="3518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單機無治具組裝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玩具類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如樂高積木組裝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3" name="Picture 2" descr="Building a LEGO Robot Arm, to Help Me Build LEGO - YouTube">
            <a:extLst>
              <a:ext uri="{FF2B5EF4-FFF2-40B4-BE49-F238E27FC236}">
                <a16:creationId xmlns:a16="http://schemas.microsoft.com/office/drawing/2014/main" id="{83A35A77-69FB-43DD-98F6-1384F814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29" y="1142725"/>
            <a:ext cx="7230630" cy="406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6CFB801-064F-48B4-8707-BC891A728DC0}"/>
              </a:ext>
            </a:extLst>
          </p:cNvPr>
          <p:cNvSpPr/>
          <p:nvPr/>
        </p:nvSpPr>
        <p:spPr>
          <a:xfrm>
            <a:off x="7564335" y="5345943"/>
            <a:ext cx="3155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00"/>
                </a:highlight>
                <a:latin typeface="微軟正黑體"/>
                <a:ea typeface="微軟正黑體"/>
              </a:rPr>
              <a:t>展示情境，需要更明確</a:t>
            </a:r>
          </a:p>
        </p:txBody>
      </p:sp>
    </p:spTree>
    <p:extLst>
      <p:ext uri="{BB962C8B-B14F-4D97-AF65-F5344CB8AC3E}">
        <p14:creationId xmlns:p14="http://schemas.microsoft.com/office/powerpoint/2010/main" val="365227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0F172A-1BA5-4DAC-A942-56303F56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FY113</a:t>
            </a:r>
            <a:r>
              <a:rPr lang="zh-TW" altLang="en-US" b="1" dirty="0"/>
              <a:t>交付內容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457EAD-5C8D-441F-B4D7-48D115015530}"/>
              </a:ext>
            </a:extLst>
          </p:cNvPr>
          <p:cNvSpPr txBox="1"/>
          <p:nvPr/>
        </p:nvSpPr>
        <p:spPr>
          <a:xfrm>
            <a:off x="768729" y="1057835"/>
            <a:ext cx="8751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+mn-ea"/>
                <a:ea typeface="+mn-ea"/>
              </a:rPr>
              <a:t>期中報告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份</a:t>
            </a:r>
            <a:r>
              <a:rPr lang="en-US" altLang="zh-TW" dirty="0">
                <a:latin typeface="+mn-ea"/>
                <a:ea typeface="+mn-ea"/>
              </a:rPr>
              <a:t>(</a:t>
            </a:r>
            <a:r>
              <a:rPr lang="zh-TW" altLang="en-US" dirty="0">
                <a:latin typeface="+mn-ea"/>
                <a:ea typeface="+mn-ea"/>
              </a:rPr>
              <a:t>依合約規定</a:t>
            </a:r>
            <a:r>
              <a:rPr lang="en-US" altLang="zh-TW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+mn-ea"/>
                <a:ea typeface="+mn-ea"/>
              </a:rPr>
              <a:t>結案報告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份</a:t>
            </a:r>
            <a:r>
              <a:rPr lang="en-US" altLang="zh-TW" dirty="0">
                <a:latin typeface="+mn-ea"/>
                <a:ea typeface="+mn-ea"/>
              </a:rPr>
              <a:t>(</a:t>
            </a:r>
            <a:r>
              <a:rPr lang="zh-TW" altLang="en-US" dirty="0">
                <a:latin typeface="+mn-ea"/>
                <a:ea typeface="+mn-ea"/>
              </a:rPr>
              <a:t>依合約規定</a:t>
            </a:r>
            <a:r>
              <a:rPr lang="en-US" altLang="zh-TW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+mn-ea"/>
                <a:ea typeface="+mn-ea"/>
              </a:rPr>
              <a:t>研討會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篇</a:t>
            </a:r>
            <a:r>
              <a:rPr lang="en-US" altLang="zh-TW" dirty="0">
                <a:latin typeface="+mn-ea"/>
                <a:ea typeface="+mn-ea"/>
              </a:rPr>
              <a:t>(113/12/31</a:t>
            </a:r>
            <a:r>
              <a:rPr lang="zh-TW" altLang="en-US" dirty="0">
                <a:latin typeface="+mn-ea"/>
                <a:ea typeface="+mn-ea"/>
              </a:rPr>
              <a:t>前發表，工研院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位同仁列最後作者</a:t>
            </a:r>
            <a:r>
              <a:rPr lang="en-US" altLang="zh-TW" dirty="0">
                <a:latin typeface="+mn-ea"/>
                <a:ea typeface="+mn-ea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  <a:ea typeface="+mn-ea"/>
              </a:rPr>
              <a:t>FY114</a:t>
            </a:r>
            <a:r>
              <a:rPr lang="zh-TW" altLang="en-US" dirty="0">
                <a:latin typeface="+mn-ea"/>
                <a:ea typeface="+mn-ea"/>
              </a:rPr>
              <a:t>發表國外機器人期刊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篇</a:t>
            </a:r>
            <a:endParaRPr lang="en-US" altLang="zh-TW" dirty="0">
              <a:latin typeface="+mn-ea"/>
              <a:ea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n-ea"/>
                <a:ea typeface="+mn-ea"/>
              </a:rPr>
              <a:t>114/12/31</a:t>
            </a:r>
            <a:r>
              <a:rPr lang="zh-TW" altLang="en-US" dirty="0">
                <a:latin typeface="+mn-ea"/>
                <a:ea typeface="+mn-ea"/>
              </a:rPr>
              <a:t>前發表</a:t>
            </a:r>
            <a:endParaRPr lang="en-US" altLang="zh-TW" dirty="0">
              <a:latin typeface="+mn-ea"/>
              <a:ea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ea typeface="+mn-ea"/>
              </a:rPr>
              <a:t>工研院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位同仁列最後作者</a:t>
            </a:r>
            <a:endParaRPr lang="en-US" altLang="zh-TW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+mn-ea"/>
                <a:ea typeface="+mn-ea"/>
              </a:rPr>
              <a:t>展示情境中，機器人應用開發程式，包含</a:t>
            </a:r>
            <a:endParaRPr lang="en-US" altLang="zh-TW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+mn-ea"/>
                <a:ea typeface="+mn-ea"/>
              </a:rPr>
              <a:t>程式架構說明文件</a:t>
            </a:r>
            <a:endParaRPr lang="en-US" altLang="zh-TW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  <a:ea typeface="+mn-ea"/>
              </a:rPr>
              <a:t>Library</a:t>
            </a:r>
            <a:r>
              <a:rPr lang="zh-TW" altLang="en-US" dirty="0">
                <a:latin typeface="+mn-ea"/>
                <a:ea typeface="+mn-ea"/>
              </a:rPr>
              <a:t>或現成套件</a:t>
            </a:r>
            <a:endParaRPr lang="en-US" altLang="zh-TW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  <a:ea typeface="+mn-ea"/>
              </a:rPr>
              <a:t>source code(C/C++)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+mn-ea"/>
                <a:ea typeface="+mn-ea"/>
              </a:rPr>
              <a:t>其他必要的說明文件或資料</a:t>
            </a:r>
            <a:endParaRPr lang="en-US" altLang="zh-TW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9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1133" y="192496"/>
            <a:ext cx="11045923" cy="697282"/>
          </a:xfrm>
        </p:spPr>
        <p:txBody>
          <a:bodyPr/>
          <a:lstStyle/>
          <a:p>
            <a:r>
              <a:rPr lang="zh-TW" altLang="en-US" b="1" dirty="0"/>
              <a:t>人機協作無治具作業技術</a:t>
            </a:r>
            <a:r>
              <a:rPr lang="en-US" altLang="zh-TW" b="1" dirty="0"/>
              <a:t>-</a:t>
            </a:r>
            <a:r>
              <a:rPr lang="zh-TW" altLang="en-US" b="1" dirty="0"/>
              <a:t>開發歷程</a:t>
            </a:r>
          </a:p>
        </p:txBody>
      </p:sp>
      <p:sp>
        <p:nvSpPr>
          <p:cNvPr id="7173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11266056" y="6573858"/>
            <a:ext cx="7620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A9212D-6406-4E12-8CC4-78DDFE99027F}" type="slidenum">
              <a:rPr lang="en-US" altLang="zh-TW" smtClean="0">
                <a:solidFill>
                  <a:schemeClr val="bg1"/>
                </a:solidFill>
                <a:ea typeface="微軟正黑體" panose="020B0604030504040204" pitchFamily="34" charset="-120"/>
              </a:rPr>
              <a:pPr/>
              <a:t>7</a:t>
            </a:fld>
            <a:endParaRPr lang="en-US" altLang="zh-TW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2D5CCE-6232-405F-9059-4026B8698941}"/>
              </a:ext>
            </a:extLst>
          </p:cNvPr>
          <p:cNvCxnSpPr>
            <a:cxnSpLocks/>
          </p:cNvCxnSpPr>
          <p:nvPr/>
        </p:nvCxnSpPr>
        <p:spPr bwMode="auto">
          <a:xfrm>
            <a:off x="1597" y="5706522"/>
            <a:ext cx="11340000" cy="269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67CF220-8672-4FCF-A67B-D444AB775B22}"/>
              </a:ext>
            </a:extLst>
          </p:cNvPr>
          <p:cNvCxnSpPr>
            <a:cxnSpLocks/>
          </p:cNvCxnSpPr>
          <p:nvPr/>
        </p:nvCxnSpPr>
        <p:spPr bwMode="auto">
          <a:xfrm>
            <a:off x="376204" y="5641125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112D16F-5078-432A-8F57-25182DF43766}"/>
              </a:ext>
            </a:extLst>
          </p:cNvPr>
          <p:cNvCxnSpPr>
            <a:cxnSpLocks/>
          </p:cNvCxnSpPr>
          <p:nvPr/>
        </p:nvCxnSpPr>
        <p:spPr bwMode="auto">
          <a:xfrm>
            <a:off x="8333013" y="5641125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C2B5555-C2CB-499C-B82C-0189988C1471}"/>
              </a:ext>
            </a:extLst>
          </p:cNvPr>
          <p:cNvCxnSpPr>
            <a:cxnSpLocks/>
          </p:cNvCxnSpPr>
          <p:nvPr/>
        </p:nvCxnSpPr>
        <p:spPr bwMode="auto">
          <a:xfrm>
            <a:off x="4101546" y="5650562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6F231DB-D9D0-409F-ABC8-584675966300}"/>
              </a:ext>
            </a:extLst>
          </p:cNvPr>
          <p:cNvSpPr/>
          <p:nvPr/>
        </p:nvSpPr>
        <p:spPr>
          <a:xfrm>
            <a:off x="1652090" y="5729203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FY113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58DFB6-EFCB-469F-BC66-AC88F99AB2E8}"/>
              </a:ext>
            </a:extLst>
          </p:cNvPr>
          <p:cNvSpPr/>
          <p:nvPr/>
        </p:nvSpPr>
        <p:spPr>
          <a:xfrm>
            <a:off x="4162438" y="3095811"/>
            <a:ext cx="36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雙機無治具組裝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家具類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如椅子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7A3FA8-66D5-4C32-A221-FD3E2421AD37}"/>
              </a:ext>
            </a:extLst>
          </p:cNvPr>
          <p:cNvSpPr/>
          <p:nvPr/>
        </p:nvSpPr>
        <p:spPr>
          <a:xfrm>
            <a:off x="4401057" y="3931813"/>
            <a:ext cx="3599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雙機器人路徑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性、精度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1mm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雙機器人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自動產生組裝工序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零件數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81B598-ADD6-4B67-A5FD-FC81D56A7D46}"/>
              </a:ext>
            </a:extLst>
          </p:cNvPr>
          <p:cNvSpPr/>
          <p:nvPr/>
        </p:nvSpPr>
        <p:spPr>
          <a:xfrm>
            <a:off x="8252312" y="3931812"/>
            <a:ext cx="380612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AMR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最佳化，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自動產生組裝工序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(for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遠端人機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延遲控制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力感回饋機制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422A06-435A-4FAC-BF28-40314E4DB0AE}"/>
              </a:ext>
            </a:extLst>
          </p:cNvPr>
          <p:cNvSpPr/>
          <p:nvPr/>
        </p:nvSpPr>
        <p:spPr>
          <a:xfrm>
            <a:off x="453550" y="3926530"/>
            <a:ext cx="35999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自動辨識工件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最佳化夾持評估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視覺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力覺互補系統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C54559-37BF-476B-B0A5-5F1681853CC5}"/>
              </a:ext>
            </a:extLst>
          </p:cNvPr>
          <p:cNvSpPr/>
          <p:nvPr/>
        </p:nvSpPr>
        <p:spPr>
          <a:xfrm>
            <a:off x="237333" y="3090665"/>
            <a:ext cx="3518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單機無治具組裝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玩具類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如樂高積木組裝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3E25E0-CB49-49C8-92CF-BA54553A8725}"/>
              </a:ext>
            </a:extLst>
          </p:cNvPr>
          <p:cNvSpPr/>
          <p:nvPr/>
        </p:nvSpPr>
        <p:spPr>
          <a:xfrm>
            <a:off x="5846469" y="5729203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FY114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2DF69-A920-462D-94F2-AEFF3821D57C}"/>
              </a:ext>
            </a:extLst>
          </p:cNvPr>
          <p:cNvSpPr/>
          <p:nvPr/>
        </p:nvSpPr>
        <p:spPr>
          <a:xfrm>
            <a:off x="9803747" y="5681473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FY115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04B51-4346-42FB-81A1-89F9E6C6BEE5}"/>
              </a:ext>
            </a:extLst>
          </p:cNvPr>
          <p:cNvSpPr/>
          <p:nvPr/>
        </p:nvSpPr>
        <p:spPr>
          <a:xfrm>
            <a:off x="7762438" y="3086958"/>
            <a:ext cx="4132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人機無治具遠端組裝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設備類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分段式零件組裝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；大型家具類，如桌子組裝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a.ylib.com/news/images/SM199_016.jpg">
            <a:extLst>
              <a:ext uri="{FF2B5EF4-FFF2-40B4-BE49-F238E27FC236}">
                <a16:creationId xmlns:a16="http://schemas.microsoft.com/office/drawing/2014/main" id="{1A1CF6C1-874A-4654-AD1E-D4D5D57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57" y="1115811"/>
            <a:ext cx="3420657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234422-EE6B-47F2-990F-23D09A62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895" y="1115811"/>
            <a:ext cx="2914485" cy="1980000"/>
          </a:xfrm>
          <a:prstGeom prst="rect">
            <a:avLst/>
          </a:prstGeom>
        </p:spPr>
      </p:pic>
      <p:pic>
        <p:nvPicPr>
          <p:cNvPr id="1026" name="Picture 2" descr="Building a LEGO Robot Arm, to Help Me Build LEGO - YouTube">
            <a:extLst>
              <a:ext uri="{FF2B5EF4-FFF2-40B4-BE49-F238E27FC236}">
                <a16:creationId xmlns:a16="http://schemas.microsoft.com/office/drawing/2014/main" id="{07F29A83-54CA-4261-9C3B-B5B1C724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" y="1106958"/>
            <a:ext cx="351886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19FA2B-2AB2-4F48-A494-BF2E9F4AF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303" y="1074260"/>
            <a:ext cx="270534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133" y="2890139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zh-TW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17130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b="1" dirty="0"/>
              <a:t>FY113-</a:t>
            </a:r>
            <a:r>
              <a:rPr lang="zh-TW" altLang="en-US" b="1" dirty="0"/>
              <a:t>人機協作無治具作業技術</a:t>
            </a:r>
            <a:r>
              <a:rPr lang="en-US" altLang="zh-TW" b="1" dirty="0"/>
              <a:t>(1/3)</a:t>
            </a:r>
          </a:p>
        </p:txBody>
      </p:sp>
      <p:sp>
        <p:nvSpPr>
          <p:cNvPr id="37" name="內容版面配置區 8">
            <a:extLst>
              <a:ext uri="{FF2B5EF4-FFF2-40B4-BE49-F238E27FC236}">
                <a16:creationId xmlns:a16="http://schemas.microsoft.com/office/drawing/2014/main" id="{C565AFA5-D25E-45F1-B7B8-C905722B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567944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Need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在現有的生產製造中，夾治具扮演極為重要腳色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共通性問題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隨著製造品項的增加，廠商對於夾治具的管理極為困擾</a:t>
            </a:r>
            <a:r>
              <a:rPr lang="en-US" altLang="zh-TW" sz="2000" dirty="0">
                <a:solidFill>
                  <a:srgbClr val="222222"/>
                </a:solidFill>
                <a:latin typeface="+mn-ea"/>
              </a:rPr>
              <a:t>[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數量龐大、佔空間、專人管理</a:t>
            </a:r>
            <a:r>
              <a:rPr lang="en-US" altLang="zh-TW" sz="2000" dirty="0">
                <a:solidFill>
                  <a:srgbClr val="222222"/>
                </a:solidFill>
                <a:latin typeface="+mn-ea"/>
              </a:rPr>
              <a:t>]</a:t>
            </a:r>
            <a:r>
              <a:rPr lang="zh-TW" altLang="en-US" sz="2000" u="sng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Solution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智慧手爪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：整合感測器和致動器，可夾取不規則物體，並主動調變抓取點的夾緊力或位置</a:t>
            </a:r>
            <a:endParaRPr lang="en-US" altLang="zh-TW" sz="2000" dirty="0">
              <a:solidFill>
                <a:srgbClr val="222222"/>
              </a:solidFill>
              <a:latin typeface="+mn-ea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視覺</a:t>
            </a:r>
            <a:r>
              <a:rPr lang="en-US" altLang="zh-TW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力覺互補系統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：估測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不規則物體的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夾取點及夾取力量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仿生化的力感知回饋控制，克服單靠視覺有遮蔽與死角問題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Differentiation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相較傳統的機器人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固定夾治具，本案開發的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機器人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可視為</a:t>
            </a:r>
            <a:r>
              <a:rPr kumimoji="0" lang="zh-TW" altLang="zh-TW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動態夾具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可任意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定位和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控制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零件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可重構機器人系統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，完成更複雜的組裝程序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Benefits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省去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夾治具成本</a:t>
            </a:r>
            <a:r>
              <a:rPr lang="zh-TW" altLang="en-US" sz="20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，約占總系統成本的 </a:t>
            </a:r>
            <a:r>
              <a:rPr lang="en-US" altLang="zh-TW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10-20%</a:t>
            </a:r>
            <a:r>
              <a:rPr lang="zh-TW" altLang="en-US" sz="20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可應用於螺絲鎖固、壓裝、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Peg-in-hole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、齒輪嚙合等組裝工序，讓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機器人擴大用途，減少人力需求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，應用產業包含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3C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、航太、金屬加工、水五金、手工具等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D7621-BF70-4380-8D45-8BA84615D3BB}"/>
              </a:ext>
            </a:extLst>
          </p:cNvPr>
          <p:cNvSpPr/>
          <p:nvPr/>
        </p:nvSpPr>
        <p:spPr>
          <a:xfrm>
            <a:off x="6499856" y="6304591"/>
            <a:ext cx="4032835" cy="297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056" lvl="1" indent="0" algn="just">
              <a:lnSpc>
                <a:spcPts val="1650"/>
              </a:lnSpc>
              <a:spcBef>
                <a:spcPts val="900"/>
              </a:spcBef>
              <a:buNone/>
            </a:pP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預期論文與專利數：專利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案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件、國際論文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篇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11837BF-32D7-4B29-A413-EA18CB2134DD}"/>
              </a:ext>
            </a:extLst>
          </p:cNvPr>
          <p:cNvGrpSpPr/>
          <p:nvPr/>
        </p:nvGrpSpPr>
        <p:grpSpPr>
          <a:xfrm>
            <a:off x="7006720" y="3614866"/>
            <a:ext cx="2339103" cy="2318554"/>
            <a:chOff x="7448260" y="3581401"/>
            <a:chExt cx="2339103" cy="2318554"/>
          </a:xfrm>
        </p:grpSpPr>
        <p:pic>
          <p:nvPicPr>
            <p:cNvPr id="39" name="圖片 38" descr="快板組裝">
              <a:extLst>
                <a:ext uri="{FF2B5EF4-FFF2-40B4-BE49-F238E27FC236}">
                  <a16:creationId xmlns:a16="http://schemas.microsoft.com/office/drawing/2014/main" id="{457CAA60-0DC3-4ECF-88A2-66010819EA71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7" r="14145"/>
            <a:stretch/>
          </p:blipFill>
          <p:spPr bwMode="auto">
            <a:xfrm>
              <a:off x="7448260" y="3581401"/>
              <a:ext cx="2339103" cy="19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D2DA5D-8B49-4BF6-920E-9A562580A6D8}"/>
                </a:ext>
              </a:extLst>
            </p:cNvPr>
            <p:cNvSpPr/>
            <p:nvPr/>
          </p:nvSpPr>
          <p:spPr>
            <a:xfrm>
              <a:off x="7557264" y="5561401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機器人組裝</a:t>
              </a:r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銷釘插入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5E9D95C7-E057-4F9A-BCA0-6DA17BE7AFF7}"/>
              </a:ext>
            </a:extLst>
          </p:cNvPr>
          <p:cNvGrpSpPr/>
          <p:nvPr/>
        </p:nvGrpSpPr>
        <p:grpSpPr>
          <a:xfrm>
            <a:off x="9920509" y="1145680"/>
            <a:ext cx="1891553" cy="2096775"/>
            <a:chOff x="9929474" y="775145"/>
            <a:chExt cx="1891553" cy="2096775"/>
          </a:xfrm>
        </p:grpSpPr>
        <p:pic>
          <p:nvPicPr>
            <p:cNvPr id="9" name="圖片 6">
              <a:extLst>
                <a:ext uri="{FF2B5EF4-FFF2-40B4-BE49-F238E27FC236}">
                  <a16:creationId xmlns:a16="http://schemas.microsoft.com/office/drawing/2014/main" id="{F3AA825C-8117-4647-960F-738211D6C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2476" y="775145"/>
              <a:ext cx="1125703" cy="15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E627FD8-5E28-410E-BCDD-B1DAC354E715}"/>
                </a:ext>
              </a:extLst>
            </p:cNvPr>
            <p:cNvSpPr/>
            <p:nvPr/>
          </p:nvSpPr>
          <p:spPr>
            <a:xfrm>
              <a:off x="9929474" y="2287145"/>
              <a:ext cx="18915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3-Finger, 5-DOF Adaptive Gripper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10BCDF63-147B-499D-A178-808BEFDAD546}"/>
              </a:ext>
            </a:extLst>
          </p:cNvPr>
          <p:cNvGrpSpPr/>
          <p:nvPr/>
        </p:nvGrpSpPr>
        <p:grpSpPr>
          <a:xfrm>
            <a:off x="7397876" y="1145681"/>
            <a:ext cx="2189084" cy="2096774"/>
            <a:chOff x="7406841" y="775146"/>
            <a:chExt cx="2189084" cy="2096774"/>
          </a:xfrm>
        </p:grpSpPr>
        <p:pic>
          <p:nvPicPr>
            <p:cNvPr id="8" name="內容版面配置區 4">
              <a:extLst>
                <a:ext uri="{FF2B5EF4-FFF2-40B4-BE49-F238E27FC236}">
                  <a16:creationId xmlns:a16="http://schemas.microsoft.com/office/drawing/2014/main" id="{1C4B21C8-6E2D-4DDF-A58D-26F17F874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775146"/>
              <a:ext cx="1688880" cy="15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2ADB95-AD42-4F87-A95D-3A4AE5B9F4AE}"/>
                </a:ext>
              </a:extLst>
            </p:cNvPr>
            <p:cNvSpPr/>
            <p:nvPr/>
          </p:nvSpPr>
          <p:spPr>
            <a:xfrm>
              <a:off x="7406841" y="2287145"/>
              <a:ext cx="21890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3-Finger Adaptive Robot Gripper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FCFCD8F-B479-4818-AAA6-BD020BFA3E28}"/>
              </a:ext>
            </a:extLst>
          </p:cNvPr>
          <p:cNvGrpSpPr/>
          <p:nvPr/>
        </p:nvGrpSpPr>
        <p:grpSpPr>
          <a:xfrm>
            <a:off x="9568736" y="3614866"/>
            <a:ext cx="2593181" cy="2318554"/>
            <a:chOff x="9568736" y="3614866"/>
            <a:chExt cx="2593181" cy="2318554"/>
          </a:xfrm>
        </p:grpSpPr>
        <p:pic>
          <p:nvPicPr>
            <p:cNvPr id="13" name="圖片 12" descr="https://ewh.ieee.org/soc/ras/conf/technicallycosponsored/wrs/2018/worldrobotsummit.org/en/share/images/wrc2018/image_industrial.jpg">
              <a:extLst>
                <a:ext uri="{FF2B5EF4-FFF2-40B4-BE49-F238E27FC236}">
                  <a16:creationId xmlns:a16="http://schemas.microsoft.com/office/drawing/2014/main" id="{71B31AC2-90E8-47E5-A351-976793D2F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9"/>
            <a:stretch/>
          </p:blipFill>
          <p:spPr bwMode="auto">
            <a:xfrm>
              <a:off x="9568736" y="3614866"/>
              <a:ext cx="2593181" cy="19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477175-C118-46E8-B886-9A88DE463FB9}"/>
                </a:ext>
              </a:extLst>
            </p:cNvPr>
            <p:cNvSpPr/>
            <p:nvPr/>
          </p:nvSpPr>
          <p:spPr>
            <a:xfrm>
              <a:off x="9690563" y="5594866"/>
              <a:ext cx="2326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機器人組裝</a:t>
              </a:r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對齊與插入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0F0B408-EC3F-4C62-AF6C-8F6DD02DAE27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73476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</TotalTime>
  <Words>1198</Words>
  <Application>Microsoft Office PowerPoint</Application>
  <PresentationFormat>寬螢幕</PresentationFormat>
  <Paragraphs>140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Symbol</vt:lpstr>
      <vt:lpstr>Times New Roman</vt:lpstr>
      <vt:lpstr>Wingdings</vt:lpstr>
      <vt:lpstr>簡報內頁</vt:lpstr>
      <vt:lpstr>FY113-院級學研合作提案 人機協作無治具作業技術(1/3)</vt:lpstr>
      <vt:lpstr>FY113驗證載具-正崴/工業機器人</vt:lpstr>
      <vt:lpstr>FY113驗證載具-氣立/電動夾爪</vt:lpstr>
      <vt:lpstr>FY113系統架構</vt:lpstr>
      <vt:lpstr>FY113展示情境</vt:lpstr>
      <vt:lpstr>FY113交付內容</vt:lpstr>
      <vt:lpstr>人機協作無治具作業技術-開發歷程</vt:lpstr>
      <vt:lpstr>附件</vt:lpstr>
      <vt:lpstr>FY113-人機協作無治具作業技術(1/3)</vt:lpstr>
      <vt:lpstr>人機協作無治具作業技術-開發歷程</vt:lpstr>
      <vt:lpstr>組裝類型分析(1/2)</vt:lpstr>
      <vt:lpstr>組裝類型分析(2/2)</vt:lpstr>
    </vt:vector>
  </TitlesOfParts>
  <Company>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ITRI投影片範本B</dc:title>
  <dc:creator>ITRI</dc:creator>
  <cp:keywords>2008NewCIS</cp:keywords>
  <cp:lastModifiedBy>蕭欽奇</cp:lastModifiedBy>
  <cp:revision>880</cp:revision>
  <cp:lastPrinted>2023-07-13T02:53:23Z</cp:lastPrinted>
  <dcterms:created xsi:type="dcterms:W3CDTF">2008-05-08T04:38:45Z</dcterms:created>
  <dcterms:modified xsi:type="dcterms:W3CDTF">2024-03-28T03:33:17Z</dcterms:modified>
</cp:coreProperties>
</file>