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97" r:id="rId5"/>
    <p:sldId id="269" r:id="rId6"/>
    <p:sldId id="270" r:id="rId7"/>
    <p:sldId id="271" r:id="rId8"/>
    <p:sldId id="256" r:id="rId9"/>
    <p:sldId id="257" r:id="rId10"/>
    <p:sldId id="259" r:id="rId11"/>
    <p:sldId id="264" r:id="rId12"/>
    <p:sldId id="265" r:id="rId13"/>
    <p:sldId id="266" r:id="rId14"/>
    <p:sldId id="260" r:id="rId15"/>
    <p:sldId id="261" r:id="rId16"/>
    <p:sldId id="262" r:id="rId17"/>
    <p:sldId id="267" r:id="rId18"/>
    <p:sldId id="268" r:id="rId19"/>
    <p:sldId id="273" r:id="rId20"/>
    <p:sldId id="272" r:id="rId21"/>
    <p:sldId id="305" r:id="rId22"/>
    <p:sldId id="306" r:id="rId23"/>
    <p:sldId id="307" r:id="rId24"/>
    <p:sldId id="309" r:id="rId25"/>
    <p:sldId id="308" r:id="rId26"/>
    <p:sldId id="304" r:id="rId27"/>
    <p:sldId id="310" r:id="rId28"/>
    <p:sldId id="311" r:id="rId29"/>
    <p:sldId id="294" r:id="rId30"/>
    <p:sldId id="295" r:id="rId31"/>
    <p:sldId id="296" r:id="rId32"/>
    <p:sldId id="298" r:id="rId33"/>
    <p:sldId id="30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메인 메뉴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13684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3131656" y="2597657"/>
              <a:ext cx="583646" cy="33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7580254" y="1578217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3100471" y="2565385"/>
              <a:ext cx="685263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도감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2799627" y="3175860"/>
            <a:ext cx="1253767" cy="1399869"/>
            <a:chOff x="1553381" y="14774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1553381" y="14774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4912" y="15765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1859017" y="26247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585736" y="3175860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86329" y="5717768"/>
            <a:ext cx="32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888659"/>
            <a:ext cx="354138" cy="993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767995" y="304931"/>
            <a:ext cx="3510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창 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조합 레시피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인벤토리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8317219" y="3746902"/>
            <a:ext cx="1500831" cy="38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 flipH="1">
            <a:off x="2016600" y="4211814"/>
            <a:ext cx="1068100" cy="3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85249" y="4508277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V="1">
            <a:off x="8607561" y="1384525"/>
            <a:ext cx="1063215" cy="102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9533714" y="1179595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0B4780-6091-425B-AE42-292084D5403B}"/>
              </a:ext>
            </a:extLst>
          </p:cNvPr>
          <p:cNvGrpSpPr/>
          <p:nvPr/>
        </p:nvGrpSpPr>
        <p:grpSpPr>
          <a:xfrm>
            <a:off x="5123527" y="3175860"/>
            <a:ext cx="1253767" cy="1399869"/>
            <a:chOff x="2745996" y="1420023"/>
            <a:chExt cx="1315556" cy="17022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B7DC4C-09C1-4E17-8BAD-D28E85F435FA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FBB4568-12B9-4437-99CC-B6A49251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69686-1CB4-42DB-9AB0-12CF5633EB51}"/>
                </a:ext>
              </a:extLst>
            </p:cNvPr>
            <p:cNvSpPr txBox="1"/>
            <p:nvPr/>
          </p:nvSpPr>
          <p:spPr>
            <a:xfrm>
              <a:off x="2969742" y="2542148"/>
              <a:ext cx="912461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히로인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기본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FAF6-811C-45F2-BD83-45A2CE137669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</a:t>
            </a:r>
            <a:r>
              <a:rPr lang="ko-KR" altLang="en-US" dirty="0"/>
              <a:t> 창 진입 시 디폴트로 전부 흑백 상태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4AA5E2-6246-4025-B740-AEF8BDE5EC11}"/>
              </a:ext>
            </a:extLst>
          </p:cNvPr>
          <p:cNvCxnSpPr>
            <a:cxnSpLocks/>
          </p:cNvCxnSpPr>
          <p:nvPr/>
        </p:nvCxnSpPr>
        <p:spPr>
          <a:xfrm flipV="1">
            <a:off x="6686457" y="259572"/>
            <a:ext cx="1366162" cy="144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69B2A-6483-4728-BB6F-AEBFD62CA3B0}"/>
              </a:ext>
            </a:extLst>
          </p:cNvPr>
          <p:cNvSpPr/>
          <p:nvPr/>
        </p:nvSpPr>
        <p:spPr>
          <a:xfrm>
            <a:off x="3993160" y="1241567"/>
            <a:ext cx="2944536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15F58C-6A7F-4495-B08F-6B436AFD11BB}"/>
              </a:ext>
            </a:extLst>
          </p:cNvPr>
          <p:cNvCxnSpPr>
            <a:cxnSpLocks/>
          </p:cNvCxnSpPr>
          <p:nvPr/>
        </p:nvCxnSpPr>
        <p:spPr>
          <a:xfrm>
            <a:off x="8918224" y="4548236"/>
            <a:ext cx="1154857" cy="17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5370CE-3B1D-458F-A491-7E1F3D98F8B4}"/>
              </a:ext>
            </a:extLst>
          </p:cNvPr>
          <p:cNvSpPr txBox="1"/>
          <p:nvPr/>
        </p:nvSpPr>
        <p:spPr>
          <a:xfrm>
            <a:off x="10073081" y="4623099"/>
            <a:ext cx="157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배경 이미지 삽입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AFE9E-D101-494D-98DB-FFD33F5C8B10}"/>
              </a:ext>
            </a:extLst>
          </p:cNvPr>
          <p:cNvSpPr txBox="1"/>
          <p:nvPr/>
        </p:nvSpPr>
        <p:spPr>
          <a:xfrm>
            <a:off x="8008378" y="78244"/>
            <a:ext cx="3575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선택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왼쪽부터 </a:t>
            </a:r>
            <a:r>
              <a:rPr lang="ko-KR" altLang="en-US" sz="1100" dirty="0" err="1"/>
              <a:t>채아람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한소원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고은혜</a:t>
            </a:r>
            <a:r>
              <a:rPr lang="ko-KR" altLang="en-US" sz="1100" dirty="0"/>
              <a:t> 순으로 나열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선택하고 있지 않은 캐릭터는 흑색 필터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히로인의</a:t>
            </a:r>
            <a:r>
              <a:rPr lang="ko-KR" altLang="en-US" sz="1100" dirty="0"/>
              <a:t> 일러스트는 절반만 보여줌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인터렉션으로</a:t>
            </a:r>
            <a:r>
              <a:rPr lang="ko-KR" altLang="en-US" sz="1100" dirty="0"/>
              <a:t> 진행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4945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마우스 오버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3993160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4092457" y="1408581"/>
            <a:ext cx="882215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4974672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5073969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5956184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055481" y="1408581"/>
            <a:ext cx="882215" cy="321451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FB336-14F9-42AB-ABBC-360878B71202}"/>
              </a:ext>
            </a:extLst>
          </p:cNvPr>
          <p:cNvCxnSpPr>
            <a:cxnSpLocks/>
          </p:cNvCxnSpPr>
          <p:nvPr/>
        </p:nvCxnSpPr>
        <p:spPr>
          <a:xfrm flipV="1">
            <a:off x="4533564" y="565741"/>
            <a:ext cx="1258485" cy="145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66238-3B59-4931-B8FD-528706CFFCC9}"/>
              </a:ext>
            </a:extLst>
          </p:cNvPr>
          <p:cNvSpPr txBox="1"/>
          <p:nvPr/>
        </p:nvSpPr>
        <p:spPr>
          <a:xfrm>
            <a:off x="5792049" y="370632"/>
            <a:ext cx="509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마우스 오버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커서가 캐릭터 위에 위치 할 때 커서에 있는 캐릭터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캐릭터에서 마우스 커서가 벗어나면 다시 흑백으로 돌아옴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F5096-962A-496C-A195-14C725BA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13" y="2127034"/>
            <a:ext cx="262007" cy="26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0D4DE6-236B-42B9-9FF0-07E222AB501F}"/>
              </a:ext>
            </a:extLst>
          </p:cNvPr>
          <p:cNvSpPr txBox="1"/>
          <p:nvPr/>
        </p:nvSpPr>
        <p:spPr>
          <a:xfrm>
            <a:off x="1186328" y="5717768"/>
            <a:ext cx="528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마우스 클릭 시 아코디언 슬라이드로 펼쳐짐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96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57E09-3E7A-4EC8-B4DC-C50F82DEFDB3}"/>
              </a:ext>
            </a:extLst>
          </p:cNvPr>
          <p:cNvSpPr/>
          <p:nvPr/>
        </p:nvSpPr>
        <p:spPr>
          <a:xfrm>
            <a:off x="2357382" y="1241568"/>
            <a:ext cx="4420922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597590-F9E6-40E0-BA24-80F0171B4D71}"/>
              </a:ext>
            </a:extLst>
          </p:cNvPr>
          <p:cNvCxnSpPr>
            <a:cxnSpLocks/>
          </p:cNvCxnSpPr>
          <p:nvPr/>
        </p:nvCxnSpPr>
        <p:spPr>
          <a:xfrm>
            <a:off x="6208074" y="4528709"/>
            <a:ext cx="1452445" cy="83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4AA-A7B7-47FD-A984-E13D09FB4FDE}"/>
              </a:ext>
            </a:extLst>
          </p:cNvPr>
          <p:cNvSpPr txBox="1"/>
          <p:nvPr/>
        </p:nvSpPr>
        <p:spPr>
          <a:xfrm>
            <a:off x="7691713" y="5143623"/>
            <a:ext cx="311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펼쳐진 캐릭터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아코디언 슬라이드 연출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좌측으로 펼쳐지면서 정보 텍스트 창 출력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06BA04-9BB0-4979-A780-8F771BFF0700}"/>
              </a:ext>
            </a:extLst>
          </p:cNvPr>
          <p:cNvCxnSpPr>
            <a:cxnSpLocks/>
          </p:cNvCxnSpPr>
          <p:nvPr/>
        </p:nvCxnSpPr>
        <p:spPr>
          <a:xfrm flipH="1">
            <a:off x="1233164" y="2763231"/>
            <a:ext cx="2101793" cy="48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E2A2AD-08D1-459F-A5EE-37678D25180B}"/>
              </a:ext>
            </a:extLst>
          </p:cNvPr>
          <p:cNvSpPr txBox="1"/>
          <p:nvPr/>
        </p:nvSpPr>
        <p:spPr>
          <a:xfrm>
            <a:off x="153871" y="3341251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E17AB0-57BE-49C8-9282-4040A2D53DC2}"/>
              </a:ext>
            </a:extLst>
          </p:cNvPr>
          <p:cNvCxnSpPr>
            <a:cxnSpLocks/>
          </p:cNvCxnSpPr>
          <p:nvPr/>
        </p:nvCxnSpPr>
        <p:spPr>
          <a:xfrm flipV="1">
            <a:off x="6221301" y="608556"/>
            <a:ext cx="578261" cy="94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17440-CC3E-44E0-BE30-BE341385A675}"/>
              </a:ext>
            </a:extLst>
          </p:cNvPr>
          <p:cNvSpPr txBox="1"/>
          <p:nvPr/>
        </p:nvSpPr>
        <p:spPr>
          <a:xfrm>
            <a:off x="6773237" y="464292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이름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1F8BA6-AD88-4636-8B8D-94B7F37DF670}"/>
              </a:ext>
            </a:extLst>
          </p:cNvPr>
          <p:cNvCxnSpPr>
            <a:cxnSpLocks/>
          </p:cNvCxnSpPr>
          <p:nvPr/>
        </p:nvCxnSpPr>
        <p:spPr>
          <a:xfrm flipH="1">
            <a:off x="4953415" y="2934194"/>
            <a:ext cx="279584" cy="20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4CD-6917-4778-BBEA-059D1C911A49}"/>
              </a:ext>
            </a:extLst>
          </p:cNvPr>
          <p:cNvSpPr txBox="1"/>
          <p:nvPr/>
        </p:nvSpPr>
        <p:spPr>
          <a:xfrm>
            <a:off x="3625026" y="4938033"/>
            <a:ext cx="2423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설명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캐릭터의 간략 소개 텍스트</a:t>
            </a:r>
            <a:endParaRPr lang="en-US" altLang="ko-KR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19FB6C-D25F-46B4-9954-DD7C097B84C0}"/>
              </a:ext>
            </a:extLst>
          </p:cNvPr>
          <p:cNvSpPr/>
          <p:nvPr/>
        </p:nvSpPr>
        <p:spPr>
          <a:xfrm>
            <a:off x="6787110" y="1241567"/>
            <a:ext cx="2658894" cy="354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A6C6-17C7-49EB-89FA-585375236CA0}"/>
              </a:ext>
            </a:extLst>
          </p:cNvPr>
          <p:cNvCxnSpPr>
            <a:cxnSpLocks/>
          </p:cNvCxnSpPr>
          <p:nvPr/>
        </p:nvCxnSpPr>
        <p:spPr>
          <a:xfrm flipV="1">
            <a:off x="8568625" y="1554114"/>
            <a:ext cx="1193755" cy="451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6F6E3-B629-498A-8B7D-E569EF139EE0}"/>
              </a:ext>
            </a:extLst>
          </p:cNvPr>
          <p:cNvSpPr txBox="1"/>
          <p:nvPr/>
        </p:nvSpPr>
        <p:spPr>
          <a:xfrm>
            <a:off x="9834618" y="1405346"/>
            <a:ext cx="23183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다른 캐릭터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상태여도 다른 캐릭터 위에 마우스 커서가 올라가면 흑백 필터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클릭으로 다른 캐릭터 선택 시 슬라이드로 캐릭터가 변경</a:t>
            </a:r>
            <a:endParaRPr lang="en-US" altLang="ko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2031-CF36-4296-9F77-EA48646CD1E9}"/>
              </a:ext>
            </a:extLst>
          </p:cNvPr>
          <p:cNvSpPr txBox="1"/>
          <p:nvPr/>
        </p:nvSpPr>
        <p:spPr>
          <a:xfrm>
            <a:off x="982394" y="5773330"/>
            <a:ext cx="528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코멘트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한번 더 클릭 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현재 상태에서 </a:t>
            </a:r>
            <a:r>
              <a:rPr lang="en-US" altLang="ko-KR" dirty="0">
                <a:solidFill>
                  <a:srgbClr val="FF0000"/>
                </a:solidFill>
              </a:rPr>
              <a:t>esc </a:t>
            </a:r>
            <a:r>
              <a:rPr lang="ko-KR" altLang="en-US" dirty="0">
                <a:solidFill>
                  <a:srgbClr val="FF0000"/>
                </a:solidFill>
              </a:rPr>
              <a:t>시 슬라이드 닫힘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400163-D738-4261-8C21-BF89C49AE5B7}"/>
              </a:ext>
            </a:extLst>
          </p:cNvPr>
          <p:cNvSpPr/>
          <p:nvPr/>
        </p:nvSpPr>
        <p:spPr>
          <a:xfrm>
            <a:off x="2390861" y="1241569"/>
            <a:ext cx="4387443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287"/>
          <a:stretch/>
        </p:blipFill>
        <p:spPr>
          <a:xfrm>
            <a:off x="2599217" y="1408581"/>
            <a:ext cx="1393943" cy="3214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6778305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25"/>
          <a:stretch/>
        </p:blipFill>
        <p:spPr>
          <a:xfrm>
            <a:off x="6877602" y="1408581"/>
            <a:ext cx="882215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759817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7859114" y="1408581"/>
            <a:ext cx="882215" cy="32145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75466A-805B-4A5B-A2F6-7BACDA965E44}"/>
              </a:ext>
            </a:extLst>
          </p:cNvPr>
          <p:cNvSpPr/>
          <p:nvPr/>
        </p:nvSpPr>
        <p:spPr>
          <a:xfrm>
            <a:off x="4309536" y="1408581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DA9D-F462-4BF9-92E7-7F726DA70C4A}"/>
              </a:ext>
            </a:extLst>
          </p:cNvPr>
          <p:cNvSpPr txBox="1"/>
          <p:nvPr/>
        </p:nvSpPr>
        <p:spPr>
          <a:xfrm>
            <a:off x="5073559" y="1442191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38FD1C-E19B-42B2-9DB5-F59030856A4F}"/>
              </a:ext>
            </a:extLst>
          </p:cNvPr>
          <p:cNvCxnSpPr/>
          <p:nvPr/>
        </p:nvCxnSpPr>
        <p:spPr>
          <a:xfrm>
            <a:off x="4264305" y="1979802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7AC22-856F-450C-B3DC-A26F7F37F889}"/>
              </a:ext>
            </a:extLst>
          </p:cNvPr>
          <p:cNvSpPr txBox="1"/>
          <p:nvPr/>
        </p:nvSpPr>
        <p:spPr>
          <a:xfrm>
            <a:off x="4309536" y="2055303"/>
            <a:ext cx="2116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글월 고등학교 </a:t>
            </a:r>
            <a:r>
              <a:rPr lang="en-US" altLang="ko-KR" sz="1100" dirty="0"/>
              <a:t>1</a:t>
            </a:r>
            <a:r>
              <a:rPr lang="ko-KR" altLang="en-US" sz="1100" dirty="0"/>
              <a:t>학년으로 주인공의 후배</a:t>
            </a:r>
            <a:r>
              <a:rPr lang="en-US" altLang="ko-KR" sz="1100" dirty="0"/>
              <a:t>….</a:t>
            </a:r>
            <a:r>
              <a:rPr lang="ko-KR" altLang="en-US" sz="1100" dirty="0"/>
              <a:t>대략적인 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885F68-9715-41CA-A667-FFF0F3062D04}"/>
              </a:ext>
            </a:extLst>
          </p:cNvPr>
          <p:cNvCxnSpPr/>
          <p:nvPr/>
        </p:nvCxnSpPr>
        <p:spPr>
          <a:xfrm>
            <a:off x="4264305" y="4286774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1563FA1-B2A0-42B0-981B-BA3C183F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806" y="2581284"/>
            <a:ext cx="262007" cy="26200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5444B88-01F0-4F0D-A9FF-EF1F817E6B6C}"/>
              </a:ext>
            </a:extLst>
          </p:cNvPr>
          <p:cNvSpPr/>
          <p:nvPr/>
        </p:nvSpPr>
        <p:spPr>
          <a:xfrm>
            <a:off x="7269061" y="2536723"/>
            <a:ext cx="490755" cy="3657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창에 마우스 오버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0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슬라이드 중 캐릭터 선택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A4A74-60B2-4191-A258-F4B428E8B0E9}"/>
              </a:ext>
            </a:extLst>
          </p:cNvPr>
          <p:cNvSpPr/>
          <p:nvPr/>
        </p:nvSpPr>
        <p:spPr>
          <a:xfrm>
            <a:off x="3140207" y="124283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052CD-CB15-4D49-AA11-888409975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4" r="-3105"/>
          <a:stretch/>
        </p:blipFill>
        <p:spPr>
          <a:xfrm>
            <a:off x="4162469" y="1408581"/>
            <a:ext cx="1274858" cy="32145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29548-C815-4CE2-ABCA-239DF3DC2BD7}"/>
              </a:ext>
            </a:extLst>
          </p:cNvPr>
          <p:cNvSpPr/>
          <p:nvPr/>
        </p:nvSpPr>
        <p:spPr>
          <a:xfrm>
            <a:off x="7970986" y="1241569"/>
            <a:ext cx="98151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552164-6262-4809-A55B-D59681DA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8070283" y="1408581"/>
            <a:ext cx="882215" cy="3214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8D23EB4-5C49-4CC4-9B6E-9E26EF8C08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채아람이</a:t>
            </a:r>
            <a:r>
              <a:rPr lang="ko-KR" altLang="en-US" dirty="0"/>
              <a:t> 슬라이드 돼있는 상태에서 </a:t>
            </a:r>
            <a:r>
              <a:rPr lang="ko-KR" altLang="en-US" dirty="0" err="1"/>
              <a:t>한소원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5029D11-4F81-42BE-A210-708B9D26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37525"/>
          <a:stretch/>
        </p:blipFill>
        <p:spPr>
          <a:xfrm>
            <a:off x="3189856" y="1408581"/>
            <a:ext cx="882215" cy="321451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37AECE-C841-4C26-BA54-E2F05457ED53}"/>
              </a:ext>
            </a:extLst>
          </p:cNvPr>
          <p:cNvSpPr/>
          <p:nvPr/>
        </p:nvSpPr>
        <p:spPr>
          <a:xfrm>
            <a:off x="5554300" y="1461676"/>
            <a:ext cx="2242854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B19E5-F4C6-4967-A85E-BEC4FB75508C}"/>
              </a:ext>
            </a:extLst>
          </p:cNvPr>
          <p:cNvSpPr txBox="1"/>
          <p:nvPr/>
        </p:nvSpPr>
        <p:spPr>
          <a:xfrm>
            <a:off x="6318323" y="1495286"/>
            <a:ext cx="89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한소원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EEED9B-CF18-4D3D-BF6B-17DC29532619}"/>
              </a:ext>
            </a:extLst>
          </p:cNvPr>
          <p:cNvCxnSpPr/>
          <p:nvPr/>
        </p:nvCxnSpPr>
        <p:spPr>
          <a:xfrm>
            <a:off x="5509069" y="2032897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42E61F-20BE-4121-8290-55B2C78380C4}"/>
              </a:ext>
            </a:extLst>
          </p:cNvPr>
          <p:cNvSpPr txBox="1"/>
          <p:nvPr/>
        </p:nvSpPr>
        <p:spPr>
          <a:xfrm>
            <a:off x="5554300" y="2108398"/>
            <a:ext cx="211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r>
              <a:rPr lang="ko-KR" altLang="en-US" sz="1100" dirty="0"/>
              <a:t> 설명</a:t>
            </a:r>
            <a:r>
              <a:rPr lang="en-US" altLang="ko-KR" sz="1100" dirty="0"/>
              <a:t>..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EAF13C5-D9D6-4F6C-8730-398F9152026D}"/>
              </a:ext>
            </a:extLst>
          </p:cNvPr>
          <p:cNvCxnSpPr/>
          <p:nvPr/>
        </p:nvCxnSpPr>
        <p:spPr>
          <a:xfrm>
            <a:off x="5509069" y="4339869"/>
            <a:ext cx="2374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정보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6591055" y="2199799"/>
            <a:ext cx="136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나이 </a:t>
            </a:r>
            <a:r>
              <a:rPr lang="en-US" altLang="ko-KR" sz="1050" dirty="0"/>
              <a:t>: 17</a:t>
            </a:r>
          </a:p>
          <a:p>
            <a:r>
              <a:rPr lang="ko-KR" altLang="en-US" sz="1050" dirty="0"/>
              <a:t>생일 </a:t>
            </a:r>
            <a:r>
              <a:rPr lang="en-US" altLang="ko-KR" sz="1050" dirty="0"/>
              <a:t>: 7</a:t>
            </a:r>
            <a:r>
              <a:rPr lang="ko-KR" altLang="en-US" sz="1050" dirty="0"/>
              <a:t>월 </a:t>
            </a:r>
            <a:r>
              <a:rPr lang="en-US" altLang="ko-KR" sz="1050" dirty="0"/>
              <a:t>8</a:t>
            </a:r>
            <a:r>
              <a:rPr lang="ko-KR" altLang="en-US" sz="1050" dirty="0"/>
              <a:t>일</a:t>
            </a:r>
            <a:endParaRPr lang="en-US" altLang="ko-KR" sz="1050" dirty="0"/>
          </a:p>
          <a:p>
            <a:r>
              <a:rPr lang="ko-KR" altLang="en-US" sz="1050" dirty="0"/>
              <a:t>신장 </a:t>
            </a:r>
            <a:r>
              <a:rPr lang="en-US" altLang="ko-KR" sz="1050" dirty="0"/>
              <a:t>: 165 cm</a:t>
            </a:r>
          </a:p>
          <a:p>
            <a:r>
              <a:rPr lang="ko-KR" altLang="en-US" sz="1050" dirty="0"/>
              <a:t>체중 </a:t>
            </a:r>
            <a:r>
              <a:rPr lang="en-US" altLang="ko-KR" sz="1050" dirty="0"/>
              <a:t>:  53 Kg</a:t>
            </a:r>
            <a:endParaRPr lang="ko-KR" altLang="en-US" sz="1050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>
            <a:off x="8945861" y="3216979"/>
            <a:ext cx="325914" cy="204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378678" y="3029196"/>
            <a:ext cx="671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성격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378678" y="3038614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EFB0DF-660B-4416-9249-A1B135A511A1}"/>
              </a:ext>
            </a:extLst>
          </p:cNvPr>
          <p:cNvSpPr txBox="1"/>
          <p:nvPr/>
        </p:nvSpPr>
        <p:spPr>
          <a:xfrm>
            <a:off x="6381761" y="3237123"/>
            <a:ext cx="257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먼서</a:t>
            </a:r>
            <a:r>
              <a:rPr lang="ko-KR" altLang="en-US" sz="800" dirty="0"/>
              <a:t> 서슴없이 다가오며 장난도 치는 것을 좋아한다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밝고</a:t>
            </a:r>
            <a:r>
              <a:rPr lang="en-US" altLang="ko-KR" sz="800" dirty="0"/>
              <a:t>, </a:t>
            </a:r>
            <a:r>
              <a:rPr lang="ko-KR" altLang="en-US" sz="800" dirty="0"/>
              <a:t>털털하기 때문에 기분 전환이 빠른 편이다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유홰하고</a:t>
            </a:r>
            <a:r>
              <a:rPr lang="ko-KR" altLang="en-US" sz="800" dirty="0"/>
              <a:t> 쾌활해서 주위에 있으면 밝은 기분이 든다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400274" y="3787832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405015" y="3819044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좋아하는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403001" y="4032329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춤</a:t>
            </a:r>
            <a:r>
              <a:rPr lang="en-US" altLang="ko-KR" sz="800" dirty="0"/>
              <a:t>, </a:t>
            </a:r>
            <a:r>
              <a:rPr lang="ko-KR" altLang="en-US" sz="800" dirty="0"/>
              <a:t>단 디저트</a:t>
            </a:r>
            <a:r>
              <a:rPr lang="en-US" altLang="ko-KR" sz="800" dirty="0"/>
              <a:t>, </a:t>
            </a:r>
            <a:r>
              <a:rPr lang="ko-KR" altLang="en-US" sz="800" dirty="0"/>
              <a:t>영화</a:t>
            </a:r>
            <a:r>
              <a:rPr lang="en-US" altLang="ko-KR" sz="800" dirty="0"/>
              <a:t>, </a:t>
            </a:r>
            <a:r>
              <a:rPr lang="ko-KR" altLang="en-US" sz="800" dirty="0"/>
              <a:t>만화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된 상태에서 클릭으로 들어오는 상세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슬라이드 </a:t>
            </a:r>
            <a:r>
              <a:rPr lang="ko-KR" altLang="en-US" dirty="0" err="1"/>
              <a:t>씬에서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</a:t>
            </a:r>
            <a:r>
              <a:rPr lang="ko-KR" altLang="en-US" dirty="0" err="1"/>
              <a:t>인아웃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BBAD49-2436-41C6-9159-A304F90F7C1F}"/>
              </a:ext>
            </a:extLst>
          </p:cNvPr>
          <p:cNvCxnSpPr>
            <a:cxnSpLocks/>
          </p:cNvCxnSpPr>
          <p:nvPr/>
        </p:nvCxnSpPr>
        <p:spPr>
          <a:xfrm flipH="1">
            <a:off x="1544296" y="2694806"/>
            <a:ext cx="2154446" cy="46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077CD-08F3-492C-879F-E971969BC29B}"/>
              </a:ext>
            </a:extLst>
          </p:cNvPr>
          <p:cNvSpPr txBox="1"/>
          <p:nvPr/>
        </p:nvSpPr>
        <p:spPr>
          <a:xfrm>
            <a:off x="130274" y="3072887"/>
            <a:ext cx="231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일러스트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캐릭터 전신 일러스트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슬라이드 창과 동일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A78183-83A7-4D6B-8324-4ADFD4646DE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00411" y="474102"/>
            <a:ext cx="471751" cy="11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5F7939-1588-43A7-96A4-DB01F3AFD643}"/>
              </a:ext>
            </a:extLst>
          </p:cNvPr>
          <p:cNvSpPr txBox="1"/>
          <p:nvPr/>
        </p:nvSpPr>
        <p:spPr>
          <a:xfrm>
            <a:off x="9172162" y="343297"/>
            <a:ext cx="2318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69C313-9641-427C-8E93-C84140AA7520}"/>
              </a:ext>
            </a:extLst>
          </p:cNvPr>
          <p:cNvCxnSpPr>
            <a:cxnSpLocks/>
          </p:cNvCxnSpPr>
          <p:nvPr/>
        </p:nvCxnSpPr>
        <p:spPr>
          <a:xfrm flipV="1">
            <a:off x="8586699" y="1828566"/>
            <a:ext cx="1324217" cy="7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4310DD-212C-4272-993A-CE47EF8AD39E}"/>
              </a:ext>
            </a:extLst>
          </p:cNvPr>
          <p:cNvSpPr txBox="1"/>
          <p:nvPr/>
        </p:nvSpPr>
        <p:spPr>
          <a:xfrm>
            <a:off x="9932621" y="1567472"/>
            <a:ext cx="231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신상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 테이블 참조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6C3CA4-2026-4036-9A0F-0C5F87555954}"/>
              </a:ext>
            </a:extLst>
          </p:cNvPr>
          <p:cNvCxnSpPr>
            <a:cxnSpLocks/>
          </p:cNvCxnSpPr>
          <p:nvPr/>
        </p:nvCxnSpPr>
        <p:spPr>
          <a:xfrm flipV="1">
            <a:off x="9052250" y="3072887"/>
            <a:ext cx="739305" cy="23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519AB9-474C-4EE9-B4BC-2DD7B0A5DBC3}"/>
              </a:ext>
            </a:extLst>
          </p:cNvPr>
          <p:cNvSpPr txBox="1"/>
          <p:nvPr/>
        </p:nvSpPr>
        <p:spPr>
          <a:xfrm>
            <a:off x="9804463" y="2917275"/>
            <a:ext cx="25841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다음 페이지로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 및 마우스 클릭으로 페이지 전환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히로인</a:t>
            </a:r>
            <a:r>
              <a:rPr lang="ko-KR" altLang="en-US" sz="1100" dirty="0"/>
              <a:t> 신상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가 카드가 뒤집히는 연출로 텍스트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4415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endParaRPr lang="en-US" altLang="ko-KR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정</a:t>
            </a:r>
            <a:r>
              <a:rPr lang="en-US" altLang="ko-K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13A95B1-B2D4-4C5A-83E4-3895ACCB1B1B}"/>
              </a:ext>
            </a:extLst>
          </p:cNvPr>
          <p:cNvSpPr/>
          <p:nvPr/>
        </p:nvSpPr>
        <p:spPr>
          <a:xfrm>
            <a:off x="6221858" y="1423036"/>
            <a:ext cx="3097161" cy="436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C2AF1-7499-4D64-B837-0C8CD5CD291C}"/>
              </a:ext>
            </a:extLst>
          </p:cNvPr>
          <p:cNvSpPr txBox="1"/>
          <p:nvPr/>
        </p:nvSpPr>
        <p:spPr>
          <a:xfrm>
            <a:off x="7424137" y="1477448"/>
            <a:ext cx="10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채아람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E19B-5ED1-4F8C-95FB-47B60AE5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6" y="1345795"/>
            <a:ext cx="1467254" cy="334008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F33FAE-DF27-4E4A-9A33-1399C0848B79}"/>
              </a:ext>
            </a:extLst>
          </p:cNvPr>
          <p:cNvSpPr/>
          <p:nvPr/>
        </p:nvSpPr>
        <p:spPr>
          <a:xfrm>
            <a:off x="6221858" y="2041056"/>
            <a:ext cx="3097161" cy="2556111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46CF3-87ED-4274-AE46-BD828EA50EC2}"/>
              </a:ext>
            </a:extLst>
          </p:cNvPr>
          <p:cNvSpPr txBox="1"/>
          <p:nvPr/>
        </p:nvSpPr>
        <p:spPr>
          <a:xfrm>
            <a:off x="7144813" y="2325587"/>
            <a:ext cx="1361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 무기 </a:t>
            </a:r>
            <a:r>
              <a:rPr lang="en-US" altLang="ko-KR" sz="1050" dirty="0"/>
              <a:t>: </a:t>
            </a:r>
            <a:r>
              <a:rPr lang="ko-KR" altLang="en-US" sz="1050" dirty="0"/>
              <a:t>단검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7BD300F-D6A3-4836-A98E-62BFC80E21D3}"/>
              </a:ext>
            </a:extLst>
          </p:cNvPr>
          <p:cNvSpPr/>
          <p:nvPr/>
        </p:nvSpPr>
        <p:spPr>
          <a:xfrm rot="5400000" flipV="1">
            <a:off x="6216654" y="3222216"/>
            <a:ext cx="325914" cy="174923"/>
          </a:xfrm>
          <a:prstGeom prst="triangle">
            <a:avLst>
              <a:gd name="adj" fmla="val 4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C578C-FDCD-4534-8544-D90850E44837}"/>
              </a:ext>
            </a:extLst>
          </p:cNvPr>
          <p:cNvSpPr txBox="1"/>
          <p:nvPr/>
        </p:nvSpPr>
        <p:spPr>
          <a:xfrm>
            <a:off x="6535959" y="2701732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저항력 </a:t>
            </a:r>
            <a:r>
              <a:rPr lang="en-US" altLang="ko-KR" sz="1050" dirty="0"/>
              <a:t>: 68</a:t>
            </a:r>
            <a:endParaRPr lang="ko-KR" altLang="en-US" sz="105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F68DC-1FFD-4527-8961-15FF7D3358F5}"/>
              </a:ext>
            </a:extLst>
          </p:cNvPr>
          <p:cNvCxnSpPr>
            <a:cxnSpLocks/>
          </p:cNvCxnSpPr>
          <p:nvPr/>
        </p:nvCxnSpPr>
        <p:spPr>
          <a:xfrm>
            <a:off x="6580886" y="2689159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83765-4795-4389-9618-487BD948886C}"/>
              </a:ext>
            </a:extLst>
          </p:cNvPr>
          <p:cNvCxnSpPr>
            <a:cxnSpLocks/>
          </p:cNvCxnSpPr>
          <p:nvPr/>
        </p:nvCxnSpPr>
        <p:spPr>
          <a:xfrm>
            <a:off x="6580886" y="3472635"/>
            <a:ext cx="2628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67526-A9B2-4B31-A112-938035AA7A06}"/>
              </a:ext>
            </a:extLst>
          </p:cNvPr>
          <p:cNvSpPr txBox="1"/>
          <p:nvPr/>
        </p:nvSpPr>
        <p:spPr>
          <a:xfrm>
            <a:off x="6535959" y="3571769"/>
            <a:ext cx="101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나와의 상태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9D053-D9EC-4F2C-A1CA-E77FEC75BEEB}"/>
              </a:ext>
            </a:extLst>
          </p:cNvPr>
          <p:cNvSpPr txBox="1"/>
          <p:nvPr/>
        </p:nvSpPr>
        <p:spPr>
          <a:xfrm>
            <a:off x="6535959" y="3187535"/>
            <a:ext cx="257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20% </a:t>
            </a:r>
            <a:r>
              <a:rPr lang="ko-KR" altLang="en-US" sz="800" dirty="0"/>
              <a:t>확률로 광석 종류의 재료를 </a:t>
            </a:r>
            <a:r>
              <a:rPr lang="en-US" altLang="ko-KR" sz="800" dirty="0"/>
              <a:t>1</a:t>
            </a:r>
            <a:r>
              <a:rPr lang="ko-KR" altLang="en-US" sz="800" dirty="0"/>
              <a:t>개 더 채취한다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186328" y="5717768"/>
            <a:ext cx="80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신상에서 다음 페이지로 이동 시 나타나는 화면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3A4D7-1774-4466-947A-4C420E0C095D}"/>
              </a:ext>
            </a:extLst>
          </p:cNvPr>
          <p:cNvSpPr txBox="1"/>
          <p:nvPr/>
        </p:nvSpPr>
        <p:spPr>
          <a:xfrm>
            <a:off x="6535959" y="2974675"/>
            <a:ext cx="2383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B7C68E-678E-4519-B827-C3F0C88C500C}"/>
              </a:ext>
            </a:extLst>
          </p:cNvPr>
          <p:cNvSpPr txBox="1"/>
          <p:nvPr/>
        </p:nvSpPr>
        <p:spPr>
          <a:xfrm>
            <a:off x="6535959" y="3792249"/>
            <a:ext cx="682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관심 없음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92D720D-3A36-4E66-B2FC-7CA53635FBD0}"/>
              </a:ext>
            </a:extLst>
          </p:cNvPr>
          <p:cNvCxnSpPr>
            <a:cxnSpLocks/>
          </p:cNvCxnSpPr>
          <p:nvPr/>
        </p:nvCxnSpPr>
        <p:spPr>
          <a:xfrm flipV="1">
            <a:off x="8334079" y="2023256"/>
            <a:ext cx="1586800" cy="40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EF874-CF88-444A-B490-7738B0AB5576}"/>
              </a:ext>
            </a:extLst>
          </p:cNvPr>
          <p:cNvSpPr txBox="1"/>
          <p:nvPr/>
        </p:nvSpPr>
        <p:spPr>
          <a:xfrm>
            <a:off x="9950967" y="1761646"/>
            <a:ext cx="2318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장착 장비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</a:t>
            </a:r>
            <a:r>
              <a:rPr lang="ko-KR" altLang="en-US" sz="1100" dirty="0" err="1"/>
              <a:t>히로인이</a:t>
            </a:r>
            <a:r>
              <a:rPr lang="ko-KR" altLang="en-US" sz="1100" dirty="0"/>
              <a:t> 장착 가능한 장비의 분류</a:t>
            </a:r>
            <a:endParaRPr lang="en-US" altLang="ko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4F896A-CAE3-4AEE-A6EB-13A3D7671AA7}"/>
              </a:ext>
            </a:extLst>
          </p:cNvPr>
          <p:cNvCxnSpPr>
            <a:cxnSpLocks/>
          </p:cNvCxnSpPr>
          <p:nvPr/>
        </p:nvCxnSpPr>
        <p:spPr>
          <a:xfrm flipV="1">
            <a:off x="7396518" y="2760970"/>
            <a:ext cx="2524361" cy="5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767EFE-208F-430E-BBF4-2DD6729B13D5}"/>
              </a:ext>
            </a:extLst>
          </p:cNvPr>
          <p:cNvSpPr txBox="1"/>
          <p:nvPr/>
        </p:nvSpPr>
        <p:spPr>
          <a:xfrm>
            <a:off x="9948626" y="2628427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해당 </a:t>
            </a:r>
            <a:r>
              <a:rPr lang="ko-KR" altLang="en-US" sz="1100" dirty="0" err="1"/>
              <a:t>히로인의</a:t>
            </a:r>
            <a:r>
              <a:rPr lang="ko-KR" altLang="en-US" sz="1100" dirty="0"/>
              <a:t> 저항력 상태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장비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포션</a:t>
            </a:r>
            <a:r>
              <a:rPr lang="ko-KR" altLang="en-US" sz="1100" dirty="0">
                <a:solidFill>
                  <a:srgbClr val="FF0000"/>
                </a:solidFill>
              </a:rPr>
              <a:t> 등 모든 수치가 실시간으로 적용된 상태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BB6CFA-DD5E-40F9-B5D0-4484D54832E5}"/>
              </a:ext>
            </a:extLst>
          </p:cNvPr>
          <p:cNvCxnSpPr>
            <a:cxnSpLocks/>
          </p:cNvCxnSpPr>
          <p:nvPr/>
        </p:nvCxnSpPr>
        <p:spPr>
          <a:xfrm>
            <a:off x="8919825" y="3331435"/>
            <a:ext cx="1085481" cy="39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B2393B-9091-4FD2-BA30-7ABE1419BDDB}"/>
              </a:ext>
            </a:extLst>
          </p:cNvPr>
          <p:cNvSpPr txBox="1"/>
          <p:nvPr/>
        </p:nvSpPr>
        <p:spPr>
          <a:xfrm>
            <a:off x="10005306" y="3571769"/>
            <a:ext cx="2392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스킬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캐릭터 테이블 참조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26D984-D5EA-4AFD-B23C-98E3ED31616E}"/>
              </a:ext>
            </a:extLst>
          </p:cNvPr>
          <p:cNvCxnSpPr>
            <a:cxnSpLocks/>
          </p:cNvCxnSpPr>
          <p:nvPr/>
        </p:nvCxnSpPr>
        <p:spPr>
          <a:xfrm>
            <a:off x="7620984" y="3880010"/>
            <a:ext cx="2257337" cy="6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B79D5B-973E-411D-A816-6C82D79FEEAE}"/>
              </a:ext>
            </a:extLst>
          </p:cNvPr>
          <p:cNvSpPr txBox="1"/>
          <p:nvPr/>
        </p:nvSpPr>
        <p:spPr>
          <a:xfrm>
            <a:off x="9878321" y="4381723"/>
            <a:ext cx="23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현재 호감도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현재 애정도 </a:t>
            </a:r>
            <a:r>
              <a:rPr lang="ko-KR" altLang="en-US" sz="1100" dirty="0" err="1">
                <a:solidFill>
                  <a:srgbClr val="FF0000"/>
                </a:solidFill>
              </a:rPr>
              <a:t>스테이터스에</a:t>
            </a:r>
            <a:r>
              <a:rPr lang="ko-KR" altLang="en-US" sz="1100" dirty="0">
                <a:solidFill>
                  <a:srgbClr val="FF0000"/>
                </a:solidFill>
              </a:rPr>
              <a:t> 해당하는 텍스트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다음장</a:t>
            </a:r>
            <a:r>
              <a:rPr lang="ko-KR" altLang="en-US" sz="1100" dirty="0">
                <a:solidFill>
                  <a:srgbClr val="FF0000"/>
                </a:solidFill>
              </a:rPr>
              <a:t> 설명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8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592190" y="370632"/>
            <a:ext cx="31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히로인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애정도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A3A1C-ECAE-47A2-93A7-45F40D9F67E8}"/>
              </a:ext>
            </a:extLst>
          </p:cNvPr>
          <p:cNvSpPr txBox="1"/>
          <p:nvPr/>
        </p:nvSpPr>
        <p:spPr>
          <a:xfrm>
            <a:off x="1050643" y="1173187"/>
            <a:ext cx="802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코멘트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히로인에는</a:t>
            </a:r>
            <a:r>
              <a:rPr lang="ko-KR" altLang="en-US" dirty="0"/>
              <a:t> </a:t>
            </a:r>
            <a:r>
              <a:rPr lang="ko-KR" altLang="en-US" dirty="0" err="1"/>
              <a:t>플레이어게</a:t>
            </a:r>
            <a:r>
              <a:rPr lang="ko-KR" altLang="en-US" dirty="0"/>
              <a:t> 공개 안되는 애정도 값이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 값은 주인공과 대화 및 이벤트 진행</a:t>
            </a:r>
            <a:r>
              <a:rPr lang="en-US" altLang="ko-KR" dirty="0"/>
              <a:t>, </a:t>
            </a:r>
            <a:r>
              <a:rPr lang="ko-KR" altLang="en-US" dirty="0"/>
              <a:t>아이템 선물로 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하락은 존재하지 않으며 상승 시스템만이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히로인은</a:t>
            </a:r>
            <a:r>
              <a:rPr lang="ko-KR" altLang="en-US" dirty="0"/>
              <a:t> </a:t>
            </a:r>
            <a:r>
              <a:rPr lang="en-US" altLang="ko-KR" dirty="0"/>
              <a:t>0~200 </a:t>
            </a:r>
            <a:r>
              <a:rPr lang="ko-KR" altLang="en-US" dirty="0"/>
              <a:t>까지 애정도 값을 가질 수 있음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애정도의 값에 따라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스테이터스</a:t>
            </a:r>
            <a:r>
              <a:rPr lang="ko-KR" altLang="en-US" dirty="0"/>
              <a:t> 창에 출력되는 텍스트가 다름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캐릭터마다 출력되는 텍스트가 다름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21E79-2022-4BD7-B232-BCD9EA95697E}"/>
              </a:ext>
            </a:extLst>
          </p:cNvPr>
          <p:cNvSpPr txBox="1"/>
          <p:nvPr/>
        </p:nvSpPr>
        <p:spPr>
          <a:xfrm>
            <a:off x="1368651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채아람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48A297-88EF-4A34-A13F-FFDF9A32E57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D3ACDD-EA40-452E-A58B-77C010524CF8}"/>
              </a:ext>
            </a:extLst>
          </p:cNvPr>
          <p:cNvSpPr txBox="1"/>
          <p:nvPr/>
        </p:nvSpPr>
        <p:spPr>
          <a:xfrm>
            <a:off x="384015" y="4231625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0~30 - </a:t>
            </a:r>
            <a:r>
              <a:rPr lang="ko-KR" altLang="en-US" dirty="0"/>
              <a:t>학생회 동료 선배</a:t>
            </a:r>
            <a:endParaRPr lang="en-US" altLang="ko-KR" dirty="0"/>
          </a:p>
          <a:p>
            <a:r>
              <a:rPr lang="en-US" altLang="ko-KR" dirty="0"/>
              <a:t>31~80 – </a:t>
            </a:r>
            <a:r>
              <a:rPr lang="ko-KR" altLang="en-US" dirty="0"/>
              <a:t>댄스 도와주는 선배</a:t>
            </a:r>
            <a:endParaRPr lang="en-US" altLang="ko-KR" dirty="0"/>
          </a:p>
          <a:p>
            <a:r>
              <a:rPr lang="en-US" altLang="ko-KR" dirty="0"/>
              <a:t>81~110 – </a:t>
            </a:r>
            <a:r>
              <a:rPr lang="ko-KR" altLang="en-US" dirty="0"/>
              <a:t>나를 알아주는 관객</a:t>
            </a:r>
            <a:endParaRPr lang="en-US" altLang="ko-KR" dirty="0"/>
          </a:p>
          <a:p>
            <a:r>
              <a:rPr lang="en-US" altLang="ko-KR" dirty="0"/>
              <a:t>111~150 – </a:t>
            </a:r>
            <a:r>
              <a:rPr lang="ko-KR" altLang="en-US" dirty="0"/>
              <a:t>내 춤을 빛나게 해주는 사람</a:t>
            </a:r>
            <a:endParaRPr lang="en-US" altLang="ko-KR" dirty="0"/>
          </a:p>
          <a:p>
            <a:r>
              <a:rPr lang="en-US" altLang="ko-KR" dirty="0"/>
              <a:t>151~180 - </a:t>
            </a:r>
            <a:r>
              <a:rPr lang="ko-KR" altLang="en-US" dirty="0"/>
              <a:t>함께 손잡고 춤추고 싶은 오빠</a:t>
            </a:r>
            <a:endParaRPr lang="en-US" altLang="ko-KR" dirty="0"/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271A3F-19C5-47DC-9158-093927250DBE}"/>
              </a:ext>
            </a:extLst>
          </p:cNvPr>
          <p:cNvSpPr txBox="1"/>
          <p:nvPr/>
        </p:nvSpPr>
        <p:spPr>
          <a:xfrm>
            <a:off x="5822664" y="3718381"/>
            <a:ext cx="13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한소원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63F46-8B66-46CC-AF8D-AD6D1D876D19}"/>
              </a:ext>
            </a:extLst>
          </p:cNvPr>
          <p:cNvSpPr txBox="1"/>
          <p:nvPr/>
        </p:nvSpPr>
        <p:spPr>
          <a:xfrm>
            <a:off x="5156593" y="4212033"/>
            <a:ext cx="483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0~30 – </a:t>
            </a:r>
            <a:r>
              <a:rPr lang="ko-KR" altLang="en-US" dirty="0"/>
              <a:t>반 친구이자 학생회 동료</a:t>
            </a:r>
            <a:endParaRPr lang="en-US" altLang="ko-KR" dirty="0"/>
          </a:p>
          <a:p>
            <a:r>
              <a:rPr lang="en-US" altLang="ko-KR" dirty="0"/>
              <a:t>31~80 –</a:t>
            </a:r>
          </a:p>
          <a:p>
            <a:r>
              <a:rPr lang="en-US" altLang="ko-KR" dirty="0"/>
              <a:t>81~110 –</a:t>
            </a:r>
          </a:p>
          <a:p>
            <a:r>
              <a:rPr lang="en-US" altLang="ko-KR" dirty="0"/>
              <a:t>111~150</a:t>
            </a:r>
          </a:p>
          <a:p>
            <a:r>
              <a:rPr lang="en-US" altLang="ko-KR" dirty="0"/>
              <a:t>151~180</a:t>
            </a:r>
          </a:p>
          <a:p>
            <a:r>
              <a:rPr lang="en-US" altLang="ko-KR" dirty="0"/>
              <a:t>181~200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C9D461-D9F2-4AC5-8DC8-90CD81721FDB}"/>
              </a:ext>
            </a:extLst>
          </p:cNvPr>
          <p:cNvSpPr txBox="1"/>
          <p:nvPr/>
        </p:nvSpPr>
        <p:spPr>
          <a:xfrm>
            <a:off x="3269370" y="6129863"/>
            <a:ext cx="51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다음 주 수정</a:t>
            </a:r>
            <a:r>
              <a:rPr lang="en-US" altLang="ko-KR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… </a:t>
            </a:r>
            <a:r>
              <a:rPr lang="ko-KR" alt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멘트 생각 </a:t>
            </a:r>
            <a:r>
              <a:rPr lang="ko-KR" altLang="en-US" sz="2800" b="1" dirty="0" err="1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안남</a:t>
            </a:r>
            <a:endParaRPr lang="ko-KR" altLang="en-US" sz="28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65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2737193" y="1398148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4288831" y="1299210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3591723" y="1375901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5278938" y="13486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FC76BE-D89F-4543-876A-49C56E6FBA06}"/>
              </a:ext>
            </a:extLst>
          </p:cNvPr>
          <p:cNvCxnSpPr>
            <a:cxnSpLocks/>
          </p:cNvCxnSpPr>
          <p:nvPr/>
        </p:nvCxnSpPr>
        <p:spPr>
          <a:xfrm flipV="1">
            <a:off x="4937027" y="271945"/>
            <a:ext cx="1296217" cy="116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92D2C-F3CB-467A-A3A6-40E88323879E}"/>
              </a:ext>
            </a:extLst>
          </p:cNvPr>
          <p:cNvSpPr txBox="1"/>
          <p:nvPr/>
        </p:nvSpPr>
        <p:spPr>
          <a:xfrm>
            <a:off x="6210051" y="94933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53AB9-4A4D-490E-BA50-D06C11E68448}"/>
              </a:ext>
            </a:extLst>
          </p:cNvPr>
          <p:cNvSpPr/>
          <p:nvPr/>
        </p:nvSpPr>
        <p:spPr>
          <a:xfrm>
            <a:off x="2745996" y="1688239"/>
            <a:ext cx="4005770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0506D4-AED7-4F40-A38E-C85D7E823780}"/>
              </a:ext>
            </a:extLst>
          </p:cNvPr>
          <p:cNvSpPr/>
          <p:nvPr/>
        </p:nvSpPr>
        <p:spPr>
          <a:xfrm>
            <a:off x="2964372" y="1825306"/>
            <a:ext cx="3551412" cy="34216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초승달 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A65D8E-6181-4D3D-93C3-5D340A050B13}"/>
              </a:ext>
            </a:extLst>
          </p:cNvPr>
          <p:cNvSpPr/>
          <p:nvPr/>
        </p:nvSpPr>
        <p:spPr>
          <a:xfrm>
            <a:off x="2964372" y="2285755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은색 갑옷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E1CAFD-E90F-463D-A4AE-D3C44B25707C}"/>
              </a:ext>
            </a:extLst>
          </p:cNvPr>
          <p:cNvSpPr/>
          <p:nvPr/>
        </p:nvSpPr>
        <p:spPr>
          <a:xfrm>
            <a:off x="2964372" y="2746204"/>
            <a:ext cx="3551412" cy="34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 </a:t>
            </a:r>
            <a:r>
              <a:rPr lang="ko-KR" altLang="en-US" dirty="0" err="1"/>
              <a:t>매그넘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F5722B-72F0-4308-8C18-619F2D7BE634}"/>
              </a:ext>
            </a:extLst>
          </p:cNvPr>
          <p:cNvCxnSpPr>
            <a:cxnSpLocks/>
          </p:cNvCxnSpPr>
          <p:nvPr/>
        </p:nvCxnSpPr>
        <p:spPr>
          <a:xfrm flipH="1">
            <a:off x="1817001" y="3178033"/>
            <a:ext cx="1138209" cy="13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488A0-9189-4BDA-BC49-46380E4DC8EC}"/>
              </a:ext>
            </a:extLst>
          </p:cNvPr>
          <p:cNvSpPr txBox="1"/>
          <p:nvPr/>
        </p:nvSpPr>
        <p:spPr>
          <a:xfrm>
            <a:off x="478338" y="3178033"/>
            <a:ext cx="15451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조합 목록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목록화로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951958-96BA-4A78-80EB-C890900503F6}"/>
              </a:ext>
            </a:extLst>
          </p:cNvPr>
          <p:cNvSpPr/>
          <p:nvPr/>
        </p:nvSpPr>
        <p:spPr>
          <a:xfrm>
            <a:off x="6915857" y="1688239"/>
            <a:ext cx="2311771" cy="288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7CA6EB-4F12-4F52-B999-427C247BCB2F}"/>
              </a:ext>
            </a:extLst>
          </p:cNvPr>
          <p:cNvSpPr/>
          <p:nvPr/>
        </p:nvSpPr>
        <p:spPr>
          <a:xfrm>
            <a:off x="7451845" y="1825306"/>
            <a:ext cx="1239793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초승달 가루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640B25-3FEF-4EB1-BD3C-A83556A15ADB}"/>
              </a:ext>
            </a:extLst>
          </p:cNvPr>
          <p:cNvSpPr/>
          <p:nvPr/>
        </p:nvSpPr>
        <p:spPr>
          <a:xfrm>
            <a:off x="7051386" y="1760807"/>
            <a:ext cx="317612" cy="312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A2536F-22B4-4C4C-B113-F0360FF6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53" y="1793154"/>
            <a:ext cx="206478" cy="235241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0AEBD02-4547-4344-A631-4E0C93461378}"/>
              </a:ext>
            </a:extLst>
          </p:cNvPr>
          <p:cNvSpPr/>
          <p:nvPr/>
        </p:nvSpPr>
        <p:spPr>
          <a:xfrm>
            <a:off x="8774485" y="1825306"/>
            <a:ext cx="383977" cy="18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E12F896-CD74-461C-B191-C121B9EEB941}"/>
              </a:ext>
            </a:extLst>
          </p:cNvPr>
          <p:cNvCxnSpPr>
            <a:cxnSpLocks/>
          </p:cNvCxnSpPr>
          <p:nvPr/>
        </p:nvCxnSpPr>
        <p:spPr>
          <a:xfrm flipV="1">
            <a:off x="9075479" y="2872986"/>
            <a:ext cx="737908" cy="2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C20D51-9B7F-4DA5-8CD1-7F151D1F0371}"/>
              </a:ext>
            </a:extLst>
          </p:cNvPr>
          <p:cNvSpPr txBox="1"/>
          <p:nvPr/>
        </p:nvSpPr>
        <p:spPr>
          <a:xfrm>
            <a:off x="9813387" y="2677537"/>
            <a:ext cx="2131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필요 재료 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선택중인 조합 목록의 아이템에 필요한 재료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7AF97-E041-42EA-8650-81B55DE41882}"/>
              </a:ext>
            </a:extLst>
          </p:cNvPr>
          <p:cNvSpPr txBox="1"/>
          <p:nvPr/>
        </p:nvSpPr>
        <p:spPr>
          <a:xfrm>
            <a:off x="7210192" y="4207379"/>
            <a:ext cx="17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연금 </a:t>
            </a:r>
            <a:r>
              <a:rPr lang="en-US" altLang="ko-KR" dirty="0"/>
              <a:t>Lv. 3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4CDBB23-AED0-4CD9-976C-E35059C9F9AF}"/>
              </a:ext>
            </a:extLst>
          </p:cNvPr>
          <p:cNvCxnSpPr>
            <a:cxnSpLocks/>
          </p:cNvCxnSpPr>
          <p:nvPr/>
        </p:nvCxnSpPr>
        <p:spPr>
          <a:xfrm>
            <a:off x="7204951" y="1924958"/>
            <a:ext cx="107176" cy="72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08CF98-0047-4CF4-A464-F8E3C95FF1AC}"/>
              </a:ext>
            </a:extLst>
          </p:cNvPr>
          <p:cNvSpPr txBox="1"/>
          <p:nvPr/>
        </p:nvSpPr>
        <p:spPr>
          <a:xfrm>
            <a:off x="7286982" y="2721047"/>
            <a:ext cx="13287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아이콘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ko-KR" altLang="en-US" sz="1100" dirty="0"/>
              <a:t> 재료 이름</a:t>
            </a:r>
            <a:endParaRPr lang="en-US" altLang="ko-KR" sz="1100" dirty="0"/>
          </a:p>
          <a:p>
            <a:r>
              <a:rPr lang="ko-KR" altLang="en-US" sz="800" dirty="0"/>
              <a:t>●</a:t>
            </a:r>
            <a:r>
              <a:rPr lang="en-US" altLang="ko-KR" sz="1100" dirty="0"/>
              <a:t> </a:t>
            </a:r>
            <a:r>
              <a:rPr lang="ko-KR" altLang="en-US" sz="1100" dirty="0"/>
              <a:t>필요 개수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6F6C0B-38CC-4832-844D-826020421C82}"/>
              </a:ext>
            </a:extLst>
          </p:cNvPr>
          <p:cNvCxnSpPr>
            <a:cxnSpLocks/>
          </p:cNvCxnSpPr>
          <p:nvPr/>
        </p:nvCxnSpPr>
        <p:spPr>
          <a:xfrm flipH="1">
            <a:off x="7828444" y="1960171"/>
            <a:ext cx="54775" cy="6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52260-A9FC-4FCE-832B-6534626FCFEA}"/>
              </a:ext>
            </a:extLst>
          </p:cNvPr>
          <p:cNvCxnSpPr>
            <a:cxnSpLocks/>
          </p:cNvCxnSpPr>
          <p:nvPr/>
        </p:nvCxnSpPr>
        <p:spPr>
          <a:xfrm flipH="1">
            <a:off x="8229862" y="1944200"/>
            <a:ext cx="625868" cy="73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26BC01-ADC2-4616-8DC9-0238740DBEF3}"/>
              </a:ext>
            </a:extLst>
          </p:cNvPr>
          <p:cNvCxnSpPr>
            <a:cxnSpLocks/>
          </p:cNvCxnSpPr>
          <p:nvPr/>
        </p:nvCxnSpPr>
        <p:spPr>
          <a:xfrm flipH="1">
            <a:off x="8229862" y="4530478"/>
            <a:ext cx="90351" cy="80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FA3F3E-7316-41C7-A627-9DA3C71FFD27}"/>
              </a:ext>
            </a:extLst>
          </p:cNvPr>
          <p:cNvSpPr txBox="1"/>
          <p:nvPr/>
        </p:nvSpPr>
        <p:spPr>
          <a:xfrm>
            <a:off x="7951345" y="5304538"/>
            <a:ext cx="2832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해당 아이템 조합에 필요한 스킬 레벨</a:t>
            </a:r>
            <a:endParaRPr lang="en-US" altLang="ko-KR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9995D-C60B-4749-A977-657CB88C13F7}"/>
              </a:ext>
            </a:extLst>
          </p:cNvPr>
          <p:cNvSpPr txBox="1"/>
          <p:nvPr/>
        </p:nvSpPr>
        <p:spPr>
          <a:xfrm>
            <a:off x="956127" y="5866844"/>
            <a:ext cx="864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장비 카테고리에 있는 초승달 검을 만들기 위해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연금 레벨은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레벨이며 초승달 가루가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개 필요하다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31A304-EC4C-44C4-9E9D-BB757D8D1BB6}"/>
              </a:ext>
            </a:extLst>
          </p:cNvPr>
          <p:cNvSpPr/>
          <p:nvPr/>
        </p:nvSpPr>
        <p:spPr>
          <a:xfrm>
            <a:off x="6096000" y="1856679"/>
            <a:ext cx="300433" cy="283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C1F947-0EB6-4CEC-AF81-97510B39C625}"/>
              </a:ext>
            </a:extLst>
          </p:cNvPr>
          <p:cNvCxnSpPr>
            <a:cxnSpLocks/>
          </p:cNvCxnSpPr>
          <p:nvPr/>
        </p:nvCxnSpPr>
        <p:spPr>
          <a:xfrm flipV="1">
            <a:off x="6233244" y="1168492"/>
            <a:ext cx="1555566" cy="7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1BC318-37DB-43A2-8061-4E5F94FCE967}"/>
              </a:ext>
            </a:extLst>
          </p:cNvPr>
          <p:cNvSpPr txBox="1"/>
          <p:nvPr/>
        </p:nvSpPr>
        <p:spPr>
          <a:xfrm>
            <a:off x="8015987" y="842464"/>
            <a:ext cx="3482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 카테고리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이동 가능</a:t>
            </a:r>
            <a:r>
              <a:rPr lang="en-US" altLang="ko-KR" sz="1100" dirty="0"/>
              <a:t>(</a:t>
            </a:r>
            <a:r>
              <a:rPr lang="ko-KR" altLang="en-US" sz="1100" dirty="0"/>
              <a:t>자세한 설명은 </a:t>
            </a:r>
            <a:r>
              <a:rPr lang="en-US" altLang="ko-KR" sz="1100" dirty="0"/>
              <a:t>p33)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798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ACFCD-6F72-4375-8A19-E6E0E8CBA95F}"/>
              </a:ext>
            </a:extLst>
          </p:cNvPr>
          <p:cNvSpPr txBox="1"/>
          <p:nvPr/>
        </p:nvSpPr>
        <p:spPr>
          <a:xfrm>
            <a:off x="666925" y="527579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 시스템 변경</a:t>
            </a:r>
            <a:r>
              <a:rPr lang="en-US" altLang="ko-KR" dirty="0"/>
              <a:t>(</a:t>
            </a:r>
            <a:r>
              <a:rPr lang="ko-KR" altLang="en-US" dirty="0"/>
              <a:t>조합 시스템 추가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2021.012.25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15859-09C7-4E9C-BE4C-5E8C92D23601}"/>
              </a:ext>
            </a:extLst>
          </p:cNvPr>
          <p:cNvSpPr/>
          <p:nvPr/>
        </p:nvSpPr>
        <p:spPr>
          <a:xfrm>
            <a:off x="672825" y="1834700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C118A-208A-4D45-B17D-DDAEBDE620E9}"/>
              </a:ext>
            </a:extLst>
          </p:cNvPr>
          <p:cNvSpPr/>
          <p:nvPr/>
        </p:nvSpPr>
        <p:spPr>
          <a:xfrm>
            <a:off x="2224463" y="1735762"/>
            <a:ext cx="784614" cy="27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DC4488-2488-48E7-A391-E047FBB33708}"/>
              </a:ext>
            </a:extLst>
          </p:cNvPr>
          <p:cNvSpPr/>
          <p:nvPr/>
        </p:nvSpPr>
        <p:spPr>
          <a:xfrm>
            <a:off x="1527355" y="1812453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1D4E89-3764-4DD0-9986-FFFA775B1140}"/>
              </a:ext>
            </a:extLst>
          </p:cNvPr>
          <p:cNvSpPr/>
          <p:nvPr/>
        </p:nvSpPr>
        <p:spPr>
          <a:xfrm>
            <a:off x="3214570" y="1785229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7E9706-E933-44B4-94F6-A464A46A8E06}"/>
              </a:ext>
            </a:extLst>
          </p:cNvPr>
          <p:cNvSpPr/>
          <p:nvPr/>
        </p:nvSpPr>
        <p:spPr>
          <a:xfrm>
            <a:off x="2141466" y="1616423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5232C9-5824-4AB1-AD9E-EE2FED15E07A}"/>
              </a:ext>
            </a:extLst>
          </p:cNvPr>
          <p:cNvCxnSpPr>
            <a:cxnSpLocks/>
          </p:cNvCxnSpPr>
          <p:nvPr/>
        </p:nvCxnSpPr>
        <p:spPr>
          <a:xfrm flipV="1">
            <a:off x="3009077" y="1022028"/>
            <a:ext cx="937591" cy="66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B3F3E-250E-4F04-B77E-5CA716180BD2}"/>
              </a:ext>
            </a:extLst>
          </p:cNvPr>
          <p:cNvSpPr txBox="1"/>
          <p:nvPr/>
        </p:nvSpPr>
        <p:spPr>
          <a:xfrm>
            <a:off x="3946668" y="880100"/>
            <a:ext cx="195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현재 선택 중인 카테고리</a:t>
            </a:r>
            <a:endParaRPr lang="en-US" altLang="ko-KR" sz="11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09E060C-3B1E-416D-A703-42E74535350D}"/>
              </a:ext>
            </a:extLst>
          </p:cNvPr>
          <p:cNvSpPr/>
          <p:nvPr/>
        </p:nvSpPr>
        <p:spPr>
          <a:xfrm>
            <a:off x="2076979" y="2501871"/>
            <a:ext cx="734877" cy="75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90B7A-E526-4C99-970D-AA23A33BE476}"/>
              </a:ext>
            </a:extLst>
          </p:cNvPr>
          <p:cNvSpPr/>
          <p:nvPr/>
        </p:nvSpPr>
        <p:spPr>
          <a:xfrm>
            <a:off x="3586807" y="2561515"/>
            <a:ext cx="1763907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우측 </a:t>
            </a:r>
            <a:endParaRPr lang="en-US" altLang="ko-KR" dirty="0"/>
          </a:p>
          <a:p>
            <a:pPr algn="ctr"/>
            <a:r>
              <a:rPr lang="ko-KR" altLang="en-US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EB1CC-D2BC-473D-A5BE-9C4ABB41CD15}"/>
              </a:ext>
            </a:extLst>
          </p:cNvPr>
          <p:cNvSpPr/>
          <p:nvPr/>
        </p:nvSpPr>
        <p:spPr>
          <a:xfrm>
            <a:off x="672825" y="3826453"/>
            <a:ext cx="4005770" cy="7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469A6-F3F6-4526-842D-DE6BA0A00E8C}"/>
              </a:ext>
            </a:extLst>
          </p:cNvPr>
          <p:cNvSpPr/>
          <p:nvPr/>
        </p:nvSpPr>
        <p:spPr>
          <a:xfrm>
            <a:off x="913244" y="3801977"/>
            <a:ext cx="549624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소모품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9291-AA68-452A-AF97-0D48C61578D1}"/>
              </a:ext>
            </a:extLst>
          </p:cNvPr>
          <p:cNvSpPr/>
          <p:nvPr/>
        </p:nvSpPr>
        <p:spPr>
          <a:xfrm>
            <a:off x="2141466" y="3608176"/>
            <a:ext cx="95569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0EA56A-256A-4800-B2EA-EB4113FB320C}"/>
              </a:ext>
            </a:extLst>
          </p:cNvPr>
          <p:cNvSpPr/>
          <p:nvPr/>
        </p:nvSpPr>
        <p:spPr>
          <a:xfrm>
            <a:off x="2224088" y="3736004"/>
            <a:ext cx="784614" cy="27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광석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DA8F1C-19C9-4F6B-9F56-D168649C04FB}"/>
              </a:ext>
            </a:extLst>
          </p:cNvPr>
          <p:cNvSpPr/>
          <p:nvPr/>
        </p:nvSpPr>
        <p:spPr>
          <a:xfrm>
            <a:off x="1545490" y="3797747"/>
            <a:ext cx="549625" cy="1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장비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31E66F-E9FB-4015-8B58-03780A21DF01}"/>
              </a:ext>
            </a:extLst>
          </p:cNvPr>
          <p:cNvCxnSpPr>
            <a:cxnSpLocks/>
          </p:cNvCxnSpPr>
          <p:nvPr/>
        </p:nvCxnSpPr>
        <p:spPr>
          <a:xfrm>
            <a:off x="3008702" y="4044190"/>
            <a:ext cx="843577" cy="44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B1F00-51D6-46E1-A9AE-C3336B1BB11D}"/>
              </a:ext>
            </a:extLst>
          </p:cNvPr>
          <p:cNvSpPr txBox="1"/>
          <p:nvPr/>
        </p:nvSpPr>
        <p:spPr>
          <a:xfrm>
            <a:off x="3878824" y="4341618"/>
            <a:ext cx="2445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우측에 있는 카테고리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커지면서 중앙으로 이동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190CF8-0A86-4471-B3FF-5C4CACEE2BE5}"/>
              </a:ext>
            </a:extLst>
          </p:cNvPr>
          <p:cNvSpPr/>
          <p:nvPr/>
        </p:nvSpPr>
        <p:spPr>
          <a:xfrm>
            <a:off x="796413" y="3611676"/>
            <a:ext cx="132187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5B9718-E603-41D1-A537-E7DC52B7CFA9}"/>
              </a:ext>
            </a:extLst>
          </p:cNvPr>
          <p:cNvCxnSpPr>
            <a:cxnSpLocks/>
          </p:cNvCxnSpPr>
          <p:nvPr/>
        </p:nvCxnSpPr>
        <p:spPr>
          <a:xfrm flipH="1">
            <a:off x="1282897" y="4063826"/>
            <a:ext cx="297989" cy="70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9C80F3-9FC5-4B5A-A6B4-C5F0096A3EEB}"/>
              </a:ext>
            </a:extLst>
          </p:cNvPr>
          <p:cNvSpPr txBox="1"/>
          <p:nvPr/>
        </p:nvSpPr>
        <p:spPr>
          <a:xfrm>
            <a:off x="563419" y="4812002"/>
            <a:ext cx="285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 크기가 작아지면서 왼쪽으로 밀려남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69C2F-9480-4AFB-BBB4-5693065DAA4C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조합 레시피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595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4847119" y="407507"/>
            <a:ext cx="1197556" cy="121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6095999" y="280414"/>
            <a:ext cx="25384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재료 슬롯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키보드 방향키로 슬롯 이동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레시피에 적힌 재료만 사용 가능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슬롯은 아웃라인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9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19FE-343C-4736-A388-68691E62CABA}"/>
              </a:ext>
            </a:extLst>
          </p:cNvPr>
          <p:cNvSpPr txBox="1"/>
          <p:nvPr/>
        </p:nvSpPr>
        <p:spPr>
          <a:xfrm>
            <a:off x="6999352" y="2024384"/>
            <a:ext cx="1520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금속 </a:t>
            </a:r>
            <a:r>
              <a:rPr lang="ko-KR" altLang="en-US" sz="1200" dirty="0" err="1"/>
              <a:t>주괴</a:t>
            </a:r>
            <a:r>
              <a:rPr lang="ko-KR" altLang="en-US" sz="1200" dirty="0"/>
              <a:t> </a:t>
            </a:r>
            <a:r>
              <a:rPr lang="en-US" altLang="ko-KR" sz="1200" dirty="0"/>
              <a:t>x 20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6CB2E-7844-40C4-BD09-27486C5A3F3B}"/>
              </a:ext>
            </a:extLst>
          </p:cNvPr>
          <p:cNvSpPr txBox="1"/>
          <p:nvPr/>
        </p:nvSpPr>
        <p:spPr>
          <a:xfrm>
            <a:off x="6999353" y="2334967"/>
            <a:ext cx="133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결정화 돌 </a:t>
            </a:r>
            <a:r>
              <a:rPr lang="en-US" altLang="ko-KR" sz="1200" dirty="0"/>
              <a:t>x 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8859-DC91-4A87-A998-A084FA25BAB3}"/>
              </a:ext>
            </a:extLst>
          </p:cNvPr>
          <p:cNvSpPr txBox="1"/>
          <p:nvPr/>
        </p:nvSpPr>
        <p:spPr>
          <a:xfrm>
            <a:off x="6999352" y="2676927"/>
            <a:ext cx="154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약초</a:t>
            </a:r>
            <a:r>
              <a:rPr lang="en-US" altLang="ko-KR" sz="1200" dirty="0"/>
              <a:t>x 3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738D67-83F0-4839-8632-C08E23559AFC}"/>
              </a:ext>
            </a:extLst>
          </p:cNvPr>
          <p:cNvCxnSpPr>
            <a:cxnSpLocks/>
          </p:cNvCxnSpPr>
          <p:nvPr/>
        </p:nvCxnSpPr>
        <p:spPr>
          <a:xfrm flipV="1">
            <a:off x="8811830" y="2784436"/>
            <a:ext cx="1127542" cy="50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5498FD-8540-4DA9-B5C1-6AF1438FD1EA}"/>
              </a:ext>
            </a:extLst>
          </p:cNvPr>
          <p:cNvSpPr txBox="1"/>
          <p:nvPr/>
        </p:nvSpPr>
        <p:spPr>
          <a:xfrm>
            <a:off x="10031185" y="2632128"/>
            <a:ext cx="201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레시피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조합 하는 아이템에 필요한 레시피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재료 슬롯을 선택하면 인벤토리로 바뀜</a:t>
            </a:r>
            <a:endParaRPr lang="en-US" altLang="ko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27EB8-4A1B-475E-BE5E-9ABE55C14A59}"/>
              </a:ext>
            </a:extLst>
          </p:cNvPr>
          <p:cNvSpPr txBox="1"/>
          <p:nvPr/>
        </p:nvSpPr>
        <p:spPr>
          <a:xfrm>
            <a:off x="799804" y="5471463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재료 슬롯 선택은 마우스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선택중인 슬롯은 초록색 아웃라인</a:t>
            </a:r>
            <a:r>
              <a:rPr lang="en-US" altLang="ko-KR" dirty="0"/>
              <a:t>, </a:t>
            </a:r>
            <a:r>
              <a:rPr lang="ko-KR" altLang="en-US" dirty="0"/>
              <a:t>키보드 방향키로 슬롯 이동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로 슬롯 선택 해제 </a:t>
            </a:r>
            <a:r>
              <a:rPr lang="en-US" altLang="ko-KR" dirty="0"/>
              <a:t>(</a:t>
            </a:r>
            <a:r>
              <a:rPr lang="ko-KR" altLang="en-US" dirty="0"/>
              <a:t>해제 시 아웃라인 해제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4E4C3-BB20-4D52-ADAA-3FF2C5BBCE22}"/>
              </a:ext>
            </a:extLst>
          </p:cNvPr>
          <p:cNvSpPr/>
          <p:nvPr/>
        </p:nvSpPr>
        <p:spPr>
          <a:xfrm>
            <a:off x="4352939" y="2111870"/>
            <a:ext cx="967493" cy="408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1AE8FE-0454-4A22-9BF7-EE9CD961B08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" y="2222490"/>
            <a:ext cx="2384156" cy="12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6EB589-7124-4978-94C5-C1AC28198B09}"/>
              </a:ext>
            </a:extLst>
          </p:cNvPr>
          <p:cNvSpPr txBox="1"/>
          <p:nvPr/>
        </p:nvSpPr>
        <p:spPr>
          <a:xfrm>
            <a:off x="144463" y="2054685"/>
            <a:ext cx="217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음</a:t>
            </a:r>
            <a:r>
              <a:rPr lang="en-US" altLang="ko-KR" sz="1100" dirty="0"/>
              <a:t>/</a:t>
            </a:r>
            <a:r>
              <a:rPr lang="ko-KR" altLang="en-US" sz="1100" dirty="0"/>
              <a:t>양 조합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디폴트는 양의 조합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버튼은 아웃라인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00041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55466" y="1219133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D7DF-A564-440F-A37A-C432654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0" y="2522107"/>
            <a:ext cx="967493" cy="989484"/>
          </a:xfrm>
          <a:prstGeom prst="ellipse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F0DA317-075C-47E0-968F-A405EF93CB2A}"/>
              </a:ext>
            </a:extLst>
          </p:cNvPr>
          <p:cNvSpPr/>
          <p:nvPr/>
        </p:nvSpPr>
        <p:spPr>
          <a:xfrm>
            <a:off x="4406055" y="2183881"/>
            <a:ext cx="235974" cy="241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FDE46-6980-421A-82EA-5E76311D0B91}"/>
              </a:ext>
            </a:extLst>
          </p:cNvPr>
          <p:cNvSpPr/>
          <p:nvPr/>
        </p:nvSpPr>
        <p:spPr>
          <a:xfrm>
            <a:off x="5014254" y="2188660"/>
            <a:ext cx="235974" cy="241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BBA7A-563C-4F89-BC6A-C434A9B3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1" y="1398476"/>
            <a:ext cx="688613" cy="524658"/>
          </a:xfrm>
          <a:prstGeom prst="ellipse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2938A-B9F3-4AF4-821B-E4A85CAEB23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27600" y="1846300"/>
            <a:ext cx="588756" cy="531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0728E13D-0610-4C21-9911-AF8B09AB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82" y="2374922"/>
            <a:ext cx="688613" cy="524658"/>
          </a:xfrm>
          <a:prstGeom prst="ellipse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C191C-D22B-4788-A744-B37C9D0AEAE3}"/>
              </a:ext>
            </a:extLst>
          </p:cNvPr>
          <p:cNvCxnSpPr>
            <a:cxnSpLocks/>
          </p:cNvCxnSpPr>
          <p:nvPr/>
        </p:nvCxnSpPr>
        <p:spPr>
          <a:xfrm>
            <a:off x="3630488" y="2899580"/>
            <a:ext cx="408406" cy="763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597BA0-3EE1-4FEF-86B5-30C9E591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33" y="3603164"/>
            <a:ext cx="688613" cy="524658"/>
          </a:xfrm>
          <a:prstGeom prst="ellipse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6700D4-A59B-4F51-AF61-2F659B163254}"/>
              </a:ext>
            </a:extLst>
          </p:cNvPr>
          <p:cNvCxnSpPr>
            <a:cxnSpLocks/>
          </p:cNvCxnSpPr>
          <p:nvPr/>
        </p:nvCxnSpPr>
        <p:spPr>
          <a:xfrm flipV="1">
            <a:off x="4616213" y="3877094"/>
            <a:ext cx="634015" cy="5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A85F-DCA3-4FA4-9A44-B9CFA1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28" y="3587295"/>
            <a:ext cx="688613" cy="524658"/>
          </a:xfrm>
          <a:prstGeom prst="ellipse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CA16F7-E90B-425A-8516-0F16927F49B4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778992" y="2784436"/>
            <a:ext cx="317008" cy="820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E17955-7A7D-4A94-A3C6-D8A90CF6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3" y="2259778"/>
            <a:ext cx="688613" cy="524658"/>
          </a:xfrm>
          <a:prstGeom prst="ellipse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24D58B3-967A-45E8-8323-AEC52CA10AC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104124" y="1660805"/>
            <a:ext cx="845771" cy="622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EE16894-5C1B-4642-9C72-713CEF97CF0F}"/>
              </a:ext>
            </a:extLst>
          </p:cNvPr>
          <p:cNvSpPr/>
          <p:nvPr/>
        </p:nvSpPr>
        <p:spPr>
          <a:xfrm>
            <a:off x="4470433" y="1397217"/>
            <a:ext cx="588756" cy="524658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198CF-1511-4DA9-8695-CB9997E40DF7}"/>
              </a:ext>
            </a:extLst>
          </p:cNvPr>
          <p:cNvSpPr txBox="1"/>
          <p:nvPr/>
        </p:nvSpPr>
        <p:spPr>
          <a:xfrm>
            <a:off x="9770115" y="3281539"/>
            <a:ext cx="2538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자신이 소유하고 있는 아이템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같은 카테고리의 아이템만 보여줌</a:t>
            </a:r>
            <a:endParaRPr lang="en-US" altLang="ko-KR" sz="1100" dirty="0"/>
          </a:p>
          <a:p>
            <a:r>
              <a:rPr lang="en-US" altLang="ko-KR" sz="800" dirty="0"/>
              <a:t>EX) </a:t>
            </a:r>
            <a:r>
              <a:rPr lang="ko-KR" altLang="en-US" sz="800" dirty="0"/>
              <a:t>현재 재료로 사용되는 카테고리가 광물이라면</a:t>
            </a:r>
            <a:r>
              <a:rPr lang="en-US" altLang="ko-KR" sz="800" dirty="0"/>
              <a:t>, </a:t>
            </a:r>
            <a:r>
              <a:rPr lang="ko-KR" altLang="en-US" sz="800" dirty="0"/>
              <a:t>광물 카테고리에 속한 모든 아이템이 나타남</a:t>
            </a:r>
            <a:endParaRPr lang="en-US" altLang="ko-KR" sz="8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재료 슬롯의 선택을 해제하면 레시피로 바뀜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3D1422-5261-475D-BE00-CD71D504B6F8}"/>
              </a:ext>
            </a:extLst>
          </p:cNvPr>
          <p:cNvSpPr/>
          <p:nvPr/>
        </p:nvSpPr>
        <p:spPr>
          <a:xfrm>
            <a:off x="6915857" y="1397217"/>
            <a:ext cx="2311771" cy="3179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378DB-E427-4773-B984-3E9E45702169}"/>
              </a:ext>
            </a:extLst>
          </p:cNvPr>
          <p:cNvSpPr txBox="1"/>
          <p:nvPr/>
        </p:nvSpPr>
        <p:spPr>
          <a:xfrm>
            <a:off x="7676555" y="1476968"/>
            <a:ext cx="7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가방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7A11E9-AE8B-4402-BF85-9B71FDD5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1982363"/>
            <a:ext cx="416586" cy="317399"/>
          </a:xfrm>
          <a:prstGeom prst="ellipse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595032-652A-4292-8EE2-E3E4A6F5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739" y="1981959"/>
            <a:ext cx="416586" cy="317399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1DDBC28-5B05-4D5E-AC63-F0C0EEC1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98" y="1965944"/>
            <a:ext cx="416586" cy="317399"/>
          </a:xfrm>
          <a:prstGeom prst="ellipse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F796DE-CC13-4235-A211-F9E4C893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2517306"/>
            <a:ext cx="416586" cy="317399"/>
          </a:xfrm>
          <a:prstGeom prst="ellipse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795FAB-3504-4F9C-84B2-66F75638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2523112"/>
            <a:ext cx="416586" cy="317399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DECBEF-D9A9-4C0F-8104-F1D8E125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2534671"/>
            <a:ext cx="416586" cy="317399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F94246C-E2D2-4956-AFD9-8F694035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126" y="1964632"/>
            <a:ext cx="416586" cy="317399"/>
          </a:xfrm>
          <a:prstGeom prst="ellipse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C37BEAC-71B1-4148-8402-567FEEA3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2533359"/>
            <a:ext cx="416586" cy="317399"/>
          </a:xfrm>
          <a:prstGeom prst="ellipse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2E74E3D-CAC9-4365-BF2D-B8903664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26" y="3028842"/>
            <a:ext cx="416586" cy="317399"/>
          </a:xfrm>
          <a:prstGeom prst="ellipse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4A7A7F-EA38-492C-AC3B-FCD5E377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55" y="3034648"/>
            <a:ext cx="416586" cy="317399"/>
          </a:xfrm>
          <a:prstGeom prst="ellipse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4B55391-C138-443B-B786-A9C39D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22" y="3046207"/>
            <a:ext cx="416586" cy="317399"/>
          </a:xfrm>
          <a:prstGeom prst="ellipse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B24136-C807-463F-B5AE-D6ED8741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0" y="3044895"/>
            <a:ext cx="416586" cy="317399"/>
          </a:xfrm>
          <a:prstGeom prst="ellipse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D10A9F-C3C4-4A90-BD64-D90B4DE5160E}"/>
              </a:ext>
            </a:extLst>
          </p:cNvPr>
          <p:cNvSpPr txBox="1"/>
          <p:nvPr/>
        </p:nvSpPr>
        <p:spPr>
          <a:xfrm>
            <a:off x="672825" y="399870"/>
            <a:ext cx="249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상세 조합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0F5DF4-35F9-4180-AC0A-2F4C01F21DF3}"/>
              </a:ext>
            </a:extLst>
          </p:cNvPr>
          <p:cNvCxnSpPr>
            <a:cxnSpLocks/>
          </p:cNvCxnSpPr>
          <p:nvPr/>
        </p:nvCxnSpPr>
        <p:spPr>
          <a:xfrm flipV="1">
            <a:off x="8505623" y="3429000"/>
            <a:ext cx="1264492" cy="735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1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인벤토리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498334-14E9-4514-9EBB-86C680DCEB2B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1C1826-B08D-401D-A656-EF55F71257FF}"/>
              </a:ext>
            </a:extLst>
          </p:cNvPr>
          <p:cNvSpPr/>
          <p:nvPr/>
        </p:nvSpPr>
        <p:spPr>
          <a:xfrm>
            <a:off x="2937879" y="1350950"/>
            <a:ext cx="6099933" cy="2949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F81A1-6D00-49B3-B948-B70CC17614DD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F24EFB3-78EF-40AD-9799-F0F7CF4BDF33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2A6972-BDBF-45FF-B8BF-20B1A95F4596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FB4F26-9A6D-40AF-85D3-87FA06A665F4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92ACF-6791-4F6F-BCC6-6AEA72F8FF6A}"/>
              </a:ext>
            </a:extLst>
          </p:cNvPr>
          <p:cNvSpPr txBox="1"/>
          <p:nvPr/>
        </p:nvSpPr>
        <p:spPr>
          <a:xfrm>
            <a:off x="3206621" y="1368920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C0247-732B-426A-B8D3-D15EFE212F0F}"/>
              </a:ext>
            </a:extLst>
          </p:cNvPr>
          <p:cNvSpPr txBox="1"/>
          <p:nvPr/>
        </p:nvSpPr>
        <p:spPr>
          <a:xfrm>
            <a:off x="4317837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포션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8EEB42-4000-4B37-85AC-D2D58C3AB2E0}"/>
              </a:ext>
            </a:extLst>
          </p:cNvPr>
          <p:cNvSpPr txBox="1"/>
          <p:nvPr/>
        </p:nvSpPr>
        <p:spPr>
          <a:xfrm>
            <a:off x="5749265" y="1364712"/>
            <a:ext cx="58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잡템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682F4-6A0A-4985-8438-65F5884D7465}"/>
              </a:ext>
            </a:extLst>
          </p:cNvPr>
          <p:cNvSpPr txBox="1"/>
          <p:nvPr/>
        </p:nvSpPr>
        <p:spPr>
          <a:xfrm>
            <a:off x="7055969" y="1364712"/>
            <a:ext cx="7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퀘스트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4BF0A-3A8C-4CCC-8004-612A9FF2D15B}"/>
              </a:ext>
            </a:extLst>
          </p:cNvPr>
          <p:cNvSpPr txBox="1"/>
          <p:nvPr/>
        </p:nvSpPr>
        <p:spPr>
          <a:xfrm>
            <a:off x="8160825" y="1364712"/>
            <a:ext cx="62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E8F7-F5E1-4E14-8BED-2CB267B238BB}"/>
              </a:ext>
            </a:extLst>
          </p:cNvPr>
          <p:cNvSpPr/>
          <p:nvPr/>
        </p:nvSpPr>
        <p:spPr>
          <a:xfrm>
            <a:off x="2536724" y="1781605"/>
            <a:ext cx="4739146" cy="2855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4F019C-5915-4858-80EA-591CAB34EEC8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BAFB8B-C167-4613-BF01-9D8F30CDABED}"/>
              </a:ext>
            </a:extLst>
          </p:cNvPr>
          <p:cNvCxnSpPr/>
          <p:nvPr/>
        </p:nvCxnSpPr>
        <p:spPr>
          <a:xfrm>
            <a:off x="4766678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B9997B2-324E-4C16-8AAF-BDDD539798D8}"/>
              </a:ext>
            </a:extLst>
          </p:cNvPr>
          <p:cNvCxnSpPr/>
          <p:nvPr/>
        </p:nvCxnSpPr>
        <p:spPr>
          <a:xfrm>
            <a:off x="6054704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E734BE-EE12-4933-AD73-E7BADD057D07}"/>
              </a:ext>
            </a:extLst>
          </p:cNvPr>
          <p:cNvCxnSpPr/>
          <p:nvPr/>
        </p:nvCxnSpPr>
        <p:spPr>
          <a:xfrm>
            <a:off x="7275870" y="1781605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2C044A-4E89-4214-A623-46D5F61547C1}"/>
              </a:ext>
            </a:extLst>
          </p:cNvPr>
          <p:cNvCxnSpPr>
            <a:cxnSpLocks/>
          </p:cNvCxnSpPr>
          <p:nvPr/>
        </p:nvCxnSpPr>
        <p:spPr>
          <a:xfrm flipV="1">
            <a:off x="2536723" y="2388684"/>
            <a:ext cx="4739147" cy="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6D6BBDD-D6B3-43F3-B45B-56723EDC20DE}"/>
              </a:ext>
            </a:extLst>
          </p:cNvPr>
          <p:cNvCxnSpPr>
            <a:cxnSpLocks/>
          </p:cNvCxnSpPr>
          <p:nvPr/>
        </p:nvCxnSpPr>
        <p:spPr>
          <a:xfrm>
            <a:off x="2536723" y="2949678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4BCD3D6-1981-431D-9EBC-C2B05841217C}"/>
              </a:ext>
            </a:extLst>
          </p:cNvPr>
          <p:cNvCxnSpPr>
            <a:cxnSpLocks/>
          </p:cNvCxnSpPr>
          <p:nvPr/>
        </p:nvCxnSpPr>
        <p:spPr>
          <a:xfrm>
            <a:off x="2536723" y="353961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B3B29C-6CB9-4299-BDD2-31983ADB6F77}"/>
              </a:ext>
            </a:extLst>
          </p:cNvPr>
          <p:cNvCxnSpPr>
            <a:cxnSpLocks/>
          </p:cNvCxnSpPr>
          <p:nvPr/>
        </p:nvCxnSpPr>
        <p:spPr>
          <a:xfrm>
            <a:off x="2536723" y="4094153"/>
            <a:ext cx="468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6E15F-C009-4CE3-BB66-BBF0FE4CE725}"/>
              </a:ext>
            </a:extLst>
          </p:cNvPr>
          <p:cNvSpPr/>
          <p:nvPr/>
        </p:nvSpPr>
        <p:spPr>
          <a:xfrm>
            <a:off x="2937879" y="1360781"/>
            <a:ext cx="1020588" cy="280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endParaRPr lang="ko-KR" altLang="en-US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21D6AEE1-FDD9-4012-8EDA-D05A7991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46" y="1922547"/>
            <a:ext cx="441798" cy="41281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26D7931-34F0-4282-A7DA-C2854563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67" y="1901353"/>
            <a:ext cx="441798" cy="4128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BA077D2-4EEF-4E04-85CB-21732024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32" y="1881965"/>
            <a:ext cx="441798" cy="41281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A7225BC-E446-470D-88BF-4C3A9992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88" y="1901353"/>
            <a:ext cx="441798" cy="41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8177-50DE-4C33-9C25-D9BE3E12CF70}"/>
              </a:ext>
            </a:extLst>
          </p:cNvPr>
          <p:cNvSpPr/>
          <p:nvPr/>
        </p:nvSpPr>
        <p:spPr>
          <a:xfrm>
            <a:off x="7466616" y="1763355"/>
            <a:ext cx="1848463" cy="2855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619643-2E88-40A6-ACCD-23DF70A41C94}"/>
              </a:ext>
            </a:extLst>
          </p:cNvPr>
          <p:cNvCxnSpPr>
            <a:cxnSpLocks/>
          </p:cNvCxnSpPr>
          <p:nvPr/>
        </p:nvCxnSpPr>
        <p:spPr>
          <a:xfrm>
            <a:off x="3958467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E7D653-ECFB-467D-A690-57AA881F0162}"/>
              </a:ext>
            </a:extLst>
          </p:cNvPr>
          <p:cNvCxnSpPr>
            <a:cxnSpLocks/>
          </p:cNvCxnSpPr>
          <p:nvPr/>
        </p:nvCxnSpPr>
        <p:spPr>
          <a:xfrm>
            <a:off x="5202247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13F5D4-464B-47FA-B3CE-62D60C6016AE}"/>
              </a:ext>
            </a:extLst>
          </p:cNvPr>
          <p:cNvCxnSpPr>
            <a:cxnSpLocks/>
          </p:cNvCxnSpPr>
          <p:nvPr/>
        </p:nvCxnSpPr>
        <p:spPr>
          <a:xfrm>
            <a:off x="6723298" y="1350950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159118-333F-4F66-8297-F9F324DE6F42}"/>
              </a:ext>
            </a:extLst>
          </p:cNvPr>
          <p:cNvCxnSpPr>
            <a:cxnSpLocks/>
          </p:cNvCxnSpPr>
          <p:nvPr/>
        </p:nvCxnSpPr>
        <p:spPr>
          <a:xfrm>
            <a:off x="7925783" y="1360781"/>
            <a:ext cx="0" cy="29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9CB19F-0FFC-4A97-811D-85B5A612AE97}"/>
              </a:ext>
            </a:extLst>
          </p:cNvPr>
          <p:cNvCxnSpPr/>
          <p:nvPr/>
        </p:nvCxnSpPr>
        <p:spPr>
          <a:xfrm>
            <a:off x="3551412" y="1828800"/>
            <a:ext cx="0" cy="285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E64A9F-9C01-4D2F-ADAC-A90BA3D405F3}"/>
              </a:ext>
            </a:extLst>
          </p:cNvPr>
          <p:cNvSpPr/>
          <p:nvPr/>
        </p:nvSpPr>
        <p:spPr>
          <a:xfrm>
            <a:off x="2536723" y="1795096"/>
            <a:ext cx="1008790" cy="60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C4C044-328F-4BD0-85D9-4F54E4F12103}"/>
              </a:ext>
            </a:extLst>
          </p:cNvPr>
          <p:cNvCxnSpPr>
            <a:cxnSpLocks/>
          </p:cNvCxnSpPr>
          <p:nvPr/>
        </p:nvCxnSpPr>
        <p:spPr>
          <a:xfrm flipV="1">
            <a:off x="9123098" y="905095"/>
            <a:ext cx="728783" cy="48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4D2261-7A13-40CD-AEA1-E382A0B575CA}"/>
              </a:ext>
            </a:extLst>
          </p:cNvPr>
          <p:cNvSpPr/>
          <p:nvPr/>
        </p:nvSpPr>
        <p:spPr>
          <a:xfrm>
            <a:off x="2822521" y="1287855"/>
            <a:ext cx="6350976" cy="426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AC0D9-340E-4DFA-8D25-5E7C674EF32B}"/>
              </a:ext>
            </a:extLst>
          </p:cNvPr>
          <p:cNvSpPr txBox="1"/>
          <p:nvPr/>
        </p:nvSpPr>
        <p:spPr>
          <a:xfrm>
            <a:off x="9959046" y="727118"/>
            <a:ext cx="96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카테고리</a:t>
            </a:r>
            <a:endParaRPr lang="en-US" altLang="ko-KR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A6840E-97D1-4D94-8E49-289ACAC072B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437996" y="2299021"/>
            <a:ext cx="1262280" cy="572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32E564-4D49-4726-A5F6-1AA53737862F}"/>
              </a:ext>
            </a:extLst>
          </p:cNvPr>
          <p:cNvSpPr txBox="1"/>
          <p:nvPr/>
        </p:nvSpPr>
        <p:spPr>
          <a:xfrm>
            <a:off x="587205" y="2871723"/>
            <a:ext cx="17015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아이템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카테고리에 속해 있는 아이템이 나열됨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선택중인 아이템은 아웃라인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9E4FF-5382-46CF-97FB-83D98616782B}"/>
              </a:ext>
            </a:extLst>
          </p:cNvPr>
          <p:cNvSpPr txBox="1"/>
          <p:nvPr/>
        </p:nvSpPr>
        <p:spPr>
          <a:xfrm>
            <a:off x="4501552" y="491700"/>
            <a:ext cx="255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선택중인 카테고리 배경 색 변화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2CFC-9A96-4649-B899-617C3C57234A}"/>
              </a:ext>
            </a:extLst>
          </p:cNvPr>
          <p:cNvSpPr txBox="1"/>
          <p:nvPr/>
        </p:nvSpPr>
        <p:spPr>
          <a:xfrm>
            <a:off x="666925" y="112275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시스템 추가 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2021.012.27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28467-8863-4393-AE91-3FC57E72BC0D}"/>
              </a:ext>
            </a:extLst>
          </p:cNvPr>
          <p:cNvSpPr txBox="1"/>
          <p:nvPr/>
        </p:nvSpPr>
        <p:spPr>
          <a:xfrm>
            <a:off x="666925" y="2540752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V.1.1.2(</a:t>
            </a:r>
            <a:r>
              <a:rPr lang="ko-KR" altLang="en-US" dirty="0"/>
              <a:t>데이터 손실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?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DDDD-24B1-45BB-9D69-AB110FEA0798}"/>
              </a:ext>
            </a:extLst>
          </p:cNvPr>
          <p:cNvSpPr txBox="1"/>
          <p:nvPr/>
        </p:nvSpPr>
        <p:spPr>
          <a:xfrm>
            <a:off x="666925" y="3958745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V.1.1.3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히로인</a:t>
            </a:r>
            <a:r>
              <a:rPr lang="ko-KR" altLang="en-US" dirty="0"/>
              <a:t> </a:t>
            </a:r>
            <a:r>
              <a:rPr lang="ko-KR" altLang="en-US" dirty="0" err="1"/>
              <a:t>스테이터</a:t>
            </a:r>
            <a:r>
              <a:rPr lang="ko-KR" altLang="en-US" dirty="0"/>
              <a:t> 호감도 표기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2022.02.07</a:t>
            </a:r>
          </a:p>
        </p:txBody>
      </p:sp>
    </p:spTree>
    <p:extLst>
      <p:ext uri="{BB962C8B-B14F-4D97-AF65-F5344CB8AC3E}">
        <p14:creationId xmlns:p14="http://schemas.microsoft.com/office/powerpoint/2010/main" val="402743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2373</Words>
  <Application>Microsoft Office PowerPoint</Application>
  <PresentationFormat>와이드스크린</PresentationFormat>
  <Paragraphs>697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413</cp:revision>
  <dcterms:created xsi:type="dcterms:W3CDTF">2021-04-29T01:12:11Z</dcterms:created>
  <dcterms:modified xsi:type="dcterms:W3CDTF">2022-02-09T14:49:41Z</dcterms:modified>
</cp:coreProperties>
</file>