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0" r:id="rId7"/>
    <p:sldId id="261" r:id="rId8"/>
    <p:sldId id="262" r:id="rId9"/>
    <p:sldId id="263" r:id="rId10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500"/>
    <a:srgbClr val="23AC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5" autoAdjust="0"/>
    <p:restoredTop sz="91899" autoAdjust="0"/>
  </p:normalViewPr>
  <p:slideViewPr>
    <p:cSldViewPr>
      <p:cViewPr varScale="1">
        <p:scale>
          <a:sx n="135" d="100"/>
          <a:sy n="135" d="100"/>
        </p:scale>
        <p:origin x="2178" y="138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360000" y="6227002"/>
            <a:ext cx="6120000" cy="360000"/>
          </a:xfrm>
          <a:prstGeom prst="rect">
            <a:avLst/>
          </a:prstGeom>
          <a:solidFill>
            <a:srgbClr val="F8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360000" y="6588000"/>
            <a:ext cx="3240000" cy="540000"/>
          </a:xfrm>
          <a:prstGeom prst="rect">
            <a:avLst/>
          </a:prstGeom>
          <a:solidFill>
            <a:srgbClr val="F8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5861873"/>
            <a:ext cx="6118603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buNone/>
              <a:defRPr sz="5200" spc="-150" baseline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신상품 명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9" y="215999"/>
            <a:ext cx="1620000" cy="144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New Product. Proposal.</a:t>
            </a:r>
            <a:endParaRPr lang="ko-KR" altLang="en-US" dirty="0"/>
          </a:p>
        </p:txBody>
      </p:sp>
      <p:sp>
        <p:nvSpPr>
          <p:cNvPr id="22" name="그림 개체 틀 21" descr="그림"/>
          <p:cNvSpPr>
            <a:spLocks noGrp="1"/>
          </p:cNvSpPr>
          <p:nvPr>
            <p:ph type="pic" sz="quarter" idx="16"/>
          </p:nvPr>
        </p:nvSpPr>
        <p:spPr>
          <a:xfrm>
            <a:off x="360000" y="360000"/>
            <a:ext cx="216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3" name="그림 개체 틀 21" descr="그림"/>
          <p:cNvSpPr>
            <a:spLocks noGrp="1"/>
          </p:cNvSpPr>
          <p:nvPr>
            <p:ph type="pic" sz="quarter" idx="17"/>
          </p:nvPr>
        </p:nvSpPr>
        <p:spPr>
          <a:xfrm>
            <a:off x="2520000" y="360000"/>
            <a:ext cx="2160000" cy="20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4" name="그림 개체 틀 21" descr="그림"/>
          <p:cNvSpPr>
            <a:spLocks noGrp="1"/>
          </p:cNvSpPr>
          <p:nvPr>
            <p:ph type="pic" sz="quarter" idx="18"/>
          </p:nvPr>
        </p:nvSpPr>
        <p:spPr>
          <a:xfrm>
            <a:off x="4680000" y="360000"/>
            <a:ext cx="2160000" cy="1296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5" name="그림 개체 틀 21" descr="그림"/>
          <p:cNvSpPr>
            <a:spLocks noGrp="1"/>
          </p:cNvSpPr>
          <p:nvPr>
            <p:ph type="pic" sz="quarter" idx="19"/>
          </p:nvPr>
        </p:nvSpPr>
        <p:spPr>
          <a:xfrm>
            <a:off x="6840000" y="360000"/>
            <a:ext cx="2160000" cy="1584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6" name="그림 개체 틀 21" descr="그림"/>
          <p:cNvSpPr>
            <a:spLocks noGrp="1"/>
          </p:cNvSpPr>
          <p:nvPr>
            <p:ph type="pic" sz="quarter" idx="20"/>
          </p:nvPr>
        </p:nvSpPr>
        <p:spPr>
          <a:xfrm>
            <a:off x="360000" y="3204000"/>
            <a:ext cx="180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7" name="그림 개체 틀 21" descr="그림"/>
          <p:cNvSpPr>
            <a:spLocks noGrp="1"/>
          </p:cNvSpPr>
          <p:nvPr>
            <p:ph type="pic" sz="quarter" idx="21"/>
          </p:nvPr>
        </p:nvSpPr>
        <p:spPr>
          <a:xfrm>
            <a:off x="2160000" y="3204000"/>
            <a:ext cx="2520000" cy="244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8" name="그림 개체 틀 21" descr="그림"/>
          <p:cNvSpPr>
            <a:spLocks noGrp="1"/>
          </p:cNvSpPr>
          <p:nvPr>
            <p:ph type="pic" sz="quarter" idx="22"/>
          </p:nvPr>
        </p:nvSpPr>
        <p:spPr>
          <a:xfrm>
            <a:off x="4680000" y="3204000"/>
            <a:ext cx="288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9" name="그림 개체 틀 21" descr="그림"/>
          <p:cNvSpPr>
            <a:spLocks noGrp="1"/>
          </p:cNvSpPr>
          <p:nvPr>
            <p:ph type="pic" sz="quarter" idx="23"/>
          </p:nvPr>
        </p:nvSpPr>
        <p:spPr>
          <a:xfrm>
            <a:off x="7560000" y="3204000"/>
            <a:ext cx="2772000" cy="180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49986" y="4876020"/>
            <a:ext cx="4500000" cy="98585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buNone/>
              <a:defRPr sz="4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문서제목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6170697" y="2758266"/>
            <a:ext cx="4500000" cy="43815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buNone/>
              <a:defRPr sz="4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758267"/>
            <a:ext cx="4680000" cy="43815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buNone/>
              <a:defRPr sz="4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6300000"/>
            <a:ext cx="3168000" cy="29213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소속부서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 userDrawn="1"/>
        </p:nvCxnSpPr>
        <p:spPr>
          <a:xfrm>
            <a:off x="3150000" y="16560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150000" y="32508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150000" y="48348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8593200" y="16560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8593200" y="37908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4140000" y="504000"/>
            <a:ext cx="5580000" cy="1588"/>
          </a:xfrm>
          <a:prstGeom prst="line">
            <a:avLst/>
          </a:prstGeom>
          <a:ln w="6350">
            <a:solidFill>
              <a:srgbClr val="F8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60000" y="1008000"/>
            <a:ext cx="1643085" cy="431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ko-KR" altLang="en-US" sz="40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목차</a:t>
            </a:r>
            <a:r>
              <a:rPr lang="en-US" altLang="ko-KR" sz="40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:</a:t>
            </a:r>
            <a:endParaRPr lang="ko-KR" altLang="en-US" sz="4000" dirty="0">
              <a:solidFill>
                <a:srgbClr val="F8B5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9" y="1548000"/>
            <a:ext cx="4512032" cy="4680000"/>
          </a:xfrm>
          <a:prstGeom prst="rect">
            <a:avLst/>
          </a:prstGeom>
        </p:spPr>
        <p:txBody>
          <a:bodyPr lIns="0" tIns="0" rIns="0" bIns="0"/>
          <a:lstStyle>
            <a:lvl1pPr marL="742950" indent="-742950">
              <a:lnSpc>
                <a:spcPts val="3200"/>
              </a:lnSpc>
              <a:buNone/>
              <a:defRPr sz="4000" spc="-150" baseline="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목차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6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5340364" y="1548000"/>
            <a:ext cx="4500000" cy="46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7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3522031" y="1548000"/>
            <a:ext cx="1350000" cy="46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02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1" name="텍스트 개체 틀 11"/>
          <p:cNvSpPr>
            <a:spLocks noGrp="1"/>
          </p:cNvSpPr>
          <p:nvPr>
            <p:ph type="body" sz="quarter" idx="13" hasCustomPrompt="1"/>
          </p:nvPr>
        </p:nvSpPr>
        <p:spPr>
          <a:xfrm>
            <a:off x="8969736" y="1553338"/>
            <a:ext cx="868063" cy="46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04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140000" y="7092000"/>
            <a:ext cx="5580000" cy="1588"/>
          </a:xfrm>
          <a:prstGeom prst="line">
            <a:avLst/>
          </a:prstGeom>
          <a:ln w="635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0" y="216000"/>
            <a:ext cx="180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 b="1" baseline="0">
                <a:solidFill>
                  <a:srgbClr val="F8B5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이름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60000" y="2552400"/>
            <a:ext cx="432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040000" y="2552400"/>
            <a:ext cx="468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>
            <a:off x="4140000" y="504000"/>
            <a:ext cx="5580000" cy="1588"/>
          </a:xfrm>
          <a:prstGeom prst="line">
            <a:avLst/>
          </a:prstGeom>
          <a:ln w="6350">
            <a:solidFill>
              <a:srgbClr val="F8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4140000" y="7092000"/>
            <a:ext cx="5580000" cy="1588"/>
          </a:xfrm>
          <a:prstGeom prst="line">
            <a:avLst/>
          </a:prstGeom>
          <a:ln w="635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0" y="216000"/>
            <a:ext cx="180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 b="1" baseline="0">
                <a:solidFill>
                  <a:srgbClr val="F8B5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이름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7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900000"/>
            <a:ext cx="9000000" cy="138749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9" name="텍스트 개체 틀 11"/>
          <p:cNvSpPr>
            <a:spLocks noGrp="1"/>
          </p:cNvSpPr>
          <p:nvPr>
            <p:ph type="body" sz="quarter" idx="15" hasCustomPrompt="1"/>
          </p:nvPr>
        </p:nvSpPr>
        <p:spPr>
          <a:xfrm>
            <a:off x="5398603" y="2466163"/>
            <a:ext cx="1080000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2975784"/>
            <a:ext cx="3960000" cy="360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550"/>
              </a:lnSpc>
              <a:buNone/>
              <a:defRPr sz="1800" spc="-80" baseline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7" hasCustomPrompt="1"/>
          </p:nvPr>
        </p:nvSpPr>
        <p:spPr>
          <a:xfrm>
            <a:off x="5398603" y="2975784"/>
            <a:ext cx="5040000" cy="360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550"/>
              </a:lnSpc>
              <a:buNone/>
              <a:defRPr sz="1800" spc="-80" baseline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17" name="텍스트 개체 틀 11"/>
          <p:cNvSpPr>
            <a:spLocks noGrp="1"/>
          </p:cNvSpPr>
          <p:nvPr>
            <p:ph type="body" sz="quarter" idx="18" hasCustomPrompt="1"/>
          </p:nvPr>
        </p:nvSpPr>
        <p:spPr>
          <a:xfrm>
            <a:off x="720000" y="2466163"/>
            <a:ext cx="1080000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레이아웃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4140000" y="504000"/>
            <a:ext cx="5580000" cy="1588"/>
          </a:xfrm>
          <a:prstGeom prst="line">
            <a:avLst/>
          </a:prstGeom>
          <a:ln w="6350">
            <a:solidFill>
              <a:srgbClr val="F8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4140000" y="7092000"/>
            <a:ext cx="5580000" cy="1588"/>
          </a:xfrm>
          <a:prstGeom prst="line">
            <a:avLst/>
          </a:prstGeom>
          <a:ln w="635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0" y="216000"/>
            <a:ext cx="180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 b="1" baseline="0">
                <a:solidFill>
                  <a:srgbClr val="F8B5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이름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900000"/>
            <a:ext cx="9000000" cy="138749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06798D-3468-443B-902E-659EA48D38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0196" y="1368363"/>
            <a:ext cx="6118603" cy="360000"/>
          </a:xfrm>
        </p:spPr>
        <p:txBody>
          <a:bodyPr/>
          <a:lstStyle/>
          <a:p>
            <a:r>
              <a:rPr lang="ko-KR" altLang="en-US" dirty="0"/>
              <a:t>제목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R" altLang="en-US" dirty="0"/>
              <a:t>개요</a:t>
            </a:r>
            <a:endParaRPr lang="en-US" altLang="ko-KR" dirty="0"/>
          </a:p>
          <a:p>
            <a:pPr lvl="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latin typeface="+mn-lt"/>
              </a:rPr>
              <a:t>컨셉</a:t>
            </a:r>
            <a:endParaRPr lang="en-US" altLang="ko-KR" sz="2000" dirty="0">
              <a:solidFill>
                <a:schemeClr val="tx1"/>
              </a:solidFill>
              <a:latin typeface="+mn-lt"/>
            </a:endParaRPr>
          </a:p>
          <a:p>
            <a:pPr lvl="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latin typeface="+mn-lt"/>
              </a:rPr>
              <a:t>특징</a:t>
            </a:r>
            <a:endParaRPr lang="en-US" altLang="ko-KR" sz="2000" dirty="0">
              <a:solidFill>
                <a:schemeClr val="tx1"/>
              </a:solidFill>
              <a:latin typeface="+mn-lt"/>
            </a:endParaRP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시나리오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주요 시스템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조작법</a:t>
            </a:r>
            <a:endParaRPr lang="en-US" altLang="ko-KR" dirty="0"/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개발 진행 예정</a:t>
            </a:r>
            <a:endParaRPr lang="en-US" altLang="ko-KR" dirty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5227216" y="2108337"/>
            <a:ext cx="1080000" cy="360000"/>
          </a:xfrm>
        </p:spPr>
        <p:txBody>
          <a:bodyPr/>
          <a:lstStyle/>
          <a:p>
            <a:r>
              <a:rPr lang="ko-KR" altLang="en-US"/>
              <a:t>특징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6"/>
          </p:nvPr>
        </p:nvSpPr>
        <p:spPr>
          <a:xfrm>
            <a:off x="486160" y="2683494"/>
            <a:ext cx="3960000" cy="3600000"/>
          </a:xfrm>
        </p:spPr>
        <p:txBody>
          <a:bodyPr/>
          <a:lstStyle/>
          <a:p>
            <a:r>
              <a:rPr lang="ko-KR" altLang="en-US" dirty="0"/>
              <a:t>애니메이션 풍 그래픽의 비주얼 </a:t>
            </a:r>
            <a:r>
              <a:rPr lang="ko-KR" altLang="en-US" dirty="0" err="1"/>
              <a:t>노벨식</a:t>
            </a:r>
            <a:r>
              <a:rPr lang="ko-KR" altLang="en-US" dirty="0"/>
              <a:t> 스토리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로그라이크</a:t>
            </a:r>
            <a:r>
              <a:rPr lang="ko-KR" altLang="en-US" dirty="0"/>
              <a:t> 부분 </a:t>
            </a:r>
            <a:r>
              <a:rPr lang="en-US" altLang="ko-KR" dirty="0"/>
              <a:t>2d</a:t>
            </a:r>
            <a:r>
              <a:rPr lang="ko-KR" altLang="en-US" dirty="0"/>
              <a:t> 그래픽으로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시나리오에 따라 </a:t>
            </a:r>
            <a:r>
              <a:rPr lang="en-US" altLang="ko-KR" dirty="0"/>
              <a:t>UI</a:t>
            </a:r>
            <a:r>
              <a:rPr lang="ko-KR" altLang="en-US" dirty="0"/>
              <a:t>컨셉 및 캐릭터 설계는 설정 기획서에서 다룸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비주얼 노벨의 시나리오 진행과 </a:t>
            </a:r>
            <a:r>
              <a:rPr lang="ko-KR" altLang="en-US" dirty="0" err="1"/>
              <a:t>로그라이크식</a:t>
            </a:r>
            <a:r>
              <a:rPr lang="ko-KR" altLang="en-US" dirty="0"/>
              <a:t> 전투방식 </a:t>
            </a:r>
            <a:r>
              <a:rPr lang="en-US" altLang="ko-KR" dirty="0"/>
              <a:t>2</a:t>
            </a:r>
            <a:r>
              <a:rPr lang="ko-KR" altLang="en-US" dirty="0"/>
              <a:t>가지를 채용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비주얼 노벨 </a:t>
            </a:r>
            <a:r>
              <a:rPr lang="en-US" altLang="ko-KR" dirty="0"/>
              <a:t>: </a:t>
            </a:r>
            <a:r>
              <a:rPr lang="ko-KR" altLang="en-US" dirty="0"/>
              <a:t>소설을 읽는 듯한 스토리 전개로 플레이어들을 독자로 만들고 주인공에게 몰입하게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로그라이크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주어진 </a:t>
            </a:r>
            <a:r>
              <a:rPr lang="ko-KR" altLang="en-US" dirty="0" err="1"/>
              <a:t>맵에서</a:t>
            </a:r>
            <a:r>
              <a:rPr lang="ko-KR" altLang="en-US" dirty="0"/>
              <a:t> 랜덤으로 생성되는 아이템을 이용하여 던전 진행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로그라이크</a:t>
            </a:r>
            <a:r>
              <a:rPr lang="ko-KR" altLang="en-US" dirty="0"/>
              <a:t> 게임의 특징인 랜덤 요소</a:t>
            </a:r>
            <a:r>
              <a:rPr lang="en-US" altLang="ko-KR" dirty="0"/>
              <a:t>, </a:t>
            </a:r>
            <a:r>
              <a:rPr lang="ko-KR" altLang="en-US" dirty="0"/>
              <a:t>세이브 불가</a:t>
            </a:r>
            <a:r>
              <a:rPr lang="en-US" altLang="ko-KR" dirty="0"/>
              <a:t>, </a:t>
            </a:r>
            <a:r>
              <a:rPr lang="ko-KR" altLang="en-US" dirty="0"/>
              <a:t>복잡성을 포함한다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시나리오 진행의 이벤트와 전투 진행의 이벤트는 서로 상호작용이 가능</a:t>
            </a:r>
            <a:endParaRPr lang="en-US" altLang="ko-KR" dirty="0"/>
          </a:p>
          <a:p>
            <a:r>
              <a:rPr lang="en-US" altLang="ko-KR" dirty="0"/>
              <a:t>(ex. </a:t>
            </a:r>
            <a:r>
              <a:rPr lang="ko-KR" altLang="en-US" dirty="0"/>
              <a:t>전투로 얻은 아이템을 시나리오 진행에 사용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>
          <a:xfrm>
            <a:off x="4122564" y="805479"/>
            <a:ext cx="6444000" cy="360000"/>
          </a:xfrm>
        </p:spPr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: </a:t>
            </a:r>
            <a:r>
              <a:rPr lang="ko-KR" altLang="en-US" dirty="0"/>
              <a:t>미정</a:t>
            </a:r>
          </a:p>
        </p:txBody>
      </p:sp>
      <p:sp>
        <p:nvSpPr>
          <p:cNvPr id="13" name="텍스트 개체 틀 16">
            <a:extLst>
              <a:ext uri="{FF2B5EF4-FFF2-40B4-BE49-F238E27FC236}">
                <a16:creationId xmlns:a16="http://schemas.microsoft.com/office/drawing/2014/main" id="{F19B300B-5385-47A5-9C70-9E0FDBF746C1}"/>
              </a:ext>
            </a:extLst>
          </p:cNvPr>
          <p:cNvSpPr txBox="1">
            <a:spLocks/>
          </p:cNvSpPr>
          <p:nvPr/>
        </p:nvSpPr>
        <p:spPr>
          <a:xfrm>
            <a:off x="342144" y="2107494"/>
            <a:ext cx="6444000" cy="360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3200"/>
              </a:lnSpc>
              <a:spcBef>
                <a:spcPct val="20000"/>
              </a:spcBef>
              <a:buFont typeface="Arial" pitchFamily="34" charset="0"/>
              <a:buNone/>
              <a:defRPr sz="4000" kern="12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컨셉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문서 제목</a:t>
            </a:r>
            <a:endParaRPr lang="en-US" altLang="ko-KR" dirty="0"/>
          </a:p>
          <a:p>
            <a:r>
              <a:rPr lang="ko-KR" altLang="en-US" dirty="0"/>
              <a:t>문서 작성자 </a:t>
            </a:r>
            <a:r>
              <a:rPr lang="en-US" altLang="ko-KR" dirty="0"/>
              <a:t>– </a:t>
            </a:r>
            <a:r>
              <a:rPr lang="ko-KR" altLang="en-US" dirty="0" err="1"/>
              <a:t>나눔고딕</a:t>
            </a:r>
            <a:r>
              <a:rPr lang="ko-KR" altLang="en-US" dirty="0"/>
              <a:t> </a:t>
            </a:r>
            <a:r>
              <a:rPr lang="en-US" altLang="ko-KR" dirty="0"/>
              <a:t>B, 7pt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6"/>
          </p:nvPr>
        </p:nvSpPr>
        <p:spPr>
          <a:xfrm>
            <a:off x="719999" y="2975784"/>
            <a:ext cx="8785157" cy="2297985"/>
          </a:xfrm>
        </p:spPr>
        <p:txBody>
          <a:bodyPr/>
          <a:lstStyle/>
          <a:p>
            <a:r>
              <a:rPr lang="ko-KR" altLang="en-US" dirty="0"/>
              <a:t>텍스트와 사운드를 통한 시나리오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 사항 </a:t>
            </a:r>
            <a:r>
              <a:rPr lang="en-US" altLang="ko-KR" dirty="0"/>
              <a:t>: </a:t>
            </a:r>
            <a:r>
              <a:rPr lang="ko-KR" altLang="en-US" dirty="0"/>
              <a:t>캐릭터 </a:t>
            </a:r>
            <a:r>
              <a:rPr lang="ko-KR" altLang="en-US" dirty="0" err="1"/>
              <a:t>스탠딩</a:t>
            </a:r>
            <a:r>
              <a:rPr lang="ko-KR" altLang="en-US" dirty="0"/>
              <a:t> 일러스트</a:t>
            </a:r>
            <a:r>
              <a:rPr lang="en-US" altLang="ko-KR" dirty="0"/>
              <a:t>, </a:t>
            </a:r>
            <a:r>
              <a:rPr lang="ko-KR" altLang="en-US" dirty="0"/>
              <a:t>시나리오</a:t>
            </a:r>
            <a:endParaRPr lang="en-US" altLang="ko-KR" dirty="0"/>
          </a:p>
          <a:p>
            <a:r>
              <a:rPr lang="ko-KR" altLang="en-US" dirty="0"/>
              <a:t>개발사항 </a:t>
            </a:r>
            <a:r>
              <a:rPr lang="en-US" altLang="ko-KR" dirty="0"/>
              <a:t>: </a:t>
            </a:r>
            <a:r>
              <a:rPr lang="ko-KR" altLang="en-US" dirty="0"/>
              <a:t>시나리오 진행</a:t>
            </a:r>
            <a:r>
              <a:rPr lang="en-US" altLang="ko-KR" dirty="0"/>
              <a:t>, </a:t>
            </a:r>
            <a:r>
              <a:rPr lang="ko-KR" altLang="en-US" dirty="0"/>
              <a:t>텍스트 </a:t>
            </a:r>
            <a:r>
              <a:rPr lang="ko-KR" altLang="en-US" dirty="0" err="1"/>
              <a:t>스킵</a:t>
            </a:r>
            <a:r>
              <a:rPr lang="en-US" altLang="ko-KR" dirty="0"/>
              <a:t>, </a:t>
            </a:r>
            <a:r>
              <a:rPr lang="ko-KR" altLang="en-US" dirty="0"/>
              <a:t>텍스트 오토 진행</a:t>
            </a:r>
            <a:r>
              <a:rPr lang="en-US" altLang="ko-KR" dirty="0"/>
              <a:t>, </a:t>
            </a:r>
            <a:r>
              <a:rPr lang="ko-KR" altLang="en-US" dirty="0"/>
              <a:t>로그 창 출력</a:t>
            </a:r>
            <a:r>
              <a:rPr lang="en-US" altLang="ko-KR" dirty="0"/>
              <a:t>, </a:t>
            </a:r>
            <a:r>
              <a:rPr lang="ko-KR" altLang="en-US" dirty="0"/>
              <a:t>텍스트 창 숨기기</a:t>
            </a:r>
            <a:endParaRPr lang="en-US" altLang="ko-KR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>
          <a:xfrm>
            <a:off x="3474492" y="2036016"/>
            <a:ext cx="2934512" cy="360000"/>
          </a:xfrm>
        </p:spPr>
        <p:txBody>
          <a:bodyPr/>
          <a:lstStyle/>
          <a:p>
            <a:r>
              <a:rPr lang="ko-KR" altLang="en-US" dirty="0"/>
              <a:t>비주얼 노벨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C66AF5-09C4-4BAF-863E-B5CDAB11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64" y="4283206"/>
            <a:ext cx="3392354" cy="25917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359603-988C-4A0B-8BC4-21927FBDB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836" y="4283206"/>
            <a:ext cx="4627321" cy="259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3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문서 제목</a:t>
            </a:r>
            <a:endParaRPr lang="en-US" altLang="ko-KR" dirty="0"/>
          </a:p>
          <a:p>
            <a:r>
              <a:rPr lang="ko-KR" altLang="en-US" dirty="0"/>
              <a:t>문서 작성자 </a:t>
            </a:r>
            <a:r>
              <a:rPr lang="en-US" altLang="ko-KR" dirty="0"/>
              <a:t>– </a:t>
            </a:r>
            <a:r>
              <a:rPr lang="ko-KR" altLang="en-US" dirty="0" err="1"/>
              <a:t>나눔고딕</a:t>
            </a:r>
            <a:r>
              <a:rPr lang="ko-KR" altLang="en-US" dirty="0"/>
              <a:t> </a:t>
            </a:r>
            <a:r>
              <a:rPr lang="en-US" altLang="ko-KR" dirty="0"/>
              <a:t>B, 7pt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6"/>
          </p:nvPr>
        </p:nvSpPr>
        <p:spPr>
          <a:xfrm>
            <a:off x="720000" y="2975784"/>
            <a:ext cx="9000000" cy="2425027"/>
          </a:xfrm>
        </p:spPr>
        <p:txBody>
          <a:bodyPr/>
          <a:lstStyle/>
          <a:p>
            <a:r>
              <a:rPr lang="ko-KR" altLang="en-US" dirty="0"/>
              <a:t>게임 </a:t>
            </a:r>
            <a:r>
              <a:rPr lang="ko-KR" altLang="en-US" dirty="0" err="1"/>
              <a:t>진행시</a:t>
            </a:r>
            <a:r>
              <a:rPr lang="ko-KR" altLang="en-US" dirty="0"/>
              <a:t> 세이브 기능이 없음</a:t>
            </a:r>
            <a:endParaRPr lang="en-US" altLang="ko-KR" dirty="0"/>
          </a:p>
          <a:p>
            <a:r>
              <a:rPr lang="ko-KR" altLang="en-US" dirty="0"/>
              <a:t>게임내 등장하는 몬스터 및 아이템들은 모두 랜덤</a:t>
            </a:r>
            <a:endParaRPr lang="en-US" altLang="ko-KR" dirty="0"/>
          </a:p>
          <a:p>
            <a:r>
              <a:rPr lang="ko-KR" altLang="en-US" dirty="0"/>
              <a:t>단계가 올라갈수록 어려워지지만 클리어 시간이 줄어들 수록 보상이 </a:t>
            </a:r>
            <a:r>
              <a:rPr lang="ko-KR" altLang="en-US" dirty="0" err="1"/>
              <a:t>적어지기</a:t>
            </a:r>
            <a:r>
              <a:rPr lang="ko-KR" altLang="en-US" dirty="0"/>
              <a:t> 때문에 플레이어가 정신없도록 유도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사항의 </a:t>
            </a:r>
            <a:r>
              <a:rPr lang="ko-KR" altLang="en-US" dirty="0" err="1"/>
              <a:t>로그라이크의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 특징만을 전투시스템에 도입</a:t>
            </a:r>
          </a:p>
        </p:txBody>
      </p:sp>
      <p:sp>
        <p:nvSpPr>
          <p:cNvPr id="15" name="텍스트 개체 틀 16">
            <a:extLst>
              <a:ext uri="{FF2B5EF4-FFF2-40B4-BE49-F238E27FC236}">
                <a16:creationId xmlns:a16="http://schemas.microsoft.com/office/drawing/2014/main" id="{79A22043-B385-40D4-88B0-484A92B3AC19}"/>
              </a:ext>
            </a:extLst>
          </p:cNvPr>
          <p:cNvSpPr txBox="1">
            <a:spLocks/>
          </p:cNvSpPr>
          <p:nvPr/>
        </p:nvSpPr>
        <p:spPr>
          <a:xfrm>
            <a:off x="3474492" y="2036016"/>
            <a:ext cx="2934512" cy="360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3200"/>
              </a:lnSpc>
              <a:spcBef>
                <a:spcPct val="20000"/>
              </a:spcBef>
              <a:buFont typeface="Arial" pitchFamily="34" charset="0"/>
              <a:buNone/>
              <a:defRPr sz="4000" kern="12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로그라이크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4B20FF4-3CF1-483D-84BE-7B0DD361F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74" y="4752739"/>
            <a:ext cx="3810532" cy="21148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90C438F-8EF3-44C8-9055-2B59B355D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740" y="4724160"/>
            <a:ext cx="3810532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0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주요 시스템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72000" indent="-180000" defTabSz="828000">
              <a:spcBef>
                <a:spcPts val="400"/>
              </a:spcBef>
            </a:pPr>
            <a:r>
              <a:rPr lang="en-US" altLang="ko-KR" dirty="0"/>
              <a:t>	</a:t>
            </a:r>
          </a:p>
          <a:p>
            <a:pPr marL="72000" indent="-180000" defTabSz="828000">
              <a:spcBef>
                <a:spcPts val="400"/>
              </a:spcBef>
            </a:pPr>
            <a:r>
              <a:rPr lang="ko-KR" altLang="en-US" dirty="0"/>
              <a:t>플레이어가 활동할 수 있는 시간은 하루당 총 </a:t>
            </a:r>
            <a:r>
              <a:rPr lang="en-US" altLang="ko-KR" dirty="0"/>
              <a:t>3</a:t>
            </a:r>
            <a:r>
              <a:rPr lang="ko-KR" altLang="en-US" dirty="0"/>
              <a:t>번 오전</a:t>
            </a:r>
            <a:r>
              <a:rPr lang="en-US" altLang="ko-KR" dirty="0"/>
              <a:t>/</a:t>
            </a:r>
            <a:r>
              <a:rPr lang="ko-KR" altLang="en-US" dirty="0"/>
              <a:t>오후</a:t>
            </a:r>
            <a:r>
              <a:rPr lang="en-US" altLang="ko-KR" dirty="0"/>
              <a:t>/</a:t>
            </a:r>
            <a:r>
              <a:rPr lang="ko-KR" altLang="en-US" dirty="0"/>
              <a:t>밤 이다</a:t>
            </a:r>
            <a:r>
              <a:rPr lang="en-US" altLang="ko-KR" dirty="0"/>
              <a:t>.</a:t>
            </a:r>
          </a:p>
          <a:p>
            <a:pPr marL="72000" indent="-180000" defTabSz="828000">
              <a:spcBef>
                <a:spcPts val="400"/>
              </a:spcBef>
            </a:pPr>
            <a:endParaRPr lang="en-US" altLang="ko-KR" dirty="0"/>
          </a:p>
          <a:p>
            <a:pPr marL="72000" indent="-180000" defTabSz="828000">
              <a:spcBef>
                <a:spcPts val="400"/>
              </a:spcBef>
            </a:pPr>
            <a:r>
              <a:rPr lang="ko-KR" altLang="en-US" dirty="0"/>
              <a:t>오전</a:t>
            </a:r>
            <a:r>
              <a:rPr lang="en-US" altLang="ko-KR" dirty="0"/>
              <a:t>/</a:t>
            </a:r>
            <a:r>
              <a:rPr lang="ko-KR" altLang="en-US" dirty="0"/>
              <a:t>오후에는 </a:t>
            </a:r>
            <a:r>
              <a:rPr lang="ko-KR" altLang="en-US" dirty="0" err="1"/>
              <a:t>인터렉션이</a:t>
            </a:r>
            <a:r>
              <a:rPr lang="ko-KR" altLang="en-US" dirty="0"/>
              <a:t> 가능한 캐릭터와 </a:t>
            </a:r>
            <a:r>
              <a:rPr lang="ko-KR" altLang="en-US" dirty="0" err="1"/>
              <a:t>인터렉션이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</a:p>
          <a:p>
            <a:pPr marL="72000" indent="-180000" defTabSz="828000">
              <a:spcBef>
                <a:spcPts val="400"/>
              </a:spcBef>
            </a:pPr>
            <a:endParaRPr lang="en-US" altLang="ko-KR" dirty="0"/>
          </a:p>
          <a:p>
            <a:pPr marL="72000" indent="-180000" defTabSz="828000">
              <a:spcBef>
                <a:spcPts val="400"/>
              </a:spcBef>
            </a:pPr>
            <a:r>
              <a:rPr lang="ko-KR" altLang="en-US" dirty="0"/>
              <a:t>오전에는 </a:t>
            </a:r>
            <a:r>
              <a:rPr lang="ko-KR" altLang="en-US" dirty="0" err="1"/>
              <a:t>히로인</a:t>
            </a:r>
            <a:r>
              <a:rPr lang="ko-KR" altLang="en-US" dirty="0"/>
              <a:t> 캐릭터들의 호감도를 쌓을 수 있으며</a:t>
            </a:r>
            <a:r>
              <a:rPr lang="en-US" altLang="ko-KR" dirty="0"/>
              <a:t>. </a:t>
            </a:r>
            <a:r>
              <a:rPr lang="ko-KR" altLang="en-US" dirty="0"/>
              <a:t>오전에 획득하는 </a:t>
            </a:r>
            <a:r>
              <a:rPr lang="ko-KR" altLang="en-US" dirty="0" err="1"/>
              <a:t>스탯</a:t>
            </a:r>
            <a:r>
              <a:rPr lang="ko-KR" altLang="en-US" dirty="0"/>
              <a:t> 및 아이템은 밤시간에 활용할 수 있다</a:t>
            </a:r>
            <a:r>
              <a:rPr lang="en-US" altLang="ko-KR" dirty="0"/>
              <a:t>.</a:t>
            </a:r>
          </a:p>
          <a:p>
            <a:pPr marL="72000" indent="-180000" defTabSz="828000">
              <a:spcBef>
                <a:spcPts val="400"/>
              </a:spcBef>
            </a:pPr>
            <a:endParaRPr lang="en-US" altLang="ko-KR" dirty="0"/>
          </a:p>
          <a:p>
            <a:pPr marL="72000" indent="-180000" defTabSz="828000">
              <a:spcBef>
                <a:spcPts val="400"/>
              </a:spcBef>
            </a:pPr>
            <a:r>
              <a:rPr lang="ko-KR" altLang="en-US" dirty="0"/>
              <a:t>오전</a:t>
            </a:r>
            <a:r>
              <a:rPr lang="en-US" altLang="ko-KR" dirty="0"/>
              <a:t>/</a:t>
            </a:r>
            <a:r>
              <a:rPr lang="ko-KR" altLang="en-US" dirty="0"/>
              <a:t>오후에 적용되는 </a:t>
            </a:r>
            <a:r>
              <a:rPr lang="ko-KR" altLang="en-US" dirty="0" err="1"/>
              <a:t>스탯과</a:t>
            </a:r>
            <a:r>
              <a:rPr lang="ko-KR" altLang="en-US" dirty="0"/>
              <a:t> 밤에 적용되는 </a:t>
            </a:r>
            <a:r>
              <a:rPr lang="ko-KR" altLang="en-US" dirty="0" err="1"/>
              <a:t>스탯은</a:t>
            </a:r>
            <a:r>
              <a:rPr lang="ko-KR" altLang="en-US" dirty="0"/>
              <a:t> 다르다</a:t>
            </a:r>
            <a:endParaRPr lang="en-US" altLang="ko-KR" dirty="0"/>
          </a:p>
          <a:p>
            <a:pPr marL="72000" indent="-180000" defTabSz="828000">
              <a:spcBef>
                <a:spcPts val="400"/>
              </a:spcBef>
            </a:pPr>
            <a:r>
              <a:rPr lang="en-US" altLang="ko-KR" dirty="0"/>
              <a:t>(* </a:t>
            </a:r>
            <a:r>
              <a:rPr lang="ko-KR" altLang="en-US" dirty="0"/>
              <a:t>캐릭터에는 </a:t>
            </a:r>
            <a:r>
              <a:rPr lang="en-US" altLang="ko-KR" dirty="0"/>
              <a:t>2</a:t>
            </a:r>
            <a:r>
              <a:rPr lang="ko-KR" altLang="en-US" dirty="0"/>
              <a:t>분류의 </a:t>
            </a:r>
            <a:r>
              <a:rPr lang="ko-KR" altLang="en-US" dirty="0" err="1"/>
              <a:t>스탯이</a:t>
            </a:r>
            <a:r>
              <a:rPr lang="ko-KR" altLang="en-US" dirty="0"/>
              <a:t> 존재</a:t>
            </a:r>
            <a:r>
              <a:rPr lang="en-US" altLang="ko-KR" dirty="0"/>
              <a:t>)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8"/>
          </p:nvPr>
        </p:nvSpPr>
        <p:spPr>
          <a:xfrm>
            <a:off x="522164" y="2138884"/>
            <a:ext cx="3546580" cy="360000"/>
          </a:xfrm>
        </p:spPr>
        <p:txBody>
          <a:bodyPr/>
          <a:lstStyle/>
          <a:p>
            <a:r>
              <a:rPr lang="ko-KR" altLang="en-US" dirty="0"/>
              <a:t>밤</a:t>
            </a:r>
            <a:r>
              <a:rPr lang="en-US" altLang="ko-KR" dirty="0"/>
              <a:t>/</a:t>
            </a:r>
            <a:r>
              <a:rPr lang="ko-KR" altLang="en-US" dirty="0"/>
              <a:t>낮 시스템</a:t>
            </a:r>
          </a:p>
        </p:txBody>
      </p:sp>
      <p:sp>
        <p:nvSpPr>
          <p:cNvPr id="17" name="텍스트 개체 틀 6">
            <a:extLst>
              <a:ext uri="{FF2B5EF4-FFF2-40B4-BE49-F238E27FC236}">
                <a16:creationId xmlns:a16="http://schemas.microsoft.com/office/drawing/2014/main" id="{7EAB214F-734A-4E0F-B8AA-FB66F7B30C72}"/>
              </a:ext>
            </a:extLst>
          </p:cNvPr>
          <p:cNvSpPr txBox="1">
            <a:spLocks/>
          </p:cNvSpPr>
          <p:nvPr/>
        </p:nvSpPr>
        <p:spPr>
          <a:xfrm>
            <a:off x="4986660" y="2143129"/>
            <a:ext cx="3546580" cy="360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3200"/>
              </a:lnSpc>
              <a:spcBef>
                <a:spcPct val="20000"/>
              </a:spcBef>
              <a:buFont typeface="Arial" pitchFamily="34" charset="0"/>
              <a:buNone/>
              <a:defRPr sz="4000" kern="12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오전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516ECFEE-8077-4409-AD74-E3E37FD35862}"/>
              </a:ext>
            </a:extLst>
          </p:cNvPr>
          <p:cNvSpPr txBox="1">
            <a:spLocks/>
          </p:cNvSpPr>
          <p:nvPr/>
        </p:nvSpPr>
        <p:spPr>
          <a:xfrm>
            <a:off x="5094672" y="2973034"/>
            <a:ext cx="3960000" cy="3600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1550"/>
              </a:lnSpc>
              <a:spcBef>
                <a:spcPct val="20000"/>
              </a:spcBef>
              <a:buFont typeface="Arial" pitchFamily="34" charset="0"/>
              <a:buNone/>
              <a:defRPr sz="1800" kern="1200" spc="-80" baseline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-180000" defTabSz="828000">
              <a:spcBef>
                <a:spcPts val="400"/>
              </a:spcBef>
            </a:pPr>
            <a:r>
              <a:rPr lang="ko-KR" altLang="en-US" dirty="0" err="1"/>
              <a:t>히로인</a:t>
            </a:r>
            <a:r>
              <a:rPr lang="ko-KR" altLang="en-US" dirty="0"/>
              <a:t> 캐릭터와 </a:t>
            </a:r>
            <a:r>
              <a:rPr lang="ko-KR" altLang="en-US" dirty="0" err="1"/>
              <a:t>인터렉션</a:t>
            </a:r>
            <a:r>
              <a:rPr lang="ko-KR" altLang="en-US" dirty="0"/>
              <a:t> 가능</a:t>
            </a:r>
            <a:endParaRPr lang="en-US" altLang="ko-KR" dirty="0"/>
          </a:p>
          <a:p>
            <a:pPr marL="72000" indent="-180000" defTabSz="828000">
              <a:spcBef>
                <a:spcPts val="400"/>
              </a:spcBef>
            </a:pPr>
            <a:endParaRPr lang="en-US" altLang="ko-KR" dirty="0"/>
          </a:p>
          <a:p>
            <a:pPr marL="72000" indent="-180000" defTabSz="828000">
              <a:spcBef>
                <a:spcPts val="400"/>
              </a:spcBef>
            </a:pPr>
            <a:r>
              <a:rPr lang="ko-KR" altLang="en-US" dirty="0"/>
              <a:t>메인 시나리오 진행 가능</a:t>
            </a:r>
            <a:endParaRPr lang="en-US" altLang="ko-KR" dirty="0"/>
          </a:p>
          <a:p>
            <a:pPr marL="72000" indent="-180000" defTabSz="828000">
              <a:spcBef>
                <a:spcPts val="400"/>
              </a:spcBef>
            </a:pPr>
            <a:endParaRPr lang="en-US" altLang="ko-KR" dirty="0"/>
          </a:p>
          <a:p>
            <a:pPr marL="72000" indent="-180000" defTabSz="828000">
              <a:spcBef>
                <a:spcPts val="400"/>
              </a:spcBef>
            </a:pPr>
            <a:r>
              <a:rPr lang="ko-KR" altLang="en-US" dirty="0"/>
              <a:t>일상생활 </a:t>
            </a:r>
            <a:r>
              <a:rPr lang="ko-KR" altLang="en-US" dirty="0" err="1"/>
              <a:t>스탯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72000" indent="-180000" defTabSz="828000">
              <a:spcBef>
                <a:spcPts val="400"/>
              </a:spcBef>
            </a:pPr>
            <a:r>
              <a:rPr lang="en-US" altLang="ko-KR" dirty="0"/>
              <a:t>(</a:t>
            </a:r>
            <a:r>
              <a:rPr lang="ko-KR" altLang="en-US" dirty="0"/>
              <a:t>일상생활 </a:t>
            </a:r>
            <a:r>
              <a:rPr lang="ko-KR" altLang="en-US" dirty="0" err="1"/>
              <a:t>스탯은</a:t>
            </a:r>
            <a:r>
              <a:rPr lang="ko-KR" altLang="en-US" dirty="0"/>
              <a:t> 총 </a:t>
            </a:r>
            <a:r>
              <a:rPr lang="en-US" altLang="ko-KR" dirty="0"/>
              <a:t>4</a:t>
            </a:r>
            <a:r>
              <a:rPr lang="ko-KR" altLang="en-US" dirty="0"/>
              <a:t>종류 자세한 분류는 시스템 기획에서 서술</a:t>
            </a:r>
            <a:r>
              <a:rPr lang="en-US" altLang="ko-KR" dirty="0"/>
              <a:t>)</a:t>
            </a:r>
          </a:p>
          <a:p>
            <a:pPr marL="72000" indent="-180000" defTabSz="828000">
              <a:spcBef>
                <a:spcPts val="400"/>
              </a:spcBef>
            </a:pPr>
            <a:endParaRPr lang="en-US" altLang="ko-KR"/>
          </a:p>
          <a:p>
            <a:pPr marL="72000" indent="-180000" defTabSz="828000">
              <a:spcBef>
                <a:spcPts val="400"/>
              </a:spcBef>
            </a:pPr>
            <a:endParaRPr lang="en-US" altLang="ko-KR" dirty="0"/>
          </a:p>
          <a:p>
            <a:pPr marL="72000" indent="-180000" defTabSz="828000">
              <a:spcBef>
                <a:spcPts val="400"/>
              </a:spcBef>
            </a:pPr>
            <a:endParaRPr lang="en-US" altLang="ko-KR" dirty="0"/>
          </a:p>
          <a:p>
            <a:pPr marL="72000" indent="-180000" defTabSz="828000">
              <a:spcBef>
                <a:spcPts val="400"/>
              </a:spcBef>
            </a:pPr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20000" y="4392000"/>
            <a:ext cx="1800000" cy="2520000"/>
          </a:xfrm>
          <a:prstGeom prst="rect">
            <a:avLst/>
          </a:prstGeom>
          <a:blipFill dpi="0" rotWithShape="1">
            <a:blip r:embed="rId2" cstate="print"/>
            <a:srcRect/>
            <a:tile tx="-330200" ty="0" sx="60000" sy="6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00000" y="4392000"/>
            <a:ext cx="4320000" cy="252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문서 제목</a:t>
            </a:r>
            <a:endParaRPr lang="en-US" altLang="ko-KR" dirty="0"/>
          </a:p>
          <a:p>
            <a:r>
              <a:rPr lang="ko-KR" altLang="en-US" dirty="0"/>
              <a:t>문서 작성자 </a:t>
            </a:r>
            <a:r>
              <a:rPr lang="en-US" altLang="ko-KR" dirty="0"/>
              <a:t>– </a:t>
            </a:r>
            <a:r>
              <a:rPr lang="ko-KR" altLang="en-US" dirty="0" err="1"/>
              <a:t>나눔고딕</a:t>
            </a:r>
            <a:r>
              <a:rPr lang="ko-KR" altLang="en-US" dirty="0"/>
              <a:t> </a:t>
            </a:r>
            <a:r>
              <a:rPr lang="en-US" altLang="ko-KR" dirty="0"/>
              <a:t>B, 7pt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꼭지 제목을 입력하세요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나눔명조</a:t>
            </a:r>
            <a:r>
              <a:rPr lang="ko-KR" altLang="en-US" dirty="0"/>
              <a:t> </a:t>
            </a:r>
            <a:r>
              <a:rPr lang="en-US" altLang="ko-KR" dirty="0"/>
              <a:t>R, 40pt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내용을 입력하세요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나눔명조</a:t>
            </a:r>
            <a:r>
              <a:rPr lang="ko-KR" altLang="en-US" dirty="0"/>
              <a:t> </a:t>
            </a:r>
            <a:r>
              <a:rPr lang="en-US" altLang="ko-KR" dirty="0"/>
              <a:t>R 18pt, </a:t>
            </a:r>
            <a:r>
              <a:rPr lang="ko-KR" altLang="en-US" dirty="0"/>
              <a:t>글자 간격은 좁게 </a:t>
            </a:r>
            <a:r>
              <a:rPr lang="en-US" altLang="ko-KR" dirty="0"/>
              <a:t>0.8pt,</a:t>
            </a:r>
          </a:p>
          <a:p>
            <a:r>
              <a:rPr lang="ko-KR" altLang="en-US" dirty="0"/>
              <a:t>줄 간격은 고정 </a:t>
            </a:r>
            <a:r>
              <a:rPr lang="en-US" altLang="ko-KR" dirty="0"/>
              <a:t>15.5pt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상황에 따라 조절하실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내용을 입력하세요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나눔명조</a:t>
            </a:r>
            <a:r>
              <a:rPr lang="ko-KR" altLang="en-US" dirty="0"/>
              <a:t> </a:t>
            </a:r>
            <a:r>
              <a:rPr lang="en-US" altLang="ko-KR" dirty="0"/>
              <a:t>R 18pt, </a:t>
            </a:r>
            <a:r>
              <a:rPr lang="ko-KR" altLang="en-US" dirty="0"/>
              <a:t>글자 간격은 좁게 </a:t>
            </a:r>
            <a:r>
              <a:rPr lang="en-US" altLang="ko-KR" dirty="0"/>
              <a:t>0.8pt,</a:t>
            </a:r>
          </a:p>
          <a:p>
            <a:r>
              <a:rPr lang="ko-KR" altLang="en-US" dirty="0"/>
              <a:t>줄 간격은 고정 </a:t>
            </a:r>
            <a:r>
              <a:rPr lang="en-US" altLang="ko-KR" dirty="0"/>
              <a:t>15.5pt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상황에 따라 조절하실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20000" y="4392000"/>
            <a:ext cx="2160000" cy="2520000"/>
          </a:xfrm>
          <a:prstGeom prst="rect">
            <a:avLst/>
          </a:prstGeom>
          <a:blipFill dpi="0" rotWithShape="1">
            <a:blip r:embed="rId4" cstate="print"/>
            <a:srcRect/>
            <a:tile tx="-819150" ty="0" sx="83000" sy="83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문서 제목</a:t>
            </a:r>
            <a:endParaRPr lang="en-US" altLang="ko-KR" dirty="0"/>
          </a:p>
          <a:p>
            <a:r>
              <a:rPr lang="ko-KR" altLang="en-US" dirty="0"/>
              <a:t>문서 작성자 </a:t>
            </a:r>
            <a:r>
              <a:rPr lang="en-US" altLang="ko-KR" dirty="0"/>
              <a:t>– </a:t>
            </a:r>
            <a:r>
              <a:rPr lang="ko-KR" altLang="en-US" dirty="0" err="1"/>
              <a:t>나눔고딕</a:t>
            </a:r>
            <a:r>
              <a:rPr lang="ko-KR" altLang="en-US" dirty="0"/>
              <a:t> </a:t>
            </a:r>
            <a:r>
              <a:rPr lang="en-US" altLang="ko-KR" dirty="0"/>
              <a:t>B, 7pt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꼭지 제목을 입력하세요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나눔명조</a:t>
            </a:r>
            <a:r>
              <a:rPr lang="ko-KR" altLang="en-US" dirty="0"/>
              <a:t> </a:t>
            </a:r>
            <a:r>
              <a:rPr lang="en-US" altLang="ko-KR" dirty="0"/>
              <a:t>R, 40pt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내용을 입력하세요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나눔명조</a:t>
            </a:r>
            <a:r>
              <a:rPr lang="ko-KR" altLang="en-US" dirty="0"/>
              <a:t> </a:t>
            </a:r>
            <a:r>
              <a:rPr lang="en-US" altLang="ko-KR" dirty="0"/>
              <a:t>R 18pt, </a:t>
            </a:r>
            <a:r>
              <a:rPr lang="ko-KR" altLang="en-US" dirty="0"/>
              <a:t>글자 간격은 좁게 </a:t>
            </a:r>
            <a:r>
              <a:rPr lang="en-US" altLang="ko-KR" dirty="0"/>
              <a:t>0.8pt,</a:t>
            </a:r>
          </a:p>
          <a:p>
            <a:r>
              <a:rPr lang="ko-KR" altLang="en-US" dirty="0"/>
              <a:t>줄 간격은 고정 </a:t>
            </a:r>
            <a:r>
              <a:rPr lang="en-US" altLang="ko-KR" dirty="0"/>
              <a:t>15.5pt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상황에 따라 조절하실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내용을 입력하세요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나눔명조</a:t>
            </a:r>
            <a:r>
              <a:rPr lang="ko-KR" altLang="en-US" dirty="0"/>
              <a:t> </a:t>
            </a:r>
            <a:r>
              <a:rPr lang="en-US" altLang="ko-KR" dirty="0"/>
              <a:t>R 18pt, </a:t>
            </a:r>
            <a:r>
              <a:rPr lang="ko-KR" altLang="en-US" dirty="0"/>
              <a:t>글자 간격은 좁게 </a:t>
            </a:r>
            <a:r>
              <a:rPr lang="en-US" altLang="ko-KR" dirty="0"/>
              <a:t>0.8pt,</a:t>
            </a:r>
          </a:p>
          <a:p>
            <a:r>
              <a:rPr lang="ko-KR" altLang="en-US" dirty="0"/>
              <a:t>줄 간격은 고정 </a:t>
            </a:r>
            <a:r>
              <a:rPr lang="en-US" altLang="ko-KR" dirty="0"/>
              <a:t>15.5pt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상황에 따라 조절하실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pic>
        <p:nvPicPr>
          <p:cNvPr id="9" name="그림 8" descr="package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675997" y="3361878"/>
            <a:ext cx="2154267" cy="5255579"/>
          </a:xfrm>
          <a:prstGeom prst="rect">
            <a:avLst/>
          </a:prstGeom>
        </p:spPr>
      </p:pic>
      <p:pic>
        <p:nvPicPr>
          <p:cNvPr id="11" name="그림 10" descr="package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5539272" y="4537397"/>
            <a:ext cx="1979621" cy="28029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문서 제목</a:t>
            </a:r>
            <a:endParaRPr lang="en-US" altLang="ko-KR" dirty="0"/>
          </a:p>
          <a:p>
            <a:r>
              <a:rPr lang="ko-KR" altLang="en-US" dirty="0"/>
              <a:t>문서 작성자 </a:t>
            </a:r>
            <a:r>
              <a:rPr lang="en-US" altLang="ko-KR" dirty="0"/>
              <a:t>– </a:t>
            </a:r>
            <a:r>
              <a:rPr lang="ko-KR" altLang="en-US" dirty="0" err="1"/>
              <a:t>나눔고딕</a:t>
            </a:r>
            <a:r>
              <a:rPr lang="ko-KR" altLang="en-US" dirty="0"/>
              <a:t> </a:t>
            </a:r>
            <a:r>
              <a:rPr lang="en-US" altLang="ko-KR" dirty="0"/>
              <a:t>B, 7pt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20000" y="900000"/>
            <a:ext cx="9000000" cy="1387494"/>
          </a:xfrm>
        </p:spPr>
        <p:txBody>
          <a:bodyPr/>
          <a:lstStyle/>
          <a:p>
            <a:r>
              <a:rPr lang="ko-KR" altLang="en-US" dirty="0"/>
              <a:t>이상 발표를 마치겠습니다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0000" y="6993775"/>
            <a:ext cx="371387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이 문서는 </a:t>
            </a:r>
            <a:r>
              <a:rPr lang="ko-KR" altLang="en-US" sz="700" dirty="0" err="1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나눔글꼴로</a:t>
            </a:r>
            <a:r>
              <a:rPr lang="ko-KR" altLang="en-US" sz="7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 작성되었습니다</a:t>
            </a:r>
            <a:r>
              <a:rPr lang="en-US" altLang="ko-KR" sz="7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ko-KR" altLang="en-US" sz="7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  <a:hlinkClick r:id="rId2"/>
              </a:rPr>
              <a:t>다운받기</a:t>
            </a:r>
            <a:endParaRPr lang="ko-KR" altLang="en-US" sz="700" dirty="0">
              <a:solidFill>
                <a:srgbClr val="F8B500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신규상품제안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8B500"/>
      </a:hlink>
      <a:folHlink>
        <a:srgbClr val="F8B5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438</Words>
  <Application>Microsoft Office PowerPoint</Application>
  <PresentationFormat>사용자 지정</PresentationFormat>
  <Paragraphs>100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진 호성</cp:lastModifiedBy>
  <cp:revision>113</cp:revision>
  <dcterms:created xsi:type="dcterms:W3CDTF">2012-01-09T02:06:51Z</dcterms:created>
  <dcterms:modified xsi:type="dcterms:W3CDTF">2021-04-20T16:26:48Z</dcterms:modified>
</cp:coreProperties>
</file>