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321" r:id="rId6"/>
    <p:sldId id="269" r:id="rId7"/>
    <p:sldId id="270" r:id="rId8"/>
    <p:sldId id="271" r:id="rId9"/>
    <p:sldId id="256" r:id="rId10"/>
    <p:sldId id="257" r:id="rId11"/>
    <p:sldId id="259" r:id="rId12"/>
    <p:sldId id="264" r:id="rId13"/>
    <p:sldId id="265" r:id="rId14"/>
    <p:sldId id="266" r:id="rId15"/>
    <p:sldId id="323" r:id="rId16"/>
    <p:sldId id="324" r:id="rId17"/>
    <p:sldId id="325" r:id="rId18"/>
    <p:sldId id="326" r:id="rId19"/>
    <p:sldId id="327" r:id="rId20"/>
    <p:sldId id="329" r:id="rId21"/>
    <p:sldId id="330" r:id="rId22"/>
    <p:sldId id="331" r:id="rId23"/>
    <p:sldId id="328" r:id="rId24"/>
    <p:sldId id="260" r:id="rId25"/>
    <p:sldId id="261" r:id="rId26"/>
    <p:sldId id="262" r:id="rId27"/>
    <p:sldId id="267" r:id="rId28"/>
    <p:sldId id="268" r:id="rId29"/>
    <p:sldId id="313" r:id="rId30"/>
    <p:sldId id="319" r:id="rId31"/>
    <p:sldId id="312" r:id="rId32"/>
    <p:sldId id="314" r:id="rId33"/>
    <p:sldId id="318" r:id="rId34"/>
    <p:sldId id="315" r:id="rId35"/>
    <p:sldId id="316" r:id="rId36"/>
    <p:sldId id="317" r:id="rId37"/>
    <p:sldId id="320" r:id="rId38"/>
    <p:sldId id="322" r:id="rId39"/>
    <p:sldId id="273" r:id="rId40"/>
    <p:sldId id="272" r:id="rId41"/>
    <p:sldId id="305" r:id="rId42"/>
    <p:sldId id="306" r:id="rId43"/>
    <p:sldId id="307" r:id="rId44"/>
    <p:sldId id="309" r:id="rId45"/>
    <p:sldId id="308" r:id="rId46"/>
    <p:sldId id="304" r:id="rId47"/>
    <p:sldId id="310" r:id="rId48"/>
    <p:sldId id="311" r:id="rId49"/>
    <p:sldId id="294" r:id="rId50"/>
    <p:sldId id="295" r:id="rId51"/>
    <p:sldId id="296" r:id="rId52"/>
    <p:sldId id="298" r:id="rId53"/>
    <p:sldId id="301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3EC"/>
    <a:srgbClr val="D4B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575343" y="1298902"/>
            <a:ext cx="69298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시나리오</a:t>
            </a:r>
            <a:endParaRPr lang="en-US" altLang="ko-KR" sz="12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미지의 밤에는 시나리오가 크게 </a:t>
            </a:r>
            <a:r>
              <a:rPr lang="en-US" altLang="ko-KR" sz="1100" dirty="0"/>
              <a:t>2</a:t>
            </a:r>
            <a:r>
              <a:rPr lang="ko-KR" altLang="en-US" sz="1100" dirty="0"/>
              <a:t>종류가 존재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(1) </a:t>
            </a:r>
            <a:r>
              <a:rPr lang="ko-KR" altLang="en-US" sz="1100" b="1" dirty="0" err="1"/>
              <a:t>메인스토리</a:t>
            </a:r>
            <a:r>
              <a:rPr lang="ko-KR" altLang="en-US" sz="1100" b="1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도레솔을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빌런으로</a:t>
            </a:r>
            <a:r>
              <a:rPr lang="ko-KR" altLang="en-US" sz="1100" dirty="0"/>
              <a:t> 하는 미지라는 것의 존재를 알아가는 스토리</a:t>
            </a:r>
            <a:endParaRPr lang="en-US" altLang="ko-KR" sz="11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(2) </a:t>
            </a:r>
            <a:r>
              <a:rPr lang="ko-KR" altLang="en-US" sz="1100" b="1" dirty="0"/>
              <a:t>캐릭터 스토리 </a:t>
            </a:r>
            <a:r>
              <a:rPr lang="en-US" altLang="ko-KR" sz="1100" dirty="0"/>
              <a:t>: </a:t>
            </a:r>
            <a:r>
              <a:rPr lang="ko-KR" altLang="en-US" sz="1100" dirty="0"/>
              <a:t>각 </a:t>
            </a:r>
            <a:r>
              <a:rPr lang="ko-KR" altLang="en-US" sz="1100" dirty="0" err="1"/>
              <a:t>히로인들의</a:t>
            </a:r>
            <a:r>
              <a:rPr lang="ko-KR" altLang="en-US" sz="1100" dirty="0"/>
              <a:t> 호감도를 쌓아가며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히로인들과의</a:t>
            </a:r>
            <a:r>
              <a:rPr lang="ko-KR" altLang="en-US" sz="1100" dirty="0"/>
              <a:t> 연애를 </a:t>
            </a:r>
            <a:r>
              <a:rPr lang="ko-KR" altLang="en-US" sz="1100" dirty="0" err="1"/>
              <a:t>목표로하는</a:t>
            </a:r>
            <a:r>
              <a:rPr lang="ko-KR" altLang="en-US" sz="1100" dirty="0"/>
              <a:t> 스토리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200" dirty="0"/>
              <a:t>● 메인 시나리오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강제 진행</a:t>
            </a:r>
            <a:endParaRPr lang="en-US" altLang="ko-KR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68650D-74FA-481D-850A-2D0C9566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4" y="3035065"/>
            <a:ext cx="5854900" cy="32933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8648C2-CF62-4FBE-ACB3-D8E451055D5A}"/>
              </a:ext>
            </a:extLst>
          </p:cNvPr>
          <p:cNvSpPr/>
          <p:nvPr/>
        </p:nvSpPr>
        <p:spPr>
          <a:xfrm>
            <a:off x="927847" y="3765176"/>
            <a:ext cx="867335" cy="6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D372D6-5A3D-4C9A-99BB-8D70633360CB}"/>
              </a:ext>
            </a:extLst>
          </p:cNvPr>
          <p:cNvSpPr/>
          <p:nvPr/>
        </p:nvSpPr>
        <p:spPr>
          <a:xfrm>
            <a:off x="2620081" y="3765176"/>
            <a:ext cx="936579" cy="6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6E19A7-9A6E-4CB5-B6A4-BF65BE895F51}"/>
              </a:ext>
            </a:extLst>
          </p:cNvPr>
          <p:cNvSpPr/>
          <p:nvPr/>
        </p:nvSpPr>
        <p:spPr>
          <a:xfrm>
            <a:off x="4472632" y="3765175"/>
            <a:ext cx="1043456" cy="6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4E4579-C4AE-40B8-A2C7-BC90822C7D60}"/>
              </a:ext>
            </a:extLst>
          </p:cNvPr>
          <p:cNvSpPr/>
          <p:nvPr/>
        </p:nvSpPr>
        <p:spPr>
          <a:xfrm>
            <a:off x="4472632" y="5451471"/>
            <a:ext cx="1043456" cy="6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9BE72-BEA3-455C-9F1E-287EA98F709A}"/>
              </a:ext>
            </a:extLst>
          </p:cNvPr>
          <p:cNvSpPr txBox="1"/>
          <p:nvPr/>
        </p:nvSpPr>
        <p:spPr>
          <a:xfrm>
            <a:off x="6715496" y="3265670"/>
            <a:ext cx="5047013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[</a:t>
            </a:r>
            <a:r>
              <a:rPr lang="ko-KR" altLang="en-US" sz="1200" dirty="0"/>
              <a:t>달력</a:t>
            </a:r>
            <a:r>
              <a:rPr lang="en-US" altLang="ko-KR" sz="1200" dirty="0"/>
              <a:t>]</a:t>
            </a:r>
            <a:r>
              <a:rPr lang="ko-KR" altLang="en-US" sz="1200" dirty="0"/>
              <a:t>에 학생회 이벤트라고 분류 되어 있는 스토리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해당 날의 해당 시간대로 진입 시 플레이어의 상태를 무시하고 바로 스토리 스크립트 출력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Ex. (1)12/7(</a:t>
            </a:r>
            <a:r>
              <a:rPr lang="ko-KR" altLang="en-US" sz="1000" dirty="0"/>
              <a:t>목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en-US" altLang="ko-KR" sz="1000" dirty="0"/>
              <a:t>-&gt;</a:t>
            </a:r>
            <a:r>
              <a:rPr lang="ko-KR" altLang="en-US" sz="1000" dirty="0"/>
              <a:t> </a:t>
            </a:r>
            <a:r>
              <a:rPr lang="en-US" altLang="ko-KR" sz="1000" dirty="0"/>
              <a:t>12/8(</a:t>
            </a:r>
            <a:r>
              <a:rPr lang="ko-KR" altLang="en-US" sz="1000" dirty="0"/>
              <a:t>금</a:t>
            </a:r>
            <a:r>
              <a:rPr lang="en-US" altLang="ko-KR" sz="1000" dirty="0"/>
              <a:t>) </a:t>
            </a:r>
            <a:r>
              <a:rPr lang="ko-KR" altLang="en-US" sz="1000" dirty="0"/>
              <a:t>날짜 이동 </a:t>
            </a:r>
            <a:endParaRPr lang="en-US" altLang="ko-KR" sz="1000" dirty="0"/>
          </a:p>
          <a:p>
            <a:r>
              <a:rPr lang="en-US" altLang="ko-KR" sz="1000" dirty="0"/>
              <a:t>        (2)12/8(</a:t>
            </a:r>
            <a:r>
              <a:rPr lang="ko-KR" altLang="en-US" sz="1000" dirty="0"/>
              <a:t>금</a:t>
            </a:r>
            <a:r>
              <a:rPr lang="en-US" altLang="ko-KR" sz="1000" dirty="0"/>
              <a:t>) </a:t>
            </a:r>
            <a:r>
              <a:rPr lang="ko-KR" altLang="en-US" sz="1000" dirty="0"/>
              <a:t>오전 학생회 이벤트가 설정되어 있음</a:t>
            </a:r>
            <a:endParaRPr lang="en-US" altLang="ko-KR" sz="1000" dirty="0"/>
          </a:p>
          <a:p>
            <a:r>
              <a:rPr lang="en-US" altLang="ko-KR" sz="1000" dirty="0"/>
              <a:t>        (3)12/8(</a:t>
            </a:r>
            <a:r>
              <a:rPr lang="ko-KR" altLang="en-US" sz="1000" dirty="0"/>
              <a:t>금</a:t>
            </a:r>
            <a:r>
              <a:rPr lang="en-US" altLang="ko-KR" sz="1000" dirty="0"/>
              <a:t>) </a:t>
            </a:r>
            <a:r>
              <a:rPr lang="ko-KR" altLang="en-US" sz="1000" dirty="0"/>
              <a:t>오전 메인 이벤트 스크립트 출력 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200" dirty="0"/>
              <a:t>2. [</a:t>
            </a:r>
            <a:r>
              <a:rPr lang="ko-KR" altLang="en-US" sz="1200" dirty="0"/>
              <a:t>강제 진행</a:t>
            </a:r>
            <a:r>
              <a:rPr lang="en-US" altLang="ko-KR" sz="1200" dirty="0"/>
              <a:t>]</a:t>
            </a:r>
            <a:r>
              <a:rPr lang="ko-KR" altLang="en-US" sz="1200" dirty="0"/>
              <a:t>이란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해당 시간대로 진입 시 가장 처음으로 발동되는 스크립트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강제 스크립트 종료 후 기존대로 </a:t>
            </a:r>
            <a:r>
              <a:rPr lang="ko-KR" altLang="en-US" sz="1000" dirty="0" err="1"/>
              <a:t>인터렉션</a:t>
            </a:r>
            <a:r>
              <a:rPr lang="ko-KR" altLang="en-US" sz="1000" dirty="0"/>
              <a:t> 진행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7A3B1E4-C479-4819-B6E1-3C15F16508CB}"/>
              </a:ext>
            </a:extLst>
          </p:cNvPr>
          <p:cNvCxnSpPr>
            <a:cxnSpLocks/>
          </p:cNvCxnSpPr>
          <p:nvPr/>
        </p:nvCxnSpPr>
        <p:spPr>
          <a:xfrm flipV="1">
            <a:off x="5306425" y="4077819"/>
            <a:ext cx="1409071" cy="2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1406CD-45C8-45A9-BC58-E1C9BA2BD11D}"/>
              </a:ext>
            </a:extLst>
          </p:cNvPr>
          <p:cNvSpPr txBox="1"/>
          <p:nvPr/>
        </p:nvSpPr>
        <p:spPr>
          <a:xfrm>
            <a:off x="6905501" y="1298902"/>
            <a:ext cx="504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● 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메인 시나리오에는 </a:t>
            </a:r>
            <a:r>
              <a:rPr lang="ko-KR" altLang="en-US" sz="1000" dirty="0" err="1"/>
              <a:t>배드</a:t>
            </a:r>
            <a:r>
              <a:rPr lang="ko-KR" altLang="en-US" sz="1000" dirty="0"/>
              <a:t> 엔딩</a:t>
            </a:r>
            <a:r>
              <a:rPr lang="en-US" altLang="ko-KR" sz="1000" dirty="0"/>
              <a:t>,</a:t>
            </a:r>
            <a:r>
              <a:rPr lang="ko-KR" altLang="en-US" sz="1000" dirty="0"/>
              <a:t> 스토리 진행 </a:t>
            </a:r>
            <a:r>
              <a:rPr lang="en-US" altLang="ko-KR" sz="1000" dirty="0"/>
              <a:t>2</a:t>
            </a:r>
            <a:r>
              <a:rPr lang="ko-KR" altLang="en-US" sz="1000" dirty="0"/>
              <a:t>종류의 분기점이 존재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메인 퀘스트를 클리어 하지 못했을 시 </a:t>
            </a:r>
            <a:r>
              <a:rPr lang="ko-KR" altLang="en-US" sz="1000" dirty="0" err="1"/>
              <a:t>배드</a:t>
            </a:r>
            <a:r>
              <a:rPr lang="ko-KR" altLang="en-US" sz="1000" dirty="0"/>
              <a:t> 엔딩 분기로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메인 퀘스트를 클리어 했을 시 스토리 진행 분기로 이동</a:t>
            </a:r>
          </a:p>
        </p:txBody>
      </p:sp>
    </p:spTree>
    <p:extLst>
      <p:ext uri="{BB962C8B-B14F-4D97-AF65-F5344CB8AC3E}">
        <p14:creationId xmlns:p14="http://schemas.microsoft.com/office/powerpoint/2010/main" val="88681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569406" y="1239841"/>
            <a:ext cx="623515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캐릭터 스토리</a:t>
            </a:r>
            <a:endParaRPr lang="en-US" altLang="ko-KR" sz="12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스토리에는 </a:t>
            </a:r>
            <a:r>
              <a:rPr lang="en-US" altLang="ko-KR" sz="1100" dirty="0"/>
              <a:t>2</a:t>
            </a:r>
            <a:r>
              <a:rPr lang="ko-KR" altLang="en-US" sz="1100" dirty="0"/>
              <a:t>분류의 스토리가 존재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</a:t>
            </a:r>
            <a:r>
              <a:rPr lang="ko-KR" altLang="en-US" sz="1100" dirty="0" err="1"/>
              <a:t>메인스토리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주인공과 </a:t>
            </a:r>
            <a:r>
              <a:rPr lang="ko-KR" altLang="en-US" sz="1100" dirty="0" err="1"/>
              <a:t>히로인이</a:t>
            </a:r>
            <a:r>
              <a:rPr lang="ko-KR" altLang="en-US" sz="1100" dirty="0"/>
              <a:t> 성장하며 트라우마를 극복하는 캐릭터의 </a:t>
            </a:r>
            <a:r>
              <a:rPr lang="ko-KR" altLang="en-US" sz="1100" dirty="0" err="1"/>
              <a:t>메인스토리</a:t>
            </a:r>
            <a:r>
              <a:rPr lang="en-US" altLang="ko-KR" sz="1100" dirty="0"/>
              <a:t>, 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                           </a:t>
            </a:r>
            <a:r>
              <a:rPr lang="ko-KR" altLang="en-US" sz="1100" dirty="0"/>
              <a:t>최종적으로 </a:t>
            </a:r>
            <a:r>
              <a:rPr lang="ko-KR" altLang="en-US" sz="1100" dirty="0" err="1"/>
              <a:t>히로인과</a:t>
            </a:r>
            <a:r>
              <a:rPr lang="ko-KR" altLang="en-US" sz="1100" dirty="0"/>
              <a:t> 이어지는 것이 목표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서브 스토리 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주인공과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만담 형식의 가벼운 스토리로 구성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03D3-AEB7-418B-BC3A-BA3A785F453E}"/>
              </a:ext>
            </a:extLst>
          </p:cNvPr>
          <p:cNvSpPr txBox="1"/>
          <p:nvPr/>
        </p:nvSpPr>
        <p:spPr>
          <a:xfrm>
            <a:off x="3918248" y="2896339"/>
            <a:ext cx="187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/>
              <a:t>스토리 구성도 </a:t>
            </a:r>
            <a:r>
              <a:rPr lang="en-US" altLang="ko-KR" sz="1600" b="1" dirty="0"/>
              <a:t>&gt;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DD97B5E-423D-4981-ACCC-6BAFF612C75D}"/>
              </a:ext>
            </a:extLst>
          </p:cNvPr>
          <p:cNvSpPr/>
          <p:nvPr/>
        </p:nvSpPr>
        <p:spPr>
          <a:xfrm>
            <a:off x="1187227" y="3652794"/>
            <a:ext cx="1876912" cy="2701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C31B31-7ACB-44AF-A1E8-96EA99F13740}"/>
              </a:ext>
            </a:extLst>
          </p:cNvPr>
          <p:cNvCxnSpPr/>
          <p:nvPr/>
        </p:nvCxnSpPr>
        <p:spPr>
          <a:xfrm>
            <a:off x="0" y="249975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93264-1EAA-44D7-B7BF-15A9D9CCC45A}"/>
              </a:ext>
            </a:extLst>
          </p:cNvPr>
          <p:cNvSpPr/>
          <p:nvPr/>
        </p:nvSpPr>
        <p:spPr>
          <a:xfrm>
            <a:off x="1514104" y="3503221"/>
            <a:ext cx="12825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메인스토리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9B0164A-FC50-4030-B6E7-EA9A8594AB35}"/>
              </a:ext>
            </a:extLst>
          </p:cNvPr>
          <p:cNvSpPr/>
          <p:nvPr/>
        </p:nvSpPr>
        <p:spPr>
          <a:xfrm>
            <a:off x="5682343" y="3652794"/>
            <a:ext cx="3847910" cy="2701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5CCAEF-2B60-464C-9D6B-08F59E710B63}"/>
              </a:ext>
            </a:extLst>
          </p:cNvPr>
          <p:cNvSpPr/>
          <p:nvPr/>
        </p:nvSpPr>
        <p:spPr>
          <a:xfrm>
            <a:off x="6958940" y="3480602"/>
            <a:ext cx="1472540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캐릭터 </a:t>
            </a:r>
            <a:r>
              <a:rPr lang="ko-KR" altLang="en-US" sz="1400" dirty="0"/>
              <a:t>스토리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76EECA-A03F-41FF-A76F-8D903FCA7B74}"/>
              </a:ext>
            </a:extLst>
          </p:cNvPr>
          <p:cNvSpPr/>
          <p:nvPr/>
        </p:nvSpPr>
        <p:spPr>
          <a:xfrm>
            <a:off x="6096000" y="4340429"/>
            <a:ext cx="1068779" cy="1668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E26817-02B2-494B-855D-2FF86373E741}"/>
              </a:ext>
            </a:extLst>
          </p:cNvPr>
          <p:cNvSpPr/>
          <p:nvPr/>
        </p:nvSpPr>
        <p:spPr>
          <a:xfrm>
            <a:off x="8051471" y="4340430"/>
            <a:ext cx="1068779" cy="1668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6140C-8FA8-4EB9-9F5C-8C41F7BE7856}"/>
              </a:ext>
            </a:extLst>
          </p:cNvPr>
          <p:cNvSpPr/>
          <p:nvPr/>
        </p:nvSpPr>
        <p:spPr>
          <a:xfrm>
            <a:off x="6263738" y="4168237"/>
            <a:ext cx="73330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스토리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6A92D5-545A-4F9D-9A99-E8E3CBE24241}"/>
              </a:ext>
            </a:extLst>
          </p:cNvPr>
          <p:cNvSpPr/>
          <p:nvPr/>
        </p:nvSpPr>
        <p:spPr>
          <a:xfrm>
            <a:off x="8225300" y="4168236"/>
            <a:ext cx="73330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서브 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스토리</a:t>
            </a:r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303C0583-4E3F-4FA9-9202-0C9B6CB8E397}"/>
              </a:ext>
            </a:extLst>
          </p:cNvPr>
          <p:cNvSpPr/>
          <p:nvPr/>
        </p:nvSpPr>
        <p:spPr>
          <a:xfrm rot="5400000">
            <a:off x="3788031" y="3768769"/>
            <a:ext cx="1055760" cy="22347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CAE58-A61A-41C1-A85B-E19DF36942BA}"/>
              </a:ext>
            </a:extLst>
          </p:cNvPr>
          <p:cNvSpPr txBox="1"/>
          <p:nvPr/>
        </p:nvSpPr>
        <p:spPr>
          <a:xfrm>
            <a:off x="3477796" y="4755319"/>
            <a:ext cx="163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서로 끼치는 영향 없음</a:t>
            </a:r>
          </a:p>
        </p:txBody>
      </p:sp>
    </p:spTree>
    <p:extLst>
      <p:ext uri="{BB962C8B-B14F-4D97-AF65-F5344CB8AC3E}">
        <p14:creationId xmlns:p14="http://schemas.microsoft.com/office/powerpoint/2010/main" val="185290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660986" y="1237944"/>
            <a:ext cx="62351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캐릭터 스토리 진행 방식</a:t>
            </a:r>
            <a:endParaRPr lang="en-US" altLang="ko-KR" sz="12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스토리는 메인 </a:t>
            </a:r>
            <a:r>
              <a:rPr lang="en-US" altLang="ko-KR" sz="1100" dirty="0"/>
              <a:t>-&gt; </a:t>
            </a:r>
            <a:r>
              <a:rPr lang="ko-KR" altLang="en-US" sz="1100" dirty="0"/>
              <a:t>서브 순차적으로 진행 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93264-1EAA-44D7-B7BF-15A9D9CCC45A}"/>
              </a:ext>
            </a:extLst>
          </p:cNvPr>
          <p:cNvSpPr/>
          <p:nvPr/>
        </p:nvSpPr>
        <p:spPr>
          <a:xfrm>
            <a:off x="1045029" y="2244437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5CCAEF-2B60-464C-9D6B-08F59E710B63}"/>
              </a:ext>
            </a:extLst>
          </p:cNvPr>
          <p:cNvSpPr/>
          <p:nvPr/>
        </p:nvSpPr>
        <p:spPr>
          <a:xfrm>
            <a:off x="3872876" y="2268186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CAE58-A61A-41C1-A85B-E19DF36942BA}"/>
              </a:ext>
            </a:extLst>
          </p:cNvPr>
          <p:cNvSpPr txBox="1"/>
          <p:nvPr/>
        </p:nvSpPr>
        <p:spPr>
          <a:xfrm>
            <a:off x="3477796" y="4755319"/>
            <a:ext cx="163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서로 끼치는 영향 없음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769AB4E-1C05-4F21-B3B1-D0B6802B970F}"/>
              </a:ext>
            </a:extLst>
          </p:cNvPr>
          <p:cNvSpPr/>
          <p:nvPr/>
        </p:nvSpPr>
        <p:spPr>
          <a:xfrm>
            <a:off x="2748220" y="2244437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B4CC7DD-083B-48CE-BA14-5DF9D6E01947}"/>
              </a:ext>
            </a:extLst>
          </p:cNvPr>
          <p:cNvSpPr/>
          <p:nvPr/>
        </p:nvSpPr>
        <p:spPr>
          <a:xfrm>
            <a:off x="5536942" y="2268187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D44262-F9D8-40D6-9C08-4A89D94D43FD}"/>
              </a:ext>
            </a:extLst>
          </p:cNvPr>
          <p:cNvSpPr/>
          <p:nvPr/>
        </p:nvSpPr>
        <p:spPr>
          <a:xfrm>
            <a:off x="6684738" y="2268186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E7ADBA4-7544-4AA7-A782-9C4B04F9A0ED}"/>
              </a:ext>
            </a:extLst>
          </p:cNvPr>
          <p:cNvSpPr/>
          <p:nvPr/>
        </p:nvSpPr>
        <p:spPr>
          <a:xfrm>
            <a:off x="8354130" y="2244437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072FB4-0B97-4573-9F1A-FD72C5FB2A27}"/>
              </a:ext>
            </a:extLst>
          </p:cNvPr>
          <p:cNvSpPr/>
          <p:nvPr/>
        </p:nvSpPr>
        <p:spPr>
          <a:xfrm>
            <a:off x="9478787" y="2268186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D5CC0-65C7-4F36-A327-9FCCC4EDC7A4}"/>
              </a:ext>
            </a:extLst>
          </p:cNvPr>
          <p:cNvSpPr txBox="1"/>
          <p:nvPr/>
        </p:nvSpPr>
        <p:spPr>
          <a:xfrm>
            <a:off x="2369127" y="2835048"/>
            <a:ext cx="177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반드시 클리어 필요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19C6A7-25C9-4E37-ABD3-B3A84185C644}"/>
              </a:ext>
            </a:extLst>
          </p:cNvPr>
          <p:cNvSpPr txBox="1"/>
          <p:nvPr/>
        </p:nvSpPr>
        <p:spPr>
          <a:xfrm>
            <a:off x="5208319" y="2835048"/>
            <a:ext cx="177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반드시 클리어 필요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A8479-9699-42A3-85A4-434C7A361A1A}"/>
              </a:ext>
            </a:extLst>
          </p:cNvPr>
          <p:cNvSpPr txBox="1"/>
          <p:nvPr/>
        </p:nvSpPr>
        <p:spPr>
          <a:xfrm>
            <a:off x="7933014" y="2835048"/>
            <a:ext cx="177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반드시 클리어 필요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C44A4-3FE8-4438-B266-333CB81106B9}"/>
              </a:ext>
            </a:extLst>
          </p:cNvPr>
          <p:cNvSpPr txBox="1"/>
          <p:nvPr/>
        </p:nvSpPr>
        <p:spPr>
          <a:xfrm>
            <a:off x="755298" y="3429000"/>
            <a:ext cx="759883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캐릭터 </a:t>
            </a:r>
            <a:r>
              <a:rPr lang="ko-KR" altLang="en-US" sz="1200" dirty="0" err="1"/>
              <a:t>메인스토리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</a:t>
            </a:r>
            <a:r>
              <a:rPr lang="ko-KR" altLang="en-US" sz="1100" dirty="0" err="1"/>
              <a:t>메인스토리는</a:t>
            </a:r>
            <a:r>
              <a:rPr lang="ko-KR" altLang="en-US" sz="1100" dirty="0"/>
              <a:t> 하위 단계의 캐릭터 서브 스토리를 클리어 해야만 스크립트를 출력한다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</a:t>
            </a:r>
            <a:r>
              <a:rPr lang="ko-KR" altLang="en-US" sz="1100" dirty="0" err="1"/>
              <a:t>메인스토리에는</a:t>
            </a:r>
            <a:r>
              <a:rPr lang="ko-KR" altLang="en-US" sz="1100" dirty="0"/>
              <a:t> 스크립트 출력 카테고리가 존재한다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Ex.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번 카테고리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오전 </a:t>
            </a:r>
            <a:r>
              <a:rPr lang="en-US" altLang="ko-KR" sz="1100" dirty="0">
                <a:solidFill>
                  <a:srgbClr val="FF0000"/>
                </a:solidFill>
              </a:rPr>
              <a:t>-&gt; </a:t>
            </a:r>
            <a:r>
              <a:rPr lang="ko-KR" altLang="en-US" sz="1100" dirty="0">
                <a:solidFill>
                  <a:srgbClr val="FF0000"/>
                </a:solidFill>
              </a:rPr>
              <a:t>시간때가 오전일 때만 출력 가능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날짜는 상관 없음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시간 때가 중요함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서브 스토리를 클리어 했다면 다음 </a:t>
            </a:r>
            <a:r>
              <a:rPr lang="ko-KR" altLang="en-US" sz="1100" dirty="0" err="1"/>
              <a:t>메인스토리의</a:t>
            </a:r>
            <a:r>
              <a:rPr lang="ko-KR" altLang="en-US" sz="1100" dirty="0"/>
              <a:t> 카테고리 때 </a:t>
            </a:r>
            <a:r>
              <a:rPr lang="ko-KR" altLang="en-US" sz="1100" dirty="0" err="1"/>
              <a:t>메인스토리</a:t>
            </a:r>
            <a:r>
              <a:rPr lang="ko-KR" altLang="en-US" sz="1100" dirty="0"/>
              <a:t> 강제 진행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Ex. </a:t>
            </a:r>
            <a:r>
              <a:rPr lang="ko-KR" altLang="en-US" sz="1100" dirty="0">
                <a:solidFill>
                  <a:srgbClr val="FF0000"/>
                </a:solidFill>
              </a:rPr>
              <a:t>조건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번의 카테고리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방과 후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(1)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수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오후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서브 스토리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번 클리어 </a:t>
            </a:r>
            <a:r>
              <a:rPr lang="en-US" altLang="ko-KR" sz="1100" dirty="0">
                <a:solidFill>
                  <a:srgbClr val="FF0000"/>
                </a:solidFill>
              </a:rPr>
              <a:t>-&gt;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수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방과후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번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(2)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수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 err="1">
                <a:solidFill>
                  <a:srgbClr val="FF0000"/>
                </a:solidFill>
              </a:rPr>
              <a:t>방과후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서브 스토리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번 클리어 </a:t>
            </a:r>
            <a:r>
              <a:rPr lang="en-US" altLang="ko-KR" sz="1100" dirty="0">
                <a:solidFill>
                  <a:srgbClr val="FF0000"/>
                </a:solidFill>
              </a:rPr>
              <a:t>-&gt;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목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 err="1">
                <a:solidFill>
                  <a:srgbClr val="FF0000"/>
                </a:solidFill>
              </a:rPr>
              <a:t>방과후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번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(3)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15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화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밤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서브 스토리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번 클리어 </a:t>
            </a:r>
            <a:r>
              <a:rPr lang="en-US" altLang="ko-KR" sz="1100" dirty="0">
                <a:solidFill>
                  <a:srgbClr val="FF0000"/>
                </a:solidFill>
              </a:rPr>
              <a:t>-&gt;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수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방과 후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번 출력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D8D295-8502-4202-9511-E28507A4BB45}"/>
              </a:ext>
            </a:extLst>
          </p:cNvPr>
          <p:cNvSpPr/>
          <p:nvPr/>
        </p:nvSpPr>
        <p:spPr>
          <a:xfrm>
            <a:off x="755298" y="4766366"/>
            <a:ext cx="7052728" cy="58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660986" y="1237944"/>
            <a:ext cx="62351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</a:t>
            </a:r>
            <a:r>
              <a:rPr lang="ko-KR" altLang="en-US" sz="1200" dirty="0" err="1"/>
              <a:t>메인스토리와</a:t>
            </a:r>
            <a:r>
              <a:rPr lang="ko-KR" altLang="en-US" sz="1200" dirty="0"/>
              <a:t> 캐릭터 </a:t>
            </a:r>
            <a:r>
              <a:rPr lang="ko-KR" altLang="en-US" sz="1200" dirty="0" err="1"/>
              <a:t>메인스토리가</a:t>
            </a:r>
            <a:r>
              <a:rPr lang="ko-KR" altLang="en-US" sz="1200" dirty="0"/>
              <a:t> 겹칠 때 </a:t>
            </a:r>
            <a:endParaRPr lang="en-US" altLang="ko-KR" sz="12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메인스토리가</a:t>
            </a:r>
            <a:r>
              <a:rPr lang="ko-KR" altLang="en-US" sz="1100" dirty="0"/>
              <a:t> 우선순위를 가진다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만약 </a:t>
            </a:r>
            <a:r>
              <a:rPr lang="ko-KR" altLang="en-US" sz="1100" dirty="0" err="1"/>
              <a:t>메인스토리와</a:t>
            </a:r>
            <a:r>
              <a:rPr lang="en-US" altLang="ko-KR" sz="1100" dirty="0"/>
              <a:t>, </a:t>
            </a:r>
            <a:r>
              <a:rPr lang="ko-KR" altLang="en-US" sz="1100" dirty="0"/>
              <a:t>캐릭터 </a:t>
            </a:r>
            <a:r>
              <a:rPr lang="ko-KR" altLang="en-US" sz="1100" dirty="0" err="1"/>
              <a:t>메인스토리가</a:t>
            </a:r>
            <a:r>
              <a:rPr lang="ko-KR" altLang="en-US" sz="1100" dirty="0"/>
              <a:t> 겹쳤을 때 아래와 같은 순서로 전개된다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CE2247-7A10-4BB2-9FE9-EF02C2231F2D}"/>
              </a:ext>
            </a:extLst>
          </p:cNvPr>
          <p:cNvSpPr/>
          <p:nvPr/>
        </p:nvSpPr>
        <p:spPr>
          <a:xfrm>
            <a:off x="1256433" y="2220686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2AED5B-EC58-4DC9-B391-630DB248D819}"/>
              </a:ext>
            </a:extLst>
          </p:cNvPr>
          <p:cNvSpPr/>
          <p:nvPr/>
        </p:nvSpPr>
        <p:spPr>
          <a:xfrm>
            <a:off x="4084280" y="2185058"/>
            <a:ext cx="1472540" cy="463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24A844F-AF96-45DE-B822-3DD3AAD5CDD2}"/>
              </a:ext>
            </a:extLst>
          </p:cNvPr>
          <p:cNvSpPr/>
          <p:nvPr/>
        </p:nvSpPr>
        <p:spPr>
          <a:xfrm>
            <a:off x="2977437" y="2220686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AFAFF60-3B8B-411D-A47D-FF4CC9760CC4}"/>
              </a:ext>
            </a:extLst>
          </p:cNvPr>
          <p:cNvSpPr/>
          <p:nvPr/>
        </p:nvSpPr>
        <p:spPr>
          <a:xfrm>
            <a:off x="5748346" y="2244436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96489E-6E9F-4FF2-943B-3A5A65FFBE19}"/>
              </a:ext>
            </a:extLst>
          </p:cNvPr>
          <p:cNvSpPr/>
          <p:nvPr/>
        </p:nvSpPr>
        <p:spPr>
          <a:xfrm>
            <a:off x="6896142" y="2244435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통상 </a:t>
            </a:r>
            <a:r>
              <a:rPr lang="ko-KR" altLang="en-US" sz="1400" dirty="0" err="1">
                <a:solidFill>
                  <a:schemeClr val="tx1"/>
                </a:solidFill>
              </a:rPr>
              <a:t>인터렉션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41CBF-3969-4E15-943D-4996545B77E0}"/>
              </a:ext>
            </a:extLst>
          </p:cNvPr>
          <p:cNvSpPr txBox="1"/>
          <p:nvPr/>
        </p:nvSpPr>
        <p:spPr>
          <a:xfrm>
            <a:off x="1321746" y="2702618"/>
            <a:ext cx="132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강제 스크립트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F7030-A34C-48D7-A39C-266E65B3D944}"/>
              </a:ext>
            </a:extLst>
          </p:cNvPr>
          <p:cNvSpPr txBox="1"/>
          <p:nvPr/>
        </p:nvSpPr>
        <p:spPr>
          <a:xfrm>
            <a:off x="4158500" y="2707609"/>
            <a:ext cx="132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강제 스크립트</a:t>
            </a:r>
          </a:p>
        </p:txBody>
      </p:sp>
    </p:spTree>
    <p:extLst>
      <p:ext uri="{BB962C8B-B14F-4D97-AF65-F5344CB8AC3E}">
        <p14:creationId xmlns:p14="http://schemas.microsoft.com/office/powerpoint/2010/main" val="24477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660986" y="1237944"/>
            <a:ext cx="6235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서브 시나리오 진행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서브 시나리오는 강제성이 없다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서브 시나리오 진행은 통상 </a:t>
            </a:r>
            <a:r>
              <a:rPr lang="ko-KR" altLang="en-US" sz="1100" dirty="0" err="1"/>
              <a:t>월드맵에서</a:t>
            </a:r>
            <a:r>
              <a:rPr lang="ko-KR" altLang="en-US" sz="1100" dirty="0"/>
              <a:t> 캐릭터를 선택하여 입장한다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서브 시나리오를 진행하기 위해서 해금 아이템이 필요하다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2A055F-2BFA-4316-BACC-AE3B4D141D15}"/>
              </a:ext>
            </a:extLst>
          </p:cNvPr>
          <p:cNvSpPr/>
          <p:nvPr/>
        </p:nvSpPr>
        <p:spPr>
          <a:xfrm>
            <a:off x="660986" y="2386941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4BCEB14-CCBA-491D-BB8D-3A74877615B9}"/>
              </a:ext>
            </a:extLst>
          </p:cNvPr>
          <p:cNvSpPr/>
          <p:nvPr/>
        </p:nvSpPr>
        <p:spPr>
          <a:xfrm>
            <a:off x="2469855" y="2409208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2C4A2E-CFDF-4FA7-A75D-8D84233A03EE}"/>
              </a:ext>
            </a:extLst>
          </p:cNvPr>
          <p:cNvSpPr/>
          <p:nvPr/>
        </p:nvSpPr>
        <p:spPr>
          <a:xfrm>
            <a:off x="6726238" y="2412036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FF8E0F-D2FB-42BE-86F0-79990318B12A}"/>
              </a:ext>
            </a:extLst>
          </p:cNvPr>
          <p:cNvSpPr/>
          <p:nvPr/>
        </p:nvSpPr>
        <p:spPr>
          <a:xfrm>
            <a:off x="3714784" y="2386941"/>
            <a:ext cx="1454727" cy="436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호감도 아이템 사용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2B28F38-1F5F-40DF-9164-5425EAB77319}"/>
              </a:ext>
            </a:extLst>
          </p:cNvPr>
          <p:cNvSpPr/>
          <p:nvPr/>
        </p:nvSpPr>
        <p:spPr>
          <a:xfrm>
            <a:off x="5502481" y="2407724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254A0-7790-4AA4-A57D-1A21B1358F39}"/>
              </a:ext>
            </a:extLst>
          </p:cNvPr>
          <p:cNvSpPr/>
          <p:nvPr/>
        </p:nvSpPr>
        <p:spPr>
          <a:xfrm>
            <a:off x="2209056" y="2992582"/>
            <a:ext cx="1454727" cy="436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파밍</a:t>
            </a:r>
            <a:r>
              <a:rPr lang="ko-KR" altLang="en-US" sz="1400" dirty="0">
                <a:solidFill>
                  <a:schemeClr val="tx1"/>
                </a:solidFill>
              </a:rPr>
              <a:t> 필요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F736A1-E99B-4D56-AFA4-79BEB9DE0497}"/>
              </a:ext>
            </a:extLst>
          </p:cNvPr>
          <p:cNvCxnSpPr/>
          <p:nvPr/>
        </p:nvCxnSpPr>
        <p:spPr>
          <a:xfrm>
            <a:off x="0" y="366353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8078D9-2EA9-42A5-99B4-6A697C9B885E}"/>
              </a:ext>
            </a:extLst>
          </p:cNvPr>
          <p:cNvSpPr txBox="1"/>
          <p:nvPr/>
        </p:nvSpPr>
        <p:spPr>
          <a:xfrm>
            <a:off x="4442146" y="3847552"/>
            <a:ext cx="3027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/>
              <a:t>전체 시나리오 진행 구성도 </a:t>
            </a:r>
            <a:r>
              <a:rPr lang="en-US" altLang="ko-KR" sz="1600" b="1" dirty="0"/>
              <a:t>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18CF56-90A0-4EB9-844E-C2BEE205230B}"/>
              </a:ext>
            </a:extLst>
          </p:cNvPr>
          <p:cNvSpPr/>
          <p:nvPr/>
        </p:nvSpPr>
        <p:spPr>
          <a:xfrm>
            <a:off x="548170" y="4602597"/>
            <a:ext cx="1454727" cy="391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CE94587-D965-4595-824D-2D461222C538}"/>
              </a:ext>
            </a:extLst>
          </p:cNvPr>
          <p:cNvSpPr/>
          <p:nvPr/>
        </p:nvSpPr>
        <p:spPr>
          <a:xfrm>
            <a:off x="2301622" y="4583366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182D7F-8D4C-4B8A-B37F-CE121B769ADC}"/>
              </a:ext>
            </a:extLst>
          </p:cNvPr>
          <p:cNvSpPr/>
          <p:nvPr/>
        </p:nvSpPr>
        <p:spPr>
          <a:xfrm>
            <a:off x="3520261" y="4537027"/>
            <a:ext cx="1454727" cy="523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300777A-9315-44CE-89A0-B69245CBC85C}"/>
              </a:ext>
            </a:extLst>
          </p:cNvPr>
          <p:cNvSpPr/>
          <p:nvPr/>
        </p:nvSpPr>
        <p:spPr>
          <a:xfrm>
            <a:off x="5260496" y="4545934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3A856F-E2FE-46AA-967C-9053AC3D8CD7}"/>
              </a:ext>
            </a:extLst>
          </p:cNvPr>
          <p:cNvSpPr/>
          <p:nvPr/>
        </p:nvSpPr>
        <p:spPr>
          <a:xfrm>
            <a:off x="6435612" y="4549158"/>
            <a:ext cx="1454727" cy="436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호감도 아이템 사용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31A50-1EA0-4A35-A053-A5EC8D463964}"/>
              </a:ext>
            </a:extLst>
          </p:cNvPr>
          <p:cNvSpPr/>
          <p:nvPr/>
        </p:nvSpPr>
        <p:spPr>
          <a:xfrm>
            <a:off x="8198778" y="4545934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359711-5400-4B74-A078-466E2ED77235}"/>
              </a:ext>
            </a:extLst>
          </p:cNvPr>
          <p:cNvSpPr/>
          <p:nvPr/>
        </p:nvSpPr>
        <p:spPr>
          <a:xfrm>
            <a:off x="9350963" y="4546443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66E0540-4489-4F65-8F55-9130BB386DB6}"/>
              </a:ext>
            </a:extLst>
          </p:cNvPr>
          <p:cNvSpPr/>
          <p:nvPr/>
        </p:nvSpPr>
        <p:spPr>
          <a:xfrm rot="5400000">
            <a:off x="9825720" y="5126468"/>
            <a:ext cx="52302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851496-9EED-493C-960E-D1C5D6B6CB9B}"/>
              </a:ext>
            </a:extLst>
          </p:cNvPr>
          <p:cNvSpPr/>
          <p:nvPr/>
        </p:nvSpPr>
        <p:spPr>
          <a:xfrm>
            <a:off x="8296820" y="5856749"/>
            <a:ext cx="1454727" cy="391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FBC898-3674-47AA-B427-7C032ED55033}"/>
              </a:ext>
            </a:extLst>
          </p:cNvPr>
          <p:cNvSpPr/>
          <p:nvPr/>
        </p:nvSpPr>
        <p:spPr>
          <a:xfrm>
            <a:off x="10096139" y="5772317"/>
            <a:ext cx="1454727" cy="523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C2AA11D-6178-4803-87C1-7066D95FAFD1}"/>
              </a:ext>
            </a:extLst>
          </p:cNvPr>
          <p:cNvSpPr/>
          <p:nvPr/>
        </p:nvSpPr>
        <p:spPr>
          <a:xfrm rot="10800000">
            <a:off x="7339988" y="5871196"/>
            <a:ext cx="52302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9E89D6-1C62-4995-8BD5-39AAB5D68602}"/>
              </a:ext>
            </a:extLst>
          </p:cNvPr>
          <p:cNvSpPr/>
          <p:nvPr/>
        </p:nvSpPr>
        <p:spPr>
          <a:xfrm>
            <a:off x="5727061" y="5886693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215B275E-8FDC-4A83-8940-32B788112E33}"/>
              </a:ext>
            </a:extLst>
          </p:cNvPr>
          <p:cNvSpPr/>
          <p:nvPr/>
        </p:nvSpPr>
        <p:spPr>
          <a:xfrm rot="10800000">
            <a:off x="5031741" y="5871197"/>
            <a:ext cx="52302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41AD48-B503-4113-AAF5-81EDEF040A44}"/>
              </a:ext>
            </a:extLst>
          </p:cNvPr>
          <p:cNvSpPr/>
          <p:nvPr/>
        </p:nvSpPr>
        <p:spPr>
          <a:xfrm>
            <a:off x="3360109" y="5775691"/>
            <a:ext cx="1454727" cy="523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7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BA1585-4690-47C6-8545-B3C1E7F7632C}"/>
              </a:ext>
            </a:extLst>
          </p:cNvPr>
          <p:cNvSpPr/>
          <p:nvPr/>
        </p:nvSpPr>
        <p:spPr>
          <a:xfrm>
            <a:off x="771238" y="1498558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A3881B-FA27-44E0-B948-9F97E4D8F409}"/>
              </a:ext>
            </a:extLst>
          </p:cNvPr>
          <p:cNvSpPr/>
          <p:nvPr/>
        </p:nvSpPr>
        <p:spPr>
          <a:xfrm>
            <a:off x="1175105" y="1935548"/>
            <a:ext cx="1122817" cy="26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</a:t>
            </a:r>
            <a:endParaRPr lang="en-US" altLang="ko-KR" dirty="0"/>
          </a:p>
          <a:p>
            <a:pPr algn="ctr"/>
            <a:r>
              <a:rPr lang="ko-KR" altLang="en-US" dirty="0"/>
              <a:t>릭</a:t>
            </a:r>
            <a:endParaRPr lang="en-US" altLang="ko-KR" dirty="0"/>
          </a:p>
          <a:p>
            <a:pPr algn="ctr"/>
            <a:r>
              <a:rPr lang="ko-KR" altLang="en-US" dirty="0"/>
              <a:t>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DE6EF4-D5D0-4416-AFF7-E9CB5260A1ED}"/>
              </a:ext>
            </a:extLst>
          </p:cNvPr>
          <p:cNvSpPr txBox="1"/>
          <p:nvPr/>
        </p:nvSpPr>
        <p:spPr>
          <a:xfrm>
            <a:off x="3125275" y="1728065"/>
            <a:ext cx="236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 err="1"/>
              <a:t>채아람과의</a:t>
            </a:r>
            <a:r>
              <a:rPr lang="ko-KR" altLang="en-US" sz="1600" b="1" dirty="0"/>
              <a:t> 춤 연습 </a:t>
            </a:r>
            <a:r>
              <a:rPr lang="en-US" altLang="ko-KR" sz="1600" b="1" dirty="0"/>
              <a:t>&gt;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B373A6-8137-4D13-AC53-718A2E0F5500}"/>
              </a:ext>
            </a:extLst>
          </p:cNvPr>
          <p:cNvSpPr/>
          <p:nvPr/>
        </p:nvSpPr>
        <p:spPr>
          <a:xfrm>
            <a:off x="2802555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7CACC08-BA74-4FAB-BD19-8D89E997D11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018702" y="3217736"/>
            <a:ext cx="466754" cy="353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F5FBA-BEAA-44DC-B719-72B4D8A8F7C4}"/>
              </a:ext>
            </a:extLst>
          </p:cNvPr>
          <p:cNvSpPr txBox="1"/>
          <p:nvPr/>
        </p:nvSpPr>
        <p:spPr>
          <a:xfrm>
            <a:off x="2952180" y="362726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목걸이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C52E234-46AA-44F5-82AE-D06BC34C1493}"/>
              </a:ext>
            </a:extLst>
          </p:cNvPr>
          <p:cNvCxnSpPr>
            <a:cxnSpLocks/>
          </p:cNvCxnSpPr>
          <p:nvPr/>
        </p:nvCxnSpPr>
        <p:spPr>
          <a:xfrm>
            <a:off x="3071714" y="2068542"/>
            <a:ext cx="235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E9A67D-87B6-4823-88B2-2A76D63879BC}"/>
              </a:ext>
            </a:extLst>
          </p:cNvPr>
          <p:cNvSpPr/>
          <p:nvPr/>
        </p:nvSpPr>
        <p:spPr>
          <a:xfrm>
            <a:off x="4206236" y="2249832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313D69C-B27F-43D0-8ED3-1EE7E0B8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2383" y="2386877"/>
            <a:ext cx="466754" cy="3530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7D2E1F-7C8F-400D-AFDB-C30C403AE3DB}"/>
              </a:ext>
            </a:extLst>
          </p:cNvPr>
          <p:cNvSpPr txBox="1"/>
          <p:nvPr/>
        </p:nvSpPr>
        <p:spPr>
          <a:xfrm>
            <a:off x="4422383" y="2769295"/>
            <a:ext cx="466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슈슈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7176FD-7E75-4A34-9C2A-5B85007D3C04}"/>
              </a:ext>
            </a:extLst>
          </p:cNvPr>
          <p:cNvSpPr/>
          <p:nvPr/>
        </p:nvSpPr>
        <p:spPr>
          <a:xfrm>
            <a:off x="5654844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3B7CAE-BFED-4E00-8E40-F1538A9B077C}"/>
              </a:ext>
            </a:extLst>
          </p:cNvPr>
          <p:cNvSpPr txBox="1"/>
          <p:nvPr/>
        </p:nvSpPr>
        <p:spPr>
          <a:xfrm>
            <a:off x="5802416" y="362832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만화책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9D0EDFE-72F4-47A8-8059-73281FC65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870991" y="3201494"/>
            <a:ext cx="466754" cy="428391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B7CDEC-C0D5-4603-8B0E-779735F31F86}"/>
              </a:ext>
            </a:extLst>
          </p:cNvPr>
          <p:cNvSpPr/>
          <p:nvPr/>
        </p:nvSpPr>
        <p:spPr>
          <a:xfrm>
            <a:off x="3609872" y="4257504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이야기 해금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D08A29-0D1B-4A92-8089-3C0501A122B3}"/>
              </a:ext>
            </a:extLst>
          </p:cNvPr>
          <p:cNvSpPr txBox="1"/>
          <p:nvPr/>
        </p:nvSpPr>
        <p:spPr>
          <a:xfrm>
            <a:off x="2629208" y="5563804"/>
            <a:ext cx="4792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슬롯에 필요 호감도 아이템이 모두 채워지지 않았다면 버튼 </a:t>
            </a:r>
            <a:r>
              <a:rPr lang="ko-KR" altLang="en-US" sz="1100" dirty="0" err="1"/>
              <a:t>클리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ED55301-A97F-4163-8903-B42AF1E2DC6F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149553" y="2411415"/>
            <a:ext cx="1793051" cy="86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462625-1E74-4429-ADAC-92EC970C65B5}"/>
              </a:ext>
            </a:extLst>
          </p:cNvPr>
          <p:cNvSpPr txBox="1"/>
          <p:nvPr/>
        </p:nvSpPr>
        <p:spPr>
          <a:xfrm>
            <a:off x="7942604" y="2119027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슬롯에 아이템을 등록하지 않았다면 흑백 처리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클릭으로 인벤토리로 이동 가능</a:t>
            </a:r>
            <a:endParaRPr lang="en-US" altLang="ko-KR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6A9AB1-F456-4FF5-BEE5-8EEA555F1CC2}"/>
              </a:ext>
            </a:extLst>
          </p:cNvPr>
          <p:cNvCxnSpPr>
            <a:cxnSpLocks/>
          </p:cNvCxnSpPr>
          <p:nvPr/>
        </p:nvCxnSpPr>
        <p:spPr>
          <a:xfrm>
            <a:off x="4750236" y="4659730"/>
            <a:ext cx="355048" cy="82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9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487883" y="1350950"/>
            <a:ext cx="6549930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528326" y="1346533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24343" y="1358614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441077" y="1363632"/>
            <a:ext cx="6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호감도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6787968" y="1370271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7909129" y="1366469"/>
            <a:ext cx="711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497815" y="1360572"/>
            <a:ext cx="1403952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설명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364701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176377" y="133520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444388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665560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C4C044-328F-4BD0-85D9-4F54E4F12103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4D2261-7A13-40CD-AEA1-E382A0B575CA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AC0D9-340E-4DFA-8D25-5E7C674EF32B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A6840E-97D1-4D94-8E49-289ACAC072B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32E564-4D49-4726-A5F6-1AA53737862F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9E4FF-5382-46CF-97FB-83D98616782B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B2CE34-CC37-4B45-8928-7847D7BEB5FB}"/>
              </a:ext>
            </a:extLst>
          </p:cNvPr>
          <p:cNvSpPr txBox="1"/>
          <p:nvPr/>
        </p:nvSpPr>
        <p:spPr>
          <a:xfrm>
            <a:off x="1152109" y="5463061"/>
            <a:ext cx="440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아이템 선택 후 </a:t>
            </a:r>
            <a:r>
              <a:rPr lang="ko-KR" altLang="en-US" dirty="0" err="1"/>
              <a:t>엔터</a:t>
            </a:r>
            <a:r>
              <a:rPr lang="ko-KR" altLang="en-US" dirty="0"/>
              <a:t> 시 팝업 창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889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487883" y="1350950"/>
            <a:ext cx="6549930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528326" y="1346533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24343" y="1358614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441077" y="1363632"/>
            <a:ext cx="6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호감도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6787968" y="1370271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7909129" y="1366469"/>
            <a:ext cx="711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497815" y="1360572"/>
            <a:ext cx="1403952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설명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364701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176377" y="133520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444388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665560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0164CF-0E76-4CC8-A0DA-868AFEB3C976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아이템을 사용</a:t>
            </a:r>
            <a:r>
              <a:rPr lang="en-US" altLang="ko-KR" b="1" dirty="0"/>
              <a:t> </a:t>
            </a:r>
            <a:r>
              <a:rPr lang="ko-KR" altLang="en-US" b="1" dirty="0"/>
              <a:t>하시겠습니까</a:t>
            </a:r>
            <a:r>
              <a:rPr lang="en-US" altLang="ko-KR" b="1" dirty="0"/>
              <a:t>?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531AC23-2913-4220-B7B0-D480026C0598}"/>
              </a:ext>
            </a:extLst>
          </p:cNvPr>
          <p:cNvSpPr/>
          <p:nvPr/>
        </p:nvSpPr>
        <p:spPr>
          <a:xfrm>
            <a:off x="3990379" y="3545391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EE88778-189A-4499-9872-36EB7BD5B094}"/>
              </a:ext>
            </a:extLst>
          </p:cNvPr>
          <p:cNvSpPr/>
          <p:nvPr/>
        </p:nvSpPr>
        <p:spPr>
          <a:xfrm>
            <a:off x="6746471" y="3539613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43C0A67-26CE-4DF6-832A-2193FBE6B9E8}"/>
              </a:ext>
            </a:extLst>
          </p:cNvPr>
          <p:cNvCxnSpPr>
            <a:cxnSpLocks/>
          </p:cNvCxnSpPr>
          <p:nvPr/>
        </p:nvCxnSpPr>
        <p:spPr>
          <a:xfrm flipH="1">
            <a:off x="3931443" y="3767868"/>
            <a:ext cx="1065276" cy="1433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D35EF2-D947-4E23-A3D5-A0BBA93143B9}"/>
              </a:ext>
            </a:extLst>
          </p:cNvPr>
          <p:cNvSpPr txBox="1"/>
          <p:nvPr/>
        </p:nvSpPr>
        <p:spPr>
          <a:xfrm>
            <a:off x="2782173" y="5274022"/>
            <a:ext cx="3584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선택한 아이템 슬롯 창에 아이템이 </a:t>
            </a:r>
            <a:r>
              <a:rPr lang="ko-KR" altLang="en-US" sz="1100" dirty="0" err="1"/>
              <a:t>넣어짐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9401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BA1585-4690-47C6-8545-B3C1E7F7632C}"/>
              </a:ext>
            </a:extLst>
          </p:cNvPr>
          <p:cNvSpPr/>
          <p:nvPr/>
        </p:nvSpPr>
        <p:spPr>
          <a:xfrm>
            <a:off x="771238" y="1498558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A3881B-FA27-44E0-B948-9F97E4D8F409}"/>
              </a:ext>
            </a:extLst>
          </p:cNvPr>
          <p:cNvSpPr/>
          <p:nvPr/>
        </p:nvSpPr>
        <p:spPr>
          <a:xfrm>
            <a:off x="1175105" y="1935548"/>
            <a:ext cx="1122817" cy="26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</a:t>
            </a:r>
            <a:endParaRPr lang="en-US" altLang="ko-KR" dirty="0"/>
          </a:p>
          <a:p>
            <a:pPr algn="ctr"/>
            <a:r>
              <a:rPr lang="ko-KR" altLang="en-US" dirty="0"/>
              <a:t>릭</a:t>
            </a:r>
            <a:endParaRPr lang="en-US" altLang="ko-KR" dirty="0"/>
          </a:p>
          <a:p>
            <a:pPr algn="ctr"/>
            <a:r>
              <a:rPr lang="ko-KR" altLang="en-US" dirty="0"/>
              <a:t>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DE6EF4-D5D0-4416-AFF7-E9CB5260A1ED}"/>
              </a:ext>
            </a:extLst>
          </p:cNvPr>
          <p:cNvSpPr txBox="1"/>
          <p:nvPr/>
        </p:nvSpPr>
        <p:spPr>
          <a:xfrm>
            <a:off x="3125275" y="1728065"/>
            <a:ext cx="236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 err="1"/>
              <a:t>채아람과의</a:t>
            </a:r>
            <a:r>
              <a:rPr lang="ko-KR" altLang="en-US" sz="1600" b="1" dirty="0"/>
              <a:t> 춤 연습 </a:t>
            </a:r>
            <a:r>
              <a:rPr lang="en-US" altLang="ko-KR" sz="1600" b="1" dirty="0"/>
              <a:t>&gt;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B373A6-8137-4D13-AC53-718A2E0F5500}"/>
              </a:ext>
            </a:extLst>
          </p:cNvPr>
          <p:cNvSpPr/>
          <p:nvPr/>
        </p:nvSpPr>
        <p:spPr>
          <a:xfrm>
            <a:off x="2802555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7CACC08-BA74-4FAB-BD19-8D89E997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02" y="3217736"/>
            <a:ext cx="466754" cy="353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F5FBA-BEAA-44DC-B719-72B4D8A8F7C4}"/>
              </a:ext>
            </a:extLst>
          </p:cNvPr>
          <p:cNvSpPr txBox="1"/>
          <p:nvPr/>
        </p:nvSpPr>
        <p:spPr>
          <a:xfrm>
            <a:off x="2952180" y="362726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목걸이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C52E234-46AA-44F5-82AE-D06BC34C1493}"/>
              </a:ext>
            </a:extLst>
          </p:cNvPr>
          <p:cNvCxnSpPr>
            <a:cxnSpLocks/>
          </p:cNvCxnSpPr>
          <p:nvPr/>
        </p:nvCxnSpPr>
        <p:spPr>
          <a:xfrm>
            <a:off x="3071714" y="2068542"/>
            <a:ext cx="235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E9A67D-87B6-4823-88B2-2A76D63879BC}"/>
              </a:ext>
            </a:extLst>
          </p:cNvPr>
          <p:cNvSpPr/>
          <p:nvPr/>
        </p:nvSpPr>
        <p:spPr>
          <a:xfrm>
            <a:off x="4206236" y="2249832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313D69C-B27F-43D0-8ED3-1EE7E0B8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383" y="2386877"/>
            <a:ext cx="466754" cy="3530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7D2E1F-7C8F-400D-AFDB-C30C403AE3DB}"/>
              </a:ext>
            </a:extLst>
          </p:cNvPr>
          <p:cNvSpPr txBox="1"/>
          <p:nvPr/>
        </p:nvSpPr>
        <p:spPr>
          <a:xfrm>
            <a:off x="4422383" y="2769295"/>
            <a:ext cx="466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슈슈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7176FD-7E75-4A34-9C2A-5B85007D3C04}"/>
              </a:ext>
            </a:extLst>
          </p:cNvPr>
          <p:cNvSpPr/>
          <p:nvPr/>
        </p:nvSpPr>
        <p:spPr>
          <a:xfrm>
            <a:off x="5654844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3B7CAE-BFED-4E00-8E40-F1538A9B077C}"/>
              </a:ext>
            </a:extLst>
          </p:cNvPr>
          <p:cNvSpPr txBox="1"/>
          <p:nvPr/>
        </p:nvSpPr>
        <p:spPr>
          <a:xfrm>
            <a:off x="5802416" y="362832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만화책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9D0EDFE-72F4-47A8-8059-73281FC6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1" y="3201494"/>
            <a:ext cx="466754" cy="428391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B7CDEC-C0D5-4603-8B0E-779735F31F86}"/>
              </a:ext>
            </a:extLst>
          </p:cNvPr>
          <p:cNvSpPr/>
          <p:nvPr/>
        </p:nvSpPr>
        <p:spPr>
          <a:xfrm>
            <a:off x="3609872" y="4257504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이야기 해금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910F82-9B06-425E-970B-B33D7EEB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82" y="3362226"/>
            <a:ext cx="4886041" cy="2674560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1592F8-7F9D-4582-A835-70B318E27BB1}"/>
              </a:ext>
            </a:extLst>
          </p:cNvPr>
          <p:cNvCxnSpPr>
            <a:cxnSpLocks/>
          </p:cNvCxnSpPr>
          <p:nvPr/>
        </p:nvCxnSpPr>
        <p:spPr>
          <a:xfrm flipV="1">
            <a:off x="5338573" y="1276603"/>
            <a:ext cx="1067747" cy="53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02D33D-5700-4F2F-A791-F5F2C8FD0010}"/>
              </a:ext>
            </a:extLst>
          </p:cNvPr>
          <p:cNvSpPr txBox="1"/>
          <p:nvPr/>
        </p:nvSpPr>
        <p:spPr>
          <a:xfrm>
            <a:off x="6406320" y="1103108"/>
            <a:ext cx="152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서브 스토리 제목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EFB7A72-9738-4032-ADD1-BAB1393D0766}"/>
              </a:ext>
            </a:extLst>
          </p:cNvPr>
          <p:cNvCxnSpPr>
            <a:cxnSpLocks/>
          </p:cNvCxnSpPr>
          <p:nvPr/>
        </p:nvCxnSpPr>
        <p:spPr>
          <a:xfrm flipH="1">
            <a:off x="1292061" y="4426323"/>
            <a:ext cx="325010" cy="10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D08A29-0D1B-4A92-8089-3C0501A122B3}"/>
              </a:ext>
            </a:extLst>
          </p:cNvPr>
          <p:cNvSpPr txBox="1"/>
          <p:nvPr/>
        </p:nvSpPr>
        <p:spPr>
          <a:xfrm>
            <a:off x="773466" y="5509759"/>
            <a:ext cx="152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캐릭터 일러스트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ED55301-A97F-4163-8903-B42AF1E2DC6F}"/>
              </a:ext>
            </a:extLst>
          </p:cNvPr>
          <p:cNvCxnSpPr>
            <a:cxnSpLocks/>
          </p:cNvCxnSpPr>
          <p:nvPr/>
        </p:nvCxnSpPr>
        <p:spPr>
          <a:xfrm flipV="1">
            <a:off x="6149553" y="2605690"/>
            <a:ext cx="494150" cy="66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462625-1E74-4429-ADAC-92EC970C65B5}"/>
              </a:ext>
            </a:extLst>
          </p:cNvPr>
          <p:cNvSpPr txBox="1"/>
          <p:nvPr/>
        </p:nvSpPr>
        <p:spPr>
          <a:xfrm>
            <a:off x="6705790" y="2435116"/>
            <a:ext cx="2025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호감도 아이템 사용 슬롯</a:t>
            </a:r>
            <a:endParaRPr lang="en-US" altLang="ko-KR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1B684DC-7EBD-4428-9935-5728CC2B02FE}"/>
              </a:ext>
            </a:extLst>
          </p:cNvPr>
          <p:cNvCxnSpPr>
            <a:cxnSpLocks/>
          </p:cNvCxnSpPr>
          <p:nvPr/>
        </p:nvCxnSpPr>
        <p:spPr>
          <a:xfrm flipH="1">
            <a:off x="4044430" y="4699506"/>
            <a:ext cx="161806" cy="99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DC689A1-41B6-43DF-926B-31397D62E5C9}"/>
              </a:ext>
            </a:extLst>
          </p:cNvPr>
          <p:cNvSpPr txBox="1"/>
          <p:nvPr/>
        </p:nvSpPr>
        <p:spPr>
          <a:xfrm>
            <a:off x="2952048" y="5717227"/>
            <a:ext cx="40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서브 스토리 해금 버튼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해금 버튼 클릭 시 슬롯에 있는 호가도 아이템이 사용됨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슬롯에 넣은 후 해금을 하지 않고 뒤로 갈 시 아이템은 사용되지 않음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1405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6328487" y="1441599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6675931" y="1278032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FCA3241-C28F-4835-9B7A-B8472D9FC535}"/>
              </a:ext>
            </a:extLst>
          </p:cNvPr>
          <p:cNvSpPr/>
          <p:nvPr/>
        </p:nvSpPr>
        <p:spPr>
          <a:xfrm>
            <a:off x="4441272" y="152204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80EA22-5556-4D9D-83A9-F4083210DFC0}"/>
              </a:ext>
            </a:extLst>
          </p:cNvPr>
          <p:cNvSpPr/>
          <p:nvPr/>
        </p:nvSpPr>
        <p:spPr>
          <a:xfrm>
            <a:off x="4767842" y="1352769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009" y="3192989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44009" y="3749126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2373252" y="306920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173146" y="943916"/>
            <a:ext cx="1201448" cy="250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2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68779" y="4683210"/>
            <a:ext cx="798555" cy="5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0" y="5304030"/>
            <a:ext cx="1858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낮에는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1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538656-0E85-4B7B-9588-F13C72AA0470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70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160" y="3262166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32160" y="3818303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EEA5DA-D2B6-4F8C-895C-4115CD7BB372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69188" y="363250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324266" y="2027081"/>
            <a:ext cx="1101135" cy="47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64" y="3067353"/>
            <a:ext cx="514422" cy="5144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0766DCC-D448-44FF-91DB-0C27E4F4A94E}"/>
              </a:ext>
            </a:extLst>
          </p:cNvPr>
          <p:cNvSpPr txBox="1"/>
          <p:nvPr/>
        </p:nvSpPr>
        <p:spPr>
          <a:xfrm>
            <a:off x="126239" y="2484744"/>
            <a:ext cx="2111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낮의 카테고리와 바뀌는 것은 없음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AB8A7-ADE3-48E5-A5EF-AB6BB4970EE3}"/>
              </a:ext>
            </a:extLst>
          </p:cNvPr>
          <p:cNvCxnSpPr>
            <a:cxnSpLocks/>
          </p:cNvCxnSpPr>
          <p:nvPr/>
        </p:nvCxnSpPr>
        <p:spPr>
          <a:xfrm flipH="1">
            <a:off x="1324266" y="3495157"/>
            <a:ext cx="1244921" cy="13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065AEC-E023-4A45-9FC7-1BD2FF200D2C}"/>
              </a:ext>
            </a:extLst>
          </p:cNvPr>
          <p:cNvSpPr txBox="1"/>
          <p:nvPr/>
        </p:nvSpPr>
        <p:spPr>
          <a:xfrm>
            <a:off x="137408" y="3495157"/>
            <a:ext cx="1970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낮에는 태양 밤에는 달로 아이콘 변경</a:t>
            </a:r>
            <a:endParaRPr lang="en-US" altLang="ko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B09EAE-7906-45AC-AF51-9CEDAB10447C}"/>
              </a:ext>
            </a:extLst>
          </p:cNvPr>
          <p:cNvCxnSpPr>
            <a:cxnSpLocks/>
          </p:cNvCxnSpPr>
          <p:nvPr/>
        </p:nvCxnSpPr>
        <p:spPr>
          <a:xfrm>
            <a:off x="6880630" y="4275354"/>
            <a:ext cx="747767" cy="61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24F4C-934D-4FAD-899D-DAC9F9FD20C3}"/>
              </a:ext>
            </a:extLst>
          </p:cNvPr>
          <p:cNvSpPr txBox="1"/>
          <p:nvPr/>
        </p:nvSpPr>
        <p:spPr>
          <a:xfrm>
            <a:off x="7628397" y="4846491"/>
            <a:ext cx="3226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월드맵에</a:t>
            </a:r>
            <a:r>
              <a:rPr lang="ko-KR" altLang="en-US" sz="1100" dirty="0"/>
              <a:t> 존재하는 던전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던전 선택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던전은 낮에 고를 수 있는 </a:t>
            </a:r>
            <a:r>
              <a:rPr lang="ko-KR" altLang="en-US" sz="1100" dirty="0" err="1"/>
              <a:t>맵과</a:t>
            </a:r>
            <a:r>
              <a:rPr lang="ko-KR" altLang="en-US" sz="1100" dirty="0"/>
              <a:t> 동일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/>
              <a:t>낮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</a:t>
            </a:r>
            <a:r>
              <a:rPr lang="en-US" altLang="ko-KR" sz="1100" dirty="0"/>
              <a:t>/ </a:t>
            </a:r>
            <a:r>
              <a:rPr lang="ko-KR" altLang="en-US" sz="1100" dirty="0"/>
              <a:t>밤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동일</a:t>
            </a:r>
            <a:r>
              <a:rPr lang="en-US" altLang="ko-KR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53203" y="5836493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낮과는 다르게 캐릭터 아이콘 등 출력 없음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F0205-B117-4283-A41B-3528A1651863}"/>
              </a:ext>
            </a:extLst>
          </p:cNvPr>
          <p:cNvCxnSpPr>
            <a:cxnSpLocks/>
          </p:cNvCxnSpPr>
          <p:nvPr/>
        </p:nvCxnSpPr>
        <p:spPr>
          <a:xfrm>
            <a:off x="2822357" y="4673202"/>
            <a:ext cx="457473" cy="47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2750A-FCE8-435F-8B87-B38097B16D96}"/>
              </a:ext>
            </a:extLst>
          </p:cNvPr>
          <p:cNvSpPr txBox="1"/>
          <p:nvPr/>
        </p:nvSpPr>
        <p:spPr>
          <a:xfrm>
            <a:off x="3340804" y="5045311"/>
            <a:ext cx="2563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밤 시간은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으로 변경</a:t>
            </a:r>
            <a:endParaRPr lang="en-US" altLang="ko-KR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C7287A-53E8-49FD-8F2B-AE5A5699636E}"/>
              </a:ext>
            </a:extLst>
          </p:cNvPr>
          <p:cNvSpPr/>
          <p:nvPr/>
        </p:nvSpPr>
        <p:spPr>
          <a:xfrm>
            <a:off x="2492735" y="4156615"/>
            <a:ext cx="787095" cy="26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다음날로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6CCAF3-EBAC-4C9D-94F6-EF6556EC881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569126" y="4340098"/>
            <a:ext cx="984509" cy="261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6AB852-AE9A-42E3-B80F-A1245C91C610}"/>
              </a:ext>
            </a:extLst>
          </p:cNvPr>
          <p:cNvSpPr txBox="1"/>
          <p:nvPr/>
        </p:nvSpPr>
        <p:spPr>
          <a:xfrm>
            <a:off x="250710" y="4601486"/>
            <a:ext cx="2636831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다음날로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남은 행동력에 상관없이 클릭 가능</a:t>
            </a:r>
            <a:r>
              <a:rPr lang="en-US" altLang="ko-KR" sz="1050" dirty="0"/>
              <a:t>(</a:t>
            </a:r>
            <a:r>
              <a:rPr lang="ko-KR" altLang="en-US" sz="1050" dirty="0"/>
              <a:t>행동력이 남아있을 경우 팝업 창 출력</a:t>
            </a:r>
            <a:r>
              <a:rPr lang="en-US" altLang="ko-KR" sz="105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클릭 시 다음 날로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5476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370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다음날 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69188" y="363250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64" y="3067353"/>
            <a:ext cx="514422" cy="51442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65078" y="5772444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아니오</a:t>
            </a:r>
            <a:r>
              <a:rPr lang="ko-KR" altLang="en-US" dirty="0"/>
              <a:t> 버튼을 누르면 </a:t>
            </a:r>
            <a:r>
              <a:rPr lang="ko-KR" altLang="en-US" dirty="0" err="1"/>
              <a:t>팝업창</a:t>
            </a:r>
            <a:r>
              <a:rPr lang="ko-KR" altLang="en-US" dirty="0"/>
              <a:t> 사라짐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err="1"/>
              <a:t>팝업창</a:t>
            </a:r>
            <a:r>
              <a:rPr lang="ko-KR" altLang="en-US" dirty="0"/>
              <a:t> 출력 중 다른 </a:t>
            </a:r>
            <a:r>
              <a:rPr lang="ko-KR" altLang="en-US" dirty="0" err="1"/>
              <a:t>인터렉션</a:t>
            </a:r>
            <a:r>
              <a:rPr lang="ko-KR" altLang="en-US" dirty="0"/>
              <a:t> 불가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C7287A-53E8-49FD-8F2B-AE5A5699636E}"/>
              </a:ext>
            </a:extLst>
          </p:cNvPr>
          <p:cNvSpPr/>
          <p:nvPr/>
        </p:nvSpPr>
        <p:spPr>
          <a:xfrm>
            <a:off x="2492735" y="4156615"/>
            <a:ext cx="787095" cy="26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다음날로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EC25FC-C978-482C-9F91-BA82A354B08A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다음날로 이동하겠습니까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다음날로 이동 시 남은 행동력은 사라집니다</a:t>
            </a:r>
            <a:r>
              <a:rPr lang="en-US" altLang="ko-KR" sz="1050" b="1" dirty="0"/>
              <a:t>.)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D41EA04-C0A6-4537-AC12-359BF7AFA249}"/>
              </a:ext>
            </a:extLst>
          </p:cNvPr>
          <p:cNvSpPr/>
          <p:nvPr/>
        </p:nvSpPr>
        <p:spPr>
          <a:xfrm>
            <a:off x="4038656" y="3738617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A97B676-ADE4-4A26-9E2E-F9EBE36F45F6}"/>
              </a:ext>
            </a:extLst>
          </p:cNvPr>
          <p:cNvSpPr/>
          <p:nvPr/>
        </p:nvSpPr>
        <p:spPr>
          <a:xfrm>
            <a:off x="6794748" y="3732839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91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는 낮 캐릭터 이벤트와 동일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79603" y="2445649"/>
            <a:ext cx="18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가능 재료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237544" y="2290645"/>
            <a:ext cx="188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획득 가능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 클리어 시 획득 할 수 있는 아이템 나열</a:t>
            </a:r>
            <a:endParaRPr lang="en-US" altLang="ko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529448" cy="23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01873B-D076-49D1-A60B-DF11012B6328}"/>
              </a:ext>
            </a:extLst>
          </p:cNvPr>
          <p:cNvSpPr/>
          <p:nvPr/>
        </p:nvSpPr>
        <p:spPr>
          <a:xfrm>
            <a:off x="2547102" y="398861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63EBB27-D0C7-46F4-878A-997EC466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8" y="3423463"/>
            <a:ext cx="514422" cy="51442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01C93AC-D363-4BC4-9619-61D082C53E8D}"/>
              </a:ext>
            </a:extLst>
          </p:cNvPr>
          <p:cNvSpPr txBox="1"/>
          <p:nvPr/>
        </p:nvSpPr>
        <p:spPr>
          <a:xfrm>
            <a:off x="9953011" y="4561161"/>
            <a:ext cx="19643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 진행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선택 </a:t>
            </a:r>
            <a:r>
              <a:rPr lang="en-US" altLang="ko-KR" sz="1100" dirty="0">
                <a:solidFill>
                  <a:srgbClr val="FF0000"/>
                </a:solidFill>
              </a:rPr>
              <a:t>UI</a:t>
            </a:r>
            <a:r>
              <a:rPr lang="ko-KR" altLang="en-US" sz="1100" dirty="0">
                <a:solidFill>
                  <a:srgbClr val="FF0000"/>
                </a:solidFill>
              </a:rPr>
              <a:t>로 이동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1337E-9F3C-47FB-B169-4A4B21827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440" y="2896795"/>
            <a:ext cx="577247" cy="436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5BAB89-4C18-4BAD-88EB-6B2FEF8B7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271" y="2884785"/>
            <a:ext cx="524470" cy="4813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2E7DDBB-4E9D-428A-A8D8-4D02AA11CD13}"/>
              </a:ext>
            </a:extLst>
          </p:cNvPr>
          <p:cNvSpPr txBox="1"/>
          <p:nvPr/>
        </p:nvSpPr>
        <p:spPr>
          <a:xfrm>
            <a:off x="6155293" y="3372519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땅의 원석</a:t>
            </a:r>
            <a:endParaRPr lang="en-US" altLang="ko-KR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BA24C7-19B6-41DC-97C5-B930AEE9CB48}"/>
              </a:ext>
            </a:extLst>
          </p:cNvPr>
          <p:cNvSpPr txBox="1"/>
          <p:nvPr/>
        </p:nvSpPr>
        <p:spPr>
          <a:xfrm>
            <a:off x="7085377" y="3379456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불의 원석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B0135D-739E-4472-8B56-E67C9CD876AE}"/>
              </a:ext>
            </a:extLst>
          </p:cNvPr>
          <p:cNvCxnSpPr>
            <a:cxnSpLocks/>
          </p:cNvCxnSpPr>
          <p:nvPr/>
        </p:nvCxnSpPr>
        <p:spPr>
          <a:xfrm flipV="1">
            <a:off x="8523019" y="2505155"/>
            <a:ext cx="1714525" cy="47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53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7B47AF-C016-4107-AB35-A095AD4D3E58}"/>
              </a:ext>
            </a:extLst>
          </p:cNvPr>
          <p:cNvSpPr/>
          <p:nvPr/>
        </p:nvSpPr>
        <p:spPr>
          <a:xfrm>
            <a:off x="3182588" y="1737203"/>
            <a:ext cx="1465844" cy="2401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F40AC2-F290-45F1-8E31-DF48D17D5C4B}"/>
              </a:ext>
            </a:extLst>
          </p:cNvPr>
          <p:cNvCxnSpPr>
            <a:cxnSpLocks/>
          </p:cNvCxnSpPr>
          <p:nvPr/>
        </p:nvCxnSpPr>
        <p:spPr>
          <a:xfrm flipV="1">
            <a:off x="3844188" y="944127"/>
            <a:ext cx="1228534" cy="45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A7D336-3991-4B45-B729-09532803B8BE}"/>
              </a:ext>
            </a:extLst>
          </p:cNvPr>
          <p:cNvSpPr txBox="1"/>
          <p:nvPr/>
        </p:nvSpPr>
        <p:spPr>
          <a:xfrm>
            <a:off x="5072722" y="836405"/>
            <a:ext cx="1051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제목 텍스트</a:t>
            </a:r>
            <a:endParaRPr lang="en-US" altLang="ko-KR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78A680-94E6-4A2D-ACB7-D835304D8E7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164827" y="904216"/>
            <a:ext cx="977488" cy="95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39B8C6-EC31-468E-B4D8-6ABEBF4951D0}"/>
              </a:ext>
            </a:extLst>
          </p:cNvPr>
          <p:cNvSpPr txBox="1"/>
          <p:nvPr/>
        </p:nvSpPr>
        <p:spPr>
          <a:xfrm>
            <a:off x="9142315" y="673383"/>
            <a:ext cx="182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 </a:t>
            </a:r>
            <a:r>
              <a:rPr lang="en-US" altLang="ko-KR" sz="800" dirty="0"/>
              <a:t>UI </a:t>
            </a:r>
            <a:r>
              <a:rPr lang="ko-KR" altLang="en-US" sz="800" dirty="0"/>
              <a:t>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마우스를 오버 하면 </a:t>
            </a:r>
            <a:r>
              <a:rPr lang="en-US" altLang="ko-KR" sz="800" dirty="0" err="1"/>
              <a:t>ui</a:t>
            </a:r>
            <a:r>
              <a:rPr lang="ko-KR" altLang="en-US" sz="800" dirty="0"/>
              <a:t>창 출력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E79D2B-3772-4558-85EB-4258466B54C3}"/>
              </a:ext>
            </a:extLst>
          </p:cNvPr>
          <p:cNvCxnSpPr>
            <a:cxnSpLocks/>
          </p:cNvCxnSpPr>
          <p:nvPr/>
        </p:nvCxnSpPr>
        <p:spPr>
          <a:xfrm flipV="1">
            <a:off x="7910217" y="2296777"/>
            <a:ext cx="2142786" cy="30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E32A19-751D-4B5C-B1F5-9BA1F57DD53E}"/>
              </a:ext>
            </a:extLst>
          </p:cNvPr>
          <p:cNvSpPr txBox="1"/>
          <p:nvPr/>
        </p:nvSpPr>
        <p:spPr>
          <a:xfrm>
            <a:off x="10053003" y="2148056"/>
            <a:ext cx="1354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7DAD00F-EF24-4332-A7F8-971BECFA21CD}"/>
              </a:ext>
            </a:extLst>
          </p:cNvPr>
          <p:cNvCxnSpPr>
            <a:cxnSpLocks/>
          </p:cNvCxnSpPr>
          <p:nvPr/>
        </p:nvCxnSpPr>
        <p:spPr>
          <a:xfrm flipH="1" flipV="1">
            <a:off x="2172458" y="2800323"/>
            <a:ext cx="1010130" cy="6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EB8AFF-DFBB-4195-826E-96B4F473C9DA}"/>
              </a:ext>
            </a:extLst>
          </p:cNvPr>
          <p:cNvSpPr txBox="1"/>
          <p:nvPr/>
        </p:nvSpPr>
        <p:spPr>
          <a:xfrm>
            <a:off x="249382" y="2692601"/>
            <a:ext cx="1991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중인 던전에서 전투를 진행 할 캐릭터를 선택 한다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  <a:r>
              <a:rPr lang="ko-KR" altLang="en-US" sz="800" dirty="0"/>
              <a:t>명의 캐릭터만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마우스로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시 캐릭터 아웃라인으로 선택 효과 필요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756243-913F-40E0-B501-10F1CE46682C}"/>
              </a:ext>
            </a:extLst>
          </p:cNvPr>
          <p:cNvCxnSpPr>
            <a:cxnSpLocks/>
          </p:cNvCxnSpPr>
          <p:nvPr/>
        </p:nvCxnSpPr>
        <p:spPr>
          <a:xfrm>
            <a:off x="6479207" y="4445499"/>
            <a:ext cx="589539" cy="99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1A885-8334-40D7-81DD-8C4E52FE1449}"/>
              </a:ext>
            </a:extLst>
          </p:cNvPr>
          <p:cNvSpPr txBox="1"/>
          <p:nvPr/>
        </p:nvSpPr>
        <p:spPr>
          <a:xfrm>
            <a:off x="6934975" y="5437938"/>
            <a:ext cx="287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진행 버튼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버튼 클릭 시 현재 선택중인 캐릭터로 던전 전투 진행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12740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13FA44-7E5E-4740-A464-EE2E64E45394}"/>
              </a:ext>
            </a:extLst>
          </p:cNvPr>
          <p:cNvSpPr/>
          <p:nvPr/>
        </p:nvSpPr>
        <p:spPr>
          <a:xfrm>
            <a:off x="6887692" y="1882239"/>
            <a:ext cx="1205342" cy="215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이름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현재 저항력 </a:t>
            </a:r>
            <a:r>
              <a:rPr lang="en-US" altLang="ko-KR" sz="800" dirty="0"/>
              <a:t>: 67</a:t>
            </a:r>
          </a:p>
          <a:p>
            <a:endParaRPr lang="en-US" altLang="ko-KR" sz="800" dirty="0"/>
          </a:p>
          <a:p>
            <a:r>
              <a:rPr lang="ko-KR" altLang="en-US" sz="800" dirty="0"/>
              <a:t>보유 스킬 </a:t>
            </a:r>
            <a:r>
              <a:rPr lang="en-US" altLang="ko-KR" sz="800" dirty="0"/>
              <a:t>: </a:t>
            </a:r>
            <a:r>
              <a:rPr lang="ko-KR" altLang="en-US" sz="800" dirty="0"/>
              <a:t>난잡함</a:t>
            </a:r>
            <a:endParaRPr lang="en-US" altLang="ko-KR" sz="800" dirty="0"/>
          </a:p>
          <a:p>
            <a:r>
              <a:rPr lang="en-US" altLang="ko-KR" sz="800" dirty="0"/>
              <a:t>- 20%</a:t>
            </a:r>
            <a:r>
              <a:rPr lang="ko-KR" altLang="en-US" sz="800" dirty="0"/>
              <a:t>확률로 </a:t>
            </a:r>
            <a:r>
              <a:rPr lang="ko-KR" altLang="en-US" sz="800" dirty="0" err="1"/>
              <a:t>광물류</a:t>
            </a:r>
            <a:r>
              <a:rPr lang="ko-KR" altLang="en-US" sz="800" dirty="0"/>
              <a:t> 아이템 </a:t>
            </a:r>
            <a:r>
              <a:rPr lang="en-US" altLang="ko-KR" sz="800" dirty="0"/>
              <a:t>2</a:t>
            </a:r>
            <a:r>
              <a:rPr lang="ko-KR" altLang="en-US" sz="800" dirty="0"/>
              <a:t>배 획득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D0A3C9-FAC6-4DE5-92BB-0648EA164E7D}"/>
              </a:ext>
            </a:extLst>
          </p:cNvPr>
          <p:cNvCxnSpPr>
            <a:cxnSpLocks/>
          </p:cNvCxnSpPr>
          <p:nvPr/>
        </p:nvCxnSpPr>
        <p:spPr>
          <a:xfrm flipV="1">
            <a:off x="7910217" y="2107870"/>
            <a:ext cx="1890921" cy="49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A847FA-5171-40B1-AABE-AC033B7ED5D2}"/>
              </a:ext>
            </a:extLst>
          </p:cNvPr>
          <p:cNvSpPr txBox="1"/>
          <p:nvPr/>
        </p:nvSpPr>
        <p:spPr>
          <a:xfrm>
            <a:off x="9838756" y="2000148"/>
            <a:ext cx="149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정보 아이콘에 </a:t>
            </a:r>
            <a:r>
              <a:rPr lang="ko-KR" altLang="en-US" sz="800" dirty="0" err="1"/>
              <a:t>마우를</a:t>
            </a:r>
            <a:r>
              <a:rPr lang="ko-KR" altLang="en-US" sz="800" dirty="0"/>
              <a:t> 오버 할 시 생성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마우스가 아이콘에서 벗어나면 </a:t>
            </a:r>
            <a:r>
              <a:rPr lang="en-US" altLang="ko-KR" sz="800" dirty="0"/>
              <a:t>UI </a:t>
            </a:r>
            <a:r>
              <a:rPr lang="ko-KR" altLang="en-US" sz="800" dirty="0"/>
              <a:t>창 닫힘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48349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0FC0F7-4520-4D90-AF92-5ED2E0E5B9E4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같이 탐색을 나가겠습니까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탐색을 나갈 수 있는 것은 하루에 한번만 가능합니다</a:t>
            </a:r>
            <a:r>
              <a:rPr lang="en-US" altLang="ko-KR" sz="1050" b="1" dirty="0"/>
              <a:t>.) 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 가능 횟수 </a:t>
            </a:r>
            <a:r>
              <a:rPr lang="en-US" altLang="ko-KR" sz="1050" b="1" dirty="0"/>
              <a:t>1/1)</a:t>
            </a:r>
            <a:endParaRPr lang="ko-KR" altLang="en-US" sz="105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75C652E-DD5A-4220-883E-E0B51DA6832B}"/>
              </a:ext>
            </a:extLst>
          </p:cNvPr>
          <p:cNvSpPr/>
          <p:nvPr/>
        </p:nvSpPr>
        <p:spPr>
          <a:xfrm>
            <a:off x="3991154" y="3779340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EFFD653-8E9C-4ED3-A411-EFF861E9EF08}"/>
              </a:ext>
            </a:extLst>
          </p:cNvPr>
          <p:cNvSpPr/>
          <p:nvPr/>
        </p:nvSpPr>
        <p:spPr>
          <a:xfrm>
            <a:off x="6747246" y="3773562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밤 </a:t>
            </a:r>
            <a:r>
              <a:rPr lang="ko-KR" altLang="en-US" sz="1400" dirty="0" err="1"/>
              <a:t>행동력</a:t>
            </a:r>
            <a:r>
              <a:rPr lang="ko-KR" altLang="en-US" sz="1400" dirty="0"/>
              <a:t> 전체 중 </a:t>
            </a:r>
            <a:r>
              <a:rPr lang="en-US" altLang="ko-KR" sz="1400" dirty="0"/>
              <a:t>1</a:t>
            </a:r>
            <a:r>
              <a:rPr lang="ko-KR" altLang="en-US" sz="1400" dirty="0"/>
              <a:t>번만 </a:t>
            </a: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</a:t>
            </a:r>
            <a:r>
              <a:rPr lang="ko-KR" altLang="en-US" sz="1400" dirty="0" err="1"/>
              <a:t>수있음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호감도 수치에 따라 밤 이벤트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 호감도가 오름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히로인에</a:t>
            </a:r>
            <a:r>
              <a:rPr lang="ko-KR" altLang="en-US" sz="1400" dirty="0"/>
              <a:t> 대한 이벤트 및 호감도 의 </a:t>
            </a:r>
            <a:r>
              <a:rPr lang="ko-KR" altLang="en-US" sz="1400" dirty="0" err="1"/>
              <a:t>기획적</a:t>
            </a:r>
            <a:r>
              <a:rPr lang="ko-KR" altLang="en-US" sz="1400" dirty="0"/>
              <a:t> 조절 때문에 추가하는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기획의도 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37CE38-0DA0-4C37-9446-250A406BFB99}"/>
              </a:ext>
            </a:extLst>
          </p:cNvPr>
          <p:cNvCxnSpPr>
            <a:cxnSpLocks/>
          </p:cNvCxnSpPr>
          <p:nvPr/>
        </p:nvCxnSpPr>
        <p:spPr>
          <a:xfrm flipV="1">
            <a:off x="8018832" y="1886118"/>
            <a:ext cx="1718933" cy="64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840F8-FBF9-465F-BDA9-2465EB94D25B}"/>
              </a:ext>
            </a:extLst>
          </p:cNvPr>
          <p:cNvSpPr txBox="1"/>
          <p:nvPr/>
        </p:nvSpPr>
        <p:spPr>
          <a:xfrm>
            <a:off x="9770146" y="1744859"/>
            <a:ext cx="2271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 </a:t>
            </a:r>
            <a:r>
              <a:rPr lang="ko-KR" altLang="en-US" sz="800" dirty="0" err="1"/>
              <a:t>팝업창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시작 진행 때마다 출력 팝업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 횟수가 없더라도 팝업 창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가능횟수가 </a:t>
            </a:r>
            <a:r>
              <a:rPr lang="en-US" altLang="ko-KR" sz="800" dirty="0"/>
              <a:t>0</a:t>
            </a:r>
            <a:r>
              <a:rPr lang="ko-KR" altLang="en-US" sz="800" dirty="0" err="1"/>
              <a:t>일경우</a:t>
            </a:r>
            <a:r>
              <a:rPr lang="ko-KR" altLang="en-US" sz="800" dirty="0"/>
              <a:t> </a:t>
            </a:r>
            <a:r>
              <a:rPr lang="en-US" altLang="ko-KR" sz="800" dirty="0"/>
              <a:t>[</a:t>
            </a:r>
            <a:r>
              <a:rPr lang="ko-KR" altLang="en-US" sz="800" dirty="0"/>
              <a:t>예</a:t>
            </a:r>
            <a:r>
              <a:rPr lang="en-US" altLang="ko-KR" sz="800" dirty="0"/>
              <a:t>]</a:t>
            </a:r>
            <a:r>
              <a:rPr lang="ko-KR" altLang="en-US" sz="800" dirty="0"/>
              <a:t>를 클릭 시 클릭 안됨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ESC</a:t>
            </a:r>
            <a:r>
              <a:rPr lang="ko-KR" altLang="en-US" sz="800" dirty="0"/>
              <a:t>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가능</a:t>
            </a:r>
            <a:endParaRPr lang="en-US" altLang="ko-KR" sz="8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23046C-C6EF-486C-837A-0CF888879C7C}"/>
              </a:ext>
            </a:extLst>
          </p:cNvPr>
          <p:cNvCxnSpPr>
            <a:cxnSpLocks/>
          </p:cNvCxnSpPr>
          <p:nvPr/>
        </p:nvCxnSpPr>
        <p:spPr>
          <a:xfrm>
            <a:off x="7844240" y="3996662"/>
            <a:ext cx="1893525" cy="32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DA0888-3A54-44FC-BDDD-D528361A04A8}"/>
              </a:ext>
            </a:extLst>
          </p:cNvPr>
          <p:cNvSpPr txBox="1"/>
          <p:nvPr/>
        </p:nvSpPr>
        <p:spPr>
          <a:xfrm>
            <a:off x="9737765" y="4159035"/>
            <a:ext cx="227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2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EB04E09-B05B-4BFA-B6B0-C6A01DE4D07B}"/>
              </a:ext>
            </a:extLst>
          </p:cNvPr>
          <p:cNvCxnSpPr>
            <a:cxnSpLocks/>
          </p:cNvCxnSpPr>
          <p:nvPr/>
        </p:nvCxnSpPr>
        <p:spPr>
          <a:xfrm flipH="1" flipV="1">
            <a:off x="1998110" y="3841668"/>
            <a:ext cx="2196623" cy="136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A35436-E3A6-497E-B1D2-8976CFFE5B29}"/>
              </a:ext>
            </a:extLst>
          </p:cNvPr>
          <p:cNvSpPr txBox="1"/>
          <p:nvPr/>
        </p:nvSpPr>
        <p:spPr>
          <a:xfrm>
            <a:off x="119430" y="3647475"/>
            <a:ext cx="186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1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완료 후 </a:t>
            </a:r>
            <a:r>
              <a:rPr lang="ko-KR" altLang="en-US" sz="800" dirty="0" err="1"/>
              <a:t>승패에</a:t>
            </a:r>
            <a:r>
              <a:rPr lang="ko-KR" altLang="en-US" sz="800" dirty="0"/>
              <a:t> 상관없이 하당 </a:t>
            </a:r>
            <a:r>
              <a:rPr lang="ko-KR" altLang="en-US" sz="800" dirty="0" err="1"/>
              <a:t>히로인</a:t>
            </a:r>
            <a:r>
              <a:rPr lang="ko-KR" altLang="en-US" sz="800" dirty="0"/>
              <a:t> 호감도 </a:t>
            </a:r>
            <a:r>
              <a:rPr lang="en-US" altLang="ko-KR" sz="800" dirty="0"/>
              <a:t>[5]</a:t>
            </a:r>
            <a:r>
              <a:rPr lang="ko-KR" altLang="en-US" sz="800" dirty="0"/>
              <a:t>증가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수치 변동 가능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A0D635-D3EC-45E3-8C56-2BFD15BD1D36}"/>
              </a:ext>
            </a:extLst>
          </p:cNvPr>
          <p:cNvSpPr/>
          <p:nvPr/>
        </p:nvSpPr>
        <p:spPr>
          <a:xfrm>
            <a:off x="5072722" y="3176649"/>
            <a:ext cx="1785856" cy="18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F6A1A2-FFAB-41DD-A655-DA9C795D7F54}"/>
              </a:ext>
            </a:extLst>
          </p:cNvPr>
          <p:cNvCxnSpPr>
            <a:cxnSpLocks/>
          </p:cNvCxnSpPr>
          <p:nvPr/>
        </p:nvCxnSpPr>
        <p:spPr>
          <a:xfrm>
            <a:off x="6796430" y="3316550"/>
            <a:ext cx="3190329" cy="4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378268-A6E0-4B1F-82BD-17B76C64BDC6}"/>
              </a:ext>
            </a:extLst>
          </p:cNvPr>
          <p:cNvSpPr txBox="1"/>
          <p:nvPr/>
        </p:nvSpPr>
        <p:spPr>
          <a:xfrm>
            <a:off x="9986759" y="3198168"/>
            <a:ext cx="137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남은 횟수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최소 </a:t>
            </a:r>
            <a:r>
              <a:rPr lang="en-US" altLang="ko-KR" sz="800" dirty="0"/>
              <a:t>0, </a:t>
            </a: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0AE2D4-1516-424F-8F7A-73B747C215ED}"/>
              </a:ext>
            </a:extLst>
          </p:cNvPr>
          <p:cNvSpPr/>
          <p:nvPr/>
        </p:nvSpPr>
        <p:spPr>
          <a:xfrm>
            <a:off x="7997267" y="1716653"/>
            <a:ext cx="452976" cy="440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E1D213-4B0E-41E5-B8CC-2327426D246B}"/>
              </a:ext>
            </a:extLst>
          </p:cNvPr>
          <p:cNvCxnSpPr>
            <a:cxnSpLocks/>
          </p:cNvCxnSpPr>
          <p:nvPr/>
        </p:nvCxnSpPr>
        <p:spPr>
          <a:xfrm flipV="1">
            <a:off x="8373877" y="984563"/>
            <a:ext cx="1363563" cy="8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9B57F5-D4C1-4EEA-A3CA-68E233CBF52D}"/>
              </a:ext>
            </a:extLst>
          </p:cNvPr>
          <p:cNvSpPr txBox="1"/>
          <p:nvPr/>
        </p:nvSpPr>
        <p:spPr>
          <a:xfrm>
            <a:off x="9737440" y="887581"/>
            <a:ext cx="81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800" dirty="0" err="1"/>
              <a:t>뒤로가기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39969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진행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진행은 </a:t>
            </a:r>
            <a:r>
              <a:rPr lang="ko-KR" altLang="en-US" sz="1400" dirty="0" err="1"/>
              <a:t>페이드</a:t>
            </a:r>
            <a:r>
              <a:rPr lang="ko-KR" altLang="en-US" sz="1400" dirty="0"/>
              <a:t> 아웃으로 전투 진행 텍스트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F8532-435D-4715-A6A0-6F7A8E73C95F}"/>
              </a:ext>
            </a:extLst>
          </p:cNvPr>
          <p:cNvSpPr txBox="1"/>
          <p:nvPr/>
        </p:nvSpPr>
        <p:spPr>
          <a:xfrm>
            <a:off x="5287488" y="2831174"/>
            <a:ext cx="16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진행중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16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공식에 따라 성공 </a:t>
            </a:r>
            <a:r>
              <a:rPr lang="en-US" altLang="ko-KR" sz="1400" dirty="0"/>
              <a:t>/ </a:t>
            </a:r>
            <a:r>
              <a:rPr lang="ko-KR" altLang="en-US" sz="1400" dirty="0"/>
              <a:t>실패 판명</a:t>
            </a:r>
            <a:endParaRPr lang="en-US" altLang="ko-KR" sz="1400" dirty="0"/>
          </a:p>
          <a:p>
            <a:r>
              <a:rPr lang="en-US" altLang="ko-KR" sz="1400" dirty="0"/>
              <a:t>(EX. </a:t>
            </a:r>
            <a:r>
              <a:rPr lang="ko-KR" altLang="en-US" sz="1400" dirty="0"/>
              <a:t>캐릭터 저항력 </a:t>
            </a:r>
            <a:r>
              <a:rPr lang="en-US" altLang="ko-KR" sz="1400" dirty="0"/>
              <a:t>– </a:t>
            </a:r>
            <a:r>
              <a:rPr lang="ko-KR" altLang="en-US" sz="1400" dirty="0"/>
              <a:t>던전 저항력 </a:t>
            </a:r>
            <a:r>
              <a:rPr lang="en-US" altLang="ko-KR" sz="1400" dirty="0"/>
              <a:t>= A (A&gt;0 = 100%)(A&lt;0 = 0%)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</a:rPr>
              <a:t>공식 추후 변경 예정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C4FAD6-B1D1-481A-AADF-BAEA7EF12E4F}"/>
              </a:ext>
            </a:extLst>
          </p:cNvPr>
          <p:cNvCxnSpPr/>
          <p:nvPr/>
        </p:nvCxnSpPr>
        <p:spPr>
          <a:xfrm>
            <a:off x="2529444" y="2113808"/>
            <a:ext cx="660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3F09C6-E424-471B-83BB-A49D1EC0C396}"/>
              </a:ext>
            </a:extLst>
          </p:cNvPr>
          <p:cNvSpPr txBox="1"/>
          <p:nvPr/>
        </p:nvSpPr>
        <p:spPr>
          <a:xfrm>
            <a:off x="5035137" y="1440859"/>
            <a:ext cx="159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성     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B4F151-51AE-4EED-BEEB-0083FE08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614091" y="2328495"/>
            <a:ext cx="954445" cy="2201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061516-5B13-4007-ABC4-87BCB5472A48}"/>
              </a:ext>
            </a:extLst>
          </p:cNvPr>
          <p:cNvSpPr txBox="1"/>
          <p:nvPr/>
        </p:nvSpPr>
        <p:spPr>
          <a:xfrm>
            <a:off x="3577994" y="2325093"/>
            <a:ext cx="134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스킬 </a:t>
            </a:r>
            <a:r>
              <a:rPr lang="en-US" altLang="ko-KR" sz="800" dirty="0"/>
              <a:t>: </a:t>
            </a:r>
            <a:r>
              <a:rPr lang="ko-KR" altLang="en-US" sz="800" dirty="0" err="1"/>
              <a:t>광석류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배 드롭</a:t>
            </a:r>
            <a:endParaRPr lang="en-US" altLang="ko-KR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63A5E-AF74-4807-9FD8-B7A9503A21BE}"/>
              </a:ext>
            </a:extLst>
          </p:cNvPr>
          <p:cNvSpPr txBox="1"/>
          <p:nvPr/>
        </p:nvSpPr>
        <p:spPr>
          <a:xfrm>
            <a:off x="6327436" y="2300553"/>
            <a:ext cx="15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아이템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2C7F80-6004-4E98-88C1-2BF543F4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1" y="2782351"/>
            <a:ext cx="577247" cy="4366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CA6BB8-9240-4578-8D2F-40BFA2DC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89" y="2775158"/>
            <a:ext cx="524470" cy="4813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211F2D-E2A6-4F82-9E02-9B77C5DF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30" y="2782351"/>
            <a:ext cx="577247" cy="4366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49AD95-93FE-4B66-A346-6F51C3C2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72" y="2767730"/>
            <a:ext cx="577247" cy="43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F46CA3-7A0A-4605-89B2-23F8CA1BC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940" y="3546756"/>
            <a:ext cx="524470" cy="4813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5AD940-BD28-4596-A628-66B21B16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892" y="2767730"/>
            <a:ext cx="577247" cy="43663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DBEA2C-FA41-4F7C-A1DD-5E941D1524D0}"/>
              </a:ext>
            </a:extLst>
          </p:cNvPr>
          <p:cNvCxnSpPr>
            <a:cxnSpLocks/>
          </p:cNvCxnSpPr>
          <p:nvPr/>
        </p:nvCxnSpPr>
        <p:spPr>
          <a:xfrm>
            <a:off x="4927874" y="2113808"/>
            <a:ext cx="0" cy="216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44E5C2-94F2-404C-A766-A4CCA007898C}"/>
              </a:ext>
            </a:extLst>
          </p:cNvPr>
          <p:cNvCxnSpPr>
            <a:cxnSpLocks/>
          </p:cNvCxnSpPr>
          <p:nvPr/>
        </p:nvCxnSpPr>
        <p:spPr>
          <a:xfrm flipV="1">
            <a:off x="6592995" y="698077"/>
            <a:ext cx="1102935" cy="93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B2051-0433-4252-8B52-1A9E33D1A863}"/>
              </a:ext>
            </a:extLst>
          </p:cNvPr>
          <p:cNvSpPr txBox="1"/>
          <p:nvPr/>
        </p:nvSpPr>
        <p:spPr>
          <a:xfrm>
            <a:off x="7727798" y="539760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결과 텍스트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던전 결과에 따라 성공 </a:t>
            </a:r>
            <a:r>
              <a:rPr lang="en-US" altLang="ko-KR" sz="800" dirty="0"/>
              <a:t>/ </a:t>
            </a:r>
            <a:r>
              <a:rPr lang="ko-KR" altLang="en-US" sz="800" dirty="0"/>
              <a:t>실패 텍스트 출력</a:t>
            </a:r>
            <a:endParaRPr lang="en-US" altLang="ko-KR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E2A1FC-01E0-4CFB-888C-D6E16B7A6C74}"/>
              </a:ext>
            </a:extLst>
          </p:cNvPr>
          <p:cNvCxnSpPr>
            <a:cxnSpLocks/>
          </p:cNvCxnSpPr>
          <p:nvPr/>
        </p:nvCxnSpPr>
        <p:spPr>
          <a:xfrm flipH="1" flipV="1">
            <a:off x="1511817" y="2066808"/>
            <a:ext cx="1387522" cy="62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D6FF-3223-47DE-AB1E-CECAAD187473}"/>
              </a:ext>
            </a:extLst>
          </p:cNvPr>
          <p:cNvSpPr txBox="1"/>
          <p:nvPr/>
        </p:nvSpPr>
        <p:spPr>
          <a:xfrm>
            <a:off x="308498" y="1517444"/>
            <a:ext cx="208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 및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이미지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정보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036C6E-4D45-4B28-9150-C5E2C6582D0E}"/>
              </a:ext>
            </a:extLst>
          </p:cNvPr>
          <p:cNvCxnSpPr>
            <a:cxnSpLocks/>
          </p:cNvCxnSpPr>
          <p:nvPr/>
        </p:nvCxnSpPr>
        <p:spPr>
          <a:xfrm flipV="1">
            <a:off x="8512440" y="3540840"/>
            <a:ext cx="1409394" cy="3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D5FEF5-553F-40C4-B3C4-6C48BD5626DA}"/>
              </a:ext>
            </a:extLst>
          </p:cNvPr>
          <p:cNvSpPr txBox="1"/>
          <p:nvPr/>
        </p:nvSpPr>
        <p:spPr>
          <a:xfrm>
            <a:off x="9921834" y="3429000"/>
            <a:ext cx="219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획득 아이템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던전 결과가 성공일 시 아이템 획득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 시 아이템 아이콘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텍스트 없이 아이콘만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아이콘 하단 </a:t>
            </a:r>
            <a:r>
              <a:rPr lang="en-US" altLang="ko-KR" sz="800" dirty="0"/>
              <a:t>X2 </a:t>
            </a:r>
            <a:r>
              <a:rPr lang="ko-KR" altLang="en-US" sz="800" dirty="0"/>
              <a:t>등과 같은 텍스트 없이 동일 아이콘 또한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연툴록</a:t>
            </a:r>
            <a:r>
              <a:rPr lang="ko-KR" altLang="en-US" sz="800" dirty="0"/>
              <a:t> 왼쪽부터 하나씩 나타남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아이템은 바로 인벤토리로 </a:t>
            </a:r>
            <a:r>
              <a:rPr lang="ko-KR" altLang="en-US" sz="800" dirty="0" err="1"/>
              <a:t>들어감</a:t>
            </a:r>
            <a:endParaRPr lang="en-US" altLang="ko-KR" sz="8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B0878F-A652-454C-8898-90C3771ADFCE}"/>
              </a:ext>
            </a:extLst>
          </p:cNvPr>
          <p:cNvSpPr/>
          <p:nvPr/>
        </p:nvSpPr>
        <p:spPr>
          <a:xfrm>
            <a:off x="4878641" y="4316179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EF0852-70E3-4AA9-A705-E1CACF557A0B}"/>
              </a:ext>
            </a:extLst>
          </p:cNvPr>
          <p:cNvCxnSpPr>
            <a:cxnSpLocks/>
          </p:cNvCxnSpPr>
          <p:nvPr/>
        </p:nvCxnSpPr>
        <p:spPr>
          <a:xfrm>
            <a:off x="6401777" y="4592106"/>
            <a:ext cx="883735" cy="515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EE8A62-9EFC-4A6B-B34A-1A4A265E100E}"/>
              </a:ext>
            </a:extLst>
          </p:cNvPr>
          <p:cNvSpPr txBox="1"/>
          <p:nvPr/>
        </p:nvSpPr>
        <p:spPr>
          <a:xfrm>
            <a:off x="7414840" y="5073175"/>
            <a:ext cx="219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종료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획득을 종료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월드맵</a:t>
            </a:r>
            <a:r>
              <a:rPr lang="ko-KR" altLang="en-US" sz="800" dirty="0"/>
              <a:t> </a:t>
            </a:r>
            <a:r>
              <a:rPr lang="en-US" altLang="ko-KR" sz="800" dirty="0"/>
              <a:t>UI</a:t>
            </a:r>
            <a:r>
              <a:rPr lang="ko-KR" altLang="en-US" sz="800" dirty="0"/>
              <a:t>로 이동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행동력</a:t>
            </a:r>
            <a:r>
              <a:rPr lang="ko-KR" altLang="en-US" sz="800" dirty="0"/>
              <a:t> </a:t>
            </a:r>
            <a:r>
              <a:rPr lang="en-US" altLang="ko-KR" sz="800" dirty="0"/>
              <a:t>1 </a:t>
            </a:r>
            <a:r>
              <a:rPr lang="ko-KR" altLang="en-US" sz="800" dirty="0"/>
              <a:t>감소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354789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7ED489-1453-4680-A072-F538BBE19788}"/>
              </a:ext>
            </a:extLst>
          </p:cNvPr>
          <p:cNvSpPr/>
          <p:nvPr/>
        </p:nvSpPr>
        <p:spPr>
          <a:xfrm>
            <a:off x="2608976" y="1786854"/>
            <a:ext cx="1501629" cy="288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EAC8B-DD35-42B1-A229-23DBA62B8870}"/>
              </a:ext>
            </a:extLst>
          </p:cNvPr>
          <p:cNvSpPr/>
          <p:nvPr/>
        </p:nvSpPr>
        <p:spPr>
          <a:xfrm>
            <a:off x="2608976" y="131847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카테고리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F2679B2-20D0-42D3-907E-83695DCF9CDD}"/>
              </a:ext>
            </a:extLst>
          </p:cNvPr>
          <p:cNvSpPr/>
          <p:nvPr/>
        </p:nvSpPr>
        <p:spPr>
          <a:xfrm rot="10800000">
            <a:off x="3842157" y="1399128"/>
            <a:ext cx="176169" cy="15191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D19BF-F98A-4DF1-9DCE-63FE4174346E}"/>
              </a:ext>
            </a:extLst>
          </p:cNvPr>
          <p:cNvSpPr txBox="1"/>
          <p:nvPr/>
        </p:nvSpPr>
        <p:spPr>
          <a:xfrm>
            <a:off x="5918433" y="1407800"/>
            <a:ext cx="186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불의 원석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EB05B5-2ED0-4DA4-8B02-815A7FF18CE9}"/>
              </a:ext>
            </a:extLst>
          </p:cNvPr>
          <p:cNvCxnSpPr>
            <a:cxnSpLocks/>
          </p:cNvCxnSpPr>
          <p:nvPr/>
        </p:nvCxnSpPr>
        <p:spPr>
          <a:xfrm>
            <a:off x="4269179" y="2012868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C8D048-1696-41C4-81A5-3580D978AB12}"/>
              </a:ext>
            </a:extLst>
          </p:cNvPr>
          <p:cNvCxnSpPr>
            <a:cxnSpLocks/>
          </p:cNvCxnSpPr>
          <p:nvPr/>
        </p:nvCxnSpPr>
        <p:spPr>
          <a:xfrm>
            <a:off x="4269179" y="2636322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07D1E8-DB9C-4354-849C-5D6C70B2EF7B}"/>
              </a:ext>
            </a:extLst>
          </p:cNvPr>
          <p:cNvSpPr txBox="1"/>
          <p:nvPr/>
        </p:nvSpPr>
        <p:spPr>
          <a:xfrm>
            <a:off x="4226997" y="2087733"/>
            <a:ext cx="267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가장 기초가 돌덩이다</a:t>
            </a:r>
            <a:r>
              <a:rPr lang="en-US" altLang="ko-KR" sz="1050" dirty="0"/>
              <a:t>. </a:t>
            </a:r>
            <a:r>
              <a:rPr lang="ko-KR" altLang="en-US" sz="1050" dirty="0"/>
              <a:t>조금 따뜻하다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F3AF-8C2F-4788-A63A-82CFC823B6BE}"/>
              </a:ext>
            </a:extLst>
          </p:cNvPr>
          <p:cNvSpPr txBox="1"/>
          <p:nvPr/>
        </p:nvSpPr>
        <p:spPr>
          <a:xfrm>
            <a:off x="6114685" y="2658978"/>
            <a:ext cx="9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획득처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11C4FF-C83E-4E82-8B88-97B6ED47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66" y="3153353"/>
            <a:ext cx="970256" cy="5457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C598F6-320B-4189-907D-B16C018CFE97}"/>
              </a:ext>
            </a:extLst>
          </p:cNvPr>
          <p:cNvSpPr txBox="1"/>
          <p:nvPr/>
        </p:nvSpPr>
        <p:spPr>
          <a:xfrm>
            <a:off x="4579389" y="3699122"/>
            <a:ext cx="65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교실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AE5BB0F-E9C6-4E20-BD62-075FC4F8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2" y="3156193"/>
            <a:ext cx="970256" cy="5457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4A0489-E650-42BB-BCC4-DA839C59F71A}"/>
              </a:ext>
            </a:extLst>
          </p:cNvPr>
          <p:cNvSpPr txBox="1"/>
          <p:nvPr/>
        </p:nvSpPr>
        <p:spPr>
          <a:xfrm>
            <a:off x="5701934" y="3699122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과학실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E4F9F8F-218F-48CC-943E-5E4E9E04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10" y="3166038"/>
            <a:ext cx="970256" cy="5457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79DD09-A76A-418A-83D7-AC8C79E60F54}"/>
              </a:ext>
            </a:extLst>
          </p:cNvPr>
          <p:cNvSpPr txBox="1"/>
          <p:nvPr/>
        </p:nvSpPr>
        <p:spPr>
          <a:xfrm>
            <a:off x="6852934" y="3711807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음악실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AC8D5BC-C50D-4094-AD7D-185D6699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66" y="2131025"/>
            <a:ext cx="577247" cy="43663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706685E-97DD-4849-BB41-50497FFD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554" y="2944874"/>
            <a:ext cx="524470" cy="4813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9E0BC35-6ECA-451A-BC1A-D0DF5DDE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77" y="3805785"/>
            <a:ext cx="577247" cy="43663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D2A5EB-F411-4C58-813C-33A6870776F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42965" y="515718"/>
            <a:ext cx="930976" cy="831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4D0562-214D-46DA-8527-25F21119BC12}"/>
              </a:ext>
            </a:extLst>
          </p:cNvPr>
          <p:cNvSpPr txBox="1"/>
          <p:nvPr/>
        </p:nvSpPr>
        <p:spPr>
          <a:xfrm>
            <a:off x="4573941" y="28488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카테고리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드롭 다운 형식</a:t>
            </a:r>
            <a:r>
              <a:rPr lang="en-US" altLang="ko-KR" sz="800" dirty="0"/>
              <a:t>(</a:t>
            </a:r>
            <a:r>
              <a:rPr lang="ko-KR" altLang="en-US" sz="800" dirty="0"/>
              <a:t>마우스 클릭 시 카테고리들 출력</a:t>
            </a:r>
            <a:r>
              <a:rPr lang="en-US" altLang="ko-KR" sz="800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82EE5-3DA3-418D-87A9-97018BE844B4}"/>
              </a:ext>
            </a:extLst>
          </p:cNvPr>
          <p:cNvCxnSpPr>
            <a:cxnSpLocks/>
          </p:cNvCxnSpPr>
          <p:nvPr/>
        </p:nvCxnSpPr>
        <p:spPr>
          <a:xfrm flipH="1" flipV="1">
            <a:off x="1686494" y="1989527"/>
            <a:ext cx="1655005" cy="33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A5201F-6290-4D1D-BB96-2770D1DFAE11}"/>
              </a:ext>
            </a:extLst>
          </p:cNvPr>
          <p:cNvSpPr txBox="1"/>
          <p:nvPr/>
        </p:nvSpPr>
        <p:spPr>
          <a:xfrm>
            <a:off x="530663" y="1826727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아이콘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해당 아이콘의 아이콘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이력이 있는 아이템은 흑백 효과 제거</a:t>
            </a:r>
            <a:endParaRPr lang="en-US" altLang="ko-KR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6E6D5E-D806-4229-A061-8B9F9D0F94E2}"/>
              </a:ext>
            </a:extLst>
          </p:cNvPr>
          <p:cNvCxnSpPr>
            <a:cxnSpLocks/>
          </p:cNvCxnSpPr>
          <p:nvPr/>
        </p:nvCxnSpPr>
        <p:spPr>
          <a:xfrm flipH="1">
            <a:off x="1597287" y="3110638"/>
            <a:ext cx="1736113" cy="11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9F214B-B904-4416-8EF4-3A152FFB3CF8}"/>
              </a:ext>
            </a:extLst>
          </p:cNvPr>
          <p:cNvSpPr txBox="1"/>
          <p:nvPr/>
        </p:nvSpPr>
        <p:spPr>
          <a:xfrm>
            <a:off x="603313" y="3140218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비활성 아이템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한번도 획득 하지 못한 아이템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흑백 컬러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A25576-60BE-4DAD-85EF-5353BB75221C}"/>
              </a:ext>
            </a:extLst>
          </p:cNvPr>
          <p:cNvCxnSpPr>
            <a:cxnSpLocks/>
          </p:cNvCxnSpPr>
          <p:nvPr/>
        </p:nvCxnSpPr>
        <p:spPr>
          <a:xfrm flipV="1">
            <a:off x="7547162" y="525719"/>
            <a:ext cx="1329643" cy="109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EEF69-A5D6-46A5-8902-DE265547C2C1}"/>
              </a:ext>
            </a:extLst>
          </p:cNvPr>
          <p:cNvSpPr txBox="1"/>
          <p:nvPr/>
        </p:nvSpPr>
        <p:spPr>
          <a:xfrm>
            <a:off x="8876805" y="365446"/>
            <a:ext cx="147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이름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이름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7E032B-A852-444D-9EBA-169431F8CCD6}"/>
              </a:ext>
            </a:extLst>
          </p:cNvPr>
          <p:cNvCxnSpPr>
            <a:cxnSpLocks/>
          </p:cNvCxnSpPr>
          <p:nvPr/>
        </p:nvCxnSpPr>
        <p:spPr>
          <a:xfrm flipV="1">
            <a:off x="8606888" y="2102091"/>
            <a:ext cx="1271834" cy="22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19E01F-6858-4AAC-981C-02D6234CC4A9}"/>
              </a:ext>
            </a:extLst>
          </p:cNvPr>
          <p:cNvSpPr txBox="1"/>
          <p:nvPr/>
        </p:nvSpPr>
        <p:spPr>
          <a:xfrm>
            <a:off x="9883249" y="1994727"/>
            <a:ext cx="187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설명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설명 텍스트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24E9D2-6A49-403B-BFF4-98C480988492}"/>
              </a:ext>
            </a:extLst>
          </p:cNvPr>
          <p:cNvCxnSpPr>
            <a:cxnSpLocks/>
          </p:cNvCxnSpPr>
          <p:nvPr/>
        </p:nvCxnSpPr>
        <p:spPr>
          <a:xfrm flipV="1">
            <a:off x="7827763" y="3446101"/>
            <a:ext cx="2050959" cy="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22B510-2209-4F27-AEC9-388988EE42BF}"/>
              </a:ext>
            </a:extLst>
          </p:cNvPr>
          <p:cNvSpPr/>
          <p:nvPr/>
        </p:nvSpPr>
        <p:spPr>
          <a:xfrm>
            <a:off x="4294190" y="2977118"/>
            <a:ext cx="3603619" cy="9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581D38-42CF-41EF-BB8A-1511F506C6D3}"/>
              </a:ext>
            </a:extLst>
          </p:cNvPr>
          <p:cNvSpPr txBox="1"/>
          <p:nvPr/>
        </p:nvSpPr>
        <p:spPr>
          <a:xfrm>
            <a:off x="9883249" y="3316914"/>
            <a:ext cx="187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드롭 장소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아이템을 획득 할 수 있는 던전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비활성화 아이템 선택 시 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729795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7ED489-1453-4680-A072-F538BBE19788}"/>
              </a:ext>
            </a:extLst>
          </p:cNvPr>
          <p:cNvSpPr/>
          <p:nvPr/>
        </p:nvSpPr>
        <p:spPr>
          <a:xfrm>
            <a:off x="2608976" y="1786854"/>
            <a:ext cx="1501629" cy="288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EAC8B-DD35-42B1-A229-23DBA62B8870}"/>
              </a:ext>
            </a:extLst>
          </p:cNvPr>
          <p:cNvSpPr/>
          <p:nvPr/>
        </p:nvSpPr>
        <p:spPr>
          <a:xfrm>
            <a:off x="2608976" y="131847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카테고리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F2679B2-20D0-42D3-907E-83695DCF9CDD}"/>
              </a:ext>
            </a:extLst>
          </p:cNvPr>
          <p:cNvSpPr/>
          <p:nvPr/>
        </p:nvSpPr>
        <p:spPr>
          <a:xfrm rot="10800000">
            <a:off x="3842157" y="1399128"/>
            <a:ext cx="176169" cy="15191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D19BF-F98A-4DF1-9DCE-63FE4174346E}"/>
              </a:ext>
            </a:extLst>
          </p:cNvPr>
          <p:cNvSpPr txBox="1"/>
          <p:nvPr/>
        </p:nvSpPr>
        <p:spPr>
          <a:xfrm>
            <a:off x="5918433" y="1407800"/>
            <a:ext cx="186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불의 원석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EB05B5-2ED0-4DA4-8B02-815A7FF18CE9}"/>
              </a:ext>
            </a:extLst>
          </p:cNvPr>
          <p:cNvCxnSpPr>
            <a:cxnSpLocks/>
          </p:cNvCxnSpPr>
          <p:nvPr/>
        </p:nvCxnSpPr>
        <p:spPr>
          <a:xfrm>
            <a:off x="4269179" y="2012868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C8D048-1696-41C4-81A5-3580D978AB12}"/>
              </a:ext>
            </a:extLst>
          </p:cNvPr>
          <p:cNvCxnSpPr>
            <a:cxnSpLocks/>
          </p:cNvCxnSpPr>
          <p:nvPr/>
        </p:nvCxnSpPr>
        <p:spPr>
          <a:xfrm>
            <a:off x="4269179" y="2636322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07D1E8-DB9C-4354-849C-5D6C70B2EF7B}"/>
              </a:ext>
            </a:extLst>
          </p:cNvPr>
          <p:cNvSpPr txBox="1"/>
          <p:nvPr/>
        </p:nvSpPr>
        <p:spPr>
          <a:xfrm>
            <a:off x="4226997" y="2087733"/>
            <a:ext cx="267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가장 기초가 돌덩이다</a:t>
            </a:r>
            <a:r>
              <a:rPr lang="en-US" altLang="ko-KR" sz="1050" dirty="0"/>
              <a:t>. </a:t>
            </a:r>
            <a:r>
              <a:rPr lang="ko-KR" altLang="en-US" sz="1050" dirty="0"/>
              <a:t>조금 따뜻하다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F3AF-8C2F-4788-A63A-82CFC823B6BE}"/>
              </a:ext>
            </a:extLst>
          </p:cNvPr>
          <p:cNvSpPr txBox="1"/>
          <p:nvPr/>
        </p:nvSpPr>
        <p:spPr>
          <a:xfrm>
            <a:off x="6114685" y="2658978"/>
            <a:ext cx="9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획득처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11C4FF-C83E-4E82-8B88-97B6ED47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66" y="3153353"/>
            <a:ext cx="970256" cy="5457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C598F6-320B-4189-907D-B16C018CFE97}"/>
              </a:ext>
            </a:extLst>
          </p:cNvPr>
          <p:cNvSpPr txBox="1"/>
          <p:nvPr/>
        </p:nvSpPr>
        <p:spPr>
          <a:xfrm>
            <a:off x="4481608" y="3699122"/>
            <a:ext cx="79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화장실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AE5BB0F-E9C6-4E20-BD62-075FC4F8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2" y="3156193"/>
            <a:ext cx="970256" cy="5457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4A0489-E650-42BB-BCC4-DA839C59F71A}"/>
              </a:ext>
            </a:extLst>
          </p:cNvPr>
          <p:cNvSpPr txBox="1"/>
          <p:nvPr/>
        </p:nvSpPr>
        <p:spPr>
          <a:xfrm>
            <a:off x="5701934" y="3699122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과학실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E4F9F8F-218F-48CC-943E-5E4E9E04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10" y="3166038"/>
            <a:ext cx="970256" cy="5457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79DD09-A76A-418A-83D7-AC8C79E60F54}"/>
              </a:ext>
            </a:extLst>
          </p:cNvPr>
          <p:cNvSpPr txBox="1"/>
          <p:nvPr/>
        </p:nvSpPr>
        <p:spPr>
          <a:xfrm>
            <a:off x="6852934" y="3711807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음악실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AC8D5BC-C50D-4094-AD7D-185D6699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66" y="2131025"/>
            <a:ext cx="577247" cy="43663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706685E-97DD-4849-BB41-50497FFD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554" y="2944874"/>
            <a:ext cx="524470" cy="4813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9E0BC35-6ECA-451A-BC1A-D0DF5DDE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77" y="3805785"/>
            <a:ext cx="577247" cy="43663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D2A5EB-F411-4C58-813C-33A6870776F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42965" y="515718"/>
            <a:ext cx="930976" cy="831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4D0562-214D-46DA-8527-25F21119BC12}"/>
              </a:ext>
            </a:extLst>
          </p:cNvPr>
          <p:cNvSpPr txBox="1"/>
          <p:nvPr/>
        </p:nvSpPr>
        <p:spPr>
          <a:xfrm>
            <a:off x="4573941" y="28488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카테고리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드롭 다운 형식</a:t>
            </a:r>
            <a:r>
              <a:rPr lang="en-US" altLang="ko-KR" sz="800" dirty="0"/>
              <a:t>(</a:t>
            </a:r>
            <a:r>
              <a:rPr lang="ko-KR" altLang="en-US" sz="800" dirty="0"/>
              <a:t>마우스 클릭 시 카테고리들 출력</a:t>
            </a:r>
            <a:r>
              <a:rPr lang="en-US" altLang="ko-KR" sz="800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82EE5-3DA3-418D-87A9-97018BE844B4}"/>
              </a:ext>
            </a:extLst>
          </p:cNvPr>
          <p:cNvCxnSpPr>
            <a:cxnSpLocks/>
          </p:cNvCxnSpPr>
          <p:nvPr/>
        </p:nvCxnSpPr>
        <p:spPr>
          <a:xfrm flipH="1" flipV="1">
            <a:off x="1686494" y="1989527"/>
            <a:ext cx="1655005" cy="33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A5201F-6290-4D1D-BB96-2770D1DFAE11}"/>
              </a:ext>
            </a:extLst>
          </p:cNvPr>
          <p:cNvSpPr txBox="1"/>
          <p:nvPr/>
        </p:nvSpPr>
        <p:spPr>
          <a:xfrm>
            <a:off x="530663" y="1826727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아이콘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해당 아이콘의 아이콘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이력이 있는 아이템은 흑백 효과 제거</a:t>
            </a:r>
            <a:endParaRPr lang="en-US" altLang="ko-KR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6E6D5E-D806-4229-A061-8B9F9D0F94E2}"/>
              </a:ext>
            </a:extLst>
          </p:cNvPr>
          <p:cNvCxnSpPr>
            <a:cxnSpLocks/>
          </p:cNvCxnSpPr>
          <p:nvPr/>
        </p:nvCxnSpPr>
        <p:spPr>
          <a:xfrm flipH="1">
            <a:off x="1597287" y="3110638"/>
            <a:ext cx="1736113" cy="11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9F214B-B904-4416-8EF4-3A152FFB3CF8}"/>
              </a:ext>
            </a:extLst>
          </p:cNvPr>
          <p:cNvSpPr txBox="1"/>
          <p:nvPr/>
        </p:nvSpPr>
        <p:spPr>
          <a:xfrm>
            <a:off x="603313" y="3140218"/>
            <a:ext cx="147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비활성 아이템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한번도 획득 하지 못한 아이템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흑백 컬러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클릭 불가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A25576-60BE-4DAD-85EF-5353BB75221C}"/>
              </a:ext>
            </a:extLst>
          </p:cNvPr>
          <p:cNvCxnSpPr>
            <a:cxnSpLocks/>
          </p:cNvCxnSpPr>
          <p:nvPr/>
        </p:nvCxnSpPr>
        <p:spPr>
          <a:xfrm flipV="1">
            <a:off x="7547162" y="525719"/>
            <a:ext cx="1329643" cy="109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EEF69-A5D6-46A5-8902-DE265547C2C1}"/>
              </a:ext>
            </a:extLst>
          </p:cNvPr>
          <p:cNvSpPr txBox="1"/>
          <p:nvPr/>
        </p:nvSpPr>
        <p:spPr>
          <a:xfrm>
            <a:off x="8876805" y="365446"/>
            <a:ext cx="147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이름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이름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7E032B-A852-444D-9EBA-169431F8CCD6}"/>
              </a:ext>
            </a:extLst>
          </p:cNvPr>
          <p:cNvCxnSpPr>
            <a:cxnSpLocks/>
          </p:cNvCxnSpPr>
          <p:nvPr/>
        </p:nvCxnSpPr>
        <p:spPr>
          <a:xfrm flipV="1">
            <a:off x="8606888" y="2102091"/>
            <a:ext cx="1271834" cy="22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19E01F-6858-4AAC-981C-02D6234CC4A9}"/>
              </a:ext>
            </a:extLst>
          </p:cNvPr>
          <p:cNvSpPr txBox="1"/>
          <p:nvPr/>
        </p:nvSpPr>
        <p:spPr>
          <a:xfrm>
            <a:off x="9883249" y="1994727"/>
            <a:ext cx="187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설명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 </a:t>
            </a:r>
            <a:r>
              <a:rPr lang="en-US" altLang="ko-KR" sz="800" dirty="0"/>
              <a:t>INFO </a:t>
            </a:r>
            <a:r>
              <a:rPr lang="ko-KR" altLang="en-US" sz="800" dirty="0"/>
              <a:t>텍스트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24E9D2-6A49-403B-BFF4-98C480988492}"/>
              </a:ext>
            </a:extLst>
          </p:cNvPr>
          <p:cNvCxnSpPr>
            <a:cxnSpLocks/>
          </p:cNvCxnSpPr>
          <p:nvPr/>
        </p:nvCxnSpPr>
        <p:spPr>
          <a:xfrm flipV="1">
            <a:off x="7827763" y="3446101"/>
            <a:ext cx="2050959" cy="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22B510-2209-4F27-AEC9-388988EE42BF}"/>
              </a:ext>
            </a:extLst>
          </p:cNvPr>
          <p:cNvSpPr/>
          <p:nvPr/>
        </p:nvSpPr>
        <p:spPr>
          <a:xfrm>
            <a:off x="4294190" y="2977118"/>
            <a:ext cx="3603619" cy="9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581D38-42CF-41EF-BB8A-1511F506C6D3}"/>
              </a:ext>
            </a:extLst>
          </p:cNvPr>
          <p:cNvSpPr txBox="1"/>
          <p:nvPr/>
        </p:nvSpPr>
        <p:spPr>
          <a:xfrm>
            <a:off x="9883249" y="3316914"/>
            <a:ext cx="187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드롭 장소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아이템을 획득 할 수 있는 던전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비활성화 아이템 선택 시 </a:t>
            </a:r>
            <a:endParaRPr lang="en-US" altLang="ko-KR" sz="8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D018931-6563-47A9-9E8A-56E562A7F2AF}"/>
              </a:ext>
            </a:extLst>
          </p:cNvPr>
          <p:cNvSpPr/>
          <p:nvPr/>
        </p:nvSpPr>
        <p:spPr>
          <a:xfrm>
            <a:off x="2608976" y="165305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C0F747-E292-4C71-881E-C5EF0D7868F3}"/>
              </a:ext>
            </a:extLst>
          </p:cNvPr>
          <p:cNvSpPr/>
          <p:nvPr/>
        </p:nvSpPr>
        <p:spPr>
          <a:xfrm>
            <a:off x="3919004" y="2038727"/>
            <a:ext cx="114753" cy="34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3ACF6C-2783-4E4B-ABAE-4346E6FC4EC0}"/>
              </a:ext>
            </a:extLst>
          </p:cNvPr>
          <p:cNvCxnSpPr>
            <a:cxnSpLocks/>
          </p:cNvCxnSpPr>
          <p:nvPr/>
        </p:nvCxnSpPr>
        <p:spPr>
          <a:xfrm flipH="1">
            <a:off x="3215222" y="4578895"/>
            <a:ext cx="179281" cy="70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07B897-B5A2-4A32-B681-2C8698C83CE9}"/>
              </a:ext>
            </a:extLst>
          </p:cNvPr>
          <p:cNvSpPr txBox="1"/>
          <p:nvPr/>
        </p:nvSpPr>
        <p:spPr>
          <a:xfrm>
            <a:off x="2983396" y="536205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리스트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카테고리에 소속된 아이템들을 출력</a:t>
            </a:r>
            <a:endParaRPr lang="en-US" altLang="ko-KR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F4C2EB6-A304-4700-9362-666448108518}"/>
              </a:ext>
            </a:extLst>
          </p:cNvPr>
          <p:cNvSpPr/>
          <p:nvPr/>
        </p:nvSpPr>
        <p:spPr>
          <a:xfrm>
            <a:off x="2608974" y="200399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호감도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2396AD5-924F-4004-A2FD-8B0F228E915A}"/>
              </a:ext>
            </a:extLst>
          </p:cNvPr>
          <p:cNvSpPr/>
          <p:nvPr/>
        </p:nvSpPr>
        <p:spPr>
          <a:xfrm>
            <a:off x="2603017" y="2358972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물약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0251D36-EFBD-4696-9EA6-EA819BB38F13}"/>
              </a:ext>
            </a:extLst>
          </p:cNvPr>
          <p:cNvSpPr/>
          <p:nvPr/>
        </p:nvSpPr>
        <p:spPr>
          <a:xfrm>
            <a:off x="2597058" y="2709912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재료</a:t>
            </a:r>
            <a:endParaRPr lang="ko-KR" altLang="en-US" sz="14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1C92C88-5983-4AE1-A5A4-24BBC7A45339}"/>
              </a:ext>
            </a:extLst>
          </p:cNvPr>
          <p:cNvSpPr/>
          <p:nvPr/>
        </p:nvSpPr>
        <p:spPr>
          <a:xfrm>
            <a:off x="2597058" y="305429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퀘스트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C68FCFC-9D65-4665-BA83-82DBB4A961FA}"/>
              </a:ext>
            </a:extLst>
          </p:cNvPr>
          <p:cNvSpPr/>
          <p:nvPr/>
        </p:nvSpPr>
        <p:spPr>
          <a:xfrm>
            <a:off x="2603017" y="341050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에픽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396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28467-8863-4393-AE91-3FC57E72BC0D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V.1.1.2(</a:t>
            </a:r>
            <a:r>
              <a:rPr lang="ko-KR" altLang="en-US" dirty="0"/>
              <a:t>데이터 손실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DDDD-24B1-45BB-9D69-AB110FEA0798}"/>
              </a:ext>
            </a:extLst>
          </p:cNvPr>
          <p:cNvSpPr txBox="1"/>
          <p:nvPr/>
        </p:nvSpPr>
        <p:spPr>
          <a:xfrm>
            <a:off x="666925" y="3958745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</a:t>
            </a:r>
            <a:r>
              <a:rPr lang="ko-KR" altLang="en-US" dirty="0"/>
              <a:t> 호감도 표기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85C1-9FFC-4D7D-9E87-5BE532035E0D}"/>
              </a:ext>
            </a:extLst>
          </p:cNvPr>
          <p:cNvSpPr txBox="1"/>
          <p:nvPr/>
        </p:nvSpPr>
        <p:spPr>
          <a:xfrm>
            <a:off x="666925" y="5376738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밤 던전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메인 메뉴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13684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3131656" y="2597657"/>
              <a:ext cx="583646" cy="33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7580254" y="1578217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3100471" y="2565385"/>
              <a:ext cx="685263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도감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2799627" y="3175860"/>
            <a:ext cx="1253767" cy="1399869"/>
            <a:chOff x="1553381" y="14774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1553381" y="14774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4912" y="15765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1859017" y="26247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585736" y="3175860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86329" y="5717768"/>
            <a:ext cx="32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888659"/>
            <a:ext cx="354138" cy="99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767995" y="304931"/>
            <a:ext cx="3510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 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조합 레시피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인벤토리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8317219" y="3746902"/>
            <a:ext cx="1500831" cy="389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 flipH="1">
            <a:off x="2016600" y="4211814"/>
            <a:ext cx="1068100" cy="3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85249" y="4508277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V="1">
            <a:off x="8607561" y="1384525"/>
            <a:ext cx="1063215" cy="102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9533714" y="1179595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0B4780-6091-425B-AE42-292084D5403B}"/>
              </a:ext>
            </a:extLst>
          </p:cNvPr>
          <p:cNvGrpSpPr/>
          <p:nvPr/>
        </p:nvGrpSpPr>
        <p:grpSpPr>
          <a:xfrm>
            <a:off x="5123527" y="3175860"/>
            <a:ext cx="1253767" cy="1399869"/>
            <a:chOff x="2745996" y="1420023"/>
            <a:chExt cx="1315556" cy="170220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B7DC4C-09C1-4E17-8BAD-D28E85F435FA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FBB4568-12B9-4437-99CC-B6A49251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269686-1CB4-42DB-9AB0-12CF5633EB51}"/>
                </a:ext>
              </a:extLst>
            </p:cNvPr>
            <p:cNvSpPr txBox="1"/>
            <p:nvPr/>
          </p:nvSpPr>
          <p:spPr>
            <a:xfrm>
              <a:off x="2969742" y="2542148"/>
              <a:ext cx="912461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히로인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기본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AFAF6-811C-45F2-BD83-45A2CE137669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</a:t>
            </a:r>
            <a:r>
              <a:rPr lang="ko-KR" altLang="en-US" dirty="0"/>
              <a:t> 창 진입 시 디폴트로 전부 흑백 상태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4AA5E2-6246-4025-B740-AEF8BDE5EC11}"/>
              </a:ext>
            </a:extLst>
          </p:cNvPr>
          <p:cNvCxnSpPr>
            <a:cxnSpLocks/>
          </p:cNvCxnSpPr>
          <p:nvPr/>
        </p:nvCxnSpPr>
        <p:spPr>
          <a:xfrm flipV="1">
            <a:off x="6686457" y="259572"/>
            <a:ext cx="1366162" cy="144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69B2A-6483-4728-BB6F-AEBFD62CA3B0}"/>
              </a:ext>
            </a:extLst>
          </p:cNvPr>
          <p:cNvSpPr/>
          <p:nvPr/>
        </p:nvSpPr>
        <p:spPr>
          <a:xfrm>
            <a:off x="3993160" y="1241567"/>
            <a:ext cx="2944536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15F58C-6A7F-4495-B08F-6B436AFD11BB}"/>
              </a:ext>
            </a:extLst>
          </p:cNvPr>
          <p:cNvCxnSpPr>
            <a:cxnSpLocks/>
          </p:cNvCxnSpPr>
          <p:nvPr/>
        </p:nvCxnSpPr>
        <p:spPr>
          <a:xfrm>
            <a:off x="8918224" y="4548236"/>
            <a:ext cx="1154857" cy="17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5370CE-3B1D-458F-A491-7E1F3D98F8B4}"/>
              </a:ext>
            </a:extLst>
          </p:cNvPr>
          <p:cNvSpPr txBox="1"/>
          <p:nvPr/>
        </p:nvSpPr>
        <p:spPr>
          <a:xfrm>
            <a:off x="10073081" y="4623099"/>
            <a:ext cx="157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배경 이미지 삽입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AFE9E-D101-494D-98DB-FFD33F5C8B10}"/>
              </a:ext>
            </a:extLst>
          </p:cNvPr>
          <p:cNvSpPr txBox="1"/>
          <p:nvPr/>
        </p:nvSpPr>
        <p:spPr>
          <a:xfrm>
            <a:off x="8008378" y="78244"/>
            <a:ext cx="3575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선택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왼쪽부터 </a:t>
            </a:r>
            <a:r>
              <a:rPr lang="ko-KR" altLang="en-US" sz="1100" dirty="0" err="1"/>
              <a:t>채아람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한소원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고은혜</a:t>
            </a:r>
            <a:r>
              <a:rPr lang="ko-KR" altLang="en-US" sz="1100" dirty="0"/>
              <a:t> 순으로 나열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선택하고 있지 않은 캐릭터는 흑색 필터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히로인의</a:t>
            </a:r>
            <a:r>
              <a:rPr lang="ko-KR" altLang="en-US" sz="1100" dirty="0"/>
              <a:t> 일러스트는 절반만 보여줌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인터렉션으로</a:t>
            </a:r>
            <a:r>
              <a:rPr lang="ko-KR" altLang="en-US" sz="1100" dirty="0"/>
              <a:t> 진행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49453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마우스 오버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6FB336-14F9-42AB-ABBC-360878B71202}"/>
              </a:ext>
            </a:extLst>
          </p:cNvPr>
          <p:cNvCxnSpPr>
            <a:cxnSpLocks/>
          </p:cNvCxnSpPr>
          <p:nvPr/>
        </p:nvCxnSpPr>
        <p:spPr>
          <a:xfrm flipV="1">
            <a:off x="4533564" y="565741"/>
            <a:ext cx="1258485" cy="145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B66238-3B59-4931-B8FD-528706CFFCC9}"/>
              </a:ext>
            </a:extLst>
          </p:cNvPr>
          <p:cNvSpPr txBox="1"/>
          <p:nvPr/>
        </p:nvSpPr>
        <p:spPr>
          <a:xfrm>
            <a:off x="5792049" y="370632"/>
            <a:ext cx="509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마우스 오버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커서가 캐릭터 위에 위치 할 때 커서에 있는 캐릭터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캐릭터에서 마우스 커서가 벗어나면 다시 흑백으로 돌아옴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4F5096-962A-496C-A195-14C725BA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13" y="2127034"/>
            <a:ext cx="262007" cy="262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0D4DE6-236B-42B9-9FF0-07E222AB501F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클릭 시 아코디언 슬라이드로 펼쳐짐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969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957E09-3E7A-4EC8-B4DC-C50F82DEFDB3}"/>
              </a:ext>
            </a:extLst>
          </p:cNvPr>
          <p:cNvSpPr/>
          <p:nvPr/>
        </p:nvSpPr>
        <p:spPr>
          <a:xfrm>
            <a:off x="2357382" y="1241568"/>
            <a:ext cx="4420922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597590-F9E6-40E0-BA24-80F0171B4D71}"/>
              </a:ext>
            </a:extLst>
          </p:cNvPr>
          <p:cNvCxnSpPr>
            <a:cxnSpLocks/>
          </p:cNvCxnSpPr>
          <p:nvPr/>
        </p:nvCxnSpPr>
        <p:spPr>
          <a:xfrm>
            <a:off x="6208074" y="4528709"/>
            <a:ext cx="1452445" cy="83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7944AA-A7B7-47FD-A984-E13D09FB4FDE}"/>
              </a:ext>
            </a:extLst>
          </p:cNvPr>
          <p:cNvSpPr txBox="1"/>
          <p:nvPr/>
        </p:nvSpPr>
        <p:spPr>
          <a:xfrm>
            <a:off x="7691713" y="5143623"/>
            <a:ext cx="311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펼쳐진 캐릭터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아코디언 슬라이드 연출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좌측으로 펼쳐지면서 정보 텍스트 창 출력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06BA04-9BB0-4979-A780-8F771BFF0700}"/>
              </a:ext>
            </a:extLst>
          </p:cNvPr>
          <p:cNvCxnSpPr>
            <a:cxnSpLocks/>
          </p:cNvCxnSpPr>
          <p:nvPr/>
        </p:nvCxnSpPr>
        <p:spPr>
          <a:xfrm flipH="1">
            <a:off x="1233164" y="2763231"/>
            <a:ext cx="2101793" cy="48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E2A2AD-08D1-459F-A5EE-37678D25180B}"/>
              </a:ext>
            </a:extLst>
          </p:cNvPr>
          <p:cNvSpPr txBox="1"/>
          <p:nvPr/>
        </p:nvSpPr>
        <p:spPr>
          <a:xfrm>
            <a:off x="153871" y="3341251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E17AB0-57BE-49C8-9282-4040A2D53DC2}"/>
              </a:ext>
            </a:extLst>
          </p:cNvPr>
          <p:cNvCxnSpPr>
            <a:cxnSpLocks/>
          </p:cNvCxnSpPr>
          <p:nvPr/>
        </p:nvCxnSpPr>
        <p:spPr>
          <a:xfrm flipV="1">
            <a:off x="6221301" y="608556"/>
            <a:ext cx="578261" cy="94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817440-CC3E-44E0-BE30-BE341385A675}"/>
              </a:ext>
            </a:extLst>
          </p:cNvPr>
          <p:cNvSpPr txBox="1"/>
          <p:nvPr/>
        </p:nvSpPr>
        <p:spPr>
          <a:xfrm>
            <a:off x="6773237" y="464292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이름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1F8BA6-AD88-4636-8B8D-94B7F37DF670}"/>
              </a:ext>
            </a:extLst>
          </p:cNvPr>
          <p:cNvCxnSpPr>
            <a:cxnSpLocks/>
          </p:cNvCxnSpPr>
          <p:nvPr/>
        </p:nvCxnSpPr>
        <p:spPr>
          <a:xfrm flipH="1">
            <a:off x="4953415" y="2934194"/>
            <a:ext cx="279584" cy="20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4CD-6917-4778-BBEA-059D1C911A49}"/>
              </a:ext>
            </a:extLst>
          </p:cNvPr>
          <p:cNvSpPr txBox="1"/>
          <p:nvPr/>
        </p:nvSpPr>
        <p:spPr>
          <a:xfrm>
            <a:off x="3625026" y="4938033"/>
            <a:ext cx="24237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설명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캐릭터의 간략 소개 텍스트</a:t>
            </a:r>
            <a:endParaRPr lang="en-US" altLang="ko-KR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19FB6C-D25F-46B4-9954-DD7C097B84C0}"/>
              </a:ext>
            </a:extLst>
          </p:cNvPr>
          <p:cNvSpPr/>
          <p:nvPr/>
        </p:nvSpPr>
        <p:spPr>
          <a:xfrm>
            <a:off x="6787110" y="1241567"/>
            <a:ext cx="2658894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BFA6C6-17C7-49EB-89FA-585375236CA0}"/>
              </a:ext>
            </a:extLst>
          </p:cNvPr>
          <p:cNvCxnSpPr>
            <a:cxnSpLocks/>
          </p:cNvCxnSpPr>
          <p:nvPr/>
        </p:nvCxnSpPr>
        <p:spPr>
          <a:xfrm flipV="1">
            <a:off x="8568625" y="1554114"/>
            <a:ext cx="1193755" cy="451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36F6E3-B629-498A-8B7D-E569EF139EE0}"/>
              </a:ext>
            </a:extLst>
          </p:cNvPr>
          <p:cNvSpPr txBox="1"/>
          <p:nvPr/>
        </p:nvSpPr>
        <p:spPr>
          <a:xfrm>
            <a:off x="9834618" y="1405346"/>
            <a:ext cx="23183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다른 캐릭터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상태여도 다른 캐릭터 위에 마우스 커서가 올라가면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다른 캐릭터 선택 시 슬라이드로 캐릭터가 변경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F2031-CF36-4296-9F77-EA48646CD1E9}"/>
              </a:ext>
            </a:extLst>
          </p:cNvPr>
          <p:cNvSpPr txBox="1"/>
          <p:nvPr/>
        </p:nvSpPr>
        <p:spPr>
          <a:xfrm>
            <a:off x="982394" y="5773330"/>
            <a:ext cx="528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코멘트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한번 더 클릭 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</a:t>
            </a:r>
            <a:r>
              <a:rPr lang="en-US" altLang="ko-KR" dirty="0">
                <a:solidFill>
                  <a:srgbClr val="FF0000"/>
                </a:solidFill>
              </a:rPr>
              <a:t>esc </a:t>
            </a:r>
            <a:r>
              <a:rPr lang="ko-KR" altLang="en-US" dirty="0">
                <a:solidFill>
                  <a:srgbClr val="FF0000"/>
                </a:solidFill>
              </a:rPr>
              <a:t>시 슬라이드 닫힘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6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1563FA1-B2A0-42B0-981B-BA3C183F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06" y="2581284"/>
            <a:ext cx="262007" cy="26200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5444B88-01F0-4F0D-A9FF-EF1F817E6B6C}"/>
              </a:ext>
            </a:extLst>
          </p:cNvPr>
          <p:cNvSpPr/>
          <p:nvPr/>
        </p:nvSpPr>
        <p:spPr>
          <a:xfrm>
            <a:off x="7269061" y="2536723"/>
            <a:ext cx="490755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창에 마우스 오버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04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3140207" y="124283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4" r="-3105"/>
          <a:stretch/>
        </p:blipFill>
        <p:spPr>
          <a:xfrm>
            <a:off x="4162469" y="1408581"/>
            <a:ext cx="1274858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970986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8070283" y="1408581"/>
            <a:ext cx="882215" cy="32145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5029D11-4F81-42BE-A210-708B9D26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3189856" y="1408581"/>
            <a:ext cx="882215" cy="321451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637AECE-C841-4C26-BA54-E2F05457ED53}"/>
              </a:ext>
            </a:extLst>
          </p:cNvPr>
          <p:cNvSpPr/>
          <p:nvPr/>
        </p:nvSpPr>
        <p:spPr>
          <a:xfrm>
            <a:off x="5554300" y="1461676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B19E5-F4C6-4967-A85E-BEC4FB75508C}"/>
              </a:ext>
            </a:extLst>
          </p:cNvPr>
          <p:cNvSpPr txBox="1"/>
          <p:nvPr/>
        </p:nvSpPr>
        <p:spPr>
          <a:xfrm>
            <a:off x="6318323" y="1495286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한소원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EEED9B-CF18-4D3D-BF6B-17DC29532619}"/>
              </a:ext>
            </a:extLst>
          </p:cNvPr>
          <p:cNvCxnSpPr/>
          <p:nvPr/>
        </p:nvCxnSpPr>
        <p:spPr>
          <a:xfrm>
            <a:off x="5509069" y="2032897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42E61F-20BE-4121-8290-55B2C78380C4}"/>
              </a:ext>
            </a:extLst>
          </p:cNvPr>
          <p:cNvSpPr txBox="1"/>
          <p:nvPr/>
        </p:nvSpPr>
        <p:spPr>
          <a:xfrm>
            <a:off x="5554300" y="2108398"/>
            <a:ext cx="211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r>
              <a:rPr lang="ko-KR" altLang="en-US" sz="1100" dirty="0"/>
              <a:t> 설명</a:t>
            </a:r>
            <a:r>
              <a:rPr lang="en-US" altLang="ko-KR" sz="1100" dirty="0"/>
              <a:t>..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EAF13C5-D9D6-4F6C-8730-398F9152026D}"/>
              </a:ext>
            </a:extLst>
          </p:cNvPr>
          <p:cNvCxnSpPr/>
          <p:nvPr/>
        </p:nvCxnSpPr>
        <p:spPr>
          <a:xfrm>
            <a:off x="5509069" y="4339869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정보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6591055" y="2199799"/>
            <a:ext cx="1361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나이 </a:t>
            </a:r>
            <a:r>
              <a:rPr lang="en-US" altLang="ko-KR" sz="1050" dirty="0"/>
              <a:t>: 17</a:t>
            </a:r>
          </a:p>
          <a:p>
            <a:r>
              <a:rPr lang="ko-KR" altLang="en-US" sz="1050" dirty="0"/>
              <a:t>생일 </a:t>
            </a:r>
            <a:r>
              <a:rPr lang="en-US" altLang="ko-KR" sz="1050" dirty="0"/>
              <a:t>: 7</a:t>
            </a:r>
            <a:r>
              <a:rPr lang="ko-KR" altLang="en-US" sz="1050" dirty="0"/>
              <a:t>월 </a:t>
            </a:r>
            <a:r>
              <a:rPr lang="en-US" altLang="ko-KR" sz="1050" dirty="0"/>
              <a:t>8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r>
              <a:rPr lang="ko-KR" altLang="en-US" sz="1050" dirty="0"/>
              <a:t>신장 </a:t>
            </a:r>
            <a:r>
              <a:rPr lang="en-US" altLang="ko-KR" sz="1050" dirty="0"/>
              <a:t>: 165 cm</a:t>
            </a:r>
          </a:p>
          <a:p>
            <a:r>
              <a:rPr lang="ko-KR" altLang="en-US" sz="1050" dirty="0"/>
              <a:t>체중 </a:t>
            </a:r>
            <a:r>
              <a:rPr lang="en-US" altLang="ko-KR" sz="1050" dirty="0"/>
              <a:t>:  53 Kg</a:t>
            </a:r>
            <a:endParaRPr lang="ko-KR" altLang="en-US" sz="1050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>
            <a:off x="8945861" y="3216979"/>
            <a:ext cx="325914" cy="204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378678" y="3029196"/>
            <a:ext cx="6710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성격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378678" y="3038614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EFB0DF-660B-4416-9249-A1B135A511A1}"/>
              </a:ext>
            </a:extLst>
          </p:cNvPr>
          <p:cNvSpPr txBox="1"/>
          <p:nvPr/>
        </p:nvSpPr>
        <p:spPr>
          <a:xfrm>
            <a:off x="6381761" y="3237123"/>
            <a:ext cx="257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먼서</a:t>
            </a:r>
            <a:r>
              <a:rPr lang="ko-KR" altLang="en-US" sz="800" dirty="0"/>
              <a:t> 서슴없이 다가오며 장난도 치는 것을 좋아한다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밝고</a:t>
            </a:r>
            <a:r>
              <a:rPr lang="en-US" altLang="ko-KR" sz="800" dirty="0"/>
              <a:t>, </a:t>
            </a:r>
            <a:r>
              <a:rPr lang="ko-KR" altLang="en-US" sz="800" dirty="0"/>
              <a:t>털털하기 때문에 기분 전환이 빠른 편이다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유홰하고</a:t>
            </a:r>
            <a:r>
              <a:rPr lang="ko-KR" altLang="en-US" sz="800" dirty="0"/>
              <a:t> 쾌활해서 주위에 있으면 밝은 기분이 든다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400274" y="3787832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405015" y="3819044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좋아하는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403001" y="4032329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춤</a:t>
            </a:r>
            <a:r>
              <a:rPr lang="en-US" altLang="ko-KR" sz="800" dirty="0"/>
              <a:t>, </a:t>
            </a:r>
            <a:r>
              <a:rPr lang="ko-KR" altLang="en-US" sz="800" dirty="0"/>
              <a:t>단 디저트</a:t>
            </a:r>
            <a:r>
              <a:rPr lang="en-US" altLang="ko-KR" sz="800" dirty="0"/>
              <a:t>, </a:t>
            </a:r>
            <a:r>
              <a:rPr lang="ko-KR" altLang="en-US" sz="800" dirty="0"/>
              <a:t>영화</a:t>
            </a:r>
            <a:r>
              <a:rPr lang="en-US" altLang="ko-KR" sz="800" dirty="0"/>
              <a:t>, </a:t>
            </a:r>
            <a:r>
              <a:rPr lang="ko-KR" altLang="en-US" sz="800" dirty="0"/>
              <a:t>만화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된 상태에서 클릭으로 들어오는 상세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</a:t>
            </a:r>
            <a:r>
              <a:rPr lang="ko-KR" altLang="en-US" dirty="0" err="1"/>
              <a:t>씬에서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</a:t>
            </a:r>
            <a:r>
              <a:rPr lang="ko-KR" altLang="en-US" dirty="0" err="1"/>
              <a:t>인아웃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BBAD49-2436-41C6-9159-A304F90F7C1F}"/>
              </a:ext>
            </a:extLst>
          </p:cNvPr>
          <p:cNvCxnSpPr>
            <a:cxnSpLocks/>
          </p:cNvCxnSpPr>
          <p:nvPr/>
        </p:nvCxnSpPr>
        <p:spPr>
          <a:xfrm flipH="1">
            <a:off x="1544296" y="2694806"/>
            <a:ext cx="2154446" cy="46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0077CD-08F3-492C-879F-E971969BC29B}"/>
              </a:ext>
            </a:extLst>
          </p:cNvPr>
          <p:cNvSpPr txBox="1"/>
          <p:nvPr/>
        </p:nvSpPr>
        <p:spPr>
          <a:xfrm>
            <a:off x="130274" y="3072887"/>
            <a:ext cx="231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창과 동일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A78183-83A7-4D6B-8324-4ADFD4646DE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700411" y="474102"/>
            <a:ext cx="471751" cy="114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5F7939-1588-43A7-96A4-DB01F3AFD643}"/>
              </a:ext>
            </a:extLst>
          </p:cNvPr>
          <p:cNvSpPr txBox="1"/>
          <p:nvPr/>
        </p:nvSpPr>
        <p:spPr>
          <a:xfrm>
            <a:off x="9172162" y="343297"/>
            <a:ext cx="231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69C313-9641-427C-8E93-C84140AA7520}"/>
              </a:ext>
            </a:extLst>
          </p:cNvPr>
          <p:cNvCxnSpPr>
            <a:cxnSpLocks/>
          </p:cNvCxnSpPr>
          <p:nvPr/>
        </p:nvCxnSpPr>
        <p:spPr>
          <a:xfrm flipV="1">
            <a:off x="8586699" y="1828566"/>
            <a:ext cx="1324217" cy="7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4310DD-212C-4272-993A-CE47EF8AD39E}"/>
              </a:ext>
            </a:extLst>
          </p:cNvPr>
          <p:cNvSpPr txBox="1"/>
          <p:nvPr/>
        </p:nvSpPr>
        <p:spPr>
          <a:xfrm>
            <a:off x="9932621" y="1567472"/>
            <a:ext cx="2318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신상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테이블 참조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6C3CA4-2026-4036-9A0F-0C5F87555954}"/>
              </a:ext>
            </a:extLst>
          </p:cNvPr>
          <p:cNvCxnSpPr>
            <a:cxnSpLocks/>
          </p:cNvCxnSpPr>
          <p:nvPr/>
        </p:nvCxnSpPr>
        <p:spPr>
          <a:xfrm flipV="1">
            <a:off x="9052250" y="3072887"/>
            <a:ext cx="739305" cy="23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519AB9-474C-4EE9-B4BC-2DD7B0A5DBC3}"/>
              </a:ext>
            </a:extLst>
          </p:cNvPr>
          <p:cNvSpPr txBox="1"/>
          <p:nvPr/>
        </p:nvSpPr>
        <p:spPr>
          <a:xfrm>
            <a:off x="9804463" y="2917275"/>
            <a:ext cx="25841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 페이지로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 및 마우스 클릭으로 페이지 전환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</a:t>
            </a:r>
            <a:r>
              <a:rPr lang="ko-KR" altLang="en-US" sz="1100" dirty="0"/>
              <a:t> 신상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가 카드가 뒤집히는 연출로 텍스트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44157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20" y="1304630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7144813" y="2325587"/>
            <a:ext cx="1361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 무기 </a:t>
            </a:r>
            <a:r>
              <a:rPr lang="en-US" altLang="ko-KR" sz="1050" dirty="0"/>
              <a:t>: </a:t>
            </a:r>
            <a:r>
              <a:rPr lang="ko-KR" altLang="en-US" sz="1050" dirty="0"/>
              <a:t>단검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 flipV="1">
            <a:off x="6216654" y="3222216"/>
            <a:ext cx="325914" cy="174923"/>
          </a:xfrm>
          <a:prstGeom prst="triangle">
            <a:avLst>
              <a:gd name="adj" fmla="val 4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535959" y="2701732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저항력 </a:t>
            </a:r>
            <a:r>
              <a:rPr lang="en-US" altLang="ko-KR" sz="1050" dirty="0"/>
              <a:t>: 68</a:t>
            </a:r>
            <a:endParaRPr lang="ko-KR" altLang="en-US" sz="105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580886" y="2689159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580886" y="3472635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535959" y="3571769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나와의 상태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535959" y="3187535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20% </a:t>
            </a:r>
            <a:r>
              <a:rPr lang="ko-KR" altLang="en-US" sz="800" dirty="0"/>
              <a:t>확률로 광석 종류의 재료를 </a:t>
            </a:r>
            <a:r>
              <a:rPr lang="en-US" altLang="ko-KR" sz="800" dirty="0"/>
              <a:t>1</a:t>
            </a:r>
            <a:r>
              <a:rPr lang="ko-KR" altLang="en-US" sz="800" dirty="0"/>
              <a:t>개 더 채취한다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신상에서 다음 페이지로 이동 시 나타나는 화면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3A4D7-1774-4466-947A-4C420E0C095D}"/>
              </a:ext>
            </a:extLst>
          </p:cNvPr>
          <p:cNvSpPr txBox="1"/>
          <p:nvPr/>
        </p:nvSpPr>
        <p:spPr>
          <a:xfrm>
            <a:off x="6535959" y="2974675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7C68E-678E-4519-B827-C3F0C88C500C}"/>
              </a:ext>
            </a:extLst>
          </p:cNvPr>
          <p:cNvSpPr txBox="1"/>
          <p:nvPr/>
        </p:nvSpPr>
        <p:spPr>
          <a:xfrm>
            <a:off x="6535959" y="3792249"/>
            <a:ext cx="682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 없음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92D720D-3A36-4E66-B2FC-7CA53635FBD0}"/>
              </a:ext>
            </a:extLst>
          </p:cNvPr>
          <p:cNvCxnSpPr>
            <a:cxnSpLocks/>
          </p:cNvCxnSpPr>
          <p:nvPr/>
        </p:nvCxnSpPr>
        <p:spPr>
          <a:xfrm flipV="1">
            <a:off x="8334079" y="2023256"/>
            <a:ext cx="1586800" cy="40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EEF874-CF88-444A-B490-7738B0AB5576}"/>
              </a:ext>
            </a:extLst>
          </p:cNvPr>
          <p:cNvSpPr txBox="1"/>
          <p:nvPr/>
        </p:nvSpPr>
        <p:spPr>
          <a:xfrm>
            <a:off x="9950967" y="1761646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장착 장비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</a:t>
            </a:r>
            <a:r>
              <a:rPr lang="ko-KR" altLang="en-US" sz="1100" dirty="0" err="1"/>
              <a:t>히로인이</a:t>
            </a:r>
            <a:r>
              <a:rPr lang="ko-KR" altLang="en-US" sz="1100" dirty="0"/>
              <a:t> 장착 가능한 장비의 분류</a:t>
            </a:r>
            <a:endParaRPr lang="en-US" altLang="ko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4F896A-CAE3-4AEE-A6EB-13A3D7671AA7}"/>
              </a:ext>
            </a:extLst>
          </p:cNvPr>
          <p:cNvCxnSpPr>
            <a:cxnSpLocks/>
          </p:cNvCxnSpPr>
          <p:nvPr/>
        </p:nvCxnSpPr>
        <p:spPr>
          <a:xfrm flipV="1">
            <a:off x="7396518" y="2760970"/>
            <a:ext cx="2524361" cy="5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767EFE-208F-430E-BBF4-2DD6729B13D5}"/>
              </a:ext>
            </a:extLst>
          </p:cNvPr>
          <p:cNvSpPr txBox="1"/>
          <p:nvPr/>
        </p:nvSpPr>
        <p:spPr>
          <a:xfrm>
            <a:off x="9948626" y="2628427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해당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 상태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장비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포션</a:t>
            </a:r>
            <a:r>
              <a:rPr lang="ko-KR" altLang="en-US" sz="1100" dirty="0">
                <a:solidFill>
                  <a:srgbClr val="FF0000"/>
                </a:solidFill>
              </a:rPr>
              <a:t> 등 모든 수치가 실시간으로 적용된 상태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BB6CFA-DD5E-40F9-B5D0-4484D54832E5}"/>
              </a:ext>
            </a:extLst>
          </p:cNvPr>
          <p:cNvCxnSpPr>
            <a:cxnSpLocks/>
          </p:cNvCxnSpPr>
          <p:nvPr/>
        </p:nvCxnSpPr>
        <p:spPr>
          <a:xfrm>
            <a:off x="8919825" y="3331435"/>
            <a:ext cx="1085481" cy="39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B2393B-9091-4FD2-BA30-7ABE1419BDDB}"/>
              </a:ext>
            </a:extLst>
          </p:cNvPr>
          <p:cNvSpPr txBox="1"/>
          <p:nvPr/>
        </p:nvSpPr>
        <p:spPr>
          <a:xfrm>
            <a:off x="10005306" y="3571769"/>
            <a:ext cx="2392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스킬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테이블 참조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26D984-D5EA-4AFD-B23C-98E3ED31616E}"/>
              </a:ext>
            </a:extLst>
          </p:cNvPr>
          <p:cNvCxnSpPr>
            <a:cxnSpLocks/>
          </p:cNvCxnSpPr>
          <p:nvPr/>
        </p:nvCxnSpPr>
        <p:spPr>
          <a:xfrm>
            <a:off x="7620984" y="3880010"/>
            <a:ext cx="2257337" cy="60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B79D5B-973E-411D-A816-6C82D79FEEAE}"/>
              </a:ext>
            </a:extLst>
          </p:cNvPr>
          <p:cNvSpPr txBox="1"/>
          <p:nvPr/>
        </p:nvSpPr>
        <p:spPr>
          <a:xfrm>
            <a:off x="9878321" y="4381723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현재 호감도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현재 애정도 </a:t>
            </a:r>
            <a:r>
              <a:rPr lang="ko-KR" altLang="en-US" sz="1100" dirty="0" err="1">
                <a:solidFill>
                  <a:srgbClr val="FF0000"/>
                </a:solidFill>
              </a:rPr>
              <a:t>스테이터스에</a:t>
            </a:r>
            <a:r>
              <a:rPr lang="ko-KR" altLang="en-US" sz="1100" dirty="0">
                <a:solidFill>
                  <a:srgbClr val="FF0000"/>
                </a:solidFill>
              </a:rPr>
              <a:t> 해당하는 텍스트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다음장</a:t>
            </a:r>
            <a:r>
              <a:rPr lang="ko-KR" altLang="en-US" sz="1100" dirty="0">
                <a:solidFill>
                  <a:srgbClr val="FF0000"/>
                </a:solidFill>
              </a:rPr>
              <a:t> 설명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789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애정도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050643" y="1173187"/>
            <a:ext cx="8022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히로인에는</a:t>
            </a:r>
            <a:r>
              <a:rPr lang="ko-KR" altLang="en-US" dirty="0"/>
              <a:t> </a:t>
            </a:r>
            <a:r>
              <a:rPr lang="ko-KR" altLang="en-US" dirty="0" err="1"/>
              <a:t>플레이어게</a:t>
            </a:r>
            <a:r>
              <a:rPr lang="ko-KR" altLang="en-US" dirty="0"/>
              <a:t> 공개 안되는 애정도 값이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 값은 주인공과 대화 및 이벤트 진행</a:t>
            </a:r>
            <a:r>
              <a:rPr lang="en-US" altLang="ko-KR" dirty="0"/>
              <a:t>, </a:t>
            </a:r>
            <a:r>
              <a:rPr lang="ko-KR" altLang="en-US" dirty="0"/>
              <a:t>아이템 선물로 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하락은 존재하지 않으며 상승 시스템만이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히로인은</a:t>
            </a:r>
            <a:r>
              <a:rPr lang="ko-KR" altLang="en-US" dirty="0"/>
              <a:t> </a:t>
            </a:r>
            <a:r>
              <a:rPr lang="en-US" altLang="ko-KR" dirty="0"/>
              <a:t>0~200 </a:t>
            </a:r>
            <a:r>
              <a:rPr lang="ko-KR" altLang="en-US" dirty="0"/>
              <a:t>까지 애정도 값을 가질 수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값에 따라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스테이터스</a:t>
            </a:r>
            <a:r>
              <a:rPr lang="ko-KR" altLang="en-US" dirty="0"/>
              <a:t> 창에 출력되는 텍스트가 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캐릭터마다 출력되는 텍스트가 다름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21E79-2022-4BD7-B232-BCD9EA95697E}"/>
              </a:ext>
            </a:extLst>
          </p:cNvPr>
          <p:cNvSpPr txBox="1"/>
          <p:nvPr/>
        </p:nvSpPr>
        <p:spPr>
          <a:xfrm>
            <a:off x="1368651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채아람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48A297-88EF-4A34-A13F-FFDF9A32E57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D3ACDD-EA40-452E-A58B-77C010524CF8}"/>
              </a:ext>
            </a:extLst>
          </p:cNvPr>
          <p:cNvSpPr txBox="1"/>
          <p:nvPr/>
        </p:nvSpPr>
        <p:spPr>
          <a:xfrm>
            <a:off x="384015" y="4231625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0~30 - </a:t>
            </a:r>
            <a:r>
              <a:rPr lang="ko-KR" altLang="en-US" dirty="0"/>
              <a:t>학생회 동료 선배</a:t>
            </a:r>
            <a:endParaRPr lang="en-US" altLang="ko-KR" dirty="0"/>
          </a:p>
          <a:p>
            <a:r>
              <a:rPr lang="en-US" altLang="ko-KR" dirty="0"/>
              <a:t>31~80 – </a:t>
            </a:r>
            <a:r>
              <a:rPr lang="ko-KR" altLang="en-US" dirty="0"/>
              <a:t>댄스 도와주는 선배</a:t>
            </a:r>
            <a:endParaRPr lang="en-US" altLang="ko-KR" dirty="0"/>
          </a:p>
          <a:p>
            <a:r>
              <a:rPr lang="en-US" altLang="ko-KR" dirty="0"/>
              <a:t>81~110 – </a:t>
            </a:r>
            <a:r>
              <a:rPr lang="ko-KR" altLang="en-US" dirty="0"/>
              <a:t>나를 알아주는 관객</a:t>
            </a:r>
            <a:endParaRPr lang="en-US" altLang="ko-KR" dirty="0"/>
          </a:p>
          <a:p>
            <a:r>
              <a:rPr lang="en-US" altLang="ko-KR" dirty="0"/>
              <a:t>111~150 – </a:t>
            </a:r>
            <a:r>
              <a:rPr lang="ko-KR" altLang="en-US" dirty="0"/>
              <a:t>내 춤을 빛나게 해주는 사람</a:t>
            </a:r>
            <a:endParaRPr lang="en-US" altLang="ko-KR" dirty="0"/>
          </a:p>
          <a:p>
            <a:r>
              <a:rPr lang="en-US" altLang="ko-KR" dirty="0"/>
              <a:t>151~180 - </a:t>
            </a:r>
            <a:r>
              <a:rPr lang="ko-KR" altLang="en-US" dirty="0"/>
              <a:t>함께 손잡고 춤추고 싶은 오빠</a:t>
            </a:r>
            <a:endParaRPr lang="en-US" altLang="ko-KR" dirty="0"/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271A3F-19C5-47DC-9158-093927250DBE}"/>
              </a:ext>
            </a:extLst>
          </p:cNvPr>
          <p:cNvSpPr txBox="1"/>
          <p:nvPr/>
        </p:nvSpPr>
        <p:spPr>
          <a:xfrm>
            <a:off x="5822664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한소원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63F46-8B66-46CC-AF8D-AD6D1D876D19}"/>
              </a:ext>
            </a:extLst>
          </p:cNvPr>
          <p:cNvSpPr txBox="1"/>
          <p:nvPr/>
        </p:nvSpPr>
        <p:spPr>
          <a:xfrm>
            <a:off x="5156593" y="4212033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– </a:t>
            </a:r>
            <a:r>
              <a:rPr lang="ko-KR" altLang="en-US" dirty="0"/>
              <a:t>반 친구이자 학생회 동료</a:t>
            </a:r>
            <a:endParaRPr lang="en-US" altLang="ko-KR" dirty="0"/>
          </a:p>
          <a:p>
            <a:r>
              <a:rPr lang="en-US" altLang="ko-KR" dirty="0"/>
              <a:t>31~80 –</a:t>
            </a:r>
          </a:p>
          <a:p>
            <a:r>
              <a:rPr lang="en-US" altLang="ko-KR" dirty="0"/>
              <a:t>81~110 –</a:t>
            </a:r>
          </a:p>
          <a:p>
            <a:r>
              <a:rPr lang="en-US" altLang="ko-KR" dirty="0"/>
              <a:t>111~150</a:t>
            </a:r>
          </a:p>
          <a:p>
            <a:r>
              <a:rPr lang="en-US" altLang="ko-KR" dirty="0"/>
              <a:t>151~180</a:t>
            </a:r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C9D461-D9F2-4AC5-8DC8-90CD81721FDB}"/>
              </a:ext>
            </a:extLst>
          </p:cNvPr>
          <p:cNvSpPr txBox="1"/>
          <p:nvPr/>
        </p:nvSpPr>
        <p:spPr>
          <a:xfrm>
            <a:off x="3269370" y="6129863"/>
            <a:ext cx="51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다음 주 수정</a:t>
            </a:r>
            <a:r>
              <a:rPr lang="en-US" altLang="ko-KR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… </a:t>
            </a:r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멘트 생각 </a:t>
            </a:r>
            <a:r>
              <a:rPr lang="ko-KR" altLang="en-US" sz="2800" b="1" dirty="0" err="1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안남</a:t>
            </a: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655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271945"/>
            <a:ext cx="1296217" cy="116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1" y="9493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31A304-EC4C-44C4-9E9D-BB757D8D1BB6}"/>
              </a:ext>
            </a:extLst>
          </p:cNvPr>
          <p:cNvSpPr/>
          <p:nvPr/>
        </p:nvSpPr>
        <p:spPr>
          <a:xfrm>
            <a:off x="6096000" y="1856679"/>
            <a:ext cx="300433" cy="283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C1F947-0EB6-4CEC-AF81-97510B39C625}"/>
              </a:ext>
            </a:extLst>
          </p:cNvPr>
          <p:cNvCxnSpPr>
            <a:cxnSpLocks/>
          </p:cNvCxnSpPr>
          <p:nvPr/>
        </p:nvCxnSpPr>
        <p:spPr>
          <a:xfrm flipV="1">
            <a:off x="6233244" y="1168492"/>
            <a:ext cx="1555566" cy="7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1BC318-37DB-43A2-8061-4E5F94FCE967}"/>
              </a:ext>
            </a:extLst>
          </p:cNvPr>
          <p:cNvSpPr txBox="1"/>
          <p:nvPr/>
        </p:nvSpPr>
        <p:spPr>
          <a:xfrm>
            <a:off x="8015987" y="842464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다음날 이동버튼 추가</a:t>
            </a:r>
            <a:r>
              <a:rPr lang="en-US" altLang="ko-KR" dirty="0"/>
              <a:t>(</a:t>
            </a:r>
            <a:r>
              <a:rPr lang="ko-KR" altLang="en-US" dirty="0"/>
              <a:t>방 </a:t>
            </a:r>
            <a:r>
              <a:rPr lang="ko-KR" altLang="en-US" dirty="0" err="1"/>
              <a:t>월드맵</a:t>
            </a:r>
            <a:r>
              <a:rPr lang="en-US" altLang="ko-KR" dirty="0"/>
              <a:t>), </a:t>
            </a:r>
            <a:r>
              <a:rPr lang="ko-KR" altLang="en-US" dirty="0"/>
              <a:t>도감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2022.03.22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8994D-74C9-4D04-A5C1-B031AAFE6964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도감 </a:t>
            </a:r>
            <a:r>
              <a:rPr lang="en-US" altLang="ko-KR" dirty="0"/>
              <a:t>UI </a:t>
            </a:r>
            <a:r>
              <a:rPr lang="ko-KR" altLang="en-US" dirty="0"/>
              <a:t>업데이트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2022.04.03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D0762-960C-4BF1-82E7-80F62EEBDE82}"/>
              </a:ext>
            </a:extLst>
          </p:cNvPr>
          <p:cNvSpPr txBox="1"/>
          <p:nvPr/>
        </p:nvSpPr>
        <p:spPr>
          <a:xfrm>
            <a:off x="666925" y="3958745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서브 시나리오 진행 시스템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2022.04.08</a:t>
            </a:r>
          </a:p>
        </p:txBody>
      </p:sp>
    </p:spTree>
    <p:extLst>
      <p:ext uri="{BB962C8B-B14F-4D97-AF65-F5344CB8AC3E}">
        <p14:creationId xmlns:p14="http://schemas.microsoft.com/office/powerpoint/2010/main" val="2128671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69C2F-9480-4AFB-BBB4-5693065DAA4C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6999352" y="2024384"/>
            <a:ext cx="152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r>
              <a:rPr lang="ko-KR" altLang="en-US" sz="1200" dirty="0"/>
              <a:t> </a:t>
            </a:r>
            <a:r>
              <a:rPr lang="en-US" altLang="ko-KR" sz="1200" dirty="0"/>
              <a:t>x 20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6999353" y="2334967"/>
            <a:ext cx="133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결정화 돌 </a:t>
            </a:r>
            <a:r>
              <a:rPr lang="en-US" altLang="ko-KR" sz="1200" dirty="0"/>
              <a:t>x 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6999352" y="2676927"/>
            <a:ext cx="15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약초</a:t>
            </a:r>
            <a:r>
              <a:rPr lang="en-US" altLang="ko-KR" sz="1200" dirty="0"/>
              <a:t>x 3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738D67-83F0-4839-8632-C08E23559AFC}"/>
              </a:ext>
            </a:extLst>
          </p:cNvPr>
          <p:cNvCxnSpPr>
            <a:cxnSpLocks/>
          </p:cNvCxnSpPr>
          <p:nvPr/>
        </p:nvCxnSpPr>
        <p:spPr>
          <a:xfrm flipV="1">
            <a:off x="8811830" y="2784436"/>
            <a:ext cx="1127542" cy="50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5498FD-8540-4DA9-B5C1-6AF1438FD1EA}"/>
              </a:ext>
            </a:extLst>
          </p:cNvPr>
          <p:cNvSpPr txBox="1"/>
          <p:nvPr/>
        </p:nvSpPr>
        <p:spPr>
          <a:xfrm>
            <a:off x="10031185" y="2632128"/>
            <a:ext cx="201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레시피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조합 하는 아이템에 필요한 레시피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재료 슬롯을 선택하면 인벤토리로 바뀜</a:t>
            </a:r>
            <a:endParaRPr lang="en-US" altLang="ko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27EB8-4A1B-475E-BE5E-9ABE55C14A59}"/>
              </a:ext>
            </a:extLst>
          </p:cNvPr>
          <p:cNvSpPr txBox="1"/>
          <p:nvPr/>
        </p:nvSpPr>
        <p:spPr>
          <a:xfrm>
            <a:off x="799804" y="5471463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재료 슬롯 선택은 마우스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선택중인 슬롯은 초록색 아웃라인</a:t>
            </a:r>
            <a:r>
              <a:rPr lang="en-US" altLang="ko-KR" dirty="0"/>
              <a:t>, </a:t>
            </a:r>
            <a:r>
              <a:rPr lang="ko-KR" altLang="en-US" dirty="0"/>
              <a:t>키보드 방향키로 슬롯 이동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로 슬롯 선택 해제 </a:t>
            </a:r>
            <a:r>
              <a:rPr lang="en-US" altLang="ko-KR" dirty="0"/>
              <a:t>(</a:t>
            </a:r>
            <a:r>
              <a:rPr lang="ko-KR" altLang="en-US" dirty="0"/>
              <a:t>해제 시 아웃라인 해제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4E4C3-BB20-4D52-ADAA-3FF2C5BBCE22}"/>
              </a:ext>
            </a:extLst>
          </p:cNvPr>
          <p:cNvSpPr/>
          <p:nvPr/>
        </p:nvSpPr>
        <p:spPr>
          <a:xfrm>
            <a:off x="4352939" y="2111870"/>
            <a:ext cx="967493" cy="40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1AE8FE-0454-4A22-9BF7-EE9CD961B08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" y="2222490"/>
            <a:ext cx="2384156" cy="12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EB589-7124-4978-94C5-C1AC28198B09}"/>
              </a:ext>
            </a:extLst>
          </p:cNvPr>
          <p:cNvSpPr txBox="1"/>
          <p:nvPr/>
        </p:nvSpPr>
        <p:spPr>
          <a:xfrm>
            <a:off x="144463" y="2054685"/>
            <a:ext cx="217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음</a:t>
            </a:r>
            <a:r>
              <a:rPr lang="en-US" altLang="ko-KR" sz="1100" dirty="0"/>
              <a:t>/</a:t>
            </a:r>
            <a:r>
              <a:rPr lang="ko-KR" altLang="en-US" sz="1100" dirty="0"/>
              <a:t>양 조합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디폴트는 양의 조합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버튼은 아웃라인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9770115" y="3281539"/>
            <a:ext cx="2538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자신이 소유하고 있는 아이템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같은 카테고리의 아이템만 보여줌</a:t>
            </a:r>
            <a:endParaRPr lang="en-US" altLang="ko-KR" sz="1100" dirty="0"/>
          </a:p>
          <a:p>
            <a:r>
              <a:rPr lang="en-US" altLang="ko-KR" sz="800" dirty="0"/>
              <a:t>EX) </a:t>
            </a:r>
            <a:r>
              <a:rPr lang="ko-KR" altLang="en-US" sz="800" dirty="0"/>
              <a:t>현재 재료로 사용되는 카테고리가 광물이라면</a:t>
            </a:r>
            <a:r>
              <a:rPr lang="en-US" altLang="ko-KR" sz="800" dirty="0"/>
              <a:t>, </a:t>
            </a:r>
            <a:r>
              <a:rPr lang="ko-KR" altLang="en-US" sz="800" dirty="0"/>
              <a:t>광물 카테고리에 속한 모든 아이템이 나타남</a:t>
            </a:r>
            <a:endParaRPr lang="en-US" altLang="ko-KR" sz="8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재료 슬롯의 선택을 해제하면 레시피로 바뀜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7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7A11E9-AE8B-4402-BF85-9B71FDD5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1982363"/>
            <a:ext cx="416586" cy="317399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595032-652A-4292-8EE2-E3E4A6F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39" y="1981959"/>
            <a:ext cx="416586" cy="317399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1DDBC28-5B05-4D5E-AC63-F0C0EEC1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98" y="1965944"/>
            <a:ext cx="416586" cy="317399"/>
          </a:xfrm>
          <a:prstGeom prst="ellipse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F796DE-CC13-4235-A211-F9E4C893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2517306"/>
            <a:ext cx="416586" cy="317399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795FAB-3504-4F9C-84B2-66F75638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2523112"/>
            <a:ext cx="416586" cy="317399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DECBEF-D9A9-4C0F-8104-F1D8E1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2534671"/>
            <a:ext cx="416586" cy="317399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F94246C-E2D2-4956-AFD9-8F69403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126" y="1964632"/>
            <a:ext cx="416586" cy="317399"/>
          </a:xfrm>
          <a:prstGeom prst="ellipse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C37BEAC-71B1-4148-8402-567FEEA3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2533359"/>
            <a:ext cx="416586" cy="317399"/>
          </a:xfrm>
          <a:prstGeom prst="ellipse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2E74E3D-CAC9-4365-BF2D-B890366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3028842"/>
            <a:ext cx="416586" cy="317399"/>
          </a:xfrm>
          <a:prstGeom prst="ellipse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4A7A7F-EA38-492C-AC3B-FCD5E37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3034648"/>
            <a:ext cx="416586" cy="317399"/>
          </a:xfrm>
          <a:prstGeom prst="ellipse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4B55391-C138-443B-B786-A9C39D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3046207"/>
            <a:ext cx="416586" cy="317399"/>
          </a:xfrm>
          <a:prstGeom prst="ellipse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B24136-C807-463F-B5AE-D6ED8741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3044895"/>
            <a:ext cx="416586" cy="317399"/>
          </a:xfrm>
          <a:prstGeom prst="ellipse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D10A9F-C3C4-4A90-BD64-D90B4DE5160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8505623" y="3429000"/>
            <a:ext cx="1264492" cy="73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13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C4C044-328F-4BD0-85D9-4F54E4F12103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4D2261-7A13-40CD-AEA1-E382A0B575CA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AC0D9-340E-4DFA-8D25-5E7C674EF32B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A6840E-97D1-4D94-8E49-289ACAC072B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32E564-4D49-4726-A5F6-1AA53737862F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9E4FF-5382-46CF-97FB-83D98616782B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메인스토리</a:t>
              </a:r>
              <a:endParaRPr lang="ko-KR" alt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3949</Words>
  <Application>Microsoft Office PowerPoint</Application>
  <PresentationFormat>와이드스크린</PresentationFormat>
  <Paragraphs>1108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shan</cp:lastModifiedBy>
  <cp:revision>584</cp:revision>
  <dcterms:created xsi:type="dcterms:W3CDTF">2021-04-29T01:12:11Z</dcterms:created>
  <dcterms:modified xsi:type="dcterms:W3CDTF">2022-04-10T11:59:16Z</dcterms:modified>
</cp:coreProperties>
</file>