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82" r:id="rId4"/>
    <p:sldId id="297" r:id="rId5"/>
    <p:sldId id="321" r:id="rId6"/>
    <p:sldId id="269" r:id="rId7"/>
    <p:sldId id="270" r:id="rId8"/>
    <p:sldId id="271" r:id="rId9"/>
    <p:sldId id="256" r:id="rId10"/>
    <p:sldId id="257" r:id="rId11"/>
    <p:sldId id="259" r:id="rId12"/>
    <p:sldId id="264" r:id="rId13"/>
    <p:sldId id="265" r:id="rId14"/>
    <p:sldId id="266" r:id="rId15"/>
    <p:sldId id="260" r:id="rId16"/>
    <p:sldId id="261" r:id="rId17"/>
    <p:sldId id="262" r:id="rId18"/>
    <p:sldId id="267" r:id="rId19"/>
    <p:sldId id="268" r:id="rId20"/>
    <p:sldId id="313" r:id="rId21"/>
    <p:sldId id="319" r:id="rId22"/>
    <p:sldId id="312" r:id="rId23"/>
    <p:sldId id="314" r:id="rId24"/>
    <p:sldId id="318" r:id="rId25"/>
    <p:sldId id="315" r:id="rId26"/>
    <p:sldId id="316" r:id="rId27"/>
    <p:sldId id="317" r:id="rId28"/>
    <p:sldId id="320" r:id="rId29"/>
    <p:sldId id="273" r:id="rId30"/>
    <p:sldId id="272" r:id="rId31"/>
    <p:sldId id="305" r:id="rId32"/>
    <p:sldId id="306" r:id="rId33"/>
    <p:sldId id="307" r:id="rId34"/>
    <p:sldId id="309" r:id="rId35"/>
    <p:sldId id="308" r:id="rId36"/>
    <p:sldId id="304" r:id="rId37"/>
    <p:sldId id="310" r:id="rId38"/>
    <p:sldId id="311" r:id="rId39"/>
    <p:sldId id="294" r:id="rId40"/>
    <p:sldId id="295" r:id="rId41"/>
    <p:sldId id="296" r:id="rId42"/>
    <p:sldId id="298" r:id="rId43"/>
    <p:sldId id="301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진 호성" initials="진호" lastIdx="1" clrIdx="0">
    <p:extLst>
      <p:ext uri="{19B8F6BF-5375-455C-9EA6-DF929625EA0E}">
        <p15:presenceInfo xmlns:p15="http://schemas.microsoft.com/office/powerpoint/2012/main" userId="e3c1c4c596e749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3EC"/>
    <a:srgbClr val="D4BE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813F4-E975-4192-A9D4-904A7CB09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E2790F-0382-4BF7-B341-380A2494E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E0869-F6B9-40DD-8003-8E3F9C73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4DFE0-952D-4F94-8AE9-AB72CA65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68FE9-563D-4397-85A0-EDB7E5DA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6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9E3B2-66FB-4D15-83FD-5F6FD8AD5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194CCC-1643-4E28-A15C-F7AEBCAF3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75235-FC36-40B9-8DC4-DE1E7F53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DCD3A-0D9B-4C9F-A2A9-17B52C77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232E8-C5DB-403E-A6C0-92707227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00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3635A8-30F2-4F4B-91A5-CC3B262E9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E3ADEE-F726-481B-81D0-F0A53B841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D4029-372B-444F-A8D5-C1D77733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63205-AC31-44AD-A8FC-48A43D2A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1B883-66AD-4D6D-AB80-AF1806AF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65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09267-A38F-4FF8-899F-7B65CA8F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8CDB6-EB21-492D-A77C-D4AC68CA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C2AA1-5CDC-48D1-A056-E3A202E6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15585-40D9-46EB-9184-0D665E0A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126AC-890A-4222-9D65-3C249774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25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322A8-C47A-4EDB-AEB9-5336C4B49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0FE99-97D3-4C11-9E77-834D8D371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919F0-6E87-48F6-830A-F50E6F8F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A9E6E-7D32-4550-AFC9-DAE69C79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65226B-E504-4D6C-A880-A44EC2D5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49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611F7-FDF4-49B4-B671-BAE9758D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B8572-6CE6-46FB-9A50-DCA3DB6C9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5D57B8-7294-43CF-9B0E-76D209E10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7BFE5E-E057-487C-978A-DC90F66F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2F0177-D9AF-48B3-82D3-104632DB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FC229E-31D8-46F3-96E8-E1719EA1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25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EF8DB-5F8A-43BD-881B-6A38681E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42A1E-D7BB-4E42-8EC2-E95B9E83F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56240F-C470-4C70-86D1-29003E8DE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D36361-2D2C-4EB6-9425-EE5138394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0640CA-FCCD-4878-9E9F-C23EF621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AEDF53-934C-4B41-B677-6CACAFAF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857244-2112-4EA6-B4AA-9C079D23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BBF823-C9AF-4A44-8182-E1ADE638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75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FDCDE-6A4A-4E64-8728-BCC0B5AD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EBE7E6-B954-4A5E-8CF0-AB8112D0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620AB7-41C7-40C0-909B-DCC9A312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864B69-ECF5-4859-9B70-8A78BC70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6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6FC0B1-7C0D-40E1-96F2-1977B2A7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46C1BB-A806-414E-848A-CAD92388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37E9B5-1F66-4382-9E34-CE486DF9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6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B8641-FBF4-416E-9125-51235899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26CA4-AE8F-4655-BC27-FEAF7A11F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22FDB5-B180-40FD-BAC4-858305899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BA98C9-A1DB-4D53-B1C7-DAF4A93C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82668F-704A-409B-B87F-AE171646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EFFB8F-FDDE-418F-8DF8-F88FC60B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97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BE01A-C2A2-4367-8D8A-2E6C7015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537BA7-A72A-4CF3-BDE8-69A03ED59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D16F98-92E0-47F8-BE07-379BE6DFB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E3598E-83F9-49D5-B7D5-94F86041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E5EC3C-8F2F-4FE0-8A4D-61339CF2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8E3E30-FBE1-40D6-B08C-D7355CE5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1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985BE0-DBA3-4DCC-AB45-2C49ECF5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D0122-759E-421A-887E-B58600D17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E7E6D-BE60-424C-978B-DFBF9207B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BCFF-3105-4B41-8E3B-4CE5EDCDF193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BAB44-0EC5-425D-B460-0F9757B74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E0655-A293-4A74-9AE7-40547F78B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5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4682455" y="2905780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Aharoni" panose="020B0604020202020204" pitchFamily="2" charset="-79"/>
                <a:cs typeface="Aharoni" panose="020B0604020202020204" pitchFamily="2" charset="-79"/>
              </a:rPr>
              <a:t>미지의 밤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4297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시작 화면</a:t>
            </a:r>
          </a:p>
        </p:txBody>
      </p:sp>
      <p:pic>
        <p:nvPicPr>
          <p:cNvPr id="9" name="그림 8" descr="텍스트, 운송, 농기구이(가) 표시된 사진&#10;&#10;자동 생성된 설명">
            <a:extLst>
              <a:ext uri="{FF2B5EF4-FFF2-40B4-BE49-F238E27FC236}">
                <a16:creationId xmlns:a16="http://schemas.microsoft.com/office/drawing/2014/main" id="{1E104F70-0FD5-410D-AD42-6B572F907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EEA836-F1B5-4CF5-850B-A9B9A82D628F}"/>
              </a:ext>
            </a:extLst>
          </p:cNvPr>
          <p:cNvSpPr txBox="1"/>
          <p:nvPr/>
        </p:nvSpPr>
        <p:spPr>
          <a:xfrm>
            <a:off x="2829886" y="1538512"/>
            <a:ext cx="910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미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지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의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 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796BFF-09CE-4170-868B-97B6124C88CA}"/>
              </a:ext>
            </a:extLst>
          </p:cNvPr>
          <p:cNvSpPr txBox="1"/>
          <p:nvPr/>
        </p:nvSpPr>
        <p:spPr>
          <a:xfrm>
            <a:off x="7843707" y="3061854"/>
            <a:ext cx="15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시작하기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52687A-EF9C-419F-B1FA-7AEAE8F82F07}"/>
              </a:ext>
            </a:extLst>
          </p:cNvPr>
          <p:cNvSpPr txBox="1"/>
          <p:nvPr/>
        </p:nvSpPr>
        <p:spPr>
          <a:xfrm>
            <a:off x="8061821" y="3398328"/>
            <a:ext cx="12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옵션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D3F6EA-38F0-45CD-9D9D-8A58A146A20B}"/>
              </a:ext>
            </a:extLst>
          </p:cNvPr>
          <p:cNvSpPr txBox="1"/>
          <p:nvPr/>
        </p:nvSpPr>
        <p:spPr>
          <a:xfrm>
            <a:off x="7843707" y="4023461"/>
            <a:ext cx="15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종료하기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C667B4C-0D3B-403F-ABBF-486D075025BE}"/>
              </a:ext>
            </a:extLst>
          </p:cNvPr>
          <p:cNvCxnSpPr/>
          <p:nvPr/>
        </p:nvCxnSpPr>
        <p:spPr>
          <a:xfrm flipH="1" flipV="1">
            <a:off x="1975607" y="1882893"/>
            <a:ext cx="830510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7A38BF7-C84C-4A86-B9DA-E55ADE9D3682}"/>
              </a:ext>
            </a:extLst>
          </p:cNvPr>
          <p:cNvSpPr txBox="1"/>
          <p:nvPr/>
        </p:nvSpPr>
        <p:spPr>
          <a:xfrm>
            <a:off x="608202" y="1272120"/>
            <a:ext cx="13674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 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 형태로 삽입</a:t>
            </a:r>
            <a:endParaRPr lang="en-US" altLang="ko-KR" sz="1100" dirty="0"/>
          </a:p>
          <a:p>
            <a:r>
              <a:rPr lang="en-US" altLang="ko-KR" sz="800" dirty="0"/>
              <a:t>(</a:t>
            </a:r>
            <a:r>
              <a:rPr lang="ko-KR" altLang="en-US" sz="800" dirty="0"/>
              <a:t>유니티로 텍스트 입력 </a:t>
            </a:r>
            <a:r>
              <a:rPr lang="en-US" altLang="ko-KR" sz="800" dirty="0"/>
              <a:t>X)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타이틀 화면 좌상단에 위치</a:t>
            </a:r>
            <a:endParaRPr lang="en-US" altLang="ko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2B7B09E-0DAF-4A9B-BBB0-9C92A0FECEE6}"/>
              </a:ext>
            </a:extLst>
          </p:cNvPr>
          <p:cNvCxnSpPr>
            <a:cxnSpLocks/>
          </p:cNvCxnSpPr>
          <p:nvPr/>
        </p:nvCxnSpPr>
        <p:spPr>
          <a:xfrm flipV="1">
            <a:off x="6511255" y="905095"/>
            <a:ext cx="250272" cy="78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05406A-71C9-4334-A5A8-2277CC354713}"/>
              </a:ext>
            </a:extLst>
          </p:cNvPr>
          <p:cNvSpPr txBox="1"/>
          <p:nvPr/>
        </p:nvSpPr>
        <p:spPr>
          <a:xfrm>
            <a:off x="6335086" y="14453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 화면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2D </a:t>
            </a:r>
            <a:r>
              <a:rPr lang="ko-KR" altLang="en-US" sz="1100" dirty="0"/>
              <a:t>이미지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8A5F88C-1BFB-471D-B490-EC4E321C101E}"/>
              </a:ext>
            </a:extLst>
          </p:cNvPr>
          <p:cNvCxnSpPr>
            <a:cxnSpLocks/>
            <a:stCxn id="3" idx="3"/>
            <a:endCxn id="36" idx="1"/>
          </p:cNvCxnSpPr>
          <p:nvPr/>
        </p:nvCxnSpPr>
        <p:spPr>
          <a:xfrm flipV="1">
            <a:off x="9362114" y="2213516"/>
            <a:ext cx="767593" cy="103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BB5D9DA-A555-4FB3-8115-09CA2C993A94}"/>
              </a:ext>
            </a:extLst>
          </p:cNvPr>
          <p:cNvSpPr txBox="1"/>
          <p:nvPr/>
        </p:nvSpPr>
        <p:spPr>
          <a:xfrm>
            <a:off x="10129707" y="1828795"/>
            <a:ext cx="1834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시작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6726D1C-5076-4CB5-B523-60F2AAEF79EA}"/>
              </a:ext>
            </a:extLst>
          </p:cNvPr>
          <p:cNvCxnSpPr>
            <a:cxnSpLocks/>
          </p:cNvCxnSpPr>
          <p:nvPr/>
        </p:nvCxnSpPr>
        <p:spPr>
          <a:xfrm flipV="1">
            <a:off x="9047531" y="3611481"/>
            <a:ext cx="1233182" cy="2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34DF6AA-263C-4664-B102-6E317EF12230}"/>
              </a:ext>
            </a:extLst>
          </p:cNvPr>
          <p:cNvSpPr txBox="1"/>
          <p:nvPr/>
        </p:nvSpPr>
        <p:spPr>
          <a:xfrm>
            <a:off x="10289799" y="3345940"/>
            <a:ext cx="14946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옵션창으로 이동</a:t>
            </a:r>
            <a:endParaRPr lang="en-US" altLang="ko-KR" sz="11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8556F4F-86E8-41BE-834D-AFEAF577E3D7}"/>
              </a:ext>
            </a:extLst>
          </p:cNvPr>
          <p:cNvCxnSpPr>
            <a:cxnSpLocks/>
          </p:cNvCxnSpPr>
          <p:nvPr/>
        </p:nvCxnSpPr>
        <p:spPr>
          <a:xfrm>
            <a:off x="8940568" y="4404660"/>
            <a:ext cx="580937" cy="65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5F66E49-BFE3-42EF-9698-77C5AAB5BE49}"/>
              </a:ext>
            </a:extLst>
          </p:cNvPr>
          <p:cNvSpPr txBox="1"/>
          <p:nvPr/>
        </p:nvSpPr>
        <p:spPr>
          <a:xfrm>
            <a:off x="9446004" y="5115755"/>
            <a:ext cx="211961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종료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시작하기</a:t>
            </a:r>
            <a:r>
              <a:rPr lang="en-US" altLang="ko-KR" sz="1100" dirty="0"/>
              <a:t>, </a:t>
            </a:r>
            <a:r>
              <a:rPr lang="ko-KR" altLang="en-US" sz="1100" dirty="0"/>
              <a:t>옵션버튼의 자간보다 </a:t>
            </a:r>
            <a:r>
              <a:rPr lang="en-US" altLang="ko-KR" sz="1100" dirty="0"/>
              <a:t>2</a:t>
            </a:r>
            <a:r>
              <a:rPr lang="ko-KR" altLang="en-US" sz="1100" dirty="0"/>
              <a:t>배로 설정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프로그램 종료 </a:t>
            </a:r>
            <a:endParaRPr lang="en-US" altLang="ko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BA4DE3-ED81-4FB4-92B1-B7EE6B51C7F7}"/>
              </a:ext>
            </a:extLst>
          </p:cNvPr>
          <p:cNvSpPr txBox="1"/>
          <p:nvPr/>
        </p:nvSpPr>
        <p:spPr>
          <a:xfrm>
            <a:off x="1152109" y="5463061"/>
            <a:ext cx="6965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타이틀 화면이 </a:t>
            </a:r>
            <a:r>
              <a:rPr lang="ko-KR" altLang="en-US" dirty="0" err="1"/>
              <a:t>출력되는순간</a:t>
            </a:r>
            <a:r>
              <a:rPr lang="ko-KR" altLang="en-US" dirty="0"/>
              <a:t> </a:t>
            </a:r>
            <a:r>
              <a:rPr lang="en-US" altLang="ko-KR" dirty="0"/>
              <a:t>BGM </a:t>
            </a:r>
            <a:r>
              <a:rPr lang="ko-KR" altLang="en-US" dirty="0"/>
              <a:t>출력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파일명 </a:t>
            </a:r>
            <a:r>
              <a:rPr lang="en-US" altLang="ko-KR" dirty="0">
                <a:solidFill>
                  <a:srgbClr val="FF0000"/>
                </a:solidFill>
              </a:rPr>
              <a:t>: 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전체 텍스트는 이미지 형태로 제작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E865C6-92A0-4953-BDDA-9762EFA14D8C}"/>
              </a:ext>
            </a:extLst>
          </p:cNvPr>
          <p:cNvSpPr/>
          <p:nvPr/>
        </p:nvSpPr>
        <p:spPr>
          <a:xfrm>
            <a:off x="7819940" y="2690597"/>
            <a:ext cx="1602297" cy="1775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305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로딩 화면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640BD2-E6F3-4640-8E7E-900ED8343AD7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E976BFD-1FCA-457A-AE91-75CCAD8F8CDB}"/>
              </a:ext>
            </a:extLst>
          </p:cNvPr>
          <p:cNvCxnSpPr>
            <a:cxnSpLocks/>
          </p:cNvCxnSpPr>
          <p:nvPr/>
        </p:nvCxnSpPr>
        <p:spPr>
          <a:xfrm flipH="1">
            <a:off x="1845578" y="2417758"/>
            <a:ext cx="96473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FF19B8B-C515-49E7-A67D-58AF4A08ED8A}"/>
              </a:ext>
            </a:extLst>
          </p:cNvPr>
          <p:cNvSpPr txBox="1"/>
          <p:nvPr/>
        </p:nvSpPr>
        <p:spPr>
          <a:xfrm>
            <a:off x="450908" y="2157051"/>
            <a:ext cx="136740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썸네일 화면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플레이어가 저장 할 때의 화면을 저장</a:t>
            </a:r>
            <a:endParaRPr lang="en-US" altLang="ko-KR" sz="11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71B854D-2DBA-41BB-B0AA-2D954EF1C73C}"/>
              </a:ext>
            </a:extLst>
          </p:cNvPr>
          <p:cNvCxnSpPr>
            <a:cxnSpLocks/>
          </p:cNvCxnSpPr>
          <p:nvPr/>
        </p:nvCxnSpPr>
        <p:spPr>
          <a:xfrm flipV="1">
            <a:off x="5798890" y="966004"/>
            <a:ext cx="394282" cy="950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AA1DE1-F0EC-4128-9770-28FE45879017}"/>
              </a:ext>
            </a:extLst>
          </p:cNvPr>
          <p:cNvSpPr txBox="1"/>
          <p:nvPr/>
        </p:nvSpPr>
        <p:spPr>
          <a:xfrm>
            <a:off x="5679346" y="133731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저장 날짜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년도</a:t>
            </a:r>
            <a:r>
              <a:rPr lang="en-US" altLang="ko-KR" sz="1100" dirty="0"/>
              <a:t>.</a:t>
            </a:r>
            <a:r>
              <a:rPr lang="ko-KR" altLang="en-US" sz="1100" dirty="0"/>
              <a:t>월</a:t>
            </a:r>
            <a:r>
              <a:rPr lang="en-US" altLang="ko-KR" sz="1100" dirty="0"/>
              <a:t>.</a:t>
            </a:r>
            <a:r>
              <a:rPr lang="ko-KR" altLang="en-US" sz="1100" dirty="0"/>
              <a:t>일</a:t>
            </a:r>
            <a:r>
              <a:rPr lang="en-US" altLang="ko-KR" sz="1100" dirty="0"/>
              <a:t>.</a:t>
            </a:r>
            <a:r>
              <a:rPr lang="ko-KR" altLang="en-US" sz="1100" dirty="0"/>
              <a:t>시간까지 출력</a:t>
            </a:r>
            <a:endParaRPr lang="en-US" altLang="ko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6A74E38-20AD-4E86-AB38-649709051F8D}"/>
              </a:ext>
            </a:extLst>
          </p:cNvPr>
          <p:cNvCxnSpPr>
            <a:cxnSpLocks/>
          </p:cNvCxnSpPr>
          <p:nvPr/>
        </p:nvCxnSpPr>
        <p:spPr>
          <a:xfrm flipV="1">
            <a:off x="7947171" y="707447"/>
            <a:ext cx="528855" cy="1144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D47165E-176D-4E8A-9B46-89F451C9B5BA}"/>
              </a:ext>
            </a:extLst>
          </p:cNvPr>
          <p:cNvSpPr/>
          <p:nvPr/>
        </p:nvSpPr>
        <p:spPr>
          <a:xfrm>
            <a:off x="4328717" y="1746950"/>
            <a:ext cx="1975609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ED29FF-F5D6-4201-8C01-4F9816BE455C}"/>
              </a:ext>
            </a:extLst>
          </p:cNvPr>
          <p:cNvSpPr/>
          <p:nvPr/>
        </p:nvSpPr>
        <p:spPr>
          <a:xfrm>
            <a:off x="6300129" y="1754104"/>
            <a:ext cx="2164363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7D1D9D-0A2A-4E53-882C-B06185373DCE}"/>
              </a:ext>
            </a:extLst>
          </p:cNvPr>
          <p:cNvSpPr txBox="1"/>
          <p:nvPr/>
        </p:nvSpPr>
        <p:spPr>
          <a:xfrm>
            <a:off x="8464492" y="23632"/>
            <a:ext cx="13674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플레이타임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신규 데이터로 세임을 시작 한 후 저장 할 때까지의 시간</a:t>
            </a:r>
            <a:endParaRPr lang="en-US" altLang="ko-KR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E5DDD2-84AC-43AB-9FE3-E2DF81ABF2EA}"/>
              </a:ext>
            </a:extLst>
          </p:cNvPr>
          <p:cNvSpPr/>
          <p:nvPr/>
        </p:nvSpPr>
        <p:spPr>
          <a:xfrm>
            <a:off x="4328717" y="2103330"/>
            <a:ext cx="2340531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CC21CD1-32AC-43FF-B1BD-E74A063FC9CA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6596893" y="2024891"/>
            <a:ext cx="3235004" cy="289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4D1A43-6ECA-4ACC-8FE9-5E7BFEA62F3C}"/>
              </a:ext>
            </a:extLst>
          </p:cNvPr>
          <p:cNvSpPr txBox="1"/>
          <p:nvPr/>
        </p:nvSpPr>
        <p:spPr>
          <a:xfrm>
            <a:off x="9831897" y="1640170"/>
            <a:ext cx="1575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저장 챕터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 하는 구간의 시나리오 챕터</a:t>
            </a:r>
            <a:endParaRPr lang="en-US" altLang="ko-KR" sz="11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146D9FD-4C56-4997-85B9-C91E6534E68E}"/>
              </a:ext>
            </a:extLst>
          </p:cNvPr>
          <p:cNvCxnSpPr>
            <a:cxnSpLocks/>
          </p:cNvCxnSpPr>
          <p:nvPr/>
        </p:nvCxnSpPr>
        <p:spPr>
          <a:xfrm>
            <a:off x="6608425" y="2665715"/>
            <a:ext cx="3382863" cy="182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E60BDD5-705A-4914-AEBD-32FDBFFEF378}"/>
              </a:ext>
            </a:extLst>
          </p:cNvPr>
          <p:cNvSpPr txBox="1"/>
          <p:nvPr/>
        </p:nvSpPr>
        <p:spPr>
          <a:xfrm>
            <a:off x="10032183" y="2595556"/>
            <a:ext cx="15750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소지 골드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 할 때의 주인공이 보유하고 있는 골드 양</a:t>
            </a:r>
            <a:endParaRPr lang="en-US" altLang="ko-KR" sz="11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CFF0C72-DD4F-41CF-A435-51AE8E3C722A}"/>
              </a:ext>
            </a:extLst>
          </p:cNvPr>
          <p:cNvSpPr/>
          <p:nvPr/>
        </p:nvSpPr>
        <p:spPr>
          <a:xfrm>
            <a:off x="4328717" y="2448530"/>
            <a:ext cx="2340531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83A278-D00C-4C21-A5B2-0B1F121E17FB}"/>
              </a:ext>
            </a:extLst>
          </p:cNvPr>
          <p:cNvCxnSpPr>
            <a:cxnSpLocks/>
          </p:cNvCxnSpPr>
          <p:nvPr/>
        </p:nvCxnSpPr>
        <p:spPr>
          <a:xfrm>
            <a:off x="7046751" y="3793960"/>
            <a:ext cx="2944537" cy="267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49EB69E-C3B4-4FBE-9A9C-07F285899030}"/>
              </a:ext>
            </a:extLst>
          </p:cNvPr>
          <p:cNvSpPr txBox="1"/>
          <p:nvPr/>
        </p:nvSpPr>
        <p:spPr>
          <a:xfrm>
            <a:off x="10032183" y="3851393"/>
            <a:ext cx="1575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빈 데이터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선택시</a:t>
            </a:r>
            <a:r>
              <a:rPr lang="ko-KR" altLang="en-US" sz="1100" dirty="0"/>
              <a:t> 시나리오를 처음부터 시작함</a:t>
            </a:r>
            <a:endParaRPr lang="en-US" altLang="ko-KR" sz="11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AA422B8-C2C7-4971-833F-E0846A4D2A21}"/>
              </a:ext>
            </a:extLst>
          </p:cNvPr>
          <p:cNvCxnSpPr>
            <a:cxnSpLocks/>
          </p:cNvCxnSpPr>
          <p:nvPr/>
        </p:nvCxnSpPr>
        <p:spPr>
          <a:xfrm flipV="1">
            <a:off x="9224044" y="829678"/>
            <a:ext cx="1395369" cy="990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CBB2A39-0410-449D-86CD-D500037E4E90}"/>
              </a:ext>
            </a:extLst>
          </p:cNvPr>
          <p:cNvSpPr txBox="1"/>
          <p:nvPr/>
        </p:nvSpPr>
        <p:spPr>
          <a:xfrm>
            <a:off x="10616968" y="215056"/>
            <a:ext cx="15750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스크롤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</a:t>
            </a:r>
            <a:r>
              <a:rPr lang="ko-KR" altLang="en-US" sz="1100" dirty="0" err="1"/>
              <a:t>휠로</a:t>
            </a:r>
            <a:r>
              <a:rPr lang="ko-KR" altLang="en-US" sz="1100" dirty="0"/>
              <a:t> 위</a:t>
            </a:r>
            <a:r>
              <a:rPr lang="en-US" altLang="ko-KR" sz="1100" dirty="0"/>
              <a:t>/</a:t>
            </a:r>
            <a:r>
              <a:rPr lang="ko-KR" altLang="en-US" sz="1100" dirty="0"/>
              <a:t>아래 움직임 가능</a:t>
            </a:r>
            <a:r>
              <a:rPr lang="en-US" altLang="ko-KR" sz="1100" dirty="0"/>
              <a:t>, </a:t>
            </a:r>
            <a:r>
              <a:rPr lang="ko-KR" altLang="en-US" sz="1100" dirty="0"/>
              <a:t>마우스 </a:t>
            </a:r>
            <a:r>
              <a:rPr lang="ko-KR" altLang="en-US" sz="1100" dirty="0" err="1"/>
              <a:t>좌클릭</a:t>
            </a:r>
            <a:r>
              <a:rPr lang="ko-KR" altLang="en-US" sz="1100" dirty="0"/>
              <a:t> 드래그로 움직임 가능</a:t>
            </a:r>
            <a:endParaRPr lang="en-US" altLang="ko-KR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21D2CA-E10E-4E3F-84E3-D569EE6A2C87}"/>
              </a:ext>
            </a:extLst>
          </p:cNvPr>
          <p:cNvSpPr txBox="1"/>
          <p:nvPr/>
        </p:nvSpPr>
        <p:spPr>
          <a:xfrm>
            <a:off x="1152109" y="5463061"/>
            <a:ext cx="6965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NO DATA </a:t>
            </a:r>
            <a:r>
              <a:rPr lang="ko-KR" altLang="en-US" dirty="0"/>
              <a:t>파일 </a:t>
            </a:r>
            <a:r>
              <a:rPr lang="ko-KR" altLang="en-US" dirty="0" err="1"/>
              <a:t>선택시</a:t>
            </a:r>
            <a:r>
              <a:rPr lang="ko-KR" altLang="en-US" dirty="0"/>
              <a:t> 팝업 출력 후 시나리오 처음부터 시작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텍스트 폰트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66E9D4-E72D-4AF7-B0F7-0C17308D030D}"/>
              </a:ext>
            </a:extLst>
          </p:cNvPr>
          <p:cNvSpPr txBox="1"/>
          <p:nvPr/>
        </p:nvSpPr>
        <p:spPr>
          <a:xfrm>
            <a:off x="700040" y="934287"/>
            <a:ext cx="14395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뒤로가기</a:t>
            </a:r>
            <a:r>
              <a:rPr lang="ko-KR" altLang="en-US" sz="1100" dirty="0"/>
              <a:t>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이전화면으로 </a:t>
            </a:r>
            <a:r>
              <a:rPr lang="ko-KR" altLang="en-US" sz="1100" dirty="0" err="1"/>
              <a:t>돌아감</a:t>
            </a:r>
            <a:endParaRPr lang="en-US" altLang="ko-KR" sz="1100" dirty="0"/>
          </a:p>
          <a:p>
            <a:endParaRPr lang="en-US" altLang="ko-KR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C4672A-F40B-4AE3-B392-EC1DE90D8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E91296D-27A7-484F-908B-4BC9D44D6D7F}"/>
              </a:ext>
            </a:extLst>
          </p:cNvPr>
          <p:cNvCxnSpPr>
            <a:cxnSpLocks/>
          </p:cNvCxnSpPr>
          <p:nvPr/>
        </p:nvCxnSpPr>
        <p:spPr>
          <a:xfrm flipV="1">
            <a:off x="3470116" y="805685"/>
            <a:ext cx="574775" cy="581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C2D4CCE-41DC-4F36-BE5F-A1E3D4463872}"/>
              </a:ext>
            </a:extLst>
          </p:cNvPr>
          <p:cNvSpPr txBox="1"/>
          <p:nvPr/>
        </p:nvSpPr>
        <p:spPr>
          <a:xfrm>
            <a:off x="3841807" y="335178"/>
            <a:ext cx="9511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제목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F61D996-8B75-4BBD-90DA-649AFD9EDA59}"/>
              </a:ext>
            </a:extLst>
          </p:cNvPr>
          <p:cNvCxnSpPr>
            <a:cxnSpLocks/>
          </p:cNvCxnSpPr>
          <p:nvPr/>
        </p:nvCxnSpPr>
        <p:spPr>
          <a:xfrm flipH="1" flipV="1">
            <a:off x="1961927" y="1379409"/>
            <a:ext cx="587980" cy="90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EE81941-78A5-4F11-9FFF-10AE2BAE355C}"/>
              </a:ext>
            </a:extLst>
          </p:cNvPr>
          <p:cNvSpPr/>
          <p:nvPr/>
        </p:nvSpPr>
        <p:spPr>
          <a:xfrm>
            <a:off x="7933892" y="2585423"/>
            <a:ext cx="727741" cy="2321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6289B04-8CB6-40F6-A744-21E043B7319C}"/>
              </a:ext>
            </a:extLst>
          </p:cNvPr>
          <p:cNvSpPr/>
          <p:nvPr/>
        </p:nvSpPr>
        <p:spPr>
          <a:xfrm>
            <a:off x="7887746" y="2517185"/>
            <a:ext cx="773887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919FD1-DB63-4D9C-8071-2C739892F859}"/>
              </a:ext>
            </a:extLst>
          </p:cNvPr>
          <p:cNvCxnSpPr>
            <a:cxnSpLocks/>
          </p:cNvCxnSpPr>
          <p:nvPr/>
        </p:nvCxnSpPr>
        <p:spPr>
          <a:xfrm>
            <a:off x="8005805" y="2784531"/>
            <a:ext cx="358017" cy="435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42FCE74-2D63-4E2E-98F1-7AD85B83AE8B}"/>
              </a:ext>
            </a:extLst>
          </p:cNvPr>
          <p:cNvSpPr txBox="1"/>
          <p:nvPr/>
        </p:nvSpPr>
        <p:spPr>
          <a:xfrm>
            <a:off x="8492590" y="3180897"/>
            <a:ext cx="15750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삭제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저장된 정보 삭제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390429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새로하기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새로운 이야기를 시작하겠습니까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666F08-3979-435D-A76F-8F2449655986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707B941-D2C2-4EB1-85B5-1188DFECF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9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덮어쓰기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저장되어 있는 파일에 덮어씌웁니다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11700D-A3E8-4F80-9904-A4A767754B9D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플레이 도중 덮어쓰기 또한 동일 팝업 출력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74638-7F66-4F98-8BA1-2EE2F60B461D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4D3C6CF-17CD-4D03-82FD-025A40BF1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44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삭제하기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선택된 정보를 </a:t>
            </a:r>
            <a:r>
              <a:rPr lang="ko-KR" altLang="en-US" dirty="0" err="1"/>
              <a:t>삭제하시겠습니까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74638-7F66-4F98-8BA1-2EE2F60B461D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4D3C6CF-17CD-4D03-82FD-025A40BF1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45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대화 진행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(1)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6328487" y="1441599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C5D141D-1833-4F9A-9D3E-97C493151F9F}"/>
              </a:ext>
            </a:extLst>
          </p:cNvPr>
          <p:cNvCxnSpPr>
            <a:cxnSpLocks/>
          </p:cNvCxnSpPr>
          <p:nvPr/>
        </p:nvCxnSpPr>
        <p:spPr>
          <a:xfrm flipV="1">
            <a:off x="8873453" y="3015840"/>
            <a:ext cx="927685" cy="592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9A4D7D7-C2B2-4A4A-B769-5A0647EDE791}"/>
              </a:ext>
            </a:extLst>
          </p:cNvPr>
          <p:cNvSpPr txBox="1"/>
          <p:nvPr/>
        </p:nvSpPr>
        <p:spPr>
          <a:xfrm>
            <a:off x="9694878" y="2452705"/>
            <a:ext cx="2119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박스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모든 텍스트 박스 통일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특정 독백 </a:t>
            </a:r>
            <a:r>
              <a:rPr lang="ko-KR" altLang="en-US" sz="1100" dirty="0" err="1"/>
              <a:t>연출시</a:t>
            </a:r>
            <a:r>
              <a:rPr lang="ko-KR" altLang="en-US" sz="1100" dirty="0"/>
              <a:t> 따로 설명 </a:t>
            </a:r>
            <a:r>
              <a:rPr lang="en-US" altLang="ko-KR" sz="1100" dirty="0"/>
              <a:t>ex) monologue 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754830-85E8-43ED-A536-226899B3098A}"/>
              </a:ext>
            </a:extLst>
          </p:cNvPr>
          <p:cNvCxnSpPr>
            <a:cxnSpLocks/>
          </p:cNvCxnSpPr>
          <p:nvPr/>
        </p:nvCxnSpPr>
        <p:spPr>
          <a:xfrm>
            <a:off x="8882890" y="4176121"/>
            <a:ext cx="869314" cy="194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66FDE4-04DB-4EC0-8BEC-6B2F2B59AD92}"/>
              </a:ext>
            </a:extLst>
          </p:cNvPr>
          <p:cNvSpPr txBox="1"/>
          <p:nvPr/>
        </p:nvSpPr>
        <p:spPr>
          <a:xfrm>
            <a:off x="9801138" y="4068659"/>
            <a:ext cx="2119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출력 범위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이름과 시스템 버튼 사이 공간에서 텍스트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한글자씩</a:t>
            </a:r>
            <a:r>
              <a:rPr lang="ko-KR" altLang="en-US" sz="1100" dirty="0"/>
              <a:t> 출력</a:t>
            </a:r>
            <a:r>
              <a:rPr lang="en-US" altLang="ko-KR" sz="1100" dirty="0"/>
              <a:t>, </a:t>
            </a:r>
            <a:r>
              <a:rPr lang="ko-KR" altLang="en-US" sz="1100" dirty="0"/>
              <a:t>마우스 </a:t>
            </a:r>
            <a:r>
              <a:rPr lang="ko-KR" altLang="en-US" sz="1100" dirty="0" err="1"/>
              <a:t>좌클릭</a:t>
            </a:r>
            <a:r>
              <a:rPr lang="ko-KR" altLang="en-US" sz="1100" dirty="0"/>
              <a:t> 및 </a:t>
            </a:r>
            <a:r>
              <a:rPr lang="en-US" altLang="ko-KR" sz="1100" dirty="0"/>
              <a:t>Enter</a:t>
            </a:r>
            <a:r>
              <a:rPr lang="ko-KR" altLang="en-US" sz="1100" dirty="0"/>
              <a:t>버튼으로 전체 텍스트 출력</a:t>
            </a:r>
            <a:endParaRPr lang="en-US" altLang="ko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FA41451-C77B-4580-BDD6-18F13C2B3729}"/>
              </a:ext>
            </a:extLst>
          </p:cNvPr>
          <p:cNvCxnSpPr>
            <a:cxnSpLocks/>
          </p:cNvCxnSpPr>
          <p:nvPr/>
        </p:nvCxnSpPr>
        <p:spPr>
          <a:xfrm flipH="1" flipV="1">
            <a:off x="2026113" y="3217676"/>
            <a:ext cx="807786" cy="349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710C90B-6AC8-4C21-B3FF-2837A7C07E7C}"/>
              </a:ext>
            </a:extLst>
          </p:cNvPr>
          <p:cNvSpPr txBox="1"/>
          <p:nvPr/>
        </p:nvSpPr>
        <p:spPr>
          <a:xfrm>
            <a:off x="349713" y="2866761"/>
            <a:ext cx="21196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이름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시나리오 테이블 참조</a:t>
            </a:r>
            <a:endParaRPr lang="en-US" altLang="ko-KR" sz="11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5C696E2-945D-4020-9B6B-D8EFC4A1C34B}"/>
              </a:ext>
            </a:extLst>
          </p:cNvPr>
          <p:cNvSpPr/>
          <p:nvPr/>
        </p:nvSpPr>
        <p:spPr>
          <a:xfrm>
            <a:off x="3272757" y="1556535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9637CCB-DD81-4353-A1CC-DE9EC1CE73EE}"/>
              </a:ext>
            </a:extLst>
          </p:cNvPr>
          <p:cNvSpPr/>
          <p:nvPr/>
        </p:nvSpPr>
        <p:spPr>
          <a:xfrm>
            <a:off x="6675931" y="1278032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1543257-08D1-4F65-BD5E-A49450166918}"/>
              </a:ext>
            </a:extLst>
          </p:cNvPr>
          <p:cNvSpPr/>
          <p:nvPr/>
        </p:nvSpPr>
        <p:spPr>
          <a:xfrm>
            <a:off x="8070211" y="1656823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0F67F78-B7DB-4E55-B7CF-85A3E592087B}"/>
              </a:ext>
            </a:extLst>
          </p:cNvPr>
          <p:cNvCxnSpPr>
            <a:cxnSpLocks/>
          </p:cNvCxnSpPr>
          <p:nvPr/>
        </p:nvCxnSpPr>
        <p:spPr>
          <a:xfrm flipH="1">
            <a:off x="2084662" y="4445592"/>
            <a:ext cx="749237" cy="60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4FA2B0-8F0F-49BA-BA2D-661A03694461}"/>
              </a:ext>
            </a:extLst>
          </p:cNvPr>
          <p:cNvSpPr txBox="1"/>
          <p:nvPr/>
        </p:nvSpPr>
        <p:spPr>
          <a:xfrm>
            <a:off x="-23073" y="3981470"/>
            <a:ext cx="211961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오토 출력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한글자씩</a:t>
            </a:r>
            <a:r>
              <a:rPr lang="ko-KR" altLang="en-US" sz="1100" dirty="0"/>
              <a:t> 출력되는 텍스트가 전부 출력된 후 플레이어가 조작을 하지 않아도 다음 대화 스크립트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On/off </a:t>
            </a:r>
            <a:r>
              <a:rPr lang="ko-KR" altLang="en-US" sz="1100" dirty="0"/>
              <a:t>기능</a:t>
            </a:r>
            <a:endParaRPr lang="en-US" altLang="ko-KR" sz="11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8170C07-4FD8-4A29-8A9E-A37FAF2F41B0}"/>
              </a:ext>
            </a:extLst>
          </p:cNvPr>
          <p:cNvCxnSpPr>
            <a:cxnSpLocks/>
          </p:cNvCxnSpPr>
          <p:nvPr/>
        </p:nvCxnSpPr>
        <p:spPr>
          <a:xfrm flipH="1">
            <a:off x="2833899" y="4480724"/>
            <a:ext cx="563384" cy="701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5878865-50BE-4900-BDBA-7E3567B0BC8B}"/>
              </a:ext>
            </a:extLst>
          </p:cNvPr>
          <p:cNvSpPr txBox="1"/>
          <p:nvPr/>
        </p:nvSpPr>
        <p:spPr>
          <a:xfrm>
            <a:off x="2026113" y="5243331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로그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로그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0CA2C7D-1ABC-4010-84A6-B4264CE07164}"/>
              </a:ext>
            </a:extLst>
          </p:cNvPr>
          <p:cNvCxnSpPr>
            <a:cxnSpLocks/>
          </p:cNvCxnSpPr>
          <p:nvPr/>
        </p:nvCxnSpPr>
        <p:spPr>
          <a:xfrm>
            <a:off x="4104146" y="4422787"/>
            <a:ext cx="127564" cy="797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DA8B78F-6C67-415F-95FF-7463AAC4F9B5}"/>
              </a:ext>
            </a:extLst>
          </p:cNvPr>
          <p:cNvSpPr txBox="1"/>
          <p:nvPr/>
        </p:nvSpPr>
        <p:spPr>
          <a:xfrm>
            <a:off x="3496810" y="5266185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EB9AD73-7756-4724-9DF5-93E941646DB5}"/>
              </a:ext>
            </a:extLst>
          </p:cNvPr>
          <p:cNvCxnSpPr>
            <a:cxnSpLocks/>
          </p:cNvCxnSpPr>
          <p:nvPr/>
        </p:nvCxnSpPr>
        <p:spPr>
          <a:xfrm>
            <a:off x="4652027" y="4421864"/>
            <a:ext cx="767262" cy="798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A62E8E1-DBE0-426B-9520-3FA62CD53B1D}"/>
              </a:ext>
            </a:extLst>
          </p:cNvPr>
          <p:cNvSpPr txBox="1"/>
          <p:nvPr/>
        </p:nvSpPr>
        <p:spPr>
          <a:xfrm>
            <a:off x="5237941" y="5266185"/>
            <a:ext cx="211961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</a:t>
            </a:r>
            <a:r>
              <a:rPr lang="ko-KR" altLang="en-US" sz="1100" dirty="0" err="1"/>
              <a:t>스킵</a:t>
            </a:r>
            <a:r>
              <a:rPr lang="ko-KR" altLang="en-US" sz="1100" dirty="0"/>
              <a:t>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모든 텍스트가 </a:t>
            </a:r>
            <a:r>
              <a:rPr lang="en-US" altLang="ko-KR" sz="1100" dirty="0"/>
              <a:t>10</a:t>
            </a:r>
            <a:r>
              <a:rPr lang="ko-KR" altLang="en-US" sz="1100" dirty="0"/>
              <a:t>배속으로 오토 출력</a:t>
            </a:r>
            <a:endParaRPr lang="en-US" altLang="ko-KR" sz="11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0329879-E314-4F3D-9CDD-374C65871C33}"/>
              </a:ext>
            </a:extLst>
          </p:cNvPr>
          <p:cNvCxnSpPr>
            <a:cxnSpLocks/>
          </p:cNvCxnSpPr>
          <p:nvPr/>
        </p:nvCxnSpPr>
        <p:spPr>
          <a:xfrm>
            <a:off x="5181579" y="4439658"/>
            <a:ext cx="2778713" cy="780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1B1C6E7-045D-43CA-A4FD-EB2A7829F8C7}"/>
              </a:ext>
            </a:extLst>
          </p:cNvPr>
          <p:cNvSpPr txBox="1"/>
          <p:nvPr/>
        </p:nvSpPr>
        <p:spPr>
          <a:xfrm>
            <a:off x="7406493" y="5273230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숨기기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텍스트창 비활성화</a:t>
            </a:r>
            <a:endParaRPr lang="en-US" altLang="ko-KR" sz="11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816FF2C-90DC-4DE2-A2E7-6A7BD94B4C91}"/>
              </a:ext>
            </a:extLst>
          </p:cNvPr>
          <p:cNvSpPr/>
          <p:nvPr/>
        </p:nvSpPr>
        <p:spPr>
          <a:xfrm>
            <a:off x="8948255" y="1342260"/>
            <a:ext cx="366319" cy="297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7BD13BE-84C1-4AA4-A04D-83E904264214}"/>
              </a:ext>
            </a:extLst>
          </p:cNvPr>
          <p:cNvCxnSpPr>
            <a:cxnSpLocks/>
          </p:cNvCxnSpPr>
          <p:nvPr/>
        </p:nvCxnSpPr>
        <p:spPr>
          <a:xfrm flipV="1">
            <a:off x="9131414" y="919191"/>
            <a:ext cx="927685" cy="592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DCFD80B-E47B-4CF5-BD3C-E1D865A0632F}"/>
              </a:ext>
            </a:extLst>
          </p:cNvPr>
          <p:cNvSpPr txBox="1"/>
          <p:nvPr/>
        </p:nvSpPr>
        <p:spPr>
          <a:xfrm>
            <a:off x="10072382" y="687571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FCA3241-C28F-4835-9B7A-B8472D9FC535}"/>
              </a:ext>
            </a:extLst>
          </p:cNvPr>
          <p:cNvSpPr/>
          <p:nvPr/>
        </p:nvSpPr>
        <p:spPr>
          <a:xfrm>
            <a:off x="4441272" y="152204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A80EA22-5556-4D9D-83A9-F4083210DFC0}"/>
              </a:ext>
            </a:extLst>
          </p:cNvPr>
          <p:cNvSpPr/>
          <p:nvPr/>
        </p:nvSpPr>
        <p:spPr>
          <a:xfrm>
            <a:off x="4767842" y="1352769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CB9AE1-76A1-44D5-830D-753DD26CF0E0}"/>
              </a:ext>
            </a:extLst>
          </p:cNvPr>
          <p:cNvSpPr/>
          <p:nvPr/>
        </p:nvSpPr>
        <p:spPr>
          <a:xfrm>
            <a:off x="2745996" y="3764499"/>
            <a:ext cx="6314114" cy="467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862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대화 진행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(2)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9637CCB-DD81-4353-A1CC-DE9EC1CE73EE}"/>
              </a:ext>
            </a:extLst>
          </p:cNvPr>
          <p:cNvSpPr/>
          <p:nvPr/>
        </p:nvSpPr>
        <p:spPr>
          <a:xfrm>
            <a:off x="5766733" y="1262560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1543257-08D1-4F65-BD5E-A49450166918}"/>
              </a:ext>
            </a:extLst>
          </p:cNvPr>
          <p:cNvSpPr/>
          <p:nvPr/>
        </p:nvSpPr>
        <p:spPr>
          <a:xfrm>
            <a:off x="8070211" y="1656823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94413C-49F8-4B72-A132-54EC036862B3}"/>
              </a:ext>
            </a:extLst>
          </p:cNvPr>
          <p:cNvSpPr txBox="1"/>
          <p:nvPr/>
        </p:nvSpPr>
        <p:spPr>
          <a:xfrm>
            <a:off x="1152108" y="5463061"/>
            <a:ext cx="9292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캐릭터 배치 위치</a:t>
            </a:r>
            <a:r>
              <a:rPr lang="en-US" altLang="ko-KR" dirty="0"/>
              <a:t>(</a:t>
            </a:r>
            <a:r>
              <a:rPr lang="ko-KR" altLang="en-US" dirty="0"/>
              <a:t>대화 테이블 참고</a:t>
            </a:r>
            <a:r>
              <a:rPr lang="en-US" altLang="ko-KR" dirty="0"/>
              <a:t>) – </a:t>
            </a:r>
            <a:r>
              <a:rPr lang="ko-KR" altLang="en-US" dirty="0"/>
              <a:t>좌측</a:t>
            </a:r>
            <a:r>
              <a:rPr lang="en-US" altLang="ko-KR" dirty="0"/>
              <a:t>/ </a:t>
            </a:r>
            <a:r>
              <a:rPr lang="ko-KR" altLang="en-US" dirty="0"/>
              <a:t>가운데 </a:t>
            </a:r>
            <a:r>
              <a:rPr lang="en-US" altLang="ko-KR" dirty="0"/>
              <a:t>/ </a:t>
            </a:r>
            <a:r>
              <a:rPr lang="ko-KR" altLang="en-US" dirty="0"/>
              <a:t>우측 에 캐릭터 배치 예정</a:t>
            </a:r>
            <a:endParaRPr lang="en-US" altLang="ko-KR" dirty="0"/>
          </a:p>
          <a:p>
            <a:r>
              <a:rPr lang="en-US" altLang="ko-KR" dirty="0"/>
              <a:t>(4</a:t>
            </a:r>
            <a:r>
              <a:rPr lang="ko-KR" altLang="en-US" dirty="0"/>
              <a:t>캐릭터 이상의 </a:t>
            </a:r>
            <a:r>
              <a:rPr lang="ko-KR" altLang="en-US" dirty="0" err="1"/>
              <a:t>배치시</a:t>
            </a:r>
            <a:r>
              <a:rPr lang="ko-KR" altLang="en-US" dirty="0"/>
              <a:t> 따로 설명 하겠음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ESC</a:t>
            </a:r>
            <a:r>
              <a:rPr lang="ko-KR" altLang="en-US" dirty="0"/>
              <a:t>로 일시정지 </a:t>
            </a:r>
            <a:r>
              <a:rPr lang="en-US" altLang="ko-KR" dirty="0"/>
              <a:t>UI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D2FA452-0207-48AC-95B5-4569329C1312}"/>
              </a:ext>
            </a:extLst>
          </p:cNvPr>
          <p:cNvSpPr/>
          <p:nvPr/>
        </p:nvSpPr>
        <p:spPr>
          <a:xfrm>
            <a:off x="3289882" y="1606114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C68A66B-6C9A-441D-A64E-870558AF1FBC}"/>
              </a:ext>
            </a:extLst>
          </p:cNvPr>
          <p:cNvSpPr/>
          <p:nvPr/>
        </p:nvSpPr>
        <p:spPr>
          <a:xfrm>
            <a:off x="1152108" y="5744362"/>
            <a:ext cx="332743" cy="32926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81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일시정지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A3A931-5516-424B-ACA1-CFAC9EF40730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8E99CA0-C68F-4A22-83F4-65C6A014B03A}"/>
              </a:ext>
            </a:extLst>
          </p:cNvPr>
          <p:cNvSpPr/>
          <p:nvPr/>
        </p:nvSpPr>
        <p:spPr>
          <a:xfrm>
            <a:off x="4788672" y="1501894"/>
            <a:ext cx="2080020" cy="28354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6DE1351-5605-48CF-93D5-64E2A5442ED4}"/>
              </a:ext>
            </a:extLst>
          </p:cNvPr>
          <p:cNvSpPr/>
          <p:nvPr/>
        </p:nvSpPr>
        <p:spPr>
          <a:xfrm>
            <a:off x="5042686" y="184557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계속하기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7887E67-E990-44C7-8386-892FEFE8FCE3}"/>
              </a:ext>
            </a:extLst>
          </p:cNvPr>
          <p:cNvSpPr/>
          <p:nvPr/>
        </p:nvSpPr>
        <p:spPr>
          <a:xfrm>
            <a:off x="5042686" y="2703473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옵션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FD56A9C-48B6-447D-BF30-383A154DE7B9}"/>
              </a:ext>
            </a:extLst>
          </p:cNvPr>
          <p:cNvSpPr/>
          <p:nvPr/>
        </p:nvSpPr>
        <p:spPr>
          <a:xfrm>
            <a:off x="5042686" y="348182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8AA128-8B6D-4C3B-95CF-CA4BF376F786}"/>
              </a:ext>
            </a:extLst>
          </p:cNvPr>
          <p:cNvSpPr txBox="1"/>
          <p:nvPr/>
        </p:nvSpPr>
        <p:spPr>
          <a:xfrm>
            <a:off x="1152108" y="5463061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진입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 </a:t>
            </a:r>
            <a:r>
              <a:rPr lang="ko-KR" altLang="en-US" dirty="0"/>
              <a:t>재입력시 일시정지 해제</a:t>
            </a:r>
            <a:r>
              <a:rPr lang="en-US" altLang="ko-KR" dirty="0"/>
              <a:t>(</a:t>
            </a:r>
            <a:r>
              <a:rPr lang="ko-KR" altLang="en-US" dirty="0"/>
              <a:t>계속하기 버튼과 동일 기능</a:t>
            </a:r>
            <a:r>
              <a:rPr lang="en-US" altLang="ko-KR" dirty="0"/>
              <a:t>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06685A4-4D9A-41C9-8915-61F6F90C0317}"/>
              </a:ext>
            </a:extLst>
          </p:cNvPr>
          <p:cNvCxnSpPr>
            <a:cxnSpLocks/>
          </p:cNvCxnSpPr>
          <p:nvPr/>
        </p:nvCxnSpPr>
        <p:spPr>
          <a:xfrm flipV="1">
            <a:off x="6509495" y="1730601"/>
            <a:ext cx="642976" cy="269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365A7-1435-4179-8265-5EA754D19433}"/>
              </a:ext>
            </a:extLst>
          </p:cNvPr>
          <p:cNvSpPr txBox="1"/>
          <p:nvPr/>
        </p:nvSpPr>
        <p:spPr>
          <a:xfrm>
            <a:off x="7181204" y="1385355"/>
            <a:ext cx="255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계속하기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일시정지 해제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6B8AA41-320B-4DB0-8A6F-DF2A0755B970}"/>
              </a:ext>
            </a:extLst>
          </p:cNvPr>
          <p:cNvCxnSpPr>
            <a:cxnSpLocks/>
          </p:cNvCxnSpPr>
          <p:nvPr/>
        </p:nvCxnSpPr>
        <p:spPr>
          <a:xfrm flipV="1">
            <a:off x="6376647" y="2782368"/>
            <a:ext cx="650984" cy="179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6D4B57-0C8A-4F7A-8CFC-DB16A7E38231}"/>
              </a:ext>
            </a:extLst>
          </p:cNvPr>
          <p:cNvSpPr txBox="1"/>
          <p:nvPr/>
        </p:nvSpPr>
        <p:spPr>
          <a:xfrm>
            <a:off x="7090904" y="2450273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AACC566-230C-4C7A-BBC1-2579BF95B03A}"/>
              </a:ext>
            </a:extLst>
          </p:cNvPr>
          <p:cNvCxnSpPr>
            <a:cxnSpLocks/>
          </p:cNvCxnSpPr>
          <p:nvPr/>
        </p:nvCxnSpPr>
        <p:spPr>
          <a:xfrm flipV="1">
            <a:off x="6458859" y="3796557"/>
            <a:ext cx="525709" cy="1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6CE0FC3-A063-46A5-A2DF-19EB2E18C8B5}"/>
              </a:ext>
            </a:extLst>
          </p:cNvPr>
          <p:cNvSpPr txBox="1"/>
          <p:nvPr/>
        </p:nvSpPr>
        <p:spPr>
          <a:xfrm>
            <a:off x="7006975" y="3499028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타이틀로 이동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시작화면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154624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낮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4009" y="3192989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2544009" y="3749126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BB00707-BE47-42C6-9F73-15556AA1E371}"/>
              </a:ext>
            </a:extLst>
          </p:cNvPr>
          <p:cNvCxnSpPr>
            <a:cxnSpLocks/>
          </p:cNvCxnSpPr>
          <p:nvPr/>
        </p:nvCxnSpPr>
        <p:spPr>
          <a:xfrm flipH="1">
            <a:off x="1705833" y="1586642"/>
            <a:ext cx="761882" cy="569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BE9A0470-C95B-49E7-AF83-35AD7616E17D}"/>
              </a:ext>
            </a:extLst>
          </p:cNvPr>
          <p:cNvSpPr/>
          <p:nvPr/>
        </p:nvSpPr>
        <p:spPr>
          <a:xfrm>
            <a:off x="2338176" y="1166069"/>
            <a:ext cx="1000641" cy="17532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42CF3F-6F17-4ED5-84D7-4EECD7AE05FF}"/>
              </a:ext>
            </a:extLst>
          </p:cNvPr>
          <p:cNvSpPr txBox="1"/>
          <p:nvPr/>
        </p:nvSpPr>
        <p:spPr>
          <a:xfrm>
            <a:off x="415185" y="3672002"/>
            <a:ext cx="211104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카테고리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이동 하는 지역의 카테고리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버튼 형식으로 마우스 클릭 시 지도가 바뀐다</a:t>
            </a:r>
            <a:r>
              <a:rPr lang="en-US" altLang="ko-KR" sz="1100" dirty="0"/>
              <a:t>.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7CF63F7-6429-4E8B-A831-D6C04DF74F84}"/>
              </a:ext>
            </a:extLst>
          </p:cNvPr>
          <p:cNvCxnSpPr>
            <a:cxnSpLocks/>
          </p:cNvCxnSpPr>
          <p:nvPr/>
        </p:nvCxnSpPr>
        <p:spPr>
          <a:xfrm flipH="1">
            <a:off x="1199484" y="2517604"/>
            <a:ext cx="1268231" cy="1147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780FE18-5BF4-4CF8-A276-E55D29920B5A}"/>
              </a:ext>
            </a:extLst>
          </p:cNvPr>
          <p:cNvSpPr txBox="1"/>
          <p:nvPr/>
        </p:nvSpPr>
        <p:spPr>
          <a:xfrm>
            <a:off x="124914" y="2063609"/>
            <a:ext cx="188985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선택하고 있는 지역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선택되어 있는 지역은 버튼 색을 다르게 한다</a:t>
            </a:r>
            <a:r>
              <a:rPr lang="en-US" altLang="ko-KR" sz="1100" dirty="0"/>
              <a:t>.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5E0395B-78FE-4D76-8D29-053221D3ACCE}"/>
              </a:ext>
            </a:extLst>
          </p:cNvPr>
          <p:cNvSpPr/>
          <p:nvPr/>
        </p:nvSpPr>
        <p:spPr>
          <a:xfrm>
            <a:off x="2373252" y="3069209"/>
            <a:ext cx="905813" cy="11135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FF1F4D0-71B5-483F-A06B-916E3108B638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3173146" y="943916"/>
            <a:ext cx="1201448" cy="2506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6619F93-AB48-4E0A-B06F-55D2CF13BC0C}"/>
              </a:ext>
            </a:extLst>
          </p:cNvPr>
          <p:cNvSpPr txBox="1"/>
          <p:nvPr/>
        </p:nvSpPr>
        <p:spPr>
          <a:xfrm>
            <a:off x="4336555" y="88854"/>
            <a:ext cx="420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현재 날씨와 시간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날씨와 시간을 표시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날씨에는</a:t>
            </a:r>
            <a:r>
              <a:rPr lang="en-US" altLang="ko-KR" sz="1100" dirty="0"/>
              <a:t>[</a:t>
            </a:r>
            <a:r>
              <a:rPr lang="ko-KR" altLang="en-US" sz="1100" dirty="0"/>
              <a:t>화창</a:t>
            </a:r>
            <a:r>
              <a:rPr lang="en-US" altLang="ko-KR" sz="1100" dirty="0"/>
              <a:t>],[</a:t>
            </a:r>
            <a:r>
              <a:rPr lang="ko-KR" altLang="en-US" sz="1100" dirty="0" err="1"/>
              <a:t>비옴</a:t>
            </a:r>
            <a:r>
              <a:rPr lang="en-US" altLang="ko-KR" sz="1100" dirty="0"/>
              <a:t>],[</a:t>
            </a:r>
            <a:r>
              <a:rPr lang="ko-KR" altLang="en-US" sz="1100" dirty="0"/>
              <a:t>흐림</a:t>
            </a:r>
            <a:r>
              <a:rPr lang="en-US" altLang="ko-KR" sz="1100" dirty="0"/>
              <a:t>] 3</a:t>
            </a:r>
            <a:r>
              <a:rPr lang="ko-KR" altLang="en-US" sz="1100" dirty="0"/>
              <a:t>가지 상태가 있음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시간에는</a:t>
            </a:r>
            <a:r>
              <a:rPr lang="en-US" altLang="ko-KR" sz="1100" dirty="0"/>
              <a:t>[</a:t>
            </a:r>
            <a:r>
              <a:rPr lang="ko-KR" altLang="en-US" sz="1100" dirty="0"/>
              <a:t>오전</a:t>
            </a:r>
            <a:r>
              <a:rPr lang="en-US" altLang="ko-KR" sz="1100" dirty="0"/>
              <a:t>],[</a:t>
            </a:r>
            <a:r>
              <a:rPr lang="ko-KR" altLang="en-US" sz="1100" dirty="0"/>
              <a:t>밤</a:t>
            </a:r>
            <a:r>
              <a:rPr lang="en-US" altLang="ko-KR" sz="1100" dirty="0"/>
              <a:t>] 2</a:t>
            </a:r>
            <a:r>
              <a:rPr lang="ko-KR" altLang="en-US" sz="1100" dirty="0"/>
              <a:t>가지 상태가 있음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오전은 이벤트 시간</a:t>
            </a:r>
            <a:r>
              <a:rPr lang="en-US" altLang="ko-KR" sz="1100" dirty="0"/>
              <a:t>, </a:t>
            </a:r>
            <a:r>
              <a:rPr lang="ko-KR" altLang="en-US" sz="1100" dirty="0"/>
              <a:t>밤은 던전 시간으로 분류</a:t>
            </a:r>
            <a:endParaRPr lang="en-US" altLang="ko-KR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C6475AD-948B-4FFE-B160-2BACCA46D6D6}"/>
              </a:ext>
            </a:extLst>
          </p:cNvPr>
          <p:cNvCxnSpPr>
            <a:cxnSpLocks/>
          </p:cNvCxnSpPr>
          <p:nvPr/>
        </p:nvCxnSpPr>
        <p:spPr>
          <a:xfrm>
            <a:off x="4136809" y="3429000"/>
            <a:ext cx="807101" cy="1562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9D5B003-E530-4443-9CA7-2B96777D621B}"/>
              </a:ext>
            </a:extLst>
          </p:cNvPr>
          <p:cNvSpPr txBox="1"/>
          <p:nvPr/>
        </p:nvSpPr>
        <p:spPr>
          <a:xfrm>
            <a:off x="4891097" y="5084579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위치 이동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5938D66-B605-4602-A90E-6CC3618718C3}"/>
              </a:ext>
            </a:extLst>
          </p:cNvPr>
          <p:cNvCxnSpPr>
            <a:cxnSpLocks/>
          </p:cNvCxnSpPr>
          <p:nvPr/>
        </p:nvCxnSpPr>
        <p:spPr>
          <a:xfrm>
            <a:off x="4318781" y="3053387"/>
            <a:ext cx="2636558" cy="1938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00CD9CF-E1C8-430B-9EBC-6D17B64A5FBC}"/>
              </a:ext>
            </a:extLst>
          </p:cNvPr>
          <p:cNvSpPr txBox="1"/>
          <p:nvPr/>
        </p:nvSpPr>
        <p:spPr>
          <a:xfrm>
            <a:off x="7032773" y="4915301"/>
            <a:ext cx="32887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</a:t>
            </a:r>
            <a:r>
              <a:rPr lang="ko-KR" altLang="en-US" sz="1100" dirty="0" err="1"/>
              <a:t>맵에</a:t>
            </a:r>
            <a:r>
              <a:rPr lang="ko-KR" altLang="en-US" sz="1100" dirty="0"/>
              <a:t> 갔을 때 진행 가능한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이벤트가 있다면 해당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아이콘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다중 출력 가능</a:t>
            </a:r>
            <a:endParaRPr lang="en-US" altLang="ko-KR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CF12BB4-8E65-4673-B8D6-D35D0F8871F6}"/>
              </a:ext>
            </a:extLst>
          </p:cNvPr>
          <p:cNvCxnSpPr>
            <a:cxnSpLocks/>
          </p:cNvCxnSpPr>
          <p:nvPr/>
        </p:nvCxnSpPr>
        <p:spPr>
          <a:xfrm flipH="1">
            <a:off x="1968779" y="4683210"/>
            <a:ext cx="798555" cy="597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82EA1E9-1F2A-4A0D-A82A-66E46D25CB33}"/>
              </a:ext>
            </a:extLst>
          </p:cNvPr>
          <p:cNvSpPr txBox="1"/>
          <p:nvPr/>
        </p:nvSpPr>
        <p:spPr>
          <a:xfrm>
            <a:off x="776800" y="5304030"/>
            <a:ext cx="18588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남은 </a:t>
            </a:r>
            <a:r>
              <a:rPr lang="ko-KR" altLang="en-US" sz="1100" dirty="0" err="1"/>
              <a:t>행동력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낮에는 기본 </a:t>
            </a:r>
            <a:r>
              <a:rPr lang="ko-KR" altLang="en-US" sz="1100" dirty="0" err="1"/>
              <a:t>행동력</a:t>
            </a:r>
            <a:r>
              <a:rPr lang="ko-KR" altLang="en-US" sz="1100" dirty="0"/>
              <a:t> </a:t>
            </a:r>
            <a:r>
              <a:rPr lang="en-US" altLang="ko-KR" sz="1100" dirty="0"/>
              <a:t>1 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81D9B5E-1980-428B-B8AF-F63E8F299210}"/>
              </a:ext>
            </a:extLst>
          </p:cNvPr>
          <p:cNvCxnSpPr>
            <a:cxnSpLocks/>
          </p:cNvCxnSpPr>
          <p:nvPr/>
        </p:nvCxnSpPr>
        <p:spPr>
          <a:xfrm flipV="1">
            <a:off x="8574704" y="2914578"/>
            <a:ext cx="1216842" cy="26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9B3DD9E-7FF1-45C5-89F2-4A58229E80B6}"/>
              </a:ext>
            </a:extLst>
          </p:cNvPr>
          <p:cNvSpPr txBox="1"/>
          <p:nvPr/>
        </p:nvSpPr>
        <p:spPr>
          <a:xfrm>
            <a:off x="9791546" y="2571625"/>
            <a:ext cx="21108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맵 이미지는 맵 카테고리 마다 다르게 존재</a:t>
            </a:r>
            <a:endParaRPr lang="en-US" altLang="ko-KR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651B01-FD0A-49C9-ABFF-EED656F445B7}"/>
              </a:ext>
            </a:extLst>
          </p:cNvPr>
          <p:cNvSpPr txBox="1"/>
          <p:nvPr/>
        </p:nvSpPr>
        <p:spPr>
          <a:xfrm>
            <a:off x="776801" y="6055995"/>
            <a:ext cx="929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캐릭터 정보 </a:t>
            </a:r>
            <a:r>
              <a:rPr lang="en-US" altLang="ko-KR" dirty="0"/>
              <a:t>UI</a:t>
            </a:r>
            <a:r>
              <a:rPr lang="ko-KR" altLang="en-US" dirty="0"/>
              <a:t>창으로 이동 가능</a:t>
            </a:r>
            <a:endParaRPr lang="en-US" altLang="ko-K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538656-0E85-4B7B-9588-F13C72AA0470}"/>
              </a:ext>
            </a:extLst>
          </p:cNvPr>
          <p:cNvSpPr txBox="1"/>
          <p:nvPr/>
        </p:nvSpPr>
        <p:spPr>
          <a:xfrm>
            <a:off x="2583129" y="4448533"/>
            <a:ext cx="631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&lt;1/1&gt;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2713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70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맵 정보 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/ 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낮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2160" y="3262166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2532160" y="3818303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E05A30-DCB9-4096-BB1F-C35C7F3FC669}"/>
              </a:ext>
            </a:extLst>
          </p:cNvPr>
          <p:cNvSpPr/>
          <p:nvPr/>
        </p:nvSpPr>
        <p:spPr>
          <a:xfrm>
            <a:off x="5921571" y="1251685"/>
            <a:ext cx="3524433" cy="3538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0A6BF3-BC5C-4BAC-9B08-299682EFD434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위치를 선택하면 선택한 위치로 줌인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FCD7F-5080-4B99-A0F6-BA5405BEDE54}"/>
              </a:ext>
            </a:extLst>
          </p:cNvPr>
          <p:cNvSpPr txBox="1"/>
          <p:nvPr/>
        </p:nvSpPr>
        <p:spPr>
          <a:xfrm>
            <a:off x="7104391" y="1324230"/>
            <a:ext cx="124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학교 정문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E6CBEC-5962-4B8D-8AAD-AB511591C396}"/>
              </a:ext>
            </a:extLst>
          </p:cNvPr>
          <p:cNvCxnSpPr/>
          <p:nvPr/>
        </p:nvCxnSpPr>
        <p:spPr>
          <a:xfrm>
            <a:off x="6096000" y="1766107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6E640DA-40A6-43E3-A395-FA67C2204541}"/>
              </a:ext>
            </a:extLst>
          </p:cNvPr>
          <p:cNvSpPr txBox="1"/>
          <p:nvPr/>
        </p:nvSpPr>
        <p:spPr>
          <a:xfrm>
            <a:off x="6096000" y="1854065"/>
            <a:ext cx="2902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하나밖에 없는 </a:t>
            </a:r>
            <a:r>
              <a:rPr lang="ko-KR" altLang="en-US" sz="1100" dirty="0" err="1"/>
              <a:t>가넷</a:t>
            </a:r>
            <a:r>
              <a:rPr lang="ko-KR" altLang="en-US" sz="1100" dirty="0"/>
              <a:t> 고등학교의 정문 이다 어쩌고 저쩌고 설명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18C955-7826-4E05-8932-369B85C05054}"/>
              </a:ext>
            </a:extLst>
          </p:cNvPr>
          <p:cNvCxnSpPr/>
          <p:nvPr/>
        </p:nvCxnSpPr>
        <p:spPr>
          <a:xfrm>
            <a:off x="6096000" y="2352943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59D9ED71-8EEB-40AE-9942-8820B3DDF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279" y="2925605"/>
            <a:ext cx="552527" cy="51442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D56905FC-68F3-4F88-8FD5-9820DCC60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809" y="2896074"/>
            <a:ext cx="552527" cy="51442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EA95925-3C71-4A3A-911B-555D4A2673AC}"/>
              </a:ext>
            </a:extLst>
          </p:cNvPr>
          <p:cNvSpPr txBox="1"/>
          <p:nvPr/>
        </p:nvSpPr>
        <p:spPr>
          <a:xfrm>
            <a:off x="6730094" y="2439843"/>
            <a:ext cx="195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대화 가능 캐릭터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77C62-B1A7-40BC-9098-D5CB44BE5CC8}"/>
              </a:ext>
            </a:extLst>
          </p:cNvPr>
          <p:cNvSpPr txBox="1"/>
          <p:nvPr/>
        </p:nvSpPr>
        <p:spPr>
          <a:xfrm>
            <a:off x="6228141" y="3402646"/>
            <a:ext cx="648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채아람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FC96AE-6BBF-4E6F-A750-D94955209407}"/>
              </a:ext>
            </a:extLst>
          </p:cNvPr>
          <p:cNvSpPr txBox="1"/>
          <p:nvPr/>
        </p:nvSpPr>
        <p:spPr>
          <a:xfrm>
            <a:off x="7371857" y="3419068"/>
            <a:ext cx="648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한소원</a:t>
            </a:r>
            <a:endParaRPr lang="ko-KR" altLang="en-US" sz="11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BF1F832-ABFF-4624-82C5-FCF0CC3EFBEE}"/>
              </a:ext>
            </a:extLst>
          </p:cNvPr>
          <p:cNvSpPr/>
          <p:nvPr/>
        </p:nvSpPr>
        <p:spPr>
          <a:xfrm>
            <a:off x="6770605" y="4063580"/>
            <a:ext cx="1955719" cy="506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대화하기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ABE48EF-3CFE-4FBD-BFB1-A2F5DDD5C06C}"/>
              </a:ext>
            </a:extLst>
          </p:cNvPr>
          <p:cNvCxnSpPr>
            <a:cxnSpLocks/>
          </p:cNvCxnSpPr>
          <p:nvPr/>
        </p:nvCxnSpPr>
        <p:spPr>
          <a:xfrm flipV="1">
            <a:off x="9316742" y="2657367"/>
            <a:ext cx="906507" cy="399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940A369-E5D9-4016-A48B-6149B79BE833}"/>
              </a:ext>
            </a:extLst>
          </p:cNvPr>
          <p:cNvSpPr txBox="1"/>
          <p:nvPr/>
        </p:nvSpPr>
        <p:spPr>
          <a:xfrm>
            <a:off x="10305637" y="2239788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정보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1C72E33-8C35-4782-BE3D-29D93FA215FC}"/>
              </a:ext>
            </a:extLst>
          </p:cNvPr>
          <p:cNvCxnSpPr>
            <a:cxnSpLocks/>
          </p:cNvCxnSpPr>
          <p:nvPr/>
        </p:nvCxnSpPr>
        <p:spPr>
          <a:xfrm flipV="1">
            <a:off x="8144329" y="905095"/>
            <a:ext cx="999671" cy="536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A635530-67C2-4DBD-B945-BF02420BBF5B}"/>
              </a:ext>
            </a:extLst>
          </p:cNvPr>
          <p:cNvSpPr txBox="1"/>
          <p:nvPr/>
        </p:nvSpPr>
        <p:spPr>
          <a:xfrm>
            <a:off x="9314517" y="258764"/>
            <a:ext cx="16367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이름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선택된 </a:t>
            </a:r>
            <a:r>
              <a:rPr lang="ko-KR" altLang="en-US" sz="1100" dirty="0" err="1"/>
              <a:t>맵의</a:t>
            </a:r>
            <a:r>
              <a:rPr lang="ko-KR" altLang="en-US" sz="1100" dirty="0"/>
              <a:t> 이름</a:t>
            </a:r>
            <a:endParaRPr lang="en-US" altLang="ko-KR" sz="11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57D0D71-E1AA-4939-A265-F81986EEB313}"/>
              </a:ext>
            </a:extLst>
          </p:cNvPr>
          <p:cNvSpPr/>
          <p:nvPr/>
        </p:nvSpPr>
        <p:spPr>
          <a:xfrm>
            <a:off x="6000396" y="2828832"/>
            <a:ext cx="2452072" cy="898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EE7818D-A679-4A5E-AE0E-7C6414F622F3}"/>
              </a:ext>
            </a:extLst>
          </p:cNvPr>
          <p:cNvCxnSpPr>
            <a:cxnSpLocks/>
          </p:cNvCxnSpPr>
          <p:nvPr/>
        </p:nvCxnSpPr>
        <p:spPr>
          <a:xfrm>
            <a:off x="8392881" y="4443803"/>
            <a:ext cx="1740027" cy="526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C068741-D796-4766-B29D-94DB5DA9B5F6}"/>
              </a:ext>
            </a:extLst>
          </p:cNvPr>
          <p:cNvSpPr txBox="1"/>
          <p:nvPr/>
        </p:nvSpPr>
        <p:spPr>
          <a:xfrm>
            <a:off x="10320209" y="3402184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이벤트 가능 </a:t>
            </a:r>
            <a:r>
              <a:rPr lang="ko-KR" altLang="en-US" sz="1100" dirty="0" err="1"/>
              <a:t>히로인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27588A2-7EB8-4560-AE25-9BCE7830B9C4}"/>
              </a:ext>
            </a:extLst>
          </p:cNvPr>
          <p:cNvCxnSpPr>
            <a:cxnSpLocks/>
          </p:cNvCxnSpPr>
          <p:nvPr/>
        </p:nvCxnSpPr>
        <p:spPr>
          <a:xfrm>
            <a:off x="8269404" y="3554584"/>
            <a:ext cx="2106245" cy="384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E62AB86-2E31-45C7-B7F1-3F02A803990A}"/>
              </a:ext>
            </a:extLst>
          </p:cNvPr>
          <p:cNvSpPr txBox="1"/>
          <p:nvPr/>
        </p:nvSpPr>
        <p:spPr>
          <a:xfrm>
            <a:off x="10221499" y="4745917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이동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 중인 </a:t>
            </a:r>
            <a:r>
              <a:rPr lang="ko-KR" altLang="en-US" sz="1100" dirty="0" err="1"/>
              <a:t>맵으로</a:t>
            </a:r>
            <a:r>
              <a:rPr lang="ko-KR" altLang="en-US" sz="1100" dirty="0"/>
              <a:t> 이동</a:t>
            </a:r>
            <a:endParaRPr lang="en-US" altLang="ko-KR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ABC2D58-35D6-40B3-A18B-B65A7442206D}"/>
              </a:ext>
            </a:extLst>
          </p:cNvPr>
          <p:cNvCxnSpPr>
            <a:cxnSpLocks/>
          </p:cNvCxnSpPr>
          <p:nvPr/>
        </p:nvCxnSpPr>
        <p:spPr>
          <a:xfrm flipV="1">
            <a:off x="8024812" y="1921110"/>
            <a:ext cx="1947940" cy="120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32A5241-BB66-4B3D-A771-2BB9E1DD5B29}"/>
              </a:ext>
            </a:extLst>
          </p:cNvPr>
          <p:cNvSpPr txBox="1"/>
          <p:nvPr/>
        </p:nvSpPr>
        <p:spPr>
          <a:xfrm>
            <a:off x="9922329" y="1005070"/>
            <a:ext cx="24923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</a:t>
            </a:r>
            <a:r>
              <a:rPr lang="ko-KR" altLang="en-US" sz="1100" dirty="0" err="1"/>
              <a:t>인터렉션이</a:t>
            </a:r>
            <a:r>
              <a:rPr lang="ko-KR" altLang="en-US" sz="1100" dirty="0"/>
              <a:t> 가능한 캐릭터의 아이콘 출력</a:t>
            </a:r>
            <a:endParaRPr lang="en-US" altLang="ko-KR" sz="1100" dirty="0"/>
          </a:p>
          <a:p>
            <a:r>
              <a:rPr lang="ko-KR" altLang="en-US" sz="1100" dirty="0"/>
              <a:t>출현 조건은</a:t>
            </a:r>
            <a:r>
              <a:rPr lang="en-US" altLang="ko-KR" sz="1100" dirty="0">
                <a:solidFill>
                  <a:srgbClr val="FF0000"/>
                </a:solidFill>
              </a:rPr>
              <a:t>[</a:t>
            </a:r>
            <a:r>
              <a:rPr lang="ko-KR" altLang="en-US" sz="1100" dirty="0">
                <a:solidFill>
                  <a:srgbClr val="FF0000"/>
                </a:solidFill>
              </a:rPr>
              <a:t>시나리오 테이블 참조</a:t>
            </a:r>
            <a:r>
              <a:rPr lang="en-US" altLang="ko-KR" sz="1100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F709E9-6F8F-4F66-B905-24C2A57C19C9}"/>
              </a:ext>
            </a:extLst>
          </p:cNvPr>
          <p:cNvSpPr/>
          <p:nvPr/>
        </p:nvSpPr>
        <p:spPr>
          <a:xfrm>
            <a:off x="6022211" y="1317382"/>
            <a:ext cx="57724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E07A2B6-009E-4BB2-B826-4282854CA61D}"/>
              </a:ext>
            </a:extLst>
          </p:cNvPr>
          <p:cNvSpPr/>
          <p:nvPr/>
        </p:nvSpPr>
        <p:spPr>
          <a:xfrm rot="5400000">
            <a:off x="6136058" y="1322280"/>
            <a:ext cx="308672" cy="353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78F50B9-8AC6-4317-A8FC-BDAF45046545}"/>
              </a:ext>
            </a:extLst>
          </p:cNvPr>
          <p:cNvCxnSpPr>
            <a:cxnSpLocks/>
          </p:cNvCxnSpPr>
          <p:nvPr/>
        </p:nvCxnSpPr>
        <p:spPr>
          <a:xfrm flipV="1">
            <a:off x="6307533" y="969883"/>
            <a:ext cx="291925" cy="523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00E8CBB-95E7-4341-8B14-65D59A0BB0EB}"/>
              </a:ext>
            </a:extLst>
          </p:cNvPr>
          <p:cNvSpPr txBox="1"/>
          <p:nvPr/>
        </p:nvSpPr>
        <p:spPr>
          <a:xfrm>
            <a:off x="6022211" y="175264"/>
            <a:ext cx="18202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뒤로가기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이전 단계로 돌아가기</a:t>
            </a:r>
            <a:r>
              <a:rPr lang="en-US" altLang="ko-KR" sz="1100" dirty="0"/>
              <a:t> (</a:t>
            </a:r>
            <a:r>
              <a:rPr lang="ko-KR" altLang="en-US" sz="1100" dirty="0"/>
              <a:t>줌 아웃 된다</a:t>
            </a:r>
            <a:r>
              <a:rPr lang="en-US" altLang="ko-KR" sz="1100" dirty="0"/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EEA5DA-D2B6-4F8C-895C-4115CD7BB372}"/>
              </a:ext>
            </a:extLst>
          </p:cNvPr>
          <p:cNvSpPr txBox="1"/>
          <p:nvPr/>
        </p:nvSpPr>
        <p:spPr>
          <a:xfrm>
            <a:off x="2583129" y="4448533"/>
            <a:ext cx="631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&lt;1/1&gt;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75734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버전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59142-1C65-495A-AE89-274254910D1B}"/>
              </a:ext>
            </a:extLst>
          </p:cNvPr>
          <p:cNvSpPr txBox="1"/>
          <p:nvPr/>
        </p:nvSpPr>
        <p:spPr>
          <a:xfrm>
            <a:off x="666925" y="112412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V.1.0.0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로딩 </a:t>
            </a:r>
            <a:r>
              <a:rPr lang="en-US" altLang="ko-KR" dirty="0"/>
              <a:t>UI, </a:t>
            </a:r>
            <a:r>
              <a:rPr lang="ko-KR" altLang="en-US" dirty="0"/>
              <a:t>시작 화면 </a:t>
            </a:r>
            <a:r>
              <a:rPr lang="en-US" altLang="ko-KR" dirty="0"/>
              <a:t>UI, </a:t>
            </a:r>
            <a:r>
              <a:rPr lang="ko-KR" altLang="en-US" dirty="0"/>
              <a:t>세이브</a:t>
            </a:r>
            <a:r>
              <a:rPr lang="en-US" altLang="ko-KR" dirty="0"/>
              <a:t>/</a:t>
            </a:r>
            <a:r>
              <a:rPr lang="ko-KR" altLang="en-US" dirty="0"/>
              <a:t>로딩 </a:t>
            </a:r>
            <a:r>
              <a:rPr lang="en-US" altLang="ko-KR" dirty="0"/>
              <a:t>UI, </a:t>
            </a:r>
            <a:r>
              <a:rPr lang="ko-KR" altLang="en-US" dirty="0"/>
              <a:t>메인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2021.04.29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29232-480A-4369-AE84-15C6CA5DE6B9}"/>
              </a:ext>
            </a:extLst>
          </p:cNvPr>
          <p:cNvSpPr txBox="1"/>
          <p:nvPr/>
        </p:nvSpPr>
        <p:spPr>
          <a:xfrm>
            <a:off x="666925" y="2474753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V.1.0.1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월드 맵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2021.05.30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0F7AD-C14F-4CC6-867F-B98E0BC60D46}"/>
              </a:ext>
            </a:extLst>
          </p:cNvPr>
          <p:cNvSpPr txBox="1"/>
          <p:nvPr/>
        </p:nvSpPr>
        <p:spPr>
          <a:xfrm>
            <a:off x="666925" y="3825380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V.1.0.3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플로우 차트</a:t>
            </a:r>
            <a:r>
              <a:rPr lang="en-US" altLang="ko-KR" dirty="0"/>
              <a:t>, </a:t>
            </a:r>
            <a:r>
              <a:rPr lang="ko-KR" altLang="en-US" dirty="0"/>
              <a:t>대화 진행 </a:t>
            </a:r>
            <a:r>
              <a:rPr lang="en-US" altLang="ko-KR" dirty="0"/>
              <a:t>UI</a:t>
            </a:r>
            <a:r>
              <a:rPr lang="ko-KR" altLang="en-US" dirty="0"/>
              <a:t>에서 설정 버튼 추가</a:t>
            </a:r>
            <a:r>
              <a:rPr lang="en-US" altLang="ko-KR" dirty="0"/>
              <a:t>, </a:t>
            </a:r>
            <a:r>
              <a:rPr lang="ko-KR" altLang="en-US" dirty="0"/>
              <a:t>캐릭터 정보 </a:t>
            </a:r>
            <a:r>
              <a:rPr lang="en-US" altLang="ko-KR" dirty="0"/>
              <a:t>UI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2021.06.06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B059C-8C59-41A7-9A9D-FA21AFC1CF4B}"/>
              </a:ext>
            </a:extLst>
          </p:cNvPr>
          <p:cNvSpPr txBox="1"/>
          <p:nvPr/>
        </p:nvSpPr>
        <p:spPr>
          <a:xfrm>
            <a:off x="666925" y="5133709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V.1.0.4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 err="1"/>
              <a:t>스테이터스</a:t>
            </a:r>
            <a:r>
              <a:rPr lang="ko-KR" altLang="en-US" dirty="0"/>
              <a:t> </a:t>
            </a:r>
            <a:r>
              <a:rPr lang="en-US" altLang="ko-KR" dirty="0"/>
              <a:t>UI, </a:t>
            </a:r>
            <a:r>
              <a:rPr lang="ko-KR" altLang="en-US" dirty="0"/>
              <a:t>장비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2021.06.08</a:t>
            </a:r>
          </a:p>
        </p:txBody>
      </p:sp>
    </p:spTree>
    <p:extLst>
      <p:ext uri="{BB962C8B-B14F-4D97-AF65-F5344CB8AC3E}">
        <p14:creationId xmlns:p14="http://schemas.microsoft.com/office/powerpoint/2010/main" val="3879062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밤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2569188" y="3632500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밤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BB00707-BE47-42C6-9F73-15556AA1E371}"/>
              </a:ext>
            </a:extLst>
          </p:cNvPr>
          <p:cNvCxnSpPr>
            <a:cxnSpLocks/>
          </p:cNvCxnSpPr>
          <p:nvPr/>
        </p:nvCxnSpPr>
        <p:spPr>
          <a:xfrm flipH="1">
            <a:off x="1324266" y="2027081"/>
            <a:ext cx="1101135" cy="478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BE9A0470-C95B-49E7-AF83-35AD7616E17D}"/>
              </a:ext>
            </a:extLst>
          </p:cNvPr>
          <p:cNvSpPr/>
          <p:nvPr/>
        </p:nvSpPr>
        <p:spPr>
          <a:xfrm>
            <a:off x="2338176" y="1166069"/>
            <a:ext cx="1000641" cy="17532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80B62FA9-1F7A-4E50-A739-27E5BD002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364" y="3067353"/>
            <a:ext cx="514422" cy="51442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0766DCC-D448-44FF-91DB-0C27E4F4A94E}"/>
              </a:ext>
            </a:extLst>
          </p:cNvPr>
          <p:cNvSpPr txBox="1"/>
          <p:nvPr/>
        </p:nvSpPr>
        <p:spPr>
          <a:xfrm>
            <a:off x="126239" y="2484744"/>
            <a:ext cx="2111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카테고리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낮의 카테고리와 바뀌는 것은 없음</a:t>
            </a:r>
            <a:endParaRPr lang="en-US" altLang="ko-KR" sz="11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33AB8A7-ADE3-48E5-A5EF-AB6BB4970EE3}"/>
              </a:ext>
            </a:extLst>
          </p:cNvPr>
          <p:cNvCxnSpPr>
            <a:cxnSpLocks/>
          </p:cNvCxnSpPr>
          <p:nvPr/>
        </p:nvCxnSpPr>
        <p:spPr>
          <a:xfrm flipH="1">
            <a:off x="1324266" y="3495157"/>
            <a:ext cx="1244921" cy="13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0065AEC-E023-4A45-9FC7-1BD2FF200D2C}"/>
              </a:ext>
            </a:extLst>
          </p:cNvPr>
          <p:cNvSpPr txBox="1"/>
          <p:nvPr/>
        </p:nvSpPr>
        <p:spPr>
          <a:xfrm>
            <a:off x="137408" y="3495157"/>
            <a:ext cx="19705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현재 시간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낮에는 태양 밤에는 달로 아이콘 변경</a:t>
            </a:r>
            <a:endParaRPr lang="en-US" altLang="ko-KR" sz="11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8B09EAE-7906-45AC-AF51-9CEDAB10447C}"/>
              </a:ext>
            </a:extLst>
          </p:cNvPr>
          <p:cNvCxnSpPr>
            <a:cxnSpLocks/>
          </p:cNvCxnSpPr>
          <p:nvPr/>
        </p:nvCxnSpPr>
        <p:spPr>
          <a:xfrm>
            <a:off x="6880630" y="4275354"/>
            <a:ext cx="747767" cy="615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4F24F4C-934D-4FAD-899D-DAC9F9FD20C3}"/>
              </a:ext>
            </a:extLst>
          </p:cNvPr>
          <p:cNvSpPr txBox="1"/>
          <p:nvPr/>
        </p:nvSpPr>
        <p:spPr>
          <a:xfrm>
            <a:off x="7628397" y="4846491"/>
            <a:ext cx="32264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던전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</a:t>
            </a:r>
            <a:r>
              <a:rPr lang="ko-KR" altLang="en-US" sz="1100" dirty="0" err="1"/>
              <a:t>월드맵에</a:t>
            </a:r>
            <a:r>
              <a:rPr lang="ko-KR" altLang="en-US" sz="1100" dirty="0"/>
              <a:t> 존재하는 던전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클릭으로 던전 선택 가능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던전은 낮에 고를 수 있는 </a:t>
            </a:r>
            <a:r>
              <a:rPr lang="ko-KR" altLang="en-US" sz="1100" dirty="0" err="1"/>
              <a:t>맵과</a:t>
            </a:r>
            <a:r>
              <a:rPr lang="ko-KR" altLang="en-US" sz="1100" dirty="0"/>
              <a:t> 동일</a:t>
            </a:r>
            <a:endParaRPr lang="en-US" altLang="ko-KR" sz="1100" dirty="0"/>
          </a:p>
          <a:p>
            <a:r>
              <a:rPr lang="en-US" altLang="ko-KR" sz="1100" dirty="0"/>
              <a:t>(ex. </a:t>
            </a:r>
            <a:r>
              <a:rPr lang="ko-KR" altLang="en-US" sz="1100" dirty="0"/>
              <a:t>낮 </a:t>
            </a:r>
            <a:r>
              <a:rPr lang="en-US" altLang="ko-KR" sz="1100" dirty="0"/>
              <a:t>– </a:t>
            </a:r>
            <a:r>
              <a:rPr lang="ko-KR" altLang="en-US" sz="1100" dirty="0"/>
              <a:t>학교 정문 </a:t>
            </a:r>
            <a:r>
              <a:rPr lang="en-US" altLang="ko-KR" sz="1100" dirty="0"/>
              <a:t>/ </a:t>
            </a:r>
            <a:r>
              <a:rPr lang="ko-KR" altLang="en-US" sz="1100" dirty="0"/>
              <a:t>밤 </a:t>
            </a:r>
            <a:r>
              <a:rPr lang="en-US" altLang="ko-KR" sz="1100" dirty="0"/>
              <a:t>– </a:t>
            </a:r>
            <a:r>
              <a:rPr lang="ko-KR" altLang="en-US" sz="1100" dirty="0"/>
              <a:t>학교 정문 동일</a:t>
            </a:r>
            <a:r>
              <a:rPr lang="en-US" altLang="ko-KR" sz="1100" dirty="0"/>
              <a:t>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EE5EFB-B721-4B88-BE82-433D2C77CEE1}"/>
              </a:ext>
            </a:extLst>
          </p:cNvPr>
          <p:cNvSpPr txBox="1"/>
          <p:nvPr/>
        </p:nvSpPr>
        <p:spPr>
          <a:xfrm>
            <a:off x="753203" y="5836493"/>
            <a:ext cx="929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낮과는 다르게 캐릭터 아이콘 등 출력 없음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C433FF-0079-4ED9-96C9-06A56C7D537A}"/>
              </a:ext>
            </a:extLst>
          </p:cNvPr>
          <p:cNvSpPr txBox="1"/>
          <p:nvPr/>
        </p:nvSpPr>
        <p:spPr>
          <a:xfrm>
            <a:off x="2583129" y="4448533"/>
            <a:ext cx="631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&lt;3/3&gt;</a:t>
            </a:r>
            <a:endParaRPr lang="en-US" altLang="ko-KR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C1F0205-B117-4283-A41B-3528A1651863}"/>
              </a:ext>
            </a:extLst>
          </p:cNvPr>
          <p:cNvCxnSpPr>
            <a:cxnSpLocks/>
          </p:cNvCxnSpPr>
          <p:nvPr/>
        </p:nvCxnSpPr>
        <p:spPr>
          <a:xfrm>
            <a:off x="2822357" y="4673202"/>
            <a:ext cx="457473" cy="473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D22750A-FCE8-435F-8B87-B38097B16D96}"/>
              </a:ext>
            </a:extLst>
          </p:cNvPr>
          <p:cNvSpPr txBox="1"/>
          <p:nvPr/>
        </p:nvSpPr>
        <p:spPr>
          <a:xfrm>
            <a:off x="3340804" y="5045311"/>
            <a:ext cx="25639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남은 </a:t>
            </a:r>
            <a:r>
              <a:rPr lang="ko-KR" altLang="en-US" sz="1100" dirty="0" err="1"/>
              <a:t>행동력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밤 시간은 기본 </a:t>
            </a:r>
            <a:r>
              <a:rPr lang="ko-KR" altLang="en-US" sz="1100" dirty="0" err="1"/>
              <a:t>행동력</a:t>
            </a:r>
            <a:r>
              <a:rPr lang="ko-KR" altLang="en-US" sz="1100" dirty="0"/>
              <a:t> </a:t>
            </a:r>
            <a:r>
              <a:rPr lang="en-US" altLang="ko-KR" sz="1100" dirty="0"/>
              <a:t>3</a:t>
            </a:r>
            <a:r>
              <a:rPr lang="ko-KR" altLang="en-US" sz="1100" dirty="0"/>
              <a:t>으로 변경</a:t>
            </a:r>
            <a:endParaRPr lang="en-US" altLang="ko-KR" sz="11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1C7287A-53E8-49FD-8F2B-AE5A5699636E}"/>
              </a:ext>
            </a:extLst>
          </p:cNvPr>
          <p:cNvSpPr/>
          <p:nvPr/>
        </p:nvSpPr>
        <p:spPr>
          <a:xfrm>
            <a:off x="2492735" y="4156615"/>
            <a:ext cx="787095" cy="261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다음날로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E6CCAF3-EBAC-4C9D-94F6-EF6556EC8812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569126" y="4340098"/>
            <a:ext cx="984509" cy="261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16AB852-AE9A-42E3-B80F-A1245C91C610}"/>
              </a:ext>
            </a:extLst>
          </p:cNvPr>
          <p:cNvSpPr txBox="1"/>
          <p:nvPr/>
        </p:nvSpPr>
        <p:spPr>
          <a:xfrm>
            <a:off x="250710" y="4601486"/>
            <a:ext cx="2636831" cy="93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다음날로 이동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남은 행동력에 상관없이 클릭 가능</a:t>
            </a:r>
            <a:r>
              <a:rPr lang="en-US" altLang="ko-KR" sz="1050" dirty="0"/>
              <a:t>(</a:t>
            </a:r>
            <a:r>
              <a:rPr lang="ko-KR" altLang="en-US" sz="1050" dirty="0"/>
              <a:t>행동력이 남아있을 경우 팝업 창 출력</a:t>
            </a:r>
            <a:r>
              <a:rPr lang="en-US" altLang="ko-KR" sz="1050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버튼 클릭 시 다음 날로 이동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654767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3709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다음날 팝업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2569188" y="3632500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밤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80B62FA9-1F7A-4E50-A739-27E5BD002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364" y="3067353"/>
            <a:ext cx="514422" cy="514422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FEE5EFB-B721-4B88-BE82-433D2C77CEE1}"/>
              </a:ext>
            </a:extLst>
          </p:cNvPr>
          <p:cNvSpPr txBox="1"/>
          <p:nvPr/>
        </p:nvSpPr>
        <p:spPr>
          <a:xfrm>
            <a:off x="765078" y="5772444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아니오</a:t>
            </a:r>
            <a:r>
              <a:rPr lang="ko-KR" altLang="en-US" dirty="0"/>
              <a:t> 버튼을 누르면 </a:t>
            </a:r>
            <a:r>
              <a:rPr lang="ko-KR" altLang="en-US" dirty="0" err="1"/>
              <a:t>팝업창</a:t>
            </a:r>
            <a:r>
              <a:rPr lang="ko-KR" altLang="en-US" dirty="0"/>
              <a:t> 사라짐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해당 </a:t>
            </a:r>
            <a:r>
              <a:rPr lang="ko-KR" altLang="en-US" dirty="0" err="1"/>
              <a:t>팝업창</a:t>
            </a:r>
            <a:r>
              <a:rPr lang="ko-KR" altLang="en-US" dirty="0"/>
              <a:t> 출력 중 다른 </a:t>
            </a:r>
            <a:r>
              <a:rPr lang="ko-KR" altLang="en-US" dirty="0" err="1"/>
              <a:t>인터렉션</a:t>
            </a:r>
            <a:r>
              <a:rPr lang="ko-KR" altLang="en-US" dirty="0"/>
              <a:t> 불가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C433FF-0079-4ED9-96C9-06A56C7D537A}"/>
              </a:ext>
            </a:extLst>
          </p:cNvPr>
          <p:cNvSpPr txBox="1"/>
          <p:nvPr/>
        </p:nvSpPr>
        <p:spPr>
          <a:xfrm>
            <a:off x="2583129" y="4448533"/>
            <a:ext cx="631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&lt;3/3&gt;</a:t>
            </a:r>
            <a:endParaRPr lang="en-US" altLang="ko-KR" sz="1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1C7287A-53E8-49FD-8F2B-AE5A5699636E}"/>
              </a:ext>
            </a:extLst>
          </p:cNvPr>
          <p:cNvSpPr/>
          <p:nvPr/>
        </p:nvSpPr>
        <p:spPr>
          <a:xfrm>
            <a:off x="2492735" y="4156615"/>
            <a:ext cx="787095" cy="261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다음날로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3EC25FC-C978-482C-9F91-BA82A354B08A}"/>
              </a:ext>
            </a:extLst>
          </p:cNvPr>
          <p:cNvSpPr/>
          <p:nvPr/>
        </p:nvSpPr>
        <p:spPr>
          <a:xfrm>
            <a:off x="3332549" y="1609106"/>
            <a:ext cx="5288937" cy="2856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다음날로 이동하겠습니까</a:t>
            </a:r>
            <a:r>
              <a:rPr lang="en-US" altLang="ko-KR" dirty="0"/>
              <a:t>?</a:t>
            </a:r>
          </a:p>
          <a:p>
            <a:pPr algn="ctr"/>
            <a:r>
              <a:rPr lang="en-US" altLang="ko-KR" sz="1050" b="1" dirty="0"/>
              <a:t>(</a:t>
            </a:r>
            <a:r>
              <a:rPr lang="ko-KR" altLang="en-US" sz="1050" b="1" dirty="0"/>
              <a:t>다음날로 이동 시 남은 행동력은 사라집니다</a:t>
            </a:r>
            <a:r>
              <a:rPr lang="en-US" altLang="ko-KR" sz="1050" b="1" dirty="0"/>
              <a:t>.) 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D41EA04-C0A6-4537-AC12-359BF7AFA249}"/>
              </a:ext>
            </a:extLst>
          </p:cNvPr>
          <p:cNvSpPr/>
          <p:nvPr/>
        </p:nvSpPr>
        <p:spPr>
          <a:xfrm>
            <a:off x="4038656" y="3738617"/>
            <a:ext cx="1211007" cy="4023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A97B676-ADE4-4A26-9E2E-F9EBE36F45F6}"/>
              </a:ext>
            </a:extLst>
          </p:cNvPr>
          <p:cNvSpPr/>
          <p:nvPr/>
        </p:nvSpPr>
        <p:spPr>
          <a:xfrm>
            <a:off x="6794748" y="3732839"/>
            <a:ext cx="1211007" cy="4023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291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68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맵 정보 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/ 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밤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E05A30-DCB9-4096-BB1F-C35C7F3FC669}"/>
              </a:ext>
            </a:extLst>
          </p:cNvPr>
          <p:cNvSpPr/>
          <p:nvPr/>
        </p:nvSpPr>
        <p:spPr>
          <a:xfrm>
            <a:off x="5921571" y="1251685"/>
            <a:ext cx="3524433" cy="3538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0A6BF3-BC5C-4BAC-9B08-299682EFD434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전체 </a:t>
            </a:r>
            <a:r>
              <a:rPr lang="en-US" altLang="ko-KR" dirty="0"/>
              <a:t>UI</a:t>
            </a:r>
            <a:r>
              <a:rPr lang="ko-KR" altLang="en-US" dirty="0"/>
              <a:t>는 낮 캐릭터 이벤트와 동일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FCD7F-5080-4B99-A0F6-BA5405BEDE54}"/>
              </a:ext>
            </a:extLst>
          </p:cNvPr>
          <p:cNvSpPr txBox="1"/>
          <p:nvPr/>
        </p:nvSpPr>
        <p:spPr>
          <a:xfrm>
            <a:off x="7104391" y="1324230"/>
            <a:ext cx="124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학교 정문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E6CBEC-5962-4B8D-8AAD-AB511591C396}"/>
              </a:ext>
            </a:extLst>
          </p:cNvPr>
          <p:cNvCxnSpPr/>
          <p:nvPr/>
        </p:nvCxnSpPr>
        <p:spPr>
          <a:xfrm>
            <a:off x="6096000" y="1766107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6E640DA-40A6-43E3-A395-FA67C2204541}"/>
              </a:ext>
            </a:extLst>
          </p:cNvPr>
          <p:cNvSpPr txBox="1"/>
          <p:nvPr/>
        </p:nvSpPr>
        <p:spPr>
          <a:xfrm>
            <a:off x="6096000" y="1854065"/>
            <a:ext cx="2902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하나밖에 없는 </a:t>
            </a:r>
            <a:r>
              <a:rPr lang="ko-KR" altLang="en-US" sz="1100" dirty="0" err="1"/>
              <a:t>가넷</a:t>
            </a:r>
            <a:r>
              <a:rPr lang="ko-KR" altLang="en-US" sz="1100" dirty="0"/>
              <a:t> 고등학교의 정문 이다 어쩌고 저쩌고 설명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18C955-7826-4E05-8932-369B85C05054}"/>
              </a:ext>
            </a:extLst>
          </p:cNvPr>
          <p:cNvCxnSpPr/>
          <p:nvPr/>
        </p:nvCxnSpPr>
        <p:spPr>
          <a:xfrm>
            <a:off x="6096000" y="2352943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EA95925-3C71-4A3A-911B-555D4A2673AC}"/>
              </a:ext>
            </a:extLst>
          </p:cNvPr>
          <p:cNvSpPr txBox="1"/>
          <p:nvPr/>
        </p:nvSpPr>
        <p:spPr>
          <a:xfrm>
            <a:off x="6779603" y="2445649"/>
            <a:ext cx="180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획득 가능 재료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BF1F832-ABFF-4624-82C5-FCF0CC3EFBEE}"/>
              </a:ext>
            </a:extLst>
          </p:cNvPr>
          <p:cNvSpPr/>
          <p:nvPr/>
        </p:nvSpPr>
        <p:spPr>
          <a:xfrm>
            <a:off x="6770605" y="4063580"/>
            <a:ext cx="1955719" cy="506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이동하기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40A369-E5D9-4016-A48B-6149B79BE833}"/>
              </a:ext>
            </a:extLst>
          </p:cNvPr>
          <p:cNvSpPr txBox="1"/>
          <p:nvPr/>
        </p:nvSpPr>
        <p:spPr>
          <a:xfrm>
            <a:off x="10237544" y="2290645"/>
            <a:ext cx="1886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획득 가능 아이템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던전 클리어 시 획득 할 수 있는 아이템 나열</a:t>
            </a:r>
            <a:endParaRPr lang="en-US" altLang="ko-KR" sz="11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EE7818D-A679-4A5E-AE0E-7C6414F622F3}"/>
              </a:ext>
            </a:extLst>
          </p:cNvPr>
          <p:cNvCxnSpPr>
            <a:cxnSpLocks/>
          </p:cNvCxnSpPr>
          <p:nvPr/>
        </p:nvCxnSpPr>
        <p:spPr>
          <a:xfrm>
            <a:off x="8392881" y="4443803"/>
            <a:ext cx="1529448" cy="23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F709E9-6F8F-4F66-B905-24C2A57C19C9}"/>
              </a:ext>
            </a:extLst>
          </p:cNvPr>
          <p:cNvSpPr/>
          <p:nvPr/>
        </p:nvSpPr>
        <p:spPr>
          <a:xfrm>
            <a:off x="6022211" y="1317382"/>
            <a:ext cx="57724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E07A2B6-009E-4BB2-B826-4282854CA61D}"/>
              </a:ext>
            </a:extLst>
          </p:cNvPr>
          <p:cNvSpPr/>
          <p:nvPr/>
        </p:nvSpPr>
        <p:spPr>
          <a:xfrm rot="5400000">
            <a:off x="6136058" y="1322280"/>
            <a:ext cx="308672" cy="353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78F50B9-8AC6-4317-A8FC-BDAF45046545}"/>
              </a:ext>
            </a:extLst>
          </p:cNvPr>
          <p:cNvCxnSpPr>
            <a:cxnSpLocks/>
          </p:cNvCxnSpPr>
          <p:nvPr/>
        </p:nvCxnSpPr>
        <p:spPr>
          <a:xfrm flipV="1">
            <a:off x="6307533" y="969883"/>
            <a:ext cx="291925" cy="523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00E8CBB-95E7-4341-8B14-65D59A0BB0EB}"/>
              </a:ext>
            </a:extLst>
          </p:cNvPr>
          <p:cNvSpPr txBox="1"/>
          <p:nvPr/>
        </p:nvSpPr>
        <p:spPr>
          <a:xfrm>
            <a:off x="6022211" y="175264"/>
            <a:ext cx="18202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뒤로가기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이전 단계로 돌아가기</a:t>
            </a:r>
            <a:r>
              <a:rPr lang="en-US" altLang="ko-KR" sz="1100" dirty="0"/>
              <a:t> (</a:t>
            </a:r>
            <a:r>
              <a:rPr lang="ko-KR" altLang="en-US" sz="1100" dirty="0"/>
              <a:t>줌 아웃 된다</a:t>
            </a:r>
            <a:r>
              <a:rPr lang="en-US" altLang="ko-KR" sz="1100" dirty="0"/>
              <a:t>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01873B-D076-49D1-A60B-DF11012B6328}"/>
              </a:ext>
            </a:extLst>
          </p:cNvPr>
          <p:cNvSpPr/>
          <p:nvPr/>
        </p:nvSpPr>
        <p:spPr>
          <a:xfrm>
            <a:off x="2547102" y="3988610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밤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C63EBB27-D0C7-46F4-878A-997EC46697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278" y="3423463"/>
            <a:ext cx="514422" cy="514422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01C93AC-D363-4BC4-9619-61D082C53E8D}"/>
              </a:ext>
            </a:extLst>
          </p:cNvPr>
          <p:cNvSpPr txBox="1"/>
          <p:nvPr/>
        </p:nvSpPr>
        <p:spPr>
          <a:xfrm>
            <a:off x="9953011" y="4561161"/>
            <a:ext cx="19643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던전 진행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캐릭터 선택 </a:t>
            </a:r>
            <a:r>
              <a:rPr lang="en-US" altLang="ko-KR" sz="1100" dirty="0">
                <a:solidFill>
                  <a:srgbClr val="FF0000"/>
                </a:solidFill>
              </a:rPr>
              <a:t>UI</a:t>
            </a:r>
            <a:r>
              <a:rPr lang="ko-KR" altLang="en-US" sz="1100" dirty="0">
                <a:solidFill>
                  <a:srgbClr val="FF0000"/>
                </a:solidFill>
              </a:rPr>
              <a:t>로 이동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D1337E-9F3C-47FB-B169-4A4B218274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1440" y="2896795"/>
            <a:ext cx="577247" cy="4366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A5BAB89-4C18-4BAD-88EB-6B2FEF8B74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0271" y="2884785"/>
            <a:ext cx="524470" cy="48136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2E7DDBB-4E9D-428A-A8D8-4D02AA11CD13}"/>
              </a:ext>
            </a:extLst>
          </p:cNvPr>
          <p:cNvSpPr txBox="1"/>
          <p:nvPr/>
        </p:nvSpPr>
        <p:spPr>
          <a:xfrm>
            <a:off x="6155293" y="3372519"/>
            <a:ext cx="653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땅의 원석</a:t>
            </a:r>
            <a:endParaRPr lang="en-US" altLang="ko-KR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BA24C7-19B6-41DC-97C5-B930AEE9CB48}"/>
              </a:ext>
            </a:extLst>
          </p:cNvPr>
          <p:cNvSpPr txBox="1"/>
          <p:nvPr/>
        </p:nvSpPr>
        <p:spPr>
          <a:xfrm>
            <a:off x="7085377" y="3379456"/>
            <a:ext cx="653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불의 원석</a:t>
            </a:r>
            <a:endParaRPr lang="en-US" altLang="ko-KR" sz="11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3B0135D-739E-4472-8B56-E67C9CD876AE}"/>
              </a:ext>
            </a:extLst>
          </p:cNvPr>
          <p:cNvCxnSpPr>
            <a:cxnSpLocks/>
          </p:cNvCxnSpPr>
          <p:nvPr/>
        </p:nvCxnSpPr>
        <p:spPr>
          <a:xfrm flipV="1">
            <a:off x="8523019" y="2505155"/>
            <a:ext cx="1714525" cy="473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353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68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캐릭터 선택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5FAEC8E-5970-472C-A64D-C384CF74BC97}"/>
              </a:ext>
            </a:extLst>
          </p:cNvPr>
          <p:cNvCxnSpPr>
            <a:cxnSpLocks/>
          </p:cNvCxnSpPr>
          <p:nvPr/>
        </p:nvCxnSpPr>
        <p:spPr>
          <a:xfrm>
            <a:off x="4748579" y="1737203"/>
            <a:ext cx="0" cy="2359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>
            <a:extLst>
              <a:ext uri="{FF2B5EF4-FFF2-40B4-BE49-F238E27FC236}">
                <a16:creationId xmlns:a16="http://schemas.microsoft.com/office/drawing/2014/main" id="{F524E04E-EC1E-40FE-8C83-5DBE786F6E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3332549" y="1737203"/>
            <a:ext cx="1023278" cy="23597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B63394-1F84-4440-80CB-2AE3F6DC9F45}"/>
              </a:ext>
            </a:extLst>
          </p:cNvPr>
          <p:cNvSpPr txBox="1"/>
          <p:nvPr/>
        </p:nvSpPr>
        <p:spPr>
          <a:xfrm>
            <a:off x="2486215" y="1304720"/>
            <a:ext cx="161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히로인</a:t>
            </a:r>
            <a:r>
              <a:rPr lang="ko-KR" altLang="en-US" dirty="0"/>
              <a:t> 선택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0F4D1B4-F813-4885-8131-3274D6685E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5072722" y="1737203"/>
            <a:ext cx="1023278" cy="2359742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597ECCD-B515-4D65-8FC1-2D1D95C3EBDE}"/>
              </a:ext>
            </a:extLst>
          </p:cNvPr>
          <p:cNvCxnSpPr>
            <a:cxnSpLocks/>
          </p:cNvCxnSpPr>
          <p:nvPr/>
        </p:nvCxnSpPr>
        <p:spPr>
          <a:xfrm>
            <a:off x="6636755" y="1737203"/>
            <a:ext cx="0" cy="2359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48B0A223-0061-45D0-A724-217ECCB2E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6934975" y="1737203"/>
            <a:ext cx="1023278" cy="2359742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E599A39-09A9-4619-B3FA-F407720CEB4B}"/>
              </a:ext>
            </a:extLst>
          </p:cNvPr>
          <p:cNvSpPr/>
          <p:nvPr/>
        </p:nvSpPr>
        <p:spPr>
          <a:xfrm>
            <a:off x="4811176" y="4232250"/>
            <a:ext cx="1825578" cy="402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이동하기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4C6F07F-1909-46B4-84EE-D2311E470FA7}"/>
              </a:ext>
            </a:extLst>
          </p:cNvPr>
          <p:cNvSpPr/>
          <p:nvPr/>
        </p:nvSpPr>
        <p:spPr>
          <a:xfrm>
            <a:off x="4317832" y="1776235"/>
            <a:ext cx="176138" cy="1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48764FA-128E-4767-A63F-0B7DD4A7711E}"/>
              </a:ext>
            </a:extLst>
          </p:cNvPr>
          <p:cNvSpPr/>
          <p:nvPr/>
        </p:nvSpPr>
        <p:spPr>
          <a:xfrm>
            <a:off x="6108078" y="1776235"/>
            <a:ext cx="176138" cy="1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C1CCD14-55EA-4200-A652-CC440FE286F8}"/>
              </a:ext>
            </a:extLst>
          </p:cNvPr>
          <p:cNvSpPr/>
          <p:nvPr/>
        </p:nvSpPr>
        <p:spPr>
          <a:xfrm>
            <a:off x="8034650" y="1776235"/>
            <a:ext cx="176138" cy="1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7B47AF-C016-4107-AB35-A095AD4D3E58}"/>
              </a:ext>
            </a:extLst>
          </p:cNvPr>
          <p:cNvSpPr/>
          <p:nvPr/>
        </p:nvSpPr>
        <p:spPr>
          <a:xfrm>
            <a:off x="3182588" y="1737203"/>
            <a:ext cx="1465844" cy="24013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4F40AC2-F290-45F1-8E31-DF48D17D5C4B}"/>
              </a:ext>
            </a:extLst>
          </p:cNvPr>
          <p:cNvCxnSpPr>
            <a:cxnSpLocks/>
          </p:cNvCxnSpPr>
          <p:nvPr/>
        </p:nvCxnSpPr>
        <p:spPr>
          <a:xfrm flipV="1">
            <a:off x="3844188" y="944127"/>
            <a:ext cx="1228534" cy="456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4A7D336-3991-4B45-B729-09532803B8BE}"/>
              </a:ext>
            </a:extLst>
          </p:cNvPr>
          <p:cNvSpPr txBox="1"/>
          <p:nvPr/>
        </p:nvSpPr>
        <p:spPr>
          <a:xfrm>
            <a:off x="5072722" y="836405"/>
            <a:ext cx="10518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제목 텍스트</a:t>
            </a:r>
            <a:endParaRPr lang="en-US" altLang="ko-KR" sz="8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B78A680-94E6-4A2D-ACB7-D835304D8E71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8164827" y="904216"/>
            <a:ext cx="977488" cy="959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439B8C6-EC31-468E-B4D8-6ABEBF4951D0}"/>
              </a:ext>
            </a:extLst>
          </p:cNvPr>
          <p:cNvSpPr txBox="1"/>
          <p:nvPr/>
        </p:nvSpPr>
        <p:spPr>
          <a:xfrm>
            <a:off x="9142315" y="673383"/>
            <a:ext cx="1821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캐릭터 정보 </a:t>
            </a:r>
            <a:r>
              <a:rPr lang="en-US" altLang="ko-KR" sz="800" dirty="0"/>
              <a:t>UI </a:t>
            </a:r>
            <a:r>
              <a:rPr lang="ko-KR" altLang="en-US" sz="800" dirty="0"/>
              <a:t>출력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- </a:t>
            </a:r>
            <a:r>
              <a:rPr lang="ko-KR" altLang="en-US" sz="800" dirty="0"/>
              <a:t>마우스를 오버 하면 </a:t>
            </a:r>
            <a:r>
              <a:rPr lang="en-US" altLang="ko-KR" sz="800" dirty="0" err="1"/>
              <a:t>ui</a:t>
            </a:r>
            <a:r>
              <a:rPr lang="ko-KR" altLang="en-US" sz="800" dirty="0"/>
              <a:t>창 출력</a:t>
            </a:r>
            <a:endParaRPr lang="en-US" altLang="ko-KR" sz="8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1E79D2B-3772-4558-85EB-4258466B54C3}"/>
              </a:ext>
            </a:extLst>
          </p:cNvPr>
          <p:cNvCxnSpPr>
            <a:cxnSpLocks/>
          </p:cNvCxnSpPr>
          <p:nvPr/>
        </p:nvCxnSpPr>
        <p:spPr>
          <a:xfrm flipV="1">
            <a:off x="7910217" y="2296777"/>
            <a:ext cx="2142786" cy="309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EE32A19-751D-4B5C-B1F5-9BA1F57DD53E}"/>
              </a:ext>
            </a:extLst>
          </p:cNvPr>
          <p:cNvSpPr txBox="1"/>
          <p:nvPr/>
        </p:nvSpPr>
        <p:spPr>
          <a:xfrm>
            <a:off x="10053003" y="2148056"/>
            <a:ext cx="1354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캐릭터 이미지</a:t>
            </a:r>
            <a:endParaRPr lang="en-US" altLang="ko-KR" sz="8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7DAD00F-EF24-4332-A7F8-971BECFA21CD}"/>
              </a:ext>
            </a:extLst>
          </p:cNvPr>
          <p:cNvCxnSpPr>
            <a:cxnSpLocks/>
          </p:cNvCxnSpPr>
          <p:nvPr/>
        </p:nvCxnSpPr>
        <p:spPr>
          <a:xfrm flipH="1" flipV="1">
            <a:off x="2172458" y="2800323"/>
            <a:ext cx="1010130" cy="6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9EB8AFF-DFBB-4195-826E-96B4F473C9DA}"/>
              </a:ext>
            </a:extLst>
          </p:cNvPr>
          <p:cNvSpPr txBox="1"/>
          <p:nvPr/>
        </p:nvSpPr>
        <p:spPr>
          <a:xfrm>
            <a:off x="249382" y="2692601"/>
            <a:ext cx="19915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캐릭터 선택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선택 중인 던전에서 전투를 진행 할 캐릭터를 선택 한다</a:t>
            </a:r>
            <a:r>
              <a:rPr lang="en-US" altLang="ko-KR" sz="8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800" dirty="0"/>
              <a:t>최대 </a:t>
            </a:r>
            <a:r>
              <a:rPr lang="en-US" altLang="ko-KR" sz="800" dirty="0"/>
              <a:t>1</a:t>
            </a:r>
            <a:r>
              <a:rPr lang="ko-KR" altLang="en-US" sz="800" dirty="0"/>
              <a:t>명의 캐릭터만 선택 가능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마우스로 선택 가능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선택 시 캐릭터 아웃라인으로 선택 효과 필요</a:t>
            </a:r>
            <a:endParaRPr lang="en-US" altLang="ko-KR" sz="8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9756243-913F-40E0-B501-10F1CE46682C}"/>
              </a:ext>
            </a:extLst>
          </p:cNvPr>
          <p:cNvCxnSpPr>
            <a:cxnSpLocks/>
          </p:cNvCxnSpPr>
          <p:nvPr/>
        </p:nvCxnSpPr>
        <p:spPr>
          <a:xfrm>
            <a:off x="6479207" y="4445499"/>
            <a:ext cx="589539" cy="992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E41A885-8334-40D7-81DD-8C4E52FE1449}"/>
              </a:ext>
            </a:extLst>
          </p:cNvPr>
          <p:cNvSpPr txBox="1"/>
          <p:nvPr/>
        </p:nvSpPr>
        <p:spPr>
          <a:xfrm>
            <a:off x="6934975" y="5437938"/>
            <a:ext cx="287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전투 진행 버튼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버튼 클릭 시 현재 선택중인 캐릭터로 던전 전투 진행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3127403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68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캐릭터 정보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5FAEC8E-5970-472C-A64D-C384CF74BC97}"/>
              </a:ext>
            </a:extLst>
          </p:cNvPr>
          <p:cNvCxnSpPr>
            <a:cxnSpLocks/>
          </p:cNvCxnSpPr>
          <p:nvPr/>
        </p:nvCxnSpPr>
        <p:spPr>
          <a:xfrm>
            <a:off x="4748579" y="1737203"/>
            <a:ext cx="0" cy="2359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>
            <a:extLst>
              <a:ext uri="{FF2B5EF4-FFF2-40B4-BE49-F238E27FC236}">
                <a16:creationId xmlns:a16="http://schemas.microsoft.com/office/drawing/2014/main" id="{F524E04E-EC1E-40FE-8C83-5DBE786F6E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3332549" y="1737203"/>
            <a:ext cx="1023278" cy="23597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B63394-1F84-4440-80CB-2AE3F6DC9F45}"/>
              </a:ext>
            </a:extLst>
          </p:cNvPr>
          <p:cNvSpPr txBox="1"/>
          <p:nvPr/>
        </p:nvSpPr>
        <p:spPr>
          <a:xfrm>
            <a:off x="2486215" y="1304720"/>
            <a:ext cx="161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히로인</a:t>
            </a:r>
            <a:r>
              <a:rPr lang="ko-KR" altLang="en-US" dirty="0"/>
              <a:t> 선택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0F4D1B4-F813-4885-8131-3274D6685E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5072722" y="1737203"/>
            <a:ext cx="1023278" cy="2359742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597ECCD-B515-4D65-8FC1-2D1D95C3EBDE}"/>
              </a:ext>
            </a:extLst>
          </p:cNvPr>
          <p:cNvCxnSpPr>
            <a:cxnSpLocks/>
          </p:cNvCxnSpPr>
          <p:nvPr/>
        </p:nvCxnSpPr>
        <p:spPr>
          <a:xfrm>
            <a:off x="6636755" y="1737203"/>
            <a:ext cx="0" cy="2359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48B0A223-0061-45D0-A724-217ECCB2E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6934975" y="1737203"/>
            <a:ext cx="1023278" cy="2359742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E599A39-09A9-4619-B3FA-F407720CEB4B}"/>
              </a:ext>
            </a:extLst>
          </p:cNvPr>
          <p:cNvSpPr/>
          <p:nvPr/>
        </p:nvSpPr>
        <p:spPr>
          <a:xfrm>
            <a:off x="4811176" y="4232250"/>
            <a:ext cx="1825578" cy="402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이동하기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4C6F07F-1909-46B4-84EE-D2311E470FA7}"/>
              </a:ext>
            </a:extLst>
          </p:cNvPr>
          <p:cNvSpPr/>
          <p:nvPr/>
        </p:nvSpPr>
        <p:spPr>
          <a:xfrm>
            <a:off x="4317832" y="1776235"/>
            <a:ext cx="176138" cy="1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48764FA-128E-4767-A63F-0B7DD4A7711E}"/>
              </a:ext>
            </a:extLst>
          </p:cNvPr>
          <p:cNvSpPr/>
          <p:nvPr/>
        </p:nvSpPr>
        <p:spPr>
          <a:xfrm>
            <a:off x="6108078" y="1776235"/>
            <a:ext cx="176138" cy="1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C1CCD14-55EA-4200-A652-CC440FE286F8}"/>
              </a:ext>
            </a:extLst>
          </p:cNvPr>
          <p:cNvSpPr/>
          <p:nvPr/>
        </p:nvSpPr>
        <p:spPr>
          <a:xfrm>
            <a:off x="8034650" y="1776235"/>
            <a:ext cx="176138" cy="1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13FA44-7E5E-4740-A464-EE2E64E45394}"/>
              </a:ext>
            </a:extLst>
          </p:cNvPr>
          <p:cNvSpPr/>
          <p:nvPr/>
        </p:nvSpPr>
        <p:spPr>
          <a:xfrm>
            <a:off x="6887692" y="1882239"/>
            <a:ext cx="1205342" cy="2155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/>
              <a:t>이름 </a:t>
            </a:r>
            <a:r>
              <a:rPr lang="en-US" altLang="ko-KR" sz="800" dirty="0"/>
              <a:t>: </a:t>
            </a:r>
            <a:r>
              <a:rPr lang="ko-KR" altLang="en-US" sz="800" dirty="0" err="1"/>
              <a:t>채아람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현재 저항력 </a:t>
            </a:r>
            <a:r>
              <a:rPr lang="en-US" altLang="ko-KR" sz="800" dirty="0"/>
              <a:t>: 67</a:t>
            </a:r>
          </a:p>
          <a:p>
            <a:endParaRPr lang="en-US" altLang="ko-KR" sz="800" dirty="0"/>
          </a:p>
          <a:p>
            <a:r>
              <a:rPr lang="ko-KR" altLang="en-US" sz="800" dirty="0"/>
              <a:t>보유 스킬 </a:t>
            </a:r>
            <a:r>
              <a:rPr lang="en-US" altLang="ko-KR" sz="800" dirty="0"/>
              <a:t>: </a:t>
            </a:r>
            <a:r>
              <a:rPr lang="ko-KR" altLang="en-US" sz="800" dirty="0"/>
              <a:t>난잡함</a:t>
            </a:r>
            <a:endParaRPr lang="en-US" altLang="ko-KR" sz="800" dirty="0"/>
          </a:p>
          <a:p>
            <a:r>
              <a:rPr lang="en-US" altLang="ko-KR" sz="800" dirty="0"/>
              <a:t>- 20%</a:t>
            </a:r>
            <a:r>
              <a:rPr lang="ko-KR" altLang="en-US" sz="800" dirty="0"/>
              <a:t>확률로 </a:t>
            </a:r>
            <a:r>
              <a:rPr lang="ko-KR" altLang="en-US" sz="800" dirty="0" err="1"/>
              <a:t>광물류</a:t>
            </a:r>
            <a:r>
              <a:rPr lang="ko-KR" altLang="en-US" sz="800" dirty="0"/>
              <a:t> 아이템 </a:t>
            </a:r>
            <a:r>
              <a:rPr lang="en-US" altLang="ko-KR" sz="800" dirty="0"/>
              <a:t>2</a:t>
            </a:r>
            <a:r>
              <a:rPr lang="ko-KR" altLang="en-US" sz="800" dirty="0"/>
              <a:t>배 획득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1D0A3C9-FAC6-4DE5-92BB-0648EA164E7D}"/>
              </a:ext>
            </a:extLst>
          </p:cNvPr>
          <p:cNvCxnSpPr>
            <a:cxnSpLocks/>
          </p:cNvCxnSpPr>
          <p:nvPr/>
        </p:nvCxnSpPr>
        <p:spPr>
          <a:xfrm flipV="1">
            <a:off x="7910217" y="2107870"/>
            <a:ext cx="1890921" cy="498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EA847FA-5171-40B1-AABE-AC033B7ED5D2}"/>
              </a:ext>
            </a:extLst>
          </p:cNvPr>
          <p:cNvSpPr txBox="1"/>
          <p:nvPr/>
        </p:nvSpPr>
        <p:spPr>
          <a:xfrm>
            <a:off x="9838756" y="2000148"/>
            <a:ext cx="1496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캐릭터 정보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캐릭터 정보 아이콘에 </a:t>
            </a:r>
            <a:r>
              <a:rPr lang="ko-KR" altLang="en-US" sz="800" dirty="0" err="1"/>
              <a:t>마우를</a:t>
            </a:r>
            <a:r>
              <a:rPr lang="ko-KR" altLang="en-US" sz="800" dirty="0"/>
              <a:t> 오버 할 시 생성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마우스가 아이콘에서 벗어나면 </a:t>
            </a:r>
            <a:r>
              <a:rPr lang="en-US" altLang="ko-KR" sz="800" dirty="0"/>
              <a:t>UI </a:t>
            </a:r>
            <a:r>
              <a:rPr lang="ko-KR" altLang="en-US" sz="800" dirty="0"/>
              <a:t>창 닫힘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2448349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68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캐릭터 선택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팝업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5FAEC8E-5970-472C-A64D-C384CF74BC97}"/>
              </a:ext>
            </a:extLst>
          </p:cNvPr>
          <p:cNvCxnSpPr>
            <a:cxnSpLocks/>
          </p:cNvCxnSpPr>
          <p:nvPr/>
        </p:nvCxnSpPr>
        <p:spPr>
          <a:xfrm>
            <a:off x="4748579" y="1737203"/>
            <a:ext cx="0" cy="2359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>
            <a:extLst>
              <a:ext uri="{FF2B5EF4-FFF2-40B4-BE49-F238E27FC236}">
                <a16:creationId xmlns:a16="http://schemas.microsoft.com/office/drawing/2014/main" id="{F524E04E-EC1E-40FE-8C83-5DBE786F6E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3332549" y="1737203"/>
            <a:ext cx="1023278" cy="23597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B63394-1F84-4440-80CB-2AE3F6DC9F45}"/>
              </a:ext>
            </a:extLst>
          </p:cNvPr>
          <p:cNvSpPr txBox="1"/>
          <p:nvPr/>
        </p:nvSpPr>
        <p:spPr>
          <a:xfrm>
            <a:off x="2486215" y="1304720"/>
            <a:ext cx="161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히로인</a:t>
            </a:r>
            <a:r>
              <a:rPr lang="ko-KR" altLang="en-US" dirty="0"/>
              <a:t> 선택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0F4D1B4-F813-4885-8131-3274D6685E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5072722" y="1737203"/>
            <a:ext cx="1023278" cy="2359742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597ECCD-B515-4D65-8FC1-2D1D95C3EBDE}"/>
              </a:ext>
            </a:extLst>
          </p:cNvPr>
          <p:cNvCxnSpPr>
            <a:cxnSpLocks/>
          </p:cNvCxnSpPr>
          <p:nvPr/>
        </p:nvCxnSpPr>
        <p:spPr>
          <a:xfrm>
            <a:off x="6636755" y="1737203"/>
            <a:ext cx="0" cy="2359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48B0A223-0061-45D0-A724-217ECCB2E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6934975" y="1737203"/>
            <a:ext cx="1023278" cy="2359742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E599A39-09A9-4619-B3FA-F407720CEB4B}"/>
              </a:ext>
            </a:extLst>
          </p:cNvPr>
          <p:cNvSpPr/>
          <p:nvPr/>
        </p:nvSpPr>
        <p:spPr>
          <a:xfrm>
            <a:off x="4811176" y="4232250"/>
            <a:ext cx="1825578" cy="402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이동하기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4C6F07F-1909-46B4-84EE-D2311E470FA7}"/>
              </a:ext>
            </a:extLst>
          </p:cNvPr>
          <p:cNvSpPr/>
          <p:nvPr/>
        </p:nvSpPr>
        <p:spPr>
          <a:xfrm>
            <a:off x="4317832" y="1776235"/>
            <a:ext cx="176138" cy="1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48764FA-128E-4767-A63F-0B7DD4A7711E}"/>
              </a:ext>
            </a:extLst>
          </p:cNvPr>
          <p:cNvSpPr/>
          <p:nvPr/>
        </p:nvSpPr>
        <p:spPr>
          <a:xfrm>
            <a:off x="6108078" y="1776235"/>
            <a:ext cx="176138" cy="1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C1CCD14-55EA-4200-A652-CC440FE286F8}"/>
              </a:ext>
            </a:extLst>
          </p:cNvPr>
          <p:cNvSpPr/>
          <p:nvPr/>
        </p:nvSpPr>
        <p:spPr>
          <a:xfrm>
            <a:off x="8034650" y="1776235"/>
            <a:ext cx="176138" cy="1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0FC0F7-4520-4D90-AF92-5ED2E0E5B9E4}"/>
              </a:ext>
            </a:extLst>
          </p:cNvPr>
          <p:cNvSpPr/>
          <p:nvPr/>
        </p:nvSpPr>
        <p:spPr>
          <a:xfrm>
            <a:off x="3332549" y="1609106"/>
            <a:ext cx="5288937" cy="2856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같이 탐색을 나가겠습니까</a:t>
            </a:r>
            <a:r>
              <a:rPr lang="en-US" altLang="ko-KR" dirty="0"/>
              <a:t>?</a:t>
            </a:r>
          </a:p>
          <a:p>
            <a:pPr algn="ctr"/>
            <a:r>
              <a:rPr lang="en-US" altLang="ko-KR" sz="1050" b="1" dirty="0"/>
              <a:t>(</a:t>
            </a:r>
            <a:r>
              <a:rPr lang="ko-KR" altLang="en-US" sz="1050" b="1" dirty="0"/>
              <a:t>같이 탐색을 나갈 수 있는 것은 하루에 한번만 가능합니다</a:t>
            </a:r>
            <a:r>
              <a:rPr lang="en-US" altLang="ko-KR" sz="1050" b="1" dirty="0"/>
              <a:t>.) </a:t>
            </a:r>
          </a:p>
          <a:p>
            <a:pPr algn="ctr"/>
            <a:r>
              <a:rPr lang="en-US" altLang="ko-KR" sz="1050" b="1" dirty="0"/>
              <a:t>(</a:t>
            </a:r>
            <a:r>
              <a:rPr lang="ko-KR" altLang="en-US" sz="1050" b="1" dirty="0"/>
              <a:t>같이 탐색 가능 횟수 </a:t>
            </a:r>
            <a:r>
              <a:rPr lang="en-US" altLang="ko-KR" sz="1050" b="1" dirty="0"/>
              <a:t>1/1)</a:t>
            </a:r>
            <a:endParaRPr lang="ko-KR" altLang="en-US" sz="1050" b="1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75C652E-DD5A-4220-883E-E0B51DA6832B}"/>
              </a:ext>
            </a:extLst>
          </p:cNvPr>
          <p:cNvSpPr/>
          <p:nvPr/>
        </p:nvSpPr>
        <p:spPr>
          <a:xfrm>
            <a:off x="3991154" y="3779340"/>
            <a:ext cx="1211007" cy="4023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EFFD653-8E9C-4ED3-A411-EFF861E9EF08}"/>
              </a:ext>
            </a:extLst>
          </p:cNvPr>
          <p:cNvSpPr/>
          <p:nvPr/>
        </p:nvSpPr>
        <p:spPr>
          <a:xfrm>
            <a:off x="6747246" y="3773562"/>
            <a:ext cx="1211007" cy="4023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57E46F-CC07-4CC4-B872-31B308189506}"/>
              </a:ext>
            </a:extLst>
          </p:cNvPr>
          <p:cNvSpPr txBox="1"/>
          <p:nvPr/>
        </p:nvSpPr>
        <p:spPr>
          <a:xfrm>
            <a:off x="1152108" y="5463061"/>
            <a:ext cx="85856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설명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밤 </a:t>
            </a:r>
            <a:r>
              <a:rPr lang="ko-KR" altLang="en-US" sz="1400" dirty="0" err="1"/>
              <a:t>행동력</a:t>
            </a:r>
            <a:r>
              <a:rPr lang="ko-KR" altLang="en-US" sz="1400" dirty="0"/>
              <a:t> 전체 중 </a:t>
            </a:r>
            <a:r>
              <a:rPr lang="en-US" altLang="ko-KR" sz="1400" dirty="0"/>
              <a:t>1</a:t>
            </a:r>
            <a:r>
              <a:rPr lang="ko-KR" altLang="en-US" sz="1400" dirty="0"/>
              <a:t>번만 </a:t>
            </a:r>
            <a:r>
              <a:rPr lang="ko-KR" altLang="en-US" sz="1400" dirty="0" err="1"/>
              <a:t>히로인과</a:t>
            </a:r>
            <a:r>
              <a:rPr lang="ko-KR" altLang="en-US" sz="1400" dirty="0"/>
              <a:t> 같이 탐색을 할 </a:t>
            </a:r>
            <a:r>
              <a:rPr lang="ko-KR" altLang="en-US" sz="1400" dirty="0" err="1"/>
              <a:t>수있음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err="1"/>
              <a:t>히로인과</a:t>
            </a:r>
            <a:r>
              <a:rPr lang="ko-KR" altLang="en-US" sz="1400" dirty="0"/>
              <a:t> 같이 탐색을 할 경우</a:t>
            </a:r>
            <a:r>
              <a:rPr lang="en-US" altLang="ko-KR" sz="1400" dirty="0"/>
              <a:t>, </a:t>
            </a:r>
            <a:r>
              <a:rPr lang="ko-KR" altLang="en-US" sz="1400" dirty="0"/>
              <a:t>호감도 수치에 따라 밤 이벤트 출력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err="1"/>
              <a:t>히로인과</a:t>
            </a:r>
            <a:r>
              <a:rPr lang="ko-KR" altLang="en-US" sz="1400" dirty="0"/>
              <a:t> 같이 탐색을 할 경우 호감도가 오름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err="1"/>
              <a:t>히로인에</a:t>
            </a:r>
            <a:r>
              <a:rPr lang="ko-KR" altLang="en-US" sz="1400" dirty="0"/>
              <a:t> 대한 이벤트 및 호감도 의 </a:t>
            </a:r>
            <a:r>
              <a:rPr lang="ko-KR" altLang="en-US" sz="1400" dirty="0" err="1"/>
              <a:t>기획적</a:t>
            </a:r>
            <a:r>
              <a:rPr lang="ko-KR" altLang="en-US" sz="1400" dirty="0"/>
              <a:t> 조절 때문에 추가하는 시스템 </a:t>
            </a:r>
            <a:r>
              <a:rPr lang="en-US" altLang="ko-KR" sz="1400" dirty="0"/>
              <a:t>- </a:t>
            </a:r>
            <a:r>
              <a:rPr lang="ko-KR" altLang="en-US" sz="1400" dirty="0"/>
              <a:t>기획의도  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637CE38-0DA0-4C37-9446-250A406BFB99}"/>
              </a:ext>
            </a:extLst>
          </p:cNvPr>
          <p:cNvCxnSpPr>
            <a:cxnSpLocks/>
          </p:cNvCxnSpPr>
          <p:nvPr/>
        </p:nvCxnSpPr>
        <p:spPr>
          <a:xfrm flipV="1">
            <a:off x="8018832" y="1886118"/>
            <a:ext cx="1718933" cy="647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73840F8-FBF9-465F-BDA9-2465EB94D25B}"/>
              </a:ext>
            </a:extLst>
          </p:cNvPr>
          <p:cNvSpPr txBox="1"/>
          <p:nvPr/>
        </p:nvSpPr>
        <p:spPr>
          <a:xfrm>
            <a:off x="9770146" y="1744859"/>
            <a:ext cx="22714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캐릭터 선택 </a:t>
            </a:r>
            <a:r>
              <a:rPr lang="ko-KR" altLang="en-US" sz="800" dirty="0" err="1"/>
              <a:t>팝업창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전투 시작 진행 때마다 출력 팝업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같이 탐색 가능 횟수가 없더라도 팝업 창 출력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같이 탐색 가능횟수가 </a:t>
            </a:r>
            <a:r>
              <a:rPr lang="en-US" altLang="ko-KR" sz="800" dirty="0"/>
              <a:t>0</a:t>
            </a:r>
            <a:r>
              <a:rPr lang="ko-KR" altLang="en-US" sz="800" dirty="0" err="1"/>
              <a:t>일경우</a:t>
            </a:r>
            <a:r>
              <a:rPr lang="ko-KR" altLang="en-US" sz="800" dirty="0"/>
              <a:t> </a:t>
            </a:r>
            <a:r>
              <a:rPr lang="en-US" altLang="ko-KR" sz="800" dirty="0"/>
              <a:t>[</a:t>
            </a:r>
            <a:r>
              <a:rPr lang="ko-KR" altLang="en-US" sz="800" dirty="0"/>
              <a:t>예</a:t>
            </a:r>
            <a:r>
              <a:rPr lang="en-US" altLang="ko-KR" sz="800" dirty="0"/>
              <a:t>]</a:t>
            </a:r>
            <a:r>
              <a:rPr lang="ko-KR" altLang="en-US" sz="800" dirty="0"/>
              <a:t>를 클릭 시 클릭 안됨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en-US" altLang="ko-KR" sz="800" dirty="0"/>
              <a:t>ESC</a:t>
            </a:r>
            <a:r>
              <a:rPr lang="ko-KR" altLang="en-US" sz="800" dirty="0"/>
              <a:t>로 </a:t>
            </a:r>
            <a:r>
              <a:rPr lang="ko-KR" altLang="en-US" sz="800" dirty="0" err="1"/>
              <a:t>뒤로가기</a:t>
            </a:r>
            <a:r>
              <a:rPr lang="ko-KR" altLang="en-US" sz="800" dirty="0"/>
              <a:t> 가능</a:t>
            </a:r>
            <a:endParaRPr lang="en-US" altLang="ko-KR" sz="8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F23046C-C6EF-486C-837A-0CF888879C7C}"/>
              </a:ext>
            </a:extLst>
          </p:cNvPr>
          <p:cNvCxnSpPr>
            <a:cxnSpLocks/>
          </p:cNvCxnSpPr>
          <p:nvPr/>
        </p:nvCxnSpPr>
        <p:spPr>
          <a:xfrm>
            <a:off x="7844240" y="3996662"/>
            <a:ext cx="1893525" cy="327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7DA0888-3A54-44FC-BDDD-D528361A04A8}"/>
              </a:ext>
            </a:extLst>
          </p:cNvPr>
          <p:cNvSpPr txBox="1"/>
          <p:nvPr/>
        </p:nvSpPr>
        <p:spPr>
          <a:xfrm>
            <a:off x="9737765" y="4159035"/>
            <a:ext cx="2271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진행하기</a:t>
            </a:r>
            <a:r>
              <a:rPr lang="en-US" altLang="ko-KR" sz="800" dirty="0"/>
              <a:t>2</a:t>
            </a:r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선택 던전을 선택 </a:t>
            </a:r>
            <a:r>
              <a:rPr lang="ko-KR" altLang="en-US" sz="800" dirty="0" err="1"/>
              <a:t>히로인이</a:t>
            </a:r>
            <a:r>
              <a:rPr lang="ko-KR" altLang="en-US" sz="800" dirty="0"/>
              <a:t> 전투를 진행</a:t>
            </a:r>
            <a:endParaRPr lang="en-US" altLang="ko-KR" sz="8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EB04E09-B05B-4BFA-B6B0-C6A01DE4D07B}"/>
              </a:ext>
            </a:extLst>
          </p:cNvPr>
          <p:cNvCxnSpPr>
            <a:cxnSpLocks/>
          </p:cNvCxnSpPr>
          <p:nvPr/>
        </p:nvCxnSpPr>
        <p:spPr>
          <a:xfrm flipH="1" flipV="1">
            <a:off x="1998110" y="3841668"/>
            <a:ext cx="2196623" cy="136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BA35436-E3A6-497E-B1D2-8976CFFE5B29}"/>
              </a:ext>
            </a:extLst>
          </p:cNvPr>
          <p:cNvSpPr txBox="1"/>
          <p:nvPr/>
        </p:nvSpPr>
        <p:spPr>
          <a:xfrm>
            <a:off x="119430" y="3647475"/>
            <a:ext cx="1866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진행하기</a:t>
            </a:r>
            <a:r>
              <a:rPr lang="en-US" altLang="ko-KR" sz="800" dirty="0"/>
              <a:t>1</a:t>
            </a:r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선택 던전을 선택 </a:t>
            </a:r>
            <a:r>
              <a:rPr lang="ko-KR" altLang="en-US" sz="800" dirty="0" err="1"/>
              <a:t>히로인이</a:t>
            </a:r>
            <a:r>
              <a:rPr lang="ko-KR" altLang="en-US" sz="800" dirty="0"/>
              <a:t> 전투를 진행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전투 완료 후 </a:t>
            </a:r>
            <a:r>
              <a:rPr lang="ko-KR" altLang="en-US" sz="800" dirty="0" err="1"/>
              <a:t>승패에</a:t>
            </a:r>
            <a:r>
              <a:rPr lang="ko-KR" altLang="en-US" sz="800" dirty="0"/>
              <a:t> 상관없이 하당 </a:t>
            </a:r>
            <a:r>
              <a:rPr lang="ko-KR" altLang="en-US" sz="800" dirty="0" err="1"/>
              <a:t>히로인</a:t>
            </a:r>
            <a:r>
              <a:rPr lang="ko-KR" altLang="en-US" sz="800" dirty="0"/>
              <a:t> 호감도 </a:t>
            </a:r>
            <a:r>
              <a:rPr lang="en-US" altLang="ko-KR" sz="800" dirty="0"/>
              <a:t>[5]</a:t>
            </a:r>
            <a:r>
              <a:rPr lang="ko-KR" altLang="en-US" sz="800" dirty="0"/>
              <a:t>증가</a:t>
            </a:r>
            <a:r>
              <a:rPr lang="en-US" altLang="ko-KR" sz="800" dirty="0">
                <a:solidFill>
                  <a:srgbClr val="FF0000"/>
                </a:solidFill>
              </a:rPr>
              <a:t>(</a:t>
            </a:r>
            <a:r>
              <a:rPr lang="ko-KR" altLang="en-US" sz="800" dirty="0">
                <a:solidFill>
                  <a:srgbClr val="FF0000"/>
                </a:solidFill>
              </a:rPr>
              <a:t>수치 변동 가능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A0D635-D3EC-45E3-8C56-2BFD15BD1D36}"/>
              </a:ext>
            </a:extLst>
          </p:cNvPr>
          <p:cNvSpPr/>
          <p:nvPr/>
        </p:nvSpPr>
        <p:spPr>
          <a:xfrm>
            <a:off x="5072722" y="3176649"/>
            <a:ext cx="1785856" cy="184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6F6A1A2-FFAB-41DD-A655-DA9C795D7F54}"/>
              </a:ext>
            </a:extLst>
          </p:cNvPr>
          <p:cNvCxnSpPr>
            <a:cxnSpLocks/>
          </p:cNvCxnSpPr>
          <p:nvPr/>
        </p:nvCxnSpPr>
        <p:spPr>
          <a:xfrm>
            <a:off x="6796430" y="3316550"/>
            <a:ext cx="3190329" cy="44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8378268-A6E0-4B1F-82BD-17B76C64BDC6}"/>
              </a:ext>
            </a:extLst>
          </p:cNvPr>
          <p:cNvSpPr txBox="1"/>
          <p:nvPr/>
        </p:nvSpPr>
        <p:spPr>
          <a:xfrm>
            <a:off x="9986759" y="3198168"/>
            <a:ext cx="137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남은 횟수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- </a:t>
            </a:r>
            <a:r>
              <a:rPr lang="ko-KR" altLang="en-US" sz="800" dirty="0"/>
              <a:t>최소 </a:t>
            </a:r>
            <a:r>
              <a:rPr lang="en-US" altLang="ko-KR" sz="800" dirty="0"/>
              <a:t>0, </a:t>
            </a:r>
            <a:r>
              <a:rPr lang="ko-KR" altLang="en-US" sz="800" dirty="0"/>
              <a:t>최대 </a:t>
            </a:r>
            <a:r>
              <a:rPr lang="en-US" altLang="ko-KR" sz="800" dirty="0"/>
              <a:t>1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90AE2D4-1516-424F-8F7A-73B747C215ED}"/>
              </a:ext>
            </a:extLst>
          </p:cNvPr>
          <p:cNvSpPr/>
          <p:nvPr/>
        </p:nvSpPr>
        <p:spPr>
          <a:xfrm>
            <a:off x="7997267" y="1716653"/>
            <a:ext cx="452976" cy="4408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9E1D213-4B0E-41E5-B8CC-2327426D246B}"/>
              </a:ext>
            </a:extLst>
          </p:cNvPr>
          <p:cNvCxnSpPr>
            <a:cxnSpLocks/>
          </p:cNvCxnSpPr>
          <p:nvPr/>
        </p:nvCxnSpPr>
        <p:spPr>
          <a:xfrm flipV="1">
            <a:off x="8373877" y="984563"/>
            <a:ext cx="1363563" cy="890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39B57F5-D4C1-4EEA-A3CA-68E233CBF52D}"/>
              </a:ext>
            </a:extLst>
          </p:cNvPr>
          <p:cNvSpPr txBox="1"/>
          <p:nvPr/>
        </p:nvSpPr>
        <p:spPr>
          <a:xfrm>
            <a:off x="9737440" y="887581"/>
            <a:ext cx="813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800" dirty="0" err="1"/>
              <a:t>뒤로가기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539969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68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전투 진행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57E46F-CC07-4CC4-B872-31B308189506}"/>
              </a:ext>
            </a:extLst>
          </p:cNvPr>
          <p:cNvSpPr txBox="1"/>
          <p:nvPr/>
        </p:nvSpPr>
        <p:spPr>
          <a:xfrm>
            <a:off x="1152108" y="5463061"/>
            <a:ext cx="858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설명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전투 진행은 </a:t>
            </a:r>
            <a:r>
              <a:rPr lang="ko-KR" altLang="en-US" sz="1400" dirty="0" err="1"/>
              <a:t>페이드</a:t>
            </a:r>
            <a:r>
              <a:rPr lang="ko-KR" altLang="en-US" sz="1400" dirty="0"/>
              <a:t> 아웃으로 전투 진행 텍스트 출력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4F8532-435D-4715-A6A0-6F7A8E73C95F}"/>
              </a:ext>
            </a:extLst>
          </p:cNvPr>
          <p:cNvSpPr txBox="1"/>
          <p:nvPr/>
        </p:nvSpPr>
        <p:spPr>
          <a:xfrm>
            <a:off x="5287488" y="2831174"/>
            <a:ext cx="16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 진행중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416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68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전투 완료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57E46F-CC07-4CC4-B872-31B308189506}"/>
              </a:ext>
            </a:extLst>
          </p:cNvPr>
          <p:cNvSpPr txBox="1"/>
          <p:nvPr/>
        </p:nvSpPr>
        <p:spPr>
          <a:xfrm>
            <a:off x="1152108" y="5463061"/>
            <a:ext cx="8585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설명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전투 공식에 따라 성공 </a:t>
            </a:r>
            <a:r>
              <a:rPr lang="en-US" altLang="ko-KR" sz="1400" dirty="0"/>
              <a:t>/ </a:t>
            </a:r>
            <a:r>
              <a:rPr lang="ko-KR" altLang="en-US" sz="1400" dirty="0"/>
              <a:t>실패 판명</a:t>
            </a:r>
            <a:endParaRPr lang="en-US" altLang="ko-KR" sz="1400" dirty="0"/>
          </a:p>
          <a:p>
            <a:r>
              <a:rPr lang="en-US" altLang="ko-KR" sz="1400" dirty="0"/>
              <a:t>(EX. </a:t>
            </a:r>
            <a:r>
              <a:rPr lang="ko-KR" altLang="en-US" sz="1400" dirty="0"/>
              <a:t>캐릭터 저항력 </a:t>
            </a:r>
            <a:r>
              <a:rPr lang="en-US" altLang="ko-KR" sz="1400" dirty="0"/>
              <a:t>– </a:t>
            </a:r>
            <a:r>
              <a:rPr lang="ko-KR" altLang="en-US" sz="1400" dirty="0"/>
              <a:t>던전 저항력 </a:t>
            </a:r>
            <a:r>
              <a:rPr lang="en-US" altLang="ko-KR" sz="1400" dirty="0"/>
              <a:t>= A (A&gt;0 = 100%)(A&lt;0 = 0%)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= </a:t>
            </a:r>
            <a:r>
              <a:rPr lang="ko-KR" altLang="en-US" sz="1400" dirty="0">
                <a:solidFill>
                  <a:srgbClr val="FF0000"/>
                </a:solidFill>
              </a:rPr>
              <a:t>공식 추후 변경 예정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9C4FAD6-B1D1-481A-AADF-BAEA7EF12E4F}"/>
              </a:ext>
            </a:extLst>
          </p:cNvPr>
          <p:cNvCxnSpPr/>
          <p:nvPr/>
        </p:nvCxnSpPr>
        <p:spPr>
          <a:xfrm>
            <a:off x="2529444" y="2113808"/>
            <a:ext cx="6602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43F09C6-E424-471B-83BB-A49D1EC0C396}"/>
              </a:ext>
            </a:extLst>
          </p:cNvPr>
          <p:cNvSpPr txBox="1"/>
          <p:nvPr/>
        </p:nvSpPr>
        <p:spPr>
          <a:xfrm>
            <a:off x="5035137" y="1440859"/>
            <a:ext cx="1591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성     공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EB4F151-51AE-4EED-BEEB-0083FE08DA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2614091" y="2328495"/>
            <a:ext cx="954445" cy="22010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061516-5B13-4007-ABC4-87BCB5472A48}"/>
              </a:ext>
            </a:extLst>
          </p:cNvPr>
          <p:cNvSpPr txBox="1"/>
          <p:nvPr/>
        </p:nvSpPr>
        <p:spPr>
          <a:xfrm>
            <a:off x="3577994" y="2325093"/>
            <a:ext cx="1349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채아람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스킬 </a:t>
            </a:r>
            <a:r>
              <a:rPr lang="en-US" altLang="ko-KR" sz="800" dirty="0"/>
              <a:t>: </a:t>
            </a:r>
            <a:r>
              <a:rPr lang="ko-KR" altLang="en-US" sz="800" dirty="0" err="1"/>
              <a:t>광석류</a:t>
            </a:r>
            <a:r>
              <a:rPr lang="ko-KR" altLang="en-US" sz="800" dirty="0"/>
              <a:t> </a:t>
            </a:r>
            <a:r>
              <a:rPr lang="en-US" altLang="ko-KR" sz="800" dirty="0"/>
              <a:t>2</a:t>
            </a:r>
            <a:r>
              <a:rPr lang="ko-KR" altLang="en-US" sz="800" dirty="0"/>
              <a:t>배 드롭</a:t>
            </a:r>
            <a:endParaRPr lang="en-US" altLang="ko-KR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563A5E-AF74-4807-9FD8-B7A9503A21BE}"/>
              </a:ext>
            </a:extLst>
          </p:cNvPr>
          <p:cNvSpPr txBox="1"/>
          <p:nvPr/>
        </p:nvSpPr>
        <p:spPr>
          <a:xfrm>
            <a:off x="6327436" y="2300553"/>
            <a:ext cx="153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획득 아이템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42C7F80-6004-4E98-88C1-2BF543F4A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031" y="2782351"/>
            <a:ext cx="577247" cy="43663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CCA6BB8-9240-4578-8D2F-40BFA2DCC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989" y="2775158"/>
            <a:ext cx="524470" cy="48136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6211F2D-E2A6-4F82-9E02-9B77C5DFA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930" y="2782351"/>
            <a:ext cx="577247" cy="43663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649AD95-93FE-4B66-A346-6F51C3C2D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972" y="2767730"/>
            <a:ext cx="577247" cy="43663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5F46CA3-7A0A-4605-89B2-23F8CA1BC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940" y="3546756"/>
            <a:ext cx="524470" cy="48136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65AD940-BD28-4596-A628-66B21B163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892" y="2767730"/>
            <a:ext cx="577247" cy="436636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BDBEA2C-FA41-4F7C-A1DD-5E941D1524D0}"/>
              </a:ext>
            </a:extLst>
          </p:cNvPr>
          <p:cNvCxnSpPr>
            <a:cxnSpLocks/>
          </p:cNvCxnSpPr>
          <p:nvPr/>
        </p:nvCxnSpPr>
        <p:spPr>
          <a:xfrm>
            <a:off x="4927874" y="2113808"/>
            <a:ext cx="0" cy="2167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044E5C2-94F2-404C-A766-A4CCA007898C}"/>
              </a:ext>
            </a:extLst>
          </p:cNvPr>
          <p:cNvCxnSpPr>
            <a:cxnSpLocks/>
          </p:cNvCxnSpPr>
          <p:nvPr/>
        </p:nvCxnSpPr>
        <p:spPr>
          <a:xfrm flipV="1">
            <a:off x="6592995" y="698077"/>
            <a:ext cx="1102935" cy="935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FB2051-0433-4252-8B52-1A9E33D1A863}"/>
              </a:ext>
            </a:extLst>
          </p:cNvPr>
          <p:cNvSpPr txBox="1"/>
          <p:nvPr/>
        </p:nvSpPr>
        <p:spPr>
          <a:xfrm>
            <a:off x="7727798" y="539760"/>
            <a:ext cx="2793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결과 텍스트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던전 결과에 따라 성공 </a:t>
            </a:r>
            <a:r>
              <a:rPr lang="en-US" altLang="ko-KR" sz="800" dirty="0"/>
              <a:t>/ </a:t>
            </a:r>
            <a:r>
              <a:rPr lang="ko-KR" altLang="en-US" sz="800" dirty="0"/>
              <a:t>실패 텍스트 출력</a:t>
            </a:r>
            <a:endParaRPr lang="en-US" altLang="ko-KR" sz="8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AE2A1FC-01E0-4CFB-888C-D6E16B7A6C74}"/>
              </a:ext>
            </a:extLst>
          </p:cNvPr>
          <p:cNvCxnSpPr>
            <a:cxnSpLocks/>
          </p:cNvCxnSpPr>
          <p:nvPr/>
        </p:nvCxnSpPr>
        <p:spPr>
          <a:xfrm flipH="1" flipV="1">
            <a:off x="1511817" y="2066808"/>
            <a:ext cx="1387522" cy="620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77BD6FF-3223-47DE-AB1E-CECAAD187473}"/>
              </a:ext>
            </a:extLst>
          </p:cNvPr>
          <p:cNvSpPr txBox="1"/>
          <p:nvPr/>
        </p:nvSpPr>
        <p:spPr>
          <a:xfrm>
            <a:off x="308498" y="1517444"/>
            <a:ext cx="2082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캐릭터 이미지 및 정보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현재 전투를 진행한 캐릭터의 이미지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현재 전투를 진행한 캐릭터의 정보</a:t>
            </a:r>
            <a:endParaRPr lang="en-US" altLang="ko-KR" sz="8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F036C6E-4D45-4B28-9150-C5E2C6582D0E}"/>
              </a:ext>
            </a:extLst>
          </p:cNvPr>
          <p:cNvCxnSpPr>
            <a:cxnSpLocks/>
          </p:cNvCxnSpPr>
          <p:nvPr/>
        </p:nvCxnSpPr>
        <p:spPr>
          <a:xfrm flipV="1">
            <a:off x="8512440" y="3540840"/>
            <a:ext cx="1409394" cy="32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DD5FEF5-553F-40C4-B3C4-6C48BD5626DA}"/>
              </a:ext>
            </a:extLst>
          </p:cNvPr>
          <p:cNvSpPr txBox="1"/>
          <p:nvPr/>
        </p:nvSpPr>
        <p:spPr>
          <a:xfrm>
            <a:off x="9921834" y="3429000"/>
            <a:ext cx="219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획득 아이템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- </a:t>
            </a:r>
            <a:r>
              <a:rPr lang="ko-KR" altLang="en-US" sz="800" dirty="0"/>
              <a:t>던전 결과가 성공일 시 아이템 획득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아이템 획득 시 아이템 아이콘 나열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아이템 텍스트 없이 아이콘만 나열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아이콘 하단 </a:t>
            </a:r>
            <a:r>
              <a:rPr lang="en-US" altLang="ko-KR" sz="800" dirty="0"/>
              <a:t>X2 </a:t>
            </a:r>
            <a:r>
              <a:rPr lang="ko-KR" altLang="en-US" sz="800" dirty="0"/>
              <a:t>등과 같은 텍스트 없이 동일 아이콘 또한 출력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 err="1"/>
              <a:t>연툴록</a:t>
            </a:r>
            <a:r>
              <a:rPr lang="ko-KR" altLang="en-US" sz="800" dirty="0"/>
              <a:t> 왼쪽부터 하나씩 나타남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획득한 아이템은 바로 인벤토리로 </a:t>
            </a:r>
            <a:r>
              <a:rPr lang="ko-KR" altLang="en-US" sz="800" dirty="0" err="1"/>
              <a:t>들어감</a:t>
            </a:r>
            <a:endParaRPr lang="en-US" altLang="ko-KR" sz="8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4B0878F-A652-454C-8898-90C3771ADFCE}"/>
              </a:ext>
            </a:extLst>
          </p:cNvPr>
          <p:cNvSpPr/>
          <p:nvPr/>
        </p:nvSpPr>
        <p:spPr>
          <a:xfrm>
            <a:off x="4878641" y="4316179"/>
            <a:ext cx="1825578" cy="402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5EF0852-70E3-4AA9-A705-E1CACF557A0B}"/>
              </a:ext>
            </a:extLst>
          </p:cNvPr>
          <p:cNvCxnSpPr>
            <a:cxnSpLocks/>
          </p:cNvCxnSpPr>
          <p:nvPr/>
        </p:nvCxnSpPr>
        <p:spPr>
          <a:xfrm>
            <a:off x="6401777" y="4592106"/>
            <a:ext cx="883735" cy="515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8EE8A62-9EFC-4A6B-B34A-1A4A265E100E}"/>
              </a:ext>
            </a:extLst>
          </p:cNvPr>
          <p:cNvSpPr txBox="1"/>
          <p:nvPr/>
        </p:nvSpPr>
        <p:spPr>
          <a:xfrm>
            <a:off x="7414840" y="5073175"/>
            <a:ext cx="219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전투 종료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아이템 획득을 종료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 err="1"/>
              <a:t>월드맵</a:t>
            </a:r>
            <a:r>
              <a:rPr lang="ko-KR" altLang="en-US" sz="800" dirty="0"/>
              <a:t> </a:t>
            </a:r>
            <a:r>
              <a:rPr lang="en-US" altLang="ko-KR" sz="800" dirty="0"/>
              <a:t>UI</a:t>
            </a:r>
            <a:r>
              <a:rPr lang="ko-KR" altLang="en-US" sz="800" dirty="0"/>
              <a:t>로 이동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 err="1"/>
              <a:t>행동력</a:t>
            </a:r>
            <a:r>
              <a:rPr lang="ko-KR" altLang="en-US" sz="800" dirty="0"/>
              <a:t> </a:t>
            </a:r>
            <a:r>
              <a:rPr lang="en-US" altLang="ko-KR" sz="800" dirty="0"/>
              <a:t>1 </a:t>
            </a:r>
            <a:r>
              <a:rPr lang="ko-KR" altLang="en-US" sz="800" dirty="0"/>
              <a:t>감소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3354789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68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도감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47ED489-1453-4680-A072-F538BBE19788}"/>
              </a:ext>
            </a:extLst>
          </p:cNvPr>
          <p:cNvSpPr/>
          <p:nvPr/>
        </p:nvSpPr>
        <p:spPr>
          <a:xfrm>
            <a:off x="2608976" y="1786854"/>
            <a:ext cx="1501629" cy="28858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53EAC8B-DD35-42B1-A229-23DBA62B8870}"/>
              </a:ext>
            </a:extLst>
          </p:cNvPr>
          <p:cNvSpPr/>
          <p:nvPr/>
        </p:nvSpPr>
        <p:spPr>
          <a:xfrm>
            <a:off x="2608976" y="1318470"/>
            <a:ext cx="1501629" cy="350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카테고리</a:t>
            </a: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3F2679B2-20D0-42D3-907E-83695DCF9CDD}"/>
              </a:ext>
            </a:extLst>
          </p:cNvPr>
          <p:cNvSpPr/>
          <p:nvPr/>
        </p:nvSpPr>
        <p:spPr>
          <a:xfrm rot="10800000">
            <a:off x="3842157" y="1399128"/>
            <a:ext cx="176169" cy="15191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4D19BF-F98A-4DF1-9DCE-63FE4174346E}"/>
              </a:ext>
            </a:extLst>
          </p:cNvPr>
          <p:cNvSpPr txBox="1"/>
          <p:nvPr/>
        </p:nvSpPr>
        <p:spPr>
          <a:xfrm>
            <a:off x="5918433" y="1407800"/>
            <a:ext cx="1869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불의 원석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0EB05B5-2ED0-4DA4-8B02-815A7FF18CE9}"/>
              </a:ext>
            </a:extLst>
          </p:cNvPr>
          <p:cNvCxnSpPr>
            <a:cxnSpLocks/>
          </p:cNvCxnSpPr>
          <p:nvPr/>
        </p:nvCxnSpPr>
        <p:spPr>
          <a:xfrm>
            <a:off x="4269179" y="2012868"/>
            <a:ext cx="50648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9C8D048-1696-41C4-81A5-3580D978AB12}"/>
              </a:ext>
            </a:extLst>
          </p:cNvPr>
          <p:cNvCxnSpPr>
            <a:cxnSpLocks/>
          </p:cNvCxnSpPr>
          <p:nvPr/>
        </p:nvCxnSpPr>
        <p:spPr>
          <a:xfrm>
            <a:off x="4269179" y="2636322"/>
            <a:ext cx="50648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B07D1E8-DB9C-4354-849C-5D6C70B2EF7B}"/>
              </a:ext>
            </a:extLst>
          </p:cNvPr>
          <p:cNvSpPr txBox="1"/>
          <p:nvPr/>
        </p:nvSpPr>
        <p:spPr>
          <a:xfrm>
            <a:off x="4226997" y="2087733"/>
            <a:ext cx="2678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가장 기초가 돌덩이다</a:t>
            </a:r>
            <a:r>
              <a:rPr lang="en-US" altLang="ko-KR" sz="1050" dirty="0"/>
              <a:t>. </a:t>
            </a:r>
            <a:r>
              <a:rPr lang="ko-KR" altLang="en-US" sz="1050" dirty="0"/>
              <a:t>조금 따뜻하다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3BF3AF-8C2F-4788-A63A-82CFC823B6BE}"/>
              </a:ext>
            </a:extLst>
          </p:cNvPr>
          <p:cNvSpPr txBox="1"/>
          <p:nvPr/>
        </p:nvSpPr>
        <p:spPr>
          <a:xfrm>
            <a:off x="6114685" y="2658978"/>
            <a:ext cx="984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획득처</a:t>
            </a:r>
            <a:endParaRPr lang="ko-KR" altLang="en-US" sz="2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11C4FF-C83E-4E82-8B88-97B6ED47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266" y="3153353"/>
            <a:ext cx="970256" cy="54576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EC598F6-320B-4189-907D-B16C018CFE97}"/>
              </a:ext>
            </a:extLst>
          </p:cNvPr>
          <p:cNvSpPr txBox="1"/>
          <p:nvPr/>
        </p:nvSpPr>
        <p:spPr>
          <a:xfrm>
            <a:off x="4579389" y="3699122"/>
            <a:ext cx="65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&lt;</a:t>
            </a:r>
            <a:r>
              <a:rPr lang="ko-KR" altLang="en-US" sz="1050" dirty="0"/>
              <a:t>교실</a:t>
            </a:r>
            <a:r>
              <a:rPr lang="en-US" altLang="ko-KR" sz="1050" dirty="0"/>
              <a:t>&gt;</a:t>
            </a:r>
            <a:endParaRPr lang="ko-KR" altLang="en-US" sz="1050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6AE5BB0F-E9C6-4E20-BD62-075FC4F85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872" y="3156193"/>
            <a:ext cx="970256" cy="54576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84A0489-E650-42BB-BCC4-DA839C59F71A}"/>
              </a:ext>
            </a:extLst>
          </p:cNvPr>
          <p:cNvSpPr txBox="1"/>
          <p:nvPr/>
        </p:nvSpPr>
        <p:spPr>
          <a:xfrm>
            <a:off x="5701934" y="3699122"/>
            <a:ext cx="812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&lt;</a:t>
            </a:r>
            <a:r>
              <a:rPr lang="ko-KR" altLang="en-US" sz="1050" dirty="0"/>
              <a:t>과학실</a:t>
            </a:r>
            <a:r>
              <a:rPr lang="en-US" altLang="ko-KR" sz="1050" dirty="0"/>
              <a:t>&gt;</a:t>
            </a:r>
            <a:endParaRPr lang="ko-KR" altLang="en-US" sz="1050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6E4F9F8F-218F-48CC-943E-5E4E9E04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810" y="3166038"/>
            <a:ext cx="970256" cy="54576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979DD09-A76A-418A-83D7-AC8C79E60F54}"/>
              </a:ext>
            </a:extLst>
          </p:cNvPr>
          <p:cNvSpPr txBox="1"/>
          <p:nvPr/>
        </p:nvSpPr>
        <p:spPr>
          <a:xfrm>
            <a:off x="6852934" y="3711807"/>
            <a:ext cx="812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&lt;</a:t>
            </a:r>
            <a:r>
              <a:rPr lang="ko-KR" altLang="en-US" sz="1050" dirty="0"/>
              <a:t>음악실</a:t>
            </a:r>
            <a:r>
              <a:rPr lang="en-US" altLang="ko-KR" sz="1050" dirty="0"/>
              <a:t>&gt;</a:t>
            </a:r>
            <a:endParaRPr lang="ko-KR" altLang="en-US" sz="1050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8AC8D5BC-C50D-4094-AD7D-185D66998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166" y="2131025"/>
            <a:ext cx="577247" cy="436636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4706685E-97DD-4849-BB41-50497FFD25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97554" y="2944874"/>
            <a:ext cx="524470" cy="48136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79E0BC35-6ECA-451A-BC1A-D0DF5DDE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777" y="3805785"/>
            <a:ext cx="577247" cy="43663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4D2A5EB-F411-4C58-813C-33A6870776F2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642965" y="515718"/>
            <a:ext cx="930976" cy="831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94D0562-214D-46DA-8527-25F21119BC12}"/>
              </a:ext>
            </a:extLst>
          </p:cNvPr>
          <p:cNvSpPr txBox="1"/>
          <p:nvPr/>
        </p:nvSpPr>
        <p:spPr>
          <a:xfrm>
            <a:off x="4573941" y="284885"/>
            <a:ext cx="2793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카테고리 선택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드롭 다운 형식</a:t>
            </a:r>
            <a:r>
              <a:rPr lang="en-US" altLang="ko-KR" sz="800" dirty="0"/>
              <a:t>(</a:t>
            </a:r>
            <a:r>
              <a:rPr lang="ko-KR" altLang="en-US" sz="800" dirty="0"/>
              <a:t>마우스 클릭 시 카테고리들 출력</a:t>
            </a:r>
            <a:r>
              <a:rPr lang="en-US" altLang="ko-KR" sz="800" dirty="0"/>
              <a:t>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EB82EE5-3DA3-418D-87A9-97018BE844B4}"/>
              </a:ext>
            </a:extLst>
          </p:cNvPr>
          <p:cNvCxnSpPr>
            <a:cxnSpLocks/>
          </p:cNvCxnSpPr>
          <p:nvPr/>
        </p:nvCxnSpPr>
        <p:spPr>
          <a:xfrm flipH="1" flipV="1">
            <a:off x="1686494" y="1989527"/>
            <a:ext cx="1655005" cy="331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3A5201F-6290-4D1D-BB96-2770D1DFAE11}"/>
              </a:ext>
            </a:extLst>
          </p:cNvPr>
          <p:cNvSpPr txBox="1"/>
          <p:nvPr/>
        </p:nvSpPr>
        <p:spPr>
          <a:xfrm>
            <a:off x="530663" y="1826727"/>
            <a:ext cx="1479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아이콘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해당 아이콘의 아이콘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획득한 이력이 있는 아이템은 흑백 효과 제거</a:t>
            </a:r>
            <a:endParaRPr lang="en-US" altLang="ko-KR" sz="8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26E6D5E-D806-4229-A061-8B9F9D0F94E2}"/>
              </a:ext>
            </a:extLst>
          </p:cNvPr>
          <p:cNvCxnSpPr>
            <a:cxnSpLocks/>
          </p:cNvCxnSpPr>
          <p:nvPr/>
        </p:nvCxnSpPr>
        <p:spPr>
          <a:xfrm flipH="1">
            <a:off x="1597287" y="3110638"/>
            <a:ext cx="1736113" cy="119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19F214B-B904-4416-8EF4-3A152FFB3CF8}"/>
              </a:ext>
            </a:extLst>
          </p:cNvPr>
          <p:cNvSpPr txBox="1"/>
          <p:nvPr/>
        </p:nvSpPr>
        <p:spPr>
          <a:xfrm>
            <a:off x="603313" y="3140218"/>
            <a:ext cx="1479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비활성 아이템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한번도 획득 하지 못한 아이템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흑백 컬러</a:t>
            </a:r>
            <a:endParaRPr lang="en-US" altLang="ko-KR" sz="8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1A25576-60BE-4DAD-85EF-5353BB75221C}"/>
              </a:ext>
            </a:extLst>
          </p:cNvPr>
          <p:cNvCxnSpPr>
            <a:cxnSpLocks/>
          </p:cNvCxnSpPr>
          <p:nvPr/>
        </p:nvCxnSpPr>
        <p:spPr>
          <a:xfrm flipV="1">
            <a:off x="7547162" y="525719"/>
            <a:ext cx="1329643" cy="1091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65EEF69-A5D6-46A5-8902-DE265547C2C1}"/>
              </a:ext>
            </a:extLst>
          </p:cNvPr>
          <p:cNvSpPr txBox="1"/>
          <p:nvPr/>
        </p:nvSpPr>
        <p:spPr>
          <a:xfrm>
            <a:off x="8876805" y="365446"/>
            <a:ext cx="147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이름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선택중인 아이템의 이름</a:t>
            </a:r>
            <a:endParaRPr lang="en-US" altLang="ko-KR" sz="8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47E032B-A852-444D-9EBA-169431F8CCD6}"/>
              </a:ext>
            </a:extLst>
          </p:cNvPr>
          <p:cNvCxnSpPr>
            <a:cxnSpLocks/>
          </p:cNvCxnSpPr>
          <p:nvPr/>
        </p:nvCxnSpPr>
        <p:spPr>
          <a:xfrm flipV="1">
            <a:off x="8606888" y="2102091"/>
            <a:ext cx="1271834" cy="229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719E01F-6858-4AAC-981C-02D6234CC4A9}"/>
              </a:ext>
            </a:extLst>
          </p:cNvPr>
          <p:cNvSpPr txBox="1"/>
          <p:nvPr/>
        </p:nvSpPr>
        <p:spPr>
          <a:xfrm>
            <a:off x="9883249" y="1994727"/>
            <a:ext cx="1879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아이템 설명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선택중인 아이템의 설명 텍스트</a:t>
            </a:r>
            <a:endParaRPr lang="en-US" altLang="ko-KR" sz="8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324E9D2-6A49-403B-BFF4-98C480988492}"/>
              </a:ext>
            </a:extLst>
          </p:cNvPr>
          <p:cNvCxnSpPr>
            <a:cxnSpLocks/>
          </p:cNvCxnSpPr>
          <p:nvPr/>
        </p:nvCxnSpPr>
        <p:spPr>
          <a:xfrm flipV="1">
            <a:off x="7827763" y="3446101"/>
            <a:ext cx="2050959" cy="84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A22B510-2209-4F27-AEC9-388988EE42BF}"/>
              </a:ext>
            </a:extLst>
          </p:cNvPr>
          <p:cNvSpPr/>
          <p:nvPr/>
        </p:nvSpPr>
        <p:spPr>
          <a:xfrm>
            <a:off x="4294190" y="2977118"/>
            <a:ext cx="3603619" cy="992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581D38-42CF-41EF-BB8A-1511F506C6D3}"/>
              </a:ext>
            </a:extLst>
          </p:cNvPr>
          <p:cNvSpPr txBox="1"/>
          <p:nvPr/>
        </p:nvSpPr>
        <p:spPr>
          <a:xfrm>
            <a:off x="9883249" y="3316914"/>
            <a:ext cx="1879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드롭 장소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선택중인 아이템을 획득 할 수 있는 던전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비활성화 아이템 선택 시 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2729795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일시정지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369" y="1321635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3441369" y="1877772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BA8E6D-A401-4420-9035-EC665B487B6F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C26202A-40BF-46CB-847C-58B084934BAA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20ADCAC-D7DB-4DA3-9586-79524FBDE2B2}"/>
              </a:ext>
            </a:extLst>
          </p:cNvPr>
          <p:cNvSpPr/>
          <p:nvPr/>
        </p:nvSpPr>
        <p:spPr>
          <a:xfrm>
            <a:off x="4788672" y="1501894"/>
            <a:ext cx="2080020" cy="28354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C854F30-1057-4F42-BEB0-E0C169E6A83F}"/>
              </a:ext>
            </a:extLst>
          </p:cNvPr>
          <p:cNvSpPr/>
          <p:nvPr/>
        </p:nvSpPr>
        <p:spPr>
          <a:xfrm>
            <a:off x="5042686" y="184557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계속하기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449EF3A-C358-4364-AB8A-3039E321A0B6}"/>
              </a:ext>
            </a:extLst>
          </p:cNvPr>
          <p:cNvSpPr/>
          <p:nvPr/>
        </p:nvSpPr>
        <p:spPr>
          <a:xfrm>
            <a:off x="5042686" y="2703473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옵션</a:t>
            </a:r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8D9DAC5-CB7A-4D66-ADB9-2AD37CE4319E}"/>
              </a:ext>
            </a:extLst>
          </p:cNvPr>
          <p:cNvSpPr/>
          <p:nvPr/>
        </p:nvSpPr>
        <p:spPr>
          <a:xfrm>
            <a:off x="5042686" y="348182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타이틀로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FA520BF-10B4-412C-9E2A-CE7A3968A875}"/>
              </a:ext>
            </a:extLst>
          </p:cNvPr>
          <p:cNvCxnSpPr>
            <a:cxnSpLocks/>
          </p:cNvCxnSpPr>
          <p:nvPr/>
        </p:nvCxnSpPr>
        <p:spPr>
          <a:xfrm flipV="1">
            <a:off x="6509495" y="1512644"/>
            <a:ext cx="3125982" cy="487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A2DF0DD-226B-4B82-B535-101D37254959}"/>
              </a:ext>
            </a:extLst>
          </p:cNvPr>
          <p:cNvSpPr txBox="1"/>
          <p:nvPr/>
        </p:nvSpPr>
        <p:spPr>
          <a:xfrm>
            <a:off x="9635478" y="1368153"/>
            <a:ext cx="255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계속하기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일시정지 해제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CDE25E1-C52C-4C74-A61A-C07022793019}"/>
              </a:ext>
            </a:extLst>
          </p:cNvPr>
          <p:cNvCxnSpPr>
            <a:cxnSpLocks/>
          </p:cNvCxnSpPr>
          <p:nvPr/>
        </p:nvCxnSpPr>
        <p:spPr>
          <a:xfrm flipV="1">
            <a:off x="6376647" y="2597736"/>
            <a:ext cx="3168530" cy="364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EB71855-E7D4-4CF4-B385-38C20015C2AE}"/>
              </a:ext>
            </a:extLst>
          </p:cNvPr>
          <p:cNvSpPr txBox="1"/>
          <p:nvPr/>
        </p:nvSpPr>
        <p:spPr>
          <a:xfrm>
            <a:off x="9545178" y="2433071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695C5D5-E5C8-4467-A53E-BC285AEC27C4}"/>
              </a:ext>
            </a:extLst>
          </p:cNvPr>
          <p:cNvCxnSpPr>
            <a:cxnSpLocks/>
          </p:cNvCxnSpPr>
          <p:nvPr/>
        </p:nvCxnSpPr>
        <p:spPr>
          <a:xfrm flipV="1">
            <a:off x="6458859" y="3666172"/>
            <a:ext cx="3002389" cy="142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4E9854A-12CE-452F-9D8B-658CC17D204B}"/>
              </a:ext>
            </a:extLst>
          </p:cNvPr>
          <p:cNvSpPr txBox="1"/>
          <p:nvPr/>
        </p:nvSpPr>
        <p:spPr>
          <a:xfrm>
            <a:off x="9461249" y="3481826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타이틀로 이동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시작화면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D394AF-AF08-422C-86AD-31D78686A5E7}"/>
              </a:ext>
            </a:extLst>
          </p:cNvPr>
          <p:cNvSpPr txBox="1"/>
          <p:nvPr/>
        </p:nvSpPr>
        <p:spPr>
          <a:xfrm>
            <a:off x="1152108" y="5463061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진입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 </a:t>
            </a:r>
            <a:r>
              <a:rPr lang="ko-KR" altLang="en-US" dirty="0"/>
              <a:t>재입력시 일시정지 해제</a:t>
            </a:r>
            <a:r>
              <a:rPr lang="en-US" altLang="ko-KR" dirty="0"/>
              <a:t>(</a:t>
            </a:r>
            <a:r>
              <a:rPr lang="ko-KR" altLang="en-US" dirty="0"/>
              <a:t>계속하기 버튼과 동일 기능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791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버전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59142-1C65-495A-AE89-274254910D1B}"/>
              </a:ext>
            </a:extLst>
          </p:cNvPr>
          <p:cNvSpPr txBox="1"/>
          <p:nvPr/>
        </p:nvSpPr>
        <p:spPr>
          <a:xfrm>
            <a:off x="666925" y="112412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V.1.0.5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스킬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2021.06.12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5915A-7C05-4FC8-B7CE-9ECC0ECCA3A0}"/>
              </a:ext>
            </a:extLst>
          </p:cNvPr>
          <p:cNvSpPr txBox="1"/>
          <p:nvPr/>
        </p:nvSpPr>
        <p:spPr>
          <a:xfrm>
            <a:off x="666925" y="254348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V.1.0.6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조합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2021.06.14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F25D84-471A-450B-8568-B23F05CF9937}"/>
              </a:ext>
            </a:extLst>
          </p:cNvPr>
          <p:cNvSpPr txBox="1"/>
          <p:nvPr/>
        </p:nvSpPr>
        <p:spPr>
          <a:xfrm>
            <a:off x="666925" y="396284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V.1.0.7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전투</a:t>
            </a:r>
            <a:r>
              <a:rPr lang="en-US" altLang="ko-KR" dirty="0"/>
              <a:t>UI, </a:t>
            </a:r>
            <a:r>
              <a:rPr lang="ko-KR" altLang="en-US" dirty="0"/>
              <a:t>스킬</a:t>
            </a:r>
            <a:r>
              <a:rPr lang="en-US" altLang="ko-KR" dirty="0"/>
              <a:t>UI </a:t>
            </a:r>
            <a:r>
              <a:rPr lang="ko-KR" altLang="en-US" dirty="0"/>
              <a:t>슬롯 등록 추가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2021.08.09-2021.08.10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5ACFCD-6F72-4375-8A19-E6E0E8CBA95F}"/>
              </a:ext>
            </a:extLst>
          </p:cNvPr>
          <p:cNvSpPr txBox="1"/>
          <p:nvPr/>
        </p:nvSpPr>
        <p:spPr>
          <a:xfrm>
            <a:off x="666925" y="527579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V.1.1.0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전투 시스템 변경</a:t>
            </a:r>
            <a:r>
              <a:rPr lang="en-US" altLang="ko-KR" dirty="0"/>
              <a:t>(</a:t>
            </a:r>
            <a:r>
              <a:rPr lang="ko-KR" altLang="en-US" dirty="0"/>
              <a:t>조합 시스템 추가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2021.012.25</a:t>
            </a:r>
          </a:p>
        </p:txBody>
      </p:sp>
    </p:spTree>
    <p:extLst>
      <p:ext uri="{BB962C8B-B14F-4D97-AF65-F5344CB8AC3E}">
        <p14:creationId xmlns:p14="http://schemas.microsoft.com/office/powerpoint/2010/main" val="3150484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메인 메뉴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22C839-66D0-4674-AA45-5B2699E4F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862" y="1241569"/>
            <a:ext cx="7055142" cy="3548543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EC80C76-3472-4563-A52E-EC02C27B61CD}"/>
              </a:ext>
            </a:extLst>
          </p:cNvPr>
          <p:cNvGrpSpPr/>
          <p:nvPr/>
        </p:nvGrpSpPr>
        <p:grpSpPr>
          <a:xfrm>
            <a:off x="2813684" y="1561608"/>
            <a:ext cx="1253767" cy="1399869"/>
            <a:chOff x="2745996" y="1420023"/>
            <a:chExt cx="1315556" cy="1702209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AC4E737-7093-4903-ABD1-638C93B79C4D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8FBE6BF-19C9-4C49-8543-D2DABDE69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21D64D-11D8-4DB1-A400-8183F42AE4CF}"/>
                </a:ext>
              </a:extLst>
            </p:cNvPr>
            <p:cNvSpPr txBox="1"/>
            <p:nvPr/>
          </p:nvSpPr>
          <p:spPr>
            <a:xfrm>
              <a:off x="3131656" y="2597657"/>
              <a:ext cx="583646" cy="336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조합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673583F-7AFF-4D5C-9303-68C4F1F7A4F9}"/>
              </a:ext>
            </a:extLst>
          </p:cNvPr>
          <p:cNvGrpSpPr/>
          <p:nvPr/>
        </p:nvGrpSpPr>
        <p:grpSpPr>
          <a:xfrm>
            <a:off x="7580254" y="1578217"/>
            <a:ext cx="1253767" cy="1399869"/>
            <a:chOff x="2745996" y="1420023"/>
            <a:chExt cx="1315556" cy="170220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CA61BA6-6F30-4312-AD24-9AEF2EC33B32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6B45F587-1FC5-4D4D-8F66-7DA03AAF9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F027B38-24B1-4504-934F-5A2B7322E78C}"/>
                </a:ext>
              </a:extLst>
            </p:cNvPr>
            <p:cNvSpPr txBox="1"/>
            <p:nvPr/>
          </p:nvSpPr>
          <p:spPr>
            <a:xfrm>
              <a:off x="3100471" y="2565385"/>
              <a:ext cx="685263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도감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18D0A31-C16E-4069-BEBF-584B60F57215}"/>
              </a:ext>
            </a:extLst>
          </p:cNvPr>
          <p:cNvGrpSpPr/>
          <p:nvPr/>
        </p:nvGrpSpPr>
        <p:grpSpPr>
          <a:xfrm>
            <a:off x="5144701" y="1561608"/>
            <a:ext cx="1253767" cy="1399869"/>
            <a:chOff x="2745996" y="1420023"/>
            <a:chExt cx="1315556" cy="1702209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95D4B76-7448-4575-9CF2-914999F8402E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D9667669-E4B8-4AEE-A084-553D93A8E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8FD254-B801-4EF2-8D95-2F8D3598FB00}"/>
              </a:ext>
            </a:extLst>
          </p:cNvPr>
          <p:cNvSpPr txBox="1"/>
          <p:nvPr/>
        </p:nvSpPr>
        <p:spPr>
          <a:xfrm>
            <a:off x="5513455" y="2502911"/>
            <a:ext cx="5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rPr>
              <a:t>가방</a:t>
            </a:r>
            <a:endParaRPr lang="ko-KR" altLang="en-US" sz="1600" b="1" dirty="0">
              <a:solidFill>
                <a:srgbClr val="C00000"/>
              </a:solidFill>
              <a:latin typeface="MD솔체" panose="02020603020101020101" pitchFamily="18" charset="-127"/>
              <a:ea typeface="MD솔체" panose="02020603020101020101" pitchFamily="18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47F76EC-8628-4CC7-A72E-ACD729714CD9}"/>
              </a:ext>
            </a:extLst>
          </p:cNvPr>
          <p:cNvGrpSpPr/>
          <p:nvPr/>
        </p:nvGrpSpPr>
        <p:grpSpPr>
          <a:xfrm>
            <a:off x="2799627" y="3175860"/>
            <a:ext cx="1253767" cy="1399869"/>
            <a:chOff x="1553381" y="1477423"/>
            <a:chExt cx="1315556" cy="1702209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170EAAB-5F15-4E0F-88D2-56695ECC5B8E}"/>
                </a:ext>
              </a:extLst>
            </p:cNvPr>
            <p:cNvSpPr/>
            <p:nvPr/>
          </p:nvSpPr>
          <p:spPr>
            <a:xfrm>
              <a:off x="1553381" y="14774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4D94291F-12EB-464B-A5BD-5C5EAC7B6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4912" y="1576576"/>
              <a:ext cx="912461" cy="988050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3003B85-2D1A-41E2-B2C9-9206AA176BAD}"/>
                </a:ext>
              </a:extLst>
            </p:cNvPr>
            <p:cNvSpPr txBox="1"/>
            <p:nvPr/>
          </p:nvSpPr>
          <p:spPr>
            <a:xfrm>
              <a:off x="1859017" y="2624754"/>
              <a:ext cx="704246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목표</a:t>
              </a: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394DA558-D170-4F49-A614-8CCC71E8ADC6}"/>
              </a:ext>
            </a:extLst>
          </p:cNvPr>
          <p:cNvGrpSpPr/>
          <p:nvPr/>
        </p:nvGrpSpPr>
        <p:grpSpPr>
          <a:xfrm>
            <a:off x="7585736" y="3175860"/>
            <a:ext cx="1253767" cy="1399869"/>
            <a:chOff x="2745996" y="1420023"/>
            <a:chExt cx="1315556" cy="1702209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88F6020-4ADE-4E93-82E8-55F08DF4B21C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182FAE27-90E5-4981-A7DC-67C0B48EA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4545271-FF9E-479D-B3C0-7A5BFD6D5346}"/>
                </a:ext>
              </a:extLst>
            </p:cNvPr>
            <p:cNvSpPr txBox="1"/>
            <p:nvPr/>
          </p:nvSpPr>
          <p:spPr>
            <a:xfrm>
              <a:off x="3100019" y="2542148"/>
              <a:ext cx="711780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저장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8CD64F60-5E7B-47AB-848E-E082C429CA53}"/>
              </a:ext>
            </a:extLst>
          </p:cNvPr>
          <p:cNvSpPr txBox="1"/>
          <p:nvPr/>
        </p:nvSpPr>
        <p:spPr>
          <a:xfrm>
            <a:off x="1186329" y="5717768"/>
            <a:ext cx="325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Tab</a:t>
            </a:r>
            <a:r>
              <a:rPr lang="ko-KR" altLang="en-US" dirty="0"/>
              <a:t>버튼으로 진입 가능</a:t>
            </a:r>
            <a:endParaRPr lang="en-US" altLang="ko-KR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AD2675F-6D9F-47E9-A6A2-CE57D42B1E6F}"/>
              </a:ext>
            </a:extLst>
          </p:cNvPr>
          <p:cNvCxnSpPr>
            <a:cxnSpLocks/>
          </p:cNvCxnSpPr>
          <p:nvPr/>
        </p:nvCxnSpPr>
        <p:spPr>
          <a:xfrm flipH="1" flipV="1">
            <a:off x="1792178" y="1400727"/>
            <a:ext cx="783954" cy="315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3223287-252D-4B1E-9BCF-C6DFFACB05CA}"/>
              </a:ext>
            </a:extLst>
          </p:cNvPr>
          <p:cNvSpPr txBox="1"/>
          <p:nvPr/>
        </p:nvSpPr>
        <p:spPr>
          <a:xfrm>
            <a:off x="390264" y="1167949"/>
            <a:ext cx="16263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배경 이미지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백그라운드 이미지</a:t>
            </a:r>
            <a:endParaRPr lang="en-US" altLang="ko-KR" sz="1100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26D0014-3A15-406E-9B82-9BAF2BA0744A}"/>
              </a:ext>
            </a:extLst>
          </p:cNvPr>
          <p:cNvCxnSpPr>
            <a:cxnSpLocks/>
          </p:cNvCxnSpPr>
          <p:nvPr/>
        </p:nvCxnSpPr>
        <p:spPr>
          <a:xfrm flipV="1">
            <a:off x="3519765" y="888659"/>
            <a:ext cx="354138" cy="993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55C9EDD-9B1C-47D8-9685-92B6B15BDA96}"/>
              </a:ext>
            </a:extLst>
          </p:cNvPr>
          <p:cNvSpPr txBox="1"/>
          <p:nvPr/>
        </p:nvSpPr>
        <p:spPr>
          <a:xfrm>
            <a:off x="3767995" y="304931"/>
            <a:ext cx="35108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조합 창 이동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조합 레시피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DA90CFB-F5A6-44BB-AD2B-B51513C755ED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5901706" y="493250"/>
            <a:ext cx="1872797" cy="1388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B1D809C-F860-4518-B0F4-558DCA82B56A}"/>
              </a:ext>
            </a:extLst>
          </p:cNvPr>
          <p:cNvSpPr txBox="1"/>
          <p:nvPr/>
        </p:nvSpPr>
        <p:spPr>
          <a:xfrm>
            <a:off x="7774503" y="193168"/>
            <a:ext cx="18414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가방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인벤토리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F80B1C3-FE23-4872-B58E-CD91B7BEADD0}"/>
              </a:ext>
            </a:extLst>
          </p:cNvPr>
          <p:cNvCxnSpPr>
            <a:cxnSpLocks/>
            <a:endCxn id="100" idx="1"/>
          </p:cNvCxnSpPr>
          <p:nvPr/>
        </p:nvCxnSpPr>
        <p:spPr>
          <a:xfrm flipV="1">
            <a:off x="8317219" y="3746902"/>
            <a:ext cx="1500831" cy="389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D8005DB-9A2B-4669-8F52-893D3553A42B}"/>
              </a:ext>
            </a:extLst>
          </p:cNvPr>
          <p:cNvSpPr txBox="1"/>
          <p:nvPr/>
        </p:nvSpPr>
        <p:spPr>
          <a:xfrm>
            <a:off x="9818050" y="3446820"/>
            <a:ext cx="22343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 창으로 이동</a:t>
            </a:r>
            <a:endParaRPr lang="en-US" altLang="ko-KR" sz="110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00F1A5C-BAC7-44F7-A559-C1C394DCE55E}"/>
              </a:ext>
            </a:extLst>
          </p:cNvPr>
          <p:cNvCxnSpPr>
            <a:cxnSpLocks/>
          </p:cNvCxnSpPr>
          <p:nvPr/>
        </p:nvCxnSpPr>
        <p:spPr>
          <a:xfrm flipH="1">
            <a:off x="2016600" y="4211814"/>
            <a:ext cx="1068100" cy="363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FD46FE3-887C-4B88-9A2F-A5A3EF949B60}"/>
              </a:ext>
            </a:extLst>
          </p:cNvPr>
          <p:cNvSpPr txBox="1"/>
          <p:nvPr/>
        </p:nvSpPr>
        <p:spPr>
          <a:xfrm>
            <a:off x="785249" y="4508277"/>
            <a:ext cx="22343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퀘스트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퀘스트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2EFE3FC-1482-42F6-B222-0F734465E4A5}"/>
              </a:ext>
            </a:extLst>
          </p:cNvPr>
          <p:cNvCxnSpPr>
            <a:cxnSpLocks/>
          </p:cNvCxnSpPr>
          <p:nvPr/>
        </p:nvCxnSpPr>
        <p:spPr>
          <a:xfrm flipV="1">
            <a:off x="8607561" y="1384525"/>
            <a:ext cx="1063215" cy="1021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4C3CD14-62DF-4692-B8DC-8B15D909FEB2}"/>
              </a:ext>
            </a:extLst>
          </p:cNvPr>
          <p:cNvSpPr txBox="1"/>
          <p:nvPr/>
        </p:nvSpPr>
        <p:spPr>
          <a:xfrm>
            <a:off x="9533714" y="1179595"/>
            <a:ext cx="13499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도감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도감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07EFCCF-DBB9-4856-A1CD-4A76C24D3092}"/>
              </a:ext>
            </a:extLst>
          </p:cNvPr>
          <p:cNvSpPr/>
          <p:nvPr/>
        </p:nvSpPr>
        <p:spPr>
          <a:xfrm>
            <a:off x="3020294" y="1661397"/>
            <a:ext cx="841961" cy="82140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923C70C-9EEA-47B9-A2AE-75A7F775AE37}"/>
              </a:ext>
            </a:extLst>
          </p:cNvPr>
          <p:cNvCxnSpPr>
            <a:cxnSpLocks/>
          </p:cNvCxnSpPr>
          <p:nvPr/>
        </p:nvCxnSpPr>
        <p:spPr>
          <a:xfrm flipH="1">
            <a:off x="1617000" y="2169225"/>
            <a:ext cx="1547631" cy="16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618EA05-6041-4903-8CD8-43D44EAFD0C8}"/>
              </a:ext>
            </a:extLst>
          </p:cNvPr>
          <p:cNvSpPr txBox="1"/>
          <p:nvPr/>
        </p:nvSpPr>
        <p:spPr>
          <a:xfrm>
            <a:off x="472146" y="2076654"/>
            <a:ext cx="18182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버튼 이미지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버튼에 맞도록</a:t>
            </a:r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6</a:t>
            </a:r>
            <a:r>
              <a:rPr lang="ko-KR" altLang="en-US" sz="1100" dirty="0"/>
              <a:t>종의 아이콘 디자인을 </a:t>
            </a:r>
            <a:endParaRPr lang="en-US" altLang="ko-KR" sz="1100" dirty="0"/>
          </a:p>
          <a:p>
            <a:r>
              <a:rPr lang="en-US" altLang="ko-KR" sz="1100" dirty="0"/>
              <a:t>   </a:t>
            </a:r>
            <a:r>
              <a:rPr lang="ko-KR" altLang="en-US" sz="1100" dirty="0"/>
              <a:t>다르게 제작</a:t>
            </a:r>
            <a:endParaRPr lang="en-US" altLang="ko-KR" sz="1100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20B4780-6091-425B-AE42-292084D5403B}"/>
              </a:ext>
            </a:extLst>
          </p:cNvPr>
          <p:cNvGrpSpPr/>
          <p:nvPr/>
        </p:nvGrpSpPr>
        <p:grpSpPr>
          <a:xfrm>
            <a:off x="5123527" y="3175860"/>
            <a:ext cx="1253767" cy="1399869"/>
            <a:chOff x="2745996" y="1420023"/>
            <a:chExt cx="1315556" cy="1702209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11B7DC4C-09C1-4E17-8BAD-D28E85F435FA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EFBB4568-12B9-4437-99CC-B6A492517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9269686-1CB4-42DB-9AB0-12CF5633EB51}"/>
                </a:ext>
              </a:extLst>
            </p:cNvPr>
            <p:cNvSpPr txBox="1"/>
            <p:nvPr/>
          </p:nvSpPr>
          <p:spPr>
            <a:xfrm>
              <a:off x="2969742" y="2542148"/>
              <a:ext cx="912461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히로인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5652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endParaRPr lang="en-US" altLang="ko-K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기본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400163-D738-4261-8C21-BF89C49AE5B7}"/>
              </a:ext>
            </a:extLst>
          </p:cNvPr>
          <p:cNvSpPr/>
          <p:nvPr/>
        </p:nvSpPr>
        <p:spPr>
          <a:xfrm>
            <a:off x="3993160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BCE19B-5ED1-4F8C-95FB-47B60AE519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4092457" y="1408581"/>
            <a:ext cx="882215" cy="321451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EA4A74-60B2-4191-A258-F4B428E8B0E9}"/>
              </a:ext>
            </a:extLst>
          </p:cNvPr>
          <p:cNvSpPr/>
          <p:nvPr/>
        </p:nvSpPr>
        <p:spPr>
          <a:xfrm>
            <a:off x="4974672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3B052CD-CB15-4D49-AA11-888409975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5073969" y="1408581"/>
            <a:ext cx="882215" cy="321451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429548-C815-4CE2-ABCA-239DF3DC2BD7}"/>
              </a:ext>
            </a:extLst>
          </p:cNvPr>
          <p:cNvSpPr/>
          <p:nvPr/>
        </p:nvSpPr>
        <p:spPr>
          <a:xfrm>
            <a:off x="5956184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552164-6262-4809-A55B-D59681DA2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6055481" y="1408581"/>
            <a:ext cx="882215" cy="32145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DAFAF6-811C-45F2-BD83-45A2CE137669}"/>
              </a:ext>
            </a:extLst>
          </p:cNvPr>
          <p:cNvSpPr txBox="1"/>
          <p:nvPr/>
        </p:nvSpPr>
        <p:spPr>
          <a:xfrm>
            <a:off x="1186328" y="5717768"/>
            <a:ext cx="5285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코멘트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히로인</a:t>
            </a:r>
            <a:r>
              <a:rPr lang="ko-KR" altLang="en-US" dirty="0"/>
              <a:t> 창 진입 시 디폴트로 전부 흑백 상태</a:t>
            </a:r>
            <a:endParaRPr lang="en-US" altLang="ko-KR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C4AA5E2-6246-4025-B740-AEF8BDE5EC11}"/>
              </a:ext>
            </a:extLst>
          </p:cNvPr>
          <p:cNvCxnSpPr>
            <a:cxnSpLocks/>
          </p:cNvCxnSpPr>
          <p:nvPr/>
        </p:nvCxnSpPr>
        <p:spPr>
          <a:xfrm flipV="1">
            <a:off x="6686457" y="259572"/>
            <a:ext cx="1366162" cy="1442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B69B2A-6483-4728-BB6F-AEBFD62CA3B0}"/>
              </a:ext>
            </a:extLst>
          </p:cNvPr>
          <p:cNvSpPr/>
          <p:nvPr/>
        </p:nvSpPr>
        <p:spPr>
          <a:xfrm>
            <a:off x="3993160" y="1241567"/>
            <a:ext cx="2944536" cy="3548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815F58C-6A7F-4495-B08F-6B436AFD11BB}"/>
              </a:ext>
            </a:extLst>
          </p:cNvPr>
          <p:cNvCxnSpPr>
            <a:cxnSpLocks/>
          </p:cNvCxnSpPr>
          <p:nvPr/>
        </p:nvCxnSpPr>
        <p:spPr>
          <a:xfrm>
            <a:off x="8918224" y="4548236"/>
            <a:ext cx="1154857" cy="177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35370CE-3B1D-458F-A491-7E1F3D98F8B4}"/>
              </a:ext>
            </a:extLst>
          </p:cNvPr>
          <p:cNvSpPr txBox="1"/>
          <p:nvPr/>
        </p:nvSpPr>
        <p:spPr>
          <a:xfrm>
            <a:off x="10073081" y="4623099"/>
            <a:ext cx="1574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배경 이미지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배경 이미지 삽입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1AFE9E-D101-494D-98DB-FFD33F5C8B10}"/>
              </a:ext>
            </a:extLst>
          </p:cNvPr>
          <p:cNvSpPr txBox="1"/>
          <p:nvPr/>
        </p:nvSpPr>
        <p:spPr>
          <a:xfrm>
            <a:off x="8008378" y="78244"/>
            <a:ext cx="35757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선택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왼쪽부터 </a:t>
            </a:r>
            <a:r>
              <a:rPr lang="ko-KR" altLang="en-US" sz="1100" dirty="0" err="1"/>
              <a:t>채아람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한소원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고은혜</a:t>
            </a:r>
            <a:r>
              <a:rPr lang="ko-KR" altLang="en-US" sz="1100" dirty="0"/>
              <a:t> 순으로 나열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선택하고 있지 않은 캐릭터는 흑색 필터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히로인의</a:t>
            </a:r>
            <a:r>
              <a:rPr lang="ko-KR" altLang="en-US" sz="1100" dirty="0"/>
              <a:t> 일러스트는 절반만 보여줌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</a:t>
            </a:r>
            <a:r>
              <a:rPr lang="ko-KR" altLang="en-US" sz="1100" dirty="0" err="1"/>
              <a:t>인터렉션으로</a:t>
            </a:r>
            <a:r>
              <a:rPr lang="ko-KR" altLang="en-US" sz="1100" dirty="0"/>
              <a:t> 진행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349453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endParaRPr lang="en-US" altLang="ko-K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마우스 오버</a:t>
            </a:r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0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400163-D738-4261-8C21-BF89C49AE5B7}"/>
              </a:ext>
            </a:extLst>
          </p:cNvPr>
          <p:cNvSpPr/>
          <p:nvPr/>
        </p:nvSpPr>
        <p:spPr>
          <a:xfrm>
            <a:off x="3993160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BCE19B-5ED1-4F8C-95FB-47B60AE51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525"/>
          <a:stretch/>
        </p:blipFill>
        <p:spPr>
          <a:xfrm>
            <a:off x="4092457" y="1408581"/>
            <a:ext cx="882215" cy="321451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EA4A74-60B2-4191-A258-F4B428E8B0E9}"/>
              </a:ext>
            </a:extLst>
          </p:cNvPr>
          <p:cNvSpPr/>
          <p:nvPr/>
        </p:nvSpPr>
        <p:spPr>
          <a:xfrm>
            <a:off x="4974672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3B052CD-CB15-4D49-AA11-888409975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5073969" y="1408581"/>
            <a:ext cx="882215" cy="321451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429548-C815-4CE2-ABCA-239DF3DC2BD7}"/>
              </a:ext>
            </a:extLst>
          </p:cNvPr>
          <p:cNvSpPr/>
          <p:nvPr/>
        </p:nvSpPr>
        <p:spPr>
          <a:xfrm>
            <a:off x="5956184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552164-6262-4809-A55B-D59681DA2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6055481" y="1408581"/>
            <a:ext cx="882215" cy="321451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46FB336-14F9-42AB-ABBC-360878B71202}"/>
              </a:ext>
            </a:extLst>
          </p:cNvPr>
          <p:cNvCxnSpPr>
            <a:cxnSpLocks/>
          </p:cNvCxnSpPr>
          <p:nvPr/>
        </p:nvCxnSpPr>
        <p:spPr>
          <a:xfrm flipV="1">
            <a:off x="4533564" y="565741"/>
            <a:ext cx="1258485" cy="1459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B66238-3B59-4931-B8FD-528706CFFCC9}"/>
              </a:ext>
            </a:extLst>
          </p:cNvPr>
          <p:cNvSpPr txBox="1"/>
          <p:nvPr/>
        </p:nvSpPr>
        <p:spPr>
          <a:xfrm>
            <a:off x="5792049" y="370632"/>
            <a:ext cx="5098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마우스 오버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커서가 캐릭터 위에 위치 할 때 커서에 있는 캐릭터 흑백 필터 해제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캐릭터에서 마우스 커서가 벗어나면 다시 흑백으로 돌아옴</a:t>
            </a:r>
            <a:endParaRPr lang="en-US" altLang="ko-KR" sz="11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4F5096-962A-496C-A195-14C725BAC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013" y="2127034"/>
            <a:ext cx="262007" cy="26200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E0D4DE6-236B-42B9-9FF0-07E222AB501F}"/>
              </a:ext>
            </a:extLst>
          </p:cNvPr>
          <p:cNvSpPr txBox="1"/>
          <p:nvPr/>
        </p:nvSpPr>
        <p:spPr>
          <a:xfrm>
            <a:off x="1186328" y="5717768"/>
            <a:ext cx="5285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코멘트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마우스 클릭 시 아코디언 슬라이드로 펼쳐짐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9969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endParaRPr lang="en-US" altLang="ko-K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슬라이드</a:t>
            </a:r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0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400163-D738-4261-8C21-BF89C49AE5B7}"/>
              </a:ext>
            </a:extLst>
          </p:cNvPr>
          <p:cNvSpPr/>
          <p:nvPr/>
        </p:nvSpPr>
        <p:spPr>
          <a:xfrm>
            <a:off x="2390861" y="1241569"/>
            <a:ext cx="4387443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BCE19B-5ED1-4F8C-95FB-47B60AE51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2599217" y="1408581"/>
            <a:ext cx="1393943" cy="321451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EA4A74-60B2-4191-A258-F4B428E8B0E9}"/>
              </a:ext>
            </a:extLst>
          </p:cNvPr>
          <p:cNvSpPr/>
          <p:nvPr/>
        </p:nvSpPr>
        <p:spPr>
          <a:xfrm>
            <a:off x="6778305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3B052CD-CB15-4D49-AA11-888409975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6877602" y="1408581"/>
            <a:ext cx="882215" cy="321451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429548-C815-4CE2-ABCA-239DF3DC2BD7}"/>
              </a:ext>
            </a:extLst>
          </p:cNvPr>
          <p:cNvSpPr/>
          <p:nvPr/>
        </p:nvSpPr>
        <p:spPr>
          <a:xfrm>
            <a:off x="7759817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552164-6262-4809-A55B-D59681DA2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7859114" y="1408581"/>
            <a:ext cx="882215" cy="3214518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A75466A-805B-4A5B-A2F6-7BACDA965E44}"/>
              </a:ext>
            </a:extLst>
          </p:cNvPr>
          <p:cNvSpPr/>
          <p:nvPr/>
        </p:nvSpPr>
        <p:spPr>
          <a:xfrm>
            <a:off x="4309536" y="1408581"/>
            <a:ext cx="2242854" cy="4365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EDA9D-F462-4BF9-92E7-7F726DA70C4A}"/>
              </a:ext>
            </a:extLst>
          </p:cNvPr>
          <p:cNvSpPr txBox="1"/>
          <p:nvPr/>
        </p:nvSpPr>
        <p:spPr>
          <a:xfrm>
            <a:off x="5073559" y="1442191"/>
            <a:ext cx="89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채아람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C38FD1C-E19B-42B2-9DB5-F59030856A4F}"/>
              </a:ext>
            </a:extLst>
          </p:cNvPr>
          <p:cNvCxnSpPr/>
          <p:nvPr/>
        </p:nvCxnSpPr>
        <p:spPr>
          <a:xfrm>
            <a:off x="4264305" y="1979802"/>
            <a:ext cx="2374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1B7AC22-856F-450C-B3DC-A26F7F37F889}"/>
              </a:ext>
            </a:extLst>
          </p:cNvPr>
          <p:cNvSpPr txBox="1"/>
          <p:nvPr/>
        </p:nvSpPr>
        <p:spPr>
          <a:xfrm>
            <a:off x="4309536" y="2055303"/>
            <a:ext cx="2116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글월 고등학교 </a:t>
            </a:r>
            <a:r>
              <a:rPr lang="en-US" altLang="ko-KR" sz="1100" dirty="0"/>
              <a:t>1</a:t>
            </a:r>
            <a:r>
              <a:rPr lang="ko-KR" altLang="en-US" sz="1100" dirty="0"/>
              <a:t>학년으로 주인공의 후배</a:t>
            </a:r>
            <a:r>
              <a:rPr lang="en-US" altLang="ko-KR" sz="1100" dirty="0"/>
              <a:t>….</a:t>
            </a:r>
            <a:r>
              <a:rPr lang="ko-KR" altLang="en-US" sz="1100" dirty="0"/>
              <a:t>대략적인 내용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1885F68-9715-41CA-A667-FFF0F3062D04}"/>
              </a:ext>
            </a:extLst>
          </p:cNvPr>
          <p:cNvCxnSpPr/>
          <p:nvPr/>
        </p:nvCxnSpPr>
        <p:spPr>
          <a:xfrm>
            <a:off x="4264305" y="4286774"/>
            <a:ext cx="2374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957E09-3E7A-4EC8-B4DC-C50F82DEFDB3}"/>
              </a:ext>
            </a:extLst>
          </p:cNvPr>
          <p:cNvSpPr/>
          <p:nvPr/>
        </p:nvSpPr>
        <p:spPr>
          <a:xfrm>
            <a:off x="2357382" y="1241568"/>
            <a:ext cx="4420922" cy="3548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597590-F9E6-40E0-BA24-80F0171B4D71}"/>
              </a:ext>
            </a:extLst>
          </p:cNvPr>
          <p:cNvCxnSpPr>
            <a:cxnSpLocks/>
          </p:cNvCxnSpPr>
          <p:nvPr/>
        </p:nvCxnSpPr>
        <p:spPr>
          <a:xfrm>
            <a:off x="6208074" y="4528709"/>
            <a:ext cx="1452445" cy="832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7944AA-A7B7-47FD-A984-E13D09FB4FDE}"/>
              </a:ext>
            </a:extLst>
          </p:cNvPr>
          <p:cNvSpPr txBox="1"/>
          <p:nvPr/>
        </p:nvSpPr>
        <p:spPr>
          <a:xfrm>
            <a:off x="7691713" y="5143623"/>
            <a:ext cx="3115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펼쳐진 캐릭터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아코디언 슬라이드 연출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좌측으로 펼쳐지면서 정보 텍스트 창 출력</a:t>
            </a:r>
            <a:endParaRPr lang="en-US" altLang="ko-KR" sz="11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306BA04-9BB0-4979-A780-8F771BFF0700}"/>
              </a:ext>
            </a:extLst>
          </p:cNvPr>
          <p:cNvCxnSpPr>
            <a:cxnSpLocks/>
          </p:cNvCxnSpPr>
          <p:nvPr/>
        </p:nvCxnSpPr>
        <p:spPr>
          <a:xfrm flipH="1">
            <a:off x="1233164" y="2763231"/>
            <a:ext cx="2101793" cy="487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DE2A2AD-08D1-459F-A5EE-37678D25180B}"/>
              </a:ext>
            </a:extLst>
          </p:cNvPr>
          <p:cNvSpPr txBox="1"/>
          <p:nvPr/>
        </p:nvSpPr>
        <p:spPr>
          <a:xfrm>
            <a:off x="153871" y="3341251"/>
            <a:ext cx="23183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일러스트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캐릭터 전신 일러스트</a:t>
            </a:r>
            <a:endParaRPr lang="en-US" altLang="ko-KR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8E17AB0-57BE-49C8-9282-4040A2D53DC2}"/>
              </a:ext>
            </a:extLst>
          </p:cNvPr>
          <p:cNvCxnSpPr>
            <a:cxnSpLocks/>
          </p:cNvCxnSpPr>
          <p:nvPr/>
        </p:nvCxnSpPr>
        <p:spPr>
          <a:xfrm flipV="1">
            <a:off x="6221301" y="608556"/>
            <a:ext cx="578261" cy="945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5817440-CC3E-44E0-BE30-BE341385A675}"/>
              </a:ext>
            </a:extLst>
          </p:cNvPr>
          <p:cNvSpPr txBox="1"/>
          <p:nvPr/>
        </p:nvSpPr>
        <p:spPr>
          <a:xfrm>
            <a:off x="6773237" y="464292"/>
            <a:ext cx="23183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이름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캐릭터 이름</a:t>
            </a:r>
            <a:endParaRPr lang="en-US" altLang="ko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F1F8BA6-AD88-4636-8B8D-94B7F37DF670}"/>
              </a:ext>
            </a:extLst>
          </p:cNvPr>
          <p:cNvCxnSpPr>
            <a:cxnSpLocks/>
          </p:cNvCxnSpPr>
          <p:nvPr/>
        </p:nvCxnSpPr>
        <p:spPr>
          <a:xfrm flipH="1">
            <a:off x="4953415" y="2934194"/>
            <a:ext cx="279584" cy="20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5914CD-6917-4778-BBEA-059D1C911A49}"/>
              </a:ext>
            </a:extLst>
          </p:cNvPr>
          <p:cNvSpPr txBox="1"/>
          <p:nvPr/>
        </p:nvSpPr>
        <p:spPr>
          <a:xfrm>
            <a:off x="3625026" y="4938033"/>
            <a:ext cx="24237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설명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캐릭터의 간략 소개 텍스트</a:t>
            </a:r>
            <a:endParaRPr lang="en-US" altLang="ko-KR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719FB6C-D25F-46B4-9954-DD7C097B84C0}"/>
              </a:ext>
            </a:extLst>
          </p:cNvPr>
          <p:cNvSpPr/>
          <p:nvPr/>
        </p:nvSpPr>
        <p:spPr>
          <a:xfrm>
            <a:off x="6787110" y="1241567"/>
            <a:ext cx="2658894" cy="3548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6BFA6C6-17C7-49EB-89FA-585375236CA0}"/>
              </a:ext>
            </a:extLst>
          </p:cNvPr>
          <p:cNvCxnSpPr>
            <a:cxnSpLocks/>
          </p:cNvCxnSpPr>
          <p:nvPr/>
        </p:nvCxnSpPr>
        <p:spPr>
          <a:xfrm flipV="1">
            <a:off x="8568625" y="1554114"/>
            <a:ext cx="1193755" cy="451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536F6E3-B629-498A-8B7D-E569EF139EE0}"/>
              </a:ext>
            </a:extLst>
          </p:cNvPr>
          <p:cNvSpPr txBox="1"/>
          <p:nvPr/>
        </p:nvSpPr>
        <p:spPr>
          <a:xfrm>
            <a:off x="9834618" y="1405346"/>
            <a:ext cx="231835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다른 캐릭터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슬라이드 상태여도 다른 캐릭터 위에 마우스 커서가 올라가면 흑백 필터 해제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클릭으로 다른 캐릭터 선택 시 슬라이드로 캐릭터가 변경</a:t>
            </a:r>
            <a:endParaRPr lang="en-US" altLang="ko-KR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1F2031-CF36-4296-9F77-EA48646CD1E9}"/>
              </a:ext>
            </a:extLst>
          </p:cNvPr>
          <p:cNvSpPr txBox="1"/>
          <p:nvPr/>
        </p:nvSpPr>
        <p:spPr>
          <a:xfrm>
            <a:off x="982394" y="5773330"/>
            <a:ext cx="5285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>
                <a:solidFill>
                  <a:srgbClr val="FF0000"/>
                </a:solidFill>
              </a:rPr>
              <a:t>코멘트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현재 상태에서 한번 더 클릭 가능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현재 상태에서 </a:t>
            </a:r>
            <a:r>
              <a:rPr lang="en-US" altLang="ko-KR" dirty="0">
                <a:solidFill>
                  <a:srgbClr val="FF0000"/>
                </a:solidFill>
              </a:rPr>
              <a:t>esc </a:t>
            </a:r>
            <a:r>
              <a:rPr lang="ko-KR" altLang="en-US" dirty="0">
                <a:solidFill>
                  <a:srgbClr val="FF0000"/>
                </a:solidFill>
              </a:rPr>
              <a:t>시 슬라이드 닫힘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26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endParaRPr lang="en-US" altLang="ko-K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슬라이드 중 캐릭터 선택</a:t>
            </a:r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0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400163-D738-4261-8C21-BF89C49AE5B7}"/>
              </a:ext>
            </a:extLst>
          </p:cNvPr>
          <p:cNvSpPr/>
          <p:nvPr/>
        </p:nvSpPr>
        <p:spPr>
          <a:xfrm>
            <a:off x="2390861" y="1241569"/>
            <a:ext cx="4387443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BCE19B-5ED1-4F8C-95FB-47B60AE51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2599217" y="1408581"/>
            <a:ext cx="1393943" cy="321451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EA4A74-60B2-4191-A258-F4B428E8B0E9}"/>
              </a:ext>
            </a:extLst>
          </p:cNvPr>
          <p:cNvSpPr/>
          <p:nvPr/>
        </p:nvSpPr>
        <p:spPr>
          <a:xfrm>
            <a:off x="6778305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3B052CD-CB15-4D49-AA11-888409975B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525"/>
          <a:stretch/>
        </p:blipFill>
        <p:spPr>
          <a:xfrm>
            <a:off x="6877602" y="1408581"/>
            <a:ext cx="882215" cy="321451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429548-C815-4CE2-ABCA-239DF3DC2BD7}"/>
              </a:ext>
            </a:extLst>
          </p:cNvPr>
          <p:cNvSpPr/>
          <p:nvPr/>
        </p:nvSpPr>
        <p:spPr>
          <a:xfrm>
            <a:off x="7759817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552164-6262-4809-A55B-D59681DA2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7859114" y="1408581"/>
            <a:ext cx="882215" cy="3214518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A75466A-805B-4A5B-A2F6-7BACDA965E44}"/>
              </a:ext>
            </a:extLst>
          </p:cNvPr>
          <p:cNvSpPr/>
          <p:nvPr/>
        </p:nvSpPr>
        <p:spPr>
          <a:xfrm>
            <a:off x="4309536" y="1408581"/>
            <a:ext cx="2242854" cy="4365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EDA9D-F462-4BF9-92E7-7F726DA70C4A}"/>
              </a:ext>
            </a:extLst>
          </p:cNvPr>
          <p:cNvSpPr txBox="1"/>
          <p:nvPr/>
        </p:nvSpPr>
        <p:spPr>
          <a:xfrm>
            <a:off x="5073559" y="1442191"/>
            <a:ext cx="89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채아람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C38FD1C-E19B-42B2-9DB5-F59030856A4F}"/>
              </a:ext>
            </a:extLst>
          </p:cNvPr>
          <p:cNvCxnSpPr/>
          <p:nvPr/>
        </p:nvCxnSpPr>
        <p:spPr>
          <a:xfrm>
            <a:off x="4264305" y="1979802"/>
            <a:ext cx="2374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1B7AC22-856F-450C-B3DC-A26F7F37F889}"/>
              </a:ext>
            </a:extLst>
          </p:cNvPr>
          <p:cNvSpPr txBox="1"/>
          <p:nvPr/>
        </p:nvSpPr>
        <p:spPr>
          <a:xfrm>
            <a:off x="4309536" y="2055303"/>
            <a:ext cx="2116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글월 고등학교 </a:t>
            </a:r>
            <a:r>
              <a:rPr lang="en-US" altLang="ko-KR" sz="1100" dirty="0"/>
              <a:t>1</a:t>
            </a:r>
            <a:r>
              <a:rPr lang="ko-KR" altLang="en-US" sz="1100" dirty="0"/>
              <a:t>학년으로 주인공의 후배</a:t>
            </a:r>
            <a:r>
              <a:rPr lang="en-US" altLang="ko-KR" sz="1100" dirty="0"/>
              <a:t>….</a:t>
            </a:r>
            <a:r>
              <a:rPr lang="ko-KR" altLang="en-US" sz="1100" dirty="0"/>
              <a:t>대략적인 내용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1885F68-9715-41CA-A667-FFF0F3062D04}"/>
              </a:ext>
            </a:extLst>
          </p:cNvPr>
          <p:cNvCxnSpPr/>
          <p:nvPr/>
        </p:nvCxnSpPr>
        <p:spPr>
          <a:xfrm>
            <a:off x="4264305" y="4286774"/>
            <a:ext cx="2374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B1563FA1-B2A0-42B0-981B-BA3C183FF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806" y="2581284"/>
            <a:ext cx="262007" cy="262007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95444B88-01F0-4F0D-A9FF-EF1F817E6B6C}"/>
              </a:ext>
            </a:extLst>
          </p:cNvPr>
          <p:cNvSpPr/>
          <p:nvPr/>
        </p:nvSpPr>
        <p:spPr>
          <a:xfrm>
            <a:off x="7269061" y="2536723"/>
            <a:ext cx="490755" cy="3657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D23EB4-5C49-4CC4-9B6E-9E26EF8C08E8}"/>
              </a:ext>
            </a:extLst>
          </p:cNvPr>
          <p:cNvSpPr txBox="1"/>
          <p:nvPr/>
        </p:nvSpPr>
        <p:spPr>
          <a:xfrm>
            <a:off x="1186328" y="5717768"/>
            <a:ext cx="802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코멘트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채아람이</a:t>
            </a:r>
            <a:r>
              <a:rPr lang="ko-KR" altLang="en-US" dirty="0"/>
              <a:t> 슬라이드 돼있는 상태에서 </a:t>
            </a:r>
            <a:r>
              <a:rPr lang="ko-KR" altLang="en-US" dirty="0" err="1"/>
              <a:t>한소원</a:t>
            </a:r>
            <a:r>
              <a:rPr lang="ko-KR" altLang="en-US" dirty="0"/>
              <a:t> 창에 마우스 오버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404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endParaRPr lang="en-US" altLang="ko-K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슬라이드 중 캐릭터 선택</a:t>
            </a:r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0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EA4A74-60B2-4191-A258-F4B428E8B0E9}"/>
              </a:ext>
            </a:extLst>
          </p:cNvPr>
          <p:cNvSpPr/>
          <p:nvPr/>
        </p:nvSpPr>
        <p:spPr>
          <a:xfrm>
            <a:off x="3140207" y="124283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3B052CD-CB15-4D49-AA11-888409975B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24" r="-3105"/>
          <a:stretch/>
        </p:blipFill>
        <p:spPr>
          <a:xfrm>
            <a:off x="4162469" y="1408581"/>
            <a:ext cx="1274858" cy="321451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429548-C815-4CE2-ABCA-239DF3DC2BD7}"/>
              </a:ext>
            </a:extLst>
          </p:cNvPr>
          <p:cNvSpPr/>
          <p:nvPr/>
        </p:nvSpPr>
        <p:spPr>
          <a:xfrm>
            <a:off x="7970986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552164-6262-4809-A55B-D59681DA2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8070283" y="1408581"/>
            <a:ext cx="882215" cy="321451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8D23EB4-5C49-4CC4-9B6E-9E26EF8C08E8}"/>
              </a:ext>
            </a:extLst>
          </p:cNvPr>
          <p:cNvSpPr txBox="1"/>
          <p:nvPr/>
        </p:nvSpPr>
        <p:spPr>
          <a:xfrm>
            <a:off x="1186328" y="5717768"/>
            <a:ext cx="802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코멘트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채아람이</a:t>
            </a:r>
            <a:r>
              <a:rPr lang="ko-KR" altLang="en-US" dirty="0"/>
              <a:t> 슬라이드 돼있는 상태에서 </a:t>
            </a:r>
            <a:r>
              <a:rPr lang="ko-KR" altLang="en-US" dirty="0" err="1"/>
              <a:t>한소원</a:t>
            </a:r>
            <a:r>
              <a:rPr lang="ko-KR" altLang="en-US" dirty="0"/>
              <a:t> 클릭</a:t>
            </a:r>
            <a:endParaRPr lang="en-US" altLang="ko-KR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05029D11-4F81-42BE-A210-708B9D26FD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3189856" y="1408581"/>
            <a:ext cx="882215" cy="3214518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637AECE-C841-4C26-BA54-E2F05457ED53}"/>
              </a:ext>
            </a:extLst>
          </p:cNvPr>
          <p:cNvSpPr/>
          <p:nvPr/>
        </p:nvSpPr>
        <p:spPr>
          <a:xfrm>
            <a:off x="5554300" y="1461676"/>
            <a:ext cx="2242854" cy="4365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DB19E5-F4C6-4967-A85E-BEC4FB75508C}"/>
              </a:ext>
            </a:extLst>
          </p:cNvPr>
          <p:cNvSpPr txBox="1"/>
          <p:nvPr/>
        </p:nvSpPr>
        <p:spPr>
          <a:xfrm>
            <a:off x="6318323" y="1495286"/>
            <a:ext cx="89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한소원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BEEED9B-CF18-4D3D-BF6B-17DC29532619}"/>
              </a:ext>
            </a:extLst>
          </p:cNvPr>
          <p:cNvCxnSpPr/>
          <p:nvPr/>
        </p:nvCxnSpPr>
        <p:spPr>
          <a:xfrm>
            <a:off x="5509069" y="2032897"/>
            <a:ext cx="2374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842E61F-20BE-4121-8290-55B2C78380C4}"/>
              </a:ext>
            </a:extLst>
          </p:cNvPr>
          <p:cNvSpPr txBox="1"/>
          <p:nvPr/>
        </p:nvSpPr>
        <p:spPr>
          <a:xfrm>
            <a:off x="5554300" y="2108398"/>
            <a:ext cx="211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한소원</a:t>
            </a:r>
            <a:r>
              <a:rPr lang="ko-KR" altLang="en-US" sz="1100" dirty="0"/>
              <a:t> 설명</a:t>
            </a:r>
            <a:r>
              <a:rPr lang="en-US" altLang="ko-KR" sz="1100" dirty="0"/>
              <a:t>..</a:t>
            </a:r>
            <a:endParaRPr lang="ko-KR" altLang="en-US" sz="11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EAF13C5-D9D6-4F6C-8730-398F9152026D}"/>
              </a:ext>
            </a:extLst>
          </p:cNvPr>
          <p:cNvCxnSpPr/>
          <p:nvPr/>
        </p:nvCxnSpPr>
        <p:spPr>
          <a:xfrm>
            <a:off x="5509069" y="4339869"/>
            <a:ext cx="2374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024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endParaRPr lang="en-US" altLang="ko-K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상세 정보</a:t>
            </a:r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13A95B1-B2D4-4C5A-83E4-3895ACCB1B1B}"/>
              </a:ext>
            </a:extLst>
          </p:cNvPr>
          <p:cNvSpPr/>
          <p:nvPr/>
        </p:nvSpPr>
        <p:spPr>
          <a:xfrm>
            <a:off x="6221858" y="1423036"/>
            <a:ext cx="3097161" cy="4365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EC2AF1-7499-4D64-B837-0C8CD5CD291C}"/>
              </a:ext>
            </a:extLst>
          </p:cNvPr>
          <p:cNvSpPr txBox="1"/>
          <p:nvPr/>
        </p:nvSpPr>
        <p:spPr>
          <a:xfrm>
            <a:off x="7424137" y="1477448"/>
            <a:ext cx="105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채아람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BCE19B-5ED1-4F8C-95FB-47B60AE51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996" y="1345795"/>
            <a:ext cx="1467254" cy="3340089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6F33FAE-DF27-4E4A-9A33-1399C0848B79}"/>
              </a:ext>
            </a:extLst>
          </p:cNvPr>
          <p:cNvSpPr/>
          <p:nvPr/>
        </p:nvSpPr>
        <p:spPr>
          <a:xfrm>
            <a:off x="6221858" y="2041056"/>
            <a:ext cx="3097161" cy="2556111"/>
          </a:xfrm>
          <a:prstGeom prst="roundRect">
            <a:avLst/>
          </a:prstGeom>
          <a:solidFill>
            <a:schemeClr val="bg1">
              <a:alpha val="5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A46CF3-87ED-4274-AE46-BD828EA50EC2}"/>
              </a:ext>
            </a:extLst>
          </p:cNvPr>
          <p:cNvSpPr txBox="1"/>
          <p:nvPr/>
        </p:nvSpPr>
        <p:spPr>
          <a:xfrm>
            <a:off x="6591055" y="2199799"/>
            <a:ext cx="1361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나이 </a:t>
            </a:r>
            <a:r>
              <a:rPr lang="en-US" altLang="ko-KR" sz="1050" dirty="0"/>
              <a:t>: 17</a:t>
            </a:r>
          </a:p>
          <a:p>
            <a:r>
              <a:rPr lang="ko-KR" altLang="en-US" sz="1050" dirty="0"/>
              <a:t>생일 </a:t>
            </a:r>
            <a:r>
              <a:rPr lang="en-US" altLang="ko-KR" sz="1050" dirty="0"/>
              <a:t>: 7</a:t>
            </a:r>
            <a:r>
              <a:rPr lang="ko-KR" altLang="en-US" sz="1050" dirty="0"/>
              <a:t>월 </a:t>
            </a:r>
            <a:r>
              <a:rPr lang="en-US" altLang="ko-KR" sz="1050" dirty="0"/>
              <a:t>8</a:t>
            </a:r>
            <a:r>
              <a:rPr lang="ko-KR" altLang="en-US" sz="1050" dirty="0"/>
              <a:t>일</a:t>
            </a:r>
            <a:endParaRPr lang="en-US" altLang="ko-KR" sz="1050" dirty="0"/>
          </a:p>
          <a:p>
            <a:r>
              <a:rPr lang="ko-KR" altLang="en-US" sz="1050" dirty="0"/>
              <a:t>신장 </a:t>
            </a:r>
            <a:r>
              <a:rPr lang="en-US" altLang="ko-KR" sz="1050" dirty="0"/>
              <a:t>: 165 cm</a:t>
            </a:r>
          </a:p>
          <a:p>
            <a:r>
              <a:rPr lang="ko-KR" altLang="en-US" sz="1050" dirty="0"/>
              <a:t>체중 </a:t>
            </a:r>
            <a:r>
              <a:rPr lang="en-US" altLang="ko-KR" sz="1050" dirty="0"/>
              <a:t>:  53 Kg</a:t>
            </a:r>
            <a:endParaRPr lang="ko-KR" altLang="en-US" sz="1050" dirty="0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57BD300F-D6A3-4836-A98E-62BFC80E21D3}"/>
              </a:ext>
            </a:extLst>
          </p:cNvPr>
          <p:cNvSpPr/>
          <p:nvPr/>
        </p:nvSpPr>
        <p:spPr>
          <a:xfrm rot="5400000">
            <a:off x="8945861" y="3216979"/>
            <a:ext cx="325914" cy="204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0C578C-FDCD-4534-8544-D90850E44837}"/>
              </a:ext>
            </a:extLst>
          </p:cNvPr>
          <p:cNvSpPr txBox="1"/>
          <p:nvPr/>
        </p:nvSpPr>
        <p:spPr>
          <a:xfrm>
            <a:off x="6378678" y="3029196"/>
            <a:ext cx="6710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성격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EAF68DC-1FFD-4527-8961-15FF7D3358F5}"/>
              </a:ext>
            </a:extLst>
          </p:cNvPr>
          <p:cNvCxnSpPr>
            <a:cxnSpLocks/>
          </p:cNvCxnSpPr>
          <p:nvPr/>
        </p:nvCxnSpPr>
        <p:spPr>
          <a:xfrm>
            <a:off x="6378678" y="3038614"/>
            <a:ext cx="26280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EFB0DF-660B-4416-9249-A1B135A511A1}"/>
              </a:ext>
            </a:extLst>
          </p:cNvPr>
          <p:cNvSpPr txBox="1"/>
          <p:nvPr/>
        </p:nvSpPr>
        <p:spPr>
          <a:xfrm>
            <a:off x="6381761" y="3237123"/>
            <a:ext cx="2579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먼서</a:t>
            </a:r>
            <a:r>
              <a:rPr lang="ko-KR" altLang="en-US" sz="800" dirty="0"/>
              <a:t> 서슴없이 다가오며 장난도 치는 것을 좋아한다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밝고</a:t>
            </a:r>
            <a:r>
              <a:rPr lang="en-US" altLang="ko-KR" sz="800" dirty="0"/>
              <a:t>, </a:t>
            </a:r>
            <a:r>
              <a:rPr lang="ko-KR" altLang="en-US" sz="800" dirty="0"/>
              <a:t>털털하기 때문에 기분 전환이 빠른 편이다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 err="1"/>
              <a:t>유홰하고</a:t>
            </a:r>
            <a:r>
              <a:rPr lang="ko-KR" altLang="en-US" sz="800" dirty="0"/>
              <a:t> 쾌활해서 주위에 있으면 밝은 기분이 든다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FF83765-4795-4389-9618-487BD948886C}"/>
              </a:ext>
            </a:extLst>
          </p:cNvPr>
          <p:cNvCxnSpPr>
            <a:cxnSpLocks/>
          </p:cNvCxnSpPr>
          <p:nvPr/>
        </p:nvCxnSpPr>
        <p:spPr>
          <a:xfrm>
            <a:off x="6400274" y="3787832"/>
            <a:ext cx="26280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F67526-A9B2-4B31-A112-938035AA7A06}"/>
              </a:ext>
            </a:extLst>
          </p:cNvPr>
          <p:cNvSpPr txBox="1"/>
          <p:nvPr/>
        </p:nvSpPr>
        <p:spPr>
          <a:xfrm>
            <a:off x="6405015" y="3819044"/>
            <a:ext cx="1019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좋아하는 것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59D053-D9EC-4F2C-A1CA-E77FEC75BEEB}"/>
              </a:ext>
            </a:extLst>
          </p:cNvPr>
          <p:cNvSpPr txBox="1"/>
          <p:nvPr/>
        </p:nvSpPr>
        <p:spPr>
          <a:xfrm>
            <a:off x="6403001" y="4032329"/>
            <a:ext cx="2579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춤</a:t>
            </a:r>
            <a:r>
              <a:rPr lang="en-US" altLang="ko-KR" sz="800" dirty="0"/>
              <a:t>, </a:t>
            </a:r>
            <a:r>
              <a:rPr lang="ko-KR" altLang="en-US" sz="800" dirty="0"/>
              <a:t>단 디저트</a:t>
            </a:r>
            <a:r>
              <a:rPr lang="en-US" altLang="ko-KR" sz="800" dirty="0"/>
              <a:t>, </a:t>
            </a:r>
            <a:r>
              <a:rPr lang="ko-KR" altLang="en-US" sz="800" dirty="0"/>
              <a:t>영화</a:t>
            </a:r>
            <a:r>
              <a:rPr lang="en-US" altLang="ko-KR" sz="800" dirty="0"/>
              <a:t>, </a:t>
            </a:r>
            <a:r>
              <a:rPr lang="ko-KR" altLang="en-US" sz="800" dirty="0"/>
              <a:t>만화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4A3A1C-ECAE-47A2-93A7-45F40D9F67E8}"/>
              </a:ext>
            </a:extLst>
          </p:cNvPr>
          <p:cNvSpPr txBox="1"/>
          <p:nvPr/>
        </p:nvSpPr>
        <p:spPr>
          <a:xfrm>
            <a:off x="1186328" y="5717768"/>
            <a:ext cx="8022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코멘트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슬라이드 된 상태에서 클릭으로 들어오는 상세 페이지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슬라이드 </a:t>
            </a:r>
            <a:r>
              <a:rPr lang="ko-KR" altLang="en-US" dirty="0" err="1"/>
              <a:t>씬에서</a:t>
            </a:r>
            <a:r>
              <a:rPr lang="ko-KR" altLang="en-US" dirty="0"/>
              <a:t> </a:t>
            </a:r>
            <a:r>
              <a:rPr lang="ko-KR" altLang="en-US" dirty="0" err="1"/>
              <a:t>페이드</a:t>
            </a:r>
            <a:r>
              <a:rPr lang="ko-KR" altLang="en-US" dirty="0"/>
              <a:t> </a:t>
            </a:r>
            <a:r>
              <a:rPr lang="ko-KR" altLang="en-US" dirty="0" err="1"/>
              <a:t>인아웃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BBBAD49-2436-41C6-9159-A304F90F7C1F}"/>
              </a:ext>
            </a:extLst>
          </p:cNvPr>
          <p:cNvCxnSpPr>
            <a:cxnSpLocks/>
          </p:cNvCxnSpPr>
          <p:nvPr/>
        </p:nvCxnSpPr>
        <p:spPr>
          <a:xfrm flipH="1">
            <a:off x="1544296" y="2694806"/>
            <a:ext cx="2154446" cy="461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20077CD-08F3-492C-879F-E971969BC29B}"/>
              </a:ext>
            </a:extLst>
          </p:cNvPr>
          <p:cNvSpPr txBox="1"/>
          <p:nvPr/>
        </p:nvSpPr>
        <p:spPr>
          <a:xfrm>
            <a:off x="130274" y="3072887"/>
            <a:ext cx="23183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일러스트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캐릭터 전신 일러스트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슬라이드 창과 동일</a:t>
            </a:r>
            <a:endParaRPr lang="en-US" altLang="ko-KR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6A78183-83A7-4D6B-8324-4ADFD4646DE8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8700411" y="474102"/>
            <a:ext cx="471751" cy="1144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C5F7939-1588-43A7-96A4-DB01F3AFD643}"/>
              </a:ext>
            </a:extLst>
          </p:cNvPr>
          <p:cNvSpPr txBox="1"/>
          <p:nvPr/>
        </p:nvSpPr>
        <p:spPr>
          <a:xfrm>
            <a:off x="9172162" y="343297"/>
            <a:ext cx="2318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이름</a:t>
            </a:r>
            <a:endParaRPr lang="en-US" altLang="ko-KR" sz="11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569C313-9641-427C-8E93-C84140AA7520}"/>
              </a:ext>
            </a:extLst>
          </p:cNvPr>
          <p:cNvCxnSpPr>
            <a:cxnSpLocks/>
          </p:cNvCxnSpPr>
          <p:nvPr/>
        </p:nvCxnSpPr>
        <p:spPr>
          <a:xfrm flipV="1">
            <a:off x="8586699" y="1828566"/>
            <a:ext cx="1324217" cy="769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F4310DD-212C-4272-993A-CE47EF8AD39E}"/>
              </a:ext>
            </a:extLst>
          </p:cNvPr>
          <p:cNvSpPr txBox="1"/>
          <p:nvPr/>
        </p:nvSpPr>
        <p:spPr>
          <a:xfrm>
            <a:off x="9932621" y="1567472"/>
            <a:ext cx="23183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신상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 테이블 참조</a:t>
            </a:r>
            <a:endParaRPr lang="en-US" altLang="ko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26C3CA4-2026-4036-9A0F-0C5F87555954}"/>
              </a:ext>
            </a:extLst>
          </p:cNvPr>
          <p:cNvCxnSpPr>
            <a:cxnSpLocks/>
          </p:cNvCxnSpPr>
          <p:nvPr/>
        </p:nvCxnSpPr>
        <p:spPr>
          <a:xfrm flipV="1">
            <a:off x="9052250" y="3072887"/>
            <a:ext cx="739305" cy="234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1519AB9-474C-4EE9-B4BC-2DD7B0A5DBC3}"/>
              </a:ext>
            </a:extLst>
          </p:cNvPr>
          <p:cNvSpPr txBox="1"/>
          <p:nvPr/>
        </p:nvSpPr>
        <p:spPr>
          <a:xfrm>
            <a:off x="9804463" y="2917275"/>
            <a:ext cx="258418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다음 페이지로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키보드 방향키 및 마우스 클릭으로 페이지 전환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히로인</a:t>
            </a:r>
            <a:r>
              <a:rPr lang="ko-KR" altLang="en-US" sz="1100" dirty="0"/>
              <a:t> 신상 </a:t>
            </a:r>
            <a:r>
              <a:rPr lang="en-US" altLang="ko-KR" sz="1100" dirty="0" err="1"/>
              <a:t>ui</a:t>
            </a:r>
            <a:r>
              <a:rPr lang="ko-KR" altLang="en-US" sz="1100" dirty="0"/>
              <a:t>가 카드가 뒤집히는 연출로 텍스트 변경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441570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endParaRPr lang="en-US" altLang="ko-K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상세 정</a:t>
            </a:r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2)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13A95B1-B2D4-4C5A-83E4-3895ACCB1B1B}"/>
              </a:ext>
            </a:extLst>
          </p:cNvPr>
          <p:cNvSpPr/>
          <p:nvPr/>
        </p:nvSpPr>
        <p:spPr>
          <a:xfrm>
            <a:off x="6221858" y="1423036"/>
            <a:ext cx="3097161" cy="4365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EC2AF1-7499-4D64-B837-0C8CD5CD291C}"/>
              </a:ext>
            </a:extLst>
          </p:cNvPr>
          <p:cNvSpPr txBox="1"/>
          <p:nvPr/>
        </p:nvSpPr>
        <p:spPr>
          <a:xfrm>
            <a:off x="7424137" y="1477448"/>
            <a:ext cx="105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채아람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BCE19B-5ED1-4F8C-95FB-47B60AE51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996" y="1345795"/>
            <a:ext cx="1467254" cy="3340089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6F33FAE-DF27-4E4A-9A33-1399C0848B79}"/>
              </a:ext>
            </a:extLst>
          </p:cNvPr>
          <p:cNvSpPr/>
          <p:nvPr/>
        </p:nvSpPr>
        <p:spPr>
          <a:xfrm>
            <a:off x="6221858" y="2041056"/>
            <a:ext cx="3097161" cy="2556111"/>
          </a:xfrm>
          <a:prstGeom prst="roundRect">
            <a:avLst/>
          </a:prstGeom>
          <a:solidFill>
            <a:schemeClr val="bg1">
              <a:alpha val="5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A46CF3-87ED-4274-AE46-BD828EA50EC2}"/>
              </a:ext>
            </a:extLst>
          </p:cNvPr>
          <p:cNvSpPr txBox="1"/>
          <p:nvPr/>
        </p:nvSpPr>
        <p:spPr>
          <a:xfrm>
            <a:off x="7144813" y="2325587"/>
            <a:ext cx="13616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사용 무기 </a:t>
            </a:r>
            <a:r>
              <a:rPr lang="en-US" altLang="ko-KR" sz="1050" dirty="0"/>
              <a:t>: </a:t>
            </a:r>
            <a:r>
              <a:rPr lang="ko-KR" altLang="en-US" sz="1050" dirty="0"/>
              <a:t>단검</a:t>
            </a: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57BD300F-D6A3-4836-A98E-62BFC80E21D3}"/>
              </a:ext>
            </a:extLst>
          </p:cNvPr>
          <p:cNvSpPr/>
          <p:nvPr/>
        </p:nvSpPr>
        <p:spPr>
          <a:xfrm rot="5400000" flipV="1">
            <a:off x="6216654" y="3222216"/>
            <a:ext cx="325914" cy="174923"/>
          </a:xfrm>
          <a:prstGeom prst="triangle">
            <a:avLst>
              <a:gd name="adj" fmla="val 49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0C578C-FDCD-4534-8544-D90850E44837}"/>
              </a:ext>
            </a:extLst>
          </p:cNvPr>
          <p:cNvSpPr txBox="1"/>
          <p:nvPr/>
        </p:nvSpPr>
        <p:spPr>
          <a:xfrm>
            <a:off x="6535959" y="2701732"/>
            <a:ext cx="23838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저항력 </a:t>
            </a:r>
            <a:r>
              <a:rPr lang="en-US" altLang="ko-KR" sz="1050" dirty="0"/>
              <a:t>: 68</a:t>
            </a:r>
            <a:endParaRPr lang="ko-KR" altLang="en-US" sz="105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EAF68DC-1FFD-4527-8961-15FF7D3358F5}"/>
              </a:ext>
            </a:extLst>
          </p:cNvPr>
          <p:cNvCxnSpPr>
            <a:cxnSpLocks/>
          </p:cNvCxnSpPr>
          <p:nvPr/>
        </p:nvCxnSpPr>
        <p:spPr>
          <a:xfrm>
            <a:off x="6580886" y="2689159"/>
            <a:ext cx="26280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FF83765-4795-4389-9618-487BD948886C}"/>
              </a:ext>
            </a:extLst>
          </p:cNvPr>
          <p:cNvCxnSpPr>
            <a:cxnSpLocks/>
          </p:cNvCxnSpPr>
          <p:nvPr/>
        </p:nvCxnSpPr>
        <p:spPr>
          <a:xfrm>
            <a:off x="6580886" y="3472635"/>
            <a:ext cx="26280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F67526-A9B2-4B31-A112-938035AA7A06}"/>
              </a:ext>
            </a:extLst>
          </p:cNvPr>
          <p:cNvSpPr txBox="1"/>
          <p:nvPr/>
        </p:nvSpPr>
        <p:spPr>
          <a:xfrm>
            <a:off x="6535959" y="3571769"/>
            <a:ext cx="1019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나와의 상태</a:t>
            </a:r>
            <a:endParaRPr lang="ko-KR" alt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59D053-D9EC-4F2C-A1CA-E77FEC75BEEB}"/>
              </a:ext>
            </a:extLst>
          </p:cNvPr>
          <p:cNvSpPr txBox="1"/>
          <p:nvPr/>
        </p:nvSpPr>
        <p:spPr>
          <a:xfrm>
            <a:off x="6535959" y="3187535"/>
            <a:ext cx="2579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20% </a:t>
            </a:r>
            <a:r>
              <a:rPr lang="ko-KR" altLang="en-US" sz="800" dirty="0"/>
              <a:t>확률로 광석 종류의 재료를 </a:t>
            </a:r>
            <a:r>
              <a:rPr lang="en-US" altLang="ko-KR" sz="800" dirty="0"/>
              <a:t>1</a:t>
            </a:r>
            <a:r>
              <a:rPr lang="ko-KR" altLang="en-US" sz="800" dirty="0"/>
              <a:t>개 더 채취한다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4A3A1C-ECAE-47A2-93A7-45F40D9F67E8}"/>
              </a:ext>
            </a:extLst>
          </p:cNvPr>
          <p:cNvSpPr txBox="1"/>
          <p:nvPr/>
        </p:nvSpPr>
        <p:spPr>
          <a:xfrm>
            <a:off x="1186328" y="5717768"/>
            <a:ext cx="802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코멘트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캐릭터 신상에서 다음 페이지로 이동 시 나타나는 화면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A3A4D7-1774-4466-947A-4C420E0C095D}"/>
              </a:ext>
            </a:extLst>
          </p:cNvPr>
          <p:cNvSpPr txBox="1"/>
          <p:nvPr/>
        </p:nvSpPr>
        <p:spPr>
          <a:xfrm>
            <a:off x="6535959" y="2974675"/>
            <a:ext cx="23838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B7C68E-678E-4519-B827-C3F0C88C500C}"/>
              </a:ext>
            </a:extLst>
          </p:cNvPr>
          <p:cNvSpPr txBox="1"/>
          <p:nvPr/>
        </p:nvSpPr>
        <p:spPr>
          <a:xfrm>
            <a:off x="6535959" y="3792249"/>
            <a:ext cx="682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관심 없음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92D720D-3A36-4E66-B2FC-7CA53635FBD0}"/>
              </a:ext>
            </a:extLst>
          </p:cNvPr>
          <p:cNvCxnSpPr>
            <a:cxnSpLocks/>
          </p:cNvCxnSpPr>
          <p:nvPr/>
        </p:nvCxnSpPr>
        <p:spPr>
          <a:xfrm flipV="1">
            <a:off x="8334079" y="2023256"/>
            <a:ext cx="1586800" cy="40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FEEF874-CF88-444A-B490-7738B0AB5576}"/>
              </a:ext>
            </a:extLst>
          </p:cNvPr>
          <p:cNvSpPr txBox="1"/>
          <p:nvPr/>
        </p:nvSpPr>
        <p:spPr>
          <a:xfrm>
            <a:off x="9950967" y="1761646"/>
            <a:ext cx="23183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장착 장비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선택중인 </a:t>
            </a:r>
            <a:r>
              <a:rPr lang="ko-KR" altLang="en-US" sz="1100" dirty="0" err="1"/>
              <a:t>히로인이</a:t>
            </a:r>
            <a:r>
              <a:rPr lang="ko-KR" altLang="en-US" sz="1100" dirty="0"/>
              <a:t> 장착 가능한 장비의 분류</a:t>
            </a:r>
            <a:endParaRPr lang="en-US" altLang="ko-KR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94F896A-CAE3-4AEE-A6EB-13A3D7671AA7}"/>
              </a:ext>
            </a:extLst>
          </p:cNvPr>
          <p:cNvCxnSpPr>
            <a:cxnSpLocks/>
          </p:cNvCxnSpPr>
          <p:nvPr/>
        </p:nvCxnSpPr>
        <p:spPr>
          <a:xfrm flipV="1">
            <a:off x="7396518" y="2760970"/>
            <a:ext cx="2524361" cy="58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3767EFE-208F-430E-BBF4-2DD6729B13D5}"/>
              </a:ext>
            </a:extLst>
          </p:cNvPr>
          <p:cNvSpPr txBox="1"/>
          <p:nvPr/>
        </p:nvSpPr>
        <p:spPr>
          <a:xfrm>
            <a:off x="9948626" y="2628427"/>
            <a:ext cx="2392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현재 </a:t>
            </a:r>
            <a:r>
              <a:rPr lang="ko-KR" altLang="en-US" sz="1100" dirty="0" err="1"/>
              <a:t>히로인의</a:t>
            </a:r>
            <a:r>
              <a:rPr lang="ko-KR" altLang="en-US" sz="1100" dirty="0"/>
              <a:t> 저항력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해당 </a:t>
            </a:r>
            <a:r>
              <a:rPr lang="ko-KR" altLang="en-US" sz="1100" dirty="0" err="1"/>
              <a:t>히로인의</a:t>
            </a:r>
            <a:r>
              <a:rPr lang="ko-KR" altLang="en-US" sz="1100" dirty="0"/>
              <a:t> 저항력 상태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장비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 err="1">
                <a:solidFill>
                  <a:srgbClr val="FF0000"/>
                </a:solidFill>
              </a:rPr>
              <a:t>포션</a:t>
            </a:r>
            <a:r>
              <a:rPr lang="ko-KR" altLang="en-US" sz="1100" dirty="0">
                <a:solidFill>
                  <a:srgbClr val="FF0000"/>
                </a:solidFill>
              </a:rPr>
              <a:t> 등 모든 수치가 실시간으로 적용된 상태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2BB6CFA-DD5E-40F9-B5D0-4484D54832E5}"/>
              </a:ext>
            </a:extLst>
          </p:cNvPr>
          <p:cNvCxnSpPr>
            <a:cxnSpLocks/>
          </p:cNvCxnSpPr>
          <p:nvPr/>
        </p:nvCxnSpPr>
        <p:spPr>
          <a:xfrm>
            <a:off x="8919825" y="3331435"/>
            <a:ext cx="1085481" cy="395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2B2393B-9091-4FD2-BA30-7ABE1419BDDB}"/>
              </a:ext>
            </a:extLst>
          </p:cNvPr>
          <p:cNvSpPr txBox="1"/>
          <p:nvPr/>
        </p:nvSpPr>
        <p:spPr>
          <a:xfrm>
            <a:off x="10005306" y="3571769"/>
            <a:ext cx="23928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스킬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캐릭터 테이블 참조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026D984-D5EA-4AFD-B23C-98E3ED31616E}"/>
              </a:ext>
            </a:extLst>
          </p:cNvPr>
          <p:cNvCxnSpPr>
            <a:cxnSpLocks/>
          </p:cNvCxnSpPr>
          <p:nvPr/>
        </p:nvCxnSpPr>
        <p:spPr>
          <a:xfrm>
            <a:off x="7620984" y="3880010"/>
            <a:ext cx="2257337" cy="603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EB79D5B-973E-411D-A816-6C82D79FEEAE}"/>
              </a:ext>
            </a:extLst>
          </p:cNvPr>
          <p:cNvSpPr txBox="1"/>
          <p:nvPr/>
        </p:nvSpPr>
        <p:spPr>
          <a:xfrm>
            <a:off x="9878321" y="4381723"/>
            <a:ext cx="2392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현재 호감도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현재 애정도 </a:t>
            </a:r>
            <a:r>
              <a:rPr lang="ko-KR" altLang="en-US" sz="1100" dirty="0" err="1">
                <a:solidFill>
                  <a:srgbClr val="FF0000"/>
                </a:solidFill>
              </a:rPr>
              <a:t>스테이터스에</a:t>
            </a:r>
            <a:r>
              <a:rPr lang="ko-KR" altLang="en-US" sz="1100" dirty="0">
                <a:solidFill>
                  <a:srgbClr val="FF0000"/>
                </a:solidFill>
              </a:rPr>
              <a:t> 해당하는 텍스트 출력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 err="1">
                <a:solidFill>
                  <a:srgbClr val="FF0000"/>
                </a:solidFill>
              </a:rPr>
              <a:t>다음장</a:t>
            </a:r>
            <a:r>
              <a:rPr lang="ko-KR" altLang="en-US" sz="1100" dirty="0">
                <a:solidFill>
                  <a:srgbClr val="FF0000"/>
                </a:solidFill>
              </a:rPr>
              <a:t> 설명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97898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애정도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4A3A1C-ECAE-47A2-93A7-45F40D9F67E8}"/>
              </a:ext>
            </a:extLst>
          </p:cNvPr>
          <p:cNvSpPr txBox="1"/>
          <p:nvPr/>
        </p:nvSpPr>
        <p:spPr>
          <a:xfrm>
            <a:off x="1050643" y="1173187"/>
            <a:ext cx="80225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코멘트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히로인에는</a:t>
            </a:r>
            <a:r>
              <a:rPr lang="ko-KR" altLang="en-US" dirty="0"/>
              <a:t> </a:t>
            </a:r>
            <a:r>
              <a:rPr lang="ko-KR" altLang="en-US" dirty="0" err="1"/>
              <a:t>플레이어게</a:t>
            </a:r>
            <a:r>
              <a:rPr lang="ko-KR" altLang="en-US" dirty="0"/>
              <a:t> 공개 안되는 애정도 값이 존재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애정도 값은 주인공과 대화 및 이벤트 진행</a:t>
            </a:r>
            <a:r>
              <a:rPr lang="en-US" altLang="ko-KR" dirty="0"/>
              <a:t>, </a:t>
            </a:r>
            <a:r>
              <a:rPr lang="ko-KR" altLang="en-US" dirty="0"/>
              <a:t>아이템 선물로 오름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애정도의 하락은 존재하지 않으며 상승 시스템만이 존재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히로인은</a:t>
            </a:r>
            <a:r>
              <a:rPr lang="ko-KR" altLang="en-US" dirty="0"/>
              <a:t> </a:t>
            </a:r>
            <a:r>
              <a:rPr lang="en-US" altLang="ko-KR" dirty="0"/>
              <a:t>0~200 </a:t>
            </a:r>
            <a:r>
              <a:rPr lang="ko-KR" altLang="en-US" dirty="0"/>
              <a:t>까지 애정도 값을 가질 수 있음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애정도의 값에 따라 </a:t>
            </a:r>
            <a:r>
              <a:rPr lang="ko-KR" altLang="en-US" dirty="0" err="1"/>
              <a:t>히로인</a:t>
            </a:r>
            <a:r>
              <a:rPr lang="ko-KR" altLang="en-US" dirty="0"/>
              <a:t> </a:t>
            </a:r>
            <a:r>
              <a:rPr lang="ko-KR" altLang="en-US" dirty="0" err="1"/>
              <a:t>스테이터스</a:t>
            </a:r>
            <a:r>
              <a:rPr lang="ko-KR" altLang="en-US" dirty="0"/>
              <a:t> 창에 출력되는 텍스트가 다름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캐릭터마다 출력되는 텍스트가 다름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F21E79-2022-4BD7-B232-BCD9EA95697E}"/>
              </a:ext>
            </a:extLst>
          </p:cNvPr>
          <p:cNvSpPr txBox="1"/>
          <p:nvPr/>
        </p:nvSpPr>
        <p:spPr>
          <a:xfrm>
            <a:off x="1368651" y="3718381"/>
            <a:ext cx="133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 err="1"/>
              <a:t>채아람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348A297-88EF-4A34-A13F-FFDF9A32E57F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0D3ACDD-EA40-452E-A58B-77C010524CF8}"/>
              </a:ext>
            </a:extLst>
          </p:cNvPr>
          <p:cNvSpPr txBox="1"/>
          <p:nvPr/>
        </p:nvSpPr>
        <p:spPr>
          <a:xfrm>
            <a:off x="384015" y="4231625"/>
            <a:ext cx="4836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0~30 - </a:t>
            </a:r>
            <a:r>
              <a:rPr lang="ko-KR" altLang="en-US" dirty="0"/>
              <a:t>학생회 동료 선배</a:t>
            </a:r>
            <a:endParaRPr lang="en-US" altLang="ko-KR" dirty="0"/>
          </a:p>
          <a:p>
            <a:r>
              <a:rPr lang="en-US" altLang="ko-KR" dirty="0"/>
              <a:t>31~80 – </a:t>
            </a:r>
            <a:r>
              <a:rPr lang="ko-KR" altLang="en-US" dirty="0"/>
              <a:t>댄스 도와주는 선배</a:t>
            </a:r>
            <a:endParaRPr lang="en-US" altLang="ko-KR" dirty="0"/>
          </a:p>
          <a:p>
            <a:r>
              <a:rPr lang="en-US" altLang="ko-KR" dirty="0"/>
              <a:t>81~110 – </a:t>
            </a:r>
            <a:r>
              <a:rPr lang="ko-KR" altLang="en-US" dirty="0"/>
              <a:t>나를 알아주는 관객</a:t>
            </a:r>
            <a:endParaRPr lang="en-US" altLang="ko-KR" dirty="0"/>
          </a:p>
          <a:p>
            <a:r>
              <a:rPr lang="en-US" altLang="ko-KR" dirty="0"/>
              <a:t>111~150 – </a:t>
            </a:r>
            <a:r>
              <a:rPr lang="ko-KR" altLang="en-US" dirty="0"/>
              <a:t>내 춤을 빛나게 해주는 사람</a:t>
            </a:r>
            <a:endParaRPr lang="en-US" altLang="ko-KR" dirty="0"/>
          </a:p>
          <a:p>
            <a:r>
              <a:rPr lang="en-US" altLang="ko-KR" dirty="0"/>
              <a:t>151~180 - </a:t>
            </a:r>
            <a:r>
              <a:rPr lang="ko-KR" altLang="en-US" dirty="0"/>
              <a:t>함께 손잡고 춤추고 싶은 오빠</a:t>
            </a:r>
            <a:endParaRPr lang="en-US" altLang="ko-KR" dirty="0"/>
          </a:p>
          <a:p>
            <a:r>
              <a:rPr lang="en-US" altLang="ko-KR" dirty="0"/>
              <a:t>181~200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271A3F-19C5-47DC-9158-093927250DBE}"/>
              </a:ext>
            </a:extLst>
          </p:cNvPr>
          <p:cNvSpPr txBox="1"/>
          <p:nvPr/>
        </p:nvSpPr>
        <p:spPr>
          <a:xfrm>
            <a:off x="5822664" y="3718381"/>
            <a:ext cx="133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 err="1"/>
              <a:t>한소원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763F46-8B66-46CC-AF8D-AD6D1D876D19}"/>
              </a:ext>
            </a:extLst>
          </p:cNvPr>
          <p:cNvSpPr txBox="1"/>
          <p:nvPr/>
        </p:nvSpPr>
        <p:spPr>
          <a:xfrm>
            <a:off x="5156593" y="4212033"/>
            <a:ext cx="4836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0~30 – </a:t>
            </a:r>
            <a:r>
              <a:rPr lang="ko-KR" altLang="en-US" dirty="0"/>
              <a:t>반 친구이자 학생회 동료</a:t>
            </a:r>
            <a:endParaRPr lang="en-US" altLang="ko-KR" dirty="0"/>
          </a:p>
          <a:p>
            <a:r>
              <a:rPr lang="en-US" altLang="ko-KR" dirty="0"/>
              <a:t>31~80 –</a:t>
            </a:r>
          </a:p>
          <a:p>
            <a:r>
              <a:rPr lang="en-US" altLang="ko-KR" dirty="0"/>
              <a:t>81~110 –</a:t>
            </a:r>
          </a:p>
          <a:p>
            <a:r>
              <a:rPr lang="en-US" altLang="ko-KR" dirty="0"/>
              <a:t>111~150</a:t>
            </a:r>
          </a:p>
          <a:p>
            <a:r>
              <a:rPr lang="en-US" altLang="ko-KR" dirty="0"/>
              <a:t>151~180</a:t>
            </a:r>
          </a:p>
          <a:p>
            <a:r>
              <a:rPr lang="en-US" altLang="ko-KR" dirty="0"/>
              <a:t>181~200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9C9D461-D9F2-4AC5-8DC8-90CD81721FDB}"/>
              </a:ext>
            </a:extLst>
          </p:cNvPr>
          <p:cNvSpPr txBox="1"/>
          <p:nvPr/>
        </p:nvSpPr>
        <p:spPr>
          <a:xfrm>
            <a:off x="3269370" y="6129863"/>
            <a:ext cx="510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다음 주 수정</a:t>
            </a:r>
            <a:r>
              <a:rPr lang="en-US" altLang="ko-KR" sz="28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… </a:t>
            </a:r>
            <a:r>
              <a:rPr lang="ko-KR" altLang="en-US" sz="28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멘트 생각 </a:t>
            </a:r>
            <a:r>
              <a:rPr lang="ko-KR" altLang="en-US" sz="2800" b="1" dirty="0" err="1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안남</a:t>
            </a:r>
            <a:endParaRPr lang="ko-KR" altLang="en-US" sz="2800" b="1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77655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Aharoni" panose="020B0604020202020204" pitchFamily="2" charset="-79"/>
                <a:cs typeface="Aharoni" panose="020B0604020202020204" pitchFamily="2" charset="-79"/>
              </a:rPr>
              <a:t>조합 레시피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015859-09C7-4E9C-BE4C-5E8C92D23601}"/>
              </a:ext>
            </a:extLst>
          </p:cNvPr>
          <p:cNvSpPr/>
          <p:nvPr/>
        </p:nvSpPr>
        <p:spPr>
          <a:xfrm>
            <a:off x="2737193" y="1398148"/>
            <a:ext cx="4005770" cy="766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6C118A-208A-4D45-B17D-DDAEBDE620E9}"/>
              </a:ext>
            </a:extLst>
          </p:cNvPr>
          <p:cNvSpPr/>
          <p:nvPr/>
        </p:nvSpPr>
        <p:spPr>
          <a:xfrm>
            <a:off x="4288831" y="1299210"/>
            <a:ext cx="784614" cy="27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장비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DC4488-2488-48E7-A391-E047FBB33708}"/>
              </a:ext>
            </a:extLst>
          </p:cNvPr>
          <p:cNvSpPr/>
          <p:nvPr/>
        </p:nvSpPr>
        <p:spPr>
          <a:xfrm>
            <a:off x="3591723" y="1375901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소모품</a:t>
            </a:r>
            <a:endParaRPr lang="ko-KR" altLang="en-US" sz="105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71D4E89-3764-4DD0-9986-FFFA775B1140}"/>
              </a:ext>
            </a:extLst>
          </p:cNvPr>
          <p:cNvSpPr/>
          <p:nvPr/>
        </p:nvSpPr>
        <p:spPr>
          <a:xfrm>
            <a:off x="5278938" y="1348677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광석</a:t>
            </a:r>
            <a:endParaRPr lang="ko-KR" altLang="en-US" sz="105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7FC76BE-D89F-4543-876A-49C56E6FBA06}"/>
              </a:ext>
            </a:extLst>
          </p:cNvPr>
          <p:cNvCxnSpPr>
            <a:cxnSpLocks/>
          </p:cNvCxnSpPr>
          <p:nvPr/>
        </p:nvCxnSpPr>
        <p:spPr>
          <a:xfrm flipV="1">
            <a:off x="4937027" y="271945"/>
            <a:ext cx="1296217" cy="1164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D592D2C-F3CB-467A-A3A6-40E88323879E}"/>
              </a:ext>
            </a:extLst>
          </p:cNvPr>
          <p:cNvSpPr txBox="1"/>
          <p:nvPr/>
        </p:nvSpPr>
        <p:spPr>
          <a:xfrm>
            <a:off x="6210051" y="94933"/>
            <a:ext cx="34825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아이템 카테고리 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키보드 방향키로 이동 가능</a:t>
            </a:r>
            <a:r>
              <a:rPr lang="en-US" altLang="ko-KR" sz="1100" dirty="0"/>
              <a:t>(</a:t>
            </a:r>
            <a:r>
              <a:rPr lang="ko-KR" altLang="en-US" sz="1100" dirty="0"/>
              <a:t>자세한 설명은 </a:t>
            </a:r>
            <a:r>
              <a:rPr lang="en-US" altLang="ko-KR" sz="1100" dirty="0"/>
              <a:t>p33)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카테고리</a:t>
            </a:r>
            <a:endParaRPr lang="en-US" altLang="ko-KR" sz="11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053AB9-4A4D-490E-BA50-D06C11E68448}"/>
              </a:ext>
            </a:extLst>
          </p:cNvPr>
          <p:cNvSpPr/>
          <p:nvPr/>
        </p:nvSpPr>
        <p:spPr>
          <a:xfrm>
            <a:off x="2745996" y="1688239"/>
            <a:ext cx="4005770" cy="2888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C0506D4-AED7-4F40-A38E-C85D7E823780}"/>
              </a:ext>
            </a:extLst>
          </p:cNvPr>
          <p:cNvSpPr/>
          <p:nvPr/>
        </p:nvSpPr>
        <p:spPr>
          <a:xfrm>
            <a:off x="2964372" y="1825306"/>
            <a:ext cx="3551412" cy="342163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초승달 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DA65D8E-6181-4D3D-93C3-5D340A050B13}"/>
              </a:ext>
            </a:extLst>
          </p:cNvPr>
          <p:cNvSpPr/>
          <p:nvPr/>
        </p:nvSpPr>
        <p:spPr>
          <a:xfrm>
            <a:off x="2964372" y="2285755"/>
            <a:ext cx="3551412" cy="342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은색 갑옷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8E1CAFD-E90F-463D-A4AE-D3C44B25707C}"/>
              </a:ext>
            </a:extLst>
          </p:cNvPr>
          <p:cNvSpPr/>
          <p:nvPr/>
        </p:nvSpPr>
        <p:spPr>
          <a:xfrm>
            <a:off x="2964372" y="2746204"/>
            <a:ext cx="3551412" cy="342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빅 </a:t>
            </a:r>
            <a:r>
              <a:rPr lang="ko-KR" altLang="en-US" dirty="0" err="1"/>
              <a:t>매그넘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AF5722B-72F0-4308-8C18-619F2D7BE634}"/>
              </a:ext>
            </a:extLst>
          </p:cNvPr>
          <p:cNvCxnSpPr>
            <a:cxnSpLocks/>
          </p:cNvCxnSpPr>
          <p:nvPr/>
        </p:nvCxnSpPr>
        <p:spPr>
          <a:xfrm flipH="1">
            <a:off x="1817001" y="3178033"/>
            <a:ext cx="1138209" cy="137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4D488A0-9189-4BDA-BC49-46380E4DC8EC}"/>
              </a:ext>
            </a:extLst>
          </p:cNvPr>
          <p:cNvSpPr txBox="1"/>
          <p:nvPr/>
        </p:nvSpPr>
        <p:spPr>
          <a:xfrm>
            <a:off x="478338" y="3178033"/>
            <a:ext cx="154514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조합 목록 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목록화로 나열됨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선택중인 아이템은 아웃라인</a:t>
            </a:r>
            <a:endParaRPr lang="en-US" altLang="ko-KR" sz="11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C951958-96BA-4A78-80EB-C890900503F6}"/>
              </a:ext>
            </a:extLst>
          </p:cNvPr>
          <p:cNvSpPr/>
          <p:nvPr/>
        </p:nvSpPr>
        <p:spPr>
          <a:xfrm>
            <a:off x="6915857" y="1688239"/>
            <a:ext cx="2311771" cy="2888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C7CA6EB-4F12-4F52-B999-427C247BCB2F}"/>
              </a:ext>
            </a:extLst>
          </p:cNvPr>
          <p:cNvSpPr/>
          <p:nvPr/>
        </p:nvSpPr>
        <p:spPr>
          <a:xfrm>
            <a:off x="7451845" y="1825306"/>
            <a:ext cx="1239793" cy="183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초승달 가루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0640B25-3FEF-4EB1-BD3C-A83556A15ADB}"/>
              </a:ext>
            </a:extLst>
          </p:cNvPr>
          <p:cNvSpPr/>
          <p:nvPr/>
        </p:nvSpPr>
        <p:spPr>
          <a:xfrm>
            <a:off x="7051386" y="1760807"/>
            <a:ext cx="317612" cy="3126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4A2536F-22B4-4C4C-B113-F0360FF63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953" y="1793154"/>
            <a:ext cx="206478" cy="235241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0AEBD02-4547-4344-A631-4E0C93461378}"/>
              </a:ext>
            </a:extLst>
          </p:cNvPr>
          <p:cNvSpPr/>
          <p:nvPr/>
        </p:nvSpPr>
        <p:spPr>
          <a:xfrm>
            <a:off x="8774485" y="1825306"/>
            <a:ext cx="383977" cy="183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20</a:t>
            </a:r>
            <a:endParaRPr lang="ko-KR" altLang="en-US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E12F896-CD74-461C-B191-C121B9EEB941}"/>
              </a:ext>
            </a:extLst>
          </p:cNvPr>
          <p:cNvCxnSpPr>
            <a:cxnSpLocks/>
          </p:cNvCxnSpPr>
          <p:nvPr/>
        </p:nvCxnSpPr>
        <p:spPr>
          <a:xfrm flipV="1">
            <a:off x="9075479" y="2872986"/>
            <a:ext cx="737908" cy="295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8C20D51-9B7F-4DA5-8CD1-7F151D1F0371}"/>
              </a:ext>
            </a:extLst>
          </p:cNvPr>
          <p:cNvSpPr txBox="1"/>
          <p:nvPr/>
        </p:nvSpPr>
        <p:spPr>
          <a:xfrm>
            <a:off x="9813387" y="2677537"/>
            <a:ext cx="21319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필요 재료 아이템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선택중인 조합 목록의 아이템에 필요한 재료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97AF97-E041-42EA-8650-81B55DE41882}"/>
              </a:ext>
            </a:extLst>
          </p:cNvPr>
          <p:cNvSpPr txBox="1"/>
          <p:nvPr/>
        </p:nvSpPr>
        <p:spPr>
          <a:xfrm>
            <a:off x="7210192" y="4207379"/>
            <a:ext cx="17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필요 연금 </a:t>
            </a:r>
            <a:r>
              <a:rPr lang="en-US" altLang="ko-KR" dirty="0"/>
              <a:t>Lv. 3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4CDBB23-AED0-4CD9-976C-E35059C9F9AF}"/>
              </a:ext>
            </a:extLst>
          </p:cNvPr>
          <p:cNvCxnSpPr>
            <a:cxnSpLocks/>
          </p:cNvCxnSpPr>
          <p:nvPr/>
        </p:nvCxnSpPr>
        <p:spPr>
          <a:xfrm>
            <a:off x="7204951" y="1924958"/>
            <a:ext cx="107176" cy="725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D08CF98-0047-4CF4-A464-F8E3C95FF1AC}"/>
              </a:ext>
            </a:extLst>
          </p:cNvPr>
          <p:cNvSpPr txBox="1"/>
          <p:nvPr/>
        </p:nvSpPr>
        <p:spPr>
          <a:xfrm>
            <a:off x="7286982" y="2721047"/>
            <a:ext cx="13287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아이템 아이콘</a:t>
            </a:r>
            <a:endParaRPr lang="en-US" altLang="ko-KR" sz="1100" dirty="0"/>
          </a:p>
          <a:p>
            <a:r>
              <a:rPr lang="ko-KR" altLang="en-US" sz="800" dirty="0"/>
              <a:t>●</a:t>
            </a:r>
            <a:r>
              <a:rPr lang="ko-KR" altLang="en-US" sz="1100" dirty="0"/>
              <a:t> 재료 이름</a:t>
            </a:r>
            <a:endParaRPr lang="en-US" altLang="ko-KR" sz="1100" dirty="0"/>
          </a:p>
          <a:p>
            <a:r>
              <a:rPr lang="ko-KR" altLang="en-US" sz="800" dirty="0"/>
              <a:t>●</a:t>
            </a:r>
            <a:r>
              <a:rPr lang="en-US" altLang="ko-KR" sz="1100" dirty="0"/>
              <a:t> </a:t>
            </a:r>
            <a:r>
              <a:rPr lang="ko-KR" altLang="en-US" sz="1100" dirty="0"/>
              <a:t>필요 개수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D6F6C0B-38CC-4832-844D-826020421C82}"/>
              </a:ext>
            </a:extLst>
          </p:cNvPr>
          <p:cNvCxnSpPr>
            <a:cxnSpLocks/>
          </p:cNvCxnSpPr>
          <p:nvPr/>
        </p:nvCxnSpPr>
        <p:spPr>
          <a:xfrm flipH="1">
            <a:off x="7828444" y="1960171"/>
            <a:ext cx="54775" cy="69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6852260-A9FC-4FCE-832B-6534626FCFEA}"/>
              </a:ext>
            </a:extLst>
          </p:cNvPr>
          <p:cNvCxnSpPr>
            <a:cxnSpLocks/>
          </p:cNvCxnSpPr>
          <p:nvPr/>
        </p:nvCxnSpPr>
        <p:spPr>
          <a:xfrm flipH="1">
            <a:off x="8229862" y="1944200"/>
            <a:ext cx="625868" cy="733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B26BC01-ADC2-4616-8DC9-0238740DBEF3}"/>
              </a:ext>
            </a:extLst>
          </p:cNvPr>
          <p:cNvCxnSpPr>
            <a:cxnSpLocks/>
          </p:cNvCxnSpPr>
          <p:nvPr/>
        </p:nvCxnSpPr>
        <p:spPr>
          <a:xfrm flipH="1">
            <a:off x="8229862" y="4530478"/>
            <a:ext cx="90351" cy="802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3FA3F3E-7316-41C7-A627-9DA3C71FFD27}"/>
              </a:ext>
            </a:extLst>
          </p:cNvPr>
          <p:cNvSpPr txBox="1"/>
          <p:nvPr/>
        </p:nvSpPr>
        <p:spPr>
          <a:xfrm>
            <a:off x="7951345" y="5304538"/>
            <a:ext cx="2832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해당 아이템 조합에 필요한 스킬 레벨</a:t>
            </a:r>
            <a:endParaRPr lang="en-US" altLang="ko-KR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6C9995D-C60B-4749-A977-657CB88C13F7}"/>
              </a:ext>
            </a:extLst>
          </p:cNvPr>
          <p:cNvSpPr txBox="1"/>
          <p:nvPr/>
        </p:nvSpPr>
        <p:spPr>
          <a:xfrm>
            <a:off x="956127" y="5866844"/>
            <a:ext cx="864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장비 카테고리에 있는 초승달 검을 만들기 위해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필요 연금 레벨은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레벨이며 초승달 가루가 </a:t>
            </a:r>
            <a:r>
              <a:rPr lang="en-US" altLang="ko-KR" dirty="0">
                <a:solidFill>
                  <a:srgbClr val="FF0000"/>
                </a:solidFill>
              </a:rPr>
              <a:t>20</a:t>
            </a:r>
            <a:r>
              <a:rPr lang="ko-KR" altLang="en-US" dirty="0">
                <a:solidFill>
                  <a:srgbClr val="FF0000"/>
                </a:solidFill>
              </a:rPr>
              <a:t>개 필요하다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E31A304-EC4C-44C4-9E9D-BB757D8D1BB6}"/>
              </a:ext>
            </a:extLst>
          </p:cNvPr>
          <p:cNvSpPr/>
          <p:nvPr/>
        </p:nvSpPr>
        <p:spPr>
          <a:xfrm>
            <a:off x="6096000" y="1856679"/>
            <a:ext cx="300433" cy="2837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2C1F947-0EB6-4CEC-AF81-97510B39C625}"/>
              </a:ext>
            </a:extLst>
          </p:cNvPr>
          <p:cNvCxnSpPr>
            <a:cxnSpLocks/>
          </p:cNvCxnSpPr>
          <p:nvPr/>
        </p:nvCxnSpPr>
        <p:spPr>
          <a:xfrm flipV="1">
            <a:off x="6233244" y="1168492"/>
            <a:ext cx="1555566" cy="790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C1BC318-37DB-43A2-8061-4E5F94FCE967}"/>
              </a:ext>
            </a:extLst>
          </p:cNvPr>
          <p:cNvSpPr txBox="1"/>
          <p:nvPr/>
        </p:nvSpPr>
        <p:spPr>
          <a:xfrm>
            <a:off x="8015987" y="842464"/>
            <a:ext cx="34825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아이템 카테고리 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키보드 방향키로 이동 가능</a:t>
            </a:r>
            <a:r>
              <a:rPr lang="en-US" altLang="ko-KR" sz="1100" dirty="0"/>
              <a:t>(</a:t>
            </a:r>
            <a:r>
              <a:rPr lang="ko-KR" altLang="en-US" sz="1100" dirty="0"/>
              <a:t>자세한 설명은 </a:t>
            </a:r>
            <a:r>
              <a:rPr lang="en-US" altLang="ko-KR" sz="1100" dirty="0"/>
              <a:t>p33)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카테고리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2798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버전 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82CFC-9A96-4649-B899-617C3C57234A}"/>
              </a:ext>
            </a:extLst>
          </p:cNvPr>
          <p:cNvSpPr txBox="1"/>
          <p:nvPr/>
        </p:nvSpPr>
        <p:spPr>
          <a:xfrm>
            <a:off x="666925" y="1122759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V.1.1.1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조합 시스템 추가 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2021.012.27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28467-8863-4393-AE91-3FC57E72BC0D}"/>
              </a:ext>
            </a:extLst>
          </p:cNvPr>
          <p:cNvSpPr txBox="1"/>
          <p:nvPr/>
        </p:nvSpPr>
        <p:spPr>
          <a:xfrm>
            <a:off x="666925" y="2540752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V.1.1.2(</a:t>
            </a:r>
            <a:r>
              <a:rPr lang="ko-KR" altLang="en-US" dirty="0"/>
              <a:t>데이터 손실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?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4DDDD-24B1-45BB-9D69-AB110FEA0798}"/>
              </a:ext>
            </a:extLst>
          </p:cNvPr>
          <p:cNvSpPr txBox="1"/>
          <p:nvPr/>
        </p:nvSpPr>
        <p:spPr>
          <a:xfrm>
            <a:off x="666925" y="3958745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V.1.1.3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 err="1"/>
              <a:t>히로인</a:t>
            </a:r>
            <a:r>
              <a:rPr lang="ko-KR" altLang="en-US" dirty="0"/>
              <a:t> </a:t>
            </a:r>
            <a:r>
              <a:rPr lang="ko-KR" altLang="en-US" dirty="0" err="1"/>
              <a:t>스테이터</a:t>
            </a:r>
            <a:r>
              <a:rPr lang="ko-KR" altLang="en-US" dirty="0"/>
              <a:t> 호감도 표기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2022.02.07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E85C1-9FFC-4D7D-9E87-5BE532035E0D}"/>
              </a:ext>
            </a:extLst>
          </p:cNvPr>
          <p:cNvSpPr txBox="1"/>
          <p:nvPr/>
        </p:nvSpPr>
        <p:spPr>
          <a:xfrm>
            <a:off x="666925" y="5376738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V.1.1.4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밤 던전 </a:t>
            </a:r>
            <a:r>
              <a:rPr lang="ko-KR" altLang="en-US" dirty="0" err="1"/>
              <a:t>파밍</a:t>
            </a:r>
            <a:r>
              <a:rPr lang="ko-KR" altLang="en-US" dirty="0"/>
              <a:t> 시스템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2022.02.07</a:t>
            </a:r>
          </a:p>
        </p:txBody>
      </p:sp>
    </p:spTree>
    <p:extLst>
      <p:ext uri="{BB962C8B-B14F-4D97-AF65-F5344CB8AC3E}">
        <p14:creationId xmlns:p14="http://schemas.microsoft.com/office/powerpoint/2010/main" val="40274388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015859-09C7-4E9C-BE4C-5E8C92D23601}"/>
              </a:ext>
            </a:extLst>
          </p:cNvPr>
          <p:cNvSpPr/>
          <p:nvPr/>
        </p:nvSpPr>
        <p:spPr>
          <a:xfrm>
            <a:off x="672825" y="1834700"/>
            <a:ext cx="4005770" cy="766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6C118A-208A-4D45-B17D-DDAEBDE620E9}"/>
              </a:ext>
            </a:extLst>
          </p:cNvPr>
          <p:cNvSpPr/>
          <p:nvPr/>
        </p:nvSpPr>
        <p:spPr>
          <a:xfrm>
            <a:off x="2224463" y="1735762"/>
            <a:ext cx="784614" cy="27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장비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DC4488-2488-48E7-A391-E047FBB33708}"/>
              </a:ext>
            </a:extLst>
          </p:cNvPr>
          <p:cNvSpPr/>
          <p:nvPr/>
        </p:nvSpPr>
        <p:spPr>
          <a:xfrm>
            <a:off x="1527355" y="1812453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소모품</a:t>
            </a:r>
            <a:endParaRPr lang="ko-KR" altLang="en-US" sz="105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71D4E89-3764-4DD0-9986-FFFA775B1140}"/>
              </a:ext>
            </a:extLst>
          </p:cNvPr>
          <p:cNvSpPr/>
          <p:nvPr/>
        </p:nvSpPr>
        <p:spPr>
          <a:xfrm>
            <a:off x="3214570" y="1785229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광석</a:t>
            </a:r>
            <a:endParaRPr lang="ko-KR" altLang="en-US" sz="10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7E9706-E933-44B4-94F6-A464A46A8E06}"/>
              </a:ext>
            </a:extLst>
          </p:cNvPr>
          <p:cNvSpPr/>
          <p:nvPr/>
        </p:nvSpPr>
        <p:spPr>
          <a:xfrm>
            <a:off x="2141466" y="1616423"/>
            <a:ext cx="955696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95232C9-5824-4AB1-AD9E-EE2FED15E07A}"/>
              </a:ext>
            </a:extLst>
          </p:cNvPr>
          <p:cNvCxnSpPr>
            <a:cxnSpLocks/>
          </p:cNvCxnSpPr>
          <p:nvPr/>
        </p:nvCxnSpPr>
        <p:spPr>
          <a:xfrm flipV="1">
            <a:off x="3009077" y="1022028"/>
            <a:ext cx="937591" cy="664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5CB3F3E-250E-4F04-B77E-5CA716180BD2}"/>
              </a:ext>
            </a:extLst>
          </p:cNvPr>
          <p:cNvSpPr txBox="1"/>
          <p:nvPr/>
        </p:nvSpPr>
        <p:spPr>
          <a:xfrm>
            <a:off x="3946668" y="880100"/>
            <a:ext cx="1958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● </a:t>
            </a:r>
            <a:r>
              <a:rPr lang="ko-KR" altLang="en-US" sz="1100"/>
              <a:t>현재 선택 중인 카테고리</a:t>
            </a:r>
            <a:endParaRPr lang="en-US" altLang="ko-KR" sz="1100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709E060C-3B1E-416D-A703-42E74535350D}"/>
              </a:ext>
            </a:extLst>
          </p:cNvPr>
          <p:cNvSpPr/>
          <p:nvPr/>
        </p:nvSpPr>
        <p:spPr>
          <a:xfrm>
            <a:off x="2076979" y="2501871"/>
            <a:ext cx="734877" cy="751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090B7A-E526-4C99-970D-AA23A33BE476}"/>
              </a:ext>
            </a:extLst>
          </p:cNvPr>
          <p:cNvSpPr/>
          <p:nvPr/>
        </p:nvSpPr>
        <p:spPr>
          <a:xfrm>
            <a:off x="3586807" y="2561515"/>
            <a:ext cx="1763907" cy="621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키보드 우측 </a:t>
            </a:r>
            <a:endParaRPr lang="en-US" altLang="ko-KR" dirty="0"/>
          </a:p>
          <a:p>
            <a:pPr algn="ctr"/>
            <a:r>
              <a:rPr lang="ko-KR" altLang="en-US" dirty="0"/>
              <a:t>화살표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5EB1CC-D2BC-473D-A5BE-9C4ABB41CD15}"/>
              </a:ext>
            </a:extLst>
          </p:cNvPr>
          <p:cNvSpPr/>
          <p:nvPr/>
        </p:nvSpPr>
        <p:spPr>
          <a:xfrm>
            <a:off x="672825" y="3826453"/>
            <a:ext cx="4005770" cy="766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0469A6-F3F6-4526-842D-DE6BA0A00E8C}"/>
              </a:ext>
            </a:extLst>
          </p:cNvPr>
          <p:cNvSpPr/>
          <p:nvPr/>
        </p:nvSpPr>
        <p:spPr>
          <a:xfrm>
            <a:off x="913244" y="3801977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소모품</a:t>
            </a:r>
            <a:endParaRPr lang="ko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CE9291-AA68-452A-AF97-0D48C61578D1}"/>
              </a:ext>
            </a:extLst>
          </p:cNvPr>
          <p:cNvSpPr/>
          <p:nvPr/>
        </p:nvSpPr>
        <p:spPr>
          <a:xfrm>
            <a:off x="2141466" y="3608176"/>
            <a:ext cx="955696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0EA56A-256A-4800-B2EA-EB4113FB320C}"/>
              </a:ext>
            </a:extLst>
          </p:cNvPr>
          <p:cNvSpPr/>
          <p:nvPr/>
        </p:nvSpPr>
        <p:spPr>
          <a:xfrm>
            <a:off x="2224088" y="3736004"/>
            <a:ext cx="784614" cy="27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광석</a:t>
            </a:r>
            <a:endParaRPr lang="ko-KR" altLang="en-US" sz="10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DA8F1C-19C9-4F6B-9F56-D168649C04FB}"/>
              </a:ext>
            </a:extLst>
          </p:cNvPr>
          <p:cNvSpPr/>
          <p:nvPr/>
        </p:nvSpPr>
        <p:spPr>
          <a:xfrm>
            <a:off x="1545490" y="3797747"/>
            <a:ext cx="549625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장비</a:t>
            </a:r>
            <a:endParaRPr lang="ko-KR" altLang="en-US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031E66F-E9FB-4015-8B58-03780A21DF01}"/>
              </a:ext>
            </a:extLst>
          </p:cNvPr>
          <p:cNvCxnSpPr>
            <a:cxnSpLocks/>
          </p:cNvCxnSpPr>
          <p:nvPr/>
        </p:nvCxnSpPr>
        <p:spPr>
          <a:xfrm>
            <a:off x="3008702" y="4044190"/>
            <a:ext cx="843577" cy="442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C2B1F00-51D6-46E1-A9AE-C3336B1BB11D}"/>
              </a:ext>
            </a:extLst>
          </p:cNvPr>
          <p:cNvSpPr txBox="1"/>
          <p:nvPr/>
        </p:nvSpPr>
        <p:spPr>
          <a:xfrm>
            <a:off x="3878824" y="4341618"/>
            <a:ext cx="2445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우측에 있는 카테고리 </a:t>
            </a:r>
            <a:r>
              <a:rPr lang="en-US" altLang="ko-KR" sz="1100" dirty="0" err="1"/>
              <a:t>ui</a:t>
            </a:r>
            <a:r>
              <a:rPr lang="ko-KR" altLang="en-US" sz="1100" dirty="0"/>
              <a:t> 크기가 커지면서 중앙으로 이동</a:t>
            </a:r>
            <a:endParaRPr lang="en-US" altLang="ko-KR" sz="11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3190CF8-0A86-4471-B3FF-5C4CACEE2BE5}"/>
              </a:ext>
            </a:extLst>
          </p:cNvPr>
          <p:cNvSpPr/>
          <p:nvPr/>
        </p:nvSpPr>
        <p:spPr>
          <a:xfrm>
            <a:off x="796413" y="3611676"/>
            <a:ext cx="1321878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45B9718-E603-41D1-A537-E7DC52B7CFA9}"/>
              </a:ext>
            </a:extLst>
          </p:cNvPr>
          <p:cNvCxnSpPr>
            <a:cxnSpLocks/>
          </p:cNvCxnSpPr>
          <p:nvPr/>
        </p:nvCxnSpPr>
        <p:spPr>
          <a:xfrm flipH="1">
            <a:off x="1282897" y="4063826"/>
            <a:ext cx="297989" cy="708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C9C80F3-9FC5-4B5A-A6B4-C5F0096A3EEB}"/>
              </a:ext>
            </a:extLst>
          </p:cNvPr>
          <p:cNvSpPr txBox="1"/>
          <p:nvPr/>
        </p:nvSpPr>
        <p:spPr>
          <a:xfrm>
            <a:off x="563419" y="4812002"/>
            <a:ext cx="2852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en-US" altLang="ko-KR" sz="1100" dirty="0" err="1"/>
              <a:t>ui</a:t>
            </a:r>
            <a:r>
              <a:rPr lang="ko-KR" altLang="en-US" sz="1100" dirty="0"/>
              <a:t> 크기가 작아지면서 왼쪽으로 밀려남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769C2F-9480-4AFB-BBB4-5693065DAA4C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Aharoni" panose="020B0604020202020204" pitchFamily="2" charset="-79"/>
                <a:cs typeface="Aharoni" panose="020B0604020202020204" pitchFamily="2" charset="-79"/>
              </a:rPr>
              <a:t>조합 레시피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865957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상세 조합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55466" y="1219133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48D7DF-A564-440F-A37A-C43265499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40" y="2522107"/>
            <a:ext cx="967493" cy="989484"/>
          </a:xfrm>
          <a:prstGeom prst="ellipse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F0DA317-075C-47E0-968F-A405EF93CB2A}"/>
              </a:ext>
            </a:extLst>
          </p:cNvPr>
          <p:cNvSpPr/>
          <p:nvPr/>
        </p:nvSpPr>
        <p:spPr>
          <a:xfrm>
            <a:off x="4406055" y="2183881"/>
            <a:ext cx="235974" cy="2418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35FDE46-6980-421A-82EA-5E76311D0B91}"/>
              </a:ext>
            </a:extLst>
          </p:cNvPr>
          <p:cNvSpPr/>
          <p:nvPr/>
        </p:nvSpPr>
        <p:spPr>
          <a:xfrm>
            <a:off x="5014254" y="2188660"/>
            <a:ext cx="235974" cy="2418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FBBA7A-563C-4F89-BC6A-C434A9B33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511" y="1398476"/>
            <a:ext cx="688613" cy="524658"/>
          </a:xfrm>
          <a:prstGeom prst="ellipse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A02938A-B9F3-4AF4-821B-E4A85CAEB23E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3927600" y="1846300"/>
            <a:ext cx="588756" cy="5311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0728E13D-0610-4C21-9911-AF8B09ABF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82" y="2374922"/>
            <a:ext cx="688613" cy="524658"/>
          </a:xfrm>
          <a:prstGeom prst="ellipse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78C191C-D22B-4788-A744-B37C9D0AEAE3}"/>
              </a:ext>
            </a:extLst>
          </p:cNvPr>
          <p:cNvCxnSpPr>
            <a:cxnSpLocks/>
          </p:cNvCxnSpPr>
          <p:nvPr/>
        </p:nvCxnSpPr>
        <p:spPr>
          <a:xfrm>
            <a:off x="3630488" y="2899580"/>
            <a:ext cx="408406" cy="763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C6597BA0-3EE1-4FEF-86B5-30C9E5916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633" y="3603164"/>
            <a:ext cx="688613" cy="524658"/>
          </a:xfrm>
          <a:prstGeom prst="ellipse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36700D4-A59B-4F51-AF61-2F659B163254}"/>
              </a:ext>
            </a:extLst>
          </p:cNvPr>
          <p:cNvCxnSpPr>
            <a:cxnSpLocks/>
          </p:cNvCxnSpPr>
          <p:nvPr/>
        </p:nvCxnSpPr>
        <p:spPr>
          <a:xfrm flipV="1">
            <a:off x="4616213" y="3877094"/>
            <a:ext cx="634015" cy="58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28A6A85F-DCA3-4FA4-9A44-B9CFA19EA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228" y="3587295"/>
            <a:ext cx="688613" cy="524658"/>
          </a:xfrm>
          <a:prstGeom prst="ellipse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0CA16F7-E90B-425A-8516-0F16927F49B4}"/>
              </a:ext>
            </a:extLst>
          </p:cNvPr>
          <p:cNvCxnSpPr>
            <a:cxnSpLocks/>
            <a:stCxn id="26" idx="4"/>
          </p:cNvCxnSpPr>
          <p:nvPr/>
        </p:nvCxnSpPr>
        <p:spPr>
          <a:xfrm flipH="1">
            <a:off x="5778992" y="2784436"/>
            <a:ext cx="317008" cy="8209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E6E17955-7A7D-4A94-A3C6-D8A90CF6C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693" y="2259778"/>
            <a:ext cx="688613" cy="524658"/>
          </a:xfrm>
          <a:prstGeom prst="ellipse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24D58B3-967A-45E8-8323-AEC52CA10AC6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5104124" y="1660805"/>
            <a:ext cx="845771" cy="622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9EE16894-5C1B-4642-9C72-713CEF97CF0F}"/>
              </a:ext>
            </a:extLst>
          </p:cNvPr>
          <p:cNvSpPr/>
          <p:nvPr/>
        </p:nvSpPr>
        <p:spPr>
          <a:xfrm>
            <a:off x="4470433" y="1397217"/>
            <a:ext cx="588756" cy="524658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40F5DF4-35F9-4180-AC0A-2F4C01F21DF3}"/>
              </a:ext>
            </a:extLst>
          </p:cNvPr>
          <p:cNvCxnSpPr>
            <a:cxnSpLocks/>
          </p:cNvCxnSpPr>
          <p:nvPr/>
        </p:nvCxnSpPr>
        <p:spPr>
          <a:xfrm flipV="1">
            <a:off x="4847119" y="407507"/>
            <a:ext cx="1197556" cy="1217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E198CF-1511-4DA9-8695-CB9997E40DF7}"/>
              </a:ext>
            </a:extLst>
          </p:cNvPr>
          <p:cNvSpPr txBox="1"/>
          <p:nvPr/>
        </p:nvSpPr>
        <p:spPr>
          <a:xfrm>
            <a:off x="6095999" y="280414"/>
            <a:ext cx="25384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재료 슬롯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키보드 방향키로 슬롯 이동 가능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레시피에 적힌 재료만 사용 가능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선택중인 슬롯은 아웃라인</a:t>
            </a:r>
            <a:endParaRPr lang="en-US" altLang="ko-KR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3D1422-5261-475D-BE00-CD71D504B6F8}"/>
              </a:ext>
            </a:extLst>
          </p:cNvPr>
          <p:cNvSpPr/>
          <p:nvPr/>
        </p:nvSpPr>
        <p:spPr>
          <a:xfrm>
            <a:off x="6915857" y="1397217"/>
            <a:ext cx="2311771" cy="3179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8378DB-E427-4773-B984-3E9E45702169}"/>
              </a:ext>
            </a:extLst>
          </p:cNvPr>
          <p:cNvSpPr txBox="1"/>
          <p:nvPr/>
        </p:nvSpPr>
        <p:spPr>
          <a:xfrm>
            <a:off x="7676555" y="1476968"/>
            <a:ext cx="95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조합법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5119FE-343C-4736-A388-68691E62CABA}"/>
              </a:ext>
            </a:extLst>
          </p:cNvPr>
          <p:cNvSpPr txBox="1"/>
          <p:nvPr/>
        </p:nvSpPr>
        <p:spPr>
          <a:xfrm>
            <a:off x="6999352" y="2024384"/>
            <a:ext cx="1520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금속 </a:t>
            </a:r>
            <a:r>
              <a:rPr lang="ko-KR" altLang="en-US" sz="1200" dirty="0" err="1"/>
              <a:t>주괴</a:t>
            </a:r>
            <a:r>
              <a:rPr lang="ko-KR" altLang="en-US" sz="1200" dirty="0"/>
              <a:t> </a:t>
            </a:r>
            <a:r>
              <a:rPr lang="en-US" altLang="ko-KR" sz="1200" dirty="0"/>
              <a:t>x 20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16CB2E-7844-40C4-BD09-27486C5A3F3B}"/>
              </a:ext>
            </a:extLst>
          </p:cNvPr>
          <p:cNvSpPr txBox="1"/>
          <p:nvPr/>
        </p:nvSpPr>
        <p:spPr>
          <a:xfrm>
            <a:off x="6999353" y="2334967"/>
            <a:ext cx="1334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결정화 돌 </a:t>
            </a:r>
            <a:r>
              <a:rPr lang="en-US" altLang="ko-KR" sz="1200" dirty="0"/>
              <a:t>x 5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DF8859-DC91-4A87-A998-A084FA25BAB3}"/>
              </a:ext>
            </a:extLst>
          </p:cNvPr>
          <p:cNvSpPr txBox="1"/>
          <p:nvPr/>
        </p:nvSpPr>
        <p:spPr>
          <a:xfrm>
            <a:off x="6999352" y="2676927"/>
            <a:ext cx="1545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약초</a:t>
            </a:r>
            <a:r>
              <a:rPr lang="en-US" altLang="ko-KR" sz="1200" dirty="0"/>
              <a:t>x 3</a:t>
            </a:r>
            <a:endParaRPr lang="ko-KR" altLang="en-US" sz="12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D738D67-83F0-4839-8632-C08E23559AFC}"/>
              </a:ext>
            </a:extLst>
          </p:cNvPr>
          <p:cNvCxnSpPr>
            <a:cxnSpLocks/>
          </p:cNvCxnSpPr>
          <p:nvPr/>
        </p:nvCxnSpPr>
        <p:spPr>
          <a:xfrm flipV="1">
            <a:off x="8811830" y="2784436"/>
            <a:ext cx="1127542" cy="501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5498FD-8540-4DA9-B5C1-6AF1438FD1EA}"/>
              </a:ext>
            </a:extLst>
          </p:cNvPr>
          <p:cNvSpPr txBox="1"/>
          <p:nvPr/>
        </p:nvSpPr>
        <p:spPr>
          <a:xfrm>
            <a:off x="10031185" y="2632128"/>
            <a:ext cx="20163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레시피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조합 하는 아이템에 필요한 레시피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재료 슬롯을 선택하면 인벤토리로 바뀜</a:t>
            </a:r>
            <a:endParaRPr lang="en-US" altLang="ko-KR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427EB8-4A1B-475E-BE5E-9ABE55C14A59}"/>
              </a:ext>
            </a:extLst>
          </p:cNvPr>
          <p:cNvSpPr txBox="1"/>
          <p:nvPr/>
        </p:nvSpPr>
        <p:spPr>
          <a:xfrm>
            <a:off x="799804" y="5471463"/>
            <a:ext cx="9292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재료 슬롯 선택은 마우스 클릭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선택중인 슬롯은 초록색 아웃라인</a:t>
            </a:r>
            <a:r>
              <a:rPr lang="en-US" altLang="ko-KR" dirty="0"/>
              <a:t>, </a:t>
            </a:r>
            <a:r>
              <a:rPr lang="ko-KR" altLang="en-US" dirty="0"/>
              <a:t>키보드 방향키로 슬롯 이동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로 슬롯 선택 해제 </a:t>
            </a:r>
            <a:r>
              <a:rPr lang="en-US" altLang="ko-KR" dirty="0"/>
              <a:t>(</a:t>
            </a:r>
            <a:r>
              <a:rPr lang="ko-KR" altLang="en-US" dirty="0"/>
              <a:t>해제 시 아웃라인 해제</a:t>
            </a:r>
            <a:r>
              <a:rPr lang="en-US" altLang="ko-KR" dirty="0"/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F4E4C3-BB20-4D52-ADAA-3FF2C5BBCE22}"/>
              </a:ext>
            </a:extLst>
          </p:cNvPr>
          <p:cNvSpPr/>
          <p:nvPr/>
        </p:nvSpPr>
        <p:spPr>
          <a:xfrm>
            <a:off x="4352939" y="2111870"/>
            <a:ext cx="967493" cy="408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1AE8FE-0454-4A22-9BF7-EE9CD961B085}"/>
              </a:ext>
            </a:extLst>
          </p:cNvPr>
          <p:cNvCxnSpPr>
            <a:cxnSpLocks/>
          </p:cNvCxnSpPr>
          <p:nvPr/>
        </p:nvCxnSpPr>
        <p:spPr>
          <a:xfrm flipH="1" flipV="1">
            <a:off x="1984408" y="2222490"/>
            <a:ext cx="2384156" cy="122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E6EB589-7124-4978-94C5-C1AC28198B09}"/>
              </a:ext>
            </a:extLst>
          </p:cNvPr>
          <p:cNvSpPr txBox="1"/>
          <p:nvPr/>
        </p:nvSpPr>
        <p:spPr>
          <a:xfrm>
            <a:off x="144463" y="2054685"/>
            <a:ext cx="21757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음</a:t>
            </a:r>
            <a:r>
              <a:rPr lang="en-US" altLang="ko-KR" sz="1100" dirty="0"/>
              <a:t>/</a:t>
            </a:r>
            <a:r>
              <a:rPr lang="ko-KR" altLang="en-US" sz="1100" dirty="0"/>
              <a:t>양 조합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디폴트는 양의 조합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선택중인 버튼은 아웃라인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1000419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55466" y="1219133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48D7DF-A564-440F-A37A-C43265499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40" y="2522107"/>
            <a:ext cx="967493" cy="989484"/>
          </a:xfrm>
          <a:prstGeom prst="ellipse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F0DA317-075C-47E0-968F-A405EF93CB2A}"/>
              </a:ext>
            </a:extLst>
          </p:cNvPr>
          <p:cNvSpPr/>
          <p:nvPr/>
        </p:nvSpPr>
        <p:spPr>
          <a:xfrm>
            <a:off x="4406055" y="2183881"/>
            <a:ext cx="235974" cy="2418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35FDE46-6980-421A-82EA-5E76311D0B91}"/>
              </a:ext>
            </a:extLst>
          </p:cNvPr>
          <p:cNvSpPr/>
          <p:nvPr/>
        </p:nvSpPr>
        <p:spPr>
          <a:xfrm>
            <a:off x="5014254" y="2188660"/>
            <a:ext cx="235974" cy="2418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FBBA7A-563C-4F89-BC6A-C434A9B33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511" y="1398476"/>
            <a:ext cx="688613" cy="524658"/>
          </a:xfrm>
          <a:prstGeom prst="ellipse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A02938A-B9F3-4AF4-821B-E4A85CAEB23E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3927600" y="1846300"/>
            <a:ext cx="588756" cy="5311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0728E13D-0610-4C21-9911-AF8B09ABF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82" y="2374922"/>
            <a:ext cx="688613" cy="524658"/>
          </a:xfrm>
          <a:prstGeom prst="ellipse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78C191C-D22B-4788-A744-B37C9D0AEAE3}"/>
              </a:ext>
            </a:extLst>
          </p:cNvPr>
          <p:cNvCxnSpPr>
            <a:cxnSpLocks/>
          </p:cNvCxnSpPr>
          <p:nvPr/>
        </p:nvCxnSpPr>
        <p:spPr>
          <a:xfrm>
            <a:off x="3630488" y="2899580"/>
            <a:ext cx="408406" cy="763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C6597BA0-3EE1-4FEF-86B5-30C9E5916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633" y="3603164"/>
            <a:ext cx="688613" cy="524658"/>
          </a:xfrm>
          <a:prstGeom prst="ellipse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36700D4-A59B-4F51-AF61-2F659B163254}"/>
              </a:ext>
            </a:extLst>
          </p:cNvPr>
          <p:cNvCxnSpPr>
            <a:cxnSpLocks/>
          </p:cNvCxnSpPr>
          <p:nvPr/>
        </p:nvCxnSpPr>
        <p:spPr>
          <a:xfrm flipV="1">
            <a:off x="4616213" y="3877094"/>
            <a:ext cx="634015" cy="58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28A6A85F-DCA3-4FA4-9A44-B9CFA19EA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228" y="3587295"/>
            <a:ext cx="688613" cy="524658"/>
          </a:xfrm>
          <a:prstGeom prst="ellipse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0CA16F7-E90B-425A-8516-0F16927F49B4}"/>
              </a:ext>
            </a:extLst>
          </p:cNvPr>
          <p:cNvCxnSpPr>
            <a:cxnSpLocks/>
            <a:stCxn id="26" idx="4"/>
          </p:cNvCxnSpPr>
          <p:nvPr/>
        </p:nvCxnSpPr>
        <p:spPr>
          <a:xfrm flipH="1">
            <a:off x="5778992" y="2784436"/>
            <a:ext cx="317008" cy="8209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E6E17955-7A7D-4A94-A3C6-D8A90CF6C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693" y="2259778"/>
            <a:ext cx="688613" cy="524658"/>
          </a:xfrm>
          <a:prstGeom prst="ellipse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24D58B3-967A-45E8-8323-AEC52CA10AC6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5104124" y="1660805"/>
            <a:ext cx="845771" cy="622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9EE16894-5C1B-4642-9C72-713CEF97CF0F}"/>
              </a:ext>
            </a:extLst>
          </p:cNvPr>
          <p:cNvSpPr/>
          <p:nvPr/>
        </p:nvSpPr>
        <p:spPr>
          <a:xfrm>
            <a:off x="4470433" y="1397217"/>
            <a:ext cx="588756" cy="524658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E198CF-1511-4DA9-8695-CB9997E40DF7}"/>
              </a:ext>
            </a:extLst>
          </p:cNvPr>
          <p:cNvSpPr txBox="1"/>
          <p:nvPr/>
        </p:nvSpPr>
        <p:spPr>
          <a:xfrm>
            <a:off x="9770115" y="3281539"/>
            <a:ext cx="253849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가방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자신이 소유하고 있는 아이템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같은 카테고리의 아이템만 보여줌</a:t>
            </a:r>
            <a:endParaRPr lang="en-US" altLang="ko-KR" sz="1100" dirty="0"/>
          </a:p>
          <a:p>
            <a:r>
              <a:rPr lang="en-US" altLang="ko-KR" sz="800" dirty="0"/>
              <a:t>EX) </a:t>
            </a:r>
            <a:r>
              <a:rPr lang="ko-KR" altLang="en-US" sz="800" dirty="0"/>
              <a:t>현재 재료로 사용되는 카테고리가 광물이라면</a:t>
            </a:r>
            <a:r>
              <a:rPr lang="en-US" altLang="ko-KR" sz="800" dirty="0"/>
              <a:t>, </a:t>
            </a:r>
            <a:r>
              <a:rPr lang="ko-KR" altLang="en-US" sz="800" dirty="0"/>
              <a:t>광물 카테고리에 속한 모든 아이템이 나타남</a:t>
            </a:r>
            <a:endParaRPr lang="en-US" altLang="ko-KR" sz="800" dirty="0"/>
          </a:p>
          <a:p>
            <a:r>
              <a:rPr lang="en-US" altLang="ko-KR" sz="1100" dirty="0"/>
              <a:t>-  </a:t>
            </a:r>
            <a:r>
              <a:rPr lang="ko-KR" altLang="en-US" sz="1100" dirty="0"/>
              <a:t>재료 슬롯의 선택을 해제하면 레시피로 바뀜</a:t>
            </a:r>
            <a:endParaRPr lang="en-US" altLang="ko-KR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3D1422-5261-475D-BE00-CD71D504B6F8}"/>
              </a:ext>
            </a:extLst>
          </p:cNvPr>
          <p:cNvSpPr/>
          <p:nvPr/>
        </p:nvSpPr>
        <p:spPr>
          <a:xfrm>
            <a:off x="6915857" y="1397217"/>
            <a:ext cx="2311771" cy="3179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8378DB-E427-4773-B984-3E9E45702169}"/>
              </a:ext>
            </a:extLst>
          </p:cNvPr>
          <p:cNvSpPr txBox="1"/>
          <p:nvPr/>
        </p:nvSpPr>
        <p:spPr>
          <a:xfrm>
            <a:off x="7676555" y="1476968"/>
            <a:ext cx="73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가방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F7A11E9-AE8B-4402-BF85-9B71FDD57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126" y="1982363"/>
            <a:ext cx="416586" cy="317399"/>
          </a:xfrm>
          <a:prstGeom prst="ellipse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7595032-652A-4292-8EE2-E3E4A6F5C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739" y="1981959"/>
            <a:ext cx="416586" cy="317399"/>
          </a:xfrm>
          <a:prstGeom prst="ellipse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1DDBC28-5B05-4D5E-AC63-F0C0EEC12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098" y="1965944"/>
            <a:ext cx="416586" cy="317399"/>
          </a:xfrm>
          <a:prstGeom prst="ellipse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3F796DE-CC13-4235-A211-F9E4C8933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126" y="2517306"/>
            <a:ext cx="416586" cy="317399"/>
          </a:xfrm>
          <a:prstGeom prst="ellipse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7795FAB-3504-4F9C-84B2-66F756383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555" y="2523112"/>
            <a:ext cx="416586" cy="317399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8DECBEF-D9A9-4C0F-8104-F1D8E1258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122" y="2534671"/>
            <a:ext cx="416586" cy="317399"/>
          </a:xfrm>
          <a:prstGeom prst="ellipse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F94246C-E2D2-4956-AFD9-8F6940355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126" y="1964632"/>
            <a:ext cx="416586" cy="317399"/>
          </a:xfrm>
          <a:prstGeom prst="ellipse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9C37BEAC-71B1-4148-8402-567FEEA33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150" y="2533359"/>
            <a:ext cx="416586" cy="317399"/>
          </a:xfrm>
          <a:prstGeom prst="ellipse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52E74E3D-CAC9-4365-BF2D-B89036648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126" y="3028842"/>
            <a:ext cx="416586" cy="317399"/>
          </a:xfrm>
          <a:prstGeom prst="ellipse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444A7A7F-EA38-492C-AC3B-FCD5E377F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555" y="3034648"/>
            <a:ext cx="416586" cy="317399"/>
          </a:xfrm>
          <a:prstGeom prst="ellipse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04B55391-C138-443B-B786-A9C39D09E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122" y="3046207"/>
            <a:ext cx="416586" cy="317399"/>
          </a:xfrm>
          <a:prstGeom prst="ellipse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3B24136-C807-463F-B5AE-D6ED87415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150" y="3044895"/>
            <a:ext cx="416586" cy="317399"/>
          </a:xfrm>
          <a:prstGeom prst="ellipse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AD10A9F-C3C4-4A90-BD64-D90B4DE5160E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상세 조합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40F5DF4-35F9-4180-AC0A-2F4C01F21DF3}"/>
              </a:ext>
            </a:extLst>
          </p:cNvPr>
          <p:cNvCxnSpPr>
            <a:cxnSpLocks/>
          </p:cNvCxnSpPr>
          <p:nvPr/>
        </p:nvCxnSpPr>
        <p:spPr>
          <a:xfrm flipV="1">
            <a:off x="8505623" y="3429000"/>
            <a:ext cx="1264492" cy="735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8137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인벤토리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F498334-14E9-4514-9EBB-86C680DCEB2B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B1C1826-B08D-401D-A656-EF55F71257FF}"/>
              </a:ext>
            </a:extLst>
          </p:cNvPr>
          <p:cNvSpPr/>
          <p:nvPr/>
        </p:nvSpPr>
        <p:spPr>
          <a:xfrm>
            <a:off x="2937879" y="1350950"/>
            <a:ext cx="6099933" cy="2949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BF81A1-6D00-49B3-B948-B70CC17614DD}"/>
              </a:ext>
            </a:extLst>
          </p:cNvPr>
          <p:cNvCxnSpPr>
            <a:cxnSpLocks/>
          </p:cNvCxnSpPr>
          <p:nvPr/>
        </p:nvCxnSpPr>
        <p:spPr>
          <a:xfrm>
            <a:off x="3958467" y="1350950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F24EFB3-78EF-40AD-9799-F0F7CF4BDF33}"/>
              </a:ext>
            </a:extLst>
          </p:cNvPr>
          <p:cNvCxnSpPr>
            <a:cxnSpLocks/>
          </p:cNvCxnSpPr>
          <p:nvPr/>
        </p:nvCxnSpPr>
        <p:spPr>
          <a:xfrm>
            <a:off x="5202247" y="1360781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A2A6972-BDBF-45FF-B8BF-20B1A95F4596}"/>
              </a:ext>
            </a:extLst>
          </p:cNvPr>
          <p:cNvCxnSpPr>
            <a:cxnSpLocks/>
          </p:cNvCxnSpPr>
          <p:nvPr/>
        </p:nvCxnSpPr>
        <p:spPr>
          <a:xfrm>
            <a:off x="6723298" y="1350950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8FB4F26-9A6D-40AF-85D3-87FA06A665F4}"/>
              </a:ext>
            </a:extLst>
          </p:cNvPr>
          <p:cNvCxnSpPr>
            <a:cxnSpLocks/>
          </p:cNvCxnSpPr>
          <p:nvPr/>
        </p:nvCxnSpPr>
        <p:spPr>
          <a:xfrm>
            <a:off x="7925783" y="1360781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D92ACF-6791-4F6F-BCC6-6AEA72F8FF6A}"/>
              </a:ext>
            </a:extLst>
          </p:cNvPr>
          <p:cNvSpPr txBox="1"/>
          <p:nvPr/>
        </p:nvSpPr>
        <p:spPr>
          <a:xfrm>
            <a:off x="3206621" y="1368920"/>
            <a:ext cx="58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장비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1C0247-732B-426A-B8D3-D15EFE212F0F}"/>
              </a:ext>
            </a:extLst>
          </p:cNvPr>
          <p:cNvSpPr txBox="1"/>
          <p:nvPr/>
        </p:nvSpPr>
        <p:spPr>
          <a:xfrm>
            <a:off x="4317837" y="1364712"/>
            <a:ext cx="58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포션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8EEB42-4000-4B37-85AC-D2D58C3AB2E0}"/>
              </a:ext>
            </a:extLst>
          </p:cNvPr>
          <p:cNvSpPr txBox="1"/>
          <p:nvPr/>
        </p:nvSpPr>
        <p:spPr>
          <a:xfrm>
            <a:off x="5749265" y="1364712"/>
            <a:ext cx="58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잡템</a:t>
            </a: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D682F4-6A0A-4985-8438-65F5884D7465}"/>
              </a:ext>
            </a:extLst>
          </p:cNvPr>
          <p:cNvSpPr txBox="1"/>
          <p:nvPr/>
        </p:nvSpPr>
        <p:spPr>
          <a:xfrm>
            <a:off x="7055969" y="1364712"/>
            <a:ext cx="777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퀘스트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74BF0A-3A8C-4CCC-8004-612A9FF2D15B}"/>
              </a:ext>
            </a:extLst>
          </p:cNvPr>
          <p:cNvSpPr txBox="1"/>
          <p:nvPr/>
        </p:nvSpPr>
        <p:spPr>
          <a:xfrm>
            <a:off x="8160825" y="1364712"/>
            <a:ext cx="623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중요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FFE8F7-F5E1-4E14-8BED-2CB267B238BB}"/>
              </a:ext>
            </a:extLst>
          </p:cNvPr>
          <p:cNvSpPr/>
          <p:nvPr/>
        </p:nvSpPr>
        <p:spPr>
          <a:xfrm>
            <a:off x="2536724" y="1781605"/>
            <a:ext cx="4739146" cy="2855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44F019C-5915-4858-80EA-591CAB34EEC8}"/>
              </a:ext>
            </a:extLst>
          </p:cNvPr>
          <p:cNvCxnSpPr/>
          <p:nvPr/>
        </p:nvCxnSpPr>
        <p:spPr>
          <a:xfrm>
            <a:off x="3551412" y="1828800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DBAFB8B-C167-4613-BF01-9D8F30CDABED}"/>
              </a:ext>
            </a:extLst>
          </p:cNvPr>
          <p:cNvCxnSpPr/>
          <p:nvPr/>
        </p:nvCxnSpPr>
        <p:spPr>
          <a:xfrm>
            <a:off x="4766678" y="1781605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B9997B2-324E-4C16-8AAF-BDDD539798D8}"/>
              </a:ext>
            </a:extLst>
          </p:cNvPr>
          <p:cNvCxnSpPr/>
          <p:nvPr/>
        </p:nvCxnSpPr>
        <p:spPr>
          <a:xfrm>
            <a:off x="6054704" y="1781605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BE734BE-EE12-4933-AD73-E7BADD057D07}"/>
              </a:ext>
            </a:extLst>
          </p:cNvPr>
          <p:cNvCxnSpPr/>
          <p:nvPr/>
        </p:nvCxnSpPr>
        <p:spPr>
          <a:xfrm>
            <a:off x="7275870" y="1781605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32C044A-4E89-4214-A623-46D5F61547C1}"/>
              </a:ext>
            </a:extLst>
          </p:cNvPr>
          <p:cNvCxnSpPr>
            <a:cxnSpLocks/>
          </p:cNvCxnSpPr>
          <p:nvPr/>
        </p:nvCxnSpPr>
        <p:spPr>
          <a:xfrm flipV="1">
            <a:off x="2536723" y="2388684"/>
            <a:ext cx="4739147" cy="6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6D6BBDD-D6B3-43F3-B45B-56723EDC20DE}"/>
              </a:ext>
            </a:extLst>
          </p:cNvPr>
          <p:cNvCxnSpPr>
            <a:cxnSpLocks/>
          </p:cNvCxnSpPr>
          <p:nvPr/>
        </p:nvCxnSpPr>
        <p:spPr>
          <a:xfrm>
            <a:off x="2536723" y="2949678"/>
            <a:ext cx="4689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4BCD3D6-1981-431D-9EBC-C2B05841217C}"/>
              </a:ext>
            </a:extLst>
          </p:cNvPr>
          <p:cNvCxnSpPr>
            <a:cxnSpLocks/>
          </p:cNvCxnSpPr>
          <p:nvPr/>
        </p:nvCxnSpPr>
        <p:spPr>
          <a:xfrm>
            <a:off x="2536723" y="3539613"/>
            <a:ext cx="4689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CB3B29C-6CB9-4299-BDD2-31983ADB6F77}"/>
              </a:ext>
            </a:extLst>
          </p:cNvPr>
          <p:cNvCxnSpPr>
            <a:cxnSpLocks/>
          </p:cNvCxnSpPr>
          <p:nvPr/>
        </p:nvCxnSpPr>
        <p:spPr>
          <a:xfrm>
            <a:off x="2536723" y="4094153"/>
            <a:ext cx="4689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246E15F-C009-4CE3-BB66-BBF0FE4CE725}"/>
              </a:ext>
            </a:extLst>
          </p:cNvPr>
          <p:cNvSpPr/>
          <p:nvPr/>
        </p:nvSpPr>
        <p:spPr>
          <a:xfrm>
            <a:off x="2937879" y="1360781"/>
            <a:ext cx="1020588" cy="280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장비</a:t>
            </a:r>
            <a:endParaRPr lang="ko-KR" altLang="en-US" dirty="0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21D6AEE1-FDD9-4012-8EDA-D05A7991E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46" y="1922547"/>
            <a:ext cx="441798" cy="412814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026D7931-34F0-4282-A7DA-C2854563A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767" y="1901353"/>
            <a:ext cx="441798" cy="412814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2BA077D2-4EEF-4E04-85CB-21732024E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032" y="1881965"/>
            <a:ext cx="441798" cy="412814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3A7225BC-E446-470D-88BF-4C3A99921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388" y="1901353"/>
            <a:ext cx="441798" cy="412814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7048177-50DE-4C33-9C25-D9BE3E12CF70}"/>
              </a:ext>
            </a:extLst>
          </p:cNvPr>
          <p:cNvSpPr/>
          <p:nvPr/>
        </p:nvSpPr>
        <p:spPr>
          <a:xfrm>
            <a:off x="7466616" y="1763355"/>
            <a:ext cx="1848463" cy="2855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D619643-2E88-40A6-ACCD-23DF70A41C94}"/>
              </a:ext>
            </a:extLst>
          </p:cNvPr>
          <p:cNvCxnSpPr>
            <a:cxnSpLocks/>
          </p:cNvCxnSpPr>
          <p:nvPr/>
        </p:nvCxnSpPr>
        <p:spPr>
          <a:xfrm>
            <a:off x="3958467" y="1350950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5E7D653-ECFB-467D-A690-57AA881F0162}"/>
              </a:ext>
            </a:extLst>
          </p:cNvPr>
          <p:cNvCxnSpPr>
            <a:cxnSpLocks/>
          </p:cNvCxnSpPr>
          <p:nvPr/>
        </p:nvCxnSpPr>
        <p:spPr>
          <a:xfrm>
            <a:off x="5202247" y="1360781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F13F5D4-464B-47FA-B3CE-62D60C6016AE}"/>
              </a:ext>
            </a:extLst>
          </p:cNvPr>
          <p:cNvCxnSpPr>
            <a:cxnSpLocks/>
          </p:cNvCxnSpPr>
          <p:nvPr/>
        </p:nvCxnSpPr>
        <p:spPr>
          <a:xfrm>
            <a:off x="6723298" y="1350950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E159118-333F-4F66-8297-F9F324DE6F42}"/>
              </a:ext>
            </a:extLst>
          </p:cNvPr>
          <p:cNvCxnSpPr>
            <a:cxnSpLocks/>
          </p:cNvCxnSpPr>
          <p:nvPr/>
        </p:nvCxnSpPr>
        <p:spPr>
          <a:xfrm>
            <a:off x="7925783" y="1360781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79CB19F-0FFC-4A97-811D-85B5A612AE97}"/>
              </a:ext>
            </a:extLst>
          </p:cNvPr>
          <p:cNvCxnSpPr/>
          <p:nvPr/>
        </p:nvCxnSpPr>
        <p:spPr>
          <a:xfrm>
            <a:off x="3551412" y="1828800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FE64A9F-9C01-4D2F-ADAC-A90BA3D405F3}"/>
              </a:ext>
            </a:extLst>
          </p:cNvPr>
          <p:cNvSpPr/>
          <p:nvPr/>
        </p:nvSpPr>
        <p:spPr>
          <a:xfrm>
            <a:off x="2536723" y="1795096"/>
            <a:ext cx="1008790" cy="600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3C4C044-328F-4BD0-85D9-4F54E4F12103}"/>
              </a:ext>
            </a:extLst>
          </p:cNvPr>
          <p:cNvCxnSpPr>
            <a:cxnSpLocks/>
          </p:cNvCxnSpPr>
          <p:nvPr/>
        </p:nvCxnSpPr>
        <p:spPr>
          <a:xfrm flipV="1">
            <a:off x="9123098" y="905095"/>
            <a:ext cx="728783" cy="481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64D2261-7A13-40CD-AEA1-E382A0B575CA}"/>
              </a:ext>
            </a:extLst>
          </p:cNvPr>
          <p:cNvSpPr/>
          <p:nvPr/>
        </p:nvSpPr>
        <p:spPr>
          <a:xfrm>
            <a:off x="2822521" y="1287855"/>
            <a:ext cx="6350976" cy="4262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4AC0D9-340E-4DFA-8D25-5E7C674EF32B}"/>
              </a:ext>
            </a:extLst>
          </p:cNvPr>
          <p:cNvSpPr txBox="1"/>
          <p:nvPr/>
        </p:nvSpPr>
        <p:spPr>
          <a:xfrm>
            <a:off x="9959046" y="727118"/>
            <a:ext cx="963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카테고리</a:t>
            </a:r>
            <a:endParaRPr lang="en-US" altLang="ko-KR" sz="11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3A6840E-97D1-4D94-8E49-289ACAC072B6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1437996" y="2299021"/>
            <a:ext cx="1262280" cy="572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A32E564-4D49-4726-A5F6-1AA53737862F}"/>
              </a:ext>
            </a:extLst>
          </p:cNvPr>
          <p:cNvSpPr txBox="1"/>
          <p:nvPr/>
        </p:nvSpPr>
        <p:spPr>
          <a:xfrm>
            <a:off x="587205" y="2871723"/>
            <a:ext cx="170158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아이템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카테고리에 속해 있는 아이템이 나열됨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선택중인 아이템은 아웃라인</a:t>
            </a:r>
            <a:endParaRPr lang="en-US" altLang="ko-KR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29E4FF-5382-46CF-97FB-83D98616782B}"/>
              </a:ext>
            </a:extLst>
          </p:cNvPr>
          <p:cNvSpPr txBox="1"/>
          <p:nvPr/>
        </p:nvSpPr>
        <p:spPr>
          <a:xfrm>
            <a:off x="4501552" y="491700"/>
            <a:ext cx="2555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● </a:t>
            </a:r>
            <a:r>
              <a:rPr lang="ko-KR" altLang="en-US" sz="1100"/>
              <a:t>선택중인 카테고리 배경 색 변화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130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버전 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82CFC-9A96-4649-B899-617C3C57234A}"/>
              </a:ext>
            </a:extLst>
          </p:cNvPr>
          <p:cNvSpPr txBox="1"/>
          <p:nvPr/>
        </p:nvSpPr>
        <p:spPr>
          <a:xfrm>
            <a:off x="666925" y="1122759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V.1.1.5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다음날 이동버튼 추가</a:t>
            </a:r>
            <a:r>
              <a:rPr lang="en-US" altLang="ko-KR" dirty="0"/>
              <a:t>(</a:t>
            </a:r>
            <a:r>
              <a:rPr lang="ko-KR" altLang="en-US" dirty="0"/>
              <a:t>방 </a:t>
            </a:r>
            <a:r>
              <a:rPr lang="ko-KR" altLang="en-US" dirty="0" err="1"/>
              <a:t>월드맵</a:t>
            </a:r>
            <a:r>
              <a:rPr lang="en-US" altLang="ko-KR" dirty="0"/>
              <a:t>), </a:t>
            </a:r>
            <a:r>
              <a:rPr lang="ko-KR" altLang="en-US" dirty="0"/>
              <a:t>도감 </a:t>
            </a:r>
            <a:r>
              <a:rPr lang="en-US" altLang="ko-KR" dirty="0"/>
              <a:t>UI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2022.03.22</a:t>
            </a:r>
          </a:p>
        </p:txBody>
      </p:sp>
    </p:spTree>
    <p:extLst>
      <p:ext uri="{BB962C8B-B14F-4D97-AF65-F5344CB8AC3E}">
        <p14:creationId xmlns:p14="http://schemas.microsoft.com/office/powerpoint/2010/main" val="212867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플로우 차트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58F0B7A-640F-4C65-AFBA-FD06B1E5E25F}"/>
              </a:ext>
            </a:extLst>
          </p:cNvPr>
          <p:cNvSpPr/>
          <p:nvPr/>
        </p:nvSpPr>
        <p:spPr>
          <a:xfrm>
            <a:off x="666925" y="1377892"/>
            <a:ext cx="4974671" cy="44377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7A1D3C-9A05-4128-B6D8-D929F000EF23}"/>
              </a:ext>
            </a:extLst>
          </p:cNvPr>
          <p:cNvSpPr/>
          <p:nvPr/>
        </p:nvSpPr>
        <p:spPr>
          <a:xfrm>
            <a:off x="845189" y="4026717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화면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31E2A6E-4EAC-46E1-AD35-EA52BD9DD1CA}"/>
              </a:ext>
            </a:extLst>
          </p:cNvPr>
          <p:cNvCxnSpPr>
            <a:cxnSpLocks/>
          </p:cNvCxnSpPr>
          <p:nvPr/>
        </p:nvCxnSpPr>
        <p:spPr>
          <a:xfrm>
            <a:off x="1927369" y="4215469"/>
            <a:ext cx="532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F0C908-D62D-47C4-920D-5F739CBBAEC0}"/>
              </a:ext>
            </a:extLst>
          </p:cNvPr>
          <p:cNvSpPr/>
          <p:nvPr/>
        </p:nvSpPr>
        <p:spPr>
          <a:xfrm>
            <a:off x="2460070" y="4026716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시작하기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BEFC9B-6206-4A5C-B736-730C98E36388}"/>
              </a:ext>
            </a:extLst>
          </p:cNvPr>
          <p:cNvCxnSpPr>
            <a:cxnSpLocks/>
          </p:cNvCxnSpPr>
          <p:nvPr/>
        </p:nvCxnSpPr>
        <p:spPr>
          <a:xfrm flipH="1">
            <a:off x="2183233" y="3598878"/>
            <a:ext cx="10486" cy="61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B99E08C-6429-4FEA-8907-7C0822ED94BE}"/>
              </a:ext>
            </a:extLst>
          </p:cNvPr>
          <p:cNvCxnSpPr>
            <a:cxnSpLocks/>
          </p:cNvCxnSpPr>
          <p:nvPr/>
        </p:nvCxnSpPr>
        <p:spPr>
          <a:xfrm>
            <a:off x="2193719" y="3602373"/>
            <a:ext cx="266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581C9B-11CC-4C1C-B3CF-8CD3AF27D61E}"/>
              </a:ext>
            </a:extLst>
          </p:cNvPr>
          <p:cNvSpPr/>
          <p:nvPr/>
        </p:nvSpPr>
        <p:spPr>
          <a:xfrm>
            <a:off x="2470556" y="344578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설정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48EFEFE-344F-4281-A5A5-9F5DB667F215}"/>
              </a:ext>
            </a:extLst>
          </p:cNvPr>
          <p:cNvCxnSpPr>
            <a:cxnSpLocks/>
          </p:cNvCxnSpPr>
          <p:nvPr/>
        </p:nvCxnSpPr>
        <p:spPr>
          <a:xfrm>
            <a:off x="3542249" y="4215468"/>
            <a:ext cx="532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9E32E1-D135-4449-86C2-E7C0B6F14D83}"/>
              </a:ext>
            </a:extLst>
          </p:cNvPr>
          <p:cNvSpPr/>
          <p:nvPr/>
        </p:nvSpPr>
        <p:spPr>
          <a:xfrm>
            <a:off x="4087533" y="4026716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이어하기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AC676E7-469E-404E-8258-93B30A22EC69}"/>
              </a:ext>
            </a:extLst>
          </p:cNvPr>
          <p:cNvCxnSpPr>
            <a:cxnSpLocks/>
          </p:cNvCxnSpPr>
          <p:nvPr/>
        </p:nvCxnSpPr>
        <p:spPr>
          <a:xfrm flipH="1">
            <a:off x="3819087" y="3605168"/>
            <a:ext cx="10486" cy="61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B03C164-846D-4819-AEC8-611B0402B803}"/>
              </a:ext>
            </a:extLst>
          </p:cNvPr>
          <p:cNvCxnSpPr>
            <a:cxnSpLocks/>
          </p:cNvCxnSpPr>
          <p:nvPr/>
        </p:nvCxnSpPr>
        <p:spPr>
          <a:xfrm>
            <a:off x="3829573" y="3608663"/>
            <a:ext cx="266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106D6C-08E0-42CB-A8E2-E72E5F772F15}"/>
              </a:ext>
            </a:extLst>
          </p:cNvPr>
          <p:cNvSpPr/>
          <p:nvPr/>
        </p:nvSpPr>
        <p:spPr>
          <a:xfrm>
            <a:off x="4095924" y="3410125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새로하기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8E6F69-4995-4542-837A-BB238D9C0892}"/>
              </a:ext>
            </a:extLst>
          </p:cNvPr>
          <p:cNvSpPr txBox="1"/>
          <p:nvPr/>
        </p:nvSpPr>
        <p:spPr>
          <a:xfrm>
            <a:off x="2497818" y="1823798"/>
            <a:ext cx="135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시작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790FC2E-1CF0-4898-9044-B77B3B9F7FEC}"/>
              </a:ext>
            </a:extLst>
          </p:cNvPr>
          <p:cNvGrpSpPr/>
          <p:nvPr/>
        </p:nvGrpSpPr>
        <p:grpSpPr>
          <a:xfrm>
            <a:off x="5819860" y="2008464"/>
            <a:ext cx="6058951" cy="2313268"/>
            <a:chOff x="5819860" y="1823798"/>
            <a:chExt cx="6865693" cy="231326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796EB52-5F64-4F26-93FA-D01F21CA8F1D}"/>
                </a:ext>
              </a:extLst>
            </p:cNvPr>
            <p:cNvSpPr/>
            <p:nvPr/>
          </p:nvSpPr>
          <p:spPr>
            <a:xfrm>
              <a:off x="5819860" y="1823798"/>
              <a:ext cx="6865693" cy="231326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1DDC54F-55BB-482B-8211-3D284A2BE223}"/>
                </a:ext>
              </a:extLst>
            </p:cNvPr>
            <p:cNvSpPr/>
            <p:nvPr/>
          </p:nvSpPr>
          <p:spPr>
            <a:xfrm>
              <a:off x="6504961" y="3240841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튜토리얼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시나리오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2CEBA652-66F9-4A3B-86C7-A522260B8F34}"/>
                </a:ext>
              </a:extLst>
            </p:cNvPr>
            <p:cNvCxnSpPr>
              <a:cxnSpLocks/>
            </p:cNvCxnSpPr>
            <p:nvPr/>
          </p:nvCxnSpPr>
          <p:spPr>
            <a:xfrm>
              <a:off x="7591336" y="3427953"/>
              <a:ext cx="11933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C16E6AD-4D4C-44DD-87EC-E48E4C7FCEC8}"/>
                </a:ext>
              </a:extLst>
            </p:cNvPr>
            <p:cNvSpPr/>
            <p:nvPr/>
          </p:nvSpPr>
          <p:spPr>
            <a:xfrm>
              <a:off x="8784673" y="3239200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튜토리얼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전투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7673CFA-6D20-4A41-806F-64A8D2D13A09}"/>
                </a:ext>
              </a:extLst>
            </p:cNvPr>
            <p:cNvCxnSpPr>
              <a:cxnSpLocks/>
            </p:cNvCxnSpPr>
            <p:nvPr/>
          </p:nvCxnSpPr>
          <p:spPr>
            <a:xfrm>
              <a:off x="9866853" y="3427953"/>
              <a:ext cx="11933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ECE077B-B433-42D3-B37B-919491D657DB}"/>
                </a:ext>
              </a:extLst>
            </p:cNvPr>
            <p:cNvSpPr/>
            <p:nvPr/>
          </p:nvSpPr>
          <p:spPr>
            <a:xfrm>
              <a:off x="11060190" y="3239200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메인 스토리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38806C-76F0-4B21-8B60-AAB98ABB4941}"/>
                </a:ext>
              </a:extLst>
            </p:cNvPr>
            <p:cNvSpPr txBox="1"/>
            <p:nvPr/>
          </p:nvSpPr>
          <p:spPr>
            <a:xfrm>
              <a:off x="8291813" y="2269707"/>
              <a:ext cx="2014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튜토리얼 진행</a:t>
              </a:r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BDA5AD8-C3EB-4B4B-B0D8-7E17052AEB1F}"/>
              </a:ext>
            </a:extLst>
          </p:cNvPr>
          <p:cNvCxnSpPr>
            <a:cxnSpLocks/>
          </p:cNvCxnSpPr>
          <p:nvPr/>
        </p:nvCxnSpPr>
        <p:spPr>
          <a:xfrm>
            <a:off x="5178104" y="3634532"/>
            <a:ext cx="1246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FBB6D4A-9474-4DA8-AFB2-9A5188E589A5}"/>
              </a:ext>
            </a:extLst>
          </p:cNvPr>
          <p:cNvCxnSpPr>
            <a:cxnSpLocks/>
          </p:cNvCxnSpPr>
          <p:nvPr/>
        </p:nvCxnSpPr>
        <p:spPr>
          <a:xfrm>
            <a:off x="5169713" y="4215468"/>
            <a:ext cx="1407256" cy="801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67D3E36-3402-4480-8E81-C36F53A89EEC}"/>
              </a:ext>
            </a:extLst>
          </p:cNvPr>
          <p:cNvSpPr/>
          <p:nvPr/>
        </p:nvSpPr>
        <p:spPr>
          <a:xfrm>
            <a:off x="6576969" y="4902667"/>
            <a:ext cx="1795244" cy="694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저장한 </a:t>
            </a:r>
            <a:r>
              <a:rPr lang="ko-KR" altLang="en-US" sz="1600"/>
              <a:t>지점으로 이동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57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C6488A1-B92F-483B-94CE-8DF9F6BC5851}"/>
              </a:ext>
            </a:extLst>
          </p:cNvPr>
          <p:cNvSpPr/>
          <p:nvPr/>
        </p:nvSpPr>
        <p:spPr>
          <a:xfrm>
            <a:off x="1075306" y="1495879"/>
            <a:ext cx="7303401" cy="44377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플로우 차트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7A1D3C-9A05-4128-B6D8-D929F000EF23}"/>
              </a:ext>
            </a:extLst>
          </p:cNvPr>
          <p:cNvSpPr/>
          <p:nvPr/>
        </p:nvSpPr>
        <p:spPr>
          <a:xfrm>
            <a:off x="3742772" y="385017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스크립트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F887C3-5554-4863-BFF6-B2463944E56F}"/>
              </a:ext>
            </a:extLst>
          </p:cNvPr>
          <p:cNvCxnSpPr>
            <a:cxnSpLocks/>
          </p:cNvCxnSpPr>
          <p:nvPr/>
        </p:nvCxnSpPr>
        <p:spPr>
          <a:xfrm flipH="1">
            <a:off x="4824952" y="3246637"/>
            <a:ext cx="521660" cy="603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937C7D-C095-4B63-B6A8-131A5C512933}"/>
              </a:ext>
            </a:extLst>
          </p:cNvPr>
          <p:cNvSpPr/>
          <p:nvPr/>
        </p:nvSpPr>
        <p:spPr>
          <a:xfrm>
            <a:off x="5346612" y="2869132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오토 진행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C4BC4DC-908E-4A2E-B307-495EE7696331}"/>
              </a:ext>
            </a:extLst>
          </p:cNvPr>
          <p:cNvCxnSpPr>
            <a:cxnSpLocks/>
          </p:cNvCxnSpPr>
          <p:nvPr/>
        </p:nvCxnSpPr>
        <p:spPr>
          <a:xfrm flipH="1">
            <a:off x="4824953" y="4038922"/>
            <a:ext cx="73993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A29493-F0E4-41D6-AF06-DB50F0FF6E66}"/>
              </a:ext>
            </a:extLst>
          </p:cNvPr>
          <p:cNvSpPr/>
          <p:nvPr/>
        </p:nvSpPr>
        <p:spPr>
          <a:xfrm>
            <a:off x="5564888" y="385017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로그 </a:t>
            </a:r>
            <a:endParaRPr lang="en-US" altLang="ko-KR" sz="1100" dirty="0"/>
          </a:p>
          <a:p>
            <a:pPr algn="ctr"/>
            <a:r>
              <a:rPr lang="ko-KR" altLang="en-US" sz="1100" dirty="0"/>
              <a:t>보기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D4569A3-33D1-471A-943A-ABD64720DF2D}"/>
              </a:ext>
            </a:extLst>
          </p:cNvPr>
          <p:cNvCxnSpPr>
            <a:cxnSpLocks/>
          </p:cNvCxnSpPr>
          <p:nvPr/>
        </p:nvCxnSpPr>
        <p:spPr>
          <a:xfrm flipH="1" flipV="1">
            <a:off x="4824954" y="4227675"/>
            <a:ext cx="521658" cy="41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121C2C-F46E-4793-AC26-62E84255C9FF}"/>
              </a:ext>
            </a:extLst>
          </p:cNvPr>
          <p:cNvSpPr/>
          <p:nvPr/>
        </p:nvSpPr>
        <p:spPr>
          <a:xfrm>
            <a:off x="5346612" y="4642454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</a:t>
            </a:r>
            <a:r>
              <a:rPr lang="en-US" altLang="ko-KR" sz="1100" dirty="0"/>
              <a:t>/</a:t>
            </a:r>
            <a:r>
              <a:rPr lang="ko-KR" altLang="en-US" sz="1100" dirty="0"/>
              <a:t>이어하기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6911ECA-D4B7-49F7-8729-C6C7F12633BE}"/>
              </a:ext>
            </a:extLst>
          </p:cNvPr>
          <p:cNvCxnSpPr>
            <a:cxnSpLocks/>
          </p:cNvCxnSpPr>
          <p:nvPr/>
        </p:nvCxnSpPr>
        <p:spPr>
          <a:xfrm flipH="1">
            <a:off x="6428792" y="4831206"/>
            <a:ext cx="6050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880AB1-E88B-4545-96A4-C30CDB8B0901}"/>
              </a:ext>
            </a:extLst>
          </p:cNvPr>
          <p:cNvSpPr/>
          <p:nvPr/>
        </p:nvSpPr>
        <p:spPr>
          <a:xfrm>
            <a:off x="7033827" y="4642453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</a:t>
            </a:r>
            <a:r>
              <a:rPr lang="en-US" altLang="ko-KR" sz="1100" dirty="0"/>
              <a:t> </a:t>
            </a:r>
            <a:r>
              <a:rPr lang="ko-KR" altLang="en-US" sz="1100" dirty="0"/>
              <a:t>덮어쓰기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28885E9-A0DA-4721-AF83-250769B19D92}"/>
              </a:ext>
            </a:extLst>
          </p:cNvPr>
          <p:cNvCxnSpPr>
            <a:cxnSpLocks/>
          </p:cNvCxnSpPr>
          <p:nvPr/>
        </p:nvCxnSpPr>
        <p:spPr>
          <a:xfrm>
            <a:off x="3069461" y="4038922"/>
            <a:ext cx="6669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042166-9981-4934-B892-4F0A4FB89402}"/>
              </a:ext>
            </a:extLst>
          </p:cNvPr>
          <p:cNvSpPr/>
          <p:nvPr/>
        </p:nvSpPr>
        <p:spPr>
          <a:xfrm>
            <a:off x="2001505" y="3850143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스크립트 </a:t>
            </a:r>
            <a:r>
              <a:rPr lang="ko-KR" altLang="en-US" sz="1100" dirty="0" err="1"/>
              <a:t>스킵</a:t>
            </a:r>
            <a:endParaRPr lang="ko-KR" altLang="en-US" sz="11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AFFCD5B-325F-4DE0-8224-A1DE5A8F31DC}"/>
              </a:ext>
            </a:extLst>
          </p:cNvPr>
          <p:cNvCxnSpPr>
            <a:cxnSpLocks/>
          </p:cNvCxnSpPr>
          <p:nvPr/>
        </p:nvCxnSpPr>
        <p:spPr>
          <a:xfrm>
            <a:off x="3111975" y="3435390"/>
            <a:ext cx="630791" cy="41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15147A-B0E9-4216-8B9A-CC9E19A16E28}"/>
              </a:ext>
            </a:extLst>
          </p:cNvPr>
          <p:cNvSpPr/>
          <p:nvPr/>
        </p:nvSpPr>
        <p:spPr>
          <a:xfrm>
            <a:off x="2029789" y="3057884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대화창</a:t>
            </a:r>
            <a:r>
              <a:rPr lang="ko-KR" altLang="en-US" sz="1100" dirty="0"/>
              <a:t> 숨기기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8D60FC8-7C5B-4C9A-B70B-C720802E3173}"/>
              </a:ext>
            </a:extLst>
          </p:cNvPr>
          <p:cNvCxnSpPr>
            <a:cxnSpLocks/>
          </p:cNvCxnSpPr>
          <p:nvPr/>
        </p:nvCxnSpPr>
        <p:spPr>
          <a:xfrm flipV="1">
            <a:off x="3193347" y="4227648"/>
            <a:ext cx="549419" cy="6035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9B9FB4-5B68-4E6C-8CFB-B326E2FB3F80}"/>
              </a:ext>
            </a:extLst>
          </p:cNvPr>
          <p:cNvSpPr/>
          <p:nvPr/>
        </p:nvSpPr>
        <p:spPr>
          <a:xfrm>
            <a:off x="2119499" y="4831177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설정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057694-72BC-4691-8C36-A5739A6DF308}"/>
              </a:ext>
            </a:extLst>
          </p:cNvPr>
          <p:cNvSpPr txBox="1"/>
          <p:nvPr/>
        </p:nvSpPr>
        <p:spPr>
          <a:xfrm>
            <a:off x="4047496" y="1896267"/>
            <a:ext cx="135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대화 진행</a:t>
            </a:r>
          </a:p>
        </p:txBody>
      </p:sp>
    </p:spTree>
    <p:extLst>
      <p:ext uri="{BB962C8B-B14F-4D97-AF65-F5344CB8AC3E}">
        <p14:creationId xmlns:p14="http://schemas.microsoft.com/office/powerpoint/2010/main" val="1321993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플로우 차트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45084F9-4ACF-4468-B29B-4185AE845B0E}"/>
              </a:ext>
            </a:extLst>
          </p:cNvPr>
          <p:cNvGrpSpPr/>
          <p:nvPr/>
        </p:nvGrpSpPr>
        <p:grpSpPr>
          <a:xfrm>
            <a:off x="891033" y="1020589"/>
            <a:ext cx="10852213" cy="5563091"/>
            <a:chOff x="891033" y="1020589"/>
            <a:chExt cx="10852213" cy="5563091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0B754AA2-829E-4388-9067-5E7C0854291F}"/>
                </a:ext>
              </a:extLst>
            </p:cNvPr>
            <p:cNvSpPr/>
            <p:nvPr/>
          </p:nvSpPr>
          <p:spPr>
            <a:xfrm>
              <a:off x="891033" y="1020589"/>
              <a:ext cx="10852213" cy="556309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7A1D3C-9A05-4128-B6D8-D929F000EF23}"/>
                </a:ext>
              </a:extLst>
            </p:cNvPr>
            <p:cNvSpPr/>
            <p:nvPr/>
          </p:nvSpPr>
          <p:spPr>
            <a:xfrm>
              <a:off x="1115938" y="386246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다음 날로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이동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CF887C3-5554-4863-BFF6-B2463944E5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8119" y="4062520"/>
              <a:ext cx="14299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B937C7D-C095-4B63-B6A8-131A5C512933}"/>
                </a:ext>
              </a:extLst>
            </p:cNvPr>
            <p:cNvSpPr/>
            <p:nvPr/>
          </p:nvSpPr>
          <p:spPr>
            <a:xfrm>
              <a:off x="3628105" y="386246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오전 이벤트 진행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C4BC4DC-908E-4A2E-B307-495EE7696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0286" y="4048583"/>
              <a:ext cx="439852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5A29493-F0E4-41D6-AF06-DB50F0FF6E66}"/>
                </a:ext>
              </a:extLst>
            </p:cNvPr>
            <p:cNvSpPr/>
            <p:nvPr/>
          </p:nvSpPr>
          <p:spPr>
            <a:xfrm>
              <a:off x="5130098" y="386246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오후로 시간 변경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D4569A3-33D1-471A-943A-ABD64720DF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2279" y="4083041"/>
              <a:ext cx="4879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2121C2C-F46E-4793-AC26-62E84255C9FF}"/>
                </a:ext>
              </a:extLst>
            </p:cNvPr>
            <p:cNvSpPr/>
            <p:nvPr/>
          </p:nvSpPr>
          <p:spPr>
            <a:xfrm>
              <a:off x="6700191" y="3862458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월드 맵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맵 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3880AB1-E88B-4545-96A4-C30CDB8B0901}"/>
                </a:ext>
              </a:extLst>
            </p:cNvPr>
            <p:cNvSpPr/>
            <p:nvPr/>
          </p:nvSpPr>
          <p:spPr>
            <a:xfrm>
              <a:off x="8387406" y="388298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선택</a:t>
              </a: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9987DBA-6067-4428-916F-ED011667E932}"/>
                </a:ext>
              </a:extLst>
            </p:cNvPr>
            <p:cNvSpPr/>
            <p:nvPr/>
          </p:nvSpPr>
          <p:spPr>
            <a:xfrm>
              <a:off x="2497207" y="3890569"/>
              <a:ext cx="831809" cy="33418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평일 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일때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7F4634B-246B-4E3E-B22E-E8E6F2B50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9587" y="4062518"/>
              <a:ext cx="6050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47E07D7-6B21-4CDA-8AD6-ECF9F4CF7E21}"/>
                </a:ext>
              </a:extLst>
            </p:cNvPr>
            <p:cNvSpPr/>
            <p:nvPr/>
          </p:nvSpPr>
          <p:spPr>
            <a:xfrm>
              <a:off x="10074621" y="3882979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이벤트 진행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6086783-A898-43EB-880C-87658BB28A76}"/>
                </a:ext>
              </a:extLst>
            </p:cNvPr>
            <p:cNvCxnSpPr>
              <a:cxnSpLocks/>
            </p:cNvCxnSpPr>
            <p:nvPr/>
          </p:nvCxnSpPr>
          <p:spPr>
            <a:xfrm>
              <a:off x="1657028" y="2374940"/>
              <a:ext cx="0" cy="1487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8BBAF31-7C52-4979-98BC-4A418A982D48}"/>
                </a:ext>
              </a:extLst>
            </p:cNvPr>
            <p:cNvCxnSpPr>
              <a:cxnSpLocks/>
            </p:cNvCxnSpPr>
            <p:nvPr/>
          </p:nvCxnSpPr>
          <p:spPr>
            <a:xfrm>
              <a:off x="1657028" y="2373406"/>
              <a:ext cx="12560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BBE8929-9F50-492B-9B2B-96DCF33E4860}"/>
                </a:ext>
              </a:extLst>
            </p:cNvPr>
            <p:cNvSpPr/>
            <p:nvPr/>
          </p:nvSpPr>
          <p:spPr>
            <a:xfrm>
              <a:off x="1763985" y="2174934"/>
              <a:ext cx="831809" cy="33418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주말 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일때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76AA850-5C6F-41FB-BD3F-36C46B737CA9}"/>
                </a:ext>
              </a:extLst>
            </p:cNvPr>
            <p:cNvSpPr/>
            <p:nvPr/>
          </p:nvSpPr>
          <p:spPr>
            <a:xfrm>
              <a:off x="2913111" y="2173345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월드 맵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맵 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A5882D6-D5DA-4489-ACAE-C41983E3AA0F}"/>
                </a:ext>
              </a:extLst>
            </p:cNvPr>
            <p:cNvSpPr/>
            <p:nvPr/>
          </p:nvSpPr>
          <p:spPr>
            <a:xfrm>
              <a:off x="4629925" y="2173345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선택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BE1E92D-4095-457D-BDB8-59BB041D6949}"/>
                </a:ext>
              </a:extLst>
            </p:cNvPr>
            <p:cNvSpPr/>
            <p:nvPr/>
          </p:nvSpPr>
          <p:spPr>
            <a:xfrm>
              <a:off x="6317140" y="2173344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이벤트 진행</a:t>
              </a: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05A1A70A-5E01-4D49-8CBE-EAEDCD9B7E61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flipH="1" flipV="1">
              <a:off x="3995291" y="2367752"/>
              <a:ext cx="634636" cy="71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004EFDB3-2450-4B12-B25D-CA89AD0028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2106" y="2383340"/>
              <a:ext cx="6050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F5750F1-1E07-45A7-BFE9-DD65F825BAD0}"/>
                </a:ext>
              </a:extLst>
            </p:cNvPr>
            <p:cNvCxnSpPr>
              <a:cxnSpLocks/>
            </p:cNvCxnSpPr>
            <p:nvPr/>
          </p:nvCxnSpPr>
          <p:spPr>
            <a:xfrm>
              <a:off x="6858230" y="2554766"/>
              <a:ext cx="0" cy="16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B4D4DD38-0492-4145-B752-59F3125260AC}"/>
                </a:ext>
              </a:extLst>
            </p:cNvPr>
            <p:cNvCxnSpPr>
              <a:cxnSpLocks/>
            </p:cNvCxnSpPr>
            <p:nvPr/>
          </p:nvCxnSpPr>
          <p:spPr>
            <a:xfrm>
              <a:off x="5671188" y="3119076"/>
              <a:ext cx="11870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BC42CD8-6708-4435-8385-D7BDC7B8B896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5671188" y="3119076"/>
              <a:ext cx="0" cy="7433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3C4B057A-143D-4D85-AA7E-03C8922333BB}"/>
                </a:ext>
              </a:extLst>
            </p:cNvPr>
            <p:cNvCxnSpPr>
              <a:cxnSpLocks/>
            </p:cNvCxnSpPr>
            <p:nvPr/>
          </p:nvCxnSpPr>
          <p:spPr>
            <a:xfrm>
              <a:off x="3361754" y="4062518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5824B21D-F68E-4C79-8493-C7A865789C70}"/>
                </a:ext>
              </a:extLst>
            </p:cNvPr>
            <p:cNvCxnSpPr>
              <a:cxnSpLocks/>
            </p:cNvCxnSpPr>
            <p:nvPr/>
          </p:nvCxnSpPr>
          <p:spPr>
            <a:xfrm>
              <a:off x="4863747" y="4048583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BEF8C8C2-3584-49C3-80BD-68D053C90A70}"/>
                </a:ext>
              </a:extLst>
            </p:cNvPr>
            <p:cNvCxnSpPr>
              <a:cxnSpLocks/>
            </p:cNvCxnSpPr>
            <p:nvPr/>
          </p:nvCxnSpPr>
          <p:spPr>
            <a:xfrm>
              <a:off x="6433840" y="4083041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EF2416D-6911-4CCF-87C4-DAC71C14AC7E}"/>
                </a:ext>
              </a:extLst>
            </p:cNvPr>
            <p:cNvCxnSpPr>
              <a:cxnSpLocks/>
            </p:cNvCxnSpPr>
            <p:nvPr/>
          </p:nvCxnSpPr>
          <p:spPr>
            <a:xfrm>
              <a:off x="7782371" y="4083041"/>
              <a:ext cx="605035" cy="77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96F4959C-5442-430A-B37A-1E351D19F093}"/>
                </a:ext>
              </a:extLst>
            </p:cNvPr>
            <p:cNvCxnSpPr>
              <a:cxnSpLocks/>
            </p:cNvCxnSpPr>
            <p:nvPr/>
          </p:nvCxnSpPr>
          <p:spPr>
            <a:xfrm>
              <a:off x="9808270" y="4064703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B138509-FCA0-4F8B-BF9C-B53AA56D1A82}"/>
                </a:ext>
              </a:extLst>
            </p:cNvPr>
            <p:cNvCxnSpPr>
              <a:cxnSpLocks/>
            </p:cNvCxnSpPr>
            <p:nvPr/>
          </p:nvCxnSpPr>
          <p:spPr>
            <a:xfrm>
              <a:off x="2646760" y="2373406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33991B87-6415-428F-9A0D-56C93C2E5AC3}"/>
                </a:ext>
              </a:extLst>
            </p:cNvPr>
            <p:cNvCxnSpPr>
              <a:cxnSpLocks/>
            </p:cNvCxnSpPr>
            <p:nvPr/>
          </p:nvCxnSpPr>
          <p:spPr>
            <a:xfrm>
              <a:off x="4363574" y="2373404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A16B68BB-6146-4519-8796-80A88F89D0BE}"/>
                </a:ext>
              </a:extLst>
            </p:cNvPr>
            <p:cNvCxnSpPr>
              <a:cxnSpLocks/>
            </p:cNvCxnSpPr>
            <p:nvPr/>
          </p:nvCxnSpPr>
          <p:spPr>
            <a:xfrm>
              <a:off x="6050789" y="2383340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E73A649B-1B4D-424C-B4BB-50D80C0B9A62}"/>
                </a:ext>
              </a:extLst>
            </p:cNvPr>
            <p:cNvCxnSpPr>
              <a:cxnSpLocks/>
            </p:cNvCxnSpPr>
            <p:nvPr/>
          </p:nvCxnSpPr>
          <p:spPr>
            <a:xfrm>
              <a:off x="5671188" y="3628794"/>
              <a:ext cx="0" cy="235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4340DC5-BC24-4D1C-BED6-ED0E262BA002}"/>
                </a:ext>
              </a:extLst>
            </p:cNvPr>
            <p:cNvCxnSpPr>
              <a:cxnSpLocks/>
            </p:cNvCxnSpPr>
            <p:nvPr/>
          </p:nvCxnSpPr>
          <p:spPr>
            <a:xfrm>
              <a:off x="5642874" y="4809571"/>
              <a:ext cx="0" cy="34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5024DBE-A864-4B15-865E-AEA6A3486B3C}"/>
                </a:ext>
              </a:extLst>
            </p:cNvPr>
            <p:cNvSpPr/>
            <p:nvPr/>
          </p:nvSpPr>
          <p:spPr>
            <a:xfrm>
              <a:off x="5101784" y="5146196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/>
                <a:t>저녁으로로</a:t>
              </a:r>
              <a:r>
                <a:rPr lang="ko-KR" altLang="en-US" sz="1100" dirty="0"/>
                <a:t>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시간 변경</a:t>
              </a: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A3FCBA2C-6FD7-4762-9C81-514CADC40B6A}"/>
                </a:ext>
              </a:extLst>
            </p:cNvPr>
            <p:cNvCxnSpPr>
              <a:cxnSpLocks/>
            </p:cNvCxnSpPr>
            <p:nvPr/>
          </p:nvCxnSpPr>
          <p:spPr>
            <a:xfrm>
              <a:off x="10662331" y="4255380"/>
              <a:ext cx="0" cy="16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70C57037-D73A-46D2-830C-EC96EF3612CE}"/>
                </a:ext>
              </a:extLst>
            </p:cNvPr>
            <p:cNvCxnSpPr>
              <a:cxnSpLocks/>
            </p:cNvCxnSpPr>
            <p:nvPr/>
          </p:nvCxnSpPr>
          <p:spPr>
            <a:xfrm>
              <a:off x="5642874" y="4819690"/>
              <a:ext cx="50252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DFF4D8C-4DEC-4EC2-887C-C21C9BE59F56}"/>
                </a:ext>
              </a:extLst>
            </p:cNvPr>
            <p:cNvSpPr/>
            <p:nvPr/>
          </p:nvSpPr>
          <p:spPr>
            <a:xfrm>
              <a:off x="6700191" y="5146196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월드 맵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맵 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041D609-8306-4782-B3FF-CD94FC8F799F}"/>
                </a:ext>
              </a:extLst>
            </p:cNvPr>
            <p:cNvSpPr/>
            <p:nvPr/>
          </p:nvSpPr>
          <p:spPr>
            <a:xfrm>
              <a:off x="8387406" y="5145873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선택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84776D5-D9BC-412C-9B40-29583D30C648}"/>
                </a:ext>
              </a:extLst>
            </p:cNvPr>
            <p:cNvSpPr/>
            <p:nvPr/>
          </p:nvSpPr>
          <p:spPr>
            <a:xfrm>
              <a:off x="10074621" y="515011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이벤트 진행</a:t>
              </a: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ECBD467A-881D-4B02-ADC0-FB5D90E49288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>
              <a:off x="6184014" y="5338620"/>
              <a:ext cx="516177" cy="19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B6463089-88D2-4858-A253-A18158CFD60F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7782371" y="5338620"/>
              <a:ext cx="605035" cy="16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69638D9B-4D0B-49FC-B0B7-931C8D41CDBF}"/>
                </a:ext>
              </a:extLst>
            </p:cNvPr>
            <p:cNvCxnSpPr>
              <a:cxnSpLocks/>
            </p:cNvCxnSpPr>
            <p:nvPr/>
          </p:nvCxnSpPr>
          <p:spPr>
            <a:xfrm>
              <a:off x="9469586" y="5360863"/>
              <a:ext cx="605035" cy="73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72EEF931-39B9-46A8-BFC6-6F41973D7DA5}"/>
                </a:ext>
              </a:extLst>
            </p:cNvPr>
            <p:cNvCxnSpPr>
              <a:cxnSpLocks/>
            </p:cNvCxnSpPr>
            <p:nvPr/>
          </p:nvCxnSpPr>
          <p:spPr>
            <a:xfrm>
              <a:off x="10610843" y="5520556"/>
              <a:ext cx="0" cy="3600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81FD04D-6582-4D93-A8C0-0EF2E5761090}"/>
                </a:ext>
              </a:extLst>
            </p:cNvPr>
            <p:cNvSpPr/>
            <p:nvPr/>
          </p:nvSpPr>
          <p:spPr>
            <a:xfrm>
              <a:off x="10076587" y="5880034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밤으로 시간 변경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FFF50E7-62F3-4AF3-953B-72A5E88BBD8D}"/>
                </a:ext>
              </a:extLst>
            </p:cNvPr>
            <p:cNvSpPr txBox="1"/>
            <p:nvPr/>
          </p:nvSpPr>
          <p:spPr>
            <a:xfrm>
              <a:off x="5596270" y="1364488"/>
              <a:ext cx="1441740" cy="841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오전 이벤트</a:t>
              </a: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58104E50-C52B-4900-9B42-84D8D2539D81}"/>
                </a:ext>
              </a:extLst>
            </p:cNvPr>
            <p:cNvCxnSpPr>
              <a:cxnSpLocks/>
            </p:cNvCxnSpPr>
            <p:nvPr/>
          </p:nvCxnSpPr>
          <p:spPr>
            <a:xfrm>
              <a:off x="6858230" y="2554766"/>
              <a:ext cx="0" cy="5639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89A293E-CD46-4F31-9921-C73435CE0B7D}"/>
                </a:ext>
              </a:extLst>
            </p:cNvPr>
            <p:cNvCxnSpPr>
              <a:cxnSpLocks/>
            </p:cNvCxnSpPr>
            <p:nvPr/>
          </p:nvCxnSpPr>
          <p:spPr>
            <a:xfrm>
              <a:off x="10662331" y="4271792"/>
              <a:ext cx="0" cy="537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393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D70E9-0159-4224-A96E-F7A76A3F2835}"/>
              </a:ext>
            </a:extLst>
          </p:cNvPr>
          <p:cNvSpPr txBox="1"/>
          <p:nvPr/>
        </p:nvSpPr>
        <p:spPr>
          <a:xfrm>
            <a:off x="8221211" y="4353777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Loding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595DC-7B0F-4347-A7A3-B87427638365}"/>
              </a:ext>
            </a:extLst>
          </p:cNvPr>
          <p:cNvSpPr txBox="1"/>
          <p:nvPr/>
        </p:nvSpPr>
        <p:spPr>
          <a:xfrm>
            <a:off x="3562524" y="2560849"/>
            <a:ext cx="50669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팁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r>
              <a:rPr lang="ko-KR" altLang="en-US" sz="1400" dirty="0"/>
              <a:t>오전에는 캐릭터들과 이벤트를 진행 할 수 있습니다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F994B4-D4D8-4D08-9016-5243992382FC}"/>
              </a:ext>
            </a:extLst>
          </p:cNvPr>
          <p:cNvCxnSpPr/>
          <p:nvPr/>
        </p:nvCxnSpPr>
        <p:spPr>
          <a:xfrm flipH="1" flipV="1">
            <a:off x="1795244" y="1501629"/>
            <a:ext cx="830510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BA8761E-117D-4F04-BD94-DE0B80F4EA78}"/>
              </a:ext>
            </a:extLst>
          </p:cNvPr>
          <p:cNvSpPr txBox="1"/>
          <p:nvPr/>
        </p:nvSpPr>
        <p:spPr>
          <a:xfrm>
            <a:off x="427839" y="1241569"/>
            <a:ext cx="136740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페이드</a:t>
            </a:r>
            <a:r>
              <a:rPr lang="ko-KR" altLang="en-US" sz="1100" dirty="0"/>
              <a:t> 인아웃을 기본으로 한다</a:t>
            </a:r>
            <a:r>
              <a:rPr lang="en-US" altLang="ko-KR" sz="11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페이드</a:t>
            </a:r>
            <a:r>
              <a:rPr lang="ko-KR" altLang="en-US" sz="1100" dirty="0"/>
              <a:t> 아웃 후 사용되는 배경 이미지는 검정 바탕</a:t>
            </a:r>
            <a:endParaRPr lang="en-US" altLang="ko-KR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36B993-BE41-46A3-8917-75F19B3B8F84}"/>
              </a:ext>
            </a:extLst>
          </p:cNvPr>
          <p:cNvSpPr/>
          <p:nvPr/>
        </p:nvSpPr>
        <p:spPr>
          <a:xfrm>
            <a:off x="3657600" y="2491530"/>
            <a:ext cx="4177717" cy="937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424CAD4-5C77-446B-8414-579AE4822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327" y="4413970"/>
            <a:ext cx="265608" cy="27309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C1A8C4-DCB8-4FB0-8372-9800FC24AF4E}"/>
              </a:ext>
            </a:extLst>
          </p:cNvPr>
          <p:cNvCxnSpPr>
            <a:cxnSpLocks/>
          </p:cNvCxnSpPr>
          <p:nvPr/>
        </p:nvCxnSpPr>
        <p:spPr>
          <a:xfrm flipV="1">
            <a:off x="8117769" y="3655944"/>
            <a:ext cx="288000" cy="69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D4CE11-E48F-45D7-BAF3-DB5A60EAF9DB}"/>
              </a:ext>
            </a:extLst>
          </p:cNvPr>
          <p:cNvSpPr txBox="1"/>
          <p:nvPr/>
        </p:nvSpPr>
        <p:spPr>
          <a:xfrm>
            <a:off x="8014327" y="2717225"/>
            <a:ext cx="152675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 테이블 </a:t>
            </a:r>
            <a:r>
              <a:rPr lang="en-US" altLang="ko-KR" sz="1100" dirty="0">
                <a:solidFill>
                  <a:srgbClr val="FF0000"/>
                </a:solidFill>
              </a:rPr>
              <a:t>index(  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애니메이션 있음</a:t>
            </a:r>
            <a:endParaRPr lang="en-US" altLang="ko-KR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1D12620-2E1B-4623-B45A-0301EB2E267C}"/>
              </a:ext>
            </a:extLst>
          </p:cNvPr>
          <p:cNvCxnSpPr>
            <a:cxnSpLocks/>
          </p:cNvCxnSpPr>
          <p:nvPr/>
        </p:nvCxnSpPr>
        <p:spPr>
          <a:xfrm flipV="1">
            <a:off x="9061542" y="4004861"/>
            <a:ext cx="823496" cy="49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D67041-EB5B-405B-A360-5C0EEFC8CA3B}"/>
              </a:ext>
            </a:extLst>
          </p:cNvPr>
          <p:cNvSpPr txBox="1"/>
          <p:nvPr/>
        </p:nvSpPr>
        <p:spPr>
          <a:xfrm>
            <a:off x="9903268" y="3049503"/>
            <a:ext cx="15267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폰트 </a:t>
            </a:r>
            <a:r>
              <a:rPr lang="en-US" altLang="ko-KR" sz="1100" dirty="0"/>
              <a:t>(  )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err="1"/>
              <a:t>Loding</a:t>
            </a:r>
            <a:r>
              <a:rPr lang="ko-KR" altLang="en-US" sz="1100" dirty="0"/>
              <a:t>텍스트는 변하지 않음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“…”</a:t>
            </a:r>
            <a:r>
              <a:rPr lang="ko-KR" altLang="en-US" sz="1100" dirty="0"/>
              <a:t>이 </a:t>
            </a:r>
            <a:r>
              <a:rPr lang="en-US" altLang="ko-KR" sz="1100" dirty="0"/>
              <a:t>1</a:t>
            </a:r>
            <a:r>
              <a:rPr lang="ko-KR" altLang="en-US" sz="1100" dirty="0"/>
              <a:t>초에 </a:t>
            </a:r>
            <a:r>
              <a:rPr lang="en-US" altLang="ko-KR" sz="1100" dirty="0"/>
              <a:t>1</a:t>
            </a:r>
            <a:r>
              <a:rPr lang="ko-KR" altLang="en-US" sz="1100" dirty="0"/>
              <a:t>개씩 변함 디폴트 </a:t>
            </a:r>
            <a:r>
              <a:rPr lang="en-US" altLang="ko-KR" sz="1100" dirty="0"/>
              <a:t>1</a:t>
            </a:r>
            <a:r>
              <a:rPr lang="ko-KR" altLang="en-US" sz="1100" dirty="0"/>
              <a:t>개부터 </a:t>
            </a:r>
            <a:r>
              <a:rPr lang="en-US" altLang="ko-KR" sz="1100" dirty="0"/>
              <a:t>3</a:t>
            </a:r>
            <a:r>
              <a:rPr lang="ko-KR" altLang="en-US" sz="1100" dirty="0"/>
              <a:t>개까지 변화 후 다시 </a:t>
            </a:r>
            <a:r>
              <a:rPr lang="en-US" altLang="ko-KR" sz="1100" dirty="0"/>
              <a:t>1</a:t>
            </a:r>
            <a:r>
              <a:rPr lang="ko-KR" altLang="en-US" sz="1100" dirty="0"/>
              <a:t>개로 되돌아감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2EC591-AFE0-4342-9E33-CC18FA9E7E39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로딩이 완료되면 모든 애니메이션 출력을 멈추고 </a:t>
            </a:r>
            <a:r>
              <a:rPr lang="ko-KR" altLang="en-US" dirty="0" err="1"/>
              <a:t>페이드</a:t>
            </a:r>
            <a:r>
              <a:rPr lang="ko-KR" altLang="en-US" dirty="0"/>
              <a:t> 인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11D73E-ED76-491E-A6DA-615E7566D2CA}"/>
              </a:ext>
            </a:extLst>
          </p:cNvPr>
          <p:cNvCxnSpPr>
            <a:cxnSpLocks/>
          </p:cNvCxnSpPr>
          <p:nvPr/>
        </p:nvCxnSpPr>
        <p:spPr>
          <a:xfrm flipV="1">
            <a:off x="4704848" y="2204418"/>
            <a:ext cx="110433" cy="51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A79D6E-BE2F-4DC6-BF8A-282D67774E45}"/>
              </a:ext>
            </a:extLst>
          </p:cNvPr>
          <p:cNvSpPr txBox="1"/>
          <p:nvPr/>
        </p:nvSpPr>
        <p:spPr>
          <a:xfrm>
            <a:off x="4179116" y="1291927"/>
            <a:ext cx="205250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en-US" altLang="ko-KR" sz="1100" dirty="0"/>
              <a:t>TIP </a:t>
            </a:r>
            <a:r>
              <a:rPr lang="ko-KR" altLang="en-US" sz="1100" dirty="0"/>
              <a:t>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시나리오 테이블의 </a:t>
            </a:r>
            <a:r>
              <a:rPr lang="en-US" altLang="ko-KR" sz="1100" dirty="0"/>
              <a:t>TIP</a:t>
            </a:r>
            <a:r>
              <a:rPr lang="ko-KR" altLang="en-US" sz="1100" dirty="0"/>
              <a:t>시트 텍스트가 랜덤으로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폰트 </a:t>
            </a:r>
            <a:r>
              <a:rPr lang="en-US" altLang="ko-KR" sz="1100" dirty="0">
                <a:solidFill>
                  <a:srgbClr val="FF0000"/>
                </a:solidFill>
              </a:rPr>
              <a:t>(  )</a:t>
            </a:r>
            <a:r>
              <a:rPr lang="en-US" altLang="ko-KR" sz="1100" dirty="0"/>
              <a:t>, </a:t>
            </a:r>
            <a:r>
              <a:rPr lang="ko-KR" altLang="en-US" sz="1100" dirty="0"/>
              <a:t>색상 하양</a:t>
            </a:r>
            <a:endParaRPr lang="en-US" altLang="ko-KR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로딩 화면</a:t>
            </a:r>
          </a:p>
        </p:txBody>
      </p:sp>
    </p:spTree>
    <p:extLst>
      <p:ext uri="{BB962C8B-B14F-4D97-AF65-F5344CB8AC3E}">
        <p14:creationId xmlns:p14="http://schemas.microsoft.com/office/powerpoint/2010/main" val="11642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4500</TotalTime>
  <Words>3148</Words>
  <Application>Microsoft Office PowerPoint</Application>
  <PresentationFormat>와이드스크린</PresentationFormat>
  <Paragraphs>908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MD솔체</vt:lpstr>
      <vt:lpstr>MD아롱체</vt:lpstr>
      <vt:lpstr>맑은 고딕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shan</cp:lastModifiedBy>
  <cp:revision>515</cp:revision>
  <dcterms:created xsi:type="dcterms:W3CDTF">2021-04-29T01:12:11Z</dcterms:created>
  <dcterms:modified xsi:type="dcterms:W3CDTF">2022-03-24T14:41:58Z</dcterms:modified>
</cp:coreProperties>
</file>