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97" r:id="rId5"/>
    <p:sldId id="269" r:id="rId6"/>
    <p:sldId id="270" r:id="rId7"/>
    <p:sldId id="271" r:id="rId8"/>
    <p:sldId id="256" r:id="rId9"/>
    <p:sldId id="257" r:id="rId10"/>
    <p:sldId id="259" r:id="rId11"/>
    <p:sldId id="264" r:id="rId12"/>
    <p:sldId id="265" r:id="rId13"/>
    <p:sldId id="266" r:id="rId14"/>
    <p:sldId id="260" r:id="rId15"/>
    <p:sldId id="261" r:id="rId16"/>
    <p:sldId id="262" r:id="rId17"/>
    <p:sldId id="267" r:id="rId18"/>
    <p:sldId id="268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92" r:id="rId32"/>
    <p:sldId id="285" r:id="rId33"/>
    <p:sldId id="294" r:id="rId34"/>
    <p:sldId id="295" r:id="rId35"/>
    <p:sldId id="296" r:id="rId36"/>
    <p:sldId id="287" r:id="rId37"/>
    <p:sldId id="286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EC"/>
    <a:srgbClr val="D4BE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07785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2903229" y="2539627"/>
              <a:ext cx="105288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스테이터스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2813684" y="3178031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2970343" y="2564714"/>
              <a:ext cx="906272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조합법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FB6B3F-DF26-43F0-A4BE-8F0240C65A03}"/>
              </a:ext>
            </a:extLst>
          </p:cNvPr>
          <p:cNvGrpSpPr/>
          <p:nvPr/>
        </p:nvGrpSpPr>
        <p:grpSpPr>
          <a:xfrm>
            <a:off x="7389789" y="1561608"/>
            <a:ext cx="1253767" cy="1399869"/>
            <a:chOff x="2745996" y="1420023"/>
            <a:chExt cx="1315556" cy="170220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45D1D81-D07A-40C7-B015-13272CCD6206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A4E745C-A546-4CDE-B2E0-FA0724B1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89C4D-7CF4-4B97-8AB3-6CB15854B242}"/>
              </a:ext>
            </a:extLst>
          </p:cNvPr>
          <p:cNvSpPr txBox="1"/>
          <p:nvPr/>
        </p:nvSpPr>
        <p:spPr>
          <a:xfrm>
            <a:off x="7816910" y="2478238"/>
            <a:ext cx="49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스킬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5144701" y="3175860"/>
            <a:ext cx="1253767" cy="1399869"/>
            <a:chOff x="2745996" y="14200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3051633" y="25673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389772" y="3196589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가 완전히 바뀌기 때문에 진입 연출 필요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962608"/>
            <a:ext cx="400195" cy="91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680572" y="193167"/>
            <a:ext cx="351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창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에서 장비 장착 시스템까지 가능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이벤토리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674118-D7F7-4DF3-B0AD-781B1021DDA1}"/>
              </a:ext>
            </a:extLst>
          </p:cNvPr>
          <p:cNvCxnSpPr>
            <a:cxnSpLocks/>
          </p:cNvCxnSpPr>
          <p:nvPr/>
        </p:nvCxnSpPr>
        <p:spPr>
          <a:xfrm flipV="1">
            <a:off x="8380214" y="1532889"/>
            <a:ext cx="1297443" cy="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A56BBB3-2225-401D-AEF1-BF56DDED8D6E}"/>
              </a:ext>
            </a:extLst>
          </p:cNvPr>
          <p:cNvSpPr txBox="1"/>
          <p:nvPr/>
        </p:nvSpPr>
        <p:spPr>
          <a:xfrm>
            <a:off x="9677657" y="13430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</p:cNvCxnSpPr>
          <p:nvPr/>
        </p:nvCxnSpPr>
        <p:spPr>
          <a:xfrm flipV="1">
            <a:off x="8368830" y="3614484"/>
            <a:ext cx="1432308" cy="48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>
            <a:off x="5984784" y="4376242"/>
            <a:ext cx="1172240" cy="75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157024" y="4967429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H="1">
            <a:off x="1822380" y="4067724"/>
            <a:ext cx="1176925" cy="25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1006703" y="4226367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A0ED2-140F-4F2D-8DA8-01857CB8CBBD}"/>
              </a:ext>
            </a:extLst>
          </p:cNvPr>
          <p:cNvSpPr/>
          <p:nvPr/>
        </p:nvSpPr>
        <p:spPr>
          <a:xfrm>
            <a:off x="3080437" y="1610147"/>
            <a:ext cx="2181137" cy="1688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D3A7B1-31DF-4C2B-8645-6794670C2778}"/>
              </a:ext>
            </a:extLst>
          </p:cNvPr>
          <p:cNvCxnSpPr>
            <a:cxnSpLocks/>
          </p:cNvCxnSpPr>
          <p:nvPr/>
        </p:nvCxnSpPr>
        <p:spPr>
          <a:xfrm flipH="1" flipV="1">
            <a:off x="2154851" y="2222972"/>
            <a:ext cx="1146499" cy="47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297B3A-74CC-4DC2-8EF7-1B6A661D6A8C}"/>
              </a:ext>
            </a:extLst>
          </p:cNvPr>
          <p:cNvSpPr txBox="1"/>
          <p:nvPr/>
        </p:nvSpPr>
        <p:spPr>
          <a:xfrm>
            <a:off x="222298" y="2061733"/>
            <a:ext cx="2116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주인공의 일러스트 및 이름</a:t>
            </a:r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1FA5ED-184A-44EE-8F60-8FA726C523FB}"/>
              </a:ext>
            </a:extLst>
          </p:cNvPr>
          <p:cNvSpPr/>
          <p:nvPr/>
        </p:nvSpPr>
        <p:spPr>
          <a:xfrm>
            <a:off x="2728100" y="3714381"/>
            <a:ext cx="2959636" cy="43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105D44F-6DCE-4164-A403-697A2EA58207}"/>
              </a:ext>
            </a:extLst>
          </p:cNvPr>
          <p:cNvCxnSpPr>
            <a:cxnSpLocks/>
          </p:cNvCxnSpPr>
          <p:nvPr/>
        </p:nvCxnSpPr>
        <p:spPr>
          <a:xfrm flipH="1">
            <a:off x="1696672" y="4097434"/>
            <a:ext cx="1597968" cy="107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854F98-B69F-438C-B0E7-1EC5C20DBF43}"/>
              </a:ext>
            </a:extLst>
          </p:cNvPr>
          <p:cNvSpPr txBox="1"/>
          <p:nvPr/>
        </p:nvSpPr>
        <p:spPr>
          <a:xfrm>
            <a:off x="507815" y="5280422"/>
            <a:ext cx="467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상태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간단한 주인공 상태에 대한 텍스트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조건에 따라 텍스트가 바뀜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 err="1"/>
              <a:t>히로인과</a:t>
            </a:r>
            <a:r>
              <a:rPr lang="ko-KR" altLang="en-US" sz="1100" dirty="0"/>
              <a:t> 호감도 </a:t>
            </a:r>
            <a:r>
              <a:rPr lang="en-US" altLang="ko-KR" sz="1100" dirty="0"/>
              <a:t>20</a:t>
            </a:r>
            <a:r>
              <a:rPr lang="ko-KR" altLang="en-US" sz="1100" dirty="0"/>
              <a:t>상 </a:t>
            </a:r>
            <a:r>
              <a:rPr lang="en-US" altLang="ko-KR" sz="1100" dirty="0"/>
              <a:t>40</a:t>
            </a:r>
            <a:r>
              <a:rPr lang="ko-KR" altLang="en-US" sz="1100" dirty="0"/>
              <a:t>미만일때와 </a:t>
            </a:r>
            <a:r>
              <a:rPr lang="en-US" altLang="ko-KR" sz="1100" dirty="0"/>
              <a:t>40</a:t>
            </a:r>
            <a:r>
              <a:rPr lang="ko-KR" altLang="en-US" sz="1100" dirty="0"/>
              <a:t>이상일때의 텍스트가 다름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시나리오 테이블 참조</a:t>
            </a:r>
            <a:r>
              <a:rPr lang="en-US" altLang="ko-KR" sz="110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9BFD5D-45D7-42D6-881F-C2264C24D710}"/>
              </a:ext>
            </a:extLst>
          </p:cNvPr>
          <p:cNvSpPr/>
          <p:nvPr/>
        </p:nvSpPr>
        <p:spPr>
          <a:xfrm>
            <a:off x="6509854" y="1927407"/>
            <a:ext cx="2625756" cy="64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B73BC24-ED52-4D2A-8F7F-93B1157ACB4A}"/>
              </a:ext>
            </a:extLst>
          </p:cNvPr>
          <p:cNvCxnSpPr>
            <a:cxnSpLocks/>
          </p:cNvCxnSpPr>
          <p:nvPr/>
        </p:nvCxnSpPr>
        <p:spPr>
          <a:xfrm flipV="1">
            <a:off x="9000266" y="2249327"/>
            <a:ext cx="689018" cy="5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1E31E6-8AFC-4B31-96F0-12DB1DDA9ED4}"/>
              </a:ext>
            </a:extLst>
          </p:cNvPr>
          <p:cNvSpPr txBox="1"/>
          <p:nvPr/>
        </p:nvSpPr>
        <p:spPr>
          <a:xfrm>
            <a:off x="9737941" y="2023043"/>
            <a:ext cx="27459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주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기본 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+</a:t>
            </a:r>
            <a:r>
              <a:rPr lang="ko-KR" altLang="en-US" sz="1100" dirty="0"/>
              <a:t>장비 아이템</a:t>
            </a:r>
            <a:r>
              <a:rPr lang="en-US" altLang="ko-KR" sz="1100" dirty="0"/>
              <a:t>+</a:t>
            </a:r>
            <a:r>
              <a:rPr lang="ko-KR" altLang="en-US" sz="1100" dirty="0"/>
              <a:t>스킬 </a:t>
            </a:r>
            <a:r>
              <a:rPr lang="ko-KR" altLang="en-US" sz="1100" dirty="0" err="1"/>
              <a:t>스탯이</a:t>
            </a:r>
            <a:r>
              <a:rPr lang="ko-KR" altLang="en-US" sz="1100" dirty="0"/>
              <a:t> 모두 포함된 총 합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총 </a:t>
            </a:r>
            <a:r>
              <a:rPr lang="en-US" altLang="ko-KR" sz="1100" dirty="0"/>
              <a:t>4</a:t>
            </a:r>
            <a:r>
              <a:rPr lang="ko-KR" altLang="en-US" sz="1100" dirty="0"/>
              <a:t>종류</a:t>
            </a:r>
            <a:endParaRPr lang="en-US" altLang="ko-KR" sz="1100" dirty="0"/>
          </a:p>
          <a:p>
            <a:r>
              <a:rPr lang="en-US" altLang="ko-KR" sz="1100" dirty="0"/>
              <a:t>=========================</a:t>
            </a:r>
          </a:p>
          <a:p>
            <a:r>
              <a:rPr lang="ko-KR" altLang="en-US" sz="1100" dirty="0"/>
              <a:t>힘 </a:t>
            </a:r>
            <a:r>
              <a:rPr lang="en-US" altLang="ko-KR" sz="1100" dirty="0"/>
              <a:t>– </a:t>
            </a:r>
            <a:r>
              <a:rPr lang="ko-KR" altLang="en-US" sz="1100" dirty="0"/>
              <a:t>공격력 및 데미지에 관여</a:t>
            </a:r>
            <a:endParaRPr lang="en-US" altLang="ko-KR" sz="1100" dirty="0"/>
          </a:p>
          <a:p>
            <a:r>
              <a:rPr lang="ko-KR" altLang="en-US" sz="1100" dirty="0"/>
              <a:t>민첩</a:t>
            </a:r>
            <a:r>
              <a:rPr lang="en-US" altLang="ko-KR" sz="1100" dirty="0"/>
              <a:t> – </a:t>
            </a:r>
            <a:r>
              <a:rPr lang="ko-KR" altLang="en-US" sz="1100" dirty="0"/>
              <a:t>공격속도 및 회피에 관여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체력 </a:t>
            </a:r>
            <a:r>
              <a:rPr lang="en-US" altLang="ko-KR" sz="1100" dirty="0"/>
              <a:t>– </a:t>
            </a:r>
            <a:r>
              <a:rPr lang="ko-KR" altLang="en-US" sz="1100" dirty="0"/>
              <a:t>생명력에 관여</a:t>
            </a:r>
            <a:endParaRPr lang="en-US" altLang="ko-KR" sz="1100" dirty="0"/>
          </a:p>
          <a:p>
            <a:r>
              <a:rPr lang="ko-KR" altLang="en-US" sz="1100" dirty="0"/>
              <a:t>인내 </a:t>
            </a:r>
            <a:r>
              <a:rPr lang="en-US" altLang="ko-KR" sz="1100" dirty="0"/>
              <a:t>– </a:t>
            </a:r>
            <a:r>
              <a:rPr lang="ko-KR" altLang="en-US" sz="1100" dirty="0"/>
              <a:t>방어력에 관여</a:t>
            </a:r>
            <a:endParaRPr lang="en-US" altLang="ko-KR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D013044-A4C3-4D5C-8543-5EEB3F044698}"/>
              </a:ext>
            </a:extLst>
          </p:cNvPr>
          <p:cNvSpPr/>
          <p:nvPr/>
        </p:nvSpPr>
        <p:spPr>
          <a:xfrm>
            <a:off x="7417282" y="1575070"/>
            <a:ext cx="585816" cy="27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BC0CBD0-D108-473F-A568-0BB4A7DB5D64}"/>
              </a:ext>
            </a:extLst>
          </p:cNvPr>
          <p:cNvCxnSpPr>
            <a:cxnSpLocks/>
          </p:cNvCxnSpPr>
          <p:nvPr/>
        </p:nvCxnSpPr>
        <p:spPr>
          <a:xfrm flipH="1" flipV="1">
            <a:off x="7417281" y="938469"/>
            <a:ext cx="503745" cy="69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77EC9-A37C-41EC-9940-87692EB963A8}"/>
              </a:ext>
            </a:extLst>
          </p:cNvPr>
          <p:cNvSpPr txBox="1"/>
          <p:nvPr/>
        </p:nvSpPr>
        <p:spPr>
          <a:xfrm>
            <a:off x="6791723" y="324576"/>
            <a:ext cx="2062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레벨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캐릭터의 현재 레벨</a:t>
            </a:r>
            <a:endParaRPr lang="en-US" altLang="ko-KR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9B2BD73-8CAD-4E61-9612-F89FBAE1D6C4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18DDC13-836D-4A07-959A-C31145FC569E}"/>
              </a:ext>
            </a:extLst>
          </p:cNvPr>
          <p:cNvCxnSpPr>
            <a:cxnSpLocks/>
          </p:cNvCxnSpPr>
          <p:nvPr/>
        </p:nvCxnSpPr>
        <p:spPr>
          <a:xfrm>
            <a:off x="9000266" y="3586571"/>
            <a:ext cx="800872" cy="12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FF3C29-0ACD-4057-A79F-F795BE513A8F}"/>
              </a:ext>
            </a:extLst>
          </p:cNvPr>
          <p:cNvSpPr txBox="1"/>
          <p:nvPr/>
        </p:nvSpPr>
        <p:spPr>
          <a:xfrm>
            <a:off x="9801138" y="4822988"/>
            <a:ext cx="2745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세부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</a:t>
            </a:r>
            <a:r>
              <a:rPr lang="ko-KR" altLang="en-US" sz="1100" dirty="0"/>
              <a:t> 및 장비 능력치를 합친 종합적인 능력치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총 </a:t>
            </a:r>
            <a:r>
              <a:rPr lang="en-US" altLang="ko-KR" sz="1100" dirty="0"/>
              <a:t>4</a:t>
            </a:r>
            <a:r>
              <a:rPr lang="ko-KR" altLang="en-US" sz="1100" dirty="0"/>
              <a:t>종 표기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공격력</a:t>
            </a:r>
            <a:r>
              <a:rPr lang="en-US" altLang="ko-KR" sz="1100" dirty="0"/>
              <a:t>,HP,</a:t>
            </a:r>
            <a:r>
              <a:rPr lang="ko-KR" altLang="en-US" sz="1100" dirty="0" err="1"/>
              <a:t>공속</a:t>
            </a:r>
            <a:r>
              <a:rPr lang="en-US" altLang="ko-KR" sz="1100" dirty="0"/>
              <a:t>,</a:t>
            </a:r>
            <a:r>
              <a:rPr lang="ko-KR" altLang="en-US" sz="1100" dirty="0"/>
              <a:t>방어력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크리율</a:t>
            </a:r>
            <a:r>
              <a:rPr lang="ko-KR" altLang="en-US" sz="1100" dirty="0">
                <a:solidFill>
                  <a:srgbClr val="FF0000"/>
                </a:solidFill>
              </a:rPr>
              <a:t> 및 </a:t>
            </a:r>
            <a:r>
              <a:rPr lang="ko-KR" altLang="en-US" sz="1100" dirty="0" err="1">
                <a:solidFill>
                  <a:srgbClr val="FF0000"/>
                </a:solidFill>
              </a:rPr>
              <a:t>크리데미지는</a:t>
            </a:r>
            <a:r>
              <a:rPr lang="ko-KR" altLang="en-US" sz="1100" dirty="0">
                <a:solidFill>
                  <a:srgbClr val="FF0000"/>
                </a:solidFill>
              </a:rPr>
              <a:t> 아직 고민중</a:t>
            </a:r>
            <a:r>
              <a:rPr lang="en-US" altLang="ko-KR" sz="1100" dirty="0">
                <a:solidFill>
                  <a:srgbClr val="FF0000"/>
                </a:solidFill>
              </a:rPr>
              <a:t>..</a:t>
            </a:r>
            <a:r>
              <a:rPr lang="ko-KR" altLang="en-US" sz="1100" dirty="0">
                <a:solidFill>
                  <a:srgbClr val="FF0000"/>
                </a:solidFill>
              </a:rPr>
              <a:t> 의견 바람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43C41C-DBE4-46F9-A9FC-3FBC133908B0}"/>
              </a:ext>
            </a:extLst>
          </p:cNvPr>
          <p:cNvSpPr/>
          <p:nvPr/>
        </p:nvSpPr>
        <p:spPr>
          <a:xfrm>
            <a:off x="6431837" y="3734531"/>
            <a:ext cx="2728099" cy="703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029DE96-8CAC-47D8-B3BC-7BF97B5D674D}"/>
              </a:ext>
            </a:extLst>
          </p:cNvPr>
          <p:cNvCxnSpPr>
            <a:cxnSpLocks/>
          </p:cNvCxnSpPr>
          <p:nvPr/>
        </p:nvCxnSpPr>
        <p:spPr>
          <a:xfrm flipH="1">
            <a:off x="7178454" y="4346027"/>
            <a:ext cx="200641" cy="93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A8FBFA-99F5-4D34-8E81-B7C2DA965D59}"/>
              </a:ext>
            </a:extLst>
          </p:cNvPr>
          <p:cNvSpPr txBox="1"/>
          <p:nvPr/>
        </p:nvSpPr>
        <p:spPr>
          <a:xfrm>
            <a:off x="6654705" y="5317044"/>
            <a:ext cx="274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장착중인 패시브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/>
              <a:t>장착중인 부적의 패시브 스킬의 이름을 출력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E071FB-6ED0-4B08-B955-FB6F797FF6BE}"/>
              </a:ext>
            </a:extLst>
          </p:cNvPr>
          <p:cNvSpPr txBox="1"/>
          <p:nvPr/>
        </p:nvSpPr>
        <p:spPr>
          <a:xfrm>
            <a:off x="8064753" y="1691441"/>
            <a:ext cx="442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EXE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DA9EDB-A11D-48F3-8823-58DFFBECECF4}"/>
              </a:ext>
            </a:extLst>
          </p:cNvPr>
          <p:cNvSpPr/>
          <p:nvPr/>
        </p:nvSpPr>
        <p:spPr>
          <a:xfrm>
            <a:off x="8391923" y="1768010"/>
            <a:ext cx="781017" cy="80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0FFD845-74D3-4A13-832F-6D09091A475A}"/>
              </a:ext>
            </a:extLst>
          </p:cNvPr>
          <p:cNvSpPr/>
          <p:nvPr/>
        </p:nvSpPr>
        <p:spPr>
          <a:xfrm>
            <a:off x="8379060" y="1768010"/>
            <a:ext cx="442242" cy="806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33EF97-3BCA-45A4-8E9F-303174B37FB2}"/>
              </a:ext>
            </a:extLst>
          </p:cNvPr>
          <p:cNvSpPr/>
          <p:nvPr/>
        </p:nvSpPr>
        <p:spPr>
          <a:xfrm>
            <a:off x="8149764" y="1722395"/>
            <a:ext cx="1051419" cy="1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3803AA-6D07-4FBE-9964-5CFE66BD98D4}"/>
              </a:ext>
            </a:extLst>
          </p:cNvPr>
          <p:cNvCxnSpPr>
            <a:cxnSpLocks/>
          </p:cNvCxnSpPr>
          <p:nvPr/>
        </p:nvCxnSpPr>
        <p:spPr>
          <a:xfrm flipV="1">
            <a:off x="9061784" y="938469"/>
            <a:ext cx="662596" cy="79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4530CC-1C6E-42B9-AD72-F401A3865361}"/>
              </a:ext>
            </a:extLst>
          </p:cNvPr>
          <p:cNvSpPr txBox="1"/>
          <p:nvPr/>
        </p:nvSpPr>
        <p:spPr>
          <a:xfrm>
            <a:off x="9705917" y="704374"/>
            <a:ext cx="2653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경험치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레벨까지 남은 경험치의 양을 게이지 형식으로 표현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ko-KR" altLang="en-US" sz="1100" dirty="0"/>
              <a:t>숫자는 표시하지 않음</a:t>
            </a:r>
            <a:r>
              <a:rPr lang="en-US" altLang="ko-KR" sz="1100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2B0DFF-DD60-4606-96D7-E251717E84C7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02D389-3F38-4B8A-B7E2-51A98BC46377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A23EDE-8CAD-45C3-BB8F-3C83EB037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85180B-B361-4D0B-B81A-711E63D4391E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A1B7DA2-938E-4C0A-ADEB-E0224CF10C3F}"/>
              </a:ext>
            </a:extLst>
          </p:cNvPr>
          <p:cNvSpPr txBox="1"/>
          <p:nvPr/>
        </p:nvSpPr>
        <p:spPr>
          <a:xfrm>
            <a:off x="3576241" y="351132"/>
            <a:ext cx="2461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한 장 넘어가는 연출 이후 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1899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자세히 보기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E4E28-2023-4EA8-B1A2-957C0AF56B71}"/>
              </a:ext>
            </a:extLst>
          </p:cNvPr>
          <p:cNvSpPr/>
          <p:nvPr/>
        </p:nvSpPr>
        <p:spPr>
          <a:xfrm>
            <a:off x="7000612" y="2111699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캐릭터의 공격력에 영향을 미칩니다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45B48-5DDC-4536-80BD-84C5FCD2411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112154" y="973211"/>
            <a:ext cx="1300434" cy="12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682D04-CE0F-4B88-AF08-F0D9EE0C4D71}"/>
              </a:ext>
            </a:extLst>
          </p:cNvPr>
          <p:cNvSpPr txBox="1"/>
          <p:nvPr/>
        </p:nvSpPr>
        <p:spPr>
          <a:xfrm>
            <a:off x="9412588" y="165297"/>
            <a:ext cx="2779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스탯에</a:t>
            </a:r>
            <a:r>
              <a:rPr lang="ko-KR" altLang="en-US" sz="1100" dirty="0"/>
              <a:t> 마우스 좌클릭을 하면 나오는 텍스트 창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한번에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개의 텍스트 창만 출력 가능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다른 </a:t>
            </a:r>
            <a:r>
              <a:rPr lang="ko-KR" altLang="en-US" sz="1100" dirty="0" err="1"/>
              <a:t>스탯을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좌클릭하면</a:t>
            </a:r>
            <a:r>
              <a:rPr lang="ko-KR" altLang="en-US" sz="1100" dirty="0"/>
              <a:t> 현재 보고 있는 텍스트 창이 닫히고 클릭한 곳의 텍스트가 열린다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C1E5181-316B-4508-8F99-4AB852AAEAE1}"/>
              </a:ext>
            </a:extLst>
          </p:cNvPr>
          <p:cNvCxnSpPr>
            <a:cxnSpLocks/>
          </p:cNvCxnSpPr>
          <p:nvPr/>
        </p:nvCxnSpPr>
        <p:spPr>
          <a:xfrm flipV="1">
            <a:off x="8721192" y="4001491"/>
            <a:ext cx="1079946" cy="10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9FE725-FE2B-4DE8-8690-E48811C74600}"/>
              </a:ext>
            </a:extLst>
          </p:cNvPr>
          <p:cNvSpPr/>
          <p:nvPr/>
        </p:nvSpPr>
        <p:spPr>
          <a:xfrm>
            <a:off x="8347045" y="4276364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한번의 죽음을 극복한다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BBA6CF-CFED-45B4-8C1C-C80CB72BD369}"/>
              </a:ext>
            </a:extLst>
          </p:cNvPr>
          <p:cNvSpPr txBox="1"/>
          <p:nvPr/>
        </p:nvSpPr>
        <p:spPr>
          <a:xfrm>
            <a:off x="9878177" y="3854409"/>
            <a:ext cx="277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30758C-E186-4F92-B0DD-24D4C87CEF3E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A63003-F8B1-4FF8-9BEE-586DAB23D2AE}"/>
              </a:ext>
            </a:extLst>
          </p:cNvPr>
          <p:cNvCxnSpPr>
            <a:cxnSpLocks/>
          </p:cNvCxnSpPr>
          <p:nvPr/>
        </p:nvCxnSpPr>
        <p:spPr>
          <a:xfrm flipV="1">
            <a:off x="9049063" y="3012990"/>
            <a:ext cx="875113" cy="3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080B48-81B9-4F22-875A-0D01CDD1420A}"/>
              </a:ext>
            </a:extLst>
          </p:cNvPr>
          <p:cNvSpPr txBox="1"/>
          <p:nvPr/>
        </p:nvSpPr>
        <p:spPr>
          <a:xfrm>
            <a:off x="9924176" y="2879038"/>
            <a:ext cx="277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● </a:t>
            </a:r>
            <a:r>
              <a:rPr lang="ko-KR" altLang="en-US" sz="1100" dirty="0">
                <a:solidFill>
                  <a:srgbClr val="FF0000"/>
                </a:solidFill>
              </a:rPr>
              <a:t>세부 </a:t>
            </a:r>
            <a:r>
              <a:rPr lang="ko-KR" altLang="en-US" sz="1100" dirty="0" err="1">
                <a:solidFill>
                  <a:srgbClr val="FF0000"/>
                </a:solidFill>
              </a:rPr>
              <a:t>스탯에는</a:t>
            </a:r>
            <a:r>
              <a:rPr lang="ko-KR" altLang="en-US" sz="1100" dirty="0">
                <a:solidFill>
                  <a:srgbClr val="FF0000"/>
                </a:solidFill>
              </a:rPr>
              <a:t> 텍스트가 나오지 않음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D3F5D88-17C7-44C2-B3FE-50D42A580B3A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F8CC369-C438-4151-8D2F-7B9CE1225135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D64D8ED-B766-4FB8-B878-5D656339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89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180EFD-632E-442B-B0F9-FDE90141B544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13D6B6-240C-48F7-8B4F-B2E00C16AD2E}"/>
              </a:ext>
            </a:extLst>
          </p:cNvPr>
          <p:cNvSpPr txBox="1"/>
          <p:nvPr/>
        </p:nvSpPr>
        <p:spPr>
          <a:xfrm>
            <a:off x="3576240" y="351132"/>
            <a:ext cx="2723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스테이터스창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이전페이지로 돌아가는 연출 후 캐릭터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 flipV="1">
            <a:off x="1275897" y="3015840"/>
            <a:ext cx="1583938" cy="9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4" y="2876825"/>
            <a:ext cx="27238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장착중인 장비를 보여준다</a:t>
            </a:r>
            <a:r>
              <a:rPr lang="en-US" altLang="ko-KR" sz="11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CBD5B1-0B48-407A-A080-50E5BF0EC84C}"/>
              </a:ext>
            </a:extLst>
          </p:cNvPr>
          <p:cNvCxnSpPr>
            <a:cxnSpLocks/>
          </p:cNvCxnSpPr>
          <p:nvPr/>
        </p:nvCxnSpPr>
        <p:spPr>
          <a:xfrm flipV="1">
            <a:off x="8495094" y="1979986"/>
            <a:ext cx="1429082" cy="95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9F916B-59F7-499B-8C63-C9B31CC8B035}"/>
              </a:ext>
            </a:extLst>
          </p:cNvPr>
          <p:cNvSpPr txBox="1"/>
          <p:nvPr/>
        </p:nvSpPr>
        <p:spPr>
          <a:xfrm>
            <a:off x="9924176" y="1817172"/>
            <a:ext cx="73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DC0DB8-7610-4A71-A5DD-61875BD77F70}"/>
              </a:ext>
            </a:extLst>
          </p:cNvPr>
          <p:cNvCxnSpPr>
            <a:cxnSpLocks/>
          </p:cNvCxnSpPr>
          <p:nvPr/>
        </p:nvCxnSpPr>
        <p:spPr>
          <a:xfrm>
            <a:off x="5169069" y="3463280"/>
            <a:ext cx="1055562" cy="148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88357C-BCDD-4A96-97A3-A97C6A704F62}"/>
              </a:ext>
            </a:extLst>
          </p:cNvPr>
          <p:cNvSpPr txBox="1"/>
          <p:nvPr/>
        </p:nvSpPr>
        <p:spPr>
          <a:xfrm>
            <a:off x="6300131" y="4952926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38FE6-5B21-4524-BAD0-6A50EDBF7252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장착중인 장비를 선택하면 장비 변경 </a:t>
            </a:r>
            <a:r>
              <a:rPr lang="en-US" altLang="ko-KR" dirty="0"/>
              <a:t>UI</a:t>
            </a:r>
            <a:r>
              <a:rPr lang="ko-KR" altLang="en-US" dirty="0"/>
              <a:t>가 우측에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31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702330-A4C2-471B-8C0E-FC0856C8076F}"/>
              </a:ext>
            </a:extLst>
          </p:cNvPr>
          <p:cNvSpPr/>
          <p:nvPr/>
        </p:nvSpPr>
        <p:spPr>
          <a:xfrm>
            <a:off x="7897436" y="2897170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>
            <a:off x="1627260" y="2473734"/>
            <a:ext cx="1350599" cy="616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3" y="2876825"/>
            <a:ext cx="23733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 중인 부분 표시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장비 부분을 선택한다면 밑줄이 그어지며 현재 선택중인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카테고리를 표시한다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867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DCD9D8-5A77-4954-A2A6-36E70091EC7C}"/>
              </a:ext>
            </a:extLst>
          </p:cNvPr>
          <p:cNvSpPr/>
          <p:nvPr/>
        </p:nvSpPr>
        <p:spPr>
          <a:xfrm>
            <a:off x="7897436" y="245181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EAB811C-090E-4E18-8452-A03A38F33D92}"/>
              </a:ext>
            </a:extLst>
          </p:cNvPr>
          <p:cNvSpPr/>
          <p:nvPr/>
        </p:nvSpPr>
        <p:spPr>
          <a:xfrm>
            <a:off x="7874662" y="1978304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EE2325-3A0C-4B0C-A1D8-D6D6A68002A0}"/>
              </a:ext>
            </a:extLst>
          </p:cNvPr>
          <p:cNvSpPr/>
          <p:nvPr/>
        </p:nvSpPr>
        <p:spPr>
          <a:xfrm>
            <a:off x="7897436" y="3390945"/>
            <a:ext cx="1269956" cy="33040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AE1FF8-DBA9-449A-B804-63ECC6D04DE3}"/>
              </a:ext>
            </a:extLst>
          </p:cNvPr>
          <p:cNvSpPr/>
          <p:nvPr/>
        </p:nvSpPr>
        <p:spPr>
          <a:xfrm>
            <a:off x="7874662" y="384419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 반지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EF3626-D27F-4D1E-9C2B-3D79AEA8D0B0}"/>
              </a:ext>
            </a:extLst>
          </p:cNvPr>
          <p:cNvCxnSpPr>
            <a:cxnSpLocks/>
          </p:cNvCxnSpPr>
          <p:nvPr/>
        </p:nvCxnSpPr>
        <p:spPr>
          <a:xfrm flipV="1">
            <a:off x="7390112" y="870732"/>
            <a:ext cx="852069" cy="127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AF6EB5-7F7C-417D-983B-A174C13AA1B3}"/>
              </a:ext>
            </a:extLst>
          </p:cNvPr>
          <p:cNvSpPr txBox="1"/>
          <p:nvPr/>
        </p:nvSpPr>
        <p:spPr>
          <a:xfrm>
            <a:off x="8275736" y="680917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이름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0EA2D89-BFC0-4FE8-9854-C86D6A0F5F38}"/>
              </a:ext>
            </a:extLst>
          </p:cNvPr>
          <p:cNvCxnSpPr>
            <a:cxnSpLocks/>
          </p:cNvCxnSpPr>
          <p:nvPr/>
        </p:nvCxnSpPr>
        <p:spPr>
          <a:xfrm>
            <a:off x="6979640" y="3815544"/>
            <a:ext cx="960690" cy="123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07CD84-4E0A-494A-80B1-15721BFC9B6D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AA1932-1C3E-40D4-B150-4562400BCC26}"/>
              </a:ext>
            </a:extLst>
          </p:cNvPr>
          <p:cNvSpPr txBox="1"/>
          <p:nvPr/>
        </p:nvSpPr>
        <p:spPr>
          <a:xfrm>
            <a:off x="7940330" y="4930182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옵션</a:t>
            </a:r>
            <a:endParaRPr lang="en-US" altLang="ko-KR" sz="11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4519CC-79BB-4BD2-91F8-3185AC8959CD}"/>
              </a:ext>
            </a:extLst>
          </p:cNvPr>
          <p:cNvSpPr/>
          <p:nvPr/>
        </p:nvSpPr>
        <p:spPr>
          <a:xfrm>
            <a:off x="7940330" y="1817171"/>
            <a:ext cx="1204178" cy="264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4053B67-CD35-49D9-9563-014B7C99B8E1}"/>
              </a:ext>
            </a:extLst>
          </p:cNvPr>
          <p:cNvCxnSpPr>
            <a:cxnSpLocks/>
          </p:cNvCxnSpPr>
          <p:nvPr/>
        </p:nvCxnSpPr>
        <p:spPr>
          <a:xfrm flipV="1">
            <a:off x="9009775" y="1970585"/>
            <a:ext cx="976728" cy="52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151C7F-5394-4DF3-A34A-34413A401BD8}"/>
              </a:ext>
            </a:extLst>
          </p:cNvPr>
          <p:cNvSpPr txBox="1"/>
          <p:nvPr/>
        </p:nvSpPr>
        <p:spPr>
          <a:xfrm>
            <a:off x="9978455" y="1817171"/>
            <a:ext cx="2319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장비 리스트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인벤토리에 있는 해당 카테고리의 장비들</a:t>
            </a:r>
            <a:endParaRPr lang="en-US" altLang="ko-KR" sz="800" dirty="0"/>
          </a:p>
          <a:p>
            <a:r>
              <a:rPr lang="ko-KR" altLang="en-US" sz="800" dirty="0"/>
              <a:t>  을 나열 시킨다</a:t>
            </a:r>
            <a:r>
              <a:rPr lang="en-US" altLang="ko-KR" sz="800" dirty="0"/>
              <a:t>.(EX.</a:t>
            </a:r>
            <a:r>
              <a:rPr lang="ko-KR" altLang="en-US" sz="800" dirty="0"/>
              <a:t> 반지는 반지만 나열됨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장비의 등급에 따라 글씨 색을 다르게 표현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 </a:t>
            </a:r>
            <a:r>
              <a:rPr lang="ko-KR" altLang="en-US" sz="800" dirty="0" err="1"/>
              <a:t>휠로</a:t>
            </a:r>
            <a:r>
              <a:rPr lang="ko-KR" altLang="en-US" sz="800" dirty="0"/>
              <a:t> 리스트 내리기 가능</a:t>
            </a:r>
            <a:endParaRPr lang="en-US" altLang="ko-KR" sz="800" dirty="0"/>
          </a:p>
          <a:p>
            <a:endParaRPr lang="en-US" altLang="ko-KR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7CDAFD7-830F-430C-899C-60368E0F50F1}"/>
              </a:ext>
            </a:extLst>
          </p:cNvPr>
          <p:cNvCxnSpPr>
            <a:cxnSpLocks/>
          </p:cNvCxnSpPr>
          <p:nvPr/>
        </p:nvCxnSpPr>
        <p:spPr>
          <a:xfrm flipV="1">
            <a:off x="9001727" y="3390944"/>
            <a:ext cx="976728" cy="205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1A2492-2550-4FB3-95F9-D964A7FDAF97}"/>
              </a:ext>
            </a:extLst>
          </p:cNvPr>
          <p:cNvSpPr txBox="1"/>
          <p:nvPr/>
        </p:nvSpPr>
        <p:spPr>
          <a:xfrm>
            <a:off x="9994551" y="3213521"/>
            <a:ext cx="221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반지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ko-KR" altLang="en-US" sz="800" dirty="0"/>
              <a:t>착용 중인 장비는 색을 달리 표현한다</a:t>
            </a:r>
            <a:r>
              <a:rPr lang="en-US" altLang="ko-KR" sz="800" dirty="0"/>
              <a:t>.</a:t>
            </a:r>
            <a:endParaRPr lang="en-US" altLang="ko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743435-E28B-4C6D-B769-3C9D14F83B58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가방에 있는 아이템을 선택하면 장비 비교 </a:t>
            </a:r>
            <a:r>
              <a:rPr lang="en-US" altLang="ko-KR" dirty="0"/>
              <a:t>UI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888F97-45EC-431A-9FAA-A00A04B74805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22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비교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6" y="1241567"/>
            <a:ext cx="7067767" cy="3548543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3C793-8E4E-4E84-B790-76CF099E6D94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81F7A8-36AD-4457-921A-628BC46AA0D9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AA0D702-D1B8-4A50-A5B9-3F617642D3BA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30E387-2040-4468-9C46-7CF82EC35A93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7FD2737-7962-46AC-9FA4-30B187E6375E}"/>
              </a:ext>
            </a:extLst>
          </p:cNvPr>
          <p:cNvCxnSpPr>
            <a:cxnSpLocks/>
          </p:cNvCxnSpPr>
          <p:nvPr/>
        </p:nvCxnSpPr>
        <p:spPr>
          <a:xfrm flipV="1">
            <a:off x="8898927" y="3903919"/>
            <a:ext cx="780383" cy="1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5CBB65-0CBA-4F08-A225-ED903FAD9EE8}"/>
              </a:ext>
            </a:extLst>
          </p:cNvPr>
          <p:cNvSpPr txBox="1"/>
          <p:nvPr/>
        </p:nvSpPr>
        <p:spPr>
          <a:xfrm>
            <a:off x="9691936" y="378840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가방 아이템들이 올려 말려 올라 가는 연출 후 텍스트가 펼쳐짐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1EB474-B5C7-485D-929F-B16965EB10EF}"/>
              </a:ext>
            </a:extLst>
          </p:cNvPr>
          <p:cNvCxnSpPr>
            <a:cxnSpLocks/>
          </p:cNvCxnSpPr>
          <p:nvPr/>
        </p:nvCxnSpPr>
        <p:spPr>
          <a:xfrm flipV="1">
            <a:off x="8968691" y="2564524"/>
            <a:ext cx="811287" cy="566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B27DD7-DDFE-476E-B5C8-5138A9F510FB}"/>
              </a:ext>
            </a:extLst>
          </p:cNvPr>
          <p:cNvSpPr txBox="1"/>
          <p:nvPr/>
        </p:nvSpPr>
        <p:spPr>
          <a:xfrm>
            <a:off x="9779978" y="239375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(+)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붉은 글씨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(-)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파란 글씨</a:t>
            </a:r>
            <a:endParaRPr lang="en-US" altLang="ko-KR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0421F6-D1D0-4A1D-BC93-82C87E65757F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DC1B0EB-4F15-48C2-832F-210EFB28C8CF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1C02DD3-CB26-4C59-AB41-DAC4FEE14618}"/>
              </a:ext>
            </a:extLst>
          </p:cNvPr>
          <p:cNvCxnSpPr>
            <a:cxnSpLocks/>
          </p:cNvCxnSpPr>
          <p:nvPr/>
        </p:nvCxnSpPr>
        <p:spPr>
          <a:xfrm>
            <a:off x="7023200" y="4401424"/>
            <a:ext cx="0" cy="81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CD5295-674A-461F-A99E-3799E24FDE6B}"/>
              </a:ext>
            </a:extLst>
          </p:cNvPr>
          <p:cNvSpPr txBox="1"/>
          <p:nvPr/>
        </p:nvSpPr>
        <p:spPr>
          <a:xfrm>
            <a:off x="6821661" y="5255047"/>
            <a:ext cx="13897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C3882C-835A-40EF-90A4-937A7F98F7F4}"/>
              </a:ext>
            </a:extLst>
          </p:cNvPr>
          <p:cNvCxnSpPr>
            <a:cxnSpLocks/>
          </p:cNvCxnSpPr>
          <p:nvPr/>
        </p:nvCxnSpPr>
        <p:spPr>
          <a:xfrm>
            <a:off x="8626896" y="4401424"/>
            <a:ext cx="735218" cy="741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5815FD9-89C1-40F2-B176-7D92DE6E18E3}"/>
              </a:ext>
            </a:extLst>
          </p:cNvPr>
          <p:cNvSpPr txBox="1"/>
          <p:nvPr/>
        </p:nvSpPr>
        <p:spPr>
          <a:xfrm>
            <a:off x="9374333" y="5159461"/>
            <a:ext cx="2470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선택한 아이템으로 착용 아이템을 변경 한다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9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815407-02CA-4717-AFA3-50F55DBB9B2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924642" y="436201"/>
            <a:ext cx="497905" cy="135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FF1F8A-0F98-48AC-9EDE-49E9CDF39613}"/>
              </a:ext>
            </a:extLst>
          </p:cNvPr>
          <p:cNvSpPr txBox="1"/>
          <p:nvPr/>
        </p:nvSpPr>
        <p:spPr>
          <a:xfrm>
            <a:off x="8422547" y="136119"/>
            <a:ext cx="3649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장비 변경을 완료 했다면 처음 단계와 같이 공백</a:t>
            </a:r>
            <a:endParaRPr lang="en-US" altLang="ko-KR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77950C-B2CC-4BA2-AC3F-13198D929B9E}"/>
              </a:ext>
            </a:extLst>
          </p:cNvPr>
          <p:cNvCxnSpPr>
            <a:cxnSpLocks/>
          </p:cNvCxnSpPr>
          <p:nvPr/>
        </p:nvCxnSpPr>
        <p:spPr>
          <a:xfrm flipV="1">
            <a:off x="5196491" y="905095"/>
            <a:ext cx="449299" cy="122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17769F-1339-4E71-95AE-91306BEA7B9F}"/>
              </a:ext>
            </a:extLst>
          </p:cNvPr>
          <p:cNvSpPr txBox="1"/>
          <p:nvPr/>
        </p:nvSpPr>
        <p:spPr>
          <a:xfrm>
            <a:off x="5726691" y="518666"/>
            <a:ext cx="2007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이름 변경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변경된 아이템으로 바뀜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05952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착용장비가 없을 시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41792-5A0E-4474-A2C8-4188F93CB9B3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94EE49-9890-49FF-A9FB-A1DA69267433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519CA-85BA-4852-80E7-C5EC6F60CD58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C299FC-F4F3-444C-8CAD-0EE338D300BA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CD588-695E-4EC2-ADD7-7D4531E280C1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3BF9DD-C895-4FE7-A3B2-BAD2E723F739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9A680-B669-457A-A6CE-215D3763A8F3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4A5823-C208-416C-B0C9-E03224263493}"/>
              </a:ext>
            </a:extLst>
          </p:cNvPr>
          <p:cNvSpPr/>
          <p:nvPr/>
        </p:nvSpPr>
        <p:spPr>
          <a:xfrm>
            <a:off x="6416820" y="1857731"/>
            <a:ext cx="1203220" cy="2210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4F686E-2141-44CE-8CE7-F69E75B1F8CF}"/>
              </a:ext>
            </a:extLst>
          </p:cNvPr>
          <p:cNvCxnSpPr>
            <a:cxnSpLocks/>
          </p:cNvCxnSpPr>
          <p:nvPr/>
        </p:nvCxnSpPr>
        <p:spPr>
          <a:xfrm flipV="1">
            <a:off x="7084816" y="874494"/>
            <a:ext cx="1145772" cy="1717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289560-28E5-47BE-9FCE-AA45845E8F1B}"/>
              </a:ext>
            </a:extLst>
          </p:cNvPr>
          <p:cNvSpPr txBox="1"/>
          <p:nvPr/>
        </p:nvSpPr>
        <p:spPr>
          <a:xfrm>
            <a:off x="8230588" y="612884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9329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147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12BA4515-34AF-48C5-B043-F262B6D9247F}"/>
              </a:ext>
            </a:extLst>
          </p:cNvPr>
          <p:cNvSpPr/>
          <p:nvPr/>
        </p:nvSpPr>
        <p:spPr>
          <a:xfrm>
            <a:off x="2642905" y="1364020"/>
            <a:ext cx="513250" cy="165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830DA6-1026-4DDF-90CD-DDCB16BB4D9F}"/>
              </a:ext>
            </a:extLst>
          </p:cNvPr>
          <p:cNvCxnSpPr>
            <a:cxnSpLocks/>
          </p:cNvCxnSpPr>
          <p:nvPr/>
        </p:nvCxnSpPr>
        <p:spPr>
          <a:xfrm flipH="1">
            <a:off x="1845126" y="2389907"/>
            <a:ext cx="868575" cy="50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6ACF7A-55C9-479B-BFF6-24F2048235A2}"/>
              </a:ext>
            </a:extLst>
          </p:cNvPr>
          <p:cNvSpPr txBox="1"/>
          <p:nvPr/>
        </p:nvSpPr>
        <p:spPr>
          <a:xfrm>
            <a:off x="104620" y="2922987"/>
            <a:ext cx="21504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부적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부적의 이미지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 선택 시 해당 부적의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스킬 트리가 우측에 나타남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99F2E-3474-4D47-8AB3-A07F1F64A6F0}"/>
              </a:ext>
            </a:extLst>
          </p:cNvPr>
          <p:cNvSpPr/>
          <p:nvPr/>
        </p:nvSpPr>
        <p:spPr>
          <a:xfrm>
            <a:off x="3374431" y="1457141"/>
            <a:ext cx="513248" cy="664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7908A1-6478-4CB2-B585-F49547C0D46C}"/>
              </a:ext>
            </a:extLst>
          </p:cNvPr>
          <p:cNvSpPr/>
          <p:nvPr/>
        </p:nvSpPr>
        <p:spPr>
          <a:xfrm>
            <a:off x="3337627" y="2195271"/>
            <a:ext cx="513248" cy="2230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D4FB60-1A8E-4DF9-969F-0C60BB741915}"/>
              </a:ext>
            </a:extLst>
          </p:cNvPr>
          <p:cNvCxnSpPr>
            <a:cxnSpLocks/>
          </p:cNvCxnSpPr>
          <p:nvPr/>
        </p:nvCxnSpPr>
        <p:spPr>
          <a:xfrm flipH="1" flipV="1">
            <a:off x="3605629" y="1020069"/>
            <a:ext cx="181001" cy="479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345DB-A17C-4AE0-A398-DFBA7D54D182}"/>
              </a:ext>
            </a:extLst>
          </p:cNvPr>
          <p:cNvSpPr txBox="1"/>
          <p:nvPr/>
        </p:nvSpPr>
        <p:spPr>
          <a:xfrm>
            <a:off x="2859653" y="196880"/>
            <a:ext cx="38588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가장 처음 배울 수 있는 스킬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상위 스킬들을 배우려면 하위 스킬을 </a:t>
            </a:r>
            <a:r>
              <a:rPr lang="en-US" altLang="ko-KR" sz="800" dirty="0"/>
              <a:t>max</a:t>
            </a:r>
            <a:r>
              <a:rPr lang="ko-KR" altLang="en-US" sz="800" dirty="0"/>
              <a:t>까지 </a:t>
            </a:r>
            <a:r>
              <a:rPr lang="ko-KR" altLang="en-US" sz="800" dirty="0" err="1"/>
              <a:t>올려야함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하위 스킬 개수 총 </a:t>
            </a:r>
            <a:r>
              <a:rPr lang="en-US" altLang="ko-KR" sz="800" dirty="0"/>
              <a:t>4</a:t>
            </a:r>
            <a:r>
              <a:rPr lang="ko-KR" altLang="en-US" sz="800" dirty="0"/>
              <a:t>개</a:t>
            </a:r>
            <a:r>
              <a:rPr lang="en-US" altLang="ko-KR" sz="800" dirty="0"/>
              <a:t>(</a:t>
            </a:r>
            <a:r>
              <a:rPr lang="ko-KR" altLang="en-US" sz="800" dirty="0"/>
              <a:t>액티브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r>
              <a:rPr lang="en-US" altLang="ko-KR" sz="800" dirty="0"/>
              <a:t>, </a:t>
            </a:r>
            <a:r>
              <a:rPr lang="ko-KR" altLang="en-US" sz="800" dirty="0" err="1"/>
              <a:t>패스브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r>
              <a:rPr lang="en-US" altLang="ko-KR" sz="800" dirty="0"/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DC6456-3DCE-43DC-A2C9-1FDBE269238A}"/>
              </a:ext>
            </a:extLst>
          </p:cNvPr>
          <p:cNvCxnSpPr>
            <a:cxnSpLocks/>
          </p:cNvCxnSpPr>
          <p:nvPr/>
        </p:nvCxnSpPr>
        <p:spPr>
          <a:xfrm flipH="1">
            <a:off x="1794602" y="3195769"/>
            <a:ext cx="1579829" cy="147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89A6A0-C687-4C0C-91A9-041CA318D4CB}"/>
              </a:ext>
            </a:extLst>
          </p:cNvPr>
          <p:cNvSpPr txBox="1"/>
          <p:nvPr/>
        </p:nvSpPr>
        <p:spPr>
          <a:xfrm>
            <a:off x="186182" y="4603748"/>
            <a:ext cx="4037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스킬을 </a:t>
            </a:r>
            <a:r>
              <a:rPr lang="en-US" altLang="ko-KR" sz="1100" dirty="0"/>
              <a:t>max</a:t>
            </a:r>
            <a:r>
              <a:rPr lang="ko-KR" altLang="en-US" sz="1100" dirty="0"/>
              <a:t>까지 올려야만 해금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상위 스킬들은 해금 이후 조건 없이 스킬 포인트 투자 가능</a:t>
            </a:r>
            <a:endParaRPr lang="en-US" altLang="ko-KR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8D4D471-F33C-46E4-80FC-E52B365FFD90}"/>
              </a:ext>
            </a:extLst>
          </p:cNvPr>
          <p:cNvSpPr/>
          <p:nvPr/>
        </p:nvSpPr>
        <p:spPr>
          <a:xfrm>
            <a:off x="6834659" y="1470761"/>
            <a:ext cx="1919984" cy="632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677D2E-A810-4E9A-9ADF-46A46E795C5B}"/>
              </a:ext>
            </a:extLst>
          </p:cNvPr>
          <p:cNvCxnSpPr>
            <a:cxnSpLocks/>
          </p:cNvCxnSpPr>
          <p:nvPr/>
        </p:nvCxnSpPr>
        <p:spPr>
          <a:xfrm flipV="1">
            <a:off x="8586372" y="1138575"/>
            <a:ext cx="891926" cy="63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BD3A42-9126-494A-8622-CCEC2CEDA371}"/>
              </a:ext>
            </a:extLst>
          </p:cNvPr>
          <p:cNvSpPr txBox="1"/>
          <p:nvPr/>
        </p:nvSpPr>
        <p:spPr>
          <a:xfrm>
            <a:off x="9591930" y="768892"/>
            <a:ext cx="1896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 중첩 가능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 </a:t>
            </a:r>
            <a:r>
              <a:rPr lang="en-US" altLang="ko-KR" sz="1100" dirty="0"/>
              <a:t>2</a:t>
            </a:r>
            <a:r>
              <a:rPr lang="ko-KR" altLang="en-US" sz="1100" dirty="0"/>
              <a:t>개는 중첩해서 배우기 가능</a:t>
            </a:r>
            <a:endParaRPr lang="en-US" altLang="ko-KR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278D2-4488-42B0-BF51-3F9B5A613910}"/>
              </a:ext>
            </a:extLst>
          </p:cNvPr>
          <p:cNvSpPr txBox="1"/>
          <p:nvPr/>
        </p:nvSpPr>
        <p:spPr>
          <a:xfrm>
            <a:off x="1129609" y="5599333"/>
            <a:ext cx="346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좌측에는 액티브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우측에는 패시브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14DF54-77D7-4FA2-B3C0-03DE92AE2B7F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7E05ACF-834C-40E5-9243-B402C25AADAB}"/>
              </a:ext>
            </a:extLst>
          </p:cNvPr>
          <p:cNvCxnSpPr>
            <a:cxnSpLocks/>
          </p:cNvCxnSpPr>
          <p:nvPr/>
        </p:nvCxnSpPr>
        <p:spPr>
          <a:xfrm flipH="1">
            <a:off x="8426097" y="4503359"/>
            <a:ext cx="761462" cy="60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C33F51-81DB-416E-AA4D-91774C889C3F}"/>
              </a:ext>
            </a:extLst>
          </p:cNvPr>
          <p:cNvSpPr txBox="1"/>
          <p:nvPr/>
        </p:nvSpPr>
        <p:spPr>
          <a:xfrm>
            <a:off x="8255732" y="5230661"/>
            <a:ext cx="370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</a:t>
            </a:r>
            <a:r>
              <a:rPr lang="ko-KR" altLang="en-US" sz="1100" dirty="0" err="1"/>
              <a:t>스킬포인트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보유하고 있으며 사용 가능한 스킬 포인트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en-US" altLang="ko-KR" sz="1100" dirty="0"/>
              <a:t> 1</a:t>
            </a:r>
            <a:r>
              <a:rPr lang="ko-KR" altLang="en-US" sz="1100" dirty="0"/>
              <a:t>을 사용하여 스킬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을 </a:t>
            </a:r>
            <a:r>
              <a:rPr lang="en-US" altLang="ko-KR" sz="1100" dirty="0"/>
              <a:t>1 </a:t>
            </a:r>
            <a:r>
              <a:rPr lang="ko-KR" altLang="en-US" sz="1100" dirty="0"/>
              <a:t>상승 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FD57E77-56FC-4F82-81FE-CCBB0148E71B}"/>
              </a:ext>
            </a:extLst>
          </p:cNvPr>
          <p:cNvCxnSpPr>
            <a:cxnSpLocks/>
          </p:cNvCxnSpPr>
          <p:nvPr/>
        </p:nvCxnSpPr>
        <p:spPr>
          <a:xfrm flipV="1">
            <a:off x="8253162" y="3177472"/>
            <a:ext cx="1547976" cy="10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CEE843-361A-4C7B-ADEB-1EA05624C7C5}"/>
              </a:ext>
            </a:extLst>
          </p:cNvPr>
          <p:cNvSpPr txBox="1"/>
          <p:nvPr/>
        </p:nvSpPr>
        <p:spPr>
          <a:xfrm>
            <a:off x="9873181" y="2991771"/>
            <a:ext cx="26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선택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스킬을 클릭하면 스킬의 세부정보와 스킬의 레벨 및 스킬의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나온다</a:t>
            </a:r>
            <a:r>
              <a:rPr lang="en-US" altLang="ko-KR" sz="11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2455C-61A5-4BD7-981B-333400F0DAD6}"/>
              </a:ext>
            </a:extLst>
          </p:cNvPr>
          <p:cNvSpPr/>
          <p:nvPr/>
        </p:nvSpPr>
        <p:spPr>
          <a:xfrm>
            <a:off x="3455806" y="1928083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LV.5</a:t>
            </a:r>
            <a:endParaRPr lang="ko-KR" altLang="en-US" sz="5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B5AFED-A2CF-49E3-BF70-892C78A553EA}"/>
              </a:ext>
            </a:extLst>
          </p:cNvPr>
          <p:cNvSpPr/>
          <p:nvPr/>
        </p:nvSpPr>
        <p:spPr>
          <a:xfrm>
            <a:off x="3440373" y="2684940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LV.1</a:t>
            </a:r>
            <a:endParaRPr lang="ko-KR" altLang="en-US" sz="5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542075E-DEA8-4003-8DDB-E253EB797689}"/>
              </a:ext>
            </a:extLst>
          </p:cNvPr>
          <p:cNvCxnSpPr>
            <a:cxnSpLocks/>
          </p:cNvCxnSpPr>
          <p:nvPr/>
        </p:nvCxnSpPr>
        <p:spPr>
          <a:xfrm>
            <a:off x="3697202" y="2766221"/>
            <a:ext cx="1730204" cy="249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E6556A-F620-4201-9911-42322A77D87A}"/>
              </a:ext>
            </a:extLst>
          </p:cNvPr>
          <p:cNvSpPr txBox="1"/>
          <p:nvPr/>
        </p:nvSpPr>
        <p:spPr>
          <a:xfrm>
            <a:off x="4983352" y="5281302"/>
            <a:ext cx="2343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레벨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en-US" altLang="ko-KR" sz="1100" dirty="0" err="1"/>
              <a:t>sp</a:t>
            </a:r>
            <a:r>
              <a:rPr lang="ko-KR" altLang="en-US" sz="1100" dirty="0"/>
              <a:t>를 투자하여 올린 레벨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Lv.0</a:t>
            </a:r>
            <a:r>
              <a:rPr lang="ko-KR" altLang="en-US" sz="1100" dirty="0"/>
              <a:t>이면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나타나지 않음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E83A5F-65DD-416C-857A-6584FD4C5538}"/>
              </a:ext>
            </a:extLst>
          </p:cNvPr>
          <p:cNvCxnSpPr>
            <a:cxnSpLocks/>
          </p:cNvCxnSpPr>
          <p:nvPr/>
        </p:nvCxnSpPr>
        <p:spPr>
          <a:xfrm flipV="1">
            <a:off x="4774744" y="1523554"/>
            <a:ext cx="169478" cy="73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D556C97-9976-467F-AB4D-98D559C134FD}"/>
              </a:ext>
            </a:extLst>
          </p:cNvPr>
          <p:cNvCxnSpPr>
            <a:cxnSpLocks/>
          </p:cNvCxnSpPr>
          <p:nvPr/>
        </p:nvCxnSpPr>
        <p:spPr>
          <a:xfrm>
            <a:off x="4931912" y="1509106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7307A06-1DAE-4B17-B5C5-C8C459C199B3}"/>
              </a:ext>
            </a:extLst>
          </p:cNvPr>
          <p:cNvCxnSpPr>
            <a:cxnSpLocks/>
          </p:cNvCxnSpPr>
          <p:nvPr/>
        </p:nvCxnSpPr>
        <p:spPr>
          <a:xfrm flipV="1">
            <a:off x="4721189" y="1928083"/>
            <a:ext cx="178427" cy="28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6FB4D68-1F06-41C8-841F-E4BF2CEED8B9}"/>
              </a:ext>
            </a:extLst>
          </p:cNvPr>
          <p:cNvCxnSpPr>
            <a:cxnSpLocks/>
          </p:cNvCxnSpPr>
          <p:nvPr/>
        </p:nvCxnSpPr>
        <p:spPr>
          <a:xfrm>
            <a:off x="4899616" y="1817076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5B31918-A2B3-4710-B68D-38641B37FA54}"/>
              </a:ext>
            </a:extLst>
          </p:cNvPr>
          <p:cNvCxnSpPr>
            <a:cxnSpLocks/>
          </p:cNvCxnSpPr>
          <p:nvPr/>
        </p:nvCxnSpPr>
        <p:spPr>
          <a:xfrm>
            <a:off x="4468491" y="1499263"/>
            <a:ext cx="1212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CF3CAD-10D5-474F-B1A5-7E97BE360F8E}"/>
              </a:ext>
            </a:extLst>
          </p:cNvPr>
          <p:cNvCxnSpPr>
            <a:cxnSpLocks/>
          </p:cNvCxnSpPr>
          <p:nvPr/>
        </p:nvCxnSpPr>
        <p:spPr>
          <a:xfrm>
            <a:off x="4472737" y="1487802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3DA5905-83C7-4CBD-8293-7C89B1DB78C7}"/>
              </a:ext>
            </a:extLst>
          </p:cNvPr>
          <p:cNvCxnSpPr>
            <a:cxnSpLocks/>
          </p:cNvCxnSpPr>
          <p:nvPr/>
        </p:nvCxnSpPr>
        <p:spPr>
          <a:xfrm>
            <a:off x="4482885" y="1949192"/>
            <a:ext cx="1612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BEB9576-384E-4CF1-90F8-AE250EE7FD92}"/>
              </a:ext>
            </a:extLst>
          </p:cNvPr>
          <p:cNvCxnSpPr>
            <a:cxnSpLocks/>
          </p:cNvCxnSpPr>
          <p:nvPr/>
        </p:nvCxnSpPr>
        <p:spPr>
          <a:xfrm>
            <a:off x="4479983" y="1817076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C066961-64E1-46EE-802B-E63C8DEF4C53}"/>
              </a:ext>
            </a:extLst>
          </p:cNvPr>
          <p:cNvCxnSpPr>
            <a:cxnSpLocks/>
          </p:cNvCxnSpPr>
          <p:nvPr/>
        </p:nvCxnSpPr>
        <p:spPr>
          <a:xfrm flipV="1">
            <a:off x="4597729" y="399870"/>
            <a:ext cx="1915962" cy="1244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1DEC7F-1B1D-4635-9869-5D0B2F20149A}"/>
              </a:ext>
            </a:extLst>
          </p:cNvPr>
          <p:cNvSpPr txBox="1"/>
          <p:nvPr/>
        </p:nvSpPr>
        <p:spPr>
          <a:xfrm>
            <a:off x="6513691" y="242243"/>
            <a:ext cx="2343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 중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 또는 방향키를 이용하여 스킬을 </a:t>
            </a:r>
            <a:r>
              <a:rPr lang="ko-KR" altLang="en-US" sz="800" dirty="0" err="1"/>
              <a:t>선택중이라면</a:t>
            </a:r>
            <a:r>
              <a:rPr lang="ko-KR" altLang="en-US" sz="800" dirty="0"/>
              <a:t> 표시되는 </a:t>
            </a:r>
            <a:r>
              <a:rPr lang="en-US" altLang="ko-KR" sz="800" dirty="0" err="1"/>
              <a:t>ui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206696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200FF8-55B1-460F-A914-10FF888EFF71}"/>
              </a:ext>
            </a:extLst>
          </p:cNvPr>
          <p:cNvCxnSpPr>
            <a:cxnSpLocks/>
          </p:cNvCxnSpPr>
          <p:nvPr/>
        </p:nvCxnSpPr>
        <p:spPr>
          <a:xfrm flipV="1">
            <a:off x="5418154" y="384280"/>
            <a:ext cx="1196816" cy="1575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B0D5C4-8683-463E-82C1-BC0DED5B8E4F}"/>
              </a:ext>
            </a:extLst>
          </p:cNvPr>
          <p:cNvSpPr txBox="1"/>
          <p:nvPr/>
        </p:nvSpPr>
        <p:spPr>
          <a:xfrm>
            <a:off x="6548281" y="131859"/>
            <a:ext cx="51737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세부정보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스킬의 설명과 적용 옵션이 나타난다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붉은색</a:t>
            </a:r>
            <a:r>
              <a:rPr lang="ko-KR" altLang="en-US" sz="1100" dirty="0"/>
              <a:t>으로 표시된 곳은 캐릭터의 </a:t>
            </a:r>
            <a:r>
              <a:rPr lang="ko-KR" altLang="en-US" sz="1100" dirty="0" err="1"/>
              <a:t>스테이터스에</a:t>
            </a:r>
            <a:r>
              <a:rPr lang="ko-KR" altLang="en-US" sz="1100" dirty="0"/>
              <a:t> 따라 상시로 </a:t>
            </a:r>
            <a:r>
              <a:rPr lang="ko-KR" altLang="en-US" sz="1100" dirty="0" err="1"/>
              <a:t>출력값이</a:t>
            </a:r>
            <a:r>
              <a:rPr lang="ko-KR" altLang="en-US" sz="1100" dirty="0"/>
              <a:t> 바뀜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없을 때는  표시하지 않음</a:t>
            </a:r>
            <a:endParaRPr lang="en-US" altLang="ko-KR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B20077-D55C-4D46-8E93-7588055EF8BD}"/>
              </a:ext>
            </a:extLst>
          </p:cNvPr>
          <p:cNvSpPr txBox="1"/>
          <p:nvPr/>
        </p:nvSpPr>
        <p:spPr>
          <a:xfrm>
            <a:off x="672825" y="5431702"/>
            <a:ext cx="5173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배우기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ko-KR" altLang="en-US" sz="1100" dirty="0"/>
              <a:t>가 </a:t>
            </a:r>
            <a:r>
              <a:rPr lang="en-US" altLang="ko-KR" sz="1100" dirty="0"/>
              <a:t>0</a:t>
            </a:r>
            <a:r>
              <a:rPr lang="ko-KR" altLang="en-US" sz="1100" dirty="0"/>
              <a:t>이거나 해당 스킬을 배울 조건이 되지 않았을 때는 회색으로 비활성화</a:t>
            </a:r>
            <a:endParaRPr lang="en-US" altLang="ko-KR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D8571B-43AE-4F0D-9460-34F8116744D1}"/>
              </a:ext>
            </a:extLst>
          </p:cNvPr>
          <p:cNvSpPr/>
          <p:nvPr/>
        </p:nvSpPr>
        <p:spPr>
          <a:xfrm>
            <a:off x="3455806" y="1928083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LV.5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DC2EB7-6599-498D-B498-2857ACA4BABF}"/>
              </a:ext>
            </a:extLst>
          </p:cNvPr>
          <p:cNvSpPr/>
          <p:nvPr/>
        </p:nvSpPr>
        <p:spPr>
          <a:xfrm>
            <a:off x="3440373" y="2684940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LV.1</a:t>
            </a:r>
            <a:endParaRPr lang="ko-KR" altLang="en-US" sz="5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3827567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262521F-4BD1-4D09-849E-754E04CBAD38}"/>
              </a:ext>
            </a:extLst>
          </p:cNvPr>
          <p:cNvSpPr/>
          <p:nvPr/>
        </p:nvSpPr>
        <p:spPr>
          <a:xfrm>
            <a:off x="4652010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슬롯 등록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EE47EE-5141-4FF9-A995-013E517DEF2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155888" y="4025071"/>
            <a:ext cx="3030721" cy="135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EE6732-E61B-4FFC-83D3-C6A1507A6837}"/>
              </a:ext>
            </a:extLst>
          </p:cNvPr>
          <p:cNvCxnSpPr>
            <a:cxnSpLocks/>
          </p:cNvCxnSpPr>
          <p:nvPr/>
        </p:nvCxnSpPr>
        <p:spPr>
          <a:xfrm>
            <a:off x="5181031" y="3921770"/>
            <a:ext cx="781391" cy="1381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CB9A89-9946-4EAD-85B9-E3F39A6B206F}"/>
              </a:ext>
            </a:extLst>
          </p:cNvPr>
          <p:cNvSpPr txBox="1"/>
          <p:nvPr/>
        </p:nvSpPr>
        <p:spPr>
          <a:xfrm>
            <a:off x="5918431" y="5412405"/>
            <a:ext cx="5173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슬롯 등록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레벨이 최소 </a:t>
            </a:r>
            <a:r>
              <a:rPr lang="en-US" altLang="ko-KR" sz="1100" dirty="0"/>
              <a:t>1</a:t>
            </a:r>
            <a:r>
              <a:rPr lang="ko-KR" altLang="en-US" sz="1100" dirty="0"/>
              <a:t>인 액티브 스킬들만 출력되는 </a:t>
            </a:r>
            <a:r>
              <a:rPr lang="en-US" altLang="ko-KR" sz="1100" dirty="0" err="1"/>
              <a:t>ui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슬롯 등록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7648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4256381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3D004C3-BE79-4286-AD92-E44EC826835B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1</a:t>
            </a:r>
            <a:r>
              <a:rPr lang="ko-KR" altLang="en-US" dirty="0"/>
              <a:t>을 소모하여 스킬을 </a:t>
            </a:r>
            <a:r>
              <a:rPr lang="ko-KR" altLang="en-US" dirty="0" err="1"/>
              <a:t>배우시겠습니까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837E7C-30B7-4C5C-A596-D53CDBEA766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D1FBCF2-1F26-44AE-ADF3-5E95F4F9D36E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5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슬롯 등록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76" y="1660665"/>
            <a:ext cx="324467" cy="324467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8559232-2478-4CF7-8896-159BD4878624}"/>
              </a:ext>
            </a:extLst>
          </p:cNvPr>
          <p:cNvCxnSpPr>
            <a:cxnSpLocks/>
          </p:cNvCxnSpPr>
          <p:nvPr/>
        </p:nvCxnSpPr>
        <p:spPr>
          <a:xfrm flipV="1">
            <a:off x="4066822" y="1617943"/>
            <a:ext cx="169478" cy="73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2A85B4E-BACD-4AFE-8234-620B07279BD4}"/>
              </a:ext>
            </a:extLst>
          </p:cNvPr>
          <p:cNvCxnSpPr>
            <a:cxnSpLocks/>
          </p:cNvCxnSpPr>
          <p:nvPr/>
        </p:nvCxnSpPr>
        <p:spPr>
          <a:xfrm>
            <a:off x="4223990" y="1603495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C28F8BA-2B9F-466B-9247-BDABDBDFAB53}"/>
              </a:ext>
            </a:extLst>
          </p:cNvPr>
          <p:cNvCxnSpPr>
            <a:cxnSpLocks/>
          </p:cNvCxnSpPr>
          <p:nvPr/>
        </p:nvCxnSpPr>
        <p:spPr>
          <a:xfrm flipV="1">
            <a:off x="4013267" y="2022472"/>
            <a:ext cx="178427" cy="28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29EB3DE-B3E3-49B2-8C71-281D8A3D6314}"/>
              </a:ext>
            </a:extLst>
          </p:cNvPr>
          <p:cNvCxnSpPr>
            <a:cxnSpLocks/>
          </p:cNvCxnSpPr>
          <p:nvPr/>
        </p:nvCxnSpPr>
        <p:spPr>
          <a:xfrm>
            <a:off x="4191694" y="1911465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1B4F91F-58E9-4ECB-ADAC-7CC6660E71E6}"/>
              </a:ext>
            </a:extLst>
          </p:cNvPr>
          <p:cNvCxnSpPr>
            <a:cxnSpLocks/>
          </p:cNvCxnSpPr>
          <p:nvPr/>
        </p:nvCxnSpPr>
        <p:spPr>
          <a:xfrm>
            <a:off x="3760569" y="1593652"/>
            <a:ext cx="1212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44B0E45-8CF7-4F2B-B982-DA69A1FB4F25}"/>
              </a:ext>
            </a:extLst>
          </p:cNvPr>
          <p:cNvCxnSpPr>
            <a:cxnSpLocks/>
          </p:cNvCxnSpPr>
          <p:nvPr/>
        </p:nvCxnSpPr>
        <p:spPr>
          <a:xfrm>
            <a:off x="3764815" y="1582191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0257FA4-37ED-4EC9-8161-0059537457B3}"/>
              </a:ext>
            </a:extLst>
          </p:cNvPr>
          <p:cNvCxnSpPr>
            <a:cxnSpLocks/>
          </p:cNvCxnSpPr>
          <p:nvPr/>
        </p:nvCxnSpPr>
        <p:spPr>
          <a:xfrm>
            <a:off x="3748050" y="2060797"/>
            <a:ext cx="1612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F6833EF-7745-4BBD-AF50-54BC9DED3CC0}"/>
              </a:ext>
            </a:extLst>
          </p:cNvPr>
          <p:cNvCxnSpPr>
            <a:cxnSpLocks/>
          </p:cNvCxnSpPr>
          <p:nvPr/>
        </p:nvCxnSpPr>
        <p:spPr>
          <a:xfrm>
            <a:off x="3772061" y="1911465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917036-BE1C-494D-AEFB-CCF8D7840310}"/>
              </a:ext>
            </a:extLst>
          </p:cNvPr>
          <p:cNvSpPr/>
          <p:nvPr/>
        </p:nvSpPr>
        <p:spPr>
          <a:xfrm>
            <a:off x="3020470" y="2985937"/>
            <a:ext cx="690224" cy="595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78B94D-3F93-485B-9767-C22DF4FDC21C}"/>
              </a:ext>
            </a:extLst>
          </p:cNvPr>
          <p:cNvSpPr/>
          <p:nvPr/>
        </p:nvSpPr>
        <p:spPr>
          <a:xfrm>
            <a:off x="4483510" y="2985936"/>
            <a:ext cx="690224" cy="595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78541-8F4D-476B-A470-1E2FCCCB4D46}"/>
              </a:ext>
            </a:extLst>
          </p:cNvPr>
          <p:cNvSpPr txBox="1"/>
          <p:nvPr/>
        </p:nvSpPr>
        <p:spPr>
          <a:xfrm>
            <a:off x="3167953" y="2642032"/>
            <a:ext cx="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A9B469-8806-4D8B-830D-8BDDDD93FE26}"/>
              </a:ext>
            </a:extLst>
          </p:cNvPr>
          <p:cNvSpPr txBox="1"/>
          <p:nvPr/>
        </p:nvSpPr>
        <p:spPr>
          <a:xfrm>
            <a:off x="4630993" y="2667457"/>
            <a:ext cx="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C96DC77-FF70-4818-A0B5-0702DEB12F83}"/>
              </a:ext>
            </a:extLst>
          </p:cNvPr>
          <p:cNvCxnSpPr>
            <a:cxnSpLocks/>
          </p:cNvCxnSpPr>
          <p:nvPr/>
        </p:nvCxnSpPr>
        <p:spPr>
          <a:xfrm flipH="1">
            <a:off x="1179871" y="2852123"/>
            <a:ext cx="2062845" cy="57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809506-08E7-4CA8-B804-9EE9D904EAF3}"/>
              </a:ext>
            </a:extLst>
          </p:cNvPr>
          <p:cNvSpPr txBox="1"/>
          <p:nvPr/>
        </p:nvSpPr>
        <p:spPr>
          <a:xfrm>
            <a:off x="672825" y="3508286"/>
            <a:ext cx="123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단축키</a:t>
            </a:r>
            <a:r>
              <a:rPr lang="en-US" altLang="ko-KR" sz="1100" dirty="0"/>
              <a:t> </a:t>
            </a:r>
            <a:r>
              <a:rPr lang="ko-KR" altLang="en-US" sz="1100" dirty="0"/>
              <a:t>종류</a:t>
            </a:r>
            <a:endParaRPr lang="en-US" altLang="ko-KR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2F606AF-CCF0-4539-BC64-3E0421DB30ED}"/>
              </a:ext>
            </a:extLst>
          </p:cNvPr>
          <p:cNvCxnSpPr>
            <a:cxnSpLocks/>
          </p:cNvCxnSpPr>
          <p:nvPr/>
        </p:nvCxnSpPr>
        <p:spPr>
          <a:xfrm flipV="1">
            <a:off x="3949944" y="843470"/>
            <a:ext cx="1501060" cy="93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4640F1-A558-4955-BD5E-E0A6BA7AD548}"/>
              </a:ext>
            </a:extLst>
          </p:cNvPr>
          <p:cNvSpPr txBox="1"/>
          <p:nvPr/>
        </p:nvSpPr>
        <p:spPr>
          <a:xfrm>
            <a:off x="5451005" y="538369"/>
            <a:ext cx="120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선택중인 스킬</a:t>
            </a:r>
            <a:endParaRPr lang="en-US" altLang="ko-KR" sz="11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6355EAA-D63D-4CAA-824E-074E0430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68" y="2978648"/>
            <a:ext cx="690224" cy="607635"/>
          </a:xfrm>
          <a:prstGeom prst="rect">
            <a:avLst/>
          </a:prstGeom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6EFA613-4E64-491A-A6C0-5A5A0F83909D}"/>
              </a:ext>
            </a:extLst>
          </p:cNvPr>
          <p:cNvCxnSpPr>
            <a:cxnSpLocks/>
          </p:cNvCxnSpPr>
          <p:nvPr/>
        </p:nvCxnSpPr>
        <p:spPr>
          <a:xfrm flipH="1">
            <a:off x="1527878" y="3403481"/>
            <a:ext cx="1751195" cy="151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F13FF09-0CEF-4C02-84E1-544C2B2B3FF1}"/>
              </a:ext>
            </a:extLst>
          </p:cNvPr>
          <p:cNvSpPr txBox="1"/>
          <p:nvPr/>
        </p:nvSpPr>
        <p:spPr>
          <a:xfrm>
            <a:off x="1327354" y="4980271"/>
            <a:ext cx="1840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단축키로 등록된 스킬</a:t>
            </a:r>
            <a:endParaRPr lang="en-US" altLang="ko-KR" sz="11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48D3DDB-8F3E-4B56-AEF1-7C2B6C5F2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58" y="2985935"/>
            <a:ext cx="699076" cy="59288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C693592-48B8-4CFA-822A-5AEAD84EF67F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단축키를 누르면 해당 단축키로 등록 됨</a:t>
            </a:r>
            <a:r>
              <a:rPr lang="en-US" altLang="ko-KR" dirty="0"/>
              <a:t>(EX. A</a:t>
            </a:r>
            <a:r>
              <a:rPr lang="ko-KR" altLang="en-US" dirty="0"/>
              <a:t>키를 </a:t>
            </a:r>
            <a:r>
              <a:rPr lang="ko-KR" altLang="en-US" dirty="0" err="1"/>
              <a:t>누를시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로 저장됨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이미 등록되어 있는 단축키도 덮어쓰기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144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01C8C-B70B-4A21-9515-F8D602BF3963}"/>
              </a:ext>
            </a:extLst>
          </p:cNvPr>
          <p:cNvSpPr txBox="1"/>
          <p:nvPr/>
        </p:nvSpPr>
        <p:spPr>
          <a:xfrm>
            <a:off x="3486519" y="1852021"/>
            <a:ext cx="13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조합하기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1D0994-DCF6-40E4-88DD-AFC2D7424CA8}"/>
              </a:ext>
            </a:extLst>
          </p:cNvPr>
          <p:cNvSpPr txBox="1"/>
          <p:nvPr/>
        </p:nvSpPr>
        <p:spPr>
          <a:xfrm>
            <a:off x="3650226" y="2817510"/>
            <a:ext cx="9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5C73F5-5052-4A51-A4A2-A2098431E26C}"/>
              </a:ext>
            </a:extLst>
          </p:cNvPr>
          <p:cNvSpPr txBox="1"/>
          <p:nvPr/>
        </p:nvSpPr>
        <p:spPr>
          <a:xfrm>
            <a:off x="3749040" y="3626732"/>
            <a:ext cx="74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도감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7D2FF6-7D3F-41FB-9805-683CC9729687}"/>
              </a:ext>
            </a:extLst>
          </p:cNvPr>
          <p:cNvSpPr txBox="1"/>
          <p:nvPr/>
        </p:nvSpPr>
        <p:spPr>
          <a:xfrm>
            <a:off x="1129609" y="5599333"/>
            <a:ext cx="8645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조합하기로 들어오면 총 </a:t>
            </a:r>
            <a:r>
              <a:rPr lang="en-US" altLang="ko-KR" dirty="0"/>
              <a:t>3</a:t>
            </a:r>
            <a:r>
              <a:rPr lang="ko-KR" altLang="en-US" dirty="0"/>
              <a:t>가지 기능 사용 가능</a:t>
            </a:r>
            <a:r>
              <a:rPr lang="en-US" altLang="ko-KR" dirty="0"/>
              <a:t>(</a:t>
            </a:r>
            <a:r>
              <a:rPr lang="ko-KR" altLang="en-US" dirty="0"/>
              <a:t>조합하기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도감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버튼 클릭으로 해당 기능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698947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336263"/>
            <a:ext cx="1273026" cy="110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3" y="15236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600" y="3614765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4847119" y="407507"/>
            <a:ext cx="1197556" cy="12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6095999" y="280414"/>
            <a:ext cx="2538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재료 슬롯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슬롯 이동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레시피에 적힌 재료만 사용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슬롯은 아웃라인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9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19FE-343C-4736-A388-68691E62CABA}"/>
              </a:ext>
            </a:extLst>
          </p:cNvPr>
          <p:cNvSpPr txBox="1"/>
          <p:nvPr/>
        </p:nvSpPr>
        <p:spPr>
          <a:xfrm>
            <a:off x="7113806" y="2027819"/>
            <a:ext cx="95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금속 </a:t>
            </a:r>
            <a:r>
              <a:rPr lang="ko-KR" altLang="en-US" sz="1200" dirty="0" err="1"/>
              <a:t>주괴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6CB2E-7844-40C4-BD09-27486C5A3F3B}"/>
              </a:ext>
            </a:extLst>
          </p:cNvPr>
          <p:cNvSpPr txBox="1"/>
          <p:nvPr/>
        </p:nvSpPr>
        <p:spPr>
          <a:xfrm>
            <a:off x="7113806" y="2338402"/>
            <a:ext cx="95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눈꽃 결정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8859-DC91-4A87-A998-A084FA25BAB3}"/>
              </a:ext>
            </a:extLst>
          </p:cNvPr>
          <p:cNvSpPr txBox="1"/>
          <p:nvPr/>
        </p:nvSpPr>
        <p:spPr>
          <a:xfrm>
            <a:off x="7113806" y="2680362"/>
            <a:ext cx="95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눈빛 결정</a:t>
            </a:r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조합템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01C8C-B70B-4A21-9515-F8D602BF3963}"/>
              </a:ext>
            </a:extLst>
          </p:cNvPr>
          <p:cNvSpPr txBox="1"/>
          <p:nvPr/>
        </p:nvSpPr>
        <p:spPr>
          <a:xfrm>
            <a:off x="3527815" y="1498060"/>
            <a:ext cx="13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조합하기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7FC463-CDCA-4119-8E9B-BDAAFFEABDED}"/>
              </a:ext>
            </a:extLst>
          </p:cNvPr>
          <p:cNvCxnSpPr>
            <a:cxnSpLocks/>
          </p:cNvCxnSpPr>
          <p:nvPr/>
        </p:nvCxnSpPr>
        <p:spPr>
          <a:xfrm>
            <a:off x="2752237" y="1936311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746B20-9B2D-4BAE-A851-F2C44AA5E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93192" y="2185870"/>
            <a:ext cx="734623" cy="526551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A4AFEB-8070-4A09-AAAE-A5E3E1107E6A}"/>
              </a:ext>
            </a:extLst>
          </p:cNvPr>
          <p:cNvSpPr txBox="1"/>
          <p:nvPr/>
        </p:nvSpPr>
        <p:spPr>
          <a:xfrm>
            <a:off x="2679706" y="2767737"/>
            <a:ext cx="96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선물상자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B04B636-21E1-4BD2-8FEF-0646D1AE7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30" y="2267501"/>
            <a:ext cx="371660" cy="371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77B4F-078E-4289-A7E6-8D3FDAD81832}"/>
              </a:ext>
            </a:extLst>
          </p:cNvPr>
          <p:cNvSpPr txBox="1"/>
          <p:nvPr/>
        </p:nvSpPr>
        <p:spPr>
          <a:xfrm>
            <a:off x="3599782" y="2264479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653BC-27A1-408C-96FE-A8F97EC915E1}"/>
              </a:ext>
            </a:extLst>
          </p:cNvPr>
          <p:cNvSpPr txBox="1"/>
          <p:nvPr/>
        </p:nvSpPr>
        <p:spPr>
          <a:xfrm>
            <a:off x="4216262" y="2251040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37E962-068F-4580-80AB-4130761B7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99" y="2259394"/>
            <a:ext cx="371660" cy="371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E1B190-8227-4ED8-B2BD-E12770275A29}"/>
              </a:ext>
            </a:extLst>
          </p:cNvPr>
          <p:cNvSpPr txBox="1"/>
          <p:nvPr/>
        </p:nvSpPr>
        <p:spPr>
          <a:xfrm>
            <a:off x="4889389" y="2262780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4A61073-D8F9-47DB-B291-EA99D5B0A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61" y="2259394"/>
            <a:ext cx="371660" cy="3716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CB300D-2792-459C-90A7-47CCB2751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80822" y="3211232"/>
            <a:ext cx="734623" cy="526551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C245A0-777D-4FBA-A6E0-07FFA502461F}"/>
              </a:ext>
            </a:extLst>
          </p:cNvPr>
          <p:cNvSpPr txBox="1"/>
          <p:nvPr/>
        </p:nvSpPr>
        <p:spPr>
          <a:xfrm>
            <a:off x="2667336" y="3793099"/>
            <a:ext cx="96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선물상자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4532C65-B064-4425-A34C-353D99FC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60" y="3292863"/>
            <a:ext cx="371660" cy="371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283116-2ACD-4F6F-B144-7B3560B44B78}"/>
              </a:ext>
            </a:extLst>
          </p:cNvPr>
          <p:cNvSpPr txBox="1"/>
          <p:nvPr/>
        </p:nvSpPr>
        <p:spPr>
          <a:xfrm>
            <a:off x="3587412" y="3289841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4E76C-3D43-4BB8-8187-DF825D633D28}"/>
              </a:ext>
            </a:extLst>
          </p:cNvPr>
          <p:cNvSpPr txBox="1"/>
          <p:nvPr/>
        </p:nvSpPr>
        <p:spPr>
          <a:xfrm>
            <a:off x="4203892" y="3276402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5BB115-E94D-492F-9FB4-2153AE1EA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29" y="3284756"/>
            <a:ext cx="371660" cy="3716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22ED383-AF82-4167-A88B-BF4CE8230987}"/>
              </a:ext>
            </a:extLst>
          </p:cNvPr>
          <p:cNvSpPr txBox="1"/>
          <p:nvPr/>
        </p:nvSpPr>
        <p:spPr>
          <a:xfrm>
            <a:off x="4877019" y="3288142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96BF0B-2F89-43A5-A12B-F1C189EE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91" y="3284756"/>
            <a:ext cx="371660" cy="37166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E044114-C03A-46DA-86A3-8E4D9FC52F2A}"/>
              </a:ext>
            </a:extLst>
          </p:cNvPr>
          <p:cNvCxnSpPr>
            <a:cxnSpLocks/>
          </p:cNvCxnSpPr>
          <p:nvPr/>
        </p:nvCxnSpPr>
        <p:spPr>
          <a:xfrm>
            <a:off x="5572221" y="1997227"/>
            <a:ext cx="0" cy="2382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63B7E6-8865-4DC7-867A-66F5C443CB74}"/>
              </a:ext>
            </a:extLst>
          </p:cNvPr>
          <p:cNvSpPr/>
          <p:nvPr/>
        </p:nvSpPr>
        <p:spPr>
          <a:xfrm>
            <a:off x="5544958" y="2001018"/>
            <a:ext cx="54527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55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D4D68-765E-4E35-855A-293598F2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35" y="1598724"/>
            <a:ext cx="2793453" cy="279345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F4087FF-5C36-48AE-9268-F18634F8E4F3}"/>
              </a:ext>
            </a:extLst>
          </p:cNvPr>
          <p:cNvSpPr/>
          <p:nvPr/>
        </p:nvSpPr>
        <p:spPr>
          <a:xfrm>
            <a:off x="4012980" y="1993983"/>
            <a:ext cx="353961" cy="371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88CE72-1E6D-4A0B-968D-52F92F735510}"/>
              </a:ext>
            </a:extLst>
          </p:cNvPr>
          <p:cNvGrpSpPr/>
          <p:nvPr/>
        </p:nvGrpSpPr>
        <p:grpSpPr>
          <a:xfrm>
            <a:off x="3302106" y="3222385"/>
            <a:ext cx="371660" cy="384796"/>
            <a:chOff x="4004130" y="1993983"/>
            <a:chExt cx="371660" cy="38479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4400C74-0D30-4191-A179-FF71C274C3DB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FDB004C-CB2A-45A1-996D-F12C139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FAFEC-7046-4010-AF16-5248EE818D20}"/>
              </a:ext>
            </a:extLst>
          </p:cNvPr>
          <p:cNvGrpSpPr/>
          <p:nvPr/>
        </p:nvGrpSpPr>
        <p:grpSpPr>
          <a:xfrm>
            <a:off x="4717951" y="3215816"/>
            <a:ext cx="371660" cy="384796"/>
            <a:chOff x="4004130" y="1993983"/>
            <a:chExt cx="371660" cy="384796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E6468-C10A-4C7D-9326-18F4B8EE643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8C10A14-F01A-4F07-8312-A9A1AE9F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484926-A705-4CC9-8C87-F6CED47D08AB}"/>
              </a:ext>
            </a:extLst>
          </p:cNvPr>
          <p:cNvSpPr txBox="1"/>
          <p:nvPr/>
        </p:nvSpPr>
        <p:spPr>
          <a:xfrm>
            <a:off x="7237085" y="1463363"/>
            <a:ext cx="121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선물상자</a:t>
            </a:r>
            <a:r>
              <a:rPr lang="en-US" altLang="ko-KR" sz="1600" dirty="0"/>
              <a:t>1</a:t>
            </a:r>
            <a:endParaRPr lang="ko-KR" altLang="en-US" sz="2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2F0223-D3C2-44C6-88E2-201BCCBB176E}"/>
              </a:ext>
            </a:extLst>
          </p:cNvPr>
          <p:cNvCxnSpPr>
            <a:cxnSpLocks/>
          </p:cNvCxnSpPr>
          <p:nvPr/>
        </p:nvCxnSpPr>
        <p:spPr>
          <a:xfrm>
            <a:off x="6374440" y="1925849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626ED7-779B-4BFF-BA1C-BBA36578B053}"/>
              </a:ext>
            </a:extLst>
          </p:cNvPr>
          <p:cNvSpPr txBox="1"/>
          <p:nvPr/>
        </p:nvSpPr>
        <p:spPr>
          <a:xfrm>
            <a:off x="6374440" y="2086479"/>
            <a:ext cx="2902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선물상자에 대한 설명이 필요함 맵 설명처럼 흥미가 가는 아이템 설명이었으면 좋겠음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BF52-9C95-4C57-8BF8-01D9AF158FFD}"/>
              </a:ext>
            </a:extLst>
          </p:cNvPr>
          <p:cNvCxnSpPr>
            <a:cxnSpLocks/>
          </p:cNvCxnSpPr>
          <p:nvPr/>
        </p:nvCxnSpPr>
        <p:spPr>
          <a:xfrm>
            <a:off x="6374440" y="281665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0457A8-29AA-433A-A81B-9D708F4EACA9}"/>
              </a:ext>
            </a:extLst>
          </p:cNvPr>
          <p:cNvSpPr txBox="1"/>
          <p:nvPr/>
        </p:nvSpPr>
        <p:spPr>
          <a:xfrm>
            <a:off x="7520254" y="2892403"/>
            <a:ext cx="65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재료</a:t>
            </a:r>
            <a:endParaRPr lang="ko-KR" altLang="en-US" sz="2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DE9F5B9-DCEB-47EA-87B2-40823CDC1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1" y="3304488"/>
            <a:ext cx="371660" cy="3716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233216-4933-429B-954C-4D2248C5A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67" y="3298936"/>
            <a:ext cx="371660" cy="3716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0C60C-4DB2-4261-9980-892396B51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48" y="3298936"/>
            <a:ext cx="371660" cy="37166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F01EE4-FBE2-4EDC-B4C6-817FCD5CE2A6}"/>
              </a:ext>
            </a:extLst>
          </p:cNvPr>
          <p:cNvSpPr/>
          <p:nvPr/>
        </p:nvSpPr>
        <p:spPr>
          <a:xfrm>
            <a:off x="7263504" y="3989074"/>
            <a:ext cx="983794" cy="338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조합하기</a:t>
            </a:r>
          </a:p>
        </p:txBody>
      </p:sp>
    </p:spTree>
    <p:extLst>
      <p:ext uri="{BB962C8B-B14F-4D97-AF65-F5344CB8AC3E}">
        <p14:creationId xmlns:p14="http://schemas.microsoft.com/office/powerpoint/2010/main" val="1070677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재료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D4D68-765E-4E35-855A-293598F2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35" y="1598724"/>
            <a:ext cx="2793453" cy="279345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F4087FF-5C36-48AE-9268-F18634F8E4F3}"/>
              </a:ext>
            </a:extLst>
          </p:cNvPr>
          <p:cNvSpPr/>
          <p:nvPr/>
        </p:nvSpPr>
        <p:spPr>
          <a:xfrm>
            <a:off x="4012980" y="1993983"/>
            <a:ext cx="353961" cy="371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88CE72-1E6D-4A0B-968D-52F92F735510}"/>
              </a:ext>
            </a:extLst>
          </p:cNvPr>
          <p:cNvGrpSpPr/>
          <p:nvPr/>
        </p:nvGrpSpPr>
        <p:grpSpPr>
          <a:xfrm>
            <a:off x="3302106" y="3222385"/>
            <a:ext cx="371660" cy="384796"/>
            <a:chOff x="4004130" y="1993983"/>
            <a:chExt cx="371660" cy="38479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4400C74-0D30-4191-A179-FF71C274C3DB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FDB004C-CB2A-45A1-996D-F12C139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FAFEC-7046-4010-AF16-5248EE818D20}"/>
              </a:ext>
            </a:extLst>
          </p:cNvPr>
          <p:cNvGrpSpPr/>
          <p:nvPr/>
        </p:nvGrpSpPr>
        <p:grpSpPr>
          <a:xfrm>
            <a:off x="4717951" y="3215816"/>
            <a:ext cx="371660" cy="384796"/>
            <a:chOff x="4004130" y="1993983"/>
            <a:chExt cx="371660" cy="384796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E6468-C10A-4C7D-9326-18F4B8EE643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8C10A14-F01A-4F07-8312-A9A1AE9F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F01EE4-FBE2-4EDC-B4C6-817FCD5CE2A6}"/>
              </a:ext>
            </a:extLst>
          </p:cNvPr>
          <p:cNvSpPr/>
          <p:nvPr/>
        </p:nvSpPr>
        <p:spPr>
          <a:xfrm>
            <a:off x="7263504" y="3989074"/>
            <a:ext cx="983794" cy="338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조합하기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229BD8-D51C-4AE9-9897-A2DDDA366741}"/>
              </a:ext>
            </a:extLst>
          </p:cNvPr>
          <p:cNvGrpSpPr/>
          <p:nvPr/>
        </p:nvGrpSpPr>
        <p:grpSpPr>
          <a:xfrm>
            <a:off x="6545767" y="1801585"/>
            <a:ext cx="371660" cy="384796"/>
            <a:chOff x="4004130" y="1993983"/>
            <a:chExt cx="371660" cy="38479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77B94A7-4D39-408D-8D48-970762E35F42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346CAF0-D34D-4438-866F-274D7F34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0EB2F0-D285-4D40-9681-80A8125A22CF}"/>
              </a:ext>
            </a:extLst>
          </p:cNvPr>
          <p:cNvGrpSpPr/>
          <p:nvPr/>
        </p:nvGrpSpPr>
        <p:grpSpPr>
          <a:xfrm>
            <a:off x="7569571" y="1795016"/>
            <a:ext cx="371660" cy="384796"/>
            <a:chOff x="4004130" y="1993983"/>
            <a:chExt cx="371660" cy="38479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A40CBFB-87D7-4468-9EE6-DFC0B4E2346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84688CA-1FC8-4F14-8F76-D89D0E49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CC6D73-874A-4157-97DD-04A59F222913}"/>
              </a:ext>
            </a:extLst>
          </p:cNvPr>
          <p:cNvGrpSpPr/>
          <p:nvPr/>
        </p:nvGrpSpPr>
        <p:grpSpPr>
          <a:xfrm>
            <a:off x="8637354" y="1808153"/>
            <a:ext cx="371660" cy="384796"/>
            <a:chOff x="4004130" y="1993983"/>
            <a:chExt cx="371660" cy="38479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3AA36AE-3058-4E43-8EED-56FC71C38640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73CBBE7-FA89-4402-8DA7-5CE6BC1A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F97526-C02E-44CF-AADC-27F65C8CAB2C}"/>
              </a:ext>
            </a:extLst>
          </p:cNvPr>
          <p:cNvGrpSpPr/>
          <p:nvPr/>
        </p:nvGrpSpPr>
        <p:grpSpPr>
          <a:xfrm>
            <a:off x="6554617" y="2519853"/>
            <a:ext cx="371660" cy="384796"/>
            <a:chOff x="4004130" y="1993983"/>
            <a:chExt cx="371660" cy="38479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B66C4DF-92C6-4605-B8DA-3CCA5821D284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D5048A5-9F3B-40C2-9A35-D0D445BF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778E47A-F82A-472F-A3C8-8AA9A35D75DE}"/>
              </a:ext>
            </a:extLst>
          </p:cNvPr>
          <p:cNvGrpSpPr/>
          <p:nvPr/>
        </p:nvGrpSpPr>
        <p:grpSpPr>
          <a:xfrm>
            <a:off x="7578421" y="2513284"/>
            <a:ext cx="371660" cy="384796"/>
            <a:chOff x="4004130" y="1993983"/>
            <a:chExt cx="371660" cy="38479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C82A028-588C-4A0A-9DD9-6AF3DE42B8C9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A0076C8-CB58-4891-8CF6-AD4E27B5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39559D-ECA9-418E-B28D-C05AD6BA9ECB}"/>
              </a:ext>
            </a:extLst>
          </p:cNvPr>
          <p:cNvGrpSpPr/>
          <p:nvPr/>
        </p:nvGrpSpPr>
        <p:grpSpPr>
          <a:xfrm>
            <a:off x="8646204" y="2526421"/>
            <a:ext cx="371660" cy="384796"/>
            <a:chOff x="4004130" y="1993983"/>
            <a:chExt cx="371660" cy="384796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BCF1365-4057-4A9D-8199-0F38BA31D106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9E1059C-E614-4E7E-82C3-0B75D039F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E3A44C2-A365-4026-9720-7AF5BA1EDAAB}"/>
              </a:ext>
            </a:extLst>
          </p:cNvPr>
          <p:cNvGrpSpPr/>
          <p:nvPr/>
        </p:nvGrpSpPr>
        <p:grpSpPr>
          <a:xfrm>
            <a:off x="6536918" y="3239505"/>
            <a:ext cx="371660" cy="384796"/>
            <a:chOff x="4004130" y="1993983"/>
            <a:chExt cx="371660" cy="38479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C49DD71-87F1-4B4C-BE66-CD364126A0F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293F396-6D51-4903-B011-89F20EB3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CDA1ED2-1F7D-4360-B9F3-3D7EFC65C95F}"/>
              </a:ext>
            </a:extLst>
          </p:cNvPr>
          <p:cNvGrpSpPr/>
          <p:nvPr/>
        </p:nvGrpSpPr>
        <p:grpSpPr>
          <a:xfrm>
            <a:off x="7560722" y="3232936"/>
            <a:ext cx="371660" cy="384796"/>
            <a:chOff x="4004130" y="1993983"/>
            <a:chExt cx="371660" cy="38479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B2E47D9-15B3-43CA-B1A6-9AFDF43CD1CA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36461EF-81F9-4F61-915E-154445F82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FF29B1A-D167-4049-B0D1-2905881C54F5}"/>
              </a:ext>
            </a:extLst>
          </p:cNvPr>
          <p:cNvGrpSpPr/>
          <p:nvPr/>
        </p:nvGrpSpPr>
        <p:grpSpPr>
          <a:xfrm>
            <a:off x="8628505" y="3246073"/>
            <a:ext cx="371660" cy="384796"/>
            <a:chOff x="4004130" y="1993983"/>
            <a:chExt cx="371660" cy="38479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BF2E267-BB6A-4EF5-A4B3-FF5BCB1FC53F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2F045CD-BAAC-414A-87E4-023B0204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910589-9021-42F1-804D-42A12D5C7024}"/>
              </a:ext>
            </a:extLst>
          </p:cNvPr>
          <p:cNvCxnSpPr>
            <a:cxnSpLocks/>
          </p:cNvCxnSpPr>
          <p:nvPr/>
        </p:nvCxnSpPr>
        <p:spPr>
          <a:xfrm>
            <a:off x="6350844" y="2361065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DA75B97-1BA0-4364-A8C6-C7A2C4658439}"/>
              </a:ext>
            </a:extLst>
          </p:cNvPr>
          <p:cNvCxnSpPr>
            <a:cxnSpLocks/>
          </p:cNvCxnSpPr>
          <p:nvPr/>
        </p:nvCxnSpPr>
        <p:spPr>
          <a:xfrm>
            <a:off x="6327246" y="3139779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C42DB2B-1A46-4336-BA5E-E32DBDF75FF0}"/>
              </a:ext>
            </a:extLst>
          </p:cNvPr>
          <p:cNvCxnSpPr>
            <a:cxnSpLocks/>
          </p:cNvCxnSpPr>
          <p:nvPr/>
        </p:nvCxnSpPr>
        <p:spPr>
          <a:xfrm flipV="1">
            <a:off x="7216310" y="1749045"/>
            <a:ext cx="0" cy="1908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783977C-BFDE-44EA-BEE1-7ED94407E865}"/>
              </a:ext>
            </a:extLst>
          </p:cNvPr>
          <p:cNvCxnSpPr>
            <a:cxnSpLocks/>
          </p:cNvCxnSpPr>
          <p:nvPr/>
        </p:nvCxnSpPr>
        <p:spPr>
          <a:xfrm flipV="1">
            <a:off x="8254596" y="1734182"/>
            <a:ext cx="0" cy="1908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50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A606-7E57-4B0B-A2F2-65911BFF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5" y="1337126"/>
            <a:ext cx="7127763" cy="39368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0C9BC3-C711-4F9A-825E-2DD43D68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16" y="4312459"/>
            <a:ext cx="495300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92C5C1-8EF0-489E-A64C-266EEB788E43}"/>
              </a:ext>
            </a:extLst>
          </p:cNvPr>
          <p:cNvSpPr/>
          <p:nvPr/>
        </p:nvSpPr>
        <p:spPr>
          <a:xfrm>
            <a:off x="5840360" y="4312459"/>
            <a:ext cx="495299" cy="554540"/>
          </a:xfrm>
          <a:prstGeom prst="rect">
            <a:avLst/>
          </a:prstGeom>
          <a:solidFill>
            <a:srgbClr val="008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93360-57D7-4B3E-A9EC-AC18B4921A75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키보드 방향키로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Z</a:t>
            </a:r>
            <a:r>
              <a:rPr lang="ko-KR" altLang="en-US" dirty="0"/>
              <a:t>키 공격</a:t>
            </a:r>
            <a:r>
              <a:rPr lang="en-US" altLang="ko-KR" dirty="0"/>
              <a:t>, A(1</a:t>
            </a:r>
            <a:r>
              <a:rPr lang="ko-KR" altLang="en-US" dirty="0"/>
              <a:t>번 스킬</a:t>
            </a:r>
            <a:r>
              <a:rPr lang="en-US" altLang="ko-KR" dirty="0"/>
              <a:t>), S(2</a:t>
            </a:r>
            <a:r>
              <a:rPr lang="ko-KR" altLang="en-US" dirty="0"/>
              <a:t>번 스킬</a:t>
            </a:r>
            <a:r>
              <a:rPr lang="en-US" altLang="ko-KR" dirty="0"/>
              <a:t>), X(3</a:t>
            </a:r>
            <a:r>
              <a:rPr lang="ko-KR" altLang="en-US" dirty="0"/>
              <a:t>번 스킬</a:t>
            </a:r>
            <a:r>
              <a:rPr lang="en-US" altLang="ko-KR" dirty="0"/>
              <a:t>), C(4</a:t>
            </a:r>
            <a:r>
              <a:rPr lang="ko-KR" altLang="en-US" dirty="0"/>
              <a:t>번 스킬</a:t>
            </a:r>
            <a:r>
              <a:rPr lang="en-US" altLang="ko-KR" dirty="0"/>
              <a:t>) </a:t>
            </a:r>
            <a:r>
              <a:rPr lang="ko-KR" altLang="en-US" dirty="0"/>
              <a:t>스페이스</a:t>
            </a:r>
            <a:r>
              <a:rPr lang="en-US" altLang="ko-KR" dirty="0"/>
              <a:t>(</a:t>
            </a:r>
            <a:r>
              <a:rPr lang="ko-KR" altLang="en-US" dirty="0"/>
              <a:t>점프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맵 </a:t>
            </a:r>
            <a:r>
              <a:rPr lang="en-US" altLang="ko-KR" dirty="0"/>
              <a:t>1</a:t>
            </a:r>
            <a:r>
              <a:rPr lang="ko-KR" altLang="en-US" dirty="0"/>
              <a:t>개는 </a:t>
            </a:r>
            <a:r>
              <a:rPr lang="ko-KR" altLang="en-US" dirty="0" err="1"/>
              <a:t>방개념</a:t>
            </a:r>
            <a:r>
              <a:rPr lang="en-US" altLang="ko-KR" dirty="0"/>
              <a:t>(EX. </a:t>
            </a:r>
            <a:r>
              <a:rPr lang="ko-KR" altLang="en-US" dirty="0" err="1"/>
              <a:t>던전앤파이터</a:t>
            </a:r>
            <a:r>
              <a:rPr lang="en-US" altLang="ko-KR" dirty="0"/>
              <a:t>) (</a:t>
            </a:r>
            <a:r>
              <a:rPr lang="ko-KR" altLang="en-US" dirty="0"/>
              <a:t>다음 방으로 </a:t>
            </a:r>
            <a:r>
              <a:rPr lang="ko-KR" altLang="en-US" dirty="0" err="1"/>
              <a:t>넘어갈때</a:t>
            </a:r>
            <a:r>
              <a:rPr lang="ko-KR" altLang="en-US" dirty="0"/>
              <a:t>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  <a:r>
              <a:rPr lang="en-US" altLang="ko-KR" dirty="0"/>
              <a:t>,</a:t>
            </a:r>
            <a:r>
              <a:rPr lang="ko-KR" altLang="en-US" dirty="0"/>
              <a:t>아웃</a:t>
            </a:r>
            <a:r>
              <a:rPr lang="en-US" altLang="ko-KR" dirty="0"/>
              <a:t>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7A5E52-A806-4150-9383-9281A61375A2}"/>
              </a:ext>
            </a:extLst>
          </p:cNvPr>
          <p:cNvCxnSpPr>
            <a:cxnSpLocks/>
          </p:cNvCxnSpPr>
          <p:nvPr/>
        </p:nvCxnSpPr>
        <p:spPr>
          <a:xfrm flipV="1">
            <a:off x="8418040" y="2017579"/>
            <a:ext cx="1174311" cy="609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8FAC63-6945-4E72-A490-A88B76CC6791}"/>
              </a:ext>
            </a:extLst>
          </p:cNvPr>
          <p:cNvSpPr txBox="1"/>
          <p:nvPr/>
        </p:nvSpPr>
        <p:spPr>
          <a:xfrm>
            <a:off x="9679273" y="1852735"/>
            <a:ext cx="2150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카메라 시점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캐릭터가 중앙이며 캐릭터를 따라 다님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7314D0-EA6A-499B-9590-6D18BF19C1B2}"/>
              </a:ext>
            </a:extLst>
          </p:cNvPr>
          <p:cNvSpPr/>
          <p:nvPr/>
        </p:nvSpPr>
        <p:spPr>
          <a:xfrm>
            <a:off x="2100170" y="5129427"/>
            <a:ext cx="6796057" cy="14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E34329-5AED-42C9-A926-4073E13377E6}"/>
              </a:ext>
            </a:extLst>
          </p:cNvPr>
          <p:cNvCxnSpPr>
            <a:cxnSpLocks/>
          </p:cNvCxnSpPr>
          <p:nvPr/>
        </p:nvCxnSpPr>
        <p:spPr>
          <a:xfrm flipV="1">
            <a:off x="8760705" y="4893484"/>
            <a:ext cx="831646" cy="322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955C4-4391-4B70-8604-9E4BF6076A79}"/>
              </a:ext>
            </a:extLst>
          </p:cNvPr>
          <p:cNvSpPr txBox="1"/>
          <p:nvPr/>
        </p:nvSpPr>
        <p:spPr>
          <a:xfrm>
            <a:off x="9580557" y="4744706"/>
            <a:ext cx="2150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경험치 통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회색 빈 통에 노란색 게이지가 채워지는 형식</a:t>
            </a:r>
            <a:endParaRPr lang="en-US" altLang="ko-KR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A5FBE-8782-4EE9-8E5A-088079AD8DEB}"/>
              </a:ext>
            </a:extLst>
          </p:cNvPr>
          <p:cNvSpPr/>
          <p:nvPr/>
        </p:nvSpPr>
        <p:spPr>
          <a:xfrm>
            <a:off x="2100170" y="5129426"/>
            <a:ext cx="1965469" cy="1445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7C300F-EC27-412E-8852-3168A4FC9D56}"/>
              </a:ext>
            </a:extLst>
          </p:cNvPr>
          <p:cNvSpPr/>
          <p:nvPr/>
        </p:nvSpPr>
        <p:spPr>
          <a:xfrm>
            <a:off x="2191306" y="1641445"/>
            <a:ext cx="419345" cy="5202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3D7D2A-9C29-4BA8-98D2-E5BBE88C0300}"/>
              </a:ext>
            </a:extLst>
          </p:cNvPr>
          <p:cNvCxnSpPr>
            <a:cxnSpLocks/>
          </p:cNvCxnSpPr>
          <p:nvPr/>
        </p:nvCxnSpPr>
        <p:spPr>
          <a:xfrm flipH="1" flipV="1">
            <a:off x="1312782" y="1780436"/>
            <a:ext cx="1082695" cy="75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6F28AB-A849-4F11-957D-61E800915454}"/>
              </a:ext>
            </a:extLst>
          </p:cNvPr>
          <p:cNvSpPr txBox="1"/>
          <p:nvPr/>
        </p:nvSpPr>
        <p:spPr>
          <a:xfrm>
            <a:off x="-38602" y="1687477"/>
            <a:ext cx="1522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일러스트</a:t>
            </a:r>
            <a:endParaRPr lang="en-US" altLang="ko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010809-B081-438B-B0B5-CF8D5D8B809F}"/>
              </a:ext>
            </a:extLst>
          </p:cNvPr>
          <p:cNvCxnSpPr>
            <a:cxnSpLocks/>
          </p:cNvCxnSpPr>
          <p:nvPr/>
        </p:nvCxnSpPr>
        <p:spPr>
          <a:xfrm flipV="1">
            <a:off x="3846358" y="777138"/>
            <a:ext cx="317752" cy="96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30DCEA-FDB6-4AD7-A859-F457AE9D6B59}"/>
              </a:ext>
            </a:extLst>
          </p:cNvPr>
          <p:cNvSpPr txBox="1"/>
          <p:nvPr/>
        </p:nvSpPr>
        <p:spPr>
          <a:xfrm>
            <a:off x="4164110" y="588101"/>
            <a:ext cx="2081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HP/MP</a:t>
            </a:r>
          </a:p>
          <a:p>
            <a:endParaRPr lang="en-US" altLang="ko-KR" sz="1100" dirty="0"/>
          </a:p>
          <a:p>
            <a:r>
              <a:rPr lang="en-US" altLang="ko-KR" sz="800" dirty="0"/>
              <a:t>- HP</a:t>
            </a:r>
            <a:r>
              <a:rPr lang="ko-KR" altLang="en-US" sz="800" dirty="0"/>
              <a:t>가 상단 </a:t>
            </a:r>
            <a:r>
              <a:rPr lang="en-US" altLang="ko-KR" sz="800" dirty="0"/>
              <a:t>MP</a:t>
            </a:r>
            <a:r>
              <a:rPr lang="ko-KR" altLang="en-US" sz="800" dirty="0"/>
              <a:t>가 하단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04D832-8627-4CE9-A03D-B7B777C5A0C1}"/>
              </a:ext>
            </a:extLst>
          </p:cNvPr>
          <p:cNvSpPr/>
          <p:nvPr/>
        </p:nvSpPr>
        <p:spPr>
          <a:xfrm>
            <a:off x="2615818" y="2041772"/>
            <a:ext cx="1481955" cy="258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CFDF9A-7682-4E6B-BCF3-EFA4918B872A}"/>
              </a:ext>
            </a:extLst>
          </p:cNvPr>
          <p:cNvCxnSpPr>
            <a:cxnSpLocks/>
          </p:cNvCxnSpPr>
          <p:nvPr/>
        </p:nvCxnSpPr>
        <p:spPr>
          <a:xfrm flipH="1">
            <a:off x="552678" y="2213767"/>
            <a:ext cx="2081386" cy="48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BCBC6C-A478-4268-8083-CA728C368811}"/>
              </a:ext>
            </a:extLst>
          </p:cNvPr>
          <p:cNvSpPr txBox="1"/>
          <p:nvPr/>
        </p:nvSpPr>
        <p:spPr>
          <a:xfrm>
            <a:off x="33535" y="2751892"/>
            <a:ext cx="1855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사용 가능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사용 가능 액티브 스킬을 보여줌</a:t>
            </a:r>
            <a:endParaRPr lang="en-US" altLang="ko-KR" sz="8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스킬</a:t>
            </a:r>
            <a:r>
              <a:rPr lang="en-US" altLang="ko-KR" sz="800" dirty="0"/>
              <a:t>lv. 1 </a:t>
            </a:r>
            <a:r>
              <a:rPr lang="ko-KR" altLang="en-US" sz="800" dirty="0"/>
              <a:t>이상의 스킬들만 보여줌</a:t>
            </a:r>
            <a:r>
              <a:rPr lang="en-US" altLang="ko-KR" sz="800" dirty="0"/>
              <a:t>)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0D9778-E358-416D-9568-C3695184A4DA}"/>
              </a:ext>
            </a:extLst>
          </p:cNvPr>
          <p:cNvGrpSpPr/>
          <p:nvPr/>
        </p:nvGrpSpPr>
        <p:grpSpPr>
          <a:xfrm>
            <a:off x="2191306" y="1641444"/>
            <a:ext cx="1887947" cy="603871"/>
            <a:chOff x="2191306" y="1641444"/>
            <a:chExt cx="1887947" cy="60387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2E747C6-9625-4BD2-AAB3-0C7FF669ECEA}"/>
                </a:ext>
              </a:extLst>
            </p:cNvPr>
            <p:cNvSpPr/>
            <p:nvPr/>
          </p:nvSpPr>
          <p:spPr>
            <a:xfrm>
              <a:off x="2429892" y="1708138"/>
              <a:ext cx="1645920" cy="14459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2077/2077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8763395-BEF2-4527-B4F4-F1499065E6EB}"/>
                </a:ext>
              </a:extLst>
            </p:cNvPr>
            <p:cNvSpPr/>
            <p:nvPr/>
          </p:nvSpPr>
          <p:spPr>
            <a:xfrm>
              <a:off x="2433333" y="1847129"/>
              <a:ext cx="1645920" cy="14459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300/300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F6DDDF4-0E2A-46C6-9DF1-E7E23DFC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1306" y="1641444"/>
              <a:ext cx="408343" cy="52025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9687F0C-F2C8-4969-9D24-6711D792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9167" y="2088679"/>
              <a:ext cx="162524" cy="15663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F7C27F4-8EDB-41F4-96EB-BC91D082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3789" y="2083484"/>
              <a:ext cx="158384" cy="156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시스템 추가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2021.012.27</a:t>
            </a:r>
          </a:p>
        </p:txBody>
      </p:sp>
    </p:spTree>
    <p:extLst>
      <p:ext uri="{BB962C8B-B14F-4D97-AF65-F5344CB8AC3E}">
        <p14:creationId xmlns:p14="http://schemas.microsoft.com/office/powerpoint/2010/main" val="4027438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피격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A606-7E57-4B0B-A2F2-65911BFF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5" y="1337126"/>
            <a:ext cx="7127763" cy="39368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0C9BC3-C711-4F9A-825E-2DD43D68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92" y="4312459"/>
            <a:ext cx="495300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92C5C1-8EF0-489E-A64C-266EEB788E43}"/>
              </a:ext>
            </a:extLst>
          </p:cNvPr>
          <p:cNvSpPr/>
          <p:nvPr/>
        </p:nvSpPr>
        <p:spPr>
          <a:xfrm>
            <a:off x="5840360" y="4312459"/>
            <a:ext cx="495299" cy="554540"/>
          </a:xfrm>
          <a:prstGeom prst="rect">
            <a:avLst/>
          </a:prstGeom>
          <a:solidFill>
            <a:srgbClr val="008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93360-57D7-4B3E-A9EC-AC18B4921A75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피격시</a:t>
            </a:r>
            <a:r>
              <a:rPr lang="ko-KR" altLang="en-US" dirty="0"/>
              <a:t> 무적 </a:t>
            </a:r>
            <a:r>
              <a:rPr lang="ko-KR" altLang="en-US" dirty="0" err="1"/>
              <a:t>시간동안에도</a:t>
            </a:r>
            <a:r>
              <a:rPr lang="ko-KR" altLang="en-US" dirty="0"/>
              <a:t> 캐릭터 조작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7577B-3561-4828-B931-217FB2AF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92" y="4545879"/>
            <a:ext cx="380216" cy="3476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0EC4AD7-8B96-4EA5-A70F-F9E232DF08D5}"/>
              </a:ext>
            </a:extLst>
          </p:cNvPr>
          <p:cNvSpPr/>
          <p:nvPr/>
        </p:nvSpPr>
        <p:spPr>
          <a:xfrm>
            <a:off x="4932677" y="4187425"/>
            <a:ext cx="1350829" cy="8827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DEC20D-0BD2-487C-A693-9698ADB25BC0}"/>
              </a:ext>
            </a:extLst>
          </p:cNvPr>
          <p:cNvSpPr/>
          <p:nvPr/>
        </p:nvSpPr>
        <p:spPr>
          <a:xfrm>
            <a:off x="2429892" y="1708138"/>
            <a:ext cx="1645920" cy="144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289E56-EC0C-4FC0-B308-2830E70476F6}"/>
              </a:ext>
            </a:extLst>
          </p:cNvPr>
          <p:cNvSpPr/>
          <p:nvPr/>
        </p:nvSpPr>
        <p:spPr>
          <a:xfrm>
            <a:off x="2433333" y="1847129"/>
            <a:ext cx="1645920" cy="14459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300/300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DDBD4A-9A15-486D-A41F-65CB85334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167" y="2088679"/>
            <a:ext cx="162524" cy="15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BCCF40-9CB2-4228-BDD3-4BF8550D1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789" y="2083484"/>
            <a:ext cx="158384" cy="1564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B4CAE-F051-4CFA-9EA9-288922A72C37}"/>
              </a:ext>
            </a:extLst>
          </p:cNvPr>
          <p:cNvSpPr/>
          <p:nvPr/>
        </p:nvSpPr>
        <p:spPr>
          <a:xfrm>
            <a:off x="2100170" y="5129427"/>
            <a:ext cx="6796057" cy="14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FE4F9-C99C-46EF-BA59-E87C6682CAC9}"/>
              </a:ext>
            </a:extLst>
          </p:cNvPr>
          <p:cNvSpPr/>
          <p:nvPr/>
        </p:nvSpPr>
        <p:spPr>
          <a:xfrm>
            <a:off x="2100170" y="5129426"/>
            <a:ext cx="1965469" cy="1445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B4A900-ED02-47D9-AB51-FA72ED59B194}"/>
              </a:ext>
            </a:extLst>
          </p:cNvPr>
          <p:cNvCxnSpPr>
            <a:cxnSpLocks/>
          </p:cNvCxnSpPr>
          <p:nvPr/>
        </p:nvCxnSpPr>
        <p:spPr>
          <a:xfrm flipV="1">
            <a:off x="5983817" y="3423635"/>
            <a:ext cx="600093" cy="1034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5752E7-BC63-49AA-9256-113593C312C3}"/>
              </a:ext>
            </a:extLst>
          </p:cNvPr>
          <p:cNvSpPr txBox="1"/>
          <p:nvPr/>
        </p:nvSpPr>
        <p:spPr>
          <a:xfrm>
            <a:off x="6548266" y="3235506"/>
            <a:ext cx="3011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몹에</a:t>
            </a:r>
            <a:r>
              <a:rPr lang="ko-KR" altLang="en-US" sz="1100" dirty="0"/>
              <a:t> 피격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캐릭터는 </a:t>
            </a:r>
            <a:r>
              <a:rPr lang="en-US" altLang="ko-KR" sz="800" dirty="0"/>
              <a:t>0.5</a:t>
            </a:r>
            <a:r>
              <a:rPr lang="ko-KR" altLang="en-US" sz="800" dirty="0"/>
              <a:t>초간 무적이 되면서 뒤로 밀려남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이때 캐릭터는 깜박거림</a:t>
            </a:r>
            <a:r>
              <a:rPr lang="en-US" altLang="ko-KR" sz="800" dirty="0"/>
              <a:t>(ex.</a:t>
            </a:r>
            <a:r>
              <a:rPr lang="ko-KR" altLang="en-US" sz="800" dirty="0"/>
              <a:t>메이플 피격 시</a:t>
            </a:r>
            <a:r>
              <a:rPr lang="en-US" altLang="ko-KR" sz="800" dirty="0"/>
              <a:t>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B54A6E-7D39-43BC-AE51-48BF62146527}"/>
              </a:ext>
            </a:extLst>
          </p:cNvPr>
          <p:cNvSpPr/>
          <p:nvPr/>
        </p:nvSpPr>
        <p:spPr>
          <a:xfrm>
            <a:off x="2429761" y="1714430"/>
            <a:ext cx="1385365" cy="14459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1D264-EA45-4896-8B3C-EA772FCDA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306" y="1641444"/>
            <a:ext cx="408343" cy="520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34E871-5778-43DE-B170-7EAB2893FDCF}"/>
              </a:ext>
            </a:extLst>
          </p:cNvPr>
          <p:cNvSpPr txBox="1"/>
          <p:nvPr/>
        </p:nvSpPr>
        <p:spPr>
          <a:xfrm>
            <a:off x="2770274" y="1677157"/>
            <a:ext cx="112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1900/2077</a:t>
            </a:r>
            <a:endParaRPr lang="ko-KR" altLang="en-US" sz="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A7EED7-6E90-4C9B-8AE6-756AE7BF0074}"/>
              </a:ext>
            </a:extLst>
          </p:cNvPr>
          <p:cNvCxnSpPr>
            <a:cxnSpLocks/>
          </p:cNvCxnSpPr>
          <p:nvPr/>
        </p:nvCxnSpPr>
        <p:spPr>
          <a:xfrm flipV="1">
            <a:off x="3865478" y="798083"/>
            <a:ext cx="610528" cy="100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0A4D1B-ED68-40A4-8F1A-C83EA22CCCC0}"/>
              </a:ext>
            </a:extLst>
          </p:cNvPr>
          <p:cNvSpPr txBox="1"/>
          <p:nvPr/>
        </p:nvSpPr>
        <p:spPr>
          <a:xfrm>
            <a:off x="4476006" y="554262"/>
            <a:ext cx="3011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 HP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피격 데미지에 맞게 </a:t>
            </a:r>
            <a:r>
              <a:rPr lang="en-US" altLang="ko-KR" sz="800" dirty="0"/>
              <a:t>HP</a:t>
            </a:r>
            <a:r>
              <a:rPr lang="ko-KR" altLang="en-US" sz="800" dirty="0"/>
              <a:t>가 </a:t>
            </a:r>
            <a:r>
              <a:rPr lang="ko-KR" altLang="en-US" sz="800" dirty="0" err="1"/>
              <a:t>줄어듬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HP</a:t>
            </a:r>
            <a:r>
              <a:rPr lang="ko-KR" altLang="en-US" sz="800" dirty="0"/>
              <a:t>가 </a:t>
            </a:r>
            <a:r>
              <a:rPr lang="en-US" altLang="ko-KR" sz="800" dirty="0"/>
              <a:t>0</a:t>
            </a:r>
            <a:r>
              <a:rPr lang="ko-KR" altLang="en-US" sz="800" dirty="0"/>
              <a:t>이 되면 </a:t>
            </a:r>
            <a:r>
              <a:rPr lang="en-US" altLang="ko-KR" sz="800" dirty="0"/>
              <a:t>DEAD</a:t>
            </a:r>
            <a:r>
              <a:rPr lang="ko-KR" altLang="en-US" sz="800" dirty="0" err="1"/>
              <a:t>씬으로</a:t>
            </a:r>
            <a:r>
              <a:rPr lang="ko-KR" altLang="en-US" sz="800" dirty="0"/>
              <a:t> 이동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854904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26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타격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A606-7E57-4B0B-A2F2-65911BFF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5" y="1337126"/>
            <a:ext cx="7127763" cy="39368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0C9BC3-C711-4F9A-825E-2DD43D68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92" y="4312459"/>
            <a:ext cx="495300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92C5C1-8EF0-489E-A64C-266EEB788E43}"/>
              </a:ext>
            </a:extLst>
          </p:cNvPr>
          <p:cNvSpPr/>
          <p:nvPr/>
        </p:nvSpPr>
        <p:spPr>
          <a:xfrm>
            <a:off x="5840360" y="4312459"/>
            <a:ext cx="495299" cy="554540"/>
          </a:xfrm>
          <a:prstGeom prst="rect">
            <a:avLst/>
          </a:prstGeom>
          <a:solidFill>
            <a:srgbClr val="008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7577B-3561-4828-B931-217FB2AF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92" y="4545879"/>
            <a:ext cx="380216" cy="3476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0EC4AD7-8B96-4EA5-A70F-F9E232DF08D5}"/>
              </a:ext>
            </a:extLst>
          </p:cNvPr>
          <p:cNvSpPr/>
          <p:nvPr/>
        </p:nvSpPr>
        <p:spPr>
          <a:xfrm>
            <a:off x="4932677" y="4187425"/>
            <a:ext cx="1350829" cy="8827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DEC20D-0BD2-487C-A693-9698ADB25BC0}"/>
              </a:ext>
            </a:extLst>
          </p:cNvPr>
          <p:cNvSpPr/>
          <p:nvPr/>
        </p:nvSpPr>
        <p:spPr>
          <a:xfrm>
            <a:off x="2429892" y="1708138"/>
            <a:ext cx="1645920" cy="144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289E56-EC0C-4FC0-B308-2830E70476F6}"/>
              </a:ext>
            </a:extLst>
          </p:cNvPr>
          <p:cNvSpPr/>
          <p:nvPr/>
        </p:nvSpPr>
        <p:spPr>
          <a:xfrm>
            <a:off x="2433333" y="1847129"/>
            <a:ext cx="1645920" cy="144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DDBD4A-9A15-486D-A41F-65CB85334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167" y="2088679"/>
            <a:ext cx="162524" cy="15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BCCF40-9CB2-4228-BDD3-4BF8550D1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789" y="2083484"/>
            <a:ext cx="158384" cy="1564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B4CAE-F051-4CFA-9EA9-288922A72C37}"/>
              </a:ext>
            </a:extLst>
          </p:cNvPr>
          <p:cNvSpPr/>
          <p:nvPr/>
        </p:nvSpPr>
        <p:spPr>
          <a:xfrm>
            <a:off x="2100170" y="5129427"/>
            <a:ext cx="6796057" cy="14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21%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FE4F9-C99C-46EF-BA59-E87C6682CAC9}"/>
              </a:ext>
            </a:extLst>
          </p:cNvPr>
          <p:cNvSpPr/>
          <p:nvPr/>
        </p:nvSpPr>
        <p:spPr>
          <a:xfrm>
            <a:off x="2100170" y="5129426"/>
            <a:ext cx="2092087" cy="1445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B4A900-ED02-47D9-AB51-FA72ED59B194}"/>
              </a:ext>
            </a:extLst>
          </p:cNvPr>
          <p:cNvCxnSpPr>
            <a:cxnSpLocks/>
          </p:cNvCxnSpPr>
          <p:nvPr/>
        </p:nvCxnSpPr>
        <p:spPr>
          <a:xfrm flipV="1">
            <a:off x="5983817" y="3305575"/>
            <a:ext cx="735548" cy="115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5752E7-BC63-49AA-9256-113593C312C3}"/>
              </a:ext>
            </a:extLst>
          </p:cNvPr>
          <p:cNvSpPr txBox="1"/>
          <p:nvPr/>
        </p:nvSpPr>
        <p:spPr>
          <a:xfrm>
            <a:off x="6655638" y="3125487"/>
            <a:ext cx="22890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타격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</a:t>
            </a:r>
            <a:r>
              <a:rPr lang="en-US" altLang="ko-KR" sz="800" dirty="0"/>
              <a:t>[</a:t>
            </a:r>
            <a:r>
              <a:rPr lang="ko-KR" altLang="en-US" sz="800" dirty="0"/>
              <a:t>평타</a:t>
            </a:r>
            <a:r>
              <a:rPr lang="en-US" altLang="ko-KR" sz="800" dirty="0"/>
              <a:t>]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몹이</a:t>
            </a:r>
            <a:r>
              <a:rPr lang="ko-KR" altLang="en-US" sz="800" dirty="0"/>
              <a:t> </a:t>
            </a:r>
            <a:r>
              <a:rPr lang="ko-KR" altLang="en-US" sz="800" dirty="0" err="1"/>
              <a:t>타격시</a:t>
            </a:r>
            <a:r>
              <a:rPr lang="ko-KR" altLang="en-US" sz="800" dirty="0"/>
              <a:t> 뒤로 밀려남</a:t>
            </a:r>
            <a:r>
              <a:rPr lang="en-US" altLang="ko-KR" sz="800" dirty="0"/>
              <a:t>(</a:t>
            </a:r>
            <a:r>
              <a:rPr lang="ko-KR" altLang="en-US" sz="800" dirty="0"/>
              <a:t>스킬은 밀려나지 않음</a:t>
            </a:r>
            <a:r>
              <a:rPr lang="en-US" altLang="ko-KR" sz="800" dirty="0"/>
              <a:t>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B54A6E-7D39-43BC-AE51-48BF62146527}"/>
              </a:ext>
            </a:extLst>
          </p:cNvPr>
          <p:cNvSpPr/>
          <p:nvPr/>
        </p:nvSpPr>
        <p:spPr>
          <a:xfrm>
            <a:off x="2429761" y="1714430"/>
            <a:ext cx="1385365" cy="14459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4E871-5778-43DE-B170-7EAB2893FDCF}"/>
              </a:ext>
            </a:extLst>
          </p:cNvPr>
          <p:cNvSpPr txBox="1"/>
          <p:nvPr/>
        </p:nvSpPr>
        <p:spPr>
          <a:xfrm>
            <a:off x="2770274" y="1677157"/>
            <a:ext cx="112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1900/2077</a:t>
            </a:r>
            <a:endParaRPr lang="ko-KR" altLang="en-US" sz="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A7EED7-6E90-4C9B-8AE6-756AE7BF0074}"/>
              </a:ext>
            </a:extLst>
          </p:cNvPr>
          <p:cNvCxnSpPr>
            <a:cxnSpLocks/>
          </p:cNvCxnSpPr>
          <p:nvPr/>
        </p:nvCxnSpPr>
        <p:spPr>
          <a:xfrm flipV="1">
            <a:off x="3896388" y="862557"/>
            <a:ext cx="610528" cy="108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0A4D1B-ED68-40A4-8F1A-C83EA22CCCC0}"/>
              </a:ext>
            </a:extLst>
          </p:cNvPr>
          <p:cNvSpPr txBox="1"/>
          <p:nvPr/>
        </p:nvSpPr>
        <p:spPr>
          <a:xfrm>
            <a:off x="4506916" y="600748"/>
            <a:ext cx="3011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 MP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캐릭터가 액티브</a:t>
            </a:r>
            <a:r>
              <a:rPr lang="en-US" altLang="ko-KR" sz="800" dirty="0"/>
              <a:t>[</a:t>
            </a:r>
            <a:r>
              <a:rPr lang="ko-KR" altLang="en-US" sz="800" dirty="0"/>
              <a:t>스킬</a:t>
            </a:r>
            <a:r>
              <a:rPr lang="en-US" altLang="ko-KR" sz="800" dirty="0"/>
              <a:t>]</a:t>
            </a:r>
            <a:r>
              <a:rPr lang="ko-KR" altLang="en-US" sz="800" dirty="0"/>
              <a:t>을 사용했다면 사용한 스킬의 </a:t>
            </a:r>
            <a:r>
              <a:rPr lang="en-US" altLang="ko-KR" sz="800" dirty="0"/>
              <a:t>MP</a:t>
            </a:r>
            <a:r>
              <a:rPr lang="ko-KR" altLang="en-US" sz="800" dirty="0"/>
              <a:t>소모량만큼 감소 후 스킬 발동</a:t>
            </a:r>
            <a:endParaRPr lang="en-US" altLang="ko-KR" sz="8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4495D1-C773-499B-87EC-6C16FFB6832E}"/>
              </a:ext>
            </a:extLst>
          </p:cNvPr>
          <p:cNvCxnSpPr>
            <a:cxnSpLocks/>
          </p:cNvCxnSpPr>
          <p:nvPr/>
        </p:nvCxnSpPr>
        <p:spPr>
          <a:xfrm flipH="1" flipV="1">
            <a:off x="4698737" y="3305575"/>
            <a:ext cx="634173" cy="1160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CF27B4-496E-4856-A0C8-A1E3970E5C8F}"/>
              </a:ext>
            </a:extLst>
          </p:cNvPr>
          <p:cNvSpPr txBox="1"/>
          <p:nvPr/>
        </p:nvSpPr>
        <p:spPr>
          <a:xfrm>
            <a:off x="3896388" y="2578357"/>
            <a:ext cx="2490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공격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공격 분류에 따라 애니메이션 실행 후 공격 범위에 </a:t>
            </a:r>
            <a:r>
              <a:rPr lang="ko-KR" altLang="en-US" sz="800" dirty="0" err="1"/>
              <a:t>몹이</a:t>
            </a:r>
            <a:r>
              <a:rPr lang="ko-KR" altLang="en-US" sz="800" dirty="0"/>
              <a:t> 있다면 타격을 가함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D294512-819C-48B0-ACA6-145F95B1D726}"/>
              </a:ext>
            </a:extLst>
          </p:cNvPr>
          <p:cNvSpPr/>
          <p:nvPr/>
        </p:nvSpPr>
        <p:spPr>
          <a:xfrm>
            <a:off x="2546337" y="1977840"/>
            <a:ext cx="1645920" cy="411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A27445-B2B3-4CBE-9D25-A9C7955563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162424" y="2014164"/>
            <a:ext cx="2289386" cy="151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738D25-6100-4B0E-BB35-EA0D1366210E}"/>
              </a:ext>
            </a:extLst>
          </p:cNvPr>
          <p:cNvSpPr txBox="1"/>
          <p:nvPr/>
        </p:nvSpPr>
        <p:spPr>
          <a:xfrm>
            <a:off x="45680" y="1878909"/>
            <a:ext cx="18430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 </a:t>
            </a:r>
            <a:r>
              <a:rPr lang="ko-KR" altLang="en-US" sz="1100" dirty="0"/>
              <a:t>스킬 </a:t>
            </a:r>
            <a:r>
              <a:rPr lang="ko-KR" altLang="en-US" sz="1100" dirty="0" err="1"/>
              <a:t>쿨타임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스킬 발동과 함께 </a:t>
            </a:r>
            <a:r>
              <a:rPr lang="ko-KR" altLang="en-US" sz="800" dirty="0" err="1"/>
              <a:t>쿨타임</a:t>
            </a:r>
            <a:r>
              <a:rPr lang="ko-KR" altLang="en-US" sz="800" dirty="0"/>
              <a:t> 실시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쿨타임</a:t>
            </a:r>
            <a:r>
              <a:rPr lang="ko-KR" altLang="en-US" sz="800" dirty="0"/>
              <a:t> 애니메이션 실행</a:t>
            </a:r>
            <a:endParaRPr lang="en-US" altLang="ko-KR" sz="8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시계방향으로 </a:t>
            </a:r>
            <a:r>
              <a:rPr lang="ko-KR" altLang="en-US" sz="800" dirty="0" err="1"/>
              <a:t>밝아짐</a:t>
            </a:r>
            <a:r>
              <a:rPr lang="en-US" altLang="ko-KR" sz="8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D292F-048E-46CC-9CD9-B6F7CFD3D440}"/>
              </a:ext>
            </a:extLst>
          </p:cNvPr>
          <p:cNvSpPr/>
          <p:nvPr/>
        </p:nvSpPr>
        <p:spPr>
          <a:xfrm>
            <a:off x="3451810" y="2083484"/>
            <a:ext cx="158384" cy="165292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04A68E-166B-40E0-8F23-2BF80BC58F7E}"/>
              </a:ext>
            </a:extLst>
          </p:cNvPr>
          <p:cNvCxnSpPr>
            <a:cxnSpLocks/>
          </p:cNvCxnSpPr>
          <p:nvPr/>
        </p:nvCxnSpPr>
        <p:spPr>
          <a:xfrm flipV="1">
            <a:off x="8606354" y="4940390"/>
            <a:ext cx="1377096" cy="27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47F4FB-0DF9-4258-B14A-31CAB450C353}"/>
              </a:ext>
            </a:extLst>
          </p:cNvPr>
          <p:cNvSpPr txBox="1"/>
          <p:nvPr/>
        </p:nvSpPr>
        <p:spPr>
          <a:xfrm>
            <a:off x="9958735" y="4740281"/>
            <a:ext cx="2289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처치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처치한 </a:t>
            </a:r>
            <a:r>
              <a:rPr lang="ko-KR" altLang="en-US" sz="800" dirty="0" err="1"/>
              <a:t>몹의</a:t>
            </a:r>
            <a:r>
              <a:rPr lang="ko-KR" altLang="en-US" sz="800" dirty="0"/>
              <a:t> 획득 </a:t>
            </a:r>
            <a:r>
              <a:rPr lang="en-US" altLang="ko-KR" sz="800" dirty="0"/>
              <a:t>EXP</a:t>
            </a:r>
            <a:r>
              <a:rPr lang="ko-KR" altLang="en-US" sz="800" dirty="0"/>
              <a:t>만큼의 경험치 획득</a:t>
            </a:r>
            <a:endParaRPr lang="en-US" altLang="ko-KR" sz="8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DC3037-68B5-413B-A138-6A1182D8A689}"/>
              </a:ext>
            </a:extLst>
          </p:cNvPr>
          <p:cNvSpPr/>
          <p:nvPr/>
        </p:nvSpPr>
        <p:spPr>
          <a:xfrm>
            <a:off x="2425059" y="1852439"/>
            <a:ext cx="1552591" cy="14459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1D264-EA45-4896-8B3C-EA772FCDA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306" y="1641444"/>
            <a:ext cx="408343" cy="52025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2B7D58-30C6-4BBC-B62C-6CD11996B12B}"/>
              </a:ext>
            </a:extLst>
          </p:cNvPr>
          <p:cNvSpPr txBox="1"/>
          <p:nvPr/>
        </p:nvSpPr>
        <p:spPr>
          <a:xfrm>
            <a:off x="2936041" y="1810712"/>
            <a:ext cx="88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280</a:t>
            </a:r>
            <a:r>
              <a:rPr lang="en-US" altLang="ko-KR" sz="800" dirty="0">
                <a:solidFill>
                  <a:schemeClr val="tx1"/>
                </a:solidFill>
              </a:rPr>
              <a:t>/300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3067</Words>
  <Application>Microsoft Office PowerPoint</Application>
  <PresentationFormat>와이드스크린</PresentationFormat>
  <Paragraphs>868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 호성</cp:lastModifiedBy>
  <cp:revision>326</cp:revision>
  <dcterms:created xsi:type="dcterms:W3CDTF">2021-04-29T01:12:11Z</dcterms:created>
  <dcterms:modified xsi:type="dcterms:W3CDTF">2021-12-27T13:17:31Z</dcterms:modified>
</cp:coreProperties>
</file>