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67"/>
  </p:notesMasterIdLst>
  <p:sldIdLst>
    <p:sldId id="256" r:id="rId3"/>
    <p:sldId id="354" r:id="rId4"/>
    <p:sldId id="355" r:id="rId5"/>
    <p:sldId id="356" r:id="rId6"/>
    <p:sldId id="357" r:id="rId7"/>
    <p:sldId id="358" r:id="rId8"/>
    <p:sldId id="359" r:id="rId9"/>
    <p:sldId id="360" r:id="rId10"/>
    <p:sldId id="361" r:id="rId11"/>
    <p:sldId id="362" r:id="rId12"/>
    <p:sldId id="363" r:id="rId13"/>
    <p:sldId id="364" r:id="rId14"/>
    <p:sldId id="365" r:id="rId15"/>
    <p:sldId id="257" r:id="rId16"/>
    <p:sldId id="299" r:id="rId17"/>
    <p:sldId id="304" r:id="rId18"/>
    <p:sldId id="366" r:id="rId19"/>
    <p:sldId id="305" r:id="rId20"/>
    <p:sldId id="300" r:id="rId21"/>
    <p:sldId id="307" r:id="rId22"/>
    <p:sldId id="301" r:id="rId23"/>
    <p:sldId id="302" r:id="rId24"/>
    <p:sldId id="306" r:id="rId25"/>
    <p:sldId id="310" r:id="rId26"/>
    <p:sldId id="308" r:id="rId27"/>
    <p:sldId id="311" r:id="rId28"/>
    <p:sldId id="314" r:id="rId29"/>
    <p:sldId id="343" r:id="rId30"/>
    <p:sldId id="312" r:id="rId31"/>
    <p:sldId id="315" r:id="rId32"/>
    <p:sldId id="342" r:id="rId33"/>
    <p:sldId id="316" r:id="rId34"/>
    <p:sldId id="340" r:id="rId35"/>
    <p:sldId id="317" r:id="rId36"/>
    <p:sldId id="318" r:id="rId37"/>
    <p:sldId id="346" r:id="rId38"/>
    <p:sldId id="344" r:id="rId39"/>
    <p:sldId id="345" r:id="rId40"/>
    <p:sldId id="319" r:id="rId41"/>
    <p:sldId id="320" r:id="rId42"/>
    <p:sldId id="321" r:id="rId43"/>
    <p:sldId id="322" r:id="rId44"/>
    <p:sldId id="323" r:id="rId45"/>
    <p:sldId id="324" r:id="rId46"/>
    <p:sldId id="325" r:id="rId47"/>
    <p:sldId id="327" r:id="rId48"/>
    <p:sldId id="328" r:id="rId49"/>
    <p:sldId id="329" r:id="rId50"/>
    <p:sldId id="330" r:id="rId51"/>
    <p:sldId id="331" r:id="rId52"/>
    <p:sldId id="332" r:id="rId53"/>
    <p:sldId id="333" r:id="rId54"/>
    <p:sldId id="348" r:id="rId55"/>
    <p:sldId id="349" r:id="rId56"/>
    <p:sldId id="351" r:id="rId57"/>
    <p:sldId id="350" r:id="rId58"/>
    <p:sldId id="347" r:id="rId59"/>
    <p:sldId id="334" r:id="rId60"/>
    <p:sldId id="335" r:id="rId61"/>
    <p:sldId id="336" r:id="rId62"/>
    <p:sldId id="338" r:id="rId63"/>
    <p:sldId id="339" r:id="rId64"/>
    <p:sldId id="337" r:id="rId65"/>
    <p:sldId id="26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A3384A-7661-4132-B95F-FD0EE98CD8D7}" type="datetimeFigureOut">
              <a:rPr lang="en-US" smtClean="0"/>
              <a:pPr/>
              <a:t>2/15/2024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F79BE9-5928-4B80-A78B-D4467FD154C2}" type="slidenum">
              <a:rPr lang="en-US" smtClean="0"/>
              <a:pPr/>
              <a:t>‹#›</a:t>
            </a:fld>
            <a:endParaRPr lang="en-US"/>
          </a:p>
        </p:txBody>
      </p:sp>
    </p:spTree>
    <p:extLst>
      <p:ext uri="{BB962C8B-B14F-4D97-AF65-F5344CB8AC3E}">
        <p14:creationId xmlns:p14="http://schemas.microsoft.com/office/powerpoint/2010/main" val="305439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F79BE9-5928-4B80-A78B-D4467FD154C2}" type="slidenum">
              <a:rPr lang="en-US" smtClean="0"/>
              <a:pPr/>
              <a:t>16</a:t>
            </a:fld>
            <a:endParaRPr lang="en-US"/>
          </a:p>
        </p:txBody>
      </p:sp>
    </p:spTree>
    <p:extLst>
      <p:ext uri="{BB962C8B-B14F-4D97-AF65-F5344CB8AC3E}">
        <p14:creationId xmlns:p14="http://schemas.microsoft.com/office/powerpoint/2010/main" val="3321152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F79BE9-5928-4B80-A78B-D4467FD154C2}" type="slidenum">
              <a:rPr lang="en-US" smtClean="0"/>
              <a:pPr/>
              <a:t>17</a:t>
            </a:fld>
            <a:endParaRPr lang="en-US"/>
          </a:p>
        </p:txBody>
      </p:sp>
    </p:spTree>
    <p:extLst>
      <p:ext uri="{BB962C8B-B14F-4D97-AF65-F5344CB8AC3E}">
        <p14:creationId xmlns:p14="http://schemas.microsoft.com/office/powerpoint/2010/main" val="332115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FBA5A1C-9615-4636-8DA5-38F2FE2C71AC}" type="datetime1">
              <a:rPr lang="en-US" smtClean="0"/>
              <a:t>2/15/2024</a:t>
            </a:fld>
            <a:endParaRPr lang="en-US"/>
          </a:p>
        </p:txBody>
      </p:sp>
      <p:sp>
        <p:nvSpPr>
          <p:cNvPr id="17" name="Footer Placeholder 16"/>
          <p:cNvSpPr>
            <a:spLocks noGrp="1"/>
          </p:cNvSpPr>
          <p:nvPr>
            <p:ph type="ftr" sz="quarter" idx="11"/>
          </p:nvPr>
        </p:nvSpPr>
        <p:spPr/>
        <p:txBody>
          <a:bodyPr/>
          <a:lstStyle/>
          <a:p>
            <a:r>
              <a:rPr lang="en-US"/>
              <a:t>8086 MICROPROCESSOR</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E1F11C-3986-4FBC-8193-9EFCC054F751}" type="datetime1">
              <a:rPr lang="en-US" smtClean="0"/>
              <a:t>2/15/2024</a:t>
            </a:fld>
            <a:endParaRPr lang="en-US"/>
          </a:p>
        </p:txBody>
      </p:sp>
      <p:sp>
        <p:nvSpPr>
          <p:cNvPr id="5" name="Footer Placeholder 4"/>
          <p:cNvSpPr>
            <a:spLocks noGrp="1"/>
          </p:cNvSpPr>
          <p:nvPr>
            <p:ph type="ftr" sz="quarter" idx="11"/>
          </p:nvPr>
        </p:nvSpPr>
        <p:spPr/>
        <p:txBody>
          <a:bodyPr/>
          <a:lstStyle/>
          <a:p>
            <a:r>
              <a:rPr lang="en-US"/>
              <a:t>8086 MICROPROCESSOR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19CFBFD-6174-4C1F-8EA8-58C112253A6E}" type="datetime1">
              <a:rPr lang="en-US" smtClean="0"/>
              <a:t>2/15/2024</a:t>
            </a:fld>
            <a:endParaRPr lang="en-US"/>
          </a:p>
        </p:txBody>
      </p:sp>
      <p:sp>
        <p:nvSpPr>
          <p:cNvPr id="5" name="Footer Placeholder 4"/>
          <p:cNvSpPr>
            <a:spLocks noGrp="1"/>
          </p:cNvSpPr>
          <p:nvPr>
            <p:ph type="ftr" sz="quarter" idx="11"/>
          </p:nvPr>
        </p:nvSpPr>
        <p:spPr/>
        <p:txBody>
          <a:bodyPr/>
          <a:lstStyle/>
          <a:p>
            <a:r>
              <a:rPr lang="en-US"/>
              <a:t>8086 MICROPROCESSOR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34163C24-CA52-4EB6-BA4D-DD29C938BE55}" type="datetime1">
              <a:rPr lang="en-US" smtClean="0">
                <a:solidFill>
                  <a:srgbClr val="696464"/>
                </a:solidFill>
              </a:rPr>
              <a:pPr/>
              <a:t>2/15/2024</a:t>
            </a:fld>
            <a:endParaRPr lang="en-US">
              <a:solidFill>
                <a:srgbClr val="696464"/>
              </a:solidFill>
            </a:endParaRPr>
          </a:p>
        </p:txBody>
      </p:sp>
      <p:sp>
        <p:nvSpPr>
          <p:cNvPr id="17" name="Footer Placeholder 16"/>
          <p:cNvSpPr>
            <a:spLocks noGrp="1"/>
          </p:cNvSpPr>
          <p:nvPr>
            <p:ph type="ftr" sz="quarter" idx="11"/>
          </p:nvPr>
        </p:nvSpPr>
        <p:spPr/>
        <p:txBody>
          <a:bodyPr/>
          <a:lstStyle/>
          <a:p>
            <a:r>
              <a:rPr lang="en-US">
                <a:solidFill>
                  <a:srgbClr val="696464"/>
                </a:solidFill>
              </a:rPr>
              <a:t>LECTURE 0</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60106261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E87BA74-0A76-41E1-B2D4-5645F74AA8DC}" type="datetime1">
              <a:rPr lang="en-US" smtClean="0">
                <a:solidFill>
                  <a:srgbClr val="696464"/>
                </a:solidFill>
              </a:rPr>
              <a:pPr/>
              <a:t>2/15/2024</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LECTURE 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22469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07B5931-5CBA-4B8B-8DB2-743F52035CEE}" type="datetime1">
              <a:rPr lang="en-US" smtClean="0">
                <a:solidFill>
                  <a:srgbClr val="696464"/>
                </a:solidFill>
              </a:rPr>
              <a:pPr/>
              <a:t>2/15/2024</a:t>
            </a:fld>
            <a:endParaRPr lang="en-US">
              <a:solidFill>
                <a:srgbClr val="696464"/>
              </a:solidFill>
            </a:endParaRPr>
          </a:p>
        </p:txBody>
      </p:sp>
      <p:sp>
        <p:nvSpPr>
          <p:cNvPr id="5" name="Footer Placeholder 4"/>
          <p:cNvSpPr>
            <a:spLocks noGrp="1"/>
          </p:cNvSpPr>
          <p:nvPr>
            <p:ph type="ftr" sz="quarter" idx="11"/>
          </p:nvPr>
        </p:nvSpPr>
        <p:spPr>
          <a:xfrm>
            <a:off x="800100" y="6172200"/>
            <a:ext cx="4000500" cy="457200"/>
          </a:xfrm>
        </p:spPr>
        <p:txBody>
          <a:bodyPr/>
          <a:lstStyle/>
          <a:p>
            <a:r>
              <a:rPr lang="en-US">
                <a:solidFill>
                  <a:srgbClr val="696464"/>
                </a:solidFill>
              </a:rPr>
              <a:t>LECTURE 0</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689038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E0E2ACB-0993-4048-8896-B68AFFB4F641}" type="datetime1">
              <a:rPr lang="en-US" smtClean="0">
                <a:solidFill>
                  <a:srgbClr val="696464"/>
                </a:solidFill>
              </a:rPr>
              <a:pPr/>
              <a:t>2/15/2024</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solidFill>
                  <a:srgbClr val="696464"/>
                </a:solidFill>
              </a:rPr>
              <a:t>LECTURE 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202382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0C22A2B-F39C-4746-B7D6-D6115D1200D3}" type="datetime1">
              <a:rPr lang="en-US" smtClean="0">
                <a:solidFill>
                  <a:srgbClr val="696464"/>
                </a:solidFill>
              </a:rPr>
              <a:pPr/>
              <a:t>2/15/2024</a:t>
            </a:fld>
            <a:endParaRPr lang="en-US">
              <a:solidFill>
                <a:srgbClr val="696464"/>
              </a:solidFill>
            </a:endParaRPr>
          </a:p>
        </p:txBody>
      </p:sp>
      <p:sp>
        <p:nvSpPr>
          <p:cNvPr id="8" name="Footer Placeholder 7"/>
          <p:cNvSpPr>
            <a:spLocks noGrp="1"/>
          </p:cNvSpPr>
          <p:nvPr>
            <p:ph type="ftr" sz="quarter" idx="11"/>
          </p:nvPr>
        </p:nvSpPr>
        <p:spPr/>
        <p:txBody>
          <a:bodyPr/>
          <a:lstStyle/>
          <a:p>
            <a:r>
              <a:rPr lang="en-US">
                <a:solidFill>
                  <a:srgbClr val="696464"/>
                </a:solidFill>
              </a:rPr>
              <a:t>LECTURE 0</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427991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E1A9FB4-754C-4D05-AA69-9E5D74E48CCF}" type="datetime1">
              <a:rPr lang="en-US" smtClean="0">
                <a:solidFill>
                  <a:srgbClr val="696464"/>
                </a:solidFill>
              </a:rPr>
              <a:pPr/>
              <a:t>2/15/2024</a:t>
            </a:fld>
            <a:endParaRPr lang="en-US">
              <a:solidFill>
                <a:srgbClr val="696464"/>
              </a:solidFill>
            </a:endParaRPr>
          </a:p>
        </p:txBody>
      </p:sp>
      <p:sp>
        <p:nvSpPr>
          <p:cNvPr id="4" name="Footer Placeholder 3"/>
          <p:cNvSpPr>
            <a:spLocks noGrp="1"/>
          </p:cNvSpPr>
          <p:nvPr>
            <p:ph type="ftr" sz="quarter" idx="11"/>
          </p:nvPr>
        </p:nvSpPr>
        <p:spPr/>
        <p:txBody>
          <a:bodyPr/>
          <a:lstStyle/>
          <a:p>
            <a:r>
              <a:rPr lang="en-US">
                <a:solidFill>
                  <a:srgbClr val="696464"/>
                </a:solidFill>
              </a:rPr>
              <a:t>LECTURE 0</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0441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4E8F8-C011-4E9F-B472-2A9EA2446431}" type="datetime1">
              <a:rPr lang="en-US" smtClean="0">
                <a:solidFill>
                  <a:srgbClr val="696464"/>
                </a:solidFill>
              </a:rPr>
              <a:pPr/>
              <a:t>2/15/2024</a:t>
            </a:fld>
            <a:endParaRPr lang="en-US">
              <a:solidFill>
                <a:srgbClr val="696464"/>
              </a:solidFill>
            </a:endParaRPr>
          </a:p>
        </p:txBody>
      </p:sp>
      <p:sp>
        <p:nvSpPr>
          <p:cNvPr id="3" name="Footer Placeholder 2"/>
          <p:cNvSpPr>
            <a:spLocks noGrp="1"/>
          </p:cNvSpPr>
          <p:nvPr>
            <p:ph type="ftr" sz="quarter" idx="11"/>
          </p:nvPr>
        </p:nvSpPr>
        <p:spPr/>
        <p:txBody>
          <a:bodyPr/>
          <a:lstStyle/>
          <a:p>
            <a:r>
              <a:rPr lang="en-US">
                <a:solidFill>
                  <a:srgbClr val="696464"/>
                </a:solidFill>
              </a:rPr>
              <a:t>LECTURE 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0603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7C20133-E56C-41A8-846B-3FD70FC80FDC}" type="datetime1">
              <a:rPr lang="en-US" smtClean="0">
                <a:solidFill>
                  <a:srgbClr val="696464"/>
                </a:solidFill>
              </a:rPr>
              <a:pPr/>
              <a:t>2/15/2024</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solidFill>
                  <a:srgbClr val="696464"/>
                </a:solidFill>
              </a:rPr>
              <a:t>LECTURE 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21901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3BA74C3-FC88-477E-ADC8-AA5F061251EC}" type="datetime1">
              <a:rPr lang="en-US" smtClean="0"/>
              <a:t>2/15/2024</a:t>
            </a:fld>
            <a:endParaRPr lang="en-US"/>
          </a:p>
        </p:txBody>
      </p:sp>
      <p:sp>
        <p:nvSpPr>
          <p:cNvPr id="5" name="Footer Placeholder 4"/>
          <p:cNvSpPr>
            <a:spLocks noGrp="1"/>
          </p:cNvSpPr>
          <p:nvPr>
            <p:ph type="ftr" sz="quarter" idx="11"/>
          </p:nvPr>
        </p:nvSpPr>
        <p:spPr/>
        <p:txBody>
          <a:bodyPr/>
          <a:lstStyle/>
          <a:p>
            <a:r>
              <a:rPr lang="en-US"/>
              <a:t>8086 MICROPROCESSOR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61AF4CA-790F-47E1-BFC0-C2001E19654A}" type="datetime1">
              <a:rPr lang="en-US" smtClean="0">
                <a:solidFill>
                  <a:srgbClr val="696464"/>
                </a:solidFill>
              </a:rPr>
              <a:pPr/>
              <a:t>2/15/2024</a:t>
            </a:fld>
            <a:endParaRPr lang="en-US">
              <a:solidFill>
                <a:srgbClr val="696464"/>
              </a:solidFill>
            </a:endParaRPr>
          </a:p>
        </p:txBody>
      </p:sp>
      <p:sp>
        <p:nvSpPr>
          <p:cNvPr id="6" name="Footer Placeholder 5"/>
          <p:cNvSpPr>
            <a:spLocks noGrp="1"/>
          </p:cNvSpPr>
          <p:nvPr>
            <p:ph type="ftr" sz="quarter" idx="11"/>
          </p:nvPr>
        </p:nvSpPr>
        <p:spPr>
          <a:xfrm>
            <a:off x="914400" y="6172200"/>
            <a:ext cx="3886200" cy="457200"/>
          </a:xfrm>
        </p:spPr>
        <p:txBody>
          <a:bodyPr/>
          <a:lstStyle/>
          <a:p>
            <a:r>
              <a:rPr lang="en-US">
                <a:solidFill>
                  <a:srgbClr val="696464"/>
                </a:solidFill>
              </a:rPr>
              <a:t>LECTURE 0</a:t>
            </a:r>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747093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FF4B0A-8B4B-4A7A-AA33-AA8F4723BEF7}" type="datetime1">
              <a:rPr lang="en-US" smtClean="0">
                <a:solidFill>
                  <a:srgbClr val="696464"/>
                </a:solidFill>
              </a:rPr>
              <a:pPr/>
              <a:t>2/15/2024</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LECTURE 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4175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CACE51-BDAE-4025-A869-F831FE49F7DF}" type="datetime1">
              <a:rPr lang="en-US" smtClean="0">
                <a:solidFill>
                  <a:srgbClr val="696464"/>
                </a:solidFill>
              </a:rPr>
              <a:pPr/>
              <a:t>2/15/2024</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LECTURE 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1747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CC3E76E-EA12-4520-AA8C-C4F724077198}" type="datetime1">
              <a:rPr lang="en-US" smtClean="0"/>
              <a:t>2/15/2024</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8086 MICROPROCESSOR</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B0F5905-6238-46C9-B7A9-E4E86E545E6D}" type="datetime1">
              <a:rPr lang="en-US" smtClean="0"/>
              <a:t>2/15/2024</a:t>
            </a:fld>
            <a:endParaRPr lang="en-US"/>
          </a:p>
        </p:txBody>
      </p:sp>
      <p:sp>
        <p:nvSpPr>
          <p:cNvPr id="6" name="Footer Placeholder 5"/>
          <p:cNvSpPr>
            <a:spLocks noGrp="1"/>
          </p:cNvSpPr>
          <p:nvPr>
            <p:ph type="ftr" sz="quarter" idx="11"/>
          </p:nvPr>
        </p:nvSpPr>
        <p:spPr/>
        <p:txBody>
          <a:bodyPr/>
          <a:lstStyle/>
          <a:p>
            <a:r>
              <a:rPr lang="en-US"/>
              <a:t>8086 MICROPROCESSOR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100EBD9-A341-449C-BFE4-581B53E4A776}" type="datetime1">
              <a:rPr lang="en-US" smtClean="0"/>
              <a:t>2/15/2024</a:t>
            </a:fld>
            <a:endParaRPr lang="en-US"/>
          </a:p>
        </p:txBody>
      </p:sp>
      <p:sp>
        <p:nvSpPr>
          <p:cNvPr id="8" name="Footer Placeholder 7"/>
          <p:cNvSpPr>
            <a:spLocks noGrp="1"/>
          </p:cNvSpPr>
          <p:nvPr>
            <p:ph type="ftr" sz="quarter" idx="11"/>
          </p:nvPr>
        </p:nvSpPr>
        <p:spPr/>
        <p:txBody>
          <a:bodyPr/>
          <a:lstStyle/>
          <a:p>
            <a:r>
              <a:rPr lang="en-US"/>
              <a:t>8086 MICROPROCESSOR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B793D05-F0CD-4BEF-A851-7F1D99BEA0A1}"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95009-0E30-4D12-A773-4963C52CB635}" type="datetime1">
              <a:rPr lang="en-US" smtClean="0"/>
              <a:t>2/15/2024</a:t>
            </a:fld>
            <a:endParaRPr lang="en-US"/>
          </a:p>
        </p:txBody>
      </p:sp>
      <p:sp>
        <p:nvSpPr>
          <p:cNvPr id="3" name="Footer Placeholder 2"/>
          <p:cNvSpPr>
            <a:spLocks noGrp="1"/>
          </p:cNvSpPr>
          <p:nvPr>
            <p:ph type="ftr" sz="quarter" idx="11"/>
          </p:nvPr>
        </p:nvSpPr>
        <p:spPr/>
        <p:txBody>
          <a:bodyPr/>
          <a:lstStyle/>
          <a:p>
            <a:r>
              <a:rPr lang="en-US"/>
              <a:t>8086 MICROPROCESSOR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4FF04F4-915E-4785-9860-235FD39B8DB2}" type="datetime1">
              <a:rPr lang="en-US" smtClean="0"/>
              <a:t>2/15/2024</a:t>
            </a:fld>
            <a:endParaRPr lang="en-US"/>
          </a:p>
        </p:txBody>
      </p:sp>
      <p:sp>
        <p:nvSpPr>
          <p:cNvPr id="6" name="Footer Placeholder 5"/>
          <p:cNvSpPr>
            <a:spLocks noGrp="1"/>
          </p:cNvSpPr>
          <p:nvPr>
            <p:ph type="ftr" sz="quarter" idx="11"/>
          </p:nvPr>
        </p:nvSpPr>
        <p:spPr/>
        <p:txBody>
          <a:bodyPr/>
          <a:lstStyle/>
          <a:p>
            <a:r>
              <a:rPr lang="en-US"/>
              <a:t>8086 MICROPROCESSOR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861C19F-510D-4BDB-905C-D3D3A517947D}" type="datetime1">
              <a:rPr lang="en-US" smtClean="0"/>
              <a:t>2/15/2024</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8086 MICROPROCESSOR</a:t>
            </a:r>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43BB6C5-BAFC-479E-A10F-5BA678134E86}" type="datetime1">
              <a:rPr lang="en-US" smtClean="0"/>
              <a:t>2/15/2024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8086 MICROPROCESSOR</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1A7A54C-59ED-4E1C-BFC5-A3DB6102074A}" type="datetime1">
              <a:rPr lang="en-US" smtClean="0">
                <a:solidFill>
                  <a:srgbClr val="696464"/>
                </a:solidFill>
              </a:rPr>
              <a:pPr/>
              <a:t>2/15/2024</a:t>
            </a:fld>
            <a:endParaRPr lang="en-US">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solidFill>
                  <a:srgbClr val="696464"/>
                </a:solidFill>
              </a:rPr>
              <a:t>LECTURE 0</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11802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114800"/>
            <a:ext cx="6400800" cy="1524000"/>
          </a:xfrm>
        </p:spPr>
        <p:txBody>
          <a:bodyPr>
            <a:normAutofit fontScale="77500" lnSpcReduction="20000"/>
          </a:bodyPr>
          <a:lstStyle/>
          <a:p>
            <a:r>
              <a:rPr lang="en-US" sz="3600" b="1" dirty="0"/>
              <a:t>EET 2211</a:t>
            </a:r>
          </a:p>
          <a:p>
            <a:r>
              <a:rPr lang="en-US" sz="3600" b="1" dirty="0"/>
              <a:t>4</a:t>
            </a:r>
            <a:r>
              <a:rPr lang="en-US" sz="3600" b="1" baseline="30000" dirty="0"/>
              <a:t>TH</a:t>
            </a:r>
            <a:r>
              <a:rPr lang="en-US" sz="3600" b="1" dirty="0"/>
              <a:t> SEMESTER – CSE &amp; CSIT</a:t>
            </a:r>
          </a:p>
          <a:p>
            <a:r>
              <a:rPr lang="en-US" sz="3600" b="1" dirty="0"/>
              <a:t>OVERVIEW OF 8086 MICROPROCESSOR</a:t>
            </a:r>
          </a:p>
          <a:p>
            <a:endParaRPr lang="en-US" sz="3600" b="1" dirty="0"/>
          </a:p>
        </p:txBody>
      </p:sp>
      <p:sp>
        <p:nvSpPr>
          <p:cNvPr id="2" name="Title 1"/>
          <p:cNvSpPr>
            <a:spLocks noGrp="1"/>
          </p:cNvSpPr>
          <p:nvPr>
            <p:ph type="ctrTitle"/>
          </p:nvPr>
        </p:nvSpPr>
        <p:spPr>
          <a:xfrm>
            <a:off x="685800" y="1219201"/>
            <a:ext cx="7772400" cy="2285999"/>
          </a:xfrm>
        </p:spPr>
        <p:txBody>
          <a:bodyPr>
            <a:normAutofit/>
          </a:bodyPr>
          <a:lstStyle/>
          <a:p>
            <a:r>
              <a:rPr lang="en-US" sz="4400" dirty="0"/>
              <a:t>COMPUTER ORGANIZATION AND ARCHITECTURE (COA)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1112838"/>
          </a:xfrm>
        </p:spPr>
        <p:txBody>
          <a:bodyPr>
            <a:normAutofit fontScale="90000"/>
          </a:bodyPr>
          <a:lstStyle/>
          <a:p>
            <a:pPr lvl="0" algn="ctr"/>
            <a:r>
              <a:rPr lang="en-US" dirty="0">
                <a:solidFill>
                  <a:srgbClr val="101010"/>
                </a:solidFill>
                <a:latin typeface="Times New Roman" pitchFamily="18" charset="0"/>
                <a:cs typeface="Times New Roman" pitchFamily="18" charset="0"/>
              </a:rPr>
              <a:t>Differences between Computer Architecture And Computer Organization</a:t>
            </a:r>
            <a:endParaRPr lang="en-IN"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7E87BA74-0A76-41E1-B2D4-5645F74AA8DC}" type="datetime1">
              <a:rPr lang="en-US" smtClean="0">
                <a:solidFill>
                  <a:srgbClr val="696464"/>
                </a:solidFill>
              </a:rPr>
              <a:pPr/>
              <a:t>2/15/2024</a:t>
            </a:fld>
            <a:endParaRPr lang="en-US">
              <a:solidFill>
                <a:srgbClr val="696464"/>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15803305"/>
              </p:ext>
            </p:extLst>
          </p:nvPr>
        </p:nvGraphicFramePr>
        <p:xfrm>
          <a:off x="914400" y="1636713"/>
          <a:ext cx="7467600" cy="4230687"/>
        </p:xfrm>
        <a:graphic>
          <a:graphicData uri="http://schemas.openxmlformats.org/drawingml/2006/table">
            <a:tbl>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417882">
                <a:tc>
                  <a:txBody>
                    <a:bodyPr/>
                    <a:lstStyle/>
                    <a:p>
                      <a:pPr algn="l" fontAlgn="ctr"/>
                      <a:r>
                        <a:rPr lang="en-IN" sz="1400" b="1" dirty="0">
                          <a:solidFill>
                            <a:srgbClr val="484848"/>
                          </a:solidFill>
                          <a:effectLst/>
                          <a:latin typeface="Times New Roman" pitchFamily="18" charset="0"/>
                          <a:cs typeface="Times New Roman" pitchFamily="18" charset="0"/>
                        </a:rPr>
                        <a:t>COMPUTER ORGANIZATION</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ctr"/>
                      <a:r>
                        <a:rPr lang="en-IN" sz="1400" b="1">
                          <a:solidFill>
                            <a:srgbClr val="484848"/>
                          </a:solidFill>
                          <a:effectLst/>
                          <a:latin typeface="Times New Roman" pitchFamily="18" charset="0"/>
                          <a:cs typeface="Times New Roman" pitchFamily="18" charset="0"/>
                        </a:rPr>
                        <a:t>COMPUTER ARCHITECTURE</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320953">
                <a:tc>
                  <a:txBody>
                    <a:bodyPr/>
                    <a:lstStyle/>
                    <a:p>
                      <a:pPr algn="l" fontAlgn="ctr"/>
                      <a:r>
                        <a:rPr lang="en-US" sz="1400" b="1" dirty="0">
                          <a:solidFill>
                            <a:srgbClr val="484848"/>
                          </a:solidFill>
                          <a:effectLst/>
                          <a:latin typeface="Times New Roman" pitchFamily="18" charset="0"/>
                          <a:cs typeface="Times New Roman" pitchFamily="18" charset="0"/>
                        </a:rPr>
                        <a:t>1. Computer organization is concerned with the way hardware component are connected together to form a computer system.</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ctr"/>
                      <a:r>
                        <a:rPr lang="en-US" sz="1400" b="1">
                          <a:solidFill>
                            <a:srgbClr val="484848"/>
                          </a:solidFill>
                          <a:effectLst/>
                          <a:latin typeface="Times New Roman" pitchFamily="18" charset="0"/>
                          <a:cs typeface="Times New Roman" pitchFamily="18" charset="0"/>
                        </a:rPr>
                        <a:t>1.Computer Architecture is concerned with the structure and behaviour of the computer system as seen by the user.</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19930">
                <a:tc>
                  <a:txBody>
                    <a:bodyPr/>
                    <a:lstStyle/>
                    <a:p>
                      <a:pPr algn="l" fontAlgn="ctr"/>
                      <a:r>
                        <a:rPr lang="en-US" sz="1400" b="1">
                          <a:solidFill>
                            <a:srgbClr val="484848"/>
                          </a:solidFill>
                          <a:effectLst/>
                          <a:latin typeface="Times New Roman" pitchFamily="18" charset="0"/>
                          <a:cs typeface="Times New Roman" pitchFamily="18" charset="0"/>
                        </a:rPr>
                        <a:t>2. While designing a computer system, an organisation is decided after the architecture.</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ctr"/>
                      <a:r>
                        <a:rPr lang="en-US" sz="1400" b="1">
                          <a:solidFill>
                            <a:srgbClr val="484848"/>
                          </a:solidFill>
                          <a:effectLst/>
                          <a:latin typeface="Times New Roman" pitchFamily="18" charset="0"/>
                          <a:cs typeface="Times New Roman" pitchFamily="18" charset="0"/>
                        </a:rPr>
                        <a:t>2. While designing computer system, architecture is decided first.</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53016">
                <a:tc>
                  <a:txBody>
                    <a:bodyPr/>
                    <a:lstStyle/>
                    <a:p>
                      <a:pPr algn="l" fontAlgn="ctr"/>
                      <a:r>
                        <a:rPr lang="en-US" sz="1400" b="1">
                          <a:solidFill>
                            <a:srgbClr val="484848"/>
                          </a:solidFill>
                          <a:effectLst/>
                          <a:latin typeface="Times New Roman" pitchFamily="18" charset="0"/>
                          <a:cs typeface="Times New Roman" pitchFamily="18" charset="0"/>
                        </a:rPr>
                        <a:t>3. It involve physical units such as circuit design, adders,signals,peripherals etc.</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ctr"/>
                      <a:r>
                        <a:rPr lang="en-US" sz="1400" b="1">
                          <a:solidFill>
                            <a:srgbClr val="484848"/>
                          </a:solidFill>
                          <a:effectLst/>
                          <a:latin typeface="Times New Roman" pitchFamily="18" charset="0"/>
                          <a:cs typeface="Times New Roman" pitchFamily="18" charset="0"/>
                        </a:rPr>
                        <a:t>3. It involves logical components such as Instruction Set, Addressing Modes etc.</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18906">
                <a:tc>
                  <a:txBody>
                    <a:bodyPr/>
                    <a:lstStyle/>
                    <a:p>
                      <a:pPr algn="l" fontAlgn="ctr"/>
                      <a:r>
                        <a:rPr lang="en-US" sz="1400" b="1">
                          <a:solidFill>
                            <a:srgbClr val="484848"/>
                          </a:solidFill>
                          <a:effectLst/>
                          <a:latin typeface="Times New Roman" pitchFamily="18" charset="0"/>
                          <a:cs typeface="Times New Roman" pitchFamily="18" charset="0"/>
                        </a:rPr>
                        <a:t>4. It describes how computer system works.</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ctr"/>
                      <a:r>
                        <a:rPr lang="en-US" sz="1400" b="1" dirty="0">
                          <a:solidFill>
                            <a:srgbClr val="484848"/>
                          </a:solidFill>
                          <a:effectLst/>
                          <a:latin typeface="Times New Roman" pitchFamily="18" charset="0"/>
                          <a:cs typeface="Times New Roman" pitchFamily="18" charset="0"/>
                        </a:rPr>
                        <a:t>4. It describes how computer system designed.</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8" name="Rectangle 1"/>
          <p:cNvSpPr>
            <a:spLocks noChangeArrowheads="1"/>
          </p:cNvSpPr>
          <p:nvPr/>
        </p:nvSpPr>
        <p:spPr bwMode="auto">
          <a:xfrm>
            <a:off x="3351213" y="1323682"/>
            <a:ext cx="184731" cy="62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38403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87BA74-0A76-41E1-B2D4-5645F74AA8DC}" type="datetime1">
              <a:rPr lang="en-US" smtClean="0">
                <a:solidFill>
                  <a:srgbClr val="696464"/>
                </a:solidFill>
              </a:rPr>
              <a:pPr/>
              <a:t>2/15/2024</a:t>
            </a:fld>
            <a:endParaRPr lang="en-US">
              <a:solidFill>
                <a:srgbClr val="696464"/>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802544688"/>
              </p:ext>
            </p:extLst>
          </p:nvPr>
        </p:nvGraphicFramePr>
        <p:xfrm>
          <a:off x="685800" y="1676401"/>
          <a:ext cx="7772400" cy="4170118"/>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750327">
                <a:tc>
                  <a:txBody>
                    <a:bodyPr/>
                    <a:lstStyle/>
                    <a:p>
                      <a:pPr algn="l" fontAlgn="ctr"/>
                      <a:r>
                        <a:rPr lang="en-US" sz="1400" b="1" dirty="0">
                          <a:solidFill>
                            <a:srgbClr val="484848"/>
                          </a:solidFill>
                          <a:effectLst/>
                          <a:latin typeface="Times New Roman" pitchFamily="18" charset="0"/>
                          <a:cs typeface="Times New Roman" pitchFamily="18" charset="0"/>
                        </a:rPr>
                        <a:t>5. It deals with the components of a computer and the interconnection of components.</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ctr"/>
                      <a:r>
                        <a:rPr lang="en-US" sz="1400" b="1">
                          <a:solidFill>
                            <a:srgbClr val="484848"/>
                          </a:solidFill>
                          <a:effectLst/>
                          <a:latin typeface="Times New Roman" pitchFamily="18" charset="0"/>
                          <a:cs typeface="Times New Roman" pitchFamily="18" charset="0"/>
                        </a:rPr>
                        <a:t>5. It acts as a interface between hardware and software.</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28874">
                <a:tc>
                  <a:txBody>
                    <a:bodyPr/>
                    <a:lstStyle/>
                    <a:p>
                      <a:pPr algn="l" fontAlgn="ctr"/>
                      <a:r>
                        <a:rPr lang="en-US" sz="1400" b="1" dirty="0">
                          <a:solidFill>
                            <a:srgbClr val="484848"/>
                          </a:solidFill>
                          <a:effectLst/>
                          <a:latin typeface="Times New Roman" pitchFamily="18" charset="0"/>
                          <a:cs typeface="Times New Roman" pitchFamily="18" charset="0"/>
                        </a:rPr>
                        <a:t>6. Computer Organization deals with low-level design issues.</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ctr"/>
                      <a:r>
                        <a:rPr lang="en-US" sz="1400" b="1">
                          <a:solidFill>
                            <a:srgbClr val="484848"/>
                          </a:solidFill>
                          <a:effectLst/>
                          <a:latin typeface="Times New Roman" pitchFamily="18" charset="0"/>
                          <a:cs typeface="Times New Roman" pitchFamily="18" charset="0"/>
                        </a:rPr>
                        <a:t>6. Computer architecture deals with high-level design issues.</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53968">
                <a:tc>
                  <a:txBody>
                    <a:bodyPr/>
                    <a:lstStyle/>
                    <a:p>
                      <a:pPr algn="l" fontAlgn="ctr"/>
                      <a:r>
                        <a:rPr lang="en-US" sz="1400" b="1" dirty="0">
                          <a:solidFill>
                            <a:srgbClr val="484848"/>
                          </a:solidFill>
                          <a:effectLst/>
                          <a:latin typeface="Times New Roman" pitchFamily="18" charset="0"/>
                          <a:cs typeface="Times New Roman" pitchFamily="18" charset="0"/>
                        </a:rPr>
                        <a:t>7. </a:t>
                      </a:r>
                      <a:r>
                        <a:rPr lang="en-US" sz="1400" b="1">
                          <a:solidFill>
                            <a:srgbClr val="484848"/>
                          </a:solidFill>
                          <a:effectLst/>
                          <a:latin typeface="Times New Roman" pitchFamily="18" charset="0"/>
                          <a:cs typeface="Times New Roman" pitchFamily="18" charset="0"/>
                        </a:rPr>
                        <a:t>Computer Organization </a:t>
                      </a:r>
                      <a:r>
                        <a:rPr lang="en-US" sz="1400" b="1" dirty="0">
                          <a:solidFill>
                            <a:srgbClr val="484848"/>
                          </a:solidFill>
                          <a:effectLst/>
                          <a:latin typeface="Times New Roman" pitchFamily="18" charset="0"/>
                          <a:cs typeface="Times New Roman" pitchFamily="18" charset="0"/>
                        </a:rPr>
                        <a:t>defines the physical aspects of the computer system.</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ctr"/>
                      <a:r>
                        <a:rPr lang="en-US" sz="1400" b="1">
                          <a:solidFill>
                            <a:srgbClr val="484848"/>
                          </a:solidFill>
                          <a:effectLst/>
                          <a:latin typeface="Times New Roman" pitchFamily="18" charset="0"/>
                          <a:cs typeface="Times New Roman" pitchFamily="18" charset="0"/>
                        </a:rPr>
                        <a:t>7.Computer architecture defines the logical aspects of computer system.</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50327">
                <a:tc>
                  <a:txBody>
                    <a:bodyPr/>
                    <a:lstStyle/>
                    <a:p>
                      <a:pPr algn="l" fontAlgn="ctr"/>
                      <a:r>
                        <a:rPr lang="en-US" sz="1400" b="1" dirty="0">
                          <a:solidFill>
                            <a:srgbClr val="484848"/>
                          </a:solidFill>
                          <a:effectLst/>
                          <a:latin typeface="Times New Roman" pitchFamily="18" charset="0"/>
                          <a:cs typeface="Times New Roman" pitchFamily="18" charset="0"/>
                        </a:rPr>
                        <a:t>8. It deals with the organizational structure of the computer  and the various structural relationship.</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ctr"/>
                      <a:r>
                        <a:rPr lang="en-US" sz="1400" b="1" dirty="0">
                          <a:solidFill>
                            <a:srgbClr val="484848"/>
                          </a:solidFill>
                          <a:effectLst/>
                          <a:latin typeface="Times New Roman" pitchFamily="18" charset="0"/>
                          <a:cs typeface="Times New Roman" pitchFamily="18" charset="0"/>
                        </a:rPr>
                        <a:t>8. It deals with the functional behavior of the computer system.</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28874">
                <a:tc>
                  <a:txBody>
                    <a:bodyPr/>
                    <a:lstStyle/>
                    <a:p>
                      <a:pPr algn="l" fontAlgn="ctr"/>
                      <a:r>
                        <a:rPr lang="en-US" sz="1400" b="1">
                          <a:solidFill>
                            <a:srgbClr val="484848"/>
                          </a:solidFill>
                          <a:effectLst/>
                          <a:latin typeface="Times New Roman" pitchFamily="18" charset="0"/>
                          <a:cs typeface="Times New Roman" pitchFamily="18" charset="0"/>
                        </a:rPr>
                        <a:t>9.It is also called micro architecture.</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ctr"/>
                      <a:r>
                        <a:rPr lang="en-US" sz="1400" b="1" dirty="0">
                          <a:solidFill>
                            <a:srgbClr val="484848"/>
                          </a:solidFill>
                          <a:effectLst/>
                          <a:latin typeface="Times New Roman" pitchFamily="18" charset="0"/>
                          <a:cs typeface="Times New Roman" pitchFamily="18" charset="0"/>
                        </a:rPr>
                        <a:t>9. It is also called as instruction set architecture.</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28874">
                <a:tc>
                  <a:txBody>
                    <a:bodyPr/>
                    <a:lstStyle/>
                    <a:p>
                      <a:pPr algn="l" fontAlgn="ctr"/>
                      <a:r>
                        <a:rPr lang="en-US" sz="1400" b="1">
                          <a:solidFill>
                            <a:srgbClr val="484848"/>
                          </a:solidFill>
                          <a:effectLst/>
                          <a:latin typeface="Times New Roman" pitchFamily="18" charset="0"/>
                          <a:cs typeface="Times New Roman" pitchFamily="18" charset="0"/>
                        </a:rPr>
                        <a:t>10. It is transparent from the software programmer.</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ctr"/>
                      <a:r>
                        <a:rPr lang="en-US" sz="1400" b="1" dirty="0">
                          <a:solidFill>
                            <a:srgbClr val="484848"/>
                          </a:solidFill>
                          <a:effectLst/>
                          <a:latin typeface="Times New Roman" pitchFamily="18" charset="0"/>
                          <a:cs typeface="Times New Roman" pitchFamily="18" charset="0"/>
                        </a:rPr>
                        <a:t>10. It is visible to the software programmer.</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28874">
                <a:tc>
                  <a:txBody>
                    <a:bodyPr/>
                    <a:lstStyle/>
                    <a:p>
                      <a:pPr algn="l" fontAlgn="ctr"/>
                      <a:r>
                        <a:rPr lang="en-US" sz="1400" b="1">
                          <a:solidFill>
                            <a:srgbClr val="484848"/>
                          </a:solidFill>
                          <a:effectLst/>
                          <a:latin typeface="Times New Roman" pitchFamily="18" charset="0"/>
                          <a:cs typeface="Times New Roman" pitchFamily="18" charset="0"/>
                        </a:rPr>
                        <a:t>11. How to do?(implementation of the architecture)</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ctr"/>
                      <a:r>
                        <a:rPr lang="en-US" sz="1400" b="1" dirty="0">
                          <a:solidFill>
                            <a:srgbClr val="484848"/>
                          </a:solidFill>
                          <a:effectLst/>
                          <a:latin typeface="Times New Roman" pitchFamily="18" charset="0"/>
                          <a:cs typeface="Times New Roman" pitchFamily="18" charset="0"/>
                        </a:rPr>
                        <a:t>11.What to do? (Instruction Set)</a:t>
                      </a:r>
                    </a:p>
                  </a:txBody>
                  <a:tcPr marL="41413" marR="41413" marT="41413" marB="41413"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8" name="Title 1"/>
          <p:cNvSpPr>
            <a:spLocks noGrp="1"/>
          </p:cNvSpPr>
          <p:nvPr>
            <p:ph type="title"/>
          </p:nvPr>
        </p:nvSpPr>
        <p:spPr>
          <a:xfrm>
            <a:off x="304800" y="304800"/>
            <a:ext cx="8382000" cy="1112838"/>
          </a:xfrm>
        </p:spPr>
        <p:txBody>
          <a:bodyPr>
            <a:normAutofit fontScale="90000"/>
          </a:bodyPr>
          <a:lstStyle/>
          <a:p>
            <a:pPr lvl="0" algn="ctr"/>
            <a:r>
              <a:rPr lang="en-US" dirty="0">
                <a:solidFill>
                  <a:srgbClr val="101010"/>
                </a:solidFill>
                <a:latin typeface="Times New Roman" pitchFamily="18" charset="0"/>
                <a:cs typeface="Times New Roman" pitchFamily="18" charset="0"/>
              </a:rPr>
              <a:t>Differences between Computer Architecture And Computer Organization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7239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87BA74-0A76-41E1-B2D4-5645F74AA8DC}" type="datetime1">
              <a:rPr lang="en-US" smtClean="0">
                <a:solidFill>
                  <a:srgbClr val="696464"/>
                </a:solidFill>
              </a:rPr>
              <a:pPr/>
              <a:t>2/15/2024</a:t>
            </a:fld>
            <a:endParaRPr lang="en-US">
              <a:solidFill>
                <a:srgbClr val="696464"/>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12" y="614473"/>
            <a:ext cx="8084388" cy="5481527"/>
          </a:xfrm>
          <a:prstGeom prst="rect">
            <a:avLst/>
          </a:prstGeom>
        </p:spPr>
      </p:pic>
    </p:spTree>
    <p:extLst>
      <p:ext uri="{BB962C8B-B14F-4D97-AF65-F5344CB8AC3E}">
        <p14:creationId xmlns:p14="http://schemas.microsoft.com/office/powerpoint/2010/main" val="408781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87BA74-0A76-41E1-B2D4-5645F74AA8DC}" type="datetime1">
              <a:rPr lang="en-US" smtClean="0">
                <a:solidFill>
                  <a:srgbClr val="696464"/>
                </a:solidFill>
              </a:rPr>
              <a:pPr/>
              <a:t>2/15/2024</a:t>
            </a:fld>
            <a:endParaRPr lang="en-US">
              <a:solidFill>
                <a:srgbClr val="696464"/>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012" y="1157287"/>
            <a:ext cx="8181975" cy="4543425"/>
          </a:xfrm>
          <a:prstGeom prst="rect">
            <a:avLst/>
          </a:prstGeom>
        </p:spPr>
      </p:pic>
    </p:spTree>
    <p:extLst>
      <p:ext uri="{BB962C8B-B14F-4D97-AF65-F5344CB8AC3E}">
        <p14:creationId xmlns:p14="http://schemas.microsoft.com/office/powerpoint/2010/main" val="303977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FF0000"/>
                </a:solidFill>
              </a:rPr>
              <a:t>OVERVIEW OF 8086 MICROPROCESSOR</a:t>
            </a:r>
          </a:p>
        </p:txBody>
      </p:sp>
      <p:sp>
        <p:nvSpPr>
          <p:cNvPr id="7" name="Date Placeholder 6"/>
          <p:cNvSpPr>
            <a:spLocks noGrp="1"/>
          </p:cNvSpPr>
          <p:nvPr>
            <p:ph type="dt" sz="half" idx="10"/>
          </p:nvPr>
        </p:nvSpPr>
        <p:spPr/>
        <p:txBody>
          <a:bodyPr/>
          <a:lstStyle/>
          <a:p>
            <a:fld id="{08F34B04-B64C-49A1-8E07-CE483234AE89}" type="datetime1">
              <a:rPr lang="en-US" smtClean="0"/>
              <a:t>2/15/2024</a:t>
            </a:fld>
            <a:endParaRPr lang="en-US"/>
          </a:p>
        </p:txBody>
      </p:sp>
      <p:sp>
        <p:nvSpPr>
          <p:cNvPr id="6" name="Footer Placeholder 5"/>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p:cNvSpPr>
            <a:spLocks noGrp="1"/>
          </p:cNvSpPr>
          <p:nvPr>
            <p:ph sz="quarter" idx="1"/>
          </p:nvPr>
        </p:nvSpPr>
        <p:spPr>
          <a:xfrm>
            <a:off x="457200" y="1828800"/>
            <a:ext cx="8229600" cy="4297363"/>
          </a:xfrm>
        </p:spPr>
        <p:txBody>
          <a:bodyPr>
            <a:normAutofit/>
          </a:bodyPr>
          <a:lstStyle/>
          <a:p>
            <a:pPr>
              <a:buNone/>
            </a:pPr>
            <a:r>
              <a:rPr lang="en-US" sz="2400" b="1" dirty="0"/>
              <a:t>TOPICS TO BE COVERED</a:t>
            </a:r>
          </a:p>
          <a:p>
            <a:pPr>
              <a:buNone/>
            </a:pPr>
            <a:endParaRPr lang="en-US" sz="2400" dirty="0"/>
          </a:p>
          <a:p>
            <a:pPr>
              <a:buFont typeface="Wingdings" pitchFamily="2" charset="2"/>
              <a:buChar char="Ø"/>
            </a:pPr>
            <a:r>
              <a:rPr lang="en-US" sz="2400" dirty="0"/>
              <a:t>Register Organization of 8086</a:t>
            </a:r>
          </a:p>
          <a:p>
            <a:pPr>
              <a:buFont typeface="Wingdings" pitchFamily="2" charset="2"/>
              <a:buChar char="Ø"/>
            </a:pPr>
            <a:r>
              <a:rPr lang="en-US" sz="2400" dirty="0"/>
              <a:t>Architecture</a:t>
            </a:r>
          </a:p>
          <a:p>
            <a:pPr>
              <a:buFont typeface="Wingdings" pitchFamily="2" charset="2"/>
              <a:buChar char="Ø"/>
            </a:pPr>
            <a:r>
              <a:rPr lang="en-US" sz="2400" dirty="0"/>
              <a:t>Addressing modes of 8086</a:t>
            </a:r>
          </a:p>
          <a:p>
            <a:pPr>
              <a:buFont typeface="Wingdings" pitchFamily="2" charset="2"/>
              <a:buChar char="Ø"/>
            </a:pPr>
            <a:r>
              <a:rPr lang="en-US" sz="2400" dirty="0"/>
              <a:t>Instruction set of 8086</a:t>
            </a:r>
          </a:p>
          <a:p>
            <a:pPr>
              <a:buFont typeface="Wingdings" pitchFamily="2" charset="2"/>
              <a:buChar char="Ø"/>
            </a:pPr>
            <a:endParaRPr lang="en-US" sz="2400" dirty="0"/>
          </a:p>
          <a:p>
            <a:pPr>
              <a:buNone/>
            </a:pPr>
            <a:endParaRPr lang="en-US" sz="2400" dirty="0"/>
          </a:p>
          <a:p>
            <a:pPr>
              <a:buNone/>
            </a:pPr>
            <a:endParaRPr lang="en-US" sz="2400" dirty="0"/>
          </a:p>
          <a:p>
            <a:pPr>
              <a:buFont typeface="Wingdings" pitchFamily="2" charset="2"/>
              <a:buChar char="Ø"/>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FF0000"/>
                </a:solidFill>
              </a:rPr>
              <a:t>LEARNING OBJECTIVES</a:t>
            </a:r>
          </a:p>
        </p:txBody>
      </p:sp>
      <p:sp>
        <p:nvSpPr>
          <p:cNvPr id="3" name="Date Placeholder 2"/>
          <p:cNvSpPr>
            <a:spLocks noGrp="1"/>
          </p:cNvSpPr>
          <p:nvPr>
            <p:ph type="dt" sz="half" idx="10"/>
          </p:nvPr>
        </p:nvSpPr>
        <p:spPr/>
        <p:txBody>
          <a:bodyPr/>
          <a:lstStyle/>
          <a:p>
            <a:fld id="{3816AEFB-45EE-4890-9E01-EE2EBB1A4805}"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Content Placeholder 5"/>
          <p:cNvSpPr>
            <a:spLocks noGrp="1"/>
          </p:cNvSpPr>
          <p:nvPr>
            <p:ph sz="quarter" idx="1"/>
          </p:nvPr>
        </p:nvSpPr>
        <p:spPr>
          <a:xfrm>
            <a:off x="914400" y="1752600"/>
            <a:ext cx="7772400" cy="4267200"/>
          </a:xfrm>
        </p:spPr>
        <p:txBody>
          <a:bodyPr>
            <a:normAutofit/>
          </a:bodyPr>
          <a:lstStyle/>
          <a:p>
            <a:pPr marL="0" indent="0" algn="just">
              <a:buNone/>
            </a:pPr>
            <a:r>
              <a:rPr lang="en-US" dirty="0"/>
              <a:t>After studying this chapter, you should be able to:</a:t>
            </a:r>
          </a:p>
          <a:p>
            <a:pPr marL="0" indent="0" algn="just">
              <a:buNone/>
            </a:pPr>
            <a:endParaRPr lang="en-US" dirty="0"/>
          </a:p>
          <a:p>
            <a:pPr algn="just">
              <a:buFont typeface="Wingdings" panose="05000000000000000000" pitchFamily="2" charset="2"/>
              <a:buChar char="v"/>
            </a:pPr>
            <a:r>
              <a:rPr lang="en-US" dirty="0"/>
              <a:t>Present an overview of the evolution of computer technology from early digital computers to the latest microprocessors.</a:t>
            </a:r>
          </a:p>
          <a:p>
            <a:pPr algn="just">
              <a:buFont typeface="Wingdings" panose="05000000000000000000" pitchFamily="2" charset="2"/>
              <a:buChar char="v"/>
            </a:pPr>
            <a:r>
              <a:rPr lang="en-US" dirty="0"/>
              <a:t>Present an overview of the evolution of the x86 architecture.</a:t>
            </a:r>
          </a:p>
        </p:txBody>
      </p:sp>
    </p:spTree>
    <p:extLst>
      <p:ext uri="{BB962C8B-B14F-4D97-AF65-F5344CB8AC3E}">
        <p14:creationId xmlns:p14="http://schemas.microsoft.com/office/powerpoint/2010/main" val="554580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pPr algn="ctr"/>
            <a:r>
              <a:rPr lang="en-US" sz="3200" b="1" dirty="0">
                <a:solidFill>
                  <a:srgbClr val="FF0000"/>
                </a:solidFill>
              </a:rPr>
              <a:t>MICROPROCESSOR</a:t>
            </a:r>
          </a:p>
        </p:txBody>
      </p:sp>
      <p:sp>
        <p:nvSpPr>
          <p:cNvPr id="3" name="Date Placeholder 2"/>
          <p:cNvSpPr>
            <a:spLocks noGrp="1"/>
          </p:cNvSpPr>
          <p:nvPr>
            <p:ph type="dt" sz="half" idx="10"/>
          </p:nvPr>
        </p:nvSpPr>
        <p:spPr/>
        <p:txBody>
          <a:bodyPr/>
          <a:lstStyle/>
          <a:p>
            <a:fld id="{6AC23D49-FC3A-4B4B-A1D9-FBC375282DE5}"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Content Placeholder 5"/>
          <p:cNvSpPr>
            <a:spLocks noGrp="1"/>
          </p:cNvSpPr>
          <p:nvPr>
            <p:ph sz="quarter" idx="1"/>
          </p:nvPr>
        </p:nvSpPr>
        <p:spPr>
          <a:xfrm>
            <a:off x="533400" y="1219200"/>
            <a:ext cx="8305800" cy="4800600"/>
          </a:xfrm>
        </p:spPr>
        <p:txBody>
          <a:bodyPr>
            <a:normAutofit/>
          </a:bodyPr>
          <a:lstStyle/>
          <a:p>
            <a:pPr algn="just">
              <a:buFont typeface="Wingdings" panose="05000000000000000000" pitchFamily="2" charset="2"/>
              <a:buChar char="v"/>
            </a:pPr>
            <a:r>
              <a:rPr lang="en-US" b="1" dirty="0"/>
              <a:t>Microprocessor </a:t>
            </a:r>
            <a:r>
              <a:rPr lang="en-US" dirty="0"/>
              <a:t>is a miniature electronic device that contains the arithmetic, logic, and control circuitry necessary to perform the functions of a digital computer’s central processing unit.</a:t>
            </a:r>
          </a:p>
          <a:p>
            <a:pPr algn="just">
              <a:buFont typeface="Wingdings" panose="05000000000000000000" pitchFamily="2" charset="2"/>
              <a:buChar char="v"/>
            </a:pPr>
            <a:r>
              <a:rPr lang="en-US" dirty="0"/>
              <a:t> It can interpret and execute program instructions as well as handle arithmetic operations.</a:t>
            </a:r>
          </a:p>
          <a:p>
            <a:pPr algn="just">
              <a:buFont typeface="Wingdings" panose="05000000000000000000" pitchFamily="2" charset="2"/>
              <a:buChar char="v"/>
            </a:pPr>
            <a:r>
              <a:rPr lang="en-US" dirty="0"/>
              <a:t>The first microprocessor was the Intel 4004, which was introduced in 1971.</a:t>
            </a:r>
          </a:p>
          <a:p>
            <a:pPr algn="just">
              <a:buFont typeface="Wingdings" panose="05000000000000000000" pitchFamily="2" charset="2"/>
              <a:buChar char="v"/>
            </a:pPr>
            <a:r>
              <a:rPr lang="en-US" dirty="0"/>
              <a:t>The production of inexpensive microprocessors enabled computer engineers to develop microcomputers.</a:t>
            </a:r>
          </a:p>
        </p:txBody>
      </p:sp>
    </p:spTree>
    <p:extLst>
      <p:ext uri="{BB962C8B-B14F-4D97-AF65-F5344CB8AC3E}">
        <p14:creationId xmlns:p14="http://schemas.microsoft.com/office/powerpoint/2010/main" val="358019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pPr algn="ctr"/>
            <a:r>
              <a:rPr lang="en-US" sz="3200" b="1" dirty="0">
                <a:solidFill>
                  <a:srgbClr val="FF0000"/>
                </a:solidFill>
              </a:rPr>
              <a:t>MICROPROCESSOR</a:t>
            </a:r>
          </a:p>
        </p:txBody>
      </p:sp>
      <p:sp>
        <p:nvSpPr>
          <p:cNvPr id="3" name="Date Placeholder 2"/>
          <p:cNvSpPr>
            <a:spLocks noGrp="1"/>
          </p:cNvSpPr>
          <p:nvPr>
            <p:ph type="dt" sz="half" idx="10"/>
          </p:nvPr>
        </p:nvSpPr>
        <p:spPr/>
        <p:txBody>
          <a:bodyPr/>
          <a:lstStyle/>
          <a:p>
            <a:fld id="{6AC23D49-FC3A-4B4B-A1D9-FBC375282DE5}"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Content Placeholder 5"/>
          <p:cNvSpPr>
            <a:spLocks noGrp="1"/>
          </p:cNvSpPr>
          <p:nvPr>
            <p:ph sz="quarter" idx="1"/>
          </p:nvPr>
        </p:nvSpPr>
        <p:spPr>
          <a:xfrm>
            <a:off x="533400" y="1219200"/>
            <a:ext cx="8305800" cy="4800600"/>
          </a:xfrm>
        </p:spPr>
        <p:txBody>
          <a:bodyPr>
            <a:normAutofit fontScale="92500" lnSpcReduction="10000"/>
          </a:bodyPr>
          <a:lstStyle/>
          <a:p>
            <a:pPr algn="just">
              <a:buFont typeface="Wingdings" panose="05000000000000000000" pitchFamily="2" charset="2"/>
              <a:buChar char="v"/>
            </a:pPr>
            <a:r>
              <a:rPr lang="en-US" dirty="0"/>
              <a:t>These computer systems are small but have enough computing power to perform many business, industrial, and scientific tasks. </a:t>
            </a:r>
          </a:p>
          <a:p>
            <a:pPr algn="just">
              <a:buFont typeface="Wingdings" panose="05000000000000000000" pitchFamily="2" charset="2"/>
              <a:buChar char="v"/>
            </a:pPr>
            <a:r>
              <a:rPr lang="en-US" dirty="0"/>
              <a:t>The microprocessor also permitted the development of so-called intelligent terminals, such as automatic teller machines and point-of-sale terminals employed in retail stores. </a:t>
            </a:r>
          </a:p>
          <a:p>
            <a:pPr algn="just">
              <a:buFont typeface="Wingdings" panose="05000000000000000000" pitchFamily="2" charset="2"/>
              <a:buChar char="v"/>
            </a:pPr>
            <a:r>
              <a:rPr lang="en-US" dirty="0"/>
              <a:t>The microprocessor also provides automatic control of industrial robots, surveying instruments, and various kinds of hospital equipment. </a:t>
            </a:r>
          </a:p>
          <a:p>
            <a:pPr algn="just">
              <a:buFont typeface="Wingdings" panose="05000000000000000000" pitchFamily="2" charset="2"/>
              <a:buChar char="v"/>
            </a:pPr>
            <a:r>
              <a:rPr lang="en-US" dirty="0"/>
              <a:t>It has brought about the computerization of a wide array of consumer products, including programmable microwave ovens, television sets, and electronic games. In addition, some automobiles feature microprocessor-controlled ignition and fuel systems designed to improve performance and fuel economy.</a:t>
            </a:r>
          </a:p>
        </p:txBody>
      </p:sp>
    </p:spTree>
    <p:extLst>
      <p:ext uri="{BB962C8B-B14F-4D97-AF65-F5344CB8AC3E}">
        <p14:creationId xmlns:p14="http://schemas.microsoft.com/office/powerpoint/2010/main" val="3308970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pPr algn="ctr"/>
            <a:r>
              <a:rPr lang="en-US" sz="3200" b="1" dirty="0">
                <a:solidFill>
                  <a:srgbClr val="FF0000"/>
                </a:solidFill>
              </a:rPr>
              <a:t>HISTORICAL BACKGROUND</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Content Placeholder 5"/>
          <p:cNvSpPr>
            <a:spLocks noGrp="1"/>
          </p:cNvSpPr>
          <p:nvPr>
            <p:ph sz="quarter" idx="1"/>
          </p:nvPr>
        </p:nvSpPr>
        <p:spPr/>
        <p:txBody>
          <a:bodyPr/>
          <a:lstStyle/>
          <a:p>
            <a:r>
              <a:rPr lang="en-US" dirty="0"/>
              <a:t>The Mechanical Age</a:t>
            </a:r>
          </a:p>
          <a:p>
            <a:r>
              <a:rPr lang="en-US" dirty="0"/>
              <a:t>The Electrical Age</a:t>
            </a:r>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552321635"/>
              </p:ext>
            </p:extLst>
          </p:nvPr>
        </p:nvGraphicFramePr>
        <p:xfrm>
          <a:off x="1371600" y="2514600"/>
          <a:ext cx="7277100" cy="3505199"/>
        </p:xfrm>
        <a:graphic>
          <a:graphicData uri="http://schemas.openxmlformats.org/drawingml/2006/table">
            <a:tbl>
              <a:tblPr firstRow="1" bandRow="1">
                <a:tableStyleId>{5C22544A-7EE6-4342-B048-85BDC9FD1C3A}</a:tableStyleId>
              </a:tblPr>
              <a:tblGrid>
                <a:gridCol w="1039389">
                  <a:extLst>
                    <a:ext uri="{9D8B030D-6E8A-4147-A177-3AD203B41FA5}">
                      <a16:colId xmlns:a16="http://schemas.microsoft.com/office/drawing/2014/main" val="20000"/>
                    </a:ext>
                  </a:extLst>
                </a:gridCol>
                <a:gridCol w="6237711">
                  <a:extLst>
                    <a:ext uri="{9D8B030D-6E8A-4147-A177-3AD203B41FA5}">
                      <a16:colId xmlns:a16="http://schemas.microsoft.com/office/drawing/2014/main" val="20001"/>
                    </a:ext>
                  </a:extLst>
                </a:gridCol>
              </a:tblGrid>
              <a:tr h="2456513">
                <a:tc>
                  <a:txBody>
                    <a:bodyPr/>
                    <a:lstStyle/>
                    <a:p>
                      <a:r>
                        <a:rPr lang="en-US" dirty="0"/>
                        <a:t>1946</a:t>
                      </a:r>
                    </a:p>
                  </a:txBody>
                  <a:tcPr/>
                </a:tc>
                <a:tc>
                  <a:txBody>
                    <a:bodyPr/>
                    <a:lstStyle/>
                    <a:p>
                      <a:pPr marL="285750" indent="-285750" algn="just">
                        <a:buFont typeface="Wingdings" panose="05000000000000000000" pitchFamily="2" charset="2"/>
                        <a:buChar char="ü"/>
                      </a:pPr>
                      <a:r>
                        <a:rPr lang="en-US" dirty="0"/>
                        <a:t>The first general purpose programmable electronic computer system- ENIAC (Electronics Numerical Integrator and Calculator) was developed.</a:t>
                      </a:r>
                    </a:p>
                    <a:p>
                      <a:pPr marL="285750" indent="-285750" algn="just">
                        <a:buFont typeface="Wingdings" panose="05000000000000000000" pitchFamily="2" charset="2"/>
                        <a:buChar char="ü"/>
                      </a:pPr>
                      <a:r>
                        <a:rPr lang="en-US" dirty="0"/>
                        <a:t>17,000 vacuum tubes</a:t>
                      </a:r>
                    </a:p>
                    <a:p>
                      <a:pPr marL="285750" indent="-285750" algn="just">
                        <a:buFont typeface="Wingdings" panose="05000000000000000000" pitchFamily="2" charset="2"/>
                        <a:buChar char="ü"/>
                      </a:pPr>
                      <a:r>
                        <a:rPr lang="en-US" dirty="0"/>
                        <a:t>500 miles of wires</a:t>
                      </a:r>
                    </a:p>
                    <a:p>
                      <a:pPr marL="285750" indent="-285750" algn="just">
                        <a:buFont typeface="Wingdings" panose="05000000000000000000" pitchFamily="2" charset="2"/>
                        <a:buChar char="ü"/>
                      </a:pPr>
                      <a:r>
                        <a:rPr lang="en-US" dirty="0"/>
                        <a:t>Weighted over 30 tons</a:t>
                      </a:r>
                    </a:p>
                    <a:p>
                      <a:pPr marL="285750" indent="-285750" algn="just">
                        <a:buFont typeface="Wingdings" panose="05000000000000000000" pitchFamily="2" charset="2"/>
                        <a:buChar char="ü"/>
                      </a:pPr>
                      <a:r>
                        <a:rPr lang="en-US" dirty="0"/>
                        <a:t>Performed about</a:t>
                      </a:r>
                      <a:r>
                        <a:rPr lang="en-US" baseline="0" dirty="0"/>
                        <a:t> 1,00,000 operations per second</a:t>
                      </a:r>
                    </a:p>
                    <a:p>
                      <a:pPr marL="285750" indent="-285750" algn="just">
                        <a:buFont typeface="Wingdings" panose="05000000000000000000" pitchFamily="2" charset="2"/>
                        <a:buChar char="ü"/>
                      </a:pPr>
                      <a:r>
                        <a:rPr lang="en-US" baseline="0" dirty="0"/>
                        <a:t>Programmed by rewiring its circuits</a:t>
                      </a:r>
                      <a:endParaRPr lang="en-US" dirty="0"/>
                    </a:p>
                  </a:txBody>
                  <a:tcPr/>
                </a:tc>
                <a:extLst>
                  <a:ext uri="{0D108BD9-81ED-4DB2-BD59-A6C34878D82A}">
                    <a16:rowId xmlns:a16="http://schemas.microsoft.com/office/drawing/2014/main" val="10000"/>
                  </a:ext>
                </a:extLst>
              </a:tr>
              <a:tr h="524343">
                <a:tc>
                  <a:txBody>
                    <a:bodyPr/>
                    <a:lstStyle/>
                    <a:p>
                      <a:r>
                        <a:rPr lang="en-US" dirty="0"/>
                        <a:t>1948</a:t>
                      </a:r>
                    </a:p>
                  </a:txBody>
                  <a:tcPr/>
                </a:tc>
                <a:tc>
                  <a:txBody>
                    <a:bodyPr/>
                    <a:lstStyle/>
                    <a:p>
                      <a:r>
                        <a:rPr lang="en-US" dirty="0"/>
                        <a:t>Development of the transistor (Bell Labs)</a:t>
                      </a:r>
                    </a:p>
                  </a:txBody>
                  <a:tcPr/>
                </a:tc>
                <a:extLst>
                  <a:ext uri="{0D108BD9-81ED-4DB2-BD59-A6C34878D82A}">
                    <a16:rowId xmlns:a16="http://schemas.microsoft.com/office/drawing/2014/main" val="10001"/>
                  </a:ext>
                </a:extLst>
              </a:tr>
              <a:tr h="524343">
                <a:tc>
                  <a:txBody>
                    <a:bodyPr/>
                    <a:lstStyle/>
                    <a:p>
                      <a:r>
                        <a:rPr lang="en-US" dirty="0"/>
                        <a:t>1958</a:t>
                      </a:r>
                    </a:p>
                  </a:txBody>
                  <a:tcPr/>
                </a:tc>
                <a:tc>
                  <a:txBody>
                    <a:bodyPr/>
                    <a:lstStyle/>
                    <a:p>
                      <a:r>
                        <a:rPr lang="en-US" dirty="0"/>
                        <a:t>Invention of the integrated circuits (Texas )</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0617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COMPUTER GENERATIONS</a:t>
            </a:r>
          </a:p>
        </p:txBody>
      </p:sp>
      <p:sp>
        <p:nvSpPr>
          <p:cNvPr id="3" name="Date Placeholder 2"/>
          <p:cNvSpPr>
            <a:spLocks noGrp="1"/>
          </p:cNvSpPr>
          <p:nvPr>
            <p:ph type="dt" sz="half" idx="10"/>
          </p:nvPr>
        </p:nvSpPr>
        <p:spPr/>
        <p:txBody>
          <a:bodyPr/>
          <a:lstStyle/>
          <a:p>
            <a:fld id="{2D0E1645-4F94-4B3B-8338-2CF11E8D7B17}"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pic>
        <p:nvPicPr>
          <p:cNvPr id="7" name="Content Placeholder 6"/>
          <p:cNvPicPr>
            <a:picLocks noGrp="1" noChangeAspect="1"/>
          </p:cNvPicPr>
          <p:nvPr>
            <p:ph sz="quarter" idx="1"/>
          </p:nvPr>
        </p:nvPicPr>
        <p:blipFill>
          <a:blip r:embed="rId2"/>
          <a:stretch>
            <a:fillRect/>
          </a:stretch>
        </p:blipFill>
        <p:spPr>
          <a:xfrm>
            <a:off x="827381" y="2286000"/>
            <a:ext cx="7554619" cy="2819399"/>
          </a:xfrm>
          <a:prstGeom prst="rect">
            <a:avLst/>
          </a:prstGeom>
        </p:spPr>
      </p:pic>
    </p:spTree>
    <p:extLst>
      <p:ext uri="{BB962C8B-B14F-4D97-AF65-F5344CB8AC3E}">
        <p14:creationId xmlns:p14="http://schemas.microsoft.com/office/powerpoint/2010/main" val="129822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SCHEME</a:t>
            </a:r>
          </a:p>
        </p:txBody>
      </p:sp>
      <p:sp>
        <p:nvSpPr>
          <p:cNvPr id="5" name="Date Placeholder 4"/>
          <p:cNvSpPr>
            <a:spLocks noGrp="1"/>
          </p:cNvSpPr>
          <p:nvPr>
            <p:ph type="dt" sz="half" idx="10"/>
          </p:nvPr>
        </p:nvSpPr>
        <p:spPr/>
        <p:txBody>
          <a:bodyPr/>
          <a:lstStyle/>
          <a:p>
            <a:fld id="{EB69554E-0629-4E37-8B78-4B1DF71E0432}" type="datetime1">
              <a:rPr lang="en-US" smtClean="0"/>
              <a:pPr/>
              <a:t>2/15/2024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graphicFrame>
        <p:nvGraphicFramePr>
          <p:cNvPr id="4" name="Content Placeholder 3"/>
          <p:cNvGraphicFramePr>
            <a:graphicFrameLocks noGrp="1"/>
          </p:cNvGraphicFramePr>
          <p:nvPr>
            <p:ph sz="quarter" idx="1"/>
          </p:nvPr>
        </p:nvGraphicFramePr>
        <p:xfrm>
          <a:off x="914400" y="1447800"/>
          <a:ext cx="7772400" cy="4495802"/>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1041307">
                <a:tc>
                  <a:txBody>
                    <a:bodyPr/>
                    <a:lstStyle/>
                    <a:p>
                      <a:r>
                        <a:rPr lang="en-US" dirty="0"/>
                        <a:t>INTERNAL COMPONENT</a:t>
                      </a:r>
                    </a:p>
                  </a:txBody>
                  <a:tcPr marL="86360" marR="86360"/>
                </a:tc>
                <a:tc>
                  <a:txBody>
                    <a:bodyPr/>
                    <a:lstStyle/>
                    <a:p>
                      <a:r>
                        <a:rPr lang="en-US" dirty="0"/>
                        <a:t>MARKS</a:t>
                      </a:r>
                    </a:p>
                  </a:txBody>
                  <a:tcPr marL="86360" marR="86360"/>
                </a:tc>
                <a:tc>
                  <a:txBody>
                    <a:bodyPr/>
                    <a:lstStyle/>
                    <a:p>
                      <a:r>
                        <a:rPr lang="en-US" dirty="0"/>
                        <a:t>EXTERNAL COMPONENT</a:t>
                      </a:r>
                    </a:p>
                  </a:txBody>
                  <a:tcPr marL="86360" marR="86360"/>
                </a:tc>
                <a:tc>
                  <a:txBody>
                    <a:bodyPr/>
                    <a:lstStyle/>
                    <a:p>
                      <a:r>
                        <a:rPr lang="en-US" dirty="0"/>
                        <a:t>MARKS</a:t>
                      </a:r>
                    </a:p>
                  </a:txBody>
                  <a:tcPr marL="86360" marR="86360"/>
                </a:tc>
                <a:extLst>
                  <a:ext uri="{0D108BD9-81ED-4DB2-BD59-A6C34878D82A}">
                    <a16:rowId xmlns:a16="http://schemas.microsoft.com/office/drawing/2014/main" val="10000"/>
                  </a:ext>
                </a:extLst>
              </a:tr>
              <a:tr h="1041307">
                <a:tc>
                  <a:txBody>
                    <a:bodyPr/>
                    <a:lstStyle/>
                    <a:p>
                      <a:r>
                        <a:rPr lang="en-US" dirty="0"/>
                        <a:t>Mid-semester</a:t>
                      </a:r>
                      <a:r>
                        <a:rPr lang="en-US" baseline="0" dirty="0"/>
                        <a:t> examination</a:t>
                      </a:r>
                      <a:endParaRPr lang="en-US" dirty="0"/>
                    </a:p>
                  </a:txBody>
                  <a:tcPr marL="86360" marR="86360"/>
                </a:tc>
                <a:tc>
                  <a:txBody>
                    <a:bodyPr/>
                    <a:lstStyle/>
                    <a:p>
                      <a:r>
                        <a:rPr lang="en-US" dirty="0"/>
                        <a:t>15</a:t>
                      </a:r>
                    </a:p>
                  </a:txBody>
                  <a:tcPr marL="86360" marR="86360"/>
                </a:tc>
                <a:tc>
                  <a:txBody>
                    <a:bodyPr/>
                    <a:lstStyle/>
                    <a:p>
                      <a:r>
                        <a:rPr lang="en-US" dirty="0"/>
                        <a:t>End-semester examination</a:t>
                      </a:r>
                    </a:p>
                  </a:txBody>
                  <a:tcPr marL="86360" marR="86360"/>
                </a:tc>
                <a:tc>
                  <a:txBody>
                    <a:bodyPr/>
                    <a:lstStyle/>
                    <a:p>
                      <a:r>
                        <a:rPr lang="en-US" dirty="0"/>
                        <a:t>45</a:t>
                      </a:r>
                    </a:p>
                  </a:txBody>
                  <a:tcPr marL="86360" marR="86360"/>
                </a:tc>
                <a:extLst>
                  <a:ext uri="{0D108BD9-81ED-4DB2-BD59-A6C34878D82A}">
                    <a16:rowId xmlns:a16="http://schemas.microsoft.com/office/drawing/2014/main" val="10001"/>
                  </a:ext>
                </a:extLst>
              </a:tr>
              <a:tr h="603297">
                <a:tc>
                  <a:txBody>
                    <a:bodyPr/>
                    <a:lstStyle/>
                    <a:p>
                      <a:r>
                        <a:rPr lang="en-US" dirty="0"/>
                        <a:t>Assignments</a:t>
                      </a:r>
                    </a:p>
                  </a:txBody>
                  <a:tcPr marL="86360" marR="86360"/>
                </a:tc>
                <a:tc>
                  <a:txBody>
                    <a:bodyPr/>
                    <a:lstStyle/>
                    <a:p>
                      <a:r>
                        <a:rPr lang="en-US" dirty="0"/>
                        <a:t>10</a:t>
                      </a:r>
                    </a:p>
                  </a:txBody>
                  <a:tcPr marL="86360" marR="86360"/>
                </a:tc>
                <a:tc>
                  <a:txBody>
                    <a:bodyPr/>
                    <a:lstStyle/>
                    <a:p>
                      <a:r>
                        <a:rPr lang="en-US" dirty="0"/>
                        <a:t>External project</a:t>
                      </a:r>
                    </a:p>
                  </a:txBody>
                  <a:tcPr marL="86360" marR="86360"/>
                </a:tc>
                <a:tc>
                  <a:txBody>
                    <a:bodyPr/>
                    <a:lstStyle/>
                    <a:p>
                      <a:r>
                        <a:rPr lang="en-US" dirty="0"/>
                        <a:t>15</a:t>
                      </a:r>
                    </a:p>
                  </a:txBody>
                  <a:tcPr marL="86360" marR="86360"/>
                </a:tc>
                <a:extLst>
                  <a:ext uri="{0D108BD9-81ED-4DB2-BD59-A6C34878D82A}">
                    <a16:rowId xmlns:a16="http://schemas.microsoft.com/office/drawing/2014/main" val="10002"/>
                  </a:ext>
                </a:extLst>
              </a:tr>
              <a:tr h="603297">
                <a:tc>
                  <a:txBody>
                    <a:bodyPr/>
                    <a:lstStyle/>
                    <a:p>
                      <a:r>
                        <a:rPr lang="en-US" dirty="0"/>
                        <a:t>Quiz / Viva</a:t>
                      </a:r>
                    </a:p>
                  </a:txBody>
                  <a:tcPr marL="86360" marR="86360"/>
                </a:tc>
                <a:tc>
                  <a:txBody>
                    <a:bodyPr/>
                    <a:lstStyle/>
                    <a:p>
                      <a:r>
                        <a:rPr lang="en-US" dirty="0"/>
                        <a:t>10</a:t>
                      </a:r>
                    </a:p>
                  </a:txBody>
                  <a:tcPr marL="86360" marR="86360"/>
                </a:tc>
                <a:tc>
                  <a:txBody>
                    <a:bodyPr/>
                    <a:lstStyle/>
                    <a:p>
                      <a:endParaRPr lang="en-US" dirty="0"/>
                    </a:p>
                  </a:txBody>
                  <a:tcPr marL="86360" marR="86360"/>
                </a:tc>
                <a:tc>
                  <a:txBody>
                    <a:bodyPr/>
                    <a:lstStyle/>
                    <a:p>
                      <a:endParaRPr lang="en-US" dirty="0"/>
                    </a:p>
                  </a:txBody>
                  <a:tcPr marL="86360" marR="86360"/>
                </a:tc>
                <a:extLst>
                  <a:ext uri="{0D108BD9-81ED-4DB2-BD59-A6C34878D82A}">
                    <a16:rowId xmlns:a16="http://schemas.microsoft.com/office/drawing/2014/main" val="10003"/>
                  </a:ext>
                </a:extLst>
              </a:tr>
              <a:tr h="603297">
                <a:tc>
                  <a:txBody>
                    <a:bodyPr/>
                    <a:lstStyle/>
                    <a:p>
                      <a:r>
                        <a:rPr lang="en-US" dirty="0"/>
                        <a:t>Attendance</a:t>
                      </a:r>
                    </a:p>
                  </a:txBody>
                  <a:tcPr marL="86360" marR="86360"/>
                </a:tc>
                <a:tc>
                  <a:txBody>
                    <a:bodyPr/>
                    <a:lstStyle/>
                    <a:p>
                      <a:r>
                        <a:rPr lang="en-US" dirty="0"/>
                        <a:t>05</a:t>
                      </a:r>
                    </a:p>
                  </a:txBody>
                  <a:tcPr marL="86360" marR="86360"/>
                </a:tc>
                <a:tc>
                  <a:txBody>
                    <a:bodyPr/>
                    <a:lstStyle/>
                    <a:p>
                      <a:endParaRPr lang="en-US" dirty="0"/>
                    </a:p>
                  </a:txBody>
                  <a:tcPr marL="86360" marR="86360"/>
                </a:tc>
                <a:tc>
                  <a:txBody>
                    <a:bodyPr/>
                    <a:lstStyle/>
                    <a:p>
                      <a:endParaRPr lang="en-US" dirty="0"/>
                    </a:p>
                  </a:txBody>
                  <a:tcPr marL="86360" marR="86360"/>
                </a:tc>
                <a:extLst>
                  <a:ext uri="{0D108BD9-81ED-4DB2-BD59-A6C34878D82A}">
                    <a16:rowId xmlns:a16="http://schemas.microsoft.com/office/drawing/2014/main" val="10004"/>
                  </a:ext>
                </a:extLst>
              </a:tr>
              <a:tr h="603297">
                <a:tc>
                  <a:txBody>
                    <a:bodyPr/>
                    <a:lstStyle/>
                    <a:p>
                      <a:r>
                        <a:rPr lang="en-US" b="1" dirty="0"/>
                        <a:t>Total </a:t>
                      </a:r>
                    </a:p>
                  </a:txBody>
                  <a:tcPr marL="86360" marR="86360"/>
                </a:tc>
                <a:tc>
                  <a:txBody>
                    <a:bodyPr/>
                    <a:lstStyle/>
                    <a:p>
                      <a:r>
                        <a:rPr lang="en-US" b="1" dirty="0"/>
                        <a:t>40</a:t>
                      </a:r>
                    </a:p>
                  </a:txBody>
                  <a:tcPr marL="86360" marR="86360"/>
                </a:tc>
                <a:tc>
                  <a:txBody>
                    <a:bodyPr/>
                    <a:lstStyle/>
                    <a:p>
                      <a:endParaRPr lang="en-US" dirty="0"/>
                    </a:p>
                  </a:txBody>
                  <a:tcPr marL="86360" marR="86360"/>
                </a:tc>
                <a:tc>
                  <a:txBody>
                    <a:bodyPr/>
                    <a:lstStyle/>
                    <a:p>
                      <a:r>
                        <a:rPr lang="en-US" b="1" dirty="0"/>
                        <a:t>60</a:t>
                      </a:r>
                    </a:p>
                  </a:txBody>
                  <a:tcPr marL="86360" marR="863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58328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pic>
        <p:nvPicPr>
          <p:cNvPr id="7" name="Content Placeholder 6"/>
          <p:cNvPicPr>
            <a:picLocks noGrp="1" noChangeAspect="1"/>
          </p:cNvPicPr>
          <p:nvPr>
            <p:ph sz="quarter" idx="1"/>
          </p:nvPr>
        </p:nvPicPr>
        <p:blipFill>
          <a:blip r:embed="rId2"/>
          <a:stretch>
            <a:fillRect/>
          </a:stretch>
        </p:blipFill>
        <p:spPr>
          <a:xfrm>
            <a:off x="762000" y="533400"/>
            <a:ext cx="7696199" cy="5638800"/>
          </a:xfrm>
          <a:prstGeom prst="rect">
            <a:avLst/>
          </a:prstGeom>
        </p:spPr>
      </p:pic>
    </p:spTree>
    <p:extLst>
      <p:ext uri="{BB962C8B-B14F-4D97-AF65-F5344CB8AC3E}">
        <p14:creationId xmlns:p14="http://schemas.microsoft.com/office/powerpoint/2010/main" val="2179818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EVOLUTION OF INTEL MICROPROCESSORS</a:t>
            </a:r>
          </a:p>
        </p:txBody>
      </p:sp>
      <p:sp>
        <p:nvSpPr>
          <p:cNvPr id="3" name="Date Placeholder 2"/>
          <p:cNvSpPr>
            <a:spLocks noGrp="1"/>
          </p:cNvSpPr>
          <p:nvPr>
            <p:ph type="dt" sz="half" idx="10"/>
          </p:nvPr>
        </p:nvSpPr>
        <p:spPr/>
        <p:txBody>
          <a:bodyPr/>
          <a:lstStyle/>
          <a:p>
            <a:fld id="{9D48E2C7-E1DC-4897-8149-ADACD9241D23}"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pic>
        <p:nvPicPr>
          <p:cNvPr id="7" name="Content Placeholder 6"/>
          <p:cNvPicPr>
            <a:picLocks noGrp="1" noChangeAspect="1"/>
          </p:cNvPicPr>
          <p:nvPr>
            <p:ph sz="quarter" idx="1"/>
          </p:nvPr>
        </p:nvPicPr>
        <p:blipFill>
          <a:blip r:embed="rId2"/>
          <a:stretch>
            <a:fillRect/>
          </a:stretch>
        </p:blipFill>
        <p:spPr>
          <a:xfrm>
            <a:off x="1143000" y="1524000"/>
            <a:ext cx="6934199" cy="4343400"/>
          </a:xfrm>
          <a:prstGeom prst="rect">
            <a:avLst/>
          </a:prstGeom>
        </p:spPr>
      </p:pic>
    </p:spTree>
    <p:extLst>
      <p:ext uri="{BB962C8B-B14F-4D97-AF65-F5344CB8AC3E}">
        <p14:creationId xmlns:p14="http://schemas.microsoft.com/office/powerpoint/2010/main" val="2368683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normAutofit/>
          </a:bodyPr>
          <a:lstStyle/>
          <a:p>
            <a:r>
              <a:rPr lang="en-US" sz="2800" dirty="0">
                <a:solidFill>
                  <a:srgbClr val="FF0000"/>
                </a:solidFill>
              </a:rPr>
              <a:t>Contd.</a:t>
            </a:r>
          </a:p>
        </p:txBody>
      </p:sp>
      <p:sp>
        <p:nvSpPr>
          <p:cNvPr id="3" name="Date Placeholder 2"/>
          <p:cNvSpPr>
            <a:spLocks noGrp="1"/>
          </p:cNvSpPr>
          <p:nvPr>
            <p:ph type="dt" sz="half" idx="10"/>
          </p:nvPr>
        </p:nvSpPr>
        <p:spPr/>
        <p:txBody>
          <a:bodyPr/>
          <a:lstStyle/>
          <a:p>
            <a:fld id="{A1EE78A7-5524-4BBE-8E81-D3DBDF883054}"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pic>
        <p:nvPicPr>
          <p:cNvPr id="7" name="Content Placeholder 6"/>
          <p:cNvPicPr>
            <a:picLocks noGrp="1" noChangeAspect="1"/>
          </p:cNvPicPr>
          <p:nvPr>
            <p:ph sz="quarter" idx="1"/>
          </p:nvPr>
        </p:nvPicPr>
        <p:blipFill>
          <a:blip r:embed="rId2"/>
          <a:stretch>
            <a:fillRect/>
          </a:stretch>
        </p:blipFill>
        <p:spPr>
          <a:xfrm>
            <a:off x="1833562" y="1143000"/>
            <a:ext cx="6396038" cy="2590800"/>
          </a:xfrm>
          <a:prstGeom prst="rect">
            <a:avLst/>
          </a:prstGeom>
        </p:spPr>
      </p:pic>
      <p:pic>
        <p:nvPicPr>
          <p:cNvPr id="8" name="Picture 7"/>
          <p:cNvPicPr>
            <a:picLocks noChangeAspect="1"/>
          </p:cNvPicPr>
          <p:nvPr/>
        </p:nvPicPr>
        <p:blipFill>
          <a:blip r:embed="rId3"/>
          <a:stretch>
            <a:fillRect/>
          </a:stretch>
        </p:blipFill>
        <p:spPr>
          <a:xfrm>
            <a:off x="1847850" y="3695700"/>
            <a:ext cx="6305550" cy="2705100"/>
          </a:xfrm>
          <a:prstGeom prst="rect">
            <a:avLst/>
          </a:prstGeom>
        </p:spPr>
      </p:pic>
    </p:spTree>
    <p:extLst>
      <p:ext uri="{BB962C8B-B14F-4D97-AF65-F5344CB8AC3E}">
        <p14:creationId xmlns:p14="http://schemas.microsoft.com/office/powerpoint/2010/main" val="330936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FF0000"/>
                </a:solidFill>
              </a:rPr>
              <a:t>Block Diagram of a Microprocessor-based Computer system</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7" name="Content Placeholder 6"/>
          <p:cNvPicPr>
            <a:picLocks noGrp="1" noChangeAspect="1"/>
          </p:cNvPicPr>
          <p:nvPr>
            <p:ph sz="quarter" idx="1"/>
          </p:nvPr>
        </p:nvPicPr>
        <p:blipFill>
          <a:blip r:embed="rId2"/>
          <a:stretch>
            <a:fillRect/>
          </a:stretch>
        </p:blipFill>
        <p:spPr>
          <a:xfrm>
            <a:off x="914400" y="1709303"/>
            <a:ext cx="7772400" cy="4048994"/>
          </a:xfrm>
          <a:prstGeom prst="rect">
            <a:avLst/>
          </a:prstGeom>
        </p:spPr>
      </p:pic>
    </p:spTree>
    <p:extLst>
      <p:ext uri="{BB962C8B-B14F-4D97-AF65-F5344CB8AC3E}">
        <p14:creationId xmlns:p14="http://schemas.microsoft.com/office/powerpoint/2010/main" val="4219043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pPr algn="ctr"/>
            <a:r>
              <a:rPr lang="en-US" sz="3200" b="1" dirty="0">
                <a:solidFill>
                  <a:srgbClr val="FF0000"/>
                </a:solidFill>
              </a:rPr>
              <a:t>OVERVIEW OF 8086 MICROPROCESSOR</a:t>
            </a:r>
            <a:endParaRPr lang="en-US" sz="3200" dirty="0"/>
          </a:p>
        </p:txBody>
      </p:sp>
      <p:sp>
        <p:nvSpPr>
          <p:cNvPr id="3" name="Date Placeholder 2"/>
          <p:cNvSpPr>
            <a:spLocks noGrp="1"/>
          </p:cNvSpPr>
          <p:nvPr>
            <p:ph type="dt" sz="half" idx="10"/>
          </p:nvPr>
        </p:nvSpPr>
        <p:spPr/>
        <p:txBody>
          <a:bodyPr/>
          <a:lstStyle/>
          <a:p>
            <a:fld id="{8B0F5905-6238-46C9-B7A9-E4E86E545E6D}"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Content Placeholder 5"/>
          <p:cNvSpPr>
            <a:spLocks noGrp="1"/>
          </p:cNvSpPr>
          <p:nvPr>
            <p:ph sz="quarter" idx="1"/>
          </p:nvPr>
        </p:nvSpPr>
        <p:spPr>
          <a:xfrm>
            <a:off x="914400" y="1447800"/>
            <a:ext cx="3276600" cy="3733800"/>
          </a:xfrm>
        </p:spPr>
        <p:txBody>
          <a:bodyPr/>
          <a:lstStyle/>
          <a:p>
            <a:pPr algn="just"/>
            <a:r>
              <a:rPr lang="en-US" dirty="0"/>
              <a:t>In April 1978, Intel introduced its first 16 bit microprocessor.</a:t>
            </a:r>
          </a:p>
          <a:p>
            <a:pPr algn="just"/>
            <a:endParaRPr lang="en-US" dirty="0"/>
          </a:p>
          <a:p>
            <a:pPr algn="just"/>
            <a:r>
              <a:rPr lang="en-US" dirty="0"/>
              <a:t>Production started in May, eventually the 8086 was officially released on June 8.</a:t>
            </a:r>
          </a:p>
        </p:txBody>
      </p:sp>
      <p:pic>
        <p:nvPicPr>
          <p:cNvPr id="8" name="Content Placeholder 7"/>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495800" y="1447800"/>
            <a:ext cx="4191000" cy="4419600"/>
          </a:xfrm>
        </p:spPr>
      </p:pic>
      <p:sp>
        <p:nvSpPr>
          <p:cNvPr id="9" name="TextBox 8"/>
          <p:cNvSpPr txBox="1"/>
          <p:nvPr/>
        </p:nvSpPr>
        <p:spPr>
          <a:xfrm>
            <a:off x="4724400" y="5867400"/>
            <a:ext cx="3733800" cy="646331"/>
          </a:xfrm>
          <a:prstGeom prst="rect">
            <a:avLst/>
          </a:prstGeom>
          <a:noFill/>
        </p:spPr>
        <p:txBody>
          <a:bodyPr wrap="square" rtlCol="0">
            <a:spAutoFit/>
          </a:bodyPr>
          <a:lstStyle/>
          <a:p>
            <a:r>
              <a:rPr lang="en-US" dirty="0"/>
              <a:t>Fig. : Architecture diagram of 8086 Microprocessor IC.</a:t>
            </a:r>
          </a:p>
        </p:txBody>
      </p:sp>
    </p:spTree>
    <p:extLst>
      <p:ext uri="{BB962C8B-B14F-4D97-AF65-F5344CB8AC3E}">
        <p14:creationId xmlns:p14="http://schemas.microsoft.com/office/powerpoint/2010/main" val="2241018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pPr algn="ctr"/>
            <a:r>
              <a:rPr lang="en-US" sz="3200" b="1" dirty="0">
                <a:solidFill>
                  <a:srgbClr val="FF0000"/>
                </a:solidFill>
              </a:rPr>
              <a:t>FEATURES OF 8086</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5"/>
          <p:cNvSpPr>
            <a:spLocks noGrp="1"/>
          </p:cNvSpPr>
          <p:nvPr>
            <p:ph sz="quarter" idx="1"/>
          </p:nvPr>
        </p:nvSpPr>
        <p:spPr/>
        <p:txBody>
          <a:bodyPr>
            <a:normAutofit lnSpcReduction="10000"/>
          </a:bodyPr>
          <a:lstStyle/>
          <a:p>
            <a:pPr marL="0" indent="0" algn="just">
              <a:buNone/>
            </a:pPr>
            <a:r>
              <a:rPr lang="en-US" dirty="0"/>
              <a:t>The most prominent features of a 8086 microprocessor are as follows:</a:t>
            </a:r>
          </a:p>
          <a:p>
            <a:pPr algn="just">
              <a:buFont typeface="Wingdings" panose="05000000000000000000" pitchFamily="2" charset="2"/>
              <a:buChar char="ü"/>
            </a:pPr>
            <a:r>
              <a:rPr lang="en-US" dirty="0"/>
              <a:t>It is a 40 pin dual in line package IC.</a:t>
            </a:r>
          </a:p>
          <a:p>
            <a:pPr algn="just">
              <a:buFont typeface="Wingdings" panose="05000000000000000000" pitchFamily="2" charset="2"/>
              <a:buChar char="ü"/>
            </a:pPr>
            <a:r>
              <a:rPr lang="en-US" dirty="0"/>
              <a:t>It is a 16-bit microprocessor.</a:t>
            </a:r>
          </a:p>
          <a:p>
            <a:pPr algn="just">
              <a:buFont typeface="Wingdings" panose="05000000000000000000" pitchFamily="2" charset="2"/>
              <a:buChar char="ü"/>
            </a:pPr>
            <a:r>
              <a:rPr lang="en-US" dirty="0"/>
              <a:t>8086 has a 20-bit address bus and can access up to 2^20 (1 MB) memory locations.</a:t>
            </a:r>
          </a:p>
          <a:p>
            <a:pPr algn="just">
              <a:buFont typeface="Wingdings" panose="05000000000000000000" pitchFamily="2" charset="2"/>
              <a:buChar char="ü"/>
            </a:pPr>
            <a:r>
              <a:rPr lang="en-US" dirty="0"/>
              <a:t>It can support up to 64K I/O ports.</a:t>
            </a:r>
          </a:p>
          <a:p>
            <a:pPr algn="just">
              <a:buFont typeface="Wingdings" panose="05000000000000000000" pitchFamily="2" charset="2"/>
              <a:buChar char="ü"/>
            </a:pPr>
            <a:r>
              <a:rPr lang="en-US" dirty="0"/>
              <a:t>It provides 14, 16-bit registers.</a:t>
            </a:r>
          </a:p>
          <a:p>
            <a:pPr algn="just">
              <a:buFont typeface="Wingdings" panose="05000000000000000000" pitchFamily="2" charset="2"/>
              <a:buChar char="ü"/>
            </a:pPr>
            <a:r>
              <a:rPr lang="en-US" dirty="0"/>
              <a:t>Word size is 16 bits and double word size is 4 bytes.</a:t>
            </a:r>
          </a:p>
          <a:p>
            <a:pPr algn="just">
              <a:buFont typeface="Wingdings" panose="05000000000000000000" pitchFamily="2" charset="2"/>
              <a:buChar char="ü"/>
            </a:pPr>
            <a:r>
              <a:rPr lang="en-US" dirty="0"/>
              <a:t>It has multiplexed address and data bus AD0-AD15 and A16-A19.</a:t>
            </a:r>
          </a:p>
        </p:txBody>
      </p:sp>
    </p:spTree>
    <p:extLst>
      <p:ext uri="{BB962C8B-B14F-4D97-AF65-F5344CB8AC3E}">
        <p14:creationId xmlns:p14="http://schemas.microsoft.com/office/powerpoint/2010/main" val="3513915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r>
              <a:rPr lang="en-US" sz="2800" b="1" dirty="0">
                <a:solidFill>
                  <a:srgbClr val="FF0000"/>
                </a:solidFill>
              </a:rPr>
              <a:t>Contd.</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Content Placeholder 5"/>
          <p:cNvSpPr>
            <a:spLocks noGrp="1"/>
          </p:cNvSpPr>
          <p:nvPr>
            <p:ph sz="quarter" idx="1"/>
          </p:nvPr>
        </p:nvSpPr>
        <p:spPr/>
        <p:txBody>
          <a:bodyPr>
            <a:normAutofit fontScale="92500"/>
          </a:bodyPr>
          <a:lstStyle/>
          <a:p>
            <a:pPr algn="just">
              <a:buFont typeface="Wingdings" panose="05000000000000000000" pitchFamily="2" charset="2"/>
              <a:buChar char="ü"/>
            </a:pPr>
            <a:r>
              <a:rPr lang="en-US" dirty="0"/>
              <a:t>It requires +5V power supply.</a:t>
            </a:r>
          </a:p>
          <a:p>
            <a:pPr algn="just">
              <a:buFont typeface="Wingdings" panose="05000000000000000000" pitchFamily="2" charset="2"/>
              <a:buChar char="ü"/>
            </a:pPr>
            <a:r>
              <a:rPr lang="en-US" dirty="0"/>
              <a:t>It can pre-fetch up to 6 instruction bytes from memory and queues them in order to speed up instruction execution.</a:t>
            </a:r>
          </a:p>
          <a:p>
            <a:pPr algn="just">
              <a:buFont typeface="Wingdings" panose="05000000000000000000" pitchFamily="2" charset="2"/>
              <a:buChar char="ü"/>
            </a:pPr>
            <a:r>
              <a:rPr lang="en-US" dirty="0"/>
              <a:t>It has multiplexed address and data bus AD0-AD15 and A16-A19.</a:t>
            </a:r>
          </a:p>
          <a:p>
            <a:pPr algn="just">
              <a:buFont typeface="Wingdings" panose="05000000000000000000" pitchFamily="2" charset="2"/>
              <a:buChar char="ü"/>
            </a:pPr>
            <a:r>
              <a:rPr lang="en-US" dirty="0"/>
              <a:t>It requires single phase clock with 33% duty cycle to provide internal timing.</a:t>
            </a:r>
          </a:p>
          <a:p>
            <a:pPr algn="just">
              <a:buFont typeface="Wingdings" panose="05000000000000000000" pitchFamily="2" charset="2"/>
              <a:buChar char="ü"/>
            </a:pPr>
            <a:r>
              <a:rPr lang="en-US" dirty="0"/>
              <a:t>Address ranges from 00000H to FFFFFH.</a:t>
            </a:r>
          </a:p>
          <a:p>
            <a:pPr algn="just">
              <a:buFont typeface="Wingdings" panose="05000000000000000000" pitchFamily="2" charset="2"/>
              <a:buChar char="ü"/>
            </a:pPr>
            <a:r>
              <a:rPr lang="en-US" dirty="0"/>
              <a:t>Memory is byte addressable – every byte has a separate address.</a:t>
            </a:r>
          </a:p>
          <a:p>
            <a:pPr algn="just">
              <a:buFont typeface="Wingdings" panose="05000000000000000000" pitchFamily="2" charset="2"/>
              <a:buChar char="ü"/>
            </a:pPr>
            <a:r>
              <a:rPr lang="en-US" dirty="0"/>
              <a:t>8086 is designed to operate in two modes: Minimum and Maximum.</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3642126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91964"/>
            <a:ext cx="8686800" cy="572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1160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5"/>
          <p:cNvSpPr>
            <a:spLocks noGrp="1"/>
          </p:cNvSpPr>
          <p:nvPr>
            <p:ph sz="quarter" idx="1"/>
          </p:nvPr>
        </p:nvSpPr>
        <p:spPr>
          <a:xfrm>
            <a:off x="603504" y="533400"/>
            <a:ext cx="8083296" cy="5676900"/>
          </a:xfrm>
        </p:spPr>
        <p:txBody>
          <a:bodyPr>
            <a:normAutofit/>
          </a:bodyPr>
          <a:lstStyle/>
          <a:p>
            <a:pPr algn="just">
              <a:buFont typeface="Wingdings" panose="05000000000000000000" pitchFamily="2" charset="2"/>
              <a:buChar char="ü"/>
            </a:pPr>
            <a:r>
              <a:rPr lang="en-US" dirty="0"/>
              <a:t>8086 has two blocks: BIU and EU.</a:t>
            </a:r>
          </a:p>
          <a:p>
            <a:pPr algn="just">
              <a:buFont typeface="Wingdings" panose="05000000000000000000" pitchFamily="2" charset="2"/>
              <a:buChar char="ü"/>
            </a:pPr>
            <a:r>
              <a:rPr lang="en-US" dirty="0"/>
              <a:t>The BIU handles all transactions of data and address on the buses for EU.</a:t>
            </a:r>
          </a:p>
          <a:p>
            <a:pPr algn="just">
              <a:buFont typeface="Wingdings" panose="05000000000000000000" pitchFamily="2" charset="2"/>
              <a:buChar char="ü"/>
            </a:pPr>
            <a:r>
              <a:rPr lang="en-US" dirty="0"/>
              <a:t>The BIU performs all bus operations such as instruction fetching, reading and writing operands for memory and calculating the addresses of the memory operands. The instruction bytes are transferred to the instruction queue.</a:t>
            </a:r>
          </a:p>
          <a:p>
            <a:pPr algn="just">
              <a:buFont typeface="Wingdings" panose="05000000000000000000" pitchFamily="2" charset="2"/>
              <a:buChar char="ü"/>
            </a:pPr>
            <a:r>
              <a:rPr lang="en-US" dirty="0"/>
              <a:t>EU executes instructions from the instruction system byte queue.</a:t>
            </a:r>
          </a:p>
          <a:p>
            <a:pPr algn="just">
              <a:buFont typeface="Wingdings" panose="05000000000000000000" pitchFamily="2" charset="2"/>
              <a:buChar char="ü"/>
            </a:pPr>
            <a:r>
              <a:rPr lang="en-US" dirty="0"/>
              <a:t>BIU contains Instruction queue, Segment registers, Instruction pointer and Address adder.</a:t>
            </a:r>
          </a:p>
          <a:p>
            <a:pPr algn="just">
              <a:buFont typeface="Wingdings" panose="05000000000000000000" pitchFamily="2" charset="2"/>
              <a:buChar char="ü"/>
            </a:pPr>
            <a:r>
              <a:rPr lang="en-US" dirty="0"/>
              <a:t>EU contains Control circuitry, Instruction decoder, ALU, Pointer and index register and Flag register.</a:t>
            </a:r>
          </a:p>
        </p:txBody>
      </p:sp>
    </p:spTree>
    <p:extLst>
      <p:ext uri="{BB962C8B-B14F-4D97-AF65-F5344CB8AC3E}">
        <p14:creationId xmlns:p14="http://schemas.microsoft.com/office/powerpoint/2010/main" val="158656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01712"/>
          </a:xfrm>
        </p:spPr>
        <p:txBody>
          <a:bodyPr>
            <a:normAutofit/>
          </a:bodyPr>
          <a:lstStyle/>
          <a:p>
            <a:pPr algn="ctr"/>
            <a:r>
              <a:rPr lang="en-US" sz="3200" b="1" dirty="0">
                <a:solidFill>
                  <a:srgbClr val="FF0000"/>
                </a:solidFill>
              </a:rPr>
              <a:t>EU (Execution Unit)</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5"/>
          <p:cNvSpPr>
            <a:spLocks noGrp="1"/>
          </p:cNvSpPr>
          <p:nvPr>
            <p:ph sz="quarter" idx="1"/>
          </p:nvPr>
        </p:nvSpPr>
        <p:spPr>
          <a:xfrm>
            <a:off x="914400" y="2699266"/>
            <a:ext cx="3505200" cy="3320534"/>
          </a:xfrm>
        </p:spPr>
        <p:txBody>
          <a:bodyPr>
            <a:normAutofit fontScale="92500" lnSpcReduction="10000"/>
          </a:bodyPr>
          <a:lstStyle/>
          <a:p>
            <a:pPr marL="0" indent="0">
              <a:buNone/>
            </a:pPr>
            <a:r>
              <a:rPr lang="en-US" dirty="0"/>
              <a:t>Main components are:</a:t>
            </a:r>
          </a:p>
          <a:p>
            <a:pPr marL="0" indent="0">
              <a:buNone/>
            </a:pPr>
            <a:endParaRPr lang="en-US" dirty="0"/>
          </a:p>
          <a:p>
            <a:pPr>
              <a:buFont typeface="Wingdings" panose="05000000000000000000" pitchFamily="2" charset="2"/>
              <a:buChar char="ü"/>
            </a:pPr>
            <a:r>
              <a:rPr lang="en-US" dirty="0"/>
              <a:t>Instruction Decoder</a:t>
            </a:r>
          </a:p>
          <a:p>
            <a:pPr>
              <a:buFont typeface="Wingdings" panose="05000000000000000000" pitchFamily="2" charset="2"/>
              <a:buChar char="ü"/>
            </a:pPr>
            <a:r>
              <a:rPr lang="en-US" dirty="0"/>
              <a:t>Control System</a:t>
            </a:r>
          </a:p>
          <a:p>
            <a:pPr>
              <a:buFont typeface="Wingdings" panose="05000000000000000000" pitchFamily="2" charset="2"/>
              <a:buChar char="ü"/>
            </a:pPr>
            <a:r>
              <a:rPr lang="en-US" dirty="0"/>
              <a:t>Arithmetic Logic unit</a:t>
            </a:r>
          </a:p>
          <a:p>
            <a:pPr>
              <a:buFont typeface="Wingdings" panose="05000000000000000000" pitchFamily="2" charset="2"/>
              <a:buChar char="ü"/>
            </a:pPr>
            <a:r>
              <a:rPr lang="en-US" dirty="0"/>
              <a:t>General Purpose Registers</a:t>
            </a:r>
          </a:p>
          <a:p>
            <a:pPr>
              <a:buFont typeface="Wingdings" panose="05000000000000000000" pitchFamily="2" charset="2"/>
              <a:buChar char="ü"/>
            </a:pPr>
            <a:r>
              <a:rPr lang="en-US" dirty="0"/>
              <a:t>Flag Register</a:t>
            </a:r>
          </a:p>
          <a:p>
            <a:pPr>
              <a:buFont typeface="Wingdings" panose="05000000000000000000" pitchFamily="2" charset="2"/>
              <a:buChar char="ü"/>
            </a:pPr>
            <a:r>
              <a:rPr lang="en-US" dirty="0"/>
              <a:t>Pointer and Index Registers</a:t>
            </a:r>
          </a:p>
        </p:txBody>
      </p:sp>
      <p:pic>
        <p:nvPicPr>
          <p:cNvPr id="7" name="Picture 6"/>
          <p:cNvPicPr>
            <a:picLocks noChangeAspect="1"/>
          </p:cNvPicPr>
          <p:nvPr/>
        </p:nvPicPr>
        <p:blipFill>
          <a:blip r:embed="rId2"/>
          <a:stretch>
            <a:fillRect/>
          </a:stretch>
        </p:blipFill>
        <p:spPr>
          <a:xfrm>
            <a:off x="4572000" y="2943225"/>
            <a:ext cx="4114800" cy="3152775"/>
          </a:xfrm>
          <a:prstGeom prst="rect">
            <a:avLst/>
          </a:prstGeom>
        </p:spPr>
      </p:pic>
      <p:sp>
        <p:nvSpPr>
          <p:cNvPr id="8" name="TextBox 7"/>
          <p:cNvSpPr txBox="1"/>
          <p:nvPr/>
        </p:nvSpPr>
        <p:spPr>
          <a:xfrm>
            <a:off x="914400" y="1515070"/>
            <a:ext cx="7543800" cy="1200329"/>
          </a:xfrm>
          <a:prstGeom prst="rect">
            <a:avLst/>
          </a:prstGeom>
          <a:noFill/>
        </p:spPr>
        <p:txBody>
          <a:bodyPr wrap="square" rtlCol="0">
            <a:spAutoFit/>
          </a:bodyPr>
          <a:lstStyle/>
          <a:p>
            <a:pPr marL="285750" indent="-285750" algn="just">
              <a:buFont typeface="Wingdings" panose="05000000000000000000" pitchFamily="2" charset="2"/>
              <a:buChar char="ü"/>
            </a:pPr>
            <a:r>
              <a:rPr lang="en-US" sz="2400" dirty="0"/>
              <a:t>Decodes instructions fetched by the BIU.</a:t>
            </a:r>
          </a:p>
          <a:p>
            <a:pPr marL="285750" indent="-285750" algn="just">
              <a:buFont typeface="Wingdings" panose="05000000000000000000" pitchFamily="2" charset="2"/>
              <a:buChar char="ü"/>
            </a:pPr>
            <a:r>
              <a:rPr lang="en-US" sz="2400" dirty="0"/>
              <a:t>Generates control signals.</a:t>
            </a:r>
          </a:p>
          <a:p>
            <a:pPr marL="285750" indent="-285750" algn="just">
              <a:buFont typeface="Wingdings" panose="05000000000000000000" pitchFamily="2" charset="2"/>
              <a:buChar char="ü"/>
            </a:pPr>
            <a:r>
              <a:rPr lang="en-US" sz="2400" dirty="0"/>
              <a:t>Executes instructions.</a:t>
            </a:r>
          </a:p>
        </p:txBody>
      </p:sp>
    </p:spTree>
    <p:extLst>
      <p:ext uri="{BB962C8B-B14F-4D97-AF65-F5344CB8AC3E}">
        <p14:creationId xmlns:p14="http://schemas.microsoft.com/office/powerpoint/2010/main" val="408586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BOOKS</a:t>
            </a:r>
          </a:p>
        </p:txBody>
      </p:sp>
      <p:sp>
        <p:nvSpPr>
          <p:cNvPr id="4" name="Date Placeholder 3"/>
          <p:cNvSpPr>
            <a:spLocks noGrp="1"/>
          </p:cNvSpPr>
          <p:nvPr>
            <p:ph type="dt" sz="half" idx="10"/>
          </p:nvPr>
        </p:nvSpPr>
        <p:spPr/>
        <p:txBody>
          <a:bodyPr/>
          <a:lstStyle/>
          <a:p>
            <a:fld id="{FEADAF78-33F5-4512-BD85-1EC5699C033D}" type="datetime1">
              <a:rPr lang="en-US" smtClean="0">
                <a:solidFill>
                  <a:srgbClr val="696464"/>
                </a:solidFill>
              </a:rPr>
              <a:pPr/>
              <a:t>2/15/2024</a:t>
            </a:fld>
            <a:endParaRPr lang="en-US">
              <a:solidFill>
                <a:srgbClr val="696464"/>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1026" name="Picture 2"/>
          <p:cNvPicPr>
            <a:picLocks noGrp="1" noChangeAspect="1" noChangeArrowheads="1"/>
          </p:cNvPicPr>
          <p:nvPr>
            <p:ph sz="quarter" idx="1"/>
          </p:nvPr>
        </p:nvPicPr>
        <p:blipFill>
          <a:blip r:embed="rId2"/>
          <a:stretch>
            <a:fillRect/>
          </a:stretch>
        </p:blipFill>
        <p:spPr bwMode="auto">
          <a:xfrm>
            <a:off x="3157537" y="1905000"/>
            <a:ext cx="3286125" cy="4114800"/>
          </a:xfrm>
          <a:prstGeom prst="rect">
            <a:avLst/>
          </a:prstGeom>
          <a:noFill/>
          <a:ln w="9525">
            <a:noFill/>
            <a:miter lim="800000"/>
            <a:headEnd/>
            <a:tailEnd/>
          </a:ln>
          <a:effectLst/>
        </p:spPr>
      </p:pic>
      <p:sp>
        <p:nvSpPr>
          <p:cNvPr id="7" name="TextBox 6"/>
          <p:cNvSpPr txBox="1"/>
          <p:nvPr/>
        </p:nvSpPr>
        <p:spPr>
          <a:xfrm>
            <a:off x="685800" y="1219200"/>
            <a:ext cx="7696200" cy="646331"/>
          </a:xfrm>
          <a:prstGeom prst="rect">
            <a:avLst/>
          </a:prstGeom>
          <a:noFill/>
        </p:spPr>
        <p:txBody>
          <a:bodyPr wrap="square" rtlCol="0">
            <a:spAutoFit/>
          </a:bodyPr>
          <a:lstStyle/>
          <a:p>
            <a:pPr algn="ctr"/>
            <a:r>
              <a:rPr lang="en-US" dirty="0">
                <a:solidFill>
                  <a:prstClr val="black"/>
                </a:solidFill>
              </a:rPr>
              <a:t>Computer Organization and Architecture by William Stallings, Pearson publication, 10</a:t>
            </a:r>
            <a:r>
              <a:rPr lang="en-US" baseline="30000" dirty="0">
                <a:solidFill>
                  <a:prstClr val="black"/>
                </a:solidFill>
              </a:rPr>
              <a:t>TH</a:t>
            </a:r>
            <a:r>
              <a:rPr lang="en-US" dirty="0">
                <a:solidFill>
                  <a:prstClr val="black"/>
                </a:solidFill>
              </a:rPr>
              <a:t> Edition.</a:t>
            </a:r>
          </a:p>
        </p:txBody>
      </p:sp>
    </p:spTree>
    <p:extLst>
      <p:ext uri="{BB962C8B-B14F-4D97-AF65-F5344CB8AC3E}">
        <p14:creationId xmlns:p14="http://schemas.microsoft.com/office/powerpoint/2010/main" val="3978033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5"/>
          <p:cNvSpPr>
            <a:spLocks noGrp="1"/>
          </p:cNvSpPr>
          <p:nvPr>
            <p:ph sz="quarter" idx="1"/>
          </p:nvPr>
        </p:nvSpPr>
        <p:spPr>
          <a:xfrm>
            <a:off x="914400" y="838200"/>
            <a:ext cx="7772400" cy="5181600"/>
          </a:xfrm>
        </p:spPr>
        <p:txBody>
          <a:bodyPr/>
          <a:lstStyle/>
          <a:p>
            <a:pPr marL="0" indent="0" algn="ctr">
              <a:buNone/>
            </a:pPr>
            <a:r>
              <a:rPr lang="en-US" b="1" dirty="0">
                <a:solidFill>
                  <a:srgbClr val="7030A0"/>
                </a:solidFill>
              </a:rPr>
              <a:t>INSTRUCTION DECODER</a:t>
            </a:r>
          </a:p>
          <a:p>
            <a:pPr marL="0" indent="0" algn="just">
              <a:buNone/>
            </a:pPr>
            <a:r>
              <a:rPr lang="en-US" dirty="0"/>
              <a:t>Translates instructions fetched from memory into a series of actions which EU carries out.</a:t>
            </a:r>
          </a:p>
          <a:p>
            <a:pPr marL="0" indent="0" algn="just">
              <a:buNone/>
            </a:pPr>
            <a:endParaRPr lang="en-US" dirty="0"/>
          </a:p>
          <a:p>
            <a:pPr marL="0" indent="0" algn="ctr">
              <a:buNone/>
            </a:pPr>
            <a:r>
              <a:rPr lang="en-US" b="1" dirty="0">
                <a:solidFill>
                  <a:srgbClr val="7030A0"/>
                </a:solidFill>
              </a:rPr>
              <a:t>CONTROL SYSTEM</a:t>
            </a:r>
          </a:p>
          <a:p>
            <a:pPr marL="0" indent="0" algn="just">
              <a:buNone/>
            </a:pPr>
            <a:r>
              <a:rPr lang="en-US" dirty="0"/>
              <a:t>Generates timing and control signals to perform the internal operations of the microprocessor.</a:t>
            </a:r>
          </a:p>
          <a:p>
            <a:pPr marL="0" indent="0" algn="just">
              <a:buNone/>
            </a:pPr>
            <a:endParaRPr lang="en-US" dirty="0"/>
          </a:p>
          <a:p>
            <a:pPr marL="0" indent="0" algn="ctr">
              <a:buNone/>
            </a:pPr>
            <a:r>
              <a:rPr lang="en-US" b="1" dirty="0">
                <a:solidFill>
                  <a:srgbClr val="7030A0"/>
                </a:solidFill>
              </a:rPr>
              <a:t>ARITHMETIC LOGIC UNIT</a:t>
            </a:r>
          </a:p>
          <a:p>
            <a:pPr marL="0" indent="0" algn="just">
              <a:buNone/>
            </a:pPr>
            <a:r>
              <a:rPr lang="en-US" dirty="0"/>
              <a:t>EU has a 16-biti ALU which can ADD, SUB, AND, OR, increment, decrement, complement or shift binary numbers.</a:t>
            </a:r>
          </a:p>
        </p:txBody>
      </p:sp>
    </p:spTree>
    <p:extLst>
      <p:ext uri="{BB962C8B-B14F-4D97-AF65-F5344CB8AC3E}">
        <p14:creationId xmlns:p14="http://schemas.microsoft.com/office/powerpoint/2010/main" val="1389298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pic>
        <p:nvPicPr>
          <p:cNvPr id="7" name="Content Placeholder 6"/>
          <p:cNvPicPr>
            <a:picLocks noGrp="1" noChangeAspect="1"/>
          </p:cNvPicPr>
          <p:nvPr>
            <p:ph sz="quarter" idx="1"/>
          </p:nvPr>
        </p:nvPicPr>
        <p:blipFill>
          <a:blip r:embed="rId2"/>
          <a:stretch>
            <a:fillRect/>
          </a:stretch>
        </p:blipFill>
        <p:spPr>
          <a:xfrm>
            <a:off x="1447800" y="1066800"/>
            <a:ext cx="6110288" cy="4876800"/>
          </a:xfrm>
          <a:prstGeom prst="rect">
            <a:avLst/>
          </a:prstGeom>
        </p:spPr>
      </p:pic>
    </p:spTree>
    <p:extLst>
      <p:ext uri="{BB962C8B-B14F-4D97-AF65-F5344CB8AC3E}">
        <p14:creationId xmlns:p14="http://schemas.microsoft.com/office/powerpoint/2010/main" val="1510555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7030A0"/>
                </a:solidFill>
              </a:rPr>
              <a:t>General Purpose Registers</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Content Placeholder 5"/>
          <p:cNvSpPr>
            <a:spLocks noGrp="1"/>
          </p:cNvSpPr>
          <p:nvPr>
            <p:ph sz="quarter" idx="1"/>
          </p:nvPr>
        </p:nvSpPr>
        <p:spPr>
          <a:xfrm>
            <a:off x="685800" y="1676400"/>
            <a:ext cx="4724400" cy="3886200"/>
          </a:xfrm>
        </p:spPr>
        <p:txBody>
          <a:bodyPr>
            <a:normAutofit fontScale="92500"/>
          </a:bodyPr>
          <a:lstStyle/>
          <a:p>
            <a:pPr algn="just">
              <a:buFont typeface="Wingdings" panose="05000000000000000000" pitchFamily="2" charset="2"/>
              <a:buChar char="Ø"/>
            </a:pPr>
            <a:r>
              <a:rPr lang="en-US" dirty="0"/>
              <a:t> EU has 8 general purpose registers.</a:t>
            </a:r>
          </a:p>
          <a:p>
            <a:pPr algn="just">
              <a:buFont typeface="Wingdings" panose="05000000000000000000" pitchFamily="2" charset="2"/>
              <a:buChar char="Ø"/>
            </a:pPr>
            <a:r>
              <a:rPr lang="en-US" dirty="0"/>
              <a:t>Can be individually used for storing 8-bit data.</a:t>
            </a:r>
          </a:p>
          <a:p>
            <a:pPr algn="just">
              <a:buFont typeface="Wingdings" panose="05000000000000000000" pitchFamily="2" charset="2"/>
              <a:buChar char="Ø"/>
            </a:pPr>
            <a:r>
              <a:rPr lang="en-US" dirty="0"/>
              <a:t>AL register is also called Accumulator.</a:t>
            </a:r>
          </a:p>
          <a:p>
            <a:pPr algn="just">
              <a:buFont typeface="Wingdings" panose="05000000000000000000" pitchFamily="2" charset="2"/>
              <a:buChar char="Ø"/>
            </a:pPr>
            <a:r>
              <a:rPr lang="en-US" dirty="0"/>
              <a:t>Two registers can also be combined to form 16-bit registers.</a:t>
            </a:r>
          </a:p>
          <a:p>
            <a:pPr algn="just">
              <a:buFont typeface="Wingdings" panose="05000000000000000000" pitchFamily="2" charset="2"/>
              <a:buChar char="Ø"/>
            </a:pPr>
            <a:r>
              <a:rPr lang="en-US" dirty="0"/>
              <a:t>The valid register pairs are – AX, BX, CX, DX.</a:t>
            </a:r>
          </a:p>
        </p:txBody>
      </p:sp>
      <p:graphicFrame>
        <p:nvGraphicFramePr>
          <p:cNvPr id="8" name="Table 7"/>
          <p:cNvGraphicFramePr>
            <a:graphicFrameLocks noGrp="1"/>
          </p:cNvGraphicFramePr>
          <p:nvPr>
            <p:extLst>
              <p:ext uri="{D42A27DB-BD31-4B8C-83A1-F6EECF244321}">
                <p14:modId xmlns:p14="http://schemas.microsoft.com/office/powerpoint/2010/main" val="3076598281"/>
              </p:ext>
            </p:extLst>
          </p:nvPr>
        </p:nvGraphicFramePr>
        <p:xfrm>
          <a:off x="5562600" y="1676400"/>
          <a:ext cx="3200400" cy="28956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723900">
                <a:tc>
                  <a:txBody>
                    <a:bodyPr/>
                    <a:lstStyle/>
                    <a:p>
                      <a:pPr algn="ctr"/>
                      <a:r>
                        <a:rPr lang="en-US" dirty="0"/>
                        <a:t>AH</a:t>
                      </a:r>
                    </a:p>
                  </a:txBody>
                  <a:tcPr/>
                </a:tc>
                <a:tc>
                  <a:txBody>
                    <a:bodyPr/>
                    <a:lstStyle/>
                    <a:p>
                      <a:pPr algn="ctr"/>
                      <a:r>
                        <a:rPr lang="en-US" dirty="0"/>
                        <a:t>AL</a:t>
                      </a:r>
                    </a:p>
                  </a:txBody>
                  <a:tcPr/>
                </a:tc>
                <a:tc>
                  <a:txBody>
                    <a:bodyPr/>
                    <a:lstStyle/>
                    <a:p>
                      <a:pPr algn="ctr"/>
                      <a:r>
                        <a:rPr lang="en-US" dirty="0"/>
                        <a:t>AX</a:t>
                      </a:r>
                    </a:p>
                  </a:txBody>
                  <a:tcPr/>
                </a:tc>
                <a:extLst>
                  <a:ext uri="{0D108BD9-81ED-4DB2-BD59-A6C34878D82A}">
                    <a16:rowId xmlns:a16="http://schemas.microsoft.com/office/drawing/2014/main" val="10000"/>
                  </a:ext>
                </a:extLst>
              </a:tr>
              <a:tr h="723900">
                <a:tc>
                  <a:txBody>
                    <a:bodyPr/>
                    <a:lstStyle/>
                    <a:p>
                      <a:pPr algn="ctr"/>
                      <a:r>
                        <a:rPr lang="en-US" dirty="0"/>
                        <a:t>BH</a:t>
                      </a:r>
                    </a:p>
                  </a:txBody>
                  <a:tcPr/>
                </a:tc>
                <a:tc>
                  <a:txBody>
                    <a:bodyPr/>
                    <a:lstStyle/>
                    <a:p>
                      <a:pPr algn="ctr"/>
                      <a:r>
                        <a:rPr lang="en-US" dirty="0"/>
                        <a:t>BL</a:t>
                      </a:r>
                    </a:p>
                  </a:txBody>
                  <a:tcPr/>
                </a:tc>
                <a:tc>
                  <a:txBody>
                    <a:bodyPr/>
                    <a:lstStyle/>
                    <a:p>
                      <a:pPr algn="ctr"/>
                      <a:r>
                        <a:rPr lang="en-US" dirty="0"/>
                        <a:t>BX</a:t>
                      </a:r>
                    </a:p>
                  </a:txBody>
                  <a:tcPr/>
                </a:tc>
                <a:extLst>
                  <a:ext uri="{0D108BD9-81ED-4DB2-BD59-A6C34878D82A}">
                    <a16:rowId xmlns:a16="http://schemas.microsoft.com/office/drawing/2014/main" val="10001"/>
                  </a:ext>
                </a:extLst>
              </a:tr>
              <a:tr h="723900">
                <a:tc>
                  <a:txBody>
                    <a:bodyPr/>
                    <a:lstStyle/>
                    <a:p>
                      <a:pPr algn="ctr"/>
                      <a:r>
                        <a:rPr lang="en-US" dirty="0"/>
                        <a:t>CH</a:t>
                      </a:r>
                    </a:p>
                  </a:txBody>
                  <a:tcPr/>
                </a:tc>
                <a:tc>
                  <a:txBody>
                    <a:bodyPr/>
                    <a:lstStyle/>
                    <a:p>
                      <a:pPr algn="ctr"/>
                      <a:r>
                        <a:rPr lang="en-US" dirty="0"/>
                        <a:t>CL</a:t>
                      </a:r>
                    </a:p>
                  </a:txBody>
                  <a:tcPr/>
                </a:tc>
                <a:tc>
                  <a:txBody>
                    <a:bodyPr/>
                    <a:lstStyle/>
                    <a:p>
                      <a:pPr algn="ctr"/>
                      <a:r>
                        <a:rPr lang="en-US" dirty="0"/>
                        <a:t>CX</a:t>
                      </a:r>
                    </a:p>
                  </a:txBody>
                  <a:tcPr/>
                </a:tc>
                <a:extLst>
                  <a:ext uri="{0D108BD9-81ED-4DB2-BD59-A6C34878D82A}">
                    <a16:rowId xmlns:a16="http://schemas.microsoft.com/office/drawing/2014/main" val="10002"/>
                  </a:ext>
                </a:extLst>
              </a:tr>
              <a:tr h="723900">
                <a:tc>
                  <a:txBody>
                    <a:bodyPr/>
                    <a:lstStyle/>
                    <a:p>
                      <a:pPr algn="ctr"/>
                      <a:r>
                        <a:rPr lang="en-US" dirty="0"/>
                        <a:t>DH</a:t>
                      </a:r>
                    </a:p>
                  </a:txBody>
                  <a:tcPr/>
                </a:tc>
                <a:tc>
                  <a:txBody>
                    <a:bodyPr/>
                    <a:lstStyle/>
                    <a:p>
                      <a:pPr algn="ctr"/>
                      <a:r>
                        <a:rPr lang="en-US" dirty="0"/>
                        <a:t>DL</a:t>
                      </a:r>
                    </a:p>
                  </a:txBody>
                  <a:tcPr/>
                </a:tc>
                <a:tc>
                  <a:txBody>
                    <a:bodyPr/>
                    <a:lstStyle/>
                    <a:p>
                      <a:pPr algn="ctr"/>
                      <a:r>
                        <a:rPr lang="en-US" dirty="0"/>
                        <a:t>DX</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09286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a:bodyPr>
          <a:lstStyle/>
          <a:p>
            <a:r>
              <a:rPr lang="en-US" sz="2400" b="1" dirty="0">
                <a:solidFill>
                  <a:srgbClr val="FF0000"/>
                </a:solidFill>
              </a:rPr>
              <a:t>GPR (contd.)</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2146813506"/>
              </p:ext>
            </p:extLst>
          </p:nvPr>
        </p:nvGraphicFramePr>
        <p:xfrm>
          <a:off x="603504" y="838204"/>
          <a:ext cx="8083296" cy="5105397"/>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6498336">
                  <a:extLst>
                    <a:ext uri="{9D8B030D-6E8A-4147-A177-3AD203B41FA5}">
                      <a16:colId xmlns:a16="http://schemas.microsoft.com/office/drawing/2014/main" val="20001"/>
                    </a:ext>
                  </a:extLst>
                </a:gridCol>
              </a:tblGrid>
              <a:tr h="500260">
                <a:tc>
                  <a:txBody>
                    <a:bodyPr/>
                    <a:lstStyle/>
                    <a:p>
                      <a:pPr algn="ctr"/>
                      <a:r>
                        <a:rPr lang="en-US" dirty="0"/>
                        <a:t>REGISTER</a:t>
                      </a:r>
                    </a:p>
                  </a:txBody>
                  <a:tcPr/>
                </a:tc>
                <a:tc>
                  <a:txBody>
                    <a:bodyPr/>
                    <a:lstStyle/>
                    <a:p>
                      <a:pPr algn="ctr"/>
                      <a:r>
                        <a:rPr lang="en-US" dirty="0"/>
                        <a:t>PURPOSE</a:t>
                      </a:r>
                    </a:p>
                  </a:txBody>
                  <a:tcPr/>
                </a:tc>
                <a:extLst>
                  <a:ext uri="{0D108BD9-81ED-4DB2-BD59-A6C34878D82A}">
                    <a16:rowId xmlns:a16="http://schemas.microsoft.com/office/drawing/2014/main" val="10000"/>
                  </a:ext>
                </a:extLst>
              </a:tr>
              <a:tr h="500260">
                <a:tc>
                  <a:txBody>
                    <a:bodyPr/>
                    <a:lstStyle/>
                    <a:p>
                      <a:pPr algn="ctr"/>
                      <a:r>
                        <a:rPr lang="en-US" dirty="0"/>
                        <a:t>AX</a:t>
                      </a:r>
                    </a:p>
                  </a:txBody>
                  <a:tcPr/>
                </a:tc>
                <a:tc>
                  <a:txBody>
                    <a:bodyPr/>
                    <a:lstStyle/>
                    <a:p>
                      <a:pPr algn="just"/>
                      <a:r>
                        <a:rPr lang="en-US" dirty="0"/>
                        <a:t>Word multiply, word divide, word I/O</a:t>
                      </a:r>
                    </a:p>
                  </a:txBody>
                  <a:tcPr/>
                </a:tc>
                <a:extLst>
                  <a:ext uri="{0D108BD9-81ED-4DB2-BD59-A6C34878D82A}">
                    <a16:rowId xmlns:a16="http://schemas.microsoft.com/office/drawing/2014/main" val="10001"/>
                  </a:ext>
                </a:extLst>
              </a:tr>
              <a:tr h="500260">
                <a:tc>
                  <a:txBody>
                    <a:bodyPr/>
                    <a:lstStyle/>
                    <a:p>
                      <a:pPr algn="ctr"/>
                      <a:r>
                        <a:rPr lang="en-US" dirty="0"/>
                        <a:t>AL</a:t>
                      </a:r>
                    </a:p>
                  </a:txBody>
                  <a:tcPr/>
                </a:tc>
                <a:tc>
                  <a:txBody>
                    <a:bodyPr/>
                    <a:lstStyle/>
                    <a:p>
                      <a:pPr algn="just"/>
                      <a:r>
                        <a:rPr lang="en-US" dirty="0"/>
                        <a:t>Byte multiply, byte divide, byte I/O, decimal arithmetic</a:t>
                      </a:r>
                    </a:p>
                  </a:txBody>
                  <a:tcPr/>
                </a:tc>
                <a:extLst>
                  <a:ext uri="{0D108BD9-81ED-4DB2-BD59-A6C34878D82A}">
                    <a16:rowId xmlns:a16="http://schemas.microsoft.com/office/drawing/2014/main" val="10002"/>
                  </a:ext>
                </a:extLst>
              </a:tr>
              <a:tr h="500260">
                <a:tc>
                  <a:txBody>
                    <a:bodyPr/>
                    <a:lstStyle/>
                    <a:p>
                      <a:pPr algn="ctr"/>
                      <a:r>
                        <a:rPr lang="en-US" dirty="0"/>
                        <a:t>AH</a:t>
                      </a:r>
                    </a:p>
                  </a:txBody>
                  <a:tcPr/>
                </a:tc>
                <a:tc>
                  <a:txBody>
                    <a:bodyPr/>
                    <a:lstStyle/>
                    <a:p>
                      <a:pPr algn="just"/>
                      <a:r>
                        <a:rPr lang="en-US" dirty="0"/>
                        <a:t>Byte multiply, byte divide</a:t>
                      </a:r>
                    </a:p>
                  </a:txBody>
                  <a:tcPr/>
                </a:tc>
                <a:extLst>
                  <a:ext uri="{0D108BD9-81ED-4DB2-BD59-A6C34878D82A}">
                    <a16:rowId xmlns:a16="http://schemas.microsoft.com/office/drawing/2014/main" val="10003"/>
                  </a:ext>
                </a:extLst>
              </a:tr>
              <a:tr h="500260">
                <a:tc>
                  <a:txBody>
                    <a:bodyPr/>
                    <a:lstStyle/>
                    <a:p>
                      <a:pPr algn="ctr"/>
                      <a:r>
                        <a:rPr lang="en-US" dirty="0"/>
                        <a:t>BX</a:t>
                      </a:r>
                    </a:p>
                  </a:txBody>
                  <a:tcPr/>
                </a:tc>
                <a:tc>
                  <a:txBody>
                    <a:bodyPr/>
                    <a:lstStyle/>
                    <a:p>
                      <a:pPr algn="just"/>
                      <a:r>
                        <a:rPr lang="en-US" dirty="0"/>
                        <a:t>Store address information</a:t>
                      </a:r>
                    </a:p>
                  </a:txBody>
                  <a:tcPr/>
                </a:tc>
                <a:extLst>
                  <a:ext uri="{0D108BD9-81ED-4DB2-BD59-A6C34878D82A}">
                    <a16:rowId xmlns:a16="http://schemas.microsoft.com/office/drawing/2014/main" val="10004"/>
                  </a:ext>
                </a:extLst>
              </a:tr>
              <a:tr h="500260">
                <a:tc>
                  <a:txBody>
                    <a:bodyPr/>
                    <a:lstStyle/>
                    <a:p>
                      <a:pPr algn="ctr"/>
                      <a:r>
                        <a:rPr lang="en-US" dirty="0"/>
                        <a:t>CX</a:t>
                      </a:r>
                    </a:p>
                  </a:txBody>
                  <a:tcPr/>
                </a:tc>
                <a:tc>
                  <a:txBody>
                    <a:bodyPr/>
                    <a:lstStyle/>
                    <a:p>
                      <a:pPr algn="just"/>
                      <a:r>
                        <a:rPr lang="en-US" dirty="0"/>
                        <a:t>String operation, loops</a:t>
                      </a:r>
                    </a:p>
                  </a:txBody>
                  <a:tcPr/>
                </a:tc>
                <a:extLst>
                  <a:ext uri="{0D108BD9-81ED-4DB2-BD59-A6C34878D82A}">
                    <a16:rowId xmlns:a16="http://schemas.microsoft.com/office/drawing/2014/main" val="10005"/>
                  </a:ext>
                </a:extLst>
              </a:tr>
              <a:tr h="500260">
                <a:tc>
                  <a:txBody>
                    <a:bodyPr/>
                    <a:lstStyle/>
                    <a:p>
                      <a:pPr algn="ctr"/>
                      <a:r>
                        <a:rPr lang="en-US" dirty="0"/>
                        <a:t>CL</a:t>
                      </a:r>
                    </a:p>
                  </a:txBody>
                  <a:tcPr/>
                </a:tc>
                <a:tc>
                  <a:txBody>
                    <a:bodyPr/>
                    <a:lstStyle/>
                    <a:p>
                      <a:pPr algn="just"/>
                      <a:r>
                        <a:rPr lang="en-US" dirty="0"/>
                        <a:t>Variable shift and rotate</a:t>
                      </a:r>
                    </a:p>
                  </a:txBody>
                  <a:tcPr/>
                </a:tc>
                <a:extLst>
                  <a:ext uri="{0D108BD9-81ED-4DB2-BD59-A6C34878D82A}">
                    <a16:rowId xmlns:a16="http://schemas.microsoft.com/office/drawing/2014/main" val="10006"/>
                  </a:ext>
                </a:extLst>
              </a:tr>
              <a:tr h="1603577">
                <a:tc>
                  <a:txBody>
                    <a:bodyPr/>
                    <a:lstStyle/>
                    <a:p>
                      <a:pPr algn="ctr"/>
                      <a:r>
                        <a:rPr lang="en-US" dirty="0"/>
                        <a:t>DX</a:t>
                      </a:r>
                    </a:p>
                  </a:txBody>
                  <a:tcPr/>
                </a:tc>
                <a:tc>
                  <a:txBody>
                    <a:bodyPr/>
                    <a:lstStyle/>
                    <a:p>
                      <a:pPr algn="just"/>
                      <a:r>
                        <a:rPr lang="en-US" dirty="0"/>
                        <a:t>Word multiply, word divide, indirect I/O</a:t>
                      </a:r>
                    </a:p>
                    <a:p>
                      <a:pPr algn="just"/>
                      <a:r>
                        <a:rPr lang="en-US" dirty="0"/>
                        <a:t>(used to hold I/O address during I/O instructions. If the result is more than 16-bits, the lower order 16-bits are stored in accumulator and higher order 6-bits</a:t>
                      </a:r>
                      <a:r>
                        <a:rPr lang="en-US" baseline="0" dirty="0"/>
                        <a:t> are stored in DX register</a:t>
                      </a:r>
                      <a:r>
                        <a:rPr lang="en-US" dirty="0"/>
                        <a:t>)</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3139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a:bodyPr>
          <a:lstStyle/>
          <a:p>
            <a:r>
              <a:rPr lang="en-US" sz="2800" b="1" dirty="0">
                <a:solidFill>
                  <a:srgbClr val="7030A0"/>
                </a:solidFill>
              </a:rPr>
              <a:t>Flag Register</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Content Placeholder 5"/>
          <p:cNvSpPr>
            <a:spLocks noGrp="1"/>
          </p:cNvSpPr>
          <p:nvPr>
            <p:ph sz="quarter" idx="1"/>
          </p:nvPr>
        </p:nvSpPr>
        <p:spPr>
          <a:xfrm>
            <a:off x="685800" y="1143000"/>
            <a:ext cx="7848600" cy="4876800"/>
          </a:xfrm>
        </p:spPr>
        <p:txBody>
          <a:bodyPr>
            <a:normAutofit fontScale="85000" lnSpcReduction="20000"/>
          </a:bodyPr>
          <a:lstStyle/>
          <a:p>
            <a:pPr algn="just">
              <a:buFont typeface="Wingdings" panose="05000000000000000000" pitchFamily="2" charset="2"/>
              <a:buChar char="Ø"/>
            </a:pPr>
            <a:r>
              <a:rPr lang="en-US" dirty="0"/>
              <a:t> 8086 has a 16-bit flag register.</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A flag is a flip-flop which indicates some conditions produced by the execution of an instruction or controls certain operations of the EU.</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Contains 9 active flags (out of 16 flags) and the remaining 7 are undefined.</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There are two types of flags in 8086: </a:t>
            </a:r>
          </a:p>
          <a:p>
            <a:pPr marL="571500" indent="-571500" algn="just">
              <a:buFont typeface="+mj-lt"/>
              <a:buAutoNum type="romanLcPeriod"/>
            </a:pPr>
            <a:r>
              <a:rPr lang="en-US" dirty="0"/>
              <a:t>Conditional flags – six flags, set or reset by EU on the basis of results of some arithmetic operations or else also known as status flags as they indicates some conditions.</a:t>
            </a:r>
          </a:p>
          <a:p>
            <a:pPr marL="571500" indent="-571500" algn="just">
              <a:buFont typeface="+mj-lt"/>
              <a:buAutoNum type="romanLcPeriod"/>
            </a:pPr>
            <a:r>
              <a:rPr lang="en-US" dirty="0"/>
              <a:t>Control flags – three flags, used to control certain operations of the processor.</a:t>
            </a:r>
          </a:p>
        </p:txBody>
      </p:sp>
    </p:spTree>
    <p:extLst>
      <p:ext uri="{BB962C8B-B14F-4D97-AF65-F5344CB8AC3E}">
        <p14:creationId xmlns:p14="http://schemas.microsoft.com/office/powerpoint/2010/main" val="3683972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7030A0"/>
                </a:solidFill>
              </a:rPr>
              <a:t>Flag Register (contd.)</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949190086"/>
              </p:ext>
            </p:extLst>
          </p:nvPr>
        </p:nvGraphicFramePr>
        <p:xfrm>
          <a:off x="685800" y="1676400"/>
          <a:ext cx="7848608" cy="370840"/>
        </p:xfrm>
        <a:graphic>
          <a:graphicData uri="http://schemas.openxmlformats.org/drawingml/2006/table">
            <a:tbl>
              <a:tblPr firstRow="1" bandRow="1">
                <a:tableStyleId>{5C22544A-7EE6-4342-B048-85BDC9FD1C3A}</a:tableStyleId>
              </a:tblPr>
              <a:tblGrid>
                <a:gridCol w="490538">
                  <a:extLst>
                    <a:ext uri="{9D8B030D-6E8A-4147-A177-3AD203B41FA5}">
                      <a16:colId xmlns:a16="http://schemas.microsoft.com/office/drawing/2014/main" val="20000"/>
                    </a:ext>
                  </a:extLst>
                </a:gridCol>
                <a:gridCol w="490538">
                  <a:extLst>
                    <a:ext uri="{9D8B030D-6E8A-4147-A177-3AD203B41FA5}">
                      <a16:colId xmlns:a16="http://schemas.microsoft.com/office/drawing/2014/main" val="20001"/>
                    </a:ext>
                  </a:extLst>
                </a:gridCol>
                <a:gridCol w="490538">
                  <a:extLst>
                    <a:ext uri="{9D8B030D-6E8A-4147-A177-3AD203B41FA5}">
                      <a16:colId xmlns:a16="http://schemas.microsoft.com/office/drawing/2014/main" val="20002"/>
                    </a:ext>
                  </a:extLst>
                </a:gridCol>
                <a:gridCol w="490538">
                  <a:extLst>
                    <a:ext uri="{9D8B030D-6E8A-4147-A177-3AD203B41FA5}">
                      <a16:colId xmlns:a16="http://schemas.microsoft.com/office/drawing/2014/main" val="20003"/>
                    </a:ext>
                  </a:extLst>
                </a:gridCol>
                <a:gridCol w="490538">
                  <a:extLst>
                    <a:ext uri="{9D8B030D-6E8A-4147-A177-3AD203B41FA5}">
                      <a16:colId xmlns:a16="http://schemas.microsoft.com/office/drawing/2014/main" val="20004"/>
                    </a:ext>
                  </a:extLst>
                </a:gridCol>
                <a:gridCol w="490538">
                  <a:extLst>
                    <a:ext uri="{9D8B030D-6E8A-4147-A177-3AD203B41FA5}">
                      <a16:colId xmlns:a16="http://schemas.microsoft.com/office/drawing/2014/main" val="20005"/>
                    </a:ext>
                  </a:extLst>
                </a:gridCol>
                <a:gridCol w="490538">
                  <a:extLst>
                    <a:ext uri="{9D8B030D-6E8A-4147-A177-3AD203B41FA5}">
                      <a16:colId xmlns:a16="http://schemas.microsoft.com/office/drawing/2014/main" val="20006"/>
                    </a:ext>
                  </a:extLst>
                </a:gridCol>
                <a:gridCol w="490538">
                  <a:extLst>
                    <a:ext uri="{9D8B030D-6E8A-4147-A177-3AD203B41FA5}">
                      <a16:colId xmlns:a16="http://schemas.microsoft.com/office/drawing/2014/main" val="20007"/>
                    </a:ext>
                  </a:extLst>
                </a:gridCol>
                <a:gridCol w="490538">
                  <a:extLst>
                    <a:ext uri="{9D8B030D-6E8A-4147-A177-3AD203B41FA5}">
                      <a16:colId xmlns:a16="http://schemas.microsoft.com/office/drawing/2014/main" val="20008"/>
                    </a:ext>
                  </a:extLst>
                </a:gridCol>
                <a:gridCol w="490538">
                  <a:extLst>
                    <a:ext uri="{9D8B030D-6E8A-4147-A177-3AD203B41FA5}">
                      <a16:colId xmlns:a16="http://schemas.microsoft.com/office/drawing/2014/main" val="20009"/>
                    </a:ext>
                  </a:extLst>
                </a:gridCol>
                <a:gridCol w="490538">
                  <a:extLst>
                    <a:ext uri="{9D8B030D-6E8A-4147-A177-3AD203B41FA5}">
                      <a16:colId xmlns:a16="http://schemas.microsoft.com/office/drawing/2014/main" val="20010"/>
                    </a:ext>
                  </a:extLst>
                </a:gridCol>
                <a:gridCol w="490538">
                  <a:extLst>
                    <a:ext uri="{9D8B030D-6E8A-4147-A177-3AD203B41FA5}">
                      <a16:colId xmlns:a16="http://schemas.microsoft.com/office/drawing/2014/main" val="20011"/>
                    </a:ext>
                  </a:extLst>
                </a:gridCol>
                <a:gridCol w="490538">
                  <a:extLst>
                    <a:ext uri="{9D8B030D-6E8A-4147-A177-3AD203B41FA5}">
                      <a16:colId xmlns:a16="http://schemas.microsoft.com/office/drawing/2014/main" val="20012"/>
                    </a:ext>
                  </a:extLst>
                </a:gridCol>
                <a:gridCol w="490538">
                  <a:extLst>
                    <a:ext uri="{9D8B030D-6E8A-4147-A177-3AD203B41FA5}">
                      <a16:colId xmlns:a16="http://schemas.microsoft.com/office/drawing/2014/main" val="20013"/>
                    </a:ext>
                  </a:extLst>
                </a:gridCol>
                <a:gridCol w="490538">
                  <a:extLst>
                    <a:ext uri="{9D8B030D-6E8A-4147-A177-3AD203B41FA5}">
                      <a16:colId xmlns:a16="http://schemas.microsoft.com/office/drawing/2014/main" val="20014"/>
                    </a:ext>
                  </a:extLst>
                </a:gridCol>
                <a:gridCol w="490538">
                  <a:extLst>
                    <a:ext uri="{9D8B030D-6E8A-4147-A177-3AD203B41FA5}">
                      <a16:colId xmlns:a16="http://schemas.microsoft.com/office/drawing/2014/main" val="20015"/>
                    </a:ext>
                  </a:extLst>
                </a:gridCol>
              </a:tblGrid>
              <a:tr h="370840">
                <a:tc>
                  <a:txBody>
                    <a:bodyPr/>
                    <a:lstStyle/>
                    <a:p>
                      <a:r>
                        <a:rPr lang="en-US" dirty="0"/>
                        <a:t>U</a:t>
                      </a:r>
                    </a:p>
                  </a:txBody>
                  <a:tcPr/>
                </a:tc>
                <a:tc>
                  <a:txBody>
                    <a:bodyPr/>
                    <a:lstStyle/>
                    <a:p>
                      <a:r>
                        <a:rPr lang="en-US" dirty="0"/>
                        <a:t>U</a:t>
                      </a:r>
                    </a:p>
                  </a:txBody>
                  <a:tcPr/>
                </a:tc>
                <a:tc>
                  <a:txBody>
                    <a:bodyPr/>
                    <a:lstStyle/>
                    <a:p>
                      <a:r>
                        <a:rPr lang="en-US" dirty="0"/>
                        <a:t>U</a:t>
                      </a:r>
                    </a:p>
                  </a:txBody>
                  <a:tcPr/>
                </a:tc>
                <a:tc>
                  <a:txBody>
                    <a:bodyPr/>
                    <a:lstStyle/>
                    <a:p>
                      <a:r>
                        <a:rPr lang="en-US" dirty="0"/>
                        <a:t>U</a:t>
                      </a:r>
                    </a:p>
                  </a:txBody>
                  <a:tcPr/>
                </a:tc>
                <a:tc>
                  <a:txBody>
                    <a:bodyPr/>
                    <a:lstStyle/>
                    <a:p>
                      <a:r>
                        <a:rPr lang="en-US" dirty="0"/>
                        <a:t>OF</a:t>
                      </a:r>
                    </a:p>
                  </a:txBody>
                  <a:tcPr/>
                </a:tc>
                <a:tc>
                  <a:txBody>
                    <a:bodyPr/>
                    <a:lstStyle/>
                    <a:p>
                      <a:r>
                        <a:rPr lang="en-US" dirty="0"/>
                        <a:t>DF</a:t>
                      </a:r>
                    </a:p>
                  </a:txBody>
                  <a:tcPr/>
                </a:tc>
                <a:tc>
                  <a:txBody>
                    <a:bodyPr/>
                    <a:lstStyle/>
                    <a:p>
                      <a:r>
                        <a:rPr lang="en-US" dirty="0"/>
                        <a:t>IF</a:t>
                      </a:r>
                    </a:p>
                  </a:txBody>
                  <a:tcPr/>
                </a:tc>
                <a:tc>
                  <a:txBody>
                    <a:bodyPr/>
                    <a:lstStyle/>
                    <a:p>
                      <a:r>
                        <a:rPr lang="en-US" dirty="0"/>
                        <a:t>TF</a:t>
                      </a:r>
                    </a:p>
                  </a:txBody>
                  <a:tcPr/>
                </a:tc>
                <a:tc>
                  <a:txBody>
                    <a:bodyPr/>
                    <a:lstStyle/>
                    <a:p>
                      <a:r>
                        <a:rPr lang="en-US" dirty="0"/>
                        <a:t>SF</a:t>
                      </a:r>
                    </a:p>
                  </a:txBody>
                  <a:tcPr/>
                </a:tc>
                <a:tc>
                  <a:txBody>
                    <a:bodyPr/>
                    <a:lstStyle/>
                    <a:p>
                      <a:r>
                        <a:rPr lang="en-US" dirty="0"/>
                        <a:t>ZF</a:t>
                      </a:r>
                    </a:p>
                  </a:txBody>
                  <a:tcPr/>
                </a:tc>
                <a:tc>
                  <a:txBody>
                    <a:bodyPr/>
                    <a:lstStyle/>
                    <a:p>
                      <a:r>
                        <a:rPr lang="en-US" dirty="0"/>
                        <a:t>U</a:t>
                      </a:r>
                    </a:p>
                  </a:txBody>
                  <a:tcPr/>
                </a:tc>
                <a:tc>
                  <a:txBody>
                    <a:bodyPr/>
                    <a:lstStyle/>
                    <a:p>
                      <a:r>
                        <a:rPr lang="en-US" dirty="0"/>
                        <a:t>AF</a:t>
                      </a:r>
                    </a:p>
                  </a:txBody>
                  <a:tcPr/>
                </a:tc>
                <a:tc>
                  <a:txBody>
                    <a:bodyPr/>
                    <a:lstStyle/>
                    <a:p>
                      <a:r>
                        <a:rPr lang="en-US" dirty="0"/>
                        <a:t>U</a:t>
                      </a:r>
                    </a:p>
                  </a:txBody>
                  <a:tcPr/>
                </a:tc>
                <a:tc>
                  <a:txBody>
                    <a:bodyPr/>
                    <a:lstStyle/>
                    <a:p>
                      <a:r>
                        <a:rPr lang="en-US" dirty="0"/>
                        <a:t>PF</a:t>
                      </a:r>
                    </a:p>
                  </a:txBody>
                  <a:tcPr/>
                </a:tc>
                <a:tc>
                  <a:txBody>
                    <a:bodyPr/>
                    <a:lstStyle/>
                    <a:p>
                      <a:r>
                        <a:rPr lang="en-US" dirty="0"/>
                        <a:t>U</a:t>
                      </a:r>
                    </a:p>
                  </a:txBody>
                  <a:tcPr/>
                </a:tc>
                <a:tc>
                  <a:txBody>
                    <a:bodyPr/>
                    <a:lstStyle/>
                    <a:p>
                      <a:r>
                        <a:rPr lang="en-US" dirty="0"/>
                        <a:t>CF</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24573090"/>
              </p:ext>
            </p:extLst>
          </p:nvPr>
        </p:nvGraphicFramePr>
        <p:xfrm>
          <a:off x="1524000" y="2362196"/>
          <a:ext cx="6096000" cy="3581406"/>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397934">
                <a:tc>
                  <a:txBody>
                    <a:bodyPr/>
                    <a:lstStyle/>
                    <a:p>
                      <a:r>
                        <a:rPr lang="en-US" dirty="0"/>
                        <a:t>1.</a:t>
                      </a:r>
                    </a:p>
                  </a:txBody>
                  <a:tcPr/>
                </a:tc>
                <a:tc>
                  <a:txBody>
                    <a:bodyPr/>
                    <a:lstStyle/>
                    <a:p>
                      <a:r>
                        <a:rPr lang="en-US" dirty="0"/>
                        <a:t>CF</a:t>
                      </a:r>
                    </a:p>
                  </a:txBody>
                  <a:tcPr/>
                </a:tc>
                <a:tc>
                  <a:txBody>
                    <a:bodyPr/>
                    <a:lstStyle/>
                    <a:p>
                      <a:r>
                        <a:rPr lang="en-US" dirty="0"/>
                        <a:t>CARRY</a:t>
                      </a:r>
                      <a:r>
                        <a:rPr lang="en-US" baseline="0" dirty="0"/>
                        <a:t> FLAG</a:t>
                      </a:r>
                      <a:endParaRPr lang="en-US" dirty="0"/>
                    </a:p>
                  </a:txBody>
                  <a:tcPr/>
                </a:tc>
                <a:tc rowSpan="6">
                  <a:txBody>
                    <a:bodyPr/>
                    <a:lstStyle/>
                    <a:p>
                      <a:pPr algn="ctr"/>
                      <a:r>
                        <a:rPr lang="en-US" dirty="0"/>
                        <a:t>CONDITIONAL</a:t>
                      </a:r>
                      <a:r>
                        <a:rPr lang="en-US" baseline="0" dirty="0"/>
                        <a:t> </a:t>
                      </a:r>
                    </a:p>
                    <a:p>
                      <a:pPr algn="ctr"/>
                      <a:r>
                        <a:rPr lang="en-US" baseline="0" dirty="0"/>
                        <a:t>FLAGS</a:t>
                      </a:r>
                      <a:endParaRPr lang="en-US" dirty="0"/>
                    </a:p>
                  </a:txBody>
                  <a:tcPr/>
                </a:tc>
                <a:extLst>
                  <a:ext uri="{0D108BD9-81ED-4DB2-BD59-A6C34878D82A}">
                    <a16:rowId xmlns:a16="http://schemas.microsoft.com/office/drawing/2014/main" val="10000"/>
                  </a:ext>
                </a:extLst>
              </a:tr>
              <a:tr h="397934">
                <a:tc>
                  <a:txBody>
                    <a:bodyPr/>
                    <a:lstStyle/>
                    <a:p>
                      <a:r>
                        <a:rPr lang="en-US" dirty="0"/>
                        <a:t>2.</a:t>
                      </a:r>
                    </a:p>
                  </a:txBody>
                  <a:tcPr/>
                </a:tc>
                <a:tc>
                  <a:txBody>
                    <a:bodyPr/>
                    <a:lstStyle/>
                    <a:p>
                      <a:r>
                        <a:rPr lang="en-US" dirty="0"/>
                        <a:t>PF</a:t>
                      </a:r>
                    </a:p>
                  </a:txBody>
                  <a:tcPr/>
                </a:tc>
                <a:tc>
                  <a:txBody>
                    <a:bodyPr/>
                    <a:lstStyle/>
                    <a:p>
                      <a:r>
                        <a:rPr lang="en-US" dirty="0"/>
                        <a:t>PARITY FLAG</a:t>
                      </a:r>
                    </a:p>
                  </a:txBody>
                  <a:tcPr/>
                </a:tc>
                <a:tc vMerge="1">
                  <a:txBody>
                    <a:bodyPr/>
                    <a:lstStyle/>
                    <a:p>
                      <a:endParaRPr lang="en-US" dirty="0"/>
                    </a:p>
                  </a:txBody>
                  <a:tcPr/>
                </a:tc>
                <a:extLst>
                  <a:ext uri="{0D108BD9-81ED-4DB2-BD59-A6C34878D82A}">
                    <a16:rowId xmlns:a16="http://schemas.microsoft.com/office/drawing/2014/main" val="10001"/>
                  </a:ext>
                </a:extLst>
              </a:tr>
              <a:tr h="397934">
                <a:tc>
                  <a:txBody>
                    <a:bodyPr/>
                    <a:lstStyle/>
                    <a:p>
                      <a:r>
                        <a:rPr lang="en-US" dirty="0"/>
                        <a:t>3.</a:t>
                      </a:r>
                    </a:p>
                  </a:txBody>
                  <a:tcPr/>
                </a:tc>
                <a:tc>
                  <a:txBody>
                    <a:bodyPr/>
                    <a:lstStyle/>
                    <a:p>
                      <a:r>
                        <a:rPr lang="en-US" dirty="0"/>
                        <a:t>AF</a:t>
                      </a:r>
                    </a:p>
                  </a:txBody>
                  <a:tcPr/>
                </a:tc>
                <a:tc>
                  <a:txBody>
                    <a:bodyPr/>
                    <a:lstStyle/>
                    <a:p>
                      <a:r>
                        <a:rPr lang="en-US" dirty="0"/>
                        <a:t>AUXILIARY FLAG</a:t>
                      </a:r>
                    </a:p>
                  </a:txBody>
                  <a:tcPr/>
                </a:tc>
                <a:tc vMerge="1">
                  <a:txBody>
                    <a:bodyPr/>
                    <a:lstStyle/>
                    <a:p>
                      <a:endParaRPr lang="en-US" dirty="0"/>
                    </a:p>
                  </a:txBody>
                  <a:tcPr/>
                </a:tc>
                <a:extLst>
                  <a:ext uri="{0D108BD9-81ED-4DB2-BD59-A6C34878D82A}">
                    <a16:rowId xmlns:a16="http://schemas.microsoft.com/office/drawing/2014/main" val="10002"/>
                  </a:ext>
                </a:extLst>
              </a:tr>
              <a:tr h="397934">
                <a:tc>
                  <a:txBody>
                    <a:bodyPr/>
                    <a:lstStyle/>
                    <a:p>
                      <a:r>
                        <a:rPr lang="en-US" dirty="0"/>
                        <a:t>4.</a:t>
                      </a:r>
                    </a:p>
                  </a:txBody>
                  <a:tcPr/>
                </a:tc>
                <a:tc>
                  <a:txBody>
                    <a:bodyPr/>
                    <a:lstStyle/>
                    <a:p>
                      <a:r>
                        <a:rPr lang="en-US" dirty="0"/>
                        <a:t>ZF</a:t>
                      </a:r>
                    </a:p>
                  </a:txBody>
                  <a:tcPr/>
                </a:tc>
                <a:tc>
                  <a:txBody>
                    <a:bodyPr/>
                    <a:lstStyle/>
                    <a:p>
                      <a:r>
                        <a:rPr lang="en-US" dirty="0"/>
                        <a:t>ZERO FLAG</a:t>
                      </a:r>
                    </a:p>
                  </a:txBody>
                  <a:tcPr/>
                </a:tc>
                <a:tc vMerge="1">
                  <a:txBody>
                    <a:bodyPr/>
                    <a:lstStyle/>
                    <a:p>
                      <a:endParaRPr lang="en-US" dirty="0"/>
                    </a:p>
                  </a:txBody>
                  <a:tcPr/>
                </a:tc>
                <a:extLst>
                  <a:ext uri="{0D108BD9-81ED-4DB2-BD59-A6C34878D82A}">
                    <a16:rowId xmlns:a16="http://schemas.microsoft.com/office/drawing/2014/main" val="10003"/>
                  </a:ext>
                </a:extLst>
              </a:tr>
              <a:tr h="397934">
                <a:tc>
                  <a:txBody>
                    <a:bodyPr/>
                    <a:lstStyle/>
                    <a:p>
                      <a:r>
                        <a:rPr lang="en-US" dirty="0"/>
                        <a:t>5.</a:t>
                      </a:r>
                    </a:p>
                  </a:txBody>
                  <a:tcPr/>
                </a:tc>
                <a:tc>
                  <a:txBody>
                    <a:bodyPr/>
                    <a:lstStyle/>
                    <a:p>
                      <a:r>
                        <a:rPr lang="en-US" dirty="0"/>
                        <a:t>SF</a:t>
                      </a:r>
                    </a:p>
                  </a:txBody>
                  <a:tcPr/>
                </a:tc>
                <a:tc>
                  <a:txBody>
                    <a:bodyPr/>
                    <a:lstStyle/>
                    <a:p>
                      <a:r>
                        <a:rPr lang="en-US" dirty="0"/>
                        <a:t>SIGN FLAG</a:t>
                      </a:r>
                    </a:p>
                  </a:txBody>
                  <a:tcPr/>
                </a:tc>
                <a:tc vMerge="1">
                  <a:txBody>
                    <a:bodyPr/>
                    <a:lstStyle/>
                    <a:p>
                      <a:endParaRPr lang="en-US" dirty="0"/>
                    </a:p>
                  </a:txBody>
                  <a:tcPr/>
                </a:tc>
                <a:extLst>
                  <a:ext uri="{0D108BD9-81ED-4DB2-BD59-A6C34878D82A}">
                    <a16:rowId xmlns:a16="http://schemas.microsoft.com/office/drawing/2014/main" val="10004"/>
                  </a:ext>
                </a:extLst>
              </a:tr>
              <a:tr h="397934">
                <a:tc>
                  <a:txBody>
                    <a:bodyPr/>
                    <a:lstStyle/>
                    <a:p>
                      <a:r>
                        <a:rPr lang="en-US" dirty="0"/>
                        <a:t>6.</a:t>
                      </a:r>
                    </a:p>
                  </a:txBody>
                  <a:tcPr/>
                </a:tc>
                <a:tc>
                  <a:txBody>
                    <a:bodyPr/>
                    <a:lstStyle/>
                    <a:p>
                      <a:r>
                        <a:rPr lang="en-US" dirty="0"/>
                        <a:t>OF</a:t>
                      </a:r>
                    </a:p>
                  </a:txBody>
                  <a:tcPr/>
                </a:tc>
                <a:tc>
                  <a:txBody>
                    <a:bodyPr/>
                    <a:lstStyle/>
                    <a:p>
                      <a:r>
                        <a:rPr lang="en-US" dirty="0"/>
                        <a:t>OVERFLOW FLAG</a:t>
                      </a:r>
                    </a:p>
                  </a:txBody>
                  <a:tcPr/>
                </a:tc>
                <a:tc vMerge="1">
                  <a:txBody>
                    <a:bodyPr/>
                    <a:lstStyle/>
                    <a:p>
                      <a:endParaRPr lang="en-US" dirty="0"/>
                    </a:p>
                  </a:txBody>
                  <a:tcPr/>
                </a:tc>
                <a:extLst>
                  <a:ext uri="{0D108BD9-81ED-4DB2-BD59-A6C34878D82A}">
                    <a16:rowId xmlns:a16="http://schemas.microsoft.com/office/drawing/2014/main" val="10005"/>
                  </a:ext>
                </a:extLst>
              </a:tr>
              <a:tr h="397934">
                <a:tc>
                  <a:txBody>
                    <a:bodyPr/>
                    <a:lstStyle/>
                    <a:p>
                      <a:r>
                        <a:rPr lang="en-US" dirty="0"/>
                        <a:t>7.</a:t>
                      </a:r>
                    </a:p>
                  </a:txBody>
                  <a:tcPr/>
                </a:tc>
                <a:tc>
                  <a:txBody>
                    <a:bodyPr/>
                    <a:lstStyle/>
                    <a:p>
                      <a:r>
                        <a:rPr lang="en-US" dirty="0"/>
                        <a:t>TF</a:t>
                      </a:r>
                    </a:p>
                  </a:txBody>
                  <a:tcPr/>
                </a:tc>
                <a:tc>
                  <a:txBody>
                    <a:bodyPr/>
                    <a:lstStyle/>
                    <a:p>
                      <a:r>
                        <a:rPr lang="en-US" dirty="0"/>
                        <a:t>TRAP FLAG</a:t>
                      </a:r>
                    </a:p>
                  </a:txBody>
                  <a:tcPr/>
                </a:tc>
                <a:tc rowSpan="3">
                  <a:txBody>
                    <a:bodyPr/>
                    <a:lstStyle/>
                    <a:p>
                      <a:pPr algn="ctr"/>
                      <a:r>
                        <a:rPr lang="en-US" dirty="0"/>
                        <a:t>CONTROL </a:t>
                      </a:r>
                    </a:p>
                    <a:p>
                      <a:pPr algn="ctr"/>
                      <a:r>
                        <a:rPr lang="en-US" dirty="0"/>
                        <a:t>FLAGS</a:t>
                      </a:r>
                    </a:p>
                  </a:txBody>
                  <a:tcPr/>
                </a:tc>
                <a:extLst>
                  <a:ext uri="{0D108BD9-81ED-4DB2-BD59-A6C34878D82A}">
                    <a16:rowId xmlns:a16="http://schemas.microsoft.com/office/drawing/2014/main" val="10006"/>
                  </a:ext>
                </a:extLst>
              </a:tr>
              <a:tr h="397934">
                <a:tc>
                  <a:txBody>
                    <a:bodyPr/>
                    <a:lstStyle/>
                    <a:p>
                      <a:r>
                        <a:rPr lang="en-US" dirty="0"/>
                        <a:t>8.</a:t>
                      </a:r>
                    </a:p>
                  </a:txBody>
                  <a:tcPr/>
                </a:tc>
                <a:tc>
                  <a:txBody>
                    <a:bodyPr/>
                    <a:lstStyle/>
                    <a:p>
                      <a:r>
                        <a:rPr lang="en-US" dirty="0"/>
                        <a:t>IF</a:t>
                      </a:r>
                    </a:p>
                  </a:txBody>
                  <a:tcPr/>
                </a:tc>
                <a:tc>
                  <a:txBody>
                    <a:bodyPr/>
                    <a:lstStyle/>
                    <a:p>
                      <a:r>
                        <a:rPr lang="en-US" dirty="0"/>
                        <a:t>INTERRUPT FLAG</a:t>
                      </a:r>
                    </a:p>
                  </a:txBody>
                  <a:tcPr/>
                </a:tc>
                <a:tc vMerge="1">
                  <a:txBody>
                    <a:bodyPr/>
                    <a:lstStyle/>
                    <a:p>
                      <a:endParaRPr lang="en-US" dirty="0"/>
                    </a:p>
                  </a:txBody>
                  <a:tcPr/>
                </a:tc>
                <a:extLst>
                  <a:ext uri="{0D108BD9-81ED-4DB2-BD59-A6C34878D82A}">
                    <a16:rowId xmlns:a16="http://schemas.microsoft.com/office/drawing/2014/main" val="10007"/>
                  </a:ext>
                </a:extLst>
              </a:tr>
              <a:tr h="397934">
                <a:tc>
                  <a:txBody>
                    <a:bodyPr/>
                    <a:lstStyle/>
                    <a:p>
                      <a:r>
                        <a:rPr lang="en-US" dirty="0"/>
                        <a:t>9.</a:t>
                      </a:r>
                    </a:p>
                  </a:txBody>
                  <a:tcPr/>
                </a:tc>
                <a:tc>
                  <a:txBody>
                    <a:bodyPr/>
                    <a:lstStyle/>
                    <a:p>
                      <a:r>
                        <a:rPr lang="en-US" dirty="0"/>
                        <a:t>DF</a:t>
                      </a:r>
                    </a:p>
                  </a:txBody>
                  <a:tcPr/>
                </a:tc>
                <a:tc>
                  <a:txBody>
                    <a:bodyPr/>
                    <a:lstStyle/>
                    <a:p>
                      <a:r>
                        <a:rPr lang="en-US" dirty="0"/>
                        <a:t>DIRECTION FLAG</a:t>
                      </a:r>
                    </a:p>
                  </a:txBody>
                  <a:tcPr/>
                </a:tc>
                <a:tc vMerge="1">
                  <a:txBody>
                    <a:bodyPr/>
                    <a:lstStyle/>
                    <a:p>
                      <a:endParaRPr lang="en-US"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7467600" y="2057400"/>
            <a:ext cx="1219200" cy="369332"/>
          </a:xfrm>
          <a:prstGeom prst="rect">
            <a:avLst/>
          </a:prstGeom>
          <a:noFill/>
        </p:spPr>
        <p:txBody>
          <a:bodyPr wrap="square" rtlCol="0">
            <a:spAutoFit/>
          </a:bodyPr>
          <a:lstStyle/>
          <a:p>
            <a:r>
              <a:rPr lang="en-US" dirty="0"/>
              <a:t>U= unused</a:t>
            </a:r>
          </a:p>
        </p:txBody>
      </p:sp>
    </p:spTree>
    <p:extLst>
      <p:ext uri="{BB962C8B-B14F-4D97-AF65-F5344CB8AC3E}">
        <p14:creationId xmlns:p14="http://schemas.microsoft.com/office/powerpoint/2010/main" val="3127349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4237230658"/>
              </p:ext>
            </p:extLst>
          </p:nvPr>
        </p:nvGraphicFramePr>
        <p:xfrm>
          <a:off x="381000" y="304802"/>
          <a:ext cx="8534400" cy="6239619"/>
        </p:xfrm>
        <a:graphic>
          <a:graphicData uri="http://schemas.openxmlformats.org/drawingml/2006/table">
            <a:tbl>
              <a:tblPr firstRow="1" bandRow="1">
                <a:tableStyleId>{5C22544A-7EE6-4342-B048-85BDC9FD1C3A}</a:tableStyleId>
              </a:tblPr>
              <a:tblGrid>
                <a:gridCol w="920377">
                  <a:extLst>
                    <a:ext uri="{9D8B030D-6E8A-4147-A177-3AD203B41FA5}">
                      <a16:colId xmlns:a16="http://schemas.microsoft.com/office/drawing/2014/main" val="20000"/>
                    </a:ext>
                  </a:extLst>
                </a:gridCol>
                <a:gridCol w="7614023">
                  <a:extLst>
                    <a:ext uri="{9D8B030D-6E8A-4147-A177-3AD203B41FA5}">
                      <a16:colId xmlns:a16="http://schemas.microsoft.com/office/drawing/2014/main" val="20001"/>
                    </a:ext>
                  </a:extLst>
                </a:gridCol>
              </a:tblGrid>
              <a:tr h="547024">
                <a:tc>
                  <a:txBody>
                    <a:bodyPr/>
                    <a:lstStyle/>
                    <a:p>
                      <a:r>
                        <a:rPr lang="en-US" dirty="0"/>
                        <a:t>FLAG</a:t>
                      </a:r>
                    </a:p>
                  </a:txBody>
                  <a:tcPr/>
                </a:tc>
                <a:tc>
                  <a:txBody>
                    <a:bodyPr/>
                    <a:lstStyle/>
                    <a:p>
                      <a:r>
                        <a:rPr lang="en-US" dirty="0"/>
                        <a:t>PURPOSE</a:t>
                      </a:r>
                    </a:p>
                  </a:txBody>
                  <a:tcPr/>
                </a:tc>
                <a:extLst>
                  <a:ext uri="{0D108BD9-81ED-4DB2-BD59-A6C34878D82A}">
                    <a16:rowId xmlns:a16="http://schemas.microsoft.com/office/drawing/2014/main" val="10000"/>
                  </a:ext>
                </a:extLst>
              </a:tr>
              <a:tr h="547024">
                <a:tc>
                  <a:txBody>
                    <a:bodyPr/>
                    <a:lstStyle/>
                    <a:p>
                      <a:r>
                        <a:rPr lang="en-US" dirty="0"/>
                        <a:t>CF</a:t>
                      </a:r>
                    </a:p>
                  </a:txBody>
                  <a:tcPr/>
                </a:tc>
                <a:tc>
                  <a:txBody>
                    <a:bodyPr/>
                    <a:lstStyle/>
                    <a:p>
                      <a:r>
                        <a:rPr lang="en-US" dirty="0"/>
                        <a:t>Holds the carry after addition or the borrow after subtraction. Also indicates some error conditions as dictated by some programs and procedures.</a:t>
                      </a:r>
                    </a:p>
                  </a:txBody>
                  <a:tcPr/>
                </a:tc>
                <a:extLst>
                  <a:ext uri="{0D108BD9-81ED-4DB2-BD59-A6C34878D82A}">
                    <a16:rowId xmlns:a16="http://schemas.microsoft.com/office/drawing/2014/main" val="10001"/>
                  </a:ext>
                </a:extLst>
              </a:tr>
              <a:tr h="547024">
                <a:tc>
                  <a:txBody>
                    <a:bodyPr/>
                    <a:lstStyle/>
                    <a:p>
                      <a:r>
                        <a:rPr lang="en-US" dirty="0"/>
                        <a:t>PF</a:t>
                      </a:r>
                    </a:p>
                  </a:txBody>
                  <a:tcPr/>
                </a:tc>
                <a:tc>
                  <a:txBody>
                    <a:bodyPr/>
                    <a:lstStyle/>
                    <a:p>
                      <a:r>
                        <a:rPr lang="en-US" dirty="0"/>
                        <a:t>PF=0= odd parity ;</a:t>
                      </a:r>
                      <a:r>
                        <a:rPr lang="en-US" baseline="0" dirty="0"/>
                        <a:t> PF=1=even parity</a:t>
                      </a:r>
                      <a:endParaRPr lang="en-US" dirty="0"/>
                    </a:p>
                  </a:txBody>
                  <a:tcPr/>
                </a:tc>
                <a:extLst>
                  <a:ext uri="{0D108BD9-81ED-4DB2-BD59-A6C34878D82A}">
                    <a16:rowId xmlns:a16="http://schemas.microsoft.com/office/drawing/2014/main" val="10002"/>
                  </a:ext>
                </a:extLst>
              </a:tr>
              <a:tr h="547024">
                <a:tc>
                  <a:txBody>
                    <a:bodyPr/>
                    <a:lstStyle/>
                    <a:p>
                      <a:r>
                        <a:rPr lang="en-US" dirty="0"/>
                        <a:t>AF</a:t>
                      </a:r>
                    </a:p>
                  </a:txBody>
                  <a:tcPr/>
                </a:tc>
                <a:tc>
                  <a:txBody>
                    <a:bodyPr/>
                    <a:lstStyle/>
                    <a:p>
                      <a:r>
                        <a:rPr lang="en-US" dirty="0"/>
                        <a:t>Holds the carry (half carry)</a:t>
                      </a:r>
                      <a:r>
                        <a:rPr lang="en-US" baseline="0" dirty="0"/>
                        <a:t> after addition or borrow after subtraction between bit positions 3 and 4 of the result (e.g. in BCD addition or subtraction)</a:t>
                      </a:r>
                      <a:endParaRPr lang="en-US" dirty="0"/>
                    </a:p>
                  </a:txBody>
                  <a:tcPr/>
                </a:tc>
                <a:extLst>
                  <a:ext uri="{0D108BD9-81ED-4DB2-BD59-A6C34878D82A}">
                    <a16:rowId xmlns:a16="http://schemas.microsoft.com/office/drawing/2014/main" val="10003"/>
                  </a:ext>
                </a:extLst>
              </a:tr>
              <a:tr h="547024">
                <a:tc>
                  <a:txBody>
                    <a:bodyPr/>
                    <a:lstStyle/>
                    <a:p>
                      <a:r>
                        <a:rPr lang="en-US" dirty="0"/>
                        <a:t>ZF</a:t>
                      </a:r>
                    </a:p>
                  </a:txBody>
                  <a:tcPr/>
                </a:tc>
                <a:tc>
                  <a:txBody>
                    <a:bodyPr/>
                    <a:lstStyle/>
                    <a:p>
                      <a:r>
                        <a:rPr lang="en-US" dirty="0"/>
                        <a:t>Shows the result of the arithmetic or logic operation.</a:t>
                      </a:r>
                    </a:p>
                  </a:txBody>
                  <a:tcPr/>
                </a:tc>
                <a:extLst>
                  <a:ext uri="{0D108BD9-81ED-4DB2-BD59-A6C34878D82A}">
                    <a16:rowId xmlns:a16="http://schemas.microsoft.com/office/drawing/2014/main" val="10004"/>
                  </a:ext>
                </a:extLst>
              </a:tr>
              <a:tr h="547024">
                <a:tc>
                  <a:txBody>
                    <a:bodyPr/>
                    <a:lstStyle/>
                    <a:p>
                      <a:r>
                        <a:rPr lang="en-US" dirty="0"/>
                        <a:t>SF</a:t>
                      </a:r>
                    </a:p>
                  </a:txBody>
                  <a:tcPr/>
                </a:tc>
                <a:tc>
                  <a:txBody>
                    <a:bodyPr/>
                    <a:lstStyle/>
                    <a:p>
                      <a:r>
                        <a:rPr lang="en-US" dirty="0"/>
                        <a:t>Holds the sign of the result after an arithmetic/logic</a:t>
                      </a:r>
                      <a:r>
                        <a:rPr lang="en-US" baseline="0" dirty="0"/>
                        <a:t> instruction execution.</a:t>
                      </a:r>
                      <a:endParaRPr lang="en-US" dirty="0"/>
                    </a:p>
                  </a:txBody>
                  <a:tcPr/>
                </a:tc>
                <a:extLst>
                  <a:ext uri="{0D108BD9-81ED-4DB2-BD59-A6C34878D82A}">
                    <a16:rowId xmlns:a16="http://schemas.microsoft.com/office/drawing/2014/main" val="10005"/>
                  </a:ext>
                </a:extLst>
              </a:tr>
              <a:tr h="547024">
                <a:tc>
                  <a:txBody>
                    <a:bodyPr/>
                    <a:lstStyle/>
                    <a:p>
                      <a:r>
                        <a:rPr lang="en-US" dirty="0"/>
                        <a:t>TF</a:t>
                      </a:r>
                    </a:p>
                  </a:txBody>
                  <a:tcPr/>
                </a:tc>
                <a:tc>
                  <a:txBody>
                    <a:bodyPr/>
                    <a:lstStyle/>
                    <a:p>
                      <a:r>
                        <a:rPr lang="en-US" dirty="0"/>
                        <a:t>A control flag</a:t>
                      </a:r>
                      <a:r>
                        <a:rPr lang="en-US" baseline="0" dirty="0"/>
                        <a:t> – it enables the trapping through an on-chip debugging feature.</a:t>
                      </a:r>
                      <a:endParaRPr lang="en-US" dirty="0"/>
                    </a:p>
                  </a:txBody>
                  <a:tcPr/>
                </a:tc>
                <a:extLst>
                  <a:ext uri="{0D108BD9-81ED-4DB2-BD59-A6C34878D82A}">
                    <a16:rowId xmlns:a16="http://schemas.microsoft.com/office/drawing/2014/main" val="10006"/>
                  </a:ext>
                </a:extLst>
              </a:tr>
              <a:tr h="547024">
                <a:tc>
                  <a:txBody>
                    <a:bodyPr/>
                    <a:lstStyle/>
                    <a:p>
                      <a:r>
                        <a:rPr lang="en-US" dirty="0"/>
                        <a:t>IF</a:t>
                      </a:r>
                    </a:p>
                  </a:txBody>
                  <a:tcPr/>
                </a:tc>
                <a:tc>
                  <a:txBody>
                    <a:bodyPr/>
                    <a:lstStyle/>
                    <a:p>
                      <a:r>
                        <a:rPr lang="en-US" dirty="0"/>
                        <a:t>A control flag – controls the operation of the INTR (interrupt request). I=0=INTR pin disabled;</a:t>
                      </a:r>
                      <a:r>
                        <a:rPr lang="en-US" baseline="0" dirty="0"/>
                        <a:t> I=1= INTR pin enabled.</a:t>
                      </a:r>
                      <a:endParaRPr lang="en-US" dirty="0"/>
                    </a:p>
                  </a:txBody>
                  <a:tcPr/>
                </a:tc>
                <a:extLst>
                  <a:ext uri="{0D108BD9-81ED-4DB2-BD59-A6C34878D82A}">
                    <a16:rowId xmlns:a16="http://schemas.microsoft.com/office/drawing/2014/main" val="10007"/>
                  </a:ext>
                </a:extLst>
              </a:tr>
              <a:tr h="547024">
                <a:tc>
                  <a:txBody>
                    <a:bodyPr/>
                    <a:lstStyle/>
                    <a:p>
                      <a:r>
                        <a:rPr lang="en-US" dirty="0"/>
                        <a:t>DF</a:t>
                      </a:r>
                    </a:p>
                  </a:txBody>
                  <a:tcPr/>
                </a:tc>
                <a:tc>
                  <a:txBody>
                    <a:bodyPr/>
                    <a:lstStyle/>
                    <a:p>
                      <a:r>
                        <a:rPr lang="en-US" dirty="0"/>
                        <a:t>A control flag</a:t>
                      </a:r>
                      <a:r>
                        <a:rPr lang="en-US" baseline="0" dirty="0"/>
                        <a:t> – it selects either the increment or decrement mode for DI and-or SI registers during the string instructions.</a:t>
                      </a:r>
                      <a:endParaRPr lang="en-US" dirty="0"/>
                    </a:p>
                  </a:txBody>
                  <a:tcPr/>
                </a:tc>
                <a:extLst>
                  <a:ext uri="{0D108BD9-81ED-4DB2-BD59-A6C34878D82A}">
                    <a16:rowId xmlns:a16="http://schemas.microsoft.com/office/drawing/2014/main" val="10008"/>
                  </a:ext>
                </a:extLst>
              </a:tr>
              <a:tr h="944179">
                <a:tc>
                  <a:txBody>
                    <a:bodyPr/>
                    <a:lstStyle/>
                    <a:p>
                      <a:r>
                        <a:rPr lang="en-US" dirty="0"/>
                        <a:t>OF</a:t>
                      </a:r>
                    </a:p>
                  </a:txBody>
                  <a:tcPr/>
                </a:tc>
                <a:tc>
                  <a:txBody>
                    <a:bodyPr/>
                    <a:lstStyle/>
                    <a:p>
                      <a:r>
                        <a:rPr lang="en-US" dirty="0"/>
                        <a:t>Overflow occurs when signed numbers are added or subtracted. An overflow indicates the result has exceeded the capacity of the machine.</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39319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a:bodyPr>
          <a:lstStyle/>
          <a:p>
            <a:r>
              <a:rPr lang="en-US" sz="2800" b="1" dirty="0">
                <a:solidFill>
                  <a:srgbClr val="7030A0"/>
                </a:solidFill>
              </a:rPr>
              <a:t>Pointer and Index Registers</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Content Placeholder 5"/>
          <p:cNvSpPr>
            <a:spLocks noGrp="1"/>
          </p:cNvSpPr>
          <p:nvPr>
            <p:ph sz="quarter" idx="1"/>
          </p:nvPr>
        </p:nvSpPr>
        <p:spPr/>
        <p:txBody>
          <a:bodyPr/>
          <a:lstStyle/>
          <a:p>
            <a:pPr algn="just">
              <a:buFont typeface="Wingdings" panose="05000000000000000000" pitchFamily="2" charset="2"/>
              <a:buChar char="ü"/>
            </a:pPr>
            <a:r>
              <a:rPr lang="en-US" dirty="0"/>
              <a:t>Used to keep offset addresses.</a:t>
            </a:r>
          </a:p>
          <a:p>
            <a:pPr algn="just">
              <a:buFont typeface="Wingdings" panose="05000000000000000000" pitchFamily="2" charset="2"/>
              <a:buChar char="ü"/>
            </a:pPr>
            <a:r>
              <a:rPr lang="en-US" dirty="0"/>
              <a:t>Used in various forms of memory addressing.</a:t>
            </a:r>
          </a:p>
          <a:p>
            <a:pPr algn="just">
              <a:buFont typeface="Wingdings" panose="05000000000000000000" pitchFamily="2" charset="2"/>
              <a:buChar char="ü"/>
            </a:pPr>
            <a:r>
              <a:rPr lang="en-US" dirty="0"/>
              <a:t>In the case od SP and BP the default reference to form a physical address is the Stack segment (SS).</a:t>
            </a:r>
          </a:p>
          <a:p>
            <a:pPr algn="just">
              <a:buFont typeface="Wingdings" panose="05000000000000000000" pitchFamily="2" charset="2"/>
              <a:buChar char="ü"/>
            </a:pPr>
            <a:r>
              <a:rPr lang="en-US" dirty="0"/>
              <a:t>The index registers (SI and DI) and the BX generally default to the Data segment register (DS).</a:t>
            </a:r>
          </a:p>
          <a:p>
            <a:pPr algn="just">
              <a:buFont typeface="Wingdings" panose="05000000000000000000" pitchFamily="2" charset="2"/>
              <a:buChar char="ü"/>
            </a:pPr>
            <a:r>
              <a:rPr lang="en-US" dirty="0"/>
              <a:t>SP – stack pointer – used with SS to access the stack segment.</a:t>
            </a:r>
          </a:p>
          <a:p>
            <a:pPr algn="just">
              <a:buFont typeface="Wingdings" panose="05000000000000000000" pitchFamily="2" charset="2"/>
              <a:buChar char="ü"/>
            </a:pPr>
            <a:r>
              <a:rPr lang="en-US" dirty="0"/>
              <a:t>BP – base pointer – primarily used to access data on the stack and can be used to access data in other segments.</a:t>
            </a:r>
          </a:p>
        </p:txBody>
      </p:sp>
    </p:spTree>
    <p:extLst>
      <p:ext uri="{BB962C8B-B14F-4D97-AF65-F5344CB8AC3E}">
        <p14:creationId xmlns:p14="http://schemas.microsoft.com/office/powerpoint/2010/main" val="484818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a:bodyPr>
          <a:lstStyle/>
          <a:p>
            <a:r>
              <a:rPr lang="en-US" sz="2800" b="1" dirty="0">
                <a:solidFill>
                  <a:srgbClr val="7030A0"/>
                </a:solidFill>
              </a:rPr>
              <a:t>Pointer and Index Registers (contd.)</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Content Placeholder 5"/>
          <p:cNvSpPr>
            <a:spLocks noGrp="1"/>
          </p:cNvSpPr>
          <p:nvPr>
            <p:ph sz="quarter" idx="1"/>
          </p:nvPr>
        </p:nvSpPr>
        <p:spPr/>
        <p:txBody>
          <a:bodyPr>
            <a:normAutofit lnSpcReduction="10000"/>
          </a:bodyPr>
          <a:lstStyle/>
          <a:p>
            <a:pPr algn="just">
              <a:buFont typeface="Wingdings" panose="05000000000000000000" pitchFamily="2" charset="2"/>
              <a:buChar char="ü"/>
            </a:pPr>
            <a:r>
              <a:rPr lang="en-US" dirty="0"/>
              <a:t>SI – Source index register – it is required for some string operations. When the string operations are performed, the SI register points to memory locations in the data segment which is addressed by the DS register. Thus SI is associated with the DS in string operations.</a:t>
            </a:r>
          </a:p>
          <a:p>
            <a:pPr algn="just">
              <a:buFont typeface="Wingdings" panose="05000000000000000000" pitchFamily="2" charset="2"/>
              <a:buChar char="ü"/>
            </a:pPr>
            <a:r>
              <a:rPr lang="en-US" dirty="0"/>
              <a:t>DI – destination index register – it is also required for some string operations. When string operations are performed, the DI register points to memory locations in the data segment which is addressed by the ES register. Thus, DI is associated with the ES in string operations.</a:t>
            </a:r>
          </a:p>
          <a:p>
            <a:pPr algn="just">
              <a:buFont typeface="Wingdings" panose="05000000000000000000" pitchFamily="2" charset="2"/>
              <a:buChar char="ü"/>
            </a:pPr>
            <a:r>
              <a:rPr lang="en-US" dirty="0"/>
              <a:t>The SI and DI registers may also be used to access data stored in arrays.</a:t>
            </a:r>
          </a:p>
        </p:txBody>
      </p:sp>
    </p:spTree>
    <p:extLst>
      <p:ext uri="{BB962C8B-B14F-4D97-AF65-F5344CB8AC3E}">
        <p14:creationId xmlns:p14="http://schemas.microsoft.com/office/powerpoint/2010/main" val="424528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rmAutofit/>
          </a:bodyPr>
          <a:lstStyle/>
          <a:p>
            <a:pPr algn="ctr"/>
            <a:r>
              <a:rPr lang="en-US" sz="2800" b="1" dirty="0">
                <a:solidFill>
                  <a:srgbClr val="FF0000"/>
                </a:solidFill>
              </a:rPr>
              <a:t>BIU (Bus Interface Unit)</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Content Placeholder 5"/>
          <p:cNvSpPr>
            <a:spLocks noGrp="1"/>
          </p:cNvSpPr>
          <p:nvPr>
            <p:ph sz="quarter" idx="1"/>
          </p:nvPr>
        </p:nvSpPr>
        <p:spPr>
          <a:xfrm>
            <a:off x="914400" y="1676400"/>
            <a:ext cx="7086600" cy="2057400"/>
          </a:xfrm>
        </p:spPr>
        <p:txBody>
          <a:bodyPr>
            <a:normAutofit fontScale="70000" lnSpcReduction="20000"/>
          </a:bodyPr>
          <a:lstStyle/>
          <a:p>
            <a:pPr marL="0" indent="0" algn="just">
              <a:buNone/>
            </a:pPr>
            <a:r>
              <a:rPr lang="en-US" sz="2800" dirty="0"/>
              <a:t>Main components are :</a:t>
            </a:r>
          </a:p>
          <a:p>
            <a:pPr marL="0" indent="0" algn="just">
              <a:buNone/>
            </a:pPr>
            <a:endParaRPr lang="en-US" sz="2800" dirty="0"/>
          </a:p>
          <a:p>
            <a:pPr algn="just">
              <a:buFont typeface="Wingdings" panose="05000000000000000000" pitchFamily="2" charset="2"/>
              <a:buChar char="Ø"/>
            </a:pPr>
            <a:r>
              <a:rPr lang="en-US" sz="2800" dirty="0"/>
              <a:t>6 bytes Instruction Queue (Q)</a:t>
            </a:r>
          </a:p>
          <a:p>
            <a:pPr algn="just">
              <a:buFont typeface="Wingdings" panose="05000000000000000000" pitchFamily="2" charset="2"/>
              <a:buChar char="Ø"/>
            </a:pPr>
            <a:r>
              <a:rPr lang="en-US" sz="2800" dirty="0"/>
              <a:t>Segment Registers (CS, DS, ES, SS)</a:t>
            </a:r>
          </a:p>
          <a:p>
            <a:pPr algn="just">
              <a:buFont typeface="Wingdings" panose="05000000000000000000" pitchFamily="2" charset="2"/>
              <a:buChar char="Ø"/>
            </a:pPr>
            <a:r>
              <a:rPr lang="en-US" sz="2800" dirty="0"/>
              <a:t>Instruction Pointer (IP)</a:t>
            </a:r>
          </a:p>
          <a:p>
            <a:pPr algn="just">
              <a:buFont typeface="Wingdings" panose="05000000000000000000" pitchFamily="2" charset="2"/>
              <a:buChar char="Ø"/>
            </a:pPr>
            <a:r>
              <a:rPr lang="en-US" sz="2800" dirty="0"/>
              <a:t>The address summing block</a:t>
            </a:r>
          </a:p>
        </p:txBody>
      </p:sp>
      <p:pic>
        <p:nvPicPr>
          <p:cNvPr id="7" name="Picture 6"/>
          <p:cNvPicPr>
            <a:picLocks noChangeAspect="1"/>
          </p:cNvPicPr>
          <p:nvPr/>
        </p:nvPicPr>
        <p:blipFill>
          <a:blip r:embed="rId2"/>
          <a:stretch>
            <a:fillRect/>
          </a:stretch>
        </p:blipFill>
        <p:spPr>
          <a:xfrm>
            <a:off x="1143000" y="4038600"/>
            <a:ext cx="6858000" cy="2171700"/>
          </a:xfrm>
          <a:prstGeom prst="rect">
            <a:avLst/>
          </a:prstGeom>
        </p:spPr>
      </p:pic>
    </p:spTree>
    <p:extLst>
      <p:ext uri="{BB962C8B-B14F-4D97-AF65-F5344CB8AC3E}">
        <p14:creationId xmlns:p14="http://schemas.microsoft.com/office/powerpoint/2010/main" val="171748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781800" cy="960438"/>
          </a:xfrm>
        </p:spPr>
        <p:txBody>
          <a:bodyPr>
            <a:normAutofit/>
          </a:bodyPr>
          <a:lstStyle/>
          <a:p>
            <a:r>
              <a:rPr lang="en-US" dirty="0">
                <a:latin typeface="Times New Roman" pitchFamily="18" charset="0"/>
                <a:cs typeface="Times New Roman" pitchFamily="18" charset="0"/>
              </a:rPr>
              <a:t>What is Computer Architecture?</a:t>
            </a:r>
            <a:endParaRPr lang="en-IN"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7E87BA74-0A76-41E1-B2D4-5645F74AA8DC}" type="datetime1">
              <a:rPr lang="en-US" smtClean="0">
                <a:solidFill>
                  <a:srgbClr val="696464"/>
                </a:solidFill>
              </a:rPr>
              <a:pPr/>
              <a:t>2/15/2024</a:t>
            </a:fld>
            <a:endParaRPr lang="en-US">
              <a:solidFill>
                <a:srgbClr val="696464"/>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Content Placeholder 5"/>
          <p:cNvSpPr>
            <a:spLocks noGrp="1"/>
          </p:cNvSpPr>
          <p:nvPr>
            <p:ph sz="quarter" idx="1"/>
          </p:nvPr>
        </p:nvSpPr>
        <p:spPr/>
        <p:txBody>
          <a:bodyPr>
            <a:normAutofit lnSpcReduction="10000"/>
          </a:bodyPr>
          <a:lstStyle/>
          <a:p>
            <a:r>
              <a:rPr lang="en-US" dirty="0"/>
              <a:t>It refers to those attributes of the system that are visible to the software programmer and have a direct impact on the logical execution of a program. </a:t>
            </a:r>
          </a:p>
          <a:p>
            <a:endParaRPr lang="en-US" dirty="0"/>
          </a:p>
          <a:p>
            <a:r>
              <a:rPr lang="en-US" dirty="0"/>
              <a:t>It basically defines the system in an abstract manner.</a:t>
            </a:r>
          </a:p>
          <a:p>
            <a:endParaRPr lang="en-US" dirty="0"/>
          </a:p>
          <a:p>
            <a:r>
              <a:rPr lang="en-US" dirty="0"/>
              <a:t>It deals with the concepts that the programmer deals with directly.</a:t>
            </a:r>
          </a:p>
          <a:p>
            <a:endParaRPr lang="en-US" dirty="0"/>
          </a:p>
          <a:p>
            <a:r>
              <a:rPr lang="en-US" dirty="0"/>
              <a:t>Includes logical units like instruction set, different types of addressing modes.</a:t>
            </a:r>
          </a:p>
        </p:txBody>
      </p:sp>
    </p:spTree>
    <p:extLst>
      <p:ext uri="{BB962C8B-B14F-4D97-AF65-F5344CB8AC3E}">
        <p14:creationId xmlns:p14="http://schemas.microsoft.com/office/powerpoint/2010/main" val="1040637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71550"/>
          </a:xfrm>
        </p:spPr>
        <p:txBody>
          <a:bodyPr>
            <a:normAutofit/>
          </a:bodyPr>
          <a:lstStyle/>
          <a:p>
            <a:r>
              <a:rPr lang="en-US" sz="2800" b="1" dirty="0">
                <a:solidFill>
                  <a:srgbClr val="7030A0"/>
                </a:solidFill>
              </a:rPr>
              <a:t>Instruction Queue</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Content Placeholder 5"/>
          <p:cNvSpPr>
            <a:spLocks noGrp="1"/>
          </p:cNvSpPr>
          <p:nvPr>
            <p:ph sz="quarter" idx="1"/>
          </p:nvPr>
        </p:nvSpPr>
        <p:spPr>
          <a:xfrm>
            <a:off x="685800" y="1417638"/>
            <a:ext cx="7848600" cy="4602162"/>
          </a:xfrm>
        </p:spPr>
        <p:txBody>
          <a:bodyPr>
            <a:normAutofit fontScale="77500" lnSpcReduction="20000"/>
          </a:bodyPr>
          <a:lstStyle/>
          <a:p>
            <a:pPr algn="just">
              <a:buFont typeface="Wingdings" panose="05000000000000000000" pitchFamily="2" charset="2"/>
              <a:buChar char="Ø"/>
            </a:pPr>
            <a:r>
              <a:rPr lang="en-US" dirty="0"/>
              <a:t> 8086 employs parallel processing.</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The BIU uses a mechanism known as an instruction stream queue to implement a pipeline architecture.</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When EU is busy decoding or executing current instruction, the buses of 8086 may not be in use.</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At that time, BIU can use buses to fetch up to six instruction bytes for the following instructions.</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BIU stores these pre-fetched bytes in a FIFO register called Instruction Queue.</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When EU is ready for its next instruction, it simply reads the instruction from the queue in BIU.</a:t>
            </a:r>
          </a:p>
        </p:txBody>
      </p:sp>
    </p:spTree>
    <p:extLst>
      <p:ext uri="{BB962C8B-B14F-4D97-AF65-F5344CB8AC3E}">
        <p14:creationId xmlns:p14="http://schemas.microsoft.com/office/powerpoint/2010/main" val="3342178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71550"/>
          </a:xfrm>
        </p:spPr>
        <p:txBody>
          <a:bodyPr>
            <a:normAutofit/>
          </a:bodyPr>
          <a:lstStyle/>
          <a:p>
            <a:pPr algn="ctr"/>
            <a:r>
              <a:rPr lang="en-US" sz="3200" b="1" dirty="0">
                <a:solidFill>
                  <a:srgbClr val="FF0000"/>
                </a:solidFill>
              </a:rPr>
              <a:t>Pipelining</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Content Placeholder 5"/>
          <p:cNvSpPr>
            <a:spLocks noGrp="1"/>
          </p:cNvSpPr>
          <p:nvPr>
            <p:ph sz="quarter" idx="1"/>
          </p:nvPr>
        </p:nvSpPr>
        <p:spPr>
          <a:xfrm>
            <a:off x="685800" y="1417638"/>
            <a:ext cx="7848600" cy="4602162"/>
          </a:xfrm>
        </p:spPr>
        <p:txBody>
          <a:bodyPr>
            <a:normAutofit/>
          </a:bodyPr>
          <a:lstStyle/>
          <a:p>
            <a:pPr algn="just">
              <a:buFont typeface="Wingdings" panose="05000000000000000000" pitchFamily="2" charset="2"/>
              <a:buChar char="Ø"/>
            </a:pPr>
            <a:r>
              <a:rPr lang="en-US" dirty="0"/>
              <a:t> EU of 8086 does not have to wait in between for BIU to fetch next instruction byte from memory.</a:t>
            </a:r>
          </a:p>
          <a:p>
            <a:pPr algn="just">
              <a:buFont typeface="Wingdings" panose="05000000000000000000" pitchFamily="2" charset="2"/>
              <a:buChar char="Ø"/>
            </a:pPr>
            <a:r>
              <a:rPr lang="en-US" dirty="0"/>
              <a:t>So the presence of a queue in 8086 speeds up the processing.</a:t>
            </a:r>
          </a:p>
          <a:p>
            <a:pPr algn="just">
              <a:buFont typeface="Wingdings" panose="05000000000000000000" pitchFamily="2" charset="2"/>
              <a:buChar char="Ø"/>
            </a:pPr>
            <a:r>
              <a:rPr lang="en-US" dirty="0"/>
              <a:t>Fetching the next instruction while the current instruction executes is called pipelining.</a:t>
            </a:r>
          </a:p>
        </p:txBody>
      </p:sp>
    </p:spTree>
    <p:extLst>
      <p:ext uri="{BB962C8B-B14F-4D97-AF65-F5344CB8AC3E}">
        <p14:creationId xmlns:p14="http://schemas.microsoft.com/office/powerpoint/2010/main" val="2698842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71550"/>
          </a:xfrm>
        </p:spPr>
        <p:txBody>
          <a:bodyPr>
            <a:normAutofit/>
          </a:bodyPr>
          <a:lstStyle/>
          <a:p>
            <a:pPr algn="ctr"/>
            <a:r>
              <a:rPr lang="en-US" sz="3200" b="1" dirty="0">
                <a:solidFill>
                  <a:srgbClr val="FF0000"/>
                </a:solidFill>
              </a:rPr>
              <a:t>Memory Segmentation</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Content Placeholder 5"/>
          <p:cNvSpPr>
            <a:spLocks noGrp="1"/>
          </p:cNvSpPr>
          <p:nvPr>
            <p:ph sz="quarter" idx="1"/>
          </p:nvPr>
        </p:nvSpPr>
        <p:spPr>
          <a:xfrm>
            <a:off x="685800" y="1417638"/>
            <a:ext cx="7848600" cy="4602162"/>
          </a:xfrm>
        </p:spPr>
        <p:txBody>
          <a:bodyPr>
            <a:normAutofit fontScale="92500" lnSpcReduction="20000"/>
          </a:bodyPr>
          <a:lstStyle/>
          <a:p>
            <a:pPr algn="just">
              <a:buFont typeface="Wingdings" panose="05000000000000000000" pitchFamily="2" charset="2"/>
              <a:buChar char="Ø"/>
            </a:pPr>
            <a:r>
              <a:rPr lang="en-US" dirty="0"/>
              <a:t> 8086 has a 20-bit address bus.</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So it can address a maximum of 1MB of memory.</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8086 can work with only four 64KB segments at a time within this 1MB range.</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These four memory segments are called:</a:t>
            </a:r>
          </a:p>
          <a:p>
            <a:pPr marL="0" indent="0" algn="just">
              <a:buNone/>
            </a:pPr>
            <a:r>
              <a:rPr lang="en-US" dirty="0"/>
              <a:t>     (</a:t>
            </a:r>
            <a:r>
              <a:rPr lang="en-US" dirty="0" err="1"/>
              <a:t>i</a:t>
            </a:r>
            <a:r>
              <a:rPr lang="en-US" dirty="0"/>
              <a:t>) </a:t>
            </a:r>
            <a:r>
              <a:rPr lang="en-US" b="1" dirty="0"/>
              <a:t>CODE</a:t>
            </a:r>
            <a:r>
              <a:rPr lang="en-US" dirty="0"/>
              <a:t> segment</a:t>
            </a:r>
          </a:p>
          <a:p>
            <a:pPr marL="0" indent="0" algn="just">
              <a:buNone/>
            </a:pPr>
            <a:r>
              <a:rPr lang="en-US" dirty="0"/>
              <a:t>     (ii) </a:t>
            </a:r>
            <a:r>
              <a:rPr lang="en-US" b="1" dirty="0"/>
              <a:t>STACK</a:t>
            </a:r>
            <a:r>
              <a:rPr lang="en-US" dirty="0"/>
              <a:t> segment</a:t>
            </a:r>
          </a:p>
          <a:p>
            <a:pPr marL="0" indent="0" algn="just">
              <a:buNone/>
            </a:pPr>
            <a:r>
              <a:rPr lang="en-US" dirty="0"/>
              <a:t>     (iii) </a:t>
            </a:r>
            <a:r>
              <a:rPr lang="en-US" b="1" dirty="0"/>
              <a:t>DATA</a:t>
            </a:r>
            <a:r>
              <a:rPr lang="en-US" dirty="0"/>
              <a:t> segment</a:t>
            </a:r>
          </a:p>
          <a:p>
            <a:pPr marL="0" indent="0" algn="just">
              <a:buNone/>
            </a:pPr>
            <a:r>
              <a:rPr lang="en-US" dirty="0"/>
              <a:t>     (iv) </a:t>
            </a:r>
            <a:r>
              <a:rPr lang="en-US" b="1" dirty="0"/>
              <a:t>EXTRA</a:t>
            </a:r>
            <a:r>
              <a:rPr lang="en-US" dirty="0"/>
              <a:t> segment </a:t>
            </a:r>
          </a:p>
        </p:txBody>
      </p:sp>
    </p:spTree>
    <p:extLst>
      <p:ext uri="{BB962C8B-B14F-4D97-AF65-F5344CB8AC3E}">
        <p14:creationId xmlns:p14="http://schemas.microsoft.com/office/powerpoint/2010/main" val="3649440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pic>
        <p:nvPicPr>
          <p:cNvPr id="7" name="Content Placeholder 6"/>
          <p:cNvPicPr>
            <a:picLocks noGrp="1" noChangeAspect="1"/>
          </p:cNvPicPr>
          <p:nvPr>
            <p:ph sz="quarter" idx="1"/>
          </p:nvPr>
        </p:nvPicPr>
        <p:blipFill>
          <a:blip r:embed="rId2"/>
          <a:stretch>
            <a:fillRect/>
          </a:stretch>
        </p:blipFill>
        <p:spPr>
          <a:xfrm>
            <a:off x="1600200" y="914400"/>
            <a:ext cx="6096000" cy="4838700"/>
          </a:xfrm>
          <a:prstGeom prst="rect">
            <a:avLst/>
          </a:prstGeom>
        </p:spPr>
      </p:pic>
    </p:spTree>
    <p:extLst>
      <p:ext uri="{BB962C8B-B14F-4D97-AF65-F5344CB8AC3E}">
        <p14:creationId xmlns:p14="http://schemas.microsoft.com/office/powerpoint/2010/main" val="3141814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6" name="Content Placeholder 5"/>
          <p:cNvSpPr>
            <a:spLocks noGrp="1"/>
          </p:cNvSpPr>
          <p:nvPr>
            <p:ph sz="quarter" idx="1"/>
          </p:nvPr>
        </p:nvSpPr>
        <p:spPr>
          <a:xfrm>
            <a:off x="914400" y="838200"/>
            <a:ext cx="7772400" cy="5181600"/>
          </a:xfrm>
        </p:spPr>
        <p:txBody>
          <a:bodyPr>
            <a:normAutofit lnSpcReduction="10000"/>
          </a:bodyPr>
          <a:lstStyle/>
          <a:p>
            <a:pPr marL="0" indent="0" algn="ctr">
              <a:buNone/>
            </a:pPr>
            <a:r>
              <a:rPr lang="en-US" b="1" dirty="0">
                <a:solidFill>
                  <a:srgbClr val="7030A0"/>
                </a:solidFill>
              </a:rPr>
              <a:t>CODE SEGMENT</a:t>
            </a:r>
          </a:p>
          <a:p>
            <a:pPr marL="0" indent="0" algn="just">
              <a:buNone/>
            </a:pPr>
            <a:r>
              <a:rPr lang="en-US" dirty="0"/>
              <a:t>The part of memory from where BIU is currently fetching instruction code bytes. It is used for storing the instructions.</a:t>
            </a:r>
          </a:p>
          <a:p>
            <a:pPr marL="0" indent="0" algn="just">
              <a:buNone/>
            </a:pPr>
            <a:endParaRPr lang="en-US" dirty="0"/>
          </a:p>
          <a:p>
            <a:pPr marL="0" indent="0" algn="ctr">
              <a:buNone/>
            </a:pPr>
            <a:r>
              <a:rPr lang="en-US" b="1" dirty="0">
                <a:solidFill>
                  <a:srgbClr val="7030A0"/>
                </a:solidFill>
              </a:rPr>
              <a:t>STACK SEGMENT</a:t>
            </a:r>
          </a:p>
          <a:p>
            <a:pPr marL="0" indent="0" algn="just">
              <a:buNone/>
            </a:pPr>
            <a:r>
              <a:rPr lang="en-US" dirty="0"/>
              <a:t>A section of memory set aside to store address and data while a subprogram executes. It is sued as a stack and is used to store the return address. </a:t>
            </a:r>
          </a:p>
          <a:p>
            <a:pPr marL="0" indent="0" algn="just">
              <a:buNone/>
            </a:pPr>
            <a:endParaRPr lang="en-US" dirty="0"/>
          </a:p>
          <a:p>
            <a:pPr marL="0" indent="0" algn="ctr">
              <a:buNone/>
            </a:pPr>
            <a:r>
              <a:rPr lang="en-US" b="1" dirty="0">
                <a:solidFill>
                  <a:srgbClr val="7030A0"/>
                </a:solidFill>
              </a:rPr>
              <a:t>DATA AND EXTRA SEGMENTS</a:t>
            </a:r>
          </a:p>
          <a:p>
            <a:pPr marL="0" indent="0" algn="just">
              <a:buNone/>
            </a:pPr>
            <a:r>
              <a:rPr lang="en-US" dirty="0"/>
              <a:t>Used for storing data values or data bytes to be used in the program.</a:t>
            </a:r>
          </a:p>
        </p:txBody>
      </p:sp>
    </p:spTree>
    <p:extLst>
      <p:ext uri="{BB962C8B-B14F-4D97-AF65-F5344CB8AC3E}">
        <p14:creationId xmlns:p14="http://schemas.microsoft.com/office/powerpoint/2010/main" val="2872347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pic>
        <p:nvPicPr>
          <p:cNvPr id="7" name="Content Placeholder 6"/>
          <p:cNvPicPr>
            <a:picLocks noGrp="1" noChangeAspect="1"/>
          </p:cNvPicPr>
          <p:nvPr>
            <p:ph sz="quarter" idx="1"/>
          </p:nvPr>
        </p:nvPicPr>
        <p:blipFill>
          <a:blip r:embed="rId2"/>
          <a:stretch>
            <a:fillRect/>
          </a:stretch>
        </p:blipFill>
        <p:spPr>
          <a:xfrm>
            <a:off x="1828800" y="914400"/>
            <a:ext cx="5638800" cy="4876800"/>
          </a:xfrm>
          <a:prstGeom prst="rect">
            <a:avLst/>
          </a:prstGeom>
        </p:spPr>
      </p:pic>
    </p:spTree>
    <p:extLst>
      <p:ext uri="{BB962C8B-B14F-4D97-AF65-F5344CB8AC3E}">
        <p14:creationId xmlns:p14="http://schemas.microsoft.com/office/powerpoint/2010/main" val="1187525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71550"/>
          </a:xfrm>
        </p:spPr>
        <p:txBody>
          <a:bodyPr>
            <a:normAutofit/>
          </a:bodyPr>
          <a:lstStyle/>
          <a:p>
            <a:pPr algn="ctr"/>
            <a:r>
              <a:rPr lang="en-US" sz="3200" b="1" dirty="0">
                <a:solidFill>
                  <a:srgbClr val="FF0000"/>
                </a:solidFill>
              </a:rPr>
              <a:t>Segment Registers</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6" name="Content Placeholder 5"/>
          <p:cNvSpPr>
            <a:spLocks noGrp="1"/>
          </p:cNvSpPr>
          <p:nvPr>
            <p:ph sz="quarter" idx="1"/>
          </p:nvPr>
        </p:nvSpPr>
        <p:spPr>
          <a:xfrm>
            <a:off x="685800" y="1417638"/>
            <a:ext cx="7848600" cy="4602162"/>
          </a:xfrm>
        </p:spPr>
        <p:txBody>
          <a:bodyPr>
            <a:normAutofit fontScale="92500" lnSpcReduction="20000"/>
          </a:bodyPr>
          <a:lstStyle/>
          <a:p>
            <a:pPr algn="just">
              <a:buFont typeface="Wingdings" panose="05000000000000000000" pitchFamily="2" charset="2"/>
              <a:buChar char="Ø"/>
            </a:pPr>
            <a:r>
              <a:rPr lang="en-US" dirty="0"/>
              <a:t> It holds the upper 16-bits of the starting address for each of the segments.</a:t>
            </a:r>
          </a:p>
          <a:p>
            <a:pPr marL="0" indent="0" algn="just">
              <a:buNone/>
            </a:pPr>
            <a:endParaRPr lang="en-US" dirty="0"/>
          </a:p>
          <a:p>
            <a:pPr algn="just">
              <a:buFont typeface="Wingdings" panose="05000000000000000000" pitchFamily="2" charset="2"/>
              <a:buChar char="Ø"/>
            </a:pPr>
            <a:r>
              <a:rPr lang="en-US" dirty="0"/>
              <a:t>The four segment registers are:</a:t>
            </a:r>
          </a:p>
          <a:p>
            <a:pPr marL="0" indent="0" algn="just">
              <a:buNone/>
            </a:pPr>
            <a:r>
              <a:rPr lang="en-US" dirty="0"/>
              <a:t>     (</a:t>
            </a:r>
            <a:r>
              <a:rPr lang="en-US" dirty="0" err="1"/>
              <a:t>i</a:t>
            </a:r>
            <a:r>
              <a:rPr lang="en-US" dirty="0"/>
              <a:t>) </a:t>
            </a:r>
            <a:r>
              <a:rPr lang="en-US" b="1" dirty="0"/>
              <a:t>CS - CODE</a:t>
            </a:r>
            <a:r>
              <a:rPr lang="en-US" dirty="0"/>
              <a:t> segment register</a:t>
            </a:r>
          </a:p>
          <a:p>
            <a:pPr marL="0" indent="0" algn="just">
              <a:buNone/>
            </a:pPr>
            <a:r>
              <a:rPr lang="en-US" dirty="0"/>
              <a:t>     (ii) </a:t>
            </a:r>
            <a:r>
              <a:rPr lang="en-US" b="1" dirty="0"/>
              <a:t>SS - STACK</a:t>
            </a:r>
            <a:r>
              <a:rPr lang="en-US" dirty="0"/>
              <a:t> segment register</a:t>
            </a:r>
          </a:p>
          <a:p>
            <a:pPr marL="0" indent="0" algn="just">
              <a:buNone/>
            </a:pPr>
            <a:r>
              <a:rPr lang="en-US" dirty="0"/>
              <a:t>     (iii) </a:t>
            </a:r>
            <a:r>
              <a:rPr lang="en-US" b="1" dirty="0"/>
              <a:t>DS - DATA</a:t>
            </a:r>
            <a:r>
              <a:rPr lang="en-US" dirty="0"/>
              <a:t> segment register</a:t>
            </a:r>
          </a:p>
          <a:p>
            <a:pPr marL="0" indent="0" algn="just">
              <a:buNone/>
            </a:pPr>
            <a:r>
              <a:rPr lang="en-US" dirty="0"/>
              <a:t>     (iv) </a:t>
            </a:r>
            <a:r>
              <a:rPr lang="en-US" b="1" dirty="0"/>
              <a:t>ES - EXTRA</a:t>
            </a:r>
            <a:r>
              <a:rPr lang="en-US" dirty="0"/>
              <a:t> segment register</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The size of each segment is 64 KB.</a:t>
            </a:r>
          </a:p>
          <a:p>
            <a:pPr algn="just">
              <a:buFont typeface="Wingdings" panose="05000000000000000000" pitchFamily="2" charset="2"/>
              <a:buChar char="Ø"/>
            </a:pPr>
            <a:r>
              <a:rPr lang="en-US" dirty="0"/>
              <a:t>A segment may be located any-where in the memory.</a:t>
            </a:r>
          </a:p>
          <a:p>
            <a:pPr algn="just">
              <a:buFont typeface="Wingdings" panose="05000000000000000000" pitchFamily="2" charset="2"/>
              <a:buChar char="Ø"/>
            </a:pPr>
            <a:r>
              <a:rPr lang="en-US" dirty="0"/>
              <a:t>Each of these segments can be used for a specific function.</a:t>
            </a:r>
          </a:p>
        </p:txBody>
      </p:sp>
    </p:spTree>
    <p:extLst>
      <p:ext uri="{BB962C8B-B14F-4D97-AF65-F5344CB8AC3E}">
        <p14:creationId xmlns:p14="http://schemas.microsoft.com/office/powerpoint/2010/main" val="778694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pic>
        <p:nvPicPr>
          <p:cNvPr id="7" name="Content Placeholder 6"/>
          <p:cNvPicPr>
            <a:picLocks noGrp="1" noChangeAspect="1"/>
          </p:cNvPicPr>
          <p:nvPr>
            <p:ph sz="quarter" idx="1"/>
          </p:nvPr>
        </p:nvPicPr>
        <p:blipFill>
          <a:blip r:embed="rId2"/>
          <a:stretch>
            <a:fillRect/>
          </a:stretch>
        </p:blipFill>
        <p:spPr>
          <a:xfrm>
            <a:off x="2286000" y="838200"/>
            <a:ext cx="5105400" cy="4876800"/>
          </a:xfrm>
          <a:prstGeom prst="rect">
            <a:avLst/>
          </a:prstGeom>
        </p:spPr>
      </p:pic>
    </p:spTree>
    <p:extLst>
      <p:ext uri="{BB962C8B-B14F-4D97-AF65-F5344CB8AC3E}">
        <p14:creationId xmlns:p14="http://schemas.microsoft.com/office/powerpoint/2010/main" val="2524808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11162"/>
          </a:xfrm>
        </p:spPr>
        <p:txBody>
          <a:bodyPr>
            <a:normAutofit fontScale="90000"/>
          </a:bodyPr>
          <a:lstStyle/>
          <a:p>
            <a:r>
              <a:rPr lang="en-US" sz="2400" b="1" dirty="0">
                <a:solidFill>
                  <a:srgbClr val="FF0000"/>
                </a:solidFill>
              </a:rPr>
              <a:t>Segment Registers (contd.)</a:t>
            </a:r>
            <a:endParaRPr lang="en-US" sz="2400" dirty="0"/>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Content Placeholder 5"/>
          <p:cNvSpPr>
            <a:spLocks noGrp="1"/>
          </p:cNvSpPr>
          <p:nvPr>
            <p:ph sz="quarter" idx="1"/>
          </p:nvPr>
        </p:nvSpPr>
        <p:spPr>
          <a:xfrm>
            <a:off x="603504" y="685800"/>
            <a:ext cx="8083296" cy="5486400"/>
          </a:xfrm>
        </p:spPr>
        <p:txBody>
          <a:bodyPr>
            <a:normAutofit fontScale="85000" lnSpcReduction="20000"/>
          </a:bodyPr>
          <a:lstStyle/>
          <a:p>
            <a:pPr algn="just">
              <a:buFont typeface="Wingdings" panose="05000000000000000000" pitchFamily="2" charset="2"/>
              <a:buChar char="ü"/>
            </a:pPr>
            <a:r>
              <a:rPr lang="en-US" dirty="0"/>
              <a:t>Address of a segment is of 20-bits.</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A segment register stores only upper 16 bits of the starting address of the corresponding segments.</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The 1-bit contents of the segment registers in the BIU actually points to the starting location of a particular segment. </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BIU always inserts zeros for the lowest 4-bits of the 20-bit starting address.</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E.g. if CS = 348AH, then the code segment will start at 348A0H.</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A 64-KB segment can be located anywhere in the memory, bus will start at an address with zero in the lowest 4-bits.</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Segments may be overlapped or non-overlapped.</a:t>
            </a:r>
          </a:p>
        </p:txBody>
      </p:sp>
    </p:spTree>
    <p:extLst>
      <p:ext uri="{BB962C8B-B14F-4D97-AF65-F5344CB8AC3E}">
        <p14:creationId xmlns:p14="http://schemas.microsoft.com/office/powerpoint/2010/main" val="1149069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71550"/>
          </a:xfrm>
        </p:spPr>
        <p:txBody>
          <a:bodyPr>
            <a:normAutofit/>
          </a:bodyPr>
          <a:lstStyle/>
          <a:p>
            <a:pPr algn="ctr"/>
            <a:r>
              <a:rPr lang="en-US" sz="3200" b="1" dirty="0">
                <a:solidFill>
                  <a:srgbClr val="FF0000"/>
                </a:solidFill>
              </a:rPr>
              <a:t>IP (Instruction Pointer) Register</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Content Placeholder 5"/>
          <p:cNvSpPr>
            <a:spLocks noGrp="1"/>
          </p:cNvSpPr>
          <p:nvPr>
            <p:ph sz="quarter" idx="1"/>
          </p:nvPr>
        </p:nvSpPr>
        <p:spPr>
          <a:xfrm>
            <a:off x="685800" y="1676400"/>
            <a:ext cx="7848600" cy="4343400"/>
          </a:xfrm>
        </p:spPr>
        <p:txBody>
          <a:bodyPr>
            <a:normAutofit/>
          </a:bodyPr>
          <a:lstStyle/>
          <a:p>
            <a:pPr algn="just">
              <a:buFont typeface="Wingdings" panose="05000000000000000000" pitchFamily="2" charset="2"/>
              <a:buChar char="Ø"/>
            </a:pPr>
            <a:r>
              <a:rPr lang="en-US" dirty="0"/>
              <a:t> It is a 16-bit register.</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Holds 16-bit offset, of the next instruction byte in the code segment.</a:t>
            </a:r>
          </a:p>
          <a:p>
            <a:pPr marL="0" indent="0" algn="just">
              <a:buNone/>
            </a:pPr>
            <a:endParaRPr lang="en-US" dirty="0"/>
          </a:p>
          <a:p>
            <a:pPr algn="just">
              <a:buFont typeface="Wingdings" panose="05000000000000000000" pitchFamily="2" charset="2"/>
              <a:buChar char="Ø"/>
            </a:pPr>
            <a:r>
              <a:rPr lang="en-US" dirty="0"/>
              <a:t>BIU uses IP and CS registers to generate the 20-bit address of the instruction to be fetched from memory.</a:t>
            </a:r>
          </a:p>
        </p:txBody>
      </p:sp>
    </p:spTree>
    <p:extLst>
      <p:ext uri="{BB962C8B-B14F-4D97-AF65-F5344CB8AC3E}">
        <p14:creationId xmlns:p14="http://schemas.microsoft.com/office/powerpoint/2010/main" val="304235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781800" cy="960438"/>
          </a:xfrm>
        </p:spPr>
        <p:txBody>
          <a:bodyPr>
            <a:normAutofit/>
          </a:bodyPr>
          <a:lstStyle/>
          <a:p>
            <a:r>
              <a:rPr lang="en-US" dirty="0">
                <a:latin typeface="Times New Roman" pitchFamily="18" charset="0"/>
                <a:cs typeface="Times New Roman" pitchFamily="18" charset="0"/>
              </a:rPr>
              <a:t>What is Computer Architecture?</a:t>
            </a:r>
            <a:endParaRPr lang="en-IN"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7E87BA74-0A76-41E1-B2D4-5645F74AA8DC}" type="datetime1">
              <a:rPr lang="en-US" smtClean="0">
                <a:solidFill>
                  <a:srgbClr val="696464"/>
                </a:solidFill>
              </a:rPr>
              <a:pPr/>
              <a:t>2/15/2024</a:t>
            </a:fld>
            <a:endParaRPr lang="en-US">
              <a:solidFill>
                <a:srgbClr val="696464"/>
              </a:solidFill>
            </a:endParaRPr>
          </a:p>
        </p:txBody>
      </p:sp>
      <p:sp>
        <p:nvSpPr>
          <p:cNvPr id="4" name="Footer Placeholder 3"/>
          <p:cNvSpPr>
            <a:spLocks noGrp="1"/>
          </p:cNvSpPr>
          <p:nvPr>
            <p:ph type="ftr" sz="quarter" idx="11"/>
          </p:nvPr>
        </p:nvSpPr>
        <p:spPr/>
        <p:txBody>
          <a:bodyPr/>
          <a:lstStyle/>
          <a:p>
            <a:r>
              <a:rPr lang="en-US">
                <a:solidFill>
                  <a:srgbClr val="696464"/>
                </a:solidFill>
              </a:rPr>
              <a:t>LECTURE 0</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9" name="Content Placeholder 2"/>
          <p:cNvSpPr>
            <a:spLocks noGrp="1"/>
          </p:cNvSpPr>
          <p:nvPr>
            <p:ph idx="1"/>
          </p:nvPr>
        </p:nvSpPr>
        <p:spPr>
          <a:xfrm>
            <a:off x="685800" y="1582784"/>
            <a:ext cx="8077200" cy="4894216"/>
          </a:xfrm>
        </p:spPr>
        <p:txBody>
          <a:bodyPr/>
          <a:lstStyle/>
          <a:p>
            <a:pPr algn="just">
              <a:buFont typeface="Wingdings" panose="05000000000000000000" pitchFamily="2" charset="2"/>
              <a:buChar char="ü"/>
            </a:pPr>
            <a:r>
              <a:rPr lang="en-US" dirty="0"/>
              <a:t>Examples of architectural attributes include :</a:t>
            </a:r>
          </a:p>
          <a:p>
            <a:pPr lvl="1">
              <a:buFont typeface="Wingdings" panose="05000000000000000000" pitchFamily="2" charset="2"/>
              <a:buChar char="Ø"/>
            </a:pPr>
            <a:r>
              <a:rPr lang="en-GB" altLang="en-US" sz="2800" dirty="0"/>
              <a:t>Instruction set</a:t>
            </a:r>
          </a:p>
          <a:p>
            <a:pPr lvl="1">
              <a:buFont typeface="Wingdings" panose="05000000000000000000" pitchFamily="2" charset="2"/>
              <a:buChar char="Ø"/>
            </a:pPr>
            <a:r>
              <a:rPr lang="en-GB" altLang="en-US" sz="2800" dirty="0"/>
              <a:t> number of bits used for data representation </a:t>
            </a:r>
          </a:p>
          <a:p>
            <a:pPr lvl="1">
              <a:buFont typeface="Wingdings" panose="05000000000000000000" pitchFamily="2" charset="2"/>
              <a:buChar char="Ø"/>
            </a:pPr>
            <a:r>
              <a:rPr lang="en-GB" altLang="en-US" sz="2800" dirty="0"/>
              <a:t>I/O mechanisms</a:t>
            </a:r>
          </a:p>
          <a:p>
            <a:pPr lvl="1">
              <a:buFont typeface="Wingdings" panose="05000000000000000000" pitchFamily="2" charset="2"/>
              <a:buChar char="Ø"/>
            </a:pPr>
            <a:r>
              <a:rPr lang="en-GB" altLang="en-US" sz="2800" dirty="0"/>
              <a:t>addressing techniques</a:t>
            </a:r>
          </a:p>
          <a:p>
            <a:pPr marL="320040" lvl="1" indent="0">
              <a:buNone/>
            </a:pPr>
            <a:endParaRPr lang="en-GB" altLang="en-US" dirty="0"/>
          </a:p>
        </p:txBody>
      </p:sp>
    </p:spTree>
    <p:extLst>
      <p:ext uri="{BB962C8B-B14F-4D97-AF65-F5344CB8AC3E}">
        <p14:creationId xmlns:p14="http://schemas.microsoft.com/office/powerpoint/2010/main" val="28869126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pic>
        <p:nvPicPr>
          <p:cNvPr id="7" name="Content Placeholder 6"/>
          <p:cNvPicPr>
            <a:picLocks noGrp="1" noChangeAspect="1"/>
          </p:cNvPicPr>
          <p:nvPr>
            <p:ph sz="quarter" idx="1"/>
          </p:nvPr>
        </p:nvPicPr>
        <p:blipFill>
          <a:blip r:embed="rId2"/>
          <a:stretch>
            <a:fillRect/>
          </a:stretch>
        </p:blipFill>
        <p:spPr>
          <a:xfrm>
            <a:off x="1981200" y="762000"/>
            <a:ext cx="5791199" cy="4953000"/>
          </a:xfrm>
          <a:prstGeom prst="rect">
            <a:avLst/>
          </a:prstGeom>
        </p:spPr>
      </p:pic>
    </p:spTree>
    <p:extLst>
      <p:ext uri="{BB962C8B-B14F-4D97-AF65-F5344CB8AC3E}">
        <p14:creationId xmlns:p14="http://schemas.microsoft.com/office/powerpoint/2010/main" val="2555249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71550"/>
          </a:xfrm>
        </p:spPr>
        <p:txBody>
          <a:bodyPr>
            <a:normAutofit fontScale="90000"/>
          </a:bodyPr>
          <a:lstStyle/>
          <a:p>
            <a:pPr algn="ctr"/>
            <a:r>
              <a:rPr lang="en-US" sz="3200" b="1" dirty="0">
                <a:solidFill>
                  <a:srgbClr val="FF0000"/>
                </a:solidFill>
              </a:rPr>
              <a:t>SS (Stack Segment) Register and </a:t>
            </a:r>
            <a:br>
              <a:rPr lang="en-US" sz="3200" b="1" dirty="0">
                <a:solidFill>
                  <a:srgbClr val="FF0000"/>
                </a:solidFill>
              </a:rPr>
            </a:br>
            <a:r>
              <a:rPr lang="en-US" sz="3200" b="1" dirty="0">
                <a:solidFill>
                  <a:srgbClr val="FF0000"/>
                </a:solidFill>
              </a:rPr>
              <a:t>SP (Stack Pointer) Register</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Content Placeholder 5"/>
          <p:cNvSpPr>
            <a:spLocks noGrp="1"/>
          </p:cNvSpPr>
          <p:nvPr>
            <p:ph sz="quarter" idx="1"/>
          </p:nvPr>
        </p:nvSpPr>
        <p:spPr>
          <a:xfrm>
            <a:off x="685800" y="1676400"/>
            <a:ext cx="7848600" cy="4343400"/>
          </a:xfrm>
        </p:spPr>
        <p:txBody>
          <a:bodyPr>
            <a:normAutofit/>
          </a:bodyPr>
          <a:lstStyle/>
          <a:p>
            <a:pPr algn="just">
              <a:buFont typeface="Wingdings" panose="05000000000000000000" pitchFamily="2" charset="2"/>
              <a:buChar char="Ø"/>
            </a:pPr>
            <a:r>
              <a:rPr lang="en-US" dirty="0"/>
              <a:t> Upper 16-bits of the starting address of stack segment is stored in SS register.</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It is located in BIU.</a:t>
            </a:r>
          </a:p>
          <a:p>
            <a:pPr marL="0" indent="0" algn="just">
              <a:buNone/>
            </a:pPr>
            <a:endParaRPr lang="en-US" dirty="0"/>
          </a:p>
          <a:p>
            <a:pPr algn="just">
              <a:buFont typeface="Wingdings" panose="05000000000000000000" pitchFamily="2" charset="2"/>
              <a:buChar char="Ø"/>
            </a:pPr>
            <a:r>
              <a:rPr lang="en-US" dirty="0"/>
              <a:t>SP register holds a 16-bit offset from the start of stack segment to the top of the stack.</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It is located in EU.</a:t>
            </a:r>
          </a:p>
        </p:txBody>
      </p:sp>
    </p:spTree>
    <p:extLst>
      <p:ext uri="{BB962C8B-B14F-4D97-AF65-F5344CB8AC3E}">
        <p14:creationId xmlns:p14="http://schemas.microsoft.com/office/powerpoint/2010/main" val="4602902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71550"/>
          </a:xfrm>
        </p:spPr>
        <p:txBody>
          <a:bodyPr>
            <a:normAutofit/>
          </a:bodyPr>
          <a:lstStyle/>
          <a:p>
            <a:pPr algn="ctr"/>
            <a:r>
              <a:rPr lang="en-US" sz="3200" b="1" dirty="0">
                <a:solidFill>
                  <a:srgbClr val="FF0000"/>
                </a:solidFill>
              </a:rPr>
              <a:t>Other Pointer and Index Registers</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6" name="Content Placeholder 5"/>
          <p:cNvSpPr>
            <a:spLocks noGrp="1"/>
          </p:cNvSpPr>
          <p:nvPr>
            <p:ph sz="quarter" idx="1"/>
          </p:nvPr>
        </p:nvSpPr>
        <p:spPr>
          <a:xfrm>
            <a:off x="685800" y="1676400"/>
            <a:ext cx="7848600" cy="4343400"/>
          </a:xfrm>
        </p:spPr>
        <p:txBody>
          <a:bodyPr>
            <a:normAutofit lnSpcReduction="10000"/>
          </a:bodyPr>
          <a:lstStyle/>
          <a:p>
            <a:pPr algn="just">
              <a:buFont typeface="Wingdings" panose="05000000000000000000" pitchFamily="2" charset="2"/>
              <a:buChar char="Ø"/>
            </a:pPr>
            <a:r>
              <a:rPr lang="en-US" dirty="0"/>
              <a:t> Base Pointer (BP) register</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Source index (SI) register</a:t>
            </a:r>
          </a:p>
          <a:p>
            <a:pPr marL="0" indent="0" algn="just">
              <a:buNone/>
            </a:pPr>
            <a:endParaRPr lang="en-US" dirty="0"/>
          </a:p>
          <a:p>
            <a:pPr algn="just">
              <a:buFont typeface="Wingdings" panose="05000000000000000000" pitchFamily="2" charset="2"/>
              <a:buChar char="Ø"/>
            </a:pPr>
            <a:r>
              <a:rPr lang="en-US" dirty="0"/>
              <a:t>Destination Index (DI) register</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Can be used for temporary storage of data.</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Main use is to hold a 16-bit offset of a data word in one of the segments.</a:t>
            </a:r>
          </a:p>
        </p:txBody>
      </p:sp>
    </p:spTree>
    <p:extLst>
      <p:ext uri="{BB962C8B-B14F-4D97-AF65-F5344CB8AC3E}">
        <p14:creationId xmlns:p14="http://schemas.microsoft.com/office/powerpoint/2010/main" val="35203205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a:bodyPr>
          <a:lstStyle/>
          <a:p>
            <a:pPr algn="ctr"/>
            <a:r>
              <a:rPr lang="en-US" sz="3200" b="1" dirty="0">
                <a:solidFill>
                  <a:srgbClr val="FF0000"/>
                </a:solidFill>
              </a:rPr>
              <a:t>Memory Address Generation</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pic>
        <p:nvPicPr>
          <p:cNvPr id="7" name="Content Placeholder 6"/>
          <p:cNvPicPr>
            <a:picLocks noGrp="1" noChangeAspect="1"/>
          </p:cNvPicPr>
          <p:nvPr>
            <p:ph sz="quarter" idx="1"/>
          </p:nvPr>
        </p:nvPicPr>
        <p:blipFill>
          <a:blip r:embed="rId2"/>
          <a:stretch>
            <a:fillRect/>
          </a:stretch>
        </p:blipFill>
        <p:spPr>
          <a:xfrm>
            <a:off x="1981200" y="1676400"/>
            <a:ext cx="5638800" cy="3590925"/>
          </a:xfrm>
          <a:prstGeom prst="rect">
            <a:avLst/>
          </a:prstGeom>
        </p:spPr>
      </p:pic>
    </p:spTree>
    <p:extLst>
      <p:ext uri="{BB962C8B-B14F-4D97-AF65-F5344CB8AC3E}">
        <p14:creationId xmlns:p14="http://schemas.microsoft.com/office/powerpoint/2010/main" val="1942433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01712"/>
          </a:xfrm>
        </p:spPr>
        <p:txBody>
          <a:bodyPr>
            <a:normAutofit/>
          </a:bodyPr>
          <a:lstStyle/>
          <a:p>
            <a:r>
              <a:rPr lang="en-US" sz="2800" b="1" dirty="0">
                <a:solidFill>
                  <a:srgbClr val="7030A0"/>
                </a:solidFill>
              </a:rPr>
              <a:t>Example</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pic>
        <p:nvPicPr>
          <p:cNvPr id="7" name="Content Placeholder 6"/>
          <p:cNvPicPr>
            <a:picLocks noGrp="1" noChangeAspect="1"/>
          </p:cNvPicPr>
          <p:nvPr>
            <p:ph sz="quarter" idx="1"/>
          </p:nvPr>
        </p:nvPicPr>
        <p:blipFill>
          <a:blip r:embed="rId2"/>
          <a:stretch>
            <a:fillRect/>
          </a:stretch>
        </p:blipFill>
        <p:spPr>
          <a:xfrm>
            <a:off x="2895600" y="1828800"/>
            <a:ext cx="4267200" cy="3810000"/>
          </a:xfrm>
          <a:prstGeom prst="rect">
            <a:avLst/>
          </a:prstGeom>
        </p:spPr>
      </p:pic>
    </p:spTree>
    <p:extLst>
      <p:ext uri="{BB962C8B-B14F-4D97-AF65-F5344CB8AC3E}">
        <p14:creationId xmlns:p14="http://schemas.microsoft.com/office/powerpoint/2010/main" val="37457206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FF0000"/>
                </a:solidFill>
              </a:rPr>
              <a:t>Example showing the CS:IP scheme of address formation</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pic>
        <p:nvPicPr>
          <p:cNvPr id="7" name="Content Placeholder 6"/>
          <p:cNvPicPr>
            <a:picLocks noGrp="1" noChangeAspect="1"/>
          </p:cNvPicPr>
          <p:nvPr>
            <p:ph sz="quarter" idx="1"/>
          </p:nvPr>
        </p:nvPicPr>
        <p:blipFill>
          <a:blip r:embed="rId2"/>
          <a:stretch>
            <a:fillRect/>
          </a:stretch>
        </p:blipFill>
        <p:spPr>
          <a:xfrm>
            <a:off x="1371600" y="1600200"/>
            <a:ext cx="6629400" cy="4267199"/>
          </a:xfrm>
          <a:prstGeom prst="rect">
            <a:avLst/>
          </a:prstGeom>
        </p:spPr>
      </p:pic>
    </p:spTree>
    <p:extLst>
      <p:ext uri="{BB962C8B-B14F-4D97-AF65-F5344CB8AC3E}">
        <p14:creationId xmlns:p14="http://schemas.microsoft.com/office/powerpoint/2010/main" val="35332114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pPr algn="ctr"/>
            <a:r>
              <a:rPr lang="en-US" sz="3200" b="1" dirty="0">
                <a:solidFill>
                  <a:srgbClr val="FF0000"/>
                </a:solidFill>
              </a:rPr>
              <a:t>Segment and Address Register Combination</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Content Placeholder 5"/>
          <p:cNvSpPr>
            <a:spLocks noGrp="1"/>
          </p:cNvSpPr>
          <p:nvPr>
            <p:ph sz="quarter" idx="1"/>
          </p:nvPr>
        </p:nvSpPr>
        <p:spPr/>
        <p:txBody>
          <a:bodyPr/>
          <a:lstStyle/>
          <a:p>
            <a:pPr algn="just">
              <a:buFont typeface="Wingdings" panose="05000000000000000000" pitchFamily="2" charset="2"/>
              <a:buChar char="v"/>
            </a:pPr>
            <a:r>
              <a:rPr lang="en-US" dirty="0"/>
              <a:t> CS:IP</a:t>
            </a:r>
          </a:p>
          <a:p>
            <a:pPr algn="just">
              <a:buFont typeface="Wingdings" panose="05000000000000000000" pitchFamily="2" charset="2"/>
              <a:buChar char="v"/>
            </a:pPr>
            <a:endParaRPr lang="en-US" dirty="0"/>
          </a:p>
          <a:p>
            <a:pPr algn="just">
              <a:buFont typeface="Wingdings" panose="05000000000000000000" pitchFamily="2" charset="2"/>
              <a:buChar char="v"/>
            </a:pPr>
            <a:r>
              <a:rPr lang="en-US" dirty="0"/>
              <a:t>SS:SP – SS:BP</a:t>
            </a:r>
          </a:p>
          <a:p>
            <a:pPr algn="just">
              <a:buFont typeface="Wingdings" panose="05000000000000000000" pitchFamily="2" charset="2"/>
              <a:buChar char="v"/>
            </a:pPr>
            <a:endParaRPr lang="en-US" dirty="0"/>
          </a:p>
          <a:p>
            <a:pPr algn="just">
              <a:buFont typeface="Wingdings" panose="05000000000000000000" pitchFamily="2" charset="2"/>
              <a:buChar char="v"/>
            </a:pPr>
            <a:r>
              <a:rPr lang="en-US" dirty="0"/>
              <a:t>DS:BX – DS:SI</a:t>
            </a:r>
          </a:p>
          <a:p>
            <a:pPr algn="just">
              <a:buFont typeface="Wingdings" panose="05000000000000000000" pitchFamily="2" charset="2"/>
              <a:buChar char="v"/>
            </a:pPr>
            <a:endParaRPr lang="en-US" dirty="0"/>
          </a:p>
          <a:p>
            <a:pPr algn="just">
              <a:buFont typeface="Wingdings" panose="05000000000000000000" pitchFamily="2" charset="2"/>
              <a:buChar char="v"/>
            </a:pPr>
            <a:r>
              <a:rPr lang="en-US" dirty="0"/>
              <a:t>DS:DI (for other than string operations)</a:t>
            </a:r>
          </a:p>
          <a:p>
            <a:pPr algn="just">
              <a:buFont typeface="Wingdings" panose="05000000000000000000" pitchFamily="2" charset="2"/>
              <a:buChar char="v"/>
            </a:pPr>
            <a:endParaRPr lang="en-US" dirty="0"/>
          </a:p>
          <a:p>
            <a:pPr algn="just">
              <a:buFont typeface="Wingdings" panose="05000000000000000000" pitchFamily="2" charset="2"/>
              <a:buChar char="v"/>
            </a:pPr>
            <a:r>
              <a:rPr lang="en-US" dirty="0"/>
              <a:t>ES:DI (for string operations)</a:t>
            </a:r>
          </a:p>
        </p:txBody>
      </p:sp>
    </p:spTree>
    <p:extLst>
      <p:ext uri="{BB962C8B-B14F-4D97-AF65-F5344CB8AC3E}">
        <p14:creationId xmlns:p14="http://schemas.microsoft.com/office/powerpoint/2010/main" val="40800021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FF0000"/>
                </a:solidFill>
              </a:rPr>
              <a:t>Summary of Registers and Pipeline of 8086 Microprocessor</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pic>
        <p:nvPicPr>
          <p:cNvPr id="7" name="Content Placeholder 6"/>
          <p:cNvPicPr>
            <a:picLocks noGrp="1" noChangeAspect="1"/>
          </p:cNvPicPr>
          <p:nvPr>
            <p:ph sz="quarter" idx="1"/>
          </p:nvPr>
        </p:nvPicPr>
        <p:blipFill>
          <a:blip r:embed="rId2"/>
          <a:stretch>
            <a:fillRect/>
          </a:stretch>
        </p:blipFill>
        <p:spPr>
          <a:xfrm>
            <a:off x="1219201" y="1417638"/>
            <a:ext cx="7086600" cy="4754562"/>
          </a:xfrm>
          <a:prstGeom prst="rect">
            <a:avLst/>
          </a:prstGeom>
        </p:spPr>
      </p:pic>
    </p:spTree>
    <p:extLst>
      <p:ext uri="{BB962C8B-B14F-4D97-AF65-F5344CB8AC3E}">
        <p14:creationId xmlns:p14="http://schemas.microsoft.com/office/powerpoint/2010/main" val="830065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01712"/>
          </a:xfrm>
        </p:spPr>
        <p:txBody>
          <a:bodyPr>
            <a:normAutofit/>
          </a:bodyPr>
          <a:lstStyle/>
          <a:p>
            <a:pPr algn="ctr"/>
            <a:r>
              <a:rPr lang="en-US" sz="3200" b="1" dirty="0">
                <a:solidFill>
                  <a:srgbClr val="FF0000"/>
                </a:solidFill>
              </a:rPr>
              <a:t>Instruction Set</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Content Placeholder 5"/>
          <p:cNvSpPr>
            <a:spLocks noGrp="1"/>
          </p:cNvSpPr>
          <p:nvPr>
            <p:ph sz="quarter" idx="1"/>
          </p:nvPr>
        </p:nvSpPr>
        <p:spPr>
          <a:xfrm>
            <a:off x="603504" y="1447800"/>
            <a:ext cx="8311896" cy="4572000"/>
          </a:xfrm>
        </p:spPr>
        <p:txBody>
          <a:bodyPr>
            <a:normAutofit/>
          </a:bodyPr>
          <a:lstStyle/>
          <a:p>
            <a:pPr marL="0" indent="0" algn="just">
              <a:buNone/>
            </a:pPr>
            <a:r>
              <a:rPr lang="en-US" dirty="0"/>
              <a:t>8086 supports 6 types of instructions-</a:t>
            </a:r>
          </a:p>
          <a:p>
            <a:pPr marL="514350" indent="-514350" algn="just">
              <a:buFont typeface="+mj-lt"/>
              <a:buAutoNum type="arabicPeriod"/>
            </a:pPr>
            <a:endParaRPr lang="en-US" dirty="0"/>
          </a:p>
          <a:p>
            <a:pPr marL="0" indent="0" algn="just">
              <a:buNone/>
            </a:pPr>
            <a:r>
              <a:rPr lang="en-US" dirty="0">
                <a:solidFill>
                  <a:srgbClr val="7030A0"/>
                </a:solidFill>
              </a:rPr>
              <a:t>1. Data Transfer Instructions </a:t>
            </a:r>
          </a:p>
          <a:p>
            <a:pPr marL="0" indent="0" algn="just">
              <a:buNone/>
            </a:pPr>
            <a:r>
              <a:rPr lang="en-US" dirty="0"/>
              <a:t>        Mnemonics: MOV, XCHG, PUSH, POP, IN, OUT</a:t>
            </a:r>
          </a:p>
          <a:p>
            <a:pPr marL="0" indent="0" algn="just">
              <a:buNone/>
            </a:pPr>
            <a:r>
              <a:rPr lang="en-US" dirty="0">
                <a:solidFill>
                  <a:srgbClr val="7030A0"/>
                </a:solidFill>
              </a:rPr>
              <a:t>2. Arithmetic Instructions</a:t>
            </a:r>
          </a:p>
          <a:p>
            <a:pPr marL="0" indent="0" algn="just">
              <a:buNone/>
            </a:pPr>
            <a:r>
              <a:rPr lang="en-US" dirty="0"/>
              <a:t>       Mnemonics: ADD, ADC, SUB, SBB, INC, DEC,MUL,DIV,CMP</a:t>
            </a:r>
          </a:p>
          <a:p>
            <a:pPr marL="0" indent="0" algn="just">
              <a:buNone/>
            </a:pPr>
            <a:r>
              <a:rPr lang="en-US" dirty="0">
                <a:solidFill>
                  <a:srgbClr val="7030A0"/>
                </a:solidFill>
              </a:rPr>
              <a:t>3. Logical Instructions </a:t>
            </a:r>
          </a:p>
          <a:p>
            <a:pPr marL="0" indent="0" algn="just">
              <a:buNone/>
            </a:pPr>
            <a:r>
              <a:rPr lang="en-US" dirty="0"/>
              <a:t>       Mnemonics: AND, OR, XOR, TEST, SHR, SHL, RCR, RCL</a:t>
            </a:r>
          </a:p>
        </p:txBody>
      </p:sp>
    </p:spTree>
    <p:extLst>
      <p:ext uri="{BB962C8B-B14F-4D97-AF65-F5344CB8AC3E}">
        <p14:creationId xmlns:p14="http://schemas.microsoft.com/office/powerpoint/2010/main" val="40522826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01712"/>
          </a:xfrm>
        </p:spPr>
        <p:txBody>
          <a:bodyPr>
            <a:normAutofit/>
          </a:bodyPr>
          <a:lstStyle/>
          <a:p>
            <a:pPr algn="ctr"/>
            <a:r>
              <a:rPr lang="en-US" sz="3200" b="1" dirty="0">
                <a:solidFill>
                  <a:srgbClr val="FF0000"/>
                </a:solidFill>
              </a:rPr>
              <a:t>Instruction Set</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Content Placeholder 5"/>
          <p:cNvSpPr>
            <a:spLocks noGrp="1"/>
          </p:cNvSpPr>
          <p:nvPr>
            <p:ph sz="quarter" idx="1"/>
          </p:nvPr>
        </p:nvSpPr>
        <p:spPr>
          <a:xfrm>
            <a:off x="603504" y="1447800"/>
            <a:ext cx="8311896" cy="4572000"/>
          </a:xfrm>
        </p:spPr>
        <p:txBody>
          <a:bodyPr>
            <a:normAutofit/>
          </a:bodyPr>
          <a:lstStyle/>
          <a:p>
            <a:pPr marL="0" indent="0" algn="just">
              <a:buNone/>
            </a:pPr>
            <a:r>
              <a:rPr lang="en-US" dirty="0">
                <a:solidFill>
                  <a:srgbClr val="7030A0"/>
                </a:solidFill>
              </a:rPr>
              <a:t>4. String Manipulation Instructions </a:t>
            </a:r>
          </a:p>
          <a:p>
            <a:pPr marL="0" indent="0" algn="just">
              <a:buNone/>
            </a:pPr>
            <a:r>
              <a:rPr lang="en-US" dirty="0"/>
              <a:t>        Mnemonics: REP, MOVS, CMPS,SCAS,LODS, STOS</a:t>
            </a:r>
          </a:p>
          <a:p>
            <a:pPr marL="0" indent="0" algn="just">
              <a:buNone/>
            </a:pPr>
            <a:r>
              <a:rPr lang="en-US" dirty="0">
                <a:solidFill>
                  <a:srgbClr val="7030A0"/>
                </a:solidFill>
              </a:rPr>
              <a:t>5. Processor Control Instructions</a:t>
            </a:r>
          </a:p>
          <a:p>
            <a:pPr marL="0" indent="0" algn="just">
              <a:buNone/>
            </a:pPr>
            <a:r>
              <a:rPr lang="en-US" dirty="0"/>
              <a:t>       Mnemonics: STC, CMC, STD, CLD, STI,CLI, NOP, HLT, ESC, 		   LOCK</a:t>
            </a:r>
          </a:p>
          <a:p>
            <a:pPr marL="0" indent="0" algn="just">
              <a:buNone/>
            </a:pPr>
            <a:r>
              <a:rPr lang="en-US" dirty="0">
                <a:solidFill>
                  <a:srgbClr val="7030A0"/>
                </a:solidFill>
              </a:rPr>
              <a:t>6. Control Transfer Instructions </a:t>
            </a:r>
          </a:p>
          <a:p>
            <a:pPr marL="0" indent="0" algn="just">
              <a:buNone/>
            </a:pPr>
            <a:r>
              <a:rPr lang="en-US" dirty="0"/>
              <a:t>       Mnemonics: CALL, RET, JMP</a:t>
            </a:r>
          </a:p>
        </p:txBody>
      </p:sp>
    </p:spTree>
    <p:extLst>
      <p:ext uri="{BB962C8B-B14F-4D97-AF65-F5344CB8AC3E}">
        <p14:creationId xmlns:p14="http://schemas.microsoft.com/office/powerpoint/2010/main" val="135306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781800" cy="960438"/>
          </a:xfrm>
        </p:spPr>
        <p:txBody>
          <a:bodyPr>
            <a:normAutofit/>
          </a:bodyPr>
          <a:lstStyle/>
          <a:p>
            <a:r>
              <a:rPr lang="en-US" dirty="0">
                <a:latin typeface="Times New Roman" pitchFamily="18" charset="0"/>
                <a:cs typeface="Times New Roman" pitchFamily="18" charset="0"/>
              </a:rPr>
              <a:t>What is Computer Architecture?</a:t>
            </a:r>
            <a:endParaRPr lang="en-IN"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7E87BA74-0A76-41E1-B2D4-5645F74AA8DC}" type="datetime1">
              <a:rPr lang="en-US" smtClean="0">
                <a:solidFill>
                  <a:srgbClr val="696464"/>
                </a:solidFill>
              </a:rPr>
              <a:pPr/>
              <a:t>2/15/2024</a:t>
            </a:fld>
            <a:endParaRPr lang="en-US">
              <a:solidFill>
                <a:srgbClr val="696464"/>
              </a:solidFill>
            </a:endParaRPr>
          </a:p>
        </p:txBody>
      </p:sp>
      <p:sp>
        <p:nvSpPr>
          <p:cNvPr id="4" name="Footer Placeholder 3"/>
          <p:cNvSpPr>
            <a:spLocks noGrp="1"/>
          </p:cNvSpPr>
          <p:nvPr>
            <p:ph type="ftr" sz="quarter" idx="11"/>
          </p:nvPr>
        </p:nvSpPr>
        <p:spPr/>
        <p:txBody>
          <a:bodyPr/>
          <a:lstStyle/>
          <a:p>
            <a:r>
              <a:rPr lang="en-US">
                <a:solidFill>
                  <a:srgbClr val="696464"/>
                </a:solidFill>
              </a:rPr>
              <a:t>LECTURE 0</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Content Placeholder 5"/>
          <p:cNvSpPr>
            <a:spLocks noGrp="1"/>
          </p:cNvSpPr>
          <p:nvPr>
            <p:ph sz="quarter" idx="1"/>
          </p:nvPr>
        </p:nvSpPr>
        <p:spPr/>
        <p:txBody>
          <a:bodyPr/>
          <a:lstStyle/>
          <a:p>
            <a:pPr marL="0" indent="0">
              <a:buNone/>
            </a:pPr>
            <a:r>
              <a:rPr lang="en-US" dirty="0"/>
              <a:t>3 main categories are considered while considering design of architecture: </a:t>
            </a:r>
          </a:p>
          <a:p>
            <a:pPr lvl="1">
              <a:buFont typeface="Wingdings" pitchFamily="2" charset="2"/>
              <a:buChar char="Ø"/>
            </a:pPr>
            <a:r>
              <a:rPr lang="en-US" dirty="0"/>
              <a:t>  </a:t>
            </a:r>
            <a:r>
              <a:rPr lang="en-US" b="1" dirty="0">
                <a:solidFill>
                  <a:srgbClr val="00B0F0"/>
                </a:solidFill>
              </a:rPr>
              <a:t>System Design</a:t>
            </a:r>
            <a:r>
              <a:rPr lang="en-US" dirty="0"/>
              <a:t>(contains hardware components that are used for building the system), </a:t>
            </a:r>
          </a:p>
          <a:p>
            <a:pPr lvl="1">
              <a:buFont typeface="Wingdings" pitchFamily="2" charset="2"/>
              <a:buChar char="Ø"/>
            </a:pPr>
            <a:r>
              <a:rPr lang="en-US" b="1" dirty="0">
                <a:solidFill>
                  <a:srgbClr val="00B050"/>
                </a:solidFill>
              </a:rPr>
              <a:t>Instruction Set Architecture</a:t>
            </a:r>
            <a:r>
              <a:rPr lang="en-US" dirty="0"/>
              <a:t>(includes all the instructions provided to the computer system) and </a:t>
            </a:r>
          </a:p>
          <a:p>
            <a:pPr lvl="1">
              <a:buFont typeface="Wingdings" pitchFamily="2" charset="2"/>
              <a:buChar char="Ø"/>
            </a:pPr>
            <a:r>
              <a:rPr lang="en-US" b="1" dirty="0">
                <a:solidFill>
                  <a:srgbClr val="002060"/>
                </a:solidFill>
              </a:rPr>
              <a:t>Micro Architecture</a:t>
            </a:r>
            <a:r>
              <a:rPr lang="en-US" dirty="0"/>
              <a:t>( give minute detail about storage element)</a:t>
            </a:r>
          </a:p>
          <a:p>
            <a:pPr marL="0" indent="0">
              <a:buNone/>
            </a:pPr>
            <a:endParaRPr lang="en-IN" dirty="0"/>
          </a:p>
          <a:p>
            <a:endParaRPr lang="en-IN" dirty="0"/>
          </a:p>
        </p:txBody>
      </p:sp>
    </p:spTree>
    <p:extLst>
      <p:ext uri="{BB962C8B-B14F-4D97-AF65-F5344CB8AC3E}">
        <p14:creationId xmlns:p14="http://schemas.microsoft.com/office/powerpoint/2010/main" val="3058441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pPr algn="ctr"/>
            <a:r>
              <a:rPr lang="en-US" sz="3200" b="1" dirty="0">
                <a:solidFill>
                  <a:srgbClr val="FF0000"/>
                </a:solidFill>
              </a:rPr>
              <a:t>ADDRESSING MODES</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Content Placeholder 5"/>
          <p:cNvSpPr>
            <a:spLocks noGrp="1"/>
          </p:cNvSpPr>
          <p:nvPr>
            <p:ph sz="quarter" idx="1"/>
          </p:nvPr>
        </p:nvSpPr>
        <p:spPr/>
        <p:txBody>
          <a:bodyPr>
            <a:normAutofit fontScale="92500" lnSpcReduction="20000"/>
          </a:bodyPr>
          <a:lstStyle/>
          <a:p>
            <a:pPr algn="just">
              <a:buFont typeface="Wingdings" panose="05000000000000000000" pitchFamily="2" charset="2"/>
              <a:buChar char="Ø"/>
            </a:pPr>
            <a:r>
              <a:rPr lang="en-US" dirty="0"/>
              <a:t>The different ways in which a source operand is denoted in an instruction is known as addressing modes.</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There are 8 different addressing modes in 8086 programming.</a:t>
            </a:r>
          </a:p>
          <a:p>
            <a:pPr marL="514350" indent="-514350" algn="just">
              <a:buAutoNum type="arabicPeriod"/>
            </a:pPr>
            <a:r>
              <a:rPr lang="en-US" dirty="0"/>
              <a:t>Immediate addressing mode</a:t>
            </a:r>
          </a:p>
          <a:p>
            <a:pPr marL="514350" indent="-514350" algn="just">
              <a:buAutoNum type="arabicPeriod"/>
            </a:pPr>
            <a:r>
              <a:rPr lang="en-US" dirty="0"/>
              <a:t>Register addressing mode</a:t>
            </a:r>
          </a:p>
          <a:p>
            <a:pPr marL="514350" indent="-514350" algn="just">
              <a:buAutoNum type="arabicPeriod"/>
            </a:pPr>
            <a:r>
              <a:rPr lang="en-US" dirty="0"/>
              <a:t>Direct addressing mode</a:t>
            </a:r>
          </a:p>
          <a:p>
            <a:pPr marL="514350" indent="-514350" algn="just">
              <a:buAutoNum type="arabicPeriod"/>
            </a:pPr>
            <a:r>
              <a:rPr lang="en-US" dirty="0"/>
              <a:t>Register indirect addressing mode</a:t>
            </a:r>
          </a:p>
          <a:p>
            <a:pPr marL="514350" indent="-514350" algn="just">
              <a:buAutoNum type="arabicPeriod"/>
            </a:pPr>
            <a:r>
              <a:rPr lang="en-US" dirty="0"/>
              <a:t>Based addressing mode</a:t>
            </a:r>
          </a:p>
          <a:p>
            <a:pPr marL="514350" indent="-514350" algn="just">
              <a:buAutoNum type="arabicPeriod"/>
            </a:pPr>
            <a:r>
              <a:rPr lang="en-US" dirty="0"/>
              <a:t>Indexed addressing mode</a:t>
            </a:r>
          </a:p>
          <a:p>
            <a:pPr marL="514350" indent="-514350" algn="just">
              <a:buAutoNum type="arabicPeriod"/>
            </a:pPr>
            <a:r>
              <a:rPr lang="en-US" dirty="0"/>
              <a:t>Base-index addressing mode</a:t>
            </a:r>
          </a:p>
          <a:p>
            <a:pPr marL="514350" indent="-514350" algn="just">
              <a:buAutoNum type="arabicPeriod"/>
            </a:pPr>
            <a:r>
              <a:rPr lang="en-US" dirty="0"/>
              <a:t>Base-indexed with displacement mode</a:t>
            </a:r>
          </a:p>
        </p:txBody>
      </p:sp>
    </p:spTree>
    <p:extLst>
      <p:ext uri="{BB962C8B-B14F-4D97-AF65-F5344CB8AC3E}">
        <p14:creationId xmlns:p14="http://schemas.microsoft.com/office/powerpoint/2010/main" val="22777163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a:bodyPr>
          <a:lstStyle/>
          <a:p>
            <a:r>
              <a:rPr lang="en-US" sz="2400" dirty="0">
                <a:solidFill>
                  <a:srgbClr val="FF0000"/>
                </a:solidFill>
              </a:rPr>
              <a:t>Addressing Modes (Contd.)</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Content Placeholder 5"/>
          <p:cNvSpPr>
            <a:spLocks noGrp="1"/>
          </p:cNvSpPr>
          <p:nvPr>
            <p:ph sz="quarter" idx="1"/>
          </p:nvPr>
        </p:nvSpPr>
        <p:spPr>
          <a:xfrm>
            <a:off x="603504" y="1066800"/>
            <a:ext cx="8083296" cy="4953000"/>
          </a:xfrm>
        </p:spPr>
        <p:txBody>
          <a:bodyPr>
            <a:normAutofit fontScale="92500" lnSpcReduction="20000"/>
          </a:bodyPr>
          <a:lstStyle/>
          <a:p>
            <a:pPr marL="514350" indent="-514350" algn="just">
              <a:buAutoNum type="arabicPeriod"/>
            </a:pPr>
            <a:r>
              <a:rPr lang="en-US" dirty="0"/>
              <a:t>Immediate addressing mode: The addressing mode in which the data operand is a part of the instruction itself is known as immediate addressing mode.</a:t>
            </a:r>
          </a:p>
          <a:p>
            <a:pPr marL="514350" indent="-514350" algn="just">
              <a:buAutoNum type="arabicPeriod"/>
            </a:pPr>
            <a:endParaRPr lang="en-US" dirty="0"/>
          </a:p>
          <a:p>
            <a:pPr marL="514350" indent="-514350" algn="just">
              <a:buAutoNum type="arabicPeriod"/>
            </a:pPr>
            <a:r>
              <a:rPr lang="en-US" dirty="0"/>
              <a:t>Register addressing mode : It means that the register is the source of an operand for an instruction.</a:t>
            </a:r>
          </a:p>
          <a:p>
            <a:pPr marL="514350" indent="-514350" algn="just">
              <a:buAutoNum type="arabicPeriod"/>
            </a:pPr>
            <a:endParaRPr lang="en-US" dirty="0"/>
          </a:p>
          <a:p>
            <a:pPr marL="514350" indent="-514350" algn="just">
              <a:buAutoNum type="arabicPeriod"/>
            </a:pPr>
            <a:r>
              <a:rPr lang="en-US" dirty="0"/>
              <a:t>Direct addressing mode : the addressing mode in which the effective address of the memory location is written directly in the instruction..</a:t>
            </a:r>
          </a:p>
          <a:p>
            <a:pPr marL="514350" indent="-514350" algn="just">
              <a:buAutoNum type="arabicPeriod"/>
            </a:pPr>
            <a:endParaRPr lang="en-US" dirty="0"/>
          </a:p>
          <a:p>
            <a:pPr marL="514350" indent="-514350" algn="just">
              <a:buAutoNum type="arabicPeriod"/>
            </a:pPr>
            <a:r>
              <a:rPr lang="en-US" dirty="0"/>
              <a:t>Register indirect addressing mode : this addressing mode allows data to be addressed at any memory location through an offset address held in any of following registers : BP, BX, DI and SI.</a:t>
            </a:r>
          </a:p>
        </p:txBody>
      </p:sp>
    </p:spTree>
    <p:extLst>
      <p:ext uri="{BB962C8B-B14F-4D97-AF65-F5344CB8AC3E}">
        <p14:creationId xmlns:p14="http://schemas.microsoft.com/office/powerpoint/2010/main" val="40787364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a:bodyPr>
          <a:lstStyle/>
          <a:p>
            <a:r>
              <a:rPr lang="en-US" sz="2400" dirty="0">
                <a:solidFill>
                  <a:srgbClr val="FF0000"/>
                </a:solidFill>
              </a:rPr>
              <a:t>Addressing Modes (Contd.)</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
        <p:nvSpPr>
          <p:cNvPr id="6" name="Content Placeholder 5"/>
          <p:cNvSpPr>
            <a:spLocks noGrp="1"/>
          </p:cNvSpPr>
          <p:nvPr>
            <p:ph sz="quarter" idx="1"/>
          </p:nvPr>
        </p:nvSpPr>
        <p:spPr>
          <a:xfrm>
            <a:off x="603504" y="914400"/>
            <a:ext cx="8083296" cy="5105400"/>
          </a:xfrm>
        </p:spPr>
        <p:txBody>
          <a:bodyPr>
            <a:normAutofit fontScale="85000" lnSpcReduction="10000"/>
          </a:bodyPr>
          <a:lstStyle/>
          <a:p>
            <a:pPr marL="514350" indent="-514350" algn="just">
              <a:buFont typeface="+mj-lt"/>
              <a:buAutoNum type="arabicPeriod" startAt="5"/>
            </a:pPr>
            <a:r>
              <a:rPr lang="en-US" dirty="0"/>
              <a:t>Base addressing mode : In this addressing mode, the offset address of the operand is given by the sum of the contents of the BX/BP registers and 8-bit/16-bit displacement. </a:t>
            </a:r>
          </a:p>
          <a:p>
            <a:pPr marL="514350" indent="-514350" algn="just">
              <a:buAutoNum type="arabicPeriod" startAt="5"/>
            </a:pPr>
            <a:endParaRPr lang="en-US" dirty="0"/>
          </a:p>
          <a:p>
            <a:pPr marL="514350" indent="-514350" algn="just">
              <a:buAutoNum type="arabicPeriod" startAt="5"/>
            </a:pPr>
            <a:r>
              <a:rPr lang="en-US" dirty="0"/>
              <a:t>Indexed addressing mode : In this addressing mode, the operands offset address is found by adding the contents of SI or DI register and 8-bit/16-bit displacements.</a:t>
            </a:r>
          </a:p>
          <a:p>
            <a:pPr marL="514350" indent="-514350" algn="just">
              <a:buAutoNum type="arabicPeriod" startAt="5"/>
            </a:pPr>
            <a:endParaRPr lang="en-US" dirty="0"/>
          </a:p>
          <a:p>
            <a:pPr marL="514350" indent="-514350" algn="just">
              <a:buAutoNum type="arabicPeriod" startAt="5"/>
            </a:pPr>
            <a:r>
              <a:rPr lang="en-US" dirty="0"/>
              <a:t>Base-index addressing mode : In this addressing mode, the offset address of the operand is computed by summing the base register to the contents of an Index register.</a:t>
            </a:r>
          </a:p>
          <a:p>
            <a:pPr marL="514350" indent="-514350" algn="just">
              <a:buAutoNum type="arabicPeriod" startAt="5"/>
            </a:pPr>
            <a:endParaRPr lang="en-US" dirty="0"/>
          </a:p>
          <a:p>
            <a:pPr marL="514350" indent="-514350" algn="just">
              <a:buAutoNum type="arabicPeriod" startAt="5"/>
            </a:pPr>
            <a:r>
              <a:rPr lang="en-US" dirty="0"/>
              <a:t>Base indexed with displacement addressing mode : In this addressing mode, the operands offset is computed by adding the base register contents. An index register contains an 8-bit or 16-bit displacement.</a:t>
            </a:r>
          </a:p>
        </p:txBody>
      </p:sp>
    </p:spTree>
    <p:extLst>
      <p:ext uri="{BB962C8B-B14F-4D97-AF65-F5344CB8AC3E}">
        <p14:creationId xmlns:p14="http://schemas.microsoft.com/office/powerpoint/2010/main" val="38272045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pPr algn="ctr"/>
            <a:r>
              <a:rPr lang="en-US" sz="3200" b="1" dirty="0">
                <a:solidFill>
                  <a:srgbClr val="FF0000"/>
                </a:solidFill>
              </a:rPr>
              <a:t>APPLICATIONS OF 8086</a:t>
            </a:r>
          </a:p>
        </p:txBody>
      </p:sp>
      <p:sp>
        <p:nvSpPr>
          <p:cNvPr id="3" name="Date Placeholder 2"/>
          <p:cNvSpPr>
            <a:spLocks noGrp="1"/>
          </p:cNvSpPr>
          <p:nvPr>
            <p:ph type="dt" sz="half" idx="10"/>
          </p:nvPr>
        </p:nvSpPr>
        <p:spPr/>
        <p:txBody>
          <a:bodyPr/>
          <a:lstStyle/>
          <a:p>
            <a:fld id="{D3BA74C3-FC88-477E-ADC8-AA5F061251EC}" type="datetime1">
              <a:rPr lang="en-US" smtClean="0"/>
              <a:t>2/15/2024</a:t>
            </a:fld>
            <a:endParaRPr lang="en-US"/>
          </a:p>
        </p:txBody>
      </p:sp>
      <p:sp>
        <p:nvSpPr>
          <p:cNvPr id="4" name="Footer Placeholder 3"/>
          <p:cNvSpPr>
            <a:spLocks noGrp="1"/>
          </p:cNvSpPr>
          <p:nvPr>
            <p:ph type="ftr" sz="quarter" idx="11"/>
          </p:nvPr>
        </p:nvSpPr>
        <p:spPr/>
        <p:txBody>
          <a:bodyPr/>
          <a:lstStyle/>
          <a:p>
            <a:r>
              <a:rPr lang="en-US"/>
              <a:t>8086 MICROPROCESSOR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
        <p:nvSpPr>
          <p:cNvPr id="6" name="Content Placeholder 5"/>
          <p:cNvSpPr>
            <a:spLocks noGrp="1"/>
          </p:cNvSpPr>
          <p:nvPr>
            <p:ph sz="quarter" idx="1"/>
          </p:nvPr>
        </p:nvSpPr>
        <p:spPr/>
        <p:txBody>
          <a:bodyPr>
            <a:normAutofit/>
          </a:bodyPr>
          <a:lstStyle/>
          <a:p>
            <a:pPr algn="just">
              <a:buFont typeface="Wingdings" panose="05000000000000000000" pitchFamily="2" charset="2"/>
              <a:buChar char="Ø"/>
            </a:pPr>
            <a:r>
              <a:rPr lang="en-US" dirty="0"/>
              <a:t>Gaming devices.</a:t>
            </a:r>
          </a:p>
          <a:p>
            <a:pPr algn="just">
              <a:buFont typeface="Wingdings" panose="05000000000000000000" pitchFamily="2" charset="2"/>
              <a:buChar char="Ø"/>
            </a:pPr>
            <a:r>
              <a:rPr lang="en-US" dirty="0"/>
              <a:t>Mobile phones, laptops and electronic gadgets.</a:t>
            </a:r>
          </a:p>
          <a:p>
            <a:pPr algn="just">
              <a:buFont typeface="Wingdings" panose="05000000000000000000" pitchFamily="2" charset="2"/>
              <a:buChar char="Ø"/>
            </a:pPr>
            <a:r>
              <a:rPr lang="en-US" dirty="0"/>
              <a:t>Traffic light controllers</a:t>
            </a:r>
          </a:p>
          <a:p>
            <a:pPr algn="just">
              <a:buFont typeface="Wingdings" panose="05000000000000000000" pitchFamily="2" charset="2"/>
              <a:buChar char="Ø"/>
            </a:pPr>
            <a:r>
              <a:rPr lang="en-US" dirty="0"/>
              <a:t>Home appliances like washing machines and microwave ovens.</a:t>
            </a:r>
          </a:p>
          <a:p>
            <a:pPr algn="just">
              <a:buFont typeface="Wingdings" panose="05000000000000000000" pitchFamily="2" charset="2"/>
              <a:buChar char="Ø"/>
            </a:pPr>
            <a:r>
              <a:rPr lang="en-US" dirty="0"/>
              <a:t>Frequency counters and synthesizers.</a:t>
            </a:r>
          </a:p>
          <a:p>
            <a:pPr algn="just">
              <a:buFont typeface="Wingdings" panose="05000000000000000000" pitchFamily="2" charset="2"/>
              <a:buChar char="Ø"/>
            </a:pPr>
            <a:r>
              <a:rPr lang="en-US" dirty="0"/>
              <a:t>Digital clocks.</a:t>
            </a:r>
          </a:p>
        </p:txBody>
      </p:sp>
    </p:spTree>
    <p:extLst>
      <p:ext uri="{BB962C8B-B14F-4D97-AF65-F5344CB8AC3E}">
        <p14:creationId xmlns:p14="http://schemas.microsoft.com/office/powerpoint/2010/main" val="35246713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ctrTitle"/>
          </p:nvPr>
        </p:nvSpPr>
        <p:spPr>
          <a:xfrm>
            <a:off x="762000" y="1505930"/>
            <a:ext cx="7772400" cy="1999270"/>
          </a:xfrm>
        </p:spPr>
        <p:txBody>
          <a:bodyPr>
            <a:noAutofit/>
          </a:bodyPr>
          <a:lstStyle/>
          <a:p>
            <a:r>
              <a:rPr sz="6600"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6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03238"/>
            <a:ext cx="7467600" cy="868362"/>
          </a:xfrm>
        </p:spPr>
        <p:txBody>
          <a:bodyPr>
            <a:normAutofit/>
          </a:bodyPr>
          <a:lstStyle/>
          <a:p>
            <a:r>
              <a:rPr lang="en-US" dirty="0">
                <a:latin typeface="Times New Roman" pitchFamily="18" charset="0"/>
                <a:cs typeface="Times New Roman" pitchFamily="18" charset="0"/>
              </a:rPr>
              <a:t>What is Computer Organization?</a:t>
            </a:r>
            <a:endParaRPr lang="en-IN"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7E87BA74-0A76-41E1-B2D4-5645F74AA8DC}" type="datetime1">
              <a:rPr lang="en-US" smtClean="0">
                <a:solidFill>
                  <a:srgbClr val="696464"/>
                </a:solidFill>
              </a:rPr>
              <a:pPr/>
              <a:t>2/15/2024</a:t>
            </a:fld>
            <a:endParaRPr lang="en-US">
              <a:solidFill>
                <a:srgbClr val="696464"/>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sz="quarter" idx="1"/>
          </p:nvPr>
        </p:nvSpPr>
        <p:spPr>
          <a:xfrm>
            <a:off x="914400" y="1752600"/>
            <a:ext cx="7772400" cy="4572000"/>
          </a:xfrm>
        </p:spPr>
        <p:txBody>
          <a:bodyPr>
            <a:normAutofit/>
          </a:bodyPr>
          <a:lstStyle/>
          <a:p>
            <a:r>
              <a:rPr lang="en-US" dirty="0"/>
              <a:t>It refers to the operational/functional unit and the interconnection between them that achieve the architectural specifications. </a:t>
            </a:r>
          </a:p>
          <a:p>
            <a:endParaRPr lang="en-US" dirty="0"/>
          </a:p>
          <a:p>
            <a:r>
              <a:rPr lang="en-US" dirty="0"/>
              <a:t>It tells us about different functional blocks of the system.</a:t>
            </a:r>
          </a:p>
          <a:p>
            <a:endParaRPr lang="en-US" dirty="0"/>
          </a:p>
          <a:p>
            <a:r>
              <a:rPr lang="en-US" dirty="0"/>
              <a:t>It is basically the realization of architecture and deals with functional structure and various structural relationships.</a:t>
            </a:r>
          </a:p>
          <a:p>
            <a:endParaRPr lang="en-IN" dirty="0"/>
          </a:p>
        </p:txBody>
      </p:sp>
    </p:spTree>
    <p:extLst>
      <p:ext uri="{BB962C8B-B14F-4D97-AF65-F5344CB8AC3E}">
        <p14:creationId xmlns:p14="http://schemas.microsoft.com/office/powerpoint/2010/main" val="352204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03238"/>
            <a:ext cx="7467600" cy="868362"/>
          </a:xfrm>
        </p:spPr>
        <p:txBody>
          <a:bodyPr>
            <a:normAutofit/>
          </a:bodyPr>
          <a:lstStyle/>
          <a:p>
            <a:r>
              <a:rPr lang="en-US" dirty="0">
                <a:latin typeface="Times New Roman" pitchFamily="18" charset="0"/>
                <a:cs typeface="Times New Roman" pitchFamily="18" charset="0"/>
              </a:rPr>
              <a:t>What is Computer Organization?</a:t>
            </a:r>
            <a:endParaRPr lang="en-IN"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7E87BA74-0A76-41E1-B2D4-5645F74AA8DC}" type="datetime1">
              <a:rPr lang="en-US" smtClean="0">
                <a:solidFill>
                  <a:srgbClr val="696464"/>
                </a:solidFill>
              </a:rPr>
              <a:pPr/>
              <a:t>2/15/2024</a:t>
            </a:fld>
            <a:endParaRPr lang="en-US">
              <a:solidFill>
                <a:srgbClr val="696464"/>
              </a:solidFill>
            </a:endParaRPr>
          </a:p>
        </p:txBody>
      </p:sp>
      <p:sp>
        <p:nvSpPr>
          <p:cNvPr id="4" name="Footer Placeholder 3"/>
          <p:cNvSpPr>
            <a:spLocks noGrp="1"/>
          </p:cNvSpPr>
          <p:nvPr>
            <p:ph type="ftr" sz="quarter" idx="11"/>
          </p:nvPr>
        </p:nvSpPr>
        <p:spPr/>
        <p:txBody>
          <a:bodyPr/>
          <a:lstStyle/>
          <a:p>
            <a:r>
              <a:rPr lang="en-US">
                <a:solidFill>
                  <a:srgbClr val="696464"/>
                </a:solidFill>
              </a:rPr>
              <a:t>LECTURE 0</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sz="quarter" idx="1"/>
          </p:nvPr>
        </p:nvSpPr>
        <p:spPr>
          <a:xfrm>
            <a:off x="838200" y="1828800"/>
            <a:ext cx="7772400" cy="4572000"/>
          </a:xfrm>
        </p:spPr>
        <p:txBody>
          <a:bodyPr>
            <a:normAutofit/>
          </a:bodyPr>
          <a:lstStyle/>
          <a:p>
            <a:pPr algn="just">
              <a:buFont typeface="Wingdings" panose="05000000000000000000" pitchFamily="2" charset="2"/>
              <a:buChar char="ü"/>
            </a:pPr>
            <a:r>
              <a:rPr lang="en-US" dirty="0"/>
              <a:t>Organizational attributes include </a:t>
            </a:r>
          </a:p>
          <a:p>
            <a:pPr lvl="1">
              <a:buFont typeface="Wingdings" panose="05000000000000000000" pitchFamily="2" charset="2"/>
              <a:buChar char="Ø"/>
            </a:pPr>
            <a:r>
              <a:rPr lang="en-GB" altLang="en-US" sz="2800" dirty="0"/>
              <a:t>Control signals</a:t>
            </a:r>
          </a:p>
          <a:p>
            <a:pPr lvl="1">
              <a:buFont typeface="Wingdings" panose="05000000000000000000" pitchFamily="2" charset="2"/>
              <a:buChar char="Ø"/>
            </a:pPr>
            <a:r>
              <a:rPr lang="en-US" sz="2800" dirty="0"/>
              <a:t>interfaces between the computer and peripherals</a:t>
            </a:r>
            <a:endParaRPr lang="en-GB" altLang="en-US" sz="2800" dirty="0"/>
          </a:p>
          <a:p>
            <a:pPr lvl="1">
              <a:buFont typeface="Wingdings" panose="05000000000000000000" pitchFamily="2" charset="2"/>
              <a:buChar char="Ø"/>
            </a:pPr>
            <a:r>
              <a:rPr lang="en-GB" altLang="en-US" sz="2800" dirty="0"/>
              <a:t> memory technology</a:t>
            </a:r>
          </a:p>
        </p:txBody>
      </p:sp>
    </p:spTree>
    <p:extLst>
      <p:ext uri="{BB962C8B-B14F-4D97-AF65-F5344CB8AC3E}">
        <p14:creationId xmlns:p14="http://schemas.microsoft.com/office/powerpoint/2010/main" val="143031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03238"/>
            <a:ext cx="7467600" cy="868362"/>
          </a:xfrm>
        </p:spPr>
        <p:txBody>
          <a:bodyPr>
            <a:normAutofit/>
          </a:bodyPr>
          <a:lstStyle/>
          <a:p>
            <a:r>
              <a:rPr lang="en-US" dirty="0">
                <a:latin typeface="Times New Roman" pitchFamily="18" charset="0"/>
                <a:cs typeface="Times New Roman" pitchFamily="18" charset="0"/>
              </a:rPr>
              <a:t>What is Computer Organization?</a:t>
            </a:r>
            <a:endParaRPr lang="en-IN"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7E87BA74-0A76-41E1-B2D4-5645F74AA8DC}" type="datetime1">
              <a:rPr lang="en-US" smtClean="0">
                <a:solidFill>
                  <a:srgbClr val="696464"/>
                </a:solidFill>
              </a:rPr>
              <a:pPr/>
              <a:t>2/15/2024</a:t>
            </a:fld>
            <a:endParaRPr lang="en-US">
              <a:solidFill>
                <a:srgbClr val="696464"/>
              </a:solidFill>
            </a:endParaRPr>
          </a:p>
        </p:txBody>
      </p:sp>
      <p:sp>
        <p:nvSpPr>
          <p:cNvPr id="4" name="Footer Placeholder 3"/>
          <p:cNvSpPr>
            <a:spLocks noGrp="1"/>
          </p:cNvSpPr>
          <p:nvPr>
            <p:ph type="ftr" sz="quarter" idx="11"/>
          </p:nvPr>
        </p:nvSpPr>
        <p:spPr/>
        <p:txBody>
          <a:bodyPr/>
          <a:lstStyle/>
          <a:p>
            <a:r>
              <a:rPr lang="en-US">
                <a:solidFill>
                  <a:srgbClr val="696464"/>
                </a:solidFill>
              </a:rPr>
              <a:t>LECTURE 0</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Content Placeholder 5"/>
          <p:cNvSpPr>
            <a:spLocks noGrp="1"/>
          </p:cNvSpPr>
          <p:nvPr>
            <p:ph sz="quarter" idx="1"/>
          </p:nvPr>
        </p:nvSpPr>
        <p:spPr>
          <a:xfrm>
            <a:off x="838200" y="1828800"/>
            <a:ext cx="7772400" cy="4572000"/>
          </a:xfrm>
        </p:spPr>
        <p:txBody>
          <a:bodyPr>
            <a:normAutofit/>
          </a:bodyPr>
          <a:lstStyle/>
          <a:p>
            <a:r>
              <a:rPr lang="en-US" dirty="0"/>
              <a:t>It includes physical connection component like circuits with adder </a:t>
            </a:r>
            <a:r>
              <a:rPr lang="en-US" dirty="0" err="1"/>
              <a:t>subtractors</a:t>
            </a:r>
            <a:r>
              <a:rPr lang="en-US" dirty="0"/>
              <a:t>.</a:t>
            </a:r>
          </a:p>
          <a:p>
            <a:endParaRPr lang="en-US" dirty="0"/>
          </a:p>
          <a:p>
            <a:r>
              <a:rPr lang="en-US" dirty="0"/>
              <a:t>Single Accumulator Organization, General Register organization, Stack Organization are the 3 types of CPU organization.</a:t>
            </a:r>
          </a:p>
          <a:p>
            <a:endParaRPr lang="en-IN" dirty="0"/>
          </a:p>
        </p:txBody>
      </p:sp>
    </p:spTree>
    <p:extLst>
      <p:ext uri="{BB962C8B-B14F-4D97-AF65-F5344CB8AC3E}">
        <p14:creationId xmlns:p14="http://schemas.microsoft.com/office/powerpoint/2010/main" val="550327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1269</TotalTime>
  <Words>3597</Words>
  <Application>Microsoft Office PowerPoint</Application>
  <PresentationFormat>On-screen Show (4:3)</PresentationFormat>
  <Paragraphs>639</Paragraphs>
  <Slides>64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64</vt:i4>
      </vt:variant>
    </vt:vector>
  </HeadingPairs>
  <TitlesOfParts>
    <vt:vector size="73" baseType="lpstr">
      <vt:lpstr>Arial</vt:lpstr>
      <vt:lpstr>Calibri</vt:lpstr>
      <vt:lpstr>Franklin Gothic Book</vt:lpstr>
      <vt:lpstr>Perpetua</vt:lpstr>
      <vt:lpstr>Times New Roman</vt:lpstr>
      <vt:lpstr>Wingdings</vt:lpstr>
      <vt:lpstr>Wingdings 2</vt:lpstr>
      <vt:lpstr>Equity</vt:lpstr>
      <vt:lpstr>1_Equity</vt:lpstr>
      <vt:lpstr>COMPUTER ORGANIZATION AND ARCHITECTURE (COA)</vt:lpstr>
      <vt:lpstr>EVALUATION SCHEME</vt:lpstr>
      <vt:lpstr>TEXT BOOKS</vt:lpstr>
      <vt:lpstr>What is Computer Architecture?</vt:lpstr>
      <vt:lpstr>What is Computer Architecture?</vt:lpstr>
      <vt:lpstr>What is Computer Architecture?</vt:lpstr>
      <vt:lpstr>What is Computer Organization?</vt:lpstr>
      <vt:lpstr>What is Computer Organization?</vt:lpstr>
      <vt:lpstr>What is Computer Organization?</vt:lpstr>
      <vt:lpstr>Differences between Computer Architecture And Computer Organization</vt:lpstr>
      <vt:lpstr>Differences between Computer Architecture And Computer Organization</vt:lpstr>
      <vt:lpstr>PowerPoint Presentation</vt:lpstr>
      <vt:lpstr>PowerPoint Presentation</vt:lpstr>
      <vt:lpstr>OVERVIEW OF 8086 MICROPROCESSOR</vt:lpstr>
      <vt:lpstr>LEARNING OBJECTIVES</vt:lpstr>
      <vt:lpstr>MICROPROCESSOR</vt:lpstr>
      <vt:lpstr>MICROPROCESSOR</vt:lpstr>
      <vt:lpstr>HISTORICAL BACKGROUND</vt:lpstr>
      <vt:lpstr>COMPUTER GENERATIONS</vt:lpstr>
      <vt:lpstr>PowerPoint Presentation</vt:lpstr>
      <vt:lpstr>EVOLUTION OF INTEL MICROPROCESSORS</vt:lpstr>
      <vt:lpstr>Contd.</vt:lpstr>
      <vt:lpstr>Block Diagram of a Microprocessor-based Computer system</vt:lpstr>
      <vt:lpstr>OVERVIEW OF 8086 MICROPROCESSOR</vt:lpstr>
      <vt:lpstr>FEATURES OF 8086</vt:lpstr>
      <vt:lpstr>Contd.</vt:lpstr>
      <vt:lpstr>PowerPoint Presentation</vt:lpstr>
      <vt:lpstr>PowerPoint Presentation</vt:lpstr>
      <vt:lpstr>EU (Execution Unit)</vt:lpstr>
      <vt:lpstr>PowerPoint Presentation</vt:lpstr>
      <vt:lpstr>PowerPoint Presentation</vt:lpstr>
      <vt:lpstr>General Purpose Registers</vt:lpstr>
      <vt:lpstr>GPR (contd.)</vt:lpstr>
      <vt:lpstr>Flag Register</vt:lpstr>
      <vt:lpstr>Flag Register (contd.)</vt:lpstr>
      <vt:lpstr>PowerPoint Presentation</vt:lpstr>
      <vt:lpstr>Pointer and Index Registers</vt:lpstr>
      <vt:lpstr>Pointer and Index Registers (contd.)</vt:lpstr>
      <vt:lpstr>BIU (Bus Interface Unit)</vt:lpstr>
      <vt:lpstr>Instruction Queue</vt:lpstr>
      <vt:lpstr>Pipelining</vt:lpstr>
      <vt:lpstr>Memory Segmentation</vt:lpstr>
      <vt:lpstr>PowerPoint Presentation</vt:lpstr>
      <vt:lpstr>PowerPoint Presentation</vt:lpstr>
      <vt:lpstr>PowerPoint Presentation</vt:lpstr>
      <vt:lpstr>Segment Registers</vt:lpstr>
      <vt:lpstr>PowerPoint Presentation</vt:lpstr>
      <vt:lpstr>Segment Registers (contd.)</vt:lpstr>
      <vt:lpstr>IP (Instruction Pointer) Register</vt:lpstr>
      <vt:lpstr>PowerPoint Presentation</vt:lpstr>
      <vt:lpstr>SS (Stack Segment) Register and  SP (Stack Pointer) Register</vt:lpstr>
      <vt:lpstr>Other Pointer and Index Registers</vt:lpstr>
      <vt:lpstr>Memory Address Generation</vt:lpstr>
      <vt:lpstr>Example</vt:lpstr>
      <vt:lpstr>Example showing the CS:IP scheme of address formation</vt:lpstr>
      <vt:lpstr>Segment and Address Register Combination</vt:lpstr>
      <vt:lpstr>Summary of Registers and Pipeline of 8086 Microprocessor</vt:lpstr>
      <vt:lpstr>Instruction Set</vt:lpstr>
      <vt:lpstr>Instruction Set</vt:lpstr>
      <vt:lpstr>ADDRESSING MODES</vt:lpstr>
      <vt:lpstr>Addressing Modes (Contd.)</vt:lpstr>
      <vt:lpstr>Addressing Modes (Contd.)</vt:lpstr>
      <vt:lpstr>APPLICATIONS OF 8086</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 (COA) EET- 2211</dc:title>
  <dc:creator>user</dc:creator>
  <cp:lastModifiedBy>Dr. Pritam Keshari Sahoo</cp:lastModifiedBy>
  <cp:revision>148</cp:revision>
  <dcterms:created xsi:type="dcterms:W3CDTF">2006-08-16T00:00:00Z</dcterms:created>
  <dcterms:modified xsi:type="dcterms:W3CDTF">2024-02-15T13:35:06Z</dcterms:modified>
</cp:coreProperties>
</file>