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2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6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CF31-B745-48C2-8B30-79042C387157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9AEE-3F5E-4FDA-A1A2-23C16CF26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Android_Http_Library_Analyze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author</a:t>
            </a:r>
            <a:r>
              <a:rPr lang="zh-CN" altLang="en-US" sz="3200" dirty="0" smtClean="0"/>
              <a:t>：</a:t>
            </a:r>
            <a:r>
              <a:rPr lang="en-US" altLang="zh-CN" sz="3200" dirty="0" err="1"/>
              <a:t>luoyonghui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023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sz="2400" dirty="0" smtClean="0"/>
              <a:t>同步</a:t>
            </a:r>
            <a:r>
              <a:rPr lang="zh-CN" altLang="en-US" sz="2400" dirty="0"/>
              <a:t>请求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使用比较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" y="1196752"/>
            <a:ext cx="8752191" cy="195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1227" y="328498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 android-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async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-http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同步请求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" y="3717032"/>
            <a:ext cx="8781975" cy="1808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4545" y="566124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okHttp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同步请求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995459"/>
            <a:ext cx="868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在请求时的内存占用率是</a:t>
            </a:r>
            <a:r>
              <a:rPr lang="en-US" altLang="zh-CN" dirty="0" err="1" smtClean="0"/>
              <a:t>AsyncHttp</a:t>
            </a:r>
            <a:r>
              <a:rPr lang="zh-CN" altLang="en-US" dirty="0" smtClean="0"/>
              <a:t>框架的近</a:t>
            </a:r>
            <a:r>
              <a:rPr lang="en-US" altLang="zh-CN" dirty="0" smtClean="0"/>
              <a:t>7.5</a:t>
            </a:r>
            <a:r>
              <a:rPr lang="zh-CN" altLang="en-US" dirty="0" smtClean="0"/>
              <a:t>倍，虽然在使用后及时清理，但是也容易造成手机卡顿。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8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sz="2400" dirty="0" smtClean="0"/>
              <a:t>异步请求</a:t>
            </a:r>
            <a:r>
              <a:rPr lang="en-US" altLang="zh-CN" sz="2400" dirty="0"/>
              <a:t>memory</a:t>
            </a:r>
            <a:r>
              <a:rPr lang="zh-CN" altLang="en-US" sz="2400" dirty="0" smtClean="0"/>
              <a:t>使用比较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1227" y="328498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android-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async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-http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步请求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4545" y="566124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okHttp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995459"/>
            <a:ext cx="868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在异步请求情况下，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占用率和</a:t>
            </a:r>
            <a:r>
              <a:rPr lang="en-US" altLang="zh-CN" dirty="0" err="1"/>
              <a:t>AsyncHttp</a:t>
            </a:r>
            <a:r>
              <a:rPr lang="zh-CN" altLang="en-US" dirty="0" smtClean="0"/>
              <a:t>基本相近，但是</a:t>
            </a:r>
            <a:r>
              <a:rPr lang="en-US" altLang="zh-CN" dirty="0" err="1" smtClean="0"/>
              <a:t>AsyncHttp</a:t>
            </a:r>
            <a:r>
              <a:rPr lang="zh-CN" altLang="en-US" dirty="0" smtClean="0"/>
              <a:t>整个请求过程变化平稳。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0" y="1169302"/>
            <a:ext cx="8767079" cy="2043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" y="3717032"/>
            <a:ext cx="8791349" cy="1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sz="2400" dirty="0" smtClean="0"/>
              <a:t>同步请求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使用比较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1227" y="32849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android-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async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-http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同步请求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4545" y="5661248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okHttp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同步请求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995459"/>
            <a:ext cx="868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在请求时的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占用率是</a:t>
            </a:r>
            <a:r>
              <a:rPr lang="en-US" altLang="zh-CN" dirty="0" err="1" smtClean="0"/>
              <a:t>AsyncHttp</a:t>
            </a:r>
            <a:r>
              <a:rPr lang="zh-CN" altLang="en-US" dirty="0" smtClean="0"/>
              <a:t>框架的近</a:t>
            </a:r>
            <a:r>
              <a:rPr lang="en-US" altLang="zh-CN" dirty="0"/>
              <a:t>2</a:t>
            </a:r>
            <a:r>
              <a:rPr lang="zh-CN" altLang="en-US" dirty="0" smtClean="0"/>
              <a:t>倍。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" y="1147986"/>
            <a:ext cx="8752191" cy="2064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4" y="3717032"/>
            <a:ext cx="8784976" cy="18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sz="2400" dirty="0" smtClean="0"/>
              <a:t>同步请求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使用比较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1227" y="32849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android-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async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-http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步请求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4545" y="5661248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okHttp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步请求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995459"/>
            <a:ext cx="868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在请求时的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占用率是</a:t>
            </a:r>
            <a:r>
              <a:rPr lang="en-US" altLang="zh-CN" dirty="0" err="1" smtClean="0"/>
              <a:t>AsyncHttp</a:t>
            </a:r>
            <a:r>
              <a:rPr lang="zh-CN" altLang="en-US" dirty="0" smtClean="0"/>
              <a:t>框架的近</a:t>
            </a:r>
            <a:r>
              <a:rPr lang="en-US" altLang="zh-CN" dirty="0" smtClean="0"/>
              <a:t>38</a:t>
            </a:r>
            <a:r>
              <a:rPr lang="zh-CN" altLang="en-US" dirty="0" smtClean="0"/>
              <a:t>倍。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的上下浮动比较大、不稳定。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" y="1147986"/>
            <a:ext cx="8752191" cy="2064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" y="3645024"/>
            <a:ext cx="8771605" cy="19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 smtClean="0"/>
              <a:t>Okhttp</a:t>
            </a:r>
            <a:r>
              <a:rPr lang="zh-CN" altLang="en-US" sz="1600" dirty="0" smtClean="0"/>
              <a:t>相对于</a:t>
            </a:r>
            <a:r>
              <a:rPr lang="en-US" altLang="zh-CN" sz="1600" dirty="0" err="1" smtClean="0"/>
              <a:t>AsyncHttp</a:t>
            </a:r>
            <a:r>
              <a:rPr lang="zh-CN" altLang="en-US" sz="1600" dirty="0" smtClean="0"/>
              <a:t>框架来说，请求</a:t>
            </a:r>
            <a:r>
              <a:rPr lang="en-US" altLang="zh-CN" sz="1600" dirty="0" smtClean="0"/>
              <a:t>10000</a:t>
            </a:r>
            <a:r>
              <a:rPr lang="zh-CN" altLang="en-US" sz="1600" dirty="0"/>
              <a:t>条</a:t>
            </a:r>
            <a:r>
              <a:rPr lang="zh-CN" altLang="en-US" sz="1600" dirty="0" smtClean="0"/>
              <a:t>数据，平均的请求速度和成功率都比后者有优势。</a:t>
            </a:r>
            <a:endParaRPr lang="en-US" altLang="zh-CN" sz="1600" dirty="0" smtClean="0"/>
          </a:p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的占用率上</a:t>
            </a:r>
            <a:r>
              <a:rPr lang="en-US" altLang="zh-CN" sz="1600" dirty="0" err="1" smtClean="0"/>
              <a:t>AsyncHttp</a:t>
            </a:r>
            <a:r>
              <a:rPr lang="zh-CN" altLang="en-US" sz="1600" dirty="0" smtClean="0"/>
              <a:t>比</a:t>
            </a:r>
            <a:r>
              <a:rPr lang="en-US" altLang="zh-CN" sz="1600" dirty="0" err="1" smtClean="0"/>
              <a:t>OKHttp</a:t>
            </a:r>
            <a:r>
              <a:rPr lang="zh-CN" altLang="en-US" sz="1600" dirty="0" smtClean="0"/>
              <a:t>更稳定，无论是同步请求还是异步请求前者的占用率比较低。</a:t>
            </a:r>
            <a:endParaRPr lang="en-US" altLang="zh-CN" sz="1600" dirty="0" smtClean="0"/>
          </a:p>
          <a:p>
            <a:r>
              <a:rPr lang="zh-CN" altLang="en-US" sz="1600" dirty="0" smtClean="0"/>
              <a:t>相对移动端来说，对并发的要求没有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端那么高，一般情况下一个页面展示的数据通过一条请求全部返回。但是用户对产品的体验要求比较高，流畅的客户端更能留住用户，出于这方面的考虑，在我们的应用“偶扑”客户端中，使用了</a:t>
            </a:r>
            <a:r>
              <a:rPr lang="en-US" altLang="zh-CN" sz="1600" dirty="0" err="1" smtClean="0"/>
              <a:t>AsyncHttp</a:t>
            </a:r>
            <a:r>
              <a:rPr lang="zh-CN" altLang="en-US" sz="1600" dirty="0" smtClean="0"/>
              <a:t>网络框架，根据产品的需求进行定制。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45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AsyncHttpClient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altLang="zh-CN" dirty="0"/>
              <a:t>Using upstream </a:t>
            </a:r>
            <a:r>
              <a:rPr lang="en-US" altLang="zh-CN" dirty="0" err="1"/>
              <a:t>HttpClient</a:t>
            </a:r>
            <a:r>
              <a:rPr lang="en-US" altLang="zh-CN" dirty="0"/>
              <a:t> of version 4.3.6 instead of Android provided </a:t>
            </a:r>
            <a:r>
              <a:rPr lang="en-US" altLang="zh-CN" dirty="0" err="1"/>
              <a:t>DefaultHttpClient</a:t>
            </a:r>
            <a:endParaRPr lang="en-US" altLang="zh-CN" dirty="0"/>
          </a:p>
          <a:p>
            <a:pPr fontAlgn="base"/>
            <a:r>
              <a:rPr lang="en-US" altLang="zh-CN" dirty="0"/>
              <a:t>Compatible with Android </a:t>
            </a:r>
            <a:r>
              <a:rPr lang="en-US" altLang="zh-CN" b="1" dirty="0"/>
              <a:t>API 23</a:t>
            </a:r>
            <a:r>
              <a:rPr lang="en-US" altLang="zh-CN" dirty="0"/>
              <a:t> and higher</a:t>
            </a:r>
          </a:p>
          <a:p>
            <a:pPr fontAlgn="base"/>
            <a:r>
              <a:rPr lang="en-US" altLang="zh-CN" dirty="0"/>
              <a:t>Make </a:t>
            </a:r>
            <a:r>
              <a:rPr lang="en-US" altLang="zh-CN" b="1" dirty="0"/>
              <a:t>asynchronous</a:t>
            </a:r>
            <a:r>
              <a:rPr lang="en-US" altLang="zh-CN" dirty="0"/>
              <a:t> HTTP requests, handle responses in </a:t>
            </a:r>
            <a:r>
              <a:rPr lang="en-US" altLang="zh-CN" b="1" dirty="0"/>
              <a:t>anonymous callbacks</a:t>
            </a:r>
            <a:endParaRPr lang="en-US" altLang="zh-CN" dirty="0"/>
          </a:p>
          <a:p>
            <a:pPr fontAlgn="base"/>
            <a:r>
              <a:rPr lang="en-US" altLang="zh-CN" dirty="0"/>
              <a:t>HTTP requests happen </a:t>
            </a:r>
            <a:r>
              <a:rPr lang="en-US" altLang="zh-CN" b="1" dirty="0"/>
              <a:t>outside the UI thread</a:t>
            </a:r>
            <a:endParaRPr lang="en-US" altLang="zh-CN" dirty="0"/>
          </a:p>
          <a:p>
            <a:pPr fontAlgn="base"/>
            <a:r>
              <a:rPr lang="en-US" altLang="zh-CN" dirty="0"/>
              <a:t>Requests use a </a:t>
            </a:r>
            <a:r>
              <a:rPr lang="en-US" altLang="zh-CN" b="1" dirty="0" err="1"/>
              <a:t>threadpool</a:t>
            </a:r>
            <a:r>
              <a:rPr lang="en-US" altLang="zh-CN" dirty="0"/>
              <a:t> to cap concurrent resource usage</a:t>
            </a:r>
          </a:p>
          <a:p>
            <a:pPr fontAlgn="base"/>
            <a:r>
              <a:rPr lang="en-US" altLang="zh-CN" dirty="0"/>
              <a:t>GET/POST </a:t>
            </a:r>
            <a:r>
              <a:rPr lang="en-US" altLang="zh-CN" b="1" dirty="0" err="1"/>
              <a:t>params</a:t>
            </a:r>
            <a:r>
              <a:rPr lang="en-US" altLang="zh-CN" b="1" dirty="0"/>
              <a:t> builder</a:t>
            </a:r>
            <a:r>
              <a:rPr lang="en-US" altLang="zh-CN" dirty="0"/>
              <a:t> (</a:t>
            </a:r>
            <a:r>
              <a:rPr lang="en-US" altLang="zh-CN" dirty="0" err="1"/>
              <a:t>RequestParams</a:t>
            </a:r>
            <a:r>
              <a:rPr lang="en-US" altLang="zh-CN" dirty="0"/>
              <a:t>)</a:t>
            </a:r>
          </a:p>
          <a:p>
            <a:pPr fontAlgn="base"/>
            <a:r>
              <a:rPr lang="en-US" altLang="zh-CN" b="1" dirty="0"/>
              <a:t>Multipart file uploads</a:t>
            </a:r>
            <a:r>
              <a:rPr lang="en-US" altLang="zh-CN" dirty="0"/>
              <a:t> with no additional third party libraries</a:t>
            </a:r>
          </a:p>
          <a:p>
            <a:pPr fontAlgn="base"/>
            <a:r>
              <a:rPr lang="en-US" altLang="zh-CN" b="1" dirty="0"/>
              <a:t>Streamed JSON uploads</a:t>
            </a:r>
            <a:r>
              <a:rPr lang="en-US" altLang="zh-CN" dirty="0"/>
              <a:t> with no additional libraries</a:t>
            </a:r>
          </a:p>
          <a:p>
            <a:pPr fontAlgn="base"/>
            <a:r>
              <a:rPr lang="en-US" altLang="zh-CN" dirty="0"/>
              <a:t>Handling circular and relative redirects</a:t>
            </a:r>
          </a:p>
          <a:p>
            <a:pPr fontAlgn="base"/>
            <a:r>
              <a:rPr lang="en-US" altLang="zh-CN" dirty="0"/>
              <a:t>Tiny size overhead to your application, only </a:t>
            </a:r>
            <a:r>
              <a:rPr lang="en-US" altLang="zh-CN" b="1" dirty="0"/>
              <a:t>90kb</a:t>
            </a:r>
            <a:r>
              <a:rPr lang="en-US" altLang="zh-CN" dirty="0"/>
              <a:t> for everything</a:t>
            </a:r>
          </a:p>
          <a:p>
            <a:pPr fontAlgn="base"/>
            <a:r>
              <a:rPr lang="en-US" altLang="zh-CN" dirty="0"/>
              <a:t>Automatic smart </a:t>
            </a:r>
            <a:r>
              <a:rPr lang="en-US" altLang="zh-CN" b="1" dirty="0"/>
              <a:t>request retries</a:t>
            </a:r>
            <a:r>
              <a:rPr lang="en-US" altLang="zh-CN" dirty="0"/>
              <a:t> optimized for spotty mobile connections</a:t>
            </a:r>
          </a:p>
          <a:p>
            <a:pPr fontAlgn="base"/>
            <a:r>
              <a:rPr lang="en-US" altLang="zh-CN" dirty="0"/>
              <a:t>Automatic </a:t>
            </a:r>
            <a:r>
              <a:rPr lang="en-US" altLang="zh-CN" b="1" dirty="0" err="1"/>
              <a:t>gzip</a:t>
            </a:r>
            <a:r>
              <a:rPr lang="en-US" altLang="zh-CN" dirty="0"/>
              <a:t> response decoding support for super-fast requests</a:t>
            </a:r>
          </a:p>
          <a:p>
            <a:pPr fontAlgn="base"/>
            <a:r>
              <a:rPr lang="en-US" altLang="zh-CN" dirty="0"/>
              <a:t>Binary protocol communication with </a:t>
            </a:r>
            <a:r>
              <a:rPr lang="en-US" altLang="zh-CN" dirty="0" err="1"/>
              <a:t>BinaryHttpResponseHandler</a:t>
            </a:r>
            <a:endParaRPr lang="en-US" altLang="zh-CN" dirty="0"/>
          </a:p>
          <a:p>
            <a:pPr fontAlgn="base"/>
            <a:r>
              <a:rPr lang="en-US" altLang="zh-CN" dirty="0"/>
              <a:t>Built-in response parsing into </a:t>
            </a:r>
            <a:r>
              <a:rPr lang="en-US" altLang="zh-CN" b="1" dirty="0"/>
              <a:t>JSON</a:t>
            </a:r>
            <a:r>
              <a:rPr lang="en-US" altLang="zh-CN" dirty="0"/>
              <a:t> with </a:t>
            </a:r>
            <a:r>
              <a:rPr lang="en-US" altLang="zh-CN" dirty="0" err="1"/>
              <a:t>JsonHttpResponseHandler</a:t>
            </a:r>
            <a:endParaRPr lang="en-US" altLang="zh-CN" dirty="0"/>
          </a:p>
          <a:p>
            <a:pPr fontAlgn="base"/>
            <a:r>
              <a:rPr lang="en-US" altLang="zh-CN" dirty="0"/>
              <a:t>Saving response directly into file with </a:t>
            </a:r>
            <a:r>
              <a:rPr lang="en-US" altLang="zh-CN" dirty="0" err="1"/>
              <a:t>FileAsyncHttpResponseHandler</a:t>
            </a:r>
            <a:endParaRPr lang="en-US" altLang="zh-CN" dirty="0"/>
          </a:p>
          <a:p>
            <a:pPr fontAlgn="base"/>
            <a:r>
              <a:rPr lang="en-US" altLang="zh-CN" b="1" dirty="0"/>
              <a:t>Persistent cookie store</a:t>
            </a:r>
            <a:r>
              <a:rPr lang="en-US" altLang="zh-CN" dirty="0"/>
              <a:t>, saves cookies into your app’s </a:t>
            </a:r>
            <a:r>
              <a:rPr lang="en-US" altLang="zh-CN" dirty="0" err="1"/>
              <a:t>SharedPreferences</a:t>
            </a:r>
            <a:endParaRPr lang="en-US" altLang="zh-CN" dirty="0"/>
          </a:p>
          <a:p>
            <a:pPr fontAlgn="base"/>
            <a:r>
              <a:rPr lang="en-US" altLang="zh-CN" dirty="0"/>
              <a:t>Integration with Jackson JSON, </a:t>
            </a:r>
            <a:r>
              <a:rPr lang="en-US" altLang="zh-CN" dirty="0" err="1"/>
              <a:t>Gson</a:t>
            </a:r>
            <a:r>
              <a:rPr lang="en-US" altLang="zh-CN" dirty="0"/>
              <a:t> or other JSON (de)serializing libraries </a:t>
            </a:r>
            <a:r>
              <a:rPr lang="en-US" altLang="zh-CN" dirty="0" err="1"/>
              <a:t>withBaseJsonHttpResponseHandler</a:t>
            </a:r>
            <a:endParaRPr lang="en-US" altLang="zh-CN" dirty="0"/>
          </a:p>
          <a:p>
            <a:pPr fontAlgn="base"/>
            <a:r>
              <a:rPr lang="en-US" altLang="zh-CN" dirty="0"/>
              <a:t>Support for SAX parser with </a:t>
            </a:r>
            <a:r>
              <a:rPr lang="en-US" altLang="zh-CN" dirty="0" err="1"/>
              <a:t>SaxAsyncHttpResponseHandler</a:t>
            </a:r>
            <a:endParaRPr lang="en-US" altLang="zh-CN" dirty="0"/>
          </a:p>
          <a:p>
            <a:pPr fontAlgn="base"/>
            <a:r>
              <a:rPr lang="en-US" altLang="zh-CN" dirty="0"/>
              <a:t>Support for languages and content encodings, not just UTF-8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32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AsyncHttp</a:t>
            </a:r>
            <a:r>
              <a:rPr lang="en-US" altLang="zh-CN" dirty="0" smtClean="0"/>
              <a:t> 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使用</a:t>
            </a:r>
            <a:r>
              <a:rPr lang="zh-CN" altLang="en-US" sz="1600" dirty="0" smtClean="0">
                <a:solidFill>
                  <a:srgbClr val="00B050"/>
                </a:solidFill>
              </a:rPr>
              <a:t>上游得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HttpClient</a:t>
            </a:r>
            <a:r>
              <a:rPr lang="zh-CN" altLang="en-US" sz="1600" dirty="0" smtClean="0">
                <a:solidFill>
                  <a:srgbClr val="00B050"/>
                </a:solidFill>
              </a:rPr>
              <a:t>类</a:t>
            </a:r>
            <a:r>
              <a:rPr lang="zh-CN" altLang="en-US" sz="1600" dirty="0" smtClean="0"/>
              <a:t>，代替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提供的</a:t>
            </a:r>
            <a:r>
              <a:rPr lang="en-US" altLang="zh-CN" sz="1600" dirty="0" err="1" smtClean="0"/>
              <a:t>DefaultHttpClient</a:t>
            </a:r>
            <a:r>
              <a:rPr lang="zh-CN" altLang="en-US" sz="1600" dirty="0" smtClean="0"/>
              <a:t>类。</a:t>
            </a:r>
            <a:endParaRPr lang="en-US" altLang="zh-CN" sz="1600" dirty="0" smtClean="0"/>
          </a:p>
          <a:p>
            <a:r>
              <a:rPr lang="zh-CN" altLang="en-US" sz="1600" dirty="0" smtClean="0"/>
              <a:t>兼容</a:t>
            </a:r>
            <a:r>
              <a:rPr lang="en-US" altLang="zh-CN" sz="1600" dirty="0" smtClean="0"/>
              <a:t>Android </a:t>
            </a:r>
            <a:r>
              <a:rPr lang="en-US" altLang="zh-CN" sz="1600" dirty="0" smtClean="0">
                <a:solidFill>
                  <a:srgbClr val="00B050"/>
                </a:solidFill>
              </a:rPr>
              <a:t>API 23 </a:t>
            </a:r>
            <a:r>
              <a:rPr lang="zh-CN" altLang="en-US" sz="1600" dirty="0" smtClean="0">
                <a:solidFill>
                  <a:srgbClr val="00B050"/>
                </a:solidFill>
              </a:rPr>
              <a:t>及更高版本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进行</a:t>
            </a:r>
            <a:r>
              <a:rPr lang="zh-CN" altLang="en-US" sz="1600" dirty="0" smtClean="0">
                <a:solidFill>
                  <a:srgbClr val="00B050"/>
                </a:solidFill>
              </a:rPr>
              <a:t>异步</a:t>
            </a:r>
            <a:r>
              <a:rPr lang="en-US" altLang="zh-CN" sz="1600" dirty="0" smtClean="0">
                <a:solidFill>
                  <a:srgbClr val="00B050"/>
                </a:solidFill>
              </a:rPr>
              <a:t>Http</a:t>
            </a:r>
            <a:r>
              <a:rPr lang="zh-CN" altLang="en-US" sz="1600" dirty="0" smtClean="0">
                <a:solidFill>
                  <a:srgbClr val="00B050"/>
                </a:solidFill>
              </a:rPr>
              <a:t>请求</a:t>
            </a:r>
            <a:r>
              <a:rPr lang="zh-CN" altLang="en-US" sz="1600" dirty="0" smtClean="0"/>
              <a:t>，在匿名回调中处理。</a:t>
            </a:r>
            <a:endParaRPr lang="en-US" altLang="zh-CN" sz="1600" dirty="0" smtClean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请求可以发生在</a:t>
            </a:r>
            <a:r>
              <a:rPr lang="en-US" altLang="zh-CN" sz="1600" dirty="0" smtClean="0">
                <a:solidFill>
                  <a:srgbClr val="00B050"/>
                </a:solidFill>
              </a:rPr>
              <a:t>UI</a:t>
            </a:r>
            <a:r>
              <a:rPr lang="zh-CN" altLang="en-US" sz="1600" dirty="0" smtClean="0">
                <a:solidFill>
                  <a:srgbClr val="00B050"/>
                </a:solidFill>
              </a:rPr>
              <a:t>线程之外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请求使用一个</a:t>
            </a:r>
            <a:r>
              <a:rPr lang="en-US" altLang="zh-CN" sz="1600" dirty="0" smtClean="0">
                <a:solidFill>
                  <a:srgbClr val="00B050"/>
                </a:solidFill>
              </a:rPr>
              <a:t>thread pool</a:t>
            </a:r>
            <a:r>
              <a:rPr lang="zh-CN" altLang="en-US" sz="1600" dirty="0" smtClean="0"/>
              <a:t>限制并发资源使用情况。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00B050"/>
                </a:solidFill>
              </a:rPr>
              <a:t>RequestParams</a:t>
            </a:r>
            <a:r>
              <a:rPr lang="en-US" altLang="zh-CN" sz="1600" dirty="0" smtClean="0">
                <a:solidFill>
                  <a:srgbClr val="00B050"/>
                </a:solidFill>
              </a:rPr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Get/Post</a:t>
            </a:r>
            <a:r>
              <a:rPr lang="zh-CN" altLang="en-US" sz="1600" dirty="0" smtClean="0"/>
              <a:t>参数构建器。</a:t>
            </a:r>
            <a:endParaRPr lang="en-US" altLang="zh-CN" sz="1600" dirty="0" smtClean="0"/>
          </a:p>
          <a:p>
            <a:r>
              <a:rPr lang="zh-CN" altLang="en-US" sz="1600" dirty="0" smtClean="0"/>
              <a:t>没有依赖第三方的库，实现</a:t>
            </a:r>
            <a:r>
              <a:rPr lang="en-US" altLang="zh-CN" sz="1600" dirty="0" smtClean="0">
                <a:solidFill>
                  <a:srgbClr val="00B050"/>
                </a:solidFill>
              </a:rPr>
              <a:t>Multipart</a:t>
            </a:r>
            <a:r>
              <a:rPr lang="zh-CN" altLang="en-US" sz="1600" dirty="0" smtClean="0"/>
              <a:t>文件上传。</a:t>
            </a:r>
            <a:endParaRPr lang="en-US" altLang="zh-CN" sz="1600" dirty="0" smtClean="0"/>
          </a:p>
          <a:p>
            <a:r>
              <a:rPr lang="zh-CN" altLang="en-US" sz="1600" dirty="0" smtClean="0"/>
              <a:t>流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Json</a:t>
            </a:r>
            <a:r>
              <a:rPr lang="zh-CN" altLang="en-US" sz="1600" dirty="0" smtClean="0"/>
              <a:t>上传，没有额外的库</a:t>
            </a:r>
            <a:endParaRPr lang="en-US" altLang="zh-CN" sz="1600" dirty="0" smtClean="0"/>
          </a:p>
          <a:p>
            <a:r>
              <a:rPr lang="zh-CN" altLang="en-US" sz="1600" dirty="0" smtClean="0"/>
              <a:t>处理循环和相对的</a:t>
            </a:r>
            <a:r>
              <a:rPr lang="zh-CN" altLang="en-US" sz="1600" dirty="0" smtClean="0">
                <a:solidFill>
                  <a:srgbClr val="00B050"/>
                </a:solidFill>
              </a:rPr>
              <a:t>重定向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有很小的开销在你的应用程序上，只有</a:t>
            </a:r>
            <a:r>
              <a:rPr lang="en-US" altLang="zh-CN" sz="1600" dirty="0" smtClean="0">
                <a:solidFill>
                  <a:srgbClr val="00B050"/>
                </a:solidFill>
              </a:rPr>
              <a:t>90K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自动智能</a:t>
            </a:r>
            <a:r>
              <a:rPr lang="zh-CN" altLang="en-US" sz="1600" dirty="0" smtClean="0">
                <a:solidFill>
                  <a:srgbClr val="00B050"/>
                </a:solidFill>
              </a:rPr>
              <a:t>请求重试</a:t>
            </a:r>
            <a:r>
              <a:rPr lang="zh-CN" altLang="en-US" sz="1600" dirty="0" smtClean="0"/>
              <a:t>优化参差不齐的请求移动连接。</a:t>
            </a:r>
            <a:endParaRPr lang="en-US" altLang="zh-CN" sz="1600" dirty="0" smtClean="0"/>
          </a:p>
          <a:p>
            <a:r>
              <a:rPr lang="zh-CN" altLang="en-US" sz="1600" dirty="0" smtClean="0"/>
              <a:t>对于</a:t>
            </a:r>
            <a:r>
              <a:rPr lang="en-US" altLang="zh-CN" sz="1600" dirty="0" smtClean="0"/>
              <a:t>super-fast</a:t>
            </a:r>
            <a:r>
              <a:rPr lang="zh-CN" altLang="en-US" sz="1600" dirty="0" smtClean="0"/>
              <a:t>的请求自动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gzip</a:t>
            </a:r>
            <a:r>
              <a:rPr lang="zh-CN" altLang="en-US" sz="1600" dirty="0" smtClean="0"/>
              <a:t>响应解码支持。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6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147248" cy="5433467"/>
          </a:xfrm>
        </p:spPr>
        <p:txBody>
          <a:bodyPr/>
          <a:lstStyle/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</a:rPr>
              <a:t>BinaryHttpResponseHandler</a:t>
            </a:r>
            <a:r>
              <a:rPr lang="zh-CN" altLang="en-US" sz="1600" dirty="0">
                <a:solidFill>
                  <a:prstClr val="black"/>
                </a:solidFill>
              </a:rPr>
              <a:t>进行</a:t>
            </a:r>
            <a:r>
              <a:rPr lang="zh-CN" altLang="en-US" sz="1600" dirty="0">
                <a:solidFill>
                  <a:srgbClr val="00B050"/>
                </a:solidFill>
              </a:rPr>
              <a:t>二进制协议</a:t>
            </a:r>
            <a:r>
              <a:rPr lang="zh-CN" altLang="en-US" sz="1600" dirty="0">
                <a:solidFill>
                  <a:prstClr val="black"/>
                </a:solidFill>
              </a:rPr>
              <a:t>通信。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</a:rPr>
              <a:t>JsonHttpResponseHandler</a:t>
            </a:r>
            <a:r>
              <a:rPr lang="zh-CN" altLang="en-US" sz="1600" dirty="0">
                <a:solidFill>
                  <a:prstClr val="black"/>
                </a:solidFill>
              </a:rPr>
              <a:t>内置</a:t>
            </a:r>
            <a:r>
              <a:rPr lang="zh-CN" altLang="en-US" sz="1600" dirty="0">
                <a:solidFill>
                  <a:srgbClr val="00B050"/>
                </a:solidFill>
              </a:rPr>
              <a:t>响应解析成</a:t>
            </a:r>
            <a:r>
              <a:rPr lang="en-US" altLang="zh-CN" sz="1600" dirty="0">
                <a:solidFill>
                  <a:srgbClr val="00B050"/>
                </a:solidFill>
              </a:rPr>
              <a:t>JSON</a:t>
            </a:r>
            <a:r>
              <a:rPr lang="zh-CN" altLang="en-US" sz="1600" dirty="0">
                <a:solidFill>
                  <a:prstClr val="black"/>
                </a:solidFill>
              </a:rPr>
              <a:t>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</a:rPr>
              <a:t>FileHttpResponseHandler</a:t>
            </a:r>
            <a:r>
              <a:rPr lang="zh-CN" altLang="en-US" sz="1600" dirty="0">
                <a:solidFill>
                  <a:prstClr val="black"/>
                </a:solidFill>
              </a:rPr>
              <a:t>响应直接保存到</a:t>
            </a:r>
            <a:r>
              <a:rPr lang="zh-CN" altLang="en-US" sz="1600" dirty="0">
                <a:solidFill>
                  <a:srgbClr val="00B050"/>
                </a:solidFill>
              </a:rPr>
              <a:t>文件</a:t>
            </a:r>
            <a:r>
              <a:rPr lang="zh-CN" altLang="en-US" sz="1600" dirty="0">
                <a:solidFill>
                  <a:prstClr val="black"/>
                </a:solidFill>
              </a:rPr>
              <a:t>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srgbClr val="00B050"/>
                </a:solidFill>
              </a:rPr>
              <a:t>持久化</a:t>
            </a:r>
            <a:r>
              <a:rPr lang="en-US" altLang="zh-CN" sz="1600" dirty="0">
                <a:solidFill>
                  <a:srgbClr val="00B050"/>
                </a:solidFill>
              </a:rPr>
              <a:t>Cookie</a:t>
            </a:r>
            <a:r>
              <a:rPr lang="zh-CN" altLang="en-US" sz="1600" dirty="0">
                <a:solidFill>
                  <a:srgbClr val="00B050"/>
                </a:solidFill>
              </a:rPr>
              <a:t>存储</a:t>
            </a:r>
            <a:r>
              <a:rPr lang="zh-CN" altLang="en-US" sz="1600" dirty="0">
                <a:solidFill>
                  <a:prstClr val="black"/>
                </a:solidFill>
              </a:rPr>
              <a:t>，保存</a:t>
            </a:r>
            <a:r>
              <a:rPr lang="en-US" altLang="zh-CN" sz="1600" dirty="0">
                <a:solidFill>
                  <a:prstClr val="black"/>
                </a:solidFill>
              </a:rPr>
              <a:t>cookie</a:t>
            </a:r>
            <a:r>
              <a:rPr lang="zh-CN" altLang="en-US" sz="1600" dirty="0">
                <a:solidFill>
                  <a:prstClr val="black"/>
                </a:solidFill>
              </a:rPr>
              <a:t>到</a:t>
            </a:r>
            <a:r>
              <a:rPr lang="en-US" altLang="zh-CN" sz="1600" dirty="0">
                <a:solidFill>
                  <a:prstClr val="black"/>
                </a:solidFill>
              </a:rPr>
              <a:t>APP</a:t>
            </a:r>
            <a:r>
              <a:rPr lang="zh-CN" altLang="en-US" sz="1600" dirty="0">
                <a:solidFill>
                  <a:prstClr val="black"/>
                </a:solidFill>
              </a:rPr>
              <a:t>的</a:t>
            </a:r>
            <a:r>
              <a:rPr lang="en-US" altLang="zh-CN" sz="1600" dirty="0" err="1">
                <a:solidFill>
                  <a:prstClr val="black"/>
                </a:solidFill>
              </a:rPr>
              <a:t>SharePreferences</a:t>
            </a:r>
            <a:r>
              <a:rPr lang="zh-CN" altLang="en-US" sz="1600" dirty="0">
                <a:solidFill>
                  <a:prstClr val="black"/>
                </a:solidFill>
              </a:rPr>
              <a:t>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</a:rPr>
              <a:t>BaseJsonHttpResponseHandler</a:t>
            </a:r>
            <a:r>
              <a:rPr lang="zh-CN" altLang="en-US" sz="1600" dirty="0">
                <a:solidFill>
                  <a:prstClr val="black"/>
                </a:solidFill>
              </a:rPr>
              <a:t>可集成使用</a:t>
            </a:r>
            <a:r>
              <a:rPr lang="en-US" altLang="zh-CN" sz="1600" dirty="0">
                <a:solidFill>
                  <a:prstClr val="black"/>
                </a:solidFill>
              </a:rPr>
              <a:t>Jackson </a:t>
            </a:r>
            <a:r>
              <a:rPr lang="en-US" altLang="zh-CN" sz="1600" dirty="0" err="1">
                <a:solidFill>
                  <a:prstClr val="black"/>
                </a:solidFill>
              </a:rPr>
              <a:t>Json</a:t>
            </a:r>
            <a:r>
              <a:rPr lang="zh-CN" altLang="en-US" sz="1600" dirty="0">
                <a:solidFill>
                  <a:prstClr val="black"/>
                </a:solidFill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</a:rPr>
              <a:t>Gson</a:t>
            </a:r>
            <a:r>
              <a:rPr lang="en-US" altLang="zh-CN" sz="1600" dirty="0">
                <a:solidFill>
                  <a:prstClr val="black"/>
                </a:solidFill>
              </a:rPr>
              <a:t> or </a:t>
            </a:r>
            <a:r>
              <a:rPr lang="zh-CN" altLang="en-US" sz="1600" dirty="0">
                <a:solidFill>
                  <a:prstClr val="black"/>
                </a:solidFill>
              </a:rPr>
              <a:t>其他的</a:t>
            </a:r>
            <a:r>
              <a:rPr lang="en-US" altLang="zh-CN" sz="1600" dirty="0" err="1">
                <a:solidFill>
                  <a:prstClr val="black"/>
                </a:solidFill>
              </a:rPr>
              <a:t>Json</a:t>
            </a:r>
            <a:r>
              <a:rPr lang="zh-CN" altLang="en-US" sz="1600" dirty="0">
                <a:solidFill>
                  <a:prstClr val="black"/>
                </a:solidFill>
              </a:rPr>
              <a:t>的可序列化的库。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</a:rPr>
              <a:t>SaxAsyncHttpResponseHandler</a:t>
            </a:r>
            <a:r>
              <a:rPr lang="zh-CN" altLang="en-US" sz="1600" dirty="0">
                <a:solidFill>
                  <a:prstClr val="black"/>
                </a:solidFill>
              </a:rPr>
              <a:t>，支持</a:t>
            </a:r>
            <a:r>
              <a:rPr lang="en-US" altLang="zh-CN" sz="1600" dirty="0">
                <a:solidFill>
                  <a:srgbClr val="00B050"/>
                </a:solidFill>
              </a:rPr>
              <a:t>SAX</a:t>
            </a:r>
            <a:r>
              <a:rPr lang="zh-CN" altLang="en-US" sz="1600" dirty="0">
                <a:solidFill>
                  <a:prstClr val="black"/>
                </a:solidFill>
              </a:rPr>
              <a:t>解析。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lvl="0"/>
            <a:r>
              <a:rPr lang="zh-CN" altLang="en-US" sz="1600" dirty="0">
                <a:solidFill>
                  <a:prstClr val="black"/>
                </a:solidFill>
              </a:rPr>
              <a:t>支持除</a:t>
            </a:r>
            <a:r>
              <a:rPr lang="en-US" altLang="zh-CN" sz="1600" dirty="0">
                <a:solidFill>
                  <a:prstClr val="black"/>
                </a:solidFill>
              </a:rPr>
              <a:t>UTF-8</a:t>
            </a:r>
            <a:r>
              <a:rPr lang="zh-CN" altLang="en-US" sz="1600" dirty="0">
                <a:solidFill>
                  <a:prstClr val="black"/>
                </a:solidFill>
              </a:rPr>
              <a:t>编码以外的语言和内容编码。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32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我们项目为什么使用？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有用户量亿级的应用成功的的使用案例（</a:t>
            </a:r>
            <a:r>
              <a:rPr lang="en-US" altLang="zh-CN" dirty="0" err="1" smtClean="0"/>
              <a:t>Instagram</a:t>
            </a:r>
            <a:r>
              <a:rPr lang="zh-CN" altLang="en-US" dirty="0" smtClean="0"/>
              <a:t>，用户量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9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SyncHttpClient</a:t>
            </a:r>
            <a:r>
              <a:rPr lang="zh-CN" altLang="en-US" dirty="0"/>
              <a:t> </a:t>
            </a:r>
            <a:r>
              <a:rPr lang="zh-CN" altLang="en-US" dirty="0" smtClean="0"/>
              <a:t>：同步请求如果在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线程发出，会报异常。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13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OkHttp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HTTP/2 support allows all requests to the same host to share a socket.</a:t>
            </a:r>
          </a:p>
          <a:p>
            <a:r>
              <a:rPr lang="en-US" altLang="zh-CN" sz="1600" dirty="0"/>
              <a:t>Connection pooling reduces request latency (if HTTP/2 isn’t available).</a:t>
            </a:r>
          </a:p>
          <a:p>
            <a:r>
              <a:rPr lang="en-US" altLang="zh-CN" sz="1600" dirty="0"/>
              <a:t>Transparent GZIP shrinks download sizes.</a:t>
            </a:r>
          </a:p>
          <a:p>
            <a:r>
              <a:rPr lang="en-US" altLang="zh-CN" sz="1600" dirty="0"/>
              <a:t>Response caching avoids the network completely for repeat requests.</a:t>
            </a:r>
          </a:p>
          <a:p>
            <a:endParaRPr lang="en-US" altLang="zh-CN" dirty="0" smtClean="0"/>
          </a:p>
          <a:p>
            <a:r>
              <a:rPr lang="en-US" altLang="zh-CN" sz="1600" dirty="0" smtClean="0"/>
              <a:t>Http/2 </a:t>
            </a:r>
            <a:r>
              <a:rPr lang="zh-CN" altLang="en-US" sz="1600" dirty="0" smtClean="0"/>
              <a:t>支持所有到相同主机的请求，共享同一个套接字。</a:t>
            </a:r>
            <a:endParaRPr lang="en-US" altLang="zh-CN" sz="1600" dirty="0" smtClean="0"/>
          </a:p>
          <a:p>
            <a:r>
              <a:rPr lang="zh-CN" altLang="en-US" sz="1600" dirty="0" smtClean="0"/>
              <a:t>链接池可以减少请求延时（如果</a:t>
            </a:r>
            <a:r>
              <a:rPr lang="en-US" altLang="zh-CN" sz="1600" dirty="0" smtClean="0"/>
              <a:t>Http/2</a:t>
            </a:r>
            <a:r>
              <a:rPr lang="zh-CN" altLang="en-US" sz="1600" dirty="0" smtClean="0"/>
              <a:t>不可用）。</a:t>
            </a:r>
            <a:endParaRPr lang="en-US" altLang="zh-CN" sz="1600" dirty="0" smtClean="0"/>
          </a:p>
          <a:p>
            <a:r>
              <a:rPr lang="zh-CN" altLang="en-US" sz="1600" dirty="0" smtClean="0"/>
              <a:t>透明的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收缩下载大小。</a:t>
            </a:r>
            <a:endParaRPr lang="en-US" altLang="zh-CN" sz="1600" dirty="0" smtClean="0"/>
          </a:p>
          <a:p>
            <a:r>
              <a:rPr lang="zh-CN" altLang="en-US" sz="1600" dirty="0" smtClean="0"/>
              <a:t>响应缓存，避免完成的请求重复请求。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35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是若干文件压缩程序的简称。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HTTP/1.1</a:t>
            </a:r>
            <a:r>
              <a:rPr lang="zh-CN" altLang="en-US" sz="1600" dirty="0" smtClean="0"/>
              <a:t>协议允许客户端选择要求从服务器下载压缩内容，这个标准本身定义了三种压缩方法：“</a:t>
            </a:r>
            <a:r>
              <a:rPr lang="en-US" altLang="zh-CN" sz="1600" dirty="0" err="1" smtClean="0"/>
              <a:t>gzip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（内容用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数据流进行封装）、“</a:t>
            </a:r>
            <a:r>
              <a:rPr lang="en-US" altLang="zh-CN" sz="1600" dirty="0" smtClean="0"/>
              <a:t>compress”</a:t>
            </a:r>
            <a:r>
              <a:rPr lang="zh-CN" altLang="en-US" sz="1600" dirty="0" smtClean="0"/>
              <a:t>（内容用</a:t>
            </a:r>
            <a:r>
              <a:rPr lang="en-US" altLang="zh-CN" sz="1600" dirty="0" smtClean="0"/>
              <a:t>compress</a:t>
            </a:r>
            <a:r>
              <a:rPr lang="zh-CN" altLang="en-US" sz="1600" dirty="0" smtClean="0"/>
              <a:t>数据流进行封装）以及“</a:t>
            </a:r>
            <a:r>
              <a:rPr lang="en-US" altLang="zh-CN" sz="1600" dirty="0" smtClean="0"/>
              <a:t>deflate”</a:t>
            </a:r>
            <a:r>
              <a:rPr lang="zh-CN" altLang="en-US" sz="1600" dirty="0" smtClean="0"/>
              <a:t>（内容是原始格式、没有数据头的</a:t>
            </a:r>
            <a:r>
              <a:rPr lang="en-US" altLang="zh-CN" sz="1600" dirty="0" smtClean="0"/>
              <a:t>DEFLATE</a:t>
            </a:r>
            <a:r>
              <a:rPr lang="zh-CN" altLang="en-US" sz="1600" dirty="0" smtClean="0"/>
              <a:t>数据流）</a:t>
            </a:r>
            <a:r>
              <a:rPr lang="en-US" altLang="zh-CN" sz="1600" dirty="0" smtClean="0"/>
              <a:t>[4]</a:t>
            </a:r>
            <a:r>
              <a:rPr lang="zh-CN" altLang="en-US" sz="1600" dirty="0" smtClean="0"/>
              <a:t>。许多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客户端库、服务器平台和绝大多数现代浏览器都支持前后两种格式。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054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567272"/>
              </p:ext>
            </p:extLst>
          </p:nvPr>
        </p:nvGraphicFramePr>
        <p:xfrm>
          <a:off x="467544" y="476672"/>
          <a:ext cx="8229600" cy="4927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14600"/>
                <a:gridCol w="1584176"/>
                <a:gridCol w="1296144"/>
                <a:gridCol w="138876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AsyncHttpClient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 smtClean="0"/>
                        <a:t>OKHttp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版本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次调用平均值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50.2364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57.8902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次成功率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98.37%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98.45%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次失败率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kumimoji="0" lang="en-US" altLang="zh-CN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压缩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限制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1.7</a:t>
                      </a:r>
                      <a:r>
                        <a:rPr lang="zh-CN" altLang="en-US" sz="1800" dirty="0" smtClean="0"/>
                        <a:t>及以上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普通网络问题，静默恢复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Y </a:t>
                      </a:r>
                      <a:r>
                        <a:rPr lang="zh-CN" altLang="en-US" sz="1800" dirty="0" smtClean="0"/>
                        <a:t>（</a:t>
                      </a:r>
                      <a:r>
                        <a:rPr lang="en-US" altLang="zh-CN" sz="1800" dirty="0" smtClean="0"/>
                        <a:t>TLS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源码是否可下载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Y</a:t>
                      </a:r>
                      <a:endParaRPr lang="zh-CN" alt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支持缓存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Y</a:t>
                      </a:r>
                      <a:endParaRPr lang="zh-CN" alt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成功案例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Instagram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网上的很多开源框架如</a:t>
                      </a:r>
                      <a:r>
                        <a:rPr lang="en-US" altLang="zh-CN" sz="1800" dirty="0" smtClean="0"/>
                        <a:t>Fresco</a:t>
                      </a:r>
                      <a:endParaRPr lang="zh-CN" alt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5661248"/>
            <a:ext cx="396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注：已请求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http://www.baidu</a:t>
            </a:r>
            <a:r>
              <a:rPr lang="zh-CN" altLang="en-US" dirty="0" smtClean="0"/>
              <a:t>基准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测试机使用的是小米</a:t>
            </a:r>
            <a:r>
              <a:rPr lang="en-US" altLang="zh-CN" dirty="0" smtClean="0"/>
              <a:t>M3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Android4.4.4</a:t>
            </a:r>
          </a:p>
        </p:txBody>
      </p:sp>
    </p:spTree>
    <p:extLst>
      <p:ext uri="{BB962C8B-B14F-4D97-AF65-F5344CB8AC3E}">
        <p14:creationId xmlns:p14="http://schemas.microsoft.com/office/powerpoint/2010/main" val="128579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847</Words>
  <Application>Microsoft Office PowerPoint</Application>
  <PresentationFormat>全屏显示(4:3)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Android_Http_Library_Analyze author：luoyonghui</vt:lpstr>
      <vt:lpstr>AsyncHttpClient</vt:lpstr>
      <vt:lpstr>AsyncHttp 优点</vt:lpstr>
      <vt:lpstr>PowerPoint 演示文稿</vt:lpstr>
      <vt:lpstr>我们项目为什么使用？</vt:lpstr>
      <vt:lpstr>注意问题</vt:lpstr>
      <vt:lpstr>OkHttp</vt:lpstr>
      <vt:lpstr>Gzip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android_http_library_analyze</dc:title>
  <dc:creator>Admin</dc:creator>
  <cp:lastModifiedBy>tiny</cp:lastModifiedBy>
  <cp:revision>39</cp:revision>
  <dcterms:created xsi:type="dcterms:W3CDTF">2016-01-19T04:30:24Z</dcterms:created>
  <dcterms:modified xsi:type="dcterms:W3CDTF">2016-03-06T17:45:55Z</dcterms:modified>
</cp:coreProperties>
</file>