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20.svg" ContentType="image/svg+xml"/>
  <Override PartName="/ppt/media/image22.svg" ContentType="image/svg+xml"/>
  <Override PartName="/ppt/media/image2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4" r:id="rId8"/>
    <p:sldId id="260" r:id="rId9"/>
    <p:sldId id="261" r:id="rId10"/>
    <p:sldId id="265" r:id="rId11"/>
    <p:sldId id="267" r:id="rId12"/>
    <p:sldId id="262" r:id="rId13"/>
    <p:sldId id="263" r:id="rId14"/>
  </p:sldIdLst>
  <p:sldSz cx="9144000" cy="5143500"/>
  <p:notesSz cx="6858000" cy="9144000"/>
  <p:embeddedFontLst>
    <p:embeddedFont>
      <p:font typeface="Roboto" panose="02000000000000000000"/>
      <p:regular r:id="rId18"/>
    </p:embeddedFont>
    <p:embeddedFont>
      <p:font typeface="Calibri" panose="020F0502020204030204" pitchFamily="34" charset="0"/>
      <p:regular r:id="rId19"/>
      <p:bold r:id="rId20"/>
      <p:italic r:id="rId21"/>
      <p:boldItalic r:id="rId22"/>
    </p:embeddedFont>
    <p:embeddedFont>
      <p:font typeface="Sans Serif Collection" panose="020B0502040504020204"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c6f73a04f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73a04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0d8a3913ea_0_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d8a3913ea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0d8a3913ea_0_13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d8a3913ea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10d8a3913ea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d8a3913e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10d8a3913ea_0_6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8a3913ea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5fe14d3b49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e14d3b49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5fe14d3b49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e14d3b49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0d8a3913ea_0_12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d8a3913ea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 R01">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6" name="Shape 56"/>
        <p:cNvGrpSpPr/>
        <p:nvPr/>
      </p:nvGrpSpPr>
      <p:grpSpPr>
        <a:xfrm>
          <a:off x="0" y="0"/>
          <a:ext cx="0" cy="0"/>
          <a:chOff x="0" y="0"/>
          <a:chExt cx="0" cy="0"/>
        </a:xfrm>
      </p:grpSpPr>
      <p:sp>
        <p:nvSpPr>
          <p:cNvPr id="57" name="Google Shape;57;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0" name="Shape 60"/>
        <p:cNvGrpSpPr/>
        <p:nvPr/>
      </p:nvGrpSpPr>
      <p:grpSpPr>
        <a:xfrm>
          <a:off x="0" y="0"/>
          <a:ext cx="0" cy="0"/>
          <a:chOff x="0" y="0"/>
          <a:chExt cx="0" cy="0"/>
        </a:xfrm>
      </p:grpSpPr>
      <p:sp>
        <p:nvSpPr>
          <p:cNvPr id="61" name="Google Shape;61;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 R01">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 R01">
  <p:cSld name="TITLE_AND_BODY">
    <p:spTree>
      <p:nvGrpSpPr>
        <p:cNvPr id="16"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p:txBody>
      </p:sp>
      <p:sp>
        <p:nvSpPr>
          <p:cNvPr id="21" name="Google Shape;21;p4"/>
          <p:cNvSpPr txBox="1"/>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FFFFFF"/>
                </a:solidFill>
                <a:latin typeface="Roboto" panose="02000000000000000000"/>
                <a:ea typeface="Roboto" panose="02000000000000000000"/>
                <a:cs typeface="Roboto" panose="02000000000000000000"/>
                <a:sym typeface="Roboto" panose="02000000000000000000"/>
              </a:rPr>
              <a:t>UIT.CS519.ResearchMethodology</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txBox="1"/>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24.svg"/><Relationship Id="rId8" Type="http://schemas.openxmlformats.org/officeDocument/2006/relationships/image" Target="../media/image23.png"/><Relationship Id="rId7" Type="http://schemas.openxmlformats.org/officeDocument/2006/relationships/tags" Target="../tags/tag3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tags" Target="../tags/tag35.xml"/><Relationship Id="rId3" Type="http://schemas.openxmlformats.org/officeDocument/2006/relationships/image" Target="../media/image20.svg"/><Relationship Id="rId2" Type="http://schemas.openxmlformats.org/officeDocument/2006/relationships/image" Target="../media/image19.png"/><Relationship Id="rId11" Type="http://schemas.openxmlformats.org/officeDocument/2006/relationships/notesSlide" Target="../notesSlides/notesSlide10.xml"/><Relationship Id="rId10" Type="http://schemas.openxmlformats.org/officeDocument/2006/relationships/slideLayout" Target="../slideLayouts/slideLayout3.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6.png"/><Relationship Id="rId4" Type="http://schemas.openxmlformats.org/officeDocument/2006/relationships/tags" Target="../tags/tag4.xml"/><Relationship Id="rId33" Type="http://schemas.openxmlformats.org/officeDocument/2006/relationships/notesSlide" Target="../notesSlides/notesSlide6.xml"/><Relationship Id="rId32" Type="http://schemas.openxmlformats.org/officeDocument/2006/relationships/slideLayout" Target="../slideLayouts/slideLayout3.xml"/><Relationship Id="rId31" Type="http://schemas.openxmlformats.org/officeDocument/2006/relationships/tags" Target="../tags/tag23.xml"/><Relationship Id="rId30" Type="http://schemas.openxmlformats.org/officeDocument/2006/relationships/tags" Target="../tags/tag22.xml"/><Relationship Id="rId3" Type="http://schemas.openxmlformats.org/officeDocument/2006/relationships/image" Target="../media/image5.svg"/><Relationship Id="rId29" Type="http://schemas.openxmlformats.org/officeDocument/2006/relationships/tags" Target="../tags/tag21.xml"/><Relationship Id="rId28" Type="http://schemas.openxmlformats.org/officeDocument/2006/relationships/tags" Target="../tags/tag20.xml"/><Relationship Id="rId27" Type="http://schemas.openxmlformats.org/officeDocument/2006/relationships/tags" Target="../tags/tag19.xml"/><Relationship Id="rId26" Type="http://schemas.openxmlformats.org/officeDocument/2006/relationships/tags" Target="../tags/tag18.xml"/><Relationship Id="rId25" Type="http://schemas.openxmlformats.org/officeDocument/2006/relationships/image" Target="../media/image13.png"/><Relationship Id="rId24" Type="http://schemas.openxmlformats.org/officeDocument/2006/relationships/tags" Target="../tags/tag17.xml"/><Relationship Id="rId23" Type="http://schemas.openxmlformats.org/officeDocument/2006/relationships/tags" Target="../tags/tag16.xml"/><Relationship Id="rId22" Type="http://schemas.openxmlformats.org/officeDocument/2006/relationships/tags" Target="../tags/tag15.xml"/><Relationship Id="rId21" Type="http://schemas.openxmlformats.org/officeDocument/2006/relationships/tags" Target="../tags/tag14.xml"/><Relationship Id="rId20" Type="http://schemas.openxmlformats.org/officeDocument/2006/relationships/tags" Target="../tags/tag13.xml"/><Relationship Id="rId2" Type="http://schemas.openxmlformats.org/officeDocument/2006/relationships/image" Target="../media/image4.png"/><Relationship Id="rId19" Type="http://schemas.openxmlformats.org/officeDocument/2006/relationships/tags" Target="../tags/tag12.xml"/><Relationship Id="rId18" Type="http://schemas.openxmlformats.org/officeDocument/2006/relationships/tags" Target="../tags/tag11.xml"/><Relationship Id="rId17" Type="http://schemas.microsoft.com/office/2007/relationships/hdphoto" Target="../media/image12.wdp"/><Relationship Id="rId16" Type="http://schemas.openxmlformats.org/officeDocument/2006/relationships/image" Target="../media/image11.png"/><Relationship Id="rId15" Type="http://schemas.openxmlformats.org/officeDocument/2006/relationships/tags" Target="../tags/tag10.xml"/><Relationship Id="rId14" Type="http://schemas.microsoft.com/office/2007/relationships/hdphoto" Target="../media/image10.wdp"/><Relationship Id="rId13" Type="http://schemas.openxmlformats.org/officeDocument/2006/relationships/image" Target="../media/image9.png"/><Relationship Id="rId12" Type="http://schemas.openxmlformats.org/officeDocument/2006/relationships/tags" Target="../tags/tag9.xml"/><Relationship Id="rId11" Type="http://schemas.microsoft.com/office/2007/relationships/hdphoto" Target="../media/image8.wdp"/><Relationship Id="rId10" Type="http://schemas.openxmlformats.org/officeDocument/2006/relationships/image" Target="../media/image7.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14.png"/><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media/image16.png"/><Relationship Id="rId3" Type="http://schemas.openxmlformats.org/officeDocument/2006/relationships/tags" Target="../tags/tag28.xml"/><Relationship Id="rId2" Type="http://schemas.openxmlformats.org/officeDocument/2006/relationships/image" Target="../media/image15.png"/><Relationship Id="rId11" Type="http://schemas.openxmlformats.org/officeDocument/2006/relationships/notesSlide" Target="../notesSlides/notesSlide8.xml"/><Relationship Id="rId10" Type="http://schemas.openxmlformats.org/officeDocument/2006/relationships/slideLayout" Target="../slideLayouts/slideLayout3.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BÁO CÁO ĐỒ ÁN CUỐI KỲ</a:t>
            </a:r>
            <a:endParaRPr b="1"/>
          </a:p>
        </p:txBody>
      </p:sp>
      <p:sp>
        <p:nvSpPr>
          <p:cNvPr id="67" name="Google Shape;67;p13"/>
          <p:cNvSpPr txBox="1"/>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b="1"/>
              <a:t>Trường ĐH Công Nghệ Thông Tin, ĐHQG-HCM</a:t>
            </a:r>
            <a:r>
              <a:rPr lang="en-GB" sz="2400"/>
              <a:t> </a:t>
            </a:r>
            <a:endParaRPr sz="2400"/>
          </a:p>
        </p:txBody>
      </p:sp>
      <p:pic>
        <p:nvPicPr>
          <p:cNvPr id="68" name="Google Shape;68;p13"/>
          <p:cNvPicPr preferRelativeResize="0"/>
          <p:nvPr/>
        </p:nvPicPr>
        <p:blipFill>
          <a:blip r:embed="rId1"/>
          <a:stretch>
            <a:fillRect/>
          </a:stretch>
        </p:blipFill>
        <p:spPr>
          <a:xfrm>
            <a:off x="6925125" y="3079150"/>
            <a:ext cx="1771650" cy="1428750"/>
          </a:xfrm>
          <a:prstGeom prst="rect">
            <a:avLst/>
          </a:prstGeom>
          <a:noFill/>
          <a:ln>
            <a:noFill/>
          </a:ln>
        </p:spPr>
      </p:pic>
      <p:sp>
        <p:nvSpPr>
          <p:cNvPr id="69" name="Google Shape;69;p13"/>
          <p:cNvSpPr txBox="1"/>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2500" b="1"/>
              <a:t>Môn học: CS519 - PHƯƠNG PHÁP LUẬN NCKH</a:t>
            </a:r>
            <a:endParaRPr sz="2500" b="1"/>
          </a:p>
          <a:p>
            <a:pPr marL="0" lvl="0" indent="0" algn="l" rtl="0">
              <a:lnSpc>
                <a:spcPct val="150000"/>
              </a:lnSpc>
              <a:spcBef>
                <a:spcPts val="0"/>
              </a:spcBef>
              <a:spcAft>
                <a:spcPts val="0"/>
              </a:spcAft>
              <a:buNone/>
            </a:pPr>
            <a:r>
              <a:rPr lang="en-GB" sz="2500" b="1"/>
              <a:t>Lớp: CS519.O21.KHTN</a:t>
            </a:r>
            <a:endParaRPr sz="2500" b="1"/>
          </a:p>
          <a:p>
            <a:pPr marL="0" lvl="0" indent="0" algn="l" rtl="0">
              <a:lnSpc>
                <a:spcPct val="150000"/>
              </a:lnSpc>
              <a:spcBef>
                <a:spcPts val="0"/>
              </a:spcBef>
              <a:spcAft>
                <a:spcPts val="0"/>
              </a:spcAft>
              <a:buNone/>
            </a:pPr>
            <a:r>
              <a:rPr lang="en-GB" sz="2500" b="1"/>
              <a:t>GV: PGS.TS. Lê Đình Duy</a:t>
            </a:r>
            <a:endParaRPr sz="2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614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Kết quả dự kiến</a:t>
            </a:r>
            <a:endParaRPr lang="en-GB" b="1"/>
          </a:p>
        </p:txBody>
      </p:sp>
      <p:sp>
        <p:nvSpPr>
          <p:cNvPr id="105" name="Google Shape;105;p19"/>
          <p:cNvSpPr txBox="1"/>
          <p:nvPr>
            <p:ph type="body" idx="1"/>
          </p:nvPr>
        </p:nvSpPr>
        <p:spPr>
          <a:xfrm>
            <a:off x="471805" y="820420"/>
            <a:ext cx="5193665" cy="3908425"/>
          </a:xfrm>
          <a:prstGeom prst="rect">
            <a:avLst/>
          </a:prstGeom>
        </p:spPr>
        <p:txBody>
          <a:bodyPr spcFirstLastPara="1" wrap="square" lIns="91425" tIns="91425" rIns="91425" bIns="91425" anchor="t" anchorCtr="0">
            <a:noAutofit/>
          </a:bodyPr>
          <a:lstStyle/>
          <a:p>
            <a:pPr marL="514350" indent="-514350" algn="just">
              <a:lnSpc>
                <a:spcPct val="200000"/>
              </a:lnSpc>
              <a:buFont typeface="+mj-lt"/>
              <a:buAutoNum type="arabicPeriod"/>
            </a:pPr>
            <a:r>
              <a:rPr lang="en-US" sz="1600">
                <a:sym typeface="+mn-ea"/>
              </a:rPr>
              <a:t>Hình ảnh mô tả chính xác ý nghĩa từ khóa, và từ được thể hiện bằng phông chữ yêu cầu</a:t>
            </a:r>
            <a:endParaRPr lang="en-US" sz="1600" noProof="1"/>
          </a:p>
          <a:p>
            <a:pPr marL="514350" indent="-514350" algn="just">
              <a:lnSpc>
                <a:spcPct val="200000"/>
              </a:lnSpc>
              <a:buFont typeface="+mj-lt"/>
              <a:buAutoNum type="arabicPeriod"/>
            </a:pPr>
            <a:r>
              <a:rPr lang="en-US" sz="1600">
                <a:sym typeface="+mn-ea"/>
              </a:rPr>
              <a:t>Định dạng ảnh dưới dạng ảnh vector</a:t>
            </a:r>
            <a:endParaRPr lang="en-US" sz="1600" noProof="1"/>
          </a:p>
          <a:p>
            <a:pPr marL="514350" indent="-514350" algn="just">
              <a:lnSpc>
                <a:spcPct val="200000"/>
              </a:lnSpc>
              <a:buFont typeface="+mj-lt"/>
              <a:buAutoNum type="arabicPeriod"/>
            </a:pPr>
            <a:r>
              <a:rPr lang="en-US" sz="1600">
                <a:sym typeface="+mn-ea"/>
              </a:rPr>
              <a:t>Kí tự cách điệu cần phải có mức độ nhận diện cao cả về ký tự lẫn hình ảnh mô tả</a:t>
            </a:r>
            <a:endParaRPr lang="en-US" sz="1600">
              <a:sym typeface="+mn-ea"/>
            </a:endParaRPr>
          </a:p>
        </p:txBody>
      </p:sp>
      <p:pic>
        <p:nvPicPr>
          <p:cNvPr id="7" name="Graphic 6"/>
          <p:cNvPicPr>
            <a:picLocks noChangeAspect="1"/>
          </p:cNvPicPr>
          <p:nvPr>
            <p:custDataLst>
              <p:tags r:id="rId1"/>
            </p:custData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4525" y="2139315"/>
            <a:ext cx="3232150" cy="1616075"/>
          </a:xfrm>
          <a:prstGeom prst="rect">
            <a:avLst/>
          </a:prstGeom>
        </p:spPr>
      </p:pic>
      <p:pic>
        <p:nvPicPr>
          <p:cNvPr id="3" name="Graphic 2"/>
          <p:cNvPicPr>
            <a:picLocks noChangeAspect="1"/>
          </p:cNvPicPr>
          <p:nvPr>
            <p:custDataLst>
              <p:tags r:id="rId4"/>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1475" y="728345"/>
            <a:ext cx="3692525" cy="1846580"/>
          </a:xfrm>
          <a:prstGeom prst="rect">
            <a:avLst/>
          </a:prstGeom>
        </p:spPr>
      </p:pic>
      <p:pic>
        <p:nvPicPr>
          <p:cNvPr id="9" name="Graphic 8"/>
          <p:cNvPicPr>
            <a:picLocks noChangeAspect="1"/>
          </p:cNvPicPr>
          <p:nvPr>
            <p:custDataLst>
              <p:tags r:id="rId7"/>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9718" y="2931648"/>
            <a:ext cx="4754880" cy="2377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Tài liệu tham khảo</a:t>
            </a:r>
            <a:endParaRPr lang="en-GB" b="1"/>
          </a:p>
        </p:txBody>
      </p:sp>
      <p:sp>
        <p:nvSpPr>
          <p:cNvPr id="111" name="Google Shape;111;p20"/>
          <p:cNvSpPr txBox="1"/>
          <p:nvPr>
            <p:ph type="body" idx="1"/>
          </p:nvPr>
        </p:nvSpPr>
        <p:spPr>
          <a:xfrm>
            <a:off x="252095" y="771525"/>
            <a:ext cx="8676640" cy="3908425"/>
          </a:xfrm>
          <a:prstGeom prst="rect">
            <a:avLst/>
          </a:prstGeom>
        </p:spPr>
        <p:txBody>
          <a:bodyPr spcFirstLastPara="1" wrap="square" lIns="91425" tIns="91425" rIns="91425" bIns="91425" anchor="t" anchorCtr="0">
            <a:noAutofit/>
          </a:bodyPr>
          <a:lstStyle/>
          <a:p>
            <a:pPr marL="0" indent="0">
              <a:spcBef>
                <a:spcPts val="600"/>
              </a:spcBef>
              <a:buNone/>
            </a:pPr>
            <a:r>
              <a:rPr lang="en-US" sz="900">
                <a:sym typeface="+mn-ea"/>
              </a:rPr>
              <a:t>[1] S. Iluz, Y. Vinker, A. Hertz, D. Berio, D. Cohen-Or, and A. Shamir, ‘Word-As-Image for Semantic Typography’, ACM Trans. Graph., vol. 42, no. 4, p. 151:1-151:11, 2023.</a:t>
            </a:r>
            <a:endParaRPr lang="en-US" sz="900" noProof="1"/>
          </a:p>
          <a:p>
            <a:pPr marL="0" indent="0">
              <a:spcBef>
                <a:spcPts val="600"/>
              </a:spcBef>
              <a:buNone/>
            </a:pPr>
            <a:r>
              <a:rPr lang="en-US" sz="900">
                <a:sym typeface="+mn-ea"/>
              </a:rPr>
              <a:t>[2] J. Zhang, Y. Wang, W. Xiao, and Z. Luo, ‘Synthesizing Ornamental Typefaces’, Comput. Graph. Forum, vol. 36, no. 1, pp. 64–75, 2017.</a:t>
            </a:r>
            <a:endParaRPr lang="en-US" sz="900" noProof="1"/>
          </a:p>
          <a:p>
            <a:pPr marL="0" indent="0">
              <a:spcBef>
                <a:spcPts val="600"/>
              </a:spcBef>
              <a:buNone/>
            </a:pPr>
            <a:r>
              <a:rPr lang="en-US" sz="900">
                <a:sym typeface="+mn-ea"/>
              </a:rPr>
              <a:t>[3] P. Tendulkar, K. Krishna, R. R. Selvaraju, and D. Parikh, ‘Trick or TReAT : Thematic Reinforcement for Artistic Typography’, in Proceedings of the Tenth International Conference on Computational Creativity, ICCC 2019, Charlotte, North Carolina, USA, June 17-21, 2019, 2019, pp. 188–195.</a:t>
            </a:r>
            <a:endParaRPr lang="en-US" sz="900" noProof="1"/>
          </a:p>
          <a:p>
            <a:pPr marL="0" indent="0">
              <a:spcBef>
                <a:spcPts val="600"/>
              </a:spcBef>
              <a:buNone/>
            </a:pPr>
            <a:r>
              <a:rPr lang="en-US" sz="900">
                <a:sym typeface="+mn-ea"/>
              </a:rPr>
              <a:t>[4] R. Rombach, A. Blattmann, D. Lorenz, P. Esser, and B. Ommer, ‘High-Resolution Image Synthesis with Latent Diffusion Models’, in IEEE/CVF Conference on Computer Vision and Pattern Recognition, CVPR 2022, New Orleans, LA, USA, June 18-24, 2022, 2022, pp. 10674–10685.</a:t>
            </a:r>
            <a:endParaRPr lang="en-US" sz="900" noProof="1"/>
          </a:p>
          <a:p>
            <a:pPr marL="0" indent="0">
              <a:spcBef>
                <a:spcPts val="600"/>
              </a:spcBef>
              <a:buNone/>
            </a:pPr>
            <a:r>
              <a:rPr lang="en-US" sz="900">
                <a:sym typeface="+mn-ea"/>
              </a:rPr>
              <a:t>[5] P. Esser et al., ‘Scaling Rectified Flow Transformers for High-Resolution Image Synthesis’, CoRR, vol. abs/2403.03206, 2024. </a:t>
            </a:r>
            <a:endParaRPr lang="en-US" sz="900" noProof="1"/>
          </a:p>
          <a:p>
            <a:pPr marL="0" indent="0">
              <a:spcBef>
                <a:spcPts val="600"/>
              </a:spcBef>
              <a:buNone/>
            </a:pPr>
            <a:r>
              <a:rPr lang="en-US" sz="900">
                <a:sym typeface="+mn-ea"/>
              </a:rPr>
              <a:t>[6] J. Betker et al., ‘Improving Image Generation With Better Captions’, Computer Science. https://cdn.openai.com/papers/dall-e-3.pdf, vol. 2, no. 3, p. 8, 2023.</a:t>
            </a:r>
            <a:endParaRPr lang="en-US" sz="900" noProof="1"/>
          </a:p>
          <a:p>
            <a:pPr marL="0" indent="0">
              <a:spcBef>
                <a:spcPts val="600"/>
              </a:spcBef>
              <a:buNone/>
            </a:pPr>
            <a:r>
              <a:rPr lang="en-US" sz="900">
                <a:sym typeface="+mn-ea"/>
              </a:rPr>
              <a:t>[7] A. Radford et al., ‘Learning Transferable Visual Models From Natural Language Supervision’, in Proceedings of the 38th International Conference on Machine Learning, ICML 2021, 18-24 July 2021,  Virtual Event, 2021, vol. 139, pp. 8748–8763.</a:t>
            </a:r>
            <a:endParaRPr lang="en-US" sz="900" noProof="1"/>
          </a:p>
          <a:p>
            <a:pPr marL="0" indent="0">
              <a:spcBef>
                <a:spcPts val="600"/>
              </a:spcBef>
              <a:buNone/>
            </a:pPr>
            <a:r>
              <a:rPr lang="en-US" sz="900">
                <a:sym typeface="+mn-ea"/>
              </a:rPr>
              <a:t>[8] A. Jain, A. Xie, and P. Abbeel, ‘VectorFusion: Text-to-SVG by Abstracting Pixel-Based Diffusion Models’, in IEEE/CVF Conference on Computer Vision and Pattern Recognition, CVPR 2023, Vancouver, BC, Canada, June 17-24, 2023, 2023, pp. 1911–1920.</a:t>
            </a:r>
            <a:endParaRPr lang="en-US" sz="900" noProof="1"/>
          </a:p>
          <a:p>
            <a:pPr marL="0" indent="0">
              <a:spcBef>
                <a:spcPts val="600"/>
              </a:spcBef>
              <a:buNone/>
            </a:pPr>
            <a:r>
              <a:rPr lang="en-US" sz="900">
                <a:sym typeface="+mn-ea"/>
              </a:rPr>
              <a:t>[9] B. Poole, A. Jain, J. T. Barron, and B. Mildenhall, ‘DreamFusion: Text-to-3D using 2D Diffusion’, in The Eleventh International Conference on Learning Representations, ICLR 2023, Kigali, Rwanda, May 1-5, 2023, 2023.</a:t>
            </a:r>
            <a:endParaRPr lang="en-US" sz="900" noProof="1"/>
          </a:p>
          <a:p>
            <a:pPr marL="0" indent="0">
              <a:spcBef>
                <a:spcPts val="600"/>
              </a:spcBef>
              <a:buNone/>
            </a:pPr>
            <a:r>
              <a:rPr lang="en-US" sz="900">
                <a:sym typeface="+mn-ea"/>
              </a:rPr>
              <a:t>[10] X. Ma et al., ‘Towards Layer-wise Image Vectorization’, in IEEE/CVF Conference on Computer Vision and Pattern Recognition, CVPR 2022, New Orleans, LA, USA, June 18-24, 2022, 2022, pp. 16293–16302.</a:t>
            </a:r>
            <a:endParaRPr lang="en-US" sz="900" noProof="1"/>
          </a:p>
          <a:p>
            <a:pPr marL="0" indent="0">
              <a:spcBef>
                <a:spcPts val="600"/>
              </a:spcBef>
              <a:buNone/>
            </a:pPr>
            <a:r>
              <a:rPr lang="en-US" sz="900">
                <a:sym typeface="+mn-ea"/>
              </a:rPr>
              <a:t>[11] T.-M. Li, M. Lukáč, G. Michaël, and J. Ragan-Kelley, ‘Differentiable Vector Graphics Rasterization for Editing and Learning’, ACM Trans. Graph. (Proc. SIGGRAPH Asia), vol. 39, no. 6, p. 193:1-193:15, 2020.</a:t>
            </a:r>
            <a:endParaRPr lang="en-US" sz="900" noProof="1"/>
          </a:p>
          <a:p>
            <a:pPr marL="0" indent="0">
              <a:spcBef>
                <a:spcPts val="600"/>
              </a:spcBef>
              <a:buNone/>
            </a:pPr>
            <a:r>
              <a:rPr lang="en-US" sz="900">
                <a:sym typeface="+mn-ea"/>
              </a:rPr>
              <a:t>[12] K. Hormann and G. Greiner, ‘MIPS: An efficient global parametrization method’, Curve and Surface Design: Saint-Malo 1999, pp. 153–162, 2000</a:t>
            </a:r>
            <a:endParaRPr lang="en-US" sz="9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67995" y="339090"/>
            <a:ext cx="8221980" cy="28155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SÁNG TẠO </a:t>
            </a:r>
            <a:b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b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KÍ TỰ CÁCH ĐIỆU TỪ HÌNH ẢNH </a:t>
            </a:r>
            <a:b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b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TRONG </a:t>
            </a:r>
            <a:b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b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THIẾT KẾ CHỮ NGHỆ THUẬT</a:t>
            </a:r>
            <a:endParaRPr b="1"/>
          </a:p>
        </p:txBody>
      </p:sp>
      <p:sp>
        <p:nvSpPr>
          <p:cNvPr id="75" name="Google Shape;75;p14"/>
          <p:cNvSpPr txBox="1"/>
          <p:nvPr>
            <p:ph type="title"/>
          </p:nvPr>
        </p:nvSpPr>
        <p:spPr>
          <a:xfrm>
            <a:off x="2209800" y="3363595"/>
            <a:ext cx="4724400" cy="11811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Phan Huỳnh Ngọc Trâm – 22521500</a:t>
            </a:r>
            <a:b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Phạm Thạch Thanh Trúc - 22521551</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Tóm tắt </a:t>
            </a:r>
            <a:endParaRPr lang="en-GB" b="1"/>
          </a:p>
        </p:txBody>
      </p:sp>
      <p:sp>
        <p:nvSpPr>
          <p:cNvPr id="81" name="Google Shape;81;p15"/>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GB"/>
              <a:t>Link Github của nhóm: </a:t>
            </a:r>
            <a:endParaRPr lang="en-GB"/>
          </a:p>
          <a:p>
            <a:pPr marL="457200" lvl="0" indent="-368300" algn="l" rtl="0">
              <a:spcBef>
                <a:spcPts val="0"/>
              </a:spcBef>
              <a:spcAft>
                <a:spcPts val="0"/>
              </a:spcAft>
              <a:buSzPts val="2200"/>
              <a:buChar char="●"/>
            </a:pPr>
            <a:r>
              <a:rPr lang="en-GB"/>
              <a:t>Link YouTube video: </a:t>
            </a:r>
            <a:endParaRPr lang="en-GB"/>
          </a:p>
          <a:p>
            <a:pPr marL="457200" lvl="0" indent="-368300" algn="l" rtl="0">
              <a:spcBef>
                <a:spcPts val="0"/>
              </a:spcBef>
              <a:spcAft>
                <a:spcPts val="0"/>
              </a:spcAft>
              <a:buSzPts val="2200"/>
              <a:buChar char="●"/>
            </a:pPr>
            <a:r>
              <a:rPr lang="en-GB"/>
              <a:t>Ảnh + Họ và Tên của các thành viên</a:t>
            </a:r>
            <a:endParaRPr lang="en-GB"/>
          </a:p>
          <a:p>
            <a:pPr marL="457200" lvl="0" indent="-368300" algn="l" rtl="0">
              <a:spcBef>
                <a:spcPts val="0"/>
              </a:spcBef>
              <a:spcAft>
                <a:spcPts val="0"/>
              </a:spcAft>
              <a:buSzPts val="2200"/>
              <a:buChar char="●"/>
            </a:pPr>
            <a:r>
              <a:rPr lang="en-GB"/>
              <a:t>Tổng số slides không vượt quá 10</a:t>
            </a:r>
            <a:endParaRPr lang="en-GB"/>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Giới thiệu</a:t>
            </a:r>
            <a:endParaRPr lang="en-GB" b="1"/>
          </a:p>
        </p:txBody>
      </p:sp>
      <p:sp>
        <p:nvSpPr>
          <p:cNvPr id="87" name="Google Shape;87;p16"/>
          <p:cNvSpPr txBox="1"/>
          <p:nvPr>
            <p:ph type="body" idx="1"/>
          </p:nvPr>
        </p:nvSpPr>
        <p:spPr>
          <a:xfrm>
            <a:off x="471805" y="820420"/>
            <a:ext cx="8151495" cy="1619885"/>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US" dirty="0">
                <a:sym typeface="+mn-ea"/>
              </a:rPr>
              <a:t>Typography là một lĩnh vực thiết kế cần sự sáng tạo cao. Các mô hình sinh ảnh tuy phát triển nhanh song vẫn gặp nhiều khó khăn trong việc cách điệu các ký tự để phản ánh đặc điểm và ý nghĩa của hình ảnh.</a:t>
            </a:r>
            <a:endParaRPr sz="1800"/>
          </a:p>
        </p:txBody>
      </p:sp>
      <p:pic>
        <p:nvPicPr>
          <p:cNvPr id="1026" name="Picture 2"/>
          <p:cNvPicPr>
            <a:picLocks noChangeAspect="1" noChangeArrowheads="1"/>
          </p:cNvPicPr>
          <p:nvPr>
            <p:custDataLst>
              <p:tags r:id="rId1"/>
            </p:custDataLst>
          </p:nvPr>
        </p:nvPicPr>
        <p:blipFill rotWithShape="1">
          <a:blip r:embed="rId2">
            <a:extLst>
              <a:ext uri="{28A0092B-C50C-407E-A947-70E740481C1C}">
                <a14:useLocalDpi xmlns:a14="http://schemas.microsoft.com/office/drawing/2010/main" val="0"/>
              </a:ext>
            </a:extLst>
          </a:blip>
          <a:srcRect t="38909" b="10061"/>
          <a:stretch>
            <a:fillRect/>
          </a:stretch>
        </p:blipFill>
        <p:spPr bwMode="auto">
          <a:xfrm>
            <a:off x="755650" y="3155315"/>
            <a:ext cx="6375400" cy="1468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Giới thiệu</a:t>
            </a:r>
            <a:endParaRPr lang="en-GB" b="1"/>
          </a:p>
        </p:txBody>
      </p:sp>
      <p:sp>
        <p:nvSpPr>
          <p:cNvPr id="87" name="Google Shape;87;p16"/>
          <p:cNvSpPr txBox="1"/>
          <p:nvPr>
            <p:ph type="body" idx="1"/>
          </p:nvPr>
        </p:nvSpPr>
        <p:spPr>
          <a:xfrm>
            <a:off x="471805" y="820420"/>
            <a:ext cx="8151495" cy="2085975"/>
          </a:xfrm>
          <a:prstGeom prst="rect">
            <a:avLst/>
          </a:prstGeom>
        </p:spPr>
        <p:txBody>
          <a:bodyPr spcFirstLastPara="1" wrap="square" lIns="91425" tIns="91425" rIns="91425" bIns="91425" anchor="t" anchorCtr="0">
            <a:noAutofit/>
          </a:bodyPr>
          <a:lstStyle/>
          <a:p>
            <a:pPr>
              <a:lnSpc>
                <a:spcPct val="175000"/>
              </a:lnSpc>
              <a:buFont typeface="Arial" panose="020B0604020202020204" pitchFamily="34" charset="0"/>
              <a:buChar char="•"/>
            </a:pPr>
            <a:r>
              <a:rPr lang="en-US" sz="1800" dirty="0">
                <a:sym typeface="+mn-ea"/>
              </a:rPr>
              <a:t>Input: Một từ biểu thị ý nghĩa của một danh từ, cùng yêu cầu chỉnh sửa một kí tự thuộc từ đó cùng phông chữ dùng để hiển thị từ.</a:t>
            </a:r>
            <a:endParaRPr lang="en-US" sz="1800" dirty="0"/>
          </a:p>
          <a:p>
            <a:pPr>
              <a:lnSpc>
                <a:spcPct val="175000"/>
              </a:lnSpc>
              <a:buFont typeface="Arial" panose="020B0604020202020204" pitchFamily="34" charset="0"/>
              <a:buChar char="•"/>
            </a:pPr>
            <a:r>
              <a:rPr lang="en-US" sz="1800" dirty="0">
                <a:sym typeface="+mn-ea"/>
              </a:rPr>
              <a:t>Output: Từ được hiển thị bằng phông chữ trên dưới định dạng vector, với kí tự yêu cầu sẽ được cách điệu với hình ảnh.</a:t>
            </a:r>
            <a:endParaRPr lang="en-US" sz="1800" dirty="0">
              <a:sym typeface="+mn-ea"/>
            </a:endParaRPr>
          </a:p>
        </p:txBody>
      </p:sp>
      <p:pic>
        <p:nvPicPr>
          <p:cNvPr id="1" name="Picture 0"/>
          <p:cNvPicPr>
            <a:picLocks noChangeAspect="1"/>
          </p:cNvPicPr>
          <p:nvPr>
            <p:custDataLst>
              <p:tags r:id="rId1"/>
            </p:custDataLst>
          </p:nvPr>
        </p:nvPicPr>
        <p:blipFill>
          <a:blip r:embed="rId2"/>
          <a:stretch>
            <a:fillRect/>
          </a:stretch>
        </p:blipFill>
        <p:spPr>
          <a:xfrm>
            <a:off x="342900" y="2998470"/>
            <a:ext cx="8350885" cy="11385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Mục tiêu</a:t>
            </a:r>
            <a:endParaRPr lang="en-GB" b="1"/>
          </a:p>
        </p:txBody>
      </p:sp>
      <p:sp>
        <p:nvSpPr>
          <p:cNvPr id="93" name="Google Shape;93;p17"/>
          <p:cNvSpPr txBox="1"/>
          <p:nvPr>
            <p:ph type="body" idx="1"/>
          </p:nvPr>
        </p:nvSpPr>
        <p:spPr>
          <a:xfrm>
            <a:off x="471805" y="820420"/>
            <a:ext cx="5473700" cy="2185670"/>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US" sz="1800" dirty="0">
                <a:sym typeface="+mn-ea"/>
              </a:rPr>
              <a:t>Tạo ra được hình</a:t>
            </a:r>
            <a:r>
              <a:rPr lang="vi-VN" sz="1800" dirty="0">
                <a:sym typeface="+mn-ea"/>
              </a:rPr>
              <a:t> ảnh minh họa cho từ</a:t>
            </a:r>
            <a:r>
              <a:rPr lang="en-US" sz="1800" dirty="0">
                <a:sym typeface="+mn-ea"/>
              </a:rPr>
              <a:t> khóa và phông chữ được yêu cầu</a:t>
            </a:r>
            <a:endParaRPr lang="en-US" sz="1800" dirty="0"/>
          </a:p>
          <a:p>
            <a:pPr>
              <a:lnSpc>
                <a:spcPct val="150000"/>
              </a:lnSpc>
              <a:buFont typeface="Arial" panose="020B0604020202020204" pitchFamily="34" charset="0"/>
              <a:buChar char="•"/>
            </a:pPr>
            <a:r>
              <a:rPr lang="en-US" sz="1800" dirty="0">
                <a:sym typeface="+mn-ea"/>
              </a:rPr>
              <a:t>Ảnh đầu ra có định dạng ảnh vector</a:t>
            </a:r>
            <a:endParaRPr lang="en-US" sz="1800" dirty="0"/>
          </a:p>
          <a:p>
            <a:pPr>
              <a:lnSpc>
                <a:spcPct val="150000"/>
              </a:lnSpc>
              <a:buFont typeface="Arial" panose="020B0604020202020204" pitchFamily="34" charset="0"/>
              <a:buChar char="•"/>
            </a:pPr>
            <a:r>
              <a:rPr lang="en-US" sz="1800" dirty="0">
                <a:sym typeface="+mn-ea"/>
              </a:rPr>
              <a:t>K</a:t>
            </a:r>
            <a:r>
              <a:rPr lang="vi-VN" sz="1800" dirty="0">
                <a:sym typeface="+mn-ea"/>
              </a:rPr>
              <a:t>í tự cách điệu </a:t>
            </a:r>
            <a:r>
              <a:rPr lang="en-US" sz="1800" dirty="0">
                <a:sym typeface="+mn-ea"/>
              </a:rPr>
              <a:t>mang cả đặc trưng của ảnh minh họa và hình dáng của kí tự gốc</a:t>
            </a:r>
            <a:endParaRPr sz="1800"/>
          </a:p>
        </p:txBody>
      </p:sp>
      <p:pic>
        <p:nvPicPr>
          <p:cNvPr id="3" name="Graphic 2"/>
          <p:cNvPicPr>
            <a:picLocks noChangeAspect="1"/>
          </p:cNvPicPr>
          <p:nvPr>
            <p:custDataLst>
              <p:tags r:id="rId1"/>
            </p:custData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7960" y="820420"/>
            <a:ext cx="2536190" cy="2120900"/>
          </a:xfrm>
          <a:prstGeom prst="rect">
            <a:avLst/>
          </a:prstGeom>
        </p:spPr>
      </p:pic>
      <p:pic>
        <p:nvPicPr>
          <p:cNvPr id="1" name="Picture 0" descr="A black and white logo&#10;&#10;Description automatically generated"/>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6443980" y="3363595"/>
            <a:ext cx="2394585" cy="1068705"/>
          </a:xfrm>
          <a:prstGeom prst="rect">
            <a:avLst/>
          </a:prstGeom>
        </p:spPr>
      </p:pic>
      <p:sp>
        <p:nvSpPr>
          <p:cNvPr id="2" name="Arrow: Right 6"/>
          <p:cNvSpPr/>
          <p:nvPr>
            <p:custDataLst>
              <p:tags r:id="rId6"/>
            </p:custDataLst>
          </p:nvPr>
        </p:nvSpPr>
        <p:spPr>
          <a:xfrm>
            <a:off x="1475740" y="3940175"/>
            <a:ext cx="407670" cy="222885"/>
          </a:xfrm>
          <a:prstGeom prst="rightArrow">
            <a:avLst/>
          </a:prstGeom>
          <a:solidFill>
            <a:srgbClr val="4E95D9"/>
          </a:solidFill>
          <a:ln>
            <a:no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dirty="0"/>
          </a:p>
        </p:txBody>
      </p:sp>
      <p:sp>
        <p:nvSpPr>
          <p:cNvPr id="4" name="Text Box 3"/>
          <p:cNvSpPr txBox="1"/>
          <p:nvPr>
            <p:custDataLst>
              <p:tags r:id="rId7"/>
            </p:custDataLst>
          </p:nvPr>
        </p:nvSpPr>
        <p:spPr>
          <a:xfrm>
            <a:off x="327025" y="3651885"/>
            <a:ext cx="1014730" cy="765175"/>
          </a:xfrm>
          <a:prstGeom prst="rect">
            <a:avLst/>
          </a:prstGeom>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15000"/>
              </a:lnSpc>
              <a:spcBef>
                <a:spcPts val="0"/>
              </a:spcBef>
              <a:spcAft>
                <a:spcPts val="800"/>
              </a:spcAft>
            </a:pPr>
            <a:r>
              <a:rPr lang="en-US" sz="1000" b="1" kern="100" dirty="0">
                <a:effectLst/>
                <a:latin typeface="Calibri" panose="020F0502020204030204" pitchFamily="34" charset="0"/>
                <a:ea typeface="Calibri" panose="020F0502020204030204" pitchFamily="34" charset="0"/>
                <a:cs typeface="Calibri" panose="020F0502020204030204" pitchFamily="34" charset="0"/>
              </a:rPr>
              <a:t>Font:</a:t>
            </a:r>
            <a:r>
              <a:rPr lang="en-US" sz="1000" kern="100" dirty="0">
                <a:effectLst/>
                <a:latin typeface="Calibri" panose="020F0502020204030204" pitchFamily="34" charset="0"/>
                <a:ea typeface="Calibri" panose="020F0502020204030204" pitchFamily="34" charset="0"/>
                <a:cs typeface="Calibri" panose="020F0502020204030204" pitchFamily="34" charset="0"/>
              </a:rPr>
              <a:t> Sans Serif</a:t>
            </a:r>
            <a:endParaRPr lang="en-US" sz="1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800"/>
              </a:spcAft>
            </a:pPr>
            <a:r>
              <a:rPr lang="en-US" sz="1000" b="1" kern="100" dirty="0">
                <a:effectLst/>
                <a:latin typeface="Calibri" panose="020F0502020204030204" pitchFamily="34" charset="0"/>
                <a:ea typeface="Calibri" panose="020F0502020204030204" pitchFamily="34" charset="0"/>
                <a:cs typeface="Calibri" panose="020F0502020204030204" pitchFamily="34" charset="0"/>
              </a:rPr>
              <a:t>Word:</a:t>
            </a:r>
            <a:r>
              <a:rPr lang="en-US" sz="1000" kern="100" dirty="0">
                <a:effectLst/>
                <a:latin typeface="Calibri" panose="020F0502020204030204" pitchFamily="34" charset="0"/>
                <a:ea typeface="Calibri" panose="020F0502020204030204" pitchFamily="34" charset="0"/>
                <a:cs typeface="Calibri" panose="020F0502020204030204" pitchFamily="34" charset="0"/>
              </a:rPr>
              <a:t> BIRD</a:t>
            </a:r>
            <a:endParaRPr lang="en-US" sz="1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800"/>
              </a:spcAft>
            </a:pPr>
            <a:r>
              <a:rPr lang="en-US" sz="1000" b="1" kern="100" dirty="0">
                <a:effectLst/>
                <a:latin typeface="Calibri" panose="020F0502020204030204" pitchFamily="34" charset="0"/>
                <a:ea typeface="Calibri" panose="020F0502020204030204" pitchFamily="34" charset="0"/>
                <a:cs typeface="Calibri" panose="020F0502020204030204" pitchFamily="34" charset="0"/>
              </a:rPr>
              <a:t>Letter:</a:t>
            </a:r>
            <a:r>
              <a:rPr lang="en-US" sz="1000" kern="100" dirty="0">
                <a:effectLst/>
                <a:latin typeface="Calibri" panose="020F0502020204030204" pitchFamily="34" charset="0"/>
                <a:ea typeface="Calibri" panose="020F0502020204030204" pitchFamily="34" charset="0"/>
                <a:cs typeface="Calibri" panose="020F0502020204030204" pitchFamily="34" charset="0"/>
              </a:rPr>
              <a:t> R</a:t>
            </a:r>
            <a:endParaRPr lang="en-US" sz="1000" kern="1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p:cNvGrpSpPr/>
          <p:nvPr/>
        </p:nvGrpSpPr>
        <p:grpSpPr>
          <a:xfrm>
            <a:off x="1932305" y="2961640"/>
            <a:ext cx="1061085" cy="1050925"/>
            <a:chOff x="3105344" y="3266040"/>
            <a:chExt cx="1636975" cy="1621086"/>
          </a:xfrm>
        </p:grpSpPr>
        <p:sp>
          <p:nvSpPr>
            <p:cNvPr id="8" name="Rectangle 39"/>
            <p:cNvSpPr/>
            <p:nvPr>
              <p:custDataLst>
                <p:tags r:id="rId8"/>
              </p:custDataLst>
            </p:nvPr>
          </p:nvSpPr>
          <p:spPr>
            <a:xfrm>
              <a:off x="3169122" y="3477519"/>
              <a:ext cx="1304712" cy="1143000"/>
            </a:xfrm>
            <a:prstGeom prst="rect">
              <a:avLst/>
            </a:prstGeom>
            <a:solidFill>
              <a:schemeClr val="bg1"/>
            </a:solidFill>
            <a:ln>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Picture 8" descr="A silhouette of a bird&#10;&#10;Description automatically generated"/>
            <p:cNvPicPr>
              <a:picLocks noChangeAspect="1"/>
            </p:cNvPicPr>
            <p:nvPr>
              <p:custDataLst>
                <p:tags r:id="rId9"/>
              </p:custDataLst>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105344" y="3358800"/>
              <a:ext cx="933127" cy="933127"/>
            </a:xfrm>
            <a:prstGeom prst="rect">
              <a:avLst/>
            </a:prstGeom>
          </p:spPr>
        </p:pic>
        <p:pic>
          <p:nvPicPr>
            <p:cNvPr id="10" name="Picture 9" descr="A black bird silhouette on a white background&#10;&#10;Description automatically generated"/>
            <p:cNvPicPr>
              <a:picLocks noChangeAspect="1"/>
            </p:cNvPicPr>
            <p:nvPr>
              <p:custDataLst>
                <p:tags r:id="rId12"/>
              </p:custDataLst>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87812" y="3266040"/>
              <a:ext cx="1154507" cy="1154507"/>
            </a:xfrm>
            <a:prstGeom prst="rect">
              <a:avLst/>
            </a:prstGeom>
          </p:spPr>
        </p:pic>
        <p:pic>
          <p:nvPicPr>
            <p:cNvPr id="11" name="Picture 10" descr="A silhouette of a bird&#10;&#10;Description automatically generated"/>
            <p:cNvPicPr>
              <a:picLocks noChangeAspect="1"/>
            </p:cNvPicPr>
            <p:nvPr>
              <p:custDataLst>
                <p:tags r:id="rId15"/>
              </p:custDataLst>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348693" y="3887467"/>
              <a:ext cx="999659" cy="999659"/>
            </a:xfrm>
            <a:prstGeom prst="rect">
              <a:avLst/>
            </a:prstGeom>
          </p:spPr>
        </p:pic>
      </p:grpSp>
      <p:sp>
        <p:nvSpPr>
          <p:cNvPr id="13" name="Arrow: Right 25"/>
          <p:cNvSpPr/>
          <p:nvPr>
            <p:custDataLst>
              <p:tags r:id="rId18"/>
            </p:custDataLst>
          </p:nvPr>
        </p:nvSpPr>
        <p:spPr>
          <a:xfrm>
            <a:off x="5723890" y="3724275"/>
            <a:ext cx="638175" cy="349250"/>
          </a:xfrm>
          <a:prstGeom prst="rightArrow">
            <a:avLst/>
          </a:prstGeom>
          <a:solidFill>
            <a:srgbClr val="4E95D9"/>
          </a:solidFill>
          <a:ln>
            <a:no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dirty="0"/>
          </a:p>
        </p:txBody>
      </p:sp>
      <p:grpSp>
        <p:nvGrpSpPr>
          <p:cNvPr id="14" name="Group 13"/>
          <p:cNvGrpSpPr/>
          <p:nvPr/>
        </p:nvGrpSpPr>
        <p:grpSpPr>
          <a:xfrm>
            <a:off x="3383915" y="3191510"/>
            <a:ext cx="355600" cy="460375"/>
            <a:chOff x="4837778" y="3922071"/>
            <a:chExt cx="548640" cy="709844"/>
          </a:xfrm>
        </p:grpSpPr>
        <p:sp>
          <p:nvSpPr>
            <p:cNvPr id="16" name="Rectangle 48"/>
            <p:cNvSpPr/>
            <p:nvPr>
              <p:custDataLst>
                <p:tags r:id="rId19"/>
              </p:custDataLst>
            </p:nvPr>
          </p:nvSpPr>
          <p:spPr>
            <a:xfrm>
              <a:off x="4837778" y="3988517"/>
              <a:ext cx="548640" cy="548640"/>
            </a:xfrm>
            <a:prstGeom prst="rect">
              <a:avLst/>
            </a:prstGeom>
            <a:solidFill>
              <a:schemeClr val="bg1"/>
            </a:solidFill>
            <a:ln>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29"/>
            <p:cNvSpPr txBox="1"/>
            <p:nvPr>
              <p:custDataLst>
                <p:tags r:id="rId20"/>
              </p:custDataLst>
            </p:nvPr>
          </p:nvSpPr>
          <p:spPr>
            <a:xfrm>
              <a:off x="4926006" y="3922071"/>
              <a:ext cx="367198" cy="709844"/>
            </a:xfrm>
            <a:prstGeom prst="rect">
              <a:avLst/>
            </a:prstGeom>
            <a:noFill/>
          </p:spPr>
          <p:txBody>
            <a:bodyPr wrap="square">
              <a:spAutoFit/>
            </a:bodyPr>
            <a:lstStyle/>
            <a:p>
              <a:pPr algn="ctr"/>
              <a:r>
                <a:rPr lang="en-US" sz="2400" kern="100" dirty="0">
                  <a:effectLst/>
                  <a:latin typeface="Sans Serif"/>
                  <a:ea typeface="Sans Serif Collection" panose="020B0502040504020204" pitchFamily="34" charset="0"/>
                  <a:cs typeface="Sans Serif Collection" panose="020B0502040504020204" pitchFamily="34" charset="0"/>
                </a:rPr>
                <a:t>R</a:t>
              </a:r>
              <a:endParaRPr lang="en-US" sz="2400" kern="100" dirty="0">
                <a:effectLst/>
                <a:latin typeface="Sans Serif"/>
                <a:ea typeface="Sans Serif Collection" panose="020B0502040504020204" pitchFamily="34" charset="0"/>
                <a:cs typeface="Sans Serif Collection" panose="020B0502040504020204" pitchFamily="34" charset="0"/>
              </a:endParaRPr>
            </a:p>
          </p:txBody>
        </p:sp>
      </p:grpSp>
      <p:grpSp>
        <p:nvGrpSpPr>
          <p:cNvPr id="20" name="Group 19"/>
          <p:cNvGrpSpPr/>
          <p:nvPr/>
        </p:nvGrpSpPr>
        <p:grpSpPr>
          <a:xfrm>
            <a:off x="4638675" y="4163060"/>
            <a:ext cx="954405" cy="515620"/>
            <a:chOff x="5843441" y="4383641"/>
            <a:chExt cx="1471930" cy="794914"/>
          </a:xfrm>
        </p:grpSpPr>
        <p:sp>
          <p:nvSpPr>
            <p:cNvPr id="22" name="Rectangle 23"/>
            <p:cNvSpPr/>
            <p:nvPr>
              <p:custDataLst>
                <p:tags r:id="rId21"/>
              </p:custDataLst>
            </p:nvPr>
          </p:nvSpPr>
          <p:spPr>
            <a:xfrm>
              <a:off x="5881541" y="4492226"/>
              <a:ext cx="1311910" cy="601345"/>
            </a:xfrm>
            <a:prstGeom prst="rect">
              <a:avLst/>
            </a:prstGeom>
            <a:solidFill>
              <a:schemeClr val="bg1"/>
            </a:solidFill>
            <a:ln>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0"/>
            <p:cNvSpPr txBox="1"/>
            <p:nvPr>
              <p:custDataLst>
                <p:tags r:id="rId22"/>
              </p:custDataLst>
            </p:nvPr>
          </p:nvSpPr>
          <p:spPr>
            <a:xfrm>
              <a:off x="5843441" y="4383641"/>
              <a:ext cx="1471930" cy="794914"/>
            </a:xfrm>
            <a:prstGeom prst="rect">
              <a:avLst/>
            </a:prstGeom>
            <a:noFill/>
          </p:spPr>
          <p:txBody>
            <a:bodyPr wrap="square">
              <a:spAutoFit/>
            </a:bodyPr>
            <a:lstStyle/>
            <a:p>
              <a:pPr marL="0" marR="0">
                <a:lnSpc>
                  <a:spcPct val="115000"/>
                </a:lnSpc>
                <a:spcBef>
                  <a:spcPts val="0"/>
                </a:spcBef>
                <a:spcAft>
                  <a:spcPts val="800"/>
                </a:spcAft>
              </a:pPr>
              <a:r>
                <a:rPr lang="en-US" sz="2400" kern="100" dirty="0">
                  <a:effectLst/>
                  <a:latin typeface="Sans Serif"/>
                  <a:ea typeface="Sans Serif Collection" panose="020B0502040504020204" pitchFamily="34" charset="0"/>
                  <a:cs typeface="Sans Serif Collection" panose="020B0502040504020204" pitchFamily="34" charset="0"/>
                </a:rPr>
                <a:t>BIRD</a:t>
              </a:r>
              <a:endParaRPr lang="en-US" sz="2400" kern="100" dirty="0">
                <a:effectLst/>
                <a:latin typeface="Sans Serif"/>
                <a:ea typeface="Sans Serif Collection" panose="020B0502040504020204" pitchFamily="34" charset="0"/>
                <a:cs typeface="Sans Serif Collection" panose="020B0502040504020204" pitchFamily="34" charset="0"/>
              </a:endParaRPr>
            </a:p>
          </p:txBody>
        </p:sp>
      </p:grpSp>
      <p:grpSp>
        <p:nvGrpSpPr>
          <p:cNvPr id="25" name="Group 24"/>
          <p:cNvGrpSpPr/>
          <p:nvPr/>
        </p:nvGrpSpPr>
        <p:grpSpPr>
          <a:xfrm>
            <a:off x="4645660" y="3074035"/>
            <a:ext cx="832485" cy="590550"/>
            <a:chOff x="4974336" y="4492347"/>
            <a:chExt cx="816864" cy="601435"/>
          </a:xfrm>
        </p:grpSpPr>
        <p:sp>
          <p:nvSpPr>
            <p:cNvPr id="27" name="Rectangle 32"/>
            <p:cNvSpPr/>
            <p:nvPr>
              <p:custDataLst>
                <p:tags r:id="rId23"/>
              </p:custDataLst>
            </p:nvPr>
          </p:nvSpPr>
          <p:spPr>
            <a:xfrm>
              <a:off x="4974336" y="4492347"/>
              <a:ext cx="816864" cy="601435"/>
            </a:xfrm>
            <a:prstGeom prst="rect">
              <a:avLst/>
            </a:prstGeom>
            <a:solidFill>
              <a:schemeClr val="bg1"/>
            </a:solidFill>
            <a:ln>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9" name="Picture 28" descr="A black and white logo&#10;&#10;Description automatically generated"/>
            <p:cNvPicPr>
              <a:picLocks noChangeAspect="1"/>
            </p:cNvPicPr>
            <p:nvPr>
              <p:custDataLst>
                <p:tags r:id="rId24"/>
              </p:custDataLst>
            </p:nvPr>
          </p:nvPicPr>
          <p:blipFill rotWithShape="1">
            <a:blip r:embed="rId25">
              <a:extLst>
                <a:ext uri="{28A0092B-C50C-407E-A947-70E740481C1C}">
                  <a14:useLocalDpi xmlns:a14="http://schemas.microsoft.com/office/drawing/2010/main" val="0"/>
                </a:ext>
              </a:extLst>
            </a:blip>
            <a:srcRect l="26029" r="14986"/>
            <a:stretch>
              <a:fillRect/>
            </a:stretch>
          </p:blipFill>
          <p:spPr>
            <a:xfrm>
              <a:off x="5040890" y="4534698"/>
              <a:ext cx="683755" cy="516731"/>
            </a:xfrm>
            <a:prstGeom prst="rect">
              <a:avLst/>
            </a:prstGeom>
          </p:spPr>
        </p:pic>
      </p:grpSp>
      <p:sp>
        <p:nvSpPr>
          <p:cNvPr id="31" name="TextBox 37"/>
          <p:cNvSpPr txBox="1"/>
          <p:nvPr>
            <p:custDataLst>
              <p:tags r:id="rId26"/>
            </p:custDataLst>
          </p:nvPr>
        </p:nvSpPr>
        <p:spPr>
          <a:xfrm>
            <a:off x="4716145" y="3540125"/>
            <a:ext cx="756285" cy="876935"/>
          </a:xfrm>
          <a:prstGeom prst="rect">
            <a:avLst/>
          </a:prstGeom>
          <a:noFill/>
        </p:spPr>
        <p:txBody>
          <a:bodyPr wrap="square">
            <a:noAutofit/>
          </a:bodyPr>
          <a:lstStyle/>
          <a:p>
            <a:pPr algn="ctr"/>
            <a:r>
              <a:rPr lang="en-US" sz="4000" kern="100" dirty="0">
                <a:effectLst/>
                <a:latin typeface="Calibri" panose="020F0502020204030204" pitchFamily="34" charset="0"/>
                <a:ea typeface="Calibri" panose="020F0502020204030204" pitchFamily="34" charset="0"/>
                <a:cs typeface="Calibri" panose="020F0502020204030204" pitchFamily="34" charset="0"/>
              </a:rPr>
              <a:t>+</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2" name="TextBox 42"/>
          <p:cNvSpPr txBox="1"/>
          <p:nvPr>
            <p:custDataLst>
              <p:tags r:id="rId27"/>
            </p:custDataLst>
          </p:nvPr>
        </p:nvSpPr>
        <p:spPr>
          <a:xfrm>
            <a:off x="2915920" y="3124835"/>
            <a:ext cx="379095" cy="600075"/>
          </a:xfrm>
          <a:prstGeom prst="rect">
            <a:avLst/>
          </a:prstGeom>
          <a:noFill/>
        </p:spPr>
        <p:txBody>
          <a:bodyPr wrap="square">
            <a:noAutofit/>
          </a:bodyPr>
          <a:lstStyle/>
          <a:p>
            <a:pPr algn="ctr"/>
            <a:r>
              <a:rPr lang="en-US" sz="3000" kern="100" dirty="0">
                <a:effectLst/>
                <a:latin typeface="Calibri" panose="020F0502020204030204" pitchFamily="34" charset="0"/>
                <a:ea typeface="Calibri" panose="020F0502020204030204" pitchFamily="34" charset="0"/>
                <a:cs typeface="Calibri" panose="020F0502020204030204" pitchFamily="34" charset="0"/>
              </a:rPr>
              <a:t>+</a:t>
            </a:r>
            <a:endParaRPr lang="en-US" sz="3000" dirty="0">
              <a:latin typeface="Calibri" panose="020F0502020204030204" pitchFamily="34" charset="0"/>
              <a:ea typeface="Calibri" panose="020F0502020204030204" pitchFamily="34" charset="0"/>
              <a:cs typeface="Calibri" panose="020F0502020204030204" pitchFamily="34" charset="0"/>
            </a:endParaRPr>
          </a:p>
        </p:txBody>
      </p:sp>
      <p:grpSp>
        <p:nvGrpSpPr>
          <p:cNvPr id="36" name="Group 35"/>
          <p:cNvGrpSpPr/>
          <p:nvPr/>
        </p:nvGrpSpPr>
        <p:grpSpPr>
          <a:xfrm>
            <a:off x="1883410" y="4266565"/>
            <a:ext cx="1860550" cy="303530"/>
            <a:chOff x="2954523" y="5619408"/>
            <a:chExt cx="2386478" cy="467663"/>
          </a:xfrm>
        </p:grpSpPr>
        <p:sp>
          <p:nvSpPr>
            <p:cNvPr id="37" name="Rectangle 51"/>
            <p:cNvSpPr/>
            <p:nvPr>
              <p:custDataLst>
                <p:tags r:id="rId28"/>
              </p:custDataLst>
            </p:nvPr>
          </p:nvSpPr>
          <p:spPr>
            <a:xfrm>
              <a:off x="3005111" y="5647697"/>
              <a:ext cx="2335890" cy="439290"/>
            </a:xfrm>
            <a:prstGeom prst="rect">
              <a:avLst/>
            </a:prstGeom>
            <a:solidFill>
              <a:schemeClr val="bg1"/>
            </a:solidFill>
            <a:ln>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44"/>
            <p:cNvSpPr txBox="1"/>
            <p:nvPr>
              <p:custDataLst>
                <p:tags r:id="rId29"/>
              </p:custDataLst>
            </p:nvPr>
          </p:nvSpPr>
          <p:spPr>
            <a:xfrm>
              <a:off x="2954523" y="5619408"/>
              <a:ext cx="2330183" cy="467663"/>
            </a:xfrm>
            <a:prstGeom prst="rect">
              <a:avLst/>
            </a:prstGeom>
            <a:noFill/>
          </p:spPr>
          <p:txBody>
            <a:bodyPr wrap="square">
              <a:spAutoFit/>
            </a:bodyPr>
            <a:lstStyle/>
            <a:p>
              <a:pPr marL="0" marR="0" algn="ctr">
                <a:lnSpc>
                  <a:spcPct val="115000"/>
                </a:lnSpc>
                <a:spcBef>
                  <a:spcPts val="0"/>
                </a:spcBef>
                <a:spcAft>
                  <a:spcPts val="800"/>
                </a:spcAft>
              </a:pPr>
              <a:r>
                <a:rPr lang="en-US" sz="1200" kern="100" dirty="0">
                  <a:effectLst/>
                  <a:latin typeface="Sans Serif"/>
                  <a:ea typeface="Sans Serif Collection" panose="020B0502040504020204" pitchFamily="34" charset="0"/>
                  <a:cs typeface="Sans Serif Collection" panose="020B0502040504020204" pitchFamily="34" charset="0"/>
                </a:rPr>
                <a:t>The quick brown fox…</a:t>
              </a:r>
              <a:endParaRPr lang="en-US" sz="1200" kern="100" dirty="0">
                <a:effectLst/>
                <a:latin typeface="Sans Serif"/>
                <a:ea typeface="Sans Serif Collection" panose="020B0502040504020204" pitchFamily="34" charset="0"/>
                <a:cs typeface="Sans Serif Collection" panose="020B0502040504020204" pitchFamily="34" charset="0"/>
              </a:endParaRPr>
            </a:p>
          </p:txBody>
        </p:sp>
      </p:grpSp>
      <p:sp>
        <p:nvSpPr>
          <p:cNvPr id="44" name="Arrow: Right 50"/>
          <p:cNvSpPr/>
          <p:nvPr>
            <p:custDataLst>
              <p:tags r:id="rId30"/>
            </p:custDataLst>
          </p:nvPr>
        </p:nvSpPr>
        <p:spPr>
          <a:xfrm>
            <a:off x="3942715" y="3234690"/>
            <a:ext cx="561975" cy="307340"/>
          </a:xfrm>
          <a:prstGeom prst="rightArrow">
            <a:avLst/>
          </a:prstGeom>
          <a:solidFill>
            <a:srgbClr val="4E95D9"/>
          </a:solidFill>
          <a:ln>
            <a:no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dirty="0"/>
          </a:p>
        </p:txBody>
      </p:sp>
      <p:sp>
        <p:nvSpPr>
          <p:cNvPr id="47" name="Arrow: Right 50"/>
          <p:cNvSpPr/>
          <p:nvPr>
            <p:custDataLst>
              <p:tags r:id="rId31"/>
            </p:custDataLst>
          </p:nvPr>
        </p:nvSpPr>
        <p:spPr>
          <a:xfrm>
            <a:off x="3949065" y="4284980"/>
            <a:ext cx="561975" cy="307340"/>
          </a:xfrm>
          <a:prstGeom prst="rightArrow">
            <a:avLst/>
          </a:prstGeom>
          <a:solidFill>
            <a:srgbClr val="4E95D9"/>
          </a:solidFill>
          <a:ln>
            <a:no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99" name="Google Shape;99;p18"/>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indent="0">
              <a:lnSpc>
                <a:spcPct val="150000"/>
              </a:lnSpc>
              <a:buNone/>
            </a:pPr>
            <a:r>
              <a:rPr lang="en-US" sz="2000" b="1">
                <a:sym typeface="+mn-ea"/>
              </a:rPr>
              <a:t>Nội dung 1: </a:t>
            </a:r>
            <a:r>
              <a:rPr lang="vi-VN" sz="2000" dirty="0">
                <a:sym typeface="+mn-ea"/>
              </a:rPr>
              <a:t>Fine-tune mô hình Stable </a:t>
            </a:r>
            <a:r>
              <a:rPr lang="vi-VN" sz="2000" dirty="0" err="1">
                <a:sym typeface="+mn-ea"/>
              </a:rPr>
              <a:t>Diffusion</a:t>
            </a:r>
            <a:r>
              <a:rPr lang="en-US" sz="2000" dirty="0">
                <a:sym typeface="+mn-ea"/>
              </a:rPr>
              <a:t> </a:t>
            </a:r>
            <a:r>
              <a:rPr lang="en-US" sz="2000" dirty="0" err="1">
                <a:sym typeface="+mn-ea"/>
              </a:rPr>
              <a:t>nhằm</a:t>
            </a:r>
            <a:r>
              <a:rPr lang="en-US" sz="2000" dirty="0">
                <a:sym typeface="+mn-ea"/>
              </a:rPr>
              <a:t> sinh ảnh phù hợp </a:t>
            </a:r>
            <a:r>
              <a:rPr lang="en-US" sz="2000" dirty="0" err="1">
                <a:sym typeface="+mn-ea"/>
              </a:rPr>
              <a:t>với</a:t>
            </a:r>
            <a:r>
              <a:rPr lang="en-US" sz="2000" dirty="0">
                <a:sym typeface="+mn-ea"/>
              </a:rPr>
              <a:t> </a:t>
            </a:r>
            <a:r>
              <a:rPr lang="en-US" sz="2000" dirty="0" err="1">
                <a:sym typeface="+mn-ea"/>
              </a:rPr>
              <a:t>yêu</a:t>
            </a:r>
            <a:r>
              <a:rPr lang="en-US" sz="2000" dirty="0">
                <a:sym typeface="+mn-ea"/>
              </a:rPr>
              <a:t> </a:t>
            </a:r>
            <a:r>
              <a:rPr lang="en-US" sz="2000" dirty="0" err="1">
                <a:sym typeface="+mn-ea"/>
              </a:rPr>
              <a:t>cầu</a:t>
            </a:r>
            <a:endParaRPr lang="en-US" sz="2000" noProof="1"/>
          </a:p>
          <a:p>
            <a:pPr>
              <a:lnSpc>
                <a:spcPct val="150000"/>
              </a:lnSpc>
              <a:buFont typeface="Arial" panose="020B0604020202020204" pitchFamily="34" charset="0"/>
              <a:buChar char="•"/>
            </a:pPr>
            <a:r>
              <a:rPr lang="en-US" sz="2000">
                <a:sym typeface="+mn-ea"/>
              </a:rPr>
              <a:t>Pretrain Stable Diffusion + CLIP</a:t>
            </a:r>
            <a:endParaRPr lang="en-US" sz="2000" noProof="1"/>
          </a:p>
          <a:p>
            <a:pPr>
              <a:lnSpc>
                <a:spcPct val="150000"/>
              </a:lnSpc>
              <a:buFont typeface="Arial" panose="020B0604020202020204" pitchFamily="34" charset="0"/>
              <a:buChar char="•"/>
            </a:pPr>
            <a:r>
              <a:rPr lang="en-US" sz="2000">
                <a:sym typeface="+mn-ea"/>
              </a:rPr>
              <a:t>Giới hạn ngữ cảnh trong input prompt</a:t>
            </a:r>
            <a:endParaRPr lang="en-US" sz="2000" noProof="1"/>
          </a:p>
          <a:p>
            <a:pPr>
              <a:lnSpc>
                <a:spcPct val="150000"/>
              </a:lnSpc>
              <a:buFont typeface="Arial" panose="020B0604020202020204" pitchFamily="34" charset="0"/>
              <a:buChar char="•"/>
            </a:pPr>
            <a:r>
              <a:rPr lang="en-US" sz="2000">
                <a:sym typeface="+mn-ea"/>
              </a:rPr>
              <a:t>Chỉ định kí tự cần được cách điệu  </a:t>
            </a:r>
            <a:endParaRPr lang="en-US" sz="2000">
              <a:sym typeface="+mn-ea"/>
            </a:endParaRPr>
          </a:p>
        </p:txBody>
      </p:sp>
      <p:pic>
        <p:nvPicPr>
          <p:cNvPr id="3074" name="Picture 2"/>
          <p:cNvPicPr>
            <a:picLocks noChangeAspect="1" noChangeArrowheads="1"/>
          </p:cNvPicPr>
          <p:nvPr>
            <p:custDataLst>
              <p:tags r:id="rId1"/>
            </p:custDataLst>
          </p:nvPr>
        </p:nvPicPr>
        <p:blipFill rotWithShape="1">
          <a:blip r:embed="rId2">
            <a:extLst>
              <a:ext uri="{28A0092B-C50C-407E-A947-70E740481C1C}">
                <a14:useLocalDpi xmlns:a14="http://schemas.microsoft.com/office/drawing/2010/main" val="0"/>
              </a:ext>
            </a:extLst>
          </a:blip>
          <a:srcRect t="17777" r="43167"/>
          <a:stretch>
            <a:fillRect/>
          </a:stretch>
        </p:blipFill>
        <p:spPr bwMode="auto">
          <a:xfrm>
            <a:off x="5501005" y="1635125"/>
            <a:ext cx="3192780" cy="202374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646430" y="3435904"/>
            <a:ext cx="3651250" cy="1146810"/>
            <a:chOff x="6197600" y="2282283"/>
            <a:chExt cx="3651250" cy="1146810"/>
          </a:xfrm>
        </p:grpSpPr>
        <p:sp>
          <p:nvSpPr>
            <p:cNvPr id="8" name="Rectangle 7"/>
            <p:cNvSpPr/>
            <p:nvPr>
              <p:custDataLst>
                <p:tags r:id="rId3"/>
              </p:custDataLst>
            </p:nvPr>
          </p:nvSpPr>
          <p:spPr>
            <a:xfrm>
              <a:off x="6197600" y="2282283"/>
              <a:ext cx="3651250" cy="1146810"/>
            </a:xfrm>
            <a:prstGeom prst="rect">
              <a:avLst/>
            </a:prstGeom>
            <a:solidFill>
              <a:schemeClr val="bg1"/>
            </a:solidFill>
            <a:ln>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dirty="0">
                <a:solidFill>
                  <a:schemeClr val="tx1"/>
                </a:solidFill>
              </a:endParaRPr>
            </a:p>
          </p:txBody>
        </p:sp>
        <p:sp>
          <p:nvSpPr>
            <p:cNvPr id="3" name="TextBox 2"/>
            <p:cNvSpPr txBox="1"/>
            <p:nvPr>
              <p:custDataLst>
                <p:tags r:id="rId4"/>
              </p:custDataLst>
            </p:nvPr>
          </p:nvSpPr>
          <p:spPr>
            <a:xfrm>
              <a:off x="6264910" y="2380708"/>
              <a:ext cx="3583940" cy="922020"/>
            </a:xfrm>
            <a:prstGeom prst="rect">
              <a:avLst/>
            </a:prstGeom>
            <a:noFill/>
          </p:spPr>
          <p:txBody>
            <a:bodyPr wrap="square">
              <a:spAutoFit/>
            </a:bodyPr>
            <a:p>
              <a:pPr algn="just"/>
              <a:r>
                <a:rPr lang="en-US" sz="1800" b="1" dirty="0">
                  <a:latin typeface="Calibri" panose="020F0502020204030204" pitchFamily="34" charset="0"/>
                  <a:ea typeface="Calibri" panose="020F0502020204030204" pitchFamily="34" charset="0"/>
                  <a:cs typeface="Calibri" panose="020F0502020204030204" pitchFamily="34" charset="0"/>
                </a:rPr>
                <a:t>Prompt: </a:t>
              </a:r>
              <a:r>
                <a:rPr lang="en-US" sz="1800" i="1" dirty="0">
                  <a:latin typeface="Calibri" panose="020F0502020204030204" pitchFamily="34" charset="0"/>
                  <a:ea typeface="Calibri" panose="020F0502020204030204" pitchFamily="34" charset="0"/>
                  <a:cs typeface="Calibri" panose="020F0502020204030204" pitchFamily="34" charset="0"/>
                </a:rPr>
                <a:t>minimal flat 2d vector icon, lineal color, on a white background, trending on artstation</a:t>
              </a: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99" name="Google Shape;99;p18"/>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indent="0">
              <a:lnSpc>
                <a:spcPct val="150000"/>
              </a:lnSpc>
              <a:buNone/>
            </a:pPr>
            <a:r>
              <a:rPr lang="en-US" sz="2000" b="1">
                <a:sym typeface="+mn-ea"/>
              </a:rPr>
              <a:t>Nội dung 2: </a:t>
            </a:r>
            <a:r>
              <a:rPr lang="en-US" sz="2000" dirty="0">
                <a:sym typeface="+mn-ea"/>
              </a:rPr>
              <a:t>Chuyển đổi ảnh raster đầu ra thành định dạng vector</a:t>
            </a:r>
            <a:endParaRPr lang="en-US" sz="2000" dirty="0"/>
          </a:p>
          <a:p>
            <a:pPr>
              <a:lnSpc>
                <a:spcPct val="150000"/>
              </a:lnSpc>
              <a:buFont typeface="Arial" panose="020B0604020202020204" pitchFamily="34" charset="0"/>
              <a:buChar char="•"/>
            </a:pPr>
            <a:r>
              <a:rPr lang="en-US" sz="2000">
                <a:sym typeface="+mn-ea"/>
              </a:rPr>
              <a:t>Score Distillation Sampling</a:t>
            </a:r>
            <a:endParaRPr lang="en-US" sz="2000" noProof="1"/>
          </a:p>
          <a:p>
            <a:pPr>
              <a:lnSpc>
                <a:spcPct val="150000"/>
              </a:lnSpc>
              <a:buFont typeface="Arial" panose="020B0604020202020204" pitchFamily="34" charset="0"/>
              <a:buChar char="•"/>
            </a:pPr>
            <a:r>
              <a:rPr lang="en-US" sz="2000">
                <a:sym typeface="+mn-ea"/>
              </a:rPr>
              <a:t>Layer-wise Image Vectorization</a:t>
            </a:r>
            <a:endParaRPr lang="en-US" sz="2000" noProof="1"/>
          </a:p>
          <a:p>
            <a:pPr>
              <a:lnSpc>
                <a:spcPct val="150000"/>
              </a:lnSpc>
              <a:buFont typeface="Arial" panose="020B0604020202020204" pitchFamily="34" charset="0"/>
              <a:buChar char="•"/>
            </a:pPr>
            <a:r>
              <a:rPr lang="en-US" sz="2000">
                <a:sym typeface="+mn-ea"/>
              </a:rPr>
              <a:t>DiffVG</a:t>
            </a:r>
            <a:endParaRPr lang="en-US" sz="2000">
              <a:sym typeface="+mn-ea"/>
            </a:endParaRPr>
          </a:p>
        </p:txBody>
      </p:sp>
      <p:pic>
        <p:nvPicPr>
          <p:cNvPr id="5" name="Picture 4"/>
          <p:cNvPicPr>
            <a:picLocks noChangeAspect="1"/>
          </p:cNvPicPr>
          <p:nvPr>
            <p:custDataLst>
              <p:tags r:id="rId1"/>
            </p:custDataLst>
          </p:nvPr>
        </p:nvPicPr>
        <p:blipFill>
          <a:blip r:embed="rId2"/>
          <a:stretch>
            <a:fillRect/>
          </a:stretch>
        </p:blipFill>
        <p:spPr>
          <a:xfrm>
            <a:off x="4932045" y="1563370"/>
            <a:ext cx="1228809" cy="1828800"/>
          </a:xfrm>
          <a:prstGeom prst="rect">
            <a:avLst/>
          </a:prstGeom>
        </p:spPr>
      </p:pic>
      <p:pic>
        <p:nvPicPr>
          <p:cNvPr id="1" name="Picture 0"/>
          <p:cNvPicPr>
            <a:picLocks noChangeAspect="1"/>
          </p:cNvPicPr>
          <p:nvPr>
            <p:custDataLst>
              <p:tags r:id="rId3"/>
            </p:custDataLst>
          </p:nvPr>
        </p:nvPicPr>
        <p:blipFill>
          <a:blip r:embed="rId4"/>
          <a:stretch>
            <a:fillRect/>
          </a:stretch>
        </p:blipFill>
        <p:spPr>
          <a:xfrm>
            <a:off x="7452360" y="1563370"/>
            <a:ext cx="1211649" cy="1828800"/>
          </a:xfrm>
          <a:prstGeom prst="rect">
            <a:avLst/>
          </a:prstGeom>
        </p:spPr>
      </p:pic>
      <p:sp>
        <p:nvSpPr>
          <p:cNvPr id="7" name="Arrow: Right 6"/>
          <p:cNvSpPr/>
          <p:nvPr>
            <p:custDataLst>
              <p:tags r:id="rId5"/>
            </p:custDataLst>
          </p:nvPr>
        </p:nvSpPr>
        <p:spPr>
          <a:xfrm>
            <a:off x="6372225" y="2249805"/>
            <a:ext cx="926465" cy="443230"/>
          </a:xfrm>
          <a:prstGeom prst="rightArrow">
            <a:avLst/>
          </a:prstGeom>
          <a:solidFill>
            <a:schemeClr val="accent2">
              <a:lumMod val="60000"/>
              <a:lumOff val="40000"/>
            </a:schemeClr>
          </a:solidFill>
          <a:ln>
            <a:solidFill>
              <a:schemeClr val="accent2"/>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
        <p:nvSpPr>
          <p:cNvPr id="2" name="TextBox 8"/>
          <p:cNvSpPr txBox="1"/>
          <p:nvPr>
            <p:custDataLst>
              <p:tags r:id="rId6"/>
            </p:custDataLst>
          </p:nvPr>
        </p:nvSpPr>
        <p:spPr>
          <a:xfrm>
            <a:off x="4932045" y="3448685"/>
            <a:ext cx="1379220" cy="521335"/>
          </a:xfrm>
          <a:prstGeom prst="rect">
            <a:avLst/>
          </a:prstGeom>
          <a:noFill/>
        </p:spPr>
        <p:txBody>
          <a:bodyPr wrap="square" rtlCol="0">
            <a:noAutofit/>
          </a:bodyPr>
          <a:p>
            <a:r>
              <a:rPr lang="en-US" dirty="0"/>
              <a:t>Raster image</a:t>
            </a:r>
            <a:endParaRPr lang="en-US" dirty="0"/>
          </a:p>
        </p:txBody>
      </p:sp>
      <p:sp>
        <p:nvSpPr>
          <p:cNvPr id="10" name="TextBox 9"/>
          <p:cNvSpPr txBox="1"/>
          <p:nvPr>
            <p:custDataLst>
              <p:tags r:id="rId7"/>
            </p:custDataLst>
          </p:nvPr>
        </p:nvSpPr>
        <p:spPr>
          <a:xfrm>
            <a:off x="7452360" y="3458210"/>
            <a:ext cx="1319530" cy="511810"/>
          </a:xfrm>
          <a:prstGeom prst="rect">
            <a:avLst/>
          </a:prstGeom>
          <a:noFill/>
        </p:spPr>
        <p:txBody>
          <a:bodyPr wrap="square" rtlCol="0">
            <a:noAutofit/>
          </a:bodyPr>
          <a:p>
            <a:r>
              <a:rPr lang="en-US" dirty="0"/>
              <a:t>Vector image</a:t>
            </a:r>
            <a:endParaRPr lang="en-US" dirty="0"/>
          </a:p>
        </p:txBody>
      </p:sp>
      <p:pic>
        <p:nvPicPr>
          <p:cNvPr id="6" name="Picture 5"/>
          <p:cNvPicPr>
            <a:picLocks noChangeAspect="1"/>
          </p:cNvPicPr>
          <p:nvPr>
            <p:custDataLst>
              <p:tags r:id="rId8"/>
            </p:custDataLst>
          </p:nvPr>
        </p:nvPicPr>
        <p:blipFill rotWithShape="1">
          <a:blip r:embed="rId9"/>
          <a:srcRect r="36644"/>
          <a:stretch>
            <a:fillRect/>
          </a:stretch>
        </p:blipFill>
        <p:spPr>
          <a:xfrm>
            <a:off x="539750" y="2870200"/>
            <a:ext cx="4104005" cy="1677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99" name="Google Shape;99;p18"/>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indent="0">
              <a:lnSpc>
                <a:spcPct val="150000"/>
              </a:lnSpc>
              <a:buNone/>
            </a:pPr>
            <a:r>
              <a:rPr lang="en-US" sz="1800" b="1">
                <a:sym typeface="+mn-ea"/>
              </a:rPr>
              <a:t>Nội dung 3: </a:t>
            </a:r>
            <a:r>
              <a:rPr lang="en-US" sz="1800" dirty="0">
                <a:sym typeface="+mn-ea"/>
              </a:rPr>
              <a:t>Cách điệu kí tự bằng cách điều chỉnh đường cong Bézier qua các điểm kiểm soát</a:t>
            </a:r>
            <a:endParaRPr lang="en-US" sz="1800" dirty="0"/>
          </a:p>
          <a:p>
            <a:pPr>
              <a:lnSpc>
                <a:spcPct val="150000"/>
              </a:lnSpc>
              <a:buFont typeface="Arial" panose="020B0604020202020204" pitchFamily="34" charset="0"/>
              <a:buChar char="•"/>
            </a:pPr>
            <a:r>
              <a:rPr lang="en-US" sz="1800">
                <a:sym typeface="+mn-ea"/>
              </a:rPr>
              <a:t>Cách điệu kí tự với hình ảnh minh họa  </a:t>
            </a:r>
            <a:endParaRPr lang="en-US" sz="1800" noProof="1"/>
          </a:p>
          <a:p>
            <a:pPr>
              <a:lnSpc>
                <a:spcPct val="150000"/>
              </a:lnSpc>
              <a:buFont typeface="Arial" panose="020B0604020202020204" pitchFamily="34" charset="0"/>
              <a:buChar char="•"/>
            </a:pPr>
            <a:r>
              <a:rPr lang="en-US" sz="1800">
                <a:sym typeface="+mn-ea"/>
              </a:rPr>
              <a:t>Duy trì hình dạng và cấu trúc của kí tự </a:t>
            </a:r>
            <a:endParaRPr lang="en-US" sz="1800" noProof="1"/>
          </a:p>
          <a:p>
            <a:pPr>
              <a:lnSpc>
                <a:spcPct val="150000"/>
              </a:lnSpc>
              <a:buFont typeface="Arial" panose="020B0604020202020204" pitchFamily="34" charset="0"/>
              <a:buChar char="•"/>
            </a:pPr>
            <a:r>
              <a:rPr lang="en-US" sz="1800">
                <a:sym typeface="+mn-ea"/>
              </a:rPr>
              <a:t>Điều chỉnh lại khoảng cách giữa các kí tự</a:t>
            </a:r>
            <a:endParaRPr lang="en-US" sz="1800">
              <a:sym typeface="+mn-ea"/>
            </a:endParaRPr>
          </a:p>
        </p:txBody>
      </p:sp>
      <p:pic>
        <p:nvPicPr>
          <p:cNvPr id="3" name="Picture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580380" y="1491615"/>
            <a:ext cx="2853055" cy="2131695"/>
          </a:xfrm>
          <a:prstGeom prst="rect">
            <a:avLst/>
          </a:prstGeom>
          <a:noFill/>
          <a:ln>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4462</Words>
  <Application>WPS Presentation</Application>
  <PresentationFormat/>
  <Paragraphs>100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Roboto</vt:lpstr>
      <vt:lpstr>Microsoft YaHei</vt:lpstr>
      <vt:lpstr>Arial Unicode MS</vt:lpstr>
      <vt:lpstr>Calibri</vt:lpstr>
      <vt:lpstr>Sans Serif</vt:lpstr>
      <vt:lpstr>Microsoft Sans Serif</vt:lpstr>
      <vt:lpstr>Sans Serif Collection</vt:lpstr>
      <vt:lpstr>Material - R01</vt:lpstr>
      <vt:lpstr>GV: PGS.TS. Lê Đình Duy</vt:lpstr>
      <vt:lpstr>Trần Văn B - 16xxx </vt:lpstr>
      <vt:lpstr>Tóm tắt </vt:lpstr>
      <vt:lpstr>Giới thiệu</vt:lpstr>
      <vt:lpstr>Giới thiệu</vt:lpstr>
      <vt:lpstr>Mục tiêu</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dc:creator/>
  <cp:lastModifiedBy>phamt</cp:lastModifiedBy>
  <cp:revision>12</cp:revision>
  <dcterms:created xsi:type="dcterms:W3CDTF">2024-06-29T03:20:57Z</dcterms:created>
  <dcterms:modified xsi:type="dcterms:W3CDTF">2024-06-29T03:42:43Z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195AB06C5318454FA1554A89410849F2_12</vt:lpwstr>
  </property>
  <property fmtid="{D5CDD505-2E9C-101B-9397-08002B2CF9AE}" pid="3" name="KSOProductBuildVer">
    <vt:lpwstr>1033-12.2.0.17119</vt:lpwstr>
  </property>
</Properties>
</file>