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3" r:id="rId3"/>
    <p:sldId id="258" r:id="rId4"/>
    <p:sldId id="264" r:id="rId5"/>
    <p:sldId id="265" r:id="rId6"/>
    <p:sldId id="267" r:id="rId7"/>
    <p:sldId id="268" r:id="rId8"/>
    <p:sldId id="270" r:id="rId9"/>
    <p:sldId id="269" r:id="rId10"/>
    <p:sldId id="260" r:id="rId11"/>
    <p:sldId id="271" r:id="rId12"/>
    <p:sldId id="272" r:id="rId13"/>
    <p:sldId id="273" r:id="rId14"/>
    <p:sldId id="274" r:id="rId15"/>
    <p:sldId id="275" r:id="rId16"/>
    <p:sldId id="276" r:id="rId17"/>
    <p:sldId id="261" r:id="rId18"/>
    <p:sldId id="262" r:id="rId1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F8438-B49A-4A8F-AAEF-C025D4758BED}" type="datetimeFigureOut">
              <a:rPr lang="es-PE" smtClean="0"/>
              <a:t>20/11/2023</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4566B-091E-4A1C-B64C-4219FEBBD5B4}" type="slidenum">
              <a:rPr lang="es-PE" smtClean="0"/>
              <a:t>‹Nº›</a:t>
            </a:fld>
            <a:endParaRPr lang="es-PE"/>
          </a:p>
        </p:txBody>
      </p:sp>
    </p:spTree>
    <p:extLst>
      <p:ext uri="{BB962C8B-B14F-4D97-AF65-F5344CB8AC3E}">
        <p14:creationId xmlns:p14="http://schemas.microsoft.com/office/powerpoint/2010/main" val="312492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8D1D5D2C-770E-445F-BF13-999295AB328A}" type="datetime1">
              <a:rPr lang="es-PE" smtClean="0"/>
              <a:t>20/11/2023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E058DF6-345B-41F0-A0B4-F9D2BFA74983}" type="slidenum">
              <a:rPr lang="es-PE" smtClean="0"/>
              <a:t>‹Nº›</a:t>
            </a:fld>
            <a:endParaRPr lang="es-PE"/>
          </a:p>
        </p:txBody>
      </p:sp>
    </p:spTree>
    <p:extLst>
      <p:ext uri="{BB962C8B-B14F-4D97-AF65-F5344CB8AC3E}">
        <p14:creationId xmlns:p14="http://schemas.microsoft.com/office/powerpoint/2010/main" val="420977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7F6FF148-611A-407D-BDB5-151C4ACF833D}" type="datetime1">
              <a:rPr lang="es-PE" smtClean="0"/>
              <a:t>20/11/2023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E058DF6-345B-41F0-A0B4-F9D2BFA74983}" type="slidenum">
              <a:rPr lang="es-PE" smtClean="0"/>
              <a:t>‹Nº›</a:t>
            </a:fld>
            <a:endParaRPr lang="es-PE"/>
          </a:p>
        </p:txBody>
      </p:sp>
    </p:spTree>
    <p:extLst>
      <p:ext uri="{BB962C8B-B14F-4D97-AF65-F5344CB8AC3E}">
        <p14:creationId xmlns:p14="http://schemas.microsoft.com/office/powerpoint/2010/main" val="344897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BC0A535-1FD2-4837-95F0-D7DBA4E165BA}" type="datetime1">
              <a:rPr lang="es-PE" smtClean="0"/>
              <a:t>20/11/2023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E058DF6-345B-41F0-A0B4-F9D2BFA74983}" type="slidenum">
              <a:rPr lang="es-PE" smtClean="0"/>
              <a:t>‹Nº›</a:t>
            </a:fld>
            <a:endParaRPr lang="es-PE"/>
          </a:p>
        </p:txBody>
      </p:sp>
    </p:spTree>
    <p:extLst>
      <p:ext uri="{BB962C8B-B14F-4D97-AF65-F5344CB8AC3E}">
        <p14:creationId xmlns:p14="http://schemas.microsoft.com/office/powerpoint/2010/main" val="171647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02F73014-7941-4F1D-9377-37E7683BBAA3}" type="datetime1">
              <a:rPr lang="es-PE" smtClean="0"/>
              <a:t>20/11/2023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E058DF6-345B-41F0-A0B4-F9D2BFA74983}" type="slidenum">
              <a:rPr lang="es-PE" smtClean="0"/>
              <a:t>‹Nº›</a:t>
            </a:fld>
            <a:endParaRPr lang="es-PE"/>
          </a:p>
        </p:txBody>
      </p:sp>
    </p:spTree>
    <p:extLst>
      <p:ext uri="{BB962C8B-B14F-4D97-AF65-F5344CB8AC3E}">
        <p14:creationId xmlns:p14="http://schemas.microsoft.com/office/powerpoint/2010/main" val="95094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93587AE4-9A7E-4A42-8972-5E8487A553BB}" type="datetime1">
              <a:rPr lang="es-PE" smtClean="0"/>
              <a:t>20/11/2023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E058DF6-345B-41F0-A0B4-F9D2BFA74983}" type="slidenum">
              <a:rPr lang="es-PE" smtClean="0"/>
              <a:t>‹Nº›</a:t>
            </a:fld>
            <a:endParaRPr lang="es-PE"/>
          </a:p>
        </p:txBody>
      </p:sp>
    </p:spTree>
    <p:extLst>
      <p:ext uri="{BB962C8B-B14F-4D97-AF65-F5344CB8AC3E}">
        <p14:creationId xmlns:p14="http://schemas.microsoft.com/office/powerpoint/2010/main" val="32001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A4CD1469-BDBB-407C-8215-D2A3D2527C00}" type="datetime1">
              <a:rPr lang="es-PE" smtClean="0"/>
              <a:t>20/11/2023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E058DF6-345B-41F0-A0B4-F9D2BFA74983}" type="slidenum">
              <a:rPr lang="es-PE" smtClean="0"/>
              <a:t>‹Nº›</a:t>
            </a:fld>
            <a:endParaRPr lang="es-PE"/>
          </a:p>
        </p:txBody>
      </p:sp>
    </p:spTree>
    <p:extLst>
      <p:ext uri="{BB962C8B-B14F-4D97-AF65-F5344CB8AC3E}">
        <p14:creationId xmlns:p14="http://schemas.microsoft.com/office/powerpoint/2010/main" val="3861918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D4FFA9E8-0878-42A4-B306-2D379BCA9C9F}" type="datetime1">
              <a:rPr lang="es-PE" smtClean="0"/>
              <a:t>20/11/2023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BE058DF6-345B-41F0-A0B4-F9D2BFA74983}" type="slidenum">
              <a:rPr lang="es-PE" smtClean="0"/>
              <a:t>‹Nº›</a:t>
            </a:fld>
            <a:endParaRPr lang="es-PE"/>
          </a:p>
        </p:txBody>
      </p:sp>
    </p:spTree>
    <p:extLst>
      <p:ext uri="{BB962C8B-B14F-4D97-AF65-F5344CB8AC3E}">
        <p14:creationId xmlns:p14="http://schemas.microsoft.com/office/powerpoint/2010/main" val="91728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6C3C5A11-3ED4-4D72-88E4-B2126272D7B5}" type="datetime1">
              <a:rPr lang="es-PE" smtClean="0"/>
              <a:t>20/11/2023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BE058DF6-345B-41F0-A0B4-F9D2BFA74983}" type="slidenum">
              <a:rPr lang="es-PE" smtClean="0"/>
              <a:t>‹Nº›</a:t>
            </a:fld>
            <a:endParaRPr lang="es-PE"/>
          </a:p>
        </p:txBody>
      </p:sp>
    </p:spTree>
    <p:extLst>
      <p:ext uri="{BB962C8B-B14F-4D97-AF65-F5344CB8AC3E}">
        <p14:creationId xmlns:p14="http://schemas.microsoft.com/office/powerpoint/2010/main" val="4250501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4A37858-470D-45D8-A080-DFBE62B7411B}" type="datetime1">
              <a:rPr lang="es-PE" smtClean="0"/>
              <a:t>20/11/2023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BE058DF6-345B-41F0-A0B4-F9D2BFA74983}" type="slidenum">
              <a:rPr lang="es-PE" smtClean="0"/>
              <a:t>‹Nº›</a:t>
            </a:fld>
            <a:endParaRPr lang="es-PE"/>
          </a:p>
        </p:txBody>
      </p:sp>
    </p:spTree>
    <p:extLst>
      <p:ext uri="{BB962C8B-B14F-4D97-AF65-F5344CB8AC3E}">
        <p14:creationId xmlns:p14="http://schemas.microsoft.com/office/powerpoint/2010/main" val="169543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70042F1-AC05-4066-BCA9-0C49948DF7E1}" type="datetime1">
              <a:rPr lang="es-PE" smtClean="0"/>
              <a:t>20/11/2023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E058DF6-345B-41F0-A0B4-F9D2BFA74983}" type="slidenum">
              <a:rPr lang="es-PE" smtClean="0"/>
              <a:t>‹Nº›</a:t>
            </a:fld>
            <a:endParaRPr lang="es-PE"/>
          </a:p>
        </p:txBody>
      </p:sp>
    </p:spTree>
    <p:extLst>
      <p:ext uri="{BB962C8B-B14F-4D97-AF65-F5344CB8AC3E}">
        <p14:creationId xmlns:p14="http://schemas.microsoft.com/office/powerpoint/2010/main" val="295572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5BDBC732-CE83-493F-A0D5-51B5A3FDD3B6}" type="datetime1">
              <a:rPr lang="es-PE" smtClean="0"/>
              <a:t>20/11/2023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E058DF6-345B-41F0-A0B4-F9D2BFA74983}" type="slidenum">
              <a:rPr lang="es-PE" smtClean="0"/>
              <a:t>‹Nº›</a:t>
            </a:fld>
            <a:endParaRPr lang="es-PE"/>
          </a:p>
        </p:txBody>
      </p:sp>
    </p:spTree>
    <p:extLst>
      <p:ext uri="{BB962C8B-B14F-4D97-AF65-F5344CB8AC3E}">
        <p14:creationId xmlns:p14="http://schemas.microsoft.com/office/powerpoint/2010/main" val="21031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9F77A-7DC3-4182-89BC-7F45E9C846FA}" type="datetime1">
              <a:rPr lang="es-PE" smtClean="0"/>
              <a:t>20/11/2023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58DF6-345B-41F0-A0B4-F9D2BFA74983}" type="slidenum">
              <a:rPr lang="es-PE" smtClean="0"/>
              <a:t>‹Nº›</a:t>
            </a:fld>
            <a:endParaRPr lang="es-PE"/>
          </a:p>
        </p:txBody>
      </p:sp>
    </p:spTree>
    <p:extLst>
      <p:ext uri="{BB962C8B-B14F-4D97-AF65-F5344CB8AC3E}">
        <p14:creationId xmlns:p14="http://schemas.microsoft.com/office/powerpoint/2010/main" val="3241074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igmaaldrich.com/PE/es/product/aldrich/1952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Cinética de adsorción</a:t>
            </a:r>
            <a:endParaRPr lang="es-PE" dirty="0"/>
          </a:p>
        </p:txBody>
      </p:sp>
      <p:sp>
        <p:nvSpPr>
          <p:cNvPr id="3" name="Subtítulo 2"/>
          <p:cNvSpPr>
            <a:spLocks noGrp="1"/>
          </p:cNvSpPr>
          <p:nvPr>
            <p:ph type="subTitle" idx="1"/>
          </p:nvPr>
        </p:nvSpPr>
        <p:spPr/>
        <p:txBody>
          <a:bodyPr/>
          <a:lstStyle/>
          <a:p>
            <a:r>
              <a:rPr lang="es-ES" dirty="0" smtClean="0"/>
              <a:t>En solución, </a:t>
            </a:r>
            <a:r>
              <a:rPr lang="es-ES" dirty="0" smtClean="0"/>
              <a:t>con carbón </a:t>
            </a:r>
            <a:r>
              <a:rPr lang="es-ES" dirty="0" smtClean="0"/>
              <a:t>activado y tinte </a:t>
            </a:r>
            <a:r>
              <a:rPr lang="es-ES" i="1" dirty="0" err="1" smtClean="0"/>
              <a:t>Mordant</a:t>
            </a:r>
            <a:r>
              <a:rPr lang="es-ES" i="1" dirty="0" smtClean="0"/>
              <a:t> Blue-9</a:t>
            </a:r>
          </a:p>
          <a:p>
            <a:endParaRPr lang="es-ES" dirty="0"/>
          </a:p>
          <a:p>
            <a:r>
              <a:rPr lang="es-ES" dirty="0" smtClean="0"/>
              <a:t>Mateo Ballesteros</a:t>
            </a:r>
          </a:p>
        </p:txBody>
      </p:sp>
      <p:sp>
        <p:nvSpPr>
          <p:cNvPr id="4" name="Marcador de número de diapositiva 3"/>
          <p:cNvSpPr>
            <a:spLocks noGrp="1"/>
          </p:cNvSpPr>
          <p:nvPr>
            <p:ph type="sldNum" sz="quarter" idx="12"/>
          </p:nvPr>
        </p:nvSpPr>
        <p:spPr/>
        <p:txBody>
          <a:bodyPr/>
          <a:lstStyle/>
          <a:p>
            <a:fld id="{BE058DF6-345B-41F0-A0B4-F9D2BFA74983}" type="slidenum">
              <a:rPr lang="es-PE" smtClean="0"/>
              <a:t>1</a:t>
            </a:fld>
            <a:endParaRPr lang="es-PE"/>
          </a:p>
        </p:txBody>
      </p:sp>
    </p:spTree>
    <p:extLst>
      <p:ext uri="{BB962C8B-B14F-4D97-AF65-F5344CB8AC3E}">
        <p14:creationId xmlns:p14="http://schemas.microsoft.com/office/powerpoint/2010/main" val="3439440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a:t>
            </a:r>
            <a:endParaRPr lang="es-PE"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838200" y="1825625"/>
                <a:ext cx="6082530" cy="4351338"/>
              </a:xfrm>
            </p:spPr>
            <p:txBody>
              <a:bodyPr/>
              <a:lstStyle/>
              <a:p>
                <a:pPr marL="0" indent="0">
                  <a:buNone/>
                </a:pPr>
                <a:r>
                  <a:rPr lang="es-ES" dirty="0" smtClean="0"/>
                  <a:t>Curva de calibración</a:t>
                </a:r>
                <a:endParaRPr lang="es-ES" dirty="0" smtClean="0"/>
              </a:p>
              <a:p>
                <a:pPr>
                  <a:buFontTx/>
                  <a:buChar char="-"/>
                </a:pPr>
                <a:r>
                  <a:rPr lang="es-ES" dirty="0" smtClean="0"/>
                  <a:t>El ajuste resultó bastante bueno   (</a:t>
                </a:r>
                <a14:m>
                  <m:oMath xmlns:m="http://schemas.openxmlformats.org/officeDocument/2006/math">
                    <m:sSup>
                      <m:sSupPr>
                        <m:ctrlPr>
                          <a:rPr lang="es-ES" i="1" dirty="0" smtClean="0">
                            <a:latin typeface="Cambria Math" panose="02040503050406030204" pitchFamily="18" charset="0"/>
                          </a:rPr>
                        </m:ctrlPr>
                      </m:sSupPr>
                      <m:e>
                        <m:r>
                          <a:rPr lang="es-ES" i="1" dirty="0">
                            <a:latin typeface="Cambria Math" panose="02040503050406030204" pitchFamily="18" charset="0"/>
                          </a:rPr>
                          <m:t>𝑅</m:t>
                        </m:r>
                      </m:e>
                      <m:sup>
                        <m:r>
                          <a:rPr lang="es-ES" b="0" i="1" dirty="0" smtClean="0">
                            <a:latin typeface="Cambria Math" panose="02040503050406030204" pitchFamily="18" charset="0"/>
                          </a:rPr>
                          <m:t>2</m:t>
                        </m:r>
                      </m:sup>
                    </m:sSup>
                    <m:r>
                      <a:rPr lang="es-ES" b="0" i="1" dirty="0" smtClean="0">
                        <a:latin typeface="Cambria Math" panose="02040503050406030204" pitchFamily="18" charset="0"/>
                      </a:rPr>
                      <m:t>=0.995</m:t>
                    </m:r>
                  </m:oMath>
                </a14:m>
                <a:r>
                  <a:rPr lang="es-ES" dirty="0" smtClean="0"/>
                  <a:t>), por lo que resultó correcto emplearlo para calcular las concentraciones en el experimento.</a:t>
                </a:r>
                <a:endParaRPr lang="es-E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838200" y="1825625"/>
                <a:ext cx="6082530" cy="4351338"/>
              </a:xfrm>
              <a:blipFill>
                <a:blip r:embed="rId2"/>
                <a:stretch>
                  <a:fillRect l="-2106" t="-2241"/>
                </a:stretch>
              </a:blipFill>
            </p:spPr>
            <p:txBody>
              <a:bodyPr/>
              <a:lstStyle/>
              <a:p>
                <a:r>
                  <a:rPr lang="es-PE">
                    <a:noFill/>
                  </a:rPr>
                  <a:t> </a:t>
                </a:r>
              </a:p>
            </p:txBody>
          </p:sp>
        </mc:Fallback>
      </mc:AlternateContent>
      <p:sp>
        <p:nvSpPr>
          <p:cNvPr id="4" name="Marcador de número de diapositiva 3"/>
          <p:cNvSpPr>
            <a:spLocks noGrp="1"/>
          </p:cNvSpPr>
          <p:nvPr>
            <p:ph type="sldNum" sz="quarter" idx="12"/>
          </p:nvPr>
        </p:nvSpPr>
        <p:spPr/>
        <p:txBody>
          <a:bodyPr/>
          <a:lstStyle/>
          <a:p>
            <a:fld id="{BE058DF6-345B-41F0-A0B4-F9D2BFA74983}" type="slidenum">
              <a:rPr lang="es-PE" smtClean="0"/>
              <a:t>10</a:t>
            </a:fld>
            <a:endParaRPr lang="es-PE"/>
          </a:p>
        </p:txBody>
      </p:sp>
      <p:pic>
        <p:nvPicPr>
          <p:cNvPr id="6" name="Imagen 5"/>
          <p:cNvPicPr>
            <a:picLocks noChangeAspect="1"/>
          </p:cNvPicPr>
          <p:nvPr/>
        </p:nvPicPr>
        <p:blipFill>
          <a:blip r:embed="rId3"/>
          <a:stretch>
            <a:fillRect/>
          </a:stretch>
        </p:blipFill>
        <p:spPr>
          <a:xfrm>
            <a:off x="6920730" y="2283698"/>
            <a:ext cx="4701947" cy="2865368"/>
          </a:xfrm>
          <a:prstGeom prst="rect">
            <a:avLst/>
          </a:prstGeom>
        </p:spPr>
      </p:pic>
      <p:sp>
        <p:nvSpPr>
          <p:cNvPr id="7" name="CuadroTexto 6"/>
          <p:cNvSpPr txBox="1"/>
          <p:nvPr/>
        </p:nvSpPr>
        <p:spPr>
          <a:xfrm>
            <a:off x="7329351" y="5060210"/>
            <a:ext cx="4127863" cy="461665"/>
          </a:xfrm>
          <a:prstGeom prst="rect">
            <a:avLst/>
          </a:prstGeom>
          <a:noFill/>
        </p:spPr>
        <p:txBody>
          <a:bodyPr wrap="square" rtlCol="0">
            <a:spAutoFit/>
          </a:bodyPr>
          <a:lstStyle/>
          <a:p>
            <a:r>
              <a:rPr lang="es-ES" sz="1200" dirty="0" smtClean="0"/>
              <a:t>Gráfico de concentración vs absorbancia a 425 </a:t>
            </a:r>
            <a:r>
              <a:rPr lang="es-ES" sz="1200" dirty="0" err="1" smtClean="0"/>
              <a:t>nm</a:t>
            </a:r>
            <a:r>
              <a:rPr lang="es-ES" sz="1200" dirty="0" smtClean="0"/>
              <a:t> para los datos experimentales</a:t>
            </a:r>
            <a:endParaRPr lang="es-PE" sz="1200" dirty="0"/>
          </a:p>
        </p:txBody>
      </p:sp>
    </p:spTree>
    <p:extLst>
      <p:ext uri="{BB962C8B-B14F-4D97-AF65-F5344CB8AC3E}">
        <p14:creationId xmlns:p14="http://schemas.microsoft.com/office/powerpoint/2010/main" val="1025834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a:t>
            </a:r>
            <a:endParaRPr lang="es-PE" dirty="0"/>
          </a:p>
        </p:txBody>
      </p:sp>
      <p:sp>
        <p:nvSpPr>
          <p:cNvPr id="3" name="Marcador de contenido 2"/>
          <p:cNvSpPr>
            <a:spLocks noGrp="1"/>
          </p:cNvSpPr>
          <p:nvPr>
            <p:ph idx="1"/>
          </p:nvPr>
        </p:nvSpPr>
        <p:spPr>
          <a:xfrm>
            <a:off x="838200" y="1825625"/>
            <a:ext cx="6082530" cy="4351338"/>
          </a:xfrm>
        </p:spPr>
        <p:txBody>
          <a:bodyPr>
            <a:normAutofit/>
          </a:bodyPr>
          <a:lstStyle/>
          <a:p>
            <a:pPr marL="0" indent="0">
              <a:buNone/>
            </a:pPr>
            <a:r>
              <a:rPr lang="es-ES" sz="2400" dirty="0" smtClean="0"/>
              <a:t>Isoterma de adsorción, </a:t>
            </a:r>
            <a:r>
              <a:rPr lang="es-ES" sz="2400" dirty="0" err="1" smtClean="0"/>
              <a:t>qt</a:t>
            </a:r>
            <a:r>
              <a:rPr lang="es-ES" sz="2400" dirty="0" smtClean="0"/>
              <a:t> vs t</a:t>
            </a:r>
            <a:endParaRPr lang="es-ES" sz="2400" dirty="0" smtClean="0"/>
          </a:p>
          <a:p>
            <a:pPr>
              <a:buFontTx/>
              <a:buChar char="-"/>
            </a:pPr>
            <a:r>
              <a:rPr lang="es-ES" sz="2400" dirty="0" smtClean="0"/>
              <a:t>En primer lugar, se graficó </a:t>
            </a:r>
            <a:r>
              <a:rPr lang="es-ES" sz="2400" dirty="0" err="1" smtClean="0"/>
              <a:t>qt</a:t>
            </a:r>
            <a:r>
              <a:rPr lang="es-ES" sz="2400" dirty="0" smtClean="0"/>
              <a:t> vs t.</a:t>
            </a:r>
          </a:p>
          <a:p>
            <a:pPr>
              <a:buFontTx/>
              <a:buChar char="-"/>
            </a:pPr>
            <a:r>
              <a:rPr lang="es-ES" sz="2400" dirty="0" smtClean="0"/>
              <a:t> Se observó que los valores de </a:t>
            </a:r>
            <a:r>
              <a:rPr lang="es-ES" sz="2400" dirty="0" err="1" smtClean="0"/>
              <a:t>qt</a:t>
            </a:r>
            <a:r>
              <a:rPr lang="es-ES" sz="2400" dirty="0" smtClean="0"/>
              <a:t> a 45 y 160 se alujaban de la tendencia esperada, así que se decidió despreciarlos. </a:t>
            </a:r>
          </a:p>
          <a:p>
            <a:pPr>
              <a:buFontTx/>
              <a:buChar char="-"/>
            </a:pPr>
            <a:r>
              <a:rPr lang="es-ES" sz="2400" dirty="0" smtClean="0"/>
              <a:t>Se determinó que el tiempo de equilibrio era  a partir del minuto 100 y que el valor de </a:t>
            </a:r>
            <a:r>
              <a:rPr lang="es-ES" sz="2400" dirty="0" err="1" smtClean="0"/>
              <a:t>qe</a:t>
            </a:r>
            <a:r>
              <a:rPr lang="es-ES" sz="2400" dirty="0" smtClean="0"/>
              <a:t> era de 0.055 (mg/mg). </a:t>
            </a:r>
            <a:endParaRPr lang="es-ES" sz="2400" dirty="0"/>
          </a:p>
        </p:txBody>
      </p:sp>
      <p:sp>
        <p:nvSpPr>
          <p:cNvPr id="4" name="Marcador de número de diapositiva 3"/>
          <p:cNvSpPr>
            <a:spLocks noGrp="1"/>
          </p:cNvSpPr>
          <p:nvPr>
            <p:ph type="sldNum" sz="quarter" idx="12"/>
          </p:nvPr>
        </p:nvSpPr>
        <p:spPr/>
        <p:txBody>
          <a:bodyPr/>
          <a:lstStyle/>
          <a:p>
            <a:fld id="{BE058DF6-345B-41F0-A0B4-F9D2BFA74983}" type="slidenum">
              <a:rPr lang="es-PE" smtClean="0"/>
              <a:t>11</a:t>
            </a:fld>
            <a:endParaRPr lang="es-PE"/>
          </a:p>
        </p:txBody>
      </p:sp>
      <p:pic>
        <p:nvPicPr>
          <p:cNvPr id="5" name="Imagen 4"/>
          <p:cNvPicPr>
            <a:picLocks noChangeAspect="1"/>
          </p:cNvPicPr>
          <p:nvPr/>
        </p:nvPicPr>
        <p:blipFill>
          <a:blip r:embed="rId2"/>
          <a:stretch>
            <a:fillRect/>
          </a:stretch>
        </p:blipFill>
        <p:spPr>
          <a:xfrm>
            <a:off x="7356385" y="2277283"/>
            <a:ext cx="4115157" cy="2301439"/>
          </a:xfrm>
          <a:prstGeom prst="rect">
            <a:avLst/>
          </a:prstGeom>
        </p:spPr>
      </p:pic>
      <p:sp>
        <p:nvSpPr>
          <p:cNvPr id="7" name="CuadroTexto 6"/>
          <p:cNvSpPr txBox="1"/>
          <p:nvPr/>
        </p:nvSpPr>
        <p:spPr>
          <a:xfrm>
            <a:off x="8064137" y="4578722"/>
            <a:ext cx="4127863" cy="276999"/>
          </a:xfrm>
          <a:prstGeom prst="rect">
            <a:avLst/>
          </a:prstGeom>
          <a:noFill/>
        </p:spPr>
        <p:txBody>
          <a:bodyPr wrap="square" rtlCol="0">
            <a:spAutoFit/>
          </a:bodyPr>
          <a:lstStyle/>
          <a:p>
            <a:r>
              <a:rPr lang="es-ES" sz="1200" dirty="0" smtClean="0"/>
              <a:t>Gráfico de </a:t>
            </a:r>
            <a:r>
              <a:rPr lang="es-ES" sz="1200" dirty="0" err="1" smtClean="0"/>
              <a:t>qt</a:t>
            </a:r>
            <a:r>
              <a:rPr lang="es-ES" sz="1200" dirty="0" smtClean="0"/>
              <a:t> vs t para distintos tiempos, a </a:t>
            </a:r>
            <a:r>
              <a:rPr lang="es-ES" sz="1200" dirty="0"/>
              <a:t>35</a:t>
            </a:r>
            <a:r>
              <a:rPr lang="es-PE" sz="1200" b="1" dirty="0">
                <a:latin typeface="Calibri" panose="020F0502020204030204" pitchFamily="34" charset="0"/>
                <a:cs typeface="Calibri" panose="020F0502020204030204" pitchFamily="34" charset="0"/>
              </a:rPr>
              <a:t> ᵒ</a:t>
            </a:r>
            <a:r>
              <a:rPr lang="es-ES" sz="1200" dirty="0"/>
              <a:t>C</a:t>
            </a:r>
            <a:r>
              <a:rPr lang="es-ES" sz="1200" dirty="0" smtClean="0"/>
              <a:t> </a:t>
            </a:r>
            <a:endParaRPr lang="es-PE" sz="1200" dirty="0"/>
          </a:p>
        </p:txBody>
      </p:sp>
    </p:spTree>
    <p:extLst>
      <p:ext uri="{BB962C8B-B14F-4D97-AF65-F5344CB8AC3E}">
        <p14:creationId xmlns:p14="http://schemas.microsoft.com/office/powerpoint/2010/main" val="1192023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a:t>
            </a:r>
            <a:endParaRPr lang="es-PE" dirty="0"/>
          </a:p>
        </p:txBody>
      </p:sp>
      <p:sp>
        <p:nvSpPr>
          <p:cNvPr id="3" name="Marcador de contenido 2"/>
          <p:cNvSpPr>
            <a:spLocks noGrp="1"/>
          </p:cNvSpPr>
          <p:nvPr>
            <p:ph idx="1"/>
          </p:nvPr>
        </p:nvSpPr>
        <p:spPr>
          <a:xfrm>
            <a:off x="838200" y="1825625"/>
            <a:ext cx="6082530" cy="4351338"/>
          </a:xfrm>
        </p:spPr>
        <p:txBody>
          <a:bodyPr>
            <a:normAutofit/>
          </a:bodyPr>
          <a:lstStyle/>
          <a:p>
            <a:pPr marL="0" indent="0">
              <a:buNone/>
            </a:pPr>
            <a:r>
              <a:rPr lang="es-ES" sz="2400" dirty="0" smtClean="0"/>
              <a:t>Isoterma de adsorción, ajustes</a:t>
            </a:r>
          </a:p>
          <a:p>
            <a:pPr>
              <a:buFontTx/>
              <a:buChar char="-"/>
            </a:pPr>
            <a:r>
              <a:rPr lang="es-ES" sz="2400" dirty="0" smtClean="0"/>
              <a:t>A partir del valor de </a:t>
            </a:r>
            <a:r>
              <a:rPr lang="es-ES" sz="2400" dirty="0" err="1" smtClean="0"/>
              <a:t>qe</a:t>
            </a:r>
            <a:r>
              <a:rPr lang="es-ES" sz="2400" dirty="0" smtClean="0"/>
              <a:t> determinado previamente, se pudo determinar ce, con lo que se pudieron graficar los ajustes de los modelos de </a:t>
            </a:r>
            <a:r>
              <a:rPr lang="es-ES" sz="2400" dirty="0" err="1" smtClean="0"/>
              <a:t>Freundlich</a:t>
            </a:r>
            <a:r>
              <a:rPr lang="es-ES" sz="2400" dirty="0" smtClean="0"/>
              <a:t> y </a:t>
            </a:r>
            <a:r>
              <a:rPr lang="es-ES" sz="2400" dirty="0" err="1" smtClean="0"/>
              <a:t>Langmuir</a:t>
            </a:r>
            <a:r>
              <a:rPr lang="es-ES" sz="2400" dirty="0" smtClean="0"/>
              <a:t>.</a:t>
            </a:r>
          </a:p>
          <a:p>
            <a:pPr>
              <a:buFontTx/>
              <a:buChar char="-"/>
            </a:pPr>
            <a:r>
              <a:rPr lang="es-ES" sz="2400" dirty="0" smtClean="0"/>
              <a:t>Si bien ningún ajuste fue realmente bueno, el que mejor se asemejaba a una recta era el de </a:t>
            </a:r>
            <a:r>
              <a:rPr lang="es-ES" sz="2400" dirty="0" err="1" smtClean="0"/>
              <a:t>Langmuir</a:t>
            </a:r>
            <a:r>
              <a:rPr lang="es-ES" sz="2400" dirty="0" smtClean="0"/>
              <a:t>. </a:t>
            </a:r>
          </a:p>
          <a:p>
            <a:pPr>
              <a:buFontTx/>
              <a:buChar char="-"/>
            </a:pPr>
            <a:r>
              <a:rPr lang="es-ES" sz="2400" dirty="0" smtClean="0"/>
              <a:t>A partir de los datos del ajuste, se determinó que la capacidad de adsorción máxima del sistema (</a:t>
            </a:r>
            <a:r>
              <a:rPr lang="es-ES" sz="2400" dirty="0" err="1" smtClean="0"/>
              <a:t>qm</a:t>
            </a:r>
            <a:r>
              <a:rPr lang="es-ES" sz="2400" dirty="0" smtClean="0"/>
              <a:t>) era de 0.049 (mg/mg).</a:t>
            </a:r>
          </a:p>
        </p:txBody>
      </p:sp>
      <p:sp>
        <p:nvSpPr>
          <p:cNvPr id="4" name="Marcador de número de diapositiva 3"/>
          <p:cNvSpPr>
            <a:spLocks noGrp="1"/>
          </p:cNvSpPr>
          <p:nvPr>
            <p:ph type="sldNum" sz="quarter" idx="12"/>
          </p:nvPr>
        </p:nvSpPr>
        <p:spPr/>
        <p:txBody>
          <a:bodyPr/>
          <a:lstStyle/>
          <a:p>
            <a:fld id="{BE058DF6-345B-41F0-A0B4-F9D2BFA74983}" type="slidenum">
              <a:rPr lang="es-PE" smtClean="0"/>
              <a:t>12</a:t>
            </a:fld>
            <a:endParaRPr lang="es-PE" dirty="0"/>
          </a:p>
        </p:txBody>
      </p:sp>
      <p:pic>
        <p:nvPicPr>
          <p:cNvPr id="6" name="Imagen 5"/>
          <p:cNvPicPr>
            <a:picLocks noChangeAspect="1"/>
          </p:cNvPicPr>
          <p:nvPr/>
        </p:nvPicPr>
        <p:blipFill>
          <a:blip r:embed="rId2"/>
          <a:stretch>
            <a:fillRect/>
          </a:stretch>
        </p:blipFill>
        <p:spPr>
          <a:xfrm>
            <a:off x="7418981" y="702821"/>
            <a:ext cx="4077053" cy="2766300"/>
          </a:xfrm>
          <a:prstGeom prst="rect">
            <a:avLst/>
          </a:prstGeom>
        </p:spPr>
      </p:pic>
      <p:pic>
        <p:nvPicPr>
          <p:cNvPr id="7" name="Imagen 6"/>
          <p:cNvPicPr>
            <a:picLocks noChangeAspect="1"/>
          </p:cNvPicPr>
          <p:nvPr/>
        </p:nvPicPr>
        <p:blipFill>
          <a:blip r:embed="rId3"/>
          <a:stretch>
            <a:fillRect/>
          </a:stretch>
        </p:blipFill>
        <p:spPr>
          <a:xfrm>
            <a:off x="7418981" y="3288151"/>
            <a:ext cx="4084674" cy="2743438"/>
          </a:xfrm>
          <a:prstGeom prst="rect">
            <a:avLst/>
          </a:prstGeom>
        </p:spPr>
      </p:pic>
      <p:sp>
        <p:nvSpPr>
          <p:cNvPr id="8" name="CuadroTexto 7"/>
          <p:cNvSpPr txBox="1"/>
          <p:nvPr/>
        </p:nvSpPr>
        <p:spPr>
          <a:xfrm>
            <a:off x="7648302" y="5899964"/>
            <a:ext cx="4127863" cy="276999"/>
          </a:xfrm>
          <a:prstGeom prst="rect">
            <a:avLst/>
          </a:prstGeom>
          <a:noFill/>
        </p:spPr>
        <p:txBody>
          <a:bodyPr wrap="square" rtlCol="0">
            <a:spAutoFit/>
          </a:bodyPr>
          <a:lstStyle/>
          <a:p>
            <a:r>
              <a:rPr lang="es-ES" sz="1200" dirty="0" smtClean="0"/>
              <a:t>Isotermas de </a:t>
            </a:r>
            <a:r>
              <a:rPr lang="es-ES" sz="1200" dirty="0" err="1" smtClean="0"/>
              <a:t>Freundlich</a:t>
            </a:r>
            <a:r>
              <a:rPr lang="es-ES" sz="1200" dirty="0" smtClean="0"/>
              <a:t> y </a:t>
            </a:r>
            <a:r>
              <a:rPr lang="es-ES" sz="1200" dirty="0" err="1" smtClean="0"/>
              <a:t>Langmuir</a:t>
            </a:r>
            <a:r>
              <a:rPr lang="es-ES" sz="1200" dirty="0" smtClean="0"/>
              <a:t> para el sistema estudiado</a:t>
            </a:r>
            <a:endParaRPr lang="es-PE" sz="1200" dirty="0"/>
          </a:p>
        </p:txBody>
      </p:sp>
    </p:spTree>
    <p:extLst>
      <p:ext uri="{BB962C8B-B14F-4D97-AF65-F5344CB8AC3E}">
        <p14:creationId xmlns:p14="http://schemas.microsoft.com/office/powerpoint/2010/main" val="840061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Resultados</a:t>
            </a:r>
            <a:endParaRPr lang="es-PE"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838200" y="1825625"/>
                <a:ext cx="6082530" cy="4351338"/>
              </a:xfrm>
            </p:spPr>
            <p:txBody>
              <a:bodyPr>
                <a:normAutofit lnSpcReduction="10000"/>
              </a:bodyPr>
              <a:lstStyle/>
              <a:p>
                <a:pPr marL="0" indent="0">
                  <a:buNone/>
                </a:pPr>
                <a:r>
                  <a:rPr lang="es-ES" sz="2400" dirty="0" smtClean="0"/>
                  <a:t>Isoterma de adsorción, orden de la cinética</a:t>
                </a:r>
              </a:p>
              <a:p>
                <a:pPr>
                  <a:buFontTx/>
                  <a:buChar char="-"/>
                </a:pPr>
                <a:r>
                  <a:rPr lang="es-ES" sz="2400" dirty="0" smtClean="0"/>
                  <a:t>A partir del valor de </a:t>
                </a:r>
                <a:r>
                  <a:rPr lang="es-ES" sz="2400" dirty="0" err="1" smtClean="0"/>
                  <a:t>qe</a:t>
                </a:r>
                <a:r>
                  <a:rPr lang="es-ES" sz="2400" dirty="0" smtClean="0"/>
                  <a:t>, se graficaron los ajustes que describían a las cinéticas de primer y segundo orden.</a:t>
                </a:r>
              </a:p>
              <a:p>
                <a:pPr>
                  <a:buFontTx/>
                  <a:buChar char="-"/>
                </a:pPr>
                <a:r>
                  <a:rPr lang="es-ES" sz="2400" dirty="0" smtClean="0"/>
                  <a:t>Si bien los dos ajuste resultaron ser bueno, el de </a:t>
                </a:r>
                <a:r>
                  <a:rPr lang="es-ES" sz="2400" dirty="0" err="1" smtClean="0"/>
                  <a:t>pseudo</a:t>
                </a:r>
                <a:r>
                  <a:rPr lang="es-ES" sz="2400" dirty="0" smtClean="0"/>
                  <a:t> segundo orden presentaba un R cuadrado más cercano a la unidad, por lo que se decidió que la cinética de este sistema se ajustaba mejor este modelo</a:t>
                </a:r>
              </a:p>
              <a:p>
                <a:pPr>
                  <a:buFontTx/>
                  <a:buChar char="-"/>
                </a:pPr>
                <a:r>
                  <a:rPr lang="es-ES" sz="2400" dirty="0" smtClean="0"/>
                  <a:t>A partir del ajuste del modelo de segundo orden, se determinó que la constante de velocidad del sistema era de                       </a:t>
                </a:r>
                <a14:m>
                  <m:oMath xmlns:m="http://schemas.openxmlformats.org/officeDocument/2006/math">
                    <m:r>
                      <a:rPr lang="es-ES" sz="2400" b="0" i="0" smtClean="0">
                        <a:latin typeface="Cambria Math" panose="02040503050406030204" pitchFamily="18" charset="0"/>
                      </a:rPr>
                      <m:t> </m:t>
                    </m:r>
                    <m:r>
                      <a:rPr lang="es-ES" sz="2400" b="0" i="1" smtClean="0">
                        <a:latin typeface="Cambria Math" panose="02040503050406030204" pitchFamily="18" charset="0"/>
                      </a:rPr>
                      <m:t>3.3∗</m:t>
                    </m:r>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10</m:t>
                        </m:r>
                      </m:e>
                      <m:sup>
                        <m:r>
                          <a:rPr lang="es-ES" sz="2400" b="0" i="1" smtClean="0">
                            <a:latin typeface="Cambria Math" panose="02040503050406030204" pitchFamily="18" charset="0"/>
                          </a:rPr>
                          <m:t>−3</m:t>
                        </m:r>
                      </m:sup>
                    </m:sSup>
                    <m:r>
                      <a:rPr lang="es-ES" sz="2400" b="0" i="1" smtClean="0">
                        <a:latin typeface="Cambria Math" panose="02040503050406030204" pitchFamily="18" charset="0"/>
                      </a:rPr>
                      <m:t> </m:t>
                    </m:r>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𝑚𝑖𝑛</m:t>
                        </m:r>
                      </m:e>
                      <m:sup>
                        <m:r>
                          <a:rPr lang="es-ES" sz="2400" b="0" i="1" smtClean="0">
                            <a:latin typeface="Cambria Math" panose="02040503050406030204" pitchFamily="18" charset="0"/>
                          </a:rPr>
                          <m:t>−1</m:t>
                        </m:r>
                      </m:sup>
                    </m:sSup>
                  </m:oMath>
                </a14:m>
                <a:r>
                  <a:rPr lang="es-ES" sz="2400" dirty="0" smtClean="0"/>
                  <a:t> </a:t>
                </a:r>
                <a:endParaRPr lang="es-ES" sz="2400"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838200" y="1825625"/>
                <a:ext cx="6082530" cy="4351338"/>
              </a:xfrm>
              <a:blipFill>
                <a:blip r:embed="rId2"/>
                <a:stretch>
                  <a:fillRect l="-1605" t="-2661" r="-1906"/>
                </a:stretch>
              </a:blipFill>
            </p:spPr>
            <p:txBody>
              <a:bodyPr/>
              <a:lstStyle/>
              <a:p>
                <a:r>
                  <a:rPr lang="es-PE">
                    <a:noFill/>
                  </a:rPr>
                  <a:t> </a:t>
                </a:r>
              </a:p>
            </p:txBody>
          </p:sp>
        </mc:Fallback>
      </mc:AlternateContent>
      <p:sp>
        <p:nvSpPr>
          <p:cNvPr id="4" name="Marcador de número de diapositiva 3"/>
          <p:cNvSpPr>
            <a:spLocks noGrp="1"/>
          </p:cNvSpPr>
          <p:nvPr>
            <p:ph type="sldNum" sz="quarter" idx="12"/>
          </p:nvPr>
        </p:nvSpPr>
        <p:spPr/>
        <p:txBody>
          <a:bodyPr/>
          <a:lstStyle/>
          <a:p>
            <a:fld id="{BE058DF6-345B-41F0-A0B4-F9D2BFA74983}" type="slidenum">
              <a:rPr lang="es-PE" smtClean="0"/>
              <a:t>13</a:t>
            </a:fld>
            <a:endParaRPr lang="es-PE" dirty="0"/>
          </a:p>
        </p:txBody>
      </p:sp>
      <p:sp>
        <p:nvSpPr>
          <p:cNvPr id="8" name="CuadroTexto 7"/>
          <p:cNvSpPr txBox="1"/>
          <p:nvPr/>
        </p:nvSpPr>
        <p:spPr>
          <a:xfrm>
            <a:off x="7648302" y="6079351"/>
            <a:ext cx="4127863" cy="276999"/>
          </a:xfrm>
          <a:prstGeom prst="rect">
            <a:avLst/>
          </a:prstGeom>
          <a:noFill/>
        </p:spPr>
        <p:txBody>
          <a:bodyPr wrap="square" rtlCol="0">
            <a:spAutoFit/>
          </a:bodyPr>
          <a:lstStyle/>
          <a:p>
            <a:r>
              <a:rPr lang="es-ES" sz="1200" dirty="0" smtClean="0"/>
              <a:t>Isotermas de </a:t>
            </a:r>
            <a:r>
              <a:rPr lang="es-ES" sz="1200" dirty="0" err="1" smtClean="0"/>
              <a:t>Freundlich</a:t>
            </a:r>
            <a:r>
              <a:rPr lang="es-ES" sz="1200" dirty="0" smtClean="0"/>
              <a:t> y </a:t>
            </a:r>
            <a:r>
              <a:rPr lang="es-ES" sz="1200" dirty="0" err="1" smtClean="0"/>
              <a:t>Langmuir</a:t>
            </a:r>
            <a:r>
              <a:rPr lang="es-ES" sz="1200" dirty="0" smtClean="0"/>
              <a:t> para el sistema estudiado</a:t>
            </a:r>
            <a:endParaRPr lang="es-PE" sz="1200" dirty="0"/>
          </a:p>
        </p:txBody>
      </p:sp>
      <p:pic>
        <p:nvPicPr>
          <p:cNvPr id="5" name="Imagen 4"/>
          <p:cNvPicPr>
            <a:picLocks noChangeAspect="1"/>
          </p:cNvPicPr>
          <p:nvPr/>
        </p:nvPicPr>
        <p:blipFill>
          <a:blip r:embed="rId3"/>
          <a:stretch>
            <a:fillRect/>
          </a:stretch>
        </p:blipFill>
        <p:spPr>
          <a:xfrm>
            <a:off x="7648302" y="433042"/>
            <a:ext cx="3894157" cy="2827265"/>
          </a:xfrm>
          <a:prstGeom prst="rect">
            <a:avLst/>
          </a:prstGeom>
        </p:spPr>
      </p:pic>
      <p:pic>
        <p:nvPicPr>
          <p:cNvPr id="9" name="Imagen 8"/>
          <p:cNvPicPr>
            <a:picLocks noChangeAspect="1"/>
          </p:cNvPicPr>
          <p:nvPr/>
        </p:nvPicPr>
        <p:blipFill>
          <a:blip r:embed="rId4"/>
          <a:stretch>
            <a:fillRect/>
          </a:stretch>
        </p:blipFill>
        <p:spPr>
          <a:xfrm>
            <a:off x="7648302" y="3255897"/>
            <a:ext cx="3901778" cy="2819644"/>
          </a:xfrm>
          <a:prstGeom prst="rect">
            <a:avLst/>
          </a:prstGeom>
        </p:spPr>
      </p:pic>
    </p:spTree>
    <p:extLst>
      <p:ext uri="{BB962C8B-B14F-4D97-AF65-F5344CB8AC3E}">
        <p14:creationId xmlns:p14="http://schemas.microsoft.com/office/powerpoint/2010/main" val="1529799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Discusión</a:t>
            </a:r>
            <a:endParaRPr lang="es-PE" dirty="0"/>
          </a:p>
        </p:txBody>
      </p:sp>
      <p:sp>
        <p:nvSpPr>
          <p:cNvPr id="3" name="Marcador de contenido 2"/>
          <p:cNvSpPr>
            <a:spLocks noGrp="1"/>
          </p:cNvSpPr>
          <p:nvPr>
            <p:ph idx="1"/>
          </p:nvPr>
        </p:nvSpPr>
        <p:spPr>
          <a:xfrm>
            <a:off x="838199" y="1825625"/>
            <a:ext cx="9420497" cy="4351338"/>
          </a:xfrm>
        </p:spPr>
        <p:txBody>
          <a:bodyPr>
            <a:normAutofit fontScale="92500" lnSpcReduction="10000"/>
          </a:bodyPr>
          <a:lstStyle/>
          <a:p>
            <a:pPr marL="0" indent="0">
              <a:buNone/>
            </a:pPr>
            <a:r>
              <a:rPr lang="es-ES" sz="2400" dirty="0" smtClean="0"/>
              <a:t>Ajustes a los modelos de </a:t>
            </a:r>
            <a:r>
              <a:rPr lang="es-ES" sz="2400" dirty="0" err="1" smtClean="0"/>
              <a:t>Langmuir</a:t>
            </a:r>
            <a:r>
              <a:rPr lang="es-ES" sz="2400" dirty="0" smtClean="0"/>
              <a:t> y </a:t>
            </a:r>
            <a:r>
              <a:rPr lang="es-ES" sz="2400" dirty="0" err="1" smtClean="0"/>
              <a:t>Freundlich</a:t>
            </a:r>
            <a:endParaRPr lang="es-ES" sz="2400" dirty="0" smtClean="0"/>
          </a:p>
          <a:p>
            <a:pPr>
              <a:buFontTx/>
              <a:buChar char="-"/>
            </a:pPr>
            <a:r>
              <a:rPr lang="es-ES" sz="2400" dirty="0" smtClean="0"/>
              <a:t>Se determinó que el sistema estudiado se asemeja más al modelo de </a:t>
            </a:r>
            <a:r>
              <a:rPr lang="es-ES" sz="2400" dirty="0" err="1" smtClean="0"/>
              <a:t>Langmuir</a:t>
            </a:r>
            <a:r>
              <a:rPr lang="es-ES" sz="2400" dirty="0"/>
              <a:t>.</a:t>
            </a:r>
            <a:r>
              <a:rPr lang="es-ES" sz="2400" dirty="0" smtClean="0"/>
              <a:t> Sin embargo, este ajuste no es realmente bueno, por lo que no se puede afirmar esto de forma rigurosa.</a:t>
            </a:r>
          </a:p>
          <a:p>
            <a:pPr>
              <a:buFontTx/>
              <a:buChar char="-"/>
            </a:pPr>
            <a:r>
              <a:rPr lang="es-ES" sz="2400" dirty="0" smtClean="0"/>
              <a:t> Se encontró en la literatura, sin embargo, que es común que los sistemas con tintes puedan ser descritos correctamente por el modelo de </a:t>
            </a:r>
            <a:r>
              <a:rPr lang="es-ES" sz="2400" dirty="0" err="1" smtClean="0"/>
              <a:t>Langmuir</a:t>
            </a:r>
            <a:r>
              <a:rPr lang="es-ES" sz="2400" dirty="0" smtClean="0"/>
              <a:t>, por lo que esto reforzaría lo que se determinó experimentalmente.</a:t>
            </a:r>
          </a:p>
          <a:p>
            <a:pPr>
              <a:buFontTx/>
              <a:buChar char="-"/>
            </a:pPr>
            <a:r>
              <a:rPr lang="es-ES" sz="2400" dirty="0" smtClean="0"/>
              <a:t>La capacidad de adsorción máxima del sistema determinada a partir del ajuste (</a:t>
            </a:r>
            <a:r>
              <a:rPr lang="es-ES" sz="2400" dirty="0" err="1" smtClean="0"/>
              <a:t>qm</a:t>
            </a:r>
            <a:r>
              <a:rPr lang="es-ES" sz="2400" dirty="0" smtClean="0"/>
              <a:t> = 0.049) resultó bastante parecida a los valores determinados para </a:t>
            </a:r>
            <a:r>
              <a:rPr lang="es-ES" sz="2400" dirty="0" err="1" smtClean="0"/>
              <a:t>qe</a:t>
            </a:r>
            <a:r>
              <a:rPr lang="es-ES" sz="2400" dirty="0" smtClean="0"/>
              <a:t> (0.055), si bien menor. </a:t>
            </a:r>
          </a:p>
          <a:p>
            <a:pPr>
              <a:buFontTx/>
              <a:buChar char="-"/>
            </a:pPr>
            <a:r>
              <a:rPr lang="es-ES" sz="2400" dirty="0" smtClean="0"/>
              <a:t>En contraste con los datos de la literatura, este valor de </a:t>
            </a:r>
            <a:r>
              <a:rPr lang="es-ES" sz="2400" dirty="0" err="1" smtClean="0"/>
              <a:t>qm</a:t>
            </a:r>
            <a:r>
              <a:rPr lang="es-ES" sz="2400" dirty="0"/>
              <a:t> </a:t>
            </a:r>
            <a:r>
              <a:rPr lang="es-ES" sz="2400" dirty="0" smtClean="0"/>
              <a:t>es bastante cercano a los reportados (que varían en un rango de 0.01-0.049), si bien estos valores varían considerablemente en función del tipo de carbón activado empleado.</a:t>
            </a:r>
            <a:endParaRPr lang="es-ES" sz="2400" dirty="0" smtClean="0"/>
          </a:p>
        </p:txBody>
      </p:sp>
      <p:sp>
        <p:nvSpPr>
          <p:cNvPr id="4" name="Marcador de número de diapositiva 3"/>
          <p:cNvSpPr>
            <a:spLocks noGrp="1"/>
          </p:cNvSpPr>
          <p:nvPr>
            <p:ph type="sldNum" sz="quarter" idx="12"/>
          </p:nvPr>
        </p:nvSpPr>
        <p:spPr/>
        <p:txBody>
          <a:bodyPr/>
          <a:lstStyle/>
          <a:p>
            <a:fld id="{BE058DF6-345B-41F0-A0B4-F9D2BFA74983}" type="slidenum">
              <a:rPr lang="es-PE" smtClean="0"/>
              <a:t>14</a:t>
            </a:fld>
            <a:endParaRPr lang="es-PE" dirty="0"/>
          </a:p>
        </p:txBody>
      </p:sp>
      <p:sp>
        <p:nvSpPr>
          <p:cNvPr id="10" name="CuadroTexto 9"/>
          <p:cNvSpPr txBox="1"/>
          <p:nvPr/>
        </p:nvSpPr>
        <p:spPr>
          <a:xfrm>
            <a:off x="215537" y="6308079"/>
            <a:ext cx="10879183" cy="461665"/>
          </a:xfrm>
          <a:prstGeom prst="rect">
            <a:avLst/>
          </a:prstGeom>
          <a:noFill/>
        </p:spPr>
        <p:txBody>
          <a:bodyPr wrap="square" rtlCol="0">
            <a:spAutoFit/>
          </a:bodyPr>
          <a:lstStyle/>
          <a:p>
            <a:r>
              <a:rPr lang="en-US" sz="1200" dirty="0" smtClean="0"/>
              <a:t>8. A</a:t>
            </a:r>
            <a:r>
              <a:rPr lang="en-US" sz="1200" dirty="0"/>
              <a:t>. </a:t>
            </a:r>
            <a:r>
              <a:rPr lang="en-US" sz="1200" dirty="0" smtClean="0"/>
              <a:t>Martins, N</a:t>
            </a:r>
            <a:r>
              <a:rPr lang="en-US" sz="1200" dirty="0"/>
              <a:t>. </a:t>
            </a:r>
            <a:r>
              <a:rPr lang="en-US" sz="1200" dirty="0" err="1"/>
              <a:t>Nunes</a:t>
            </a:r>
            <a:r>
              <a:rPr lang="en-US" sz="1200" dirty="0"/>
              <a:t>, “</a:t>
            </a:r>
            <a:r>
              <a:rPr lang="en-US" sz="1200" i="1" dirty="0"/>
              <a:t>Adsorption of a Textile Dye on Commercial Activated Carbon: A Simple Experiment To Explore the Role of Surface Chemistry and Ionic Strength</a:t>
            </a:r>
            <a:r>
              <a:rPr lang="en-US" sz="1200" dirty="0"/>
              <a:t>,” J. Chem. Educ., vol. 92, no. 1, pp. 143–147, Jan. 2015. [2] P. R. </a:t>
            </a:r>
            <a:endParaRPr lang="en-US" sz="1200" dirty="0" smtClean="0"/>
          </a:p>
        </p:txBody>
      </p:sp>
    </p:spTree>
    <p:extLst>
      <p:ext uri="{BB962C8B-B14F-4D97-AF65-F5344CB8AC3E}">
        <p14:creationId xmlns:p14="http://schemas.microsoft.com/office/powerpoint/2010/main" val="2067817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Discusión</a:t>
            </a:r>
            <a:endParaRPr lang="es-PE" dirty="0"/>
          </a:p>
        </p:txBody>
      </p:sp>
      <p:sp>
        <p:nvSpPr>
          <p:cNvPr id="3" name="Marcador de contenido 2"/>
          <p:cNvSpPr>
            <a:spLocks noGrp="1"/>
          </p:cNvSpPr>
          <p:nvPr>
            <p:ph idx="1"/>
          </p:nvPr>
        </p:nvSpPr>
        <p:spPr>
          <a:xfrm>
            <a:off x="838199" y="1825625"/>
            <a:ext cx="9420497" cy="4351338"/>
          </a:xfrm>
        </p:spPr>
        <p:txBody>
          <a:bodyPr>
            <a:normAutofit/>
          </a:bodyPr>
          <a:lstStyle/>
          <a:p>
            <a:pPr marL="0" indent="0">
              <a:buNone/>
            </a:pPr>
            <a:r>
              <a:rPr lang="es-ES" sz="2400" dirty="0" smtClean="0"/>
              <a:t>Orden de la cinética</a:t>
            </a:r>
          </a:p>
          <a:p>
            <a:pPr>
              <a:buFontTx/>
              <a:buChar char="-"/>
            </a:pPr>
            <a:r>
              <a:rPr lang="es-ES" sz="2400" dirty="0" smtClean="0"/>
              <a:t>Se determinó que la cinética de este proceso de adsorción era de segundo orden. Esto concuerda en buena medida con lo encontrado en la literatura para tintes.</a:t>
            </a:r>
          </a:p>
          <a:p>
            <a:pPr>
              <a:buFontTx/>
              <a:buChar char="-"/>
            </a:pPr>
            <a:r>
              <a:rPr lang="es-ES" sz="2400" dirty="0" smtClean="0"/>
              <a:t>Asimismo, la constante de velocidad reportada resultó también semejante y del mismo orden de magnitud que las reportadas.</a:t>
            </a:r>
          </a:p>
        </p:txBody>
      </p:sp>
      <p:sp>
        <p:nvSpPr>
          <p:cNvPr id="4" name="Marcador de número de diapositiva 3"/>
          <p:cNvSpPr>
            <a:spLocks noGrp="1"/>
          </p:cNvSpPr>
          <p:nvPr>
            <p:ph type="sldNum" sz="quarter" idx="12"/>
          </p:nvPr>
        </p:nvSpPr>
        <p:spPr/>
        <p:txBody>
          <a:bodyPr/>
          <a:lstStyle/>
          <a:p>
            <a:fld id="{BE058DF6-345B-41F0-A0B4-F9D2BFA74983}" type="slidenum">
              <a:rPr lang="es-PE" smtClean="0"/>
              <a:t>15</a:t>
            </a:fld>
            <a:endParaRPr lang="es-PE" dirty="0"/>
          </a:p>
        </p:txBody>
      </p:sp>
      <p:sp>
        <p:nvSpPr>
          <p:cNvPr id="10" name="CuadroTexto 9"/>
          <p:cNvSpPr txBox="1"/>
          <p:nvPr/>
        </p:nvSpPr>
        <p:spPr>
          <a:xfrm>
            <a:off x="215537" y="6308079"/>
            <a:ext cx="10879183" cy="461665"/>
          </a:xfrm>
          <a:prstGeom prst="rect">
            <a:avLst/>
          </a:prstGeom>
          <a:noFill/>
        </p:spPr>
        <p:txBody>
          <a:bodyPr wrap="square" rtlCol="0">
            <a:spAutoFit/>
          </a:bodyPr>
          <a:lstStyle/>
          <a:p>
            <a:r>
              <a:rPr lang="es-ES" sz="1200" dirty="0"/>
              <a:t>6. </a:t>
            </a:r>
            <a:r>
              <a:rPr lang="es-PE" sz="1200" dirty="0" err="1">
                <a:solidFill>
                  <a:schemeClr val="dk1"/>
                </a:solidFill>
              </a:rPr>
              <a:t>Abdullah</a:t>
            </a:r>
            <a:r>
              <a:rPr lang="es-PE" sz="1200" dirty="0">
                <a:solidFill>
                  <a:schemeClr val="dk1"/>
                </a:solidFill>
              </a:rPr>
              <a:t> Al-</a:t>
            </a:r>
            <a:r>
              <a:rPr lang="es-PE" sz="1200" dirty="0" err="1">
                <a:solidFill>
                  <a:schemeClr val="dk1"/>
                </a:solidFill>
              </a:rPr>
              <a:t>Othman</a:t>
            </a:r>
            <a:r>
              <a:rPr lang="es-PE" sz="1200" dirty="0">
                <a:solidFill>
                  <a:schemeClr val="dk1"/>
                </a:solidFill>
              </a:rPr>
              <a:t>, Z., </a:t>
            </a:r>
            <a:r>
              <a:rPr lang="es-PE" sz="1200" dirty="0" err="1">
                <a:solidFill>
                  <a:schemeClr val="dk1"/>
                </a:solidFill>
              </a:rPr>
              <a:t>Abdelaty</a:t>
            </a:r>
            <a:r>
              <a:rPr lang="es-PE" sz="1200" dirty="0">
                <a:solidFill>
                  <a:schemeClr val="dk1"/>
                </a:solidFill>
              </a:rPr>
              <a:t> </a:t>
            </a:r>
            <a:r>
              <a:rPr lang="es-PE" sz="1200" dirty="0" err="1">
                <a:solidFill>
                  <a:schemeClr val="dk1"/>
                </a:solidFill>
              </a:rPr>
              <a:t>Habila</a:t>
            </a:r>
            <a:r>
              <a:rPr lang="es-PE" sz="1200" dirty="0">
                <a:solidFill>
                  <a:schemeClr val="dk1"/>
                </a:solidFill>
              </a:rPr>
              <a:t>, M., Ali, R., &amp; </a:t>
            </a:r>
            <a:r>
              <a:rPr lang="es-PE" sz="1200" dirty="0" err="1">
                <a:solidFill>
                  <a:schemeClr val="dk1"/>
                </a:solidFill>
              </a:rPr>
              <a:t>Salah</a:t>
            </a:r>
            <a:r>
              <a:rPr lang="es-PE" sz="1200" dirty="0">
                <a:solidFill>
                  <a:schemeClr val="dk1"/>
                </a:solidFill>
              </a:rPr>
              <a:t> El-</a:t>
            </a:r>
            <a:r>
              <a:rPr lang="es-PE" sz="1200" dirty="0" err="1">
                <a:solidFill>
                  <a:schemeClr val="dk1"/>
                </a:solidFill>
              </a:rPr>
              <a:t>Din</a:t>
            </a:r>
            <a:r>
              <a:rPr lang="es-PE" sz="1200" dirty="0">
                <a:solidFill>
                  <a:schemeClr val="dk1"/>
                </a:solidFill>
              </a:rPr>
              <a:t> </a:t>
            </a:r>
            <a:r>
              <a:rPr lang="es-PE" sz="1200" dirty="0" err="1">
                <a:solidFill>
                  <a:schemeClr val="dk1"/>
                </a:solidFill>
              </a:rPr>
              <a:t>Hassouna</a:t>
            </a:r>
            <a:r>
              <a:rPr lang="es-PE" sz="1200" dirty="0">
                <a:solidFill>
                  <a:schemeClr val="dk1"/>
                </a:solidFill>
              </a:rPr>
              <a:t>, M. (2013). </a:t>
            </a:r>
            <a:r>
              <a:rPr lang="es-PE" sz="1200" dirty="0" err="1">
                <a:solidFill>
                  <a:schemeClr val="dk1"/>
                </a:solidFill>
              </a:rPr>
              <a:t>Kinetic</a:t>
            </a:r>
            <a:r>
              <a:rPr lang="es-PE" sz="1200" dirty="0">
                <a:solidFill>
                  <a:schemeClr val="dk1"/>
                </a:solidFill>
              </a:rPr>
              <a:t> and </a:t>
            </a:r>
            <a:r>
              <a:rPr lang="es-PE" sz="1200" dirty="0" err="1">
                <a:solidFill>
                  <a:schemeClr val="dk1"/>
                </a:solidFill>
              </a:rPr>
              <a:t>Thermodynamic</a:t>
            </a:r>
            <a:r>
              <a:rPr lang="es-PE" sz="1200" dirty="0">
                <a:solidFill>
                  <a:schemeClr val="dk1"/>
                </a:solidFill>
              </a:rPr>
              <a:t> </a:t>
            </a:r>
            <a:r>
              <a:rPr lang="es-PE" sz="1200" dirty="0" err="1">
                <a:solidFill>
                  <a:schemeClr val="dk1"/>
                </a:solidFill>
              </a:rPr>
              <a:t>Studies</a:t>
            </a:r>
            <a:r>
              <a:rPr lang="es-PE" sz="1200" dirty="0">
                <a:solidFill>
                  <a:schemeClr val="dk1"/>
                </a:solidFill>
              </a:rPr>
              <a:t> </a:t>
            </a:r>
            <a:r>
              <a:rPr lang="es-PE" sz="1200" dirty="0" err="1">
                <a:solidFill>
                  <a:schemeClr val="dk1"/>
                </a:solidFill>
              </a:rPr>
              <a:t>for</a:t>
            </a:r>
            <a:r>
              <a:rPr lang="es-PE" sz="1200" dirty="0">
                <a:solidFill>
                  <a:schemeClr val="dk1"/>
                </a:solidFill>
              </a:rPr>
              <a:t> </a:t>
            </a:r>
            <a:r>
              <a:rPr lang="es-PE" sz="1200" dirty="0" err="1">
                <a:solidFill>
                  <a:schemeClr val="dk1"/>
                </a:solidFill>
              </a:rPr>
              <a:t>Methylene</a:t>
            </a:r>
            <a:r>
              <a:rPr lang="es-PE" sz="1200" dirty="0">
                <a:solidFill>
                  <a:schemeClr val="dk1"/>
                </a:solidFill>
              </a:rPr>
              <a:t> Blue </a:t>
            </a:r>
            <a:r>
              <a:rPr lang="es-PE" sz="1200" dirty="0" err="1">
                <a:solidFill>
                  <a:schemeClr val="dk1"/>
                </a:solidFill>
              </a:rPr>
              <a:t>Adsorption</a:t>
            </a:r>
            <a:r>
              <a:rPr lang="es-PE" sz="1200" dirty="0">
                <a:solidFill>
                  <a:schemeClr val="dk1"/>
                </a:solidFill>
              </a:rPr>
              <a:t> </a:t>
            </a:r>
            <a:r>
              <a:rPr lang="es-PE" sz="1200" dirty="0" err="1">
                <a:solidFill>
                  <a:schemeClr val="dk1"/>
                </a:solidFill>
              </a:rPr>
              <a:t>using</a:t>
            </a:r>
            <a:r>
              <a:rPr lang="es-PE" sz="1200" dirty="0">
                <a:solidFill>
                  <a:schemeClr val="dk1"/>
                </a:solidFill>
              </a:rPr>
              <a:t> </a:t>
            </a:r>
            <a:r>
              <a:rPr lang="es-PE" sz="1200" dirty="0" err="1">
                <a:solidFill>
                  <a:schemeClr val="dk1"/>
                </a:solidFill>
              </a:rPr>
              <a:t>Activated</a:t>
            </a:r>
            <a:r>
              <a:rPr lang="es-PE" sz="1200" dirty="0">
                <a:solidFill>
                  <a:schemeClr val="dk1"/>
                </a:solidFill>
              </a:rPr>
              <a:t> </a:t>
            </a:r>
            <a:r>
              <a:rPr lang="es-PE" sz="1200" dirty="0" err="1">
                <a:solidFill>
                  <a:schemeClr val="dk1"/>
                </a:solidFill>
              </a:rPr>
              <a:t>Carbon</a:t>
            </a:r>
            <a:r>
              <a:rPr lang="es-PE" sz="1200" dirty="0">
                <a:solidFill>
                  <a:schemeClr val="dk1"/>
                </a:solidFill>
              </a:rPr>
              <a:t> </a:t>
            </a:r>
            <a:r>
              <a:rPr lang="es-PE" sz="1200" dirty="0" err="1">
                <a:solidFill>
                  <a:schemeClr val="dk1"/>
                </a:solidFill>
              </a:rPr>
              <a:t>Prepared</a:t>
            </a:r>
            <a:r>
              <a:rPr lang="es-PE" sz="1200" dirty="0">
                <a:solidFill>
                  <a:schemeClr val="dk1"/>
                </a:solidFill>
              </a:rPr>
              <a:t> </a:t>
            </a:r>
            <a:r>
              <a:rPr lang="es-PE" sz="1200" dirty="0" err="1">
                <a:solidFill>
                  <a:schemeClr val="dk1"/>
                </a:solidFill>
              </a:rPr>
              <a:t>from</a:t>
            </a:r>
            <a:r>
              <a:rPr lang="es-PE" sz="1200" dirty="0">
                <a:solidFill>
                  <a:schemeClr val="dk1"/>
                </a:solidFill>
              </a:rPr>
              <a:t> </a:t>
            </a:r>
            <a:r>
              <a:rPr lang="es-PE" sz="1200" dirty="0" err="1">
                <a:solidFill>
                  <a:schemeClr val="dk1"/>
                </a:solidFill>
              </a:rPr>
              <a:t>Agricultural</a:t>
            </a:r>
            <a:r>
              <a:rPr lang="es-PE" sz="1200" dirty="0">
                <a:solidFill>
                  <a:schemeClr val="dk1"/>
                </a:solidFill>
              </a:rPr>
              <a:t> and Municipal Solid </a:t>
            </a:r>
            <a:r>
              <a:rPr lang="es-PE" sz="1200" dirty="0" err="1">
                <a:solidFill>
                  <a:schemeClr val="dk1"/>
                </a:solidFill>
              </a:rPr>
              <a:t>Wastes</a:t>
            </a:r>
            <a:r>
              <a:rPr lang="es-PE" sz="1200" dirty="0">
                <a:solidFill>
                  <a:schemeClr val="dk1"/>
                </a:solidFill>
              </a:rPr>
              <a:t>. </a:t>
            </a:r>
            <a:r>
              <a:rPr lang="es-PE" sz="1200" i="1" dirty="0" err="1">
                <a:solidFill>
                  <a:schemeClr val="dk1"/>
                </a:solidFill>
              </a:rPr>
              <a:t>Asian</a:t>
            </a:r>
            <a:r>
              <a:rPr lang="es-PE" sz="1200" i="1" dirty="0">
                <a:solidFill>
                  <a:schemeClr val="dk1"/>
                </a:solidFill>
              </a:rPr>
              <a:t> </a:t>
            </a:r>
            <a:r>
              <a:rPr lang="es-PE" sz="1200" i="1" dirty="0" err="1">
                <a:solidFill>
                  <a:schemeClr val="dk1"/>
                </a:solidFill>
              </a:rPr>
              <a:t>Journal</a:t>
            </a:r>
            <a:r>
              <a:rPr lang="es-PE" sz="1200" i="1" dirty="0">
                <a:solidFill>
                  <a:schemeClr val="dk1"/>
                </a:solidFill>
              </a:rPr>
              <a:t> of </a:t>
            </a:r>
            <a:r>
              <a:rPr lang="es-PE" sz="1200" i="1" dirty="0" err="1">
                <a:solidFill>
                  <a:schemeClr val="dk1"/>
                </a:solidFill>
              </a:rPr>
              <a:t>Chemistry</a:t>
            </a:r>
            <a:r>
              <a:rPr lang="es-PE" sz="1200" dirty="0">
                <a:solidFill>
                  <a:schemeClr val="dk1"/>
                </a:solidFill>
              </a:rPr>
              <a:t>, </a:t>
            </a:r>
            <a:r>
              <a:rPr lang="es-PE" sz="1200" i="1" dirty="0">
                <a:solidFill>
                  <a:schemeClr val="dk1"/>
                </a:solidFill>
              </a:rPr>
              <a:t>25</a:t>
            </a:r>
            <a:r>
              <a:rPr lang="es-PE" sz="1200" dirty="0">
                <a:solidFill>
                  <a:schemeClr val="dk1"/>
                </a:solidFill>
              </a:rPr>
              <a:t>(15), 8301–8306. https://doi.org/10.14233/ajchem.2013.14723</a:t>
            </a:r>
            <a:endParaRPr lang="es-ES" sz="1200" dirty="0"/>
          </a:p>
        </p:txBody>
      </p:sp>
    </p:spTree>
    <p:extLst>
      <p:ext uri="{BB962C8B-B14F-4D97-AF65-F5344CB8AC3E}">
        <p14:creationId xmlns:p14="http://schemas.microsoft.com/office/powerpoint/2010/main" val="459736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Discusión</a:t>
            </a:r>
            <a:endParaRPr lang="es-PE" dirty="0"/>
          </a:p>
        </p:txBody>
      </p:sp>
      <p:sp>
        <p:nvSpPr>
          <p:cNvPr id="3" name="Marcador de contenido 2"/>
          <p:cNvSpPr>
            <a:spLocks noGrp="1"/>
          </p:cNvSpPr>
          <p:nvPr>
            <p:ph idx="1"/>
          </p:nvPr>
        </p:nvSpPr>
        <p:spPr>
          <a:xfrm>
            <a:off x="838199" y="1825625"/>
            <a:ext cx="9420497" cy="4351338"/>
          </a:xfrm>
        </p:spPr>
        <p:txBody>
          <a:bodyPr>
            <a:normAutofit fontScale="92500"/>
          </a:bodyPr>
          <a:lstStyle/>
          <a:p>
            <a:pPr marL="0" indent="0">
              <a:buNone/>
            </a:pPr>
            <a:r>
              <a:rPr lang="es-ES" sz="2400" dirty="0" smtClean="0"/>
              <a:t>En general</a:t>
            </a:r>
          </a:p>
          <a:p>
            <a:pPr>
              <a:buFontTx/>
              <a:buChar char="-"/>
            </a:pPr>
            <a:r>
              <a:rPr lang="es-ES" sz="2400" dirty="0" smtClean="0"/>
              <a:t>En el transcurso del laboratorio, se observó que en algunas ocasiones las mezclas se tornaban súbitamente rojas, lo que evidenciaba algún cambio en su composición.</a:t>
            </a:r>
          </a:p>
          <a:p>
            <a:pPr>
              <a:buFontTx/>
              <a:buChar char="-"/>
            </a:pPr>
            <a:r>
              <a:rPr lang="es-ES" sz="2400" dirty="0" smtClean="0"/>
              <a:t>Asimismo, las mezclas que presentaron el cambio de color fueron las mismas que presentaron concentraciones atípicas y debiero</a:t>
            </a:r>
            <a:r>
              <a:rPr lang="es-ES" sz="2400" dirty="0" smtClean="0"/>
              <a:t>n de ser enmascaradas.</a:t>
            </a:r>
          </a:p>
          <a:p>
            <a:pPr>
              <a:buFontTx/>
              <a:buChar char="-"/>
            </a:pPr>
            <a:r>
              <a:rPr lang="es-ES" sz="2400" dirty="0" smtClean="0"/>
              <a:t>Esto sugeriría la presencia de algún componente en los reactivos o en los materiales de vidrio que pueda causar este cambio.</a:t>
            </a:r>
            <a:r>
              <a:rPr lang="es-ES" sz="2400" dirty="0"/>
              <a:t> </a:t>
            </a:r>
            <a:endParaRPr lang="es-ES" sz="2400" dirty="0" smtClean="0"/>
          </a:p>
          <a:p>
            <a:pPr>
              <a:buFontTx/>
              <a:buChar char="-"/>
            </a:pPr>
            <a:r>
              <a:rPr lang="es-ES" sz="2400" dirty="0" smtClean="0"/>
              <a:t>También, en retrospectiva, el haber preparado numerosas diluciones a partir de una sola solución stock pudo potencialmente haber introducido cierto error, causado todas las mediciones sucesivas. En este sentido, podría haber sido mejor preparar cada solución de tinte a partir del sólido.</a:t>
            </a:r>
            <a:endParaRPr lang="es-ES" sz="2400" dirty="0" smtClean="0"/>
          </a:p>
        </p:txBody>
      </p:sp>
      <p:sp>
        <p:nvSpPr>
          <p:cNvPr id="4" name="Marcador de número de diapositiva 3"/>
          <p:cNvSpPr>
            <a:spLocks noGrp="1"/>
          </p:cNvSpPr>
          <p:nvPr>
            <p:ph type="sldNum" sz="quarter" idx="12"/>
          </p:nvPr>
        </p:nvSpPr>
        <p:spPr/>
        <p:txBody>
          <a:bodyPr/>
          <a:lstStyle/>
          <a:p>
            <a:fld id="{BE058DF6-345B-41F0-A0B4-F9D2BFA74983}" type="slidenum">
              <a:rPr lang="es-PE" smtClean="0"/>
              <a:t>16</a:t>
            </a:fld>
            <a:endParaRPr lang="es-PE" dirty="0"/>
          </a:p>
        </p:txBody>
      </p:sp>
    </p:spTree>
    <p:extLst>
      <p:ext uri="{BB962C8B-B14F-4D97-AF65-F5344CB8AC3E}">
        <p14:creationId xmlns:p14="http://schemas.microsoft.com/office/powerpoint/2010/main" val="2643514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Conclusiones</a:t>
            </a:r>
            <a:endParaRPr lang="es-PE" dirty="0"/>
          </a:p>
        </p:txBody>
      </p:sp>
      <p:sp>
        <p:nvSpPr>
          <p:cNvPr id="3" name="Marcador de contenido 2"/>
          <p:cNvSpPr>
            <a:spLocks noGrp="1"/>
          </p:cNvSpPr>
          <p:nvPr>
            <p:ph idx="1"/>
          </p:nvPr>
        </p:nvSpPr>
        <p:spPr/>
        <p:txBody>
          <a:bodyPr/>
          <a:lstStyle/>
          <a:p>
            <a:pPr marL="0" indent="0">
              <a:buNone/>
            </a:pPr>
            <a:r>
              <a:rPr lang="es-ES" dirty="0" smtClean="0"/>
              <a:t>- En este laboratorio, se estudió el proceso de adsorción en un sistema constituido por una solución con tinte y carbón activado en suspensión. A partir de la determinación de la concentración de tinte en solución en función del tiempo, se aproximó el tiempo de equilibrio del sistema. Con esto, se evaluaron ajustes para el comportamiento del sistema, con lo que se pudo determinar la capacidad máxima del sistema estudiado. Finalmente, también se determinó el orden de la cinética del sistema a partir de ajustes, con lo que también se pudo aproximar la constante cinética.</a:t>
            </a:r>
            <a:endParaRPr lang="es-PE" dirty="0"/>
          </a:p>
        </p:txBody>
      </p:sp>
      <p:sp>
        <p:nvSpPr>
          <p:cNvPr id="4" name="Marcador de número de diapositiva 3"/>
          <p:cNvSpPr>
            <a:spLocks noGrp="1"/>
          </p:cNvSpPr>
          <p:nvPr>
            <p:ph type="sldNum" sz="quarter" idx="12"/>
          </p:nvPr>
        </p:nvSpPr>
        <p:spPr/>
        <p:txBody>
          <a:bodyPr/>
          <a:lstStyle/>
          <a:p>
            <a:fld id="{BE058DF6-345B-41F0-A0B4-F9D2BFA74983}" type="slidenum">
              <a:rPr lang="es-PE" smtClean="0"/>
              <a:t>17</a:t>
            </a:fld>
            <a:endParaRPr lang="es-PE" dirty="0"/>
          </a:p>
        </p:txBody>
      </p:sp>
    </p:spTree>
    <p:extLst>
      <p:ext uri="{BB962C8B-B14F-4D97-AF65-F5344CB8AC3E}">
        <p14:creationId xmlns:p14="http://schemas.microsoft.com/office/powerpoint/2010/main" val="3160446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4658" y="2968988"/>
            <a:ext cx="10515600" cy="1272086"/>
          </a:xfrm>
        </p:spPr>
        <p:txBody>
          <a:bodyPr>
            <a:normAutofit/>
          </a:bodyPr>
          <a:lstStyle/>
          <a:p>
            <a:pPr algn="ctr"/>
            <a:r>
              <a:rPr lang="es-ES" sz="5400" dirty="0" smtClean="0">
                <a:latin typeface="Comic Sans MS" panose="030F0702030302020204" pitchFamily="66" charset="0"/>
              </a:rPr>
              <a:t>Gracias</a:t>
            </a:r>
            <a:endParaRPr lang="es-PE" sz="5400" dirty="0">
              <a:latin typeface="Comic Sans MS" panose="030F0702030302020204" pitchFamily="66" charset="0"/>
            </a:endParaRPr>
          </a:p>
        </p:txBody>
      </p:sp>
      <p:sp>
        <p:nvSpPr>
          <p:cNvPr id="4" name="Marcador de número de diapositiva 3"/>
          <p:cNvSpPr>
            <a:spLocks noGrp="1"/>
          </p:cNvSpPr>
          <p:nvPr>
            <p:ph type="sldNum" sz="quarter" idx="12"/>
          </p:nvPr>
        </p:nvSpPr>
        <p:spPr/>
        <p:txBody>
          <a:bodyPr/>
          <a:lstStyle/>
          <a:p>
            <a:fld id="{BE058DF6-345B-41F0-A0B4-F9D2BFA74983}" type="slidenum">
              <a:rPr lang="es-PE" smtClean="0"/>
              <a:t>18</a:t>
            </a:fld>
            <a:endParaRPr lang="es-PE"/>
          </a:p>
        </p:txBody>
      </p:sp>
    </p:spTree>
    <p:extLst>
      <p:ext uri="{BB962C8B-B14F-4D97-AF65-F5344CB8AC3E}">
        <p14:creationId xmlns:p14="http://schemas.microsoft.com/office/powerpoint/2010/main" val="2740894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s-PE" dirty="0"/>
          </a:p>
        </p:txBody>
      </p:sp>
      <p:sp>
        <p:nvSpPr>
          <p:cNvPr id="3" name="Marcador de contenido 2"/>
          <p:cNvSpPr>
            <a:spLocks noGrp="1"/>
          </p:cNvSpPr>
          <p:nvPr>
            <p:ph idx="1"/>
          </p:nvPr>
        </p:nvSpPr>
        <p:spPr>
          <a:xfrm>
            <a:off x="838200" y="1825625"/>
            <a:ext cx="7608801" cy="4351338"/>
          </a:xfrm>
        </p:spPr>
        <p:txBody>
          <a:bodyPr/>
          <a:lstStyle/>
          <a:p>
            <a:pPr marL="0" indent="0">
              <a:buNone/>
            </a:pPr>
            <a:r>
              <a:rPr lang="es-ES" sz="2400" dirty="0"/>
              <a:t>Procesos de adsorción:</a:t>
            </a:r>
          </a:p>
          <a:p>
            <a:pPr marL="0" indent="0">
              <a:buNone/>
            </a:pPr>
            <a:r>
              <a:rPr lang="es-ES" sz="2400" dirty="0"/>
              <a:t>- Consisten en la acumulación de una sustancia en fase líquida o gaseosa (</a:t>
            </a:r>
            <a:r>
              <a:rPr lang="es-ES" sz="2400" dirty="0" err="1"/>
              <a:t>adsorbatos</a:t>
            </a:r>
            <a:r>
              <a:rPr lang="es-ES" sz="2400" dirty="0"/>
              <a:t>) en la superficie de un sólido (adsorbente).</a:t>
            </a:r>
          </a:p>
          <a:p>
            <a:pPr marL="0" indent="0">
              <a:buNone/>
            </a:pPr>
            <a:r>
              <a:rPr lang="es-ES" sz="2400" dirty="0"/>
              <a:t>- Si las interacciones que los asocian son fuertes, como reacciones de transferencia de electrones, este proceso es una adsorción química.</a:t>
            </a:r>
          </a:p>
          <a:p>
            <a:pPr>
              <a:buFontTx/>
              <a:buChar char="-"/>
            </a:pPr>
            <a:r>
              <a:rPr lang="es-ES" sz="2400" dirty="0"/>
              <a:t>Si estas fuerzas son menos intensas, y son gobernadas por atracciones electrostáticas o </a:t>
            </a:r>
            <a:r>
              <a:rPr lang="es-ES" sz="2400" dirty="0" smtClean="0"/>
              <a:t>interacciones </a:t>
            </a:r>
            <a:r>
              <a:rPr lang="es-ES" sz="2400" dirty="0"/>
              <a:t>de </a:t>
            </a:r>
            <a:r>
              <a:rPr lang="es-ES" sz="2400" dirty="0" smtClean="0"/>
              <a:t>dispersión, </a:t>
            </a:r>
            <a:r>
              <a:rPr lang="es-ES" sz="2400" dirty="0"/>
              <a:t>este sería el caso de una adsorción física.</a:t>
            </a:r>
          </a:p>
          <a:p>
            <a:pPr marL="0" indent="0">
              <a:buNone/>
            </a:pPr>
            <a:endParaRPr lang="es-ES" sz="2400" dirty="0" smtClean="0"/>
          </a:p>
        </p:txBody>
      </p:sp>
      <p:sp>
        <p:nvSpPr>
          <p:cNvPr id="6" name="CuadroTexto 5"/>
          <p:cNvSpPr txBox="1"/>
          <p:nvPr/>
        </p:nvSpPr>
        <p:spPr>
          <a:xfrm>
            <a:off x="426720" y="6211669"/>
            <a:ext cx="11138263" cy="646331"/>
          </a:xfrm>
          <a:prstGeom prst="rect">
            <a:avLst/>
          </a:prstGeom>
          <a:noFill/>
        </p:spPr>
        <p:txBody>
          <a:bodyPr wrap="square" rtlCol="0">
            <a:spAutoFit/>
          </a:bodyPr>
          <a:lstStyle/>
          <a:p>
            <a:r>
              <a:rPr lang="es-ES" sz="1200" dirty="0" smtClean="0"/>
              <a:t>1. </a:t>
            </a:r>
            <a:r>
              <a:rPr lang="en-US" sz="1200" dirty="0"/>
              <a:t>Noble, R. D., &amp; Terry, P. A. </a:t>
            </a:r>
            <a:r>
              <a:rPr lang="en-US" sz="1200" dirty="0" smtClean="0"/>
              <a:t>(2019). </a:t>
            </a:r>
            <a:r>
              <a:rPr lang="en-US" sz="1200" dirty="0"/>
              <a:t>Adsorption. Principles of Chemical Separations with Environmental Applications, 182–213. doi:10.1017/cbo9780511616594.008</a:t>
            </a:r>
            <a:endParaRPr lang="es-ES" sz="1200" dirty="0" smtClean="0"/>
          </a:p>
          <a:p>
            <a:r>
              <a:rPr lang="es-ES" sz="1200" dirty="0" smtClean="0"/>
              <a:t>2. </a:t>
            </a:r>
            <a:r>
              <a:rPr lang="en-US" sz="1200" dirty="0"/>
              <a:t>Sims, Ruby A., Sarah L. Harmer, and Jamie S. Quinton. 2019. "The Role of </a:t>
            </a:r>
            <a:r>
              <a:rPr lang="en-US" sz="1200" dirty="0" err="1"/>
              <a:t>Physisorption</a:t>
            </a:r>
            <a:r>
              <a:rPr lang="en-US" sz="1200" dirty="0"/>
              <a:t> and Chemisorption in the Oscillatory Adsorption of </a:t>
            </a:r>
            <a:r>
              <a:rPr lang="en-US" sz="1200" dirty="0" err="1"/>
              <a:t>Organosilanes</a:t>
            </a:r>
            <a:r>
              <a:rPr lang="en-US" sz="1200" dirty="0"/>
              <a:t> on </a:t>
            </a:r>
            <a:r>
              <a:rPr lang="en-US" sz="1200" dirty="0" err="1"/>
              <a:t>Aluminium</a:t>
            </a:r>
            <a:r>
              <a:rPr lang="en-US" sz="1200" dirty="0"/>
              <a:t> Oxide" </a:t>
            </a:r>
            <a:r>
              <a:rPr lang="en-US" sz="1200" i="1" dirty="0"/>
              <a:t>Polymers</a:t>
            </a:r>
            <a:r>
              <a:rPr lang="en-US" sz="1200" dirty="0"/>
              <a:t> 11, no. 3: 410. https://doi.org/10.3390/polym11030410</a:t>
            </a:r>
            <a:endParaRPr lang="es-PE" sz="1200" dirty="0"/>
          </a:p>
        </p:txBody>
      </p:sp>
      <p:sp>
        <p:nvSpPr>
          <p:cNvPr id="8" name="Marcador de número de diapositiva 7"/>
          <p:cNvSpPr>
            <a:spLocks noGrp="1"/>
          </p:cNvSpPr>
          <p:nvPr>
            <p:ph type="sldNum" sz="quarter" idx="12"/>
          </p:nvPr>
        </p:nvSpPr>
        <p:spPr/>
        <p:txBody>
          <a:bodyPr/>
          <a:lstStyle/>
          <a:p>
            <a:fld id="{BE058DF6-345B-41F0-A0B4-F9D2BFA74983}" type="slidenum">
              <a:rPr lang="es-PE" smtClean="0"/>
              <a:t>2</a:t>
            </a:fld>
            <a:endParaRPr lang="es-PE"/>
          </a:p>
        </p:txBody>
      </p:sp>
      <p:sp>
        <p:nvSpPr>
          <p:cNvPr id="9" name="CuadroTexto 8"/>
          <p:cNvSpPr txBox="1"/>
          <p:nvPr/>
        </p:nvSpPr>
        <p:spPr>
          <a:xfrm>
            <a:off x="8610600" y="4612199"/>
            <a:ext cx="3328851" cy="276999"/>
          </a:xfrm>
          <a:prstGeom prst="rect">
            <a:avLst/>
          </a:prstGeom>
          <a:noFill/>
        </p:spPr>
        <p:txBody>
          <a:bodyPr wrap="square" rtlCol="0">
            <a:spAutoFit/>
          </a:bodyPr>
          <a:lstStyle/>
          <a:p>
            <a:r>
              <a:rPr lang="es-ES" sz="1200" dirty="0" smtClean="0"/>
              <a:t>Variabilidad en la adsorción de un </a:t>
            </a:r>
            <a:r>
              <a:rPr lang="es-ES" sz="1200" dirty="0" err="1" smtClean="0"/>
              <a:t>siloxano</a:t>
            </a:r>
            <a:r>
              <a:rPr lang="es-ES" sz="1200" dirty="0" smtClean="0"/>
              <a:t>  (2) </a:t>
            </a:r>
            <a:endParaRPr lang="es-PE" sz="1200" dirty="0"/>
          </a:p>
        </p:txBody>
      </p:sp>
      <p:pic>
        <p:nvPicPr>
          <p:cNvPr id="2050" name="Picture 2" descr="Polymers 11 00410 g0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52137" y="2394921"/>
            <a:ext cx="3087314" cy="219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065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s-PE" dirty="0"/>
          </a:p>
        </p:txBody>
      </p:sp>
      <p:sp>
        <p:nvSpPr>
          <p:cNvPr id="3" name="Marcador de contenido 2"/>
          <p:cNvSpPr>
            <a:spLocks noGrp="1"/>
          </p:cNvSpPr>
          <p:nvPr>
            <p:ph idx="1"/>
          </p:nvPr>
        </p:nvSpPr>
        <p:spPr>
          <a:xfrm>
            <a:off x="838200" y="1825625"/>
            <a:ext cx="7608801" cy="4351338"/>
          </a:xfrm>
        </p:spPr>
        <p:txBody>
          <a:bodyPr>
            <a:normAutofit/>
          </a:bodyPr>
          <a:lstStyle/>
          <a:p>
            <a:pPr marL="0" indent="0">
              <a:buNone/>
            </a:pPr>
            <a:r>
              <a:rPr lang="es-ES" sz="2400" dirty="0" smtClean="0"/>
              <a:t>Sistema </a:t>
            </a:r>
            <a:r>
              <a:rPr lang="es-ES" sz="2400" dirty="0"/>
              <a:t>de tinte-carbón activado:</a:t>
            </a:r>
          </a:p>
          <a:p>
            <a:pPr>
              <a:buFontTx/>
              <a:buChar char="-"/>
            </a:pPr>
            <a:r>
              <a:rPr lang="es-ES" sz="2400" dirty="0"/>
              <a:t>El sistema con que se trabajó consistió en una solución de tinte </a:t>
            </a:r>
            <a:r>
              <a:rPr lang="es-ES" sz="2400" i="1" dirty="0" err="1"/>
              <a:t>Mordant</a:t>
            </a:r>
            <a:r>
              <a:rPr lang="es-ES" sz="2400" i="1" dirty="0"/>
              <a:t> Blue-9</a:t>
            </a:r>
            <a:r>
              <a:rPr lang="es-ES" sz="2400" dirty="0"/>
              <a:t> como </a:t>
            </a:r>
            <a:r>
              <a:rPr lang="es-ES" sz="2400" dirty="0" err="1"/>
              <a:t>adsorbato</a:t>
            </a:r>
            <a:r>
              <a:rPr lang="es-ES" sz="2400" dirty="0"/>
              <a:t> y carbón activado en suspensión como adsorbente.</a:t>
            </a:r>
          </a:p>
          <a:p>
            <a:pPr>
              <a:buFontTx/>
              <a:buChar char="-"/>
            </a:pPr>
            <a:r>
              <a:rPr lang="es-ES" sz="2400" dirty="0"/>
              <a:t>El tinte era de Sigma </a:t>
            </a:r>
            <a:r>
              <a:rPr lang="es-ES" sz="2400" dirty="0" err="1"/>
              <a:t>Aldrich</a:t>
            </a:r>
            <a:r>
              <a:rPr lang="es-ES" sz="2400" dirty="0"/>
              <a:t>, mientras que el carbón activado era comercial.</a:t>
            </a:r>
          </a:p>
          <a:p>
            <a:pPr>
              <a:buFontTx/>
              <a:buChar char="-"/>
            </a:pPr>
            <a:endParaRPr lang="es-ES" sz="2400" dirty="0" smtClean="0"/>
          </a:p>
        </p:txBody>
      </p:sp>
      <p:sp>
        <p:nvSpPr>
          <p:cNvPr id="6" name="CuadroTexto 5"/>
          <p:cNvSpPr txBox="1"/>
          <p:nvPr/>
        </p:nvSpPr>
        <p:spPr>
          <a:xfrm>
            <a:off x="521033" y="6386102"/>
            <a:ext cx="11138263" cy="276999"/>
          </a:xfrm>
          <a:prstGeom prst="rect">
            <a:avLst/>
          </a:prstGeom>
          <a:noFill/>
        </p:spPr>
        <p:txBody>
          <a:bodyPr wrap="square" rtlCol="0">
            <a:spAutoFit/>
          </a:bodyPr>
          <a:lstStyle/>
          <a:p>
            <a:r>
              <a:rPr lang="es-ES" sz="1200" dirty="0" smtClean="0"/>
              <a:t>3. </a:t>
            </a:r>
            <a:r>
              <a:rPr lang="en-US" sz="1200" dirty="0">
                <a:hlinkClick r:id="rId2"/>
              </a:rPr>
              <a:t>https://</a:t>
            </a:r>
            <a:r>
              <a:rPr lang="en-US" sz="1200" dirty="0" smtClean="0">
                <a:hlinkClick r:id="rId2"/>
              </a:rPr>
              <a:t>www.sigmaaldrich.com/PE/es/product/aldrich/195219</a:t>
            </a:r>
            <a:r>
              <a:rPr lang="en-US" sz="1200" dirty="0" smtClean="0"/>
              <a:t>        </a:t>
            </a:r>
            <a:r>
              <a:rPr lang="en-US" sz="1200" dirty="0" err="1" smtClean="0"/>
              <a:t>Consultado</a:t>
            </a:r>
            <a:r>
              <a:rPr lang="en-US" sz="1200" dirty="0" smtClean="0"/>
              <a:t> el 19/11/23</a:t>
            </a:r>
          </a:p>
        </p:txBody>
      </p:sp>
      <p:sp>
        <p:nvSpPr>
          <p:cNvPr id="8" name="Marcador de número de diapositiva 7"/>
          <p:cNvSpPr>
            <a:spLocks noGrp="1"/>
          </p:cNvSpPr>
          <p:nvPr>
            <p:ph type="sldNum" sz="quarter" idx="12"/>
          </p:nvPr>
        </p:nvSpPr>
        <p:spPr/>
        <p:txBody>
          <a:bodyPr/>
          <a:lstStyle/>
          <a:p>
            <a:fld id="{BE058DF6-345B-41F0-A0B4-F9D2BFA74983}" type="slidenum">
              <a:rPr lang="es-PE" smtClean="0"/>
              <a:t>3</a:t>
            </a:fld>
            <a:endParaRPr lang="es-PE"/>
          </a:p>
        </p:txBody>
      </p:sp>
      <p:sp>
        <p:nvSpPr>
          <p:cNvPr id="9" name="CuadroTexto 8"/>
          <p:cNvSpPr txBox="1"/>
          <p:nvPr/>
        </p:nvSpPr>
        <p:spPr>
          <a:xfrm>
            <a:off x="8967651" y="4414444"/>
            <a:ext cx="3328851" cy="276999"/>
          </a:xfrm>
          <a:prstGeom prst="rect">
            <a:avLst/>
          </a:prstGeom>
          <a:noFill/>
        </p:spPr>
        <p:txBody>
          <a:bodyPr wrap="square" rtlCol="0">
            <a:spAutoFit/>
          </a:bodyPr>
          <a:lstStyle/>
          <a:p>
            <a:r>
              <a:rPr lang="es-ES" sz="1200" dirty="0" smtClean="0"/>
              <a:t>Molécula de tinte </a:t>
            </a:r>
            <a:r>
              <a:rPr lang="es-ES" sz="1200" dirty="0" err="1" smtClean="0"/>
              <a:t>Mordant</a:t>
            </a:r>
            <a:r>
              <a:rPr lang="es-ES" sz="1200" dirty="0" smtClean="0"/>
              <a:t> Blue-9 (3) </a:t>
            </a:r>
            <a:endParaRPr lang="es-PE" sz="1200" dirty="0"/>
          </a:p>
        </p:txBody>
      </p:sp>
      <p:pic>
        <p:nvPicPr>
          <p:cNvPr id="10" name="Imagen 9"/>
          <p:cNvPicPr>
            <a:picLocks noChangeAspect="1"/>
          </p:cNvPicPr>
          <p:nvPr/>
        </p:nvPicPr>
        <p:blipFill>
          <a:blip r:embed="rId3"/>
          <a:stretch>
            <a:fillRect/>
          </a:stretch>
        </p:blipFill>
        <p:spPr>
          <a:xfrm>
            <a:off x="8305103" y="2431613"/>
            <a:ext cx="3354193" cy="1838150"/>
          </a:xfrm>
          <a:prstGeom prst="rect">
            <a:avLst/>
          </a:prstGeom>
        </p:spPr>
      </p:pic>
    </p:spTree>
    <p:extLst>
      <p:ext uri="{BB962C8B-B14F-4D97-AF65-F5344CB8AC3E}">
        <p14:creationId xmlns:p14="http://schemas.microsoft.com/office/powerpoint/2010/main" val="1846502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s-PE" dirty="0"/>
          </a:p>
        </p:txBody>
      </p:sp>
      <p:sp>
        <p:nvSpPr>
          <p:cNvPr id="3" name="Marcador de contenido 2"/>
          <p:cNvSpPr>
            <a:spLocks noGrp="1"/>
          </p:cNvSpPr>
          <p:nvPr>
            <p:ph idx="1"/>
          </p:nvPr>
        </p:nvSpPr>
        <p:spPr>
          <a:xfrm>
            <a:off x="838200" y="1690688"/>
            <a:ext cx="7060474" cy="4351338"/>
          </a:xfrm>
        </p:spPr>
        <p:txBody>
          <a:bodyPr>
            <a:normAutofit lnSpcReduction="10000"/>
          </a:bodyPr>
          <a:lstStyle/>
          <a:p>
            <a:pPr marL="0" indent="0">
              <a:buNone/>
            </a:pPr>
            <a:r>
              <a:rPr lang="es-ES" sz="2400" dirty="0" smtClean="0"/>
              <a:t>Carbón activado:</a:t>
            </a:r>
            <a:endParaRPr lang="es-ES" sz="2400" dirty="0"/>
          </a:p>
          <a:p>
            <a:pPr>
              <a:buFontTx/>
              <a:buChar char="-"/>
            </a:pPr>
            <a:r>
              <a:rPr lang="es-ES" sz="2400" dirty="0" smtClean="0"/>
              <a:t>La activación del carbón consiste en exponerlo a altas temperaturas y a algún reactivo que pueda modificar la química de su superficie.</a:t>
            </a:r>
            <a:endParaRPr lang="es-ES" sz="2400" dirty="0"/>
          </a:p>
          <a:p>
            <a:pPr>
              <a:buFontTx/>
              <a:buChar char="-"/>
            </a:pPr>
            <a:r>
              <a:rPr lang="es-ES" sz="2400" dirty="0" smtClean="0"/>
              <a:t>En el caso de los carbones activados comerciales, como el que se empleó, estos suelen preparados exponiendo al carbón a vapor de agua a 800-900 </a:t>
            </a:r>
            <a:r>
              <a:rPr lang="es-PE" sz="2400" b="1" dirty="0" smtClean="0">
                <a:latin typeface="Calibri" panose="020F0502020204030204" pitchFamily="34" charset="0"/>
                <a:cs typeface="Calibri" panose="020F0502020204030204" pitchFamily="34" charset="0"/>
              </a:rPr>
              <a:t>ᵒ</a:t>
            </a:r>
            <a:r>
              <a:rPr lang="es-ES" sz="2400" dirty="0" smtClean="0"/>
              <a:t>C, lo que genera grupos oxigenados en su superficie.</a:t>
            </a:r>
            <a:endParaRPr lang="es-ES" sz="2400" dirty="0"/>
          </a:p>
          <a:p>
            <a:pPr>
              <a:buFontTx/>
              <a:buChar char="-"/>
            </a:pPr>
            <a:r>
              <a:rPr lang="es-ES" sz="2400" dirty="0" smtClean="0"/>
              <a:t>Teniendo esto en cuenta, el tinte empleado interactúa con el adsorbente principalmente por interacciones electrostáticas, </a:t>
            </a:r>
            <a:r>
              <a:rPr lang="el-GR" sz="2400" dirty="0" smtClean="0">
                <a:latin typeface="Calibri" panose="020F0502020204030204" pitchFamily="34" charset="0"/>
                <a:cs typeface="Calibri" panose="020F0502020204030204" pitchFamily="34" charset="0"/>
              </a:rPr>
              <a:t>π</a:t>
            </a:r>
            <a:r>
              <a:rPr lang="es-ES" sz="2400" dirty="0" smtClean="0">
                <a:latin typeface="Calibri" panose="020F0502020204030204" pitchFamily="34" charset="0"/>
                <a:cs typeface="Calibri" panose="020F0502020204030204" pitchFamily="34" charset="0"/>
              </a:rPr>
              <a:t>-</a:t>
            </a:r>
            <a:r>
              <a:rPr lang="el-GR" sz="2400" dirty="0" smtClean="0">
                <a:latin typeface="Calibri" panose="020F0502020204030204" pitchFamily="34" charset="0"/>
                <a:cs typeface="Calibri" panose="020F0502020204030204" pitchFamily="34" charset="0"/>
              </a:rPr>
              <a:t>π</a:t>
            </a:r>
            <a:r>
              <a:rPr lang="es-ES" sz="2400" dirty="0" smtClean="0">
                <a:latin typeface="Calibri" panose="020F0502020204030204" pitchFamily="34" charset="0"/>
                <a:cs typeface="Calibri" panose="020F0502020204030204" pitchFamily="34" charset="0"/>
              </a:rPr>
              <a:t> y de dispersión. Es adsorción física</a:t>
            </a:r>
            <a:endParaRPr lang="es-PE" sz="2400" dirty="0"/>
          </a:p>
          <a:p>
            <a:pPr>
              <a:buFontTx/>
              <a:buChar char="-"/>
            </a:pPr>
            <a:endParaRPr lang="es-PE" sz="2400" dirty="0"/>
          </a:p>
          <a:p>
            <a:pPr>
              <a:buFontTx/>
              <a:buChar char="-"/>
            </a:pPr>
            <a:endParaRPr lang="es-ES" sz="2400" dirty="0" smtClean="0"/>
          </a:p>
        </p:txBody>
      </p:sp>
      <p:sp>
        <p:nvSpPr>
          <p:cNvPr id="6" name="CuadroTexto 5"/>
          <p:cNvSpPr txBox="1"/>
          <p:nvPr/>
        </p:nvSpPr>
        <p:spPr>
          <a:xfrm>
            <a:off x="521033" y="6386102"/>
            <a:ext cx="11138263" cy="276999"/>
          </a:xfrm>
          <a:prstGeom prst="rect">
            <a:avLst/>
          </a:prstGeom>
          <a:noFill/>
        </p:spPr>
        <p:txBody>
          <a:bodyPr wrap="square" rtlCol="0">
            <a:spAutoFit/>
          </a:bodyPr>
          <a:lstStyle/>
          <a:p>
            <a:r>
              <a:rPr lang="es-ES" sz="1200" dirty="0" smtClean="0"/>
              <a:t>4. </a:t>
            </a:r>
            <a:r>
              <a:rPr lang="en-US" sz="1200" dirty="0" err="1"/>
              <a:t>Shiraishi</a:t>
            </a:r>
            <a:r>
              <a:rPr lang="en-US" sz="1200" dirty="0"/>
              <a:t>, S. (2014). </a:t>
            </a:r>
            <a:r>
              <a:rPr lang="en-US" sz="1200" i="1" dirty="0"/>
              <a:t>Activated Carbons. Encyclopedia of Applied Electrochemistry, 1–7.</a:t>
            </a:r>
            <a:r>
              <a:rPr lang="en-US" sz="1200" dirty="0"/>
              <a:t> doi:10.1007/978-1-4419-6996-5_517 </a:t>
            </a:r>
            <a:endParaRPr lang="en-US" sz="1200" dirty="0" smtClean="0"/>
          </a:p>
        </p:txBody>
      </p:sp>
      <p:sp>
        <p:nvSpPr>
          <p:cNvPr id="8" name="Marcador de número de diapositiva 7"/>
          <p:cNvSpPr>
            <a:spLocks noGrp="1"/>
          </p:cNvSpPr>
          <p:nvPr>
            <p:ph type="sldNum" sz="quarter" idx="12"/>
          </p:nvPr>
        </p:nvSpPr>
        <p:spPr/>
        <p:txBody>
          <a:bodyPr/>
          <a:lstStyle/>
          <a:p>
            <a:fld id="{BE058DF6-345B-41F0-A0B4-F9D2BFA74983}" type="slidenum">
              <a:rPr lang="es-PE" smtClean="0"/>
              <a:t>4</a:t>
            </a:fld>
            <a:endParaRPr lang="es-PE"/>
          </a:p>
        </p:txBody>
      </p:sp>
      <p:sp>
        <p:nvSpPr>
          <p:cNvPr id="9" name="CuadroTexto 8"/>
          <p:cNvSpPr txBox="1"/>
          <p:nvPr/>
        </p:nvSpPr>
        <p:spPr>
          <a:xfrm>
            <a:off x="8107680" y="4275825"/>
            <a:ext cx="3749040" cy="276999"/>
          </a:xfrm>
          <a:prstGeom prst="rect">
            <a:avLst/>
          </a:prstGeom>
          <a:noFill/>
        </p:spPr>
        <p:txBody>
          <a:bodyPr wrap="square" rtlCol="0">
            <a:spAutoFit/>
          </a:bodyPr>
          <a:lstStyle/>
          <a:p>
            <a:r>
              <a:rPr lang="es-ES" sz="1200" dirty="0" smtClean="0"/>
              <a:t>Superficie de carbón activado con grupos oxigenados (4)</a:t>
            </a:r>
            <a:endParaRPr lang="es-PE" sz="1200" dirty="0"/>
          </a:p>
        </p:txBody>
      </p:sp>
      <p:pic>
        <p:nvPicPr>
          <p:cNvPr id="4" name="Imagen 3"/>
          <p:cNvPicPr>
            <a:picLocks noChangeAspect="1"/>
          </p:cNvPicPr>
          <p:nvPr/>
        </p:nvPicPr>
        <p:blipFill>
          <a:blip r:embed="rId2"/>
          <a:stretch>
            <a:fillRect/>
          </a:stretch>
        </p:blipFill>
        <p:spPr>
          <a:xfrm>
            <a:off x="7898674" y="2502051"/>
            <a:ext cx="4134394" cy="1773774"/>
          </a:xfrm>
          <a:prstGeom prst="rect">
            <a:avLst/>
          </a:prstGeom>
        </p:spPr>
      </p:pic>
    </p:spTree>
    <p:extLst>
      <p:ext uri="{BB962C8B-B14F-4D97-AF65-F5344CB8AC3E}">
        <p14:creationId xmlns:p14="http://schemas.microsoft.com/office/powerpoint/2010/main" val="4175459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s-PE" dirty="0"/>
          </a:p>
        </p:txBody>
      </p:sp>
      <p:sp>
        <p:nvSpPr>
          <p:cNvPr id="3" name="Marcador de contenido 2"/>
          <p:cNvSpPr>
            <a:spLocks noGrp="1"/>
          </p:cNvSpPr>
          <p:nvPr>
            <p:ph idx="1"/>
          </p:nvPr>
        </p:nvSpPr>
        <p:spPr>
          <a:xfrm>
            <a:off x="838200" y="1690688"/>
            <a:ext cx="7060474" cy="4351338"/>
          </a:xfrm>
        </p:spPr>
        <p:txBody>
          <a:bodyPr>
            <a:normAutofit fontScale="92500" lnSpcReduction="20000"/>
          </a:bodyPr>
          <a:lstStyle/>
          <a:p>
            <a:pPr marL="0" indent="0">
              <a:buNone/>
            </a:pPr>
            <a:r>
              <a:rPr lang="es-ES" sz="2400" dirty="0" smtClean="0"/>
              <a:t>Isotermas de adsorción:</a:t>
            </a:r>
            <a:endParaRPr lang="es-ES" sz="2400" dirty="0"/>
          </a:p>
          <a:p>
            <a:pPr>
              <a:buFontTx/>
              <a:buChar char="-"/>
            </a:pPr>
            <a:r>
              <a:rPr lang="es-ES" sz="2400" dirty="0" smtClean="0"/>
              <a:t>Para estudiar la cinética de adsorción del sistema, es necesario emplear un modelo que se ajuste de forma adecuada al sistema.</a:t>
            </a:r>
          </a:p>
          <a:p>
            <a:pPr>
              <a:buFontTx/>
              <a:buChar char="-"/>
            </a:pPr>
            <a:r>
              <a:rPr lang="es-ES" sz="2400" dirty="0" smtClean="0"/>
              <a:t>En este caso, se evaluarán los modelos de </a:t>
            </a:r>
            <a:r>
              <a:rPr lang="es-ES" sz="2400" dirty="0" err="1" smtClean="0"/>
              <a:t>Langmuir</a:t>
            </a:r>
            <a:r>
              <a:rPr lang="es-ES" sz="2400" dirty="0" smtClean="0"/>
              <a:t> y </a:t>
            </a:r>
            <a:r>
              <a:rPr lang="es-ES" sz="2400" dirty="0" err="1" smtClean="0"/>
              <a:t>Freundlich</a:t>
            </a:r>
            <a:r>
              <a:rPr lang="es-ES" sz="2400" dirty="0" smtClean="0"/>
              <a:t>, que dependen de los parámetros Ce y </a:t>
            </a:r>
            <a:r>
              <a:rPr lang="es-ES" sz="2400" dirty="0" err="1" smtClean="0"/>
              <a:t>qe</a:t>
            </a:r>
            <a:r>
              <a:rPr lang="es-ES" sz="2400" dirty="0" smtClean="0"/>
              <a:t>, que son la concentración de tinte en solución en el equilibrio y la masa de tinte adsorbida entre la masa de carbón activado en el equilibrio.</a:t>
            </a:r>
          </a:p>
          <a:p>
            <a:pPr>
              <a:buFontTx/>
              <a:buChar char="-"/>
            </a:pPr>
            <a:r>
              <a:rPr lang="es-ES" sz="2400" dirty="0" smtClean="0"/>
              <a:t>En el modelo de </a:t>
            </a:r>
            <a:r>
              <a:rPr lang="es-ES" sz="2400" dirty="0" err="1" smtClean="0"/>
              <a:t>Langmuir</a:t>
            </a:r>
            <a:r>
              <a:rPr lang="es-ES" sz="2400" dirty="0" smtClean="0"/>
              <a:t>, </a:t>
            </a:r>
            <a:r>
              <a:rPr lang="es-ES" sz="2400" dirty="0" err="1" smtClean="0"/>
              <a:t>qm</a:t>
            </a:r>
            <a:r>
              <a:rPr lang="es-ES" sz="2400" dirty="0" smtClean="0"/>
              <a:t> es la capacidad de absorción máxima del sistema y KL es la constante de </a:t>
            </a:r>
            <a:r>
              <a:rPr lang="es-ES" sz="2400" dirty="0" err="1" smtClean="0"/>
              <a:t>Langmuir</a:t>
            </a:r>
            <a:r>
              <a:rPr lang="es-ES" sz="2400" dirty="0" smtClean="0"/>
              <a:t>.</a:t>
            </a:r>
          </a:p>
          <a:p>
            <a:pPr>
              <a:buFontTx/>
              <a:buChar char="-"/>
            </a:pPr>
            <a:r>
              <a:rPr lang="es-ES" sz="2400" dirty="0" smtClean="0"/>
              <a:t>En el modelo de </a:t>
            </a:r>
            <a:r>
              <a:rPr lang="es-ES" sz="2400" dirty="0" err="1" smtClean="0"/>
              <a:t>Freundlich</a:t>
            </a:r>
            <a:r>
              <a:rPr lang="es-ES" sz="2400" dirty="0" smtClean="0"/>
              <a:t>, n es dependiente de la homogeneidad del sistema y KF es la constante de </a:t>
            </a:r>
            <a:r>
              <a:rPr lang="es-ES" sz="2400" dirty="0" err="1" smtClean="0"/>
              <a:t>Freundlich</a:t>
            </a:r>
            <a:endParaRPr lang="es-PE" sz="2400" dirty="0"/>
          </a:p>
          <a:p>
            <a:pPr>
              <a:buFontTx/>
              <a:buChar char="-"/>
            </a:pPr>
            <a:endParaRPr lang="es-ES" sz="2400" dirty="0" smtClean="0"/>
          </a:p>
        </p:txBody>
      </p:sp>
      <p:sp>
        <p:nvSpPr>
          <p:cNvPr id="6" name="CuadroTexto 5"/>
          <p:cNvSpPr txBox="1"/>
          <p:nvPr/>
        </p:nvSpPr>
        <p:spPr>
          <a:xfrm>
            <a:off x="521033" y="6386102"/>
            <a:ext cx="11138263" cy="276999"/>
          </a:xfrm>
          <a:prstGeom prst="rect">
            <a:avLst/>
          </a:prstGeom>
          <a:noFill/>
        </p:spPr>
        <p:txBody>
          <a:bodyPr wrap="square" rtlCol="0">
            <a:spAutoFit/>
          </a:bodyPr>
          <a:lstStyle/>
          <a:p>
            <a:r>
              <a:rPr lang="es-ES" sz="1200" dirty="0" smtClean="0"/>
              <a:t>5. </a:t>
            </a:r>
            <a:r>
              <a:rPr lang="en-US" sz="1200" dirty="0" err="1"/>
              <a:t>Ayawei</a:t>
            </a:r>
            <a:r>
              <a:rPr lang="en-US" sz="1200" dirty="0"/>
              <a:t>, N., </a:t>
            </a:r>
            <a:r>
              <a:rPr lang="en-US" sz="1200" dirty="0" err="1"/>
              <a:t>Ebelegi</a:t>
            </a:r>
            <a:r>
              <a:rPr lang="en-US" sz="1200" dirty="0"/>
              <a:t>, A. N., &amp; </a:t>
            </a:r>
            <a:r>
              <a:rPr lang="en-US" sz="1200" dirty="0" err="1"/>
              <a:t>Wankasi</a:t>
            </a:r>
            <a:r>
              <a:rPr lang="en-US" sz="1200" dirty="0"/>
              <a:t>, D. (2017). </a:t>
            </a:r>
            <a:r>
              <a:rPr lang="en-US" sz="1200" i="1" dirty="0"/>
              <a:t>Modelling and Interpretation of Adsorption Isotherms. Journal of Chemistry, 2017, 1–11.</a:t>
            </a:r>
            <a:r>
              <a:rPr lang="en-US" sz="1200" dirty="0"/>
              <a:t> doi:10.1155/2017/3039817 </a:t>
            </a:r>
            <a:endParaRPr lang="en-US" sz="1200" dirty="0" smtClean="0"/>
          </a:p>
        </p:txBody>
      </p:sp>
      <p:sp>
        <p:nvSpPr>
          <p:cNvPr id="8" name="Marcador de número de diapositiva 7"/>
          <p:cNvSpPr>
            <a:spLocks noGrp="1"/>
          </p:cNvSpPr>
          <p:nvPr>
            <p:ph type="sldNum" sz="quarter" idx="12"/>
          </p:nvPr>
        </p:nvSpPr>
        <p:spPr/>
        <p:txBody>
          <a:bodyPr/>
          <a:lstStyle/>
          <a:p>
            <a:fld id="{BE058DF6-345B-41F0-A0B4-F9D2BFA74983}" type="slidenum">
              <a:rPr lang="es-PE" smtClean="0"/>
              <a:t>5</a:t>
            </a:fld>
            <a:endParaRPr lang="es-PE"/>
          </a:p>
        </p:txBody>
      </p:sp>
      <p:pic>
        <p:nvPicPr>
          <p:cNvPr id="5" name="Imagen 4"/>
          <p:cNvPicPr>
            <a:picLocks noChangeAspect="1"/>
          </p:cNvPicPr>
          <p:nvPr/>
        </p:nvPicPr>
        <p:blipFill>
          <a:blip r:embed="rId2"/>
          <a:stretch>
            <a:fillRect/>
          </a:stretch>
        </p:blipFill>
        <p:spPr>
          <a:xfrm>
            <a:off x="8445160" y="1939992"/>
            <a:ext cx="3074077" cy="1109300"/>
          </a:xfrm>
          <a:prstGeom prst="rect">
            <a:avLst/>
          </a:prstGeom>
        </p:spPr>
      </p:pic>
      <p:pic>
        <p:nvPicPr>
          <p:cNvPr id="7" name="Imagen 6"/>
          <p:cNvPicPr>
            <a:picLocks noChangeAspect="1"/>
          </p:cNvPicPr>
          <p:nvPr/>
        </p:nvPicPr>
        <p:blipFill>
          <a:blip r:embed="rId3"/>
          <a:stretch>
            <a:fillRect/>
          </a:stretch>
        </p:blipFill>
        <p:spPr>
          <a:xfrm>
            <a:off x="7898674" y="3998759"/>
            <a:ext cx="4296716" cy="868787"/>
          </a:xfrm>
          <a:prstGeom prst="rect">
            <a:avLst/>
          </a:prstGeom>
        </p:spPr>
      </p:pic>
      <p:sp>
        <p:nvSpPr>
          <p:cNvPr id="14" name="CuadroTexto 13"/>
          <p:cNvSpPr txBox="1"/>
          <p:nvPr/>
        </p:nvSpPr>
        <p:spPr>
          <a:xfrm>
            <a:off x="9242663" y="4729046"/>
            <a:ext cx="2293183" cy="276999"/>
          </a:xfrm>
          <a:prstGeom prst="rect">
            <a:avLst/>
          </a:prstGeom>
          <a:noFill/>
        </p:spPr>
        <p:txBody>
          <a:bodyPr wrap="square" rtlCol="0">
            <a:spAutoFit/>
          </a:bodyPr>
          <a:lstStyle/>
          <a:p>
            <a:r>
              <a:rPr lang="es-ES" sz="1200" dirty="0" smtClean="0"/>
              <a:t>Modelo de </a:t>
            </a:r>
            <a:r>
              <a:rPr lang="es-ES" sz="1200" dirty="0" err="1" smtClean="0"/>
              <a:t>Freundlich</a:t>
            </a:r>
            <a:endParaRPr lang="es-PE" sz="1200" dirty="0"/>
          </a:p>
        </p:txBody>
      </p:sp>
      <p:sp>
        <p:nvSpPr>
          <p:cNvPr id="15" name="CuadroTexto 14"/>
          <p:cNvSpPr txBox="1"/>
          <p:nvPr/>
        </p:nvSpPr>
        <p:spPr>
          <a:xfrm>
            <a:off x="9242664" y="2955424"/>
            <a:ext cx="2293183" cy="276999"/>
          </a:xfrm>
          <a:prstGeom prst="rect">
            <a:avLst/>
          </a:prstGeom>
          <a:noFill/>
        </p:spPr>
        <p:txBody>
          <a:bodyPr wrap="square" rtlCol="0">
            <a:spAutoFit/>
          </a:bodyPr>
          <a:lstStyle/>
          <a:p>
            <a:r>
              <a:rPr lang="es-ES" sz="1200" dirty="0" smtClean="0"/>
              <a:t>Modelo de </a:t>
            </a:r>
            <a:r>
              <a:rPr lang="es-ES" sz="1200" dirty="0" err="1" smtClean="0"/>
              <a:t>Langmuir</a:t>
            </a:r>
            <a:endParaRPr lang="es-PE" sz="1200" dirty="0"/>
          </a:p>
        </p:txBody>
      </p:sp>
    </p:spTree>
    <p:extLst>
      <p:ext uri="{BB962C8B-B14F-4D97-AF65-F5344CB8AC3E}">
        <p14:creationId xmlns:p14="http://schemas.microsoft.com/office/powerpoint/2010/main" val="368566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s-PE" dirty="0"/>
          </a:p>
        </p:txBody>
      </p:sp>
      <p:sp>
        <p:nvSpPr>
          <p:cNvPr id="3" name="Marcador de contenido 2"/>
          <p:cNvSpPr>
            <a:spLocks noGrp="1"/>
          </p:cNvSpPr>
          <p:nvPr>
            <p:ph idx="1"/>
          </p:nvPr>
        </p:nvSpPr>
        <p:spPr>
          <a:xfrm>
            <a:off x="838200" y="1690688"/>
            <a:ext cx="7060474" cy="4351338"/>
          </a:xfrm>
        </p:spPr>
        <p:txBody>
          <a:bodyPr>
            <a:normAutofit/>
          </a:bodyPr>
          <a:lstStyle/>
          <a:p>
            <a:pPr marL="0" indent="0">
              <a:buNone/>
            </a:pPr>
            <a:r>
              <a:rPr lang="es-ES" sz="2400" dirty="0" smtClean="0"/>
              <a:t>Orden de la cinética a partir de la isoterma de adsorción:</a:t>
            </a:r>
            <a:endParaRPr lang="es-ES" sz="2400" dirty="0"/>
          </a:p>
          <a:p>
            <a:pPr>
              <a:buFontTx/>
              <a:buChar char="-"/>
            </a:pPr>
            <a:r>
              <a:rPr lang="es-ES" sz="2400" dirty="0" smtClean="0"/>
              <a:t>A partir de la información obtenida de la isoterma de adsorción, también es posible determinar el orden de la cinética del proceso y una constante cinética k.</a:t>
            </a:r>
          </a:p>
          <a:p>
            <a:pPr>
              <a:buFontTx/>
              <a:buChar char="-"/>
            </a:pPr>
            <a:r>
              <a:rPr lang="es-ES" sz="2400" dirty="0" smtClean="0"/>
              <a:t>La forma de determinar este orden es revisar la calidad de su ajuste para las dos ecuaciones presentadas, en función de </a:t>
            </a:r>
            <a:r>
              <a:rPr lang="es-ES" sz="2400" dirty="0" err="1" smtClean="0"/>
              <a:t>qt</a:t>
            </a:r>
            <a:r>
              <a:rPr lang="es-ES" sz="2400" dirty="0" smtClean="0"/>
              <a:t>, que corresponde a la masa de tinte adsorbida entre la masa de carbón activado para el tiempo t.</a:t>
            </a:r>
          </a:p>
          <a:p>
            <a:pPr>
              <a:buFontTx/>
              <a:buChar char="-"/>
            </a:pPr>
            <a:endParaRPr lang="es-PE" sz="2400" dirty="0"/>
          </a:p>
          <a:p>
            <a:pPr>
              <a:buFontTx/>
              <a:buChar char="-"/>
            </a:pPr>
            <a:endParaRPr lang="es-ES" sz="2400" dirty="0" smtClean="0"/>
          </a:p>
        </p:txBody>
      </p:sp>
      <p:sp>
        <p:nvSpPr>
          <p:cNvPr id="6" name="CuadroTexto 5"/>
          <p:cNvSpPr txBox="1"/>
          <p:nvPr/>
        </p:nvSpPr>
        <p:spPr>
          <a:xfrm>
            <a:off x="215537" y="6042026"/>
            <a:ext cx="11138263" cy="830997"/>
          </a:xfrm>
          <a:prstGeom prst="rect">
            <a:avLst/>
          </a:prstGeom>
          <a:noFill/>
        </p:spPr>
        <p:txBody>
          <a:bodyPr wrap="square" rtlCol="0">
            <a:spAutoFit/>
          </a:bodyPr>
          <a:lstStyle/>
          <a:p>
            <a:r>
              <a:rPr lang="es-ES" sz="1200" dirty="0"/>
              <a:t>6</a:t>
            </a:r>
            <a:r>
              <a:rPr lang="es-ES" sz="1200" dirty="0" smtClean="0"/>
              <a:t>. </a:t>
            </a:r>
            <a:r>
              <a:rPr lang="es-PE" sz="1200" dirty="0" err="1">
                <a:solidFill>
                  <a:schemeClr val="dk1"/>
                </a:solidFill>
              </a:rPr>
              <a:t>Abdullah</a:t>
            </a:r>
            <a:r>
              <a:rPr lang="es-PE" sz="1200" dirty="0">
                <a:solidFill>
                  <a:schemeClr val="dk1"/>
                </a:solidFill>
              </a:rPr>
              <a:t> Al-</a:t>
            </a:r>
            <a:r>
              <a:rPr lang="es-PE" sz="1200" dirty="0" err="1">
                <a:solidFill>
                  <a:schemeClr val="dk1"/>
                </a:solidFill>
              </a:rPr>
              <a:t>Othman</a:t>
            </a:r>
            <a:r>
              <a:rPr lang="es-PE" sz="1200" dirty="0">
                <a:solidFill>
                  <a:schemeClr val="dk1"/>
                </a:solidFill>
              </a:rPr>
              <a:t>, Z., </a:t>
            </a:r>
            <a:r>
              <a:rPr lang="es-PE" sz="1200" dirty="0" err="1">
                <a:solidFill>
                  <a:schemeClr val="dk1"/>
                </a:solidFill>
              </a:rPr>
              <a:t>Abdelaty</a:t>
            </a:r>
            <a:r>
              <a:rPr lang="es-PE" sz="1200" dirty="0">
                <a:solidFill>
                  <a:schemeClr val="dk1"/>
                </a:solidFill>
              </a:rPr>
              <a:t> </a:t>
            </a:r>
            <a:r>
              <a:rPr lang="es-PE" sz="1200" dirty="0" err="1">
                <a:solidFill>
                  <a:schemeClr val="dk1"/>
                </a:solidFill>
              </a:rPr>
              <a:t>Habila</a:t>
            </a:r>
            <a:r>
              <a:rPr lang="es-PE" sz="1200" dirty="0">
                <a:solidFill>
                  <a:schemeClr val="dk1"/>
                </a:solidFill>
              </a:rPr>
              <a:t>, M., Ali, R., &amp; </a:t>
            </a:r>
            <a:r>
              <a:rPr lang="es-PE" sz="1200" dirty="0" err="1">
                <a:solidFill>
                  <a:schemeClr val="dk1"/>
                </a:solidFill>
              </a:rPr>
              <a:t>Salah</a:t>
            </a:r>
            <a:r>
              <a:rPr lang="es-PE" sz="1200" dirty="0">
                <a:solidFill>
                  <a:schemeClr val="dk1"/>
                </a:solidFill>
              </a:rPr>
              <a:t> El-</a:t>
            </a:r>
            <a:r>
              <a:rPr lang="es-PE" sz="1200" dirty="0" err="1">
                <a:solidFill>
                  <a:schemeClr val="dk1"/>
                </a:solidFill>
              </a:rPr>
              <a:t>Din</a:t>
            </a:r>
            <a:r>
              <a:rPr lang="es-PE" sz="1200" dirty="0">
                <a:solidFill>
                  <a:schemeClr val="dk1"/>
                </a:solidFill>
              </a:rPr>
              <a:t> </a:t>
            </a:r>
            <a:r>
              <a:rPr lang="es-PE" sz="1200" dirty="0" err="1">
                <a:solidFill>
                  <a:schemeClr val="dk1"/>
                </a:solidFill>
              </a:rPr>
              <a:t>Hassouna</a:t>
            </a:r>
            <a:r>
              <a:rPr lang="es-PE" sz="1200" dirty="0">
                <a:solidFill>
                  <a:schemeClr val="dk1"/>
                </a:solidFill>
              </a:rPr>
              <a:t>, M. (2013). </a:t>
            </a:r>
            <a:r>
              <a:rPr lang="es-PE" sz="1200" dirty="0" err="1">
                <a:solidFill>
                  <a:schemeClr val="dk1"/>
                </a:solidFill>
              </a:rPr>
              <a:t>Kinetic</a:t>
            </a:r>
            <a:r>
              <a:rPr lang="es-PE" sz="1200" dirty="0">
                <a:solidFill>
                  <a:schemeClr val="dk1"/>
                </a:solidFill>
              </a:rPr>
              <a:t> and </a:t>
            </a:r>
            <a:r>
              <a:rPr lang="es-PE" sz="1200" dirty="0" err="1">
                <a:solidFill>
                  <a:schemeClr val="dk1"/>
                </a:solidFill>
              </a:rPr>
              <a:t>Thermodynamic</a:t>
            </a:r>
            <a:r>
              <a:rPr lang="es-PE" sz="1200" dirty="0">
                <a:solidFill>
                  <a:schemeClr val="dk1"/>
                </a:solidFill>
              </a:rPr>
              <a:t> </a:t>
            </a:r>
            <a:r>
              <a:rPr lang="es-PE" sz="1200" dirty="0" err="1">
                <a:solidFill>
                  <a:schemeClr val="dk1"/>
                </a:solidFill>
              </a:rPr>
              <a:t>Studies</a:t>
            </a:r>
            <a:r>
              <a:rPr lang="es-PE" sz="1200" dirty="0">
                <a:solidFill>
                  <a:schemeClr val="dk1"/>
                </a:solidFill>
              </a:rPr>
              <a:t> </a:t>
            </a:r>
            <a:r>
              <a:rPr lang="es-PE" sz="1200" dirty="0" err="1">
                <a:solidFill>
                  <a:schemeClr val="dk1"/>
                </a:solidFill>
              </a:rPr>
              <a:t>for</a:t>
            </a:r>
            <a:r>
              <a:rPr lang="es-PE" sz="1200" dirty="0">
                <a:solidFill>
                  <a:schemeClr val="dk1"/>
                </a:solidFill>
              </a:rPr>
              <a:t> </a:t>
            </a:r>
            <a:r>
              <a:rPr lang="es-PE" sz="1200" dirty="0" err="1">
                <a:solidFill>
                  <a:schemeClr val="dk1"/>
                </a:solidFill>
              </a:rPr>
              <a:t>Methylene</a:t>
            </a:r>
            <a:r>
              <a:rPr lang="es-PE" sz="1200" dirty="0">
                <a:solidFill>
                  <a:schemeClr val="dk1"/>
                </a:solidFill>
              </a:rPr>
              <a:t> Blue </a:t>
            </a:r>
            <a:r>
              <a:rPr lang="es-PE" sz="1200" dirty="0" err="1">
                <a:solidFill>
                  <a:schemeClr val="dk1"/>
                </a:solidFill>
              </a:rPr>
              <a:t>Adsorption</a:t>
            </a:r>
            <a:r>
              <a:rPr lang="es-PE" sz="1200" dirty="0">
                <a:solidFill>
                  <a:schemeClr val="dk1"/>
                </a:solidFill>
              </a:rPr>
              <a:t> </a:t>
            </a:r>
            <a:r>
              <a:rPr lang="es-PE" sz="1200" dirty="0" err="1">
                <a:solidFill>
                  <a:schemeClr val="dk1"/>
                </a:solidFill>
              </a:rPr>
              <a:t>using</a:t>
            </a:r>
            <a:r>
              <a:rPr lang="es-PE" sz="1200" dirty="0">
                <a:solidFill>
                  <a:schemeClr val="dk1"/>
                </a:solidFill>
              </a:rPr>
              <a:t> </a:t>
            </a:r>
            <a:r>
              <a:rPr lang="es-PE" sz="1200" dirty="0" err="1">
                <a:solidFill>
                  <a:schemeClr val="dk1"/>
                </a:solidFill>
              </a:rPr>
              <a:t>Activated</a:t>
            </a:r>
            <a:r>
              <a:rPr lang="es-PE" sz="1200" dirty="0">
                <a:solidFill>
                  <a:schemeClr val="dk1"/>
                </a:solidFill>
              </a:rPr>
              <a:t> </a:t>
            </a:r>
            <a:r>
              <a:rPr lang="es-PE" sz="1200" dirty="0" err="1">
                <a:solidFill>
                  <a:schemeClr val="dk1"/>
                </a:solidFill>
              </a:rPr>
              <a:t>Carbon</a:t>
            </a:r>
            <a:r>
              <a:rPr lang="es-PE" sz="1200" dirty="0">
                <a:solidFill>
                  <a:schemeClr val="dk1"/>
                </a:solidFill>
              </a:rPr>
              <a:t> </a:t>
            </a:r>
            <a:r>
              <a:rPr lang="es-PE" sz="1200" dirty="0" err="1">
                <a:solidFill>
                  <a:schemeClr val="dk1"/>
                </a:solidFill>
              </a:rPr>
              <a:t>Prepared</a:t>
            </a:r>
            <a:r>
              <a:rPr lang="es-PE" sz="1200" dirty="0">
                <a:solidFill>
                  <a:schemeClr val="dk1"/>
                </a:solidFill>
              </a:rPr>
              <a:t> </a:t>
            </a:r>
            <a:r>
              <a:rPr lang="es-PE" sz="1200" dirty="0" err="1">
                <a:solidFill>
                  <a:schemeClr val="dk1"/>
                </a:solidFill>
              </a:rPr>
              <a:t>from</a:t>
            </a:r>
            <a:r>
              <a:rPr lang="es-PE" sz="1200" dirty="0">
                <a:solidFill>
                  <a:schemeClr val="dk1"/>
                </a:solidFill>
              </a:rPr>
              <a:t> </a:t>
            </a:r>
            <a:r>
              <a:rPr lang="es-PE" sz="1200" dirty="0" err="1">
                <a:solidFill>
                  <a:schemeClr val="dk1"/>
                </a:solidFill>
              </a:rPr>
              <a:t>Agricultural</a:t>
            </a:r>
            <a:r>
              <a:rPr lang="es-PE" sz="1200" dirty="0">
                <a:solidFill>
                  <a:schemeClr val="dk1"/>
                </a:solidFill>
              </a:rPr>
              <a:t> and Municipal Solid </a:t>
            </a:r>
            <a:r>
              <a:rPr lang="es-PE" sz="1200" dirty="0" err="1">
                <a:solidFill>
                  <a:schemeClr val="dk1"/>
                </a:solidFill>
              </a:rPr>
              <a:t>Wastes</a:t>
            </a:r>
            <a:r>
              <a:rPr lang="es-PE" sz="1200" dirty="0">
                <a:solidFill>
                  <a:schemeClr val="dk1"/>
                </a:solidFill>
              </a:rPr>
              <a:t>. </a:t>
            </a:r>
            <a:r>
              <a:rPr lang="es-PE" sz="1200" i="1" dirty="0" err="1">
                <a:solidFill>
                  <a:schemeClr val="dk1"/>
                </a:solidFill>
              </a:rPr>
              <a:t>Asian</a:t>
            </a:r>
            <a:r>
              <a:rPr lang="es-PE" sz="1200" i="1" dirty="0">
                <a:solidFill>
                  <a:schemeClr val="dk1"/>
                </a:solidFill>
              </a:rPr>
              <a:t> </a:t>
            </a:r>
            <a:r>
              <a:rPr lang="es-PE" sz="1200" i="1" dirty="0" err="1">
                <a:solidFill>
                  <a:schemeClr val="dk1"/>
                </a:solidFill>
              </a:rPr>
              <a:t>Journal</a:t>
            </a:r>
            <a:r>
              <a:rPr lang="es-PE" sz="1200" i="1" dirty="0">
                <a:solidFill>
                  <a:schemeClr val="dk1"/>
                </a:solidFill>
              </a:rPr>
              <a:t> of </a:t>
            </a:r>
            <a:r>
              <a:rPr lang="es-PE" sz="1200" i="1" dirty="0" err="1">
                <a:solidFill>
                  <a:schemeClr val="dk1"/>
                </a:solidFill>
              </a:rPr>
              <a:t>Chemistry</a:t>
            </a:r>
            <a:r>
              <a:rPr lang="es-PE" sz="1200" dirty="0">
                <a:solidFill>
                  <a:schemeClr val="dk1"/>
                </a:solidFill>
              </a:rPr>
              <a:t>, </a:t>
            </a:r>
            <a:r>
              <a:rPr lang="es-PE" sz="1200" i="1" dirty="0">
                <a:solidFill>
                  <a:schemeClr val="dk1"/>
                </a:solidFill>
              </a:rPr>
              <a:t>25</a:t>
            </a:r>
            <a:r>
              <a:rPr lang="es-PE" sz="1200" dirty="0">
                <a:solidFill>
                  <a:schemeClr val="dk1"/>
                </a:solidFill>
              </a:rPr>
              <a:t>(15), 8301–8306. https://</a:t>
            </a:r>
            <a:r>
              <a:rPr lang="es-PE" sz="1200" dirty="0" smtClean="0">
                <a:solidFill>
                  <a:schemeClr val="dk1"/>
                </a:solidFill>
              </a:rPr>
              <a:t>doi.org/10.14233/ajchem.2013.14723</a:t>
            </a:r>
            <a:endParaRPr lang="es-ES" sz="1200" dirty="0" smtClean="0"/>
          </a:p>
          <a:p>
            <a:r>
              <a:rPr lang="es-ES" sz="1200" dirty="0"/>
              <a:t>7</a:t>
            </a:r>
            <a:r>
              <a:rPr lang="es-ES" sz="1200" dirty="0" smtClean="0"/>
              <a:t>. </a:t>
            </a:r>
            <a:r>
              <a:rPr lang="es-PE" sz="1200" dirty="0" err="1"/>
              <a:t>Sulaiman</a:t>
            </a:r>
            <a:r>
              <a:rPr lang="es-PE" sz="1200" dirty="0"/>
              <a:t>, </a:t>
            </a:r>
            <a:r>
              <a:rPr lang="es-PE" sz="1200" dirty="0" smtClean="0"/>
              <a:t>N. et al. </a:t>
            </a:r>
            <a:r>
              <a:rPr lang="es-PE" sz="1200" dirty="0"/>
              <a:t>2021. "</a:t>
            </a:r>
            <a:r>
              <a:rPr lang="es-PE" sz="1200" i="1" dirty="0" err="1"/>
              <a:t>Kinetics</a:t>
            </a:r>
            <a:r>
              <a:rPr lang="es-PE" sz="1200" i="1" dirty="0"/>
              <a:t>, </a:t>
            </a:r>
            <a:r>
              <a:rPr lang="es-PE" sz="1200" i="1" dirty="0" err="1"/>
              <a:t>Thermodynamics</a:t>
            </a:r>
            <a:r>
              <a:rPr lang="es-PE" sz="1200" i="1" dirty="0"/>
              <a:t>, and </a:t>
            </a:r>
            <a:r>
              <a:rPr lang="es-PE" sz="1200" i="1" dirty="0" err="1"/>
              <a:t>Isotherms</a:t>
            </a:r>
            <a:r>
              <a:rPr lang="es-PE" sz="1200" i="1" dirty="0"/>
              <a:t> of </a:t>
            </a:r>
            <a:r>
              <a:rPr lang="es-PE" sz="1200" i="1" dirty="0" err="1"/>
              <a:t>Methylene</a:t>
            </a:r>
            <a:r>
              <a:rPr lang="es-PE" sz="1200" i="1" dirty="0"/>
              <a:t> Blue </a:t>
            </a:r>
            <a:r>
              <a:rPr lang="es-PE" sz="1200" i="1" dirty="0" err="1"/>
              <a:t>Adsorption</a:t>
            </a:r>
            <a:r>
              <a:rPr lang="es-PE" sz="1200" i="1" dirty="0"/>
              <a:t> </a:t>
            </a:r>
            <a:r>
              <a:rPr lang="es-PE" sz="1200" i="1" dirty="0" err="1"/>
              <a:t>Study</a:t>
            </a:r>
            <a:r>
              <a:rPr lang="es-PE" sz="1200" i="1" dirty="0"/>
              <a:t> </a:t>
            </a:r>
            <a:r>
              <a:rPr lang="es-PE" sz="1200" i="1" dirty="0" err="1"/>
              <a:t>onto</a:t>
            </a:r>
            <a:r>
              <a:rPr lang="es-PE" sz="1200" i="1" dirty="0"/>
              <a:t> </a:t>
            </a:r>
            <a:r>
              <a:rPr lang="es-PE" sz="1200" i="1" dirty="0" err="1"/>
              <a:t>Cassava</a:t>
            </a:r>
            <a:r>
              <a:rPr lang="es-PE" sz="1200" i="1" dirty="0"/>
              <a:t> </a:t>
            </a:r>
            <a:r>
              <a:rPr lang="es-PE" sz="1200" i="1" dirty="0" err="1"/>
              <a:t>Stem</a:t>
            </a:r>
            <a:r>
              <a:rPr lang="es-PE" sz="1200" i="1" dirty="0"/>
              <a:t> </a:t>
            </a:r>
            <a:r>
              <a:rPr lang="es-PE" sz="1200" i="1" dirty="0" err="1"/>
              <a:t>Activated</a:t>
            </a:r>
            <a:r>
              <a:rPr lang="es-PE" sz="1200" i="1" dirty="0"/>
              <a:t> </a:t>
            </a:r>
            <a:r>
              <a:rPr lang="es-PE" sz="1200" i="1" dirty="0" err="1"/>
              <a:t>Carbon</a:t>
            </a:r>
            <a:r>
              <a:rPr lang="es-PE" sz="1200" dirty="0"/>
              <a:t>" </a:t>
            </a:r>
            <a:r>
              <a:rPr lang="es-PE" sz="1200" i="1" dirty="0" err="1"/>
              <a:t>Water</a:t>
            </a:r>
            <a:r>
              <a:rPr lang="es-PE" sz="1200" dirty="0"/>
              <a:t> 13, no. 20: 2936. https://doi.org/10.3390/w13202936</a:t>
            </a:r>
            <a:r>
              <a:rPr lang="en-US" sz="1200" dirty="0"/>
              <a:t> </a:t>
            </a:r>
            <a:endParaRPr lang="en-US" sz="1200" dirty="0" smtClean="0"/>
          </a:p>
        </p:txBody>
      </p:sp>
      <p:sp>
        <p:nvSpPr>
          <p:cNvPr id="8" name="Marcador de número de diapositiva 7"/>
          <p:cNvSpPr>
            <a:spLocks noGrp="1"/>
          </p:cNvSpPr>
          <p:nvPr>
            <p:ph type="sldNum" sz="quarter" idx="12"/>
          </p:nvPr>
        </p:nvSpPr>
        <p:spPr/>
        <p:txBody>
          <a:bodyPr/>
          <a:lstStyle/>
          <a:p>
            <a:fld id="{BE058DF6-345B-41F0-A0B4-F9D2BFA74983}" type="slidenum">
              <a:rPr lang="es-PE" smtClean="0"/>
              <a:t>6</a:t>
            </a:fld>
            <a:endParaRPr lang="es-PE" dirty="0"/>
          </a:p>
        </p:txBody>
      </p:sp>
      <p:sp>
        <p:nvSpPr>
          <p:cNvPr id="9" name="CuadroTexto 8"/>
          <p:cNvSpPr txBox="1"/>
          <p:nvPr/>
        </p:nvSpPr>
        <p:spPr>
          <a:xfrm>
            <a:off x="8442960" y="2733630"/>
            <a:ext cx="3749040" cy="276999"/>
          </a:xfrm>
          <a:prstGeom prst="rect">
            <a:avLst/>
          </a:prstGeom>
          <a:noFill/>
        </p:spPr>
        <p:txBody>
          <a:bodyPr wrap="square" rtlCol="0">
            <a:spAutoFit/>
          </a:bodyPr>
          <a:lstStyle/>
          <a:p>
            <a:r>
              <a:rPr lang="es-ES" sz="1200" dirty="0" smtClean="0"/>
              <a:t>Ajuste para una cinética de </a:t>
            </a:r>
            <a:r>
              <a:rPr lang="es-ES" sz="1200" dirty="0" err="1" smtClean="0"/>
              <a:t>pseudo</a:t>
            </a:r>
            <a:r>
              <a:rPr lang="es-ES" sz="1200" dirty="0" smtClean="0"/>
              <a:t> primer orden</a:t>
            </a:r>
            <a:endParaRPr lang="es-PE" sz="1200" dirty="0"/>
          </a:p>
        </p:txBody>
      </p:sp>
      <p:pic>
        <p:nvPicPr>
          <p:cNvPr id="5" name="Imagen 4"/>
          <p:cNvPicPr>
            <a:picLocks noChangeAspect="1"/>
          </p:cNvPicPr>
          <p:nvPr/>
        </p:nvPicPr>
        <p:blipFill>
          <a:blip r:embed="rId2"/>
          <a:stretch>
            <a:fillRect/>
          </a:stretch>
        </p:blipFill>
        <p:spPr>
          <a:xfrm>
            <a:off x="8400913" y="1991139"/>
            <a:ext cx="3162574" cy="777307"/>
          </a:xfrm>
          <a:prstGeom prst="rect">
            <a:avLst/>
          </a:prstGeom>
        </p:spPr>
      </p:pic>
      <p:sp>
        <p:nvSpPr>
          <p:cNvPr id="11" name="CuadroTexto 10"/>
          <p:cNvSpPr txBox="1"/>
          <p:nvPr/>
        </p:nvSpPr>
        <p:spPr>
          <a:xfrm>
            <a:off x="8400913" y="4317683"/>
            <a:ext cx="3749040" cy="276999"/>
          </a:xfrm>
          <a:prstGeom prst="rect">
            <a:avLst/>
          </a:prstGeom>
          <a:noFill/>
        </p:spPr>
        <p:txBody>
          <a:bodyPr wrap="square" rtlCol="0">
            <a:spAutoFit/>
          </a:bodyPr>
          <a:lstStyle/>
          <a:p>
            <a:r>
              <a:rPr lang="es-ES" sz="1200" dirty="0" smtClean="0"/>
              <a:t>Ajuste para una cinética de </a:t>
            </a:r>
            <a:r>
              <a:rPr lang="es-ES" sz="1200" dirty="0" err="1" smtClean="0"/>
              <a:t>pseudo</a:t>
            </a:r>
            <a:r>
              <a:rPr lang="es-ES" sz="1200" dirty="0" smtClean="0"/>
              <a:t> segundo orden</a:t>
            </a:r>
            <a:endParaRPr lang="es-PE" sz="1200" dirty="0"/>
          </a:p>
        </p:txBody>
      </p:sp>
      <p:pic>
        <p:nvPicPr>
          <p:cNvPr id="12" name="Imagen 11"/>
          <p:cNvPicPr>
            <a:picLocks noChangeAspect="1"/>
          </p:cNvPicPr>
          <p:nvPr/>
        </p:nvPicPr>
        <p:blipFill>
          <a:blip r:embed="rId3"/>
          <a:stretch>
            <a:fillRect/>
          </a:stretch>
        </p:blipFill>
        <p:spPr>
          <a:xfrm>
            <a:off x="8835290" y="3349859"/>
            <a:ext cx="2293819" cy="967824"/>
          </a:xfrm>
          <a:prstGeom prst="rect">
            <a:avLst/>
          </a:prstGeom>
        </p:spPr>
      </p:pic>
    </p:spTree>
    <p:extLst>
      <p:ext uri="{BB962C8B-B14F-4D97-AF65-F5344CB8AC3E}">
        <p14:creationId xmlns:p14="http://schemas.microsoft.com/office/powerpoint/2010/main" val="1220333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Metodología</a:t>
            </a:r>
            <a:endParaRPr lang="es-PE" dirty="0"/>
          </a:p>
        </p:txBody>
      </p:sp>
      <p:sp>
        <p:nvSpPr>
          <p:cNvPr id="3" name="Marcador de contenido 2"/>
          <p:cNvSpPr>
            <a:spLocks noGrp="1"/>
          </p:cNvSpPr>
          <p:nvPr>
            <p:ph idx="1"/>
          </p:nvPr>
        </p:nvSpPr>
        <p:spPr>
          <a:xfrm>
            <a:off x="838199" y="1690688"/>
            <a:ext cx="9446623" cy="4351338"/>
          </a:xfrm>
        </p:spPr>
        <p:txBody>
          <a:bodyPr>
            <a:normAutofit/>
          </a:bodyPr>
          <a:lstStyle/>
          <a:p>
            <a:pPr marL="0" indent="0">
              <a:buNone/>
            </a:pPr>
            <a:r>
              <a:rPr lang="es-ES" sz="2400" dirty="0" smtClean="0"/>
              <a:t>Curva de calibración</a:t>
            </a:r>
            <a:endParaRPr lang="es-ES" sz="2400" dirty="0"/>
          </a:p>
          <a:p>
            <a:pPr>
              <a:buFontTx/>
              <a:buChar char="-"/>
            </a:pPr>
            <a:r>
              <a:rPr lang="es-ES" sz="2400" dirty="0" smtClean="0"/>
              <a:t>Para poder determinar las concentraciones en los ensayos de cinética de absorción, resultó necesario preparar una curva de calibración primero</a:t>
            </a:r>
          </a:p>
          <a:p>
            <a:pPr>
              <a:buFontTx/>
              <a:buChar char="-"/>
            </a:pPr>
            <a:r>
              <a:rPr lang="es-ES" sz="2400" dirty="0" smtClean="0"/>
              <a:t>Para esto, se prepararon diluciones a partir de la solución </a:t>
            </a:r>
            <a:r>
              <a:rPr lang="es-ES" sz="2400" i="1" dirty="0" smtClean="0"/>
              <a:t>stock</a:t>
            </a:r>
            <a:r>
              <a:rPr lang="es-ES" sz="2400" dirty="0" smtClean="0"/>
              <a:t> de 25 mg/L de tinte, con concentraciones de 25, 22, 19, 16, 12, 9, 6, 3 y 1.2 mg/L</a:t>
            </a:r>
          </a:p>
          <a:p>
            <a:pPr>
              <a:buFontTx/>
              <a:buChar char="-"/>
            </a:pPr>
            <a:r>
              <a:rPr lang="es-ES" sz="2400" dirty="0" smtClean="0"/>
              <a:t>Se midió la absorbancia de estas a 425 </a:t>
            </a:r>
            <a:r>
              <a:rPr lang="es-ES" sz="2400" dirty="0" err="1" smtClean="0"/>
              <a:t>nm</a:t>
            </a:r>
            <a:r>
              <a:rPr lang="es-ES" sz="2400" dirty="0"/>
              <a:t> </a:t>
            </a:r>
            <a:r>
              <a:rPr lang="es-ES" sz="2400" dirty="0" smtClean="0"/>
              <a:t>y con esta información se obtuvo un ajuste lineal que permitía relaciones a estos dos parámetros en este sistema.</a:t>
            </a:r>
          </a:p>
          <a:p>
            <a:pPr>
              <a:buFontTx/>
              <a:buChar char="-"/>
            </a:pPr>
            <a:endParaRPr lang="es-PE" sz="2400" dirty="0"/>
          </a:p>
          <a:p>
            <a:pPr>
              <a:buFontTx/>
              <a:buChar char="-"/>
            </a:pPr>
            <a:endParaRPr lang="es-ES" sz="2400" dirty="0" smtClean="0"/>
          </a:p>
        </p:txBody>
      </p:sp>
      <p:sp>
        <p:nvSpPr>
          <p:cNvPr id="8" name="Marcador de número de diapositiva 7"/>
          <p:cNvSpPr>
            <a:spLocks noGrp="1"/>
          </p:cNvSpPr>
          <p:nvPr>
            <p:ph type="sldNum" sz="quarter" idx="12"/>
          </p:nvPr>
        </p:nvSpPr>
        <p:spPr/>
        <p:txBody>
          <a:bodyPr/>
          <a:lstStyle/>
          <a:p>
            <a:fld id="{BE058DF6-345B-41F0-A0B4-F9D2BFA74983}" type="slidenum">
              <a:rPr lang="es-PE" smtClean="0"/>
              <a:t>7</a:t>
            </a:fld>
            <a:endParaRPr lang="es-PE" dirty="0"/>
          </a:p>
        </p:txBody>
      </p:sp>
      <p:sp>
        <p:nvSpPr>
          <p:cNvPr id="10" name="CuadroTexto 9"/>
          <p:cNvSpPr txBox="1"/>
          <p:nvPr/>
        </p:nvSpPr>
        <p:spPr>
          <a:xfrm>
            <a:off x="215537" y="6308079"/>
            <a:ext cx="10879183" cy="461665"/>
          </a:xfrm>
          <a:prstGeom prst="rect">
            <a:avLst/>
          </a:prstGeom>
          <a:noFill/>
        </p:spPr>
        <p:txBody>
          <a:bodyPr wrap="square" rtlCol="0">
            <a:spAutoFit/>
          </a:bodyPr>
          <a:lstStyle/>
          <a:p>
            <a:r>
              <a:rPr lang="en-US" sz="1200" dirty="0" smtClean="0"/>
              <a:t>8. A</a:t>
            </a:r>
            <a:r>
              <a:rPr lang="en-US" sz="1200" dirty="0"/>
              <a:t>. </a:t>
            </a:r>
            <a:r>
              <a:rPr lang="en-US" sz="1200" dirty="0" smtClean="0"/>
              <a:t>Martins, N</a:t>
            </a:r>
            <a:r>
              <a:rPr lang="en-US" sz="1200" dirty="0"/>
              <a:t>. </a:t>
            </a:r>
            <a:r>
              <a:rPr lang="en-US" sz="1200" dirty="0" err="1"/>
              <a:t>Nunes</a:t>
            </a:r>
            <a:r>
              <a:rPr lang="en-US" sz="1200" dirty="0"/>
              <a:t>, “</a:t>
            </a:r>
            <a:r>
              <a:rPr lang="en-US" sz="1200" i="1" dirty="0"/>
              <a:t>Adsorption of a Textile Dye on Commercial Activated Carbon: A Simple Experiment To Explore the Role of Surface Chemistry and Ionic Strength</a:t>
            </a:r>
            <a:r>
              <a:rPr lang="en-US" sz="1200" dirty="0"/>
              <a:t>,” J. Chem. Educ., vol. 92, no. 1, pp. 143–147, Jan. 2015. [2] P. R. </a:t>
            </a:r>
            <a:endParaRPr lang="en-US" sz="1200" dirty="0" smtClean="0"/>
          </a:p>
        </p:txBody>
      </p:sp>
    </p:spTree>
    <p:extLst>
      <p:ext uri="{BB962C8B-B14F-4D97-AF65-F5344CB8AC3E}">
        <p14:creationId xmlns:p14="http://schemas.microsoft.com/office/powerpoint/2010/main" val="37653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Metodología</a:t>
            </a:r>
            <a:endParaRPr lang="es-PE" dirty="0"/>
          </a:p>
        </p:txBody>
      </p:sp>
      <p:sp>
        <p:nvSpPr>
          <p:cNvPr id="3" name="Marcador de contenido 2"/>
          <p:cNvSpPr>
            <a:spLocks noGrp="1"/>
          </p:cNvSpPr>
          <p:nvPr>
            <p:ph idx="1"/>
          </p:nvPr>
        </p:nvSpPr>
        <p:spPr>
          <a:xfrm>
            <a:off x="838199" y="1690688"/>
            <a:ext cx="9786258" cy="4351338"/>
          </a:xfrm>
        </p:spPr>
        <p:txBody>
          <a:bodyPr>
            <a:normAutofit/>
          </a:bodyPr>
          <a:lstStyle/>
          <a:p>
            <a:pPr marL="0" indent="0">
              <a:buNone/>
            </a:pPr>
            <a:r>
              <a:rPr lang="es-ES" sz="2400" dirty="0" smtClean="0"/>
              <a:t>Isoterma adsorción</a:t>
            </a:r>
            <a:endParaRPr lang="es-ES" sz="2400" dirty="0"/>
          </a:p>
          <a:p>
            <a:pPr>
              <a:buFontTx/>
              <a:buChar char="-"/>
            </a:pPr>
            <a:r>
              <a:rPr lang="es-ES" sz="2400" dirty="0" smtClean="0"/>
              <a:t>Se prepararon nueve matraces de 100 </a:t>
            </a:r>
            <a:r>
              <a:rPr lang="es-ES" sz="2400" dirty="0" err="1" smtClean="0"/>
              <a:t>mL</a:t>
            </a:r>
            <a:r>
              <a:rPr lang="es-ES" sz="2400" dirty="0" smtClean="0"/>
              <a:t>, que contenían 80 </a:t>
            </a:r>
            <a:r>
              <a:rPr lang="es-ES" sz="2400" dirty="0" err="1" smtClean="0"/>
              <a:t>mL</a:t>
            </a:r>
            <a:r>
              <a:rPr lang="es-ES" sz="2400" dirty="0" smtClean="0"/>
              <a:t> de la solución stock de tinte </a:t>
            </a:r>
            <a:r>
              <a:rPr lang="es-ES" sz="2400" dirty="0" err="1" smtClean="0"/>
              <a:t>Mordant</a:t>
            </a:r>
            <a:r>
              <a:rPr lang="es-ES" sz="2400" dirty="0" smtClean="0"/>
              <a:t> Blue-9 de 25 mg/L de concentración, así como 10 mg de carbón activado.</a:t>
            </a:r>
          </a:p>
          <a:p>
            <a:pPr>
              <a:buFontTx/>
              <a:buChar char="-"/>
            </a:pPr>
            <a:r>
              <a:rPr lang="es-ES" sz="2400" dirty="0" smtClean="0"/>
              <a:t>Estos matraces fueron colocados en un baño termostático a 35</a:t>
            </a:r>
            <a:r>
              <a:rPr lang="es-PE" sz="2400" b="1" dirty="0">
                <a:latin typeface="Calibri" panose="020F0502020204030204" pitchFamily="34" charset="0"/>
                <a:cs typeface="Calibri" panose="020F0502020204030204" pitchFamily="34" charset="0"/>
              </a:rPr>
              <a:t> ᵒ</a:t>
            </a:r>
            <a:r>
              <a:rPr lang="es-ES" sz="2400" dirty="0" smtClean="0"/>
              <a:t>C por tiempos variables. </a:t>
            </a:r>
          </a:p>
          <a:p>
            <a:pPr>
              <a:buFontTx/>
              <a:buChar char="-"/>
            </a:pPr>
            <a:r>
              <a:rPr lang="es-ES" sz="2400" dirty="0" smtClean="0"/>
              <a:t>A los 15, 30, 45, 60, 80, 100, 120, 140 y 160 minutos transcurridos, se retiró un matraz, se filtró su contenido y se midió su absorbancia a 425 </a:t>
            </a:r>
            <a:r>
              <a:rPr lang="es-ES" sz="2400" dirty="0" err="1" smtClean="0"/>
              <a:t>nm</a:t>
            </a:r>
            <a:r>
              <a:rPr lang="es-ES" sz="2400" dirty="0" smtClean="0"/>
              <a:t>.</a:t>
            </a:r>
          </a:p>
          <a:p>
            <a:pPr>
              <a:buFontTx/>
              <a:buChar char="-"/>
            </a:pPr>
            <a:endParaRPr lang="es-PE" sz="2400" dirty="0"/>
          </a:p>
          <a:p>
            <a:pPr>
              <a:buFontTx/>
              <a:buChar char="-"/>
            </a:pPr>
            <a:endParaRPr lang="es-ES" sz="2400" dirty="0" smtClean="0"/>
          </a:p>
        </p:txBody>
      </p:sp>
      <p:sp>
        <p:nvSpPr>
          <p:cNvPr id="8" name="Marcador de número de diapositiva 7"/>
          <p:cNvSpPr>
            <a:spLocks noGrp="1"/>
          </p:cNvSpPr>
          <p:nvPr>
            <p:ph type="sldNum" sz="quarter" idx="12"/>
          </p:nvPr>
        </p:nvSpPr>
        <p:spPr/>
        <p:txBody>
          <a:bodyPr/>
          <a:lstStyle/>
          <a:p>
            <a:fld id="{BE058DF6-345B-41F0-A0B4-F9D2BFA74983}" type="slidenum">
              <a:rPr lang="es-PE" smtClean="0"/>
              <a:t>8</a:t>
            </a:fld>
            <a:endParaRPr lang="es-PE" dirty="0"/>
          </a:p>
        </p:txBody>
      </p:sp>
    </p:spTree>
    <p:extLst>
      <p:ext uri="{BB962C8B-B14F-4D97-AF65-F5344CB8AC3E}">
        <p14:creationId xmlns:p14="http://schemas.microsoft.com/office/powerpoint/2010/main" val="1340536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Metodología</a:t>
            </a:r>
            <a:endParaRPr lang="es-PE" dirty="0"/>
          </a:p>
        </p:txBody>
      </p:sp>
      <p:sp>
        <p:nvSpPr>
          <p:cNvPr id="3" name="Marcador de contenido 2"/>
          <p:cNvSpPr>
            <a:spLocks noGrp="1"/>
          </p:cNvSpPr>
          <p:nvPr>
            <p:ph idx="1"/>
          </p:nvPr>
        </p:nvSpPr>
        <p:spPr>
          <a:xfrm>
            <a:off x="838199" y="1690688"/>
            <a:ext cx="9786258" cy="4351338"/>
          </a:xfrm>
        </p:spPr>
        <p:txBody>
          <a:bodyPr>
            <a:normAutofit/>
          </a:bodyPr>
          <a:lstStyle/>
          <a:p>
            <a:pPr marL="0" indent="0">
              <a:buNone/>
            </a:pPr>
            <a:r>
              <a:rPr lang="es-ES" sz="2400" dirty="0" smtClean="0"/>
              <a:t>Isoterma adsorción</a:t>
            </a:r>
            <a:endParaRPr lang="es-ES" sz="2400" dirty="0"/>
          </a:p>
          <a:p>
            <a:pPr>
              <a:buFontTx/>
              <a:buChar char="-"/>
            </a:pPr>
            <a:r>
              <a:rPr lang="es-ES" sz="2400" dirty="0"/>
              <a:t>A partir de la curva de calibración, se pudo determinar la concentración de tinte en la solución para cada tiempo, con lo que calculó el parámetro </a:t>
            </a:r>
            <a:r>
              <a:rPr lang="es-ES" sz="2400" dirty="0" err="1"/>
              <a:t>qt</a:t>
            </a:r>
            <a:r>
              <a:rPr lang="es-ES" sz="2400" dirty="0"/>
              <a:t>, que correspondía a la masa de tinte adsorbido por masa de carbón activado en el tiempo t (mg/mg).</a:t>
            </a:r>
          </a:p>
          <a:p>
            <a:pPr>
              <a:buFontTx/>
              <a:buChar char="-"/>
            </a:pPr>
            <a:r>
              <a:rPr lang="es-ES" sz="2400" dirty="0"/>
              <a:t>Finalmente, se graficó </a:t>
            </a:r>
            <a:r>
              <a:rPr lang="es-ES" sz="2400" dirty="0" err="1"/>
              <a:t>qt</a:t>
            </a:r>
            <a:r>
              <a:rPr lang="es-ES" sz="2400" dirty="0"/>
              <a:t> vs t y se determinó el tiempo de equilibrio en función de la gráfica (cuando el valor de </a:t>
            </a:r>
            <a:r>
              <a:rPr lang="es-ES" sz="2400" dirty="0" err="1"/>
              <a:t>qt</a:t>
            </a:r>
            <a:r>
              <a:rPr lang="es-ES" sz="2400" dirty="0"/>
              <a:t> dejaba de variar y se convertía en </a:t>
            </a:r>
            <a:r>
              <a:rPr lang="es-ES" sz="2400" dirty="0" err="1"/>
              <a:t>qe</a:t>
            </a:r>
            <a:r>
              <a:rPr lang="es-ES" sz="2400" dirty="0"/>
              <a:t>). A partir de esto, se determinaron los parámetros necesarios para evaluar el </a:t>
            </a:r>
            <a:r>
              <a:rPr lang="es-ES" sz="2400" dirty="0" err="1"/>
              <a:t>órden</a:t>
            </a:r>
            <a:r>
              <a:rPr lang="es-ES" sz="2400" dirty="0"/>
              <a:t> de la cinética y los </a:t>
            </a:r>
            <a:r>
              <a:rPr lang="es-ES" sz="2400" dirty="0" smtClean="0"/>
              <a:t>ajustes para las isotermas de adsorción.</a:t>
            </a:r>
            <a:endParaRPr lang="es-ES" sz="2400" dirty="0"/>
          </a:p>
          <a:p>
            <a:pPr>
              <a:buFontTx/>
              <a:buChar char="-"/>
            </a:pPr>
            <a:endParaRPr lang="es-ES" sz="2400" dirty="0" smtClean="0"/>
          </a:p>
          <a:p>
            <a:pPr>
              <a:buFontTx/>
              <a:buChar char="-"/>
            </a:pPr>
            <a:endParaRPr lang="es-PE" sz="2400" dirty="0"/>
          </a:p>
          <a:p>
            <a:pPr>
              <a:buFontTx/>
              <a:buChar char="-"/>
            </a:pPr>
            <a:endParaRPr lang="es-ES" sz="2400" dirty="0" smtClean="0"/>
          </a:p>
        </p:txBody>
      </p:sp>
      <p:sp>
        <p:nvSpPr>
          <p:cNvPr id="8" name="Marcador de número de diapositiva 7"/>
          <p:cNvSpPr>
            <a:spLocks noGrp="1"/>
          </p:cNvSpPr>
          <p:nvPr>
            <p:ph type="sldNum" sz="quarter" idx="12"/>
          </p:nvPr>
        </p:nvSpPr>
        <p:spPr/>
        <p:txBody>
          <a:bodyPr/>
          <a:lstStyle/>
          <a:p>
            <a:fld id="{BE058DF6-345B-41F0-A0B4-F9D2BFA74983}" type="slidenum">
              <a:rPr lang="es-PE" smtClean="0"/>
              <a:t>9</a:t>
            </a:fld>
            <a:endParaRPr lang="es-PE" dirty="0"/>
          </a:p>
        </p:txBody>
      </p:sp>
    </p:spTree>
    <p:extLst>
      <p:ext uri="{BB962C8B-B14F-4D97-AF65-F5344CB8AC3E}">
        <p14:creationId xmlns:p14="http://schemas.microsoft.com/office/powerpoint/2010/main" val="557771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5671</TotalTime>
  <Words>1876</Words>
  <Application>Microsoft Office PowerPoint</Application>
  <PresentationFormat>Panorámica</PresentationFormat>
  <Paragraphs>119</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Calibri Light</vt:lpstr>
      <vt:lpstr>Cambria Math</vt:lpstr>
      <vt:lpstr>Comic Sans MS</vt:lpstr>
      <vt:lpstr>Tema de Office</vt:lpstr>
      <vt:lpstr>Cinética de adsorción</vt:lpstr>
      <vt:lpstr>Introducción</vt:lpstr>
      <vt:lpstr>Introducción</vt:lpstr>
      <vt:lpstr>Introducción</vt:lpstr>
      <vt:lpstr>Introducción</vt:lpstr>
      <vt:lpstr>Introducción</vt:lpstr>
      <vt:lpstr>Metodología</vt:lpstr>
      <vt:lpstr>Metodología</vt:lpstr>
      <vt:lpstr>Metodología</vt:lpstr>
      <vt:lpstr>Resultados</vt:lpstr>
      <vt:lpstr>Resultados</vt:lpstr>
      <vt:lpstr>Resultados</vt:lpstr>
      <vt:lpstr>Resultados</vt:lpstr>
      <vt:lpstr>Discusión</vt:lpstr>
      <vt:lpstr>Discusión</vt:lpstr>
      <vt:lpstr>Discusión</vt:lpstr>
      <vt:lpstr>Conclusiones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Mateo</dc:creator>
  <cp:lastModifiedBy>Mateo</cp:lastModifiedBy>
  <cp:revision>41</cp:revision>
  <dcterms:created xsi:type="dcterms:W3CDTF">2023-11-16T20:03:13Z</dcterms:created>
  <dcterms:modified xsi:type="dcterms:W3CDTF">2023-11-20T18:40:57Z</dcterms:modified>
</cp:coreProperties>
</file>