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1: Systematic AI Fund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Liam Andrew Beattie - 22562435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Purpose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 of this work folder.</a:t>
            </a:r>
          </a:p>
          <a:p>
            <a:pPr lvl="0" indent="0" marL="0">
              <a:buNone/>
            </a:pPr>
            <a:r>
              <a:rPr/>
              <a:t>Ideally store a minimum working example data set in data folder.</a:t>
            </a:r>
          </a:p>
          <a:p>
            <a:pPr lvl="0" indent="0" marL="0">
              <a:buNone/>
            </a:pPr>
            <a:r>
              <a:rPr/>
              <a:t>Add binary files in bin, and closed R functions in code. Human Readable settings files (e.g. csv) should be placed in settings/</a:t>
            </a:r>
          </a:p>
          <a:p>
            <a:pPr lvl="0" indent="0">
              <a:buNone/>
            </a:pPr>
            <a:r>
              <a:rPr>
                <a:latin typeface="Courier"/>
              </a:rPr>
              <a:t>get_median_manager_data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start_date, end_date) {</a:t>
            </a:r>
            <a:br/>
            <a:r>
              <a:rPr>
                <a:latin typeface="Courier"/>
              </a:rPr>
              <a:t>    median_manager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filter_active_managers</a:t>
            </a:r>
            <a:r>
              <a:rPr>
                <a:latin typeface="Courier"/>
              </a:rPr>
              <a:t>(data, start_date, end_date)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identify_median_manager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(Fund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median_manager)</a:t>
            </a:r>
            <a:br/>
            <a:r>
              <a:rPr>
                <a:latin typeface="Courier"/>
              </a:rPr>
              <a:t>}</a:t>
            </a:r>
            <a:br/>
            <a:br/>
            <a:br/>
            <a:br/>
            <a:r>
              <a:rPr>
                <a:latin typeface="Courier"/>
              </a:rPr>
              <a:t>get_fee_adjusted_returns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returns_column, fee_levels)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calculate_fee_adjusted_returns</a:t>
            </a:r>
            <a:r>
              <a:rPr>
                <a:latin typeface="Courier"/>
              </a:rPr>
              <a:t>(data, returns_column, fee_levels)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(date, Type, Rets)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"Median Manager "</a:t>
            </a:r>
            <a:r>
              <a:rPr>
                <a:latin typeface="Courier"/>
              </a:rPr>
              <a:t>, Type))</a:t>
            </a:r>
            <a:br/>
            <a:r>
              <a:rPr>
                <a:latin typeface="Courier"/>
              </a:rPr>
              <a:t>}</a:t>
            </a:r>
            <a:br/>
            <a:br/>
            <a:br/>
            <a:r>
              <a:rPr>
                <a:latin typeface="Courier"/>
              </a:rPr>
              <a:t>calculate_rolling_returns_by_type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rolling_windows)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calculate_all_rolling_returns_for_fees</a:t>
            </a:r>
            <a:r>
              <a:rPr>
                <a:latin typeface="Courier"/>
              </a:rPr>
              <a:t>(data, rolling_windows)</a:t>
            </a:r>
            <a:br/>
            <a:r>
              <a:rPr>
                <a:latin typeface="Courier"/>
              </a:rPr>
              <a:t>}</a:t>
            </a:r>
            <a:br/>
            <a:br/>
            <a:br/>
            <a:r>
              <a:rPr>
                <a:latin typeface="Courier"/>
              </a:rPr>
              <a:t>combine_rolling_returns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(ai_data, bm_data, fee_data, rolling_windows) {</a:t>
            </a:r>
            <a:br/>
            <a:r>
              <a:rPr>
                <a:latin typeface="Courier"/>
              </a:rPr>
              <a:t>    ai_rolling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calculate_all_rolling_returns</a:t>
            </a:r>
            <a:r>
              <a:rPr>
                <a:latin typeface="Courier"/>
              </a:rPr>
              <a:t>(ai_data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AI_Fund, ai_data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date, rolling_windows, </a:t>
            </a:r>
            <a:r>
              <a:rPr>
                <a:solidFill>
                  <a:srgbClr val="4070A0"/>
                </a:solidFill>
                <a:latin typeface="Courier"/>
              </a:rPr>
              <a:t>"AI_Fund"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bm_rolling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calculate_all_rolling_returns</a:t>
            </a:r>
            <a:r>
              <a:rPr>
                <a:latin typeface="Courier"/>
              </a:rPr>
              <a:t>(bm_data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Returns, bm_data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date, rolling_windows, </a:t>
            </a:r>
            <a:r>
              <a:rPr>
                <a:solidFill>
                  <a:srgbClr val="4070A0"/>
                </a:solidFill>
                <a:latin typeface="Courier"/>
              </a:rPr>
              <a:t>"Benchmark"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fee_rolling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calculate_rolling_returns_by_type</a:t>
            </a:r>
            <a:r>
              <a:rPr>
                <a:latin typeface="Courier"/>
              </a:rPr>
              <a:t>(fee_data, rolling_windows)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bind_rows</a:t>
            </a:r>
            <a:r>
              <a:rPr>
                <a:latin typeface="Courier"/>
              </a:rPr>
              <a:t>(ai_rolling, bm_rolling, fee_rolling)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plot_rolling_returns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(rolling_return)),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date,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rolling_return,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Type))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Period,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"free_y"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Returns Comparison"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"Type"</a:t>
            </a:r>
            <a:br/>
            <a:r>
              <a:rPr>
                <a:latin typeface="Courier"/>
              </a:rPr>
              <a:t>      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fmxdat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theme_fmx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br/>
            <a:r>
              <a:rPr>
                <a:latin typeface="Courier"/>
              </a:rPr>
              <a:t>        )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plot_density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(rolling_return)),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rolling_return,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Type))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geom_density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Period, </a:t>
            </a:r>
            <a:r>
              <a:rPr>
                <a:solidFill>
                  <a:srgbClr val="7D9029"/>
                </a:solidFill>
                <a:latin typeface="Courier"/>
              </a:rPr>
              <a:t>scales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"Density of Rolling Returns by Period"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"Type"</a:t>
            </a:r>
            <a:br/>
            <a:r>
              <a:rPr>
                <a:latin typeface="Courier"/>
              </a:rPr>
              <a:t>      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br/>
            <a:r>
              <a:rPr>
                <a:latin typeface="Courier"/>
              </a:rPr>
              <a:t>        )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plot_returns_by_volatility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(Volatility_Regime)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Period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"12M"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(rolling_return)), </a:t>
            </a:r>
            <a:br/>
            <a:r>
              <a:rPr>
                <a:latin typeface="Courier"/>
              </a:rPr>
              <a:t>       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rolling_return,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Type))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geom_density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Volatility_Regime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Period, </a:t>
            </a:r>
            <a:r>
              <a:rPr>
                <a:solidFill>
                  <a:srgbClr val="7D9029"/>
                </a:solidFill>
                <a:latin typeface="Courier"/>
              </a:rPr>
              <a:t>scales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"free_y"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Returns by Volatility Regime"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"Type"</a:t>
            </a:r>
            <a:br/>
            <a:r>
              <a:rPr>
                <a:latin typeface="Courier"/>
              </a:rPr>
              <a:t>      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br/>
            <a:r>
              <a:rPr>
                <a:latin typeface="Courier"/>
              </a:rPr>
              <a:t>        )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Step 1: Median Manager Data</a:t>
            </a:r>
            <a:br/>
            <a:r>
              <a:rPr>
                <a:latin typeface="Courier"/>
              </a:rPr>
              <a:t>ASISA_median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get_median_manager_data</a:t>
            </a:r>
            <a:r>
              <a:rPr>
                <a:latin typeface="Courier"/>
              </a:rPr>
              <a:t>(ASISA, </a:t>
            </a:r>
            <a:r>
              <a:rPr>
                <a:solidFill>
                  <a:srgbClr val="4070A0"/>
                </a:solidFill>
                <a:latin typeface="Courier"/>
              </a:rPr>
              <a:t>"2005-06-01"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"2023-08-31"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2: Fee-Adjusted Returns</a:t>
            </a:r>
            <a:br/>
            <a:r>
              <a:rPr>
                <a:latin typeface="Courier"/>
              </a:rPr>
              <a:t>median_manager_fees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get_fee_adjusted_returns</a:t>
            </a:r>
            <a:r>
              <a:rPr>
                <a:latin typeface="Courier"/>
              </a:rPr>
              <a:t>(ASISA_median, </a:t>
            </a:r>
            <a:r>
              <a:rPr>
                <a:solidFill>
                  <a:srgbClr val="4070A0"/>
                </a:solidFill>
                <a:latin typeface="Courier"/>
              </a:rPr>
              <a:t>"Returns"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3: Combined Rolling Returns</a:t>
            </a:r>
            <a:br/>
            <a:r>
              <a:rPr>
                <a:latin typeface="Courier"/>
              </a:rPr>
              <a:t>combined_rolling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combine_rolling_returns</a:t>
            </a:r>
            <a:r>
              <a:rPr>
                <a:latin typeface="Courier"/>
              </a:rPr>
              <a:t>(AI_Fund, BM, median_manager_fees,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4: Plots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plot_rolling_returns</a:t>
            </a:r>
            <a:r>
              <a:rPr>
                <a:latin typeface="Courier"/>
              </a:rPr>
              <a:t>(combined_rolling)</a:t>
            </a:r>
          </a:p>
        </p:txBody>
      </p:sp>
      <p:pic>
        <p:nvPicPr>
          <p:cNvPr descr="README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plot_density</a:t>
            </a:r>
            <a:r>
              <a:rPr>
                <a:latin typeface="Courier"/>
              </a:rPr>
              <a:t>(combined_rolling)</a:t>
            </a:r>
          </a:p>
        </p:txBody>
      </p:sp>
      <p:pic>
        <p:nvPicPr>
          <p:cNvPr descr="README_files/figure-pptx/unnamed-chunk-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Step 5: Volatility Analysis</a:t>
            </a:r>
            <a:br/>
            <a:r>
              <a:rPr>
                <a:latin typeface="Courier"/>
              </a:rPr>
              <a:t>BM_volatility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calculate_rolling_volatility</a:t>
            </a:r>
            <a:r>
              <a:rPr>
                <a:latin typeface="Courier"/>
              </a:rPr>
              <a:t>(BM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Returns, BM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date, </a:t>
            </a:r>
            <a:r>
              <a:rPr>
                <a:solidFill>
                  <a:srgbClr val="7D9029"/>
                </a:solidFill>
                <a:latin typeface="Courier"/>
              </a:rPr>
              <a:t>window_size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Volatility_Regime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stratify_volatility_regimes</a:t>
            </a:r>
            <a:r>
              <a:rPr>
                <a:latin typeface="Courier"/>
              </a:rPr>
              <a:t>(Rolling_Volatility))</a:t>
            </a:r>
            <a:br/>
            <a:br/>
            <a:r>
              <a:rPr>
                <a:latin typeface="Courier"/>
              </a:rPr>
              <a:t>combined_with_volatility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combined_rolling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(BM_volatility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(date, Volatility_Regime),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Volatility_Regime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(Volatility_Regime, </a:t>
            </a:r>
            <a:br/>
            <a:r>
              <a:rPr>
                <a:latin typeface="Courier"/>
              </a:rPr>
              <a:t>      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levels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"Low Volatility"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"Normal"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"High Volatility"</a:t>
            </a:r>
            <a:r>
              <a:rPr>
                <a:latin typeface="Courier"/>
              </a:rPr>
              <a:t>)))</a:t>
            </a:r>
            <a:br/>
            <a:br/>
            <a:br/>
            <a:r>
              <a:rPr>
                <a:solidFill>
                  <a:srgbClr val="06287E"/>
                </a:solidFill>
                <a:latin typeface="Courier"/>
              </a:rPr>
              <a:t>plot_returns_by_volatility</a:t>
            </a:r>
            <a:r>
              <a:rPr>
                <a:latin typeface="Courier"/>
              </a:rPr>
              <a:t>(combined_with_volatility)</a:t>
            </a:r>
          </a:p>
        </p:txBody>
      </p:sp>
      <p:pic>
        <p:nvPicPr>
          <p:cNvPr descr="README_files/figure-pptx/unnamed-chunk-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(combined_rolling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(rolling_return)),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rolling_return,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Type))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geom_density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Semi-transparent density plots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Period,</a:t>
            </a:r>
            <a:r>
              <a:rPr>
                <a:solidFill>
                  <a:srgbClr val="7D9029"/>
                </a:solidFill>
                <a:latin typeface="Courier"/>
              </a:rPr>
              <a:t>scales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Facet by rolling period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"Density of Rolling Returns by Period"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"Type"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fmxdat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theme_fmx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br/>
            <a:r>
              <a:rPr>
                <a:latin typeface="Courier"/>
              </a:rPr>
              <a:t>  )</a:t>
            </a:r>
          </a:p>
        </p:txBody>
      </p:sp>
      <p:pic>
        <p:nvPicPr>
          <p:cNvPr descr="README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***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rolling volatility for the benchmark (BM)</a:t>
            </a:r>
            <a:br/>
            <a:r>
              <a:rPr>
                <a:latin typeface="Courier"/>
              </a:rPr>
              <a:t>BM_volatility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calculate_rolling_volatility</a:t>
            </a:r>
            <a:r>
              <a:rPr>
                <a:latin typeface="Courier"/>
              </a:rPr>
              <a:t>(BM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Returns, BM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date, </a:t>
            </a:r>
            <a:r>
              <a:rPr>
                <a:solidFill>
                  <a:srgbClr val="7D9029"/>
                </a:solidFill>
                <a:latin typeface="Courier"/>
              </a:rPr>
              <a:t>window_size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Volatility_Regime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stratify_volatility_regimes</a:t>
            </a:r>
            <a:r>
              <a:rPr>
                <a:latin typeface="Courier"/>
              </a:rPr>
              <a:t>(Rolling_Volatility))</a:t>
            </a:r>
            <a:br/>
            <a:br/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Merge volatility regimes with combined rolling returns</a:t>
            </a:r>
            <a:br/>
            <a:r>
              <a:rPr>
                <a:latin typeface="Courier"/>
              </a:rPr>
              <a:t>combined_rolling_with_volatility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combined_rolling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(BM_volatility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(date, Volatility_Regime),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"date"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combined_rolling_with_volatility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(Volatility_Regime)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Period</a:t>
            </a:r>
            <a:r>
              <a:rPr>
                <a:solidFill>
                  <a:srgbClr val="4070A0"/>
                </a:solidFill>
                <a:latin typeface="Courier"/>
              </a:rPr>
              <a:t>=="12M"&amp;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(rolling_return)))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rolling_return,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Type))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geom_density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Volatility_Regime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Period,</a:t>
            </a:r>
            <a:r>
              <a:rPr>
                <a:solidFill>
                  <a:srgbClr val="7D9029"/>
                </a:solidFill>
                <a:latin typeface="Courier"/>
              </a:rPr>
              <a:t>scales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Returns by Volatility Regime"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"Type"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README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 Systematic AI Fund</dc:title>
  <dc:creator>Liam Andrew Beattie - 22562435</dc:creator>
  <cp:keywords/>
  <dcterms:created xsi:type="dcterms:W3CDTF">2024-11-27T10:47:50Z</dcterms:created>
  <dcterms:modified xsi:type="dcterms:W3CDTF">2024-11-27T10:47:50Z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2024-11-27</vt:lpwstr>
  </property>
  <property fmtid="{D5CDD505-2E9C-101B-9397-08002B2CF9AE}" pid="3" name="output">
    <vt:lpwstr>powerpoint_presentation</vt:lpwstr>
  </property>
</Properties>
</file>