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86" r:id="rId5"/>
    <p:sldId id="294" r:id="rId6"/>
    <p:sldId id="264" r:id="rId7"/>
    <p:sldId id="277" r:id="rId8"/>
    <p:sldId id="279" r:id="rId9"/>
    <p:sldId id="363" r:id="rId10"/>
    <p:sldId id="292" r:id="rId11"/>
    <p:sldId id="283" r:id="rId12"/>
    <p:sldId id="295" r:id="rId13"/>
    <p:sldId id="308" r:id="rId14"/>
    <p:sldId id="309" r:id="rId15"/>
    <p:sldId id="310" r:id="rId16"/>
    <p:sldId id="311" r:id="rId17"/>
    <p:sldId id="313" r:id="rId18"/>
    <p:sldId id="312" r:id="rId19"/>
    <p:sldId id="314" r:id="rId20"/>
    <p:sldId id="315" r:id="rId21"/>
    <p:sldId id="317" r:id="rId22"/>
    <p:sldId id="319" r:id="rId23"/>
    <p:sldId id="346" r:id="rId24"/>
    <p:sldId id="343" r:id="rId25"/>
    <p:sldId id="296" r:id="rId26"/>
    <p:sldId id="321" r:id="rId27"/>
    <p:sldId id="322" r:id="rId28"/>
    <p:sldId id="323" r:id="rId29"/>
    <p:sldId id="324" r:id="rId30"/>
    <p:sldId id="325" r:id="rId31"/>
    <p:sldId id="326" r:id="rId32"/>
    <p:sldId id="327" r:id="rId33"/>
    <p:sldId id="328" r:id="rId34"/>
    <p:sldId id="329" r:id="rId35"/>
    <p:sldId id="335" r:id="rId36"/>
    <p:sldId id="330" r:id="rId37"/>
    <p:sldId id="331" r:id="rId38"/>
    <p:sldId id="293" r:id="rId39"/>
    <p:sldId id="333" r:id="rId40"/>
    <p:sldId id="298" r:id="rId41"/>
    <p:sldId id="300" r:id="rId42"/>
    <p:sldId id="358" r:id="rId43"/>
    <p:sldId id="304" r:id="rId44"/>
    <p:sldId id="301" r:id="rId45"/>
    <p:sldId id="303" r:id="rId46"/>
    <p:sldId id="305" r:id="rId47"/>
    <p:sldId id="336" r:id="rId48"/>
    <p:sldId id="359" r:id="rId49"/>
    <p:sldId id="361" r:id="rId50"/>
    <p:sldId id="362" r:id="rId51"/>
    <p:sldId id="344" r:id="rId52"/>
    <p:sldId id="299" r:id="rId53"/>
    <p:sldId id="306" r:id="rId54"/>
    <p:sldId id="360" r:id="rId55"/>
    <p:sldId id="342" r:id="rId56"/>
    <p:sldId id="338" r:id="rId57"/>
    <p:sldId id="339" r:id="rId58"/>
    <p:sldId id="340" r:id="rId59"/>
    <p:sldId id="341" r:id="rId60"/>
    <p:sldId id="332" r:id="rId61"/>
    <p:sldId id="347" r:id="rId62"/>
    <p:sldId id="285" r:id="rId63"/>
    <p:sldId id="357" r:id="rId64"/>
    <p:sldId id="348" r:id="rId65"/>
    <p:sldId id="307" r:id="rId66"/>
    <p:sldId id="349" r:id="rId67"/>
    <p:sldId id="350" r:id="rId68"/>
    <p:sldId id="351" r:id="rId69"/>
    <p:sldId id="352" r:id="rId70"/>
    <p:sldId id="353" r:id="rId71"/>
    <p:sldId id="354" r:id="rId72"/>
    <p:sldId id="355" r:id="rId73"/>
    <p:sldId id="356"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BA301"/>
    <a:srgbClr val="2EA08A"/>
    <a:srgbClr val="B75C01"/>
    <a:srgbClr val="B7AE01"/>
    <a:srgbClr val="A2285C"/>
    <a:srgbClr val="B77601"/>
    <a:srgbClr val="C98201"/>
    <a:srgbClr val="75A400"/>
    <a:srgbClr val="2EA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432" y="12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gideondurand\Local%20Settings\Temp\EasyXL_20110830.csv"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gideondurand\My%20Documents\1.%20Research\5.%20SA%20real%20equilibrium%20exchange%20rate\3.%20Data\DATA_REER_STUDY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err="1"/>
              <a:t>Ln</a:t>
            </a:r>
            <a:r>
              <a:rPr lang="en-US" dirty="0"/>
              <a:t>(RGDP)</a:t>
            </a:r>
          </a:p>
        </c:rich>
      </c:tx>
      <c:overlay val="0"/>
    </c:title>
    <c:autoTitleDeleted val="0"/>
    <c:plotArea>
      <c:layout/>
      <c:lineChart>
        <c:grouping val="standard"/>
        <c:varyColors val="0"/>
        <c:ser>
          <c:idx val="0"/>
          <c:order val="0"/>
          <c:tx>
            <c:strRef>
              <c:f>EasyXL_20110830!$U$7</c:f>
              <c:strCache>
                <c:ptCount val="1"/>
                <c:pt idx="0">
                  <c:v>LRGDP</c:v>
                </c:pt>
              </c:strCache>
            </c:strRef>
          </c:tx>
          <c:marker>
            <c:symbol val="none"/>
          </c:marker>
          <c:cat>
            <c:numRef>
              <c:f>EasyXL_20110830!$S$8:$S$212</c:f>
              <c:numCache>
                <c:formatCode>yyyy/mm/dd</c:formatCode>
                <c:ptCount val="205"/>
                <c:pt idx="0">
                  <c:v>21916</c:v>
                </c:pt>
                <c:pt idx="1">
                  <c:v>22007</c:v>
                </c:pt>
                <c:pt idx="2">
                  <c:v>22098</c:v>
                </c:pt>
                <c:pt idx="3">
                  <c:v>22190</c:v>
                </c:pt>
                <c:pt idx="4">
                  <c:v>22282</c:v>
                </c:pt>
                <c:pt idx="5">
                  <c:v>22372</c:v>
                </c:pt>
                <c:pt idx="6">
                  <c:v>22463</c:v>
                </c:pt>
                <c:pt idx="7">
                  <c:v>22555</c:v>
                </c:pt>
                <c:pt idx="8">
                  <c:v>22647</c:v>
                </c:pt>
                <c:pt idx="9">
                  <c:v>22737</c:v>
                </c:pt>
                <c:pt idx="10">
                  <c:v>22828</c:v>
                </c:pt>
                <c:pt idx="11">
                  <c:v>22920</c:v>
                </c:pt>
                <c:pt idx="12">
                  <c:v>23012</c:v>
                </c:pt>
                <c:pt idx="13">
                  <c:v>23102</c:v>
                </c:pt>
                <c:pt idx="14">
                  <c:v>23193</c:v>
                </c:pt>
                <c:pt idx="15">
                  <c:v>23285</c:v>
                </c:pt>
                <c:pt idx="16">
                  <c:v>23377</c:v>
                </c:pt>
                <c:pt idx="17">
                  <c:v>23468</c:v>
                </c:pt>
                <c:pt idx="18">
                  <c:v>23559</c:v>
                </c:pt>
                <c:pt idx="19">
                  <c:v>23651</c:v>
                </c:pt>
                <c:pt idx="20">
                  <c:v>23743</c:v>
                </c:pt>
                <c:pt idx="21">
                  <c:v>23833</c:v>
                </c:pt>
                <c:pt idx="22">
                  <c:v>23924</c:v>
                </c:pt>
                <c:pt idx="23">
                  <c:v>24016</c:v>
                </c:pt>
                <c:pt idx="24">
                  <c:v>24108</c:v>
                </c:pt>
                <c:pt idx="25">
                  <c:v>24198</c:v>
                </c:pt>
                <c:pt idx="26">
                  <c:v>24289</c:v>
                </c:pt>
                <c:pt idx="27">
                  <c:v>24381</c:v>
                </c:pt>
                <c:pt idx="28">
                  <c:v>24473</c:v>
                </c:pt>
                <c:pt idx="29">
                  <c:v>24563</c:v>
                </c:pt>
                <c:pt idx="30">
                  <c:v>24654</c:v>
                </c:pt>
                <c:pt idx="31">
                  <c:v>24746</c:v>
                </c:pt>
                <c:pt idx="32">
                  <c:v>24838</c:v>
                </c:pt>
                <c:pt idx="33">
                  <c:v>24929</c:v>
                </c:pt>
                <c:pt idx="34">
                  <c:v>25020</c:v>
                </c:pt>
                <c:pt idx="35">
                  <c:v>25112</c:v>
                </c:pt>
                <c:pt idx="36">
                  <c:v>25204</c:v>
                </c:pt>
                <c:pt idx="37">
                  <c:v>25294</c:v>
                </c:pt>
                <c:pt idx="38">
                  <c:v>25385</c:v>
                </c:pt>
                <c:pt idx="39">
                  <c:v>25477</c:v>
                </c:pt>
                <c:pt idx="40">
                  <c:v>25569</c:v>
                </c:pt>
                <c:pt idx="41">
                  <c:v>25659</c:v>
                </c:pt>
                <c:pt idx="42">
                  <c:v>25750</c:v>
                </c:pt>
                <c:pt idx="43">
                  <c:v>25842</c:v>
                </c:pt>
                <c:pt idx="44">
                  <c:v>25934</c:v>
                </c:pt>
                <c:pt idx="45">
                  <c:v>26024</c:v>
                </c:pt>
                <c:pt idx="46">
                  <c:v>26115</c:v>
                </c:pt>
                <c:pt idx="47">
                  <c:v>26207</c:v>
                </c:pt>
                <c:pt idx="48">
                  <c:v>26299</c:v>
                </c:pt>
                <c:pt idx="49">
                  <c:v>26390</c:v>
                </c:pt>
                <c:pt idx="50">
                  <c:v>26481</c:v>
                </c:pt>
                <c:pt idx="51">
                  <c:v>26573</c:v>
                </c:pt>
                <c:pt idx="52">
                  <c:v>26665</c:v>
                </c:pt>
                <c:pt idx="53">
                  <c:v>26755</c:v>
                </c:pt>
                <c:pt idx="54">
                  <c:v>26846</c:v>
                </c:pt>
                <c:pt idx="55">
                  <c:v>26938</c:v>
                </c:pt>
                <c:pt idx="56">
                  <c:v>27030</c:v>
                </c:pt>
                <c:pt idx="57">
                  <c:v>27120</c:v>
                </c:pt>
                <c:pt idx="58">
                  <c:v>27211</c:v>
                </c:pt>
                <c:pt idx="59">
                  <c:v>27303</c:v>
                </c:pt>
                <c:pt idx="60">
                  <c:v>27395</c:v>
                </c:pt>
                <c:pt idx="61">
                  <c:v>27485</c:v>
                </c:pt>
                <c:pt idx="62">
                  <c:v>27576</c:v>
                </c:pt>
                <c:pt idx="63">
                  <c:v>27668</c:v>
                </c:pt>
                <c:pt idx="64">
                  <c:v>27760</c:v>
                </c:pt>
                <c:pt idx="65">
                  <c:v>27851</c:v>
                </c:pt>
                <c:pt idx="66">
                  <c:v>27942</c:v>
                </c:pt>
                <c:pt idx="67">
                  <c:v>28034</c:v>
                </c:pt>
                <c:pt idx="68">
                  <c:v>28126</c:v>
                </c:pt>
                <c:pt idx="69">
                  <c:v>28216</c:v>
                </c:pt>
                <c:pt idx="70">
                  <c:v>28307</c:v>
                </c:pt>
                <c:pt idx="71">
                  <c:v>28399</c:v>
                </c:pt>
                <c:pt idx="72">
                  <c:v>28491</c:v>
                </c:pt>
                <c:pt idx="73">
                  <c:v>28581</c:v>
                </c:pt>
                <c:pt idx="74">
                  <c:v>28672</c:v>
                </c:pt>
                <c:pt idx="75">
                  <c:v>28764</c:v>
                </c:pt>
                <c:pt idx="76">
                  <c:v>28856</c:v>
                </c:pt>
                <c:pt idx="77">
                  <c:v>28946</c:v>
                </c:pt>
                <c:pt idx="78">
                  <c:v>29037</c:v>
                </c:pt>
                <c:pt idx="79">
                  <c:v>29129</c:v>
                </c:pt>
                <c:pt idx="80">
                  <c:v>29221</c:v>
                </c:pt>
                <c:pt idx="81">
                  <c:v>29312</c:v>
                </c:pt>
                <c:pt idx="82">
                  <c:v>29403</c:v>
                </c:pt>
                <c:pt idx="83">
                  <c:v>29495</c:v>
                </c:pt>
                <c:pt idx="84">
                  <c:v>29587</c:v>
                </c:pt>
                <c:pt idx="85">
                  <c:v>29677</c:v>
                </c:pt>
                <c:pt idx="86">
                  <c:v>29768</c:v>
                </c:pt>
                <c:pt idx="87">
                  <c:v>29860</c:v>
                </c:pt>
                <c:pt idx="88">
                  <c:v>29952</c:v>
                </c:pt>
                <c:pt idx="89">
                  <c:v>30042</c:v>
                </c:pt>
                <c:pt idx="90">
                  <c:v>30133</c:v>
                </c:pt>
                <c:pt idx="91">
                  <c:v>30225</c:v>
                </c:pt>
                <c:pt idx="92">
                  <c:v>30317</c:v>
                </c:pt>
                <c:pt idx="93">
                  <c:v>30407</c:v>
                </c:pt>
                <c:pt idx="94">
                  <c:v>30498</c:v>
                </c:pt>
                <c:pt idx="95">
                  <c:v>30590</c:v>
                </c:pt>
                <c:pt idx="96">
                  <c:v>30682</c:v>
                </c:pt>
                <c:pt idx="97">
                  <c:v>30773</c:v>
                </c:pt>
                <c:pt idx="98">
                  <c:v>30864</c:v>
                </c:pt>
                <c:pt idx="99">
                  <c:v>30956</c:v>
                </c:pt>
                <c:pt idx="100">
                  <c:v>31048</c:v>
                </c:pt>
                <c:pt idx="101">
                  <c:v>31138</c:v>
                </c:pt>
                <c:pt idx="102">
                  <c:v>31229</c:v>
                </c:pt>
                <c:pt idx="103">
                  <c:v>31321</c:v>
                </c:pt>
                <c:pt idx="104">
                  <c:v>31413</c:v>
                </c:pt>
                <c:pt idx="105">
                  <c:v>31503</c:v>
                </c:pt>
                <c:pt idx="106">
                  <c:v>31594</c:v>
                </c:pt>
                <c:pt idx="107">
                  <c:v>31686</c:v>
                </c:pt>
                <c:pt idx="108">
                  <c:v>31778</c:v>
                </c:pt>
                <c:pt idx="109">
                  <c:v>31868</c:v>
                </c:pt>
                <c:pt idx="110">
                  <c:v>31959</c:v>
                </c:pt>
                <c:pt idx="111">
                  <c:v>32051</c:v>
                </c:pt>
                <c:pt idx="112">
                  <c:v>32143</c:v>
                </c:pt>
                <c:pt idx="113">
                  <c:v>32234</c:v>
                </c:pt>
                <c:pt idx="114">
                  <c:v>32325</c:v>
                </c:pt>
                <c:pt idx="115">
                  <c:v>32417</c:v>
                </c:pt>
                <c:pt idx="116">
                  <c:v>32509</c:v>
                </c:pt>
                <c:pt idx="117">
                  <c:v>32599</c:v>
                </c:pt>
                <c:pt idx="118">
                  <c:v>32690</c:v>
                </c:pt>
                <c:pt idx="119">
                  <c:v>32782</c:v>
                </c:pt>
                <c:pt idx="120">
                  <c:v>32874</c:v>
                </c:pt>
                <c:pt idx="121">
                  <c:v>32964</c:v>
                </c:pt>
                <c:pt idx="122">
                  <c:v>33055</c:v>
                </c:pt>
                <c:pt idx="123">
                  <c:v>33147</c:v>
                </c:pt>
                <c:pt idx="124">
                  <c:v>33239</c:v>
                </c:pt>
                <c:pt idx="125">
                  <c:v>33329</c:v>
                </c:pt>
                <c:pt idx="126">
                  <c:v>33420</c:v>
                </c:pt>
                <c:pt idx="127">
                  <c:v>33512</c:v>
                </c:pt>
                <c:pt idx="128">
                  <c:v>33604</c:v>
                </c:pt>
                <c:pt idx="129">
                  <c:v>33695</c:v>
                </c:pt>
                <c:pt idx="130">
                  <c:v>33786</c:v>
                </c:pt>
                <c:pt idx="131">
                  <c:v>33878</c:v>
                </c:pt>
                <c:pt idx="132">
                  <c:v>33970</c:v>
                </c:pt>
                <c:pt idx="133">
                  <c:v>34060</c:v>
                </c:pt>
                <c:pt idx="134">
                  <c:v>34151</c:v>
                </c:pt>
                <c:pt idx="135">
                  <c:v>34243</c:v>
                </c:pt>
                <c:pt idx="136">
                  <c:v>34335</c:v>
                </c:pt>
                <c:pt idx="137">
                  <c:v>34425</c:v>
                </c:pt>
                <c:pt idx="138">
                  <c:v>34516</c:v>
                </c:pt>
                <c:pt idx="139">
                  <c:v>34608</c:v>
                </c:pt>
                <c:pt idx="140">
                  <c:v>34700</c:v>
                </c:pt>
                <c:pt idx="141">
                  <c:v>34790</c:v>
                </c:pt>
                <c:pt idx="142">
                  <c:v>34881</c:v>
                </c:pt>
                <c:pt idx="143">
                  <c:v>34973</c:v>
                </c:pt>
                <c:pt idx="144">
                  <c:v>35065</c:v>
                </c:pt>
                <c:pt idx="145">
                  <c:v>35156</c:v>
                </c:pt>
                <c:pt idx="146">
                  <c:v>35247</c:v>
                </c:pt>
                <c:pt idx="147">
                  <c:v>35339</c:v>
                </c:pt>
                <c:pt idx="148">
                  <c:v>35431</c:v>
                </c:pt>
                <c:pt idx="149">
                  <c:v>35521</c:v>
                </c:pt>
                <c:pt idx="150">
                  <c:v>35612</c:v>
                </c:pt>
                <c:pt idx="151">
                  <c:v>35704</c:v>
                </c:pt>
                <c:pt idx="152">
                  <c:v>35796</c:v>
                </c:pt>
                <c:pt idx="153">
                  <c:v>35886</c:v>
                </c:pt>
                <c:pt idx="154">
                  <c:v>35977</c:v>
                </c:pt>
                <c:pt idx="155">
                  <c:v>36069</c:v>
                </c:pt>
                <c:pt idx="156">
                  <c:v>36161</c:v>
                </c:pt>
                <c:pt idx="157">
                  <c:v>36251</c:v>
                </c:pt>
                <c:pt idx="158">
                  <c:v>36342</c:v>
                </c:pt>
                <c:pt idx="159">
                  <c:v>36434</c:v>
                </c:pt>
                <c:pt idx="160">
                  <c:v>36526</c:v>
                </c:pt>
                <c:pt idx="161">
                  <c:v>36617</c:v>
                </c:pt>
                <c:pt idx="162">
                  <c:v>36708</c:v>
                </c:pt>
                <c:pt idx="163">
                  <c:v>36800</c:v>
                </c:pt>
                <c:pt idx="164">
                  <c:v>36892</c:v>
                </c:pt>
                <c:pt idx="165">
                  <c:v>36982</c:v>
                </c:pt>
                <c:pt idx="166">
                  <c:v>37073</c:v>
                </c:pt>
                <c:pt idx="167">
                  <c:v>37165</c:v>
                </c:pt>
                <c:pt idx="168">
                  <c:v>37257</c:v>
                </c:pt>
                <c:pt idx="169">
                  <c:v>37347</c:v>
                </c:pt>
                <c:pt idx="170">
                  <c:v>37438</c:v>
                </c:pt>
                <c:pt idx="171">
                  <c:v>37530</c:v>
                </c:pt>
                <c:pt idx="172">
                  <c:v>37622</c:v>
                </c:pt>
                <c:pt idx="173">
                  <c:v>37712</c:v>
                </c:pt>
                <c:pt idx="174">
                  <c:v>37803</c:v>
                </c:pt>
                <c:pt idx="175">
                  <c:v>37895</c:v>
                </c:pt>
                <c:pt idx="176">
                  <c:v>37987</c:v>
                </c:pt>
                <c:pt idx="177">
                  <c:v>38078</c:v>
                </c:pt>
                <c:pt idx="178">
                  <c:v>38169</c:v>
                </c:pt>
                <c:pt idx="179">
                  <c:v>38261</c:v>
                </c:pt>
                <c:pt idx="180">
                  <c:v>38353</c:v>
                </c:pt>
                <c:pt idx="181">
                  <c:v>38443</c:v>
                </c:pt>
                <c:pt idx="182">
                  <c:v>38534</c:v>
                </c:pt>
                <c:pt idx="183">
                  <c:v>38626</c:v>
                </c:pt>
                <c:pt idx="184">
                  <c:v>38718</c:v>
                </c:pt>
                <c:pt idx="185">
                  <c:v>38808</c:v>
                </c:pt>
                <c:pt idx="186">
                  <c:v>38899</c:v>
                </c:pt>
                <c:pt idx="187">
                  <c:v>38991</c:v>
                </c:pt>
                <c:pt idx="188">
                  <c:v>39083</c:v>
                </c:pt>
                <c:pt idx="189">
                  <c:v>39173</c:v>
                </c:pt>
                <c:pt idx="190">
                  <c:v>39264</c:v>
                </c:pt>
                <c:pt idx="191">
                  <c:v>39356</c:v>
                </c:pt>
                <c:pt idx="192">
                  <c:v>39448</c:v>
                </c:pt>
                <c:pt idx="193">
                  <c:v>39539</c:v>
                </c:pt>
                <c:pt idx="194">
                  <c:v>39630</c:v>
                </c:pt>
                <c:pt idx="195">
                  <c:v>39722</c:v>
                </c:pt>
                <c:pt idx="196">
                  <c:v>39814</c:v>
                </c:pt>
                <c:pt idx="197">
                  <c:v>39904</c:v>
                </c:pt>
                <c:pt idx="198">
                  <c:v>39995</c:v>
                </c:pt>
                <c:pt idx="199">
                  <c:v>40087</c:v>
                </c:pt>
                <c:pt idx="200">
                  <c:v>40179</c:v>
                </c:pt>
                <c:pt idx="201">
                  <c:v>40269</c:v>
                </c:pt>
                <c:pt idx="202">
                  <c:v>40360</c:v>
                </c:pt>
                <c:pt idx="203">
                  <c:v>40452</c:v>
                </c:pt>
                <c:pt idx="204">
                  <c:v>40544</c:v>
                </c:pt>
              </c:numCache>
            </c:numRef>
          </c:cat>
          <c:val>
            <c:numRef>
              <c:f>EasyXL_20110830!$U$8:$U$212</c:f>
              <c:numCache>
                <c:formatCode>General</c:formatCode>
                <c:ptCount val="205"/>
                <c:pt idx="0">
                  <c:v>0.31289650009250725</c:v>
                </c:pt>
                <c:pt idx="1">
                  <c:v>0.30757293114957368</c:v>
                </c:pt>
                <c:pt idx="2">
                  <c:v>0.30237608473134991</c:v>
                </c:pt>
                <c:pt idx="3">
                  <c:v>0.31952951589090089</c:v>
                </c:pt>
                <c:pt idx="4">
                  <c:v>0.31803182394640112</c:v>
                </c:pt>
                <c:pt idx="5">
                  <c:v>0.31927521179269153</c:v>
                </c:pt>
                <c:pt idx="6">
                  <c:v>0.32958428332821305</c:v>
                </c:pt>
                <c:pt idx="7">
                  <c:v>0.33015949599299915</c:v>
                </c:pt>
                <c:pt idx="8">
                  <c:v>0.32277166812363361</c:v>
                </c:pt>
                <c:pt idx="9">
                  <c:v>0.32684749561506043</c:v>
                </c:pt>
                <c:pt idx="10">
                  <c:v>0.32985036031232601</c:v>
                </c:pt>
                <c:pt idx="11">
                  <c:v>0.3320625281325128</c:v>
                </c:pt>
                <c:pt idx="12">
                  <c:v>0.35104412056627576</c:v>
                </c:pt>
                <c:pt idx="13">
                  <c:v>0.34977620224757572</c:v>
                </c:pt>
                <c:pt idx="14">
                  <c:v>0.3685936333322597</c:v>
                </c:pt>
                <c:pt idx="15">
                  <c:v>0.36898782829789278</c:v>
                </c:pt>
                <c:pt idx="16">
                  <c:v>0.37723022909338066</c:v>
                </c:pt>
                <c:pt idx="17">
                  <c:v>0.37744279153439786</c:v>
                </c:pt>
                <c:pt idx="18">
                  <c:v>0.37687357124792853</c:v>
                </c:pt>
                <c:pt idx="19">
                  <c:v>0.38559567858076538</c:v>
                </c:pt>
                <c:pt idx="20">
                  <c:v>0.40643796805975607</c:v>
                </c:pt>
                <c:pt idx="21">
                  <c:v>0.4045513574318072</c:v>
                </c:pt>
                <c:pt idx="22">
                  <c:v>0.41094340811619062</c:v>
                </c:pt>
                <c:pt idx="23">
                  <c:v>0.40965631272663244</c:v>
                </c:pt>
                <c:pt idx="24">
                  <c:v>0.42803514442323404</c:v>
                </c:pt>
                <c:pt idx="25">
                  <c:v>0.44507677047186894</c:v>
                </c:pt>
                <c:pt idx="26">
                  <c:v>0.4539758681685383</c:v>
                </c:pt>
                <c:pt idx="27">
                  <c:v>0.47509688656169691</c:v>
                </c:pt>
                <c:pt idx="28">
                  <c:v>0.46914075707859904</c:v>
                </c:pt>
                <c:pt idx="29">
                  <c:v>0.48752424296372471</c:v>
                </c:pt>
                <c:pt idx="30">
                  <c:v>0.50124790348488046</c:v>
                </c:pt>
                <c:pt idx="31">
                  <c:v>0.50400642579598165</c:v>
                </c:pt>
                <c:pt idx="32">
                  <c:v>0.51824006870936368</c:v>
                </c:pt>
                <c:pt idx="33">
                  <c:v>0.51700051979407402</c:v>
                </c:pt>
                <c:pt idx="34">
                  <c:v>0.53463784892905486</c:v>
                </c:pt>
                <c:pt idx="35">
                  <c:v>0.543945069676677</c:v>
                </c:pt>
                <c:pt idx="36">
                  <c:v>0.57870667741248349</c:v>
                </c:pt>
                <c:pt idx="37">
                  <c:v>0.60436514597188573</c:v>
                </c:pt>
                <c:pt idx="38">
                  <c:v>0.60380764095629802</c:v>
                </c:pt>
                <c:pt idx="39">
                  <c:v>0.62104412030343392</c:v>
                </c:pt>
                <c:pt idx="40">
                  <c:v>0.62478803679658323</c:v>
                </c:pt>
                <c:pt idx="41">
                  <c:v>0.64097455230324307</c:v>
                </c:pt>
                <c:pt idx="42">
                  <c:v>0.64398844847770398</c:v>
                </c:pt>
                <c:pt idx="43">
                  <c:v>0.66550873325598858</c:v>
                </c:pt>
                <c:pt idx="44">
                  <c:v>0.65928011104836803</c:v>
                </c:pt>
                <c:pt idx="45">
                  <c:v>0.69235186437985874</c:v>
                </c:pt>
                <c:pt idx="46">
                  <c:v>0.7165560426658889</c:v>
                </c:pt>
                <c:pt idx="47">
                  <c:v>0.73862233233284524</c:v>
                </c:pt>
                <c:pt idx="48">
                  <c:v>0.77539514716927749</c:v>
                </c:pt>
                <c:pt idx="49">
                  <c:v>0.77484236828978026</c:v>
                </c:pt>
                <c:pt idx="50">
                  <c:v>0.81888074902567409</c:v>
                </c:pt>
                <c:pt idx="51">
                  <c:v>0.85438128502341526</c:v>
                </c:pt>
                <c:pt idx="52">
                  <c:v>0.90329869973434029</c:v>
                </c:pt>
                <c:pt idx="53">
                  <c:v>0.95086605651384559</c:v>
                </c:pt>
                <c:pt idx="54">
                  <c:v>1.0012493367012902</c:v>
                </c:pt>
                <c:pt idx="55">
                  <c:v>1.0362296641367101</c:v>
                </c:pt>
                <c:pt idx="56">
                  <c:v>1.0758382511017552</c:v>
                </c:pt>
                <c:pt idx="57">
                  <c:v>1.1055117657756626</c:v>
                </c:pt>
                <c:pt idx="58">
                  <c:v>1.1240850846411408</c:v>
                </c:pt>
                <c:pt idx="59">
                  <c:v>1.181374372407715</c:v>
                </c:pt>
                <c:pt idx="60">
                  <c:v>1.2121254807622126</c:v>
                </c:pt>
                <c:pt idx="61">
                  <c:v>1.1972502585651092</c:v>
                </c:pt>
                <c:pt idx="62">
                  <c:v>1.2415055552105922</c:v>
                </c:pt>
                <c:pt idx="63">
                  <c:v>1.2437135745337942</c:v>
                </c:pt>
                <c:pt idx="64">
                  <c:v>1.2689990190216689</c:v>
                </c:pt>
                <c:pt idx="65">
                  <c:v>1.3303878104310101</c:v>
                </c:pt>
                <c:pt idx="66">
                  <c:v>1.3338556741785568</c:v>
                </c:pt>
                <c:pt idx="67">
                  <c:v>1.357344323543531</c:v>
                </c:pt>
                <c:pt idx="68">
                  <c:v>1.3700099875046194</c:v>
                </c:pt>
                <c:pt idx="69">
                  <c:v>1.3937564503510202</c:v>
                </c:pt>
                <c:pt idx="70">
                  <c:v>1.4560163001058666</c:v>
                </c:pt>
                <c:pt idx="71">
                  <c:v>1.4913883412602815</c:v>
                </c:pt>
                <c:pt idx="72">
                  <c:v>1.4920430514281882</c:v>
                </c:pt>
                <c:pt idx="73">
                  <c:v>1.4973459021292479</c:v>
                </c:pt>
                <c:pt idx="74">
                  <c:v>1.5747222363456059</c:v>
                </c:pt>
                <c:pt idx="75">
                  <c:v>1.5894249830259817</c:v>
                </c:pt>
                <c:pt idx="76">
                  <c:v>1.6393364627799636</c:v>
                </c:pt>
                <c:pt idx="77">
                  <c:v>1.6320424929434185</c:v>
                </c:pt>
                <c:pt idx="78">
                  <c:v>1.6847865432239491</c:v>
                </c:pt>
                <c:pt idx="79">
                  <c:v>1.7575906404577226</c:v>
                </c:pt>
                <c:pt idx="80">
                  <c:v>1.8799260120899373</c:v>
                </c:pt>
                <c:pt idx="81">
                  <c:v>1.8705460036308275</c:v>
                </c:pt>
                <c:pt idx="82">
                  <c:v>1.9223534268114555</c:v>
                </c:pt>
                <c:pt idx="83">
                  <c:v>1.9354860059708563</c:v>
                </c:pt>
                <c:pt idx="84">
                  <c:v>1.9723531452064786</c:v>
                </c:pt>
                <c:pt idx="85">
                  <c:v>1.9829320179500269</c:v>
                </c:pt>
                <c:pt idx="86">
                  <c:v>2.0027143731933674</c:v>
                </c:pt>
                <c:pt idx="87">
                  <c:v>2.0295774885980586</c:v>
                </c:pt>
                <c:pt idx="88">
                  <c:v>2.0565720162557133</c:v>
                </c:pt>
                <c:pt idx="89">
                  <c:v>2.0999522515596958</c:v>
                </c:pt>
                <c:pt idx="90">
                  <c:v>2.1486678859099051</c:v>
                </c:pt>
                <c:pt idx="91">
                  <c:v>2.2027791222495483</c:v>
                </c:pt>
                <c:pt idx="92">
                  <c:v>2.2441092234550335</c:v>
                </c:pt>
                <c:pt idx="93">
                  <c:v>2.2773585628950848</c:v>
                </c:pt>
                <c:pt idx="94">
                  <c:v>2.2979202294168819</c:v>
                </c:pt>
                <c:pt idx="95">
                  <c:v>2.3033148266736472</c:v>
                </c:pt>
                <c:pt idx="96">
                  <c:v>2.3465254204564112</c:v>
                </c:pt>
                <c:pt idx="97">
                  <c:v>2.3604482584382334</c:v>
                </c:pt>
                <c:pt idx="98">
                  <c:v>2.4141443566546017</c:v>
                </c:pt>
                <c:pt idx="99">
                  <c:v>2.437404405893083</c:v>
                </c:pt>
                <c:pt idx="100">
                  <c:v>2.4906733238490011</c:v>
                </c:pt>
                <c:pt idx="101">
                  <c:v>2.5287560570662615</c:v>
                </c:pt>
                <c:pt idx="102">
                  <c:v>2.5581880899820804</c:v>
                </c:pt>
                <c:pt idx="103">
                  <c:v>2.6013332102922595</c:v>
                </c:pt>
                <c:pt idx="104">
                  <c:v>2.6347408842973588</c:v>
                </c:pt>
                <c:pt idx="105">
                  <c:v>2.6828486256788935</c:v>
                </c:pt>
                <c:pt idx="106">
                  <c:v>2.7249073181686332</c:v>
                </c:pt>
                <c:pt idx="107">
                  <c:v>2.7643234084476558</c:v>
                </c:pt>
                <c:pt idx="108">
                  <c:v>2.7949799080902693</c:v>
                </c:pt>
                <c:pt idx="109">
                  <c:v>2.8116832255058526</c:v>
                </c:pt>
                <c:pt idx="110">
                  <c:v>2.8556767880992777</c:v>
                </c:pt>
                <c:pt idx="111">
                  <c:v>2.8878630581832829</c:v>
                </c:pt>
                <c:pt idx="112">
                  <c:v>2.9263607589622147</c:v>
                </c:pt>
                <c:pt idx="113">
                  <c:v>2.9635964035239204</c:v>
                </c:pt>
                <c:pt idx="114">
                  <c:v>2.9999682889589208</c:v>
                </c:pt>
                <c:pt idx="115">
                  <c:v>3.0249269318332668</c:v>
                </c:pt>
                <c:pt idx="116">
                  <c:v>3.0725960877415104</c:v>
                </c:pt>
                <c:pt idx="117">
                  <c:v>3.1341062966929489</c:v>
                </c:pt>
                <c:pt idx="118">
                  <c:v>3.1592064966135389</c:v>
                </c:pt>
                <c:pt idx="119">
                  <c:v>3.1867079419338293</c:v>
                </c:pt>
                <c:pt idx="120">
                  <c:v>3.2332874763434862</c:v>
                </c:pt>
                <c:pt idx="121">
                  <c:v>3.2811668222152912</c:v>
                </c:pt>
                <c:pt idx="122">
                  <c:v>3.2984150211857823</c:v>
                </c:pt>
                <c:pt idx="123">
                  <c:v>3.3185220449932475</c:v>
                </c:pt>
                <c:pt idx="124">
                  <c:v>3.3706660066249778</c:v>
                </c:pt>
                <c:pt idx="125">
                  <c:v>3.4133136819407333</c:v>
                </c:pt>
                <c:pt idx="126">
                  <c:v>3.4494699515853329</c:v>
                </c:pt>
                <c:pt idx="127">
                  <c:v>3.4809969828646312</c:v>
                </c:pt>
                <c:pt idx="128">
                  <c:v>3.5261163771675395</c:v>
                </c:pt>
                <c:pt idx="129">
                  <c:v>3.542309137267087</c:v>
                </c:pt>
                <c:pt idx="130">
                  <c:v>3.5823070933572501</c:v>
                </c:pt>
                <c:pt idx="131">
                  <c:v>3.6101230021920148</c:v>
                </c:pt>
                <c:pt idx="132">
                  <c:v>3.6357186274994437</c:v>
                </c:pt>
                <c:pt idx="133">
                  <c:v>3.6767233673688873</c:v>
                </c:pt>
                <c:pt idx="134">
                  <c:v>3.7014673925288784</c:v>
                </c:pt>
                <c:pt idx="135">
                  <c:v>3.735309692991744</c:v>
                </c:pt>
                <c:pt idx="136">
                  <c:v>3.760890765524151</c:v>
                </c:pt>
                <c:pt idx="137">
                  <c:v>3.7768949101807459</c:v>
                </c:pt>
                <c:pt idx="138">
                  <c:v>3.7755226383289249</c:v>
                </c:pt>
                <c:pt idx="139">
                  <c:v>3.8053950202033544</c:v>
                </c:pt>
                <c:pt idx="140">
                  <c:v>3.8425335821083073</c:v>
                </c:pt>
                <c:pt idx="141">
                  <c:v>3.8696748469118445</c:v>
                </c:pt>
                <c:pt idx="142">
                  <c:v>3.8886683973104281</c:v>
                </c:pt>
                <c:pt idx="143">
                  <c:v>3.9079366677109522</c:v>
                </c:pt>
                <c:pt idx="144">
                  <c:v>3.9298727466909411</c:v>
                </c:pt>
                <c:pt idx="145">
                  <c:v>3.9519799859316276</c:v>
                </c:pt>
                <c:pt idx="146">
                  <c:v>3.9583911913556742</c:v>
                </c:pt>
                <c:pt idx="147">
                  <c:v>3.9797115599968254</c:v>
                </c:pt>
                <c:pt idx="148">
                  <c:v>4.0028924305698901</c:v>
                </c:pt>
                <c:pt idx="149">
                  <c:v>4.0259693570828672</c:v>
                </c:pt>
                <c:pt idx="150">
                  <c:v>4.0386891359772745</c:v>
                </c:pt>
                <c:pt idx="151">
                  <c:v>4.0645311942481159</c:v>
                </c:pt>
                <c:pt idx="152">
                  <c:v>4.077171275179218</c:v>
                </c:pt>
                <c:pt idx="153">
                  <c:v>4.1080666489405422</c:v>
                </c:pt>
                <c:pt idx="154">
                  <c:v>4.1113344138417345</c:v>
                </c:pt>
                <c:pt idx="155">
                  <c:v>4.1331180600048789</c:v>
                </c:pt>
                <c:pt idx="156">
                  <c:v>4.1481112120095043</c:v>
                </c:pt>
                <c:pt idx="157">
                  <c:v>4.1638006597366406</c:v>
                </c:pt>
                <c:pt idx="158">
                  <c:v>4.1880883643820885</c:v>
                </c:pt>
                <c:pt idx="159">
                  <c:v>4.2020518221203957</c:v>
                </c:pt>
                <c:pt idx="160">
                  <c:v>4.2209081946210256</c:v>
                </c:pt>
                <c:pt idx="161">
                  <c:v>4.2462598883640172</c:v>
                </c:pt>
                <c:pt idx="162">
                  <c:v>4.2776808817479299</c:v>
                </c:pt>
                <c:pt idx="163">
                  <c:v>4.2939792666853922</c:v>
                </c:pt>
                <c:pt idx="164">
                  <c:v>4.3151721003136387</c:v>
                </c:pt>
                <c:pt idx="165">
                  <c:v>4.3219634177402311</c:v>
                </c:pt>
                <c:pt idx="166">
                  <c:v>4.3329033525268166</c:v>
                </c:pt>
                <c:pt idx="167">
                  <c:v>4.3658400864758917</c:v>
                </c:pt>
                <c:pt idx="168">
                  <c:v>4.4008214013079128</c:v>
                </c:pt>
                <c:pt idx="169">
                  <c:v>4.4228974280034556</c:v>
                </c:pt>
                <c:pt idx="170">
                  <c:v>4.4411784076749257</c:v>
                </c:pt>
                <c:pt idx="171">
                  <c:v>4.4701187815879049</c:v>
                </c:pt>
                <c:pt idx="172">
                  <c:v>4.4657609813936459</c:v>
                </c:pt>
                <c:pt idx="173">
                  <c:v>4.4686583562701889</c:v>
                </c:pt>
                <c:pt idx="174">
                  <c:v>4.486822365870986</c:v>
                </c:pt>
                <c:pt idx="175">
                  <c:v>4.5021092464993302</c:v>
                </c:pt>
                <c:pt idx="176">
                  <c:v>4.5228651712265444</c:v>
                </c:pt>
                <c:pt idx="177">
                  <c:v>4.5240881050198887</c:v>
                </c:pt>
                <c:pt idx="178">
                  <c:v>4.5417275974303024</c:v>
                </c:pt>
                <c:pt idx="179">
                  <c:v>4.5618523711645205</c:v>
                </c:pt>
                <c:pt idx="180">
                  <c:v>4.5666133324312588</c:v>
                </c:pt>
                <c:pt idx="181">
                  <c:v>4.5668294855100475</c:v>
                </c:pt>
                <c:pt idx="182">
                  <c:v>4.5932828102742853</c:v>
                </c:pt>
                <c:pt idx="183">
                  <c:v>4.6358933586309323</c:v>
                </c:pt>
                <c:pt idx="184">
                  <c:v>4.6382567389758806</c:v>
                </c:pt>
                <c:pt idx="185">
                  <c:v>4.6387886976117159</c:v>
                </c:pt>
                <c:pt idx="186">
                  <c:v>4.6915405242229422</c:v>
                </c:pt>
                <c:pt idx="187">
                  <c:v>4.7014980296150695</c:v>
                </c:pt>
                <c:pt idx="188">
                  <c:v>4.7256340694032293</c:v>
                </c:pt>
                <c:pt idx="189">
                  <c:v>4.726475898614793</c:v>
                </c:pt>
                <c:pt idx="190">
                  <c:v>4.7474767142438097</c:v>
                </c:pt>
                <c:pt idx="191">
                  <c:v>4.7817670546451794</c:v>
                </c:pt>
                <c:pt idx="192">
                  <c:v>4.8065915087499773</c:v>
                </c:pt>
                <c:pt idx="193">
                  <c:v>4.8164354691718234</c:v>
                </c:pt>
                <c:pt idx="194">
                  <c:v>4.8417747302468062</c:v>
                </c:pt>
                <c:pt idx="195">
                  <c:v>4.8587731047869971</c:v>
                </c:pt>
                <c:pt idx="196">
                  <c:v>4.8804658627888227</c:v>
                </c:pt>
                <c:pt idx="197">
                  <c:v>4.8866430209621283</c:v>
                </c:pt>
                <c:pt idx="198">
                  <c:v>4.905052531521191</c:v>
                </c:pt>
                <c:pt idx="199">
                  <c:v>4.9282531854902887</c:v>
                </c:pt>
                <c:pt idx="200">
                  <c:v>4.9439682871167854</c:v>
                </c:pt>
                <c:pt idx="201">
                  <c:v>4.9683678109160176</c:v>
                </c:pt>
                <c:pt idx="202">
                  <c:v>4.9863152787495757</c:v>
                </c:pt>
                <c:pt idx="203">
                  <c:v>5.0126266433768487</c:v>
                </c:pt>
                <c:pt idx="204">
                  <c:v>5.0303725597792877</c:v>
                </c:pt>
              </c:numCache>
            </c:numRef>
          </c:val>
          <c:smooth val="0"/>
          <c:extLst>
            <c:ext xmlns:c16="http://schemas.microsoft.com/office/drawing/2014/chart" uri="{C3380CC4-5D6E-409C-BE32-E72D297353CC}">
              <c16:uniqueId val="{00000000-37A3-4FE7-A9F6-CED07B97AC31}"/>
            </c:ext>
          </c:extLst>
        </c:ser>
        <c:dLbls>
          <c:showLegendKey val="0"/>
          <c:showVal val="0"/>
          <c:showCatName val="0"/>
          <c:showSerName val="0"/>
          <c:showPercent val="0"/>
          <c:showBubbleSize val="0"/>
        </c:dLbls>
        <c:smooth val="0"/>
        <c:axId val="79325056"/>
        <c:axId val="79326592"/>
      </c:lineChart>
      <c:dateAx>
        <c:axId val="79325056"/>
        <c:scaling>
          <c:orientation val="minMax"/>
        </c:scaling>
        <c:delete val="0"/>
        <c:axPos val="b"/>
        <c:numFmt formatCode="yyyy/mm/dd" sourceLinked="1"/>
        <c:majorTickMark val="out"/>
        <c:minorTickMark val="none"/>
        <c:tickLblPos val="nextTo"/>
        <c:crossAx val="79326592"/>
        <c:crosses val="autoZero"/>
        <c:auto val="1"/>
        <c:lblOffset val="100"/>
        <c:baseTimeUnit val="months"/>
      </c:dateAx>
      <c:valAx>
        <c:axId val="79326592"/>
        <c:scaling>
          <c:orientation val="minMax"/>
        </c:scaling>
        <c:delete val="0"/>
        <c:axPos val="l"/>
        <c:majorGridlines/>
        <c:numFmt formatCode="General" sourceLinked="1"/>
        <c:majorTickMark val="out"/>
        <c:minorTickMark val="none"/>
        <c:tickLblPos val="nextTo"/>
        <c:crossAx val="7932505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ZA" dirty="0"/>
              <a:t>Selected</a:t>
            </a:r>
            <a:r>
              <a:rPr lang="en-ZA" baseline="0" dirty="0"/>
              <a:t> interest rates</a:t>
            </a:r>
          </a:p>
        </c:rich>
      </c:tx>
      <c:overlay val="0"/>
    </c:title>
    <c:autoTitleDeleted val="0"/>
    <c:plotArea>
      <c:layout/>
      <c:lineChart>
        <c:grouping val="standard"/>
        <c:varyColors val="0"/>
        <c:ser>
          <c:idx val="0"/>
          <c:order val="0"/>
          <c:tx>
            <c:strRef>
              <c:f>[DATA_REER_STUDY2.csv]DATA_REER_STUDY2!$B$7</c:f>
              <c:strCache>
                <c:ptCount val="1"/>
                <c:pt idx="0">
                  <c:v>3month eurodollar trade finance rate</c:v>
                </c:pt>
              </c:strCache>
            </c:strRef>
          </c:tx>
          <c:marker>
            <c:symbol val="none"/>
          </c:marker>
          <c:cat>
            <c:numRef>
              <c:f>[DATA_REER_STUDY2.csv]DATA_REER_STUDY2!$A$8:$A$456</c:f>
              <c:numCache>
                <c:formatCode>yyyy/mm/dd</c:formatCode>
                <c:ptCount val="449"/>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numCache>
            </c:numRef>
          </c:cat>
          <c:val>
            <c:numRef>
              <c:f>[DATA_REER_STUDY2.csv]DATA_REER_STUDY2!$B$8:$B$456</c:f>
              <c:numCache>
                <c:formatCode>General</c:formatCode>
                <c:ptCount val="449"/>
                <c:pt idx="60">
                  <c:v>7.3</c:v>
                </c:pt>
                <c:pt idx="61">
                  <c:v>7.2</c:v>
                </c:pt>
                <c:pt idx="62">
                  <c:v>7.5</c:v>
                </c:pt>
                <c:pt idx="63">
                  <c:v>7.6</c:v>
                </c:pt>
                <c:pt idx="64">
                  <c:v>8</c:v>
                </c:pt>
                <c:pt idx="65">
                  <c:v>8.6</c:v>
                </c:pt>
                <c:pt idx="66">
                  <c:v>8.6</c:v>
                </c:pt>
                <c:pt idx="67">
                  <c:v>8.9</c:v>
                </c:pt>
                <c:pt idx="68">
                  <c:v>9.8000000000000007</c:v>
                </c:pt>
                <c:pt idx="69">
                  <c:v>11.1</c:v>
                </c:pt>
                <c:pt idx="70">
                  <c:v>11.6</c:v>
                </c:pt>
                <c:pt idx="71">
                  <c:v>11.9</c:v>
                </c:pt>
                <c:pt idx="72">
                  <c:v>10.8</c:v>
                </c:pt>
                <c:pt idx="73">
                  <c:v>11.1</c:v>
                </c:pt>
                <c:pt idx="74">
                  <c:v>10.6</c:v>
                </c:pt>
                <c:pt idx="75">
                  <c:v>10.8</c:v>
                </c:pt>
                <c:pt idx="76">
                  <c:v>10.9</c:v>
                </c:pt>
                <c:pt idx="77">
                  <c:v>10.7</c:v>
                </c:pt>
                <c:pt idx="78">
                  <c:v>11.3</c:v>
                </c:pt>
                <c:pt idx="79">
                  <c:v>12.3</c:v>
                </c:pt>
                <c:pt idx="80">
                  <c:v>12.8</c:v>
                </c:pt>
                <c:pt idx="81">
                  <c:v>15.9</c:v>
                </c:pt>
                <c:pt idx="82">
                  <c:v>14.1</c:v>
                </c:pt>
                <c:pt idx="83">
                  <c:v>14.9</c:v>
                </c:pt>
                <c:pt idx="84">
                  <c:v>14.3</c:v>
                </c:pt>
                <c:pt idx="85">
                  <c:v>16.8</c:v>
                </c:pt>
                <c:pt idx="86">
                  <c:v>19.7</c:v>
                </c:pt>
                <c:pt idx="87">
                  <c:v>14.9</c:v>
                </c:pt>
                <c:pt idx="88">
                  <c:v>10.3</c:v>
                </c:pt>
                <c:pt idx="89">
                  <c:v>9.9</c:v>
                </c:pt>
                <c:pt idx="90">
                  <c:v>10.1</c:v>
                </c:pt>
                <c:pt idx="91">
                  <c:v>12.3</c:v>
                </c:pt>
                <c:pt idx="92">
                  <c:v>14.1</c:v>
                </c:pt>
                <c:pt idx="93">
                  <c:v>15.3</c:v>
                </c:pt>
                <c:pt idx="94">
                  <c:v>18</c:v>
                </c:pt>
                <c:pt idx="95">
                  <c:v>17.8</c:v>
                </c:pt>
                <c:pt idx="96">
                  <c:v>17.600000000000001</c:v>
                </c:pt>
                <c:pt idx="97">
                  <c:v>16.899999999999999</c:v>
                </c:pt>
                <c:pt idx="98">
                  <c:v>15</c:v>
                </c:pt>
                <c:pt idx="99">
                  <c:v>17</c:v>
                </c:pt>
                <c:pt idx="100">
                  <c:v>17.899999999999999</c:v>
                </c:pt>
                <c:pt idx="101">
                  <c:v>17.899999999999999</c:v>
                </c:pt>
                <c:pt idx="102">
                  <c:v>18.899999999999999</c:v>
                </c:pt>
                <c:pt idx="103">
                  <c:v>18.5</c:v>
                </c:pt>
                <c:pt idx="104">
                  <c:v>17.8</c:v>
                </c:pt>
                <c:pt idx="105">
                  <c:v>15.9</c:v>
                </c:pt>
                <c:pt idx="106">
                  <c:v>12.1</c:v>
                </c:pt>
                <c:pt idx="107">
                  <c:v>13.9</c:v>
                </c:pt>
                <c:pt idx="108">
                  <c:v>14.6</c:v>
                </c:pt>
                <c:pt idx="109">
                  <c:v>14.9</c:v>
                </c:pt>
                <c:pt idx="110">
                  <c:v>15.6</c:v>
                </c:pt>
                <c:pt idx="111">
                  <c:v>15</c:v>
                </c:pt>
                <c:pt idx="112">
                  <c:v>14.6</c:v>
                </c:pt>
                <c:pt idx="113">
                  <c:v>16</c:v>
                </c:pt>
                <c:pt idx="114">
                  <c:v>13.3</c:v>
                </c:pt>
                <c:pt idx="115">
                  <c:v>11.6</c:v>
                </c:pt>
                <c:pt idx="116">
                  <c:v>11.5</c:v>
                </c:pt>
                <c:pt idx="117">
                  <c:v>10.1</c:v>
                </c:pt>
                <c:pt idx="118">
                  <c:v>9.9</c:v>
                </c:pt>
                <c:pt idx="119">
                  <c:v>9.4</c:v>
                </c:pt>
                <c:pt idx="120">
                  <c:v>9.4</c:v>
                </c:pt>
                <c:pt idx="121">
                  <c:v>8.9</c:v>
                </c:pt>
                <c:pt idx="122">
                  <c:v>9.6999999999999993</c:v>
                </c:pt>
                <c:pt idx="123">
                  <c:v>9.1</c:v>
                </c:pt>
                <c:pt idx="124">
                  <c:v>9.4</c:v>
                </c:pt>
                <c:pt idx="125">
                  <c:v>9.8000000000000007</c:v>
                </c:pt>
                <c:pt idx="126">
                  <c:v>10.3</c:v>
                </c:pt>
                <c:pt idx="127">
                  <c:v>10.3</c:v>
                </c:pt>
                <c:pt idx="128">
                  <c:v>9.6</c:v>
                </c:pt>
                <c:pt idx="129">
                  <c:v>9.6999999999999993</c:v>
                </c:pt>
                <c:pt idx="130">
                  <c:v>9.9</c:v>
                </c:pt>
                <c:pt idx="131">
                  <c:v>9.9</c:v>
                </c:pt>
                <c:pt idx="132">
                  <c:v>9.8000000000000007</c:v>
                </c:pt>
                <c:pt idx="133">
                  <c:v>10.199999999999999</c:v>
                </c:pt>
                <c:pt idx="134">
                  <c:v>10.8</c:v>
                </c:pt>
                <c:pt idx="135">
                  <c:v>11.1</c:v>
                </c:pt>
                <c:pt idx="136">
                  <c:v>11.8</c:v>
                </c:pt>
                <c:pt idx="137">
                  <c:v>12.2</c:v>
                </c:pt>
                <c:pt idx="138">
                  <c:v>11.9</c:v>
                </c:pt>
                <c:pt idx="139">
                  <c:v>12</c:v>
                </c:pt>
                <c:pt idx="140">
                  <c:v>11.4</c:v>
                </c:pt>
                <c:pt idx="141">
                  <c:v>10.1</c:v>
                </c:pt>
                <c:pt idx="142">
                  <c:v>9.1999999999999993</c:v>
                </c:pt>
                <c:pt idx="143">
                  <c:v>8.8000000000000007</c:v>
                </c:pt>
                <c:pt idx="144">
                  <c:v>8.56</c:v>
                </c:pt>
                <c:pt idx="145">
                  <c:v>9.6300000000000008</c:v>
                </c:pt>
                <c:pt idx="146">
                  <c:v>9.07</c:v>
                </c:pt>
                <c:pt idx="147">
                  <c:v>8.81</c:v>
                </c:pt>
                <c:pt idx="148">
                  <c:v>7.88</c:v>
                </c:pt>
                <c:pt idx="149">
                  <c:v>7.88</c:v>
                </c:pt>
                <c:pt idx="150">
                  <c:v>8.31</c:v>
                </c:pt>
                <c:pt idx="151">
                  <c:v>8.1300000000000008</c:v>
                </c:pt>
                <c:pt idx="152">
                  <c:v>8.19</c:v>
                </c:pt>
                <c:pt idx="153">
                  <c:v>8.07</c:v>
                </c:pt>
                <c:pt idx="154">
                  <c:v>8.19</c:v>
                </c:pt>
                <c:pt idx="155">
                  <c:v>8</c:v>
                </c:pt>
                <c:pt idx="156">
                  <c:v>8.07</c:v>
                </c:pt>
                <c:pt idx="157">
                  <c:v>7.94</c:v>
                </c:pt>
                <c:pt idx="158">
                  <c:v>7.96</c:v>
                </c:pt>
                <c:pt idx="159">
                  <c:v>6.88</c:v>
                </c:pt>
                <c:pt idx="160">
                  <c:v>7.13</c:v>
                </c:pt>
                <c:pt idx="161">
                  <c:v>6.88</c:v>
                </c:pt>
                <c:pt idx="162">
                  <c:v>6.5</c:v>
                </c:pt>
                <c:pt idx="163">
                  <c:v>5.75</c:v>
                </c:pt>
                <c:pt idx="164">
                  <c:v>6.13</c:v>
                </c:pt>
                <c:pt idx="165">
                  <c:v>5.88</c:v>
                </c:pt>
                <c:pt idx="166">
                  <c:v>6.13</c:v>
                </c:pt>
                <c:pt idx="167">
                  <c:v>6.44</c:v>
                </c:pt>
                <c:pt idx="168">
                  <c:v>6.25</c:v>
                </c:pt>
                <c:pt idx="169">
                  <c:v>6.5</c:v>
                </c:pt>
                <c:pt idx="170">
                  <c:v>6.69</c:v>
                </c:pt>
                <c:pt idx="171">
                  <c:v>7.13</c:v>
                </c:pt>
                <c:pt idx="172">
                  <c:v>7.38</c:v>
                </c:pt>
                <c:pt idx="173">
                  <c:v>7.19</c:v>
                </c:pt>
                <c:pt idx="174">
                  <c:v>7</c:v>
                </c:pt>
                <c:pt idx="175">
                  <c:v>7.31</c:v>
                </c:pt>
                <c:pt idx="176">
                  <c:v>8.31</c:v>
                </c:pt>
                <c:pt idx="177">
                  <c:v>7.63</c:v>
                </c:pt>
                <c:pt idx="178">
                  <c:v>8</c:v>
                </c:pt>
                <c:pt idx="179">
                  <c:v>7.38</c:v>
                </c:pt>
                <c:pt idx="180">
                  <c:v>6.94</c:v>
                </c:pt>
                <c:pt idx="181">
                  <c:v>6.88</c:v>
                </c:pt>
                <c:pt idx="182">
                  <c:v>6.94</c:v>
                </c:pt>
                <c:pt idx="183">
                  <c:v>7.31</c:v>
                </c:pt>
                <c:pt idx="184">
                  <c:v>7.75</c:v>
                </c:pt>
                <c:pt idx="185">
                  <c:v>7.88</c:v>
                </c:pt>
                <c:pt idx="186">
                  <c:v>8.3800000000000008</c:v>
                </c:pt>
                <c:pt idx="187">
                  <c:v>8.6300000000000008</c:v>
                </c:pt>
                <c:pt idx="188">
                  <c:v>8.6300000000000008</c:v>
                </c:pt>
                <c:pt idx="189">
                  <c:v>8.56</c:v>
                </c:pt>
                <c:pt idx="190">
                  <c:v>9.31</c:v>
                </c:pt>
                <c:pt idx="191">
                  <c:v>9.25</c:v>
                </c:pt>
                <c:pt idx="192">
                  <c:v>9.3800000000000008</c:v>
                </c:pt>
                <c:pt idx="193">
                  <c:v>10.31</c:v>
                </c:pt>
                <c:pt idx="194">
                  <c:v>10.38</c:v>
                </c:pt>
                <c:pt idx="195">
                  <c:v>9.8800000000000008</c:v>
                </c:pt>
                <c:pt idx="196">
                  <c:v>9.6</c:v>
                </c:pt>
                <c:pt idx="197">
                  <c:v>9.3000000000000007</c:v>
                </c:pt>
                <c:pt idx="198">
                  <c:v>8.4</c:v>
                </c:pt>
                <c:pt idx="199">
                  <c:v>9</c:v>
                </c:pt>
                <c:pt idx="200">
                  <c:v>9.1</c:v>
                </c:pt>
                <c:pt idx="201">
                  <c:v>8.6</c:v>
                </c:pt>
                <c:pt idx="202">
                  <c:v>8.4</c:v>
                </c:pt>
                <c:pt idx="203">
                  <c:v>8.4</c:v>
                </c:pt>
                <c:pt idx="204">
                  <c:v>8.4</c:v>
                </c:pt>
                <c:pt idx="205">
                  <c:v>8.4</c:v>
                </c:pt>
                <c:pt idx="206">
                  <c:v>8.5</c:v>
                </c:pt>
                <c:pt idx="207">
                  <c:v>8.6999999999999993</c:v>
                </c:pt>
                <c:pt idx="208">
                  <c:v>8.4</c:v>
                </c:pt>
                <c:pt idx="209">
                  <c:v>8.3000000000000007</c:v>
                </c:pt>
                <c:pt idx="210">
                  <c:v>8.1</c:v>
                </c:pt>
                <c:pt idx="211">
                  <c:v>8.1</c:v>
                </c:pt>
                <c:pt idx="212">
                  <c:v>8.3000000000000007</c:v>
                </c:pt>
                <c:pt idx="213">
                  <c:v>8</c:v>
                </c:pt>
                <c:pt idx="214">
                  <c:v>8.4</c:v>
                </c:pt>
                <c:pt idx="215">
                  <c:v>7.6</c:v>
                </c:pt>
                <c:pt idx="216">
                  <c:v>7.1</c:v>
                </c:pt>
                <c:pt idx="217">
                  <c:v>6.9</c:v>
                </c:pt>
                <c:pt idx="218">
                  <c:v>6.4</c:v>
                </c:pt>
                <c:pt idx="219">
                  <c:v>6.1</c:v>
                </c:pt>
                <c:pt idx="220">
                  <c:v>6.06</c:v>
                </c:pt>
                <c:pt idx="221">
                  <c:v>6.2</c:v>
                </c:pt>
                <c:pt idx="222">
                  <c:v>6.1</c:v>
                </c:pt>
                <c:pt idx="223">
                  <c:v>5.7</c:v>
                </c:pt>
                <c:pt idx="224">
                  <c:v>5.6</c:v>
                </c:pt>
                <c:pt idx="225">
                  <c:v>5.3</c:v>
                </c:pt>
                <c:pt idx="226">
                  <c:v>4.9000000000000004</c:v>
                </c:pt>
                <c:pt idx="227">
                  <c:v>4.2</c:v>
                </c:pt>
                <c:pt idx="228">
                  <c:v>4.2</c:v>
                </c:pt>
                <c:pt idx="229">
                  <c:v>4.3</c:v>
                </c:pt>
                <c:pt idx="230">
                  <c:v>4.4000000000000004</c:v>
                </c:pt>
                <c:pt idx="231">
                  <c:v>4.0999999999999996</c:v>
                </c:pt>
                <c:pt idx="232">
                  <c:v>4.0999999999999996</c:v>
                </c:pt>
                <c:pt idx="233">
                  <c:v>3.9</c:v>
                </c:pt>
                <c:pt idx="234">
                  <c:v>3.44</c:v>
                </c:pt>
                <c:pt idx="235">
                  <c:v>3.5</c:v>
                </c:pt>
                <c:pt idx="236">
                  <c:v>3.25</c:v>
                </c:pt>
                <c:pt idx="237">
                  <c:v>3.56</c:v>
                </c:pt>
                <c:pt idx="238">
                  <c:v>3.94</c:v>
                </c:pt>
                <c:pt idx="239">
                  <c:v>3.38</c:v>
                </c:pt>
                <c:pt idx="240">
                  <c:v>3.25</c:v>
                </c:pt>
                <c:pt idx="241">
                  <c:v>3.19</c:v>
                </c:pt>
                <c:pt idx="242">
                  <c:v>3.25</c:v>
                </c:pt>
                <c:pt idx="243">
                  <c:v>3.19</c:v>
                </c:pt>
                <c:pt idx="244">
                  <c:v>3.31</c:v>
                </c:pt>
                <c:pt idx="245">
                  <c:v>3.31</c:v>
                </c:pt>
                <c:pt idx="246">
                  <c:v>3.31</c:v>
                </c:pt>
                <c:pt idx="247">
                  <c:v>3.25</c:v>
                </c:pt>
                <c:pt idx="248">
                  <c:v>3.38</c:v>
                </c:pt>
                <c:pt idx="249">
                  <c:v>3.44</c:v>
                </c:pt>
                <c:pt idx="250">
                  <c:v>3.5</c:v>
                </c:pt>
                <c:pt idx="251">
                  <c:v>3.38</c:v>
                </c:pt>
                <c:pt idx="252">
                  <c:v>3.25</c:v>
                </c:pt>
                <c:pt idx="253">
                  <c:v>3.75</c:v>
                </c:pt>
                <c:pt idx="254">
                  <c:v>3.88</c:v>
                </c:pt>
                <c:pt idx="255">
                  <c:v>4.3099999999999996</c:v>
                </c:pt>
                <c:pt idx="256">
                  <c:v>4.62</c:v>
                </c:pt>
                <c:pt idx="257">
                  <c:v>4.83</c:v>
                </c:pt>
                <c:pt idx="258">
                  <c:v>4.93</c:v>
                </c:pt>
                <c:pt idx="259">
                  <c:v>4.96</c:v>
                </c:pt>
                <c:pt idx="260">
                  <c:v>5.5</c:v>
                </c:pt>
                <c:pt idx="261">
                  <c:v>5.63</c:v>
                </c:pt>
                <c:pt idx="262">
                  <c:v>6.18</c:v>
                </c:pt>
                <c:pt idx="263">
                  <c:v>6.5</c:v>
                </c:pt>
                <c:pt idx="264">
                  <c:v>6.37</c:v>
                </c:pt>
                <c:pt idx="265">
                  <c:v>6.31</c:v>
                </c:pt>
                <c:pt idx="266">
                  <c:v>6.25</c:v>
                </c:pt>
                <c:pt idx="267">
                  <c:v>6.25</c:v>
                </c:pt>
                <c:pt idx="268">
                  <c:v>5.93</c:v>
                </c:pt>
                <c:pt idx="269">
                  <c:v>6.06</c:v>
                </c:pt>
                <c:pt idx="270">
                  <c:v>5.87</c:v>
                </c:pt>
                <c:pt idx="271">
                  <c:v>5.93</c:v>
                </c:pt>
                <c:pt idx="272">
                  <c:v>5.87</c:v>
                </c:pt>
                <c:pt idx="273">
                  <c:v>5.93</c:v>
                </c:pt>
                <c:pt idx="274">
                  <c:v>5.81</c:v>
                </c:pt>
                <c:pt idx="275">
                  <c:v>5.62</c:v>
                </c:pt>
                <c:pt idx="276">
                  <c:v>5.31</c:v>
                </c:pt>
                <c:pt idx="277">
                  <c:v>5.28</c:v>
                </c:pt>
                <c:pt idx="278">
                  <c:v>5.46</c:v>
                </c:pt>
                <c:pt idx="279">
                  <c:v>5.5</c:v>
                </c:pt>
                <c:pt idx="280">
                  <c:v>5.5</c:v>
                </c:pt>
                <c:pt idx="281">
                  <c:v>5.58</c:v>
                </c:pt>
                <c:pt idx="282">
                  <c:v>5.78</c:v>
                </c:pt>
                <c:pt idx="283">
                  <c:v>5.56</c:v>
                </c:pt>
                <c:pt idx="284">
                  <c:v>5.71</c:v>
                </c:pt>
                <c:pt idx="285">
                  <c:v>5.5</c:v>
                </c:pt>
                <c:pt idx="286">
                  <c:v>5.46</c:v>
                </c:pt>
                <c:pt idx="287">
                  <c:v>5.48</c:v>
                </c:pt>
                <c:pt idx="288">
                  <c:v>5.53</c:v>
                </c:pt>
                <c:pt idx="289">
                  <c:v>5.65</c:v>
                </c:pt>
                <c:pt idx="290">
                  <c:v>5.78</c:v>
                </c:pt>
                <c:pt idx="291">
                  <c:v>5.81</c:v>
                </c:pt>
                <c:pt idx="292">
                  <c:v>5.81</c:v>
                </c:pt>
                <c:pt idx="293">
                  <c:v>5.74</c:v>
                </c:pt>
                <c:pt idx="294">
                  <c:v>5.75</c:v>
                </c:pt>
                <c:pt idx="295">
                  <c:v>5.78</c:v>
                </c:pt>
                <c:pt idx="296">
                  <c:v>5.81</c:v>
                </c:pt>
                <c:pt idx="297">
                  <c:v>5.73</c:v>
                </c:pt>
                <c:pt idx="298">
                  <c:v>5.87</c:v>
                </c:pt>
                <c:pt idx="299">
                  <c:v>5.8</c:v>
                </c:pt>
                <c:pt idx="300">
                  <c:v>5.62</c:v>
                </c:pt>
                <c:pt idx="301">
                  <c:v>6.21</c:v>
                </c:pt>
                <c:pt idx="302">
                  <c:v>5.69</c:v>
                </c:pt>
                <c:pt idx="303">
                  <c:v>5.72</c:v>
                </c:pt>
                <c:pt idx="304">
                  <c:v>5.64</c:v>
                </c:pt>
                <c:pt idx="305">
                  <c:v>5.64</c:v>
                </c:pt>
                <c:pt idx="306">
                  <c:v>5.63</c:v>
                </c:pt>
                <c:pt idx="307">
                  <c:v>5.63</c:v>
                </c:pt>
                <c:pt idx="308">
                  <c:v>5.93</c:v>
                </c:pt>
                <c:pt idx="309">
                  <c:v>5.22</c:v>
                </c:pt>
                <c:pt idx="310">
                  <c:v>5.25</c:v>
                </c:pt>
                <c:pt idx="311">
                  <c:v>5.12</c:v>
                </c:pt>
                <c:pt idx="312">
                  <c:v>4.92</c:v>
                </c:pt>
                <c:pt idx="313">
                  <c:v>5.0599999999999996</c:v>
                </c:pt>
                <c:pt idx="314">
                  <c:v>4.95</c:v>
                </c:pt>
                <c:pt idx="315">
                  <c:v>4.9800000000000004</c:v>
                </c:pt>
                <c:pt idx="316">
                  <c:v>5.0599999999999996</c:v>
                </c:pt>
                <c:pt idx="317">
                  <c:v>5.38</c:v>
                </c:pt>
                <c:pt idx="318">
                  <c:v>5.38</c:v>
                </c:pt>
                <c:pt idx="319">
                  <c:v>5.53</c:v>
                </c:pt>
                <c:pt idx="320">
                  <c:v>6.07</c:v>
                </c:pt>
                <c:pt idx="321">
                  <c:v>6.23</c:v>
                </c:pt>
                <c:pt idx="322">
                  <c:v>6.12</c:v>
                </c:pt>
                <c:pt idx="323">
                  <c:v>6.03</c:v>
                </c:pt>
                <c:pt idx="324">
                  <c:v>6.15</c:v>
                </c:pt>
                <c:pt idx="325">
                  <c:v>6.1</c:v>
                </c:pt>
                <c:pt idx="326">
                  <c:v>6.3</c:v>
                </c:pt>
                <c:pt idx="327">
                  <c:v>6.57</c:v>
                </c:pt>
                <c:pt idx="328">
                  <c:v>6.86</c:v>
                </c:pt>
                <c:pt idx="329">
                  <c:v>6.79</c:v>
                </c:pt>
                <c:pt idx="330">
                  <c:v>6.76</c:v>
                </c:pt>
                <c:pt idx="331">
                  <c:v>6.71</c:v>
                </c:pt>
                <c:pt idx="332">
                  <c:v>6.75</c:v>
                </c:pt>
                <c:pt idx="333">
                  <c:v>6.77</c:v>
                </c:pt>
                <c:pt idx="334">
                  <c:v>6.67</c:v>
                </c:pt>
                <c:pt idx="335">
                  <c:v>6.34</c:v>
                </c:pt>
                <c:pt idx="336">
                  <c:v>5.44</c:v>
                </c:pt>
                <c:pt idx="337">
                  <c:v>5.05</c:v>
                </c:pt>
                <c:pt idx="338">
                  <c:v>4.8899999999999997</c:v>
                </c:pt>
                <c:pt idx="339">
                  <c:v>4.34</c:v>
                </c:pt>
                <c:pt idx="340">
                  <c:v>3.98</c:v>
                </c:pt>
                <c:pt idx="341">
                  <c:v>3.84</c:v>
                </c:pt>
                <c:pt idx="342">
                  <c:v>3.71</c:v>
                </c:pt>
                <c:pt idx="343">
                  <c:v>3.51</c:v>
                </c:pt>
                <c:pt idx="344">
                  <c:v>2.61</c:v>
                </c:pt>
                <c:pt idx="345">
                  <c:v>2.2200000000000002</c:v>
                </c:pt>
                <c:pt idx="346">
                  <c:v>2.04</c:v>
                </c:pt>
                <c:pt idx="347">
                  <c:v>1.87</c:v>
                </c:pt>
                <c:pt idx="348">
                  <c:v>1.88</c:v>
                </c:pt>
                <c:pt idx="349">
                  <c:v>1.9</c:v>
                </c:pt>
                <c:pt idx="350">
                  <c:v>2.04</c:v>
                </c:pt>
                <c:pt idx="351">
                  <c:v>1.92</c:v>
                </c:pt>
                <c:pt idx="352">
                  <c:v>1.87</c:v>
                </c:pt>
                <c:pt idx="353">
                  <c:v>1.88</c:v>
                </c:pt>
                <c:pt idx="354">
                  <c:v>1.81</c:v>
                </c:pt>
                <c:pt idx="355">
                  <c:v>1.83</c:v>
                </c:pt>
                <c:pt idx="356">
                  <c:v>1.81</c:v>
                </c:pt>
                <c:pt idx="357">
                  <c:v>1.68</c:v>
                </c:pt>
                <c:pt idx="358">
                  <c:v>1.45</c:v>
                </c:pt>
                <c:pt idx="359">
                  <c:v>1.38</c:v>
                </c:pt>
                <c:pt idx="360">
                  <c:v>1.34</c:v>
                </c:pt>
                <c:pt idx="361">
                  <c:v>1.32</c:v>
                </c:pt>
                <c:pt idx="362">
                  <c:v>1.3</c:v>
                </c:pt>
                <c:pt idx="363">
                  <c:v>1.31</c:v>
                </c:pt>
                <c:pt idx="364">
                  <c:v>1.26</c:v>
                </c:pt>
                <c:pt idx="365">
                  <c:v>1.1299999999999999</c:v>
                </c:pt>
                <c:pt idx="366">
                  <c:v>1.1100000000000001</c:v>
                </c:pt>
                <c:pt idx="367">
                  <c:v>1.1499999999999999</c:v>
                </c:pt>
                <c:pt idx="368">
                  <c:v>1.17</c:v>
                </c:pt>
                <c:pt idx="369">
                  <c:v>1.17</c:v>
                </c:pt>
                <c:pt idx="370">
                  <c:v>1.1599999999999999</c:v>
                </c:pt>
                <c:pt idx="371">
                  <c:v>1.1399999999999999</c:v>
                </c:pt>
                <c:pt idx="372">
                  <c:v>1.1200000000000001</c:v>
                </c:pt>
                <c:pt idx="373">
                  <c:v>1.1100000000000001</c:v>
                </c:pt>
                <c:pt idx="374">
                  <c:v>1.1000000000000001</c:v>
                </c:pt>
                <c:pt idx="375">
                  <c:v>1.1499999999999999</c:v>
                </c:pt>
                <c:pt idx="376">
                  <c:v>1.32</c:v>
                </c:pt>
                <c:pt idx="377">
                  <c:v>1.63</c:v>
                </c:pt>
                <c:pt idx="378">
                  <c:v>1.7</c:v>
                </c:pt>
                <c:pt idx="379">
                  <c:v>1.82</c:v>
                </c:pt>
                <c:pt idx="380">
                  <c:v>2.04</c:v>
                </c:pt>
                <c:pt idx="381">
                  <c:v>2.19</c:v>
                </c:pt>
                <c:pt idx="382">
                  <c:v>2.42</c:v>
                </c:pt>
                <c:pt idx="383">
                  <c:v>2.5499999999999998</c:v>
                </c:pt>
                <c:pt idx="384">
                  <c:v>2.77</c:v>
                </c:pt>
                <c:pt idx="385">
                  <c:v>2.92</c:v>
                </c:pt>
                <c:pt idx="386">
                  <c:v>3.11</c:v>
                </c:pt>
                <c:pt idx="387">
                  <c:v>3.21</c:v>
                </c:pt>
                <c:pt idx="388">
                  <c:v>3.35</c:v>
                </c:pt>
                <c:pt idx="389">
                  <c:v>3.56</c:v>
                </c:pt>
                <c:pt idx="390">
                  <c:v>3.68</c:v>
                </c:pt>
                <c:pt idx="391">
                  <c:v>3.88</c:v>
                </c:pt>
                <c:pt idx="392">
                  <c:v>4.08</c:v>
                </c:pt>
                <c:pt idx="393">
                  <c:v>4.25</c:v>
                </c:pt>
                <c:pt idx="394">
                  <c:v>4.41</c:v>
                </c:pt>
                <c:pt idx="395">
                  <c:v>4.54</c:v>
                </c:pt>
                <c:pt idx="396">
                  <c:v>4.6900000000000004</c:v>
                </c:pt>
                <c:pt idx="397">
                  <c:v>4.84</c:v>
                </c:pt>
                <c:pt idx="398">
                  <c:v>5.01</c:v>
                </c:pt>
                <c:pt idx="399">
                  <c:v>5.16</c:v>
                </c:pt>
                <c:pt idx="400">
                  <c:v>5.26</c:v>
                </c:pt>
                <c:pt idx="401">
                  <c:v>5.5</c:v>
                </c:pt>
                <c:pt idx="402">
                  <c:v>5.47</c:v>
                </c:pt>
                <c:pt idx="403">
                  <c:v>5.37</c:v>
                </c:pt>
                <c:pt idx="404">
                  <c:v>5.37</c:v>
                </c:pt>
                <c:pt idx="405">
                  <c:v>5.38</c:v>
                </c:pt>
                <c:pt idx="406">
                  <c:v>5.37</c:v>
                </c:pt>
                <c:pt idx="407">
                  <c:v>5.34</c:v>
                </c:pt>
                <c:pt idx="408">
                  <c:v>5.35</c:v>
                </c:pt>
                <c:pt idx="409">
                  <c:v>5.34</c:v>
                </c:pt>
                <c:pt idx="410">
                  <c:v>5.35</c:v>
                </c:pt>
                <c:pt idx="411">
                  <c:v>5.36</c:v>
                </c:pt>
                <c:pt idx="412">
                  <c:v>5.37</c:v>
                </c:pt>
                <c:pt idx="413">
                  <c:v>5.37</c:v>
                </c:pt>
                <c:pt idx="414">
                  <c:v>5.35</c:v>
                </c:pt>
                <c:pt idx="415">
                  <c:v>5.73</c:v>
                </c:pt>
                <c:pt idx="416">
                  <c:v>5.35</c:v>
                </c:pt>
                <c:pt idx="417">
                  <c:v>4.95</c:v>
                </c:pt>
                <c:pt idx="418">
                  <c:v>5.21</c:v>
                </c:pt>
                <c:pt idx="419">
                  <c:v>4.8499999999999996</c:v>
                </c:pt>
                <c:pt idx="420">
                  <c:v>3.22</c:v>
                </c:pt>
                <c:pt idx="421">
                  <c:v>3.15</c:v>
                </c:pt>
                <c:pt idx="422">
                  <c:v>2.68</c:v>
                </c:pt>
                <c:pt idx="423">
                  <c:v>3.2</c:v>
                </c:pt>
                <c:pt idx="424">
                  <c:v>3.07</c:v>
                </c:pt>
                <c:pt idx="425">
                  <c:v>3.15</c:v>
                </c:pt>
                <c:pt idx="426">
                  <c:v>3.05</c:v>
                </c:pt>
                <c:pt idx="427">
                  <c:v>3.07</c:v>
                </c:pt>
                <c:pt idx="428">
                  <c:v>5.31</c:v>
                </c:pt>
                <c:pt idx="429">
                  <c:v>2.85</c:v>
                </c:pt>
                <c:pt idx="430">
                  <c:v>3.91</c:v>
                </c:pt>
                <c:pt idx="431">
                  <c:v>1.95</c:v>
                </c:pt>
                <c:pt idx="432">
                  <c:v>1.65</c:v>
                </c:pt>
                <c:pt idx="433">
                  <c:v>1.85</c:v>
                </c:pt>
                <c:pt idx="434">
                  <c:v>1.59</c:v>
                </c:pt>
                <c:pt idx="435">
                  <c:v>1.5</c:v>
                </c:pt>
                <c:pt idx="436">
                  <c:v>1.1000000000000001</c:v>
                </c:pt>
                <c:pt idx="437">
                  <c:v>1.05</c:v>
                </c:pt>
                <c:pt idx="438">
                  <c:v>1</c:v>
                </c:pt>
                <c:pt idx="439">
                  <c:v>0.85</c:v>
                </c:pt>
                <c:pt idx="440">
                  <c:v>0.75</c:v>
                </c:pt>
                <c:pt idx="441">
                  <c:v>0.37</c:v>
                </c:pt>
                <c:pt idx="442">
                  <c:v>0.62</c:v>
                </c:pt>
                <c:pt idx="443">
                  <c:v>0.5</c:v>
                </c:pt>
                <c:pt idx="444">
                  <c:v>0.51</c:v>
                </c:pt>
                <c:pt idx="445">
                  <c:v>0.55000000000000004</c:v>
                </c:pt>
              </c:numCache>
            </c:numRef>
          </c:val>
          <c:smooth val="0"/>
          <c:extLst>
            <c:ext xmlns:c16="http://schemas.microsoft.com/office/drawing/2014/chart" uri="{C3380CC4-5D6E-409C-BE32-E72D297353CC}">
              <c16:uniqueId val="{00000000-BA99-4EF3-BA34-F3C882F2D76F}"/>
            </c:ext>
          </c:extLst>
        </c:ser>
        <c:ser>
          <c:idx val="1"/>
          <c:order val="1"/>
          <c:tx>
            <c:strRef>
              <c:f>[DATA_REER_STUDY2.csv]DATA_REER_STUDY2!$C$7</c:f>
              <c:strCache>
                <c:ptCount val="1"/>
                <c:pt idx="0">
                  <c:v>3month Euro trade finance rate</c:v>
                </c:pt>
              </c:strCache>
            </c:strRef>
          </c:tx>
          <c:marker>
            <c:symbol val="none"/>
          </c:marker>
          <c:cat>
            <c:numRef>
              <c:f>[DATA_REER_STUDY2.csv]DATA_REER_STUDY2!$A$8:$A$456</c:f>
              <c:numCache>
                <c:formatCode>yyyy/mm/dd</c:formatCode>
                <c:ptCount val="449"/>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numCache>
            </c:numRef>
          </c:cat>
          <c:val>
            <c:numRef>
              <c:f>[DATA_REER_STUDY2.csv]DATA_REER_STUDY2!$C$8:$C$456</c:f>
              <c:numCache>
                <c:formatCode>General</c:formatCode>
                <c:ptCount val="449"/>
                <c:pt idx="312">
                  <c:v>3.06</c:v>
                </c:pt>
                <c:pt idx="313">
                  <c:v>3</c:v>
                </c:pt>
                <c:pt idx="314">
                  <c:v>2.92</c:v>
                </c:pt>
                <c:pt idx="315">
                  <c:v>2.5299999999999998</c:v>
                </c:pt>
                <c:pt idx="316">
                  <c:v>2.56</c:v>
                </c:pt>
                <c:pt idx="317">
                  <c:v>2.64</c:v>
                </c:pt>
                <c:pt idx="318">
                  <c:v>2.67</c:v>
                </c:pt>
                <c:pt idx="319">
                  <c:v>2.69</c:v>
                </c:pt>
                <c:pt idx="320">
                  <c:v>3.08</c:v>
                </c:pt>
                <c:pt idx="321">
                  <c:v>3.47</c:v>
                </c:pt>
                <c:pt idx="322">
                  <c:v>3.44</c:v>
                </c:pt>
                <c:pt idx="323">
                  <c:v>3.31</c:v>
                </c:pt>
                <c:pt idx="324">
                  <c:v>3.47</c:v>
                </c:pt>
                <c:pt idx="325">
                  <c:v>3.63</c:v>
                </c:pt>
                <c:pt idx="326">
                  <c:v>3.84</c:v>
                </c:pt>
                <c:pt idx="327">
                  <c:v>4.0599999999999996</c:v>
                </c:pt>
                <c:pt idx="328">
                  <c:v>4.4400000000000004</c:v>
                </c:pt>
                <c:pt idx="329">
                  <c:v>4.5599999999999996</c:v>
                </c:pt>
                <c:pt idx="330">
                  <c:v>4.63</c:v>
                </c:pt>
                <c:pt idx="331">
                  <c:v>4.8099999999999996</c:v>
                </c:pt>
                <c:pt idx="332">
                  <c:v>4.97</c:v>
                </c:pt>
                <c:pt idx="333">
                  <c:v>5.08</c:v>
                </c:pt>
                <c:pt idx="334">
                  <c:v>4.96</c:v>
                </c:pt>
                <c:pt idx="335">
                  <c:v>4.82</c:v>
                </c:pt>
                <c:pt idx="336">
                  <c:v>4.72</c:v>
                </c:pt>
                <c:pt idx="337">
                  <c:v>4.79</c:v>
                </c:pt>
                <c:pt idx="338">
                  <c:v>4.5199999999999996</c:v>
                </c:pt>
                <c:pt idx="339">
                  <c:v>4.8</c:v>
                </c:pt>
                <c:pt idx="340">
                  <c:v>4.49</c:v>
                </c:pt>
                <c:pt idx="341">
                  <c:v>4.41</c:v>
                </c:pt>
                <c:pt idx="342">
                  <c:v>4.4400000000000004</c:v>
                </c:pt>
                <c:pt idx="343">
                  <c:v>4.22</c:v>
                </c:pt>
                <c:pt idx="344">
                  <c:v>3.64</c:v>
                </c:pt>
                <c:pt idx="345">
                  <c:v>3.52</c:v>
                </c:pt>
                <c:pt idx="346">
                  <c:v>3.34</c:v>
                </c:pt>
                <c:pt idx="347">
                  <c:v>3.28</c:v>
                </c:pt>
                <c:pt idx="348">
                  <c:v>3.34</c:v>
                </c:pt>
                <c:pt idx="349">
                  <c:v>3.33</c:v>
                </c:pt>
                <c:pt idx="350">
                  <c:v>3.42</c:v>
                </c:pt>
                <c:pt idx="351">
                  <c:v>3.32</c:v>
                </c:pt>
                <c:pt idx="352">
                  <c:v>3.47</c:v>
                </c:pt>
                <c:pt idx="353">
                  <c:v>3.44</c:v>
                </c:pt>
                <c:pt idx="354">
                  <c:v>3.34</c:v>
                </c:pt>
                <c:pt idx="355">
                  <c:v>3.33</c:v>
                </c:pt>
                <c:pt idx="356">
                  <c:v>3.26</c:v>
                </c:pt>
                <c:pt idx="357">
                  <c:v>3.25</c:v>
                </c:pt>
                <c:pt idx="358">
                  <c:v>3.05</c:v>
                </c:pt>
                <c:pt idx="359">
                  <c:v>2.89</c:v>
                </c:pt>
                <c:pt idx="360">
                  <c:v>2.78</c:v>
                </c:pt>
                <c:pt idx="361">
                  <c:v>2.4900000000000002</c:v>
                </c:pt>
                <c:pt idx="362">
                  <c:v>2.4900000000000002</c:v>
                </c:pt>
                <c:pt idx="363">
                  <c:v>2.5</c:v>
                </c:pt>
                <c:pt idx="364">
                  <c:v>2.2200000000000002</c:v>
                </c:pt>
                <c:pt idx="365">
                  <c:v>2.12</c:v>
                </c:pt>
                <c:pt idx="366">
                  <c:v>2.09</c:v>
                </c:pt>
                <c:pt idx="367">
                  <c:v>2.12</c:v>
                </c:pt>
                <c:pt idx="368">
                  <c:v>2.11</c:v>
                </c:pt>
                <c:pt idx="369">
                  <c:v>2.14</c:v>
                </c:pt>
                <c:pt idx="370">
                  <c:v>2.11</c:v>
                </c:pt>
                <c:pt idx="371">
                  <c:v>2.09</c:v>
                </c:pt>
                <c:pt idx="372">
                  <c:v>2.08</c:v>
                </c:pt>
                <c:pt idx="373">
                  <c:v>2.0499999999999998</c:v>
                </c:pt>
                <c:pt idx="374">
                  <c:v>1.94</c:v>
                </c:pt>
                <c:pt idx="375">
                  <c:v>2.0499999999999998</c:v>
                </c:pt>
                <c:pt idx="376">
                  <c:v>2.08</c:v>
                </c:pt>
                <c:pt idx="377">
                  <c:v>2.09</c:v>
                </c:pt>
                <c:pt idx="378">
                  <c:v>2.09</c:v>
                </c:pt>
                <c:pt idx="379">
                  <c:v>2.09</c:v>
                </c:pt>
                <c:pt idx="380">
                  <c:v>2.17</c:v>
                </c:pt>
                <c:pt idx="381">
                  <c:v>2.14</c:v>
                </c:pt>
                <c:pt idx="382">
                  <c:v>2.16</c:v>
                </c:pt>
                <c:pt idx="383">
                  <c:v>2.14</c:v>
                </c:pt>
                <c:pt idx="384">
                  <c:v>2.12</c:v>
                </c:pt>
                <c:pt idx="385">
                  <c:v>2.12</c:v>
                </c:pt>
                <c:pt idx="386">
                  <c:v>2.14</c:v>
                </c:pt>
                <c:pt idx="387">
                  <c:v>2.11</c:v>
                </c:pt>
                <c:pt idx="388">
                  <c:v>2.12</c:v>
                </c:pt>
                <c:pt idx="389">
                  <c:v>2.09</c:v>
                </c:pt>
                <c:pt idx="390">
                  <c:v>2.11</c:v>
                </c:pt>
                <c:pt idx="391">
                  <c:v>2.12</c:v>
                </c:pt>
                <c:pt idx="392">
                  <c:v>2.17</c:v>
                </c:pt>
                <c:pt idx="393">
                  <c:v>2.25</c:v>
                </c:pt>
                <c:pt idx="394">
                  <c:v>2.46</c:v>
                </c:pt>
                <c:pt idx="395">
                  <c:v>2.4700000000000002</c:v>
                </c:pt>
                <c:pt idx="396">
                  <c:v>2.52</c:v>
                </c:pt>
                <c:pt idx="397">
                  <c:v>2.66</c:v>
                </c:pt>
                <c:pt idx="398">
                  <c:v>2.81</c:v>
                </c:pt>
                <c:pt idx="399">
                  <c:v>2.84</c:v>
                </c:pt>
                <c:pt idx="400">
                  <c:v>2.91</c:v>
                </c:pt>
                <c:pt idx="401">
                  <c:v>3.05</c:v>
                </c:pt>
                <c:pt idx="402">
                  <c:v>3.14</c:v>
                </c:pt>
                <c:pt idx="403">
                  <c:v>3.25</c:v>
                </c:pt>
                <c:pt idx="404">
                  <c:v>3.36</c:v>
                </c:pt>
                <c:pt idx="405">
                  <c:v>3.52</c:v>
                </c:pt>
                <c:pt idx="406">
                  <c:v>3.62</c:v>
                </c:pt>
                <c:pt idx="407">
                  <c:v>3.7</c:v>
                </c:pt>
                <c:pt idx="408">
                  <c:v>3.76</c:v>
                </c:pt>
                <c:pt idx="409">
                  <c:v>3.83</c:v>
                </c:pt>
                <c:pt idx="410">
                  <c:v>3.91</c:v>
                </c:pt>
                <c:pt idx="411">
                  <c:v>4.01</c:v>
                </c:pt>
                <c:pt idx="412">
                  <c:v>4.1100000000000003</c:v>
                </c:pt>
                <c:pt idx="413">
                  <c:v>4.16</c:v>
                </c:pt>
                <c:pt idx="414">
                  <c:v>4.25</c:v>
                </c:pt>
                <c:pt idx="415">
                  <c:v>4.7</c:v>
                </c:pt>
                <c:pt idx="416">
                  <c:v>4.7699999999999996</c:v>
                </c:pt>
                <c:pt idx="417">
                  <c:v>4.58</c:v>
                </c:pt>
                <c:pt idx="418">
                  <c:v>4.8099999999999996</c:v>
                </c:pt>
                <c:pt idx="419">
                  <c:v>4.63</c:v>
                </c:pt>
                <c:pt idx="420">
                  <c:v>4.25</c:v>
                </c:pt>
                <c:pt idx="421">
                  <c:v>4.33</c:v>
                </c:pt>
                <c:pt idx="422">
                  <c:v>4.68</c:v>
                </c:pt>
                <c:pt idx="423">
                  <c:v>4.8499999999999996</c:v>
                </c:pt>
                <c:pt idx="424">
                  <c:v>4.87</c:v>
                </c:pt>
                <c:pt idx="425">
                  <c:v>4.9000000000000004</c:v>
                </c:pt>
                <c:pt idx="426">
                  <c:v>4.9000000000000004</c:v>
                </c:pt>
                <c:pt idx="427">
                  <c:v>4.93</c:v>
                </c:pt>
                <c:pt idx="428">
                  <c:v>5.28</c:v>
                </c:pt>
                <c:pt idx="429">
                  <c:v>4.95</c:v>
                </c:pt>
                <c:pt idx="430">
                  <c:v>3.68</c:v>
                </c:pt>
                <c:pt idx="431">
                  <c:v>2.91</c:v>
                </c:pt>
                <c:pt idx="432">
                  <c:v>2.0699999999999998</c:v>
                </c:pt>
                <c:pt idx="433">
                  <c:v>1.49</c:v>
                </c:pt>
                <c:pt idx="434">
                  <c:v>1.58</c:v>
                </c:pt>
                <c:pt idx="435">
                  <c:v>1.4</c:v>
                </c:pt>
                <c:pt idx="436">
                  <c:v>1.25</c:v>
                </c:pt>
                <c:pt idx="437">
                  <c:v>1.05</c:v>
                </c:pt>
                <c:pt idx="438">
                  <c:v>0.92</c:v>
                </c:pt>
                <c:pt idx="439">
                  <c:v>0.85</c:v>
                </c:pt>
                <c:pt idx="440">
                  <c:v>0.52</c:v>
                </c:pt>
                <c:pt idx="441">
                  <c:v>0.52</c:v>
                </c:pt>
                <c:pt idx="442">
                  <c:v>0.66</c:v>
                </c:pt>
                <c:pt idx="443">
                  <c:v>0.65</c:v>
                </c:pt>
                <c:pt idx="444">
                  <c:v>0.55000000000000004</c:v>
                </c:pt>
                <c:pt idx="445">
                  <c:v>0.54</c:v>
                </c:pt>
              </c:numCache>
            </c:numRef>
          </c:val>
          <c:smooth val="0"/>
          <c:extLst>
            <c:ext xmlns:c16="http://schemas.microsoft.com/office/drawing/2014/chart" uri="{C3380CC4-5D6E-409C-BE32-E72D297353CC}">
              <c16:uniqueId val="{00000001-BA99-4EF3-BA34-F3C882F2D76F}"/>
            </c:ext>
          </c:extLst>
        </c:ser>
        <c:ser>
          <c:idx val="2"/>
          <c:order val="2"/>
          <c:tx>
            <c:strRef>
              <c:f>[DATA_REER_STUDY2.csv]DATA_REER_STUDY2!$D$7</c:f>
              <c:strCache>
                <c:ptCount val="1"/>
                <c:pt idx="0">
                  <c:v>3 month Rand trade finance rate</c:v>
                </c:pt>
              </c:strCache>
            </c:strRef>
          </c:tx>
          <c:marker>
            <c:symbol val="none"/>
          </c:marker>
          <c:cat>
            <c:numRef>
              <c:f>[DATA_REER_STUDY2.csv]DATA_REER_STUDY2!$A$8:$A$456</c:f>
              <c:numCache>
                <c:formatCode>yyyy/mm/dd</c:formatCode>
                <c:ptCount val="449"/>
                <c:pt idx="0">
                  <c:v>26665</c:v>
                </c:pt>
                <c:pt idx="1">
                  <c:v>26696</c:v>
                </c:pt>
                <c:pt idx="2">
                  <c:v>26724</c:v>
                </c:pt>
                <c:pt idx="3">
                  <c:v>26755</c:v>
                </c:pt>
                <c:pt idx="4">
                  <c:v>26785</c:v>
                </c:pt>
                <c:pt idx="5">
                  <c:v>26816</c:v>
                </c:pt>
                <c:pt idx="6">
                  <c:v>26846</c:v>
                </c:pt>
                <c:pt idx="7">
                  <c:v>26877</c:v>
                </c:pt>
                <c:pt idx="8">
                  <c:v>26908</c:v>
                </c:pt>
                <c:pt idx="9">
                  <c:v>26938</c:v>
                </c:pt>
                <c:pt idx="10">
                  <c:v>26969</c:v>
                </c:pt>
                <c:pt idx="11">
                  <c:v>26999</c:v>
                </c:pt>
                <c:pt idx="12">
                  <c:v>27030</c:v>
                </c:pt>
                <c:pt idx="13">
                  <c:v>27061</c:v>
                </c:pt>
                <c:pt idx="14">
                  <c:v>27089</c:v>
                </c:pt>
                <c:pt idx="15">
                  <c:v>27120</c:v>
                </c:pt>
                <c:pt idx="16">
                  <c:v>27150</c:v>
                </c:pt>
                <c:pt idx="17">
                  <c:v>27181</c:v>
                </c:pt>
                <c:pt idx="18">
                  <c:v>27211</c:v>
                </c:pt>
                <c:pt idx="19">
                  <c:v>27242</c:v>
                </c:pt>
                <c:pt idx="20">
                  <c:v>27273</c:v>
                </c:pt>
                <c:pt idx="21">
                  <c:v>27303</c:v>
                </c:pt>
                <c:pt idx="22">
                  <c:v>27334</c:v>
                </c:pt>
                <c:pt idx="23">
                  <c:v>27364</c:v>
                </c:pt>
                <c:pt idx="24">
                  <c:v>27395</c:v>
                </c:pt>
                <c:pt idx="25">
                  <c:v>27426</c:v>
                </c:pt>
                <c:pt idx="26">
                  <c:v>27454</c:v>
                </c:pt>
                <c:pt idx="27">
                  <c:v>27485</c:v>
                </c:pt>
                <c:pt idx="28">
                  <c:v>27515</c:v>
                </c:pt>
                <c:pt idx="29">
                  <c:v>27546</c:v>
                </c:pt>
                <c:pt idx="30">
                  <c:v>27576</c:v>
                </c:pt>
                <c:pt idx="31">
                  <c:v>27607</c:v>
                </c:pt>
                <c:pt idx="32">
                  <c:v>27638</c:v>
                </c:pt>
                <c:pt idx="33">
                  <c:v>27668</c:v>
                </c:pt>
                <c:pt idx="34">
                  <c:v>27699</c:v>
                </c:pt>
                <c:pt idx="35">
                  <c:v>27729</c:v>
                </c:pt>
                <c:pt idx="36">
                  <c:v>27760</c:v>
                </c:pt>
                <c:pt idx="37">
                  <c:v>27791</c:v>
                </c:pt>
                <c:pt idx="38">
                  <c:v>27820</c:v>
                </c:pt>
                <c:pt idx="39">
                  <c:v>27851</c:v>
                </c:pt>
                <c:pt idx="40">
                  <c:v>27881</c:v>
                </c:pt>
                <c:pt idx="41">
                  <c:v>27912</c:v>
                </c:pt>
                <c:pt idx="42">
                  <c:v>27942</c:v>
                </c:pt>
                <c:pt idx="43">
                  <c:v>27973</c:v>
                </c:pt>
                <c:pt idx="44">
                  <c:v>28004</c:v>
                </c:pt>
                <c:pt idx="45">
                  <c:v>28034</c:v>
                </c:pt>
                <c:pt idx="46">
                  <c:v>28065</c:v>
                </c:pt>
                <c:pt idx="47">
                  <c:v>28095</c:v>
                </c:pt>
                <c:pt idx="48">
                  <c:v>28126</c:v>
                </c:pt>
                <c:pt idx="49">
                  <c:v>28157</c:v>
                </c:pt>
                <c:pt idx="50">
                  <c:v>28185</c:v>
                </c:pt>
                <c:pt idx="51">
                  <c:v>28216</c:v>
                </c:pt>
                <c:pt idx="52">
                  <c:v>28246</c:v>
                </c:pt>
                <c:pt idx="53">
                  <c:v>28277</c:v>
                </c:pt>
                <c:pt idx="54">
                  <c:v>28307</c:v>
                </c:pt>
                <c:pt idx="55">
                  <c:v>28338</c:v>
                </c:pt>
                <c:pt idx="56">
                  <c:v>28369</c:v>
                </c:pt>
                <c:pt idx="57">
                  <c:v>28399</c:v>
                </c:pt>
                <c:pt idx="58">
                  <c:v>28430</c:v>
                </c:pt>
                <c:pt idx="59">
                  <c:v>28460</c:v>
                </c:pt>
                <c:pt idx="60">
                  <c:v>28491</c:v>
                </c:pt>
                <c:pt idx="61">
                  <c:v>28522</c:v>
                </c:pt>
                <c:pt idx="62">
                  <c:v>28550</c:v>
                </c:pt>
                <c:pt idx="63">
                  <c:v>28581</c:v>
                </c:pt>
                <c:pt idx="64">
                  <c:v>28611</c:v>
                </c:pt>
                <c:pt idx="65">
                  <c:v>28642</c:v>
                </c:pt>
                <c:pt idx="66">
                  <c:v>28672</c:v>
                </c:pt>
                <c:pt idx="67">
                  <c:v>28703</c:v>
                </c:pt>
                <c:pt idx="68">
                  <c:v>28734</c:v>
                </c:pt>
                <c:pt idx="69">
                  <c:v>28764</c:v>
                </c:pt>
                <c:pt idx="70">
                  <c:v>28795</c:v>
                </c:pt>
                <c:pt idx="71">
                  <c:v>28825</c:v>
                </c:pt>
                <c:pt idx="72">
                  <c:v>28856</c:v>
                </c:pt>
                <c:pt idx="73">
                  <c:v>28887</c:v>
                </c:pt>
                <c:pt idx="74">
                  <c:v>28915</c:v>
                </c:pt>
                <c:pt idx="75">
                  <c:v>28946</c:v>
                </c:pt>
                <c:pt idx="76">
                  <c:v>28976</c:v>
                </c:pt>
                <c:pt idx="77">
                  <c:v>29007</c:v>
                </c:pt>
                <c:pt idx="78">
                  <c:v>29037</c:v>
                </c:pt>
                <c:pt idx="79">
                  <c:v>29068</c:v>
                </c:pt>
                <c:pt idx="80">
                  <c:v>29099</c:v>
                </c:pt>
                <c:pt idx="81">
                  <c:v>29129</c:v>
                </c:pt>
                <c:pt idx="82">
                  <c:v>29160</c:v>
                </c:pt>
                <c:pt idx="83">
                  <c:v>29190</c:v>
                </c:pt>
                <c:pt idx="84">
                  <c:v>29221</c:v>
                </c:pt>
                <c:pt idx="85">
                  <c:v>29252</c:v>
                </c:pt>
                <c:pt idx="86">
                  <c:v>29281</c:v>
                </c:pt>
                <c:pt idx="87">
                  <c:v>29312</c:v>
                </c:pt>
                <c:pt idx="88">
                  <c:v>29342</c:v>
                </c:pt>
                <c:pt idx="89">
                  <c:v>29373</c:v>
                </c:pt>
                <c:pt idx="90">
                  <c:v>29403</c:v>
                </c:pt>
                <c:pt idx="91">
                  <c:v>29434</c:v>
                </c:pt>
                <c:pt idx="92">
                  <c:v>29465</c:v>
                </c:pt>
                <c:pt idx="93">
                  <c:v>29495</c:v>
                </c:pt>
                <c:pt idx="94">
                  <c:v>29526</c:v>
                </c:pt>
                <c:pt idx="95">
                  <c:v>29556</c:v>
                </c:pt>
                <c:pt idx="96">
                  <c:v>29587</c:v>
                </c:pt>
                <c:pt idx="97">
                  <c:v>29618</c:v>
                </c:pt>
                <c:pt idx="98">
                  <c:v>29646</c:v>
                </c:pt>
                <c:pt idx="99">
                  <c:v>29677</c:v>
                </c:pt>
                <c:pt idx="100">
                  <c:v>29707</c:v>
                </c:pt>
                <c:pt idx="101">
                  <c:v>29738</c:v>
                </c:pt>
                <c:pt idx="102">
                  <c:v>29768</c:v>
                </c:pt>
                <c:pt idx="103">
                  <c:v>29799</c:v>
                </c:pt>
                <c:pt idx="104">
                  <c:v>29830</c:v>
                </c:pt>
                <c:pt idx="105">
                  <c:v>29860</c:v>
                </c:pt>
                <c:pt idx="106">
                  <c:v>29891</c:v>
                </c:pt>
                <c:pt idx="107">
                  <c:v>29921</c:v>
                </c:pt>
                <c:pt idx="108">
                  <c:v>29952</c:v>
                </c:pt>
                <c:pt idx="109">
                  <c:v>29983</c:v>
                </c:pt>
                <c:pt idx="110">
                  <c:v>30011</c:v>
                </c:pt>
                <c:pt idx="111">
                  <c:v>30042</c:v>
                </c:pt>
                <c:pt idx="112">
                  <c:v>30072</c:v>
                </c:pt>
                <c:pt idx="113">
                  <c:v>30103</c:v>
                </c:pt>
                <c:pt idx="114">
                  <c:v>30133</c:v>
                </c:pt>
                <c:pt idx="115">
                  <c:v>30164</c:v>
                </c:pt>
                <c:pt idx="116">
                  <c:v>30195</c:v>
                </c:pt>
                <c:pt idx="117">
                  <c:v>30225</c:v>
                </c:pt>
                <c:pt idx="118">
                  <c:v>30256</c:v>
                </c:pt>
                <c:pt idx="119">
                  <c:v>30286</c:v>
                </c:pt>
                <c:pt idx="120">
                  <c:v>30317</c:v>
                </c:pt>
                <c:pt idx="121">
                  <c:v>30348</c:v>
                </c:pt>
                <c:pt idx="122">
                  <c:v>30376</c:v>
                </c:pt>
                <c:pt idx="123">
                  <c:v>30407</c:v>
                </c:pt>
                <c:pt idx="124">
                  <c:v>30437</c:v>
                </c:pt>
                <c:pt idx="125">
                  <c:v>30468</c:v>
                </c:pt>
                <c:pt idx="126">
                  <c:v>30498</c:v>
                </c:pt>
                <c:pt idx="127">
                  <c:v>30529</c:v>
                </c:pt>
                <c:pt idx="128">
                  <c:v>30560</c:v>
                </c:pt>
                <c:pt idx="129">
                  <c:v>30590</c:v>
                </c:pt>
                <c:pt idx="130">
                  <c:v>30621</c:v>
                </c:pt>
                <c:pt idx="131">
                  <c:v>30651</c:v>
                </c:pt>
                <c:pt idx="132">
                  <c:v>30682</c:v>
                </c:pt>
                <c:pt idx="133">
                  <c:v>30713</c:v>
                </c:pt>
                <c:pt idx="134">
                  <c:v>30742</c:v>
                </c:pt>
                <c:pt idx="135">
                  <c:v>30773</c:v>
                </c:pt>
                <c:pt idx="136">
                  <c:v>30803</c:v>
                </c:pt>
                <c:pt idx="137">
                  <c:v>30834</c:v>
                </c:pt>
                <c:pt idx="138">
                  <c:v>30864</c:v>
                </c:pt>
                <c:pt idx="139">
                  <c:v>30895</c:v>
                </c:pt>
                <c:pt idx="140">
                  <c:v>30926</c:v>
                </c:pt>
                <c:pt idx="141">
                  <c:v>30956</c:v>
                </c:pt>
                <c:pt idx="142">
                  <c:v>30987</c:v>
                </c:pt>
                <c:pt idx="143">
                  <c:v>31017</c:v>
                </c:pt>
                <c:pt idx="144">
                  <c:v>31048</c:v>
                </c:pt>
                <c:pt idx="145">
                  <c:v>31079</c:v>
                </c:pt>
                <c:pt idx="146">
                  <c:v>31107</c:v>
                </c:pt>
                <c:pt idx="147">
                  <c:v>31138</c:v>
                </c:pt>
                <c:pt idx="148">
                  <c:v>31168</c:v>
                </c:pt>
                <c:pt idx="149">
                  <c:v>31199</c:v>
                </c:pt>
                <c:pt idx="150">
                  <c:v>31229</c:v>
                </c:pt>
                <c:pt idx="151">
                  <c:v>31260</c:v>
                </c:pt>
                <c:pt idx="152">
                  <c:v>31291</c:v>
                </c:pt>
                <c:pt idx="153">
                  <c:v>31321</c:v>
                </c:pt>
                <c:pt idx="154">
                  <c:v>31352</c:v>
                </c:pt>
                <c:pt idx="155">
                  <c:v>31382</c:v>
                </c:pt>
                <c:pt idx="156">
                  <c:v>31413</c:v>
                </c:pt>
                <c:pt idx="157">
                  <c:v>31444</c:v>
                </c:pt>
                <c:pt idx="158">
                  <c:v>31472</c:v>
                </c:pt>
                <c:pt idx="159">
                  <c:v>31503</c:v>
                </c:pt>
                <c:pt idx="160">
                  <c:v>31533</c:v>
                </c:pt>
                <c:pt idx="161">
                  <c:v>31564</c:v>
                </c:pt>
                <c:pt idx="162">
                  <c:v>31594</c:v>
                </c:pt>
                <c:pt idx="163">
                  <c:v>31625</c:v>
                </c:pt>
                <c:pt idx="164">
                  <c:v>31656</c:v>
                </c:pt>
                <c:pt idx="165">
                  <c:v>31686</c:v>
                </c:pt>
                <c:pt idx="166">
                  <c:v>31717</c:v>
                </c:pt>
                <c:pt idx="167">
                  <c:v>31747</c:v>
                </c:pt>
                <c:pt idx="168">
                  <c:v>31778</c:v>
                </c:pt>
                <c:pt idx="169">
                  <c:v>31809</c:v>
                </c:pt>
                <c:pt idx="170">
                  <c:v>31837</c:v>
                </c:pt>
                <c:pt idx="171">
                  <c:v>31868</c:v>
                </c:pt>
                <c:pt idx="172">
                  <c:v>31898</c:v>
                </c:pt>
                <c:pt idx="173">
                  <c:v>31929</c:v>
                </c:pt>
                <c:pt idx="174">
                  <c:v>31959</c:v>
                </c:pt>
                <c:pt idx="175">
                  <c:v>31990</c:v>
                </c:pt>
                <c:pt idx="176">
                  <c:v>32021</c:v>
                </c:pt>
                <c:pt idx="177">
                  <c:v>32051</c:v>
                </c:pt>
                <c:pt idx="178">
                  <c:v>32082</c:v>
                </c:pt>
                <c:pt idx="179">
                  <c:v>32112</c:v>
                </c:pt>
                <c:pt idx="180">
                  <c:v>32143</c:v>
                </c:pt>
                <c:pt idx="181">
                  <c:v>32174</c:v>
                </c:pt>
                <c:pt idx="182">
                  <c:v>32203</c:v>
                </c:pt>
                <c:pt idx="183">
                  <c:v>32234</c:v>
                </c:pt>
                <c:pt idx="184">
                  <c:v>32264</c:v>
                </c:pt>
                <c:pt idx="185">
                  <c:v>32295</c:v>
                </c:pt>
                <c:pt idx="186">
                  <c:v>32325</c:v>
                </c:pt>
                <c:pt idx="187">
                  <c:v>32356</c:v>
                </c:pt>
                <c:pt idx="188">
                  <c:v>32387</c:v>
                </c:pt>
                <c:pt idx="189">
                  <c:v>32417</c:v>
                </c:pt>
                <c:pt idx="190">
                  <c:v>32448</c:v>
                </c:pt>
                <c:pt idx="191">
                  <c:v>32478</c:v>
                </c:pt>
                <c:pt idx="192">
                  <c:v>32509</c:v>
                </c:pt>
                <c:pt idx="193">
                  <c:v>32540</c:v>
                </c:pt>
                <c:pt idx="194">
                  <c:v>32568</c:v>
                </c:pt>
                <c:pt idx="195">
                  <c:v>32599</c:v>
                </c:pt>
                <c:pt idx="196">
                  <c:v>32629</c:v>
                </c:pt>
                <c:pt idx="197">
                  <c:v>32660</c:v>
                </c:pt>
                <c:pt idx="198">
                  <c:v>32690</c:v>
                </c:pt>
                <c:pt idx="199">
                  <c:v>32721</c:v>
                </c:pt>
                <c:pt idx="200">
                  <c:v>32752</c:v>
                </c:pt>
                <c:pt idx="201">
                  <c:v>32782</c:v>
                </c:pt>
                <c:pt idx="202">
                  <c:v>32813</c:v>
                </c:pt>
                <c:pt idx="203">
                  <c:v>32843</c:v>
                </c:pt>
                <c:pt idx="204">
                  <c:v>32874</c:v>
                </c:pt>
                <c:pt idx="205">
                  <c:v>32905</c:v>
                </c:pt>
                <c:pt idx="206">
                  <c:v>32933</c:v>
                </c:pt>
                <c:pt idx="207">
                  <c:v>32964</c:v>
                </c:pt>
                <c:pt idx="208">
                  <c:v>32994</c:v>
                </c:pt>
                <c:pt idx="209">
                  <c:v>33025</c:v>
                </c:pt>
                <c:pt idx="210">
                  <c:v>33055</c:v>
                </c:pt>
                <c:pt idx="211">
                  <c:v>33086</c:v>
                </c:pt>
                <c:pt idx="212">
                  <c:v>33117</c:v>
                </c:pt>
                <c:pt idx="213">
                  <c:v>33147</c:v>
                </c:pt>
                <c:pt idx="214">
                  <c:v>33178</c:v>
                </c:pt>
                <c:pt idx="215">
                  <c:v>33208</c:v>
                </c:pt>
                <c:pt idx="216">
                  <c:v>33239</c:v>
                </c:pt>
                <c:pt idx="217">
                  <c:v>33270</c:v>
                </c:pt>
                <c:pt idx="218">
                  <c:v>33298</c:v>
                </c:pt>
                <c:pt idx="219">
                  <c:v>33329</c:v>
                </c:pt>
                <c:pt idx="220">
                  <c:v>33359</c:v>
                </c:pt>
                <c:pt idx="221">
                  <c:v>33390</c:v>
                </c:pt>
                <c:pt idx="222">
                  <c:v>33420</c:v>
                </c:pt>
                <c:pt idx="223">
                  <c:v>33451</c:v>
                </c:pt>
                <c:pt idx="224">
                  <c:v>33482</c:v>
                </c:pt>
                <c:pt idx="225">
                  <c:v>33512</c:v>
                </c:pt>
                <c:pt idx="226">
                  <c:v>33543</c:v>
                </c:pt>
                <c:pt idx="227">
                  <c:v>33573</c:v>
                </c:pt>
                <c:pt idx="228">
                  <c:v>33604</c:v>
                </c:pt>
                <c:pt idx="229">
                  <c:v>33635</c:v>
                </c:pt>
                <c:pt idx="230">
                  <c:v>33664</c:v>
                </c:pt>
                <c:pt idx="231">
                  <c:v>33695</c:v>
                </c:pt>
                <c:pt idx="232">
                  <c:v>33725</c:v>
                </c:pt>
                <c:pt idx="233">
                  <c:v>33756</c:v>
                </c:pt>
                <c:pt idx="234">
                  <c:v>33786</c:v>
                </c:pt>
                <c:pt idx="235">
                  <c:v>33817</c:v>
                </c:pt>
                <c:pt idx="236">
                  <c:v>33848</c:v>
                </c:pt>
                <c:pt idx="237">
                  <c:v>33878</c:v>
                </c:pt>
                <c:pt idx="238">
                  <c:v>33909</c:v>
                </c:pt>
                <c:pt idx="239">
                  <c:v>33939</c:v>
                </c:pt>
                <c:pt idx="240">
                  <c:v>33970</c:v>
                </c:pt>
                <c:pt idx="241">
                  <c:v>34001</c:v>
                </c:pt>
                <c:pt idx="242">
                  <c:v>34029</c:v>
                </c:pt>
                <c:pt idx="243">
                  <c:v>34060</c:v>
                </c:pt>
                <c:pt idx="244">
                  <c:v>34090</c:v>
                </c:pt>
                <c:pt idx="245">
                  <c:v>34121</c:v>
                </c:pt>
                <c:pt idx="246">
                  <c:v>34151</c:v>
                </c:pt>
                <c:pt idx="247">
                  <c:v>34182</c:v>
                </c:pt>
                <c:pt idx="248">
                  <c:v>34213</c:v>
                </c:pt>
                <c:pt idx="249">
                  <c:v>34243</c:v>
                </c:pt>
                <c:pt idx="250">
                  <c:v>34274</c:v>
                </c:pt>
                <c:pt idx="251">
                  <c:v>34304</c:v>
                </c:pt>
                <c:pt idx="252">
                  <c:v>34335</c:v>
                </c:pt>
                <c:pt idx="253">
                  <c:v>34366</c:v>
                </c:pt>
                <c:pt idx="254">
                  <c:v>34394</c:v>
                </c:pt>
                <c:pt idx="255">
                  <c:v>34425</c:v>
                </c:pt>
                <c:pt idx="256">
                  <c:v>34455</c:v>
                </c:pt>
                <c:pt idx="257">
                  <c:v>34486</c:v>
                </c:pt>
                <c:pt idx="258">
                  <c:v>34516</c:v>
                </c:pt>
                <c:pt idx="259">
                  <c:v>34547</c:v>
                </c:pt>
                <c:pt idx="260">
                  <c:v>34578</c:v>
                </c:pt>
                <c:pt idx="261">
                  <c:v>34608</c:v>
                </c:pt>
                <c:pt idx="262">
                  <c:v>34639</c:v>
                </c:pt>
                <c:pt idx="263">
                  <c:v>34669</c:v>
                </c:pt>
                <c:pt idx="264">
                  <c:v>34700</c:v>
                </c:pt>
                <c:pt idx="265">
                  <c:v>34731</c:v>
                </c:pt>
                <c:pt idx="266">
                  <c:v>34759</c:v>
                </c:pt>
                <c:pt idx="267">
                  <c:v>34790</c:v>
                </c:pt>
                <c:pt idx="268">
                  <c:v>34820</c:v>
                </c:pt>
                <c:pt idx="269">
                  <c:v>34851</c:v>
                </c:pt>
                <c:pt idx="270">
                  <c:v>34881</c:v>
                </c:pt>
                <c:pt idx="271">
                  <c:v>34912</c:v>
                </c:pt>
                <c:pt idx="272">
                  <c:v>34943</c:v>
                </c:pt>
                <c:pt idx="273">
                  <c:v>34973</c:v>
                </c:pt>
                <c:pt idx="274">
                  <c:v>35004</c:v>
                </c:pt>
                <c:pt idx="275">
                  <c:v>35034</c:v>
                </c:pt>
                <c:pt idx="276">
                  <c:v>35065</c:v>
                </c:pt>
                <c:pt idx="277">
                  <c:v>35096</c:v>
                </c:pt>
                <c:pt idx="278">
                  <c:v>35125</c:v>
                </c:pt>
                <c:pt idx="279">
                  <c:v>35156</c:v>
                </c:pt>
                <c:pt idx="280">
                  <c:v>35186</c:v>
                </c:pt>
                <c:pt idx="281">
                  <c:v>35217</c:v>
                </c:pt>
                <c:pt idx="282">
                  <c:v>35247</c:v>
                </c:pt>
                <c:pt idx="283">
                  <c:v>35278</c:v>
                </c:pt>
                <c:pt idx="284">
                  <c:v>35309</c:v>
                </c:pt>
                <c:pt idx="285">
                  <c:v>35339</c:v>
                </c:pt>
                <c:pt idx="286">
                  <c:v>35370</c:v>
                </c:pt>
                <c:pt idx="287">
                  <c:v>35400</c:v>
                </c:pt>
                <c:pt idx="288">
                  <c:v>35431</c:v>
                </c:pt>
                <c:pt idx="289">
                  <c:v>35462</c:v>
                </c:pt>
                <c:pt idx="290">
                  <c:v>35490</c:v>
                </c:pt>
                <c:pt idx="291">
                  <c:v>35521</c:v>
                </c:pt>
                <c:pt idx="292">
                  <c:v>35551</c:v>
                </c:pt>
                <c:pt idx="293">
                  <c:v>35582</c:v>
                </c:pt>
                <c:pt idx="294">
                  <c:v>35612</c:v>
                </c:pt>
                <c:pt idx="295">
                  <c:v>35643</c:v>
                </c:pt>
                <c:pt idx="296">
                  <c:v>35674</c:v>
                </c:pt>
                <c:pt idx="297">
                  <c:v>35704</c:v>
                </c:pt>
                <c:pt idx="298">
                  <c:v>35735</c:v>
                </c:pt>
                <c:pt idx="299">
                  <c:v>35765</c:v>
                </c:pt>
                <c:pt idx="300">
                  <c:v>35796</c:v>
                </c:pt>
                <c:pt idx="301">
                  <c:v>35827</c:v>
                </c:pt>
                <c:pt idx="302">
                  <c:v>35855</c:v>
                </c:pt>
                <c:pt idx="303">
                  <c:v>35886</c:v>
                </c:pt>
                <c:pt idx="304">
                  <c:v>35916</c:v>
                </c:pt>
                <c:pt idx="305">
                  <c:v>35947</c:v>
                </c:pt>
                <c:pt idx="306">
                  <c:v>35977</c:v>
                </c:pt>
                <c:pt idx="307">
                  <c:v>36008</c:v>
                </c:pt>
                <c:pt idx="308">
                  <c:v>36039</c:v>
                </c:pt>
                <c:pt idx="309">
                  <c:v>36069</c:v>
                </c:pt>
                <c:pt idx="310">
                  <c:v>36100</c:v>
                </c:pt>
                <c:pt idx="311">
                  <c:v>36130</c:v>
                </c:pt>
                <c:pt idx="312">
                  <c:v>36161</c:v>
                </c:pt>
                <c:pt idx="313">
                  <c:v>36192</c:v>
                </c:pt>
                <c:pt idx="314">
                  <c:v>36220</c:v>
                </c:pt>
                <c:pt idx="315">
                  <c:v>36251</c:v>
                </c:pt>
                <c:pt idx="316">
                  <c:v>36281</c:v>
                </c:pt>
                <c:pt idx="317">
                  <c:v>36312</c:v>
                </c:pt>
                <c:pt idx="318">
                  <c:v>36342</c:v>
                </c:pt>
                <c:pt idx="319">
                  <c:v>36373</c:v>
                </c:pt>
                <c:pt idx="320">
                  <c:v>36404</c:v>
                </c:pt>
                <c:pt idx="321">
                  <c:v>36434</c:v>
                </c:pt>
                <c:pt idx="322">
                  <c:v>36465</c:v>
                </c:pt>
                <c:pt idx="323">
                  <c:v>36495</c:v>
                </c:pt>
                <c:pt idx="324">
                  <c:v>36526</c:v>
                </c:pt>
                <c:pt idx="325">
                  <c:v>36557</c:v>
                </c:pt>
                <c:pt idx="326">
                  <c:v>36586</c:v>
                </c:pt>
                <c:pt idx="327">
                  <c:v>36617</c:v>
                </c:pt>
                <c:pt idx="328">
                  <c:v>36647</c:v>
                </c:pt>
                <c:pt idx="329">
                  <c:v>36678</c:v>
                </c:pt>
                <c:pt idx="330">
                  <c:v>36708</c:v>
                </c:pt>
                <c:pt idx="331">
                  <c:v>36739</c:v>
                </c:pt>
                <c:pt idx="332">
                  <c:v>36770</c:v>
                </c:pt>
                <c:pt idx="333">
                  <c:v>36800</c:v>
                </c:pt>
                <c:pt idx="334">
                  <c:v>36831</c:v>
                </c:pt>
                <c:pt idx="335">
                  <c:v>36861</c:v>
                </c:pt>
                <c:pt idx="336">
                  <c:v>36892</c:v>
                </c:pt>
                <c:pt idx="337">
                  <c:v>36923</c:v>
                </c:pt>
                <c:pt idx="338">
                  <c:v>36951</c:v>
                </c:pt>
                <c:pt idx="339">
                  <c:v>36982</c:v>
                </c:pt>
                <c:pt idx="340">
                  <c:v>37012</c:v>
                </c:pt>
                <c:pt idx="341">
                  <c:v>37043</c:v>
                </c:pt>
                <c:pt idx="342">
                  <c:v>37073</c:v>
                </c:pt>
                <c:pt idx="343">
                  <c:v>37104</c:v>
                </c:pt>
                <c:pt idx="344">
                  <c:v>37135</c:v>
                </c:pt>
                <c:pt idx="345">
                  <c:v>37165</c:v>
                </c:pt>
                <c:pt idx="346">
                  <c:v>37196</c:v>
                </c:pt>
                <c:pt idx="347">
                  <c:v>37226</c:v>
                </c:pt>
                <c:pt idx="348">
                  <c:v>37257</c:v>
                </c:pt>
                <c:pt idx="349">
                  <c:v>37288</c:v>
                </c:pt>
                <c:pt idx="350">
                  <c:v>37316</c:v>
                </c:pt>
                <c:pt idx="351">
                  <c:v>37347</c:v>
                </c:pt>
                <c:pt idx="352">
                  <c:v>37377</c:v>
                </c:pt>
                <c:pt idx="353">
                  <c:v>37408</c:v>
                </c:pt>
                <c:pt idx="354">
                  <c:v>37438</c:v>
                </c:pt>
                <c:pt idx="355">
                  <c:v>37469</c:v>
                </c:pt>
                <c:pt idx="356">
                  <c:v>37500</c:v>
                </c:pt>
                <c:pt idx="357">
                  <c:v>37530</c:v>
                </c:pt>
                <c:pt idx="358">
                  <c:v>37561</c:v>
                </c:pt>
                <c:pt idx="359">
                  <c:v>37591</c:v>
                </c:pt>
                <c:pt idx="360">
                  <c:v>37622</c:v>
                </c:pt>
                <c:pt idx="361">
                  <c:v>37653</c:v>
                </c:pt>
                <c:pt idx="362">
                  <c:v>37681</c:v>
                </c:pt>
                <c:pt idx="363">
                  <c:v>37712</c:v>
                </c:pt>
                <c:pt idx="364">
                  <c:v>37742</c:v>
                </c:pt>
                <c:pt idx="365">
                  <c:v>37773</c:v>
                </c:pt>
                <c:pt idx="366">
                  <c:v>37803</c:v>
                </c:pt>
                <c:pt idx="367">
                  <c:v>37834</c:v>
                </c:pt>
                <c:pt idx="368">
                  <c:v>37865</c:v>
                </c:pt>
                <c:pt idx="369">
                  <c:v>37895</c:v>
                </c:pt>
                <c:pt idx="370">
                  <c:v>37926</c:v>
                </c:pt>
                <c:pt idx="371">
                  <c:v>37956</c:v>
                </c:pt>
                <c:pt idx="372">
                  <c:v>37987</c:v>
                </c:pt>
                <c:pt idx="373">
                  <c:v>38018</c:v>
                </c:pt>
                <c:pt idx="374">
                  <c:v>38047</c:v>
                </c:pt>
                <c:pt idx="375">
                  <c:v>38078</c:v>
                </c:pt>
                <c:pt idx="376">
                  <c:v>38108</c:v>
                </c:pt>
                <c:pt idx="377">
                  <c:v>38139</c:v>
                </c:pt>
                <c:pt idx="378">
                  <c:v>38169</c:v>
                </c:pt>
                <c:pt idx="379">
                  <c:v>38200</c:v>
                </c:pt>
                <c:pt idx="380">
                  <c:v>38231</c:v>
                </c:pt>
                <c:pt idx="381">
                  <c:v>38261</c:v>
                </c:pt>
                <c:pt idx="382">
                  <c:v>38292</c:v>
                </c:pt>
                <c:pt idx="383">
                  <c:v>38322</c:v>
                </c:pt>
                <c:pt idx="384">
                  <c:v>38353</c:v>
                </c:pt>
                <c:pt idx="385">
                  <c:v>38384</c:v>
                </c:pt>
                <c:pt idx="386">
                  <c:v>38412</c:v>
                </c:pt>
                <c:pt idx="387">
                  <c:v>38443</c:v>
                </c:pt>
                <c:pt idx="388">
                  <c:v>38473</c:v>
                </c:pt>
                <c:pt idx="389">
                  <c:v>38504</c:v>
                </c:pt>
                <c:pt idx="390">
                  <c:v>38534</c:v>
                </c:pt>
                <c:pt idx="391">
                  <c:v>38565</c:v>
                </c:pt>
                <c:pt idx="392">
                  <c:v>38596</c:v>
                </c:pt>
                <c:pt idx="393">
                  <c:v>38626</c:v>
                </c:pt>
                <c:pt idx="394">
                  <c:v>38657</c:v>
                </c:pt>
                <c:pt idx="395">
                  <c:v>38687</c:v>
                </c:pt>
                <c:pt idx="396">
                  <c:v>38718</c:v>
                </c:pt>
                <c:pt idx="397">
                  <c:v>38749</c:v>
                </c:pt>
                <c:pt idx="398">
                  <c:v>38777</c:v>
                </c:pt>
                <c:pt idx="399">
                  <c:v>38808</c:v>
                </c:pt>
                <c:pt idx="400">
                  <c:v>38838</c:v>
                </c:pt>
                <c:pt idx="401">
                  <c:v>38869</c:v>
                </c:pt>
                <c:pt idx="402">
                  <c:v>38899</c:v>
                </c:pt>
                <c:pt idx="403">
                  <c:v>38930</c:v>
                </c:pt>
                <c:pt idx="404">
                  <c:v>38961</c:v>
                </c:pt>
                <c:pt idx="405">
                  <c:v>38991</c:v>
                </c:pt>
                <c:pt idx="406">
                  <c:v>39022</c:v>
                </c:pt>
                <c:pt idx="407">
                  <c:v>39052</c:v>
                </c:pt>
                <c:pt idx="408">
                  <c:v>39083</c:v>
                </c:pt>
                <c:pt idx="409">
                  <c:v>39114</c:v>
                </c:pt>
                <c:pt idx="410">
                  <c:v>39142</c:v>
                </c:pt>
                <c:pt idx="411">
                  <c:v>39173</c:v>
                </c:pt>
                <c:pt idx="412">
                  <c:v>39203</c:v>
                </c:pt>
                <c:pt idx="413">
                  <c:v>39234</c:v>
                </c:pt>
                <c:pt idx="414">
                  <c:v>39264</c:v>
                </c:pt>
                <c:pt idx="415">
                  <c:v>39295</c:v>
                </c:pt>
                <c:pt idx="416">
                  <c:v>39326</c:v>
                </c:pt>
                <c:pt idx="417">
                  <c:v>39356</c:v>
                </c:pt>
                <c:pt idx="418">
                  <c:v>39387</c:v>
                </c:pt>
                <c:pt idx="419">
                  <c:v>39417</c:v>
                </c:pt>
                <c:pt idx="420">
                  <c:v>39448</c:v>
                </c:pt>
                <c:pt idx="421">
                  <c:v>39479</c:v>
                </c:pt>
                <c:pt idx="422">
                  <c:v>39508</c:v>
                </c:pt>
                <c:pt idx="423">
                  <c:v>39539</c:v>
                </c:pt>
                <c:pt idx="424">
                  <c:v>39569</c:v>
                </c:pt>
                <c:pt idx="425">
                  <c:v>39600</c:v>
                </c:pt>
                <c:pt idx="426">
                  <c:v>39630</c:v>
                </c:pt>
                <c:pt idx="427">
                  <c:v>39661</c:v>
                </c:pt>
                <c:pt idx="428">
                  <c:v>39692</c:v>
                </c:pt>
                <c:pt idx="429">
                  <c:v>39722</c:v>
                </c:pt>
                <c:pt idx="430">
                  <c:v>39753</c:v>
                </c:pt>
                <c:pt idx="431">
                  <c:v>39783</c:v>
                </c:pt>
                <c:pt idx="432">
                  <c:v>39814</c:v>
                </c:pt>
                <c:pt idx="433">
                  <c:v>39845</c:v>
                </c:pt>
                <c:pt idx="434">
                  <c:v>39873</c:v>
                </c:pt>
                <c:pt idx="435">
                  <c:v>39904</c:v>
                </c:pt>
                <c:pt idx="436">
                  <c:v>39934</c:v>
                </c:pt>
                <c:pt idx="437">
                  <c:v>39965</c:v>
                </c:pt>
                <c:pt idx="438">
                  <c:v>39995</c:v>
                </c:pt>
                <c:pt idx="439">
                  <c:v>40026</c:v>
                </c:pt>
                <c:pt idx="440">
                  <c:v>40057</c:v>
                </c:pt>
                <c:pt idx="441">
                  <c:v>40087</c:v>
                </c:pt>
                <c:pt idx="442">
                  <c:v>40118</c:v>
                </c:pt>
                <c:pt idx="443">
                  <c:v>40148</c:v>
                </c:pt>
                <c:pt idx="444">
                  <c:v>40179</c:v>
                </c:pt>
                <c:pt idx="445">
                  <c:v>40210</c:v>
                </c:pt>
                <c:pt idx="446">
                  <c:v>40238</c:v>
                </c:pt>
                <c:pt idx="447">
                  <c:v>40269</c:v>
                </c:pt>
                <c:pt idx="448">
                  <c:v>40299</c:v>
                </c:pt>
              </c:numCache>
            </c:numRef>
          </c:cat>
          <c:val>
            <c:numRef>
              <c:f>[DATA_REER_STUDY2.csv]DATA_REER_STUDY2!$D$8:$D$456</c:f>
              <c:numCache>
                <c:formatCode>General</c:formatCode>
                <c:ptCount val="449"/>
                <c:pt idx="60">
                  <c:v>9.1999999999999993</c:v>
                </c:pt>
                <c:pt idx="61">
                  <c:v>9.5</c:v>
                </c:pt>
                <c:pt idx="62">
                  <c:v>9.4</c:v>
                </c:pt>
                <c:pt idx="63">
                  <c:v>8.6999999999999993</c:v>
                </c:pt>
                <c:pt idx="64">
                  <c:v>8.5</c:v>
                </c:pt>
                <c:pt idx="65">
                  <c:v>8.5</c:v>
                </c:pt>
                <c:pt idx="66">
                  <c:v>8.4</c:v>
                </c:pt>
                <c:pt idx="67">
                  <c:v>8</c:v>
                </c:pt>
                <c:pt idx="68">
                  <c:v>8.1999999999999993</c:v>
                </c:pt>
                <c:pt idx="69">
                  <c:v>7.8</c:v>
                </c:pt>
                <c:pt idx="70">
                  <c:v>7.6</c:v>
                </c:pt>
                <c:pt idx="71">
                  <c:v>7.6</c:v>
                </c:pt>
                <c:pt idx="72">
                  <c:v>7.9</c:v>
                </c:pt>
                <c:pt idx="73">
                  <c:v>7.1</c:v>
                </c:pt>
                <c:pt idx="74">
                  <c:v>6.3</c:v>
                </c:pt>
                <c:pt idx="75">
                  <c:v>5.9</c:v>
                </c:pt>
                <c:pt idx="76">
                  <c:v>5.8</c:v>
                </c:pt>
                <c:pt idx="77">
                  <c:v>5.7</c:v>
                </c:pt>
                <c:pt idx="78">
                  <c:v>5.3</c:v>
                </c:pt>
                <c:pt idx="79">
                  <c:v>4.9000000000000004</c:v>
                </c:pt>
                <c:pt idx="80">
                  <c:v>4.8</c:v>
                </c:pt>
                <c:pt idx="81">
                  <c:v>4.2</c:v>
                </c:pt>
                <c:pt idx="82">
                  <c:v>4.0999999999999996</c:v>
                </c:pt>
                <c:pt idx="83">
                  <c:v>4.5999999999999996</c:v>
                </c:pt>
                <c:pt idx="84">
                  <c:v>4.5</c:v>
                </c:pt>
                <c:pt idx="85">
                  <c:v>4.8</c:v>
                </c:pt>
                <c:pt idx="86">
                  <c:v>4.9000000000000004</c:v>
                </c:pt>
                <c:pt idx="87">
                  <c:v>5.4</c:v>
                </c:pt>
                <c:pt idx="88">
                  <c:v>5.0999999999999996</c:v>
                </c:pt>
                <c:pt idx="89">
                  <c:v>5</c:v>
                </c:pt>
                <c:pt idx="90">
                  <c:v>4.8</c:v>
                </c:pt>
                <c:pt idx="91">
                  <c:v>4.8</c:v>
                </c:pt>
                <c:pt idx="92">
                  <c:v>4.9000000000000004</c:v>
                </c:pt>
                <c:pt idx="93">
                  <c:v>5</c:v>
                </c:pt>
                <c:pt idx="94">
                  <c:v>6.1</c:v>
                </c:pt>
                <c:pt idx="95">
                  <c:v>7.3</c:v>
                </c:pt>
                <c:pt idx="96">
                  <c:v>10</c:v>
                </c:pt>
                <c:pt idx="97">
                  <c:v>11</c:v>
                </c:pt>
                <c:pt idx="98">
                  <c:v>10.75</c:v>
                </c:pt>
                <c:pt idx="99">
                  <c:v>10.6</c:v>
                </c:pt>
                <c:pt idx="100">
                  <c:v>13.5</c:v>
                </c:pt>
                <c:pt idx="101">
                  <c:v>16.25</c:v>
                </c:pt>
                <c:pt idx="102">
                  <c:v>16.5</c:v>
                </c:pt>
                <c:pt idx="103">
                  <c:v>14.5</c:v>
                </c:pt>
                <c:pt idx="104">
                  <c:v>14.25</c:v>
                </c:pt>
                <c:pt idx="105">
                  <c:v>14</c:v>
                </c:pt>
                <c:pt idx="106">
                  <c:v>14.5</c:v>
                </c:pt>
                <c:pt idx="107">
                  <c:v>15.5</c:v>
                </c:pt>
                <c:pt idx="108">
                  <c:v>16.5</c:v>
                </c:pt>
                <c:pt idx="109">
                  <c:v>17.5</c:v>
                </c:pt>
                <c:pt idx="110">
                  <c:v>18.5</c:v>
                </c:pt>
                <c:pt idx="111">
                  <c:v>17.149999999999999</c:v>
                </c:pt>
                <c:pt idx="112">
                  <c:v>16.850000000000001</c:v>
                </c:pt>
                <c:pt idx="113">
                  <c:v>17.3</c:v>
                </c:pt>
                <c:pt idx="114">
                  <c:v>17.45</c:v>
                </c:pt>
                <c:pt idx="115">
                  <c:v>17</c:v>
                </c:pt>
                <c:pt idx="116">
                  <c:v>16.45</c:v>
                </c:pt>
                <c:pt idx="117">
                  <c:v>15.85</c:v>
                </c:pt>
                <c:pt idx="118">
                  <c:v>15.15</c:v>
                </c:pt>
                <c:pt idx="119">
                  <c:v>14.75</c:v>
                </c:pt>
                <c:pt idx="120">
                  <c:v>12.15</c:v>
                </c:pt>
                <c:pt idx="121">
                  <c:v>10.25</c:v>
                </c:pt>
                <c:pt idx="122">
                  <c:v>11.85</c:v>
                </c:pt>
                <c:pt idx="123">
                  <c:v>11.7</c:v>
                </c:pt>
                <c:pt idx="124">
                  <c:v>12.15</c:v>
                </c:pt>
                <c:pt idx="125">
                  <c:v>14.55</c:v>
                </c:pt>
                <c:pt idx="126">
                  <c:v>14.85</c:v>
                </c:pt>
                <c:pt idx="127">
                  <c:v>16.100000000000001</c:v>
                </c:pt>
                <c:pt idx="128">
                  <c:v>16</c:v>
                </c:pt>
                <c:pt idx="129">
                  <c:v>16.350000000000001</c:v>
                </c:pt>
                <c:pt idx="130">
                  <c:v>17.55</c:v>
                </c:pt>
                <c:pt idx="131">
                  <c:v>18.7</c:v>
                </c:pt>
                <c:pt idx="132">
                  <c:v>18.7</c:v>
                </c:pt>
                <c:pt idx="133">
                  <c:v>18.350000000000001</c:v>
                </c:pt>
                <c:pt idx="134">
                  <c:v>18.350000000000001</c:v>
                </c:pt>
                <c:pt idx="135">
                  <c:v>18.3</c:v>
                </c:pt>
                <c:pt idx="136">
                  <c:v>18.05</c:v>
                </c:pt>
                <c:pt idx="137">
                  <c:v>17.850000000000001</c:v>
                </c:pt>
                <c:pt idx="138">
                  <c:v>19.850000000000001</c:v>
                </c:pt>
                <c:pt idx="139">
                  <c:v>22.35</c:v>
                </c:pt>
                <c:pt idx="140">
                  <c:v>22.4</c:v>
                </c:pt>
                <c:pt idx="141">
                  <c:v>22.6</c:v>
                </c:pt>
                <c:pt idx="142">
                  <c:v>21.3</c:v>
                </c:pt>
                <c:pt idx="143">
                  <c:v>22.6</c:v>
                </c:pt>
                <c:pt idx="144">
                  <c:v>22.6</c:v>
                </c:pt>
                <c:pt idx="145">
                  <c:v>22.8</c:v>
                </c:pt>
                <c:pt idx="146">
                  <c:v>21.6</c:v>
                </c:pt>
                <c:pt idx="147">
                  <c:v>21.1</c:v>
                </c:pt>
                <c:pt idx="148">
                  <c:v>19.2</c:v>
                </c:pt>
                <c:pt idx="149">
                  <c:v>17</c:v>
                </c:pt>
                <c:pt idx="150">
                  <c:v>18.100000000000001</c:v>
                </c:pt>
                <c:pt idx="151">
                  <c:v>16.55</c:v>
                </c:pt>
                <c:pt idx="152">
                  <c:v>15.5</c:v>
                </c:pt>
                <c:pt idx="153">
                  <c:v>14.45</c:v>
                </c:pt>
                <c:pt idx="154">
                  <c:v>13.9</c:v>
                </c:pt>
                <c:pt idx="155">
                  <c:v>14.05</c:v>
                </c:pt>
                <c:pt idx="156">
                  <c:v>12.95</c:v>
                </c:pt>
                <c:pt idx="157">
                  <c:v>12.8</c:v>
                </c:pt>
                <c:pt idx="158">
                  <c:v>13</c:v>
                </c:pt>
                <c:pt idx="159">
                  <c:v>12.1</c:v>
                </c:pt>
                <c:pt idx="160">
                  <c:v>11.45</c:v>
                </c:pt>
                <c:pt idx="161">
                  <c:v>10.85</c:v>
                </c:pt>
                <c:pt idx="162">
                  <c:v>10.65</c:v>
                </c:pt>
                <c:pt idx="163">
                  <c:v>10.15</c:v>
                </c:pt>
                <c:pt idx="164">
                  <c:v>9.9</c:v>
                </c:pt>
                <c:pt idx="165">
                  <c:v>9.85</c:v>
                </c:pt>
                <c:pt idx="166">
                  <c:v>9.0500000000000007</c:v>
                </c:pt>
                <c:pt idx="167">
                  <c:v>9.15</c:v>
                </c:pt>
                <c:pt idx="168">
                  <c:v>9.1999999999999993</c:v>
                </c:pt>
                <c:pt idx="169">
                  <c:v>9.1</c:v>
                </c:pt>
                <c:pt idx="170">
                  <c:v>8.5500000000000007</c:v>
                </c:pt>
                <c:pt idx="171">
                  <c:v>9</c:v>
                </c:pt>
                <c:pt idx="172">
                  <c:v>9.15</c:v>
                </c:pt>
                <c:pt idx="173">
                  <c:v>8.9</c:v>
                </c:pt>
                <c:pt idx="174">
                  <c:v>9.0500000000000007</c:v>
                </c:pt>
                <c:pt idx="175">
                  <c:v>9.1</c:v>
                </c:pt>
                <c:pt idx="176">
                  <c:v>9.15</c:v>
                </c:pt>
                <c:pt idx="177">
                  <c:v>9.15</c:v>
                </c:pt>
                <c:pt idx="178">
                  <c:v>9.1999999999999993</c:v>
                </c:pt>
                <c:pt idx="179">
                  <c:v>10.1</c:v>
                </c:pt>
                <c:pt idx="180">
                  <c:v>10.9</c:v>
                </c:pt>
                <c:pt idx="181">
                  <c:v>11.1</c:v>
                </c:pt>
                <c:pt idx="182">
                  <c:v>11.6</c:v>
                </c:pt>
                <c:pt idx="183">
                  <c:v>12.7</c:v>
                </c:pt>
                <c:pt idx="184">
                  <c:v>13.7</c:v>
                </c:pt>
                <c:pt idx="185">
                  <c:v>12.65</c:v>
                </c:pt>
                <c:pt idx="186">
                  <c:v>13.6</c:v>
                </c:pt>
                <c:pt idx="187">
                  <c:v>14.25</c:v>
                </c:pt>
                <c:pt idx="188">
                  <c:v>14.6</c:v>
                </c:pt>
                <c:pt idx="189">
                  <c:v>15.65</c:v>
                </c:pt>
                <c:pt idx="190">
                  <c:v>16.600000000000001</c:v>
                </c:pt>
                <c:pt idx="191">
                  <c:v>16.2</c:v>
                </c:pt>
                <c:pt idx="192">
                  <c:v>16</c:v>
                </c:pt>
                <c:pt idx="193">
                  <c:v>16.8</c:v>
                </c:pt>
                <c:pt idx="194">
                  <c:v>17.100000000000001</c:v>
                </c:pt>
                <c:pt idx="195">
                  <c:v>16.8</c:v>
                </c:pt>
                <c:pt idx="196">
                  <c:v>17.8</c:v>
                </c:pt>
                <c:pt idx="197">
                  <c:v>17.95</c:v>
                </c:pt>
                <c:pt idx="198">
                  <c:v>17.8</c:v>
                </c:pt>
                <c:pt idx="199">
                  <c:v>17.7</c:v>
                </c:pt>
                <c:pt idx="200">
                  <c:v>17.649999999999999</c:v>
                </c:pt>
                <c:pt idx="201">
                  <c:v>19.8</c:v>
                </c:pt>
                <c:pt idx="202">
                  <c:v>19</c:v>
                </c:pt>
                <c:pt idx="203">
                  <c:v>19.850000000000001</c:v>
                </c:pt>
                <c:pt idx="204">
                  <c:v>19.2</c:v>
                </c:pt>
                <c:pt idx="205">
                  <c:v>19.25</c:v>
                </c:pt>
                <c:pt idx="206">
                  <c:v>18.8</c:v>
                </c:pt>
                <c:pt idx="207">
                  <c:v>19.100000000000001</c:v>
                </c:pt>
                <c:pt idx="208">
                  <c:v>18.95</c:v>
                </c:pt>
                <c:pt idx="209">
                  <c:v>18.850000000000001</c:v>
                </c:pt>
                <c:pt idx="210">
                  <c:v>18.8</c:v>
                </c:pt>
                <c:pt idx="211">
                  <c:v>18.350000000000001</c:v>
                </c:pt>
                <c:pt idx="212">
                  <c:v>17.850000000000001</c:v>
                </c:pt>
                <c:pt idx="213">
                  <c:v>18.350000000000001</c:v>
                </c:pt>
                <c:pt idx="214">
                  <c:v>18.05</c:v>
                </c:pt>
                <c:pt idx="215">
                  <c:v>17.850000000000001</c:v>
                </c:pt>
                <c:pt idx="216">
                  <c:v>17.8</c:v>
                </c:pt>
                <c:pt idx="217">
                  <c:v>17.649999999999999</c:v>
                </c:pt>
                <c:pt idx="218">
                  <c:v>17.399999999999999</c:v>
                </c:pt>
                <c:pt idx="219">
                  <c:v>17.75</c:v>
                </c:pt>
                <c:pt idx="220">
                  <c:v>16.899999999999999</c:v>
                </c:pt>
                <c:pt idx="221">
                  <c:v>16.95</c:v>
                </c:pt>
                <c:pt idx="222">
                  <c:v>16.899999999999999</c:v>
                </c:pt>
                <c:pt idx="223">
                  <c:v>16.850000000000001</c:v>
                </c:pt>
                <c:pt idx="224">
                  <c:v>16.850000000000001</c:v>
                </c:pt>
                <c:pt idx="225">
                  <c:v>16.75</c:v>
                </c:pt>
                <c:pt idx="226">
                  <c:v>16.649999999999999</c:v>
                </c:pt>
                <c:pt idx="227">
                  <c:v>16.649999999999999</c:v>
                </c:pt>
                <c:pt idx="228">
                  <c:v>16.55</c:v>
                </c:pt>
                <c:pt idx="229">
                  <c:v>16.350000000000001</c:v>
                </c:pt>
                <c:pt idx="230">
                  <c:v>15.85</c:v>
                </c:pt>
                <c:pt idx="231">
                  <c:v>15.6</c:v>
                </c:pt>
                <c:pt idx="232">
                  <c:v>14.8</c:v>
                </c:pt>
                <c:pt idx="233">
                  <c:v>14.2</c:v>
                </c:pt>
                <c:pt idx="234">
                  <c:v>13.85</c:v>
                </c:pt>
                <c:pt idx="235">
                  <c:v>12.75</c:v>
                </c:pt>
                <c:pt idx="236">
                  <c:v>12.8</c:v>
                </c:pt>
                <c:pt idx="237">
                  <c:v>12.7</c:v>
                </c:pt>
                <c:pt idx="238">
                  <c:v>12.2</c:v>
                </c:pt>
                <c:pt idx="239">
                  <c:v>12.65</c:v>
                </c:pt>
                <c:pt idx="240">
                  <c:v>12.4</c:v>
                </c:pt>
                <c:pt idx="241">
                  <c:v>11.8</c:v>
                </c:pt>
                <c:pt idx="242">
                  <c:v>12.15</c:v>
                </c:pt>
                <c:pt idx="243">
                  <c:v>12.3</c:v>
                </c:pt>
                <c:pt idx="244">
                  <c:v>12.1</c:v>
                </c:pt>
                <c:pt idx="245">
                  <c:v>12</c:v>
                </c:pt>
                <c:pt idx="246">
                  <c:v>11.8</c:v>
                </c:pt>
                <c:pt idx="247">
                  <c:v>11.75</c:v>
                </c:pt>
                <c:pt idx="248">
                  <c:v>11.5</c:v>
                </c:pt>
                <c:pt idx="249">
                  <c:v>10.5</c:v>
                </c:pt>
                <c:pt idx="250">
                  <c:v>10.15</c:v>
                </c:pt>
                <c:pt idx="251">
                  <c:v>10.15</c:v>
                </c:pt>
                <c:pt idx="252">
                  <c:v>10.15</c:v>
                </c:pt>
                <c:pt idx="253">
                  <c:v>10.15</c:v>
                </c:pt>
                <c:pt idx="254">
                  <c:v>10.15</c:v>
                </c:pt>
                <c:pt idx="255">
                  <c:v>10.55</c:v>
                </c:pt>
                <c:pt idx="256">
                  <c:v>11.05</c:v>
                </c:pt>
                <c:pt idx="257">
                  <c:v>10.95</c:v>
                </c:pt>
                <c:pt idx="258">
                  <c:v>10.9</c:v>
                </c:pt>
                <c:pt idx="259">
                  <c:v>10.7</c:v>
                </c:pt>
                <c:pt idx="260">
                  <c:v>11.8</c:v>
                </c:pt>
                <c:pt idx="261">
                  <c:v>12.1</c:v>
                </c:pt>
                <c:pt idx="262">
                  <c:v>12.35</c:v>
                </c:pt>
                <c:pt idx="263">
                  <c:v>12.5</c:v>
                </c:pt>
                <c:pt idx="264">
                  <c:v>12.7</c:v>
                </c:pt>
                <c:pt idx="265">
                  <c:v>13.45</c:v>
                </c:pt>
                <c:pt idx="266">
                  <c:v>13.25</c:v>
                </c:pt>
                <c:pt idx="267">
                  <c:v>13.35</c:v>
                </c:pt>
                <c:pt idx="268">
                  <c:v>14.05</c:v>
                </c:pt>
                <c:pt idx="269">
                  <c:v>14.2</c:v>
                </c:pt>
                <c:pt idx="270">
                  <c:v>14.1</c:v>
                </c:pt>
                <c:pt idx="271">
                  <c:v>14</c:v>
                </c:pt>
                <c:pt idx="272">
                  <c:v>14.1</c:v>
                </c:pt>
                <c:pt idx="273">
                  <c:v>14.15</c:v>
                </c:pt>
                <c:pt idx="274">
                  <c:v>14.3</c:v>
                </c:pt>
                <c:pt idx="275">
                  <c:v>14.6</c:v>
                </c:pt>
                <c:pt idx="276">
                  <c:v>14.1</c:v>
                </c:pt>
                <c:pt idx="277">
                  <c:v>14.05</c:v>
                </c:pt>
                <c:pt idx="278">
                  <c:v>14.2</c:v>
                </c:pt>
                <c:pt idx="279">
                  <c:v>15.2</c:v>
                </c:pt>
                <c:pt idx="280">
                  <c:v>16.399999999999999</c:v>
                </c:pt>
                <c:pt idx="281">
                  <c:v>15.2</c:v>
                </c:pt>
                <c:pt idx="282">
                  <c:v>15.55</c:v>
                </c:pt>
                <c:pt idx="283">
                  <c:v>15.95</c:v>
                </c:pt>
                <c:pt idx="284">
                  <c:v>15.3</c:v>
                </c:pt>
                <c:pt idx="285">
                  <c:v>15.8</c:v>
                </c:pt>
                <c:pt idx="286">
                  <c:v>16.55</c:v>
                </c:pt>
                <c:pt idx="287">
                  <c:v>17</c:v>
                </c:pt>
                <c:pt idx="288">
                  <c:v>16.149999999999999</c:v>
                </c:pt>
                <c:pt idx="289">
                  <c:v>16</c:v>
                </c:pt>
                <c:pt idx="290">
                  <c:v>16.05</c:v>
                </c:pt>
                <c:pt idx="291">
                  <c:v>15.95</c:v>
                </c:pt>
                <c:pt idx="292">
                  <c:v>15.85</c:v>
                </c:pt>
                <c:pt idx="293">
                  <c:v>15.3</c:v>
                </c:pt>
                <c:pt idx="294">
                  <c:v>15.05</c:v>
                </c:pt>
                <c:pt idx="295">
                  <c:v>14.95</c:v>
                </c:pt>
                <c:pt idx="296">
                  <c:v>14.85</c:v>
                </c:pt>
                <c:pt idx="297">
                  <c:v>14.9</c:v>
                </c:pt>
                <c:pt idx="298">
                  <c:v>15</c:v>
                </c:pt>
                <c:pt idx="299">
                  <c:v>14.9</c:v>
                </c:pt>
                <c:pt idx="300">
                  <c:v>14.45</c:v>
                </c:pt>
                <c:pt idx="301">
                  <c:v>13.75</c:v>
                </c:pt>
                <c:pt idx="302">
                  <c:v>12.75</c:v>
                </c:pt>
                <c:pt idx="303">
                  <c:v>12.92</c:v>
                </c:pt>
                <c:pt idx="304">
                  <c:v>14.95</c:v>
                </c:pt>
                <c:pt idx="305">
                  <c:v>19</c:v>
                </c:pt>
                <c:pt idx="306">
                  <c:v>19.55</c:v>
                </c:pt>
                <c:pt idx="307">
                  <c:v>21.6</c:v>
                </c:pt>
                <c:pt idx="308">
                  <c:v>20.399999999999999</c:v>
                </c:pt>
                <c:pt idx="309">
                  <c:v>18.829999999999998</c:v>
                </c:pt>
                <c:pt idx="310">
                  <c:v>17.850000000000001</c:v>
                </c:pt>
                <c:pt idx="311">
                  <c:v>17.53</c:v>
                </c:pt>
                <c:pt idx="312">
                  <c:v>16.38</c:v>
                </c:pt>
                <c:pt idx="313">
                  <c:v>15.33</c:v>
                </c:pt>
                <c:pt idx="314">
                  <c:v>14.36</c:v>
                </c:pt>
                <c:pt idx="315">
                  <c:v>13.64</c:v>
                </c:pt>
                <c:pt idx="316">
                  <c:v>13.54</c:v>
                </c:pt>
                <c:pt idx="317">
                  <c:v>13.03</c:v>
                </c:pt>
                <c:pt idx="318">
                  <c:v>11.74</c:v>
                </c:pt>
                <c:pt idx="319">
                  <c:v>11.7</c:v>
                </c:pt>
                <c:pt idx="320">
                  <c:v>11.04</c:v>
                </c:pt>
                <c:pt idx="321">
                  <c:v>10.97</c:v>
                </c:pt>
                <c:pt idx="322">
                  <c:v>10.99</c:v>
                </c:pt>
                <c:pt idx="323">
                  <c:v>10.93</c:v>
                </c:pt>
                <c:pt idx="324">
                  <c:v>9.9</c:v>
                </c:pt>
                <c:pt idx="325">
                  <c:v>9.84</c:v>
                </c:pt>
                <c:pt idx="326">
                  <c:v>9.85</c:v>
                </c:pt>
                <c:pt idx="327">
                  <c:v>9.83</c:v>
                </c:pt>
                <c:pt idx="328">
                  <c:v>10.19</c:v>
                </c:pt>
                <c:pt idx="329">
                  <c:v>10.18</c:v>
                </c:pt>
                <c:pt idx="330">
                  <c:v>10.119999999999999</c:v>
                </c:pt>
                <c:pt idx="331">
                  <c:v>10.14</c:v>
                </c:pt>
                <c:pt idx="332">
                  <c:v>10.1</c:v>
                </c:pt>
                <c:pt idx="333">
                  <c:v>10.3</c:v>
                </c:pt>
                <c:pt idx="334">
                  <c:v>10.27</c:v>
                </c:pt>
                <c:pt idx="335">
                  <c:v>10.26</c:v>
                </c:pt>
                <c:pt idx="336">
                  <c:v>10.25</c:v>
                </c:pt>
                <c:pt idx="337">
                  <c:v>10.23</c:v>
                </c:pt>
                <c:pt idx="338">
                  <c:v>10.32</c:v>
                </c:pt>
                <c:pt idx="339">
                  <c:v>10.41</c:v>
                </c:pt>
                <c:pt idx="340">
                  <c:v>10.44</c:v>
                </c:pt>
                <c:pt idx="341">
                  <c:v>9.64</c:v>
                </c:pt>
                <c:pt idx="342">
                  <c:v>9.42</c:v>
                </c:pt>
                <c:pt idx="343">
                  <c:v>9.43</c:v>
                </c:pt>
                <c:pt idx="344">
                  <c:v>8.82</c:v>
                </c:pt>
                <c:pt idx="345">
                  <c:v>8.93</c:v>
                </c:pt>
                <c:pt idx="346">
                  <c:v>8.9600000000000009</c:v>
                </c:pt>
                <c:pt idx="347">
                  <c:v>9.5500000000000007</c:v>
                </c:pt>
                <c:pt idx="348">
                  <c:v>9.9600000000000009</c:v>
                </c:pt>
                <c:pt idx="349">
                  <c:v>10.029999999999999</c:v>
                </c:pt>
                <c:pt idx="350">
                  <c:v>10.71</c:v>
                </c:pt>
                <c:pt idx="351">
                  <c:v>11.11</c:v>
                </c:pt>
                <c:pt idx="352">
                  <c:v>11.48</c:v>
                </c:pt>
                <c:pt idx="353">
                  <c:v>11.67</c:v>
                </c:pt>
                <c:pt idx="354">
                  <c:v>11.85</c:v>
                </c:pt>
                <c:pt idx="355">
                  <c:v>12.06</c:v>
                </c:pt>
                <c:pt idx="356">
                  <c:v>12.58</c:v>
                </c:pt>
                <c:pt idx="357">
                  <c:v>13.07</c:v>
                </c:pt>
                <c:pt idx="358">
                  <c:v>13.03</c:v>
                </c:pt>
                <c:pt idx="359">
                  <c:v>13.04</c:v>
                </c:pt>
                <c:pt idx="360">
                  <c:v>13.01</c:v>
                </c:pt>
                <c:pt idx="361">
                  <c:v>13</c:v>
                </c:pt>
                <c:pt idx="362">
                  <c:v>12.98</c:v>
                </c:pt>
                <c:pt idx="363">
                  <c:v>12.98</c:v>
                </c:pt>
                <c:pt idx="364">
                  <c:v>12.65</c:v>
                </c:pt>
                <c:pt idx="365">
                  <c:v>11.23</c:v>
                </c:pt>
                <c:pt idx="366">
                  <c:v>10.71</c:v>
                </c:pt>
                <c:pt idx="367">
                  <c:v>10.24</c:v>
                </c:pt>
                <c:pt idx="368">
                  <c:v>8.98</c:v>
                </c:pt>
                <c:pt idx="369">
                  <c:v>7.87</c:v>
                </c:pt>
                <c:pt idx="370">
                  <c:v>7.36</c:v>
                </c:pt>
                <c:pt idx="371">
                  <c:v>7.58</c:v>
                </c:pt>
                <c:pt idx="372">
                  <c:v>7.77</c:v>
                </c:pt>
                <c:pt idx="373">
                  <c:v>7.83</c:v>
                </c:pt>
                <c:pt idx="374">
                  <c:v>7.89</c:v>
                </c:pt>
                <c:pt idx="375">
                  <c:v>7.92</c:v>
                </c:pt>
                <c:pt idx="376">
                  <c:v>7.94</c:v>
                </c:pt>
                <c:pt idx="377">
                  <c:v>7.95</c:v>
                </c:pt>
                <c:pt idx="378">
                  <c:v>7.89</c:v>
                </c:pt>
                <c:pt idx="379">
                  <c:v>7.27</c:v>
                </c:pt>
                <c:pt idx="380">
                  <c:v>7.12</c:v>
                </c:pt>
                <c:pt idx="381">
                  <c:v>7.31</c:v>
                </c:pt>
                <c:pt idx="382">
                  <c:v>7.31</c:v>
                </c:pt>
                <c:pt idx="383">
                  <c:v>7.33</c:v>
                </c:pt>
                <c:pt idx="384">
                  <c:v>7.38</c:v>
                </c:pt>
                <c:pt idx="385">
                  <c:v>7.36</c:v>
                </c:pt>
                <c:pt idx="386">
                  <c:v>7.41</c:v>
                </c:pt>
                <c:pt idx="387">
                  <c:v>6.83</c:v>
                </c:pt>
                <c:pt idx="388">
                  <c:v>6.83</c:v>
                </c:pt>
                <c:pt idx="389">
                  <c:v>6.84</c:v>
                </c:pt>
                <c:pt idx="390">
                  <c:v>6.88</c:v>
                </c:pt>
                <c:pt idx="391">
                  <c:v>6.88</c:v>
                </c:pt>
                <c:pt idx="392">
                  <c:v>6.84</c:v>
                </c:pt>
                <c:pt idx="393">
                  <c:v>7</c:v>
                </c:pt>
                <c:pt idx="394">
                  <c:v>7.04</c:v>
                </c:pt>
                <c:pt idx="395">
                  <c:v>6.93</c:v>
                </c:pt>
                <c:pt idx="396">
                  <c:v>6.93</c:v>
                </c:pt>
                <c:pt idx="397">
                  <c:v>6.97</c:v>
                </c:pt>
                <c:pt idx="398">
                  <c:v>6.97</c:v>
                </c:pt>
                <c:pt idx="399">
                  <c:v>6.96</c:v>
                </c:pt>
                <c:pt idx="400">
                  <c:v>6.96</c:v>
                </c:pt>
                <c:pt idx="401">
                  <c:v>7.4</c:v>
                </c:pt>
                <c:pt idx="402">
                  <c:v>7.74</c:v>
                </c:pt>
                <c:pt idx="403">
                  <c:v>8.06</c:v>
                </c:pt>
                <c:pt idx="404">
                  <c:v>8.14</c:v>
                </c:pt>
                <c:pt idx="405">
                  <c:v>8.5399999999999991</c:v>
                </c:pt>
                <c:pt idx="406">
                  <c:v>8.7200000000000006</c:v>
                </c:pt>
                <c:pt idx="407">
                  <c:v>8.9700000000000006</c:v>
                </c:pt>
                <c:pt idx="408">
                  <c:v>9.09</c:v>
                </c:pt>
                <c:pt idx="409">
                  <c:v>8.8699999999999992</c:v>
                </c:pt>
                <c:pt idx="410">
                  <c:v>8.9700000000000006</c:v>
                </c:pt>
                <c:pt idx="411">
                  <c:v>9</c:v>
                </c:pt>
                <c:pt idx="412">
                  <c:v>9.14</c:v>
                </c:pt>
                <c:pt idx="413">
                  <c:v>9.5399999999999991</c:v>
                </c:pt>
                <c:pt idx="414">
                  <c:v>9.67</c:v>
                </c:pt>
                <c:pt idx="415">
                  <c:v>9.91</c:v>
                </c:pt>
                <c:pt idx="416">
                  <c:v>9.9600000000000009</c:v>
                </c:pt>
                <c:pt idx="417">
                  <c:v>10.43</c:v>
                </c:pt>
                <c:pt idx="418">
                  <c:v>10.78</c:v>
                </c:pt>
                <c:pt idx="419">
                  <c:v>10.94</c:v>
                </c:pt>
                <c:pt idx="420">
                  <c:v>10.98</c:v>
                </c:pt>
                <c:pt idx="421">
                  <c:v>11.01</c:v>
                </c:pt>
                <c:pt idx="422">
                  <c:v>11.06</c:v>
                </c:pt>
                <c:pt idx="423">
                  <c:v>11.53</c:v>
                </c:pt>
                <c:pt idx="424">
                  <c:v>12.19</c:v>
                </c:pt>
                <c:pt idx="425">
                  <c:v>12.01</c:v>
                </c:pt>
                <c:pt idx="426">
                  <c:v>11.86</c:v>
                </c:pt>
                <c:pt idx="427">
                  <c:v>11.72</c:v>
                </c:pt>
                <c:pt idx="428">
                  <c:v>11.7</c:v>
                </c:pt>
                <c:pt idx="429">
                  <c:v>11.98</c:v>
                </c:pt>
                <c:pt idx="430">
                  <c:v>11.71</c:v>
                </c:pt>
                <c:pt idx="431">
                  <c:v>11.11</c:v>
                </c:pt>
                <c:pt idx="432">
                  <c:v>10.64</c:v>
                </c:pt>
                <c:pt idx="433">
                  <c:v>9.52</c:v>
                </c:pt>
                <c:pt idx="434">
                  <c:v>8.6199999999999992</c:v>
                </c:pt>
                <c:pt idx="435">
                  <c:v>8.07</c:v>
                </c:pt>
                <c:pt idx="436">
                  <c:v>7.06</c:v>
                </c:pt>
                <c:pt idx="437">
                  <c:v>7.44</c:v>
                </c:pt>
                <c:pt idx="438">
                  <c:v>7.53</c:v>
                </c:pt>
                <c:pt idx="439">
                  <c:v>7.01</c:v>
                </c:pt>
                <c:pt idx="440">
                  <c:v>6.9</c:v>
                </c:pt>
                <c:pt idx="441">
                  <c:v>7.11</c:v>
                </c:pt>
                <c:pt idx="442">
                  <c:v>7.1</c:v>
                </c:pt>
                <c:pt idx="443">
                  <c:v>7.1</c:v>
                </c:pt>
                <c:pt idx="444">
                  <c:v>7.06</c:v>
                </c:pt>
                <c:pt idx="445">
                  <c:v>7.06</c:v>
                </c:pt>
              </c:numCache>
            </c:numRef>
          </c:val>
          <c:smooth val="0"/>
          <c:extLst>
            <c:ext xmlns:c16="http://schemas.microsoft.com/office/drawing/2014/chart" uri="{C3380CC4-5D6E-409C-BE32-E72D297353CC}">
              <c16:uniqueId val="{00000002-BA99-4EF3-BA34-F3C882F2D76F}"/>
            </c:ext>
          </c:extLst>
        </c:ser>
        <c:dLbls>
          <c:showLegendKey val="0"/>
          <c:showVal val="0"/>
          <c:showCatName val="0"/>
          <c:showSerName val="0"/>
          <c:showPercent val="0"/>
          <c:showBubbleSize val="0"/>
        </c:dLbls>
        <c:smooth val="0"/>
        <c:axId val="79439360"/>
        <c:axId val="79440896"/>
      </c:lineChart>
      <c:dateAx>
        <c:axId val="79439360"/>
        <c:scaling>
          <c:orientation val="minMax"/>
        </c:scaling>
        <c:delete val="0"/>
        <c:axPos val="b"/>
        <c:numFmt formatCode="yyyy/mm/dd" sourceLinked="1"/>
        <c:majorTickMark val="none"/>
        <c:minorTickMark val="none"/>
        <c:tickLblPos val="nextTo"/>
        <c:crossAx val="79440896"/>
        <c:crosses val="autoZero"/>
        <c:auto val="1"/>
        <c:lblOffset val="100"/>
        <c:baseTimeUnit val="months"/>
      </c:dateAx>
      <c:valAx>
        <c:axId val="79440896"/>
        <c:scaling>
          <c:orientation val="minMax"/>
        </c:scaling>
        <c:delete val="0"/>
        <c:axPos val="l"/>
        <c:majorGridlines/>
        <c:title>
          <c:tx>
            <c:rich>
              <a:bodyPr/>
              <a:lstStyle/>
              <a:p>
                <a:pPr>
                  <a:defRPr/>
                </a:pPr>
                <a:r>
                  <a:rPr lang="en-ZA"/>
                  <a:t>%</a:t>
                </a:r>
              </a:p>
            </c:rich>
          </c:tx>
          <c:overlay val="0"/>
        </c:title>
        <c:numFmt formatCode="General" sourceLinked="1"/>
        <c:majorTickMark val="none"/>
        <c:minorTickMark val="none"/>
        <c:tickLblPos val="nextTo"/>
        <c:crossAx val="79439360"/>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CAB80-F5AD-4E84-88E1-51A40A29D626}" type="doc">
      <dgm:prSet loTypeId="urn:microsoft.com/office/officeart/2005/8/layout/orgChart1" loCatId="hierarchy" qsTypeId="urn:microsoft.com/office/officeart/2005/8/quickstyle/simple5" qsCatId="simple" csTypeId="urn:microsoft.com/office/officeart/2005/8/colors/accent5_2" csCatId="accent5" phldr="1"/>
      <dgm:spPr/>
      <dgm:t>
        <a:bodyPr/>
        <a:lstStyle/>
        <a:p>
          <a:endParaRPr lang="en-ZA"/>
        </a:p>
      </dgm:t>
    </dgm:pt>
    <dgm:pt modelId="{9055E4FB-A2D9-43E0-855F-476C7E444D8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b="1" dirty="0">
              <a:effectLst>
                <a:outerShdw blurRad="50800" dist="38100" dir="18900000" algn="bl" rotWithShape="0">
                  <a:prstClr val="black">
                    <a:alpha val="40000"/>
                  </a:prstClr>
                </a:outerShdw>
              </a:effectLst>
            </a:rPr>
            <a:t>Time Series Models</a:t>
          </a:r>
          <a:endParaRPr lang="en-ZA" b="1" dirty="0">
            <a:effectLst>
              <a:outerShdw blurRad="50800" dist="38100" dir="18900000" algn="bl" rotWithShape="0">
                <a:prstClr val="black">
                  <a:alpha val="40000"/>
                </a:prstClr>
              </a:outerShdw>
            </a:effectLst>
          </a:endParaRPr>
        </a:p>
      </dgm:t>
    </dgm:pt>
    <dgm:pt modelId="{B0588B69-2D1B-40E1-AD16-FE141390DCC1}" type="parTrans" cxnId="{28681157-AB4A-4848-8102-0ED6EAA3C663}">
      <dgm:prSet/>
      <dgm:spPr/>
      <dgm:t>
        <a:bodyPr/>
        <a:lstStyle/>
        <a:p>
          <a:endParaRPr lang="en-ZA"/>
        </a:p>
      </dgm:t>
    </dgm:pt>
    <dgm:pt modelId="{5CF25C41-F41D-440E-8057-80E5CFF9EAE2}" type="sibTrans" cxnId="{28681157-AB4A-4848-8102-0ED6EAA3C663}">
      <dgm:prSet/>
      <dgm:spPr/>
      <dgm:t>
        <a:bodyPr/>
        <a:lstStyle/>
        <a:p>
          <a:endParaRPr lang="en-ZA"/>
        </a:p>
      </dgm:t>
    </dgm:pt>
    <dgm:pt modelId="{2CDCDD79-9B6F-4934-9EF1-04AEE90FA1C1}">
      <dgm:prSet phldrT="[Text]"/>
      <dgm:spPr>
        <a:solidFill>
          <a:srgbClr val="008000"/>
        </a:solidFill>
      </dgm:spPr>
      <dgm:t>
        <a:bodyPr/>
        <a:lstStyle/>
        <a:p>
          <a:r>
            <a:rPr lang="en-US" b="1" dirty="0">
              <a:effectLst>
                <a:outerShdw blurRad="50800" dist="38100" dir="18900000" algn="bl" rotWithShape="0">
                  <a:prstClr val="black">
                    <a:alpha val="40000"/>
                  </a:prstClr>
                </a:outerShdw>
              </a:effectLst>
            </a:rPr>
            <a:t>Stationary</a:t>
          </a:r>
          <a:endParaRPr lang="en-ZA" b="1" dirty="0">
            <a:effectLst>
              <a:outerShdw blurRad="50800" dist="38100" dir="18900000" algn="bl" rotWithShape="0">
                <a:prstClr val="black">
                  <a:alpha val="40000"/>
                </a:prstClr>
              </a:outerShdw>
            </a:effectLst>
          </a:endParaRPr>
        </a:p>
      </dgm:t>
    </dgm:pt>
    <dgm:pt modelId="{BA827B7A-62E6-4B1A-9B37-E3AF65643492}" type="parTrans" cxnId="{EA111685-41DD-405D-BF10-932076840A8C}">
      <dgm:prSet/>
      <dgm:spPr/>
      <dgm:t>
        <a:bodyPr/>
        <a:lstStyle/>
        <a:p>
          <a:endParaRPr lang="en-ZA"/>
        </a:p>
      </dgm:t>
    </dgm:pt>
    <dgm:pt modelId="{5F4A5E68-73EA-45D1-B439-3E33BE2F71A1}" type="sibTrans" cxnId="{EA111685-41DD-405D-BF10-932076840A8C}">
      <dgm:prSet/>
      <dgm:spPr/>
      <dgm:t>
        <a:bodyPr/>
        <a:lstStyle/>
        <a:p>
          <a:endParaRPr lang="en-ZA"/>
        </a:p>
      </dgm:t>
    </dgm:pt>
    <dgm:pt modelId="{1DA4A541-7C0C-41E9-9618-5137A0BFBB6B}">
      <dgm:prSet phldrT="[Text]"/>
      <dgm:spPr>
        <a:solidFill>
          <a:schemeClr val="accent2">
            <a:lumMod val="75000"/>
          </a:schemeClr>
        </a:solidFill>
      </dgm:spPr>
      <dgm:t>
        <a:bodyPr/>
        <a:lstStyle/>
        <a:p>
          <a:r>
            <a:rPr lang="en-US" b="1" dirty="0">
              <a:effectLst>
                <a:outerShdw blurRad="50800" dist="38100" dir="18900000" algn="bl" rotWithShape="0">
                  <a:prstClr val="black">
                    <a:alpha val="40000"/>
                  </a:prstClr>
                </a:outerShdw>
              </a:effectLst>
            </a:rPr>
            <a:t>Non-Stationary</a:t>
          </a:r>
          <a:endParaRPr lang="en-ZA" b="1" dirty="0">
            <a:effectLst>
              <a:outerShdw blurRad="50800" dist="38100" dir="18900000" algn="bl" rotWithShape="0">
                <a:prstClr val="black">
                  <a:alpha val="40000"/>
                </a:prstClr>
              </a:outerShdw>
            </a:effectLst>
          </a:endParaRPr>
        </a:p>
      </dgm:t>
    </dgm:pt>
    <dgm:pt modelId="{30EB27AA-3611-419F-8D8F-4120C6BABA3F}" type="parTrans" cxnId="{9A2C8FED-8D84-46C5-B867-39762D04D1B2}">
      <dgm:prSet/>
      <dgm:spPr/>
      <dgm:t>
        <a:bodyPr/>
        <a:lstStyle/>
        <a:p>
          <a:endParaRPr lang="en-ZA"/>
        </a:p>
      </dgm:t>
    </dgm:pt>
    <dgm:pt modelId="{1065C6EB-10D0-4E44-84AA-B8EC1121D723}" type="sibTrans" cxnId="{9A2C8FED-8D84-46C5-B867-39762D04D1B2}">
      <dgm:prSet/>
      <dgm:spPr/>
      <dgm:t>
        <a:bodyPr/>
        <a:lstStyle/>
        <a:p>
          <a:endParaRPr lang="en-ZA"/>
        </a:p>
      </dgm:t>
    </dgm:pt>
    <dgm:pt modelId="{F872A454-9FA7-4ABF-8994-28CE8CA0E041}">
      <dgm:prSet phldrT="[Text]"/>
      <dgm:spPr>
        <a:solidFill>
          <a:srgbClr val="2EA08A"/>
        </a:solidFill>
      </dgm:spPr>
      <dgm:t>
        <a:bodyPr/>
        <a:lstStyle/>
        <a:p>
          <a:r>
            <a:rPr lang="en-US" b="1" dirty="0" err="1">
              <a:effectLst>
                <a:outerShdw blurRad="50800" dist="38100" dir="18900000" algn="bl" rotWithShape="0">
                  <a:prstClr val="black">
                    <a:alpha val="40000"/>
                  </a:prstClr>
                </a:outerShdw>
              </a:effectLst>
            </a:rPr>
            <a:t>Univariate</a:t>
          </a:r>
          <a:endParaRPr lang="en-US" b="1" dirty="0">
            <a:effectLst>
              <a:outerShdw blurRad="50800" dist="38100" dir="18900000" algn="bl" rotWithShape="0">
                <a:prstClr val="black">
                  <a:alpha val="40000"/>
                </a:prstClr>
              </a:outerShdw>
            </a:effectLst>
          </a:endParaRPr>
        </a:p>
      </dgm:t>
    </dgm:pt>
    <dgm:pt modelId="{5EF31553-0040-460E-BF15-4D5C8FDB40F6}" type="parTrans" cxnId="{62BC99E3-73D9-40CD-8145-A3737938C13A}">
      <dgm:prSet/>
      <dgm:spPr/>
      <dgm:t>
        <a:bodyPr/>
        <a:lstStyle/>
        <a:p>
          <a:endParaRPr lang="en-ZA"/>
        </a:p>
      </dgm:t>
    </dgm:pt>
    <dgm:pt modelId="{7FB9239B-9B8D-4BF6-9070-BFE0E1E57565}" type="sibTrans" cxnId="{62BC99E3-73D9-40CD-8145-A3737938C13A}">
      <dgm:prSet/>
      <dgm:spPr/>
      <dgm:t>
        <a:bodyPr/>
        <a:lstStyle/>
        <a:p>
          <a:endParaRPr lang="en-ZA"/>
        </a:p>
      </dgm:t>
    </dgm:pt>
    <dgm:pt modelId="{ECF88739-FD97-4BDC-9833-8D8F472CD5C8}">
      <dgm:prSet phldrT="[Text]"/>
      <dgm:spPr>
        <a:solidFill>
          <a:srgbClr val="75A400"/>
        </a:solidFill>
      </dgm:spPr>
      <dgm:t>
        <a:bodyPr/>
        <a:lstStyle/>
        <a:p>
          <a:r>
            <a:rPr lang="en-US" b="1" dirty="0">
              <a:effectLst>
                <a:outerShdw blurRad="50800" dist="38100" dir="18900000" algn="bl" rotWithShape="0">
                  <a:prstClr val="black">
                    <a:alpha val="40000"/>
                  </a:prstClr>
                </a:outerShdw>
              </a:effectLst>
            </a:rPr>
            <a:t>Multivariate</a:t>
          </a:r>
          <a:endParaRPr lang="en-ZA" b="1" dirty="0">
            <a:effectLst>
              <a:outerShdw blurRad="50800" dist="38100" dir="18900000" algn="bl" rotWithShape="0">
                <a:prstClr val="black">
                  <a:alpha val="40000"/>
                </a:prstClr>
              </a:outerShdw>
            </a:effectLst>
          </a:endParaRPr>
        </a:p>
      </dgm:t>
    </dgm:pt>
    <dgm:pt modelId="{401241C3-5820-4413-AEFB-464015A3E924}" type="parTrans" cxnId="{A744F80F-8828-436A-B439-9FB51FF9E3EC}">
      <dgm:prSet/>
      <dgm:spPr/>
      <dgm:t>
        <a:bodyPr/>
        <a:lstStyle/>
        <a:p>
          <a:endParaRPr lang="en-ZA"/>
        </a:p>
      </dgm:t>
    </dgm:pt>
    <dgm:pt modelId="{C1753E1E-33EF-40BD-BF41-3ED421373439}" type="sibTrans" cxnId="{A744F80F-8828-436A-B439-9FB51FF9E3EC}">
      <dgm:prSet/>
      <dgm:spPr/>
      <dgm:t>
        <a:bodyPr/>
        <a:lstStyle/>
        <a:p>
          <a:endParaRPr lang="en-ZA"/>
        </a:p>
      </dgm:t>
    </dgm:pt>
    <dgm:pt modelId="{CD494EB8-22F5-43B4-B97B-06E4A24792AC}">
      <dgm:prSet phldrT="[Text]"/>
      <dgm:spPr>
        <a:solidFill>
          <a:srgbClr val="B77601"/>
        </a:solidFill>
      </dgm:spPr>
      <dgm:t>
        <a:bodyPr/>
        <a:lstStyle/>
        <a:p>
          <a:r>
            <a:rPr lang="en-US" b="1" dirty="0" err="1">
              <a:effectLst>
                <a:outerShdw blurRad="50800" dist="38100" dir="18900000" algn="bl" rotWithShape="0">
                  <a:prstClr val="black">
                    <a:alpha val="40000"/>
                  </a:prstClr>
                </a:outerShdw>
              </a:effectLst>
            </a:rPr>
            <a:t>Univariate</a:t>
          </a:r>
          <a:endParaRPr lang="en-ZA" b="1" dirty="0">
            <a:effectLst>
              <a:outerShdw blurRad="50800" dist="38100" dir="18900000" algn="bl" rotWithShape="0">
                <a:prstClr val="black">
                  <a:alpha val="40000"/>
                </a:prstClr>
              </a:outerShdw>
            </a:effectLst>
          </a:endParaRPr>
        </a:p>
      </dgm:t>
    </dgm:pt>
    <dgm:pt modelId="{DCC6CF14-C330-4987-B2A3-8CBD7B213319}" type="parTrans" cxnId="{D24B42B6-4DD3-4412-9DA1-D7AD65E85E60}">
      <dgm:prSet/>
      <dgm:spPr/>
      <dgm:t>
        <a:bodyPr/>
        <a:lstStyle/>
        <a:p>
          <a:endParaRPr lang="en-ZA"/>
        </a:p>
      </dgm:t>
    </dgm:pt>
    <dgm:pt modelId="{17D02FC3-7803-44A8-8CFA-8662B1B135D8}" type="sibTrans" cxnId="{D24B42B6-4DD3-4412-9DA1-D7AD65E85E60}">
      <dgm:prSet/>
      <dgm:spPr/>
      <dgm:t>
        <a:bodyPr/>
        <a:lstStyle/>
        <a:p>
          <a:endParaRPr lang="en-ZA"/>
        </a:p>
      </dgm:t>
    </dgm:pt>
    <dgm:pt modelId="{59BF403C-BD3F-43E2-B509-DBCA8D5DB006}">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Deterministic Trends</a:t>
          </a:r>
          <a:endParaRPr lang="en-ZA" b="1" dirty="0">
            <a:effectLst>
              <a:outerShdw blurRad="50800" dist="38100" dir="18900000" algn="bl" rotWithShape="0">
                <a:prstClr val="black">
                  <a:alpha val="40000"/>
                </a:prstClr>
              </a:outerShdw>
            </a:effectLst>
          </a:endParaRPr>
        </a:p>
      </dgm:t>
    </dgm:pt>
    <dgm:pt modelId="{8F075648-80C8-4518-876C-F7ACB8DD46CE}" type="parTrans" cxnId="{8745C80A-B03F-4FE0-AB9F-525B0563F193}">
      <dgm:prSet/>
      <dgm:spPr/>
      <dgm:t>
        <a:bodyPr/>
        <a:lstStyle/>
        <a:p>
          <a:endParaRPr lang="en-ZA"/>
        </a:p>
      </dgm:t>
    </dgm:pt>
    <dgm:pt modelId="{07C65866-49EC-41B3-A1EA-750C4476CB96}" type="sibTrans" cxnId="{8745C80A-B03F-4FE0-AB9F-525B0563F193}">
      <dgm:prSet/>
      <dgm:spPr/>
      <dgm:t>
        <a:bodyPr/>
        <a:lstStyle/>
        <a:p>
          <a:endParaRPr lang="en-ZA"/>
        </a:p>
      </dgm:t>
    </dgm:pt>
    <dgm:pt modelId="{C819ECD0-AF40-449F-BA54-4AAC2240C65B}">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Stochastic Trends</a:t>
          </a:r>
        </a:p>
      </dgm:t>
    </dgm:pt>
    <dgm:pt modelId="{D015C1DA-F594-4133-9CD7-FFE1D7A3B324}" type="parTrans" cxnId="{5B468AF8-6882-460E-A616-4DF4DBB4026A}">
      <dgm:prSet/>
      <dgm:spPr/>
      <dgm:t>
        <a:bodyPr/>
        <a:lstStyle/>
        <a:p>
          <a:endParaRPr lang="en-ZA"/>
        </a:p>
      </dgm:t>
    </dgm:pt>
    <dgm:pt modelId="{EA422A08-82A7-4897-8896-4E9D7C54854B}" type="sibTrans" cxnId="{5B468AF8-6882-460E-A616-4DF4DBB4026A}">
      <dgm:prSet/>
      <dgm:spPr/>
      <dgm:t>
        <a:bodyPr/>
        <a:lstStyle/>
        <a:p>
          <a:endParaRPr lang="en-ZA"/>
        </a:p>
      </dgm:t>
    </dgm:pt>
    <dgm:pt modelId="{60F82F93-411C-4D9C-99AE-FAA561F63650}">
      <dgm:prSet phldrT="[Text]"/>
      <dgm:spPr>
        <a:solidFill>
          <a:srgbClr val="ABA301"/>
        </a:solidFill>
      </dgm:spPr>
      <dgm:t>
        <a:bodyPr/>
        <a:lstStyle/>
        <a:p>
          <a:r>
            <a:rPr lang="en-US" b="1" dirty="0">
              <a:effectLst>
                <a:outerShdw blurRad="50800" dist="38100" dir="18900000" algn="bl" rotWithShape="0">
                  <a:prstClr val="black">
                    <a:alpha val="40000"/>
                  </a:prstClr>
                </a:outerShdw>
              </a:effectLst>
            </a:rPr>
            <a:t>Filters</a:t>
          </a:r>
          <a:endParaRPr lang="en-ZA" b="1" dirty="0">
            <a:effectLst>
              <a:outerShdw blurRad="50800" dist="38100" dir="18900000" algn="bl" rotWithShape="0">
                <a:prstClr val="black">
                  <a:alpha val="40000"/>
                </a:prstClr>
              </a:outerShdw>
            </a:effectLst>
          </a:endParaRPr>
        </a:p>
      </dgm:t>
    </dgm:pt>
    <dgm:pt modelId="{63AB9D0B-642C-4AD6-8B3B-6AA62DC070E5}" type="parTrans" cxnId="{00B6ACDA-D718-4727-BA5A-F2D05DEA3126}">
      <dgm:prSet/>
      <dgm:spPr/>
      <dgm:t>
        <a:bodyPr/>
        <a:lstStyle/>
        <a:p>
          <a:endParaRPr lang="en-ZA"/>
        </a:p>
      </dgm:t>
    </dgm:pt>
    <dgm:pt modelId="{635CF807-E5C0-4752-A4CC-2DFF8DAA13E9}" type="sibTrans" cxnId="{00B6ACDA-D718-4727-BA5A-F2D05DEA3126}">
      <dgm:prSet/>
      <dgm:spPr/>
      <dgm:t>
        <a:bodyPr/>
        <a:lstStyle/>
        <a:p>
          <a:endParaRPr lang="en-ZA"/>
        </a:p>
      </dgm:t>
    </dgm:pt>
    <dgm:pt modelId="{2683F479-527F-4AEA-8529-4A48035F6A16}">
      <dgm:prSet phldrT="[Text]"/>
      <dgm:spPr>
        <a:solidFill>
          <a:srgbClr val="B75C01"/>
        </a:solidFill>
      </dgm:spPr>
      <dgm:t>
        <a:bodyPr/>
        <a:lstStyle/>
        <a:p>
          <a:r>
            <a:rPr lang="en-US" b="1" dirty="0">
              <a:effectLst>
                <a:outerShdw blurRad="50800" dist="38100" dir="18900000" algn="bl" rotWithShape="0">
                  <a:prstClr val="black">
                    <a:alpha val="40000"/>
                  </a:prstClr>
                </a:outerShdw>
              </a:effectLst>
            </a:rPr>
            <a:t>Differencing</a:t>
          </a:r>
        </a:p>
      </dgm:t>
    </dgm:pt>
    <dgm:pt modelId="{03970587-A79A-44FF-96B5-7F7DD208E616}" type="parTrans" cxnId="{33B4551E-FB05-419F-8AEC-431C2747A097}">
      <dgm:prSet/>
      <dgm:spPr/>
      <dgm:t>
        <a:bodyPr/>
        <a:lstStyle/>
        <a:p>
          <a:endParaRPr lang="en-ZA"/>
        </a:p>
      </dgm:t>
    </dgm:pt>
    <dgm:pt modelId="{614423D5-C267-450D-9522-AEB3907FAFC3}" type="sibTrans" cxnId="{33B4551E-FB05-419F-8AEC-431C2747A097}">
      <dgm:prSet/>
      <dgm:spPr/>
      <dgm:t>
        <a:bodyPr/>
        <a:lstStyle/>
        <a:p>
          <a:endParaRPr lang="en-ZA"/>
        </a:p>
      </dgm:t>
    </dgm:pt>
    <dgm:pt modelId="{0458CA8F-73FE-4BD9-85FB-C076BCB4D586}">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Only 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ARMA(</a:t>
          </a:r>
          <a:r>
            <a:rPr lang="en-US" b="1" dirty="0" err="1">
              <a:effectLst>
                <a:outerShdw blurRad="50800" dist="38100" dir="18900000" algn="bl" rotWithShape="0">
                  <a:prstClr val="black">
                    <a:alpha val="40000"/>
                  </a:prstClr>
                </a:outerShdw>
              </a:effectLst>
            </a:rPr>
            <a:t>p,q</a:t>
          </a:r>
          <a:r>
            <a:rPr lang="en-US" b="1" dirty="0">
              <a:effectLst>
                <a:outerShdw blurRad="50800" dist="38100" dir="18900000" algn="bl" rotWithShape="0">
                  <a:prstClr val="black">
                    <a:alpha val="40000"/>
                  </a:prstClr>
                </a:outerShdw>
              </a:effectLst>
            </a:rPr>
            <a:t>)</a:t>
          </a:r>
          <a:endParaRPr lang="en-ZA" b="1" dirty="0">
            <a:effectLst>
              <a:outerShdw blurRad="50800" dist="38100" dir="18900000" algn="bl" rotWithShape="0">
                <a:prstClr val="black">
                  <a:alpha val="40000"/>
                </a:prstClr>
              </a:outerShdw>
            </a:effectLst>
          </a:endParaRPr>
        </a:p>
      </dgm:t>
    </dgm:pt>
    <dgm:pt modelId="{EA8D33C2-80D8-4304-B861-139FFF362C04}" type="parTrans" cxnId="{EDF0CB14-007E-45BB-8445-C92455079A93}">
      <dgm:prSet/>
      <dgm:spPr/>
      <dgm:t>
        <a:bodyPr/>
        <a:lstStyle/>
        <a:p>
          <a:endParaRPr lang="en-ZA"/>
        </a:p>
      </dgm:t>
    </dgm:pt>
    <dgm:pt modelId="{E03B7021-F4B6-4739-B152-FC7D1AC29A61}" type="sibTrans" cxnId="{EDF0CB14-007E-45BB-8445-C92455079A93}">
      <dgm:prSet/>
      <dgm:spPr/>
      <dgm:t>
        <a:bodyPr/>
        <a:lstStyle/>
        <a:p>
          <a:endParaRPr lang="en-ZA"/>
        </a:p>
      </dgm:t>
    </dgm:pt>
    <dgm:pt modelId="{1546840A-5FDB-4EE2-8D23-BDED3BD8A1CA}">
      <dgm:prSet phldrT="[Text]"/>
      <dgm:spPr>
        <a:solidFill>
          <a:srgbClr val="2EA08A"/>
        </a:solidFill>
      </dgm:spPr>
      <dgm:t>
        <a:bodyPr/>
        <a:lstStyle/>
        <a:p>
          <a:r>
            <a:rPr lang="en-US" b="1" dirty="0">
              <a:effectLst>
                <a:outerShdw blurRad="50800" dist="38100" dir="18900000" algn="bl" rotWithShape="0">
                  <a:prstClr val="black">
                    <a:alpha val="40000"/>
                  </a:prstClr>
                </a:outerShdw>
              </a:effectLst>
            </a:rPr>
            <a:t>E(</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&amp; </a:t>
          </a:r>
          <a:r>
            <a:rPr lang="en-US" b="1" dirty="0" err="1">
              <a:effectLst>
                <a:outerShdw blurRad="50800" dist="38100" dir="18900000" algn="bl" rotWithShape="0">
                  <a:prstClr val="black">
                    <a:alpha val="40000"/>
                  </a:prstClr>
                </a:outerShdw>
              </a:effectLst>
            </a:rPr>
            <a:t>Var</a:t>
          </a:r>
          <a:r>
            <a:rPr lang="en-US" b="1" dirty="0">
              <a:effectLst>
                <a:outerShdw blurRad="50800" dist="38100" dir="18900000" algn="bl" rotWithShape="0">
                  <a:prstClr val="black">
                    <a:alpha val="40000"/>
                  </a:prstClr>
                </a:outerShdw>
              </a:effectLst>
            </a:rPr>
            <a:t>(</a:t>
          </a:r>
          <a:r>
            <a:rPr lang="en-US" b="1" dirty="0" err="1">
              <a:effectLst>
                <a:outerShdw blurRad="50800" dist="38100" dir="18900000" algn="bl" rotWithShape="0">
                  <a:prstClr val="black">
                    <a:alpha val="40000"/>
                  </a:prstClr>
                </a:outerShdw>
              </a:effectLst>
            </a:rPr>
            <a:t>y</a:t>
          </a:r>
          <a:r>
            <a:rPr lang="en-US" b="1" baseline="-25000" dirty="0" err="1">
              <a:effectLst>
                <a:outerShdw blurRad="50800" dist="38100" dir="18900000" algn="bl" rotWithShape="0">
                  <a:prstClr val="black">
                    <a:alpha val="40000"/>
                  </a:prstClr>
                </a:outerShdw>
              </a:effectLst>
            </a:rPr>
            <a:t>t</a:t>
          </a:r>
          <a:r>
            <a:rPr lang="en-US" b="1" dirty="0">
              <a:effectLst>
                <a:outerShdw blurRad="50800" dist="38100" dir="18900000" algn="bl" rotWithShape="0">
                  <a:prstClr val="black">
                    <a:alpha val="40000"/>
                  </a:prstClr>
                </a:outerShdw>
              </a:effectLst>
            </a:rPr>
            <a:t>): ARCH</a:t>
          </a:r>
          <a:endParaRPr lang="en-ZA" b="1" dirty="0">
            <a:effectLst>
              <a:outerShdw blurRad="50800" dist="38100" dir="18900000" algn="bl" rotWithShape="0">
                <a:prstClr val="black">
                  <a:alpha val="40000"/>
                </a:prstClr>
              </a:outerShdw>
            </a:effectLst>
          </a:endParaRPr>
        </a:p>
      </dgm:t>
    </dgm:pt>
    <dgm:pt modelId="{C37B74F6-B3DB-4C4B-8B41-95928FEB02EE}" type="parTrans" cxnId="{10A735D2-B3AB-4D10-A5BF-A407ED510651}">
      <dgm:prSet/>
      <dgm:spPr/>
      <dgm:t>
        <a:bodyPr/>
        <a:lstStyle/>
        <a:p>
          <a:endParaRPr lang="en-ZA"/>
        </a:p>
      </dgm:t>
    </dgm:pt>
    <dgm:pt modelId="{5F054BD2-09D3-4111-8595-662B2E1A767F}" type="sibTrans" cxnId="{10A735D2-B3AB-4D10-A5BF-A407ED510651}">
      <dgm:prSet/>
      <dgm:spPr/>
      <dgm:t>
        <a:bodyPr/>
        <a:lstStyle/>
        <a:p>
          <a:endParaRPr lang="en-ZA"/>
        </a:p>
      </dgm:t>
    </dgm:pt>
    <dgm:pt modelId="{402FC0EC-2929-4639-94A0-E5EEA51BB997}">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 Multivariate</a:t>
          </a:r>
        </a:p>
      </dgm:t>
    </dgm:pt>
    <dgm:pt modelId="{46174F45-C69E-48FD-AAFD-E8EBBADEC156}" type="sibTrans" cxnId="{BAFA4B04-2524-4EC2-B3B5-1EB5EFC4A413}">
      <dgm:prSet/>
      <dgm:spPr/>
      <dgm:t>
        <a:bodyPr/>
        <a:lstStyle/>
        <a:p>
          <a:endParaRPr lang="en-ZA"/>
        </a:p>
      </dgm:t>
    </dgm:pt>
    <dgm:pt modelId="{835D0648-36E0-4EB5-A6C7-B426BEB1D961}" type="parTrans" cxnId="{BAFA4B04-2524-4EC2-B3B5-1EB5EFC4A413}">
      <dgm:prSet/>
      <dgm:spPr/>
      <dgm:t>
        <a:bodyPr/>
        <a:lstStyle/>
        <a:p>
          <a:endParaRPr lang="en-ZA"/>
        </a:p>
      </dgm:t>
    </dgm:pt>
    <dgm:pt modelId="{4DA0582B-0C2A-4E58-B370-EAFEC5CD7DBB}">
      <dgm:prSet phldrT="[Text]"/>
      <dgm:spPr>
        <a:solidFill>
          <a:srgbClr val="A2285C"/>
        </a:solidFill>
      </dgm:spPr>
      <dgm:t>
        <a:bodyPr/>
        <a:lstStyle/>
        <a:p>
          <a:r>
            <a:rPr lang="en-US" b="1" dirty="0">
              <a:effectLst>
                <a:outerShdw blurRad="50800" dist="38100" dir="18900000" algn="bl" rotWithShape="0">
                  <a:prstClr val="black">
                    <a:alpha val="40000"/>
                  </a:prstClr>
                </a:outerShdw>
              </a:effectLst>
            </a:rPr>
            <a:t>Cointegration / VECM</a:t>
          </a:r>
        </a:p>
      </dgm:t>
    </dgm:pt>
    <dgm:pt modelId="{FC1B2EB8-92E9-4D25-A027-8EDC2A4E5739}" type="parTrans" cxnId="{DC34402D-3873-489C-9D74-C0CF333090DF}">
      <dgm:prSet/>
      <dgm:spPr/>
      <dgm:t>
        <a:bodyPr/>
        <a:lstStyle/>
        <a:p>
          <a:endParaRPr lang="en-ZA"/>
        </a:p>
      </dgm:t>
    </dgm:pt>
    <dgm:pt modelId="{F79F36C1-8ECB-4557-9CC5-8D9069C731F0}" type="sibTrans" cxnId="{DC34402D-3873-489C-9D74-C0CF333090DF}">
      <dgm:prSet/>
      <dgm:spPr/>
      <dgm:t>
        <a:bodyPr/>
        <a:lstStyle/>
        <a:p>
          <a:endParaRPr lang="en-ZA"/>
        </a:p>
      </dgm:t>
    </dgm:pt>
    <dgm:pt modelId="{F1BEE36A-E1A2-4AB6-A118-92485E9B1910}">
      <dgm:prSet phldrT="[Text]"/>
      <dgm:spPr>
        <a:solidFill>
          <a:srgbClr val="B75C01"/>
        </a:solidFill>
      </dgm:spPr>
      <dgm:t>
        <a:bodyPr/>
        <a:lstStyle/>
        <a:p>
          <a:r>
            <a:rPr lang="en-US" b="1">
              <a:effectLst>
                <a:outerShdw blurRad="50800" dist="38100" dir="18900000" algn="bl" rotWithShape="0">
                  <a:prstClr val="black">
                    <a:alpha val="40000"/>
                  </a:prstClr>
                </a:outerShdw>
              </a:effectLst>
            </a:rPr>
            <a:t>Tests</a:t>
          </a:r>
          <a:endParaRPr lang="en-US" b="1" dirty="0">
            <a:effectLst>
              <a:outerShdw blurRad="50800" dist="38100" dir="18900000" algn="bl" rotWithShape="0">
                <a:prstClr val="black">
                  <a:alpha val="40000"/>
                </a:prstClr>
              </a:outerShdw>
            </a:effectLst>
          </a:endParaRPr>
        </a:p>
      </dgm:t>
    </dgm:pt>
    <dgm:pt modelId="{F9CD1ED5-D465-4F9B-AD16-3CB6B3BD0603}" type="parTrans" cxnId="{720F85CB-EB83-4090-A0B1-17E9DC2EEF32}">
      <dgm:prSet/>
      <dgm:spPr/>
      <dgm:t>
        <a:bodyPr/>
        <a:lstStyle/>
        <a:p>
          <a:endParaRPr lang="en-ZA"/>
        </a:p>
      </dgm:t>
    </dgm:pt>
    <dgm:pt modelId="{1A035F3C-5DA0-414F-97D0-173B9AF299FC}" type="sibTrans" cxnId="{720F85CB-EB83-4090-A0B1-17E9DC2EEF32}">
      <dgm:prSet/>
      <dgm:spPr/>
      <dgm:t>
        <a:bodyPr/>
        <a:lstStyle/>
        <a:p>
          <a:endParaRPr lang="en-ZA"/>
        </a:p>
      </dgm:t>
    </dgm:pt>
    <dgm:pt modelId="{1A988F7C-47D9-4CAC-A4BB-C9E1905442EA}">
      <dgm:prSet phldrT="[Text]"/>
      <dgm:spPr>
        <a:solidFill>
          <a:srgbClr val="ABA301"/>
        </a:solidFill>
      </dgm:spPr>
      <dgm:t>
        <a:bodyPr/>
        <a:lstStyle/>
        <a:p>
          <a:r>
            <a:rPr lang="en-US" b="1" dirty="0" err="1">
              <a:effectLst>
                <a:outerShdw blurRad="50800" dist="38100" dir="18900000" algn="bl" rotWithShape="0">
                  <a:prstClr val="black">
                    <a:alpha val="40000"/>
                  </a:prstClr>
                </a:outerShdw>
              </a:effectLst>
            </a:rPr>
            <a:t>Detrending</a:t>
          </a:r>
          <a:endParaRPr lang="en-ZA" b="1" dirty="0">
            <a:effectLst>
              <a:outerShdw blurRad="50800" dist="38100" dir="18900000" algn="bl" rotWithShape="0">
                <a:prstClr val="black">
                  <a:alpha val="40000"/>
                </a:prstClr>
              </a:outerShdw>
            </a:effectLst>
          </a:endParaRPr>
        </a:p>
      </dgm:t>
    </dgm:pt>
    <dgm:pt modelId="{705407AB-DE3C-488F-9B7B-DC8874D6C97F}" type="parTrans" cxnId="{51618FE7-FFF9-4032-A244-D58CB278B7D7}">
      <dgm:prSet/>
      <dgm:spPr/>
      <dgm:t>
        <a:bodyPr/>
        <a:lstStyle/>
        <a:p>
          <a:endParaRPr lang="en-ZA"/>
        </a:p>
      </dgm:t>
    </dgm:pt>
    <dgm:pt modelId="{704127F6-D93C-409D-BCCF-75F358514BF6}" type="sibTrans" cxnId="{51618FE7-FFF9-4032-A244-D58CB278B7D7}">
      <dgm:prSet/>
      <dgm:spPr/>
      <dgm:t>
        <a:bodyPr/>
        <a:lstStyle/>
        <a:p>
          <a:endParaRPr lang="en-ZA"/>
        </a:p>
      </dgm:t>
    </dgm:pt>
    <dgm:pt modelId="{E0B9CC06-C6AA-48AC-B431-0FC8858978C7}" type="pres">
      <dgm:prSet presAssocID="{676CAB80-F5AD-4E84-88E1-51A40A29D626}" presName="hierChild1" presStyleCnt="0">
        <dgm:presLayoutVars>
          <dgm:orgChart val="1"/>
          <dgm:chPref val="1"/>
          <dgm:dir/>
          <dgm:animOne val="branch"/>
          <dgm:animLvl val="lvl"/>
          <dgm:resizeHandles/>
        </dgm:presLayoutVars>
      </dgm:prSet>
      <dgm:spPr/>
    </dgm:pt>
    <dgm:pt modelId="{6FC85608-0499-4EBC-9862-00DB86117833}" type="pres">
      <dgm:prSet presAssocID="{9055E4FB-A2D9-43E0-855F-476C7E444D8A}" presName="hierRoot1" presStyleCnt="0">
        <dgm:presLayoutVars>
          <dgm:hierBranch val="init"/>
        </dgm:presLayoutVars>
      </dgm:prSet>
      <dgm:spPr/>
    </dgm:pt>
    <dgm:pt modelId="{7FBC113B-AAD2-41B7-A658-624C48BDB8DB}" type="pres">
      <dgm:prSet presAssocID="{9055E4FB-A2D9-43E0-855F-476C7E444D8A}" presName="rootComposite1" presStyleCnt="0"/>
      <dgm:spPr/>
    </dgm:pt>
    <dgm:pt modelId="{BC501C2E-5274-4A60-AE06-F68AE39260D2}" type="pres">
      <dgm:prSet presAssocID="{9055E4FB-A2D9-43E0-855F-476C7E444D8A}" presName="rootText1" presStyleLbl="node0" presStyleIdx="0" presStyleCnt="1">
        <dgm:presLayoutVars>
          <dgm:chPref val="3"/>
        </dgm:presLayoutVars>
      </dgm:prSet>
      <dgm:spPr/>
    </dgm:pt>
    <dgm:pt modelId="{BF7A7D12-09A7-4FD6-A80D-7665C8A7E1B5}" type="pres">
      <dgm:prSet presAssocID="{9055E4FB-A2D9-43E0-855F-476C7E444D8A}" presName="rootConnector1" presStyleLbl="node1" presStyleIdx="0" presStyleCnt="0"/>
      <dgm:spPr/>
    </dgm:pt>
    <dgm:pt modelId="{E39EE9A6-5275-4A76-9F8A-22917FF85720}" type="pres">
      <dgm:prSet presAssocID="{9055E4FB-A2D9-43E0-855F-476C7E444D8A}" presName="hierChild2" presStyleCnt="0"/>
      <dgm:spPr/>
    </dgm:pt>
    <dgm:pt modelId="{4B08F2F4-705A-41D6-AB67-8E9832438338}" type="pres">
      <dgm:prSet presAssocID="{BA827B7A-62E6-4B1A-9B37-E3AF65643492}" presName="Name37" presStyleLbl="parChTrans1D2" presStyleIdx="0" presStyleCnt="2"/>
      <dgm:spPr/>
    </dgm:pt>
    <dgm:pt modelId="{3EF673D3-C19B-4CB1-B5AC-390716C8A0A4}" type="pres">
      <dgm:prSet presAssocID="{2CDCDD79-9B6F-4934-9EF1-04AEE90FA1C1}" presName="hierRoot2" presStyleCnt="0">
        <dgm:presLayoutVars>
          <dgm:hierBranch val="init"/>
        </dgm:presLayoutVars>
      </dgm:prSet>
      <dgm:spPr/>
    </dgm:pt>
    <dgm:pt modelId="{B1ADC9CF-B0C1-4CF7-ACC9-892F78DE7D80}" type="pres">
      <dgm:prSet presAssocID="{2CDCDD79-9B6F-4934-9EF1-04AEE90FA1C1}" presName="rootComposite" presStyleCnt="0"/>
      <dgm:spPr/>
    </dgm:pt>
    <dgm:pt modelId="{A8242123-B8B9-403E-A821-1BE1DA5348FF}" type="pres">
      <dgm:prSet presAssocID="{2CDCDD79-9B6F-4934-9EF1-04AEE90FA1C1}" presName="rootText" presStyleLbl="node2" presStyleIdx="0" presStyleCnt="2">
        <dgm:presLayoutVars>
          <dgm:chPref val="3"/>
        </dgm:presLayoutVars>
      </dgm:prSet>
      <dgm:spPr/>
    </dgm:pt>
    <dgm:pt modelId="{267A9EFB-7EA2-433E-8241-BD710054FEDC}" type="pres">
      <dgm:prSet presAssocID="{2CDCDD79-9B6F-4934-9EF1-04AEE90FA1C1}" presName="rootConnector" presStyleLbl="node2" presStyleIdx="0" presStyleCnt="2"/>
      <dgm:spPr/>
    </dgm:pt>
    <dgm:pt modelId="{479EE45F-8754-4F19-BD4A-E66801F36ADE}" type="pres">
      <dgm:prSet presAssocID="{2CDCDD79-9B6F-4934-9EF1-04AEE90FA1C1}" presName="hierChild4" presStyleCnt="0"/>
      <dgm:spPr/>
    </dgm:pt>
    <dgm:pt modelId="{3A47829F-82D8-4770-90A9-B80A0A15F7A8}" type="pres">
      <dgm:prSet presAssocID="{5EF31553-0040-460E-BF15-4D5C8FDB40F6}" presName="Name37" presStyleLbl="parChTrans1D3" presStyleIdx="0" presStyleCnt="4"/>
      <dgm:spPr/>
    </dgm:pt>
    <dgm:pt modelId="{2A15F663-A629-4C21-BC9A-E3AEA6FBB629}" type="pres">
      <dgm:prSet presAssocID="{F872A454-9FA7-4ABF-8994-28CE8CA0E041}" presName="hierRoot2" presStyleCnt="0">
        <dgm:presLayoutVars>
          <dgm:hierBranch val="init"/>
        </dgm:presLayoutVars>
      </dgm:prSet>
      <dgm:spPr/>
    </dgm:pt>
    <dgm:pt modelId="{20B8AF89-A71D-402C-A206-C1B78AF03825}" type="pres">
      <dgm:prSet presAssocID="{F872A454-9FA7-4ABF-8994-28CE8CA0E041}" presName="rootComposite" presStyleCnt="0"/>
      <dgm:spPr/>
    </dgm:pt>
    <dgm:pt modelId="{1BF68A85-9DBD-4F07-B773-493EC136BD51}" type="pres">
      <dgm:prSet presAssocID="{F872A454-9FA7-4ABF-8994-28CE8CA0E041}" presName="rootText" presStyleLbl="node3" presStyleIdx="0" presStyleCnt="4">
        <dgm:presLayoutVars>
          <dgm:chPref val="3"/>
        </dgm:presLayoutVars>
      </dgm:prSet>
      <dgm:spPr/>
    </dgm:pt>
    <dgm:pt modelId="{9264E07B-DC73-4DB5-85C7-7B262D26F42A}" type="pres">
      <dgm:prSet presAssocID="{F872A454-9FA7-4ABF-8994-28CE8CA0E041}" presName="rootConnector" presStyleLbl="node3" presStyleIdx="0" presStyleCnt="4"/>
      <dgm:spPr/>
    </dgm:pt>
    <dgm:pt modelId="{412310A5-BD95-4609-90AD-7818FC74E812}" type="pres">
      <dgm:prSet presAssocID="{F872A454-9FA7-4ABF-8994-28CE8CA0E041}" presName="hierChild4" presStyleCnt="0"/>
      <dgm:spPr/>
    </dgm:pt>
    <dgm:pt modelId="{0B8C22CC-4C27-4D67-910B-7801F6CD4526}" type="pres">
      <dgm:prSet presAssocID="{EA8D33C2-80D8-4304-B861-139FFF362C04}" presName="Name37" presStyleLbl="parChTrans1D4" presStyleIdx="0" presStyleCnt="9"/>
      <dgm:spPr/>
    </dgm:pt>
    <dgm:pt modelId="{F90D182C-B61B-4F9F-8A5C-E93E7DC8D71B}" type="pres">
      <dgm:prSet presAssocID="{0458CA8F-73FE-4BD9-85FB-C076BCB4D586}" presName="hierRoot2" presStyleCnt="0">
        <dgm:presLayoutVars>
          <dgm:hierBranch val="init"/>
        </dgm:presLayoutVars>
      </dgm:prSet>
      <dgm:spPr/>
    </dgm:pt>
    <dgm:pt modelId="{C845153A-F162-4DC9-AC66-CECBC7241EB4}" type="pres">
      <dgm:prSet presAssocID="{0458CA8F-73FE-4BD9-85FB-C076BCB4D586}" presName="rootComposite" presStyleCnt="0"/>
      <dgm:spPr/>
    </dgm:pt>
    <dgm:pt modelId="{185B90E4-D7D0-4919-AC86-2ADB456A1611}" type="pres">
      <dgm:prSet presAssocID="{0458CA8F-73FE-4BD9-85FB-C076BCB4D586}" presName="rootText" presStyleLbl="node4" presStyleIdx="0" presStyleCnt="9">
        <dgm:presLayoutVars>
          <dgm:chPref val="3"/>
        </dgm:presLayoutVars>
      </dgm:prSet>
      <dgm:spPr/>
    </dgm:pt>
    <dgm:pt modelId="{460394B8-3807-4074-A51D-65CD3EB8BFDB}" type="pres">
      <dgm:prSet presAssocID="{0458CA8F-73FE-4BD9-85FB-C076BCB4D586}" presName="rootConnector" presStyleLbl="node4" presStyleIdx="0" presStyleCnt="9"/>
      <dgm:spPr/>
    </dgm:pt>
    <dgm:pt modelId="{791AA5E1-6312-4241-88E0-0758940A8E54}" type="pres">
      <dgm:prSet presAssocID="{0458CA8F-73FE-4BD9-85FB-C076BCB4D586}" presName="hierChild4" presStyleCnt="0"/>
      <dgm:spPr/>
    </dgm:pt>
    <dgm:pt modelId="{F8D2F3E8-E1E3-4D14-A423-3B96CEC965BA}" type="pres">
      <dgm:prSet presAssocID="{0458CA8F-73FE-4BD9-85FB-C076BCB4D586}" presName="hierChild5" presStyleCnt="0"/>
      <dgm:spPr/>
    </dgm:pt>
    <dgm:pt modelId="{F1AFE3AD-5869-41FC-8F00-15A3BE3A0567}" type="pres">
      <dgm:prSet presAssocID="{C37B74F6-B3DB-4C4B-8B41-95928FEB02EE}" presName="Name37" presStyleLbl="parChTrans1D4" presStyleIdx="1" presStyleCnt="9"/>
      <dgm:spPr/>
    </dgm:pt>
    <dgm:pt modelId="{D7163223-F11C-40AC-B3E5-2C904315C38B}" type="pres">
      <dgm:prSet presAssocID="{1546840A-5FDB-4EE2-8D23-BDED3BD8A1CA}" presName="hierRoot2" presStyleCnt="0">
        <dgm:presLayoutVars>
          <dgm:hierBranch val="init"/>
        </dgm:presLayoutVars>
      </dgm:prSet>
      <dgm:spPr/>
    </dgm:pt>
    <dgm:pt modelId="{CAA2DEF2-2EE6-41C2-BA03-8780B83C5363}" type="pres">
      <dgm:prSet presAssocID="{1546840A-5FDB-4EE2-8D23-BDED3BD8A1CA}" presName="rootComposite" presStyleCnt="0"/>
      <dgm:spPr/>
    </dgm:pt>
    <dgm:pt modelId="{BF02EC71-29DC-43BC-B027-98D1DD9B128B}" type="pres">
      <dgm:prSet presAssocID="{1546840A-5FDB-4EE2-8D23-BDED3BD8A1CA}" presName="rootText" presStyleLbl="node4" presStyleIdx="1" presStyleCnt="9">
        <dgm:presLayoutVars>
          <dgm:chPref val="3"/>
        </dgm:presLayoutVars>
      </dgm:prSet>
      <dgm:spPr/>
    </dgm:pt>
    <dgm:pt modelId="{66874C54-B30A-41E3-B0C9-948965F657D8}" type="pres">
      <dgm:prSet presAssocID="{1546840A-5FDB-4EE2-8D23-BDED3BD8A1CA}" presName="rootConnector" presStyleLbl="node4" presStyleIdx="1" presStyleCnt="9"/>
      <dgm:spPr/>
    </dgm:pt>
    <dgm:pt modelId="{E7E309FE-2F03-4D7F-BAFB-B93AD4ADBE1F}" type="pres">
      <dgm:prSet presAssocID="{1546840A-5FDB-4EE2-8D23-BDED3BD8A1CA}" presName="hierChild4" presStyleCnt="0"/>
      <dgm:spPr/>
    </dgm:pt>
    <dgm:pt modelId="{6E58897A-FD1D-4FF1-B143-DBAC54063D12}" type="pres">
      <dgm:prSet presAssocID="{1546840A-5FDB-4EE2-8D23-BDED3BD8A1CA}" presName="hierChild5" presStyleCnt="0"/>
      <dgm:spPr/>
    </dgm:pt>
    <dgm:pt modelId="{125F31BD-D14D-4E57-B838-103AF8247902}" type="pres">
      <dgm:prSet presAssocID="{F872A454-9FA7-4ABF-8994-28CE8CA0E041}" presName="hierChild5" presStyleCnt="0"/>
      <dgm:spPr/>
    </dgm:pt>
    <dgm:pt modelId="{2676731F-B8EC-447D-883F-9AE3D06AC77B}" type="pres">
      <dgm:prSet presAssocID="{401241C3-5820-4413-AEFB-464015A3E924}" presName="Name37" presStyleLbl="parChTrans1D3" presStyleIdx="1" presStyleCnt="4"/>
      <dgm:spPr/>
    </dgm:pt>
    <dgm:pt modelId="{B996AC70-8562-4D59-8FFF-050F5869BBBF}" type="pres">
      <dgm:prSet presAssocID="{ECF88739-FD97-4BDC-9833-8D8F472CD5C8}" presName="hierRoot2" presStyleCnt="0">
        <dgm:presLayoutVars>
          <dgm:hierBranch val="init"/>
        </dgm:presLayoutVars>
      </dgm:prSet>
      <dgm:spPr/>
    </dgm:pt>
    <dgm:pt modelId="{E19192DA-72A7-41B7-B80B-95CE2AA514C7}" type="pres">
      <dgm:prSet presAssocID="{ECF88739-FD97-4BDC-9833-8D8F472CD5C8}" presName="rootComposite" presStyleCnt="0"/>
      <dgm:spPr/>
    </dgm:pt>
    <dgm:pt modelId="{A4FAF545-111F-40C2-8E92-C9B7F16B4623}" type="pres">
      <dgm:prSet presAssocID="{ECF88739-FD97-4BDC-9833-8D8F472CD5C8}" presName="rootText" presStyleLbl="node3" presStyleIdx="1" presStyleCnt="4">
        <dgm:presLayoutVars>
          <dgm:chPref val="3"/>
        </dgm:presLayoutVars>
      </dgm:prSet>
      <dgm:spPr/>
    </dgm:pt>
    <dgm:pt modelId="{E8C5DADE-9EA0-4E0F-B6FB-C3069FD80994}" type="pres">
      <dgm:prSet presAssocID="{ECF88739-FD97-4BDC-9833-8D8F472CD5C8}" presName="rootConnector" presStyleLbl="node3" presStyleIdx="1" presStyleCnt="4"/>
      <dgm:spPr/>
    </dgm:pt>
    <dgm:pt modelId="{D155676B-309F-430E-B2BE-7A8385328D25}" type="pres">
      <dgm:prSet presAssocID="{ECF88739-FD97-4BDC-9833-8D8F472CD5C8}" presName="hierChild4" presStyleCnt="0"/>
      <dgm:spPr/>
    </dgm:pt>
    <dgm:pt modelId="{B768AB5E-8837-4A6E-8CB2-BF15BE28EAC3}" type="pres">
      <dgm:prSet presAssocID="{ECF88739-FD97-4BDC-9833-8D8F472CD5C8}" presName="hierChild5" presStyleCnt="0"/>
      <dgm:spPr/>
    </dgm:pt>
    <dgm:pt modelId="{CC0A0757-C65F-494F-BBC2-FECD2DC20F11}" type="pres">
      <dgm:prSet presAssocID="{2CDCDD79-9B6F-4934-9EF1-04AEE90FA1C1}" presName="hierChild5" presStyleCnt="0"/>
      <dgm:spPr/>
    </dgm:pt>
    <dgm:pt modelId="{2D68F0BF-2A11-48CA-B9F0-28071B7630D7}" type="pres">
      <dgm:prSet presAssocID="{30EB27AA-3611-419F-8D8F-4120C6BABA3F}" presName="Name37" presStyleLbl="parChTrans1D2" presStyleIdx="1" presStyleCnt="2"/>
      <dgm:spPr/>
    </dgm:pt>
    <dgm:pt modelId="{39145DBE-84B5-4346-A305-4D90BB66957C}" type="pres">
      <dgm:prSet presAssocID="{1DA4A541-7C0C-41E9-9618-5137A0BFBB6B}" presName="hierRoot2" presStyleCnt="0">
        <dgm:presLayoutVars>
          <dgm:hierBranch val="init"/>
        </dgm:presLayoutVars>
      </dgm:prSet>
      <dgm:spPr/>
    </dgm:pt>
    <dgm:pt modelId="{6230F613-F098-4D09-BE94-FC8642B4C9E3}" type="pres">
      <dgm:prSet presAssocID="{1DA4A541-7C0C-41E9-9618-5137A0BFBB6B}" presName="rootComposite" presStyleCnt="0"/>
      <dgm:spPr/>
    </dgm:pt>
    <dgm:pt modelId="{DC8DE45B-633C-4B8B-A0CA-CF53B5B64241}" type="pres">
      <dgm:prSet presAssocID="{1DA4A541-7C0C-41E9-9618-5137A0BFBB6B}" presName="rootText" presStyleLbl="node2" presStyleIdx="1" presStyleCnt="2">
        <dgm:presLayoutVars>
          <dgm:chPref val="3"/>
        </dgm:presLayoutVars>
      </dgm:prSet>
      <dgm:spPr/>
    </dgm:pt>
    <dgm:pt modelId="{C7955A3D-27E3-4CF3-A05A-5C7173E4F153}" type="pres">
      <dgm:prSet presAssocID="{1DA4A541-7C0C-41E9-9618-5137A0BFBB6B}" presName="rootConnector" presStyleLbl="node2" presStyleIdx="1" presStyleCnt="2"/>
      <dgm:spPr/>
    </dgm:pt>
    <dgm:pt modelId="{5CAFF4AD-374C-4CEF-904C-6A16EA334A65}" type="pres">
      <dgm:prSet presAssocID="{1DA4A541-7C0C-41E9-9618-5137A0BFBB6B}" presName="hierChild4" presStyleCnt="0"/>
      <dgm:spPr/>
    </dgm:pt>
    <dgm:pt modelId="{68861F1B-3950-430A-9C4E-2594ED5C0F12}" type="pres">
      <dgm:prSet presAssocID="{DCC6CF14-C330-4987-B2A3-8CBD7B213319}" presName="Name37" presStyleLbl="parChTrans1D3" presStyleIdx="2" presStyleCnt="4"/>
      <dgm:spPr/>
    </dgm:pt>
    <dgm:pt modelId="{C5089730-99CF-4399-A695-E795F57C17F4}" type="pres">
      <dgm:prSet presAssocID="{CD494EB8-22F5-43B4-B97B-06E4A24792AC}" presName="hierRoot2" presStyleCnt="0">
        <dgm:presLayoutVars>
          <dgm:hierBranch val="init"/>
        </dgm:presLayoutVars>
      </dgm:prSet>
      <dgm:spPr/>
    </dgm:pt>
    <dgm:pt modelId="{5BD435D8-E53A-49BB-A1EB-D99B395FFCC8}" type="pres">
      <dgm:prSet presAssocID="{CD494EB8-22F5-43B4-B97B-06E4A24792AC}" presName="rootComposite" presStyleCnt="0"/>
      <dgm:spPr/>
    </dgm:pt>
    <dgm:pt modelId="{41EA9A69-51A1-4391-BC47-B8A509F3764E}" type="pres">
      <dgm:prSet presAssocID="{CD494EB8-22F5-43B4-B97B-06E4A24792AC}" presName="rootText" presStyleLbl="node3" presStyleIdx="2" presStyleCnt="4">
        <dgm:presLayoutVars>
          <dgm:chPref val="3"/>
        </dgm:presLayoutVars>
      </dgm:prSet>
      <dgm:spPr/>
    </dgm:pt>
    <dgm:pt modelId="{B40A301C-4D05-4F4A-93DB-2139493A7866}" type="pres">
      <dgm:prSet presAssocID="{CD494EB8-22F5-43B4-B97B-06E4A24792AC}" presName="rootConnector" presStyleLbl="node3" presStyleIdx="2" presStyleCnt="4"/>
      <dgm:spPr/>
    </dgm:pt>
    <dgm:pt modelId="{B55EF401-D1BD-47DD-B9D6-A7A99E06D606}" type="pres">
      <dgm:prSet presAssocID="{CD494EB8-22F5-43B4-B97B-06E4A24792AC}" presName="hierChild4" presStyleCnt="0"/>
      <dgm:spPr/>
    </dgm:pt>
    <dgm:pt modelId="{B85ACCA5-661A-4F49-96B8-A3D17C850837}" type="pres">
      <dgm:prSet presAssocID="{8F075648-80C8-4518-876C-F7ACB8DD46CE}" presName="Name37" presStyleLbl="parChTrans1D4" presStyleIdx="2" presStyleCnt="9"/>
      <dgm:spPr/>
    </dgm:pt>
    <dgm:pt modelId="{09CF34A5-C0C1-4287-BF04-0B1591CDB326}" type="pres">
      <dgm:prSet presAssocID="{59BF403C-BD3F-43E2-B509-DBCA8D5DB006}" presName="hierRoot2" presStyleCnt="0">
        <dgm:presLayoutVars>
          <dgm:hierBranch val="init"/>
        </dgm:presLayoutVars>
      </dgm:prSet>
      <dgm:spPr/>
    </dgm:pt>
    <dgm:pt modelId="{D0C142E9-FD78-42D5-9CF3-05B0EC37E95D}" type="pres">
      <dgm:prSet presAssocID="{59BF403C-BD3F-43E2-B509-DBCA8D5DB006}" presName="rootComposite" presStyleCnt="0"/>
      <dgm:spPr/>
    </dgm:pt>
    <dgm:pt modelId="{2D28ED27-6E97-4F64-AD6F-6A76CA12F979}" type="pres">
      <dgm:prSet presAssocID="{59BF403C-BD3F-43E2-B509-DBCA8D5DB006}" presName="rootText" presStyleLbl="node4" presStyleIdx="2" presStyleCnt="9">
        <dgm:presLayoutVars>
          <dgm:chPref val="3"/>
        </dgm:presLayoutVars>
      </dgm:prSet>
      <dgm:spPr/>
    </dgm:pt>
    <dgm:pt modelId="{FAF2D4B6-A166-4175-852E-771AE11AA5C9}" type="pres">
      <dgm:prSet presAssocID="{59BF403C-BD3F-43E2-B509-DBCA8D5DB006}" presName="rootConnector" presStyleLbl="node4" presStyleIdx="2" presStyleCnt="9"/>
      <dgm:spPr/>
    </dgm:pt>
    <dgm:pt modelId="{8D15D5EC-36CC-43B4-9037-B4ABD738EB8C}" type="pres">
      <dgm:prSet presAssocID="{59BF403C-BD3F-43E2-B509-DBCA8D5DB006}" presName="hierChild4" presStyleCnt="0"/>
      <dgm:spPr/>
    </dgm:pt>
    <dgm:pt modelId="{FFB1F65C-74CC-4E08-B30D-EDD4109DFA21}" type="pres">
      <dgm:prSet presAssocID="{705407AB-DE3C-488F-9B7B-DC8874D6C97F}" presName="Name37" presStyleLbl="parChTrans1D4" presStyleIdx="3" presStyleCnt="9"/>
      <dgm:spPr/>
    </dgm:pt>
    <dgm:pt modelId="{049BF482-EBAA-4594-95BC-5321F497A6FC}" type="pres">
      <dgm:prSet presAssocID="{1A988F7C-47D9-4CAC-A4BB-C9E1905442EA}" presName="hierRoot2" presStyleCnt="0">
        <dgm:presLayoutVars>
          <dgm:hierBranch val="init"/>
        </dgm:presLayoutVars>
      </dgm:prSet>
      <dgm:spPr/>
    </dgm:pt>
    <dgm:pt modelId="{2EEFBEBF-2467-4EBB-B37C-F0FD378F01D8}" type="pres">
      <dgm:prSet presAssocID="{1A988F7C-47D9-4CAC-A4BB-C9E1905442EA}" presName="rootComposite" presStyleCnt="0"/>
      <dgm:spPr/>
    </dgm:pt>
    <dgm:pt modelId="{669C3A9E-D579-4DC8-AB6A-A539066E74D6}" type="pres">
      <dgm:prSet presAssocID="{1A988F7C-47D9-4CAC-A4BB-C9E1905442EA}" presName="rootText" presStyleLbl="node4" presStyleIdx="3" presStyleCnt="9">
        <dgm:presLayoutVars>
          <dgm:chPref val="3"/>
        </dgm:presLayoutVars>
      </dgm:prSet>
      <dgm:spPr/>
    </dgm:pt>
    <dgm:pt modelId="{AF3DDA6A-7C29-4CED-A9CB-A008B02C2423}" type="pres">
      <dgm:prSet presAssocID="{1A988F7C-47D9-4CAC-A4BB-C9E1905442EA}" presName="rootConnector" presStyleLbl="node4" presStyleIdx="3" presStyleCnt="9"/>
      <dgm:spPr/>
    </dgm:pt>
    <dgm:pt modelId="{0B9E31DA-0AEF-4A17-A5C4-E3265794ED5A}" type="pres">
      <dgm:prSet presAssocID="{1A988F7C-47D9-4CAC-A4BB-C9E1905442EA}" presName="hierChild4" presStyleCnt="0"/>
      <dgm:spPr/>
    </dgm:pt>
    <dgm:pt modelId="{98C6542A-0F24-4DF6-B5D0-70AA02574231}" type="pres">
      <dgm:prSet presAssocID="{1A988F7C-47D9-4CAC-A4BB-C9E1905442EA}" presName="hierChild5" presStyleCnt="0"/>
      <dgm:spPr/>
    </dgm:pt>
    <dgm:pt modelId="{79638DDB-613A-4B5D-84D1-987C2A857150}" type="pres">
      <dgm:prSet presAssocID="{63AB9D0B-642C-4AD6-8B3B-6AA62DC070E5}" presName="Name37" presStyleLbl="parChTrans1D4" presStyleIdx="4" presStyleCnt="9"/>
      <dgm:spPr/>
    </dgm:pt>
    <dgm:pt modelId="{C3282839-F32A-40B6-86CC-1B7FECBFCAE7}" type="pres">
      <dgm:prSet presAssocID="{60F82F93-411C-4D9C-99AE-FAA561F63650}" presName="hierRoot2" presStyleCnt="0">
        <dgm:presLayoutVars>
          <dgm:hierBranch val="init"/>
        </dgm:presLayoutVars>
      </dgm:prSet>
      <dgm:spPr/>
    </dgm:pt>
    <dgm:pt modelId="{0142C378-0AB5-4C3F-8A40-1197A9C1B8A4}" type="pres">
      <dgm:prSet presAssocID="{60F82F93-411C-4D9C-99AE-FAA561F63650}" presName="rootComposite" presStyleCnt="0"/>
      <dgm:spPr/>
    </dgm:pt>
    <dgm:pt modelId="{DD69836C-EE1D-4184-B506-410B9F6F4E05}" type="pres">
      <dgm:prSet presAssocID="{60F82F93-411C-4D9C-99AE-FAA561F63650}" presName="rootText" presStyleLbl="node4" presStyleIdx="4" presStyleCnt="9">
        <dgm:presLayoutVars>
          <dgm:chPref val="3"/>
        </dgm:presLayoutVars>
      </dgm:prSet>
      <dgm:spPr/>
    </dgm:pt>
    <dgm:pt modelId="{E63CDC93-CB97-4DB2-8DF6-5EE594D945F6}" type="pres">
      <dgm:prSet presAssocID="{60F82F93-411C-4D9C-99AE-FAA561F63650}" presName="rootConnector" presStyleLbl="node4" presStyleIdx="4" presStyleCnt="9"/>
      <dgm:spPr/>
    </dgm:pt>
    <dgm:pt modelId="{24883812-37FC-42FA-8E9E-89834DA60EB6}" type="pres">
      <dgm:prSet presAssocID="{60F82F93-411C-4D9C-99AE-FAA561F63650}" presName="hierChild4" presStyleCnt="0"/>
      <dgm:spPr/>
    </dgm:pt>
    <dgm:pt modelId="{E3266AB1-FD29-42E1-B5D9-DD1A5F375B54}" type="pres">
      <dgm:prSet presAssocID="{60F82F93-411C-4D9C-99AE-FAA561F63650}" presName="hierChild5" presStyleCnt="0"/>
      <dgm:spPr/>
    </dgm:pt>
    <dgm:pt modelId="{239B08D9-2F0F-4585-B411-E031769D960A}" type="pres">
      <dgm:prSet presAssocID="{59BF403C-BD3F-43E2-B509-DBCA8D5DB006}" presName="hierChild5" presStyleCnt="0"/>
      <dgm:spPr/>
    </dgm:pt>
    <dgm:pt modelId="{A4E2CE09-46F4-45CC-8933-A87D7745F4B7}" type="pres">
      <dgm:prSet presAssocID="{D015C1DA-F594-4133-9CD7-FFE1D7A3B324}" presName="Name37" presStyleLbl="parChTrans1D4" presStyleIdx="5" presStyleCnt="9"/>
      <dgm:spPr/>
    </dgm:pt>
    <dgm:pt modelId="{A7599402-239F-444A-AA7B-97B509DB24DA}" type="pres">
      <dgm:prSet presAssocID="{C819ECD0-AF40-449F-BA54-4AAC2240C65B}" presName="hierRoot2" presStyleCnt="0">
        <dgm:presLayoutVars>
          <dgm:hierBranch val="init"/>
        </dgm:presLayoutVars>
      </dgm:prSet>
      <dgm:spPr/>
    </dgm:pt>
    <dgm:pt modelId="{6FBAA663-859A-46A6-B3C0-F15CC8A1F775}" type="pres">
      <dgm:prSet presAssocID="{C819ECD0-AF40-449F-BA54-4AAC2240C65B}" presName="rootComposite" presStyleCnt="0"/>
      <dgm:spPr/>
    </dgm:pt>
    <dgm:pt modelId="{CC280E0A-263D-4AAF-82E8-A9DB3F205BD4}" type="pres">
      <dgm:prSet presAssocID="{C819ECD0-AF40-449F-BA54-4AAC2240C65B}" presName="rootText" presStyleLbl="node4" presStyleIdx="5" presStyleCnt="9">
        <dgm:presLayoutVars>
          <dgm:chPref val="3"/>
        </dgm:presLayoutVars>
      </dgm:prSet>
      <dgm:spPr/>
    </dgm:pt>
    <dgm:pt modelId="{8008ED32-D21E-4DF5-B617-9F0CABE0D055}" type="pres">
      <dgm:prSet presAssocID="{C819ECD0-AF40-449F-BA54-4AAC2240C65B}" presName="rootConnector" presStyleLbl="node4" presStyleIdx="5" presStyleCnt="9"/>
      <dgm:spPr/>
    </dgm:pt>
    <dgm:pt modelId="{F0EF8BE7-A751-4A36-B0D0-5109CDE480B5}" type="pres">
      <dgm:prSet presAssocID="{C819ECD0-AF40-449F-BA54-4AAC2240C65B}" presName="hierChild4" presStyleCnt="0"/>
      <dgm:spPr/>
    </dgm:pt>
    <dgm:pt modelId="{DF059F02-21FD-4EFC-957F-DFBD69A8ACD8}" type="pres">
      <dgm:prSet presAssocID="{03970587-A79A-44FF-96B5-7F7DD208E616}" presName="Name37" presStyleLbl="parChTrans1D4" presStyleIdx="6" presStyleCnt="9"/>
      <dgm:spPr/>
    </dgm:pt>
    <dgm:pt modelId="{E06182EE-EAF3-4CD8-942A-2554927FB497}" type="pres">
      <dgm:prSet presAssocID="{2683F479-527F-4AEA-8529-4A48035F6A16}" presName="hierRoot2" presStyleCnt="0">
        <dgm:presLayoutVars>
          <dgm:hierBranch val="init"/>
        </dgm:presLayoutVars>
      </dgm:prSet>
      <dgm:spPr/>
    </dgm:pt>
    <dgm:pt modelId="{E2AB86CD-7CFF-4185-85A5-9B5A7449F6D6}" type="pres">
      <dgm:prSet presAssocID="{2683F479-527F-4AEA-8529-4A48035F6A16}" presName="rootComposite" presStyleCnt="0"/>
      <dgm:spPr/>
    </dgm:pt>
    <dgm:pt modelId="{F6103A39-6A11-43CE-B06C-C065E3050B20}" type="pres">
      <dgm:prSet presAssocID="{2683F479-527F-4AEA-8529-4A48035F6A16}" presName="rootText" presStyleLbl="node4" presStyleIdx="6" presStyleCnt="9">
        <dgm:presLayoutVars>
          <dgm:chPref val="3"/>
        </dgm:presLayoutVars>
      </dgm:prSet>
      <dgm:spPr/>
    </dgm:pt>
    <dgm:pt modelId="{59206FD3-5291-4F6E-8E9F-83848D9C617B}" type="pres">
      <dgm:prSet presAssocID="{2683F479-527F-4AEA-8529-4A48035F6A16}" presName="rootConnector" presStyleLbl="node4" presStyleIdx="6" presStyleCnt="9"/>
      <dgm:spPr/>
    </dgm:pt>
    <dgm:pt modelId="{50D540EF-81BB-49E6-88DA-0B46D6AB9125}" type="pres">
      <dgm:prSet presAssocID="{2683F479-527F-4AEA-8529-4A48035F6A16}" presName="hierChild4" presStyleCnt="0"/>
      <dgm:spPr/>
    </dgm:pt>
    <dgm:pt modelId="{ACCD1CB9-1458-4FBF-A3D4-E45BFEAD65CF}" type="pres">
      <dgm:prSet presAssocID="{2683F479-527F-4AEA-8529-4A48035F6A16}" presName="hierChild5" presStyleCnt="0"/>
      <dgm:spPr/>
    </dgm:pt>
    <dgm:pt modelId="{825F57D9-ACAF-4BF5-9547-09A2A6FE540E}" type="pres">
      <dgm:prSet presAssocID="{F9CD1ED5-D465-4F9B-AD16-3CB6B3BD0603}" presName="Name37" presStyleLbl="parChTrans1D4" presStyleIdx="7" presStyleCnt="9"/>
      <dgm:spPr/>
    </dgm:pt>
    <dgm:pt modelId="{C8887785-B785-49C7-8488-B090B276F7AC}" type="pres">
      <dgm:prSet presAssocID="{F1BEE36A-E1A2-4AB6-A118-92485E9B1910}" presName="hierRoot2" presStyleCnt="0">
        <dgm:presLayoutVars>
          <dgm:hierBranch val="init"/>
        </dgm:presLayoutVars>
      </dgm:prSet>
      <dgm:spPr/>
    </dgm:pt>
    <dgm:pt modelId="{C00EDA4C-6AFC-4382-9C0F-B146B92DD260}" type="pres">
      <dgm:prSet presAssocID="{F1BEE36A-E1A2-4AB6-A118-92485E9B1910}" presName="rootComposite" presStyleCnt="0"/>
      <dgm:spPr/>
    </dgm:pt>
    <dgm:pt modelId="{B81F0C41-E8BA-4577-AD0E-6F872AF85C2D}" type="pres">
      <dgm:prSet presAssocID="{F1BEE36A-E1A2-4AB6-A118-92485E9B1910}" presName="rootText" presStyleLbl="node4" presStyleIdx="7" presStyleCnt="9">
        <dgm:presLayoutVars>
          <dgm:chPref val="3"/>
        </dgm:presLayoutVars>
      </dgm:prSet>
      <dgm:spPr/>
    </dgm:pt>
    <dgm:pt modelId="{CBAB433F-EB7C-4069-BB4F-F1E86E13E03B}" type="pres">
      <dgm:prSet presAssocID="{F1BEE36A-E1A2-4AB6-A118-92485E9B1910}" presName="rootConnector" presStyleLbl="node4" presStyleIdx="7" presStyleCnt="9"/>
      <dgm:spPr/>
    </dgm:pt>
    <dgm:pt modelId="{04DA3CE3-3BE2-4994-84D7-C6612F1DD858}" type="pres">
      <dgm:prSet presAssocID="{F1BEE36A-E1A2-4AB6-A118-92485E9B1910}" presName="hierChild4" presStyleCnt="0"/>
      <dgm:spPr/>
    </dgm:pt>
    <dgm:pt modelId="{86F84278-EEBC-406F-8143-526514E35326}" type="pres">
      <dgm:prSet presAssocID="{F1BEE36A-E1A2-4AB6-A118-92485E9B1910}" presName="hierChild5" presStyleCnt="0"/>
      <dgm:spPr/>
    </dgm:pt>
    <dgm:pt modelId="{D74E9C86-6BD7-489C-820F-1554D4E16750}" type="pres">
      <dgm:prSet presAssocID="{C819ECD0-AF40-449F-BA54-4AAC2240C65B}" presName="hierChild5" presStyleCnt="0"/>
      <dgm:spPr/>
    </dgm:pt>
    <dgm:pt modelId="{FCED87B5-E32D-4546-B98E-4A552845844C}" type="pres">
      <dgm:prSet presAssocID="{CD494EB8-22F5-43B4-B97B-06E4A24792AC}" presName="hierChild5" presStyleCnt="0"/>
      <dgm:spPr/>
    </dgm:pt>
    <dgm:pt modelId="{153ED093-2701-412A-B4AC-B30D5847481B}" type="pres">
      <dgm:prSet presAssocID="{835D0648-36E0-4EB5-A6C7-B426BEB1D961}" presName="Name37" presStyleLbl="parChTrans1D3" presStyleIdx="3" presStyleCnt="4"/>
      <dgm:spPr/>
    </dgm:pt>
    <dgm:pt modelId="{DE2BDD4F-255D-4C23-8D86-B8AAD5ED7CAE}" type="pres">
      <dgm:prSet presAssocID="{402FC0EC-2929-4639-94A0-E5EEA51BB997}" presName="hierRoot2" presStyleCnt="0">
        <dgm:presLayoutVars>
          <dgm:hierBranch val="init"/>
        </dgm:presLayoutVars>
      </dgm:prSet>
      <dgm:spPr/>
    </dgm:pt>
    <dgm:pt modelId="{23436E12-6D01-4AE2-A57A-25D82379CC28}" type="pres">
      <dgm:prSet presAssocID="{402FC0EC-2929-4639-94A0-E5EEA51BB997}" presName="rootComposite" presStyleCnt="0"/>
      <dgm:spPr/>
    </dgm:pt>
    <dgm:pt modelId="{B9F2C107-1A2E-49FC-940F-396E0685C17F}" type="pres">
      <dgm:prSet presAssocID="{402FC0EC-2929-4639-94A0-E5EEA51BB997}" presName="rootText" presStyleLbl="node3" presStyleIdx="3" presStyleCnt="4">
        <dgm:presLayoutVars>
          <dgm:chPref val="3"/>
        </dgm:presLayoutVars>
      </dgm:prSet>
      <dgm:spPr/>
    </dgm:pt>
    <dgm:pt modelId="{CEC66F53-191E-4BCF-9F70-A6902DA5CA8D}" type="pres">
      <dgm:prSet presAssocID="{402FC0EC-2929-4639-94A0-E5EEA51BB997}" presName="rootConnector" presStyleLbl="node3" presStyleIdx="3" presStyleCnt="4"/>
      <dgm:spPr/>
    </dgm:pt>
    <dgm:pt modelId="{C8139B1A-43EF-4E8D-9D89-77D53B325A74}" type="pres">
      <dgm:prSet presAssocID="{402FC0EC-2929-4639-94A0-E5EEA51BB997}" presName="hierChild4" presStyleCnt="0"/>
      <dgm:spPr/>
    </dgm:pt>
    <dgm:pt modelId="{93E4C78E-9EF3-458B-92DB-A74DE89E0F92}" type="pres">
      <dgm:prSet presAssocID="{FC1B2EB8-92E9-4D25-A027-8EDC2A4E5739}" presName="Name37" presStyleLbl="parChTrans1D4" presStyleIdx="8" presStyleCnt="9"/>
      <dgm:spPr/>
    </dgm:pt>
    <dgm:pt modelId="{E4789C96-B379-43FB-8972-9EDA2DB1F310}" type="pres">
      <dgm:prSet presAssocID="{4DA0582B-0C2A-4E58-B370-EAFEC5CD7DBB}" presName="hierRoot2" presStyleCnt="0">
        <dgm:presLayoutVars>
          <dgm:hierBranch val="init"/>
        </dgm:presLayoutVars>
      </dgm:prSet>
      <dgm:spPr/>
    </dgm:pt>
    <dgm:pt modelId="{420B5CF2-3AD5-4CAF-A10C-F23FA06A1B27}" type="pres">
      <dgm:prSet presAssocID="{4DA0582B-0C2A-4E58-B370-EAFEC5CD7DBB}" presName="rootComposite" presStyleCnt="0"/>
      <dgm:spPr/>
    </dgm:pt>
    <dgm:pt modelId="{F0A8C908-3BAB-4556-B298-4307A18D94CD}" type="pres">
      <dgm:prSet presAssocID="{4DA0582B-0C2A-4E58-B370-EAFEC5CD7DBB}" presName="rootText" presStyleLbl="node4" presStyleIdx="8" presStyleCnt="9">
        <dgm:presLayoutVars>
          <dgm:chPref val="3"/>
        </dgm:presLayoutVars>
      </dgm:prSet>
      <dgm:spPr/>
    </dgm:pt>
    <dgm:pt modelId="{8051B385-2F4D-4215-87F5-D0EEAC7ACFDC}" type="pres">
      <dgm:prSet presAssocID="{4DA0582B-0C2A-4E58-B370-EAFEC5CD7DBB}" presName="rootConnector" presStyleLbl="node4" presStyleIdx="8" presStyleCnt="9"/>
      <dgm:spPr/>
    </dgm:pt>
    <dgm:pt modelId="{385DC5B3-ABFC-4816-A7E6-33F3BFA1ACD8}" type="pres">
      <dgm:prSet presAssocID="{4DA0582B-0C2A-4E58-B370-EAFEC5CD7DBB}" presName="hierChild4" presStyleCnt="0"/>
      <dgm:spPr/>
    </dgm:pt>
    <dgm:pt modelId="{0740AA62-7B9F-49BB-85A5-1EC4C649158F}" type="pres">
      <dgm:prSet presAssocID="{4DA0582B-0C2A-4E58-B370-EAFEC5CD7DBB}" presName="hierChild5" presStyleCnt="0"/>
      <dgm:spPr/>
    </dgm:pt>
    <dgm:pt modelId="{B86169AB-C3D1-4D7D-AF92-0B89ECA97555}" type="pres">
      <dgm:prSet presAssocID="{402FC0EC-2929-4639-94A0-E5EEA51BB997}" presName="hierChild5" presStyleCnt="0"/>
      <dgm:spPr/>
    </dgm:pt>
    <dgm:pt modelId="{CF2FC1E6-197F-4A7C-B842-3EA568EF9ACD}" type="pres">
      <dgm:prSet presAssocID="{1DA4A541-7C0C-41E9-9618-5137A0BFBB6B}" presName="hierChild5" presStyleCnt="0"/>
      <dgm:spPr/>
    </dgm:pt>
    <dgm:pt modelId="{7B295BDE-F05B-448E-9913-3522F481FAB3}" type="pres">
      <dgm:prSet presAssocID="{9055E4FB-A2D9-43E0-855F-476C7E444D8A}" presName="hierChild3" presStyleCnt="0"/>
      <dgm:spPr/>
    </dgm:pt>
  </dgm:ptLst>
  <dgm:cxnLst>
    <dgm:cxn modelId="{EBC60C03-7936-48BE-BC77-D8739C6DCAE7}" type="presOf" srcId="{ECF88739-FD97-4BDC-9833-8D8F472CD5C8}" destId="{A4FAF545-111F-40C2-8E92-C9B7F16B4623}" srcOrd="0" destOrd="0" presId="urn:microsoft.com/office/officeart/2005/8/layout/orgChart1"/>
    <dgm:cxn modelId="{BAFA4B04-2524-4EC2-B3B5-1EB5EFC4A413}" srcId="{1DA4A541-7C0C-41E9-9618-5137A0BFBB6B}" destId="{402FC0EC-2929-4639-94A0-E5EEA51BB997}" srcOrd="1" destOrd="0" parTransId="{835D0648-36E0-4EB5-A6C7-B426BEB1D961}" sibTransId="{46174F45-C69E-48FD-AAFD-E8EBBADEC156}"/>
    <dgm:cxn modelId="{9FD27307-C01B-4DC6-B9E9-65EB8E5A52F3}" type="presOf" srcId="{835D0648-36E0-4EB5-A6C7-B426BEB1D961}" destId="{153ED093-2701-412A-B4AC-B30D5847481B}" srcOrd="0" destOrd="0" presId="urn:microsoft.com/office/officeart/2005/8/layout/orgChart1"/>
    <dgm:cxn modelId="{8745C80A-B03F-4FE0-AB9F-525B0563F193}" srcId="{CD494EB8-22F5-43B4-B97B-06E4A24792AC}" destId="{59BF403C-BD3F-43E2-B509-DBCA8D5DB006}" srcOrd="0" destOrd="0" parTransId="{8F075648-80C8-4518-876C-F7ACB8DD46CE}" sibTransId="{07C65866-49EC-41B3-A1EA-750C4476CB96}"/>
    <dgm:cxn modelId="{A744F80F-8828-436A-B439-9FB51FF9E3EC}" srcId="{2CDCDD79-9B6F-4934-9EF1-04AEE90FA1C1}" destId="{ECF88739-FD97-4BDC-9833-8D8F472CD5C8}" srcOrd="1" destOrd="0" parTransId="{401241C3-5820-4413-AEFB-464015A3E924}" sibTransId="{C1753E1E-33EF-40BD-BF41-3ED421373439}"/>
    <dgm:cxn modelId="{B4355D12-A07F-424E-B818-6C96DDB8ABBB}" type="presOf" srcId="{9055E4FB-A2D9-43E0-855F-476C7E444D8A}" destId="{BC501C2E-5274-4A60-AE06-F68AE39260D2}" srcOrd="0" destOrd="0" presId="urn:microsoft.com/office/officeart/2005/8/layout/orgChart1"/>
    <dgm:cxn modelId="{EDF0CB14-007E-45BB-8445-C92455079A93}" srcId="{F872A454-9FA7-4ABF-8994-28CE8CA0E041}" destId="{0458CA8F-73FE-4BD9-85FB-C076BCB4D586}" srcOrd="0" destOrd="0" parTransId="{EA8D33C2-80D8-4304-B861-139FFF362C04}" sibTransId="{E03B7021-F4B6-4739-B152-FC7D1AC29A61}"/>
    <dgm:cxn modelId="{480E1B15-2D11-4219-9BAB-D6531F654CD7}" type="presOf" srcId="{2CDCDD79-9B6F-4934-9EF1-04AEE90FA1C1}" destId="{267A9EFB-7EA2-433E-8241-BD710054FEDC}" srcOrd="1" destOrd="0" presId="urn:microsoft.com/office/officeart/2005/8/layout/orgChart1"/>
    <dgm:cxn modelId="{7E1C9F17-9503-4751-AC96-7DBEB5735CB2}" type="presOf" srcId="{4DA0582B-0C2A-4E58-B370-EAFEC5CD7DBB}" destId="{8051B385-2F4D-4215-87F5-D0EEAC7ACFDC}" srcOrd="1" destOrd="0" presId="urn:microsoft.com/office/officeart/2005/8/layout/orgChart1"/>
    <dgm:cxn modelId="{4B280818-263F-4DD5-8EC2-6DD0DA837ACB}" type="presOf" srcId="{C819ECD0-AF40-449F-BA54-4AAC2240C65B}" destId="{CC280E0A-263D-4AAF-82E8-A9DB3F205BD4}" srcOrd="0" destOrd="0" presId="urn:microsoft.com/office/officeart/2005/8/layout/orgChart1"/>
    <dgm:cxn modelId="{33B4551E-FB05-419F-8AEC-431C2747A097}" srcId="{C819ECD0-AF40-449F-BA54-4AAC2240C65B}" destId="{2683F479-527F-4AEA-8529-4A48035F6A16}" srcOrd="0" destOrd="0" parTransId="{03970587-A79A-44FF-96B5-7F7DD208E616}" sibTransId="{614423D5-C267-450D-9522-AEB3907FAFC3}"/>
    <dgm:cxn modelId="{7B07BA26-DD40-45BB-A857-093422997E77}" type="presOf" srcId="{1DA4A541-7C0C-41E9-9618-5137A0BFBB6B}" destId="{C7955A3D-27E3-4CF3-A05A-5C7173E4F153}" srcOrd="1" destOrd="0" presId="urn:microsoft.com/office/officeart/2005/8/layout/orgChart1"/>
    <dgm:cxn modelId="{ABA92027-E2CC-4AA4-8D2E-D4116E2CD9E2}" type="presOf" srcId="{402FC0EC-2929-4639-94A0-E5EEA51BB997}" destId="{B9F2C107-1A2E-49FC-940F-396E0685C17F}" srcOrd="0" destOrd="0" presId="urn:microsoft.com/office/officeart/2005/8/layout/orgChart1"/>
    <dgm:cxn modelId="{DC34402D-3873-489C-9D74-C0CF333090DF}" srcId="{402FC0EC-2929-4639-94A0-E5EEA51BB997}" destId="{4DA0582B-0C2A-4E58-B370-EAFEC5CD7DBB}" srcOrd="0" destOrd="0" parTransId="{FC1B2EB8-92E9-4D25-A027-8EDC2A4E5739}" sibTransId="{F79F36C1-8ECB-4557-9CC5-8D9069C731F0}"/>
    <dgm:cxn modelId="{E504A735-4792-4FA3-848C-732BFCFDB1C7}" type="presOf" srcId="{2683F479-527F-4AEA-8529-4A48035F6A16}" destId="{59206FD3-5291-4F6E-8E9F-83848D9C617B}" srcOrd="1" destOrd="0" presId="urn:microsoft.com/office/officeart/2005/8/layout/orgChart1"/>
    <dgm:cxn modelId="{62BF6E36-9164-4852-9359-C9FBBAE037BE}" type="presOf" srcId="{F872A454-9FA7-4ABF-8994-28CE8CA0E041}" destId="{9264E07B-DC73-4DB5-85C7-7B262D26F42A}" srcOrd="1" destOrd="0" presId="urn:microsoft.com/office/officeart/2005/8/layout/orgChart1"/>
    <dgm:cxn modelId="{46000F39-E07E-4DFA-9DAD-D8EC4D62BBE7}" type="presOf" srcId="{CD494EB8-22F5-43B4-B97B-06E4A24792AC}" destId="{41EA9A69-51A1-4391-BC47-B8A509F3764E}" srcOrd="0" destOrd="0" presId="urn:microsoft.com/office/officeart/2005/8/layout/orgChart1"/>
    <dgm:cxn modelId="{ABB4F05E-1BAD-472D-BC8B-6D04C98605CB}" type="presOf" srcId="{2683F479-527F-4AEA-8529-4A48035F6A16}" destId="{F6103A39-6A11-43CE-B06C-C065E3050B20}" srcOrd="0" destOrd="0" presId="urn:microsoft.com/office/officeart/2005/8/layout/orgChart1"/>
    <dgm:cxn modelId="{85D6BD63-2A57-456E-A239-B632CA346B55}" type="presOf" srcId="{63AB9D0B-642C-4AD6-8B3B-6AA62DC070E5}" destId="{79638DDB-613A-4B5D-84D1-987C2A857150}" srcOrd="0" destOrd="0" presId="urn:microsoft.com/office/officeart/2005/8/layout/orgChart1"/>
    <dgm:cxn modelId="{55A3CF63-E62E-4F3B-9138-B0A42308EE02}" type="presOf" srcId="{FC1B2EB8-92E9-4D25-A027-8EDC2A4E5739}" destId="{93E4C78E-9EF3-458B-92DB-A74DE89E0F92}" srcOrd="0" destOrd="0" presId="urn:microsoft.com/office/officeart/2005/8/layout/orgChart1"/>
    <dgm:cxn modelId="{B8681C69-573C-4921-976E-1F5E587DA696}" type="presOf" srcId="{60F82F93-411C-4D9C-99AE-FAA561F63650}" destId="{DD69836C-EE1D-4184-B506-410B9F6F4E05}" srcOrd="0" destOrd="0" presId="urn:microsoft.com/office/officeart/2005/8/layout/orgChart1"/>
    <dgm:cxn modelId="{8627BE4A-DD89-4F45-A05E-2037D67BC3F9}" type="presOf" srcId="{DCC6CF14-C330-4987-B2A3-8CBD7B213319}" destId="{68861F1B-3950-430A-9C4E-2594ED5C0F12}" srcOrd="0" destOrd="0" presId="urn:microsoft.com/office/officeart/2005/8/layout/orgChart1"/>
    <dgm:cxn modelId="{0E50506B-D192-4DB1-AC69-4DB8E606BE27}" type="presOf" srcId="{59BF403C-BD3F-43E2-B509-DBCA8D5DB006}" destId="{2D28ED27-6E97-4F64-AD6F-6A76CA12F979}" srcOrd="0" destOrd="0" presId="urn:microsoft.com/office/officeart/2005/8/layout/orgChart1"/>
    <dgm:cxn modelId="{318E7E6C-2488-431E-B057-A584DF98C8B2}" type="presOf" srcId="{1DA4A541-7C0C-41E9-9618-5137A0BFBB6B}" destId="{DC8DE45B-633C-4B8B-A0CA-CF53B5B64241}" srcOrd="0" destOrd="0" presId="urn:microsoft.com/office/officeart/2005/8/layout/orgChart1"/>
    <dgm:cxn modelId="{9945FF6E-D740-45F7-B27B-CE6D015602CB}" type="presOf" srcId="{0458CA8F-73FE-4BD9-85FB-C076BCB4D586}" destId="{460394B8-3807-4074-A51D-65CD3EB8BFDB}" srcOrd="1" destOrd="0" presId="urn:microsoft.com/office/officeart/2005/8/layout/orgChart1"/>
    <dgm:cxn modelId="{22C22B54-6C69-4C8E-BD1F-61D51C5DCCC6}" type="presOf" srcId="{1546840A-5FDB-4EE2-8D23-BDED3BD8A1CA}" destId="{BF02EC71-29DC-43BC-B027-98D1DD9B128B}" srcOrd="0" destOrd="0" presId="urn:microsoft.com/office/officeart/2005/8/layout/orgChart1"/>
    <dgm:cxn modelId="{399ED555-8195-4326-ABF0-691EE7776E87}" type="presOf" srcId="{401241C3-5820-4413-AEFB-464015A3E924}" destId="{2676731F-B8EC-447D-883F-9AE3D06AC77B}" srcOrd="0" destOrd="0" presId="urn:microsoft.com/office/officeart/2005/8/layout/orgChart1"/>
    <dgm:cxn modelId="{F0E98B76-F074-4054-BC8D-2C23516CB326}" type="presOf" srcId="{C819ECD0-AF40-449F-BA54-4AAC2240C65B}" destId="{8008ED32-D21E-4DF5-B617-9F0CABE0D055}" srcOrd="1" destOrd="0" presId="urn:microsoft.com/office/officeart/2005/8/layout/orgChart1"/>
    <dgm:cxn modelId="{28681157-AB4A-4848-8102-0ED6EAA3C663}" srcId="{676CAB80-F5AD-4E84-88E1-51A40A29D626}" destId="{9055E4FB-A2D9-43E0-855F-476C7E444D8A}" srcOrd="0" destOrd="0" parTransId="{B0588B69-2D1B-40E1-AD16-FE141390DCC1}" sibTransId="{5CF25C41-F41D-440E-8057-80E5CFF9EAE2}"/>
    <dgm:cxn modelId="{E7BC6A59-721D-40D3-AE36-9DF546FD1F09}" type="presOf" srcId="{59BF403C-BD3F-43E2-B509-DBCA8D5DB006}" destId="{FAF2D4B6-A166-4175-852E-771AE11AA5C9}" srcOrd="1" destOrd="0" presId="urn:microsoft.com/office/officeart/2005/8/layout/orgChart1"/>
    <dgm:cxn modelId="{EA111685-41DD-405D-BF10-932076840A8C}" srcId="{9055E4FB-A2D9-43E0-855F-476C7E444D8A}" destId="{2CDCDD79-9B6F-4934-9EF1-04AEE90FA1C1}" srcOrd="0" destOrd="0" parTransId="{BA827B7A-62E6-4B1A-9B37-E3AF65643492}" sibTransId="{5F4A5E68-73EA-45D1-B439-3E33BE2F71A1}"/>
    <dgm:cxn modelId="{D4B8E08C-46BC-4B17-91C7-D7E3AC60BD4B}" type="presOf" srcId="{9055E4FB-A2D9-43E0-855F-476C7E444D8A}" destId="{BF7A7D12-09A7-4FD6-A80D-7665C8A7E1B5}" srcOrd="1" destOrd="0" presId="urn:microsoft.com/office/officeart/2005/8/layout/orgChart1"/>
    <dgm:cxn modelId="{FEE2FA92-3276-42FC-9354-5D4E25B57620}" type="presOf" srcId="{676CAB80-F5AD-4E84-88E1-51A40A29D626}" destId="{E0B9CC06-C6AA-48AC-B431-0FC8858978C7}" srcOrd="0" destOrd="0" presId="urn:microsoft.com/office/officeart/2005/8/layout/orgChart1"/>
    <dgm:cxn modelId="{82717093-9B42-40D6-B8F8-96B74D374339}" type="presOf" srcId="{D015C1DA-F594-4133-9CD7-FFE1D7A3B324}" destId="{A4E2CE09-46F4-45CC-8933-A87D7745F4B7}" srcOrd="0" destOrd="0" presId="urn:microsoft.com/office/officeart/2005/8/layout/orgChart1"/>
    <dgm:cxn modelId="{5867EF95-ABCB-48BB-A6CC-DB3F3891D17D}" type="presOf" srcId="{ECF88739-FD97-4BDC-9833-8D8F472CD5C8}" destId="{E8C5DADE-9EA0-4E0F-B6FB-C3069FD80994}" srcOrd="1" destOrd="0" presId="urn:microsoft.com/office/officeart/2005/8/layout/orgChart1"/>
    <dgm:cxn modelId="{CCC6F595-61F2-4FB7-BAE5-47A3E396D203}" type="presOf" srcId="{30EB27AA-3611-419F-8D8F-4120C6BABA3F}" destId="{2D68F0BF-2A11-48CA-B9F0-28071B7630D7}" srcOrd="0" destOrd="0" presId="urn:microsoft.com/office/officeart/2005/8/layout/orgChart1"/>
    <dgm:cxn modelId="{0C553997-3467-4D31-9CC9-EC33CD6150DE}" type="presOf" srcId="{F1BEE36A-E1A2-4AB6-A118-92485E9B1910}" destId="{CBAB433F-EB7C-4069-BB4F-F1E86E13E03B}" srcOrd="1" destOrd="0" presId="urn:microsoft.com/office/officeart/2005/8/layout/orgChart1"/>
    <dgm:cxn modelId="{D0BB7599-D7AD-48F0-9A9B-DDC917B93409}" type="presOf" srcId="{CD494EB8-22F5-43B4-B97B-06E4A24792AC}" destId="{B40A301C-4D05-4F4A-93DB-2139493A7866}" srcOrd="1" destOrd="0" presId="urn:microsoft.com/office/officeart/2005/8/layout/orgChart1"/>
    <dgm:cxn modelId="{0CE2D499-82B2-4270-8D2D-D8D70C3AEB80}" type="presOf" srcId="{2CDCDD79-9B6F-4934-9EF1-04AEE90FA1C1}" destId="{A8242123-B8B9-403E-A821-1BE1DA5348FF}" srcOrd="0" destOrd="0" presId="urn:microsoft.com/office/officeart/2005/8/layout/orgChart1"/>
    <dgm:cxn modelId="{4DD75F9C-39D7-4C4C-BF61-6A15D6B76B36}" type="presOf" srcId="{402FC0EC-2929-4639-94A0-E5EEA51BB997}" destId="{CEC66F53-191E-4BCF-9F70-A6902DA5CA8D}" srcOrd="1" destOrd="0" presId="urn:microsoft.com/office/officeart/2005/8/layout/orgChart1"/>
    <dgm:cxn modelId="{0E6C22A7-872B-4899-B16D-3FA8493D9F72}" type="presOf" srcId="{F1BEE36A-E1A2-4AB6-A118-92485E9B1910}" destId="{B81F0C41-E8BA-4577-AD0E-6F872AF85C2D}" srcOrd="0" destOrd="0" presId="urn:microsoft.com/office/officeart/2005/8/layout/orgChart1"/>
    <dgm:cxn modelId="{EDDAADAF-2CD8-41B6-9546-DACD85FC4E79}" type="presOf" srcId="{5EF31553-0040-460E-BF15-4D5C8FDB40F6}" destId="{3A47829F-82D8-4770-90A9-B80A0A15F7A8}" srcOrd="0" destOrd="0" presId="urn:microsoft.com/office/officeart/2005/8/layout/orgChart1"/>
    <dgm:cxn modelId="{D24B42B6-4DD3-4412-9DA1-D7AD65E85E60}" srcId="{1DA4A541-7C0C-41E9-9618-5137A0BFBB6B}" destId="{CD494EB8-22F5-43B4-B97B-06E4A24792AC}" srcOrd="0" destOrd="0" parTransId="{DCC6CF14-C330-4987-B2A3-8CBD7B213319}" sibTransId="{17D02FC3-7803-44A8-8CFA-8662B1B135D8}"/>
    <dgm:cxn modelId="{038809BE-876C-48CC-9C79-E40CF7008422}" type="presOf" srcId="{4DA0582B-0C2A-4E58-B370-EAFEC5CD7DBB}" destId="{F0A8C908-3BAB-4556-B298-4307A18D94CD}" srcOrd="0" destOrd="0" presId="urn:microsoft.com/office/officeart/2005/8/layout/orgChart1"/>
    <dgm:cxn modelId="{AB834FC5-32C7-417B-9C2B-2A789BA4848D}" type="presOf" srcId="{1A988F7C-47D9-4CAC-A4BB-C9E1905442EA}" destId="{669C3A9E-D579-4DC8-AB6A-A539066E74D6}" srcOrd="0" destOrd="0" presId="urn:microsoft.com/office/officeart/2005/8/layout/orgChart1"/>
    <dgm:cxn modelId="{720F85CB-EB83-4090-A0B1-17E9DC2EEF32}" srcId="{C819ECD0-AF40-449F-BA54-4AAC2240C65B}" destId="{F1BEE36A-E1A2-4AB6-A118-92485E9B1910}" srcOrd="1" destOrd="0" parTransId="{F9CD1ED5-D465-4F9B-AD16-3CB6B3BD0603}" sibTransId="{1A035F3C-5DA0-414F-97D0-173B9AF299FC}"/>
    <dgm:cxn modelId="{D9B3D2CE-9779-4B32-87F1-1F5C9F807DF5}" type="presOf" srcId="{1546840A-5FDB-4EE2-8D23-BDED3BD8A1CA}" destId="{66874C54-B30A-41E3-B0C9-948965F657D8}" srcOrd="1" destOrd="0" presId="urn:microsoft.com/office/officeart/2005/8/layout/orgChart1"/>
    <dgm:cxn modelId="{DC4007D1-6B92-4D0B-938F-97F95143CE50}" type="presOf" srcId="{8F075648-80C8-4518-876C-F7ACB8DD46CE}" destId="{B85ACCA5-661A-4F49-96B8-A3D17C850837}" srcOrd="0" destOrd="0" presId="urn:microsoft.com/office/officeart/2005/8/layout/orgChart1"/>
    <dgm:cxn modelId="{10A735D2-B3AB-4D10-A5BF-A407ED510651}" srcId="{F872A454-9FA7-4ABF-8994-28CE8CA0E041}" destId="{1546840A-5FDB-4EE2-8D23-BDED3BD8A1CA}" srcOrd="1" destOrd="0" parTransId="{C37B74F6-B3DB-4C4B-8B41-95928FEB02EE}" sibTransId="{5F054BD2-09D3-4111-8595-662B2E1A767F}"/>
    <dgm:cxn modelId="{58A220D6-5136-476E-A4AF-12A891265F4B}" type="presOf" srcId="{0458CA8F-73FE-4BD9-85FB-C076BCB4D586}" destId="{185B90E4-D7D0-4919-AC86-2ADB456A1611}" srcOrd="0" destOrd="0" presId="urn:microsoft.com/office/officeart/2005/8/layout/orgChart1"/>
    <dgm:cxn modelId="{00B6ACDA-D718-4727-BA5A-F2D05DEA3126}" srcId="{59BF403C-BD3F-43E2-B509-DBCA8D5DB006}" destId="{60F82F93-411C-4D9C-99AE-FAA561F63650}" srcOrd="1" destOrd="0" parTransId="{63AB9D0B-642C-4AD6-8B3B-6AA62DC070E5}" sibTransId="{635CF807-E5C0-4752-A4CC-2DFF8DAA13E9}"/>
    <dgm:cxn modelId="{569BA5DE-141E-4996-8FD0-D097FAFFFBB4}" type="presOf" srcId="{EA8D33C2-80D8-4304-B861-139FFF362C04}" destId="{0B8C22CC-4C27-4D67-910B-7801F6CD4526}" srcOrd="0" destOrd="0" presId="urn:microsoft.com/office/officeart/2005/8/layout/orgChart1"/>
    <dgm:cxn modelId="{62BC99E3-73D9-40CD-8145-A3737938C13A}" srcId="{2CDCDD79-9B6F-4934-9EF1-04AEE90FA1C1}" destId="{F872A454-9FA7-4ABF-8994-28CE8CA0E041}" srcOrd="0" destOrd="0" parTransId="{5EF31553-0040-460E-BF15-4D5C8FDB40F6}" sibTransId="{7FB9239B-9B8D-4BF6-9070-BFE0E1E57565}"/>
    <dgm:cxn modelId="{51618FE7-FFF9-4032-A244-D58CB278B7D7}" srcId="{59BF403C-BD3F-43E2-B509-DBCA8D5DB006}" destId="{1A988F7C-47D9-4CAC-A4BB-C9E1905442EA}" srcOrd="0" destOrd="0" parTransId="{705407AB-DE3C-488F-9B7B-DC8874D6C97F}" sibTransId="{704127F6-D93C-409D-BCCF-75F358514BF6}"/>
    <dgm:cxn modelId="{9A2C8FED-8D84-46C5-B867-39762D04D1B2}" srcId="{9055E4FB-A2D9-43E0-855F-476C7E444D8A}" destId="{1DA4A541-7C0C-41E9-9618-5137A0BFBB6B}" srcOrd="1" destOrd="0" parTransId="{30EB27AA-3611-419F-8D8F-4120C6BABA3F}" sibTransId="{1065C6EB-10D0-4E44-84AA-B8EC1121D723}"/>
    <dgm:cxn modelId="{E13E65EE-874D-47CD-8402-8BD654E668CC}" type="presOf" srcId="{F872A454-9FA7-4ABF-8994-28CE8CA0E041}" destId="{1BF68A85-9DBD-4F07-B773-493EC136BD51}" srcOrd="0" destOrd="0" presId="urn:microsoft.com/office/officeart/2005/8/layout/orgChart1"/>
    <dgm:cxn modelId="{3DBFE8F0-689A-4493-9175-ED55FB6EC296}" type="presOf" srcId="{F9CD1ED5-D465-4F9B-AD16-3CB6B3BD0603}" destId="{825F57D9-ACAF-4BF5-9547-09A2A6FE540E}" srcOrd="0" destOrd="0" presId="urn:microsoft.com/office/officeart/2005/8/layout/orgChart1"/>
    <dgm:cxn modelId="{255D69F1-D379-4A61-B428-07A716631365}" type="presOf" srcId="{BA827B7A-62E6-4B1A-9B37-E3AF65643492}" destId="{4B08F2F4-705A-41D6-AB67-8E9832438338}" srcOrd="0" destOrd="0" presId="urn:microsoft.com/office/officeart/2005/8/layout/orgChart1"/>
    <dgm:cxn modelId="{42D09AF4-89F5-4377-9E6A-03DC87EA9B88}" type="presOf" srcId="{60F82F93-411C-4D9C-99AE-FAA561F63650}" destId="{E63CDC93-CB97-4DB2-8DF6-5EE594D945F6}" srcOrd="1" destOrd="0" presId="urn:microsoft.com/office/officeart/2005/8/layout/orgChart1"/>
    <dgm:cxn modelId="{8210C2F5-E3D3-42C7-8CB5-AD7D18DC143A}" type="presOf" srcId="{03970587-A79A-44FF-96B5-7F7DD208E616}" destId="{DF059F02-21FD-4EFC-957F-DFBD69A8ACD8}" srcOrd="0" destOrd="0" presId="urn:microsoft.com/office/officeart/2005/8/layout/orgChart1"/>
    <dgm:cxn modelId="{5B468AF8-6882-460E-A616-4DF4DBB4026A}" srcId="{CD494EB8-22F5-43B4-B97B-06E4A24792AC}" destId="{C819ECD0-AF40-449F-BA54-4AAC2240C65B}" srcOrd="1" destOrd="0" parTransId="{D015C1DA-F594-4133-9CD7-FFE1D7A3B324}" sibTransId="{EA422A08-82A7-4897-8896-4E9D7C54854B}"/>
    <dgm:cxn modelId="{EBD9FAF9-787F-4265-B36F-19F1B232D220}" type="presOf" srcId="{705407AB-DE3C-488F-9B7B-DC8874D6C97F}" destId="{FFB1F65C-74CC-4E08-B30D-EDD4109DFA21}" srcOrd="0" destOrd="0" presId="urn:microsoft.com/office/officeart/2005/8/layout/orgChart1"/>
    <dgm:cxn modelId="{63626FFB-0312-411B-A725-586AE6E32D9F}" type="presOf" srcId="{C37B74F6-B3DB-4C4B-8B41-95928FEB02EE}" destId="{F1AFE3AD-5869-41FC-8F00-15A3BE3A0567}" srcOrd="0" destOrd="0" presId="urn:microsoft.com/office/officeart/2005/8/layout/orgChart1"/>
    <dgm:cxn modelId="{168037FF-7E72-4586-8D46-659678071AC0}" type="presOf" srcId="{1A988F7C-47D9-4CAC-A4BB-C9E1905442EA}" destId="{AF3DDA6A-7C29-4CED-A9CB-A008B02C2423}" srcOrd="1" destOrd="0" presId="urn:microsoft.com/office/officeart/2005/8/layout/orgChart1"/>
    <dgm:cxn modelId="{168880D9-AB96-4E9E-9917-9CABB4AAB622}" type="presParOf" srcId="{E0B9CC06-C6AA-48AC-B431-0FC8858978C7}" destId="{6FC85608-0499-4EBC-9862-00DB86117833}" srcOrd="0" destOrd="0" presId="urn:microsoft.com/office/officeart/2005/8/layout/orgChart1"/>
    <dgm:cxn modelId="{A3F62B13-A7B8-4C1C-96D1-B024AD58D81C}" type="presParOf" srcId="{6FC85608-0499-4EBC-9862-00DB86117833}" destId="{7FBC113B-AAD2-41B7-A658-624C48BDB8DB}" srcOrd="0" destOrd="0" presId="urn:microsoft.com/office/officeart/2005/8/layout/orgChart1"/>
    <dgm:cxn modelId="{954D5BA2-2667-47F5-8206-CA231F79B3D6}" type="presParOf" srcId="{7FBC113B-AAD2-41B7-A658-624C48BDB8DB}" destId="{BC501C2E-5274-4A60-AE06-F68AE39260D2}" srcOrd="0" destOrd="0" presId="urn:microsoft.com/office/officeart/2005/8/layout/orgChart1"/>
    <dgm:cxn modelId="{B3FC49A4-3C8D-4554-9D5A-3D230CEAB636}" type="presParOf" srcId="{7FBC113B-AAD2-41B7-A658-624C48BDB8DB}" destId="{BF7A7D12-09A7-4FD6-A80D-7665C8A7E1B5}" srcOrd="1" destOrd="0" presId="urn:microsoft.com/office/officeart/2005/8/layout/orgChart1"/>
    <dgm:cxn modelId="{9F4856F9-7BE5-4BAA-B445-E8DD7DC8E427}" type="presParOf" srcId="{6FC85608-0499-4EBC-9862-00DB86117833}" destId="{E39EE9A6-5275-4A76-9F8A-22917FF85720}" srcOrd="1" destOrd="0" presId="urn:microsoft.com/office/officeart/2005/8/layout/orgChart1"/>
    <dgm:cxn modelId="{E42330C5-D07E-4780-9F6E-E0E5D0AE164B}" type="presParOf" srcId="{E39EE9A6-5275-4A76-9F8A-22917FF85720}" destId="{4B08F2F4-705A-41D6-AB67-8E9832438338}" srcOrd="0" destOrd="0" presId="urn:microsoft.com/office/officeart/2005/8/layout/orgChart1"/>
    <dgm:cxn modelId="{E83D8C67-E7B1-4588-A412-598B0938E71D}" type="presParOf" srcId="{E39EE9A6-5275-4A76-9F8A-22917FF85720}" destId="{3EF673D3-C19B-4CB1-B5AC-390716C8A0A4}" srcOrd="1" destOrd="0" presId="urn:microsoft.com/office/officeart/2005/8/layout/orgChart1"/>
    <dgm:cxn modelId="{D0DDB46E-3D27-4130-89B5-E327935F1C9A}" type="presParOf" srcId="{3EF673D3-C19B-4CB1-B5AC-390716C8A0A4}" destId="{B1ADC9CF-B0C1-4CF7-ACC9-892F78DE7D80}" srcOrd="0" destOrd="0" presId="urn:microsoft.com/office/officeart/2005/8/layout/orgChart1"/>
    <dgm:cxn modelId="{27CD2E38-1E4C-482D-BAA1-1131001615F2}" type="presParOf" srcId="{B1ADC9CF-B0C1-4CF7-ACC9-892F78DE7D80}" destId="{A8242123-B8B9-403E-A821-1BE1DA5348FF}" srcOrd="0" destOrd="0" presId="urn:microsoft.com/office/officeart/2005/8/layout/orgChart1"/>
    <dgm:cxn modelId="{A9802A5D-CF0B-439D-A3AE-F04201F4F5BB}" type="presParOf" srcId="{B1ADC9CF-B0C1-4CF7-ACC9-892F78DE7D80}" destId="{267A9EFB-7EA2-433E-8241-BD710054FEDC}" srcOrd="1" destOrd="0" presId="urn:microsoft.com/office/officeart/2005/8/layout/orgChart1"/>
    <dgm:cxn modelId="{170F95B8-47D4-4586-ABBC-9B9ECC3E2B5A}" type="presParOf" srcId="{3EF673D3-C19B-4CB1-B5AC-390716C8A0A4}" destId="{479EE45F-8754-4F19-BD4A-E66801F36ADE}" srcOrd="1" destOrd="0" presId="urn:microsoft.com/office/officeart/2005/8/layout/orgChart1"/>
    <dgm:cxn modelId="{A0553086-4770-435A-AD7F-82388B704909}" type="presParOf" srcId="{479EE45F-8754-4F19-BD4A-E66801F36ADE}" destId="{3A47829F-82D8-4770-90A9-B80A0A15F7A8}" srcOrd="0" destOrd="0" presId="urn:microsoft.com/office/officeart/2005/8/layout/orgChart1"/>
    <dgm:cxn modelId="{DC2E2FAD-B5A1-4BED-AFEC-01D682445799}" type="presParOf" srcId="{479EE45F-8754-4F19-BD4A-E66801F36ADE}" destId="{2A15F663-A629-4C21-BC9A-E3AEA6FBB629}" srcOrd="1" destOrd="0" presId="urn:microsoft.com/office/officeart/2005/8/layout/orgChart1"/>
    <dgm:cxn modelId="{F4CE8349-49EF-4E96-967E-24E0791EAC73}" type="presParOf" srcId="{2A15F663-A629-4C21-BC9A-E3AEA6FBB629}" destId="{20B8AF89-A71D-402C-A206-C1B78AF03825}" srcOrd="0" destOrd="0" presId="urn:microsoft.com/office/officeart/2005/8/layout/orgChart1"/>
    <dgm:cxn modelId="{CC2814AE-160B-4FF5-9EE5-D03B2E30A2E2}" type="presParOf" srcId="{20B8AF89-A71D-402C-A206-C1B78AF03825}" destId="{1BF68A85-9DBD-4F07-B773-493EC136BD51}" srcOrd="0" destOrd="0" presId="urn:microsoft.com/office/officeart/2005/8/layout/orgChart1"/>
    <dgm:cxn modelId="{1DA001C0-A5F2-4AA7-89C9-0FD9384E2072}" type="presParOf" srcId="{20B8AF89-A71D-402C-A206-C1B78AF03825}" destId="{9264E07B-DC73-4DB5-85C7-7B262D26F42A}" srcOrd="1" destOrd="0" presId="urn:microsoft.com/office/officeart/2005/8/layout/orgChart1"/>
    <dgm:cxn modelId="{47987377-0E50-40FF-8D4A-460FE7D51447}" type="presParOf" srcId="{2A15F663-A629-4C21-BC9A-E3AEA6FBB629}" destId="{412310A5-BD95-4609-90AD-7818FC74E812}" srcOrd="1" destOrd="0" presId="urn:microsoft.com/office/officeart/2005/8/layout/orgChart1"/>
    <dgm:cxn modelId="{16A97E49-DBBB-4ED4-901B-9A8BC482E469}" type="presParOf" srcId="{412310A5-BD95-4609-90AD-7818FC74E812}" destId="{0B8C22CC-4C27-4D67-910B-7801F6CD4526}" srcOrd="0" destOrd="0" presId="urn:microsoft.com/office/officeart/2005/8/layout/orgChart1"/>
    <dgm:cxn modelId="{9B34C53C-8E25-443B-9179-EC00FA9817E4}" type="presParOf" srcId="{412310A5-BD95-4609-90AD-7818FC74E812}" destId="{F90D182C-B61B-4F9F-8A5C-E93E7DC8D71B}" srcOrd="1" destOrd="0" presId="urn:microsoft.com/office/officeart/2005/8/layout/orgChart1"/>
    <dgm:cxn modelId="{1AAA52D1-CD51-4210-82B7-6FE47786B3B9}" type="presParOf" srcId="{F90D182C-B61B-4F9F-8A5C-E93E7DC8D71B}" destId="{C845153A-F162-4DC9-AC66-CECBC7241EB4}" srcOrd="0" destOrd="0" presId="urn:microsoft.com/office/officeart/2005/8/layout/orgChart1"/>
    <dgm:cxn modelId="{E3B7E006-554A-45B2-B875-179D4D108A36}" type="presParOf" srcId="{C845153A-F162-4DC9-AC66-CECBC7241EB4}" destId="{185B90E4-D7D0-4919-AC86-2ADB456A1611}" srcOrd="0" destOrd="0" presId="urn:microsoft.com/office/officeart/2005/8/layout/orgChart1"/>
    <dgm:cxn modelId="{132B37F2-30F6-4401-B8CC-B48420738CAF}" type="presParOf" srcId="{C845153A-F162-4DC9-AC66-CECBC7241EB4}" destId="{460394B8-3807-4074-A51D-65CD3EB8BFDB}" srcOrd="1" destOrd="0" presId="urn:microsoft.com/office/officeart/2005/8/layout/orgChart1"/>
    <dgm:cxn modelId="{B3427E3B-3615-4890-A9C5-51C075637176}" type="presParOf" srcId="{F90D182C-B61B-4F9F-8A5C-E93E7DC8D71B}" destId="{791AA5E1-6312-4241-88E0-0758940A8E54}" srcOrd="1" destOrd="0" presId="urn:microsoft.com/office/officeart/2005/8/layout/orgChart1"/>
    <dgm:cxn modelId="{D39576D7-2264-43BD-AAFE-40B0A8BF078D}" type="presParOf" srcId="{F90D182C-B61B-4F9F-8A5C-E93E7DC8D71B}" destId="{F8D2F3E8-E1E3-4D14-A423-3B96CEC965BA}" srcOrd="2" destOrd="0" presId="urn:microsoft.com/office/officeart/2005/8/layout/orgChart1"/>
    <dgm:cxn modelId="{9775F01C-ACE7-4F7F-B10F-5CC1641798FD}" type="presParOf" srcId="{412310A5-BD95-4609-90AD-7818FC74E812}" destId="{F1AFE3AD-5869-41FC-8F00-15A3BE3A0567}" srcOrd="2" destOrd="0" presId="urn:microsoft.com/office/officeart/2005/8/layout/orgChart1"/>
    <dgm:cxn modelId="{6B91DF09-87A5-4EC2-9CA6-355F4474279B}" type="presParOf" srcId="{412310A5-BD95-4609-90AD-7818FC74E812}" destId="{D7163223-F11C-40AC-B3E5-2C904315C38B}" srcOrd="3" destOrd="0" presId="urn:microsoft.com/office/officeart/2005/8/layout/orgChart1"/>
    <dgm:cxn modelId="{5A788470-46C2-4F28-BF95-A41C752593E4}" type="presParOf" srcId="{D7163223-F11C-40AC-B3E5-2C904315C38B}" destId="{CAA2DEF2-2EE6-41C2-BA03-8780B83C5363}" srcOrd="0" destOrd="0" presId="urn:microsoft.com/office/officeart/2005/8/layout/orgChart1"/>
    <dgm:cxn modelId="{8ADAE92F-A106-46E6-BA9E-788584873073}" type="presParOf" srcId="{CAA2DEF2-2EE6-41C2-BA03-8780B83C5363}" destId="{BF02EC71-29DC-43BC-B027-98D1DD9B128B}" srcOrd="0" destOrd="0" presId="urn:microsoft.com/office/officeart/2005/8/layout/orgChart1"/>
    <dgm:cxn modelId="{5066F086-C1CE-42AB-B5B5-F886054CA818}" type="presParOf" srcId="{CAA2DEF2-2EE6-41C2-BA03-8780B83C5363}" destId="{66874C54-B30A-41E3-B0C9-948965F657D8}" srcOrd="1" destOrd="0" presId="urn:microsoft.com/office/officeart/2005/8/layout/orgChart1"/>
    <dgm:cxn modelId="{33FAC7C9-95BF-4DEB-9799-5407E4E59327}" type="presParOf" srcId="{D7163223-F11C-40AC-B3E5-2C904315C38B}" destId="{E7E309FE-2F03-4D7F-BAFB-B93AD4ADBE1F}" srcOrd="1" destOrd="0" presId="urn:microsoft.com/office/officeart/2005/8/layout/orgChart1"/>
    <dgm:cxn modelId="{FB3A215C-E942-47D5-94BE-5E7D20D8ABE6}" type="presParOf" srcId="{D7163223-F11C-40AC-B3E5-2C904315C38B}" destId="{6E58897A-FD1D-4FF1-B143-DBAC54063D12}" srcOrd="2" destOrd="0" presId="urn:microsoft.com/office/officeart/2005/8/layout/orgChart1"/>
    <dgm:cxn modelId="{CF38FCB4-A427-4AD7-AE2F-DA1C7A217E3E}" type="presParOf" srcId="{2A15F663-A629-4C21-BC9A-E3AEA6FBB629}" destId="{125F31BD-D14D-4E57-B838-103AF8247902}" srcOrd="2" destOrd="0" presId="urn:microsoft.com/office/officeart/2005/8/layout/orgChart1"/>
    <dgm:cxn modelId="{9A92A9FA-2988-4D59-B402-CECE784361CD}" type="presParOf" srcId="{479EE45F-8754-4F19-BD4A-E66801F36ADE}" destId="{2676731F-B8EC-447D-883F-9AE3D06AC77B}" srcOrd="2" destOrd="0" presId="urn:microsoft.com/office/officeart/2005/8/layout/orgChart1"/>
    <dgm:cxn modelId="{D2056842-F9D0-461E-AD2C-1DA0CF9E1A89}" type="presParOf" srcId="{479EE45F-8754-4F19-BD4A-E66801F36ADE}" destId="{B996AC70-8562-4D59-8FFF-050F5869BBBF}" srcOrd="3" destOrd="0" presId="urn:microsoft.com/office/officeart/2005/8/layout/orgChart1"/>
    <dgm:cxn modelId="{779E15C0-A11D-4115-B6BA-425A8B559701}" type="presParOf" srcId="{B996AC70-8562-4D59-8FFF-050F5869BBBF}" destId="{E19192DA-72A7-41B7-B80B-95CE2AA514C7}" srcOrd="0" destOrd="0" presId="urn:microsoft.com/office/officeart/2005/8/layout/orgChart1"/>
    <dgm:cxn modelId="{F23BD37E-220C-4B4A-90A3-0EE540B58801}" type="presParOf" srcId="{E19192DA-72A7-41B7-B80B-95CE2AA514C7}" destId="{A4FAF545-111F-40C2-8E92-C9B7F16B4623}" srcOrd="0" destOrd="0" presId="urn:microsoft.com/office/officeart/2005/8/layout/orgChart1"/>
    <dgm:cxn modelId="{4E098258-76B5-44D4-841C-2A6D8E15019F}" type="presParOf" srcId="{E19192DA-72A7-41B7-B80B-95CE2AA514C7}" destId="{E8C5DADE-9EA0-4E0F-B6FB-C3069FD80994}" srcOrd="1" destOrd="0" presId="urn:microsoft.com/office/officeart/2005/8/layout/orgChart1"/>
    <dgm:cxn modelId="{B89CB5DC-6D98-43E9-A93E-6701762CA603}" type="presParOf" srcId="{B996AC70-8562-4D59-8FFF-050F5869BBBF}" destId="{D155676B-309F-430E-B2BE-7A8385328D25}" srcOrd="1" destOrd="0" presId="urn:microsoft.com/office/officeart/2005/8/layout/orgChart1"/>
    <dgm:cxn modelId="{A9C9B49D-6F6A-4AF1-8A96-B136FA425117}" type="presParOf" srcId="{B996AC70-8562-4D59-8FFF-050F5869BBBF}" destId="{B768AB5E-8837-4A6E-8CB2-BF15BE28EAC3}" srcOrd="2" destOrd="0" presId="urn:microsoft.com/office/officeart/2005/8/layout/orgChart1"/>
    <dgm:cxn modelId="{9338E37A-A5BC-4FC0-B6E0-70E5888A2F43}" type="presParOf" srcId="{3EF673D3-C19B-4CB1-B5AC-390716C8A0A4}" destId="{CC0A0757-C65F-494F-BBC2-FECD2DC20F11}" srcOrd="2" destOrd="0" presId="urn:microsoft.com/office/officeart/2005/8/layout/orgChart1"/>
    <dgm:cxn modelId="{4F2153D0-B4AE-4C57-9ADC-2DC7F777DA2B}" type="presParOf" srcId="{E39EE9A6-5275-4A76-9F8A-22917FF85720}" destId="{2D68F0BF-2A11-48CA-B9F0-28071B7630D7}" srcOrd="2" destOrd="0" presId="urn:microsoft.com/office/officeart/2005/8/layout/orgChart1"/>
    <dgm:cxn modelId="{FE78A116-B630-4B4B-8999-6766FBF96B0E}" type="presParOf" srcId="{E39EE9A6-5275-4A76-9F8A-22917FF85720}" destId="{39145DBE-84B5-4346-A305-4D90BB66957C}" srcOrd="3" destOrd="0" presId="urn:microsoft.com/office/officeart/2005/8/layout/orgChart1"/>
    <dgm:cxn modelId="{81E09B32-DA28-47D8-B3B2-CDB7463AC460}" type="presParOf" srcId="{39145DBE-84B5-4346-A305-4D90BB66957C}" destId="{6230F613-F098-4D09-BE94-FC8642B4C9E3}" srcOrd="0" destOrd="0" presId="urn:microsoft.com/office/officeart/2005/8/layout/orgChart1"/>
    <dgm:cxn modelId="{B83FD6D3-F69B-4376-A5FB-3BB3FC1D1F42}" type="presParOf" srcId="{6230F613-F098-4D09-BE94-FC8642B4C9E3}" destId="{DC8DE45B-633C-4B8B-A0CA-CF53B5B64241}" srcOrd="0" destOrd="0" presId="urn:microsoft.com/office/officeart/2005/8/layout/orgChart1"/>
    <dgm:cxn modelId="{E8C60020-97D8-471E-B8EA-2895BAC88E3A}" type="presParOf" srcId="{6230F613-F098-4D09-BE94-FC8642B4C9E3}" destId="{C7955A3D-27E3-4CF3-A05A-5C7173E4F153}" srcOrd="1" destOrd="0" presId="urn:microsoft.com/office/officeart/2005/8/layout/orgChart1"/>
    <dgm:cxn modelId="{562DACEC-180D-46C7-90B9-93533C3C303D}" type="presParOf" srcId="{39145DBE-84B5-4346-A305-4D90BB66957C}" destId="{5CAFF4AD-374C-4CEF-904C-6A16EA334A65}" srcOrd="1" destOrd="0" presId="urn:microsoft.com/office/officeart/2005/8/layout/orgChart1"/>
    <dgm:cxn modelId="{8FA4C382-8EAD-49CB-A706-3701A3C888A6}" type="presParOf" srcId="{5CAFF4AD-374C-4CEF-904C-6A16EA334A65}" destId="{68861F1B-3950-430A-9C4E-2594ED5C0F12}" srcOrd="0" destOrd="0" presId="urn:microsoft.com/office/officeart/2005/8/layout/orgChart1"/>
    <dgm:cxn modelId="{5EE83B15-A28A-44BC-B760-1DE7A25C08DF}" type="presParOf" srcId="{5CAFF4AD-374C-4CEF-904C-6A16EA334A65}" destId="{C5089730-99CF-4399-A695-E795F57C17F4}" srcOrd="1" destOrd="0" presId="urn:microsoft.com/office/officeart/2005/8/layout/orgChart1"/>
    <dgm:cxn modelId="{8FAFA3AC-C31A-4AFF-89B2-6F72FCAFCE41}" type="presParOf" srcId="{C5089730-99CF-4399-A695-E795F57C17F4}" destId="{5BD435D8-E53A-49BB-A1EB-D99B395FFCC8}" srcOrd="0" destOrd="0" presId="urn:microsoft.com/office/officeart/2005/8/layout/orgChart1"/>
    <dgm:cxn modelId="{C9E6DFBE-8836-4A5D-9E34-81DD29CC0D48}" type="presParOf" srcId="{5BD435D8-E53A-49BB-A1EB-D99B395FFCC8}" destId="{41EA9A69-51A1-4391-BC47-B8A509F3764E}" srcOrd="0" destOrd="0" presId="urn:microsoft.com/office/officeart/2005/8/layout/orgChart1"/>
    <dgm:cxn modelId="{E939FE59-1966-4E0E-90C0-E1EA4C517D51}" type="presParOf" srcId="{5BD435D8-E53A-49BB-A1EB-D99B395FFCC8}" destId="{B40A301C-4D05-4F4A-93DB-2139493A7866}" srcOrd="1" destOrd="0" presId="urn:microsoft.com/office/officeart/2005/8/layout/orgChart1"/>
    <dgm:cxn modelId="{B8534F72-D47F-410F-B341-7C9EDBD87666}" type="presParOf" srcId="{C5089730-99CF-4399-A695-E795F57C17F4}" destId="{B55EF401-D1BD-47DD-B9D6-A7A99E06D606}" srcOrd="1" destOrd="0" presId="urn:microsoft.com/office/officeart/2005/8/layout/orgChart1"/>
    <dgm:cxn modelId="{CE383393-9EEC-4C42-B7D7-7860C0CF84D2}" type="presParOf" srcId="{B55EF401-D1BD-47DD-B9D6-A7A99E06D606}" destId="{B85ACCA5-661A-4F49-96B8-A3D17C850837}" srcOrd="0" destOrd="0" presId="urn:microsoft.com/office/officeart/2005/8/layout/orgChart1"/>
    <dgm:cxn modelId="{6BD39DA8-009F-4136-936E-57DF2518B77D}" type="presParOf" srcId="{B55EF401-D1BD-47DD-B9D6-A7A99E06D606}" destId="{09CF34A5-C0C1-4287-BF04-0B1591CDB326}" srcOrd="1" destOrd="0" presId="urn:microsoft.com/office/officeart/2005/8/layout/orgChart1"/>
    <dgm:cxn modelId="{56570C35-B207-41C2-8EB5-A6B9A1E6A3AC}" type="presParOf" srcId="{09CF34A5-C0C1-4287-BF04-0B1591CDB326}" destId="{D0C142E9-FD78-42D5-9CF3-05B0EC37E95D}" srcOrd="0" destOrd="0" presId="urn:microsoft.com/office/officeart/2005/8/layout/orgChart1"/>
    <dgm:cxn modelId="{F256337C-9CCD-46E8-8E1C-DAAFFB774FC7}" type="presParOf" srcId="{D0C142E9-FD78-42D5-9CF3-05B0EC37E95D}" destId="{2D28ED27-6E97-4F64-AD6F-6A76CA12F979}" srcOrd="0" destOrd="0" presId="urn:microsoft.com/office/officeart/2005/8/layout/orgChart1"/>
    <dgm:cxn modelId="{68196627-F2A7-4FEE-927C-AAD64CA90836}" type="presParOf" srcId="{D0C142E9-FD78-42D5-9CF3-05B0EC37E95D}" destId="{FAF2D4B6-A166-4175-852E-771AE11AA5C9}" srcOrd="1" destOrd="0" presId="urn:microsoft.com/office/officeart/2005/8/layout/orgChart1"/>
    <dgm:cxn modelId="{95B9B53B-D0E3-442C-BED2-493BF4E41C44}" type="presParOf" srcId="{09CF34A5-C0C1-4287-BF04-0B1591CDB326}" destId="{8D15D5EC-36CC-43B4-9037-B4ABD738EB8C}" srcOrd="1" destOrd="0" presId="urn:microsoft.com/office/officeart/2005/8/layout/orgChart1"/>
    <dgm:cxn modelId="{018598E3-FD38-434F-96D4-5291DDC26897}" type="presParOf" srcId="{8D15D5EC-36CC-43B4-9037-B4ABD738EB8C}" destId="{FFB1F65C-74CC-4E08-B30D-EDD4109DFA21}" srcOrd="0" destOrd="0" presId="urn:microsoft.com/office/officeart/2005/8/layout/orgChart1"/>
    <dgm:cxn modelId="{BD057284-9D3B-422F-940C-288BAEBBF5A3}" type="presParOf" srcId="{8D15D5EC-36CC-43B4-9037-B4ABD738EB8C}" destId="{049BF482-EBAA-4594-95BC-5321F497A6FC}" srcOrd="1" destOrd="0" presId="urn:microsoft.com/office/officeart/2005/8/layout/orgChart1"/>
    <dgm:cxn modelId="{E427FDFB-F303-4E2E-A49A-0E088AC9C478}" type="presParOf" srcId="{049BF482-EBAA-4594-95BC-5321F497A6FC}" destId="{2EEFBEBF-2467-4EBB-B37C-F0FD378F01D8}" srcOrd="0" destOrd="0" presId="urn:microsoft.com/office/officeart/2005/8/layout/orgChart1"/>
    <dgm:cxn modelId="{01038E73-0B63-4137-B5FC-6DAA2C8B303B}" type="presParOf" srcId="{2EEFBEBF-2467-4EBB-B37C-F0FD378F01D8}" destId="{669C3A9E-D579-4DC8-AB6A-A539066E74D6}" srcOrd="0" destOrd="0" presId="urn:microsoft.com/office/officeart/2005/8/layout/orgChart1"/>
    <dgm:cxn modelId="{632B0162-47A9-43A5-A981-C51F332D77B4}" type="presParOf" srcId="{2EEFBEBF-2467-4EBB-B37C-F0FD378F01D8}" destId="{AF3DDA6A-7C29-4CED-A9CB-A008B02C2423}" srcOrd="1" destOrd="0" presId="urn:microsoft.com/office/officeart/2005/8/layout/orgChart1"/>
    <dgm:cxn modelId="{44F72623-D129-49DC-9232-9634FFA5C551}" type="presParOf" srcId="{049BF482-EBAA-4594-95BC-5321F497A6FC}" destId="{0B9E31DA-0AEF-4A17-A5C4-E3265794ED5A}" srcOrd="1" destOrd="0" presId="urn:microsoft.com/office/officeart/2005/8/layout/orgChart1"/>
    <dgm:cxn modelId="{F6C016BC-D591-4515-A174-2F196F6073A0}" type="presParOf" srcId="{049BF482-EBAA-4594-95BC-5321F497A6FC}" destId="{98C6542A-0F24-4DF6-B5D0-70AA02574231}" srcOrd="2" destOrd="0" presId="urn:microsoft.com/office/officeart/2005/8/layout/orgChart1"/>
    <dgm:cxn modelId="{B4D4576F-4176-4F56-B5FC-E952F2633B71}" type="presParOf" srcId="{8D15D5EC-36CC-43B4-9037-B4ABD738EB8C}" destId="{79638DDB-613A-4B5D-84D1-987C2A857150}" srcOrd="2" destOrd="0" presId="urn:microsoft.com/office/officeart/2005/8/layout/orgChart1"/>
    <dgm:cxn modelId="{6650735A-EEC6-4E68-9E51-34C4FE8FF180}" type="presParOf" srcId="{8D15D5EC-36CC-43B4-9037-B4ABD738EB8C}" destId="{C3282839-F32A-40B6-86CC-1B7FECBFCAE7}" srcOrd="3" destOrd="0" presId="urn:microsoft.com/office/officeart/2005/8/layout/orgChart1"/>
    <dgm:cxn modelId="{A10EC059-0439-42AF-AD36-65370048FE5C}" type="presParOf" srcId="{C3282839-F32A-40B6-86CC-1B7FECBFCAE7}" destId="{0142C378-0AB5-4C3F-8A40-1197A9C1B8A4}" srcOrd="0" destOrd="0" presId="urn:microsoft.com/office/officeart/2005/8/layout/orgChart1"/>
    <dgm:cxn modelId="{C6A94C1D-F88E-4FF5-A0C5-8AD9885EC7AA}" type="presParOf" srcId="{0142C378-0AB5-4C3F-8A40-1197A9C1B8A4}" destId="{DD69836C-EE1D-4184-B506-410B9F6F4E05}" srcOrd="0" destOrd="0" presId="urn:microsoft.com/office/officeart/2005/8/layout/orgChart1"/>
    <dgm:cxn modelId="{3079903B-6013-4A62-A185-C68810C6C2D8}" type="presParOf" srcId="{0142C378-0AB5-4C3F-8A40-1197A9C1B8A4}" destId="{E63CDC93-CB97-4DB2-8DF6-5EE594D945F6}" srcOrd="1" destOrd="0" presId="urn:microsoft.com/office/officeart/2005/8/layout/orgChart1"/>
    <dgm:cxn modelId="{A164B8ED-CAE2-4DCD-9E8D-1B187B880FE9}" type="presParOf" srcId="{C3282839-F32A-40B6-86CC-1B7FECBFCAE7}" destId="{24883812-37FC-42FA-8E9E-89834DA60EB6}" srcOrd="1" destOrd="0" presId="urn:microsoft.com/office/officeart/2005/8/layout/orgChart1"/>
    <dgm:cxn modelId="{22E7E411-07D8-439A-95D1-233F5580E1E9}" type="presParOf" srcId="{C3282839-F32A-40B6-86CC-1B7FECBFCAE7}" destId="{E3266AB1-FD29-42E1-B5D9-DD1A5F375B54}" srcOrd="2" destOrd="0" presId="urn:microsoft.com/office/officeart/2005/8/layout/orgChart1"/>
    <dgm:cxn modelId="{603E5B52-7773-44F7-ACDA-322C20B76F48}" type="presParOf" srcId="{09CF34A5-C0C1-4287-BF04-0B1591CDB326}" destId="{239B08D9-2F0F-4585-B411-E031769D960A}" srcOrd="2" destOrd="0" presId="urn:microsoft.com/office/officeart/2005/8/layout/orgChart1"/>
    <dgm:cxn modelId="{F15D5D73-67D3-4D82-9644-91ACD0192BCA}" type="presParOf" srcId="{B55EF401-D1BD-47DD-B9D6-A7A99E06D606}" destId="{A4E2CE09-46F4-45CC-8933-A87D7745F4B7}" srcOrd="2" destOrd="0" presId="urn:microsoft.com/office/officeart/2005/8/layout/orgChart1"/>
    <dgm:cxn modelId="{0B3FC0A6-5634-47BD-833E-8828B2258128}" type="presParOf" srcId="{B55EF401-D1BD-47DD-B9D6-A7A99E06D606}" destId="{A7599402-239F-444A-AA7B-97B509DB24DA}" srcOrd="3" destOrd="0" presId="urn:microsoft.com/office/officeart/2005/8/layout/orgChart1"/>
    <dgm:cxn modelId="{ED585199-B02D-47D7-8B72-821FFF7735FD}" type="presParOf" srcId="{A7599402-239F-444A-AA7B-97B509DB24DA}" destId="{6FBAA663-859A-46A6-B3C0-F15CC8A1F775}" srcOrd="0" destOrd="0" presId="urn:microsoft.com/office/officeart/2005/8/layout/orgChart1"/>
    <dgm:cxn modelId="{2678FFD4-30E0-47D1-B2C4-325160EDB7B3}" type="presParOf" srcId="{6FBAA663-859A-46A6-B3C0-F15CC8A1F775}" destId="{CC280E0A-263D-4AAF-82E8-A9DB3F205BD4}" srcOrd="0" destOrd="0" presId="urn:microsoft.com/office/officeart/2005/8/layout/orgChart1"/>
    <dgm:cxn modelId="{716A4F97-8A6C-45EB-BF4F-CC9A79514BD7}" type="presParOf" srcId="{6FBAA663-859A-46A6-B3C0-F15CC8A1F775}" destId="{8008ED32-D21E-4DF5-B617-9F0CABE0D055}" srcOrd="1" destOrd="0" presId="urn:microsoft.com/office/officeart/2005/8/layout/orgChart1"/>
    <dgm:cxn modelId="{5F224236-5C66-44CB-B64F-7F76B311F20F}" type="presParOf" srcId="{A7599402-239F-444A-AA7B-97B509DB24DA}" destId="{F0EF8BE7-A751-4A36-B0D0-5109CDE480B5}" srcOrd="1" destOrd="0" presId="urn:microsoft.com/office/officeart/2005/8/layout/orgChart1"/>
    <dgm:cxn modelId="{C9182A73-2046-47C4-B7E7-43CF0C530143}" type="presParOf" srcId="{F0EF8BE7-A751-4A36-B0D0-5109CDE480B5}" destId="{DF059F02-21FD-4EFC-957F-DFBD69A8ACD8}" srcOrd="0" destOrd="0" presId="urn:microsoft.com/office/officeart/2005/8/layout/orgChart1"/>
    <dgm:cxn modelId="{B230C3EE-E985-4DEF-B9D5-5B21F5781FCB}" type="presParOf" srcId="{F0EF8BE7-A751-4A36-B0D0-5109CDE480B5}" destId="{E06182EE-EAF3-4CD8-942A-2554927FB497}" srcOrd="1" destOrd="0" presId="urn:microsoft.com/office/officeart/2005/8/layout/orgChart1"/>
    <dgm:cxn modelId="{B83C8ED9-1373-4478-829F-BC09D3D23638}" type="presParOf" srcId="{E06182EE-EAF3-4CD8-942A-2554927FB497}" destId="{E2AB86CD-7CFF-4185-85A5-9B5A7449F6D6}" srcOrd="0" destOrd="0" presId="urn:microsoft.com/office/officeart/2005/8/layout/orgChart1"/>
    <dgm:cxn modelId="{9549C1B6-AD4F-40AB-872C-B185C6D02CF2}" type="presParOf" srcId="{E2AB86CD-7CFF-4185-85A5-9B5A7449F6D6}" destId="{F6103A39-6A11-43CE-B06C-C065E3050B20}" srcOrd="0" destOrd="0" presId="urn:microsoft.com/office/officeart/2005/8/layout/orgChart1"/>
    <dgm:cxn modelId="{2D0ED7F6-CA44-43F7-AF4B-7326303B94F5}" type="presParOf" srcId="{E2AB86CD-7CFF-4185-85A5-9B5A7449F6D6}" destId="{59206FD3-5291-4F6E-8E9F-83848D9C617B}" srcOrd="1" destOrd="0" presId="urn:microsoft.com/office/officeart/2005/8/layout/orgChart1"/>
    <dgm:cxn modelId="{8FB09DB0-A53B-480B-B42B-FC504D890C1B}" type="presParOf" srcId="{E06182EE-EAF3-4CD8-942A-2554927FB497}" destId="{50D540EF-81BB-49E6-88DA-0B46D6AB9125}" srcOrd="1" destOrd="0" presId="urn:microsoft.com/office/officeart/2005/8/layout/orgChart1"/>
    <dgm:cxn modelId="{E6AAAD51-B87F-4CCC-BB54-910A2C8F88E4}" type="presParOf" srcId="{E06182EE-EAF3-4CD8-942A-2554927FB497}" destId="{ACCD1CB9-1458-4FBF-A3D4-E45BFEAD65CF}" srcOrd="2" destOrd="0" presId="urn:microsoft.com/office/officeart/2005/8/layout/orgChart1"/>
    <dgm:cxn modelId="{B1BDD40C-1BA0-497E-B37C-CDEDB5457964}" type="presParOf" srcId="{F0EF8BE7-A751-4A36-B0D0-5109CDE480B5}" destId="{825F57D9-ACAF-4BF5-9547-09A2A6FE540E}" srcOrd="2" destOrd="0" presId="urn:microsoft.com/office/officeart/2005/8/layout/orgChart1"/>
    <dgm:cxn modelId="{D4ACBB53-D776-48D5-9A50-58DFED1D664A}" type="presParOf" srcId="{F0EF8BE7-A751-4A36-B0D0-5109CDE480B5}" destId="{C8887785-B785-49C7-8488-B090B276F7AC}" srcOrd="3" destOrd="0" presId="urn:microsoft.com/office/officeart/2005/8/layout/orgChart1"/>
    <dgm:cxn modelId="{B02B5DD6-72A8-4457-85D4-A04FA5545888}" type="presParOf" srcId="{C8887785-B785-49C7-8488-B090B276F7AC}" destId="{C00EDA4C-6AFC-4382-9C0F-B146B92DD260}" srcOrd="0" destOrd="0" presId="urn:microsoft.com/office/officeart/2005/8/layout/orgChart1"/>
    <dgm:cxn modelId="{1AC8C96F-182C-44E3-9515-86726E439960}" type="presParOf" srcId="{C00EDA4C-6AFC-4382-9C0F-B146B92DD260}" destId="{B81F0C41-E8BA-4577-AD0E-6F872AF85C2D}" srcOrd="0" destOrd="0" presId="urn:microsoft.com/office/officeart/2005/8/layout/orgChart1"/>
    <dgm:cxn modelId="{04B0DB48-7653-4CE3-A9FC-CCAE5802C440}" type="presParOf" srcId="{C00EDA4C-6AFC-4382-9C0F-B146B92DD260}" destId="{CBAB433F-EB7C-4069-BB4F-F1E86E13E03B}" srcOrd="1" destOrd="0" presId="urn:microsoft.com/office/officeart/2005/8/layout/orgChart1"/>
    <dgm:cxn modelId="{9A8F0873-CB46-4345-9B27-8C0BFB228E7C}" type="presParOf" srcId="{C8887785-B785-49C7-8488-B090B276F7AC}" destId="{04DA3CE3-3BE2-4994-84D7-C6612F1DD858}" srcOrd="1" destOrd="0" presId="urn:microsoft.com/office/officeart/2005/8/layout/orgChart1"/>
    <dgm:cxn modelId="{AC4ED0E3-F2D8-42EA-8993-A0A3F9F07281}" type="presParOf" srcId="{C8887785-B785-49C7-8488-B090B276F7AC}" destId="{86F84278-EEBC-406F-8143-526514E35326}" srcOrd="2" destOrd="0" presId="urn:microsoft.com/office/officeart/2005/8/layout/orgChart1"/>
    <dgm:cxn modelId="{B7A48284-9BC8-411B-B683-1E6388FBF292}" type="presParOf" srcId="{A7599402-239F-444A-AA7B-97B509DB24DA}" destId="{D74E9C86-6BD7-489C-820F-1554D4E16750}" srcOrd="2" destOrd="0" presId="urn:microsoft.com/office/officeart/2005/8/layout/orgChart1"/>
    <dgm:cxn modelId="{462AF78F-40F4-4712-B363-54FD58FCD0DC}" type="presParOf" srcId="{C5089730-99CF-4399-A695-E795F57C17F4}" destId="{FCED87B5-E32D-4546-B98E-4A552845844C}" srcOrd="2" destOrd="0" presId="urn:microsoft.com/office/officeart/2005/8/layout/orgChart1"/>
    <dgm:cxn modelId="{1CB430D0-7E19-4B53-B8BB-8B35F648A04A}" type="presParOf" srcId="{5CAFF4AD-374C-4CEF-904C-6A16EA334A65}" destId="{153ED093-2701-412A-B4AC-B30D5847481B}" srcOrd="2" destOrd="0" presId="urn:microsoft.com/office/officeart/2005/8/layout/orgChart1"/>
    <dgm:cxn modelId="{B5A51198-591E-4229-920D-FA64A441B5B5}" type="presParOf" srcId="{5CAFF4AD-374C-4CEF-904C-6A16EA334A65}" destId="{DE2BDD4F-255D-4C23-8D86-B8AAD5ED7CAE}" srcOrd="3" destOrd="0" presId="urn:microsoft.com/office/officeart/2005/8/layout/orgChart1"/>
    <dgm:cxn modelId="{75C83A4F-1908-4F52-ADB7-B2BA59C5351C}" type="presParOf" srcId="{DE2BDD4F-255D-4C23-8D86-B8AAD5ED7CAE}" destId="{23436E12-6D01-4AE2-A57A-25D82379CC28}" srcOrd="0" destOrd="0" presId="urn:microsoft.com/office/officeart/2005/8/layout/orgChart1"/>
    <dgm:cxn modelId="{9AF5C923-72CA-4802-925B-531C025AEBF6}" type="presParOf" srcId="{23436E12-6D01-4AE2-A57A-25D82379CC28}" destId="{B9F2C107-1A2E-49FC-940F-396E0685C17F}" srcOrd="0" destOrd="0" presId="urn:microsoft.com/office/officeart/2005/8/layout/orgChart1"/>
    <dgm:cxn modelId="{37D8F15B-21E9-412A-9F79-0CF27D71903E}" type="presParOf" srcId="{23436E12-6D01-4AE2-A57A-25D82379CC28}" destId="{CEC66F53-191E-4BCF-9F70-A6902DA5CA8D}" srcOrd="1" destOrd="0" presId="urn:microsoft.com/office/officeart/2005/8/layout/orgChart1"/>
    <dgm:cxn modelId="{D10904C0-D3AD-42A5-B102-706184AC6D0B}" type="presParOf" srcId="{DE2BDD4F-255D-4C23-8D86-B8AAD5ED7CAE}" destId="{C8139B1A-43EF-4E8D-9D89-77D53B325A74}" srcOrd="1" destOrd="0" presId="urn:microsoft.com/office/officeart/2005/8/layout/orgChart1"/>
    <dgm:cxn modelId="{A9DBE474-4915-4A63-B33D-C7A03B5D4919}" type="presParOf" srcId="{C8139B1A-43EF-4E8D-9D89-77D53B325A74}" destId="{93E4C78E-9EF3-458B-92DB-A74DE89E0F92}" srcOrd="0" destOrd="0" presId="urn:microsoft.com/office/officeart/2005/8/layout/orgChart1"/>
    <dgm:cxn modelId="{BFC77C02-A322-4390-8CF9-90B153C9B0E5}" type="presParOf" srcId="{C8139B1A-43EF-4E8D-9D89-77D53B325A74}" destId="{E4789C96-B379-43FB-8972-9EDA2DB1F310}" srcOrd="1" destOrd="0" presId="urn:microsoft.com/office/officeart/2005/8/layout/orgChart1"/>
    <dgm:cxn modelId="{D4E095CE-780C-4B5E-93EF-4D6F7DB89290}" type="presParOf" srcId="{E4789C96-B379-43FB-8972-9EDA2DB1F310}" destId="{420B5CF2-3AD5-4CAF-A10C-F23FA06A1B27}" srcOrd="0" destOrd="0" presId="urn:microsoft.com/office/officeart/2005/8/layout/orgChart1"/>
    <dgm:cxn modelId="{D1E396BF-2906-475B-A546-79C7177C6596}" type="presParOf" srcId="{420B5CF2-3AD5-4CAF-A10C-F23FA06A1B27}" destId="{F0A8C908-3BAB-4556-B298-4307A18D94CD}" srcOrd="0" destOrd="0" presId="urn:microsoft.com/office/officeart/2005/8/layout/orgChart1"/>
    <dgm:cxn modelId="{FB62FE5C-A0CE-475F-B14E-C048A32E57C8}" type="presParOf" srcId="{420B5CF2-3AD5-4CAF-A10C-F23FA06A1B27}" destId="{8051B385-2F4D-4215-87F5-D0EEAC7ACFDC}" srcOrd="1" destOrd="0" presId="urn:microsoft.com/office/officeart/2005/8/layout/orgChart1"/>
    <dgm:cxn modelId="{A9479D6C-3668-4E9D-A9A2-4E1872658DF9}" type="presParOf" srcId="{E4789C96-B379-43FB-8972-9EDA2DB1F310}" destId="{385DC5B3-ABFC-4816-A7E6-33F3BFA1ACD8}" srcOrd="1" destOrd="0" presId="urn:microsoft.com/office/officeart/2005/8/layout/orgChart1"/>
    <dgm:cxn modelId="{594D9EAC-E319-4CFB-BD86-E8DF096A72C1}" type="presParOf" srcId="{E4789C96-B379-43FB-8972-9EDA2DB1F310}" destId="{0740AA62-7B9F-49BB-85A5-1EC4C649158F}" srcOrd="2" destOrd="0" presId="urn:microsoft.com/office/officeart/2005/8/layout/orgChart1"/>
    <dgm:cxn modelId="{AC6A6053-F825-401D-91F0-76A697E4FDCB}" type="presParOf" srcId="{DE2BDD4F-255D-4C23-8D86-B8AAD5ED7CAE}" destId="{B86169AB-C3D1-4D7D-AF92-0B89ECA97555}" srcOrd="2" destOrd="0" presId="urn:microsoft.com/office/officeart/2005/8/layout/orgChart1"/>
    <dgm:cxn modelId="{00055325-4303-4F32-BDAE-AA4266783DBA}" type="presParOf" srcId="{39145DBE-84B5-4346-A305-4D90BB66957C}" destId="{CF2FC1E6-197F-4A7C-B842-3EA568EF9ACD}" srcOrd="2" destOrd="0" presId="urn:microsoft.com/office/officeart/2005/8/layout/orgChart1"/>
    <dgm:cxn modelId="{67DD9328-349F-44A8-BC3B-D82946CC4021}" type="presParOf" srcId="{6FC85608-0499-4EBC-9862-00DB86117833}" destId="{7B295BDE-F05B-448E-9913-3522F481FA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4C78E-9EF3-458B-92DB-A74DE89E0F92}">
      <dsp:nvSpPr>
        <dsp:cNvPr id="0" name=""/>
        <dsp:cNvSpPr/>
      </dsp:nvSpPr>
      <dsp:spPr>
        <a:xfrm>
          <a:off x="6237699" y="2780863"/>
          <a:ext cx="216991" cy="665440"/>
        </a:xfrm>
        <a:custGeom>
          <a:avLst/>
          <a:gdLst/>
          <a:ahLst/>
          <a:cxnLst/>
          <a:rect l="0" t="0" r="0" b="0"/>
          <a:pathLst>
            <a:path>
              <a:moveTo>
                <a:pt x="0" y="0"/>
              </a:moveTo>
              <a:lnTo>
                <a:pt x="0" y="665440"/>
              </a:lnTo>
              <a:lnTo>
                <a:pt x="216991" y="66544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3ED093-2701-412A-B4AC-B30D5847481B}">
      <dsp:nvSpPr>
        <dsp:cNvPr id="0" name=""/>
        <dsp:cNvSpPr/>
      </dsp:nvSpPr>
      <dsp:spPr>
        <a:xfrm>
          <a:off x="5684371" y="1753770"/>
          <a:ext cx="1131971" cy="303787"/>
        </a:xfrm>
        <a:custGeom>
          <a:avLst/>
          <a:gdLst/>
          <a:ahLst/>
          <a:cxnLst/>
          <a:rect l="0" t="0" r="0" b="0"/>
          <a:pathLst>
            <a:path>
              <a:moveTo>
                <a:pt x="0" y="0"/>
              </a:moveTo>
              <a:lnTo>
                <a:pt x="0" y="151893"/>
              </a:lnTo>
              <a:lnTo>
                <a:pt x="1131971" y="151893"/>
              </a:lnTo>
              <a:lnTo>
                <a:pt x="1131971" y="30378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5F57D9-ACAF-4BF5-9547-09A2A6FE540E}">
      <dsp:nvSpPr>
        <dsp:cNvPr id="0" name=""/>
        <dsp:cNvSpPr/>
      </dsp:nvSpPr>
      <dsp:spPr>
        <a:xfrm>
          <a:off x="4848954" y="3807956"/>
          <a:ext cx="216991" cy="1692532"/>
        </a:xfrm>
        <a:custGeom>
          <a:avLst/>
          <a:gdLst/>
          <a:ahLst/>
          <a:cxnLst/>
          <a:rect l="0" t="0" r="0" b="0"/>
          <a:pathLst>
            <a:path>
              <a:moveTo>
                <a:pt x="0" y="0"/>
              </a:moveTo>
              <a:lnTo>
                <a:pt x="0" y="1692532"/>
              </a:lnTo>
              <a:lnTo>
                <a:pt x="216991" y="169253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059F02-21FD-4EFC-957F-DFBD69A8ACD8}">
      <dsp:nvSpPr>
        <dsp:cNvPr id="0" name=""/>
        <dsp:cNvSpPr/>
      </dsp:nvSpPr>
      <dsp:spPr>
        <a:xfrm>
          <a:off x="4848954" y="3807956"/>
          <a:ext cx="216991" cy="665440"/>
        </a:xfrm>
        <a:custGeom>
          <a:avLst/>
          <a:gdLst/>
          <a:ahLst/>
          <a:cxnLst/>
          <a:rect l="0" t="0" r="0" b="0"/>
          <a:pathLst>
            <a:path>
              <a:moveTo>
                <a:pt x="0" y="0"/>
              </a:moveTo>
              <a:lnTo>
                <a:pt x="0" y="665440"/>
              </a:lnTo>
              <a:lnTo>
                <a:pt x="216991" y="66544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E2CE09-46F4-45CC-8933-A87D7745F4B7}">
      <dsp:nvSpPr>
        <dsp:cNvPr id="0" name=""/>
        <dsp:cNvSpPr/>
      </dsp:nvSpPr>
      <dsp:spPr>
        <a:xfrm>
          <a:off x="4552399" y="2780863"/>
          <a:ext cx="875198" cy="303787"/>
        </a:xfrm>
        <a:custGeom>
          <a:avLst/>
          <a:gdLst/>
          <a:ahLst/>
          <a:cxnLst/>
          <a:rect l="0" t="0" r="0" b="0"/>
          <a:pathLst>
            <a:path>
              <a:moveTo>
                <a:pt x="0" y="0"/>
              </a:moveTo>
              <a:lnTo>
                <a:pt x="0" y="151893"/>
              </a:lnTo>
              <a:lnTo>
                <a:pt x="875198" y="151893"/>
              </a:lnTo>
              <a:lnTo>
                <a:pt x="875198" y="30378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638DDB-613A-4B5D-84D1-987C2A857150}">
      <dsp:nvSpPr>
        <dsp:cNvPr id="0" name=""/>
        <dsp:cNvSpPr/>
      </dsp:nvSpPr>
      <dsp:spPr>
        <a:xfrm>
          <a:off x="3098556" y="3807956"/>
          <a:ext cx="216991" cy="1692532"/>
        </a:xfrm>
        <a:custGeom>
          <a:avLst/>
          <a:gdLst/>
          <a:ahLst/>
          <a:cxnLst/>
          <a:rect l="0" t="0" r="0" b="0"/>
          <a:pathLst>
            <a:path>
              <a:moveTo>
                <a:pt x="0" y="0"/>
              </a:moveTo>
              <a:lnTo>
                <a:pt x="0" y="1692532"/>
              </a:lnTo>
              <a:lnTo>
                <a:pt x="216991" y="169253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1F65C-74CC-4E08-B30D-EDD4109DFA21}">
      <dsp:nvSpPr>
        <dsp:cNvPr id="0" name=""/>
        <dsp:cNvSpPr/>
      </dsp:nvSpPr>
      <dsp:spPr>
        <a:xfrm>
          <a:off x="3098556" y="3807956"/>
          <a:ext cx="216991" cy="665440"/>
        </a:xfrm>
        <a:custGeom>
          <a:avLst/>
          <a:gdLst/>
          <a:ahLst/>
          <a:cxnLst/>
          <a:rect l="0" t="0" r="0" b="0"/>
          <a:pathLst>
            <a:path>
              <a:moveTo>
                <a:pt x="0" y="0"/>
              </a:moveTo>
              <a:lnTo>
                <a:pt x="0" y="665440"/>
              </a:lnTo>
              <a:lnTo>
                <a:pt x="216991" y="66544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5ACCA5-661A-4F49-96B8-A3D17C850837}">
      <dsp:nvSpPr>
        <dsp:cNvPr id="0" name=""/>
        <dsp:cNvSpPr/>
      </dsp:nvSpPr>
      <dsp:spPr>
        <a:xfrm>
          <a:off x="3677200" y="2780863"/>
          <a:ext cx="875198" cy="303787"/>
        </a:xfrm>
        <a:custGeom>
          <a:avLst/>
          <a:gdLst/>
          <a:ahLst/>
          <a:cxnLst/>
          <a:rect l="0" t="0" r="0" b="0"/>
          <a:pathLst>
            <a:path>
              <a:moveTo>
                <a:pt x="875198" y="0"/>
              </a:moveTo>
              <a:lnTo>
                <a:pt x="875198" y="151893"/>
              </a:lnTo>
              <a:lnTo>
                <a:pt x="0" y="151893"/>
              </a:lnTo>
              <a:lnTo>
                <a:pt x="0" y="30378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861F1B-3950-430A-9C4E-2594ED5C0F12}">
      <dsp:nvSpPr>
        <dsp:cNvPr id="0" name=""/>
        <dsp:cNvSpPr/>
      </dsp:nvSpPr>
      <dsp:spPr>
        <a:xfrm>
          <a:off x="4552399" y="1753770"/>
          <a:ext cx="1131971" cy="303787"/>
        </a:xfrm>
        <a:custGeom>
          <a:avLst/>
          <a:gdLst/>
          <a:ahLst/>
          <a:cxnLst/>
          <a:rect l="0" t="0" r="0" b="0"/>
          <a:pathLst>
            <a:path>
              <a:moveTo>
                <a:pt x="1131971" y="0"/>
              </a:moveTo>
              <a:lnTo>
                <a:pt x="1131971" y="151893"/>
              </a:lnTo>
              <a:lnTo>
                <a:pt x="0" y="151893"/>
              </a:lnTo>
              <a:lnTo>
                <a:pt x="0" y="30378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68F0BF-2A11-48CA-B9F0-28071B7630D7}">
      <dsp:nvSpPr>
        <dsp:cNvPr id="0" name=""/>
        <dsp:cNvSpPr/>
      </dsp:nvSpPr>
      <dsp:spPr>
        <a:xfrm>
          <a:off x="3805587" y="726678"/>
          <a:ext cx="1878783" cy="303787"/>
        </a:xfrm>
        <a:custGeom>
          <a:avLst/>
          <a:gdLst/>
          <a:ahLst/>
          <a:cxnLst/>
          <a:rect l="0" t="0" r="0" b="0"/>
          <a:pathLst>
            <a:path>
              <a:moveTo>
                <a:pt x="0" y="0"/>
              </a:moveTo>
              <a:lnTo>
                <a:pt x="0" y="151893"/>
              </a:lnTo>
              <a:lnTo>
                <a:pt x="1878783" y="151893"/>
              </a:lnTo>
              <a:lnTo>
                <a:pt x="1878783" y="30378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6731F-B8EC-447D-883F-9AE3D06AC77B}">
      <dsp:nvSpPr>
        <dsp:cNvPr id="0" name=""/>
        <dsp:cNvSpPr/>
      </dsp:nvSpPr>
      <dsp:spPr>
        <a:xfrm>
          <a:off x="1926803" y="1753770"/>
          <a:ext cx="875198" cy="303787"/>
        </a:xfrm>
        <a:custGeom>
          <a:avLst/>
          <a:gdLst/>
          <a:ahLst/>
          <a:cxnLst/>
          <a:rect l="0" t="0" r="0" b="0"/>
          <a:pathLst>
            <a:path>
              <a:moveTo>
                <a:pt x="0" y="0"/>
              </a:moveTo>
              <a:lnTo>
                <a:pt x="0" y="151893"/>
              </a:lnTo>
              <a:lnTo>
                <a:pt x="875198" y="151893"/>
              </a:lnTo>
              <a:lnTo>
                <a:pt x="875198" y="30378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AFE3AD-5869-41FC-8F00-15A3BE3A0567}">
      <dsp:nvSpPr>
        <dsp:cNvPr id="0" name=""/>
        <dsp:cNvSpPr/>
      </dsp:nvSpPr>
      <dsp:spPr>
        <a:xfrm>
          <a:off x="472960" y="2780863"/>
          <a:ext cx="216991" cy="1692532"/>
        </a:xfrm>
        <a:custGeom>
          <a:avLst/>
          <a:gdLst/>
          <a:ahLst/>
          <a:cxnLst/>
          <a:rect l="0" t="0" r="0" b="0"/>
          <a:pathLst>
            <a:path>
              <a:moveTo>
                <a:pt x="0" y="0"/>
              </a:moveTo>
              <a:lnTo>
                <a:pt x="0" y="1692532"/>
              </a:lnTo>
              <a:lnTo>
                <a:pt x="216991" y="1692532"/>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8C22CC-4C27-4D67-910B-7801F6CD4526}">
      <dsp:nvSpPr>
        <dsp:cNvPr id="0" name=""/>
        <dsp:cNvSpPr/>
      </dsp:nvSpPr>
      <dsp:spPr>
        <a:xfrm>
          <a:off x="472960" y="2780863"/>
          <a:ext cx="216991" cy="665440"/>
        </a:xfrm>
        <a:custGeom>
          <a:avLst/>
          <a:gdLst/>
          <a:ahLst/>
          <a:cxnLst/>
          <a:rect l="0" t="0" r="0" b="0"/>
          <a:pathLst>
            <a:path>
              <a:moveTo>
                <a:pt x="0" y="0"/>
              </a:moveTo>
              <a:lnTo>
                <a:pt x="0" y="665440"/>
              </a:lnTo>
              <a:lnTo>
                <a:pt x="216991" y="665440"/>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7829F-82D8-4770-90A9-B80A0A15F7A8}">
      <dsp:nvSpPr>
        <dsp:cNvPr id="0" name=""/>
        <dsp:cNvSpPr/>
      </dsp:nvSpPr>
      <dsp:spPr>
        <a:xfrm>
          <a:off x="1051604" y="1753770"/>
          <a:ext cx="875198" cy="303787"/>
        </a:xfrm>
        <a:custGeom>
          <a:avLst/>
          <a:gdLst/>
          <a:ahLst/>
          <a:cxnLst/>
          <a:rect l="0" t="0" r="0" b="0"/>
          <a:pathLst>
            <a:path>
              <a:moveTo>
                <a:pt x="875198" y="0"/>
              </a:moveTo>
              <a:lnTo>
                <a:pt x="875198" y="151893"/>
              </a:lnTo>
              <a:lnTo>
                <a:pt x="0" y="151893"/>
              </a:lnTo>
              <a:lnTo>
                <a:pt x="0" y="303787"/>
              </a:lnTo>
            </a:path>
          </a:pathLst>
        </a:custGeom>
        <a:noFill/>
        <a:ln w="25400" cap="flat" cmpd="sng" algn="ctr">
          <a:solidFill>
            <a:schemeClr val="accent5">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8F2F4-705A-41D6-AB67-8E9832438338}">
      <dsp:nvSpPr>
        <dsp:cNvPr id="0" name=""/>
        <dsp:cNvSpPr/>
      </dsp:nvSpPr>
      <dsp:spPr>
        <a:xfrm>
          <a:off x="1926803" y="726678"/>
          <a:ext cx="1878783" cy="303787"/>
        </a:xfrm>
        <a:custGeom>
          <a:avLst/>
          <a:gdLst/>
          <a:ahLst/>
          <a:cxnLst/>
          <a:rect l="0" t="0" r="0" b="0"/>
          <a:pathLst>
            <a:path>
              <a:moveTo>
                <a:pt x="1878783" y="0"/>
              </a:moveTo>
              <a:lnTo>
                <a:pt x="1878783" y="151893"/>
              </a:lnTo>
              <a:lnTo>
                <a:pt x="0" y="151893"/>
              </a:lnTo>
              <a:lnTo>
                <a:pt x="0" y="303787"/>
              </a:lnTo>
            </a:path>
          </a:pathLst>
        </a:cu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501C2E-5274-4A60-AE06-F68AE39260D2}">
      <dsp:nvSpPr>
        <dsp:cNvPr id="0" name=""/>
        <dsp:cNvSpPr/>
      </dsp:nvSpPr>
      <dsp:spPr>
        <a:xfrm>
          <a:off x="3082282" y="3373"/>
          <a:ext cx="1446609" cy="723304"/>
        </a:xfrm>
        <a:prstGeom prst="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Time Series Models</a:t>
          </a:r>
          <a:endParaRPr lang="en-ZA" sz="1900" b="1" kern="1200" dirty="0">
            <a:effectLst>
              <a:outerShdw blurRad="50800" dist="38100" dir="18900000" algn="bl" rotWithShape="0">
                <a:prstClr val="black">
                  <a:alpha val="40000"/>
                </a:prstClr>
              </a:outerShdw>
            </a:effectLst>
          </a:endParaRPr>
        </a:p>
      </dsp:txBody>
      <dsp:txXfrm>
        <a:off x="3082282" y="3373"/>
        <a:ext cx="1446609" cy="723304"/>
      </dsp:txXfrm>
    </dsp:sp>
    <dsp:sp modelId="{A8242123-B8B9-403E-A821-1BE1DA5348FF}">
      <dsp:nvSpPr>
        <dsp:cNvPr id="0" name=""/>
        <dsp:cNvSpPr/>
      </dsp:nvSpPr>
      <dsp:spPr>
        <a:xfrm>
          <a:off x="1203498" y="1030466"/>
          <a:ext cx="1446609" cy="723304"/>
        </a:xfrm>
        <a:prstGeom prst="rect">
          <a:avLst/>
        </a:prstGeom>
        <a:solidFill>
          <a:srgbClr val="008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Stationary</a:t>
          </a:r>
          <a:endParaRPr lang="en-ZA" sz="1900" b="1" kern="1200" dirty="0">
            <a:effectLst>
              <a:outerShdw blurRad="50800" dist="38100" dir="18900000" algn="bl" rotWithShape="0">
                <a:prstClr val="black">
                  <a:alpha val="40000"/>
                </a:prstClr>
              </a:outerShdw>
            </a:effectLst>
          </a:endParaRPr>
        </a:p>
      </dsp:txBody>
      <dsp:txXfrm>
        <a:off x="1203498" y="1030466"/>
        <a:ext cx="1446609" cy="723304"/>
      </dsp:txXfrm>
    </dsp:sp>
    <dsp:sp modelId="{1BF68A85-9DBD-4F07-B773-493EC136BD51}">
      <dsp:nvSpPr>
        <dsp:cNvPr id="0" name=""/>
        <dsp:cNvSpPr/>
      </dsp:nvSpPr>
      <dsp:spPr>
        <a:xfrm>
          <a:off x="328299" y="2057558"/>
          <a:ext cx="1446609" cy="723304"/>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err="1">
              <a:effectLst>
                <a:outerShdw blurRad="50800" dist="38100" dir="18900000" algn="bl" rotWithShape="0">
                  <a:prstClr val="black">
                    <a:alpha val="40000"/>
                  </a:prstClr>
                </a:outerShdw>
              </a:effectLst>
            </a:rPr>
            <a:t>Univariate</a:t>
          </a:r>
          <a:endParaRPr lang="en-US" sz="1900" b="1" kern="1200" dirty="0">
            <a:effectLst>
              <a:outerShdw blurRad="50800" dist="38100" dir="18900000" algn="bl" rotWithShape="0">
                <a:prstClr val="black">
                  <a:alpha val="40000"/>
                </a:prstClr>
              </a:outerShdw>
            </a:effectLst>
          </a:endParaRPr>
        </a:p>
      </dsp:txBody>
      <dsp:txXfrm>
        <a:off x="328299" y="2057558"/>
        <a:ext cx="1446609" cy="723304"/>
      </dsp:txXfrm>
    </dsp:sp>
    <dsp:sp modelId="{185B90E4-D7D0-4919-AC86-2ADB456A1611}">
      <dsp:nvSpPr>
        <dsp:cNvPr id="0" name=""/>
        <dsp:cNvSpPr/>
      </dsp:nvSpPr>
      <dsp:spPr>
        <a:xfrm>
          <a:off x="689952" y="3084651"/>
          <a:ext cx="1446609" cy="723304"/>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Only E(</a:t>
          </a:r>
          <a:r>
            <a:rPr lang="en-US" sz="1900" b="1" kern="1200" dirty="0" err="1">
              <a:effectLst>
                <a:outerShdw blurRad="50800" dist="38100" dir="18900000" algn="bl" rotWithShape="0">
                  <a:prstClr val="black">
                    <a:alpha val="40000"/>
                  </a:prstClr>
                </a:outerShdw>
              </a:effectLst>
            </a:rPr>
            <a:t>y</a:t>
          </a:r>
          <a:r>
            <a:rPr lang="en-US" sz="1900" b="1" kern="1200" baseline="-25000" dirty="0" err="1">
              <a:effectLst>
                <a:outerShdw blurRad="50800" dist="38100" dir="18900000" algn="bl" rotWithShape="0">
                  <a:prstClr val="black">
                    <a:alpha val="40000"/>
                  </a:prstClr>
                </a:outerShdw>
              </a:effectLst>
            </a:rPr>
            <a:t>t</a:t>
          </a:r>
          <a:r>
            <a:rPr lang="en-US" sz="1900" b="1" kern="1200" dirty="0">
              <a:effectLst>
                <a:outerShdw blurRad="50800" dist="38100" dir="18900000" algn="bl" rotWithShape="0">
                  <a:prstClr val="black">
                    <a:alpha val="40000"/>
                  </a:prstClr>
                </a:outerShdw>
              </a:effectLst>
            </a:rPr>
            <a:t>): ARMA(</a:t>
          </a:r>
          <a:r>
            <a:rPr lang="en-US" sz="1900" b="1" kern="1200" dirty="0" err="1">
              <a:effectLst>
                <a:outerShdw blurRad="50800" dist="38100" dir="18900000" algn="bl" rotWithShape="0">
                  <a:prstClr val="black">
                    <a:alpha val="40000"/>
                  </a:prstClr>
                </a:outerShdw>
              </a:effectLst>
            </a:rPr>
            <a:t>p,q</a:t>
          </a:r>
          <a:r>
            <a:rPr lang="en-US" sz="1900" b="1" kern="1200" dirty="0">
              <a:effectLst>
                <a:outerShdw blurRad="50800" dist="38100" dir="18900000" algn="bl" rotWithShape="0">
                  <a:prstClr val="black">
                    <a:alpha val="40000"/>
                  </a:prstClr>
                </a:outerShdw>
              </a:effectLst>
            </a:rPr>
            <a:t>)</a:t>
          </a:r>
          <a:endParaRPr lang="en-ZA" sz="1900" b="1" kern="1200" dirty="0">
            <a:effectLst>
              <a:outerShdw blurRad="50800" dist="38100" dir="18900000" algn="bl" rotWithShape="0">
                <a:prstClr val="black">
                  <a:alpha val="40000"/>
                </a:prstClr>
              </a:outerShdw>
            </a:effectLst>
          </a:endParaRPr>
        </a:p>
      </dsp:txBody>
      <dsp:txXfrm>
        <a:off x="689952" y="3084651"/>
        <a:ext cx="1446609" cy="723304"/>
      </dsp:txXfrm>
    </dsp:sp>
    <dsp:sp modelId="{BF02EC71-29DC-43BC-B027-98D1DD9B128B}">
      <dsp:nvSpPr>
        <dsp:cNvPr id="0" name=""/>
        <dsp:cNvSpPr/>
      </dsp:nvSpPr>
      <dsp:spPr>
        <a:xfrm>
          <a:off x="689952" y="4111744"/>
          <a:ext cx="1446609" cy="723304"/>
        </a:xfrm>
        <a:prstGeom prst="rect">
          <a:avLst/>
        </a:prstGeom>
        <a:solidFill>
          <a:srgbClr val="2EA08A"/>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E(</a:t>
          </a:r>
          <a:r>
            <a:rPr lang="en-US" sz="1900" b="1" kern="1200" dirty="0" err="1">
              <a:effectLst>
                <a:outerShdw blurRad="50800" dist="38100" dir="18900000" algn="bl" rotWithShape="0">
                  <a:prstClr val="black">
                    <a:alpha val="40000"/>
                  </a:prstClr>
                </a:outerShdw>
              </a:effectLst>
            </a:rPr>
            <a:t>y</a:t>
          </a:r>
          <a:r>
            <a:rPr lang="en-US" sz="1900" b="1" kern="1200" baseline="-25000" dirty="0" err="1">
              <a:effectLst>
                <a:outerShdw blurRad="50800" dist="38100" dir="18900000" algn="bl" rotWithShape="0">
                  <a:prstClr val="black">
                    <a:alpha val="40000"/>
                  </a:prstClr>
                </a:outerShdw>
              </a:effectLst>
            </a:rPr>
            <a:t>t</a:t>
          </a:r>
          <a:r>
            <a:rPr lang="en-US" sz="1900" b="1" kern="1200" dirty="0">
              <a:effectLst>
                <a:outerShdw blurRad="50800" dist="38100" dir="18900000" algn="bl" rotWithShape="0">
                  <a:prstClr val="black">
                    <a:alpha val="40000"/>
                  </a:prstClr>
                </a:outerShdw>
              </a:effectLst>
            </a:rPr>
            <a:t>) &amp; </a:t>
          </a:r>
          <a:r>
            <a:rPr lang="en-US" sz="1900" b="1" kern="1200" dirty="0" err="1">
              <a:effectLst>
                <a:outerShdw blurRad="50800" dist="38100" dir="18900000" algn="bl" rotWithShape="0">
                  <a:prstClr val="black">
                    <a:alpha val="40000"/>
                  </a:prstClr>
                </a:outerShdw>
              </a:effectLst>
            </a:rPr>
            <a:t>Var</a:t>
          </a:r>
          <a:r>
            <a:rPr lang="en-US" sz="1900" b="1" kern="1200" dirty="0">
              <a:effectLst>
                <a:outerShdw blurRad="50800" dist="38100" dir="18900000" algn="bl" rotWithShape="0">
                  <a:prstClr val="black">
                    <a:alpha val="40000"/>
                  </a:prstClr>
                </a:outerShdw>
              </a:effectLst>
            </a:rPr>
            <a:t>(</a:t>
          </a:r>
          <a:r>
            <a:rPr lang="en-US" sz="1900" b="1" kern="1200" dirty="0" err="1">
              <a:effectLst>
                <a:outerShdw blurRad="50800" dist="38100" dir="18900000" algn="bl" rotWithShape="0">
                  <a:prstClr val="black">
                    <a:alpha val="40000"/>
                  </a:prstClr>
                </a:outerShdw>
              </a:effectLst>
            </a:rPr>
            <a:t>y</a:t>
          </a:r>
          <a:r>
            <a:rPr lang="en-US" sz="1900" b="1" kern="1200" baseline="-25000" dirty="0" err="1">
              <a:effectLst>
                <a:outerShdw blurRad="50800" dist="38100" dir="18900000" algn="bl" rotWithShape="0">
                  <a:prstClr val="black">
                    <a:alpha val="40000"/>
                  </a:prstClr>
                </a:outerShdw>
              </a:effectLst>
            </a:rPr>
            <a:t>t</a:t>
          </a:r>
          <a:r>
            <a:rPr lang="en-US" sz="1900" b="1" kern="1200" dirty="0">
              <a:effectLst>
                <a:outerShdw blurRad="50800" dist="38100" dir="18900000" algn="bl" rotWithShape="0">
                  <a:prstClr val="black">
                    <a:alpha val="40000"/>
                  </a:prstClr>
                </a:outerShdw>
              </a:effectLst>
            </a:rPr>
            <a:t>): ARCH</a:t>
          </a:r>
          <a:endParaRPr lang="en-ZA" sz="1900" b="1" kern="1200" dirty="0">
            <a:effectLst>
              <a:outerShdw blurRad="50800" dist="38100" dir="18900000" algn="bl" rotWithShape="0">
                <a:prstClr val="black">
                  <a:alpha val="40000"/>
                </a:prstClr>
              </a:outerShdw>
            </a:effectLst>
          </a:endParaRPr>
        </a:p>
      </dsp:txBody>
      <dsp:txXfrm>
        <a:off x="689952" y="4111744"/>
        <a:ext cx="1446609" cy="723304"/>
      </dsp:txXfrm>
    </dsp:sp>
    <dsp:sp modelId="{A4FAF545-111F-40C2-8E92-C9B7F16B4623}">
      <dsp:nvSpPr>
        <dsp:cNvPr id="0" name=""/>
        <dsp:cNvSpPr/>
      </dsp:nvSpPr>
      <dsp:spPr>
        <a:xfrm>
          <a:off x="2078697" y="2057558"/>
          <a:ext cx="1446609" cy="723304"/>
        </a:xfrm>
        <a:prstGeom prst="rect">
          <a:avLst/>
        </a:prstGeom>
        <a:solidFill>
          <a:srgbClr val="75A4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Multivariate</a:t>
          </a:r>
          <a:endParaRPr lang="en-ZA" sz="1900" b="1" kern="1200" dirty="0">
            <a:effectLst>
              <a:outerShdw blurRad="50800" dist="38100" dir="18900000" algn="bl" rotWithShape="0">
                <a:prstClr val="black">
                  <a:alpha val="40000"/>
                </a:prstClr>
              </a:outerShdw>
            </a:effectLst>
          </a:endParaRPr>
        </a:p>
      </dsp:txBody>
      <dsp:txXfrm>
        <a:off x="2078697" y="2057558"/>
        <a:ext cx="1446609" cy="723304"/>
      </dsp:txXfrm>
    </dsp:sp>
    <dsp:sp modelId="{DC8DE45B-633C-4B8B-A0CA-CF53B5B64241}">
      <dsp:nvSpPr>
        <dsp:cNvPr id="0" name=""/>
        <dsp:cNvSpPr/>
      </dsp:nvSpPr>
      <dsp:spPr>
        <a:xfrm>
          <a:off x="4961066" y="1030466"/>
          <a:ext cx="1446609" cy="723304"/>
        </a:xfrm>
        <a:prstGeom prst="rect">
          <a:avLst/>
        </a:prstGeom>
        <a:solidFill>
          <a:schemeClr val="accent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Non-Stationary</a:t>
          </a:r>
          <a:endParaRPr lang="en-ZA" sz="1900" b="1" kern="1200" dirty="0">
            <a:effectLst>
              <a:outerShdw blurRad="50800" dist="38100" dir="18900000" algn="bl" rotWithShape="0">
                <a:prstClr val="black">
                  <a:alpha val="40000"/>
                </a:prstClr>
              </a:outerShdw>
            </a:effectLst>
          </a:endParaRPr>
        </a:p>
      </dsp:txBody>
      <dsp:txXfrm>
        <a:off x="4961066" y="1030466"/>
        <a:ext cx="1446609" cy="723304"/>
      </dsp:txXfrm>
    </dsp:sp>
    <dsp:sp modelId="{41EA9A69-51A1-4391-BC47-B8A509F3764E}">
      <dsp:nvSpPr>
        <dsp:cNvPr id="0" name=""/>
        <dsp:cNvSpPr/>
      </dsp:nvSpPr>
      <dsp:spPr>
        <a:xfrm>
          <a:off x="3829094" y="2057558"/>
          <a:ext cx="1446609" cy="723304"/>
        </a:xfrm>
        <a:prstGeom prst="rect">
          <a:avLst/>
        </a:prstGeom>
        <a:solidFill>
          <a:srgbClr val="B776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err="1">
              <a:effectLst>
                <a:outerShdw blurRad="50800" dist="38100" dir="18900000" algn="bl" rotWithShape="0">
                  <a:prstClr val="black">
                    <a:alpha val="40000"/>
                  </a:prstClr>
                </a:outerShdw>
              </a:effectLst>
            </a:rPr>
            <a:t>Univariate</a:t>
          </a:r>
          <a:endParaRPr lang="en-ZA" sz="1900" b="1" kern="1200" dirty="0">
            <a:effectLst>
              <a:outerShdw blurRad="50800" dist="38100" dir="18900000" algn="bl" rotWithShape="0">
                <a:prstClr val="black">
                  <a:alpha val="40000"/>
                </a:prstClr>
              </a:outerShdw>
            </a:effectLst>
          </a:endParaRPr>
        </a:p>
      </dsp:txBody>
      <dsp:txXfrm>
        <a:off x="3829094" y="2057558"/>
        <a:ext cx="1446609" cy="723304"/>
      </dsp:txXfrm>
    </dsp:sp>
    <dsp:sp modelId="{2D28ED27-6E97-4F64-AD6F-6A76CA12F979}">
      <dsp:nvSpPr>
        <dsp:cNvPr id="0" name=""/>
        <dsp:cNvSpPr/>
      </dsp:nvSpPr>
      <dsp:spPr>
        <a:xfrm>
          <a:off x="2953895" y="3084651"/>
          <a:ext cx="1446609" cy="723304"/>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Deterministic Trends</a:t>
          </a:r>
          <a:endParaRPr lang="en-ZA" sz="1900" b="1" kern="1200" dirty="0">
            <a:effectLst>
              <a:outerShdw blurRad="50800" dist="38100" dir="18900000" algn="bl" rotWithShape="0">
                <a:prstClr val="black">
                  <a:alpha val="40000"/>
                </a:prstClr>
              </a:outerShdw>
            </a:effectLst>
          </a:endParaRPr>
        </a:p>
      </dsp:txBody>
      <dsp:txXfrm>
        <a:off x="2953895" y="3084651"/>
        <a:ext cx="1446609" cy="723304"/>
      </dsp:txXfrm>
    </dsp:sp>
    <dsp:sp modelId="{669C3A9E-D579-4DC8-AB6A-A539066E74D6}">
      <dsp:nvSpPr>
        <dsp:cNvPr id="0" name=""/>
        <dsp:cNvSpPr/>
      </dsp:nvSpPr>
      <dsp:spPr>
        <a:xfrm>
          <a:off x="3315548" y="4111744"/>
          <a:ext cx="1446609" cy="723304"/>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err="1">
              <a:effectLst>
                <a:outerShdw blurRad="50800" dist="38100" dir="18900000" algn="bl" rotWithShape="0">
                  <a:prstClr val="black">
                    <a:alpha val="40000"/>
                  </a:prstClr>
                </a:outerShdw>
              </a:effectLst>
            </a:rPr>
            <a:t>Detrending</a:t>
          </a:r>
          <a:endParaRPr lang="en-ZA" sz="1900" b="1" kern="1200" dirty="0">
            <a:effectLst>
              <a:outerShdw blurRad="50800" dist="38100" dir="18900000" algn="bl" rotWithShape="0">
                <a:prstClr val="black">
                  <a:alpha val="40000"/>
                </a:prstClr>
              </a:outerShdw>
            </a:effectLst>
          </a:endParaRPr>
        </a:p>
      </dsp:txBody>
      <dsp:txXfrm>
        <a:off x="3315548" y="4111744"/>
        <a:ext cx="1446609" cy="723304"/>
      </dsp:txXfrm>
    </dsp:sp>
    <dsp:sp modelId="{DD69836C-EE1D-4184-B506-410B9F6F4E05}">
      <dsp:nvSpPr>
        <dsp:cNvPr id="0" name=""/>
        <dsp:cNvSpPr/>
      </dsp:nvSpPr>
      <dsp:spPr>
        <a:xfrm>
          <a:off x="3315548" y="5138836"/>
          <a:ext cx="1446609" cy="723304"/>
        </a:xfrm>
        <a:prstGeom prst="rect">
          <a:avLst/>
        </a:prstGeom>
        <a:solidFill>
          <a:srgbClr val="ABA3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Filters</a:t>
          </a:r>
          <a:endParaRPr lang="en-ZA" sz="1900" b="1" kern="1200" dirty="0">
            <a:effectLst>
              <a:outerShdw blurRad="50800" dist="38100" dir="18900000" algn="bl" rotWithShape="0">
                <a:prstClr val="black">
                  <a:alpha val="40000"/>
                </a:prstClr>
              </a:outerShdw>
            </a:effectLst>
          </a:endParaRPr>
        </a:p>
      </dsp:txBody>
      <dsp:txXfrm>
        <a:off x="3315548" y="5138836"/>
        <a:ext cx="1446609" cy="723304"/>
      </dsp:txXfrm>
    </dsp:sp>
    <dsp:sp modelId="{CC280E0A-263D-4AAF-82E8-A9DB3F205BD4}">
      <dsp:nvSpPr>
        <dsp:cNvPr id="0" name=""/>
        <dsp:cNvSpPr/>
      </dsp:nvSpPr>
      <dsp:spPr>
        <a:xfrm>
          <a:off x="4704293" y="3084651"/>
          <a:ext cx="1446609" cy="723304"/>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Stochastic Trends</a:t>
          </a:r>
        </a:p>
      </dsp:txBody>
      <dsp:txXfrm>
        <a:off x="4704293" y="3084651"/>
        <a:ext cx="1446609" cy="723304"/>
      </dsp:txXfrm>
    </dsp:sp>
    <dsp:sp modelId="{F6103A39-6A11-43CE-B06C-C065E3050B20}">
      <dsp:nvSpPr>
        <dsp:cNvPr id="0" name=""/>
        <dsp:cNvSpPr/>
      </dsp:nvSpPr>
      <dsp:spPr>
        <a:xfrm>
          <a:off x="5065945" y="4111744"/>
          <a:ext cx="1446609" cy="723304"/>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Differencing</a:t>
          </a:r>
        </a:p>
      </dsp:txBody>
      <dsp:txXfrm>
        <a:off x="5065945" y="4111744"/>
        <a:ext cx="1446609" cy="723304"/>
      </dsp:txXfrm>
    </dsp:sp>
    <dsp:sp modelId="{B81F0C41-E8BA-4577-AD0E-6F872AF85C2D}">
      <dsp:nvSpPr>
        <dsp:cNvPr id="0" name=""/>
        <dsp:cNvSpPr/>
      </dsp:nvSpPr>
      <dsp:spPr>
        <a:xfrm>
          <a:off x="5065945" y="5138836"/>
          <a:ext cx="1446609" cy="723304"/>
        </a:xfrm>
        <a:prstGeom prst="rect">
          <a:avLst/>
        </a:prstGeom>
        <a:solidFill>
          <a:srgbClr val="B75C0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a:effectLst>
                <a:outerShdw blurRad="50800" dist="38100" dir="18900000" algn="bl" rotWithShape="0">
                  <a:prstClr val="black">
                    <a:alpha val="40000"/>
                  </a:prstClr>
                </a:outerShdw>
              </a:effectLst>
            </a:rPr>
            <a:t>Tests</a:t>
          </a:r>
          <a:endParaRPr lang="en-US" sz="1900" b="1" kern="1200" dirty="0">
            <a:effectLst>
              <a:outerShdw blurRad="50800" dist="38100" dir="18900000" algn="bl" rotWithShape="0">
                <a:prstClr val="black">
                  <a:alpha val="40000"/>
                </a:prstClr>
              </a:outerShdw>
            </a:effectLst>
          </a:endParaRPr>
        </a:p>
      </dsp:txBody>
      <dsp:txXfrm>
        <a:off x="5065945" y="5138836"/>
        <a:ext cx="1446609" cy="723304"/>
      </dsp:txXfrm>
    </dsp:sp>
    <dsp:sp modelId="{B9F2C107-1A2E-49FC-940F-396E0685C17F}">
      <dsp:nvSpPr>
        <dsp:cNvPr id="0" name=""/>
        <dsp:cNvSpPr/>
      </dsp:nvSpPr>
      <dsp:spPr>
        <a:xfrm>
          <a:off x="6093038" y="2057558"/>
          <a:ext cx="1446609" cy="723304"/>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 Multivariate</a:t>
          </a:r>
        </a:p>
      </dsp:txBody>
      <dsp:txXfrm>
        <a:off x="6093038" y="2057558"/>
        <a:ext cx="1446609" cy="723304"/>
      </dsp:txXfrm>
    </dsp:sp>
    <dsp:sp modelId="{F0A8C908-3BAB-4556-B298-4307A18D94CD}">
      <dsp:nvSpPr>
        <dsp:cNvPr id="0" name=""/>
        <dsp:cNvSpPr/>
      </dsp:nvSpPr>
      <dsp:spPr>
        <a:xfrm>
          <a:off x="6454690" y="3084651"/>
          <a:ext cx="1446609" cy="723304"/>
        </a:xfrm>
        <a:prstGeom prst="rect">
          <a:avLst/>
        </a:prstGeom>
        <a:solidFill>
          <a:srgbClr val="A2285C"/>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effectLst>
                <a:outerShdw blurRad="50800" dist="38100" dir="18900000" algn="bl" rotWithShape="0">
                  <a:prstClr val="black">
                    <a:alpha val="40000"/>
                  </a:prstClr>
                </a:outerShdw>
              </a:effectLst>
            </a:rPr>
            <a:t>Cointegration / VECM</a:t>
          </a:r>
        </a:p>
      </dsp:txBody>
      <dsp:txXfrm>
        <a:off x="6454690" y="3084651"/>
        <a:ext cx="1446609" cy="7233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ZA"/>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82B87-5434-4161-B50E-0046EA7D97A8}" type="datetimeFigureOut">
              <a:rPr lang="en-ZA" smtClean="0"/>
              <a:pPr/>
              <a:t>2024/02/20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3E66A982-C9B0-4FA1-B4B2-66F411BE3A20}" type="slidenum">
              <a:rPr lang="en-ZA" smtClean="0"/>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82B87-5434-4161-B50E-0046EA7D97A8}" type="datetimeFigureOut">
              <a:rPr lang="en-ZA" smtClean="0"/>
              <a:pPr/>
              <a:t>2024/02/20</a:t>
            </a:fld>
            <a:endParaRPr lang="en-ZA"/>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6A982-C9B0-4FA1-B4B2-66F411BE3A20}" type="slidenum">
              <a:rPr lang="en-ZA" smtClean="0"/>
              <a:pPr/>
              <a:t>‹#›</a:t>
            </a:fld>
            <a:endParaRPr lang="en-Z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27.emf"/><Relationship Id="rId4" Type="http://schemas.openxmlformats.org/officeDocument/2006/relationships/image" Target="../media/image2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Econometrics 871 </a:t>
            </a:r>
            <a:br>
              <a:rPr lang="en-US" dirty="0"/>
            </a:br>
            <a:r>
              <a:rPr lang="en-US" dirty="0"/>
              <a:t>Time Series</a:t>
            </a:r>
            <a:endParaRPr lang="en-ZA" cap="small" dirty="0"/>
          </a:p>
        </p:txBody>
      </p:sp>
      <p:sp>
        <p:nvSpPr>
          <p:cNvPr id="3" name="Subtitle 2"/>
          <p:cNvSpPr>
            <a:spLocks noGrp="1"/>
          </p:cNvSpPr>
          <p:nvPr>
            <p:ph type="subTitle" idx="1"/>
          </p:nvPr>
        </p:nvSpPr>
        <p:spPr/>
        <p:txBody>
          <a:bodyPr>
            <a:normAutofit/>
          </a:bodyPr>
          <a:lstStyle/>
          <a:p>
            <a:pPr algn="l"/>
            <a:r>
              <a:rPr lang="en-US" b="1" cap="small" dirty="0"/>
              <a:t>Topic 4</a:t>
            </a:r>
          </a:p>
          <a:p>
            <a:r>
              <a:rPr lang="en-US" dirty="0"/>
              <a:t>Trends and Unit Roots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fontScale="90000"/>
          </a:bodyPr>
          <a:lstStyle/>
          <a:p>
            <a:r>
              <a:rPr lang="en-US" dirty="0"/>
              <a:t>Two Types of Non-Stationarity</a:t>
            </a:r>
            <a:endParaRPr lang="en-ZA" dirty="0"/>
          </a:p>
        </p:txBody>
      </p:sp>
      <p:sp>
        <p:nvSpPr>
          <p:cNvPr id="3" name="Content Placeholder 2"/>
          <p:cNvSpPr>
            <a:spLocks noGrp="1"/>
          </p:cNvSpPr>
          <p:nvPr>
            <p:ph idx="1"/>
          </p:nvPr>
        </p:nvSpPr>
        <p:spPr>
          <a:xfrm>
            <a:off x="407368" y="1196752"/>
            <a:ext cx="11521280" cy="5544616"/>
          </a:xfrm>
        </p:spPr>
        <p:txBody>
          <a:bodyPr>
            <a:normAutofit fontScale="70000" lnSpcReduction="20000"/>
          </a:bodyPr>
          <a:lstStyle/>
          <a:p>
            <a:r>
              <a:rPr lang="en-US" dirty="0"/>
              <a:t>“Trend Stationary”</a:t>
            </a:r>
          </a:p>
          <a:p>
            <a:pPr lvl="1"/>
            <a:r>
              <a:rPr lang="en-US" dirty="0"/>
              <a:t>Stationary process around a deterministic trend</a:t>
            </a:r>
          </a:p>
          <a:p>
            <a:pPr lvl="1"/>
            <a:r>
              <a:rPr lang="en-US" dirty="0"/>
              <a:t>Trend is deterministic function of time</a:t>
            </a:r>
          </a:p>
          <a:p>
            <a:pPr lvl="2"/>
            <a:r>
              <a:rPr lang="en-US" dirty="0"/>
              <a:t>ARMA + f(t)</a:t>
            </a:r>
          </a:p>
          <a:p>
            <a:endParaRPr lang="en-US" dirty="0"/>
          </a:p>
          <a:p>
            <a:r>
              <a:rPr lang="en-US" dirty="0"/>
              <a:t>“Difference Stationary” </a:t>
            </a:r>
          </a:p>
          <a:p>
            <a:pPr lvl="1"/>
            <a:r>
              <a:rPr lang="en-US" dirty="0"/>
              <a:t>Trend is stochastic</a:t>
            </a:r>
          </a:p>
          <a:p>
            <a:pPr lvl="2"/>
            <a:r>
              <a:rPr lang="en-US" dirty="0"/>
              <a:t>Random Walk</a:t>
            </a:r>
          </a:p>
          <a:p>
            <a:pPr lvl="1"/>
            <a:r>
              <a:rPr lang="en-US" dirty="0"/>
              <a:t>Trend has a stochastic and a deterministic component</a:t>
            </a:r>
          </a:p>
          <a:p>
            <a:pPr lvl="2"/>
            <a:r>
              <a:rPr lang="en-US" dirty="0"/>
              <a:t>Random Walk with Drift</a:t>
            </a:r>
          </a:p>
          <a:p>
            <a:pPr lvl="2"/>
            <a:r>
              <a:rPr lang="en-US" dirty="0"/>
              <a:t>Random Walk with Drift and Noise</a:t>
            </a:r>
          </a:p>
          <a:p>
            <a:pPr lvl="1"/>
            <a:r>
              <a:rPr lang="en-US" dirty="0"/>
              <a:t>ARIMA(</a:t>
            </a:r>
            <a:r>
              <a:rPr lang="en-US" dirty="0" err="1"/>
              <a:t>p,d,q</a:t>
            </a:r>
            <a:r>
              <a:rPr lang="en-US" dirty="0"/>
              <a:t>) with d=1 or 2 (usually)</a:t>
            </a:r>
          </a:p>
          <a:p>
            <a:pPr lvl="1"/>
            <a:r>
              <a:rPr lang="en-US" dirty="0"/>
              <a:t>These are called “integrated processes” or processes with a unit root</a:t>
            </a:r>
            <a:endParaRPr lang="en-ZA" dirty="0"/>
          </a:p>
          <a:p>
            <a:endParaRPr lang="en-ZA" dirty="0"/>
          </a:p>
          <a:p>
            <a:r>
              <a:rPr lang="en-ZA" dirty="0"/>
              <a:t>Philosophical considerations:</a:t>
            </a:r>
          </a:p>
          <a:p>
            <a:pPr lvl="1"/>
            <a:r>
              <a:rPr lang="en-ZA" dirty="0"/>
              <a:t>What types of non-stationarity make sense as an economic concept?</a:t>
            </a:r>
          </a:p>
          <a:p>
            <a:pPr lvl="2"/>
            <a:r>
              <a:rPr lang="en-ZA" dirty="0"/>
              <a:t>Forever? remember, most hypothesis tests are only valid asymptotically</a:t>
            </a:r>
          </a:p>
        </p:txBody>
      </p:sp>
    </p:spTree>
    <p:extLst>
      <p:ext uri="{BB962C8B-B14F-4D97-AF65-F5344CB8AC3E}">
        <p14:creationId xmlns:p14="http://schemas.microsoft.com/office/powerpoint/2010/main" val="85811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the Trend</a:t>
            </a:r>
            <a:endParaRPr lang="en-ZA" dirty="0"/>
          </a:p>
        </p:txBody>
      </p:sp>
      <p:sp>
        <p:nvSpPr>
          <p:cNvPr id="3" name="Content Placeholder 2"/>
          <p:cNvSpPr>
            <a:spLocks noGrp="1"/>
          </p:cNvSpPr>
          <p:nvPr>
            <p:ph idx="1"/>
          </p:nvPr>
        </p:nvSpPr>
        <p:spPr/>
        <p:txBody>
          <a:bodyPr>
            <a:normAutofit fontScale="70000" lnSpcReduction="20000"/>
          </a:bodyPr>
          <a:lstStyle/>
          <a:p>
            <a:r>
              <a:rPr lang="en-US" dirty="0"/>
              <a:t>“Dealing with” = getting rid of</a:t>
            </a:r>
          </a:p>
          <a:p>
            <a:pPr lvl="1"/>
            <a:r>
              <a:rPr lang="en-US" dirty="0"/>
              <a:t>Mostly applicable Univariate situation</a:t>
            </a:r>
          </a:p>
          <a:p>
            <a:pPr lvl="1"/>
            <a:r>
              <a:rPr lang="en-US" dirty="0"/>
              <a:t>Strongly related to the univariate tests we will consider</a:t>
            </a:r>
          </a:p>
          <a:p>
            <a:pPr lvl="1"/>
            <a:r>
              <a:rPr lang="en-US" dirty="0"/>
              <a:t>Risky </a:t>
            </a:r>
          </a:p>
          <a:p>
            <a:pPr lvl="2"/>
            <a:r>
              <a:rPr lang="en-US" dirty="0"/>
              <a:t>Can throw away information</a:t>
            </a:r>
          </a:p>
          <a:p>
            <a:pPr lvl="2"/>
            <a:r>
              <a:rPr lang="en-US" dirty="0"/>
              <a:t>Can “create” false information</a:t>
            </a:r>
          </a:p>
          <a:p>
            <a:pPr marL="914400" lvl="2" indent="0">
              <a:buNone/>
            </a:pPr>
            <a:endParaRPr lang="en-US" dirty="0"/>
          </a:p>
          <a:p>
            <a:pPr marL="0" indent="0">
              <a:buNone/>
            </a:pPr>
            <a:r>
              <a:rPr lang="en-US" dirty="0"/>
              <a:t>Methods/Approaches:</a:t>
            </a:r>
          </a:p>
          <a:p>
            <a:r>
              <a:rPr lang="en-US" dirty="0" err="1"/>
              <a:t>Detrending</a:t>
            </a:r>
            <a:endParaRPr lang="en-US" dirty="0"/>
          </a:p>
          <a:p>
            <a:r>
              <a:rPr lang="en-US" dirty="0"/>
              <a:t>Differencing</a:t>
            </a:r>
          </a:p>
          <a:p>
            <a:r>
              <a:rPr lang="en-US" dirty="0"/>
              <a:t>Filtering (later) e.g.</a:t>
            </a:r>
          </a:p>
          <a:p>
            <a:pPr lvl="1"/>
            <a:r>
              <a:rPr lang="en-US" dirty="0" err="1"/>
              <a:t>Hodrick</a:t>
            </a:r>
            <a:r>
              <a:rPr lang="en-US" dirty="0"/>
              <a:t>-Prescott filter</a:t>
            </a:r>
          </a:p>
          <a:p>
            <a:pPr lvl="1"/>
            <a:r>
              <a:rPr lang="en-US" dirty="0"/>
              <a:t>Band-Pass filter</a:t>
            </a:r>
          </a:p>
          <a:p>
            <a:pPr lvl="1"/>
            <a:r>
              <a:rPr lang="en-US" dirty="0" err="1"/>
              <a:t>Kalman</a:t>
            </a:r>
            <a:r>
              <a:rPr lang="en-US" dirty="0"/>
              <a:t> filter</a:t>
            </a:r>
            <a:endParaRPr lang="en-Z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“dealing” with a trending series</a:t>
            </a:r>
          </a:p>
        </p:txBody>
      </p:sp>
      <p:sp>
        <p:nvSpPr>
          <p:cNvPr id="3" name="Content Placeholder 2"/>
          <p:cNvSpPr>
            <a:spLocks noGrp="1"/>
          </p:cNvSpPr>
          <p:nvPr>
            <p:ph idx="1"/>
          </p:nvPr>
        </p:nvSpPr>
        <p:spPr/>
        <p:txBody>
          <a:bodyPr>
            <a:normAutofit fontScale="70000" lnSpcReduction="20000"/>
          </a:bodyPr>
          <a:lstStyle/>
          <a:p>
            <a:pPr marL="0" indent="0">
              <a:buNone/>
            </a:pPr>
            <a:r>
              <a:rPr lang="en-ZA" dirty="0"/>
              <a:t>Univariate approaches:</a:t>
            </a:r>
          </a:p>
          <a:p>
            <a:r>
              <a:rPr lang="en-ZA" dirty="0"/>
              <a:t>Deterministic trend = trend stationary process</a:t>
            </a:r>
          </a:p>
          <a:p>
            <a:pPr lvl="1"/>
            <a:r>
              <a:rPr lang="en-ZA" dirty="0"/>
              <a:t>Detrending is the correct approach</a:t>
            </a:r>
          </a:p>
          <a:p>
            <a:pPr lvl="1"/>
            <a:r>
              <a:rPr lang="en-ZA" dirty="0"/>
              <a:t>What happens if you difference a process with a deterministic trend?</a:t>
            </a:r>
          </a:p>
          <a:p>
            <a:r>
              <a:rPr lang="en-ZA" dirty="0"/>
              <a:t>Stochastic trend = difference stationary process</a:t>
            </a:r>
          </a:p>
          <a:p>
            <a:pPr lvl="1"/>
            <a:r>
              <a:rPr lang="en-ZA" dirty="0"/>
              <a:t>Differencing is the correct approach</a:t>
            </a:r>
          </a:p>
          <a:p>
            <a:pPr lvl="1"/>
            <a:r>
              <a:rPr lang="en-ZA" dirty="0"/>
              <a:t>What happens if you detrend a process with a stochastic trend?</a:t>
            </a:r>
          </a:p>
          <a:p>
            <a:pPr marL="0" indent="0">
              <a:buNone/>
            </a:pPr>
            <a:endParaRPr lang="en-ZA" dirty="0"/>
          </a:p>
          <a:p>
            <a:pPr marL="0" indent="0">
              <a:buNone/>
            </a:pPr>
            <a:r>
              <a:rPr lang="en-ZA" dirty="0"/>
              <a:t>Multivariate approach</a:t>
            </a:r>
          </a:p>
          <a:p>
            <a:r>
              <a:rPr lang="en-ZA" dirty="0"/>
              <a:t>Model the trend as part of the system with an economic, theoretical motivation as to the origin of the trend</a:t>
            </a:r>
          </a:p>
          <a:p>
            <a:pPr lvl="1"/>
            <a:r>
              <a:rPr lang="en-ZA" dirty="0"/>
              <a:t>In my view, the only correct approach if the purpose is using structural economic insights</a:t>
            </a:r>
            <a:br>
              <a:rPr lang="en-ZA" dirty="0"/>
            </a:br>
            <a:r>
              <a:rPr lang="en-ZA" dirty="0"/>
              <a:t>– topic 5: Cointegration</a:t>
            </a:r>
          </a:p>
        </p:txBody>
      </p:sp>
    </p:spTree>
    <p:extLst>
      <p:ext uri="{BB962C8B-B14F-4D97-AF65-F5344CB8AC3E}">
        <p14:creationId xmlns:p14="http://schemas.microsoft.com/office/powerpoint/2010/main" val="389174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Trend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ZA" sz="2400" dirty="0"/>
                  <a:t>Consider an MA(q) process with a well-defined </a:t>
                </a:r>
                <a14:m>
                  <m:oMath xmlns:m="http://schemas.openxmlformats.org/officeDocument/2006/math">
                    <m:r>
                      <a:rPr lang="en-ZA" sz="2400" i="1" smtClean="0">
                        <a:latin typeface="Cambria Math" panose="02040503050406030204" pitchFamily="18" charset="0"/>
                      </a:rPr>
                      <m:t>𝐶</m:t>
                    </m:r>
                    <m:r>
                      <a:rPr lang="en-ZA" sz="2400" i="1" smtClean="0">
                        <a:latin typeface="Cambria Math" panose="02040503050406030204" pitchFamily="18" charset="0"/>
                      </a:rPr>
                      <m:t>(</m:t>
                    </m:r>
                    <m:r>
                      <a:rPr lang="en-ZA" sz="2400" i="1" smtClean="0">
                        <a:latin typeface="Cambria Math" panose="02040503050406030204" pitchFamily="18" charset="0"/>
                      </a:rPr>
                      <m:t>𝐿</m:t>
                    </m:r>
                    <m:r>
                      <a:rPr lang="en-ZA" sz="2400" i="1" smtClean="0">
                        <a:latin typeface="Cambria Math" panose="02040503050406030204" pitchFamily="18" charset="0"/>
                      </a:rPr>
                      <m:t>)</m:t>
                    </m:r>
                  </m:oMath>
                </a14:m>
                <a:r>
                  <a:rPr lang="en-ZA" sz="2400" dirty="0"/>
                  <a:t> and a linear deterministic trend:</a:t>
                </a:r>
                <a:br>
                  <a:rPr lang="en-ZA" sz="2400" dirty="0"/>
                </a:br>
                <a:endParaRPr lang="en-ZA"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𝑡</m:t>
                      </m:r>
                      <m:r>
                        <a:rPr lang="en-ZA" sz="2400" b="0" i="1" smtClean="0">
                          <a:latin typeface="Cambria Math" panose="02040503050406030204" pitchFamily="18" charset="0"/>
                        </a:rPr>
                        <m:t>+</m:t>
                      </m:r>
                      <m:r>
                        <a:rPr lang="en-ZA" sz="2400" i="1">
                          <a:latin typeface="Cambria Math" panose="02040503050406030204" pitchFamily="18" charset="0"/>
                        </a:rPr>
                        <m:t>𝐶</m:t>
                      </m:r>
                      <m:r>
                        <a:rPr lang="en-ZA" sz="2400" i="1">
                          <a:latin typeface="Cambria Math" panose="02040503050406030204" pitchFamily="18" charset="0"/>
                        </a:rPr>
                        <m:t>(</m:t>
                      </m:r>
                      <m:r>
                        <a:rPr lang="en-ZA" sz="2400" i="1">
                          <a:latin typeface="Cambria Math" panose="02040503050406030204" pitchFamily="18" charset="0"/>
                        </a:rPr>
                        <m:t>𝐿</m:t>
                      </m:r>
                      <m:r>
                        <a:rPr lang="en-ZA" sz="2400" i="1">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pPr marL="0" indent="0">
                  <a:buNone/>
                </a:pPr>
                <a:endParaRPr lang="en-ZA" sz="2400" dirty="0"/>
              </a:p>
              <a:p>
                <a:pPr lvl="1"/>
                <a:r>
                  <a:rPr lang="en-ZA" sz="2000" dirty="0"/>
                  <a:t>By assumption, the non-trend part of this process is stable</a:t>
                </a:r>
                <a:endParaRPr lang="en-ZA" sz="2400" dirty="0"/>
              </a:p>
              <a:p>
                <a:endParaRPr lang="en-ZA" sz="2400" dirty="0"/>
              </a:p>
              <a:p>
                <a:r>
                  <a:rPr lang="en-ZA" sz="2400" dirty="0"/>
                  <a:t>The first moment depends on time, so the process is not covariance stationary:</a:t>
                </a:r>
              </a:p>
              <a:p>
                <a:pPr marL="0" indent="0">
                  <a:buNone/>
                </a:pPr>
                <a:endParaRPr lang="en-ZA" sz="2400" dirty="0"/>
              </a:p>
              <a:p>
                <a:pPr marL="0" indent="0">
                  <a:buNone/>
                </a:pPr>
                <a14:m>
                  <m:oMathPara xmlns:m="http://schemas.openxmlformats.org/officeDocument/2006/math">
                    <m:oMathParaPr>
                      <m:jc m:val="centerGroup"/>
                    </m:oMathParaPr>
                    <m:oMath xmlns:m="http://schemas.openxmlformats.org/officeDocument/2006/math">
                      <m:r>
                        <a:rPr lang="en-ZA" sz="2400" b="0" i="1" smtClean="0">
                          <a:latin typeface="Cambria Math" panose="02040503050406030204" pitchFamily="18" charset="0"/>
                        </a:rPr>
                        <m:t>𝐸</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e>
                      </m:d>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0</m:t>
                          </m:r>
                        </m:sub>
                      </m:sSub>
                      <m:r>
                        <a:rPr lang="en-ZA" sz="2400" b="0" i="1" smtClean="0">
                          <a:latin typeface="Cambria Math" panose="02040503050406030204" pitchFamily="18" charset="0"/>
                        </a:rPr>
                        <m:t>𝑡</m:t>
                      </m:r>
                    </m:oMath>
                  </m:oMathPara>
                </a14:m>
                <a:endParaRPr lang="en-ZA" sz="2400" dirty="0"/>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Tree>
    <p:extLst>
      <p:ext uri="{BB962C8B-B14F-4D97-AF65-F5344CB8AC3E}">
        <p14:creationId xmlns:p14="http://schemas.microsoft.com/office/powerpoint/2010/main" val="3392423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Trend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ZA" sz="2400" dirty="0"/>
                  <a:t>The deviation from expectation (i.e. deviations from the trend) will be stationary, however, so the second moments will be constants:</a:t>
                </a:r>
              </a:p>
              <a:p>
                <a:pPr marL="0" indent="0">
                  <a:buNone/>
                </a:pPr>
                <a:endParaRPr lang="en-ZA"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r>
                        <a:rPr lang="en-ZA" sz="2400" b="0" i="1" smtClean="0">
                          <a:latin typeface="Cambria Math" panose="02040503050406030204" pitchFamily="18" charset="0"/>
                        </a:rPr>
                        <m:t>𝐸</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e>
                      </m:d>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r>
                        <a:rPr lang="en-ZA" sz="2400" b="0" i="1" smtClean="0">
                          <a:latin typeface="Cambria Math" panose="02040503050406030204" pitchFamily="18" charset="0"/>
                        </a:rPr>
                        <m:t>𝑡</m:t>
                      </m:r>
                      <m:r>
                        <a:rPr lang="en-ZA" sz="2400" i="1">
                          <a:latin typeface="Cambria Math" panose="02040503050406030204" pitchFamily="18" charset="0"/>
                        </a:rPr>
                        <m:t>+</m:t>
                      </m:r>
                      <m:r>
                        <a:rPr lang="en-ZA" sz="2400" i="1">
                          <a:latin typeface="Cambria Math" panose="02040503050406030204" pitchFamily="18" charset="0"/>
                        </a:rPr>
                        <m:t>𝐶</m:t>
                      </m:r>
                      <m:d>
                        <m:dPr>
                          <m:ctrlPr>
                            <a:rPr lang="en-ZA" sz="2400" i="1">
                              <a:latin typeface="Cambria Math" panose="02040503050406030204" pitchFamily="18" charset="0"/>
                            </a:rPr>
                          </m:ctrlPr>
                        </m:dPr>
                        <m:e>
                          <m:r>
                            <a:rPr lang="en-ZA" sz="2400" i="1">
                              <a:latin typeface="Cambria Math" panose="02040503050406030204" pitchFamily="18" charset="0"/>
                            </a:rPr>
                            <m:t>𝐿</m:t>
                          </m:r>
                        </m:e>
                      </m:d>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r>
                        <a:rPr lang="en-ZA" sz="2400" b="0" i="0"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2</m:t>
                          </m:r>
                        </m:sub>
                      </m:sSub>
                      <m:r>
                        <a:rPr lang="en-ZA" sz="2400" b="0" i="1" smtClean="0">
                          <a:latin typeface="Cambria Math" panose="02040503050406030204" pitchFamily="18" charset="0"/>
                        </a:rPr>
                        <m:t>𝑡</m:t>
                      </m:r>
                      <m:r>
                        <a:rPr lang="en-ZA" sz="2400" b="0" i="1" smtClean="0">
                          <a:latin typeface="Cambria Math" panose="02040503050406030204" pitchFamily="18" charset="0"/>
                        </a:rPr>
                        <m:t>=</m:t>
                      </m:r>
                      <m:r>
                        <a:rPr lang="en-ZA" sz="2400" i="1">
                          <a:latin typeface="Cambria Math" panose="02040503050406030204" pitchFamily="18" charset="0"/>
                        </a:rPr>
                        <m:t>𝐶</m:t>
                      </m:r>
                      <m:d>
                        <m:dPr>
                          <m:ctrlPr>
                            <a:rPr lang="en-ZA" sz="2400" i="1">
                              <a:latin typeface="Cambria Math" panose="02040503050406030204" pitchFamily="18" charset="0"/>
                            </a:rPr>
                          </m:ctrlPr>
                        </m:dPr>
                        <m:e>
                          <m:r>
                            <a:rPr lang="en-ZA" sz="2400" i="1">
                              <a:latin typeface="Cambria Math" panose="02040503050406030204" pitchFamily="18" charset="0"/>
                            </a:rPr>
                            <m:t>𝐿</m:t>
                          </m:r>
                        </m:e>
                      </m:d>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Para>
                </a14:m>
                <a:endParaRPr lang="en-ZA" sz="2400" i="1" dirty="0"/>
              </a:p>
              <a:p>
                <a:endParaRPr lang="en-ZA" sz="2400" dirty="0"/>
              </a:p>
              <a:p>
                <a:r>
                  <a:rPr lang="en-ZA" sz="2400" dirty="0"/>
                  <a:t>This suggests an approach to model this series: </a:t>
                </a:r>
              </a:p>
              <a:p>
                <a:pPr lvl="1"/>
                <a:r>
                  <a:rPr lang="en-ZA" sz="2000" dirty="0"/>
                  <a:t>First regress y on a vector of time periods (or dates) to get an estimate of the deterministic trend</a:t>
                </a:r>
              </a:p>
              <a:p>
                <a:pPr lvl="1"/>
                <a:r>
                  <a:rPr lang="en-ZA" sz="2000" dirty="0"/>
                  <a:t>Subtract the estimate of the time trend from y</a:t>
                </a:r>
              </a:p>
              <a:p>
                <a:pPr lvl="1"/>
                <a:r>
                  <a:rPr lang="en-ZA" sz="2000" dirty="0"/>
                  <a:t>Model further as an ARMA process</a:t>
                </a:r>
              </a:p>
              <a:p>
                <a:endParaRPr lang="en-ZA" sz="2400" dirty="0"/>
              </a:p>
              <a:p>
                <a:r>
                  <a:rPr lang="en-ZA" sz="2400" dirty="0"/>
                  <a:t>This is called </a:t>
                </a:r>
                <a:r>
                  <a:rPr lang="en-ZA" sz="2400" i="1" dirty="0"/>
                  <a:t>detrending </a:t>
                </a:r>
                <a:r>
                  <a:rPr lang="en-ZA" sz="2400" dirty="0"/>
                  <a:t>(for historical reasons – jargon)</a:t>
                </a:r>
              </a:p>
              <a:p>
                <a:pPr lvl="1"/>
                <a:r>
                  <a:rPr lang="en-ZA" sz="2200" dirty="0"/>
                  <a:t>“Trend stationary” = stationary around a deterministic trend</a:t>
                </a:r>
              </a:p>
              <a:p>
                <a:pPr lvl="1"/>
                <a:r>
                  <a:rPr lang="en-ZA" sz="2200" dirty="0"/>
                  <a:t>“Detrending” = removing the deterministic trend, leaving only the stationary part</a:t>
                </a:r>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1752" b="-1752"/>
                </a:stretch>
              </a:blipFill>
            </p:spPr>
            <p:txBody>
              <a:bodyPr/>
              <a:lstStyle/>
              <a:p>
                <a:r>
                  <a:rPr lang="en-ZA">
                    <a:noFill/>
                  </a:rPr>
                  <a:t> </a:t>
                </a:r>
              </a:p>
            </p:txBody>
          </p:sp>
        </mc:Fallback>
      </mc:AlternateContent>
    </p:spTree>
    <p:extLst>
      <p:ext uri="{BB962C8B-B14F-4D97-AF65-F5344CB8AC3E}">
        <p14:creationId xmlns:p14="http://schemas.microsoft.com/office/powerpoint/2010/main" val="462482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Trend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ZA" sz="2400" dirty="0"/>
                  <a:t>What happens if we difference a trend stationary process?</a:t>
                </a:r>
              </a:p>
              <a:p>
                <a:r>
                  <a:rPr lang="en-ZA" sz="2400" dirty="0"/>
                  <a:t>Consider the simple process with </a:t>
                </a:r>
                <a14:m>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m:t>
                        </m:r>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|&lt;1</m:t>
                    </m:r>
                  </m:oMath>
                </a14:m>
                <a:r>
                  <a:rPr lang="en-ZA" sz="2400" dirty="0"/>
                  <a:t> :</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𝑡</m:t>
                      </m:r>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r>
                  <a:rPr lang="en-ZA" sz="2400" dirty="0"/>
                  <a:t>Its first lag:</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d>
                        <m:dPr>
                          <m:ctrlPr>
                            <a:rPr lang="en-ZA" sz="2400" b="0" i="1" smtClean="0">
                              <a:latin typeface="Cambria Math" panose="02040503050406030204" pitchFamily="18" charset="0"/>
                            </a:rPr>
                          </m:ctrlPr>
                        </m:dPr>
                        <m:e>
                          <m:r>
                            <a:rPr lang="en-ZA" sz="2400" b="0" i="1" smtClean="0">
                              <a:latin typeface="Cambria Math" panose="02040503050406030204" pitchFamily="18" charset="0"/>
                            </a:rPr>
                            <m:t>𝑡</m:t>
                          </m:r>
                          <m:r>
                            <a:rPr lang="en-ZA" sz="2400" b="0" i="1" smtClean="0">
                              <a:latin typeface="Cambria Math" panose="02040503050406030204" pitchFamily="18" charset="0"/>
                            </a:rPr>
                            <m:t>−1</m:t>
                          </m:r>
                        </m:e>
                      </m:d>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m:oMathPara>
                </a14:m>
                <a:endParaRPr lang="en-ZA" sz="2400" dirty="0"/>
              </a:p>
              <a:p>
                <a:r>
                  <a:rPr lang="en-ZA" sz="2400" dirty="0"/>
                  <a:t>Subtracting the second from the first:</a:t>
                </a:r>
              </a:p>
              <a:p>
                <a:pPr marL="0" indent="0">
                  <a:buNone/>
                </a:pPr>
                <a14:m>
                  <m:oMathPara xmlns:m="http://schemas.openxmlformats.org/officeDocument/2006/math">
                    <m:oMathParaPr>
                      <m:jc m:val="centerGroup"/>
                    </m:oMathParaPr>
                    <m:oMath xmlns:m="http://schemas.openxmlformats.org/officeDocument/2006/math">
                      <m:r>
                        <a:rPr lang="en-ZA" sz="2400" b="0" i="1" smtClean="0">
                          <a:latin typeface="Cambria Math" panose="02040503050406030204" pitchFamily="18" charset="0"/>
                          <a:ea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i="1">
                          <a:latin typeface="Cambria Math" panose="02040503050406030204" pitchFamily="18" charset="0"/>
                          <a:ea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m:oMathPara>
                </a14:m>
                <a:endParaRPr lang="en-ZA" sz="2400" dirty="0"/>
              </a:p>
              <a:p>
                <a:r>
                  <a:rPr lang="en-ZA" sz="2400" dirty="0"/>
                  <a:t>Is this process stationary?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Tree>
    <p:extLst>
      <p:ext uri="{BB962C8B-B14F-4D97-AF65-F5344CB8AC3E}">
        <p14:creationId xmlns:p14="http://schemas.microsoft.com/office/powerpoint/2010/main" val="164225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Trend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0"/>
                <a:ext cx="11103024" cy="5257800"/>
              </a:xfrm>
            </p:spPr>
            <p:txBody>
              <a:bodyPr>
                <a:normAutofit/>
              </a:bodyPr>
              <a:lstStyle/>
              <a:p>
                <a:r>
                  <a:rPr lang="en-ZA" sz="2400" dirty="0"/>
                  <a:t>What happens if we difference a trend stationary process?</a:t>
                </a:r>
              </a:p>
              <a:p>
                <a:r>
                  <a:rPr lang="en-ZA" sz="2400" dirty="0"/>
                  <a:t>Consider the simple process with </a:t>
                </a:r>
                <a14:m>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m:t>
                        </m:r>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|&lt;1</m:t>
                    </m:r>
                  </m:oMath>
                </a14:m>
                <a:r>
                  <a:rPr lang="en-ZA" sz="2400" dirty="0"/>
                  <a:t> :</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𝑡</m:t>
                      </m:r>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r>
                  <a:rPr lang="en-ZA" sz="2400" dirty="0"/>
                  <a:t>Its first lag:</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d>
                        <m:dPr>
                          <m:ctrlPr>
                            <a:rPr lang="en-ZA" sz="2400" b="0" i="1" smtClean="0">
                              <a:latin typeface="Cambria Math" panose="02040503050406030204" pitchFamily="18" charset="0"/>
                            </a:rPr>
                          </m:ctrlPr>
                        </m:dPr>
                        <m:e>
                          <m:r>
                            <a:rPr lang="en-ZA" sz="2400" b="0" i="1" smtClean="0">
                              <a:latin typeface="Cambria Math" panose="02040503050406030204" pitchFamily="18" charset="0"/>
                            </a:rPr>
                            <m:t>𝑡</m:t>
                          </m:r>
                          <m:r>
                            <a:rPr lang="en-ZA" sz="2400" b="0" i="1" smtClean="0">
                              <a:latin typeface="Cambria Math" panose="02040503050406030204" pitchFamily="18" charset="0"/>
                            </a:rPr>
                            <m:t>−1</m:t>
                          </m:r>
                        </m:e>
                      </m:d>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−2</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m:oMathPara>
                </a14:m>
                <a:endParaRPr lang="en-ZA" sz="2400" dirty="0"/>
              </a:p>
              <a:p>
                <a:r>
                  <a:rPr lang="en-ZA" sz="2400" dirty="0"/>
                  <a:t>Subtracting the second from the first:</a:t>
                </a:r>
              </a:p>
              <a:p>
                <a:pPr marL="0" indent="0">
                  <a:buNone/>
                </a:pPr>
                <a14:m>
                  <m:oMathPara xmlns:m="http://schemas.openxmlformats.org/officeDocument/2006/math">
                    <m:oMathParaPr>
                      <m:jc m:val="centerGroup"/>
                    </m:oMathParaPr>
                    <m:oMath xmlns:m="http://schemas.openxmlformats.org/officeDocument/2006/math">
                      <m:r>
                        <a:rPr lang="en-ZA" sz="2400" b="0" i="1" smtClean="0">
                          <a:latin typeface="Cambria Math" panose="02040503050406030204" pitchFamily="18" charset="0"/>
                          <a:ea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𝑎</m:t>
                          </m:r>
                        </m:e>
                        <m:sub>
                          <m:r>
                            <a:rPr lang="en-ZA" sz="2400" b="0" i="1" smtClean="0">
                              <a:latin typeface="Cambria Math" panose="02040503050406030204" pitchFamily="18" charset="0"/>
                            </a:rPr>
                            <m:t>1</m:t>
                          </m:r>
                        </m:sub>
                      </m:sSub>
                      <m:r>
                        <a:rPr lang="en-ZA" sz="2400" i="1">
                          <a:latin typeface="Cambria Math" panose="02040503050406030204" pitchFamily="18" charset="0"/>
                          <a:ea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m:oMathPara>
                </a14:m>
                <a:endParaRPr lang="en-ZA" sz="2400" dirty="0"/>
              </a:p>
              <a:p>
                <a:r>
                  <a:rPr lang="en-ZA" sz="2400" dirty="0"/>
                  <a:t>Is this process stationary?</a:t>
                </a:r>
              </a:p>
              <a:p>
                <a:pPr lvl="1"/>
                <a:r>
                  <a:rPr lang="en-ZA" sz="2000" dirty="0"/>
                  <a:t>Yes – it is an ARMA(1,1) process – check by finding it’s first two moments</a:t>
                </a:r>
              </a:p>
              <a:p>
                <a:pPr lvl="1"/>
                <a:r>
                  <a:rPr lang="en-ZA" sz="2000" dirty="0"/>
                  <a:t>It is, however, non-invertible there is a unit root in the moving average part, so the Box-Jenkins method cannot be used. </a:t>
                </a:r>
              </a:p>
              <a:p>
                <a:r>
                  <a:rPr lang="en-ZA" sz="2400" dirty="0"/>
                  <a:t>Moreover, if the deterministic trend is not linear, components of it will remain</a:t>
                </a:r>
              </a:p>
              <a:p>
                <a:pPr marL="0" indent="0">
                  <a:buNone/>
                </a:pPr>
                <a:endParaRPr lang="en-ZA" sz="2400" dirty="0"/>
              </a:p>
              <a:p>
                <a:endParaRPr lang="en-ZA" sz="2400" dirty="0"/>
              </a:p>
              <a:p>
                <a:endParaRPr lang="en-ZA" sz="2400" dirty="0"/>
              </a:p>
              <a:p>
                <a:endParaRPr lang="en-ZA" sz="2400" dirty="0"/>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0"/>
                <a:ext cx="11103024" cy="5257800"/>
              </a:xfrm>
              <a:blipFill>
                <a:blip r:embed="rId2"/>
                <a:stretch>
                  <a:fillRect l="-714" t="-928"/>
                </a:stretch>
              </a:blipFill>
            </p:spPr>
            <p:txBody>
              <a:bodyPr/>
              <a:lstStyle/>
              <a:p>
                <a:r>
                  <a:rPr lang="en-ZA">
                    <a:noFill/>
                  </a:rPr>
                  <a:t> </a:t>
                </a:r>
              </a:p>
            </p:txBody>
          </p:sp>
        </mc:Fallback>
      </mc:AlternateContent>
    </p:spTree>
    <p:extLst>
      <p:ext uri="{BB962C8B-B14F-4D97-AF65-F5344CB8AC3E}">
        <p14:creationId xmlns:p14="http://schemas.microsoft.com/office/powerpoint/2010/main" val="217816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Trend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853135"/>
              </a:xfrm>
            </p:spPr>
            <p:txBody>
              <a:bodyPr>
                <a:normAutofit fontScale="92500" lnSpcReduction="10000"/>
              </a:bodyPr>
              <a:lstStyle/>
              <a:p>
                <a:r>
                  <a:rPr lang="en-ZA" sz="2400" dirty="0"/>
                  <a:t>One can easily extend this to higher order deterministic trends:</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𝛼</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𝛼</m:t>
                          </m:r>
                        </m:e>
                        <m:sub>
                          <m:r>
                            <a:rPr lang="en-ZA" sz="2400" b="0" i="1" smtClean="0">
                              <a:latin typeface="Cambria Math" panose="02040503050406030204" pitchFamily="18" charset="0"/>
                            </a:rPr>
                            <m:t>1</m:t>
                          </m:r>
                        </m:sub>
                      </m:sSub>
                      <m:r>
                        <a:rPr lang="en-ZA" sz="2400" b="0" i="1" smtClean="0">
                          <a:latin typeface="Cambria Math" panose="02040503050406030204" pitchFamily="18" charset="0"/>
                        </a:rPr>
                        <m:t>𝑡</m:t>
                      </m:r>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𝛼</m:t>
                          </m:r>
                        </m:e>
                        <m:sub>
                          <m:r>
                            <a:rPr lang="en-ZA" sz="2400" b="0" i="1" smtClean="0">
                              <a:latin typeface="Cambria Math" panose="02040503050406030204" pitchFamily="18" charset="0"/>
                            </a:rPr>
                            <m:t>2</m:t>
                          </m:r>
                        </m:sub>
                      </m:sSub>
                      <m:sSup>
                        <m:sSupPr>
                          <m:ctrlPr>
                            <a:rPr lang="en-ZA" sz="2400" b="0" i="1" smtClean="0">
                              <a:latin typeface="Cambria Math" panose="02040503050406030204" pitchFamily="18" charset="0"/>
                            </a:rPr>
                          </m:ctrlPr>
                        </m:sSupPr>
                        <m:e>
                          <m:r>
                            <a:rPr lang="en-ZA" sz="2400" i="1">
                              <a:latin typeface="Cambria Math" panose="02040503050406030204" pitchFamily="18" charset="0"/>
                            </a:rPr>
                            <m:t>𝑡</m:t>
                          </m:r>
                        </m:e>
                        <m:sup>
                          <m:r>
                            <a:rPr lang="en-ZA" sz="2400" b="0" i="1" smtClean="0">
                              <a:latin typeface="Cambria Math" panose="02040503050406030204" pitchFamily="18" charset="0"/>
                            </a:rPr>
                            <m:t>2</m:t>
                          </m:r>
                        </m:sup>
                      </m:sSup>
                      <m:r>
                        <a:rPr lang="en-ZA" sz="2400" b="0" i="1" smtClean="0">
                          <a:latin typeface="Cambria Math" panose="02040503050406030204" pitchFamily="18" charset="0"/>
                        </a:rPr>
                        <m:t>+…</m:t>
                      </m:r>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𝛼</m:t>
                          </m:r>
                        </m:e>
                        <m:sub>
                          <m:r>
                            <a:rPr lang="en-ZA" sz="2400" i="1">
                              <a:latin typeface="Cambria Math" panose="02040503050406030204" pitchFamily="18" charset="0"/>
                            </a:rPr>
                            <m:t>1</m:t>
                          </m:r>
                        </m:sub>
                      </m:sSub>
                      <m:sSup>
                        <m:sSupPr>
                          <m:ctrlPr>
                            <a:rPr lang="en-ZA" sz="2400" i="1">
                              <a:latin typeface="Cambria Math" panose="02040503050406030204" pitchFamily="18" charset="0"/>
                            </a:rPr>
                          </m:ctrlPr>
                        </m:sSupPr>
                        <m:e>
                          <m:r>
                            <a:rPr lang="en-ZA" sz="2400" i="1">
                              <a:latin typeface="Cambria Math" panose="02040503050406030204" pitchFamily="18" charset="0"/>
                            </a:rPr>
                            <m:t>𝑡</m:t>
                          </m:r>
                        </m:e>
                        <m:sup>
                          <m:r>
                            <a:rPr lang="en-ZA" sz="2400" b="0" i="1" smtClean="0">
                              <a:latin typeface="Cambria Math" panose="02040503050406030204" pitchFamily="18" charset="0"/>
                            </a:rPr>
                            <m:t>𝑛</m:t>
                          </m:r>
                        </m:sup>
                      </m:sSup>
                      <m:r>
                        <a:rPr lang="en-ZA" sz="2400" b="0" i="1" smtClean="0">
                          <a:latin typeface="Cambria Math" panose="02040503050406030204" pitchFamily="18" charset="0"/>
                        </a:rPr>
                        <m:t>+</m:t>
                      </m:r>
                      <m:r>
                        <a:rPr lang="en-ZA" sz="2400" b="0" i="1" smtClean="0">
                          <a:latin typeface="Cambria Math" panose="02040503050406030204" pitchFamily="18" charset="0"/>
                        </a:rPr>
                        <m:t>𝐶</m:t>
                      </m:r>
                      <m:d>
                        <m:dPr>
                          <m:ctrlPr>
                            <a:rPr lang="en-ZA" sz="2400" b="0" i="1" smtClean="0">
                              <a:latin typeface="Cambria Math" panose="02040503050406030204" pitchFamily="18" charset="0"/>
                            </a:rPr>
                          </m:ctrlPr>
                        </m:dPr>
                        <m:e>
                          <m:r>
                            <a:rPr lang="en-ZA" sz="2400" b="0" i="1" smtClean="0">
                              <a:latin typeface="Cambria Math" panose="02040503050406030204" pitchFamily="18" charset="0"/>
                            </a:rPr>
                            <m:t>𝐿</m:t>
                          </m:r>
                        </m:e>
                      </m:d>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endParaRPr lang="en-ZA" sz="2400" dirty="0"/>
              </a:p>
              <a:p>
                <a:r>
                  <a:rPr lang="en-ZA" sz="2400" dirty="0"/>
                  <a:t>This can be detrended by adding an appropriately high order polynomial in time to the estimation equation</a:t>
                </a:r>
              </a:p>
              <a:p>
                <a:pPr lvl="1"/>
                <a:r>
                  <a:rPr lang="en-ZA" sz="2000" dirty="0"/>
                  <a:t>Not empirically very effective – multi-collinearity between even/odd terms</a:t>
                </a:r>
              </a:p>
              <a:p>
                <a:pPr lvl="1"/>
                <a:r>
                  <a:rPr lang="en-ZA" sz="2000" dirty="0"/>
                  <a:t>Other functional forms work better </a:t>
                </a:r>
              </a:p>
              <a:p>
                <a:pPr lvl="1"/>
                <a:r>
                  <a:rPr lang="en-ZA" sz="2000" dirty="0"/>
                  <a:t>Orthogonal polynomials work very well (e.g. Chebyshev or Fourier polynomials) </a:t>
                </a:r>
              </a:p>
              <a:p>
                <a:r>
                  <a:rPr lang="en-ZA" sz="2400" dirty="0"/>
                  <a:t>The problems: Does a (non-linear) deterministic trend make sense?</a:t>
                </a:r>
              </a:p>
              <a:p>
                <a:pPr lvl="1"/>
                <a:r>
                  <a:rPr lang="en-ZA" sz="2000" dirty="0"/>
                  <a:t>Philosophical: what does a deterministic trend mean in economics? What theoretical model predicts a permanent deterministic trend?</a:t>
                </a:r>
                <a:endParaRPr lang="en-ZA" sz="3200" dirty="0"/>
              </a:p>
              <a:p>
                <a:pPr lvl="1"/>
                <a:r>
                  <a:rPr lang="en-ZA" sz="2000" dirty="0"/>
                  <a:t>Practical: by the Taylor approximation theorem, any continuous function can be arbitrarily well approximated by a sufficiently high order polynomial. How do you know you have the “right” trend and the “right” stationary part? More on this later.</a:t>
                </a:r>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853135"/>
              </a:xfrm>
              <a:blipFill>
                <a:blip r:embed="rId2"/>
                <a:stretch>
                  <a:fillRect l="-611" t="-1633" r="-389"/>
                </a:stretch>
              </a:blipFill>
            </p:spPr>
            <p:txBody>
              <a:bodyPr/>
              <a:lstStyle/>
              <a:p>
                <a:r>
                  <a:rPr lang="en-ZA">
                    <a:noFill/>
                  </a:rPr>
                  <a:t> </a:t>
                </a:r>
              </a:p>
            </p:txBody>
          </p:sp>
        </mc:Fallback>
      </mc:AlternateContent>
    </p:spTree>
    <p:extLst>
      <p:ext uri="{BB962C8B-B14F-4D97-AF65-F5344CB8AC3E}">
        <p14:creationId xmlns:p14="http://schemas.microsoft.com/office/powerpoint/2010/main" val="2744402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Difference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ZA" sz="2400" dirty="0"/>
                  <a:t>The simplest difference stationary process is called a random walk:</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endParaRPr lang="en-ZA" sz="2400" dirty="0"/>
              </a:p>
              <a:p>
                <a:r>
                  <a:rPr lang="en-ZA" sz="2400" dirty="0"/>
                  <a:t>A key feature of this process (and all processes called </a:t>
                </a:r>
                <a:r>
                  <a:rPr lang="en-ZA" sz="2400" i="1" dirty="0"/>
                  <a:t>martingales</a:t>
                </a:r>
                <a:r>
                  <a:rPr lang="en-ZA" sz="2400" dirty="0"/>
                  <a:t>) is that its current value is the best forecast for all of time:</a:t>
                </a:r>
              </a:p>
              <a:p>
                <a:pPr marL="0" indent="0">
                  <a:buNone/>
                </a:pPr>
                <a:endParaRPr lang="en-ZA"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oMath>
                  </m:oMathPara>
                </a14:m>
                <a:endParaRPr lang="en-ZA" sz="2400" b="0" dirty="0"/>
              </a:p>
              <a:p>
                <a:pPr marL="0" indent="0">
                  <a:buNone/>
                </a:pPr>
                <a:endParaRPr lang="en-ZA" sz="2400" b="0" dirty="0"/>
              </a:p>
              <a:p>
                <a:pPr marL="0" indent="0">
                  <a:buNone/>
                </a:pPr>
                <a14:m>
                  <m:oMathPara xmlns:m="http://schemas.openxmlformats.org/officeDocument/2006/math">
                    <m:oMathParaPr>
                      <m:jc m:val="centerGroup"/>
                    </m:oMathParaPr>
                    <m:oMath xmlns:m="http://schemas.openxmlformats.org/officeDocument/2006/math">
                      <m:r>
                        <a:rPr lang="en-ZA" sz="2400" b="0" i="1" smtClean="0">
                          <a:latin typeface="Cambria Math" panose="02040503050406030204" pitchFamily="18" charset="0"/>
                        </a:rPr>
                        <m:t>𝐸</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m:t>
                              </m:r>
                              <m:r>
                                <a:rPr lang="en-ZA" sz="2400" b="0" i="1" smtClean="0">
                                  <a:latin typeface="Cambria Math" panose="02040503050406030204" pitchFamily="18" charset="0"/>
                                </a:rPr>
                                <m:t>𝑠</m:t>
                              </m:r>
                            </m:sub>
                          </m:sSub>
                        </m:e>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e>
                      </m:d>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  ∀</m:t>
                      </m:r>
                      <m:r>
                        <a:rPr lang="en-ZA" sz="2400" b="0" i="1" smtClean="0">
                          <a:latin typeface="Cambria Math" panose="02040503050406030204" pitchFamily="18" charset="0"/>
                        </a:rPr>
                        <m:t>𝑠</m:t>
                      </m:r>
                      <m:r>
                        <a:rPr lang="en-ZA" sz="2400" b="0" i="1" smtClean="0">
                          <a:latin typeface="Cambria Math" panose="02040503050406030204" pitchFamily="18" charset="0"/>
                        </a:rPr>
                        <m:t>&gt;0</m:t>
                      </m:r>
                    </m:oMath>
                  </m:oMathPara>
                </a14:m>
                <a:endParaRPr lang="en-ZA" sz="2400" b="0" dirty="0"/>
              </a:p>
              <a:p>
                <a:pPr marL="0" indent="0">
                  <a:buNone/>
                </a:pPr>
                <a:endParaRPr lang="en-ZA" sz="2400" b="0" dirty="0"/>
              </a:p>
              <a:p>
                <a14:m>
                  <m:oMath xmlns:m="http://schemas.openxmlformats.org/officeDocument/2006/math">
                    <m:r>
                      <a:rPr lang="en-ZA" sz="2400" b="0" i="1" smtClean="0">
                        <a:latin typeface="Cambria Math" panose="02040503050406030204" pitchFamily="18" charset="0"/>
                      </a:rPr>
                      <m:t>𝐸</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m:t>
                            </m:r>
                            <m:r>
                              <a:rPr lang="en-ZA" sz="2400" b="0" i="1" smtClean="0">
                                <a:latin typeface="Cambria Math" panose="02040503050406030204" pitchFamily="18" charset="0"/>
                              </a:rPr>
                              <m:t>𝑠</m:t>
                            </m:r>
                          </m:sub>
                        </m:sSub>
                      </m:e>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e>
                    </m:d>
                  </m:oMath>
                </a14:m>
                <a:r>
                  <a:rPr lang="en-ZA" sz="2400" dirty="0"/>
                  <a:t> is the expectation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i="1">
                            <a:latin typeface="Cambria Math" panose="02040503050406030204" pitchFamily="18" charset="0"/>
                          </a:rPr>
                          <m:t>𝑠</m:t>
                        </m:r>
                      </m:sub>
                    </m:sSub>
                  </m:oMath>
                </a14:m>
                <a:r>
                  <a:rPr lang="en-ZA" sz="2400" dirty="0"/>
                  <a:t> </a:t>
                </a:r>
                <a:r>
                  <a:rPr lang="en-ZA" sz="2400" i="1" dirty="0"/>
                  <a:t>conditional </a:t>
                </a:r>
                <a:r>
                  <a:rPr lang="en-ZA" sz="2400" dirty="0"/>
                  <a:t>on the observed value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oMath>
                </a14:m>
                <a:endParaRPr lang="en-ZA" sz="2400" dirty="0"/>
              </a:p>
              <a:p>
                <a:pPr lvl="1"/>
                <a:r>
                  <a:rPr lang="en-ZA" sz="2000" dirty="0"/>
                  <a:t>Also denoted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𝐸</m:t>
                        </m:r>
                      </m:e>
                      <m:sub>
                        <m:r>
                          <a:rPr lang="en-ZA" sz="2000" b="0" i="1" smtClean="0">
                            <a:latin typeface="Cambria Math" panose="02040503050406030204" pitchFamily="18" charset="0"/>
                          </a:rPr>
                          <m:t>𝑡</m:t>
                        </m:r>
                      </m:sub>
                    </m:sSub>
                    <m:d>
                      <m:dPr>
                        <m:ctrlPr>
                          <a:rPr lang="en-ZA" sz="2000" b="0" i="1" smtClean="0">
                            <a:latin typeface="Cambria Math" panose="02040503050406030204" pitchFamily="18" charset="0"/>
                          </a:rPr>
                        </m:ctrlPr>
                      </m:dPr>
                      <m:e>
                        <m:sSub>
                          <m:sSubPr>
                            <m:ctrlPr>
                              <a:rPr lang="en-ZA" sz="2000" i="1">
                                <a:latin typeface="Cambria Math" panose="02040503050406030204" pitchFamily="18" charset="0"/>
                              </a:rPr>
                            </m:ctrlPr>
                          </m:sSubPr>
                          <m:e>
                            <m:r>
                              <a:rPr lang="en-ZA" sz="2000" i="1">
                                <a:latin typeface="Cambria Math" panose="02040503050406030204" pitchFamily="18" charset="0"/>
                              </a:rPr>
                              <m:t>𝑦</m:t>
                            </m:r>
                          </m:e>
                          <m:sub>
                            <m:r>
                              <a:rPr lang="en-ZA" sz="2000" i="1">
                                <a:latin typeface="Cambria Math" panose="02040503050406030204" pitchFamily="18" charset="0"/>
                              </a:rPr>
                              <m:t>𝑡</m:t>
                            </m:r>
                            <m:r>
                              <a:rPr lang="en-ZA" sz="2000" i="1">
                                <a:latin typeface="Cambria Math" panose="02040503050406030204" pitchFamily="18" charset="0"/>
                              </a:rPr>
                              <m:t>+</m:t>
                            </m:r>
                            <m:r>
                              <a:rPr lang="en-ZA" sz="2000" i="1">
                                <a:latin typeface="Cambria Math" panose="02040503050406030204" pitchFamily="18" charset="0"/>
                              </a:rPr>
                              <m:t>𝑠</m:t>
                            </m:r>
                          </m:sub>
                        </m:sSub>
                      </m:e>
                    </m:d>
                  </m:oMath>
                </a14:m>
                <a:r>
                  <a:rPr lang="en-ZA" sz="2000" dirty="0"/>
                  <a:t> where the subscript is read as “expectation conditional on all information up to period </a:t>
                </a:r>
                <a14:m>
                  <m:oMath xmlns:m="http://schemas.openxmlformats.org/officeDocument/2006/math">
                    <m:r>
                      <a:rPr lang="en-ZA" sz="2000" i="1">
                        <a:latin typeface="Cambria Math" panose="02040503050406030204" pitchFamily="18" charset="0"/>
                      </a:rPr>
                      <m:t>𝑡</m:t>
                    </m:r>
                  </m:oMath>
                </a14:m>
                <a:r>
                  <a:rPr lang="en-ZA" sz="2000" dirty="0"/>
                  <a:t>”, where information means observed values of variables/processes</a:t>
                </a:r>
              </a:p>
              <a:p>
                <a:pPr lvl="1"/>
                <a:r>
                  <a:rPr lang="en-ZA" sz="2000" dirty="0"/>
                  <a:t>Conditional expectations form a large an important part of statistics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2291" r="-667" b="-943"/>
                </a:stretch>
              </a:blipFill>
            </p:spPr>
            <p:txBody>
              <a:bodyPr/>
              <a:lstStyle/>
              <a:p>
                <a:r>
                  <a:rPr lang="en-ZA">
                    <a:noFill/>
                  </a:rPr>
                  <a:t> </a:t>
                </a:r>
              </a:p>
            </p:txBody>
          </p:sp>
        </mc:Fallback>
      </mc:AlternateContent>
    </p:spTree>
    <p:extLst>
      <p:ext uri="{BB962C8B-B14F-4D97-AF65-F5344CB8AC3E}">
        <p14:creationId xmlns:p14="http://schemas.microsoft.com/office/powerpoint/2010/main" val="296181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Difference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ZA" sz="2400" dirty="0"/>
                  <a:t>The simplest difference stationary process is called a random walk:</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r>
                  <a:rPr lang="en-ZA" sz="2400" dirty="0"/>
                  <a:t>Using recursive substitution:</a:t>
                </a:r>
              </a:p>
              <a:p>
                <a:endParaRPr lang="en-ZA"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 xmlns:m="http://schemas.openxmlformats.org/officeDocument/2006/math">
                      <m:sSub>
                        <m:sSubPr>
                          <m:ctrlPr>
                            <a:rPr lang="en-ZA" sz="2400" b="0" i="1" smtClean="0">
                              <a:solidFill>
                                <a:schemeClr val="bg1"/>
                              </a:solidFill>
                              <a:latin typeface="Cambria Math" panose="02040503050406030204" pitchFamily="18" charset="0"/>
                            </a:rPr>
                          </m:ctrlPr>
                        </m:sSubPr>
                        <m:e>
                          <m:r>
                            <a:rPr lang="en-ZA" sz="2400" b="0" i="1" smtClean="0">
                              <a:solidFill>
                                <a:schemeClr val="bg1"/>
                              </a:solidFill>
                              <a:latin typeface="Cambria Math" panose="02040503050406030204" pitchFamily="18" charset="0"/>
                            </a:rPr>
                            <m:t>𝑦</m:t>
                          </m:r>
                        </m:e>
                        <m:sub>
                          <m:r>
                            <a:rPr lang="en-ZA" sz="2400" b="0" i="1" smtClean="0">
                              <a:solidFill>
                                <a:schemeClr val="bg1"/>
                              </a:solidFill>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b="0" i="1" smtClean="0">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 xmlns:m="http://schemas.openxmlformats.org/officeDocument/2006/math">
                      <m:sSub>
                        <m:sSubPr>
                          <m:ctrlPr>
                            <a:rPr lang="en-ZA" sz="2400" b="0" i="1" smtClean="0">
                              <a:solidFill>
                                <a:schemeClr val="bg1"/>
                              </a:solidFill>
                              <a:latin typeface="Cambria Math" panose="02040503050406030204" pitchFamily="18" charset="0"/>
                            </a:rPr>
                          </m:ctrlPr>
                        </m:sSubPr>
                        <m:e>
                          <m:r>
                            <a:rPr lang="en-ZA" sz="2400" b="0" i="1" smtClean="0">
                              <a:solidFill>
                                <a:schemeClr val="bg1"/>
                              </a:solidFill>
                              <a:latin typeface="Cambria Math" panose="02040503050406030204" pitchFamily="18" charset="0"/>
                            </a:rPr>
                            <m:t>𝑦</m:t>
                          </m:r>
                        </m:e>
                        <m:sub>
                          <m:r>
                            <a:rPr lang="en-ZA" sz="2400" b="0" i="1" smtClean="0">
                              <a:solidFill>
                                <a:schemeClr val="bg1"/>
                              </a:solidFill>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−3</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b="0" i="1" smtClean="0">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 xmlns:m="http://schemas.openxmlformats.org/officeDocument/2006/math">
                      <m:r>
                        <a:rPr lang="en-ZA" sz="2400" b="0" i="0" smtClean="0">
                          <a:latin typeface="Cambria Math" panose="02040503050406030204" pitchFamily="18" charset="0"/>
                        </a:rPr>
                        <m:t>      </m:t>
                      </m:r>
                      <m:r>
                        <a:rPr lang="en-ZA" sz="2400" b="0" i="1" smtClean="0">
                          <a:latin typeface="Cambria Math" panose="02040503050406030204" pitchFamily="18" charset="0"/>
                        </a:rPr>
                        <m:t>⋮</m:t>
                      </m:r>
                    </m:oMath>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m:t>
                      </m:r>
                      <m:nary>
                        <m:naryPr>
                          <m:chr m:val="∑"/>
                          <m:ctrlPr>
                            <a:rPr lang="en-ZA" sz="2400" b="0" i="1" smtClean="0">
                              <a:latin typeface="Cambria Math" panose="02040503050406030204" pitchFamily="18" charset="0"/>
                            </a:rPr>
                          </m:ctrlPr>
                        </m:naryPr>
                        <m:sub>
                          <m:r>
                            <a:rPr lang="en-ZA" sz="2400" b="0" i="1" smtClean="0">
                              <a:latin typeface="Cambria Math" panose="02040503050406030204" pitchFamily="18" charset="0"/>
                            </a:rPr>
                            <m:t>𝑗</m:t>
                          </m:r>
                          <m:r>
                            <a:rPr lang="en-ZA" sz="2400" b="0" i="1" smtClean="0">
                              <a:latin typeface="Cambria Math" panose="02040503050406030204" pitchFamily="18" charset="0"/>
                            </a:rPr>
                            <m:t>=0</m:t>
                          </m:r>
                        </m:sub>
                        <m:sup>
                          <m:r>
                            <a:rPr lang="en-ZA" sz="2400" b="0" i="1" smtClean="0">
                              <a:latin typeface="Cambria Math" panose="02040503050406030204" pitchFamily="18" charset="0"/>
                            </a:rPr>
                            <m:t>𝑡</m:t>
                          </m:r>
                          <m:r>
                            <a:rPr lang="en-ZA" sz="2400" b="0" i="1" smtClean="0">
                              <a:latin typeface="Cambria Math" panose="02040503050406030204" pitchFamily="18" charset="0"/>
                            </a:rPr>
                            <m:t>−1</m:t>
                          </m:r>
                        </m:sup>
                        <m:e>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i="1">
                                  <a:latin typeface="Cambria Math" panose="02040503050406030204" pitchFamily="18" charset="0"/>
                                </a:rPr>
                                <m:t>−</m:t>
                              </m:r>
                              <m:r>
                                <a:rPr lang="en-ZA" sz="2400" i="1">
                                  <a:latin typeface="Cambria Math" panose="02040503050406030204" pitchFamily="18" charset="0"/>
                                </a:rPr>
                                <m:t>𝑗</m:t>
                              </m:r>
                            </m:sub>
                          </m:sSub>
                        </m:e>
                      </m:nary>
                    </m:oMath>
                  </m:oMathPara>
                </a14:m>
                <a:endParaRPr lang="en-ZA" sz="2400" dirty="0"/>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a:stretch>
              </a:blipFill>
            </p:spPr>
            <p:txBody>
              <a:bodyPr/>
              <a:lstStyle/>
              <a:p>
                <a:r>
                  <a:rPr lang="en-ZA">
                    <a:noFill/>
                  </a:rPr>
                  <a:t> </a:t>
                </a:r>
              </a:p>
            </p:txBody>
          </p:sp>
        </mc:Fallback>
      </mc:AlternateContent>
    </p:spTree>
    <p:extLst>
      <p:ext uri="{BB962C8B-B14F-4D97-AF65-F5344CB8AC3E}">
        <p14:creationId xmlns:p14="http://schemas.microsoft.com/office/powerpoint/2010/main" val="1294403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Plan</a:t>
            </a:r>
            <a:endParaRPr lang="en-ZA" b="1" dirty="0"/>
          </a:p>
        </p:txBody>
      </p:sp>
      <p:sp>
        <p:nvSpPr>
          <p:cNvPr id="3" name="Content Placeholder 2"/>
          <p:cNvSpPr>
            <a:spLocks noGrp="1"/>
          </p:cNvSpPr>
          <p:nvPr>
            <p:ph idx="1"/>
          </p:nvPr>
        </p:nvSpPr>
        <p:spPr/>
        <p:txBody>
          <a:bodyPr>
            <a:normAutofit lnSpcReduction="10000"/>
          </a:bodyPr>
          <a:lstStyle/>
          <a:p>
            <a:r>
              <a:rPr lang="en-US" dirty="0"/>
              <a:t>Examples of the concern</a:t>
            </a:r>
          </a:p>
          <a:p>
            <a:r>
              <a:rPr lang="en-US" dirty="0"/>
              <a:t>The two types of non-stationarity</a:t>
            </a:r>
          </a:p>
          <a:p>
            <a:pPr lvl="1"/>
            <a:r>
              <a:rPr lang="en-US" dirty="0"/>
              <a:t>Definition</a:t>
            </a:r>
          </a:p>
          <a:p>
            <a:pPr lvl="1"/>
            <a:r>
              <a:rPr lang="en-US" dirty="0"/>
              <a:t>Simple Cases</a:t>
            </a:r>
          </a:p>
          <a:p>
            <a:pPr lvl="1"/>
            <a:r>
              <a:rPr lang="en-US" dirty="0"/>
              <a:t>Dangers</a:t>
            </a:r>
          </a:p>
          <a:p>
            <a:pPr lvl="1"/>
            <a:r>
              <a:rPr lang="en-US" dirty="0"/>
              <a:t>Removing non-stationarity: Detrending, Differencing, Filtering</a:t>
            </a:r>
          </a:p>
          <a:p>
            <a:r>
              <a:rPr lang="en-US" dirty="0"/>
              <a:t>Testing for unit roots</a:t>
            </a:r>
          </a:p>
          <a:p>
            <a:pPr lvl="1"/>
            <a:r>
              <a:rPr lang="en-US" dirty="0"/>
              <a:t>ACF, PACF</a:t>
            </a:r>
          </a:p>
          <a:p>
            <a:pPr lvl="1"/>
            <a:r>
              <a:rPr lang="en-US" dirty="0"/>
              <a:t>Dickey Fuller Tests and Variants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Difference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ZA" sz="2400" dirty="0"/>
                  <a:t>The simplest difference stationary process is called a random walk:</a:t>
                </a:r>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oMath>
                  </m:oMathPara>
                </a14:m>
                <a:endParaRPr lang="en-ZA" sz="2400" dirty="0"/>
              </a:p>
              <a:p>
                <a:r>
                  <a:rPr lang="en-ZA" sz="2400" dirty="0"/>
                  <a:t>Using recursive substitution:</a:t>
                </a:r>
              </a:p>
              <a:p>
                <a:endParaRPr lang="en-ZA" sz="2400" dirty="0"/>
              </a:p>
              <a:p>
                <a:pPr marL="0" indent="0">
                  <a:buNone/>
                </a:pPr>
                <a14:m>
                  <m:oMathPara xmlns:m="http://schemas.openxmlformats.org/officeDocument/2006/math">
                    <m:oMathParaPr>
                      <m:jc m:val="centerGroup"/>
                    </m:oMathParaPr>
                    <m:oMath xmlns:m="http://schemas.openxmlformats.org/officeDocument/2006/math">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0</m:t>
                          </m:r>
                        </m:sub>
                      </m:sSub>
                      <m:r>
                        <a:rPr lang="en-ZA" sz="2400" b="0" i="1" smtClean="0">
                          <a:latin typeface="Cambria Math" panose="02040503050406030204" pitchFamily="18" charset="0"/>
                        </a:rPr>
                        <m:t>+</m:t>
                      </m:r>
                      <m:nary>
                        <m:naryPr>
                          <m:chr m:val="∑"/>
                          <m:ctrlPr>
                            <a:rPr lang="en-ZA" sz="2400" b="0" i="1" smtClean="0">
                              <a:latin typeface="Cambria Math" panose="02040503050406030204" pitchFamily="18" charset="0"/>
                            </a:rPr>
                          </m:ctrlPr>
                        </m:naryPr>
                        <m:sub>
                          <m:r>
                            <a:rPr lang="en-ZA" sz="2400" b="0" i="1" smtClean="0">
                              <a:latin typeface="Cambria Math" panose="02040503050406030204" pitchFamily="18" charset="0"/>
                            </a:rPr>
                            <m:t>𝑗</m:t>
                          </m:r>
                          <m:r>
                            <a:rPr lang="en-ZA" sz="2400" b="0" i="1" smtClean="0">
                              <a:latin typeface="Cambria Math" panose="02040503050406030204" pitchFamily="18" charset="0"/>
                            </a:rPr>
                            <m:t>=0</m:t>
                          </m:r>
                        </m:sub>
                        <m:sup>
                          <m:r>
                            <a:rPr lang="en-ZA" sz="2400" b="0" i="1" smtClean="0">
                              <a:latin typeface="Cambria Math" panose="02040503050406030204" pitchFamily="18" charset="0"/>
                            </a:rPr>
                            <m:t>𝑡</m:t>
                          </m:r>
                          <m:r>
                            <a:rPr lang="en-ZA" sz="2400" b="0" i="1" smtClean="0">
                              <a:latin typeface="Cambria Math" panose="02040503050406030204" pitchFamily="18" charset="0"/>
                            </a:rPr>
                            <m:t>−1</m:t>
                          </m:r>
                        </m:sup>
                        <m:e>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i="1">
                                  <a:latin typeface="Cambria Math" panose="02040503050406030204" pitchFamily="18" charset="0"/>
                                </a:rPr>
                                <m:t>−</m:t>
                              </m:r>
                              <m:r>
                                <a:rPr lang="en-ZA" sz="2400" i="1">
                                  <a:latin typeface="Cambria Math" panose="02040503050406030204" pitchFamily="18" charset="0"/>
                                </a:rPr>
                                <m:t>𝑗</m:t>
                              </m:r>
                            </m:sub>
                          </m:sSub>
                        </m:e>
                      </m:nary>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0</m:t>
                          </m:r>
                        </m:sub>
                      </m:sSub>
                      <m:r>
                        <a:rPr lang="en-ZA" sz="2400" i="1">
                          <a:latin typeface="Cambria Math" panose="02040503050406030204" pitchFamily="18" charset="0"/>
                        </a:rPr>
                        <m:t>+</m:t>
                      </m:r>
                      <m:nary>
                        <m:naryPr>
                          <m:chr m:val="∑"/>
                          <m:ctrlPr>
                            <a:rPr lang="en-ZA" sz="2400" i="1">
                              <a:latin typeface="Cambria Math" panose="02040503050406030204" pitchFamily="18" charset="0"/>
                            </a:rPr>
                          </m:ctrlPr>
                        </m:naryPr>
                        <m:sub>
                          <m:r>
                            <a:rPr lang="en-ZA" sz="2400" b="0" i="1" smtClean="0">
                              <a:latin typeface="Cambria Math" panose="02040503050406030204" pitchFamily="18" charset="0"/>
                            </a:rPr>
                            <m:t>𝑠</m:t>
                          </m:r>
                          <m:r>
                            <a:rPr lang="en-ZA" sz="2400" i="1">
                              <a:latin typeface="Cambria Math" panose="02040503050406030204" pitchFamily="18" charset="0"/>
                            </a:rPr>
                            <m:t>=</m:t>
                          </m:r>
                          <m:r>
                            <a:rPr lang="en-ZA" sz="2400" b="0" i="1" smtClean="0">
                              <a:latin typeface="Cambria Math" panose="02040503050406030204" pitchFamily="18" charset="0"/>
                            </a:rPr>
                            <m:t>1</m:t>
                          </m:r>
                        </m:sub>
                        <m:sup>
                          <m:r>
                            <a:rPr lang="en-ZA" sz="2400" b="0" i="1" smtClean="0">
                              <a:latin typeface="Cambria Math" panose="02040503050406030204" pitchFamily="18" charset="0"/>
                            </a:rPr>
                            <m:t>𝑡</m:t>
                          </m:r>
                        </m:sup>
                        <m:e>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b="0" i="1" smtClean="0">
                                  <a:latin typeface="Cambria Math" panose="02040503050406030204" pitchFamily="18" charset="0"/>
                                </a:rPr>
                                <m:t>𝑠</m:t>
                              </m:r>
                            </m:sub>
                          </m:sSub>
                        </m:e>
                      </m:nary>
                    </m:oMath>
                  </m:oMathPara>
                </a14:m>
                <a:endParaRPr lang="en-ZA" sz="2400" dirty="0"/>
              </a:p>
              <a:p>
                <a:endParaRPr lang="en-ZA" sz="2400" dirty="0"/>
              </a:p>
              <a:p>
                <a:r>
                  <a:rPr lang="en-ZA" sz="2400" dirty="0"/>
                  <a:t>The effects of any shock is </a:t>
                </a:r>
                <a:r>
                  <a:rPr lang="en-ZA" sz="2400" b="1" dirty="0"/>
                  <a:t>permanent</a:t>
                </a:r>
              </a:p>
              <a:p>
                <a:pPr lvl="1"/>
                <a:r>
                  <a:rPr lang="en-ZA" sz="2000" dirty="0"/>
                  <a:t>The process retains </a:t>
                </a:r>
                <a:r>
                  <a:rPr lang="en-ZA" sz="2000" i="1" dirty="0"/>
                  <a:t>all</a:t>
                </a:r>
                <a:r>
                  <a:rPr lang="en-ZA" sz="2000" dirty="0"/>
                  <a:t> shocks over time – infinite memory</a:t>
                </a:r>
              </a:p>
              <a:p>
                <a:pPr lvl="1"/>
                <a:r>
                  <a:rPr lang="en-ZA" sz="2000" dirty="0"/>
                  <a:t>This process is said to have a </a:t>
                </a:r>
                <a:r>
                  <a:rPr lang="en-ZA" sz="2000" i="1" dirty="0"/>
                  <a:t>stochastic trend </a:t>
                </a:r>
                <a14:m>
                  <m:oMath xmlns:m="http://schemas.openxmlformats.org/officeDocument/2006/math">
                    <m:nary>
                      <m:naryPr>
                        <m:chr m:val="∑"/>
                        <m:ctrlPr>
                          <a:rPr lang="en-ZA" sz="2000" i="1" smtClean="0">
                            <a:latin typeface="Cambria Math" panose="02040503050406030204" pitchFamily="18" charset="0"/>
                          </a:rPr>
                        </m:ctrlPr>
                      </m:naryPr>
                      <m:sub>
                        <m:r>
                          <a:rPr lang="en-ZA" sz="2000" b="0" i="1" smtClean="0">
                            <a:latin typeface="Cambria Math" panose="02040503050406030204" pitchFamily="18" charset="0"/>
                          </a:rPr>
                          <m:t>𝑠</m:t>
                        </m:r>
                        <m:r>
                          <a:rPr lang="en-ZA" sz="2000" i="1">
                            <a:latin typeface="Cambria Math" panose="02040503050406030204" pitchFamily="18" charset="0"/>
                          </a:rPr>
                          <m:t>=</m:t>
                        </m:r>
                        <m:r>
                          <a:rPr lang="en-ZA" sz="2000" b="0" i="1" smtClean="0">
                            <a:latin typeface="Cambria Math" panose="02040503050406030204" pitchFamily="18" charset="0"/>
                          </a:rPr>
                          <m:t>1</m:t>
                        </m:r>
                      </m:sub>
                      <m:sup>
                        <m:r>
                          <a:rPr lang="en-ZA" sz="2000" b="0" i="1" smtClean="0">
                            <a:latin typeface="Cambria Math" panose="02040503050406030204" pitchFamily="18" charset="0"/>
                          </a:rPr>
                          <m:t>𝑡</m:t>
                        </m:r>
                      </m:sup>
                      <m:e>
                        <m:sSub>
                          <m:sSubPr>
                            <m:ctrlPr>
                              <a:rPr lang="en-ZA" sz="2000" i="1">
                                <a:latin typeface="Cambria Math" panose="02040503050406030204" pitchFamily="18" charset="0"/>
                              </a:rPr>
                            </m:ctrlPr>
                          </m:sSubPr>
                          <m:e>
                            <m:r>
                              <a:rPr lang="en-ZA" sz="2000" i="1">
                                <a:latin typeface="Cambria Math" panose="02040503050406030204" pitchFamily="18" charset="0"/>
                              </a:rPr>
                              <m:t>𝜀</m:t>
                            </m:r>
                          </m:e>
                          <m:sub>
                            <m:r>
                              <a:rPr lang="en-ZA" sz="2000" b="0" i="1" smtClean="0">
                                <a:latin typeface="Cambria Math" panose="02040503050406030204" pitchFamily="18" charset="0"/>
                              </a:rPr>
                              <m:t>𝑠</m:t>
                            </m:r>
                          </m:sub>
                        </m:sSub>
                      </m:e>
                    </m:nary>
                  </m:oMath>
                </a14:m>
                <a:endParaRPr lang="en-ZA" sz="2000" dirty="0"/>
              </a:p>
              <a:p>
                <a:endParaRPr lang="en-ZA" sz="2400" dirty="0"/>
              </a:p>
              <a:p>
                <a:endParaRPr lang="en-ZA" sz="2400" dirty="0"/>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078" b="-13073"/>
                </a:stretch>
              </a:blipFill>
            </p:spPr>
            <p:txBody>
              <a:bodyPr/>
              <a:lstStyle/>
              <a:p>
                <a:r>
                  <a:rPr lang="en-ZA">
                    <a:noFill/>
                  </a:rPr>
                  <a:t> </a:t>
                </a:r>
              </a:p>
            </p:txBody>
          </p:sp>
        </mc:Fallback>
      </mc:AlternateContent>
    </p:spTree>
    <p:extLst>
      <p:ext uri="{BB962C8B-B14F-4D97-AF65-F5344CB8AC3E}">
        <p14:creationId xmlns:p14="http://schemas.microsoft.com/office/powerpoint/2010/main" val="388596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Difference Stationary Processes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ZA" sz="2400" dirty="0"/>
                  <a:t>Taking as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0</m:t>
                        </m:r>
                      </m:sub>
                    </m:sSub>
                  </m:oMath>
                </a14:m>
                <a:r>
                  <a:rPr lang="en-ZA" sz="2400" dirty="0"/>
                  <a:t> as given, then</a:t>
                </a:r>
              </a:p>
              <a:p>
                <a:endParaRPr lang="en-ZA" sz="2400" dirty="0"/>
              </a:p>
              <a:p>
                <a:pPr marL="0" indent="0">
                  <a:buNone/>
                </a:pPr>
                <a14:m>
                  <m:oMathPara xmlns:m="http://schemas.openxmlformats.org/officeDocument/2006/math">
                    <m:oMathParaPr>
                      <m:jc m:val="centerGroup"/>
                    </m:oMathParaPr>
                    <m:oMath xmlns:m="http://schemas.openxmlformats.org/officeDocument/2006/math">
                      <m:r>
                        <a:rPr lang="en-ZA" sz="2400" b="0" i="1" smtClean="0">
                          <a:latin typeface="Cambria Math" panose="02040503050406030204" pitchFamily="18" charset="0"/>
                        </a:rPr>
                        <m:t>𝑣𝑎𝑟</m:t>
                      </m:r>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0</m:t>
                              </m:r>
                            </m:sub>
                          </m:sSub>
                        </m:e>
                      </m:d>
                      <m:r>
                        <a:rPr lang="en-ZA" sz="2400" b="0" i="1" smtClean="0">
                          <a:latin typeface="Cambria Math" panose="02040503050406030204" pitchFamily="18" charset="0"/>
                        </a:rPr>
                        <m:t>=</m:t>
                      </m:r>
                      <m:r>
                        <a:rPr lang="en-ZA" sz="2400" b="0" i="1" smtClean="0">
                          <a:latin typeface="Cambria Math" panose="02040503050406030204" pitchFamily="18" charset="0"/>
                        </a:rPr>
                        <m:t>𝐸</m:t>
                      </m:r>
                      <m:d>
                        <m:dPr>
                          <m:begChr m:val="["/>
                          <m:endChr m:val="]"/>
                          <m:ctrlPr>
                            <a:rPr lang="en-ZA" sz="2400" b="0" i="1" smtClean="0">
                              <a:latin typeface="Cambria Math" panose="02040503050406030204" pitchFamily="18" charset="0"/>
                            </a:rPr>
                          </m:ctrlPr>
                        </m:dPr>
                        <m:e>
                          <m:sSup>
                            <m:sSupPr>
                              <m:ctrlPr>
                                <a:rPr lang="en-ZA" sz="2400" b="0" i="1" smtClean="0">
                                  <a:latin typeface="Cambria Math" panose="02040503050406030204" pitchFamily="18" charset="0"/>
                                </a:rPr>
                              </m:ctrlPr>
                            </m:sSupPr>
                            <m:e>
                              <m:d>
                                <m:dPr>
                                  <m:ctrlPr>
                                    <a:rPr lang="en-ZA" sz="2400" b="0" i="1" smtClean="0">
                                      <a:latin typeface="Cambria Math" panose="02040503050406030204" pitchFamily="18" charset="0"/>
                                    </a:rPr>
                                  </m:ctrlPr>
                                </m:dPr>
                                <m:e>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𝜀</m:t>
                                      </m:r>
                                    </m:e>
                                    <m:sub>
                                      <m:r>
                                        <a:rPr lang="en-ZA" sz="2400" b="0" i="1" smtClean="0">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r>
                                        <a:rPr lang="en-ZA" sz="2400" b="0" i="1" smtClean="0">
                                          <a:latin typeface="Cambria Math" panose="02040503050406030204" pitchFamily="18" charset="0"/>
                                        </a:rPr>
                                        <m:t>−1</m:t>
                                      </m:r>
                                    </m:sub>
                                  </m:sSub>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b="0" i="1" smtClean="0">
                                          <a:latin typeface="Cambria Math" panose="02040503050406030204" pitchFamily="18" charset="0"/>
                                        </a:rPr>
                                        <m:t>1</m:t>
                                      </m:r>
                                    </m:sub>
                                  </m:sSub>
                                </m:e>
                              </m:d>
                            </m:e>
                            <m:sup>
                              <m:r>
                                <a:rPr lang="en-ZA" sz="2400" b="0" i="1" smtClean="0">
                                  <a:latin typeface="Cambria Math" panose="02040503050406030204" pitchFamily="18" charset="0"/>
                                </a:rPr>
                                <m:t>2</m:t>
                              </m:r>
                            </m:sup>
                          </m:sSup>
                        </m:e>
                      </m:d>
                      <m:r>
                        <a:rPr lang="en-ZA" sz="2400" b="0" i="1" smtClean="0">
                          <a:latin typeface="Cambria Math" panose="02040503050406030204" pitchFamily="18" charset="0"/>
                        </a:rPr>
                        <m:t>=</m:t>
                      </m:r>
                      <m:r>
                        <a:rPr lang="en-ZA" sz="2400" b="0" i="1" smtClean="0">
                          <a:latin typeface="Cambria Math" panose="02040503050406030204" pitchFamily="18" charset="0"/>
                        </a:rPr>
                        <m:t>𝑡</m:t>
                      </m:r>
                      <m:sSup>
                        <m:sSupPr>
                          <m:ctrlPr>
                            <a:rPr lang="en-ZA" sz="2400" b="0" i="1" smtClean="0">
                              <a:latin typeface="Cambria Math" panose="02040503050406030204" pitchFamily="18" charset="0"/>
                            </a:rPr>
                          </m:ctrlPr>
                        </m:sSupPr>
                        <m:e>
                          <m:r>
                            <a:rPr lang="en-ZA" sz="2400" b="0" i="1" smtClean="0">
                              <a:latin typeface="Cambria Math" panose="02040503050406030204" pitchFamily="18" charset="0"/>
                            </a:rPr>
                            <m:t>𝜎</m:t>
                          </m:r>
                        </m:e>
                        <m:sup>
                          <m:r>
                            <a:rPr lang="en-ZA" sz="2400" b="0" i="1" smtClean="0">
                              <a:latin typeface="Cambria Math" panose="02040503050406030204" pitchFamily="18" charset="0"/>
                            </a:rPr>
                            <m:t>2</m:t>
                          </m:r>
                        </m:sup>
                      </m:sSup>
                    </m:oMath>
                  </m:oMathPara>
                </a14:m>
                <a:endParaRPr lang="en-ZA" sz="2400" dirty="0"/>
              </a:p>
              <a:p>
                <a:endParaRPr lang="en-ZA" sz="2400" dirty="0"/>
              </a:p>
              <a:p>
                <a:endParaRPr lang="en-ZA" sz="2400" dirty="0"/>
              </a:p>
              <a:p>
                <a:endParaRPr lang="en-ZA" sz="2400" dirty="0"/>
              </a:p>
              <a:p>
                <a:endParaRPr lang="en-ZA" sz="2400" dirty="0"/>
              </a:p>
              <a:p>
                <a:endParaRPr lang="en-ZA" sz="2400" dirty="0"/>
              </a:p>
              <a:p>
                <a:endParaRPr lang="en-ZA" sz="2400" dirty="0"/>
              </a:p>
              <a:p>
                <a:r>
                  <a:rPr lang="en-ZA" sz="2400" dirty="0"/>
                  <a:t>So, the process is not covariance stationary, as the second moments depends on time</a:t>
                </a:r>
              </a:p>
              <a:p>
                <a:endParaRPr lang="en-ZA" sz="2400" dirty="0"/>
              </a:p>
              <a:p>
                <a:endParaRPr lang="en-ZA" sz="2400" dirty="0"/>
              </a:p>
              <a:p>
                <a:endParaRPr lang="en-ZA" sz="2400" dirty="0"/>
              </a:p>
              <a:p>
                <a:endParaRPr lang="en-ZA" sz="2400" dirty="0"/>
              </a:p>
              <a:p>
                <a:endParaRPr lang="en-ZA" sz="2400" dirty="0"/>
              </a:p>
              <a:p>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22" t="-1887"/>
                </a:stretch>
              </a:blipFill>
            </p:spPr>
            <p:txBody>
              <a:bodyPr/>
              <a:lstStyle/>
              <a:p>
                <a:r>
                  <a:rPr lang="en-ZA">
                    <a:noFill/>
                  </a:rPr>
                  <a:t> </a:t>
                </a:r>
              </a:p>
            </p:txBody>
          </p:sp>
        </mc:Fallback>
      </mc:AlternateContent>
      <p:pic>
        <p:nvPicPr>
          <p:cNvPr id="10" name="Picture 9"/>
          <p:cNvPicPr>
            <a:picLocks noChangeAspect="1"/>
          </p:cNvPicPr>
          <p:nvPr/>
        </p:nvPicPr>
        <p:blipFill>
          <a:blip r:embed="rId3"/>
          <a:stretch>
            <a:fillRect/>
          </a:stretch>
        </p:blipFill>
        <p:spPr>
          <a:xfrm>
            <a:off x="1767641" y="3140969"/>
            <a:ext cx="8910637" cy="2017503"/>
          </a:xfrm>
          <a:prstGeom prst="rect">
            <a:avLst/>
          </a:prstGeom>
        </p:spPr>
      </p:pic>
    </p:spTree>
    <p:extLst>
      <p:ext uri="{BB962C8B-B14F-4D97-AF65-F5344CB8AC3E}">
        <p14:creationId xmlns:p14="http://schemas.microsoft.com/office/powerpoint/2010/main" val="363266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Difference Stationary Processes</a:t>
            </a:r>
          </a:p>
        </p:txBody>
      </p:sp>
      <p:sp>
        <p:nvSpPr>
          <p:cNvPr id="3" name="Content Placeholder 2"/>
          <p:cNvSpPr>
            <a:spLocks noGrp="1"/>
          </p:cNvSpPr>
          <p:nvPr>
            <p:ph idx="1"/>
          </p:nvPr>
        </p:nvSpPr>
        <p:spPr/>
        <p:txBody>
          <a:bodyPr>
            <a:normAutofit lnSpcReduction="10000"/>
          </a:bodyPr>
          <a:lstStyle/>
          <a:p>
            <a:r>
              <a:rPr lang="en-ZA" sz="2400" dirty="0"/>
              <a:t>This type of process is labelled </a:t>
            </a:r>
            <a:r>
              <a:rPr lang="en-ZA" sz="2400" i="1" dirty="0"/>
              <a:t>difference stationary</a:t>
            </a:r>
            <a:r>
              <a:rPr lang="en-ZA" sz="2400" dirty="0"/>
              <a:t> as the first difference is a stationary process:</a:t>
            </a:r>
          </a:p>
          <a:p>
            <a:endParaRPr lang="en-ZA" sz="2400" dirty="0"/>
          </a:p>
          <a:p>
            <a:endParaRPr lang="en-ZA" sz="2400" dirty="0"/>
          </a:p>
          <a:p>
            <a:endParaRPr lang="en-ZA" sz="2400" dirty="0"/>
          </a:p>
          <a:p>
            <a:r>
              <a:rPr lang="en-ZA" sz="2400" dirty="0"/>
              <a:t>Another term for these processes are </a:t>
            </a:r>
            <a:r>
              <a:rPr lang="en-ZA" sz="2400" i="1" dirty="0"/>
              <a:t>integrated processes</a:t>
            </a:r>
          </a:p>
          <a:p>
            <a:endParaRPr lang="en-ZA" sz="2400" i="1" dirty="0"/>
          </a:p>
          <a:p>
            <a:pPr lvl="1"/>
            <a:r>
              <a:rPr lang="en-ZA" sz="2000" i="1" dirty="0"/>
              <a:t>       </a:t>
            </a:r>
            <a:r>
              <a:rPr lang="en-ZA" sz="2000" dirty="0"/>
              <a:t>is I(1) or first order integrated</a:t>
            </a:r>
          </a:p>
          <a:p>
            <a:pPr lvl="1"/>
            <a:r>
              <a:rPr lang="en-ZA" sz="2000" b="1" i="1" dirty="0"/>
              <a:t>          </a:t>
            </a:r>
            <a:r>
              <a:rPr lang="en-ZA" sz="2000" dirty="0"/>
              <a:t>is I(0) or not integrated</a:t>
            </a:r>
          </a:p>
          <a:p>
            <a:pPr lvl="1"/>
            <a:endParaRPr lang="en-ZA" sz="2000" b="1" i="1" dirty="0"/>
          </a:p>
          <a:p>
            <a:pPr lvl="1"/>
            <a:r>
              <a:rPr lang="en-ZA" sz="2000" dirty="0"/>
              <a:t>A process can also be integrated of a higher order</a:t>
            </a:r>
          </a:p>
          <a:p>
            <a:pPr lvl="1"/>
            <a:r>
              <a:rPr lang="en-ZA" sz="2000" dirty="0"/>
              <a:t>An I(d) process is one that is stationary in </a:t>
            </a:r>
            <a:r>
              <a:rPr lang="en-ZA" sz="2000" dirty="0" err="1"/>
              <a:t>d</a:t>
            </a:r>
            <a:r>
              <a:rPr lang="en-ZA" sz="2000" baseline="30000" dirty="0" err="1"/>
              <a:t>th</a:t>
            </a:r>
            <a:r>
              <a:rPr lang="en-ZA" sz="2000" baseline="30000" dirty="0"/>
              <a:t> </a:t>
            </a:r>
            <a:r>
              <a:rPr lang="en-ZA" sz="2000" dirty="0"/>
              <a:t>difference</a:t>
            </a:r>
            <a:endParaRPr lang="en-ZA" sz="2000" baseline="30000" dirty="0"/>
          </a:p>
          <a:p>
            <a:pPr marL="0" indent="0">
              <a:buNone/>
            </a:pPr>
            <a:endParaRPr lang="en-ZA" sz="2000" dirty="0"/>
          </a:p>
          <a:p>
            <a:endParaRPr lang="en-ZA" sz="2400" dirty="0"/>
          </a:p>
          <a:p>
            <a:endParaRPr lang="en-ZA" sz="2400" dirty="0"/>
          </a:p>
          <a:p>
            <a:endParaRPr lang="en-ZA" sz="2400" dirty="0"/>
          </a:p>
        </p:txBody>
      </p:sp>
      <p:pic>
        <p:nvPicPr>
          <p:cNvPr id="6" name="Picture 5"/>
          <p:cNvPicPr>
            <a:picLocks noChangeAspect="1"/>
          </p:cNvPicPr>
          <p:nvPr/>
        </p:nvPicPr>
        <p:blipFill>
          <a:blip r:embed="rId2"/>
          <a:stretch>
            <a:fillRect/>
          </a:stretch>
        </p:blipFill>
        <p:spPr>
          <a:xfrm>
            <a:off x="4912575" y="2276872"/>
            <a:ext cx="2366850" cy="1001000"/>
          </a:xfrm>
          <a:prstGeom prst="rect">
            <a:avLst/>
          </a:prstGeom>
        </p:spPr>
      </p:pic>
      <p:pic>
        <p:nvPicPr>
          <p:cNvPr id="8" name="Picture 7"/>
          <p:cNvPicPr>
            <a:picLocks noChangeAspect="1"/>
          </p:cNvPicPr>
          <p:nvPr/>
        </p:nvPicPr>
        <p:blipFill>
          <a:blip r:embed="rId3"/>
          <a:stretch>
            <a:fillRect/>
          </a:stretch>
        </p:blipFill>
        <p:spPr>
          <a:xfrm>
            <a:off x="1271464" y="4221088"/>
            <a:ext cx="572625" cy="572000"/>
          </a:xfrm>
          <a:prstGeom prst="rect">
            <a:avLst/>
          </a:prstGeom>
        </p:spPr>
      </p:pic>
      <p:pic>
        <p:nvPicPr>
          <p:cNvPr id="9" name="Picture 8"/>
          <p:cNvPicPr>
            <a:picLocks noChangeAspect="1"/>
          </p:cNvPicPr>
          <p:nvPr/>
        </p:nvPicPr>
        <p:blipFill>
          <a:blip r:embed="rId4"/>
          <a:stretch>
            <a:fillRect/>
          </a:stretch>
        </p:blipFill>
        <p:spPr>
          <a:xfrm>
            <a:off x="1343472" y="4653136"/>
            <a:ext cx="671735" cy="436151"/>
          </a:xfrm>
          <a:prstGeom prst="rect">
            <a:avLst/>
          </a:prstGeom>
        </p:spPr>
      </p:pic>
    </p:spTree>
    <p:extLst>
      <p:ext uri="{BB962C8B-B14F-4D97-AF65-F5344CB8AC3E}">
        <p14:creationId xmlns:p14="http://schemas.microsoft.com/office/powerpoint/2010/main" val="2868934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04C9-ACF6-4DFF-960C-22C6D45B8FC7}"/>
              </a:ext>
            </a:extLst>
          </p:cNvPr>
          <p:cNvSpPr>
            <a:spLocks noGrp="1"/>
          </p:cNvSpPr>
          <p:nvPr>
            <p:ph type="title"/>
          </p:nvPr>
        </p:nvSpPr>
        <p:spPr/>
        <p:txBody>
          <a:bodyPr/>
          <a:lstStyle/>
          <a:p>
            <a:r>
              <a:rPr lang="en-ZA" dirty="0"/>
              <a:t>Classes of Difference Stationary Processes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465E7-0C86-40E6-A4A3-D5E322767612}"/>
                  </a:ext>
                </a:extLst>
              </p:cNvPr>
              <p:cNvSpPr>
                <a:spLocks noGrp="1"/>
              </p:cNvSpPr>
              <p:nvPr>
                <p:ph idx="1"/>
              </p:nvPr>
            </p:nvSpPr>
            <p:spPr/>
            <p:txBody>
              <a:bodyPr>
                <a:normAutofit fontScale="77500" lnSpcReduction="20000"/>
              </a:bodyPr>
              <a:lstStyle/>
              <a:p>
                <a:r>
                  <a:rPr lang="en-ZA" dirty="0"/>
                  <a:t>Pure Random walk (Random Walk without </a:t>
                </a:r>
                <a:r>
                  <a:rPr lang="en-ZA" i="1" dirty="0"/>
                  <a:t>drift</a:t>
                </a:r>
                <a:r>
                  <a:rPr lang="en-ZA" dirty="0"/>
                  <a:t>):</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ZA" dirty="0"/>
              </a:p>
              <a:p>
                <a:pPr lvl="1"/>
                <a:r>
                  <a:rPr lang="en-ZA" dirty="0"/>
                  <a:t>changes to the level are purely random: </a:t>
                </a:r>
                <a14:m>
                  <m:oMath xmlns:m="http://schemas.openxmlformats.org/officeDocument/2006/math">
                    <m:r>
                      <m:rPr>
                        <m:sty m:val="p"/>
                      </m:rPr>
                      <a:rPr lang="en-ZA" b="0" i="0" smtClean="0">
                        <a:latin typeface="Cambria Math" panose="02040503050406030204" pitchFamily="18" charset="0"/>
                      </a:rPr>
                      <m:t>Δ</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a14:m>
                <a:endParaRPr lang="en-ZA" dirty="0"/>
              </a:p>
              <a:p>
                <a:pPr lvl="1"/>
                <a:r>
                  <a:rPr lang="en-ZA" dirty="0"/>
                  <a:t>the solution is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0</m:t>
                        </m:r>
                      </m:sub>
                    </m:sSub>
                    <m:r>
                      <a:rPr lang="en-ZA" b="0" i="1" smtClean="0">
                        <a:latin typeface="Cambria Math" panose="02040503050406030204" pitchFamily="18" charset="0"/>
                      </a:rPr>
                      <m:t>+</m:t>
                    </m:r>
                    <m:nary>
                      <m:naryPr>
                        <m:chr m:val="∑"/>
                        <m:ctrlPr>
                          <a:rPr lang="en-ZA" b="0" i="1" smtClean="0">
                            <a:latin typeface="Cambria Math" panose="02040503050406030204" pitchFamily="18" charset="0"/>
                          </a:rPr>
                        </m:ctrlPr>
                      </m:naryPr>
                      <m:sub>
                        <m:r>
                          <a:rPr lang="en-ZA" b="0" i="1" smtClean="0">
                            <a:latin typeface="Cambria Math" panose="02040503050406030204" pitchFamily="18" charset="0"/>
                          </a:rPr>
                          <m:t>𝑖</m:t>
                        </m:r>
                        <m:r>
                          <a:rPr lang="en-ZA" b="0" i="1" smtClean="0">
                            <a:latin typeface="Cambria Math" panose="02040503050406030204" pitchFamily="18" charset="0"/>
                          </a:rPr>
                          <m:t>=1</m:t>
                        </m:r>
                      </m:sub>
                      <m:sup>
                        <m:r>
                          <a:rPr lang="en-ZA" b="0" i="1" smtClean="0">
                            <a:latin typeface="Cambria Math" panose="02040503050406030204" pitchFamily="18" charset="0"/>
                          </a:rPr>
                          <m:t>𝑡</m:t>
                        </m:r>
                      </m:sup>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smtClean="0">
                                <a:latin typeface="Cambria Math" panose="02040503050406030204" pitchFamily="18" charset="0"/>
                              </a:rPr>
                              <m:t>𝑖</m:t>
                            </m:r>
                          </m:sub>
                        </m:sSub>
                      </m:e>
                    </m:nary>
                  </m:oMath>
                </a14:m>
                <a:endParaRPr lang="en-ZA" dirty="0"/>
              </a:p>
              <a:p>
                <a:pPr lvl="1"/>
                <a:endParaRPr lang="en-ZA" dirty="0"/>
              </a:p>
              <a:p>
                <a:r>
                  <a:rPr lang="en-ZA" dirty="0"/>
                  <a:t>Random walk with drift:</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ZA" dirty="0"/>
              </a:p>
              <a:p>
                <a:pPr lvl="1"/>
                <a:r>
                  <a:rPr lang="en-ZA" dirty="0"/>
                  <a:t>changes to the level are a constant plus a random term: </a:t>
                </a:r>
                <a14:m>
                  <m:oMath xmlns:m="http://schemas.openxmlformats.org/officeDocument/2006/math">
                    <m:r>
                      <m:rPr>
                        <m:sty m:val="p"/>
                      </m:rPr>
                      <a:rPr lang="en-ZA" b="0" i="0" smtClean="0">
                        <a:latin typeface="Cambria Math" panose="02040503050406030204" pitchFamily="18" charset="0"/>
                      </a:rPr>
                      <m:t>Δ</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a14:m>
                <a:endParaRPr lang="en-ZA" dirty="0"/>
              </a:p>
              <a:p>
                <a:pPr lvl="1"/>
                <a:r>
                  <a:rPr lang="en-ZA" dirty="0"/>
                  <a:t>the solution is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𝑎</m:t>
                        </m:r>
                      </m:e>
                      <m:sub>
                        <m:r>
                          <a:rPr lang="en-ZA" b="0" i="1" smtClean="0">
                            <a:latin typeface="Cambria Math" panose="02040503050406030204" pitchFamily="18" charset="0"/>
                          </a:rPr>
                          <m:t>0</m:t>
                        </m:r>
                      </m:sub>
                    </m:sSub>
                    <m:r>
                      <a:rPr lang="en-ZA" b="0" i="1" smtClean="0">
                        <a:latin typeface="Cambria Math" panose="02040503050406030204" pitchFamily="18" charset="0"/>
                      </a:rPr>
                      <m:t>𝑡</m:t>
                    </m:r>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a:rPr lang="en-ZA" i="1">
                            <a:latin typeface="Cambria Math" panose="02040503050406030204" pitchFamily="18" charset="0"/>
                          </a:rPr>
                          <m:t>𝑖</m:t>
                        </m:r>
                        <m:r>
                          <a:rPr lang="en-ZA" i="1">
                            <a:latin typeface="Cambria Math" panose="02040503050406030204" pitchFamily="18" charset="0"/>
                          </a:rPr>
                          <m:t>=1</m:t>
                        </m:r>
                      </m:sub>
                      <m:sup>
                        <m:r>
                          <a:rPr lang="en-ZA" i="1">
                            <a:latin typeface="Cambria Math" panose="02040503050406030204" pitchFamily="18" charset="0"/>
                          </a:rPr>
                          <m:t>𝑡</m:t>
                        </m:r>
                      </m:sup>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𝑖</m:t>
                            </m:r>
                          </m:sub>
                        </m:sSub>
                      </m:e>
                    </m:nary>
                  </m:oMath>
                </a14:m>
                <a:endParaRPr lang="en-ZA" dirty="0"/>
              </a:p>
              <a:p>
                <a:pPr lvl="1"/>
                <a:endParaRPr lang="en-ZA" dirty="0"/>
              </a:p>
              <a:p>
                <a:r>
                  <a:rPr lang="en-ZA" dirty="0"/>
                  <a:t>Random walk with noise</a:t>
                </a:r>
              </a:p>
              <a:p>
                <a:pPr lvl="1"/>
                <a:r>
                  <a:rPr lang="en-ZA" dirty="0"/>
                  <a:t>the solution is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0</m:t>
                        </m:r>
                      </m:sub>
                    </m:sSub>
                    <m:r>
                      <a:rPr lang="en-ZA" b="0" i="1" smtClean="0">
                        <a:latin typeface="Cambria Math" panose="02040503050406030204" pitchFamily="18" charset="0"/>
                      </a:rPr>
                      <m:t>+</m:t>
                    </m:r>
                    <m:nary>
                      <m:naryPr>
                        <m:chr m:val="∑"/>
                        <m:ctrlPr>
                          <a:rPr lang="en-ZA" i="1">
                            <a:latin typeface="Cambria Math" panose="02040503050406030204" pitchFamily="18" charset="0"/>
                          </a:rPr>
                        </m:ctrlPr>
                      </m:naryPr>
                      <m:sub>
                        <m:r>
                          <a:rPr lang="en-ZA" i="1">
                            <a:latin typeface="Cambria Math" panose="02040503050406030204" pitchFamily="18" charset="0"/>
                          </a:rPr>
                          <m:t>𝑖</m:t>
                        </m:r>
                        <m:r>
                          <a:rPr lang="en-ZA" i="1">
                            <a:latin typeface="Cambria Math" panose="02040503050406030204" pitchFamily="18" charset="0"/>
                          </a:rPr>
                          <m:t>=1</m:t>
                        </m:r>
                      </m:sub>
                      <m:sup>
                        <m:r>
                          <a:rPr lang="en-ZA" i="1">
                            <a:latin typeface="Cambria Math" panose="02040503050406030204" pitchFamily="18" charset="0"/>
                          </a:rPr>
                          <m:t>𝑡</m:t>
                        </m:r>
                      </m:sup>
                      <m:e>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𝑖</m:t>
                            </m:r>
                          </m:sub>
                        </m:sSub>
                      </m:e>
                    </m:nary>
                    <m:r>
                      <a:rPr lang="en-ZA" b="0" i="0"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𝜂</m:t>
                        </m:r>
                      </m:e>
                      <m:sub>
                        <m:r>
                          <a:rPr lang="en-ZA" b="0" i="1" smtClean="0">
                            <a:latin typeface="Cambria Math" panose="02040503050406030204" pitchFamily="18" charset="0"/>
                          </a:rPr>
                          <m:t>𝑡</m:t>
                        </m:r>
                      </m:sub>
                    </m:sSub>
                  </m:oMath>
                </a14:m>
                <a:endParaRPr lang="en-ZA" dirty="0"/>
              </a:p>
              <a:p>
                <a:pPr lvl="1"/>
                <a:endParaRPr lang="en-ZA" dirty="0"/>
              </a:p>
              <a:p>
                <a:pPr lvl="1"/>
                <a:endParaRPr lang="en-ZA" dirty="0"/>
              </a:p>
              <a:p>
                <a:endParaRPr lang="en-ZA" dirty="0"/>
              </a:p>
              <a:p>
                <a:endParaRPr lang="en-ZA" dirty="0"/>
              </a:p>
            </p:txBody>
          </p:sp>
        </mc:Choice>
        <mc:Fallback xmlns="">
          <p:sp>
            <p:nvSpPr>
              <p:cNvPr id="3" name="Content Placeholder 2">
                <a:extLst>
                  <a:ext uri="{FF2B5EF4-FFF2-40B4-BE49-F238E27FC236}">
                    <a16:creationId xmlns:a16="http://schemas.microsoft.com/office/drawing/2014/main" id="{8B6465E7-0C86-40E6-A4A3-D5E322767612}"/>
                  </a:ext>
                </a:extLst>
              </p:cNvPr>
              <p:cNvSpPr>
                <a:spLocks noGrp="1" noRot="1" noChangeAspect="1" noMove="1" noResize="1" noEditPoints="1" noAdjustHandles="1" noChangeArrowheads="1" noChangeShapeType="1" noTextEdit="1"/>
              </p:cNvSpPr>
              <p:nvPr>
                <p:ph idx="1"/>
              </p:nvPr>
            </p:nvSpPr>
            <p:spPr>
              <a:blipFill>
                <a:blip r:embed="rId2"/>
                <a:stretch>
                  <a:fillRect l="-778" t="-2561" b="-13477"/>
                </a:stretch>
              </a:blipFill>
            </p:spPr>
            <p:txBody>
              <a:bodyPr/>
              <a:lstStyle/>
              <a:p>
                <a:r>
                  <a:rPr lang="en-ZA">
                    <a:noFill/>
                  </a:rPr>
                  <a:t> </a:t>
                </a:r>
              </a:p>
            </p:txBody>
          </p:sp>
        </mc:Fallback>
      </mc:AlternateContent>
    </p:spTree>
    <p:extLst>
      <p:ext uri="{BB962C8B-B14F-4D97-AF65-F5344CB8AC3E}">
        <p14:creationId xmlns:p14="http://schemas.microsoft.com/office/powerpoint/2010/main" val="3487867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Economics</a:t>
            </a:r>
          </a:p>
        </p:txBody>
      </p:sp>
      <p:sp>
        <p:nvSpPr>
          <p:cNvPr id="3" name="Content Placeholder 2"/>
          <p:cNvSpPr>
            <a:spLocks noGrp="1"/>
          </p:cNvSpPr>
          <p:nvPr>
            <p:ph idx="1"/>
          </p:nvPr>
        </p:nvSpPr>
        <p:spPr/>
        <p:txBody>
          <a:bodyPr/>
          <a:lstStyle/>
          <a:p>
            <a:r>
              <a:rPr lang="en-ZA" dirty="0"/>
              <a:t>From economic theory, what predicts</a:t>
            </a:r>
          </a:p>
          <a:p>
            <a:pPr lvl="1"/>
            <a:r>
              <a:rPr lang="en-ZA" dirty="0"/>
              <a:t>A deterministic trend?</a:t>
            </a:r>
          </a:p>
          <a:p>
            <a:pPr lvl="2"/>
            <a:r>
              <a:rPr lang="en-ZA" dirty="0"/>
              <a:t>Linear?</a:t>
            </a:r>
          </a:p>
          <a:p>
            <a:pPr lvl="2"/>
            <a:r>
              <a:rPr lang="en-ZA" dirty="0"/>
              <a:t>Higher order?</a:t>
            </a:r>
          </a:p>
          <a:p>
            <a:pPr lvl="1"/>
            <a:r>
              <a:rPr lang="en-ZA" dirty="0"/>
              <a:t>A stochastic trend?</a:t>
            </a:r>
          </a:p>
        </p:txBody>
      </p:sp>
    </p:spTree>
    <p:extLst>
      <p:ext uri="{BB962C8B-B14F-4D97-AF65-F5344CB8AC3E}">
        <p14:creationId xmlns:p14="http://schemas.microsoft.com/office/powerpoint/2010/main" val="762823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Differencing vs </a:t>
            </a:r>
            <a:r>
              <a:rPr lang="en-ZA" dirty="0" err="1"/>
              <a:t>Detrending</a:t>
            </a:r>
            <a:r>
              <a:rPr lang="en-ZA" dirty="0"/>
              <a:t> </a:t>
            </a:r>
          </a:p>
        </p:txBody>
      </p:sp>
      <p:sp>
        <p:nvSpPr>
          <p:cNvPr id="3" name="Content Placeholder 2"/>
          <p:cNvSpPr>
            <a:spLocks noGrp="1"/>
          </p:cNvSpPr>
          <p:nvPr>
            <p:ph idx="1"/>
          </p:nvPr>
        </p:nvSpPr>
        <p:spPr/>
        <p:txBody>
          <a:bodyPr>
            <a:normAutofit/>
          </a:bodyPr>
          <a:lstStyle/>
          <a:p>
            <a:r>
              <a:rPr lang="en-ZA" sz="2400" dirty="0"/>
              <a:t>We’ve shown that differencing a trend-stationary process (with a linear trend) yields a stationary process, although this is not the correct approach</a:t>
            </a:r>
          </a:p>
          <a:p>
            <a:r>
              <a:rPr lang="en-ZA" sz="2400" dirty="0"/>
              <a:t>What happens if we </a:t>
            </a:r>
            <a:r>
              <a:rPr lang="en-ZA" sz="2400" dirty="0" err="1"/>
              <a:t>detrend</a:t>
            </a:r>
            <a:r>
              <a:rPr lang="en-ZA" sz="2400" dirty="0"/>
              <a:t> a difference stationary process?</a:t>
            </a:r>
          </a:p>
        </p:txBody>
      </p:sp>
    </p:spTree>
    <p:extLst>
      <p:ext uri="{BB962C8B-B14F-4D97-AF65-F5344CB8AC3E}">
        <p14:creationId xmlns:p14="http://schemas.microsoft.com/office/powerpoint/2010/main" val="4150277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Detrending a pure random walk: linear trend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36519"/>
            <a:ext cx="8229600" cy="3853324"/>
          </a:xfrm>
        </p:spPr>
      </p:pic>
    </p:spTree>
    <p:extLst>
      <p:ext uri="{BB962C8B-B14F-4D97-AF65-F5344CB8AC3E}">
        <p14:creationId xmlns:p14="http://schemas.microsoft.com/office/powerpoint/2010/main" val="4184164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Detrending a pure random walk: quadratic trend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57313"/>
            <a:ext cx="8229600" cy="3611736"/>
          </a:xfrm>
        </p:spPr>
      </p:pic>
    </p:spTree>
    <p:extLst>
      <p:ext uri="{BB962C8B-B14F-4D97-AF65-F5344CB8AC3E}">
        <p14:creationId xmlns:p14="http://schemas.microsoft.com/office/powerpoint/2010/main" val="243453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Detrending a pure random walk: 5</a:t>
            </a:r>
            <a:r>
              <a:rPr lang="en-ZA" baseline="30000" dirty="0"/>
              <a:t>th</a:t>
            </a:r>
            <a:r>
              <a:rPr lang="en-ZA" dirty="0"/>
              <a:t> order trend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59198"/>
            <a:ext cx="8229600" cy="3607966"/>
          </a:xfrm>
        </p:spPr>
      </p:pic>
    </p:spTree>
    <p:extLst>
      <p:ext uri="{BB962C8B-B14F-4D97-AF65-F5344CB8AC3E}">
        <p14:creationId xmlns:p14="http://schemas.microsoft.com/office/powerpoint/2010/main" val="626108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Differencing vs </a:t>
            </a:r>
            <a:r>
              <a:rPr lang="en-ZA" dirty="0" err="1"/>
              <a:t>Detrending</a:t>
            </a:r>
            <a:r>
              <a:rPr lang="en-ZA" dirty="0"/>
              <a:t> </a:t>
            </a:r>
          </a:p>
        </p:txBody>
      </p:sp>
      <p:sp>
        <p:nvSpPr>
          <p:cNvPr id="3" name="Content Placeholder 2"/>
          <p:cNvSpPr>
            <a:spLocks noGrp="1"/>
          </p:cNvSpPr>
          <p:nvPr>
            <p:ph idx="1"/>
          </p:nvPr>
        </p:nvSpPr>
        <p:spPr/>
        <p:txBody>
          <a:bodyPr>
            <a:normAutofit/>
          </a:bodyPr>
          <a:lstStyle/>
          <a:p>
            <a:r>
              <a:rPr lang="en-ZA" sz="2400" dirty="0"/>
              <a:t>What happens if we detrend a difference stationary process?</a:t>
            </a:r>
          </a:p>
          <a:p>
            <a:r>
              <a:rPr lang="en-ZA" sz="2400" dirty="0"/>
              <a:t>Typically, it will not remove the unit root</a:t>
            </a:r>
          </a:p>
          <a:p>
            <a:pPr lvl="1"/>
            <a:r>
              <a:rPr lang="en-ZA" sz="2000" dirty="0"/>
              <a:t>However, removing a polynomial in time of high enough order will yield a series that will </a:t>
            </a:r>
            <a:r>
              <a:rPr lang="en-ZA" sz="2000" i="1" dirty="0"/>
              <a:t>test</a:t>
            </a:r>
            <a:r>
              <a:rPr lang="en-ZA" sz="2000" dirty="0"/>
              <a:t> as if it is stationary, for any empirical test</a:t>
            </a:r>
          </a:p>
          <a:p>
            <a:pPr lvl="1"/>
            <a:r>
              <a:rPr lang="en-ZA" sz="2000" dirty="0"/>
              <a:t>This will change the properties of the data into something we manufactured</a:t>
            </a:r>
          </a:p>
          <a:p>
            <a:pPr lvl="1"/>
            <a:r>
              <a:rPr lang="en-ZA" sz="2000" dirty="0"/>
              <a:t>This is particularly problematic in studies of the business cycle: if the true cause of cyclicality is a stochastic trend, </a:t>
            </a:r>
            <a:r>
              <a:rPr lang="en-ZA" sz="2000" dirty="0" err="1"/>
              <a:t>detrending</a:t>
            </a:r>
            <a:r>
              <a:rPr lang="en-ZA" sz="2000" dirty="0"/>
              <a:t> (or deterministic filtering) may induce “spurious cycles”</a:t>
            </a:r>
          </a:p>
        </p:txBody>
      </p:sp>
    </p:spTree>
    <p:extLst>
      <p:ext uri="{BB962C8B-B14F-4D97-AF65-F5344CB8AC3E}">
        <p14:creationId xmlns:p14="http://schemas.microsoft.com/office/powerpoint/2010/main" val="225192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260649"/>
          <a:ext cx="8229600" cy="586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8184232" y="3051204"/>
            <a:ext cx="1944216" cy="1241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p:cNvSpPr/>
          <p:nvPr/>
        </p:nvSpPr>
        <p:spPr>
          <a:xfrm>
            <a:off x="3935760" y="2060848"/>
            <a:ext cx="1656184" cy="108012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p:cNvSpPr/>
          <p:nvPr/>
        </p:nvSpPr>
        <p:spPr>
          <a:xfrm>
            <a:off x="7680176" y="2060848"/>
            <a:ext cx="1944216" cy="10081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p:cNvSpPr/>
          <p:nvPr/>
        </p:nvSpPr>
        <p:spPr>
          <a:xfrm>
            <a:off x="1991544" y="3060082"/>
            <a:ext cx="2376264" cy="2592288"/>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Random Walk with drift</a:t>
            </a:r>
          </a:p>
        </p:txBody>
      </p:sp>
      <p:sp>
        <p:nvSpPr>
          <p:cNvPr id="3" name="Content Placeholder 2"/>
          <p:cNvSpPr>
            <a:spLocks noGrp="1"/>
          </p:cNvSpPr>
          <p:nvPr>
            <p:ph idx="1"/>
          </p:nvPr>
        </p:nvSpPr>
        <p:spPr/>
        <p:txBody>
          <a:bodyPr>
            <a:normAutofit/>
          </a:bodyPr>
          <a:lstStyle/>
          <a:p>
            <a:r>
              <a:rPr lang="en-ZA" sz="2400" dirty="0"/>
              <a:t>An integrated process with a constant term is a random walk with drift:</a:t>
            </a:r>
          </a:p>
          <a:p>
            <a:endParaRPr lang="en-ZA" sz="2400" dirty="0"/>
          </a:p>
          <a:p>
            <a:r>
              <a:rPr lang="en-ZA" sz="2400" dirty="0"/>
              <a:t>Using recursive substitution:</a:t>
            </a:r>
          </a:p>
        </p:txBody>
      </p:sp>
      <p:pic>
        <p:nvPicPr>
          <p:cNvPr id="4" name="Picture 3"/>
          <p:cNvPicPr>
            <a:picLocks noChangeAspect="1"/>
          </p:cNvPicPr>
          <p:nvPr/>
        </p:nvPicPr>
        <p:blipFill>
          <a:blip r:embed="rId2"/>
          <a:stretch>
            <a:fillRect/>
          </a:stretch>
        </p:blipFill>
        <p:spPr>
          <a:xfrm>
            <a:off x="4439816" y="1979783"/>
            <a:ext cx="3054000" cy="600600"/>
          </a:xfrm>
          <a:prstGeom prst="rect">
            <a:avLst/>
          </a:prstGeom>
        </p:spPr>
      </p:pic>
      <p:pic>
        <p:nvPicPr>
          <p:cNvPr id="5" name="Picture 4"/>
          <p:cNvPicPr>
            <a:picLocks noChangeAspect="1"/>
          </p:cNvPicPr>
          <p:nvPr/>
        </p:nvPicPr>
        <p:blipFill>
          <a:blip r:embed="rId3"/>
          <a:stretch>
            <a:fillRect/>
          </a:stretch>
        </p:blipFill>
        <p:spPr>
          <a:xfrm>
            <a:off x="3791744" y="3560565"/>
            <a:ext cx="5496322" cy="2748161"/>
          </a:xfrm>
          <a:prstGeom prst="rect">
            <a:avLst/>
          </a:prstGeom>
        </p:spPr>
      </p:pic>
    </p:spTree>
    <p:extLst>
      <p:ext uri="{BB962C8B-B14F-4D97-AF65-F5344CB8AC3E}">
        <p14:creationId xmlns:p14="http://schemas.microsoft.com/office/powerpoint/2010/main" val="1492025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Random Walk with drift</a:t>
            </a:r>
          </a:p>
        </p:txBody>
      </p:sp>
      <p:sp>
        <p:nvSpPr>
          <p:cNvPr id="3" name="Content Placeholder 2"/>
          <p:cNvSpPr>
            <a:spLocks noGrp="1"/>
          </p:cNvSpPr>
          <p:nvPr>
            <p:ph idx="1"/>
          </p:nvPr>
        </p:nvSpPr>
        <p:spPr/>
        <p:txBody>
          <a:bodyPr>
            <a:normAutofit/>
          </a:bodyPr>
          <a:lstStyle/>
          <a:p>
            <a:r>
              <a:rPr lang="en-ZA" sz="2400" dirty="0"/>
              <a:t>An integrated process with a constant term is a random walk with drift:</a:t>
            </a:r>
          </a:p>
          <a:p>
            <a:endParaRPr lang="en-ZA" sz="2400" dirty="0"/>
          </a:p>
          <a:p>
            <a:r>
              <a:rPr lang="en-ZA" sz="2400" dirty="0"/>
              <a:t>Using recursive substitution:</a:t>
            </a:r>
          </a:p>
          <a:p>
            <a:endParaRPr lang="en-ZA" sz="2400" dirty="0"/>
          </a:p>
          <a:p>
            <a:endParaRPr lang="en-ZA" sz="2400" dirty="0"/>
          </a:p>
          <a:p>
            <a:r>
              <a:rPr lang="en-ZA" sz="2400" dirty="0"/>
              <a:t>I.e. this process has both a deterministic and a stochastic trend</a:t>
            </a:r>
          </a:p>
          <a:p>
            <a:pPr lvl="1"/>
            <a:r>
              <a:rPr lang="en-ZA" sz="2000" dirty="0"/>
              <a:t>Deviations from the trend, however, are not stationary</a:t>
            </a:r>
          </a:p>
        </p:txBody>
      </p:sp>
      <p:pic>
        <p:nvPicPr>
          <p:cNvPr id="4" name="Picture 3"/>
          <p:cNvPicPr>
            <a:picLocks noChangeAspect="1"/>
          </p:cNvPicPr>
          <p:nvPr/>
        </p:nvPicPr>
        <p:blipFill>
          <a:blip r:embed="rId2"/>
          <a:stretch>
            <a:fillRect/>
          </a:stretch>
        </p:blipFill>
        <p:spPr>
          <a:xfrm>
            <a:off x="4439816" y="1948529"/>
            <a:ext cx="3054000" cy="600600"/>
          </a:xfrm>
          <a:prstGeom prst="rect">
            <a:avLst/>
          </a:prstGeom>
        </p:spPr>
      </p:pic>
      <p:pic>
        <p:nvPicPr>
          <p:cNvPr id="6" name="Picture 5"/>
          <p:cNvPicPr>
            <a:picLocks noChangeAspect="1"/>
          </p:cNvPicPr>
          <p:nvPr/>
        </p:nvPicPr>
        <p:blipFill>
          <a:blip r:embed="rId3"/>
          <a:stretch>
            <a:fillRect/>
          </a:stretch>
        </p:blipFill>
        <p:spPr>
          <a:xfrm>
            <a:off x="4581296" y="2847943"/>
            <a:ext cx="2912520" cy="1015239"/>
          </a:xfrm>
          <a:prstGeom prst="rect">
            <a:avLst/>
          </a:prstGeom>
        </p:spPr>
      </p:pic>
    </p:spTree>
    <p:extLst>
      <p:ext uri="{BB962C8B-B14F-4D97-AF65-F5344CB8AC3E}">
        <p14:creationId xmlns:p14="http://schemas.microsoft.com/office/powerpoint/2010/main" val="1487126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err="1"/>
              <a:t>Detrending</a:t>
            </a:r>
            <a:r>
              <a:rPr lang="en-ZA" dirty="0"/>
              <a:t> a random walk with drift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115745"/>
            <a:ext cx="8229600" cy="3494875"/>
          </a:xfrm>
        </p:spPr>
      </p:pic>
    </p:spTree>
    <p:extLst>
      <p:ext uri="{BB962C8B-B14F-4D97-AF65-F5344CB8AC3E}">
        <p14:creationId xmlns:p14="http://schemas.microsoft.com/office/powerpoint/2010/main" val="1800999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err="1"/>
              <a:t>Detrending</a:t>
            </a:r>
            <a:r>
              <a:rPr lang="en-ZA" dirty="0"/>
              <a:t> a random walk with drift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7551" y="2115745"/>
            <a:ext cx="7796899" cy="3494875"/>
          </a:xfrm>
        </p:spPr>
      </p:pic>
    </p:spTree>
    <p:extLst>
      <p:ext uri="{BB962C8B-B14F-4D97-AF65-F5344CB8AC3E}">
        <p14:creationId xmlns:p14="http://schemas.microsoft.com/office/powerpoint/2010/main" val="1017535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err="1"/>
              <a:t>Detrending</a:t>
            </a:r>
            <a:r>
              <a:rPr lang="en-ZA" dirty="0"/>
              <a:t> a random walk with drift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803" y="2115745"/>
            <a:ext cx="7006392" cy="3494875"/>
          </a:xfrm>
        </p:spPr>
      </p:pic>
    </p:spTree>
    <p:extLst>
      <p:ext uri="{BB962C8B-B14F-4D97-AF65-F5344CB8AC3E}">
        <p14:creationId xmlns:p14="http://schemas.microsoft.com/office/powerpoint/2010/main" val="2256964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err="1"/>
              <a:t>Detrending</a:t>
            </a:r>
            <a:r>
              <a:rPr lang="en-ZA" dirty="0"/>
              <a:t> a random walk with drift</a:t>
            </a:r>
          </a:p>
        </p:txBody>
      </p:sp>
      <p:sp>
        <p:nvSpPr>
          <p:cNvPr id="3" name="Content Placeholder 2"/>
          <p:cNvSpPr>
            <a:spLocks noGrp="1"/>
          </p:cNvSpPr>
          <p:nvPr>
            <p:ph idx="1"/>
          </p:nvPr>
        </p:nvSpPr>
        <p:spPr/>
        <p:txBody>
          <a:bodyPr>
            <a:normAutofit fontScale="92500"/>
          </a:bodyPr>
          <a:lstStyle/>
          <a:p>
            <a:r>
              <a:rPr lang="en-ZA" sz="2400" b="1" dirty="0"/>
              <a:t>Linearly</a:t>
            </a:r>
            <a:r>
              <a:rPr lang="en-ZA" sz="2400" dirty="0"/>
              <a:t> </a:t>
            </a:r>
            <a:r>
              <a:rPr lang="en-ZA" sz="2400" dirty="0" err="1"/>
              <a:t>detrending</a:t>
            </a:r>
            <a:r>
              <a:rPr lang="en-ZA" sz="2400" dirty="0"/>
              <a:t> a random walk with drift is unlikely to yield an empirically stationary process</a:t>
            </a:r>
          </a:p>
          <a:p>
            <a:pPr lvl="1"/>
            <a:r>
              <a:rPr lang="en-ZA" sz="2000" dirty="0"/>
              <a:t>Although, depending on the exact realization of shocks, it might</a:t>
            </a:r>
          </a:p>
          <a:p>
            <a:endParaRPr lang="en-ZA" sz="2400" dirty="0"/>
          </a:p>
          <a:p>
            <a:r>
              <a:rPr lang="en-ZA" sz="2400" dirty="0"/>
              <a:t>A high enough order polynomial in time will </a:t>
            </a:r>
            <a:r>
              <a:rPr lang="en-ZA" sz="2400" i="1" dirty="0"/>
              <a:t>necessarily </a:t>
            </a:r>
            <a:r>
              <a:rPr lang="en-ZA" sz="2400" dirty="0"/>
              <a:t>yield an empirically stationary series</a:t>
            </a:r>
            <a:endParaRPr lang="en-ZA" sz="2000" dirty="0"/>
          </a:p>
          <a:p>
            <a:pPr lvl="1"/>
            <a:r>
              <a:rPr lang="en-ZA" sz="2000" dirty="0"/>
              <a:t>Various approximation theorems show that a function (process) can be arbitrarily well approximated by a high enough polynomial in the basis function</a:t>
            </a:r>
          </a:p>
          <a:p>
            <a:endParaRPr lang="en-ZA" sz="2400" dirty="0"/>
          </a:p>
          <a:p>
            <a:r>
              <a:rPr lang="en-ZA" sz="2400" dirty="0"/>
              <a:t>Given this, “polynomials in time” in econometrics is at best treated for completeness. </a:t>
            </a:r>
          </a:p>
          <a:p>
            <a:pPr lvl="1"/>
            <a:r>
              <a:rPr lang="en-ZA" sz="2000" dirty="0"/>
              <a:t>I have rarely seen it used in an empirical study of a real structural economic problem</a:t>
            </a:r>
          </a:p>
          <a:p>
            <a:pPr lvl="1"/>
            <a:r>
              <a:rPr lang="en-ZA" sz="2000" dirty="0"/>
              <a:t>At least not one I would cite…</a:t>
            </a:r>
          </a:p>
        </p:txBody>
      </p:sp>
    </p:spTree>
    <p:extLst>
      <p:ext uri="{BB962C8B-B14F-4D97-AF65-F5344CB8AC3E}">
        <p14:creationId xmlns:p14="http://schemas.microsoft.com/office/powerpoint/2010/main" val="38863108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507"/>
            <a:ext cx="10972800" cy="1143000"/>
          </a:xfrm>
        </p:spPr>
        <p:txBody>
          <a:bodyPr>
            <a:normAutofit fontScale="90000"/>
          </a:bodyPr>
          <a:lstStyle/>
          <a:p>
            <a:r>
              <a:rPr lang="en-ZA" dirty="0"/>
              <a:t>ACF of a random walk </a:t>
            </a:r>
            <a:br>
              <a:rPr lang="en-ZA" dirty="0"/>
            </a:br>
            <a:r>
              <a:rPr lang="en-ZA" sz="3100" dirty="0"/>
              <a:t>(conditional on an initial condition)</a:t>
            </a:r>
            <a:endParaRPr lang="en-ZA" sz="4000" dirty="0"/>
          </a:p>
        </p:txBody>
      </p:sp>
      <p:sp>
        <p:nvSpPr>
          <p:cNvPr id="3" name="Content Placeholder 2"/>
          <p:cNvSpPr>
            <a:spLocks noGrp="1"/>
          </p:cNvSpPr>
          <p:nvPr>
            <p:ph idx="1"/>
          </p:nvPr>
        </p:nvSpPr>
        <p:spPr/>
        <p:txBody>
          <a:bodyPr/>
          <a:lstStyle/>
          <a:p>
            <a:endParaRPr lang="en-ZA" dirty="0"/>
          </a:p>
          <a:p>
            <a:endParaRPr lang="en-ZA" sz="2400" dirty="0"/>
          </a:p>
          <a:p>
            <a:r>
              <a:rPr lang="en-ZA" sz="2400" dirty="0"/>
              <a:t>Standard deviation:</a:t>
            </a:r>
          </a:p>
          <a:p>
            <a:endParaRPr lang="en-ZA" sz="2400" dirty="0"/>
          </a:p>
          <a:p>
            <a:endParaRPr lang="en-ZA" sz="2400" dirty="0"/>
          </a:p>
          <a:p>
            <a:endParaRPr lang="en-ZA" sz="2400" dirty="0"/>
          </a:p>
          <a:p>
            <a:r>
              <a:rPr lang="en-ZA" sz="2400" dirty="0"/>
              <a:t>Autocorrelation:</a:t>
            </a:r>
          </a:p>
        </p:txBody>
      </p:sp>
      <p:pic>
        <p:nvPicPr>
          <p:cNvPr id="5" name="Picture 4"/>
          <p:cNvPicPr>
            <a:picLocks noChangeAspect="1"/>
          </p:cNvPicPr>
          <p:nvPr/>
        </p:nvPicPr>
        <p:blipFill>
          <a:blip r:embed="rId2"/>
          <a:stretch>
            <a:fillRect/>
          </a:stretch>
        </p:blipFill>
        <p:spPr>
          <a:xfrm>
            <a:off x="4799856" y="1276067"/>
            <a:ext cx="2748600" cy="648267"/>
          </a:xfrm>
          <a:prstGeom prst="rect">
            <a:avLst/>
          </a:prstGeom>
        </p:spPr>
      </p:pic>
      <p:pic>
        <p:nvPicPr>
          <p:cNvPr id="6" name="Picture 5"/>
          <p:cNvPicPr>
            <a:picLocks noChangeAspect="1"/>
          </p:cNvPicPr>
          <p:nvPr/>
        </p:nvPicPr>
        <p:blipFill>
          <a:blip r:embed="rId3"/>
          <a:stretch>
            <a:fillRect/>
          </a:stretch>
        </p:blipFill>
        <p:spPr>
          <a:xfrm>
            <a:off x="3503712" y="3129815"/>
            <a:ext cx="2118986" cy="483811"/>
          </a:xfrm>
          <a:prstGeom prst="rect">
            <a:avLst/>
          </a:prstGeom>
        </p:spPr>
      </p:pic>
      <p:pic>
        <p:nvPicPr>
          <p:cNvPr id="7" name="Picture 6"/>
          <p:cNvPicPr>
            <a:picLocks noChangeAspect="1"/>
          </p:cNvPicPr>
          <p:nvPr/>
        </p:nvPicPr>
        <p:blipFill>
          <a:blip r:embed="rId4"/>
          <a:stretch>
            <a:fillRect/>
          </a:stretch>
        </p:blipFill>
        <p:spPr>
          <a:xfrm>
            <a:off x="6456040" y="3160631"/>
            <a:ext cx="2902116" cy="422177"/>
          </a:xfrm>
          <a:prstGeom prst="rect">
            <a:avLst/>
          </a:prstGeom>
        </p:spPr>
      </p:pic>
      <p:pic>
        <p:nvPicPr>
          <p:cNvPr id="8" name="Picture 7"/>
          <p:cNvPicPr>
            <a:picLocks noChangeAspect="1"/>
          </p:cNvPicPr>
          <p:nvPr/>
        </p:nvPicPr>
        <p:blipFill>
          <a:blip r:embed="rId5"/>
          <a:stretch>
            <a:fillRect/>
          </a:stretch>
        </p:blipFill>
        <p:spPr>
          <a:xfrm>
            <a:off x="3512151" y="4653364"/>
            <a:ext cx="5734935" cy="1655363"/>
          </a:xfrm>
          <a:prstGeom prst="rect">
            <a:avLst/>
          </a:prstGeom>
        </p:spPr>
      </p:pic>
      <p:pic>
        <p:nvPicPr>
          <p:cNvPr id="9" name="Picture 8">
            <a:extLst>
              <a:ext uri="{FF2B5EF4-FFF2-40B4-BE49-F238E27FC236}">
                <a16:creationId xmlns:a16="http://schemas.microsoft.com/office/drawing/2014/main" id="{50201EC5-5309-4BF9-9216-B4C8A8C3A02C}"/>
              </a:ext>
            </a:extLst>
          </p:cNvPr>
          <p:cNvPicPr>
            <a:picLocks noChangeAspect="1"/>
          </p:cNvPicPr>
          <p:nvPr/>
        </p:nvPicPr>
        <p:blipFill rotWithShape="1">
          <a:blip r:embed="rId6"/>
          <a:srcRect r="63546" b="71447"/>
          <a:stretch/>
        </p:blipFill>
        <p:spPr>
          <a:xfrm>
            <a:off x="3775573" y="2106897"/>
            <a:ext cx="3032215" cy="537752"/>
          </a:xfrm>
          <a:prstGeom prst="rect">
            <a:avLst/>
          </a:prstGeom>
        </p:spPr>
      </p:pic>
      <p:pic>
        <p:nvPicPr>
          <p:cNvPr id="10" name="Picture 9">
            <a:extLst>
              <a:ext uri="{FF2B5EF4-FFF2-40B4-BE49-F238E27FC236}">
                <a16:creationId xmlns:a16="http://schemas.microsoft.com/office/drawing/2014/main" id="{B7FDB147-8C82-40FF-AB83-5E8866BB51A9}"/>
              </a:ext>
            </a:extLst>
          </p:cNvPr>
          <p:cNvPicPr>
            <a:picLocks noChangeAspect="1"/>
          </p:cNvPicPr>
          <p:nvPr/>
        </p:nvPicPr>
        <p:blipFill rotWithShape="1">
          <a:blip r:embed="rId6"/>
          <a:srcRect l="37168" t="74537" r="40205"/>
          <a:stretch/>
        </p:blipFill>
        <p:spPr>
          <a:xfrm>
            <a:off x="6807788" y="2204864"/>
            <a:ext cx="1802305" cy="459215"/>
          </a:xfrm>
          <a:prstGeom prst="rect">
            <a:avLst/>
          </a:prstGeom>
        </p:spPr>
      </p:pic>
    </p:spTree>
    <p:extLst>
      <p:ext uri="{BB962C8B-B14F-4D97-AF65-F5344CB8AC3E}">
        <p14:creationId xmlns:p14="http://schemas.microsoft.com/office/powerpoint/2010/main" val="1573989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ACF of a random walk</a:t>
            </a:r>
          </a:p>
        </p:txBody>
      </p:sp>
      <p:sp>
        <p:nvSpPr>
          <p:cNvPr id="3" name="Content Placeholder 2"/>
          <p:cNvSpPr>
            <a:spLocks noGrp="1"/>
          </p:cNvSpPr>
          <p:nvPr>
            <p:ph idx="1"/>
          </p:nvPr>
        </p:nvSpPr>
        <p:spPr/>
        <p:txBody>
          <a:bodyPr/>
          <a:lstStyle/>
          <a:p>
            <a:r>
              <a:rPr lang="en-ZA" sz="2400" dirty="0"/>
              <a:t>The </a:t>
            </a:r>
            <a:r>
              <a:rPr lang="en-ZA" sz="2400" i="1" dirty="0"/>
              <a:t>empirical</a:t>
            </a:r>
            <a:r>
              <a:rPr lang="en-ZA" sz="2400" dirty="0"/>
              <a:t> ACF of a process with a unit root will decay, but slowly</a:t>
            </a:r>
          </a:p>
          <a:p>
            <a:r>
              <a:rPr lang="en-ZA" sz="2400" dirty="0"/>
              <a:t>So will the ACF of a process with a deterministic trend</a:t>
            </a:r>
          </a:p>
          <a:p>
            <a:r>
              <a:rPr lang="en-ZA" sz="2400" dirty="0"/>
              <a:t>So will the ACF of an AR(p) process with roots close to one</a:t>
            </a:r>
          </a:p>
          <a:p>
            <a:r>
              <a:rPr lang="en-ZA" sz="2400" dirty="0"/>
              <a:t>Thus, we cannot use an ACF to distinguish between these cases</a:t>
            </a:r>
          </a:p>
        </p:txBody>
      </p:sp>
    </p:spTree>
    <p:extLst>
      <p:ext uri="{BB962C8B-B14F-4D97-AF65-F5344CB8AC3E}">
        <p14:creationId xmlns:p14="http://schemas.microsoft.com/office/powerpoint/2010/main" val="2351349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06090"/>
          </a:xfrm>
        </p:spPr>
        <p:txBody>
          <a:bodyPr>
            <a:normAutofit fontScale="90000"/>
          </a:bodyPr>
          <a:lstStyle/>
          <a:p>
            <a:r>
              <a:rPr lang="en-ZA" dirty="0"/>
              <a:t>Detecting non-stationarity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925143"/>
              </a:xfrm>
            </p:spPr>
            <p:txBody>
              <a:bodyPr>
                <a:normAutofit fontScale="92500" lnSpcReduction="20000"/>
              </a:bodyPr>
              <a:lstStyle/>
              <a:p>
                <a:r>
                  <a:rPr lang="en-ZA" sz="2800" dirty="0"/>
                  <a:t>Simplest case: Unknown AR(1) process: </a:t>
                </a:r>
              </a:p>
              <a:p>
                <a:pPr marL="0" indent="0">
                  <a:buNone/>
                </a:pPr>
                <a14:m>
                  <m:oMathPara xmlns:m="http://schemas.openxmlformats.org/officeDocument/2006/math">
                    <m:oMathParaPr>
                      <m:jc m:val="centerGroup"/>
                    </m:oMathParaPr>
                    <m:oMath xmlns:m="http://schemas.openxmlformats.org/officeDocument/2006/math">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1</m:t>
                          </m:r>
                        </m:sub>
                      </m:sSub>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r>
                            <a:rPr lang="en-ZA" sz="2800" i="1">
                              <a:latin typeface="Cambria Math" panose="02040503050406030204" pitchFamily="18" charset="0"/>
                            </a:rPr>
                            <m:t>−1</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𝜀</m:t>
                          </m:r>
                        </m:e>
                        <m:sub>
                          <m:r>
                            <a:rPr lang="en-ZA" sz="2800" i="1">
                              <a:latin typeface="Cambria Math" panose="02040503050406030204" pitchFamily="18" charset="0"/>
                            </a:rPr>
                            <m:t>𝑡</m:t>
                          </m:r>
                        </m:sub>
                      </m:sSub>
                    </m:oMath>
                  </m:oMathPara>
                </a14:m>
                <a:endParaRPr lang="en-ZA" sz="2800" dirty="0"/>
              </a:p>
              <a:p>
                <a:pPr lvl="1"/>
                <a:br>
                  <a:rPr lang="en-ZA" sz="2400" dirty="0"/>
                </a:br>
                <a:r>
                  <a:rPr lang="en-ZA" sz="2400" dirty="0"/>
                  <a:t>If  </a:t>
                </a:r>
                <a14:m>
                  <m:oMath xmlns:m="http://schemas.openxmlformats.org/officeDocument/2006/math">
                    <m:d>
                      <m:dPr>
                        <m:begChr m:val="|"/>
                        <m:endChr m:val="|"/>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e>
                    </m:d>
                    <m:r>
                      <a:rPr lang="en-ZA" sz="2400" i="1">
                        <a:latin typeface="Cambria Math" panose="02040503050406030204" pitchFamily="18" charset="0"/>
                      </a:rPr>
                      <m:t>&lt;1</m:t>
                    </m:r>
                  </m:oMath>
                </a14:m>
                <a:r>
                  <a:rPr lang="en-ZA" sz="2400" dirty="0"/>
                  <a:t>, the process is stationary with finite, constant variance</a:t>
                </a:r>
              </a:p>
              <a:p>
                <a:pPr lvl="2"/>
                <a:endParaRPr lang="en-ZA" sz="2200" dirty="0"/>
              </a:p>
              <a:p>
                <a:pPr lvl="2"/>
                <a:r>
                  <a:rPr lang="en-ZA" sz="2200" dirty="0"/>
                  <a:t>regression yields a consistent estimate of </a:t>
                </a:r>
                <a14:m>
                  <m:oMath xmlns:m="http://schemas.openxmlformats.org/officeDocument/2006/math">
                    <m:sSub>
                      <m:sSubPr>
                        <m:ctrlPr>
                          <a:rPr lang="en-ZA" sz="2200" i="1" smtClean="0">
                            <a:latin typeface="Cambria Math" panose="02040503050406030204" pitchFamily="18" charset="0"/>
                          </a:rPr>
                        </m:ctrlPr>
                      </m:sSubPr>
                      <m:e>
                        <m:r>
                          <a:rPr lang="en-ZA" sz="2200" i="1">
                            <a:latin typeface="Cambria Math" panose="02040503050406030204" pitchFamily="18" charset="0"/>
                          </a:rPr>
                          <m:t>𝑎</m:t>
                        </m:r>
                      </m:e>
                      <m:sub>
                        <m:r>
                          <a:rPr lang="en-ZA" sz="2200" i="1">
                            <a:latin typeface="Cambria Math" panose="02040503050406030204" pitchFamily="18" charset="0"/>
                          </a:rPr>
                          <m:t>1</m:t>
                        </m:r>
                      </m:sub>
                    </m:sSub>
                    <m:r>
                      <a:rPr lang="en-ZA" sz="2200" i="1">
                        <a:latin typeface="Cambria Math" panose="02040503050406030204" pitchFamily="18" charset="0"/>
                      </a:rPr>
                      <m:t> </m:t>
                    </m:r>
                  </m:oMath>
                </a14:m>
                <a:r>
                  <a:rPr lang="en-ZA" sz="2200" dirty="0"/>
                  <a:t>with classical asymptotic distributional results</a:t>
                </a:r>
              </a:p>
              <a:p>
                <a:pPr lvl="1"/>
                <a:endParaRPr lang="en-ZA" sz="2400" dirty="0"/>
              </a:p>
              <a:p>
                <a:pPr lvl="1"/>
                <a:r>
                  <a:rPr lang="en-ZA" sz="2400" dirty="0"/>
                  <a:t>If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r>
                      <a:rPr lang="en-ZA" sz="2400" i="1">
                        <a:latin typeface="Cambria Math" panose="02040503050406030204" pitchFamily="18" charset="0"/>
                      </a:rPr>
                      <m:t>=1</m:t>
                    </m:r>
                  </m:oMath>
                </a14:m>
                <a:r>
                  <a:rPr lang="en-ZA" sz="2400" dirty="0"/>
                  <a:t>, the process is non-stationary with infinite variance: </a:t>
                </a:r>
                <a:br>
                  <a:rPr lang="en-ZA" sz="2400" i="1" dirty="0">
                    <a:latin typeface="Cambria Math" panose="02040503050406030204" pitchFamily="18" charset="0"/>
                  </a:rPr>
                </a:br>
                <a:br>
                  <a:rPr lang="en-ZA" sz="2400" i="1" dirty="0">
                    <a:latin typeface="Cambria Math" panose="02040503050406030204" pitchFamily="18" charset="0"/>
                  </a:rPr>
                </a:br>
                <a14:m>
                  <m:oMath xmlns:m="http://schemas.openxmlformats.org/officeDocument/2006/math">
                    <m:func>
                      <m:funcPr>
                        <m:ctrlPr>
                          <a:rPr lang="en-ZA" sz="2400" i="1" smtClean="0">
                            <a:latin typeface="Cambria Math" panose="02040503050406030204" pitchFamily="18" charset="0"/>
                          </a:rPr>
                        </m:ctrlPr>
                      </m:funcPr>
                      <m:fName>
                        <m:limLow>
                          <m:limLowPr>
                            <m:ctrlPr>
                              <a:rPr lang="en-ZA" sz="2400" i="1" smtClean="0">
                                <a:latin typeface="Cambria Math" panose="02040503050406030204" pitchFamily="18" charset="0"/>
                              </a:rPr>
                            </m:ctrlPr>
                          </m:limLowPr>
                          <m:e>
                            <m:r>
                              <m:rPr>
                                <m:sty m:val="p"/>
                              </m:rPr>
                              <a:rPr lang="en-ZA" sz="2400" i="0" smtClean="0">
                                <a:latin typeface="Cambria Math" panose="02040503050406030204" pitchFamily="18" charset="0"/>
                              </a:rPr>
                              <m:t>lim</m:t>
                            </m:r>
                          </m:e>
                          <m:lim>
                            <m:r>
                              <a:rPr lang="en-ZA" sz="2400" b="0" i="1" smtClean="0">
                                <a:latin typeface="Cambria Math" panose="02040503050406030204" pitchFamily="18" charset="0"/>
                              </a:rPr>
                              <m:t>𝑡</m:t>
                            </m:r>
                            <m:r>
                              <a:rPr lang="en-ZA" sz="2400" b="0" i="1" smtClean="0">
                                <a:latin typeface="Cambria Math" panose="02040503050406030204" pitchFamily="18" charset="0"/>
                              </a:rPr>
                              <m:t>→∞</m:t>
                            </m:r>
                          </m:lim>
                        </m:limLow>
                      </m:fName>
                      <m:e>
                        <m:r>
                          <a:rPr lang="en-ZA" sz="2400" b="0" i="1" smtClean="0">
                            <a:latin typeface="Cambria Math" panose="02040503050406030204" pitchFamily="18" charset="0"/>
                          </a:rPr>
                          <m:t>𝑣𝑎𝑟</m:t>
                        </m:r>
                        <m:d>
                          <m:dPr>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b="0" i="1" smtClean="0">
                                <a:latin typeface="Cambria Math" panose="02040503050406030204" pitchFamily="18" charset="0"/>
                              </a:rPr>
                              <m:t>|</m:t>
                            </m:r>
                            <m:sSub>
                              <m:sSubPr>
                                <m:ctrlPr>
                                  <a:rPr lang="en-ZA" sz="2400" b="0" i="1" smtClean="0">
                                    <a:latin typeface="Cambria Math" panose="02040503050406030204" pitchFamily="18" charset="0"/>
                                  </a:rPr>
                                </m:ctrlPr>
                              </m:sSubPr>
                              <m:e>
                                <m:r>
                                  <a:rPr lang="en-ZA" sz="2400" b="0" i="1" smtClean="0">
                                    <a:latin typeface="Cambria Math" panose="02040503050406030204" pitchFamily="18" charset="0"/>
                                  </a:rPr>
                                  <m:t>𝑦</m:t>
                                </m:r>
                              </m:e>
                              <m:sub>
                                <m:r>
                                  <a:rPr lang="en-ZA" sz="2400" b="0" i="1" smtClean="0">
                                    <a:latin typeface="Cambria Math" panose="02040503050406030204" pitchFamily="18" charset="0"/>
                                  </a:rPr>
                                  <m:t>0</m:t>
                                </m:r>
                              </m:sub>
                            </m:sSub>
                          </m:e>
                        </m:d>
                      </m:e>
                    </m:func>
                    <m:r>
                      <a:rPr lang="en-ZA" sz="2400" b="0" i="1" smtClean="0">
                        <a:latin typeface="Cambria Math" panose="02040503050406030204" pitchFamily="18" charset="0"/>
                      </a:rPr>
                      <m:t>=</m:t>
                    </m:r>
                    <m:func>
                      <m:funcPr>
                        <m:ctrlPr>
                          <a:rPr lang="en-ZA" sz="2400" i="1">
                            <a:latin typeface="Cambria Math" panose="02040503050406030204" pitchFamily="18" charset="0"/>
                          </a:rPr>
                        </m:ctrlPr>
                      </m:funcPr>
                      <m:fName>
                        <m:limLow>
                          <m:limLowPr>
                            <m:ctrlPr>
                              <a:rPr lang="en-ZA" sz="2400" i="1">
                                <a:latin typeface="Cambria Math" panose="02040503050406030204" pitchFamily="18" charset="0"/>
                              </a:rPr>
                            </m:ctrlPr>
                          </m:limLowPr>
                          <m:e>
                            <m:r>
                              <m:rPr>
                                <m:sty m:val="p"/>
                              </m:rPr>
                              <a:rPr lang="en-ZA" sz="2400">
                                <a:latin typeface="Cambria Math" panose="02040503050406030204" pitchFamily="18" charset="0"/>
                              </a:rPr>
                              <m:t>lim</m:t>
                            </m:r>
                          </m:e>
                          <m:lim>
                            <m:r>
                              <a:rPr lang="en-ZA" sz="2400" i="1">
                                <a:latin typeface="Cambria Math" panose="02040503050406030204" pitchFamily="18" charset="0"/>
                              </a:rPr>
                              <m:t>𝑡</m:t>
                            </m:r>
                            <m:r>
                              <a:rPr lang="en-ZA" sz="2400" i="1">
                                <a:latin typeface="Cambria Math" panose="02040503050406030204" pitchFamily="18" charset="0"/>
                              </a:rPr>
                              <m:t>→∞</m:t>
                            </m:r>
                          </m:lim>
                        </m:limLow>
                      </m:fName>
                      <m:e>
                        <m:sSup>
                          <m:sSupPr>
                            <m:ctrlPr>
                              <a:rPr lang="en-ZA" sz="2400" b="0" i="1" smtClean="0">
                                <a:latin typeface="Cambria Math" panose="02040503050406030204" pitchFamily="18" charset="0"/>
                              </a:rPr>
                            </m:ctrlPr>
                          </m:sSupPr>
                          <m:e>
                            <m:r>
                              <a:rPr lang="en-ZA" sz="2400" b="0" i="1" smtClean="0">
                                <a:latin typeface="Cambria Math" panose="02040503050406030204" pitchFamily="18" charset="0"/>
                              </a:rPr>
                              <m:t>𝑡</m:t>
                            </m:r>
                            <m:r>
                              <a:rPr lang="en-ZA" sz="2400" b="0" i="1" smtClean="0">
                                <a:latin typeface="Cambria Math" panose="02040503050406030204" pitchFamily="18" charset="0"/>
                              </a:rPr>
                              <m:t>𝜎</m:t>
                            </m:r>
                          </m:e>
                          <m:sup>
                            <m:r>
                              <a:rPr lang="en-ZA" sz="2400" b="0" i="1" smtClean="0">
                                <a:latin typeface="Cambria Math" panose="02040503050406030204" pitchFamily="18" charset="0"/>
                              </a:rPr>
                              <m:t>2</m:t>
                            </m:r>
                          </m:sup>
                        </m:sSup>
                      </m:e>
                    </m:func>
                    <m:r>
                      <a:rPr lang="en-ZA" sz="2400" b="0" i="1" smtClean="0">
                        <a:latin typeface="Cambria Math" panose="02040503050406030204" pitchFamily="18" charset="0"/>
                      </a:rPr>
                      <m:t>=∞</m:t>
                    </m:r>
                  </m:oMath>
                </a14:m>
                <a:endParaRPr lang="en-ZA" sz="2400" b="0" i="1" dirty="0">
                  <a:latin typeface="Cambria Math" panose="02040503050406030204" pitchFamily="18" charset="0"/>
                </a:endParaRPr>
              </a:p>
              <a:p>
                <a:pPr lvl="2"/>
                <a:endParaRPr lang="en-ZA" sz="2200" dirty="0"/>
              </a:p>
              <a:p>
                <a:pPr lvl="2"/>
                <a:r>
                  <a:rPr lang="en-ZA" sz="2200" dirty="0"/>
                  <a:t>regression estimate of </a:t>
                </a:r>
                <a14:m>
                  <m:oMath xmlns:m="http://schemas.openxmlformats.org/officeDocument/2006/math">
                    <m:sSub>
                      <m:sSubPr>
                        <m:ctrlPr>
                          <a:rPr lang="en-ZA" sz="2200" i="1">
                            <a:latin typeface="Cambria Math" panose="02040503050406030204" pitchFamily="18" charset="0"/>
                          </a:rPr>
                        </m:ctrlPr>
                      </m:sSubPr>
                      <m:e>
                        <m:r>
                          <a:rPr lang="en-ZA" sz="2200" i="1">
                            <a:latin typeface="Cambria Math" panose="02040503050406030204" pitchFamily="18" charset="0"/>
                          </a:rPr>
                          <m:t>𝑎</m:t>
                        </m:r>
                      </m:e>
                      <m:sub>
                        <m:r>
                          <a:rPr lang="en-ZA" sz="2200" i="1">
                            <a:latin typeface="Cambria Math" panose="02040503050406030204" pitchFamily="18" charset="0"/>
                          </a:rPr>
                          <m:t>1</m:t>
                        </m:r>
                      </m:sub>
                    </m:sSub>
                  </m:oMath>
                </a14:m>
                <a:r>
                  <a:rPr lang="en-ZA" sz="2200" dirty="0"/>
                  <a:t> is inconsistent, biased downwards, with a non-standard distribution </a:t>
                </a:r>
              </a:p>
              <a:p>
                <a:endParaRPr lang="en-ZA" sz="2800" dirty="0"/>
              </a:p>
              <a:p>
                <a:r>
                  <a:rPr lang="en-ZA" sz="2400" dirty="0"/>
                  <a:t>Thus, it is tricky to set up a null and alternative hypothesis with a single known distribution</a:t>
                </a:r>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25143"/>
              </a:xfrm>
              <a:blipFill>
                <a:blip r:embed="rId2"/>
                <a:stretch>
                  <a:fillRect l="-833" t="-2602" r="-944"/>
                </a:stretch>
              </a:blipFill>
            </p:spPr>
            <p:txBody>
              <a:bodyPr/>
              <a:lstStyle/>
              <a:p>
                <a:r>
                  <a:rPr lang="en-ZA">
                    <a:noFill/>
                  </a:rPr>
                  <a:t> </a:t>
                </a:r>
              </a:p>
            </p:txBody>
          </p:sp>
        </mc:Fallback>
      </mc:AlternateContent>
    </p:spTree>
    <p:extLst>
      <p:ext uri="{BB962C8B-B14F-4D97-AF65-F5344CB8AC3E}">
        <p14:creationId xmlns:p14="http://schemas.microsoft.com/office/powerpoint/2010/main" val="1489908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Tests for non-stationarity</a:t>
            </a:r>
          </a:p>
        </p:txBody>
      </p:sp>
      <p:sp>
        <p:nvSpPr>
          <p:cNvPr id="3" name="Content Placeholder 2"/>
          <p:cNvSpPr>
            <a:spLocks noGrp="1"/>
          </p:cNvSpPr>
          <p:nvPr>
            <p:ph idx="1"/>
          </p:nvPr>
        </p:nvSpPr>
        <p:spPr>
          <a:xfrm>
            <a:off x="609600" y="1600201"/>
            <a:ext cx="10972800" cy="4983161"/>
          </a:xfrm>
        </p:spPr>
        <p:txBody>
          <a:bodyPr>
            <a:normAutofit fontScale="70000" lnSpcReduction="20000"/>
          </a:bodyPr>
          <a:lstStyle/>
          <a:p>
            <a:r>
              <a:rPr lang="en-ZA" dirty="0"/>
              <a:t>A variety of tests have been developed:</a:t>
            </a:r>
          </a:p>
          <a:p>
            <a:pPr lvl="1"/>
            <a:r>
              <a:rPr lang="en-ZA" dirty="0"/>
              <a:t>Dickey and Fuller (1979, 1981)</a:t>
            </a:r>
          </a:p>
          <a:p>
            <a:pPr lvl="1"/>
            <a:r>
              <a:rPr lang="en-ZA" dirty="0"/>
              <a:t>Phillips and </a:t>
            </a:r>
            <a:r>
              <a:rPr lang="en-ZA" dirty="0" err="1"/>
              <a:t>Perron</a:t>
            </a:r>
            <a:r>
              <a:rPr lang="en-ZA" dirty="0"/>
              <a:t> (1988)</a:t>
            </a:r>
          </a:p>
          <a:p>
            <a:pPr lvl="1"/>
            <a:r>
              <a:rPr lang="en-ZA" dirty="0"/>
              <a:t>ADF-GLS (Elliot, </a:t>
            </a:r>
            <a:r>
              <a:rPr lang="en-ZA" dirty="0" err="1"/>
              <a:t>Rothemberg</a:t>
            </a:r>
            <a:r>
              <a:rPr lang="en-ZA" dirty="0"/>
              <a:t> and Stock, 1996)</a:t>
            </a:r>
          </a:p>
          <a:p>
            <a:pPr lvl="1"/>
            <a:r>
              <a:rPr lang="en-ZA" dirty="0"/>
              <a:t>Ng and </a:t>
            </a:r>
            <a:r>
              <a:rPr lang="en-ZA" dirty="0" err="1"/>
              <a:t>Perron</a:t>
            </a:r>
            <a:r>
              <a:rPr lang="en-ZA" dirty="0"/>
              <a:t> (1995, 2001)</a:t>
            </a:r>
          </a:p>
          <a:p>
            <a:pPr lvl="1"/>
            <a:r>
              <a:rPr lang="en-ZA" dirty="0"/>
              <a:t>Kwiatkowski, Phillips, Schmidt and Shin (1992)</a:t>
            </a:r>
            <a:br>
              <a:rPr lang="en-ZA" dirty="0"/>
            </a:br>
            <a:endParaRPr lang="en-ZA" dirty="0"/>
          </a:p>
          <a:p>
            <a:r>
              <a:rPr lang="en-ZA" dirty="0"/>
              <a:t>The first four are all extensions/variants of the DF test </a:t>
            </a:r>
          </a:p>
          <a:p>
            <a:pPr lvl="1"/>
            <a:r>
              <a:rPr lang="en-ZA" dirty="0"/>
              <a:t>They test the </a:t>
            </a:r>
            <a:r>
              <a:rPr lang="en-ZA" b="1" dirty="0"/>
              <a:t>null of unit root </a:t>
            </a:r>
            <a:r>
              <a:rPr lang="en-ZA" dirty="0"/>
              <a:t>against </a:t>
            </a:r>
            <a:r>
              <a:rPr lang="en-ZA" b="1" dirty="0"/>
              <a:t>the alternative of no unit root</a:t>
            </a:r>
          </a:p>
          <a:p>
            <a:pPr lvl="1"/>
            <a:r>
              <a:rPr lang="en-ZA" dirty="0"/>
              <a:t>The last tests the </a:t>
            </a:r>
            <a:r>
              <a:rPr lang="en-ZA" b="1" dirty="0"/>
              <a:t>null of no unit root </a:t>
            </a:r>
            <a:r>
              <a:rPr lang="en-ZA" dirty="0"/>
              <a:t>against the </a:t>
            </a:r>
            <a:r>
              <a:rPr lang="en-ZA" b="1" dirty="0"/>
              <a:t>alternative</a:t>
            </a:r>
            <a:r>
              <a:rPr lang="en-ZA" dirty="0"/>
              <a:t> </a:t>
            </a:r>
            <a:r>
              <a:rPr lang="en-ZA" b="1" dirty="0"/>
              <a:t>of a unit root</a:t>
            </a:r>
            <a:br>
              <a:rPr lang="en-ZA" dirty="0"/>
            </a:br>
            <a:endParaRPr lang="en-ZA" dirty="0"/>
          </a:p>
          <a:p>
            <a:r>
              <a:rPr lang="en-ZA" dirty="0"/>
              <a:t>Note: Tests are only as good as the data is representative</a:t>
            </a:r>
          </a:p>
          <a:p>
            <a:pPr lvl="1"/>
            <a:r>
              <a:rPr lang="en-ZA" dirty="0"/>
              <a:t>If there are structural breaks, then a test that does not include this option will give inaccurate results</a:t>
            </a:r>
          </a:p>
          <a:p>
            <a:pPr lvl="1"/>
            <a:r>
              <a:rPr lang="en-ZA" dirty="0"/>
              <a:t>We will consider extensions to these tests that allow for one or more structural break under the non-linear topic</a:t>
            </a:r>
          </a:p>
        </p:txBody>
      </p:sp>
    </p:spTree>
    <p:extLst>
      <p:ext uri="{BB962C8B-B14F-4D97-AF65-F5344CB8AC3E}">
        <p14:creationId xmlns:p14="http://schemas.microsoft.com/office/powerpoint/2010/main" val="242872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Definitions</a:t>
            </a:r>
          </a:p>
        </p:txBody>
      </p:sp>
      <p:sp>
        <p:nvSpPr>
          <p:cNvPr id="3" name="Content Placeholder 2"/>
          <p:cNvSpPr>
            <a:spLocks noGrp="1"/>
          </p:cNvSpPr>
          <p:nvPr>
            <p:ph idx="1"/>
          </p:nvPr>
        </p:nvSpPr>
        <p:spPr/>
        <p:txBody>
          <a:bodyPr/>
          <a:lstStyle/>
          <a:p>
            <a:r>
              <a:rPr lang="en-ZA" dirty="0"/>
              <a:t>Weakly stationary process</a:t>
            </a:r>
          </a:p>
          <a:p>
            <a:pPr lvl="1"/>
            <a:r>
              <a:rPr lang="en-ZA" dirty="0"/>
              <a:t>Time independent expectation, variance and covariance</a:t>
            </a:r>
          </a:p>
          <a:p>
            <a:r>
              <a:rPr lang="en-ZA" dirty="0"/>
              <a:t>Trends and/or Unit roots:</a:t>
            </a:r>
          </a:p>
          <a:p>
            <a:pPr lvl="1"/>
            <a:r>
              <a:rPr lang="en-ZA" dirty="0"/>
              <a:t>Cases of time dependent moments</a:t>
            </a:r>
          </a:p>
          <a:p>
            <a:pPr marL="457200" lvl="1" indent="0">
              <a:buNone/>
            </a:pPr>
            <a:endParaRPr lang="en-ZA" dirty="0"/>
          </a:p>
          <a:p>
            <a:pPr lvl="1"/>
            <a:endParaRPr lang="en-ZA" dirty="0"/>
          </a:p>
          <a:p>
            <a:pPr lvl="1"/>
            <a:endParaRPr lang="en-ZA" dirty="0"/>
          </a:p>
        </p:txBody>
      </p:sp>
    </p:spTree>
    <p:extLst>
      <p:ext uri="{BB962C8B-B14F-4D97-AF65-F5344CB8AC3E}">
        <p14:creationId xmlns:p14="http://schemas.microsoft.com/office/powerpoint/2010/main" val="2811877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099"/>
            <a:ext cx="8229600" cy="1143000"/>
          </a:xfrm>
        </p:spPr>
        <p:txBody>
          <a:bodyPr/>
          <a:lstStyle/>
          <a:p>
            <a:r>
              <a:rPr lang="en-ZA" dirty="0"/>
              <a:t>Dickey Fuller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400" y="980728"/>
                <a:ext cx="10585176" cy="5616624"/>
              </a:xfrm>
            </p:spPr>
            <p:txBody>
              <a:bodyPr>
                <a:normAutofit fontScale="85000" lnSpcReduction="20000"/>
              </a:bodyPr>
              <a:lstStyle/>
              <a:p>
                <a:r>
                  <a:rPr lang="en-ZA" dirty="0"/>
                  <a:t>Subtracting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oMath>
                </a14:m>
                <a:r>
                  <a:rPr lang="en-ZA" dirty="0"/>
                  <a:t> from both sides yields:</a:t>
                </a:r>
                <a:endParaRPr lang="en-ZA" i="1" dirty="0">
                  <a:latin typeface="Cambria Math" panose="02040503050406030204" pitchFamily="18" charset="0"/>
                  <a:ea typeface="Cambria Math" panose="02040503050406030204" pitchFamily="18" charset="0"/>
                </a:endParaRPr>
              </a:p>
              <a:p>
                <a:pPr marL="0" indent="0">
                  <a:buNone/>
                </a:pPr>
                <a:endParaRPr lang="en-ZA"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−1</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gn="ctr">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m:t>
                      </m:r>
                      <m:r>
                        <a:rPr lang="en-ZA" b="0" i="1" smtClean="0">
                          <a:latin typeface="Cambria Math" panose="02040503050406030204" pitchFamily="18" charset="0"/>
                        </a:rPr>
                        <m:t>𝛾</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endParaRPr lang="en-ZA" dirty="0"/>
              </a:p>
              <a:p>
                <a:r>
                  <a:rPr lang="en-ZA" dirty="0"/>
                  <a:t>Now the hypotheses are not problematic:</a:t>
                </a:r>
              </a:p>
              <a:p>
                <a:pPr lvl="1"/>
                <a:r>
                  <a:rPr lang="en-ZA" dirty="0"/>
                  <a:t>If  </a:t>
                </a:r>
                <a14:m>
                  <m:oMath xmlns:m="http://schemas.openxmlformats.org/officeDocument/2006/math">
                    <m:d>
                      <m:dPr>
                        <m:begChr m:val="|"/>
                        <m:endChr m:val="|"/>
                        <m:ctrlPr>
                          <a:rPr lang="en-ZA" i="1">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e>
                    </m:d>
                    <m:r>
                      <a:rPr lang="en-ZA" i="1">
                        <a:latin typeface="Cambria Math" panose="02040503050406030204" pitchFamily="18" charset="0"/>
                      </a:rPr>
                      <m:t>&lt;1</m:t>
                    </m:r>
                    <m:r>
                      <a:rPr lang="en-ZA" i="1" smtClean="0">
                        <a:latin typeface="Cambria Math" panose="02040503050406030204" pitchFamily="18" charset="0"/>
                        <a:ea typeface="Cambria Math" panose="02040503050406030204" pitchFamily="18" charset="0"/>
                      </a:rPr>
                      <m:t>⟺</m:t>
                    </m:r>
                    <m:r>
                      <a:rPr lang="en-ZA" b="0" i="1" smtClean="0">
                        <a:latin typeface="Cambria Math" panose="02040503050406030204" pitchFamily="18" charset="0"/>
                        <a:ea typeface="Cambria Math" panose="02040503050406030204" pitchFamily="18" charset="0"/>
                      </a:rPr>
                      <m:t>𝛾</m:t>
                    </m:r>
                    <m:r>
                      <a:rPr lang="en-ZA" b="0" i="1" smtClean="0">
                        <a:latin typeface="Cambria Math" panose="02040503050406030204" pitchFamily="18" charset="0"/>
                        <a:ea typeface="Cambria Math" panose="02040503050406030204" pitchFamily="18" charset="0"/>
                      </a:rPr>
                      <m:t>&lt;0</m:t>
                    </m:r>
                  </m:oMath>
                </a14:m>
                <a:r>
                  <a:rPr lang="en-ZA" dirty="0"/>
                  <a:t>,</a:t>
                </a:r>
              </a:p>
              <a:p>
                <a:pPr lvl="2"/>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dirty="0"/>
                  <a:t> is stationary, thus so is </a:t>
                </a:r>
                <a14:m>
                  <m:oMath xmlns:m="http://schemas.openxmlformats.org/officeDocument/2006/math">
                    <m:r>
                      <a:rPr lang="en-ZA" i="1">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endParaRPr lang="en-ZA" dirty="0"/>
              </a:p>
              <a:p>
                <a:pPr lvl="2"/>
                <a:r>
                  <a:rPr lang="en-ZA" dirty="0"/>
                  <a:t>a regression yields a consistent estimate of </a:t>
                </a:r>
                <a14:m>
                  <m:oMath xmlns:m="http://schemas.openxmlformats.org/officeDocument/2006/math">
                    <m:r>
                      <a:rPr lang="en-ZA" i="1">
                        <a:latin typeface="Cambria Math" panose="02040503050406030204" pitchFamily="18" charset="0"/>
                      </a:rPr>
                      <m:t>𝛾</m:t>
                    </m:r>
                  </m:oMath>
                </a14:m>
                <a:endParaRPr lang="en-ZA" dirty="0"/>
              </a:p>
              <a:p>
                <a:pPr lvl="2"/>
                <a:endParaRPr lang="en-ZA" dirty="0"/>
              </a:p>
              <a:p>
                <a:pPr lvl="1"/>
                <a:r>
                  <a:rPr lang="en-ZA" dirty="0"/>
                  <a:t>If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=1</m:t>
                    </m:r>
                    <m:r>
                      <a:rPr lang="en-ZA" i="1">
                        <a:latin typeface="Cambria Math" panose="02040503050406030204" pitchFamily="18" charset="0"/>
                        <a:ea typeface="Cambria Math" panose="02040503050406030204" pitchFamily="18" charset="0"/>
                      </a:rPr>
                      <m:t>⟺</m:t>
                    </m:r>
                    <m:r>
                      <a:rPr lang="en-ZA" i="1">
                        <a:latin typeface="Cambria Math" panose="02040503050406030204" pitchFamily="18" charset="0"/>
                        <a:ea typeface="Cambria Math" panose="02040503050406030204" pitchFamily="18" charset="0"/>
                      </a:rPr>
                      <m:t>𝛾</m:t>
                    </m:r>
                    <m:r>
                      <a:rPr lang="en-ZA" b="0" i="1" smtClean="0">
                        <a:latin typeface="Cambria Math" panose="02040503050406030204" pitchFamily="18" charset="0"/>
                        <a:ea typeface="Cambria Math" panose="02040503050406030204" pitchFamily="18" charset="0"/>
                      </a:rPr>
                      <m:t>=</m:t>
                    </m:r>
                    <m:r>
                      <a:rPr lang="en-ZA" i="1">
                        <a:latin typeface="Cambria Math" panose="02040503050406030204" pitchFamily="18" charset="0"/>
                        <a:ea typeface="Cambria Math" panose="02040503050406030204" pitchFamily="18" charset="0"/>
                      </a:rPr>
                      <m:t>0</m:t>
                    </m:r>
                  </m:oMath>
                </a14:m>
                <a:endParaRPr lang="en-ZA" dirty="0"/>
              </a:p>
              <a:p>
                <a:pPr lvl="2"/>
                <a14:m>
                  <m:oMath xmlns:m="http://schemas.openxmlformats.org/officeDocument/2006/math">
                    <m:r>
                      <a:rPr lang="en-ZA" i="1">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dirty="0"/>
                  <a:t> is stationary but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dirty="0"/>
                  <a:t> is I(1)</a:t>
                </a:r>
              </a:p>
              <a:p>
                <a:pPr lvl="2"/>
                <a:r>
                  <a:rPr lang="en-ZA" dirty="0"/>
                  <a:t>However: the I(1) term falls out of the regression at the null of a unit root</a:t>
                </a:r>
              </a:p>
              <a:p>
                <a:pPr lvl="1"/>
                <a:endParaRPr lang="en-ZA" dirty="0"/>
              </a:p>
              <a:p>
                <a:pPr lvl="1"/>
                <a:r>
                  <a:rPr lang="en-ZA" dirty="0"/>
                  <a:t>The distribution of </a:t>
                </a:r>
                <a14:m>
                  <m:oMath xmlns:m="http://schemas.openxmlformats.org/officeDocument/2006/math">
                    <m:r>
                      <a:rPr lang="en-ZA" i="1">
                        <a:latin typeface="Cambria Math" panose="02040503050406030204" pitchFamily="18" charset="0"/>
                      </a:rPr>
                      <m:t>𝛾</m:t>
                    </m:r>
                  </m:oMath>
                </a14:m>
                <a:r>
                  <a:rPr lang="en-ZA" dirty="0"/>
                  <a:t> is non-standard, obtained by Monte Carlo methods</a:t>
                </a:r>
              </a:p>
              <a:p>
                <a:pPr lvl="2"/>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400" y="980728"/>
                <a:ext cx="10585176" cy="5616624"/>
              </a:xfrm>
              <a:blipFill>
                <a:blip r:embed="rId2"/>
                <a:stretch>
                  <a:fillRect l="-979" t="-2280"/>
                </a:stretch>
              </a:blipFill>
            </p:spPr>
            <p:txBody>
              <a:bodyPr/>
              <a:lstStyle/>
              <a:p>
                <a:r>
                  <a:rPr lang="en-ZA">
                    <a:noFill/>
                  </a:rPr>
                  <a:t> </a:t>
                </a:r>
              </a:p>
            </p:txBody>
          </p:sp>
        </mc:Fallback>
      </mc:AlternateContent>
    </p:spTree>
    <p:extLst>
      <p:ext uri="{BB962C8B-B14F-4D97-AF65-F5344CB8AC3E}">
        <p14:creationId xmlns:p14="http://schemas.microsoft.com/office/powerpoint/2010/main" val="981143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099"/>
            <a:ext cx="8229600" cy="1143000"/>
          </a:xfrm>
        </p:spPr>
        <p:txBody>
          <a:bodyPr/>
          <a:lstStyle/>
          <a:p>
            <a:r>
              <a:rPr lang="en-ZA" dirty="0"/>
              <a:t>Dickey Fuller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79376" y="980728"/>
                <a:ext cx="11017224" cy="5616624"/>
              </a:xfrm>
            </p:spPr>
            <p:txBody>
              <a:bodyPr>
                <a:normAutofit fontScale="70000" lnSpcReduction="20000"/>
              </a:bodyPr>
              <a:lstStyle/>
              <a:p>
                <a:r>
                  <a:rPr lang="en-ZA" dirty="0"/>
                  <a:t>Dickey Fuller Test equation:</a:t>
                </a:r>
                <a:endParaRPr lang="en-ZA" i="1" dirty="0">
                  <a:latin typeface="Cambria Math" panose="02040503050406030204" pitchFamily="18" charset="0"/>
                  <a:ea typeface="Cambria Math" panose="02040503050406030204" pitchFamily="18" charset="0"/>
                </a:endParaRPr>
              </a:p>
              <a:p>
                <a:pPr marL="0" indent="0">
                  <a:buNone/>
                </a:pPr>
                <a:endParaRPr lang="en-ZA"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r>
                        <a:rPr lang="en-ZA" b="0" i="1" smtClean="0">
                          <a:latin typeface="Cambria Math" panose="02040503050406030204" pitchFamily="18" charset="0"/>
                        </a:rPr>
                        <m:t>𝛾</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endParaRPr lang="en-ZA" dirty="0"/>
              </a:p>
              <a:p>
                <a:endParaRPr lang="en-ZA" dirty="0"/>
              </a:p>
              <a:p>
                <a:r>
                  <a:rPr lang="en-ZA" dirty="0"/>
                  <a:t>A standard t-test statistic from an OLS regressions is used: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𝑡</m:t>
                        </m:r>
                      </m:e>
                      <m:sub>
                        <m:r>
                          <a:rPr lang="en-ZA" b="0" i="1" smtClean="0">
                            <a:latin typeface="Cambria Math" panose="02040503050406030204" pitchFamily="18" charset="0"/>
                          </a:rPr>
                          <m:t>𝐷𝐹</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acc>
                          <m:accPr>
                            <m:chr m:val="̂"/>
                            <m:ctrlPr>
                              <a:rPr lang="en-ZA" b="0" i="1" smtClean="0">
                                <a:latin typeface="Cambria Math" panose="02040503050406030204" pitchFamily="18" charset="0"/>
                              </a:rPr>
                            </m:ctrlPr>
                          </m:accPr>
                          <m:e>
                            <m:r>
                              <a:rPr lang="en-ZA" i="1">
                                <a:latin typeface="Cambria Math" panose="02040503050406030204" pitchFamily="18" charset="0"/>
                              </a:rPr>
                              <m:t>𝛾</m:t>
                            </m:r>
                          </m:e>
                        </m:acc>
                      </m:num>
                      <m:den>
                        <m:acc>
                          <m:accPr>
                            <m:chr m:val="̂"/>
                            <m:ctrlPr>
                              <a:rPr lang="en-ZA" i="1">
                                <a:latin typeface="Cambria Math" panose="02040503050406030204" pitchFamily="18" charset="0"/>
                              </a:rPr>
                            </m:ctrlPr>
                          </m:accPr>
                          <m:e>
                            <m:r>
                              <a:rPr lang="en-ZA" b="0" i="1" smtClean="0">
                                <a:latin typeface="Cambria Math" panose="02040503050406030204" pitchFamily="18" charset="0"/>
                              </a:rPr>
                              <m:t>𝑠𝑒</m:t>
                            </m:r>
                          </m:e>
                        </m:acc>
                        <m:d>
                          <m:dPr>
                            <m:ctrlPr>
                              <a:rPr lang="en-ZA" b="0" i="1" smtClean="0">
                                <a:latin typeface="Cambria Math" panose="02040503050406030204" pitchFamily="18" charset="0"/>
                              </a:rPr>
                            </m:ctrlPr>
                          </m:dPr>
                          <m:e>
                            <m:r>
                              <a:rPr lang="en-ZA" i="1">
                                <a:latin typeface="Cambria Math" panose="02040503050406030204" pitchFamily="18" charset="0"/>
                              </a:rPr>
                              <m:t>𝛾</m:t>
                            </m:r>
                          </m:e>
                        </m:d>
                      </m:den>
                    </m:f>
                  </m:oMath>
                </a14:m>
                <a:endParaRPr lang="en-ZA" b="0" dirty="0"/>
              </a:p>
              <a:p>
                <a:pPr lvl="1"/>
                <a:r>
                  <a:rPr lang="en-ZA" dirty="0"/>
                  <a:t>The </a:t>
                </a:r>
                <a:r>
                  <a:rPr lang="en-ZA" b="1" dirty="0"/>
                  <a:t>null hypothesis </a:t>
                </a:r>
                <a:r>
                  <a:rPr lang="en-ZA" dirty="0"/>
                  <a:t>is:</a:t>
                </a:r>
              </a:p>
              <a:p>
                <a:pPr lvl="2"/>
                <a:r>
                  <a:rPr lang="en-ZA" dirty="0"/>
                  <a:t>The series contains a unit root, or equivalently that </a:t>
                </a:r>
                <a14:m>
                  <m:oMath xmlns:m="http://schemas.openxmlformats.org/officeDocument/2006/math">
                    <m:r>
                      <a:rPr lang="en-ZA" b="0" i="1" smtClean="0">
                        <a:latin typeface="Cambria Math" panose="02040503050406030204" pitchFamily="18" charset="0"/>
                      </a:rPr>
                      <m:t>𝛾</m:t>
                    </m:r>
                    <m:r>
                      <a:rPr lang="en-ZA" b="0" i="0" smtClean="0">
                        <a:latin typeface="Cambria Math" panose="02040503050406030204" pitchFamily="18" charset="0"/>
                      </a:rPr>
                      <m:t>=0</m:t>
                    </m:r>
                  </m:oMath>
                </a14:m>
                <a:endParaRPr lang="en-ZA" dirty="0"/>
              </a:p>
              <a:p>
                <a:pPr lvl="1"/>
                <a:r>
                  <a:rPr lang="en-ZA" dirty="0"/>
                  <a:t>But the distribution (critical values) constructed via simulation</a:t>
                </a:r>
              </a:p>
              <a:p>
                <a:endParaRPr lang="en-ZA" dirty="0"/>
              </a:p>
              <a:p>
                <a:r>
                  <a:rPr lang="en-ZA" dirty="0"/>
                  <a:t>This is a one-sided test</a:t>
                </a:r>
              </a:p>
              <a:p>
                <a:pPr lvl="1"/>
                <a:r>
                  <a:rPr lang="en-ZA" dirty="0"/>
                  <a:t>The </a:t>
                </a:r>
                <a:r>
                  <a:rPr lang="en-ZA" b="1" dirty="0"/>
                  <a:t>alternative hypothesis </a:t>
                </a:r>
                <a:r>
                  <a:rPr lang="en-ZA" dirty="0"/>
                  <a:t>is that the series is stationary, or that </a:t>
                </a:r>
                <a14:m>
                  <m:oMath xmlns:m="http://schemas.openxmlformats.org/officeDocument/2006/math">
                    <m:r>
                      <a:rPr lang="en-ZA" b="0" i="1" smtClean="0">
                        <a:latin typeface="Cambria Math" panose="02040503050406030204" pitchFamily="18" charset="0"/>
                      </a:rPr>
                      <m:t>𝛾</m:t>
                    </m:r>
                    <m:r>
                      <a:rPr lang="en-ZA" b="0" i="0" smtClean="0">
                        <a:latin typeface="Cambria Math" panose="02040503050406030204" pitchFamily="18" charset="0"/>
                      </a:rPr>
                      <m:t>&lt;</m:t>
                    </m:r>
                    <m:r>
                      <a:rPr lang="en-ZA" b="0" i="0" smtClean="0">
                        <a:latin typeface="Cambria Math" panose="02040503050406030204" pitchFamily="18" charset="0"/>
                      </a:rPr>
                      <m:t>0</m:t>
                    </m:r>
                  </m:oMath>
                </a14:m>
                <a:endParaRPr lang="en-ZA" dirty="0"/>
              </a:p>
              <a:p>
                <a:pPr lvl="1"/>
                <a:r>
                  <a:rPr lang="en-ZA" dirty="0"/>
                  <a:t>We use the simulated distribution to determine whether a specific estimate  </a:t>
                </a:r>
                <a14:m>
                  <m:oMath xmlns:m="http://schemas.openxmlformats.org/officeDocument/2006/math">
                    <m:acc>
                      <m:accPr>
                        <m:chr m:val="̂"/>
                        <m:ctrlPr>
                          <a:rPr lang="en-ZA" i="1" smtClean="0">
                            <a:latin typeface="Cambria Math" panose="02040503050406030204" pitchFamily="18" charset="0"/>
                            <a:ea typeface="Cambria Math" panose="02040503050406030204" pitchFamily="18" charset="0"/>
                          </a:rPr>
                        </m:ctrlPr>
                      </m:accPr>
                      <m:e>
                        <m:r>
                          <a:rPr lang="en-ZA" i="1">
                            <a:latin typeface="Cambria Math" panose="02040503050406030204" pitchFamily="18" charset="0"/>
                            <a:ea typeface="Cambria Math" panose="02040503050406030204" pitchFamily="18" charset="0"/>
                          </a:rPr>
                          <m:t>𝛾</m:t>
                        </m:r>
                      </m:e>
                    </m:acc>
                  </m:oMath>
                </a14:m>
                <a:r>
                  <a:rPr lang="en-ZA" dirty="0"/>
                  <a:t> is small enough to be statistically significantly </a:t>
                </a:r>
                <a:r>
                  <a:rPr lang="en-ZA" i="1" dirty="0"/>
                  <a:t>smaller</a:t>
                </a:r>
                <a:r>
                  <a:rPr lang="en-ZA" dirty="0"/>
                  <a:t> than zero</a:t>
                </a:r>
              </a:p>
              <a:p>
                <a:pPr lvl="1"/>
                <a:r>
                  <a:rPr lang="en-ZA" dirty="0"/>
                  <a:t>An aside: Tests for bubbles are also build on this idea, but test whether </a:t>
                </a:r>
                <a14:m>
                  <m:oMath xmlns:m="http://schemas.openxmlformats.org/officeDocument/2006/math">
                    <m:r>
                      <a:rPr lang="en-ZA" i="1">
                        <a:latin typeface="Cambria Math" panose="02040503050406030204" pitchFamily="18" charset="0"/>
                        <a:ea typeface="Cambria Math" panose="02040503050406030204" pitchFamily="18" charset="0"/>
                      </a:rPr>
                      <m:t>𝛾</m:t>
                    </m:r>
                    <m:r>
                      <a:rPr lang="en-ZA" b="0" i="1" smtClean="0">
                        <a:latin typeface="Cambria Math" panose="02040503050406030204" pitchFamily="18" charset="0"/>
                        <a:ea typeface="Cambria Math" panose="02040503050406030204" pitchFamily="18" charset="0"/>
                      </a:rPr>
                      <m:t>&gt;</m:t>
                    </m:r>
                    <m:r>
                      <a:rPr lang="en-ZA" i="1">
                        <a:latin typeface="Cambria Math" panose="02040503050406030204" pitchFamily="18" charset="0"/>
                        <a:ea typeface="Cambria Math" panose="02040503050406030204" pitchFamily="18" charset="0"/>
                      </a:rPr>
                      <m:t>0</m:t>
                    </m:r>
                  </m:oMath>
                </a14:m>
                <a:r>
                  <a:rPr lang="en-ZA" dirty="0"/>
                  <a:t> in parts of the time path (i.e. locally explosive)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79376" y="980728"/>
                <a:ext cx="11017224" cy="5616624"/>
              </a:xfrm>
              <a:blipFill>
                <a:blip r:embed="rId2"/>
                <a:stretch>
                  <a:fillRect l="-664" t="-1846" r="-332"/>
                </a:stretch>
              </a:blipFill>
            </p:spPr>
            <p:txBody>
              <a:bodyPr/>
              <a:lstStyle/>
              <a:p>
                <a:r>
                  <a:rPr lang="en-ZA">
                    <a:noFill/>
                  </a:rPr>
                  <a:t> </a:t>
                </a:r>
              </a:p>
            </p:txBody>
          </p:sp>
        </mc:Fallback>
      </mc:AlternateContent>
    </p:spTree>
    <p:extLst>
      <p:ext uri="{BB962C8B-B14F-4D97-AF65-F5344CB8AC3E}">
        <p14:creationId xmlns:p14="http://schemas.microsoft.com/office/powerpoint/2010/main" val="1023807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1A02D-A8E9-341E-0639-BFF5A338B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2AB543-7869-C16D-D64E-23CC79464004}"/>
              </a:ext>
            </a:extLst>
          </p:cNvPr>
          <p:cNvSpPr>
            <a:spLocks noGrp="1"/>
          </p:cNvSpPr>
          <p:nvPr>
            <p:ph type="title"/>
          </p:nvPr>
        </p:nvSpPr>
        <p:spPr>
          <a:xfrm>
            <a:off x="1981200" y="8099"/>
            <a:ext cx="8229600" cy="1143000"/>
          </a:xfrm>
        </p:spPr>
        <p:txBody>
          <a:bodyPr/>
          <a:lstStyle/>
          <a:p>
            <a:r>
              <a:rPr lang="en-ZA" dirty="0"/>
              <a:t>Dickey Fuller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305A59-1A97-1DCD-EBD7-93A3FE1437DF}"/>
                  </a:ext>
                </a:extLst>
              </p:cNvPr>
              <p:cNvSpPr>
                <a:spLocks noGrp="1"/>
              </p:cNvSpPr>
              <p:nvPr>
                <p:ph idx="1"/>
              </p:nvPr>
            </p:nvSpPr>
            <p:spPr>
              <a:xfrm>
                <a:off x="479376" y="980728"/>
                <a:ext cx="11017224" cy="5616624"/>
              </a:xfrm>
            </p:spPr>
            <p:txBody>
              <a:bodyPr>
                <a:normAutofit fontScale="70000" lnSpcReduction="20000"/>
              </a:bodyPr>
              <a:lstStyle/>
              <a:p>
                <a:r>
                  <a:rPr lang="en-ZA" dirty="0"/>
                  <a:t>Dickey Fuller Test equation:</a:t>
                </a:r>
                <a:endParaRPr lang="en-ZA" i="1" dirty="0">
                  <a:latin typeface="Cambria Math" panose="02040503050406030204" pitchFamily="18" charset="0"/>
                  <a:ea typeface="Cambria Math" panose="02040503050406030204" pitchFamily="18" charset="0"/>
                </a:endParaRPr>
              </a:p>
              <a:p>
                <a:pPr marL="0" indent="0">
                  <a:buNone/>
                </a:pPr>
                <a:endParaRPr lang="en-ZA"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r>
                        <a:rPr lang="en-ZA" b="0" i="1" smtClean="0">
                          <a:latin typeface="Cambria Math" panose="02040503050406030204" pitchFamily="18" charset="0"/>
                        </a:rPr>
                        <m:t>𝛾</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endParaRPr lang="en-ZA" dirty="0"/>
              </a:p>
              <a:p>
                <a:endParaRPr lang="en-ZA" dirty="0"/>
              </a:p>
              <a:p>
                <a:r>
                  <a:rPr lang="en-ZA" dirty="0"/>
                  <a:t>A standard t-test statistic from an OLS regressions is used: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𝑡</m:t>
                        </m:r>
                      </m:e>
                      <m:sub>
                        <m:r>
                          <a:rPr lang="en-ZA" b="0" i="1" smtClean="0">
                            <a:latin typeface="Cambria Math" panose="02040503050406030204" pitchFamily="18" charset="0"/>
                          </a:rPr>
                          <m:t>𝐷𝐹</m:t>
                        </m:r>
                      </m:sub>
                    </m:sSub>
                    <m:r>
                      <a:rPr lang="en-ZA" b="0" i="1" smtClean="0">
                        <a:latin typeface="Cambria Math" panose="02040503050406030204" pitchFamily="18" charset="0"/>
                      </a:rPr>
                      <m:t>=</m:t>
                    </m:r>
                    <m:f>
                      <m:fPr>
                        <m:ctrlPr>
                          <a:rPr lang="en-ZA" b="0" i="1" smtClean="0">
                            <a:latin typeface="Cambria Math" panose="02040503050406030204" pitchFamily="18" charset="0"/>
                          </a:rPr>
                        </m:ctrlPr>
                      </m:fPr>
                      <m:num>
                        <m:acc>
                          <m:accPr>
                            <m:chr m:val="̂"/>
                            <m:ctrlPr>
                              <a:rPr lang="en-ZA" b="0" i="1" smtClean="0">
                                <a:latin typeface="Cambria Math" panose="02040503050406030204" pitchFamily="18" charset="0"/>
                              </a:rPr>
                            </m:ctrlPr>
                          </m:accPr>
                          <m:e>
                            <m:r>
                              <a:rPr lang="en-ZA" i="1">
                                <a:latin typeface="Cambria Math" panose="02040503050406030204" pitchFamily="18" charset="0"/>
                              </a:rPr>
                              <m:t>𝛾</m:t>
                            </m:r>
                          </m:e>
                        </m:acc>
                      </m:num>
                      <m:den>
                        <m:acc>
                          <m:accPr>
                            <m:chr m:val="̂"/>
                            <m:ctrlPr>
                              <a:rPr lang="en-ZA" i="1">
                                <a:latin typeface="Cambria Math" panose="02040503050406030204" pitchFamily="18" charset="0"/>
                              </a:rPr>
                            </m:ctrlPr>
                          </m:accPr>
                          <m:e>
                            <m:r>
                              <a:rPr lang="en-ZA" b="0" i="1" smtClean="0">
                                <a:latin typeface="Cambria Math" panose="02040503050406030204" pitchFamily="18" charset="0"/>
                              </a:rPr>
                              <m:t>𝑠𝑒</m:t>
                            </m:r>
                          </m:e>
                        </m:acc>
                        <m:d>
                          <m:dPr>
                            <m:ctrlPr>
                              <a:rPr lang="en-ZA" b="0" i="1" smtClean="0">
                                <a:latin typeface="Cambria Math" panose="02040503050406030204" pitchFamily="18" charset="0"/>
                              </a:rPr>
                            </m:ctrlPr>
                          </m:dPr>
                          <m:e>
                            <m:r>
                              <a:rPr lang="en-ZA" i="1">
                                <a:latin typeface="Cambria Math" panose="02040503050406030204" pitchFamily="18" charset="0"/>
                              </a:rPr>
                              <m:t>𝛾</m:t>
                            </m:r>
                          </m:e>
                        </m:d>
                      </m:den>
                    </m:f>
                  </m:oMath>
                </a14:m>
                <a:endParaRPr lang="en-ZA" b="0" dirty="0"/>
              </a:p>
              <a:p>
                <a:pPr lvl="1"/>
                <a:r>
                  <a:rPr lang="en-ZA" dirty="0"/>
                  <a:t>The </a:t>
                </a:r>
                <a:r>
                  <a:rPr lang="en-ZA" b="1" dirty="0"/>
                  <a:t>null hypothesis </a:t>
                </a:r>
                <a:r>
                  <a:rPr lang="en-ZA" dirty="0"/>
                  <a:t>is:</a:t>
                </a:r>
              </a:p>
              <a:p>
                <a:pPr lvl="2"/>
                <a:r>
                  <a:rPr lang="en-ZA" dirty="0"/>
                  <a:t>The series contains a unit root, or equivalently that </a:t>
                </a:r>
                <a14:m>
                  <m:oMath xmlns:m="http://schemas.openxmlformats.org/officeDocument/2006/math">
                    <m:r>
                      <a:rPr lang="en-ZA" b="0" i="1" smtClean="0">
                        <a:latin typeface="Cambria Math" panose="02040503050406030204" pitchFamily="18" charset="0"/>
                      </a:rPr>
                      <m:t>𝛾</m:t>
                    </m:r>
                    <m:r>
                      <a:rPr lang="en-ZA" b="0" i="0" smtClean="0">
                        <a:latin typeface="Cambria Math" panose="02040503050406030204" pitchFamily="18" charset="0"/>
                      </a:rPr>
                      <m:t>=0</m:t>
                    </m:r>
                  </m:oMath>
                </a14:m>
                <a:endParaRPr lang="en-ZA" dirty="0"/>
              </a:p>
              <a:p>
                <a:pPr lvl="1"/>
                <a:r>
                  <a:rPr lang="en-ZA" dirty="0"/>
                  <a:t>But the distribution (critical values) constructed via simulation</a:t>
                </a:r>
              </a:p>
              <a:p>
                <a:endParaRPr lang="en-ZA" dirty="0"/>
              </a:p>
              <a:p>
                <a:r>
                  <a:rPr lang="en-ZA" dirty="0"/>
                  <a:t>This is a one-sided test</a:t>
                </a:r>
              </a:p>
              <a:p>
                <a:pPr lvl="1"/>
                <a:r>
                  <a:rPr lang="en-ZA" dirty="0"/>
                  <a:t>The </a:t>
                </a:r>
                <a:r>
                  <a:rPr lang="en-ZA" b="1" dirty="0"/>
                  <a:t>alternative hypothesis </a:t>
                </a:r>
                <a:r>
                  <a:rPr lang="en-ZA" dirty="0"/>
                  <a:t>is that the series is stationary, or that </a:t>
                </a:r>
                <a14:m>
                  <m:oMath xmlns:m="http://schemas.openxmlformats.org/officeDocument/2006/math">
                    <m:r>
                      <a:rPr lang="en-ZA" b="0" i="1" smtClean="0">
                        <a:latin typeface="Cambria Math" panose="02040503050406030204" pitchFamily="18" charset="0"/>
                      </a:rPr>
                      <m:t>𝛾</m:t>
                    </m:r>
                    <m:r>
                      <a:rPr lang="en-ZA" b="0" i="0" smtClean="0">
                        <a:latin typeface="Cambria Math" panose="02040503050406030204" pitchFamily="18" charset="0"/>
                      </a:rPr>
                      <m:t>&lt;</m:t>
                    </m:r>
                    <m:r>
                      <a:rPr lang="en-ZA" b="0" i="0" smtClean="0">
                        <a:latin typeface="Cambria Math" panose="02040503050406030204" pitchFamily="18" charset="0"/>
                      </a:rPr>
                      <m:t>0</m:t>
                    </m:r>
                  </m:oMath>
                </a14:m>
                <a:endParaRPr lang="en-ZA" dirty="0"/>
              </a:p>
              <a:p>
                <a:pPr lvl="1"/>
                <a:r>
                  <a:rPr lang="en-ZA" dirty="0"/>
                  <a:t>We use the simulated distribution to determine whether a specific estimate  </a:t>
                </a:r>
                <a14:m>
                  <m:oMath xmlns:m="http://schemas.openxmlformats.org/officeDocument/2006/math">
                    <m:acc>
                      <m:accPr>
                        <m:chr m:val="̂"/>
                        <m:ctrlPr>
                          <a:rPr lang="en-ZA" i="1" smtClean="0">
                            <a:latin typeface="Cambria Math" panose="02040503050406030204" pitchFamily="18" charset="0"/>
                            <a:ea typeface="Cambria Math" panose="02040503050406030204" pitchFamily="18" charset="0"/>
                          </a:rPr>
                        </m:ctrlPr>
                      </m:accPr>
                      <m:e>
                        <m:r>
                          <a:rPr lang="en-ZA" i="1">
                            <a:latin typeface="Cambria Math" panose="02040503050406030204" pitchFamily="18" charset="0"/>
                            <a:ea typeface="Cambria Math" panose="02040503050406030204" pitchFamily="18" charset="0"/>
                          </a:rPr>
                          <m:t>𝛾</m:t>
                        </m:r>
                      </m:e>
                    </m:acc>
                  </m:oMath>
                </a14:m>
                <a:r>
                  <a:rPr lang="en-ZA" dirty="0"/>
                  <a:t> is small enough to be statistically significantly </a:t>
                </a:r>
                <a:r>
                  <a:rPr lang="en-ZA" i="1" dirty="0"/>
                  <a:t>smaller</a:t>
                </a:r>
                <a:r>
                  <a:rPr lang="en-ZA" dirty="0"/>
                  <a:t> than zero</a:t>
                </a:r>
              </a:p>
              <a:p>
                <a:pPr lvl="1"/>
                <a:r>
                  <a:rPr lang="en-ZA" dirty="0"/>
                  <a:t>An aside: Tests for bubbles are also build on this idea, but test whether </a:t>
                </a:r>
                <a14:m>
                  <m:oMath xmlns:m="http://schemas.openxmlformats.org/officeDocument/2006/math">
                    <m:r>
                      <a:rPr lang="en-ZA" i="1">
                        <a:latin typeface="Cambria Math" panose="02040503050406030204" pitchFamily="18" charset="0"/>
                        <a:ea typeface="Cambria Math" panose="02040503050406030204" pitchFamily="18" charset="0"/>
                      </a:rPr>
                      <m:t>𝛾</m:t>
                    </m:r>
                    <m:r>
                      <a:rPr lang="en-ZA" b="0" i="1" smtClean="0">
                        <a:latin typeface="Cambria Math" panose="02040503050406030204" pitchFamily="18" charset="0"/>
                        <a:ea typeface="Cambria Math" panose="02040503050406030204" pitchFamily="18" charset="0"/>
                      </a:rPr>
                      <m:t>&gt;</m:t>
                    </m:r>
                    <m:r>
                      <a:rPr lang="en-ZA" i="1">
                        <a:latin typeface="Cambria Math" panose="02040503050406030204" pitchFamily="18" charset="0"/>
                        <a:ea typeface="Cambria Math" panose="02040503050406030204" pitchFamily="18" charset="0"/>
                      </a:rPr>
                      <m:t>0</m:t>
                    </m:r>
                  </m:oMath>
                </a14:m>
                <a:r>
                  <a:rPr lang="en-ZA" dirty="0"/>
                  <a:t> in parts of the time path (i.e. locally explosive)</a:t>
                </a:r>
              </a:p>
            </p:txBody>
          </p:sp>
        </mc:Choice>
        <mc:Fallback>
          <p:sp>
            <p:nvSpPr>
              <p:cNvPr id="3" name="Content Placeholder 2">
                <a:extLst>
                  <a:ext uri="{FF2B5EF4-FFF2-40B4-BE49-F238E27FC236}">
                    <a16:creationId xmlns:a16="http://schemas.microsoft.com/office/drawing/2014/main" id="{50305A59-1A97-1DCD-EBD7-93A3FE1437DF}"/>
                  </a:ext>
                </a:extLst>
              </p:cNvPr>
              <p:cNvSpPr>
                <a:spLocks noGrp="1" noRot="1" noChangeAspect="1" noMove="1" noResize="1" noEditPoints="1" noAdjustHandles="1" noChangeArrowheads="1" noChangeShapeType="1" noTextEdit="1"/>
              </p:cNvSpPr>
              <p:nvPr>
                <p:ph idx="1"/>
              </p:nvPr>
            </p:nvSpPr>
            <p:spPr>
              <a:xfrm>
                <a:off x="479376" y="980728"/>
                <a:ext cx="11017224" cy="5616624"/>
              </a:xfrm>
              <a:blipFill>
                <a:blip r:embed="rId2"/>
                <a:stretch>
                  <a:fillRect l="-664" t="-1846" r="-332"/>
                </a:stretch>
              </a:blipFill>
            </p:spPr>
            <p:txBody>
              <a:bodyPr/>
              <a:lstStyle/>
              <a:p>
                <a:r>
                  <a:rPr lang="en-ZA">
                    <a:noFill/>
                  </a:rPr>
                  <a:t> </a:t>
                </a:r>
              </a:p>
            </p:txBody>
          </p:sp>
        </mc:Fallback>
      </mc:AlternateContent>
      <p:sp>
        <p:nvSpPr>
          <p:cNvPr id="4" name="TextBox 3">
            <a:extLst>
              <a:ext uri="{FF2B5EF4-FFF2-40B4-BE49-F238E27FC236}">
                <a16:creationId xmlns:a16="http://schemas.microsoft.com/office/drawing/2014/main" id="{093B5F7F-0579-7323-C117-5FAC55C8B284}"/>
              </a:ext>
            </a:extLst>
          </p:cNvPr>
          <p:cNvSpPr txBox="1"/>
          <p:nvPr/>
        </p:nvSpPr>
        <p:spPr>
          <a:xfrm>
            <a:off x="8400256" y="404664"/>
            <a:ext cx="3456384" cy="1477328"/>
          </a:xfrm>
          <a:prstGeom prst="rect">
            <a:avLst/>
          </a:prstGeom>
          <a:noFill/>
        </p:spPr>
        <p:txBody>
          <a:bodyPr wrap="square" rtlCol="0">
            <a:spAutoFit/>
          </a:bodyPr>
          <a:lstStyle/>
          <a:p>
            <a:r>
              <a:rPr lang="en-ZA" dirty="0">
                <a:solidFill>
                  <a:srgbClr val="FF0000"/>
                </a:solidFill>
              </a:rPr>
              <a:t>How comfortable are you with the concepts of a null and alternative hypothesis? </a:t>
            </a:r>
          </a:p>
          <a:p>
            <a:endParaRPr lang="en-ZA" dirty="0">
              <a:solidFill>
                <a:srgbClr val="FF0000"/>
              </a:solidFill>
            </a:endParaRPr>
          </a:p>
          <a:p>
            <a:r>
              <a:rPr lang="en-ZA" dirty="0">
                <a:solidFill>
                  <a:srgbClr val="FF0000"/>
                </a:solidFill>
              </a:rPr>
              <a:t>If not, review and come talk to me</a:t>
            </a:r>
          </a:p>
        </p:txBody>
      </p:sp>
    </p:spTree>
    <p:extLst>
      <p:ext uri="{BB962C8B-B14F-4D97-AF65-F5344CB8AC3E}">
        <p14:creationId xmlns:p14="http://schemas.microsoft.com/office/powerpoint/2010/main" val="23399054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Dickey Fuller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400" y="1600200"/>
                <a:ext cx="11017224" cy="5141168"/>
              </a:xfrm>
            </p:spPr>
            <p:txBody>
              <a:bodyPr>
                <a:normAutofit fontScale="70000" lnSpcReduction="20000"/>
              </a:bodyPr>
              <a:lstStyle/>
              <a:p>
                <a:r>
                  <a:rPr lang="en-ZA" dirty="0"/>
                  <a:t>The previous version makes sense if there is no obvious trend in the series</a:t>
                </a:r>
              </a:p>
              <a:p>
                <a:pPr lvl="1"/>
                <a:r>
                  <a:rPr lang="en-ZA" dirty="0"/>
                  <a:t>When there is an obvious trend, we would like to test for a unit root with drift against an alternative of a stationary process around a deterministic trend</a:t>
                </a:r>
              </a:p>
              <a:p>
                <a:endParaRPr lang="en-ZA" dirty="0"/>
              </a:p>
              <a:p>
                <a:r>
                  <a:rPr lang="en-ZA" dirty="0"/>
                  <a:t>The extended test equations are:</a:t>
                </a:r>
              </a:p>
              <a:p>
                <a:endParaRPr lang="en-ZA" dirty="0"/>
              </a:p>
              <a:p>
                <a:pPr marL="0" indent="0">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𝛽</m:t>
                          </m:r>
                        </m:e>
                        <m:sub>
                          <m:r>
                            <a:rPr lang="en-ZA" b="0" i="1" smtClean="0">
                              <a:latin typeface="Cambria Math" panose="02040503050406030204" pitchFamily="18" charset="0"/>
                            </a:rPr>
                            <m:t>1</m:t>
                          </m:r>
                        </m:sub>
                      </m:sSub>
                      <m:r>
                        <a:rPr lang="en-ZA" b="0" i="1" smtClean="0">
                          <a:latin typeface="Cambria Math" panose="02040503050406030204" pitchFamily="18" charset="0"/>
                        </a:rPr>
                        <m:t>+</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−1</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buNone/>
                </a:pPr>
                <a:endParaRPr lang="en-ZA"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b="0" i="1" smtClean="0">
                              <a:latin typeface="Cambria Math" panose="02040503050406030204" pitchFamily="18" charset="0"/>
                            </a:rPr>
                            <m:t>2</m:t>
                          </m:r>
                        </m:sub>
                      </m:sSub>
                      <m:r>
                        <a:rPr lang="en-ZA" b="0" i="1" smtClean="0">
                          <a:latin typeface="Cambria Math" panose="02040503050406030204" pitchFamily="18" charset="0"/>
                        </a:rPr>
                        <m:t>𝑡</m:t>
                      </m:r>
                      <m:r>
                        <a:rPr lang="en-ZA" b="0" i="1" smtClean="0">
                          <a:latin typeface="Cambria Math" panose="02040503050406030204" pitchFamily="18" charset="0"/>
                        </a:rPr>
                        <m:t>+</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−1</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endParaRPr lang="en-ZA" dirty="0"/>
              </a:p>
              <a:p>
                <a:pPr lvl="1"/>
                <a:r>
                  <a:rPr lang="en-ZA" dirty="0"/>
                  <a:t>Critical values of the test differ in these cases, and are separately simulated and tabulated</a:t>
                </a:r>
              </a:p>
              <a:p>
                <a:pPr lvl="1"/>
                <a:endParaRPr lang="en-ZA" dirty="0"/>
              </a:p>
              <a:p>
                <a:pPr lvl="1"/>
                <a:r>
                  <a:rPr lang="en-ZA" dirty="0"/>
                  <a:t>Also, the interpretation of the coefficients is very different in null and alternative hypotheses:</a:t>
                </a:r>
                <a:br>
                  <a:rPr lang="en-ZA" dirty="0"/>
                </a:br>
                <a:endParaRPr lang="en-ZA" dirty="0"/>
              </a:p>
              <a:p>
                <a:pPr lvl="2"/>
                <a:r>
                  <a:rPr lang="en-ZA" dirty="0"/>
                  <a:t>Under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𝐻</m:t>
                        </m:r>
                      </m:e>
                      <m:sub>
                        <m:r>
                          <a:rPr lang="en-ZA" i="1">
                            <a:latin typeface="Cambria Math" panose="02040503050406030204" pitchFamily="18" charset="0"/>
                          </a:rPr>
                          <m:t>0</m:t>
                        </m:r>
                      </m:sub>
                    </m:sSub>
                  </m:oMath>
                </a14:m>
                <a:r>
                  <a:rPr lang="en-ZA" dirty="0"/>
                  <a:t>: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oMath>
                </a14:m>
                <a:r>
                  <a:rPr lang="en-ZA" dirty="0"/>
                  <a:t> is the rate of drift of a unit root process </a:t>
                </a:r>
              </a:p>
              <a:p>
                <a:pPr lvl="2"/>
                <a:r>
                  <a:rPr lang="en-ZA" dirty="0"/>
                  <a:t>Under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𝐻</m:t>
                        </m:r>
                      </m:e>
                      <m:sub>
                        <m:r>
                          <a:rPr lang="en-ZA" b="0" i="1" smtClean="0">
                            <a:latin typeface="Cambria Math" panose="02040503050406030204" pitchFamily="18" charset="0"/>
                          </a:rPr>
                          <m:t>1</m:t>
                        </m:r>
                      </m:sub>
                    </m:sSub>
                  </m:oMath>
                </a14:m>
                <a:r>
                  <a:rPr lang="en-ZA" dirty="0"/>
                  <a:t>: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oMath>
                </a14:m>
                <a:r>
                  <a:rPr lang="en-ZA" dirty="0"/>
                  <a:t> is part of the constant of a stationary process (</a:t>
                </a:r>
                <a14:m>
                  <m:oMath xmlns:m="http://schemas.openxmlformats.org/officeDocument/2006/math">
                    <m:f>
                      <m:fPr>
                        <m:ctrlPr>
                          <a:rPr lang="en-ZA" i="1">
                            <a:latin typeface="Cambria Math" panose="02040503050406030204" pitchFamily="18" charset="0"/>
                          </a:rPr>
                        </m:ctrlPr>
                      </m:fPr>
                      <m:num>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num>
                      <m:den>
                        <m:r>
                          <a:rPr lang="en-ZA" i="1">
                            <a:latin typeface="Cambria Math" panose="02040503050406030204" pitchFamily="18" charset="0"/>
                          </a:rPr>
                          <m:t>1−</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den>
                    </m:f>
                    <m:r>
                      <a:rPr lang="en-ZA" i="1">
                        <a:latin typeface="Cambria Math" panose="02040503050406030204" pitchFamily="18" charset="0"/>
                      </a:rPr>
                      <m:t>)</m:t>
                    </m:r>
                  </m:oMath>
                </a14:m>
                <a:endParaRPr lang="en-ZA" dirty="0"/>
              </a:p>
              <a:p>
                <a:pPr lvl="2"/>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400" y="1600200"/>
                <a:ext cx="11017224" cy="5141168"/>
              </a:xfrm>
              <a:blipFill>
                <a:blip r:embed="rId2"/>
                <a:stretch>
                  <a:fillRect l="-609" t="-2017"/>
                </a:stretch>
              </a:blipFill>
            </p:spPr>
            <p:txBody>
              <a:bodyPr/>
              <a:lstStyle/>
              <a:p>
                <a:r>
                  <a:rPr lang="en-ZA">
                    <a:noFill/>
                  </a:rPr>
                  <a:t> </a:t>
                </a:r>
              </a:p>
            </p:txBody>
          </p:sp>
        </mc:Fallback>
      </mc:AlternateContent>
    </p:spTree>
    <p:extLst>
      <p:ext uri="{BB962C8B-B14F-4D97-AF65-F5344CB8AC3E}">
        <p14:creationId xmlns:p14="http://schemas.microsoft.com/office/powerpoint/2010/main" val="3280176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Augmented Dickey Fuller Tests</a:t>
            </a:r>
          </a:p>
        </p:txBody>
      </p:sp>
      <p:sp>
        <p:nvSpPr>
          <p:cNvPr id="3" name="Content Placeholder 2"/>
          <p:cNvSpPr>
            <a:spLocks noGrp="1"/>
          </p:cNvSpPr>
          <p:nvPr>
            <p:ph idx="1"/>
          </p:nvPr>
        </p:nvSpPr>
        <p:spPr>
          <a:xfrm>
            <a:off x="609600" y="1600200"/>
            <a:ext cx="11247040" cy="4997152"/>
          </a:xfrm>
        </p:spPr>
        <p:txBody>
          <a:bodyPr>
            <a:normAutofit fontScale="92500" lnSpcReduction="20000"/>
          </a:bodyPr>
          <a:lstStyle/>
          <a:p>
            <a:r>
              <a:rPr lang="en-ZA" sz="2400" dirty="0"/>
              <a:t>The above assumed we knew it was an ARIMA(1,1,0) or ARIMA(1,0,0) process, not some other ARIMA(</a:t>
            </a:r>
            <a:r>
              <a:rPr lang="en-ZA" sz="2400" dirty="0" err="1"/>
              <a:t>p,d,q</a:t>
            </a:r>
            <a:r>
              <a:rPr lang="en-ZA" sz="2400" dirty="0"/>
              <a:t>) process</a:t>
            </a:r>
          </a:p>
          <a:p>
            <a:pPr lvl="1"/>
            <a:r>
              <a:rPr lang="en-ZA" sz="2000" dirty="0"/>
              <a:t>I.e. it does not allow for higher order AR parts, or any MA parts</a:t>
            </a:r>
            <a:br>
              <a:rPr lang="en-ZA" sz="2000" dirty="0"/>
            </a:br>
            <a:endParaRPr lang="en-ZA" sz="2000" dirty="0"/>
          </a:p>
          <a:p>
            <a:r>
              <a:rPr lang="en-ZA" sz="2400" dirty="0"/>
              <a:t>For the Dickey Fuller tests to be valid, the estimators of the coefficients must be consistent</a:t>
            </a:r>
            <a:br>
              <a:rPr lang="en-ZA" sz="2400" dirty="0"/>
            </a:br>
            <a:endParaRPr lang="en-ZA" sz="2400" dirty="0"/>
          </a:p>
          <a:p>
            <a:r>
              <a:rPr lang="en-ZA" sz="2400" dirty="0"/>
              <a:t>I.e. the test regression has to encompass the DGP, for which a minimum requirement is white noise residuals</a:t>
            </a:r>
          </a:p>
          <a:p>
            <a:pPr lvl="1"/>
            <a:r>
              <a:rPr lang="en-ZA" sz="2000" dirty="0"/>
              <a:t>No autocorrelation (no ARMA behaviour)</a:t>
            </a:r>
          </a:p>
          <a:p>
            <a:pPr lvl="1"/>
            <a:r>
              <a:rPr lang="en-ZA" sz="2000" dirty="0"/>
              <a:t>Constant variance</a:t>
            </a:r>
          </a:p>
          <a:p>
            <a:endParaRPr lang="en-ZA" sz="2400" dirty="0"/>
          </a:p>
          <a:p>
            <a:r>
              <a:rPr lang="en-ZA" sz="2400" dirty="0"/>
              <a:t>If the stationary part of the process is a higher order ARMA(</a:t>
            </a:r>
            <a:r>
              <a:rPr lang="en-ZA" sz="2400" dirty="0" err="1"/>
              <a:t>p,q</a:t>
            </a:r>
            <a:r>
              <a:rPr lang="en-ZA" sz="2400" dirty="0"/>
              <a:t>) process, the DF test equation above will not yield consistent estimates</a:t>
            </a:r>
          </a:p>
          <a:p>
            <a:pPr lvl="1"/>
            <a:r>
              <a:rPr lang="en-ZA" sz="2000" dirty="0"/>
              <a:t>because it will leave systematic information in the residuals</a:t>
            </a:r>
          </a:p>
          <a:p>
            <a:endParaRPr lang="en-ZA" sz="2400" dirty="0"/>
          </a:p>
          <a:p>
            <a:r>
              <a:rPr lang="en-ZA" sz="2400" dirty="0"/>
              <a:t>The ADF test deals with the autocorrelation concern, but not the constant variance concern</a:t>
            </a:r>
          </a:p>
        </p:txBody>
      </p:sp>
    </p:spTree>
    <p:extLst>
      <p:ext uri="{BB962C8B-B14F-4D97-AF65-F5344CB8AC3E}">
        <p14:creationId xmlns:p14="http://schemas.microsoft.com/office/powerpoint/2010/main" val="2306788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Augmented Dickey Fuller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55440" y="1600200"/>
                <a:ext cx="10526960" cy="4997152"/>
              </a:xfrm>
            </p:spPr>
            <p:txBody>
              <a:bodyPr>
                <a:normAutofit fontScale="92500"/>
              </a:bodyPr>
              <a:lstStyle/>
              <a:p>
                <a:r>
                  <a:rPr lang="en-ZA" sz="2400" dirty="0"/>
                  <a:t>For an AR(2) process the test equation can be derived as follows:</a:t>
                </a:r>
              </a:p>
              <a:p>
                <a:pPr marL="0" indent="0">
                  <a:buNone/>
                </a:pPr>
                <a:endParaRPr lang="en-ZA" sz="24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i="1">
                          <a:latin typeface="Cambria Math" panose="02040503050406030204" pitchFamily="18" charset="0"/>
                        </a:rPr>
                        <m:t>𝑡</m:t>
                      </m:r>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Para>
                </a14:m>
                <a:br>
                  <a:rPr lang="en-ZA" sz="2400" dirty="0"/>
                </a:br>
                <a:endParaRPr lang="en-ZA" sz="2400" dirty="0"/>
              </a:p>
              <a:p>
                <a:endParaRPr lang="en-ZA" sz="2400" dirty="0"/>
              </a:p>
              <a:p>
                <a:r>
                  <a:rPr lang="en-ZA" sz="2400" dirty="0"/>
                  <a:t>Add and subtract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oMath>
                </a14:m>
                <a:r>
                  <a:rPr lang="en-ZA" sz="2400" dirty="0"/>
                  <a:t>:</a:t>
                </a:r>
              </a:p>
              <a:p>
                <a:endParaRPr lang="en-ZA" sz="24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i="1">
                          <a:latin typeface="Cambria Math" panose="02040503050406030204" pitchFamily="18" charset="0"/>
                        </a:rPr>
                        <m:t>𝑡</m:t>
                      </m:r>
                      <m:r>
                        <a:rPr lang="en-ZA" sz="2400" i="1">
                          <a:latin typeface="Cambria Math" panose="02040503050406030204" pitchFamily="18" charset="0"/>
                        </a:rPr>
                        <m:t>+</m:t>
                      </m:r>
                      <m:d>
                        <m:dPr>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e>
                      </m:d>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d>
                        <m:dPr>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−2</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e>
                      </m:d>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Para>
                </a14:m>
                <a:endParaRPr lang="en-ZA" sz="2400" dirty="0"/>
              </a:p>
              <a:p>
                <a:pPr marL="0" indent="0">
                  <a:buNone/>
                </a:pPr>
                <a:endParaRPr lang="en-ZA" sz="240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i="1">
                          <a:latin typeface="Cambria Math" panose="02040503050406030204" pitchFamily="18" charset="0"/>
                        </a:rPr>
                        <m:t>𝑡</m:t>
                      </m:r>
                      <m:r>
                        <a:rPr lang="en-ZA" sz="2400" i="1">
                          <a:latin typeface="Cambria Math" panose="02040503050406030204" pitchFamily="18" charset="0"/>
                        </a:rPr>
                        <m:t>+</m:t>
                      </m:r>
                      <m:d>
                        <m:dPr>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e>
                      </m:d>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Para>
                </a14:m>
                <a:endParaRPr lang="en-ZA" sz="2400" dirty="0"/>
              </a:p>
              <a:p>
                <a:endParaRPr lang="en-ZA" sz="2400" dirty="0"/>
              </a:p>
              <a:p>
                <a:r>
                  <a:rPr lang="en-ZA" sz="2400" dirty="0"/>
                  <a:t>Subtract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oMath>
                </a14:m>
                <a:r>
                  <a:rPr lang="en-ZA" sz="2400" dirty="0"/>
                  <a:t> from both sides:</a:t>
                </a:r>
                <a:br>
                  <a:rPr lang="en-ZA" sz="2400" dirty="0"/>
                </a:br>
                <a:endParaRPr lang="en-ZA" sz="2400" dirty="0"/>
              </a:p>
              <a:p>
                <a:pPr marL="0" indent="0">
                  <a:buNone/>
                </a:pPr>
                <a14:m>
                  <m:oMathPara xmlns:m="http://schemas.openxmlformats.org/officeDocument/2006/math">
                    <m:oMathParaPr>
                      <m:jc m:val="center"/>
                    </m:oMathParaPr>
                    <m:oMath xmlns:m="http://schemas.openxmlformats.org/officeDocument/2006/math">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i="1">
                          <a:latin typeface="Cambria Math" panose="02040503050406030204" pitchFamily="18" charset="0"/>
                        </a:rPr>
                        <m:t>𝑡</m:t>
                      </m:r>
                      <m:r>
                        <a:rPr lang="en-ZA" sz="2400" i="1">
                          <a:latin typeface="Cambria Math" panose="02040503050406030204" pitchFamily="18" charset="0"/>
                        </a:rPr>
                        <m:t>+</m:t>
                      </m:r>
                      <m:d>
                        <m:dPr>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r>
                            <a:rPr lang="en-ZA" sz="2400" i="1">
                              <a:latin typeface="Cambria Math" panose="02040503050406030204" pitchFamily="18" charset="0"/>
                            </a:rPr>
                            <m:t>−1</m:t>
                          </m:r>
                        </m:e>
                      </m:d>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2</m:t>
                          </m:r>
                        </m:sub>
                      </m:sSub>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Para>
                </a14:m>
                <a:endParaRPr lang="en-ZA"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55440" y="1600200"/>
                <a:ext cx="10526960" cy="4997152"/>
              </a:xfrm>
              <a:blipFill>
                <a:blip r:embed="rId2"/>
                <a:stretch>
                  <a:fillRect l="-637" t="-855"/>
                </a:stretch>
              </a:blipFill>
            </p:spPr>
            <p:txBody>
              <a:bodyPr/>
              <a:lstStyle/>
              <a:p>
                <a:r>
                  <a:rPr lang="en-ZA">
                    <a:noFill/>
                  </a:rPr>
                  <a:t> </a:t>
                </a:r>
              </a:p>
            </p:txBody>
          </p:sp>
        </mc:Fallback>
      </mc:AlternateContent>
    </p:spTree>
    <p:extLst>
      <p:ext uri="{BB962C8B-B14F-4D97-AF65-F5344CB8AC3E}">
        <p14:creationId xmlns:p14="http://schemas.microsoft.com/office/powerpoint/2010/main" val="2039401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Augmented Dickey Fuller Tests</a:t>
            </a:r>
          </a:p>
        </p:txBody>
      </p:sp>
      <p:sp>
        <p:nvSpPr>
          <p:cNvPr id="3" name="Content Placeholder 2"/>
          <p:cNvSpPr>
            <a:spLocks noGrp="1"/>
          </p:cNvSpPr>
          <p:nvPr>
            <p:ph idx="1"/>
          </p:nvPr>
        </p:nvSpPr>
        <p:spPr>
          <a:xfrm>
            <a:off x="1981200" y="1600200"/>
            <a:ext cx="8229600" cy="4997152"/>
          </a:xfrm>
        </p:spPr>
        <p:txBody>
          <a:bodyPr>
            <a:normAutofit/>
          </a:bodyPr>
          <a:lstStyle/>
          <a:p>
            <a:r>
              <a:rPr lang="en-ZA" sz="2400" dirty="0"/>
              <a:t>For more complicated ARIMA processes?</a:t>
            </a:r>
          </a:p>
          <a:p>
            <a:pPr lvl="1"/>
            <a:r>
              <a:rPr lang="en-ZA" sz="2000" dirty="0"/>
              <a:t>i.e. with MA parts</a:t>
            </a:r>
          </a:p>
          <a:p>
            <a:pPr lvl="1"/>
            <a:endParaRPr lang="en-ZA" sz="2000" dirty="0"/>
          </a:p>
          <a:p>
            <a:r>
              <a:rPr lang="en-ZA" sz="2400" dirty="0"/>
              <a:t>ARIMA(p,1,0) can approximate ARIMA(p’,1,q) well</a:t>
            </a:r>
          </a:p>
          <a:p>
            <a:endParaRPr lang="en-ZA" dirty="0"/>
          </a:p>
          <a:p>
            <a:pPr lvl="1"/>
            <a:endParaRPr lang="en-ZA" dirty="0"/>
          </a:p>
        </p:txBody>
      </p:sp>
    </p:spTree>
    <p:extLst>
      <p:ext uri="{BB962C8B-B14F-4D97-AF65-F5344CB8AC3E}">
        <p14:creationId xmlns:p14="http://schemas.microsoft.com/office/powerpoint/2010/main" val="4136819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Augmented Dickey Fuller 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ZA" sz="2400" dirty="0"/>
                  <a:t>The most general test equation becomes:</a:t>
                </a:r>
              </a:p>
              <a:p>
                <a:endParaRPr lang="en-ZA" sz="2400" dirty="0"/>
              </a:p>
              <a:p>
                <a:endParaRPr lang="en-ZA" sz="2400" dirty="0"/>
              </a:p>
              <a:p>
                <a:endParaRPr lang="en-ZA" sz="2400" dirty="0"/>
              </a:p>
              <a:p>
                <a:endParaRPr lang="en-ZA" sz="2400" dirty="0"/>
              </a:p>
              <a:p>
                <a:r>
                  <a:rPr lang="en-ZA" sz="2400" dirty="0"/>
                  <a:t>Where the ADF test is based on the t statistic for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𝛾</m:t>
                        </m:r>
                      </m:e>
                      <m:sub>
                        <m:r>
                          <a:rPr lang="en-ZA" sz="2400" i="1">
                            <a:latin typeface="Cambria Math" panose="02040503050406030204" pitchFamily="18" charset="0"/>
                          </a:rPr>
                          <m:t>1</m:t>
                        </m:r>
                      </m:sub>
                    </m:sSub>
                  </m:oMath>
                </a14:m>
                <a:endParaRPr lang="en-ZA" sz="2400" dirty="0"/>
              </a:p>
              <a:p>
                <a:pPr lvl="1"/>
                <a:r>
                  <a:rPr lang="en-ZA" sz="2000" dirty="0"/>
                  <a:t>The choice of lags is usually done by the usual information criteria</a:t>
                </a:r>
              </a:p>
              <a:p>
                <a:endParaRPr lang="en-ZA" sz="2400" dirty="0"/>
              </a:p>
              <a:p>
                <a:r>
                  <a:rPr lang="en-ZA" sz="2400" dirty="0"/>
                  <a:t>The tabulated critical values depend on the deterministic components</a:t>
                </a:r>
              </a:p>
              <a:p>
                <a:pPr lvl="1"/>
                <a:r>
                  <a:rPr lang="en-ZA" sz="2000" dirty="0"/>
                  <a:t>They also may depend on sample size, which is not easy to tabulate…</a:t>
                </a:r>
              </a:p>
              <a:p>
                <a:pPr lvl="1"/>
                <a:endParaRPr lang="en-ZA" sz="2000" dirty="0"/>
              </a:p>
              <a:p>
                <a:r>
                  <a:rPr lang="en-ZA" sz="2400" dirty="0"/>
                  <a:t>Dickey and Fuller also tabulate the critical values for F tests of the joint test for unit root and deterministic parts</a:t>
                </a:r>
              </a:p>
              <a:p>
                <a:pPr lvl="1"/>
                <a:endParaRPr lang="en-ZA" sz="2000" dirty="0"/>
              </a:p>
              <a:p>
                <a:pPr lvl="1"/>
                <a:endParaRPr lang="en-ZA"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2291" r="-944"/>
                </a:stretch>
              </a:blipFill>
            </p:spPr>
            <p:txBody>
              <a:bodyPr/>
              <a:lstStyle/>
              <a:p>
                <a:r>
                  <a:rPr lang="en-ZA">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2423592" y="1988840"/>
                <a:ext cx="7560840" cy="1100558"/>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1</m:t>
                          </m:r>
                        </m:sub>
                      </m:sSub>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i="1">
                          <a:latin typeface="Cambria Math" panose="02040503050406030204" pitchFamily="18" charset="0"/>
                        </a:rPr>
                        <m:t>𝑡</m:t>
                      </m:r>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𝛾</m:t>
                          </m:r>
                        </m:e>
                        <m:sub>
                          <m:r>
                            <a:rPr lang="en-ZA" sz="2400" i="1">
                              <a:latin typeface="Cambria Math" panose="02040503050406030204" pitchFamily="18" charset="0"/>
                            </a:rPr>
                            <m:t>1</m:t>
                          </m:r>
                        </m:sub>
                      </m:sSub>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r>
                        <a:rPr lang="en-ZA" sz="2400" i="1">
                          <a:latin typeface="Cambria Math" panose="02040503050406030204" pitchFamily="18" charset="0"/>
                        </a:rPr>
                        <m:t>+</m:t>
                      </m:r>
                      <m:nary>
                        <m:naryPr>
                          <m:chr m:val="∑"/>
                          <m:ctrlPr>
                            <a:rPr lang="en-ZA" sz="2400" i="1">
                              <a:latin typeface="Cambria Math" panose="02040503050406030204" pitchFamily="18" charset="0"/>
                            </a:rPr>
                          </m:ctrlPr>
                        </m:naryPr>
                        <m:sub>
                          <m:r>
                            <m:rPr>
                              <m:brk m:alnAt="23"/>
                            </m:rPr>
                            <a:rPr lang="en-ZA" sz="2400" i="1">
                              <a:latin typeface="Cambria Math" panose="02040503050406030204" pitchFamily="18" charset="0"/>
                            </a:rPr>
                            <m:t>𝑖</m:t>
                          </m:r>
                          <m:r>
                            <a:rPr lang="en-ZA" sz="2400" i="1">
                              <a:latin typeface="Cambria Math" panose="02040503050406030204" pitchFamily="18" charset="0"/>
                            </a:rPr>
                            <m:t>=2</m:t>
                          </m:r>
                        </m:sub>
                        <m:sup>
                          <m:r>
                            <a:rPr lang="en-ZA" sz="2400" i="1">
                              <a:latin typeface="Cambria Math" panose="02040503050406030204" pitchFamily="18" charset="0"/>
                            </a:rPr>
                            <m:t>𝑝</m:t>
                          </m:r>
                        </m:sup>
                        <m:e>
                          <m:sSub>
                            <m:sSubPr>
                              <m:ctrlPr>
                                <a:rPr lang="en-ZA" sz="2400" i="1">
                                  <a:latin typeface="Cambria Math" panose="02040503050406030204" pitchFamily="18" charset="0"/>
                                </a:rPr>
                              </m:ctrlPr>
                            </m:sSubPr>
                            <m:e>
                              <m:r>
                                <a:rPr lang="en-ZA" sz="2400" i="1">
                                  <a:latin typeface="Cambria Math" panose="02040503050406030204" pitchFamily="18" charset="0"/>
                                </a:rPr>
                                <m:t>𝛾</m:t>
                              </m:r>
                            </m:e>
                            <m:sub>
                              <m:r>
                                <a:rPr lang="en-ZA" sz="2400" i="1">
                                  <a:latin typeface="Cambria Math" panose="02040503050406030204" pitchFamily="18" charset="0"/>
                                </a:rPr>
                                <m:t>𝑖</m:t>
                              </m:r>
                            </m:sub>
                          </m:sSub>
                          <m:r>
                            <a:rPr lang="en-ZA" sz="2400" i="1">
                              <a:latin typeface="Cambria Math" panose="02040503050406030204" pitchFamily="18" charset="0"/>
                              <a:ea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m:t>
                              </m:r>
                              <m:r>
                                <a:rPr lang="en-ZA" sz="2400" i="1">
                                  <a:latin typeface="Cambria Math" panose="02040503050406030204" pitchFamily="18" charset="0"/>
                                </a:rPr>
                                <m:t>𝑖</m:t>
                              </m:r>
                              <m:r>
                                <a:rPr lang="en-ZA" sz="2400" i="1">
                                  <a:latin typeface="Cambria Math" panose="02040503050406030204" pitchFamily="18" charset="0"/>
                                </a:rPr>
                                <m:t>+1</m:t>
                              </m:r>
                            </m:sub>
                          </m:sSub>
                        </m:e>
                      </m:nary>
                      <m:r>
                        <a:rPr lang="en-ZA" sz="2400" i="1">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𝜀</m:t>
                          </m:r>
                        </m:e>
                        <m:sub>
                          <m:r>
                            <a:rPr lang="en-ZA" sz="2400" i="1">
                              <a:latin typeface="Cambria Math" panose="02040503050406030204" pitchFamily="18" charset="0"/>
                            </a:rPr>
                            <m:t>𝑡</m:t>
                          </m:r>
                        </m:sub>
                      </m:sSub>
                    </m:oMath>
                  </m:oMathPara>
                </a14:m>
                <a:endParaRPr lang="en-ZA" sz="2400" dirty="0"/>
              </a:p>
            </p:txBody>
          </p:sp>
        </mc:Choice>
        <mc:Fallback>
          <p:sp>
            <p:nvSpPr>
              <p:cNvPr id="4" name="Rectangle 3"/>
              <p:cNvSpPr>
                <a:spLocks noRot="1" noChangeAspect="1" noMove="1" noResize="1" noEditPoints="1" noAdjustHandles="1" noChangeArrowheads="1" noChangeShapeType="1" noTextEdit="1"/>
              </p:cNvSpPr>
              <p:nvPr/>
            </p:nvSpPr>
            <p:spPr>
              <a:xfrm>
                <a:off x="2423592" y="1988840"/>
                <a:ext cx="7560840" cy="1100558"/>
              </a:xfrm>
              <a:prstGeom prst="rect">
                <a:avLst/>
              </a:prstGeom>
              <a:blipFill>
                <a:blip r:embed="rId3"/>
                <a:stretch>
                  <a:fillRect/>
                </a:stretch>
              </a:blipFill>
            </p:spPr>
            <p:txBody>
              <a:bodyPr/>
              <a:lstStyle/>
              <a:p>
                <a:r>
                  <a:rPr lang="en-ZA">
                    <a:noFill/>
                  </a:rPr>
                  <a:t> </a:t>
                </a:r>
              </a:p>
            </p:txBody>
          </p:sp>
        </mc:Fallback>
      </mc:AlternateContent>
    </p:spTree>
    <p:extLst>
      <p:ext uri="{BB962C8B-B14F-4D97-AF65-F5344CB8AC3E}">
        <p14:creationId xmlns:p14="http://schemas.microsoft.com/office/powerpoint/2010/main" val="3178224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951E-F93E-87BD-6D09-ECA78665E287}"/>
              </a:ext>
            </a:extLst>
          </p:cNvPr>
          <p:cNvSpPr>
            <a:spLocks noGrp="1"/>
          </p:cNvSpPr>
          <p:nvPr>
            <p:ph type="title"/>
          </p:nvPr>
        </p:nvSpPr>
        <p:spPr/>
        <p:txBody>
          <a:bodyPr>
            <a:normAutofit fontScale="90000"/>
          </a:bodyPr>
          <a:lstStyle/>
          <a:p>
            <a:r>
              <a:rPr lang="en-ZA" dirty="0"/>
              <a:t>ADF tests: how to choose the appropriate version</a:t>
            </a:r>
          </a:p>
        </p:txBody>
      </p:sp>
      <p:sp>
        <p:nvSpPr>
          <p:cNvPr id="3" name="Content Placeholder 2">
            <a:extLst>
              <a:ext uri="{FF2B5EF4-FFF2-40B4-BE49-F238E27FC236}">
                <a16:creationId xmlns:a16="http://schemas.microsoft.com/office/drawing/2014/main" id="{74027644-9C5D-7D0F-F45E-A10A7C157656}"/>
              </a:ext>
            </a:extLst>
          </p:cNvPr>
          <p:cNvSpPr>
            <a:spLocks noGrp="1"/>
          </p:cNvSpPr>
          <p:nvPr>
            <p:ph idx="1"/>
          </p:nvPr>
        </p:nvSpPr>
        <p:spPr/>
        <p:txBody>
          <a:bodyPr>
            <a:normAutofit fontScale="70000" lnSpcReduction="20000"/>
          </a:bodyPr>
          <a:lstStyle/>
          <a:p>
            <a:pPr>
              <a:lnSpc>
                <a:spcPct val="120000"/>
              </a:lnSpc>
            </a:pPr>
            <a:r>
              <a:rPr lang="en-ZA" dirty="0"/>
              <a:t>In previous years, I followed the textbook and how it often applied in papers</a:t>
            </a:r>
          </a:p>
          <a:p>
            <a:pPr lvl="1">
              <a:lnSpc>
                <a:spcPct val="120000"/>
              </a:lnSpc>
            </a:pPr>
            <a:r>
              <a:rPr lang="en-ZA" dirty="0"/>
              <a:t>Test all versions, argue for the best</a:t>
            </a:r>
          </a:p>
          <a:p>
            <a:pPr lvl="1">
              <a:lnSpc>
                <a:spcPct val="120000"/>
              </a:lnSpc>
            </a:pPr>
            <a:r>
              <a:rPr lang="en-ZA" dirty="0"/>
              <a:t>Kevin Kotze argues for a general to specific approach, but Enders warns against this as </a:t>
            </a:r>
          </a:p>
          <a:p>
            <a:pPr>
              <a:lnSpc>
                <a:spcPct val="120000"/>
              </a:lnSpc>
            </a:pPr>
            <a:r>
              <a:rPr lang="en-ZA" dirty="0"/>
              <a:t>Last year, I realized that this was problematic as many of the tests have nonsensical alternative hypotheses</a:t>
            </a:r>
          </a:p>
          <a:p>
            <a:pPr>
              <a:lnSpc>
                <a:spcPct val="120000"/>
              </a:lnSpc>
            </a:pPr>
            <a:r>
              <a:rPr lang="en-ZA" dirty="0"/>
              <a:t>In my opinion, there are only two versions of the test that are well motivated, and it depends entirely on the time series patterns of the data:</a:t>
            </a:r>
          </a:p>
          <a:p>
            <a:pPr lvl="1">
              <a:lnSpc>
                <a:spcPct val="120000"/>
              </a:lnSpc>
            </a:pPr>
            <a:r>
              <a:rPr lang="en-ZA" dirty="0"/>
              <a:t>Specifically, does the process have an obvious trend or not</a:t>
            </a:r>
          </a:p>
          <a:p>
            <a:pPr>
              <a:lnSpc>
                <a:spcPct val="120000"/>
              </a:lnSpc>
            </a:pPr>
            <a:r>
              <a:rPr lang="en-ZA" dirty="0"/>
              <a:t>We will explore this carefully in the tutorial session</a:t>
            </a:r>
          </a:p>
          <a:p>
            <a:pPr lvl="1">
              <a:lnSpc>
                <a:spcPct val="120000"/>
              </a:lnSpc>
            </a:pPr>
            <a:r>
              <a:rPr lang="en-ZA" dirty="0"/>
              <a:t>It is critical that you go through the basic ideas of the test very carefully before that session</a:t>
            </a:r>
          </a:p>
        </p:txBody>
      </p:sp>
    </p:spTree>
    <p:extLst>
      <p:ext uri="{BB962C8B-B14F-4D97-AF65-F5344CB8AC3E}">
        <p14:creationId xmlns:p14="http://schemas.microsoft.com/office/powerpoint/2010/main" val="2602708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F8CB9-47A8-294C-ABB3-7DF4DF1DF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246C60-E6CB-4C83-48C5-9E7F20B73CC0}"/>
              </a:ext>
            </a:extLst>
          </p:cNvPr>
          <p:cNvSpPr>
            <a:spLocks noGrp="1"/>
          </p:cNvSpPr>
          <p:nvPr>
            <p:ph type="title"/>
          </p:nvPr>
        </p:nvSpPr>
        <p:spPr/>
        <p:txBody>
          <a:bodyPr>
            <a:noAutofit/>
          </a:bodyPr>
          <a:lstStyle/>
          <a:p>
            <a:r>
              <a:rPr lang="en-ZA" sz="3600" dirty="0"/>
              <a:t>ADF tests: how to determine the order of integration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6E07A2-B6C3-B981-8ED2-CE77F5F5A800}"/>
                  </a:ext>
                </a:extLst>
              </p:cNvPr>
              <p:cNvSpPr>
                <a:spLocks noGrp="1"/>
              </p:cNvSpPr>
              <p:nvPr>
                <p:ph idx="1"/>
              </p:nvPr>
            </p:nvSpPr>
            <p:spPr/>
            <p:txBody>
              <a:bodyPr>
                <a:normAutofit fontScale="85000" lnSpcReduction="20000"/>
              </a:bodyPr>
              <a:lstStyle/>
              <a:p>
                <a:pPr>
                  <a:lnSpc>
                    <a:spcPct val="120000"/>
                  </a:lnSpc>
                </a:pPr>
                <a:r>
                  <a:rPr lang="en-ZA" dirty="0"/>
                  <a:t>The statistical properties of estimators and tests depend on the order of integration of the process involved</a:t>
                </a:r>
              </a:p>
              <a:p>
                <a:pPr>
                  <a:lnSpc>
                    <a:spcPct val="120000"/>
                  </a:lnSpc>
                </a:pPr>
                <a:r>
                  <a:rPr lang="en-ZA" dirty="0"/>
                  <a:t>A process that is integrated of order </a:t>
                </a:r>
                <a14:m>
                  <m:oMath xmlns:m="http://schemas.openxmlformats.org/officeDocument/2006/math">
                    <m:r>
                      <a:rPr lang="en-ZA" b="0" i="1" smtClean="0">
                        <a:latin typeface="Cambria Math" panose="02040503050406030204" pitchFamily="18" charset="0"/>
                      </a:rPr>
                      <m:t>𝑑</m:t>
                    </m:r>
                  </m:oMath>
                </a14:m>
                <a:r>
                  <a:rPr lang="en-ZA" dirty="0"/>
                  <a:t> must be differenced </a:t>
                </a:r>
                <a14:m>
                  <m:oMath xmlns:m="http://schemas.openxmlformats.org/officeDocument/2006/math">
                    <m:r>
                      <a:rPr lang="en-ZA" i="1">
                        <a:latin typeface="Cambria Math" panose="02040503050406030204" pitchFamily="18" charset="0"/>
                      </a:rPr>
                      <m:t>𝑑</m:t>
                    </m:r>
                  </m:oMath>
                </a14:m>
                <a:r>
                  <a:rPr lang="en-ZA" dirty="0"/>
                  <a:t> times to be stationary</a:t>
                </a:r>
              </a:p>
              <a:p>
                <a:pPr lvl="1">
                  <a:lnSpc>
                    <a:spcPct val="120000"/>
                  </a:lnSpc>
                </a:pPr>
                <a:r>
                  <a:rPr lang="en-ZA" dirty="0"/>
                  <a:t>Denoted </a:t>
                </a:r>
                <a14:m>
                  <m:oMath xmlns:m="http://schemas.openxmlformats.org/officeDocument/2006/math">
                    <m:r>
                      <a:rPr lang="en-ZA" b="0" i="1" smtClean="0">
                        <a:latin typeface="Cambria Math" panose="02040503050406030204" pitchFamily="18" charset="0"/>
                      </a:rPr>
                      <m:t>𝐼</m:t>
                    </m:r>
                    <m:r>
                      <a:rPr lang="en-ZA" b="0" i="1" smtClean="0">
                        <a:latin typeface="Cambria Math" panose="02040503050406030204" pitchFamily="18" charset="0"/>
                      </a:rPr>
                      <m:t>(</m:t>
                    </m:r>
                    <m:r>
                      <a:rPr lang="en-ZA" b="0" i="1" smtClean="0">
                        <a:latin typeface="Cambria Math" panose="02040503050406030204" pitchFamily="18" charset="0"/>
                      </a:rPr>
                      <m:t>𝑑</m:t>
                    </m:r>
                    <m:r>
                      <a:rPr lang="en-ZA" b="0" i="1" smtClean="0">
                        <a:latin typeface="Cambria Math" panose="02040503050406030204" pitchFamily="18" charset="0"/>
                      </a:rPr>
                      <m:t>)</m:t>
                    </m:r>
                  </m:oMath>
                </a14:m>
                <a:endParaRPr lang="en-ZA" dirty="0"/>
              </a:p>
              <a:p>
                <a:pPr lvl="1">
                  <a:lnSpc>
                    <a:spcPct val="120000"/>
                  </a:lnSpc>
                </a:pPr>
                <a:r>
                  <a:rPr lang="en-ZA" dirty="0"/>
                  <a:t>A stationary process is </a:t>
                </a:r>
                <a14:m>
                  <m:oMath xmlns:m="http://schemas.openxmlformats.org/officeDocument/2006/math">
                    <m:r>
                      <a:rPr lang="en-ZA" b="0" i="1" smtClean="0">
                        <a:latin typeface="Cambria Math" panose="02040503050406030204" pitchFamily="18" charset="0"/>
                      </a:rPr>
                      <m:t>𝐼</m:t>
                    </m:r>
                    <m:r>
                      <a:rPr lang="en-ZA" b="0" i="1" smtClean="0">
                        <a:latin typeface="Cambria Math" panose="02040503050406030204" pitchFamily="18" charset="0"/>
                      </a:rPr>
                      <m:t>(0)</m:t>
                    </m:r>
                  </m:oMath>
                </a14:m>
                <a:r>
                  <a:rPr lang="en-ZA" dirty="0"/>
                  <a:t> because it does not have to be differenced to be stationary</a:t>
                </a:r>
              </a:p>
              <a:p>
                <a:pPr lvl="1">
                  <a:lnSpc>
                    <a:spcPct val="120000"/>
                  </a:lnSpc>
                </a:pPr>
                <a:r>
                  <a:rPr lang="en-ZA" dirty="0"/>
                  <a:t>If a process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oMath>
                </a14:m>
                <a:r>
                  <a:rPr lang="en-ZA" dirty="0"/>
                  <a:t> is </a:t>
                </a:r>
                <a14:m>
                  <m:oMath xmlns:m="http://schemas.openxmlformats.org/officeDocument/2006/math">
                    <m:r>
                      <a:rPr lang="en-ZA" b="0" i="1" smtClean="0">
                        <a:latin typeface="Cambria Math" panose="02040503050406030204" pitchFamily="18" charset="0"/>
                      </a:rPr>
                      <m:t>𝐼</m:t>
                    </m:r>
                    <m:r>
                      <a:rPr lang="en-ZA" b="0" i="1" smtClean="0">
                        <a:latin typeface="Cambria Math" panose="02040503050406030204" pitchFamily="18" charset="0"/>
                      </a:rPr>
                      <m:t>(2)</m:t>
                    </m:r>
                  </m:oMath>
                </a14:m>
                <a:r>
                  <a:rPr lang="en-ZA" dirty="0"/>
                  <a:t>, </a:t>
                </a:r>
              </a:p>
              <a:p>
                <a:pPr lvl="2">
                  <a:lnSpc>
                    <a:spcPct val="120000"/>
                  </a:lnSpc>
                </a:pPr>
                <a:r>
                  <a:rPr lang="en-ZA" dirty="0"/>
                  <a:t>Its first difference </a:t>
                </a:r>
                <a14:m>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𝑥</m:t>
                        </m:r>
                      </m:e>
                      <m:sub>
                        <m:r>
                          <a:rPr lang="en-ZA" i="1">
                            <a:latin typeface="Cambria Math" panose="02040503050406030204" pitchFamily="18" charset="0"/>
                          </a:rPr>
                          <m:t>𝑡</m:t>
                        </m:r>
                      </m:sub>
                    </m:sSub>
                    <m:r>
                      <a:rPr lang="en-ZA" b="0" i="1" smtClean="0">
                        <a:latin typeface="Cambria Math" panose="02040503050406030204" pitchFamily="18" charset="0"/>
                      </a:rPr>
                      <m:t>=</m:t>
                    </m:r>
                    <m:r>
                      <m:rPr>
                        <m:sty m:val="p"/>
                      </m:rPr>
                      <a:rPr lang="en-ZA" b="0" i="0" smtClean="0">
                        <a:latin typeface="Cambria Math" panose="02040503050406030204" pitchFamily="18" charset="0"/>
                      </a:rPr>
                      <m:t>Δ</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oMath>
                </a14:m>
                <a:r>
                  <a:rPr lang="en-ZA" dirty="0"/>
                  <a:t> is </a:t>
                </a:r>
                <a14:m>
                  <m:oMath xmlns:m="http://schemas.openxmlformats.org/officeDocument/2006/math">
                    <m:r>
                      <a:rPr lang="en-ZA" i="1">
                        <a:latin typeface="Cambria Math" panose="02040503050406030204" pitchFamily="18" charset="0"/>
                      </a:rPr>
                      <m:t>𝐼</m:t>
                    </m:r>
                    <m:r>
                      <a:rPr lang="en-ZA" i="1">
                        <a:latin typeface="Cambria Math" panose="02040503050406030204" pitchFamily="18" charset="0"/>
                      </a:rPr>
                      <m:t>(1)</m:t>
                    </m:r>
                  </m:oMath>
                </a14:m>
                <a:endParaRPr lang="en-ZA" dirty="0"/>
              </a:p>
              <a:p>
                <a:pPr lvl="2">
                  <a:lnSpc>
                    <a:spcPct val="120000"/>
                  </a:lnSpc>
                </a:pPr>
                <a:r>
                  <a:rPr lang="en-ZA" dirty="0"/>
                  <a:t>Its second difference </a:t>
                </a:r>
                <a14:m>
                  <m:oMath xmlns:m="http://schemas.openxmlformats.org/officeDocument/2006/math">
                    <m:sSub>
                      <m:sSubPr>
                        <m:ctrlPr>
                          <a:rPr lang="en-ZA" i="1" smtClean="0">
                            <a:latin typeface="Cambria Math" panose="02040503050406030204" pitchFamily="18" charset="0"/>
                          </a:rPr>
                        </m:ctrlPr>
                      </m:sSubPr>
                      <m:e>
                        <m:r>
                          <a:rPr lang="en-ZA" b="0" i="1" smtClean="0">
                            <a:latin typeface="Cambria Math" panose="02040503050406030204" pitchFamily="18" charset="0"/>
                          </a:rPr>
                          <m:t>𝑧</m:t>
                        </m:r>
                      </m:e>
                      <m:sub>
                        <m:r>
                          <a:rPr lang="en-ZA" i="1">
                            <a:latin typeface="Cambria Math" panose="02040503050406030204" pitchFamily="18" charset="0"/>
                          </a:rPr>
                          <m:t>𝑡</m:t>
                        </m:r>
                      </m:sub>
                    </m:sSub>
                    <m:r>
                      <a:rPr lang="en-ZA" b="0" i="1" smtClean="0">
                        <a:latin typeface="Cambria Math" panose="02040503050406030204" pitchFamily="18" charset="0"/>
                      </a:rPr>
                      <m:t>=</m:t>
                    </m:r>
                    <m:r>
                      <m:rPr>
                        <m:sty m:val="p"/>
                      </m:rPr>
                      <a:rPr lang="en-ZA" b="0" i="0" smtClean="0">
                        <a:latin typeface="Cambria Math" panose="02040503050406030204" pitchFamily="18" charset="0"/>
                      </a:rPr>
                      <m:t>Δ</m:t>
                    </m:r>
                    <m:sSub>
                      <m:sSubPr>
                        <m:ctrlPr>
                          <a:rPr lang="en-ZA" i="1">
                            <a:latin typeface="Cambria Math" panose="02040503050406030204" pitchFamily="18" charset="0"/>
                          </a:rPr>
                        </m:ctrlPr>
                      </m:sSubPr>
                      <m:e>
                        <m:r>
                          <a:rPr lang="en-ZA" b="0" i="1" smtClean="0">
                            <a:latin typeface="Cambria Math" panose="02040503050406030204" pitchFamily="18" charset="0"/>
                          </a:rPr>
                          <m:t>𝑥</m:t>
                        </m:r>
                      </m:e>
                      <m:sub>
                        <m:r>
                          <a:rPr lang="en-ZA" i="1">
                            <a:latin typeface="Cambria Math" panose="02040503050406030204" pitchFamily="18" charset="0"/>
                          </a:rPr>
                          <m:t>𝑡</m:t>
                        </m:r>
                      </m:sub>
                    </m:sSub>
                    <m:r>
                      <a:rPr lang="en-ZA" b="0" i="1" smtClean="0">
                        <a:latin typeface="Cambria Math" panose="02040503050406030204" pitchFamily="18" charset="0"/>
                      </a:rPr>
                      <m:t>=</m:t>
                    </m:r>
                    <m:r>
                      <m:rPr>
                        <m:sty m:val="p"/>
                      </m:rPr>
                      <a:rPr lang="en-ZA" b="0" i="0" smtClean="0">
                        <a:latin typeface="Cambria Math" panose="02040503050406030204" pitchFamily="18" charset="0"/>
                      </a:rPr>
                      <m:t>Δ</m:t>
                    </m:r>
                    <m:r>
                      <a:rPr lang="en-ZA" b="0" i="1" smtClean="0">
                        <a:latin typeface="Cambria Math" panose="02040503050406030204" pitchFamily="18" charset="0"/>
                      </a:rPr>
                      <m:t>(</m:t>
                    </m:r>
                    <m:r>
                      <m:rPr>
                        <m:sty m:val="p"/>
                      </m:rPr>
                      <a:rPr lang="en-ZA">
                        <a:latin typeface="Cambria Math" panose="02040503050406030204" pitchFamily="18" charset="0"/>
                      </a:rPr>
                      <m:t>Δ</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b="0" i="1" smtClean="0">
                        <a:latin typeface="Cambria Math" panose="02040503050406030204" pitchFamily="18" charset="0"/>
                      </a:rPr>
                      <m:t>)</m:t>
                    </m:r>
                  </m:oMath>
                </a14:m>
                <a:r>
                  <a:rPr lang="en-ZA" dirty="0"/>
                  <a:t> is </a:t>
                </a:r>
                <a14:m>
                  <m:oMath xmlns:m="http://schemas.openxmlformats.org/officeDocument/2006/math">
                    <m:r>
                      <a:rPr lang="en-ZA" i="1">
                        <a:latin typeface="Cambria Math" panose="02040503050406030204" pitchFamily="18" charset="0"/>
                      </a:rPr>
                      <m:t>𝐼</m:t>
                    </m:r>
                    <m:r>
                      <a:rPr lang="en-ZA" i="1">
                        <a:latin typeface="Cambria Math" panose="02040503050406030204" pitchFamily="18" charset="0"/>
                      </a:rPr>
                      <m:t>(0)</m:t>
                    </m:r>
                  </m:oMath>
                </a14:m>
                <a:endParaRPr lang="en-ZA" dirty="0"/>
              </a:p>
            </p:txBody>
          </p:sp>
        </mc:Choice>
        <mc:Fallback>
          <p:sp>
            <p:nvSpPr>
              <p:cNvPr id="3" name="Content Placeholder 2">
                <a:extLst>
                  <a:ext uri="{FF2B5EF4-FFF2-40B4-BE49-F238E27FC236}">
                    <a16:creationId xmlns:a16="http://schemas.microsoft.com/office/drawing/2014/main" id="{7A6E07A2-B6C3-B981-8ED2-CE77F5F5A800}"/>
                  </a:ext>
                </a:extLst>
              </p:cNvPr>
              <p:cNvSpPr>
                <a:spLocks noGrp="1" noRot="1" noChangeAspect="1" noMove="1" noResize="1" noEditPoints="1" noAdjustHandles="1" noChangeArrowheads="1" noChangeShapeType="1" noTextEdit="1"/>
              </p:cNvSpPr>
              <p:nvPr>
                <p:ph idx="1"/>
              </p:nvPr>
            </p:nvSpPr>
            <p:spPr>
              <a:blipFill>
                <a:blip r:embed="rId2"/>
                <a:stretch>
                  <a:fillRect l="-944" t="-1213"/>
                </a:stretch>
              </a:blipFill>
            </p:spPr>
            <p:txBody>
              <a:bodyPr/>
              <a:lstStyle/>
              <a:p>
                <a:r>
                  <a:rPr lang="en-ZA">
                    <a:noFill/>
                  </a:rPr>
                  <a:t> </a:t>
                </a:r>
              </a:p>
            </p:txBody>
          </p:sp>
        </mc:Fallback>
      </mc:AlternateContent>
    </p:spTree>
    <p:extLst>
      <p:ext uri="{BB962C8B-B14F-4D97-AF65-F5344CB8AC3E}">
        <p14:creationId xmlns:p14="http://schemas.microsoft.com/office/powerpoint/2010/main" val="316491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Key Questions:</a:t>
            </a:r>
          </a:p>
        </p:txBody>
      </p:sp>
      <p:sp>
        <p:nvSpPr>
          <p:cNvPr id="3" name="Content Placeholder 2"/>
          <p:cNvSpPr>
            <a:spLocks noGrp="1"/>
          </p:cNvSpPr>
          <p:nvPr>
            <p:ph idx="1"/>
          </p:nvPr>
        </p:nvSpPr>
        <p:spPr/>
        <p:txBody>
          <a:bodyPr/>
          <a:lstStyle/>
          <a:p>
            <a:r>
              <a:rPr lang="en-ZA" dirty="0"/>
              <a:t>How to identify non-stationarity:</a:t>
            </a:r>
          </a:p>
          <a:p>
            <a:pPr lvl="1"/>
            <a:r>
              <a:rPr lang="en-ZA" dirty="0"/>
              <a:t>Specifically, the </a:t>
            </a:r>
            <a:r>
              <a:rPr lang="en-ZA" i="1" dirty="0"/>
              <a:t>type</a:t>
            </a:r>
            <a:r>
              <a:rPr lang="en-ZA" dirty="0"/>
              <a:t> of non-stationarity</a:t>
            </a:r>
          </a:p>
          <a:p>
            <a:pPr lvl="1"/>
            <a:endParaRPr lang="en-ZA" dirty="0"/>
          </a:p>
          <a:p>
            <a:r>
              <a:rPr lang="en-ZA" dirty="0"/>
              <a:t>Given some type of non-stationarity:</a:t>
            </a:r>
          </a:p>
          <a:p>
            <a:pPr lvl="1"/>
            <a:r>
              <a:rPr lang="en-ZA" dirty="0"/>
              <a:t>How to correctly “deal with” the non-stationarity</a:t>
            </a:r>
          </a:p>
          <a:p>
            <a:pPr lvl="1"/>
            <a:r>
              <a:rPr lang="en-ZA" dirty="0"/>
              <a:t>Remove it? Or </a:t>
            </a:r>
          </a:p>
          <a:p>
            <a:pPr lvl="1"/>
            <a:r>
              <a:rPr lang="en-ZA" dirty="0"/>
              <a:t>Model it?</a:t>
            </a:r>
          </a:p>
        </p:txBody>
      </p:sp>
    </p:spTree>
    <p:extLst>
      <p:ext uri="{BB962C8B-B14F-4D97-AF65-F5344CB8AC3E}">
        <p14:creationId xmlns:p14="http://schemas.microsoft.com/office/powerpoint/2010/main" val="2706626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CD926-5EB5-8A49-68EF-6B20B403F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0EB63-3A6B-6E43-ACFC-448921F278C3}"/>
              </a:ext>
            </a:extLst>
          </p:cNvPr>
          <p:cNvSpPr>
            <a:spLocks noGrp="1"/>
          </p:cNvSpPr>
          <p:nvPr>
            <p:ph type="title"/>
          </p:nvPr>
        </p:nvSpPr>
        <p:spPr/>
        <p:txBody>
          <a:bodyPr>
            <a:noAutofit/>
          </a:bodyPr>
          <a:lstStyle/>
          <a:p>
            <a:r>
              <a:rPr lang="en-ZA" sz="3600" dirty="0"/>
              <a:t>ADF tests: how to determine the order of integration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0D2055D-FF4D-AC08-4652-25E8753BBF91}"/>
                  </a:ext>
                </a:extLst>
              </p:cNvPr>
              <p:cNvSpPr>
                <a:spLocks noGrp="1"/>
              </p:cNvSpPr>
              <p:nvPr>
                <p:ph idx="1"/>
              </p:nvPr>
            </p:nvSpPr>
            <p:spPr>
              <a:xfrm>
                <a:off x="609600" y="1600201"/>
                <a:ext cx="10972800" cy="4983161"/>
              </a:xfrm>
            </p:spPr>
            <p:txBody>
              <a:bodyPr>
                <a:normAutofit fontScale="77500" lnSpcReduction="20000"/>
              </a:bodyPr>
              <a:lstStyle/>
              <a:p>
                <a:pPr>
                  <a:lnSpc>
                    <a:spcPct val="120000"/>
                  </a:lnSpc>
                </a:pPr>
                <a:r>
                  <a:rPr lang="en-ZA" dirty="0"/>
                  <a:t>This yields an iterative scheme when confronted with real world data</a:t>
                </a:r>
              </a:p>
              <a:p>
                <a:pPr lvl="1">
                  <a:lnSpc>
                    <a:spcPct val="120000"/>
                  </a:lnSpc>
                </a:pPr>
                <a:r>
                  <a:rPr lang="en-ZA" dirty="0"/>
                  <a:t>Start by testing whether the process has a unit root in levels</a:t>
                </a:r>
              </a:p>
              <a:p>
                <a:pPr lvl="2">
                  <a:lnSpc>
                    <a:spcPct val="120000"/>
                  </a:lnSpc>
                </a:pPr>
                <a:r>
                  <a:rPr lang="en-ZA" dirty="0"/>
                  <a:t>If the test rejects, conclude that process it is </a:t>
                </a:r>
                <a14:m>
                  <m:oMath xmlns:m="http://schemas.openxmlformats.org/officeDocument/2006/math">
                    <m:r>
                      <a:rPr lang="en-ZA" i="1">
                        <a:latin typeface="Cambria Math" panose="02040503050406030204" pitchFamily="18" charset="0"/>
                      </a:rPr>
                      <m:t>𝐼</m:t>
                    </m:r>
                    <m:r>
                      <a:rPr lang="en-ZA" i="1">
                        <a:latin typeface="Cambria Math" panose="02040503050406030204" pitchFamily="18" charset="0"/>
                      </a:rPr>
                      <m:t>(0)</m:t>
                    </m:r>
                  </m:oMath>
                </a14:m>
                <a:r>
                  <a:rPr lang="en-ZA" dirty="0"/>
                  <a:t> and continue with the rest of the analysis</a:t>
                </a:r>
              </a:p>
              <a:p>
                <a:pPr lvl="2">
                  <a:lnSpc>
                    <a:spcPct val="120000"/>
                  </a:lnSpc>
                </a:pPr>
                <a:r>
                  <a:rPr lang="en-ZA" dirty="0"/>
                  <a:t>If a unit root is not rejected, conclude that it is at least </a:t>
                </a:r>
                <a14:m>
                  <m:oMath xmlns:m="http://schemas.openxmlformats.org/officeDocument/2006/math">
                    <m:r>
                      <a:rPr lang="en-ZA" i="1" smtClean="0">
                        <a:latin typeface="Cambria Math" panose="02040503050406030204" pitchFamily="18" charset="0"/>
                      </a:rPr>
                      <m:t>𝐼</m:t>
                    </m:r>
                    <m:r>
                      <a:rPr lang="en-ZA" i="1" smtClean="0">
                        <a:latin typeface="Cambria Math" panose="02040503050406030204" pitchFamily="18" charset="0"/>
                      </a:rPr>
                      <m:t>(1)</m:t>
                    </m:r>
                  </m:oMath>
                </a14:m>
                <a:endParaRPr lang="en-ZA" dirty="0"/>
              </a:p>
              <a:p>
                <a:pPr lvl="1">
                  <a:lnSpc>
                    <a:spcPct val="120000"/>
                  </a:lnSpc>
                </a:pPr>
                <a:r>
                  <a:rPr lang="en-ZA" dirty="0"/>
                  <a:t>If the level is at least </a:t>
                </a:r>
                <a14:m>
                  <m:oMath xmlns:m="http://schemas.openxmlformats.org/officeDocument/2006/math">
                    <m:r>
                      <a:rPr lang="en-ZA" i="1" smtClean="0">
                        <a:latin typeface="Cambria Math" panose="02040503050406030204" pitchFamily="18" charset="0"/>
                      </a:rPr>
                      <m:t>𝐼</m:t>
                    </m:r>
                    <m:d>
                      <m:dPr>
                        <m:ctrlPr>
                          <a:rPr lang="en-ZA" i="1" smtClean="0">
                            <a:latin typeface="Cambria Math" panose="02040503050406030204" pitchFamily="18" charset="0"/>
                          </a:rPr>
                        </m:ctrlPr>
                      </m:dPr>
                      <m:e>
                        <m:r>
                          <a:rPr lang="en-ZA" i="1" smtClean="0">
                            <a:latin typeface="Cambria Math" panose="02040503050406030204" pitchFamily="18" charset="0"/>
                          </a:rPr>
                          <m:t>1</m:t>
                        </m:r>
                      </m:e>
                    </m:d>
                  </m:oMath>
                </a14:m>
                <a:r>
                  <a:rPr lang="en-ZA" dirty="0"/>
                  <a:t>, test for a unit root in the first difference</a:t>
                </a:r>
              </a:p>
              <a:p>
                <a:pPr lvl="2">
                  <a:lnSpc>
                    <a:spcPct val="120000"/>
                  </a:lnSpc>
                </a:pPr>
                <a:r>
                  <a:rPr lang="en-ZA" dirty="0"/>
                  <a:t>If the test rejects a unit root in the first difference, conclude that original process is </a:t>
                </a:r>
                <a14:m>
                  <m:oMath xmlns:m="http://schemas.openxmlformats.org/officeDocument/2006/math">
                    <m:r>
                      <a:rPr lang="en-ZA" i="1">
                        <a:latin typeface="Cambria Math" panose="02040503050406030204" pitchFamily="18" charset="0"/>
                      </a:rPr>
                      <m:t>𝐼</m:t>
                    </m:r>
                    <m:r>
                      <a:rPr lang="en-ZA" i="1">
                        <a:latin typeface="Cambria Math" panose="02040503050406030204" pitchFamily="18" charset="0"/>
                      </a:rPr>
                      <m:t>(1)</m:t>
                    </m:r>
                  </m:oMath>
                </a14:m>
                <a:r>
                  <a:rPr lang="en-ZA" dirty="0"/>
                  <a:t> and continue with the rest of the analysis</a:t>
                </a:r>
              </a:p>
              <a:p>
                <a:pPr lvl="2">
                  <a:lnSpc>
                    <a:spcPct val="120000"/>
                  </a:lnSpc>
                </a:pPr>
                <a:r>
                  <a:rPr lang="en-ZA" dirty="0"/>
                  <a:t>If a unit root is not rejected in the first difference, conclude that the original series is at least </a:t>
                </a:r>
                <a14:m>
                  <m:oMath xmlns:m="http://schemas.openxmlformats.org/officeDocument/2006/math">
                    <m:r>
                      <a:rPr lang="en-ZA" i="1" smtClean="0">
                        <a:latin typeface="Cambria Math" panose="02040503050406030204" pitchFamily="18" charset="0"/>
                      </a:rPr>
                      <m:t>𝐼</m:t>
                    </m:r>
                    <m:r>
                      <a:rPr lang="en-ZA" i="1" smtClean="0">
                        <a:latin typeface="Cambria Math" panose="02040503050406030204" pitchFamily="18" charset="0"/>
                      </a:rPr>
                      <m:t>(2)</m:t>
                    </m:r>
                  </m:oMath>
                </a14:m>
                <a:endParaRPr lang="en-ZA" dirty="0"/>
              </a:p>
              <a:p>
                <a:pPr lvl="1">
                  <a:lnSpc>
                    <a:spcPct val="120000"/>
                  </a:lnSpc>
                </a:pPr>
                <a:r>
                  <a:rPr lang="en-ZA" dirty="0"/>
                  <a:t>And so on…</a:t>
                </a:r>
              </a:p>
              <a:p>
                <a:pPr>
                  <a:lnSpc>
                    <a:spcPct val="120000"/>
                  </a:lnSpc>
                </a:pPr>
                <a:r>
                  <a:rPr lang="en-ZA" dirty="0"/>
                  <a:t>Mostly, we work with at most </a:t>
                </a:r>
                <a14:m>
                  <m:oMath xmlns:m="http://schemas.openxmlformats.org/officeDocument/2006/math">
                    <m:r>
                      <a:rPr lang="en-ZA" i="1" smtClean="0">
                        <a:latin typeface="Cambria Math" panose="02040503050406030204" pitchFamily="18" charset="0"/>
                      </a:rPr>
                      <m:t>𝐼</m:t>
                    </m:r>
                    <m:d>
                      <m:dPr>
                        <m:ctrlPr>
                          <a:rPr lang="en-ZA" i="1" smtClean="0">
                            <a:latin typeface="Cambria Math" panose="02040503050406030204" pitchFamily="18" charset="0"/>
                          </a:rPr>
                        </m:ctrlPr>
                      </m:dPr>
                      <m:e>
                        <m:r>
                          <a:rPr lang="en-ZA" b="0" i="1" smtClean="0">
                            <a:latin typeface="Cambria Math" panose="02040503050406030204" pitchFamily="18" charset="0"/>
                          </a:rPr>
                          <m:t>2</m:t>
                        </m:r>
                      </m:e>
                    </m:d>
                  </m:oMath>
                </a14:m>
                <a:r>
                  <a:rPr lang="en-ZA" dirty="0"/>
                  <a:t> process,</a:t>
                </a:r>
              </a:p>
              <a:p>
                <a:pPr lvl="1">
                  <a:lnSpc>
                    <a:spcPct val="120000"/>
                  </a:lnSpc>
                </a:pPr>
                <a:r>
                  <a:rPr lang="en-ZA" dirty="0"/>
                  <a:t>I’ve found that prices (e.g. CPI) and/or money supply sometimes test as </a:t>
                </a:r>
                <a14:m>
                  <m:oMath xmlns:m="http://schemas.openxmlformats.org/officeDocument/2006/math">
                    <m:r>
                      <a:rPr lang="en-ZA" i="1" smtClean="0">
                        <a:latin typeface="Cambria Math" panose="02040503050406030204" pitchFamily="18" charset="0"/>
                      </a:rPr>
                      <m:t>𝐼</m:t>
                    </m:r>
                    <m:d>
                      <m:dPr>
                        <m:ctrlPr>
                          <a:rPr lang="en-ZA" i="1" smtClean="0">
                            <a:latin typeface="Cambria Math" panose="02040503050406030204" pitchFamily="18" charset="0"/>
                          </a:rPr>
                        </m:ctrlPr>
                      </m:dPr>
                      <m:e>
                        <m:r>
                          <a:rPr lang="en-ZA" b="0" i="1" smtClean="0">
                            <a:latin typeface="Cambria Math" panose="02040503050406030204" pitchFamily="18" charset="0"/>
                          </a:rPr>
                          <m:t>2</m:t>
                        </m:r>
                      </m:e>
                    </m:d>
                  </m:oMath>
                </a14:m>
                <a:r>
                  <a:rPr lang="en-ZA" dirty="0"/>
                  <a:t> processes</a:t>
                </a:r>
              </a:p>
              <a:p>
                <a:pPr lvl="1">
                  <a:lnSpc>
                    <a:spcPct val="120000"/>
                  </a:lnSpc>
                </a:pPr>
                <a:r>
                  <a:rPr lang="en-ZA" dirty="0"/>
                  <a:t>Critically, one must have a clear economic reason why a process would have a unit root</a:t>
                </a:r>
              </a:p>
              <a:p>
                <a:pPr lvl="1">
                  <a:lnSpc>
                    <a:spcPct val="120000"/>
                  </a:lnSpc>
                </a:pPr>
                <a:endParaRPr lang="en-ZA" dirty="0"/>
              </a:p>
            </p:txBody>
          </p:sp>
        </mc:Choice>
        <mc:Fallback>
          <p:sp>
            <p:nvSpPr>
              <p:cNvPr id="3" name="Content Placeholder 2">
                <a:extLst>
                  <a:ext uri="{FF2B5EF4-FFF2-40B4-BE49-F238E27FC236}">
                    <a16:creationId xmlns:a16="http://schemas.microsoft.com/office/drawing/2014/main" id="{D0D2055D-FF4D-AC08-4652-25E8753BBF91}"/>
                  </a:ext>
                </a:extLst>
              </p:cNvPr>
              <p:cNvSpPr>
                <a:spLocks noGrp="1" noRot="1" noChangeAspect="1" noMove="1" noResize="1" noEditPoints="1" noAdjustHandles="1" noChangeArrowheads="1" noChangeShapeType="1" noTextEdit="1"/>
              </p:cNvSpPr>
              <p:nvPr>
                <p:ph idx="1"/>
              </p:nvPr>
            </p:nvSpPr>
            <p:spPr>
              <a:xfrm>
                <a:off x="609600" y="1600201"/>
                <a:ext cx="10972800" cy="4983161"/>
              </a:xfrm>
              <a:blipFill>
                <a:blip r:embed="rId2"/>
                <a:stretch>
                  <a:fillRect l="-778" t="-979"/>
                </a:stretch>
              </a:blipFill>
            </p:spPr>
            <p:txBody>
              <a:bodyPr/>
              <a:lstStyle/>
              <a:p>
                <a:r>
                  <a:rPr lang="en-ZA">
                    <a:noFill/>
                  </a:rPr>
                  <a:t> </a:t>
                </a:r>
              </a:p>
            </p:txBody>
          </p:sp>
        </mc:Fallback>
      </mc:AlternateContent>
    </p:spTree>
    <p:extLst>
      <p:ext uri="{BB962C8B-B14F-4D97-AF65-F5344CB8AC3E}">
        <p14:creationId xmlns:p14="http://schemas.microsoft.com/office/powerpoint/2010/main" val="10198804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63765"/>
          </a:xfrm>
        </p:spPr>
        <p:txBody>
          <a:bodyPr>
            <a:normAutofit fontScale="90000"/>
          </a:bodyPr>
          <a:lstStyle/>
          <a:p>
            <a:r>
              <a:rPr lang="en-ZA" dirty="0"/>
              <a:t>A General to Specific testing approach</a:t>
            </a:r>
          </a:p>
        </p:txBody>
      </p:sp>
      <p:sp>
        <p:nvSpPr>
          <p:cNvPr id="3" name="Content Placeholder 2"/>
          <p:cNvSpPr>
            <a:spLocks noGrp="1"/>
          </p:cNvSpPr>
          <p:nvPr>
            <p:ph idx="1"/>
          </p:nvPr>
        </p:nvSpPr>
        <p:spPr/>
        <p:txBody>
          <a:bodyPr/>
          <a:lstStyle/>
          <a:p>
            <a:endParaRPr lang="en-ZA" dirty="0"/>
          </a:p>
        </p:txBody>
      </p:sp>
      <p:pic>
        <p:nvPicPr>
          <p:cNvPr id="4" name="Picture 3"/>
          <p:cNvPicPr>
            <a:picLocks noChangeAspect="1"/>
          </p:cNvPicPr>
          <p:nvPr/>
        </p:nvPicPr>
        <p:blipFill>
          <a:blip r:embed="rId2"/>
          <a:stretch>
            <a:fillRect/>
          </a:stretch>
        </p:blipFill>
        <p:spPr>
          <a:xfrm>
            <a:off x="2639616" y="1038404"/>
            <a:ext cx="5677428" cy="5819597"/>
          </a:xfrm>
          <a:prstGeom prst="rect">
            <a:avLst/>
          </a:prstGeom>
        </p:spPr>
      </p:pic>
      <p:sp>
        <p:nvSpPr>
          <p:cNvPr id="5" name="TextBox 4"/>
          <p:cNvSpPr txBox="1"/>
          <p:nvPr/>
        </p:nvSpPr>
        <p:spPr>
          <a:xfrm>
            <a:off x="8377333" y="5229201"/>
            <a:ext cx="2018053" cy="646331"/>
          </a:xfrm>
          <a:prstGeom prst="rect">
            <a:avLst/>
          </a:prstGeom>
          <a:noFill/>
        </p:spPr>
        <p:txBody>
          <a:bodyPr wrap="none" rtlCol="0">
            <a:spAutoFit/>
          </a:bodyPr>
          <a:lstStyle/>
          <a:p>
            <a:r>
              <a:rPr lang="en-ZA" dirty="0"/>
              <a:t>Source: Kevin </a:t>
            </a:r>
            <a:r>
              <a:rPr lang="en-ZA" dirty="0" err="1"/>
              <a:t>Kotze</a:t>
            </a:r>
            <a:endParaRPr lang="en-ZA" dirty="0"/>
          </a:p>
          <a:p>
            <a:r>
              <a:rPr lang="en-ZA" dirty="0"/>
              <a:t>Economodel.com</a:t>
            </a:r>
          </a:p>
        </p:txBody>
      </p:sp>
    </p:spTree>
    <p:extLst>
      <p:ext uri="{BB962C8B-B14F-4D97-AF65-F5344CB8AC3E}">
        <p14:creationId xmlns:p14="http://schemas.microsoft.com/office/powerpoint/2010/main" val="1791491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a:t>Size vs Power of a statistical test </a:t>
            </a:r>
            <a:br>
              <a:rPr lang="en-ZA" dirty="0"/>
            </a:br>
            <a:r>
              <a:rPr lang="en-ZA" sz="3600" dirty="0"/>
              <a:t>(jargon to know)</a:t>
            </a:r>
            <a:endParaRPr lang="en-Z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00201"/>
                <a:ext cx="10972800" cy="4983161"/>
              </a:xfrm>
            </p:spPr>
            <p:txBody>
              <a:bodyPr>
                <a:normAutofit fontScale="77500" lnSpcReduction="20000"/>
              </a:bodyPr>
              <a:lstStyle/>
              <a:p>
                <a:pPr>
                  <a:lnSpc>
                    <a:spcPct val="110000"/>
                  </a:lnSpc>
                </a:pPr>
                <a:r>
                  <a:rPr lang="en-ZA" sz="2400" dirty="0"/>
                  <a:t>The </a:t>
                </a:r>
                <a:r>
                  <a:rPr lang="en-ZA" sz="2400" b="1" dirty="0"/>
                  <a:t>size of a test</a:t>
                </a:r>
                <a:r>
                  <a:rPr lang="en-ZA" sz="2400" dirty="0"/>
                  <a:t> is the probability that a true null hypothesis will be rejected</a:t>
                </a:r>
              </a:p>
              <a:p>
                <a:pPr lvl="1">
                  <a:lnSpc>
                    <a:spcPct val="110000"/>
                  </a:lnSpc>
                </a:pPr>
                <a:r>
                  <a:rPr lang="en-ZA" sz="2000" dirty="0"/>
                  <a:t>If we say a coefficient is statistically significantly different from zero at 5%, we state that: </a:t>
                </a:r>
                <a:br>
                  <a:rPr lang="en-ZA" sz="2000" dirty="0"/>
                </a:br>
                <a:br>
                  <a:rPr lang="en-ZA" sz="2000" dirty="0"/>
                </a:br>
                <a:r>
                  <a:rPr lang="en-ZA" sz="2000" dirty="0"/>
                  <a:t>IF the null is true (coefficient is zero), then we will mistakenly conclude that it is not zero in 5% of cases due to random sample variation</a:t>
                </a:r>
              </a:p>
              <a:p>
                <a:pPr>
                  <a:lnSpc>
                    <a:spcPct val="110000"/>
                  </a:lnSpc>
                </a:pPr>
                <a:endParaRPr lang="en-ZA" sz="2400" dirty="0"/>
              </a:p>
              <a:p>
                <a:pPr>
                  <a:lnSpc>
                    <a:spcPct val="110000"/>
                  </a:lnSpc>
                </a:pPr>
                <a:r>
                  <a:rPr lang="en-ZA" sz="2400" dirty="0"/>
                  <a:t>The </a:t>
                </a:r>
                <a:r>
                  <a:rPr lang="en-ZA" sz="2400" b="1" dirty="0"/>
                  <a:t>power of a test </a:t>
                </a:r>
                <a:r>
                  <a:rPr lang="en-ZA" sz="2400" dirty="0"/>
                  <a:t>is the probability that a false null hypothesis will be rejected against a specific alternative</a:t>
                </a:r>
              </a:p>
              <a:p>
                <a:pPr lvl="1">
                  <a:lnSpc>
                    <a:spcPct val="110000"/>
                  </a:lnSpc>
                </a:pPr>
                <a:r>
                  <a:rPr lang="en-ZA" sz="2000" dirty="0"/>
                  <a:t>If the test has a null hypothesis </a:t>
                </a:r>
                <a14:m>
                  <m:oMath xmlns:m="http://schemas.openxmlformats.org/officeDocument/2006/math">
                    <m:sSub>
                      <m:sSubPr>
                        <m:ctrlPr>
                          <a:rPr lang="en-ZA" sz="2000" b="0" i="1" smtClean="0">
                            <a:latin typeface="Cambria Math" panose="02040503050406030204" pitchFamily="18" charset="0"/>
                          </a:rPr>
                        </m:ctrlPr>
                      </m:sSubPr>
                      <m:e>
                        <m:r>
                          <a:rPr lang="en-ZA" sz="2000" b="0" i="1" smtClean="0">
                            <a:latin typeface="Cambria Math" panose="02040503050406030204" pitchFamily="18" charset="0"/>
                          </a:rPr>
                          <m:t>𝛼</m:t>
                        </m:r>
                      </m:e>
                      <m:sub>
                        <m:r>
                          <a:rPr lang="en-ZA" sz="2000" b="0" i="1" smtClean="0">
                            <a:latin typeface="Cambria Math" panose="02040503050406030204" pitchFamily="18" charset="0"/>
                          </a:rPr>
                          <m:t>1</m:t>
                        </m:r>
                      </m:sub>
                    </m:sSub>
                    <m:r>
                      <a:rPr lang="en-ZA" sz="2000" b="0" i="1" smtClean="0">
                        <a:latin typeface="Cambria Math" panose="02040503050406030204" pitchFamily="18" charset="0"/>
                      </a:rPr>
                      <m:t>=1</m:t>
                    </m:r>
                  </m:oMath>
                </a14:m>
                <a:r>
                  <a:rPr lang="en-ZA" sz="2000" dirty="0"/>
                  <a:t> against an alternative of </a:t>
                </a:r>
                <a14:m>
                  <m:oMath xmlns:m="http://schemas.openxmlformats.org/officeDocument/2006/math">
                    <m:sSub>
                      <m:sSubPr>
                        <m:ctrlPr>
                          <a:rPr lang="en-ZA" sz="2000" i="1">
                            <a:latin typeface="Cambria Math" panose="02040503050406030204" pitchFamily="18" charset="0"/>
                          </a:rPr>
                        </m:ctrlPr>
                      </m:sSubPr>
                      <m:e>
                        <m:r>
                          <a:rPr lang="en-ZA" sz="2000" i="1">
                            <a:latin typeface="Cambria Math" panose="02040503050406030204" pitchFamily="18" charset="0"/>
                          </a:rPr>
                          <m:t>𝛼</m:t>
                        </m:r>
                      </m:e>
                      <m:sub>
                        <m:r>
                          <a:rPr lang="en-ZA" sz="2000" i="1">
                            <a:latin typeface="Cambria Math" panose="02040503050406030204" pitchFamily="18" charset="0"/>
                          </a:rPr>
                          <m:t>1</m:t>
                        </m:r>
                      </m:sub>
                    </m:sSub>
                    <m:r>
                      <a:rPr lang="en-ZA" sz="2000" i="1">
                        <a:latin typeface="Cambria Math" panose="02040503050406030204" pitchFamily="18" charset="0"/>
                      </a:rPr>
                      <m:t>=</m:t>
                    </m:r>
                    <m:r>
                      <a:rPr lang="en-ZA" sz="2000" b="0" i="1" smtClean="0">
                        <a:latin typeface="Cambria Math" panose="02040503050406030204" pitchFamily="18" charset="0"/>
                      </a:rPr>
                      <m:t>0.9</m:t>
                    </m:r>
                  </m:oMath>
                </a14:m>
                <a:r>
                  <a:rPr lang="en-ZA" sz="2000" dirty="0"/>
                  <a:t> and a power of 90%, then:</a:t>
                </a:r>
                <a:br>
                  <a:rPr lang="en-ZA" sz="2000" dirty="0"/>
                </a:br>
                <a:br>
                  <a:rPr lang="en-ZA" sz="2000" dirty="0"/>
                </a:br>
                <a:r>
                  <a:rPr lang="en-ZA" sz="2000" dirty="0"/>
                  <a:t>If the null hypothesis is false and the alternative true, then we will correctly reject the null in 90% of cases</a:t>
                </a:r>
                <a:br>
                  <a:rPr lang="en-ZA" sz="2000" dirty="0"/>
                </a:br>
                <a:br>
                  <a:rPr lang="en-ZA" sz="2000" dirty="0"/>
                </a:br>
                <a:r>
                  <a:rPr lang="en-ZA" sz="2000" dirty="0"/>
                  <a:t>Equivalently: 10% of cases we will incorrectly </a:t>
                </a:r>
                <a:r>
                  <a:rPr lang="en-ZA" sz="2000" i="1" dirty="0"/>
                  <a:t>fail to reject</a:t>
                </a:r>
                <a:r>
                  <a:rPr lang="en-ZA" sz="2000" dirty="0"/>
                  <a:t> the false null hypothesis and mistakenly conclude that </a:t>
                </a:r>
                <a14:m>
                  <m:oMath xmlns:m="http://schemas.openxmlformats.org/officeDocument/2006/math">
                    <m:sSub>
                      <m:sSubPr>
                        <m:ctrlPr>
                          <a:rPr lang="en-ZA" sz="2000" i="1">
                            <a:latin typeface="Cambria Math" panose="02040503050406030204" pitchFamily="18" charset="0"/>
                          </a:rPr>
                        </m:ctrlPr>
                      </m:sSubPr>
                      <m:e>
                        <m:r>
                          <a:rPr lang="en-ZA" sz="2000" i="1">
                            <a:latin typeface="Cambria Math" panose="02040503050406030204" pitchFamily="18" charset="0"/>
                          </a:rPr>
                          <m:t>𝛼</m:t>
                        </m:r>
                      </m:e>
                      <m:sub>
                        <m:r>
                          <a:rPr lang="en-ZA" sz="2000" i="1">
                            <a:latin typeface="Cambria Math" panose="02040503050406030204" pitchFamily="18" charset="0"/>
                          </a:rPr>
                          <m:t>1</m:t>
                        </m:r>
                      </m:sub>
                    </m:sSub>
                    <m:r>
                      <a:rPr lang="en-ZA" sz="2000" i="1">
                        <a:latin typeface="Cambria Math" panose="02040503050406030204" pitchFamily="18" charset="0"/>
                      </a:rPr>
                      <m:t>=1</m:t>
                    </m:r>
                  </m:oMath>
                </a14:m>
                <a:r>
                  <a:rPr lang="en-ZA" sz="2000" dirty="0"/>
                  <a:t> </a:t>
                </a:r>
              </a:p>
              <a:p>
                <a:pPr>
                  <a:lnSpc>
                    <a:spcPct val="110000"/>
                  </a:lnSpc>
                </a:pPr>
                <a:endParaRPr lang="en-ZA" sz="2400" dirty="0"/>
              </a:p>
              <a:p>
                <a:pPr>
                  <a:lnSpc>
                    <a:spcPct val="110000"/>
                  </a:lnSpc>
                </a:pPr>
                <a:r>
                  <a:rPr lang="en-ZA" sz="2400" dirty="0"/>
                  <a:t>Via Monte Carlo exercises it has been established:</a:t>
                </a:r>
              </a:p>
              <a:p>
                <a:pPr lvl="1">
                  <a:lnSpc>
                    <a:spcPct val="110000"/>
                  </a:lnSpc>
                </a:pPr>
                <a:r>
                  <a:rPr lang="en-ZA" sz="2000" dirty="0"/>
                  <a:t>ADF tests have low power against close alternatives with finite data (e.g. roots around 0.9) – i.e. tend to suggest a unit root when there isn’t one</a:t>
                </a:r>
              </a:p>
              <a:p>
                <a:pPr lvl="1">
                  <a:lnSpc>
                    <a:spcPct val="110000"/>
                  </a:lnSpc>
                </a:pPr>
                <a:r>
                  <a:rPr lang="en-ZA" sz="2000" dirty="0"/>
                  <a:t>Additionally, they are likely to suggest a unit root when there are structural breaks in an otherwise stationary process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983161"/>
              </a:xfrm>
              <a:blipFill>
                <a:blip r:embed="rId2"/>
                <a:stretch>
                  <a:fillRect l="-389" t="-1224"/>
                </a:stretch>
              </a:blipFill>
            </p:spPr>
            <p:txBody>
              <a:bodyPr/>
              <a:lstStyle/>
              <a:p>
                <a:r>
                  <a:rPr lang="en-ZA">
                    <a:noFill/>
                  </a:rPr>
                  <a:t> </a:t>
                </a:r>
              </a:p>
            </p:txBody>
          </p:sp>
        </mc:Fallback>
      </mc:AlternateContent>
    </p:spTree>
    <p:extLst>
      <p:ext uri="{BB962C8B-B14F-4D97-AF65-F5344CB8AC3E}">
        <p14:creationId xmlns:p14="http://schemas.microsoft.com/office/powerpoint/2010/main" val="2807008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Other tests:</a:t>
            </a:r>
          </a:p>
        </p:txBody>
      </p:sp>
      <p:sp>
        <p:nvSpPr>
          <p:cNvPr id="3" name="Content Placeholder 2"/>
          <p:cNvSpPr>
            <a:spLocks noGrp="1"/>
          </p:cNvSpPr>
          <p:nvPr>
            <p:ph idx="1"/>
          </p:nvPr>
        </p:nvSpPr>
        <p:spPr/>
        <p:txBody>
          <a:bodyPr>
            <a:normAutofit fontScale="92500" lnSpcReduction="10000"/>
          </a:bodyPr>
          <a:lstStyle/>
          <a:p>
            <a:pPr marL="0" indent="0">
              <a:buNone/>
            </a:pPr>
            <a:r>
              <a:rPr lang="en-ZA" sz="2800" dirty="0"/>
              <a:t>Phillips and </a:t>
            </a:r>
            <a:r>
              <a:rPr lang="en-ZA" sz="2800" dirty="0" err="1"/>
              <a:t>Perron</a:t>
            </a:r>
            <a:r>
              <a:rPr lang="en-ZA" sz="2800" dirty="0"/>
              <a:t> (1988)</a:t>
            </a:r>
          </a:p>
          <a:p>
            <a:pPr lvl="1"/>
            <a:r>
              <a:rPr lang="en-ZA" sz="2400" dirty="0"/>
              <a:t>Derive asymptotic distributions of the basic AR(1) test equation statistic under very general assumptions on the residuals</a:t>
            </a:r>
          </a:p>
          <a:p>
            <a:pPr lvl="2"/>
            <a:r>
              <a:rPr lang="en-ZA" sz="2000" dirty="0"/>
              <a:t>Allowing for both autocorrelation </a:t>
            </a:r>
            <a:r>
              <a:rPr lang="en-ZA" sz="2000" i="1" dirty="0"/>
              <a:t>and</a:t>
            </a:r>
            <a:r>
              <a:rPr lang="en-ZA" sz="2000" dirty="0"/>
              <a:t> heteroscedasticity (non constant variance)</a:t>
            </a:r>
          </a:p>
          <a:p>
            <a:pPr lvl="2"/>
            <a:r>
              <a:rPr lang="en-ZA" sz="2000" dirty="0"/>
              <a:t>I.e. the residuals may have </a:t>
            </a:r>
            <a:r>
              <a:rPr lang="en-ZA" sz="2000" dirty="0" err="1"/>
              <a:t>autocorrelated</a:t>
            </a:r>
            <a:r>
              <a:rPr lang="en-ZA" sz="2000" dirty="0"/>
              <a:t> levels </a:t>
            </a:r>
            <a:r>
              <a:rPr lang="en-ZA" sz="2000" i="1" dirty="0"/>
              <a:t>and</a:t>
            </a:r>
            <a:r>
              <a:rPr lang="en-ZA" sz="2000" dirty="0"/>
              <a:t> variances (GARCH behaviour)</a:t>
            </a:r>
          </a:p>
          <a:p>
            <a:pPr lvl="1"/>
            <a:r>
              <a:rPr lang="en-ZA" sz="2400" dirty="0"/>
              <a:t>This is analytically very dense and relies on functional analysis (i.e. the asymptotic convergence of functions)</a:t>
            </a:r>
          </a:p>
          <a:p>
            <a:pPr lvl="1"/>
            <a:r>
              <a:rPr lang="en-ZA" sz="2400" dirty="0"/>
              <a:t>They construct adjusted </a:t>
            </a:r>
            <a:r>
              <a:rPr lang="en-ZA" sz="2400" b="1" dirty="0"/>
              <a:t>DF</a:t>
            </a:r>
            <a:r>
              <a:rPr lang="en-ZA" sz="2400" dirty="0"/>
              <a:t> test statistics (i.e. only up to AR(1) + deterministic parts) that are asymptotically consistent</a:t>
            </a:r>
          </a:p>
          <a:p>
            <a:pPr lvl="1"/>
            <a:r>
              <a:rPr lang="en-ZA" sz="2400" dirty="0"/>
              <a:t>Similar to “small sample corrections” elsewhere in econometrics</a:t>
            </a:r>
          </a:p>
          <a:p>
            <a:pPr lvl="1"/>
            <a:r>
              <a:rPr lang="en-ZA" sz="2400" dirty="0"/>
              <a:t>Simulations show that can improve on ADF power </a:t>
            </a:r>
            <a:br>
              <a:rPr lang="en-ZA" sz="2400" dirty="0"/>
            </a:br>
            <a:r>
              <a:rPr lang="en-ZA" sz="2400" dirty="0"/>
              <a:t>(see simulations for T=100, AR </a:t>
            </a:r>
            <a:r>
              <a:rPr lang="en-ZA" sz="2400" dirty="0" err="1"/>
              <a:t>coeff</a:t>
            </a:r>
            <a:r>
              <a:rPr lang="en-ZA" sz="2400" dirty="0"/>
              <a:t> 0.85)</a:t>
            </a:r>
          </a:p>
          <a:p>
            <a:pPr lvl="1"/>
            <a:endParaRPr lang="en-ZA" sz="2400" dirty="0"/>
          </a:p>
          <a:p>
            <a:endParaRPr lang="en-ZA" dirty="0"/>
          </a:p>
          <a:p>
            <a:endParaRPr lang="en-ZA" dirty="0"/>
          </a:p>
        </p:txBody>
      </p:sp>
    </p:spTree>
    <p:extLst>
      <p:ext uri="{BB962C8B-B14F-4D97-AF65-F5344CB8AC3E}">
        <p14:creationId xmlns:p14="http://schemas.microsoft.com/office/powerpoint/2010/main" val="3898911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40F2D-0B30-82F1-6C28-23D0F2D0F628}"/>
              </a:ext>
            </a:extLst>
          </p:cNvPr>
          <p:cNvSpPr>
            <a:spLocks noGrp="1"/>
          </p:cNvSpPr>
          <p:nvPr>
            <p:ph type="title"/>
          </p:nvPr>
        </p:nvSpPr>
        <p:spPr/>
        <p:txBody>
          <a:bodyPr/>
          <a:lstStyle/>
          <a:p>
            <a:r>
              <a:rPr lang="en-ZA" dirty="0"/>
              <a:t>A pause for context</a:t>
            </a:r>
          </a:p>
        </p:txBody>
      </p:sp>
      <p:sp>
        <p:nvSpPr>
          <p:cNvPr id="3" name="Content Placeholder 2">
            <a:extLst>
              <a:ext uri="{FF2B5EF4-FFF2-40B4-BE49-F238E27FC236}">
                <a16:creationId xmlns:a16="http://schemas.microsoft.com/office/drawing/2014/main" id="{A6C80AD7-6369-F3CF-B6EB-471DDBCE39A4}"/>
              </a:ext>
            </a:extLst>
          </p:cNvPr>
          <p:cNvSpPr>
            <a:spLocks noGrp="1"/>
          </p:cNvSpPr>
          <p:nvPr>
            <p:ph idx="1"/>
          </p:nvPr>
        </p:nvSpPr>
        <p:spPr/>
        <p:txBody>
          <a:bodyPr>
            <a:normAutofit fontScale="77500" lnSpcReduction="20000"/>
          </a:bodyPr>
          <a:lstStyle/>
          <a:p>
            <a:pPr>
              <a:lnSpc>
                <a:spcPct val="120000"/>
              </a:lnSpc>
            </a:pPr>
            <a:r>
              <a:rPr lang="en-ZA" dirty="0"/>
              <a:t>Up to this point is what I expect you to focus on in technical detail</a:t>
            </a:r>
          </a:p>
          <a:p>
            <a:pPr lvl="1">
              <a:lnSpc>
                <a:spcPct val="120000"/>
              </a:lnSpc>
            </a:pPr>
            <a:r>
              <a:rPr lang="en-ZA" dirty="0"/>
              <a:t>The purpose is to</a:t>
            </a:r>
          </a:p>
          <a:p>
            <a:pPr lvl="2">
              <a:lnSpc>
                <a:spcPct val="120000"/>
              </a:lnSpc>
            </a:pPr>
            <a:r>
              <a:rPr lang="en-ZA" dirty="0"/>
              <a:t>Understand what an integrated process is, and</a:t>
            </a:r>
          </a:p>
          <a:p>
            <a:pPr lvl="2">
              <a:lnSpc>
                <a:spcPct val="120000"/>
              </a:lnSpc>
            </a:pPr>
            <a:r>
              <a:rPr lang="en-ZA" dirty="0"/>
              <a:t>Have a systematic way to test for the order of integration of an observed time series</a:t>
            </a:r>
          </a:p>
          <a:p>
            <a:pPr lvl="1">
              <a:lnSpc>
                <a:spcPct val="120000"/>
              </a:lnSpc>
            </a:pPr>
            <a:r>
              <a:rPr lang="en-ZA" dirty="0"/>
              <a:t>The ADF is the simplest and most common application</a:t>
            </a:r>
          </a:p>
          <a:p>
            <a:pPr lvl="2">
              <a:lnSpc>
                <a:spcPct val="120000"/>
              </a:lnSpc>
            </a:pPr>
            <a:r>
              <a:rPr lang="en-ZA" dirty="0"/>
              <a:t>It has shortcomings that later work have improved on</a:t>
            </a:r>
          </a:p>
          <a:p>
            <a:pPr>
              <a:lnSpc>
                <a:spcPct val="120000"/>
              </a:lnSpc>
            </a:pPr>
            <a:r>
              <a:rPr lang="en-ZA" dirty="0"/>
              <a:t>What comes after is to expose you to the extensions that have since been designed</a:t>
            </a:r>
          </a:p>
          <a:p>
            <a:pPr lvl="1">
              <a:lnSpc>
                <a:spcPct val="120000"/>
              </a:lnSpc>
            </a:pPr>
            <a:r>
              <a:rPr lang="en-ZA" dirty="0"/>
              <a:t>I expect you to know the gist of the issues, not any mathematical detail</a:t>
            </a:r>
          </a:p>
          <a:p>
            <a:pPr lvl="1">
              <a:lnSpc>
                <a:spcPct val="120000"/>
              </a:lnSpc>
            </a:pPr>
            <a:r>
              <a:rPr lang="en-ZA" dirty="0"/>
              <a:t>For professional econometric work, you will have to delve a little bit into each of the following to know when and why to use the different tests</a:t>
            </a:r>
          </a:p>
          <a:p>
            <a:pPr lvl="1">
              <a:lnSpc>
                <a:spcPct val="120000"/>
              </a:lnSpc>
            </a:pPr>
            <a:endParaRPr lang="en-ZA" dirty="0"/>
          </a:p>
        </p:txBody>
      </p:sp>
    </p:spTree>
    <p:extLst>
      <p:ext uri="{BB962C8B-B14F-4D97-AF65-F5344CB8AC3E}">
        <p14:creationId xmlns:p14="http://schemas.microsoft.com/office/powerpoint/2010/main" val="3750339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Other tests:</a:t>
            </a:r>
          </a:p>
        </p:txBody>
      </p:sp>
      <p:sp>
        <p:nvSpPr>
          <p:cNvPr id="3" name="Content Placeholder 2"/>
          <p:cNvSpPr>
            <a:spLocks noGrp="1"/>
          </p:cNvSpPr>
          <p:nvPr>
            <p:ph idx="1"/>
          </p:nvPr>
        </p:nvSpPr>
        <p:spPr/>
        <p:txBody>
          <a:bodyPr>
            <a:normAutofit/>
          </a:bodyPr>
          <a:lstStyle/>
          <a:p>
            <a:pPr marL="0" indent="0">
              <a:buNone/>
            </a:pPr>
            <a:r>
              <a:rPr lang="en-ZA" sz="2800" dirty="0"/>
              <a:t>Phillips and Perron (1988): </a:t>
            </a:r>
          </a:p>
          <a:p>
            <a:r>
              <a:rPr lang="en-ZA" sz="2800" dirty="0"/>
              <a:t>Constructed the exact, theoretical asymptotic distribution of the levels equation under weak assumptions</a:t>
            </a:r>
          </a:p>
          <a:p>
            <a:r>
              <a:rPr lang="en-ZA" sz="2800" dirty="0"/>
              <a:t>Does not perform as well in small samples (tentative: see Enders)</a:t>
            </a:r>
          </a:p>
          <a:p>
            <a:endParaRPr lang="en-ZA" sz="2800" dirty="0"/>
          </a:p>
          <a:p>
            <a:r>
              <a:rPr lang="en-ZA" sz="2800" dirty="0"/>
              <a:t>Requires deep measure theory to follow:</a:t>
            </a:r>
          </a:p>
          <a:p>
            <a:pPr lvl="1"/>
            <a:endParaRPr lang="en-ZA" sz="2400" dirty="0"/>
          </a:p>
          <a:p>
            <a:endParaRPr lang="en-ZA" dirty="0"/>
          </a:p>
          <a:p>
            <a:endParaRPr lang="en-ZA" dirty="0"/>
          </a:p>
        </p:txBody>
      </p:sp>
      <p:pic>
        <p:nvPicPr>
          <p:cNvPr id="4" name="Picture 3"/>
          <p:cNvPicPr>
            <a:picLocks noChangeAspect="1"/>
          </p:cNvPicPr>
          <p:nvPr/>
        </p:nvPicPr>
        <p:blipFill>
          <a:blip r:embed="rId2"/>
          <a:stretch>
            <a:fillRect/>
          </a:stretch>
        </p:blipFill>
        <p:spPr>
          <a:xfrm>
            <a:off x="1703512" y="5085184"/>
            <a:ext cx="9036496" cy="1425258"/>
          </a:xfrm>
          <a:prstGeom prst="rect">
            <a:avLst/>
          </a:prstGeom>
        </p:spPr>
      </p:pic>
    </p:spTree>
    <p:extLst>
      <p:ext uri="{BB962C8B-B14F-4D97-AF65-F5344CB8AC3E}">
        <p14:creationId xmlns:p14="http://schemas.microsoft.com/office/powerpoint/2010/main" val="1303213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Other tests: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95400" y="1600200"/>
                <a:ext cx="11089232" cy="5069160"/>
              </a:xfrm>
            </p:spPr>
            <p:txBody>
              <a:bodyPr>
                <a:normAutofit fontScale="85000" lnSpcReduction="20000"/>
              </a:bodyPr>
              <a:lstStyle/>
              <a:p>
                <a:pPr marL="0" indent="0">
                  <a:buNone/>
                </a:pPr>
                <a:r>
                  <a:rPr lang="en-ZA" sz="2800" dirty="0"/>
                  <a:t>ADF-GLS (Elliot, </a:t>
                </a:r>
                <a:r>
                  <a:rPr lang="en-ZA" sz="2800" dirty="0" err="1"/>
                  <a:t>Rothemberg</a:t>
                </a:r>
                <a:r>
                  <a:rPr lang="en-ZA" sz="2800" dirty="0"/>
                  <a:t> and Stock, 1996)</a:t>
                </a:r>
              </a:p>
              <a:p>
                <a:r>
                  <a:rPr lang="en-ZA" sz="2800" dirty="0"/>
                  <a:t>Consider the general ADF test equation:</a:t>
                </a:r>
              </a:p>
              <a:p>
                <a:pPr marL="0" indent="0">
                  <a:buNone/>
                </a:pPr>
                <a14:m>
                  <m:oMathPara xmlns:m="http://schemas.openxmlformats.org/officeDocument/2006/math">
                    <m:oMathParaPr>
                      <m:jc m:val="centerGroup"/>
                    </m:oMathParaPr>
                    <m:oMath xmlns:m="http://schemas.openxmlformats.org/officeDocument/2006/math">
                      <m:r>
                        <a:rPr lang="en-ZA" sz="2800" i="1">
                          <a:latin typeface="Cambria Math" panose="02040503050406030204" pitchFamily="18" charset="0"/>
                          <a:ea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𝛽</m:t>
                          </m:r>
                        </m:e>
                        <m:sub>
                          <m:r>
                            <a:rPr lang="en-ZA" sz="2800" i="1">
                              <a:latin typeface="Cambria Math" panose="02040503050406030204" pitchFamily="18" charset="0"/>
                            </a:rPr>
                            <m:t>1</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𝛽</m:t>
                          </m:r>
                        </m:e>
                        <m:sub>
                          <m:r>
                            <a:rPr lang="en-ZA" sz="2800" i="1">
                              <a:latin typeface="Cambria Math" panose="02040503050406030204" pitchFamily="18" charset="0"/>
                            </a:rPr>
                            <m:t>2</m:t>
                          </m:r>
                        </m:sub>
                      </m:sSub>
                      <m:r>
                        <a:rPr lang="en-ZA" sz="2800" i="1">
                          <a:latin typeface="Cambria Math" panose="02040503050406030204" pitchFamily="18" charset="0"/>
                        </a:rPr>
                        <m:t>𝑡</m:t>
                      </m:r>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𝛾</m:t>
                          </m:r>
                        </m:e>
                        <m:sub>
                          <m:r>
                            <a:rPr lang="en-ZA" sz="2800" i="1">
                              <a:latin typeface="Cambria Math" panose="02040503050406030204" pitchFamily="18" charset="0"/>
                            </a:rPr>
                            <m:t>1</m:t>
                          </m:r>
                        </m:sub>
                      </m:sSub>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r>
                            <a:rPr lang="en-ZA" sz="2800" i="1">
                              <a:latin typeface="Cambria Math" panose="02040503050406030204" pitchFamily="18" charset="0"/>
                            </a:rPr>
                            <m:t>−1</m:t>
                          </m:r>
                        </m:sub>
                      </m:sSub>
                      <m:r>
                        <a:rPr lang="en-ZA" sz="2800" i="1">
                          <a:latin typeface="Cambria Math" panose="02040503050406030204" pitchFamily="18" charset="0"/>
                        </a:rPr>
                        <m:t>+</m:t>
                      </m:r>
                      <m:nary>
                        <m:naryPr>
                          <m:chr m:val="∑"/>
                          <m:ctrlPr>
                            <a:rPr lang="en-ZA" sz="2800" i="1">
                              <a:latin typeface="Cambria Math" panose="02040503050406030204" pitchFamily="18" charset="0"/>
                            </a:rPr>
                          </m:ctrlPr>
                        </m:naryPr>
                        <m:sub>
                          <m:r>
                            <m:rPr>
                              <m:brk m:alnAt="23"/>
                            </m:rPr>
                            <a:rPr lang="en-ZA" sz="2800" i="1">
                              <a:latin typeface="Cambria Math" panose="02040503050406030204" pitchFamily="18" charset="0"/>
                            </a:rPr>
                            <m:t>𝑖</m:t>
                          </m:r>
                          <m:r>
                            <a:rPr lang="en-ZA" sz="2800" i="1">
                              <a:latin typeface="Cambria Math" panose="02040503050406030204" pitchFamily="18" charset="0"/>
                            </a:rPr>
                            <m:t>=2</m:t>
                          </m:r>
                        </m:sub>
                        <m:sup>
                          <m:r>
                            <a:rPr lang="en-ZA" sz="2800" i="1">
                              <a:latin typeface="Cambria Math" panose="02040503050406030204" pitchFamily="18" charset="0"/>
                            </a:rPr>
                            <m:t>𝑝</m:t>
                          </m:r>
                        </m:sup>
                        <m:e>
                          <m:sSub>
                            <m:sSubPr>
                              <m:ctrlPr>
                                <a:rPr lang="en-ZA" sz="2800" i="1">
                                  <a:latin typeface="Cambria Math" panose="02040503050406030204" pitchFamily="18" charset="0"/>
                                </a:rPr>
                              </m:ctrlPr>
                            </m:sSubPr>
                            <m:e>
                              <m:r>
                                <a:rPr lang="en-ZA" sz="2800" i="1">
                                  <a:latin typeface="Cambria Math" panose="02040503050406030204" pitchFamily="18" charset="0"/>
                                </a:rPr>
                                <m:t>𝛾</m:t>
                              </m:r>
                            </m:e>
                            <m:sub>
                              <m:r>
                                <a:rPr lang="en-ZA" sz="2800" i="1">
                                  <a:latin typeface="Cambria Math" panose="02040503050406030204" pitchFamily="18" charset="0"/>
                                </a:rPr>
                                <m:t>𝑖</m:t>
                              </m:r>
                            </m:sub>
                          </m:sSub>
                          <m:r>
                            <a:rPr lang="en-ZA" sz="2800" i="1">
                              <a:latin typeface="Cambria Math" panose="02040503050406030204" pitchFamily="18" charset="0"/>
                              <a:ea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r>
                                <a:rPr lang="en-ZA" sz="2800" i="1">
                                  <a:latin typeface="Cambria Math" panose="02040503050406030204" pitchFamily="18" charset="0"/>
                                </a:rPr>
                                <m:t>−</m:t>
                              </m:r>
                              <m:r>
                                <a:rPr lang="en-ZA" sz="2800" i="1">
                                  <a:latin typeface="Cambria Math" panose="02040503050406030204" pitchFamily="18" charset="0"/>
                                </a:rPr>
                                <m:t>𝑖</m:t>
                              </m:r>
                              <m:r>
                                <a:rPr lang="en-ZA" sz="2800" i="1">
                                  <a:latin typeface="Cambria Math" panose="02040503050406030204" pitchFamily="18" charset="0"/>
                                </a:rPr>
                                <m:t>+1</m:t>
                              </m:r>
                            </m:sub>
                          </m:sSub>
                        </m:e>
                      </m:nary>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𝜀</m:t>
                          </m:r>
                        </m:e>
                        <m:sub>
                          <m:r>
                            <a:rPr lang="en-ZA" sz="2800" i="1">
                              <a:latin typeface="Cambria Math" panose="02040503050406030204" pitchFamily="18" charset="0"/>
                            </a:rPr>
                            <m:t>𝑡</m:t>
                          </m:r>
                        </m:sub>
                      </m:sSub>
                    </m:oMath>
                  </m:oMathPara>
                </a14:m>
                <a:br>
                  <a:rPr lang="en-ZA" sz="2800" dirty="0"/>
                </a:br>
                <a:endParaRPr lang="en-ZA" sz="2800" dirty="0"/>
              </a:p>
              <a:p>
                <a:r>
                  <a:rPr lang="en-ZA" sz="2800" dirty="0"/>
                  <a:t>Suppose </a:t>
                </a:r>
                <a14:m>
                  <m:oMath xmlns:m="http://schemas.openxmlformats.org/officeDocument/2006/math">
                    <m:sSub>
                      <m:sSubPr>
                        <m:ctrlPr>
                          <a:rPr lang="en-ZA" sz="2800" i="1">
                            <a:latin typeface="Cambria Math" panose="02040503050406030204" pitchFamily="18" charset="0"/>
                          </a:rPr>
                        </m:ctrlPr>
                      </m:sSubPr>
                      <m:e>
                        <m:r>
                          <a:rPr lang="en-ZA" sz="2800" i="1">
                            <a:latin typeface="Cambria Math" panose="02040503050406030204" pitchFamily="18" charset="0"/>
                          </a:rPr>
                          <m:t>𝛽</m:t>
                        </m:r>
                      </m:e>
                      <m:sub>
                        <m:r>
                          <a:rPr lang="en-ZA" sz="2800" i="1">
                            <a:latin typeface="Cambria Math" panose="02040503050406030204" pitchFamily="18" charset="0"/>
                          </a:rPr>
                          <m:t>1</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𝛽</m:t>
                        </m:r>
                      </m:e>
                      <m:sub>
                        <m:r>
                          <a:rPr lang="en-ZA" sz="2800" i="1">
                            <a:latin typeface="Cambria Math" panose="02040503050406030204" pitchFamily="18" charset="0"/>
                          </a:rPr>
                          <m:t>2</m:t>
                        </m:r>
                      </m:sub>
                    </m:sSub>
                    <m:r>
                      <a:rPr lang="en-ZA" sz="2800" i="1">
                        <a:latin typeface="Cambria Math" panose="02040503050406030204" pitchFamily="18" charset="0"/>
                      </a:rPr>
                      <m:t>&gt;0</m:t>
                    </m:r>
                  </m:oMath>
                </a14:m>
                <a:r>
                  <a:rPr lang="en-ZA" sz="2800" dirty="0"/>
                  <a:t>:</a:t>
                </a:r>
              </a:p>
              <a:p>
                <a:pPr lvl="1"/>
                <a:r>
                  <a:rPr lang="en-ZA" sz="2400" dirty="0"/>
                  <a:t>If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𝛾</m:t>
                        </m:r>
                      </m:e>
                      <m:sub>
                        <m:r>
                          <a:rPr lang="en-ZA" sz="2400" i="1">
                            <a:latin typeface="Cambria Math" panose="02040503050406030204" pitchFamily="18" charset="0"/>
                          </a:rPr>
                          <m:t>1</m:t>
                        </m:r>
                      </m:sub>
                    </m:sSub>
                    <m:r>
                      <a:rPr lang="en-ZA" sz="2400" i="1">
                        <a:latin typeface="Cambria Math" panose="02040503050406030204" pitchFamily="18" charset="0"/>
                      </a:rPr>
                      <m:t>&lt;0</m:t>
                    </m:r>
                  </m:oMath>
                </a14:m>
                <a:r>
                  <a:rPr lang="en-ZA" sz="2400" dirty="0"/>
                  <a:t>, the process is stationary around a deterministic trend</a:t>
                </a:r>
              </a:p>
              <a:p>
                <a:pPr lvl="1"/>
                <a:r>
                  <a:rPr lang="en-ZA" sz="2400" dirty="0"/>
                  <a:t>If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𝛾</m:t>
                        </m:r>
                      </m:e>
                      <m:sub>
                        <m:r>
                          <a:rPr lang="en-ZA" sz="2400" i="1">
                            <a:latin typeface="Cambria Math" panose="02040503050406030204" pitchFamily="18" charset="0"/>
                          </a:rPr>
                          <m:t>1</m:t>
                        </m:r>
                      </m:sub>
                    </m:sSub>
                    <m:r>
                      <a:rPr lang="en-ZA" sz="2400" i="1">
                        <a:latin typeface="Cambria Math" panose="02040503050406030204" pitchFamily="18" charset="0"/>
                      </a:rPr>
                      <m:t>=0</m:t>
                    </m:r>
                  </m:oMath>
                </a14:m>
                <a:r>
                  <a:rPr lang="en-ZA" sz="2400" dirty="0"/>
                  <a:t>, the process has a stochastic trend, drift (i.e. a linear deterministic trend) due to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1</m:t>
                        </m:r>
                      </m:sub>
                    </m:sSub>
                  </m:oMath>
                </a14:m>
                <a:r>
                  <a:rPr lang="en-ZA" sz="2400" dirty="0"/>
                  <a:t> </a:t>
                </a:r>
                <a:r>
                  <a:rPr lang="en-ZA" sz="2400" i="1" dirty="0"/>
                  <a:t>and</a:t>
                </a:r>
                <a:r>
                  <a:rPr lang="en-ZA" sz="2400" dirty="0"/>
                  <a:t> a quadratic deterministic trend due to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i="1">
                        <a:latin typeface="Cambria Math" panose="02040503050406030204" pitchFamily="18" charset="0"/>
                      </a:rPr>
                      <m:t>𝑡</m:t>
                    </m:r>
                  </m:oMath>
                </a14:m>
                <a:endParaRPr lang="en-ZA" sz="2400" dirty="0"/>
              </a:p>
              <a:p>
                <a:pPr lvl="1"/>
                <a:r>
                  <a:rPr lang="en-ZA" sz="2400" dirty="0"/>
                  <a:t>The joint test for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𝛽</m:t>
                        </m:r>
                      </m:e>
                      <m:sub>
                        <m:r>
                          <a:rPr lang="en-ZA" sz="2400" i="1">
                            <a:latin typeface="Cambria Math" panose="02040503050406030204" pitchFamily="18" charset="0"/>
                          </a:rPr>
                          <m:t>2</m:t>
                        </m:r>
                      </m:sub>
                    </m:sSub>
                    <m:r>
                      <a:rPr lang="en-ZA" sz="240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𝛾</m:t>
                        </m:r>
                      </m:e>
                      <m:sub>
                        <m:r>
                          <a:rPr lang="en-ZA" sz="2400" i="1">
                            <a:latin typeface="Cambria Math" panose="02040503050406030204" pitchFamily="18" charset="0"/>
                          </a:rPr>
                          <m:t>1</m:t>
                        </m:r>
                      </m:sub>
                    </m:sSub>
                    <m:r>
                      <a:rPr lang="en-ZA" sz="2400">
                        <a:latin typeface="Cambria Math" panose="02040503050406030204" pitchFamily="18" charset="0"/>
                      </a:rPr>
                      <m:t>=0</m:t>
                    </m:r>
                  </m:oMath>
                </a14:m>
                <a:r>
                  <a:rPr lang="en-ZA" sz="2400" dirty="0"/>
                  <a:t> goes some way towards dealing with this</a:t>
                </a:r>
                <a:br>
                  <a:rPr lang="en-ZA" sz="2400" dirty="0"/>
                </a:br>
                <a:endParaRPr lang="en-ZA" sz="2400" dirty="0"/>
              </a:p>
              <a:p>
                <a:r>
                  <a:rPr lang="en-ZA" sz="2800" dirty="0"/>
                  <a:t>The ADF-GLS test deals explicitly with a trend before unit root testing</a:t>
                </a:r>
              </a:p>
              <a:p>
                <a:pPr lvl="1"/>
                <a:r>
                  <a:rPr lang="en-ZA" sz="2400" dirty="0"/>
                  <a:t>It uses a GLS approach to consistently remove whatever deterministic trend there might be, and then does the standard ADF test</a:t>
                </a:r>
              </a:p>
              <a:p>
                <a:pPr lvl="1"/>
                <a:r>
                  <a:rPr lang="en-ZA" sz="2400" dirty="0"/>
                  <a:t>This leads to different critical values </a:t>
                </a:r>
              </a:p>
              <a:p>
                <a:pPr lvl="1"/>
                <a:endParaRPr lang="en-ZA" sz="2400" dirty="0"/>
              </a:p>
              <a:p>
                <a:endParaRPr lang="en-ZA" dirty="0"/>
              </a:p>
              <a:p>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95400" y="1600200"/>
                <a:ext cx="11089232" cy="5069160"/>
              </a:xfrm>
              <a:blipFill>
                <a:blip r:embed="rId2"/>
                <a:stretch>
                  <a:fillRect l="-825" t="-2286" r="-880"/>
                </a:stretch>
              </a:blipFill>
            </p:spPr>
            <p:txBody>
              <a:bodyPr/>
              <a:lstStyle/>
              <a:p>
                <a:r>
                  <a:rPr lang="en-ZA">
                    <a:noFill/>
                  </a:rPr>
                  <a:t> </a:t>
                </a:r>
              </a:p>
            </p:txBody>
          </p:sp>
        </mc:Fallback>
      </mc:AlternateContent>
    </p:spTree>
    <p:extLst>
      <p:ext uri="{BB962C8B-B14F-4D97-AF65-F5344CB8AC3E}">
        <p14:creationId xmlns:p14="http://schemas.microsoft.com/office/powerpoint/2010/main" val="3857525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Other tests:</a:t>
            </a:r>
          </a:p>
        </p:txBody>
      </p:sp>
      <p:sp>
        <p:nvSpPr>
          <p:cNvPr id="3" name="Content Placeholder 2"/>
          <p:cNvSpPr>
            <a:spLocks noGrp="1"/>
          </p:cNvSpPr>
          <p:nvPr>
            <p:ph idx="1"/>
          </p:nvPr>
        </p:nvSpPr>
        <p:spPr/>
        <p:txBody>
          <a:bodyPr>
            <a:normAutofit/>
          </a:bodyPr>
          <a:lstStyle/>
          <a:p>
            <a:pPr marL="57150" indent="0">
              <a:buNone/>
            </a:pPr>
            <a:r>
              <a:rPr lang="en-ZA" dirty="0"/>
              <a:t>Ng and </a:t>
            </a:r>
            <a:r>
              <a:rPr lang="en-ZA" dirty="0" err="1"/>
              <a:t>Perron</a:t>
            </a:r>
            <a:r>
              <a:rPr lang="en-ZA" dirty="0"/>
              <a:t> (1995, 2001)</a:t>
            </a:r>
          </a:p>
          <a:p>
            <a:r>
              <a:rPr lang="en-ZA" sz="2800" dirty="0"/>
              <a:t>Combines the ideas of Phillips and </a:t>
            </a:r>
            <a:r>
              <a:rPr lang="en-ZA" sz="2800" dirty="0" err="1"/>
              <a:t>Perron</a:t>
            </a:r>
            <a:r>
              <a:rPr lang="en-ZA" sz="2800" dirty="0"/>
              <a:t> (1988) and the ADF-GLS approach of Elliot, </a:t>
            </a:r>
            <a:r>
              <a:rPr lang="en-ZA" sz="2800" dirty="0" err="1"/>
              <a:t>Rothemberg</a:t>
            </a:r>
            <a:r>
              <a:rPr lang="en-ZA" sz="2800" dirty="0"/>
              <a:t> and Stock (1996)</a:t>
            </a:r>
          </a:p>
          <a:p>
            <a:pPr lvl="1"/>
            <a:r>
              <a:rPr lang="en-ZA" sz="2400" dirty="0"/>
              <a:t>Take the ADF-GLS approach to </a:t>
            </a:r>
            <a:r>
              <a:rPr lang="en-ZA" sz="2400" dirty="0" err="1"/>
              <a:t>detrend</a:t>
            </a:r>
            <a:r>
              <a:rPr lang="en-ZA" sz="2400" dirty="0"/>
              <a:t> before testing</a:t>
            </a:r>
          </a:p>
          <a:p>
            <a:pPr lvl="1"/>
            <a:r>
              <a:rPr lang="en-ZA" sz="2400" dirty="0"/>
              <a:t>Then derive the asymptotic distribution of test statistics as in Phillips and </a:t>
            </a:r>
            <a:r>
              <a:rPr lang="en-ZA" sz="2400" dirty="0" err="1"/>
              <a:t>Perron</a:t>
            </a:r>
            <a:endParaRPr lang="en-ZA" sz="2400" dirty="0"/>
          </a:p>
          <a:p>
            <a:pPr lvl="1"/>
            <a:r>
              <a:rPr lang="en-ZA" sz="2400" dirty="0"/>
              <a:t>This yields new small sample adjusted test statistics that are asymptotically consistent under very general error processes</a:t>
            </a:r>
          </a:p>
          <a:p>
            <a:pPr lvl="1"/>
            <a:r>
              <a:rPr lang="en-ZA" sz="2400" dirty="0"/>
              <a:t>Not yet available in many packages</a:t>
            </a:r>
          </a:p>
          <a:p>
            <a:endParaRPr lang="en-ZA" sz="2400" dirty="0"/>
          </a:p>
          <a:p>
            <a:pPr lvl="1"/>
            <a:endParaRPr lang="en-ZA" sz="2400" dirty="0"/>
          </a:p>
          <a:p>
            <a:endParaRPr lang="en-ZA" dirty="0"/>
          </a:p>
          <a:p>
            <a:endParaRPr lang="en-ZA" dirty="0"/>
          </a:p>
        </p:txBody>
      </p:sp>
    </p:spTree>
    <p:extLst>
      <p:ext uri="{BB962C8B-B14F-4D97-AF65-F5344CB8AC3E}">
        <p14:creationId xmlns:p14="http://schemas.microsoft.com/office/powerpoint/2010/main" val="24874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4082"/>
          </a:xfrm>
        </p:spPr>
        <p:txBody>
          <a:bodyPr>
            <a:normAutofit fontScale="90000"/>
          </a:bodyPr>
          <a:lstStyle/>
          <a:p>
            <a:r>
              <a:rPr lang="en-ZA" dirty="0"/>
              <a:t>Other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268761"/>
                <a:ext cx="10972800" cy="5314602"/>
              </a:xfrm>
            </p:spPr>
            <p:txBody>
              <a:bodyPr>
                <a:normAutofit/>
              </a:bodyPr>
              <a:lstStyle/>
              <a:p>
                <a:pPr marL="57150" indent="0">
                  <a:buNone/>
                </a:pPr>
                <a:r>
                  <a:rPr lang="en-ZA" sz="2400" dirty="0"/>
                  <a:t>Kwiatkowski, Phillips, Schmidt and Shin (1992)</a:t>
                </a:r>
              </a:p>
              <a:p>
                <a:r>
                  <a:rPr lang="en-ZA" sz="2400" dirty="0"/>
                  <a:t>The previous tests all build on DF: testing the null of a unit root against the alternative of no unit root</a:t>
                </a:r>
              </a:p>
              <a:p>
                <a:r>
                  <a:rPr lang="en-ZA" sz="2400" dirty="0"/>
                  <a:t>KPSS reverses this: The null is no unit root, the alternative is a unit root</a:t>
                </a:r>
              </a:p>
              <a:p>
                <a:r>
                  <a:rPr lang="en-ZA" sz="2400" dirty="0"/>
                  <a:t>The intuition is remarkably simple. If a process has a unit root, it can be written as:</a:t>
                </a:r>
              </a:p>
              <a:p>
                <a:pPr marL="0" indent="0">
                  <a:buNone/>
                </a:pPr>
                <a14:m>
                  <m:oMathPara xmlns:m="http://schemas.openxmlformats.org/officeDocument/2006/math">
                    <m:oMathParaPr>
                      <m:jc m:val="centerGroup"/>
                    </m:oMathParaPr>
                    <m:oMath xmlns:m="http://schemas.openxmlformats.org/officeDocument/2006/math">
                      <m:sSub>
                        <m:sSubPr>
                          <m:ctrlPr>
                            <a:rPr lang="en-ZA" sz="2000" i="1">
                              <a:latin typeface="Cambria Math" panose="02040503050406030204" pitchFamily="18" charset="0"/>
                            </a:rPr>
                          </m:ctrlPr>
                        </m:sSubPr>
                        <m:e>
                          <m:r>
                            <a:rPr lang="en-ZA" sz="2000" i="1">
                              <a:latin typeface="Cambria Math" panose="02040503050406030204" pitchFamily="18" charset="0"/>
                            </a:rPr>
                            <m:t>𝑦</m:t>
                          </m:r>
                        </m:e>
                        <m:sub>
                          <m:r>
                            <a:rPr lang="en-ZA" sz="2000" i="1">
                              <a:latin typeface="Cambria Math" panose="02040503050406030204" pitchFamily="18" charset="0"/>
                            </a:rPr>
                            <m:t>𝑡</m:t>
                          </m:r>
                        </m:sub>
                      </m:sSub>
                      <m:r>
                        <a:rPr lang="en-ZA" sz="2000" i="1">
                          <a:latin typeface="Cambria Math" panose="02040503050406030204" pitchFamily="18" charset="0"/>
                        </a:rPr>
                        <m:t>=</m:t>
                      </m:r>
                      <m:sSub>
                        <m:sSubPr>
                          <m:ctrlPr>
                            <a:rPr lang="en-ZA" sz="2000" i="1">
                              <a:latin typeface="Cambria Math" panose="02040503050406030204" pitchFamily="18" charset="0"/>
                            </a:rPr>
                          </m:ctrlPr>
                        </m:sSubPr>
                        <m:e>
                          <m:r>
                            <a:rPr lang="en-ZA" sz="2000" i="1">
                              <a:latin typeface="Cambria Math" panose="02040503050406030204" pitchFamily="18" charset="0"/>
                            </a:rPr>
                            <m:t>𝑑</m:t>
                          </m:r>
                        </m:e>
                        <m:sub>
                          <m:r>
                            <a:rPr lang="en-ZA" sz="2000" i="1">
                              <a:latin typeface="Cambria Math" panose="02040503050406030204" pitchFamily="18" charset="0"/>
                            </a:rPr>
                            <m:t>𝑡</m:t>
                          </m:r>
                        </m:sub>
                      </m:sSub>
                      <m:r>
                        <a:rPr lang="en-ZA" sz="2000" i="1">
                          <a:latin typeface="Cambria Math" panose="02040503050406030204" pitchFamily="18" charset="0"/>
                        </a:rPr>
                        <m:t>+</m:t>
                      </m:r>
                      <m:sSub>
                        <m:sSubPr>
                          <m:ctrlPr>
                            <a:rPr lang="en-ZA" sz="2000" i="1">
                              <a:latin typeface="Cambria Math" panose="02040503050406030204" pitchFamily="18" charset="0"/>
                            </a:rPr>
                          </m:ctrlPr>
                        </m:sSubPr>
                        <m:e>
                          <m:r>
                            <a:rPr lang="en-ZA" sz="2000" i="1">
                              <a:latin typeface="Cambria Math" panose="02040503050406030204" pitchFamily="18" charset="0"/>
                            </a:rPr>
                            <m:t>𝑟</m:t>
                          </m:r>
                        </m:e>
                        <m:sub>
                          <m:r>
                            <a:rPr lang="en-ZA" sz="2000" i="1">
                              <a:latin typeface="Cambria Math" panose="02040503050406030204" pitchFamily="18" charset="0"/>
                            </a:rPr>
                            <m:t>𝑡</m:t>
                          </m:r>
                        </m:sub>
                      </m:sSub>
                      <m:r>
                        <a:rPr lang="en-ZA" sz="2000" i="1">
                          <a:latin typeface="Cambria Math" panose="02040503050406030204" pitchFamily="18" charset="0"/>
                        </a:rPr>
                        <m:t>+</m:t>
                      </m:r>
                      <m:sSub>
                        <m:sSubPr>
                          <m:ctrlPr>
                            <a:rPr lang="en-ZA" sz="2000" i="1">
                              <a:latin typeface="Cambria Math" panose="02040503050406030204" pitchFamily="18" charset="0"/>
                            </a:rPr>
                          </m:ctrlPr>
                        </m:sSubPr>
                        <m:e>
                          <m:r>
                            <a:rPr lang="en-ZA" sz="2000" i="1">
                              <a:latin typeface="Cambria Math" panose="02040503050406030204" pitchFamily="18" charset="0"/>
                            </a:rPr>
                            <m:t>𝜀</m:t>
                          </m:r>
                        </m:e>
                        <m:sub>
                          <m:r>
                            <a:rPr lang="en-ZA" sz="2000" i="1">
                              <a:latin typeface="Cambria Math" panose="02040503050406030204" pitchFamily="18" charset="0"/>
                            </a:rPr>
                            <m:t>𝑡</m:t>
                          </m:r>
                        </m:sub>
                      </m:sSub>
                    </m:oMath>
                    <m:oMath xmlns:m="http://schemas.openxmlformats.org/officeDocument/2006/math">
                      <m:sSub>
                        <m:sSubPr>
                          <m:ctrlPr>
                            <a:rPr lang="en-ZA" sz="2000" i="1">
                              <a:latin typeface="Cambria Math" panose="02040503050406030204" pitchFamily="18" charset="0"/>
                            </a:rPr>
                          </m:ctrlPr>
                        </m:sSubPr>
                        <m:e>
                          <m:r>
                            <a:rPr lang="en-ZA" sz="2000" i="1">
                              <a:latin typeface="Cambria Math" panose="02040503050406030204" pitchFamily="18" charset="0"/>
                            </a:rPr>
                            <m:t>𝑟</m:t>
                          </m:r>
                        </m:e>
                        <m:sub>
                          <m:r>
                            <a:rPr lang="en-ZA" sz="2000" i="1">
                              <a:latin typeface="Cambria Math" panose="02040503050406030204" pitchFamily="18" charset="0"/>
                            </a:rPr>
                            <m:t>𝑡</m:t>
                          </m:r>
                        </m:sub>
                      </m:sSub>
                      <m:r>
                        <a:rPr lang="en-ZA" sz="2000" i="1">
                          <a:latin typeface="Cambria Math" panose="02040503050406030204" pitchFamily="18" charset="0"/>
                        </a:rPr>
                        <m:t>=</m:t>
                      </m:r>
                      <m:sSub>
                        <m:sSubPr>
                          <m:ctrlPr>
                            <a:rPr lang="en-ZA" sz="2000" i="1">
                              <a:latin typeface="Cambria Math" panose="02040503050406030204" pitchFamily="18" charset="0"/>
                            </a:rPr>
                          </m:ctrlPr>
                        </m:sSubPr>
                        <m:e>
                          <m:r>
                            <a:rPr lang="en-ZA" sz="2000" i="1">
                              <a:latin typeface="Cambria Math" panose="02040503050406030204" pitchFamily="18" charset="0"/>
                            </a:rPr>
                            <m:t>𝑟</m:t>
                          </m:r>
                        </m:e>
                        <m:sub>
                          <m:r>
                            <a:rPr lang="en-ZA" sz="2000" i="1">
                              <a:latin typeface="Cambria Math" panose="02040503050406030204" pitchFamily="18" charset="0"/>
                            </a:rPr>
                            <m:t>𝑡</m:t>
                          </m:r>
                          <m:r>
                            <a:rPr lang="en-ZA" sz="2000" i="1">
                              <a:latin typeface="Cambria Math" panose="02040503050406030204" pitchFamily="18" charset="0"/>
                            </a:rPr>
                            <m:t>−1</m:t>
                          </m:r>
                        </m:sub>
                      </m:sSub>
                      <m:r>
                        <a:rPr lang="en-ZA" sz="2000" i="1">
                          <a:latin typeface="Cambria Math" panose="02040503050406030204" pitchFamily="18" charset="0"/>
                        </a:rPr>
                        <m:t>+</m:t>
                      </m:r>
                      <m:sSub>
                        <m:sSubPr>
                          <m:ctrlPr>
                            <a:rPr lang="en-ZA" sz="2000" i="1">
                              <a:latin typeface="Cambria Math" panose="02040503050406030204" pitchFamily="18" charset="0"/>
                            </a:rPr>
                          </m:ctrlPr>
                        </m:sSubPr>
                        <m:e>
                          <m:r>
                            <a:rPr lang="en-ZA" sz="2000" i="1">
                              <a:latin typeface="Cambria Math" panose="02040503050406030204" pitchFamily="18" charset="0"/>
                            </a:rPr>
                            <m:t>𝑢</m:t>
                          </m:r>
                        </m:e>
                        <m:sub>
                          <m:r>
                            <a:rPr lang="en-ZA" sz="2000" i="1">
                              <a:latin typeface="Cambria Math" panose="02040503050406030204" pitchFamily="18" charset="0"/>
                            </a:rPr>
                            <m:t>𝑡</m:t>
                          </m:r>
                        </m:sub>
                      </m:sSub>
                    </m:oMath>
                  </m:oMathPara>
                </a14:m>
                <a:endParaRPr lang="en-ZA" sz="2000" dirty="0"/>
              </a:p>
              <a:p>
                <a:pPr lvl="1"/>
                <a:r>
                  <a:rPr lang="en-ZA" sz="2400" dirty="0"/>
                  <a:t>Where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𝑑</m:t>
                        </m:r>
                      </m:e>
                      <m:sub>
                        <m:r>
                          <a:rPr lang="en-ZA" sz="2400" i="1">
                            <a:latin typeface="Cambria Math" panose="02040503050406030204" pitchFamily="18" charset="0"/>
                          </a:rPr>
                          <m:t>𝑡</m:t>
                        </m:r>
                      </m:sub>
                    </m:sSub>
                  </m:oMath>
                </a14:m>
                <a:r>
                  <a:rPr lang="en-ZA" sz="2400" dirty="0"/>
                  <a:t> contains any stationary ARMA part and deterministic trends</a:t>
                </a:r>
              </a:p>
              <a:p>
                <a:pPr lvl="1"/>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𝑟</m:t>
                        </m:r>
                      </m:e>
                      <m:sub>
                        <m:r>
                          <a:rPr lang="en-ZA" sz="2400" i="1">
                            <a:latin typeface="Cambria Math" panose="02040503050406030204" pitchFamily="18" charset="0"/>
                          </a:rPr>
                          <m:t>𝑡</m:t>
                        </m:r>
                      </m:sub>
                    </m:sSub>
                  </m:oMath>
                </a14:m>
                <a:r>
                  <a:rPr lang="en-ZA" sz="2400" dirty="0"/>
                  <a:t> is the pure unit root/random walk part of the process. </a:t>
                </a:r>
              </a:p>
              <a:p>
                <a:pPr lvl="1"/>
                <a:r>
                  <a:rPr lang="en-ZA" sz="2400" dirty="0"/>
                  <a:t>If </a:t>
                </a:r>
                <a14:m>
                  <m:oMath xmlns:m="http://schemas.openxmlformats.org/officeDocument/2006/math">
                    <m:r>
                      <m:rPr>
                        <m:sty m:val="p"/>
                      </m:rPr>
                      <a:rPr lang="en-ZA" sz="2400">
                        <a:latin typeface="Cambria Math" panose="02040503050406030204" pitchFamily="18" charset="0"/>
                      </a:rPr>
                      <m:t>var</m:t>
                    </m:r>
                    <m:d>
                      <m:dPr>
                        <m:ctrlPr>
                          <a:rPr lang="en-ZA" sz="2400" i="1">
                            <a:latin typeface="Cambria Math" panose="02040503050406030204" pitchFamily="18" charset="0"/>
                          </a:rPr>
                        </m:ctrlPr>
                      </m:dPr>
                      <m:e>
                        <m:sSub>
                          <m:sSubPr>
                            <m:ctrlPr>
                              <a:rPr lang="en-ZA" sz="2400" i="1">
                                <a:latin typeface="Cambria Math" panose="02040503050406030204" pitchFamily="18" charset="0"/>
                              </a:rPr>
                            </m:ctrlPr>
                          </m:sSubPr>
                          <m:e>
                            <m:r>
                              <a:rPr lang="en-ZA" sz="2400" i="1">
                                <a:latin typeface="Cambria Math" panose="02040503050406030204" pitchFamily="18" charset="0"/>
                              </a:rPr>
                              <m:t>𝑢</m:t>
                            </m:r>
                          </m:e>
                          <m:sub>
                            <m:r>
                              <a:rPr lang="en-ZA" sz="2400" i="1">
                                <a:latin typeface="Cambria Math" panose="02040503050406030204" pitchFamily="18" charset="0"/>
                              </a:rPr>
                              <m:t>𝑡</m:t>
                            </m:r>
                          </m:sub>
                        </m:sSub>
                      </m:e>
                    </m:d>
                    <m:r>
                      <a:rPr lang="en-ZA" sz="2400" i="1">
                        <a:latin typeface="Cambria Math" panose="02040503050406030204" pitchFamily="18" charset="0"/>
                      </a:rPr>
                      <m:t>=0</m:t>
                    </m:r>
                  </m:oMath>
                </a14:m>
                <a:r>
                  <a:rPr lang="en-ZA" sz="2400" dirty="0"/>
                  <a:t>, then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𝑟</m:t>
                        </m:r>
                      </m:e>
                      <m:sub>
                        <m:r>
                          <a:rPr lang="en-ZA" sz="2400" i="1">
                            <a:latin typeface="Cambria Math" panose="02040503050406030204" pitchFamily="18" charset="0"/>
                          </a:rPr>
                          <m:t>𝑡</m:t>
                        </m:r>
                      </m:sub>
                    </m:sSub>
                  </m:oMath>
                </a14:m>
                <a:r>
                  <a:rPr lang="en-ZA" sz="2400" dirty="0"/>
                  <a:t> is a constant, and there is no unit root</a:t>
                </a:r>
              </a:p>
              <a:p>
                <a:r>
                  <a:rPr lang="en-ZA" sz="2400" dirty="0"/>
                  <a:t>The null hypothesis is thus </a:t>
                </a:r>
                <a14:m>
                  <m:oMath xmlns:m="http://schemas.openxmlformats.org/officeDocument/2006/math">
                    <m:r>
                      <m:rPr>
                        <m:sty m:val="p"/>
                      </m:rPr>
                      <a:rPr lang="en-ZA" sz="2400" dirty="0">
                        <a:latin typeface="Cambria Math" panose="02040503050406030204" pitchFamily="18" charset="0"/>
                      </a:rPr>
                      <m:t>var</m:t>
                    </m:r>
                    <m:r>
                      <a:rPr lang="en-ZA" sz="2400" i="1" dirty="0">
                        <a:latin typeface="Cambria Math" panose="02040503050406030204" pitchFamily="18" charset="0"/>
                      </a:rPr>
                      <m:t>(</m:t>
                    </m:r>
                    <m:sSub>
                      <m:sSubPr>
                        <m:ctrlPr>
                          <a:rPr lang="en-ZA" sz="2400" i="1" dirty="0">
                            <a:latin typeface="Cambria Math" panose="02040503050406030204" pitchFamily="18" charset="0"/>
                          </a:rPr>
                        </m:ctrlPr>
                      </m:sSubPr>
                      <m:e>
                        <m:r>
                          <a:rPr lang="en-ZA" sz="2400" i="1" dirty="0">
                            <a:latin typeface="Cambria Math" panose="02040503050406030204" pitchFamily="18" charset="0"/>
                          </a:rPr>
                          <m:t>𝑢</m:t>
                        </m:r>
                      </m:e>
                      <m:sub>
                        <m:r>
                          <a:rPr lang="en-ZA" sz="2400" i="1" dirty="0">
                            <a:latin typeface="Cambria Math" panose="02040503050406030204" pitchFamily="18" charset="0"/>
                          </a:rPr>
                          <m:t>𝑡</m:t>
                        </m:r>
                      </m:sub>
                    </m:sSub>
                    <m:r>
                      <a:rPr lang="en-ZA" sz="2400" i="1" dirty="0">
                        <a:latin typeface="Cambria Math" panose="02040503050406030204" pitchFamily="18" charset="0"/>
                      </a:rPr>
                      <m:t>)=0</m:t>
                    </m:r>
                  </m:oMath>
                </a14:m>
                <a:r>
                  <a:rPr lang="en-ZA" sz="2800" dirty="0"/>
                  <a:t> </a:t>
                </a:r>
                <a:r>
                  <a:rPr lang="en-ZA" sz="2400" dirty="0"/>
                  <a:t>against alternative </a:t>
                </a:r>
                <a14:m>
                  <m:oMath xmlns:m="http://schemas.openxmlformats.org/officeDocument/2006/math">
                    <m:r>
                      <m:rPr>
                        <m:sty m:val="p"/>
                      </m:rPr>
                      <a:rPr lang="en-ZA" sz="2400" dirty="0">
                        <a:latin typeface="Cambria Math" panose="02040503050406030204" pitchFamily="18" charset="0"/>
                      </a:rPr>
                      <m:t>var</m:t>
                    </m:r>
                    <m:d>
                      <m:dPr>
                        <m:ctrlPr>
                          <a:rPr lang="en-ZA" sz="2400" i="1" dirty="0">
                            <a:latin typeface="Cambria Math" panose="02040503050406030204" pitchFamily="18" charset="0"/>
                          </a:rPr>
                        </m:ctrlPr>
                      </m:dPr>
                      <m:e>
                        <m:sSub>
                          <m:sSubPr>
                            <m:ctrlPr>
                              <a:rPr lang="en-ZA" sz="2400" i="1" dirty="0">
                                <a:latin typeface="Cambria Math" panose="02040503050406030204" pitchFamily="18" charset="0"/>
                              </a:rPr>
                            </m:ctrlPr>
                          </m:sSubPr>
                          <m:e>
                            <m:r>
                              <a:rPr lang="en-ZA" sz="2400" i="1" dirty="0">
                                <a:latin typeface="Cambria Math" panose="02040503050406030204" pitchFamily="18" charset="0"/>
                              </a:rPr>
                              <m:t>𝑢</m:t>
                            </m:r>
                          </m:e>
                          <m:sub>
                            <m:r>
                              <a:rPr lang="en-ZA" sz="2400" i="1" dirty="0">
                                <a:latin typeface="Cambria Math" panose="02040503050406030204" pitchFamily="18" charset="0"/>
                              </a:rPr>
                              <m:t>𝑡</m:t>
                            </m:r>
                          </m:sub>
                        </m:sSub>
                      </m:e>
                    </m:d>
                    <m:r>
                      <a:rPr lang="en-ZA" sz="2400" i="1" dirty="0">
                        <a:latin typeface="Cambria Math" panose="02040503050406030204" pitchFamily="18" charset="0"/>
                      </a:rPr>
                      <m:t>&gt;0</m:t>
                    </m:r>
                  </m:oMath>
                </a14:m>
                <a:endParaRPr lang="en-ZA" sz="2800" dirty="0"/>
              </a:p>
              <a:p>
                <a:pPr lvl="1"/>
                <a:endParaRPr lang="en-ZA" sz="2400" dirty="0"/>
              </a:p>
              <a:p>
                <a:endParaRPr lang="en-ZA" dirty="0"/>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268761"/>
                <a:ext cx="10972800" cy="5314602"/>
              </a:xfrm>
              <a:blipFill>
                <a:blip r:embed="rId2"/>
                <a:stretch>
                  <a:fillRect l="-722" t="-917"/>
                </a:stretch>
              </a:blipFill>
            </p:spPr>
            <p:txBody>
              <a:bodyPr/>
              <a:lstStyle/>
              <a:p>
                <a:r>
                  <a:rPr lang="en-ZA">
                    <a:noFill/>
                  </a:rPr>
                  <a:t> </a:t>
                </a:r>
              </a:p>
            </p:txBody>
          </p:sp>
        </mc:Fallback>
      </mc:AlternateContent>
    </p:spTree>
    <p:extLst>
      <p:ext uri="{BB962C8B-B14F-4D97-AF65-F5344CB8AC3E}">
        <p14:creationId xmlns:p14="http://schemas.microsoft.com/office/powerpoint/2010/main" val="3589217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Other tests: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57150" indent="0">
                  <a:buNone/>
                </a:pPr>
                <a:r>
                  <a:rPr lang="en-ZA" sz="2400" dirty="0"/>
                  <a:t>Kwiatkowski, Phillips, Schmidt and Shin (1992)</a:t>
                </a:r>
              </a:p>
              <a:p>
                <a:r>
                  <a:rPr lang="en-ZA" sz="2000" dirty="0"/>
                  <a:t>The null hypothesis is thus </a:t>
                </a:r>
                <a14:m>
                  <m:oMath xmlns:m="http://schemas.openxmlformats.org/officeDocument/2006/math">
                    <m:r>
                      <m:rPr>
                        <m:sty m:val="p"/>
                      </m:rPr>
                      <a:rPr lang="en-ZA" sz="2000" dirty="0">
                        <a:latin typeface="Cambria Math" panose="02040503050406030204" pitchFamily="18" charset="0"/>
                      </a:rPr>
                      <m:t>var</m:t>
                    </m:r>
                    <m:r>
                      <a:rPr lang="en-ZA" sz="2000" i="1" dirty="0">
                        <a:latin typeface="Cambria Math" panose="02040503050406030204" pitchFamily="18" charset="0"/>
                      </a:rPr>
                      <m:t>(</m:t>
                    </m:r>
                    <m:sSub>
                      <m:sSubPr>
                        <m:ctrlPr>
                          <a:rPr lang="en-ZA" sz="2000" i="1" dirty="0">
                            <a:latin typeface="Cambria Math" panose="02040503050406030204" pitchFamily="18" charset="0"/>
                          </a:rPr>
                        </m:ctrlPr>
                      </m:sSubPr>
                      <m:e>
                        <m:r>
                          <a:rPr lang="en-ZA" sz="2000" i="1" dirty="0">
                            <a:latin typeface="Cambria Math" panose="02040503050406030204" pitchFamily="18" charset="0"/>
                          </a:rPr>
                          <m:t>𝑟</m:t>
                        </m:r>
                      </m:e>
                      <m:sub>
                        <m:r>
                          <a:rPr lang="en-ZA" sz="2000" i="1" dirty="0">
                            <a:latin typeface="Cambria Math" panose="02040503050406030204" pitchFamily="18" charset="0"/>
                          </a:rPr>
                          <m:t>𝑡</m:t>
                        </m:r>
                      </m:sub>
                    </m:sSub>
                    <m:r>
                      <a:rPr lang="en-ZA" sz="2000" i="1" dirty="0">
                        <a:latin typeface="Cambria Math" panose="02040503050406030204" pitchFamily="18" charset="0"/>
                      </a:rPr>
                      <m:t>)=0</m:t>
                    </m:r>
                  </m:oMath>
                </a14:m>
                <a:r>
                  <a:rPr lang="en-ZA" sz="2400" dirty="0"/>
                  <a:t> </a:t>
                </a:r>
                <a:r>
                  <a:rPr lang="en-ZA" sz="2000" dirty="0"/>
                  <a:t>against the alternative </a:t>
                </a:r>
                <a14:m>
                  <m:oMath xmlns:m="http://schemas.openxmlformats.org/officeDocument/2006/math">
                    <m:r>
                      <m:rPr>
                        <m:sty m:val="p"/>
                      </m:rPr>
                      <a:rPr lang="en-ZA" sz="2000" dirty="0">
                        <a:latin typeface="Cambria Math" panose="02040503050406030204" pitchFamily="18" charset="0"/>
                      </a:rPr>
                      <m:t>var</m:t>
                    </m:r>
                    <m:d>
                      <m:dPr>
                        <m:ctrlPr>
                          <a:rPr lang="en-ZA" sz="2000" i="1" dirty="0">
                            <a:latin typeface="Cambria Math" panose="02040503050406030204" pitchFamily="18" charset="0"/>
                          </a:rPr>
                        </m:ctrlPr>
                      </m:dPr>
                      <m:e>
                        <m:sSub>
                          <m:sSubPr>
                            <m:ctrlPr>
                              <a:rPr lang="en-ZA" sz="2000" i="1" dirty="0">
                                <a:latin typeface="Cambria Math" panose="02040503050406030204" pitchFamily="18" charset="0"/>
                              </a:rPr>
                            </m:ctrlPr>
                          </m:sSubPr>
                          <m:e>
                            <m:r>
                              <a:rPr lang="en-ZA" sz="2000" i="1" dirty="0">
                                <a:latin typeface="Cambria Math" panose="02040503050406030204" pitchFamily="18" charset="0"/>
                              </a:rPr>
                              <m:t>𝑟</m:t>
                            </m:r>
                          </m:e>
                          <m:sub>
                            <m:r>
                              <a:rPr lang="en-ZA" sz="2000" i="1" dirty="0">
                                <a:latin typeface="Cambria Math" panose="02040503050406030204" pitchFamily="18" charset="0"/>
                              </a:rPr>
                              <m:t>𝑡</m:t>
                            </m:r>
                          </m:sub>
                        </m:sSub>
                      </m:e>
                    </m:d>
                    <m:r>
                      <a:rPr lang="en-ZA" sz="2000" i="1" dirty="0">
                        <a:latin typeface="Cambria Math" panose="02040503050406030204" pitchFamily="18" charset="0"/>
                      </a:rPr>
                      <m:t>&gt;0</m:t>
                    </m:r>
                  </m:oMath>
                </a14:m>
                <a:endParaRPr lang="en-ZA" sz="2400" dirty="0"/>
              </a:p>
              <a:p>
                <a:r>
                  <a:rPr lang="en-ZA" sz="2000" dirty="0"/>
                  <a:t>They derive the following test statistic for the null hypothesis:</a:t>
                </a:r>
              </a:p>
              <a:p>
                <a:pPr marL="0" indent="0">
                  <a:buNone/>
                </a:pPr>
                <a14:m>
                  <m:oMathPara xmlns:m="http://schemas.openxmlformats.org/officeDocument/2006/math">
                    <m:oMathParaPr>
                      <m:jc m:val="centerGroup"/>
                    </m:oMathParaPr>
                    <m:oMath xmlns:m="http://schemas.openxmlformats.org/officeDocument/2006/math">
                      <m:r>
                        <a:rPr lang="en-ZA" sz="2000" i="1" dirty="0">
                          <a:latin typeface="Cambria Math" panose="02040503050406030204" pitchFamily="18" charset="0"/>
                        </a:rPr>
                        <m:t>𝐾𝑃𝑆𝑆</m:t>
                      </m:r>
                      <m:r>
                        <a:rPr lang="en-ZA" sz="2000" i="1" dirty="0">
                          <a:latin typeface="Cambria Math" panose="02040503050406030204" pitchFamily="18" charset="0"/>
                        </a:rPr>
                        <m:t>=</m:t>
                      </m:r>
                      <m:f>
                        <m:fPr>
                          <m:ctrlPr>
                            <a:rPr lang="en-ZA" sz="2000" i="1" dirty="0">
                              <a:latin typeface="Cambria Math" panose="02040503050406030204" pitchFamily="18" charset="0"/>
                            </a:rPr>
                          </m:ctrlPr>
                        </m:fPr>
                        <m:num>
                          <m:nary>
                            <m:naryPr>
                              <m:chr m:val="∑"/>
                              <m:ctrlPr>
                                <a:rPr lang="en-ZA" sz="2000" i="1" dirty="0">
                                  <a:latin typeface="Cambria Math" panose="02040503050406030204" pitchFamily="18" charset="0"/>
                                </a:rPr>
                              </m:ctrlPr>
                            </m:naryPr>
                            <m:sub>
                              <m:r>
                                <m:rPr>
                                  <m:brk m:alnAt="23"/>
                                </m:rPr>
                                <a:rPr lang="en-ZA" sz="2000" i="1" dirty="0">
                                  <a:latin typeface="Cambria Math" panose="02040503050406030204" pitchFamily="18" charset="0"/>
                                </a:rPr>
                                <m:t>𝑡</m:t>
                              </m:r>
                              <m:r>
                                <a:rPr lang="en-ZA" sz="2000" i="1" dirty="0">
                                  <a:latin typeface="Cambria Math" panose="02040503050406030204" pitchFamily="18" charset="0"/>
                                </a:rPr>
                                <m:t>=1</m:t>
                              </m:r>
                            </m:sub>
                            <m:sup>
                              <m:r>
                                <a:rPr lang="en-ZA" sz="2000" i="1" dirty="0">
                                  <a:latin typeface="Cambria Math" panose="02040503050406030204" pitchFamily="18" charset="0"/>
                                </a:rPr>
                                <m:t>𝑇</m:t>
                              </m:r>
                            </m:sup>
                            <m:e>
                              <m:sSubSup>
                                <m:sSubSupPr>
                                  <m:ctrlPr>
                                    <a:rPr lang="en-ZA" sz="2000" i="1" dirty="0">
                                      <a:latin typeface="Cambria Math" panose="02040503050406030204" pitchFamily="18" charset="0"/>
                                    </a:rPr>
                                  </m:ctrlPr>
                                </m:sSubSupPr>
                                <m:e>
                                  <m:r>
                                    <a:rPr lang="en-ZA" sz="2000" i="1" dirty="0">
                                      <a:latin typeface="Cambria Math" panose="02040503050406030204" pitchFamily="18" charset="0"/>
                                    </a:rPr>
                                    <m:t>𝑠</m:t>
                                  </m:r>
                                </m:e>
                                <m:sub>
                                  <m:r>
                                    <a:rPr lang="en-ZA" sz="2000" i="1" dirty="0">
                                      <a:latin typeface="Cambria Math" panose="02040503050406030204" pitchFamily="18" charset="0"/>
                                    </a:rPr>
                                    <m:t>𝑡</m:t>
                                  </m:r>
                                </m:sub>
                                <m:sup>
                                  <m:r>
                                    <a:rPr lang="en-ZA" sz="2000" i="1" dirty="0">
                                      <a:latin typeface="Cambria Math" panose="02040503050406030204" pitchFamily="18" charset="0"/>
                                    </a:rPr>
                                    <m:t>2</m:t>
                                  </m:r>
                                </m:sup>
                              </m:sSubSup>
                            </m:e>
                          </m:nary>
                        </m:num>
                        <m:den>
                          <m:acc>
                            <m:accPr>
                              <m:chr m:val="̂"/>
                              <m:ctrlPr>
                                <a:rPr lang="en-ZA" sz="2000" i="1" dirty="0">
                                  <a:latin typeface="Cambria Math" panose="02040503050406030204" pitchFamily="18" charset="0"/>
                                </a:rPr>
                              </m:ctrlPr>
                            </m:accPr>
                            <m:e>
                              <m:r>
                                <m:rPr>
                                  <m:sty m:val="p"/>
                                </m:rPr>
                                <a:rPr lang="en-ZA" sz="2000" dirty="0">
                                  <a:latin typeface="Cambria Math" panose="02040503050406030204" pitchFamily="18" charset="0"/>
                                </a:rPr>
                                <m:t>var</m:t>
                              </m:r>
                            </m:e>
                          </m:acc>
                          <m:r>
                            <a:rPr lang="en-ZA" sz="2000" i="1" dirty="0">
                              <a:latin typeface="Cambria Math" panose="02040503050406030204" pitchFamily="18" charset="0"/>
                            </a:rPr>
                            <m:t> (</m:t>
                          </m:r>
                          <m:sSub>
                            <m:sSubPr>
                              <m:ctrlPr>
                                <a:rPr lang="en-ZA" sz="2000" i="1" dirty="0">
                                  <a:latin typeface="Cambria Math" panose="02040503050406030204" pitchFamily="18" charset="0"/>
                                </a:rPr>
                              </m:ctrlPr>
                            </m:sSubPr>
                            <m:e>
                              <m:r>
                                <a:rPr lang="en-ZA" sz="2000" i="1" dirty="0">
                                  <a:latin typeface="Cambria Math" panose="02040503050406030204" pitchFamily="18" charset="0"/>
                                </a:rPr>
                                <m:t>𝜀</m:t>
                              </m:r>
                            </m:e>
                            <m:sub>
                              <m:r>
                                <a:rPr lang="en-ZA" sz="2000" i="1" dirty="0">
                                  <a:latin typeface="Cambria Math" panose="02040503050406030204" pitchFamily="18" charset="0"/>
                                </a:rPr>
                                <m:t>𝑡</m:t>
                              </m:r>
                            </m:sub>
                          </m:sSub>
                          <m:r>
                            <a:rPr lang="en-ZA" sz="2000" i="1" dirty="0">
                              <a:latin typeface="Cambria Math" panose="02040503050406030204" pitchFamily="18" charset="0"/>
                            </a:rPr>
                            <m:t>)</m:t>
                          </m:r>
                        </m:den>
                      </m:f>
                    </m:oMath>
                  </m:oMathPara>
                </a14:m>
                <a:endParaRPr lang="en-ZA" sz="2400" dirty="0"/>
              </a:p>
              <a:p>
                <a:r>
                  <a:rPr lang="en-ZA" sz="2000" dirty="0"/>
                  <a:t>Where </a:t>
                </a:r>
                <a14:m>
                  <m:oMath xmlns:m="http://schemas.openxmlformats.org/officeDocument/2006/math">
                    <m:sSub>
                      <m:sSubPr>
                        <m:ctrlPr>
                          <a:rPr lang="en-ZA" sz="2000" i="1">
                            <a:latin typeface="Cambria Math" panose="02040503050406030204" pitchFamily="18" charset="0"/>
                          </a:rPr>
                        </m:ctrlPr>
                      </m:sSubPr>
                      <m:e>
                        <m:r>
                          <a:rPr lang="en-ZA" sz="2000" i="1">
                            <a:latin typeface="Cambria Math" panose="02040503050406030204" pitchFamily="18" charset="0"/>
                          </a:rPr>
                          <m:t>𝑠</m:t>
                        </m:r>
                      </m:e>
                      <m:sub>
                        <m:r>
                          <a:rPr lang="en-ZA" sz="2000" i="1">
                            <a:latin typeface="Cambria Math" panose="02040503050406030204" pitchFamily="18" charset="0"/>
                          </a:rPr>
                          <m:t>𝑡</m:t>
                        </m:r>
                      </m:sub>
                    </m:sSub>
                    <m:r>
                      <a:rPr lang="en-ZA" sz="2000" i="1">
                        <a:latin typeface="Cambria Math" panose="02040503050406030204" pitchFamily="18" charset="0"/>
                      </a:rPr>
                      <m:t>=</m:t>
                    </m:r>
                    <m:nary>
                      <m:naryPr>
                        <m:chr m:val="∑"/>
                        <m:ctrlPr>
                          <a:rPr lang="en-ZA" sz="2000" i="1">
                            <a:latin typeface="Cambria Math" panose="02040503050406030204" pitchFamily="18" charset="0"/>
                          </a:rPr>
                        </m:ctrlPr>
                      </m:naryPr>
                      <m:sub>
                        <m:r>
                          <a:rPr lang="en-ZA" sz="2000" b="0" i="1" smtClean="0">
                            <a:latin typeface="Cambria Math" panose="02040503050406030204" pitchFamily="18" charset="0"/>
                          </a:rPr>
                          <m:t>𝑖</m:t>
                        </m:r>
                        <m:r>
                          <a:rPr lang="en-ZA" sz="2000" i="1">
                            <a:latin typeface="Cambria Math" panose="02040503050406030204" pitchFamily="18" charset="0"/>
                          </a:rPr>
                          <m:t>=1</m:t>
                        </m:r>
                      </m:sub>
                      <m:sup>
                        <m:r>
                          <a:rPr lang="en-ZA" sz="2000" b="0" i="1" smtClean="0">
                            <a:latin typeface="Cambria Math" panose="02040503050406030204" pitchFamily="18" charset="0"/>
                          </a:rPr>
                          <m:t>𝑡</m:t>
                        </m:r>
                      </m:sup>
                      <m:e>
                        <m:sSub>
                          <m:sSubPr>
                            <m:ctrlPr>
                              <a:rPr lang="en-ZA" sz="2000" i="1" dirty="0">
                                <a:latin typeface="Cambria Math" panose="02040503050406030204" pitchFamily="18" charset="0"/>
                              </a:rPr>
                            </m:ctrlPr>
                          </m:sSubPr>
                          <m:e>
                            <m:acc>
                              <m:accPr>
                                <m:chr m:val="̂"/>
                                <m:ctrlPr>
                                  <a:rPr lang="en-ZA" sz="2000" i="1" dirty="0">
                                    <a:latin typeface="Cambria Math" panose="02040503050406030204" pitchFamily="18" charset="0"/>
                                  </a:rPr>
                                </m:ctrlPr>
                              </m:accPr>
                              <m:e>
                                <m:r>
                                  <a:rPr lang="en-ZA" sz="2000" i="1" dirty="0">
                                    <a:latin typeface="Cambria Math" panose="02040503050406030204" pitchFamily="18" charset="0"/>
                                  </a:rPr>
                                  <m:t>𝜀</m:t>
                                </m:r>
                              </m:e>
                            </m:acc>
                          </m:e>
                          <m:sub>
                            <m:r>
                              <a:rPr lang="en-ZA" sz="2000" b="0" i="1" dirty="0" smtClean="0">
                                <a:latin typeface="Cambria Math" panose="02040503050406030204" pitchFamily="18" charset="0"/>
                              </a:rPr>
                              <m:t>𝑖</m:t>
                            </m:r>
                          </m:sub>
                        </m:sSub>
                      </m:e>
                    </m:nary>
                  </m:oMath>
                </a14:m>
                <a:endParaRPr lang="en-ZA" sz="2000" dirty="0"/>
              </a:p>
              <a:p>
                <a:r>
                  <a:rPr lang="en-ZA" sz="2000" dirty="0"/>
                  <a:t>Again, the critical values for this test were constructed via simulation </a:t>
                </a:r>
              </a:p>
              <a:p>
                <a:endParaRPr lang="en-ZA" dirty="0"/>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00" t="-1078"/>
                </a:stretch>
              </a:blipFill>
            </p:spPr>
            <p:txBody>
              <a:bodyPr/>
              <a:lstStyle/>
              <a:p>
                <a:r>
                  <a:rPr lang="en-ZA">
                    <a:noFill/>
                  </a:rPr>
                  <a:t> </a:t>
                </a:r>
              </a:p>
            </p:txBody>
          </p:sp>
        </mc:Fallback>
      </mc:AlternateContent>
    </p:spTree>
    <p:extLst>
      <p:ext uri="{BB962C8B-B14F-4D97-AF65-F5344CB8AC3E}">
        <p14:creationId xmlns:p14="http://schemas.microsoft.com/office/powerpoint/2010/main" val="3711146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Non-Stationarity</a:t>
            </a:r>
            <a:endParaRPr lang="en-ZA" dirty="0"/>
          </a:p>
        </p:txBody>
      </p:sp>
      <p:sp>
        <p:nvSpPr>
          <p:cNvPr id="3" name="Content Placeholder 2"/>
          <p:cNvSpPr>
            <a:spLocks noGrp="1"/>
          </p:cNvSpPr>
          <p:nvPr>
            <p:ph idx="1"/>
          </p:nvPr>
        </p:nvSpPr>
        <p:spPr/>
        <p:txBody>
          <a:bodyPr>
            <a:normAutofit/>
          </a:bodyPr>
          <a:lstStyle/>
          <a:p>
            <a:r>
              <a:rPr lang="en-US" dirty="0"/>
              <a:t>Many macro series</a:t>
            </a:r>
          </a:p>
          <a:p>
            <a:pPr lvl="1"/>
            <a:r>
              <a:rPr lang="en-US" dirty="0"/>
              <a:t>Increase exponentially in levels/linearly in logs</a:t>
            </a:r>
            <a:br>
              <a:rPr lang="en-US" dirty="0"/>
            </a:br>
            <a:r>
              <a:rPr lang="en-US" dirty="0"/>
              <a:t>OR</a:t>
            </a:r>
          </a:p>
          <a:p>
            <a:pPr lvl="1"/>
            <a:r>
              <a:rPr lang="en-US" dirty="0"/>
              <a:t>Appear to wander without apparent mean reversion</a:t>
            </a:r>
          </a:p>
          <a:p>
            <a:pPr lvl="1"/>
            <a:endParaRPr lang="en-US" dirty="0"/>
          </a:p>
          <a:p>
            <a:pPr lvl="1"/>
            <a:endParaRPr lang="en-ZA"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Multivariate Danger:</a:t>
            </a:r>
            <a:br>
              <a:rPr lang="en-US" dirty="0"/>
            </a:br>
            <a:r>
              <a:rPr lang="en-US" dirty="0"/>
              <a:t>Spurious Regression</a:t>
            </a:r>
            <a:endParaRPr lang="en-ZA" dirty="0"/>
          </a:p>
        </p:txBody>
      </p:sp>
      <p:sp>
        <p:nvSpPr>
          <p:cNvPr id="3" name="Content Placeholder 2"/>
          <p:cNvSpPr>
            <a:spLocks noGrp="1"/>
          </p:cNvSpPr>
          <p:nvPr>
            <p:ph idx="1"/>
          </p:nvPr>
        </p:nvSpPr>
        <p:spPr>
          <a:xfrm>
            <a:off x="609600" y="1600201"/>
            <a:ext cx="10972800" cy="4853135"/>
          </a:xfrm>
        </p:spPr>
        <p:txBody>
          <a:bodyPr>
            <a:normAutofit fontScale="92500" lnSpcReduction="20000"/>
          </a:bodyPr>
          <a:lstStyle/>
          <a:p>
            <a:endParaRPr lang="en-ZA" dirty="0"/>
          </a:p>
          <a:p>
            <a:r>
              <a:rPr lang="en-ZA" dirty="0"/>
              <a:t>4 multivariate cases:</a:t>
            </a:r>
          </a:p>
          <a:p>
            <a:pPr lvl="1"/>
            <a:r>
              <a:rPr lang="en-ZA" dirty="0"/>
              <a:t>y and z are both stationary </a:t>
            </a:r>
          </a:p>
          <a:p>
            <a:pPr lvl="2"/>
            <a:r>
              <a:rPr lang="en-ZA" dirty="0"/>
              <a:t>normal regressions valid</a:t>
            </a:r>
          </a:p>
          <a:p>
            <a:pPr lvl="1"/>
            <a:r>
              <a:rPr lang="en-ZA" dirty="0"/>
              <a:t>y is I(b) and z is I(d) with b&gt;d </a:t>
            </a:r>
          </a:p>
          <a:p>
            <a:pPr lvl="2"/>
            <a:r>
              <a:rPr lang="en-ZA" dirty="0"/>
              <a:t>Levels regression meaningless</a:t>
            </a:r>
          </a:p>
          <a:p>
            <a:pPr lvl="1"/>
            <a:r>
              <a:rPr lang="en-ZA" dirty="0"/>
              <a:t>y and z are I(1) with independent stochastic trends</a:t>
            </a:r>
          </a:p>
          <a:p>
            <a:pPr lvl="2"/>
            <a:r>
              <a:rPr lang="en-ZA" dirty="0"/>
              <a:t>Levels regression meaningless, in differences, valid</a:t>
            </a:r>
          </a:p>
          <a:p>
            <a:pPr lvl="2"/>
            <a:r>
              <a:rPr lang="en-ZA" dirty="0"/>
              <a:t>But often find significant coefficients </a:t>
            </a:r>
            <a:br>
              <a:rPr lang="en-ZA" dirty="0"/>
            </a:br>
            <a:r>
              <a:rPr lang="en-ZA" dirty="0"/>
              <a:t>= spurious regression results</a:t>
            </a:r>
          </a:p>
          <a:p>
            <a:pPr lvl="1"/>
            <a:r>
              <a:rPr lang="en-ZA" dirty="0"/>
              <a:t>y and z are I(1) with </a:t>
            </a:r>
            <a:r>
              <a:rPr lang="en-ZA" i="1" dirty="0"/>
              <a:t>common</a:t>
            </a:r>
            <a:r>
              <a:rPr lang="en-ZA" dirty="0"/>
              <a:t> stochastic trend</a:t>
            </a:r>
          </a:p>
          <a:p>
            <a:pPr lvl="2"/>
            <a:r>
              <a:rPr lang="en-ZA" dirty="0"/>
              <a:t>Levels regression valid and super consistent </a:t>
            </a:r>
          </a:p>
          <a:p>
            <a:pPr lvl="2"/>
            <a:r>
              <a:rPr lang="en-ZA" dirty="0"/>
              <a:t>Variables are “co-integrated”</a:t>
            </a:r>
          </a:p>
          <a:p>
            <a:pPr lvl="2"/>
            <a:endParaRPr lang="en-ZA" dirty="0"/>
          </a:p>
          <a:p>
            <a:pPr lvl="1"/>
            <a:endParaRPr lang="en-ZA" dirty="0"/>
          </a:p>
          <a:p>
            <a:pPr lvl="1"/>
            <a:endParaRPr lang="en-ZA" dirty="0"/>
          </a:p>
          <a:p>
            <a:pPr lvl="1"/>
            <a:endParaRPr lang="en-ZA" dirty="0"/>
          </a:p>
          <a:p>
            <a:endParaRPr lang="en-ZA" dirty="0"/>
          </a:p>
        </p:txBody>
      </p:sp>
    </p:spTree>
    <p:extLst>
      <p:ext uri="{BB962C8B-B14F-4D97-AF65-F5344CB8AC3E}">
        <p14:creationId xmlns:p14="http://schemas.microsoft.com/office/powerpoint/2010/main" val="155809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Multivariate Danger:</a:t>
            </a:r>
            <a:br>
              <a:rPr lang="en-US" dirty="0"/>
            </a:br>
            <a:r>
              <a:rPr lang="en-US" dirty="0"/>
              <a:t>Spurious Regression</a:t>
            </a:r>
            <a:endParaRPr lang="en-Z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10972800" cy="4853135"/>
              </a:xfrm>
            </p:spPr>
            <p:txBody>
              <a:bodyPr>
                <a:normAutofit fontScale="70000" lnSpcReduction="20000"/>
              </a:bodyPr>
              <a:lstStyle/>
              <a:p>
                <a:r>
                  <a:rPr lang="en-ZA" dirty="0"/>
                  <a:t>y and z are I(1) with independent stochastic trends</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𝑦</m:t>
                          </m:r>
                          <m:r>
                            <a:rPr lang="en-ZA" b="0" i="1" smtClean="0">
                              <a:latin typeface="Cambria Math" panose="02040503050406030204" pitchFamily="18" charset="0"/>
                            </a:rPr>
                            <m:t>,</m:t>
                          </m:r>
                          <m:r>
                            <a:rPr lang="en-ZA" b="0" i="1" smtClean="0">
                              <a:latin typeface="Cambria Math" panose="02040503050406030204" pitchFamily="18" charset="0"/>
                            </a:rPr>
                            <m:t>𝑡</m:t>
                          </m:r>
                        </m:sub>
                      </m:sSub>
                    </m:oMath>
                  </m:oMathPara>
                </a14:m>
                <a:endParaRPr lang="en-ZA" dirty="0"/>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𝑧</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𝑧</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𝑧</m:t>
                          </m:r>
                          <m:r>
                            <a:rPr lang="en-ZA" b="0" i="1" smtClean="0">
                              <a:latin typeface="Cambria Math" panose="02040503050406030204" pitchFamily="18" charset="0"/>
                            </a:rPr>
                            <m:t>,</m:t>
                          </m:r>
                          <m:r>
                            <a:rPr lang="en-ZA" b="0" i="1" smtClean="0">
                              <a:latin typeface="Cambria Math" panose="02040503050406030204" pitchFamily="18" charset="0"/>
                            </a:rPr>
                            <m:t>𝑡</m:t>
                          </m:r>
                        </m:sub>
                      </m:sSub>
                    </m:oMath>
                  </m:oMathPara>
                </a14:m>
                <a:endParaRPr lang="en-ZA" dirty="0"/>
              </a:p>
              <a:p>
                <a:pPr lvl="1"/>
                <a:r>
                  <a:rPr lang="en-ZA" dirty="0"/>
                  <a:t>Where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𝑦</m:t>
                        </m:r>
                        <m:r>
                          <a:rPr lang="en-ZA" b="0" i="1" smtClean="0">
                            <a:latin typeface="Cambria Math" panose="02040503050406030204" pitchFamily="18" charset="0"/>
                          </a:rPr>
                          <m:t>,</m:t>
                        </m:r>
                        <m:r>
                          <a:rPr lang="en-ZA" b="0" i="1" smtClean="0">
                            <a:latin typeface="Cambria Math" panose="02040503050406030204" pitchFamily="18" charset="0"/>
                          </a:rPr>
                          <m:t>𝑡</m:t>
                        </m:r>
                      </m:sub>
                    </m:sSub>
                  </m:oMath>
                </a14:m>
                <a:r>
                  <a:rPr lang="en-ZA" dirty="0"/>
                  <a:t> and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b="0" i="1" smtClean="0">
                            <a:latin typeface="Cambria Math" panose="02040503050406030204" pitchFamily="18" charset="0"/>
                          </a:rPr>
                          <m:t>𝑧</m:t>
                        </m:r>
                        <m:r>
                          <a:rPr lang="en-ZA" i="1">
                            <a:latin typeface="Cambria Math" panose="02040503050406030204" pitchFamily="18" charset="0"/>
                          </a:rPr>
                          <m:t>,</m:t>
                        </m:r>
                        <m:r>
                          <a:rPr lang="en-ZA" i="1">
                            <a:latin typeface="Cambria Math" panose="02040503050406030204" pitchFamily="18" charset="0"/>
                          </a:rPr>
                          <m:t>𝑡</m:t>
                        </m:r>
                      </m:sub>
                    </m:sSub>
                  </m:oMath>
                </a14:m>
                <a:r>
                  <a:rPr lang="en-ZA" dirty="0"/>
                  <a:t> independent, normal random variables</a:t>
                </a:r>
              </a:p>
              <a:p>
                <a:r>
                  <a:rPr lang="en-ZA" dirty="0"/>
                  <a:t>Consider the regression:</a:t>
                </a:r>
              </a:p>
              <a:p>
                <a:pPr marL="0" indent="0">
                  <a:buNone/>
                </a:pPr>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𝑏</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𝑏</m:t>
                          </m:r>
                        </m:e>
                        <m:sub>
                          <m:r>
                            <a:rPr lang="en-ZA" b="0" i="1" smtClean="0">
                              <a:latin typeface="Cambria Math" panose="02040503050406030204" pitchFamily="18" charset="0"/>
                            </a:rPr>
                            <m:t>1</m:t>
                          </m:r>
                        </m:sub>
                      </m:sSub>
                      <m:sSub>
                        <m:sSubPr>
                          <m:ctrlPr>
                            <a:rPr lang="en-ZA" b="0" i="1" smtClean="0">
                              <a:latin typeface="Cambria Math" panose="02040503050406030204" pitchFamily="18" charset="0"/>
                            </a:rPr>
                          </m:ctrlPr>
                        </m:sSubPr>
                        <m:e>
                          <m:r>
                            <a:rPr lang="en-ZA" b="0" i="1" smtClean="0">
                              <a:latin typeface="Cambria Math" panose="02040503050406030204" pitchFamily="18" charset="0"/>
                            </a:rPr>
                            <m:t>𝑧</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𝑢</m:t>
                          </m:r>
                        </m:e>
                        <m:sub>
                          <m:r>
                            <a:rPr lang="en-ZA" b="0" i="1" smtClean="0">
                              <a:latin typeface="Cambria Math" panose="02040503050406030204" pitchFamily="18" charset="0"/>
                            </a:rPr>
                            <m:t>𝑡</m:t>
                          </m:r>
                        </m:sub>
                      </m:sSub>
                    </m:oMath>
                  </m:oMathPara>
                </a14:m>
                <a:endParaRPr lang="en-ZA" dirty="0"/>
              </a:p>
              <a:p>
                <a:pPr lvl="1"/>
                <a:r>
                  <a:rPr lang="en-ZA" dirty="0"/>
                  <a:t>By construction: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𝑏</m:t>
                        </m:r>
                      </m:e>
                      <m:sub>
                        <m:r>
                          <a:rPr lang="en-ZA" b="0" i="1" smtClean="0">
                            <a:latin typeface="Cambria Math" panose="02040503050406030204" pitchFamily="18" charset="0"/>
                          </a:rPr>
                          <m:t>0</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𝑏</m:t>
                        </m:r>
                      </m:e>
                      <m:sub>
                        <m:r>
                          <a:rPr lang="en-ZA" b="0" i="1" smtClean="0">
                            <a:latin typeface="Cambria Math" panose="02040503050406030204" pitchFamily="18" charset="0"/>
                          </a:rPr>
                          <m:t>1</m:t>
                        </m:r>
                      </m:sub>
                    </m:sSub>
                    <m:r>
                      <a:rPr lang="en-ZA" b="0" i="1" smtClean="0">
                        <a:latin typeface="Cambria Math" panose="02040503050406030204" pitchFamily="18" charset="0"/>
                      </a:rPr>
                      <m:t>=0</m:t>
                    </m:r>
                  </m:oMath>
                </a14:m>
                <a:endParaRPr lang="en-ZA" dirty="0"/>
              </a:p>
              <a:p>
                <a:pPr lvl="1"/>
                <a:r>
                  <a:rPr lang="en-ZA" dirty="0"/>
                  <a:t>How often do we expect a normal significance test (at 95% confidence) to reject the hypothesis: </a:t>
                </a:r>
                <a14:m>
                  <m:oMath xmlns:m="http://schemas.openxmlformats.org/officeDocument/2006/math">
                    <m:sSub>
                      <m:sSubPr>
                        <m:ctrlPr>
                          <a:rPr lang="en-ZA" b="0" i="1" smtClean="0">
                            <a:latin typeface="Cambria Math" panose="02040503050406030204" pitchFamily="18" charset="0"/>
                          </a:rPr>
                        </m:ctrlPr>
                      </m:sSubPr>
                      <m:e>
                        <m:r>
                          <m:rPr>
                            <m:sty m:val="p"/>
                          </m:rPr>
                          <a:rPr lang="en-ZA" b="0" i="0" smtClean="0">
                            <a:latin typeface="Cambria Math" panose="02040503050406030204" pitchFamily="18" charset="0"/>
                          </a:rPr>
                          <m:t>H</m:t>
                        </m:r>
                      </m:e>
                      <m:sub>
                        <m:r>
                          <a:rPr lang="en-ZA" b="0" i="0" smtClean="0">
                            <a:latin typeface="Cambria Math" panose="02040503050406030204" pitchFamily="18" charset="0"/>
                          </a:rPr>
                          <m:t>0</m:t>
                        </m:r>
                      </m:sub>
                    </m:sSub>
                    <m:r>
                      <a:rPr lang="en-ZA" b="0" i="0" smtClean="0">
                        <a:latin typeface="Cambria Math" panose="02040503050406030204" pitchFamily="18" charset="0"/>
                      </a:rPr>
                      <m:t>:</m:t>
                    </m:r>
                    <m:sSub>
                      <m:sSubPr>
                        <m:ctrlPr>
                          <a:rPr lang="en-ZA" i="1" smtClean="0">
                            <a:latin typeface="Cambria Math" panose="02040503050406030204" pitchFamily="18" charset="0"/>
                          </a:rPr>
                        </m:ctrlPr>
                      </m:sSubPr>
                      <m:e>
                        <m:r>
                          <a:rPr lang="en-ZA" i="1">
                            <a:latin typeface="Cambria Math" panose="02040503050406030204" pitchFamily="18" charset="0"/>
                          </a:rPr>
                          <m:t>𝑏</m:t>
                        </m:r>
                      </m:e>
                      <m:sub>
                        <m:r>
                          <a:rPr lang="en-ZA" b="0" i="1" smtClean="0">
                            <a:latin typeface="Cambria Math" panose="02040503050406030204" pitchFamily="18" charset="0"/>
                          </a:rPr>
                          <m:t>1</m:t>
                        </m:r>
                      </m:sub>
                    </m:sSub>
                    <m:r>
                      <a:rPr lang="en-ZA" b="0" i="1" smtClean="0">
                        <a:latin typeface="Cambria Math" panose="02040503050406030204" pitchFamily="18" charset="0"/>
                      </a:rPr>
                      <m:t>=0</m:t>
                    </m:r>
                  </m:oMath>
                </a14:m>
                <a:r>
                  <a:rPr lang="en-ZA" dirty="0"/>
                  <a:t>?</a:t>
                </a:r>
              </a:p>
              <a:p>
                <a:pPr lvl="2"/>
                <a:r>
                  <a:rPr lang="en-ZA" dirty="0"/>
                  <a:t>If the classical results hold: 5% of the time</a:t>
                </a:r>
              </a:p>
              <a:p>
                <a:pPr lvl="2"/>
                <a:r>
                  <a:rPr lang="en-ZA" dirty="0"/>
                  <a:t>Granger and Newbold (1974) show that the rejection rate is 75%!</a:t>
                </a:r>
              </a:p>
              <a:p>
                <a:r>
                  <a:rPr lang="en-ZA" dirty="0"/>
                  <a:t>Intuition?</a:t>
                </a:r>
              </a:p>
              <a:p>
                <a:pPr lvl="1"/>
                <a:r>
                  <a:rPr lang="en-ZA" dirty="0"/>
                  <a:t>A random walk meanders without pattern over its range. Highly likely that several pairs of independent random walk happen to meander in the same direction for part of the sample, which would lead to a spurious correlation and a significant regression coefficient</a:t>
                </a:r>
              </a:p>
              <a:p>
                <a:pPr lvl="1"/>
                <a:endParaRPr lang="en-ZA" dirty="0"/>
              </a:p>
              <a:p>
                <a:pPr lvl="1"/>
                <a:endParaRPr lang="en-ZA" dirty="0"/>
              </a:p>
              <a:p>
                <a:pPr lvl="1"/>
                <a:endParaRPr lang="en-ZA" dirty="0"/>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10972800" cy="4853135"/>
              </a:xfrm>
              <a:blipFill>
                <a:blip r:embed="rId2"/>
                <a:stretch>
                  <a:fillRect l="-611" t="-2136"/>
                </a:stretch>
              </a:blipFill>
            </p:spPr>
            <p:txBody>
              <a:bodyPr/>
              <a:lstStyle/>
              <a:p>
                <a:r>
                  <a:rPr lang="en-ZA">
                    <a:noFill/>
                  </a:rPr>
                  <a:t> </a:t>
                </a:r>
              </a:p>
            </p:txBody>
          </p:sp>
        </mc:Fallback>
      </mc:AlternateContent>
    </p:spTree>
    <p:extLst>
      <p:ext uri="{BB962C8B-B14F-4D97-AF65-F5344CB8AC3E}">
        <p14:creationId xmlns:p14="http://schemas.microsoft.com/office/powerpoint/2010/main" val="2899688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5682"/>
            <a:ext cx="8229600" cy="1143000"/>
          </a:xfrm>
        </p:spPr>
        <p:txBody>
          <a:bodyPr/>
          <a:lstStyle/>
          <a:p>
            <a:r>
              <a:rPr lang="en-ZA" dirty="0"/>
              <a:t>My (non-text-book) summary</a:t>
            </a:r>
          </a:p>
        </p:txBody>
      </p:sp>
      <p:sp>
        <p:nvSpPr>
          <p:cNvPr id="3" name="Content Placeholder 2"/>
          <p:cNvSpPr>
            <a:spLocks noGrp="1"/>
          </p:cNvSpPr>
          <p:nvPr>
            <p:ph idx="1"/>
          </p:nvPr>
        </p:nvSpPr>
        <p:spPr>
          <a:xfrm>
            <a:off x="191344" y="980728"/>
            <a:ext cx="11737304" cy="5877272"/>
          </a:xfrm>
        </p:spPr>
        <p:txBody>
          <a:bodyPr>
            <a:normAutofit fontScale="70000" lnSpcReduction="20000"/>
          </a:bodyPr>
          <a:lstStyle/>
          <a:p>
            <a:r>
              <a:rPr lang="en-ZA" dirty="0"/>
              <a:t>Pure deterministic trends make no sense in any economic model that I have ever seen</a:t>
            </a:r>
          </a:p>
          <a:p>
            <a:pPr lvl="1"/>
            <a:r>
              <a:rPr lang="en-ZA" dirty="0"/>
              <a:t>At best it can be a “local”/small sample solution</a:t>
            </a:r>
          </a:p>
          <a:p>
            <a:pPr lvl="1"/>
            <a:r>
              <a:rPr lang="en-ZA" dirty="0"/>
              <a:t>I am truly sceptical of any such “fixes”</a:t>
            </a:r>
          </a:p>
          <a:p>
            <a:pPr lvl="1"/>
            <a:r>
              <a:rPr lang="en-ZA" dirty="0"/>
              <a:t>However, I’m in a very small minority in the larger literature…</a:t>
            </a:r>
          </a:p>
          <a:p>
            <a:pPr marL="457200" lvl="1" indent="0">
              <a:buNone/>
            </a:pPr>
            <a:endParaRPr lang="en-ZA" dirty="0"/>
          </a:p>
          <a:p>
            <a:r>
              <a:rPr lang="en-ZA" dirty="0"/>
              <a:t>A stochastic trend in any series does not always make economic “common sense”</a:t>
            </a:r>
          </a:p>
          <a:p>
            <a:pPr lvl="1"/>
            <a:r>
              <a:rPr lang="en-ZA" dirty="0"/>
              <a:t>Use your economic understanding to judge all cases</a:t>
            </a:r>
          </a:p>
          <a:p>
            <a:endParaRPr lang="en-ZA" dirty="0"/>
          </a:p>
          <a:p>
            <a:r>
              <a:rPr lang="en-ZA" dirty="0" err="1"/>
              <a:t>Detrending</a:t>
            </a:r>
            <a:r>
              <a:rPr lang="en-ZA" dirty="0"/>
              <a:t> OR differencing </a:t>
            </a:r>
          </a:p>
          <a:p>
            <a:pPr lvl="1"/>
            <a:r>
              <a:rPr lang="en-ZA" dirty="0"/>
              <a:t>At best a crude way to summarize data in a specific sample</a:t>
            </a:r>
          </a:p>
          <a:p>
            <a:pPr lvl="1"/>
            <a:r>
              <a:rPr lang="en-ZA" dirty="0"/>
              <a:t>Almost certainly strips out informative (long run) correlations with other variables that are more interesting to an economist</a:t>
            </a:r>
          </a:p>
          <a:p>
            <a:pPr lvl="1"/>
            <a:r>
              <a:rPr lang="en-ZA" dirty="0"/>
              <a:t>There are situations in which you can extract “real” economic conclusions from “pre-differencing” but they should be motivated on economic grounds, not empirical grounds. </a:t>
            </a:r>
          </a:p>
          <a:p>
            <a:pPr lvl="1"/>
            <a:endParaRPr lang="en-ZA" dirty="0"/>
          </a:p>
          <a:p>
            <a:r>
              <a:rPr lang="en-ZA" dirty="0"/>
              <a:t>Always use co-integration analysis when you encounter a set of variables that  </a:t>
            </a:r>
          </a:p>
          <a:p>
            <a:pPr lvl="1"/>
            <a:r>
              <a:rPr lang="en-ZA" dirty="0"/>
              <a:t>Seem to be individually integrated (and tests as such)</a:t>
            </a:r>
          </a:p>
          <a:p>
            <a:pPr lvl="1"/>
            <a:r>
              <a:rPr lang="en-ZA" dirty="0"/>
              <a:t>Can theoretically consistently be considered to be integrated</a:t>
            </a:r>
          </a:p>
          <a:p>
            <a:pPr lvl="1"/>
            <a:r>
              <a:rPr lang="en-ZA" dirty="0"/>
              <a:t>Should be in a joint equilibrium relationship based on economic theory</a:t>
            </a:r>
          </a:p>
        </p:txBody>
      </p:sp>
    </p:spTree>
    <p:extLst>
      <p:ext uri="{BB962C8B-B14F-4D97-AF65-F5344CB8AC3E}">
        <p14:creationId xmlns:p14="http://schemas.microsoft.com/office/powerpoint/2010/main" val="25772058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0237-B1F2-4F9D-9065-96432D99BF6C}"/>
              </a:ext>
            </a:extLst>
          </p:cNvPr>
          <p:cNvSpPr>
            <a:spLocks noGrp="1"/>
          </p:cNvSpPr>
          <p:nvPr>
            <p:ph type="title"/>
          </p:nvPr>
        </p:nvSpPr>
        <p:spPr/>
        <p:txBody>
          <a:bodyPr/>
          <a:lstStyle/>
          <a:p>
            <a:r>
              <a:rPr lang="en-ZA" dirty="0"/>
              <a:t>Next week: Stationary Multivariate Models</a:t>
            </a:r>
          </a:p>
        </p:txBody>
      </p:sp>
      <p:sp>
        <p:nvSpPr>
          <p:cNvPr id="3" name="Content Placeholder 2">
            <a:extLst>
              <a:ext uri="{FF2B5EF4-FFF2-40B4-BE49-F238E27FC236}">
                <a16:creationId xmlns:a16="http://schemas.microsoft.com/office/drawing/2014/main" id="{1CE0DD1A-B358-4E21-8EBE-374E2A9473FD}"/>
              </a:ext>
            </a:extLst>
          </p:cNvPr>
          <p:cNvSpPr>
            <a:spLocks noGrp="1"/>
          </p:cNvSpPr>
          <p:nvPr>
            <p:ph idx="1"/>
          </p:nvPr>
        </p:nvSpPr>
        <p:spPr/>
        <p:txBody>
          <a:bodyPr/>
          <a:lstStyle/>
          <a:p>
            <a:r>
              <a:rPr lang="en-ZA" dirty="0"/>
              <a:t>Read chapter 5 of Enders</a:t>
            </a:r>
          </a:p>
          <a:p>
            <a:r>
              <a:rPr lang="en-ZA" dirty="0"/>
              <a:t>Brush up on Linear Algebra and </a:t>
            </a:r>
            <a:r>
              <a:rPr lang="en-ZA"/>
              <a:t>Matrix operations</a:t>
            </a:r>
          </a:p>
        </p:txBody>
      </p:sp>
    </p:spTree>
    <p:extLst>
      <p:ext uri="{BB962C8B-B14F-4D97-AF65-F5344CB8AC3E}">
        <p14:creationId xmlns:p14="http://schemas.microsoft.com/office/powerpoint/2010/main" val="3218254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Econometrics 871 </a:t>
            </a:r>
            <a:br>
              <a:rPr lang="en-US" dirty="0"/>
            </a:br>
            <a:r>
              <a:rPr lang="en-US" dirty="0"/>
              <a:t>Time Series</a:t>
            </a:r>
            <a:endParaRPr lang="en-ZA" cap="small" dirty="0"/>
          </a:p>
        </p:txBody>
      </p:sp>
      <p:sp>
        <p:nvSpPr>
          <p:cNvPr id="3" name="Subtitle 2"/>
          <p:cNvSpPr>
            <a:spLocks noGrp="1"/>
          </p:cNvSpPr>
          <p:nvPr>
            <p:ph type="subTitle" idx="1"/>
          </p:nvPr>
        </p:nvSpPr>
        <p:spPr/>
        <p:txBody>
          <a:bodyPr>
            <a:normAutofit/>
          </a:bodyPr>
          <a:lstStyle/>
          <a:p>
            <a:pPr algn="l"/>
            <a:r>
              <a:rPr lang="en-US" b="1" cap="small" dirty="0"/>
              <a:t>Topic 4: Tutorial</a:t>
            </a:r>
          </a:p>
          <a:p>
            <a:r>
              <a:rPr lang="en-US" dirty="0"/>
              <a:t>Replicating the Dickey-Fuller distribution</a:t>
            </a:r>
            <a:endParaRPr lang="en-ZA"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Tutorial: Monte Carlo Experiment:</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ZA" dirty="0"/>
              <a:t>Create data according to DGP of interest</a:t>
            </a:r>
          </a:p>
          <a:p>
            <a:pPr marL="514350" indent="-514350">
              <a:buFont typeface="+mj-lt"/>
              <a:buAutoNum type="arabicPeriod"/>
            </a:pPr>
            <a:endParaRPr lang="en-ZA" dirty="0"/>
          </a:p>
          <a:p>
            <a:pPr marL="514350" indent="-514350">
              <a:buFont typeface="+mj-lt"/>
              <a:buAutoNum type="arabicPeriod"/>
            </a:pPr>
            <a:r>
              <a:rPr lang="en-ZA" dirty="0"/>
              <a:t>Do candidate estimation</a:t>
            </a:r>
          </a:p>
          <a:p>
            <a:pPr marL="514350" indent="-514350">
              <a:buFont typeface="+mj-lt"/>
              <a:buAutoNum type="arabicPeriod"/>
            </a:pPr>
            <a:endParaRPr lang="en-ZA" dirty="0"/>
          </a:p>
          <a:p>
            <a:pPr marL="514350" indent="-514350">
              <a:buFont typeface="+mj-lt"/>
              <a:buAutoNum type="arabicPeriod"/>
            </a:pPr>
            <a:r>
              <a:rPr lang="en-ZA" dirty="0"/>
              <a:t>Compare distribution of residuals to standard predicted distribution</a:t>
            </a:r>
          </a:p>
          <a:p>
            <a:pPr marL="514350" indent="-514350">
              <a:buFont typeface="+mj-lt"/>
              <a:buAutoNum type="arabicPeriod"/>
            </a:pPr>
            <a:endParaRPr lang="en-ZA" dirty="0"/>
          </a:p>
          <a:p>
            <a:pPr marL="514350" indent="-514350">
              <a:buFont typeface="+mj-lt"/>
              <a:buAutoNum type="arabicPeriod"/>
            </a:pPr>
            <a:r>
              <a:rPr lang="en-ZA" dirty="0"/>
              <a:t>Use simulated distribution to obtain “true” critical values</a:t>
            </a:r>
          </a:p>
        </p:txBody>
      </p:sp>
    </p:spTree>
    <p:extLst>
      <p:ext uri="{BB962C8B-B14F-4D97-AF65-F5344CB8AC3E}">
        <p14:creationId xmlns:p14="http://schemas.microsoft.com/office/powerpoint/2010/main" val="14978928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752"/>
            <a:ext cx="10972800" cy="926976"/>
          </a:xfrm>
        </p:spPr>
        <p:txBody>
          <a:bodyPr>
            <a:normAutofit fontScale="90000"/>
          </a:bodyPr>
          <a:lstStyle/>
          <a:p>
            <a:r>
              <a:rPr lang="en-ZA" dirty="0"/>
              <a:t>Review of asymptotic results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980729"/>
                <a:ext cx="10972800" cy="5145436"/>
              </a:xfrm>
            </p:spPr>
            <p:txBody>
              <a:bodyPr>
                <a:normAutofit fontScale="62500" lnSpcReduction="20000"/>
              </a:bodyPr>
              <a:lstStyle/>
              <a:p>
                <a:pPr>
                  <a:lnSpc>
                    <a:spcPct val="150000"/>
                  </a:lnSpc>
                </a:pPr>
                <a:r>
                  <a:rPr lang="en-ZA" sz="2800" dirty="0"/>
                  <a:t>Consider the simplest linear regression on a sample of </a:t>
                </a:r>
                <a14:m>
                  <m:oMath xmlns:m="http://schemas.openxmlformats.org/officeDocument/2006/math">
                    <m:r>
                      <a:rPr lang="en-ZA" sz="2800" i="1" dirty="0" smtClean="0">
                        <a:latin typeface="Cambria Math" panose="02040503050406030204" pitchFamily="18" charset="0"/>
                      </a:rPr>
                      <m:t>𝑛</m:t>
                    </m:r>
                  </m:oMath>
                </a14:m>
                <a:r>
                  <a:rPr lang="en-ZA" sz="2800" dirty="0"/>
                  <a:t> observations:</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sz="2800" b="0" i="1" smtClean="0">
                              <a:latin typeface="Cambria Math" panose="02040503050406030204" pitchFamily="18" charset="0"/>
                            </a:rPr>
                          </m:ctrlPr>
                        </m:sSubPr>
                        <m:e>
                          <m:r>
                            <a:rPr lang="en-ZA" sz="2800" i="1">
                              <a:latin typeface="Cambria Math" panose="02040503050406030204" pitchFamily="18" charset="0"/>
                            </a:rPr>
                            <m:t>𝑦</m:t>
                          </m:r>
                        </m:e>
                        <m:sub>
                          <m:r>
                            <a:rPr lang="en-ZA" sz="2800" b="0" i="1" smtClean="0">
                              <a:latin typeface="Cambria Math" panose="02040503050406030204" pitchFamily="18" charset="0"/>
                            </a:rPr>
                            <m:t>𝑖</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𝛽</m:t>
                          </m:r>
                        </m:e>
                        <m:sub>
                          <m:r>
                            <a:rPr lang="en-ZA" sz="2800" i="1">
                              <a:latin typeface="Cambria Math" panose="02040503050406030204" pitchFamily="18" charset="0"/>
                            </a:rPr>
                            <m:t>0</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𝛽</m:t>
                          </m:r>
                        </m:e>
                        <m:sub>
                          <m:r>
                            <a:rPr lang="en-ZA" sz="2800" i="1">
                              <a:latin typeface="Cambria Math" panose="02040503050406030204" pitchFamily="18" charset="0"/>
                            </a:rPr>
                            <m:t>1</m:t>
                          </m:r>
                        </m:sub>
                      </m:sSub>
                      <m:sSub>
                        <m:sSubPr>
                          <m:ctrlPr>
                            <a:rPr lang="en-ZA" sz="2800" b="0" i="1" smtClean="0">
                              <a:latin typeface="Cambria Math" panose="02040503050406030204" pitchFamily="18" charset="0"/>
                            </a:rPr>
                          </m:ctrlPr>
                        </m:sSubPr>
                        <m:e>
                          <m:r>
                            <a:rPr lang="en-ZA" sz="2800" i="1">
                              <a:latin typeface="Cambria Math" panose="02040503050406030204" pitchFamily="18" charset="0"/>
                            </a:rPr>
                            <m:t>𝑥</m:t>
                          </m:r>
                        </m:e>
                        <m:sub>
                          <m:r>
                            <a:rPr lang="en-ZA" sz="2800" b="0" i="1" smtClean="0">
                              <a:latin typeface="Cambria Math" panose="02040503050406030204" pitchFamily="18" charset="0"/>
                            </a:rPr>
                            <m:t>𝑖</m:t>
                          </m:r>
                        </m:sub>
                      </m:sSub>
                      <m:r>
                        <a:rPr lang="en-ZA" sz="2800" i="1">
                          <a:latin typeface="Cambria Math" panose="02040503050406030204" pitchFamily="18" charset="0"/>
                        </a:rPr>
                        <m:t>+</m:t>
                      </m:r>
                      <m:sSub>
                        <m:sSubPr>
                          <m:ctrlPr>
                            <a:rPr lang="en-ZA" sz="2800" b="0" i="1" smtClean="0">
                              <a:latin typeface="Cambria Math" panose="02040503050406030204" pitchFamily="18" charset="0"/>
                            </a:rPr>
                          </m:ctrlPr>
                        </m:sSubPr>
                        <m:e>
                          <m:r>
                            <a:rPr lang="en-ZA" sz="2800" i="1">
                              <a:latin typeface="Cambria Math" panose="02040503050406030204" pitchFamily="18" charset="0"/>
                            </a:rPr>
                            <m:t>𝜀</m:t>
                          </m:r>
                        </m:e>
                        <m:sub>
                          <m:r>
                            <a:rPr lang="en-ZA" sz="2800" b="0" i="1" smtClean="0">
                              <a:latin typeface="Cambria Math" panose="02040503050406030204" pitchFamily="18" charset="0"/>
                            </a:rPr>
                            <m:t>𝑖</m:t>
                          </m:r>
                        </m:sub>
                      </m:sSub>
                      <m:r>
                        <a:rPr lang="en-ZA" sz="2800" b="0" i="0" smtClean="0">
                          <a:latin typeface="Cambria Math" panose="02040503050406030204" pitchFamily="18" charset="0"/>
                        </a:rPr>
                        <m:t>, </m:t>
                      </m:r>
                      <m:r>
                        <a:rPr lang="en-ZA" sz="2800" b="0" i="1" smtClean="0">
                          <a:latin typeface="Cambria Math" panose="02040503050406030204" pitchFamily="18" charset="0"/>
                        </a:rPr>
                        <m:t> </m:t>
                      </m:r>
                      <m:r>
                        <a:rPr lang="en-ZA" sz="2800" b="0" i="1" smtClean="0">
                          <a:latin typeface="Cambria Math" panose="02040503050406030204" pitchFamily="18" charset="0"/>
                        </a:rPr>
                        <m:t>𝑤𝑖𝑡h</m:t>
                      </m:r>
                      <m:r>
                        <a:rPr lang="en-ZA" sz="2800" b="0" i="1" smtClean="0">
                          <a:latin typeface="Cambria Math" panose="02040503050406030204" pitchFamily="18" charset="0"/>
                        </a:rPr>
                        <m:t>    </m:t>
                      </m:r>
                      <m:sSub>
                        <m:sSubPr>
                          <m:ctrlPr>
                            <a:rPr lang="en-ZA" sz="2800" i="1">
                              <a:latin typeface="Cambria Math" panose="02040503050406030204" pitchFamily="18" charset="0"/>
                            </a:rPr>
                          </m:ctrlPr>
                        </m:sSubPr>
                        <m:e>
                          <m:r>
                            <a:rPr lang="en-ZA" sz="2800" i="1">
                              <a:latin typeface="Cambria Math" panose="02040503050406030204" pitchFamily="18" charset="0"/>
                            </a:rPr>
                            <m:t>𝜀</m:t>
                          </m:r>
                        </m:e>
                        <m:sub>
                          <m:r>
                            <a:rPr lang="en-ZA" sz="2800" i="1">
                              <a:latin typeface="Cambria Math" panose="02040503050406030204" pitchFamily="18" charset="0"/>
                            </a:rPr>
                            <m:t>𝑖</m:t>
                          </m:r>
                        </m:sub>
                      </m:sSub>
                      <m:r>
                        <a:rPr lang="en-ZA" sz="2800" b="0" i="1" smtClean="0">
                          <a:latin typeface="Cambria Math" panose="02040503050406030204" pitchFamily="18" charset="0"/>
                        </a:rPr>
                        <m:t>~</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0,</m:t>
                          </m:r>
                          <m:sSup>
                            <m:sSupPr>
                              <m:ctrlPr>
                                <a:rPr lang="en-ZA" sz="2800" b="0" i="1" smtClean="0">
                                  <a:latin typeface="Cambria Math" panose="02040503050406030204" pitchFamily="18" charset="0"/>
                                </a:rPr>
                              </m:ctrlPr>
                            </m:sSupPr>
                            <m:e>
                              <m:r>
                                <a:rPr lang="en-ZA" sz="2800" b="0" i="1" smtClean="0">
                                  <a:latin typeface="Cambria Math" panose="02040503050406030204" pitchFamily="18" charset="0"/>
                                </a:rPr>
                                <m:t>𝜎</m:t>
                              </m:r>
                            </m:e>
                            <m:sup>
                              <m:r>
                                <a:rPr lang="en-ZA" sz="2800" b="0" i="1" smtClean="0">
                                  <a:latin typeface="Cambria Math" panose="02040503050406030204" pitchFamily="18" charset="0"/>
                                </a:rPr>
                                <m:t>2</m:t>
                              </m:r>
                            </m:sup>
                          </m:sSup>
                        </m:e>
                      </m:d>
                    </m:oMath>
                  </m:oMathPara>
                </a14:m>
                <a:endParaRPr lang="en-ZA" sz="2800" dirty="0"/>
              </a:p>
              <a:p>
                <a:pPr>
                  <a:lnSpc>
                    <a:spcPct val="150000"/>
                  </a:lnSpc>
                </a:pPr>
                <a:r>
                  <a:rPr lang="en-ZA" sz="2800" dirty="0"/>
                  <a:t>OLS estimate:</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ZA" sz="2800" i="1">
                              <a:latin typeface="Cambria Math" panose="02040503050406030204" pitchFamily="18" charset="0"/>
                            </a:rPr>
                          </m:ctrlPr>
                        </m:sSubPr>
                        <m:e>
                          <m:acc>
                            <m:accPr>
                              <m:chr m:val="̂"/>
                              <m:ctrlPr>
                                <a:rPr lang="en-ZA" sz="2800" i="1" smtClean="0">
                                  <a:latin typeface="Cambria Math" panose="02040503050406030204" pitchFamily="18" charset="0"/>
                                </a:rPr>
                              </m:ctrlPr>
                            </m:accPr>
                            <m:e>
                              <m:r>
                                <a:rPr lang="en-ZA" sz="2800" b="0" i="1" smtClean="0">
                                  <a:latin typeface="Cambria Math" panose="02040503050406030204" pitchFamily="18" charset="0"/>
                                </a:rPr>
                                <m:t>𝛽</m:t>
                              </m:r>
                            </m:e>
                          </m:acc>
                        </m:e>
                        <m:sub>
                          <m:r>
                            <a:rPr lang="en-ZA" sz="2800" i="1">
                              <a:latin typeface="Cambria Math" panose="02040503050406030204" pitchFamily="18" charset="0"/>
                            </a:rPr>
                            <m:t>1</m:t>
                          </m:r>
                          <m:r>
                            <a:rPr lang="en-ZA" sz="2800" b="0" i="1" smtClean="0">
                              <a:latin typeface="Cambria Math" panose="02040503050406030204" pitchFamily="18" charset="0"/>
                            </a:rPr>
                            <m:t>,</m:t>
                          </m:r>
                          <m:r>
                            <a:rPr lang="en-ZA" sz="2800" b="0" i="1" smtClean="0">
                              <a:latin typeface="Cambria Math" panose="02040503050406030204" pitchFamily="18" charset="0"/>
                            </a:rPr>
                            <m:t>𝑂𝐿𝑆</m:t>
                          </m:r>
                        </m:sub>
                      </m:sSub>
                      <m:r>
                        <a:rPr lang="en-ZA" sz="2800" b="0" i="1" smtClean="0">
                          <a:latin typeface="Cambria Math" panose="02040503050406030204" pitchFamily="18" charset="0"/>
                        </a:rPr>
                        <m:t>=</m:t>
                      </m:r>
                      <m:f>
                        <m:fPr>
                          <m:ctrlPr>
                            <a:rPr lang="en-ZA" sz="2800" b="0" i="1" smtClean="0">
                              <a:latin typeface="Cambria Math" panose="02040503050406030204" pitchFamily="18" charset="0"/>
                            </a:rPr>
                          </m:ctrlPr>
                        </m:fPr>
                        <m:num>
                          <m:r>
                            <a:rPr lang="en-ZA" sz="2800" b="0" i="1" smtClean="0">
                              <a:latin typeface="Cambria Math" panose="02040503050406030204" pitchFamily="18" charset="0"/>
                            </a:rPr>
                            <m:t>𝑐𝑜𝑣</m:t>
                          </m:r>
                          <m:d>
                            <m:dPr>
                              <m:ctrlPr>
                                <a:rPr lang="en-ZA" sz="2800" b="0" i="1" smtClean="0">
                                  <a:latin typeface="Cambria Math" panose="02040503050406030204" pitchFamily="18" charset="0"/>
                                </a:rPr>
                              </m:ctrlPr>
                            </m:dPr>
                            <m:e>
                              <m:r>
                                <a:rPr lang="en-ZA" sz="2800" b="0" i="1" smtClean="0">
                                  <a:latin typeface="Cambria Math" panose="02040503050406030204" pitchFamily="18" charset="0"/>
                                </a:rPr>
                                <m:t>𝑦</m:t>
                              </m:r>
                              <m:r>
                                <a:rPr lang="en-ZA" sz="2800" b="0" i="1" smtClean="0">
                                  <a:latin typeface="Cambria Math" panose="02040503050406030204" pitchFamily="18" charset="0"/>
                                </a:rPr>
                                <m:t>,</m:t>
                              </m:r>
                              <m:r>
                                <a:rPr lang="en-ZA" sz="2800" b="0" i="1" smtClean="0">
                                  <a:latin typeface="Cambria Math" panose="02040503050406030204" pitchFamily="18" charset="0"/>
                                </a:rPr>
                                <m:t>𝑥</m:t>
                              </m:r>
                            </m:e>
                          </m:d>
                        </m:num>
                        <m:den>
                          <m:r>
                            <a:rPr lang="en-ZA" sz="2800" b="0" i="1" smtClean="0">
                              <a:latin typeface="Cambria Math" panose="02040503050406030204" pitchFamily="18" charset="0"/>
                            </a:rPr>
                            <m:t>𝑣𝑎𝑟</m:t>
                          </m:r>
                          <m:r>
                            <a:rPr lang="en-ZA" sz="2800" b="0" i="1" smtClean="0">
                              <a:latin typeface="Cambria Math" panose="02040503050406030204" pitchFamily="18" charset="0"/>
                            </a:rPr>
                            <m:t>(</m:t>
                          </m:r>
                          <m:r>
                            <a:rPr lang="en-ZA" sz="2800" b="0" i="1" smtClean="0">
                              <a:latin typeface="Cambria Math" panose="02040503050406030204" pitchFamily="18" charset="0"/>
                            </a:rPr>
                            <m:t>𝑥</m:t>
                          </m:r>
                          <m:r>
                            <a:rPr lang="en-ZA" sz="2800" b="0" i="1" smtClean="0">
                              <a:latin typeface="Cambria Math" panose="02040503050406030204" pitchFamily="18" charset="0"/>
                            </a:rPr>
                            <m:t>)</m:t>
                          </m:r>
                        </m:den>
                      </m:f>
                    </m:oMath>
                  </m:oMathPara>
                </a14:m>
                <a:endParaRPr lang="en-ZA" sz="2800" dirty="0"/>
              </a:p>
              <a:p>
                <a:pPr>
                  <a:lnSpc>
                    <a:spcPct val="150000"/>
                  </a:lnSpc>
                </a:pPr>
                <a:r>
                  <a:rPr lang="en-ZA" sz="2800" dirty="0"/>
                  <a:t>If the standard OLS assumptions hold then OLS is consistent:</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ZA" sz="2800" b="0" i="1" smtClean="0">
                              <a:latin typeface="Cambria Math" panose="02040503050406030204" pitchFamily="18" charset="0"/>
                            </a:rPr>
                          </m:ctrlPr>
                        </m:funcPr>
                        <m:fName>
                          <m:limLow>
                            <m:limLowPr>
                              <m:ctrlPr>
                                <a:rPr lang="en-ZA" sz="2800" b="0" i="1" smtClean="0">
                                  <a:latin typeface="Cambria Math" panose="02040503050406030204" pitchFamily="18" charset="0"/>
                                </a:rPr>
                              </m:ctrlPr>
                            </m:limLowPr>
                            <m:e>
                              <m:r>
                                <m:rPr>
                                  <m:sty m:val="p"/>
                                </m:rPr>
                                <a:rPr lang="en-ZA" sz="2800" b="0" i="0" smtClean="0">
                                  <a:latin typeface="Cambria Math" panose="02040503050406030204" pitchFamily="18" charset="0"/>
                                </a:rPr>
                                <m:t>lim</m:t>
                              </m:r>
                            </m:e>
                            <m:lim>
                              <m:r>
                                <a:rPr lang="en-ZA" sz="2800" b="0" i="1" smtClean="0">
                                  <a:latin typeface="Cambria Math" panose="02040503050406030204" pitchFamily="18" charset="0"/>
                                </a:rPr>
                                <m:t>𝑛</m:t>
                              </m:r>
                              <m:r>
                                <a:rPr lang="en-ZA" sz="2800" b="0" i="1" smtClean="0">
                                  <a:latin typeface="Cambria Math" panose="02040503050406030204" pitchFamily="18" charset="0"/>
                                </a:rPr>
                                <m:t>→∞</m:t>
                              </m:r>
                            </m:lim>
                          </m:limLow>
                        </m:fName>
                        <m:e>
                          <m:sSub>
                            <m:sSubPr>
                              <m:ctrlPr>
                                <a:rPr lang="en-ZA" sz="2800" i="1">
                                  <a:latin typeface="Cambria Math" panose="02040503050406030204" pitchFamily="18" charset="0"/>
                                </a:rPr>
                              </m:ctrlPr>
                            </m:sSubPr>
                            <m:e>
                              <m:acc>
                                <m:accPr>
                                  <m:chr m:val="̂"/>
                                  <m:ctrlPr>
                                    <a:rPr lang="en-ZA" sz="2800" i="1">
                                      <a:latin typeface="Cambria Math" panose="02040503050406030204" pitchFamily="18" charset="0"/>
                                    </a:rPr>
                                  </m:ctrlPr>
                                </m:accPr>
                                <m:e>
                                  <m:r>
                                    <a:rPr lang="en-ZA" sz="2800" i="1">
                                      <a:latin typeface="Cambria Math" panose="02040503050406030204" pitchFamily="18" charset="0"/>
                                    </a:rPr>
                                    <m:t>𝛽</m:t>
                                  </m:r>
                                </m:e>
                              </m:acc>
                            </m:e>
                            <m:sub>
                              <m:r>
                                <a:rPr lang="en-ZA" sz="2800" i="1">
                                  <a:latin typeface="Cambria Math" panose="02040503050406030204" pitchFamily="18" charset="0"/>
                                </a:rPr>
                                <m:t>1,</m:t>
                              </m:r>
                              <m:r>
                                <a:rPr lang="en-ZA" sz="2800" i="1">
                                  <a:latin typeface="Cambria Math" panose="02040503050406030204" pitchFamily="18" charset="0"/>
                                </a:rPr>
                                <m:t>𝑂𝐿𝑆</m:t>
                              </m:r>
                            </m:sub>
                          </m:sSub>
                        </m:e>
                      </m:func>
                      <m:r>
                        <a:rPr lang="en-ZA" sz="2800"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oMath>
                  </m:oMathPara>
                </a14:m>
                <a:endParaRPr lang="en-ZA" dirty="0"/>
              </a:p>
              <a:p>
                <a:r>
                  <a:rPr lang="en-ZA" dirty="0"/>
                  <a:t>In a finite sample,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oMath>
                </a14:m>
                <a:r>
                  <a:rPr lang="en-ZA" dirty="0"/>
                  <a:t> is a random variable</a:t>
                </a:r>
              </a:p>
              <a:p>
                <a:pPr lvl="1"/>
                <a:r>
                  <a:rPr lang="en-ZA" dirty="0"/>
                  <a:t>If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𝑖</m:t>
                        </m:r>
                      </m:sub>
                    </m:sSub>
                  </m:oMath>
                </a14:m>
                <a:r>
                  <a:rPr lang="en-ZA" dirty="0"/>
                  <a:t> is </a:t>
                </a:r>
                <a:r>
                  <a:rPr lang="en-ZA" dirty="0" err="1"/>
                  <a:t>i.i.d</a:t>
                </a:r>
                <a:r>
                  <a:rPr lang="en-ZA" dirty="0"/>
                  <a:t>. normal, then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oMath>
                </a14:m>
                <a:r>
                  <a:rPr lang="en-ZA" dirty="0"/>
                  <a:t> is also normal with </a:t>
                </a:r>
                <a14:m>
                  <m:oMath xmlns:m="http://schemas.openxmlformats.org/officeDocument/2006/math">
                    <m:r>
                      <a:rPr lang="en-ZA" i="1">
                        <a:latin typeface="Cambria Math" panose="02040503050406030204" pitchFamily="18" charset="0"/>
                      </a:rPr>
                      <m:t>𝑣𝑎𝑟</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e>
                    </m:d>
                    <m:r>
                      <a:rPr lang="en-ZA" b="0" i="1" smtClean="0">
                        <a:latin typeface="Cambria Math" panose="02040503050406030204" pitchFamily="18" charset="0"/>
                      </a:rPr>
                      <m:t>=</m:t>
                    </m:r>
                    <m:f>
                      <m:fPr>
                        <m:ctrlPr>
                          <a:rPr lang="en-ZA" b="0" i="1" smtClean="0">
                            <a:latin typeface="Cambria Math" panose="02040503050406030204" pitchFamily="18" charset="0"/>
                          </a:rPr>
                        </m:ctrlPr>
                      </m:fPr>
                      <m:num>
                        <m:sSup>
                          <m:sSupPr>
                            <m:ctrlPr>
                              <a:rPr lang="en-ZA" b="0" i="1" smtClean="0">
                                <a:latin typeface="Cambria Math" panose="02040503050406030204" pitchFamily="18" charset="0"/>
                              </a:rPr>
                            </m:ctrlPr>
                          </m:sSupPr>
                          <m:e>
                            <m:r>
                              <a:rPr lang="en-ZA" b="0" i="1" smtClean="0">
                                <a:latin typeface="Cambria Math" panose="02040503050406030204" pitchFamily="18" charset="0"/>
                              </a:rPr>
                              <m:t>𝜎</m:t>
                            </m:r>
                          </m:e>
                          <m:sup>
                            <m:r>
                              <a:rPr lang="en-ZA" b="0" i="1" smtClean="0">
                                <a:latin typeface="Cambria Math" panose="02040503050406030204" pitchFamily="18" charset="0"/>
                              </a:rPr>
                              <m:t>2</m:t>
                            </m:r>
                          </m:sup>
                        </m:sSup>
                      </m:num>
                      <m:den>
                        <m:r>
                          <a:rPr lang="en-ZA" b="0" i="1" smtClean="0">
                            <a:latin typeface="Cambria Math" panose="02040503050406030204" pitchFamily="18" charset="0"/>
                          </a:rPr>
                          <m:t>𝑛</m:t>
                        </m:r>
                        <m:r>
                          <a:rPr lang="en-ZA" b="0" i="1" smtClean="0">
                            <a:latin typeface="Cambria Math" panose="02040503050406030204" pitchFamily="18" charset="0"/>
                          </a:rPr>
                          <m:t> </m:t>
                        </m:r>
                        <m:r>
                          <a:rPr lang="en-ZA" i="1">
                            <a:latin typeface="Cambria Math" panose="02040503050406030204" pitchFamily="18" charset="0"/>
                          </a:rPr>
                          <m:t>𝑣𝑎𝑟</m:t>
                        </m:r>
                        <m:r>
                          <a:rPr lang="en-ZA" i="1">
                            <a:latin typeface="Cambria Math" panose="02040503050406030204" pitchFamily="18" charset="0"/>
                          </a:rPr>
                          <m:t>(</m:t>
                        </m:r>
                        <m:r>
                          <a:rPr lang="en-ZA" i="1">
                            <a:latin typeface="Cambria Math" panose="02040503050406030204" pitchFamily="18" charset="0"/>
                          </a:rPr>
                          <m:t>𝑥</m:t>
                        </m:r>
                        <m:r>
                          <a:rPr lang="en-ZA" i="1">
                            <a:latin typeface="Cambria Math" panose="02040503050406030204" pitchFamily="18" charset="0"/>
                          </a:rPr>
                          <m:t>)</m:t>
                        </m:r>
                      </m:den>
                    </m:f>
                  </m:oMath>
                </a14:m>
                <a:endParaRPr lang="en-ZA" dirty="0"/>
              </a:p>
              <a:p>
                <a:pPr lvl="1"/>
                <a:r>
                  <a:rPr lang="en-ZA" dirty="0"/>
                  <a:t>Even if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𝑖</m:t>
                        </m:r>
                      </m:sub>
                    </m:sSub>
                  </m:oMath>
                </a14:m>
                <a:r>
                  <a:rPr lang="en-ZA" dirty="0"/>
                  <a:t> is </a:t>
                </a:r>
                <a:r>
                  <a:rPr lang="en-ZA" dirty="0" err="1"/>
                  <a:t>i.i.d</a:t>
                </a:r>
                <a:r>
                  <a:rPr lang="en-ZA" dirty="0"/>
                  <a:t>. but not normal, the central limit theorem proves:</a:t>
                </a:r>
              </a:p>
              <a:p>
                <a:pPr marL="457200" lvl="1" indent="0">
                  <a:buNone/>
                </a:pPr>
                <a:endParaRPr lang="en-ZA"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limLow>
                        <m:limLowPr>
                          <m:ctrlPr>
                            <a:rPr lang="en-ZA" i="1">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𝑛</m:t>
                          </m:r>
                          <m:r>
                            <a:rPr lang="en-ZA" i="1">
                              <a:latin typeface="Cambria Math" panose="02040503050406030204" pitchFamily="18" charset="0"/>
                            </a:rPr>
                            <m:t>→∞</m:t>
                          </m:r>
                        </m:lim>
                      </m:limLow>
                      <m:rad>
                        <m:radPr>
                          <m:degHide m:val="on"/>
                          <m:ctrlPr>
                            <a:rPr lang="en-ZA" b="0" i="1" smtClean="0">
                              <a:latin typeface="Cambria Math" panose="02040503050406030204" pitchFamily="18" charset="0"/>
                            </a:rPr>
                          </m:ctrlPr>
                        </m:radPr>
                        <m:deg/>
                        <m:e>
                          <m:r>
                            <a:rPr lang="en-ZA" b="0" i="1" smtClean="0">
                              <a:latin typeface="Cambria Math" panose="02040503050406030204" pitchFamily="18" charset="0"/>
                            </a:rPr>
                            <m:t>𝑛</m:t>
                          </m:r>
                        </m:e>
                      </m:rad>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e>
                      </m:d>
                      <m:r>
                        <a:rPr lang="en-ZA" b="0" i="1" smtClean="0">
                          <a:latin typeface="Cambria Math" panose="02040503050406030204" pitchFamily="18" charset="0"/>
                        </a:rPr>
                        <m:t>~</m:t>
                      </m:r>
                      <m:r>
                        <a:rPr lang="en-ZA" b="0" i="1" smtClean="0">
                          <a:latin typeface="Cambria Math" panose="02040503050406030204" pitchFamily="18" charset="0"/>
                        </a:rPr>
                        <m:t>𝑁</m:t>
                      </m:r>
                      <m:d>
                        <m:dPr>
                          <m:ctrlPr>
                            <a:rPr lang="en-ZA" b="0" i="1" smtClean="0">
                              <a:latin typeface="Cambria Math" panose="02040503050406030204" pitchFamily="18" charset="0"/>
                            </a:rPr>
                          </m:ctrlPr>
                        </m:dPr>
                        <m:e>
                          <m:r>
                            <a:rPr lang="en-ZA" b="0" i="1" smtClean="0">
                              <a:latin typeface="Cambria Math" panose="02040503050406030204" pitchFamily="18" charset="0"/>
                            </a:rPr>
                            <m:t>0,</m:t>
                          </m:r>
                          <m:f>
                            <m:fPr>
                              <m:ctrlPr>
                                <a:rPr lang="en-ZA" i="1">
                                  <a:latin typeface="Cambria Math" panose="02040503050406030204" pitchFamily="18" charset="0"/>
                                </a:rPr>
                              </m:ctrlPr>
                            </m:fPr>
                            <m:num>
                              <m:sSup>
                                <m:sSupPr>
                                  <m:ctrlPr>
                                    <a:rPr lang="en-ZA" i="1">
                                      <a:latin typeface="Cambria Math" panose="02040503050406030204" pitchFamily="18" charset="0"/>
                                    </a:rPr>
                                  </m:ctrlPr>
                                </m:sSupPr>
                                <m:e>
                                  <m:r>
                                    <a:rPr lang="en-ZA" i="1">
                                      <a:latin typeface="Cambria Math" panose="02040503050406030204" pitchFamily="18" charset="0"/>
                                    </a:rPr>
                                    <m:t>𝜎</m:t>
                                  </m:r>
                                </m:e>
                                <m:sup>
                                  <m:r>
                                    <a:rPr lang="en-ZA" i="1">
                                      <a:latin typeface="Cambria Math" panose="02040503050406030204" pitchFamily="18" charset="0"/>
                                    </a:rPr>
                                    <m:t>2</m:t>
                                  </m:r>
                                </m:sup>
                              </m:sSup>
                            </m:num>
                            <m:den>
                              <m:r>
                                <a:rPr lang="en-ZA" i="1">
                                  <a:latin typeface="Cambria Math" panose="02040503050406030204" pitchFamily="18" charset="0"/>
                                </a:rPr>
                                <m:t>𝑛</m:t>
                              </m:r>
                              <m:r>
                                <a:rPr lang="en-ZA" i="1">
                                  <a:latin typeface="Cambria Math" panose="02040503050406030204" pitchFamily="18" charset="0"/>
                                </a:rPr>
                                <m:t> </m:t>
                              </m:r>
                              <m:r>
                                <a:rPr lang="en-ZA" i="1">
                                  <a:latin typeface="Cambria Math" panose="02040503050406030204" pitchFamily="18" charset="0"/>
                                </a:rPr>
                                <m:t>𝑣𝑎𝑟</m:t>
                              </m:r>
                              <m:r>
                                <a:rPr lang="en-ZA" i="1">
                                  <a:latin typeface="Cambria Math" panose="02040503050406030204" pitchFamily="18" charset="0"/>
                                </a:rPr>
                                <m:t>(</m:t>
                              </m:r>
                              <m:r>
                                <a:rPr lang="en-ZA" i="1">
                                  <a:latin typeface="Cambria Math" panose="02040503050406030204" pitchFamily="18" charset="0"/>
                                </a:rPr>
                                <m:t>𝑥</m:t>
                              </m:r>
                              <m:r>
                                <a:rPr lang="en-ZA" i="1">
                                  <a:latin typeface="Cambria Math" panose="02040503050406030204" pitchFamily="18" charset="0"/>
                                </a:rPr>
                                <m:t>)</m:t>
                              </m:r>
                            </m:den>
                          </m:f>
                        </m:e>
                      </m:d>
                    </m:oMath>
                  </m:oMathPara>
                </a14:m>
                <a:endParaRPr lang="en-ZA" dirty="0"/>
              </a:p>
              <a:p>
                <a:pPr lvl="1"/>
                <a:endParaRPr lang="en-ZA" dirty="0"/>
              </a:p>
              <a:p>
                <a:pPr lvl="1"/>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980729"/>
                <a:ext cx="10972800" cy="5145436"/>
              </a:xfrm>
              <a:blipFill>
                <a:blip r:embed="rId2"/>
                <a:stretch>
                  <a:fillRect l="-500"/>
                </a:stretch>
              </a:blipFill>
            </p:spPr>
            <p:txBody>
              <a:bodyPr/>
              <a:lstStyle/>
              <a:p>
                <a:r>
                  <a:rPr lang="en-ZA">
                    <a:noFill/>
                  </a:rPr>
                  <a:t> </a:t>
                </a:r>
              </a:p>
            </p:txBody>
          </p:sp>
        </mc:Fallback>
      </mc:AlternateContent>
    </p:spTree>
    <p:extLst>
      <p:ext uri="{BB962C8B-B14F-4D97-AF65-F5344CB8AC3E}">
        <p14:creationId xmlns:p14="http://schemas.microsoft.com/office/powerpoint/2010/main" val="2163872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752"/>
            <a:ext cx="10972800" cy="926976"/>
          </a:xfrm>
        </p:spPr>
        <p:txBody>
          <a:bodyPr>
            <a:normAutofit fontScale="90000"/>
          </a:bodyPr>
          <a:lstStyle/>
          <a:p>
            <a:r>
              <a:rPr lang="en-ZA" dirty="0"/>
              <a:t>Review of asymptotic results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764704"/>
                <a:ext cx="10972800" cy="5937524"/>
              </a:xfrm>
            </p:spPr>
            <p:txBody>
              <a:bodyPr>
                <a:normAutofit fontScale="62500" lnSpcReduction="20000"/>
              </a:bodyPr>
              <a:lstStyle/>
              <a:p>
                <a:pPr>
                  <a:lnSpc>
                    <a:spcPct val="120000"/>
                  </a:lnSpc>
                </a:pPr>
                <a:r>
                  <a:rPr lang="en-ZA" dirty="0"/>
                  <a:t>the central limit theorem proves:</a:t>
                </a:r>
              </a:p>
              <a:p>
                <a:pPr marL="457200" lvl="1" indent="0">
                  <a:lnSpc>
                    <a:spcPct val="120000"/>
                  </a:lnSpc>
                  <a:buNone/>
                </a:pPr>
                <a14:m>
                  <m:oMathPara xmlns:m="http://schemas.openxmlformats.org/officeDocument/2006/math">
                    <m:oMathParaPr>
                      <m:jc m:val="centerGroup"/>
                    </m:oMathParaPr>
                    <m:oMath xmlns:m="http://schemas.openxmlformats.org/officeDocument/2006/math">
                      <m:limLow>
                        <m:limLowPr>
                          <m:ctrlPr>
                            <a:rPr lang="en-ZA" i="1">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𝑛</m:t>
                          </m:r>
                          <m:r>
                            <a:rPr lang="en-ZA" i="1">
                              <a:latin typeface="Cambria Math" panose="02040503050406030204" pitchFamily="18" charset="0"/>
                            </a:rPr>
                            <m:t>→∞</m:t>
                          </m:r>
                        </m:lim>
                      </m:limLow>
                      <m:rad>
                        <m:radPr>
                          <m:degHide m:val="on"/>
                          <m:ctrlPr>
                            <a:rPr lang="en-ZA" b="0" i="1" smtClean="0">
                              <a:latin typeface="Cambria Math" panose="02040503050406030204" pitchFamily="18" charset="0"/>
                            </a:rPr>
                          </m:ctrlPr>
                        </m:radPr>
                        <m:deg/>
                        <m:e>
                          <m:r>
                            <a:rPr lang="en-ZA" b="0" i="1" smtClean="0">
                              <a:latin typeface="Cambria Math" panose="02040503050406030204" pitchFamily="18" charset="0"/>
                            </a:rPr>
                            <m:t>𝑛</m:t>
                          </m:r>
                        </m:e>
                      </m:rad>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r>
                            <a:rPr lang="en-ZA" b="0" i="1" smtClean="0">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e>
                      </m:d>
                      <m:r>
                        <a:rPr lang="en-ZA" b="0" i="1" smtClean="0">
                          <a:latin typeface="Cambria Math" panose="02040503050406030204" pitchFamily="18" charset="0"/>
                        </a:rPr>
                        <m:t>~</m:t>
                      </m:r>
                      <m:r>
                        <a:rPr lang="en-ZA" b="0" i="1" smtClean="0">
                          <a:latin typeface="Cambria Math" panose="02040503050406030204" pitchFamily="18" charset="0"/>
                        </a:rPr>
                        <m:t>𝑁</m:t>
                      </m:r>
                      <m:d>
                        <m:dPr>
                          <m:ctrlPr>
                            <a:rPr lang="en-ZA" b="0" i="1" smtClean="0">
                              <a:latin typeface="Cambria Math" panose="02040503050406030204" pitchFamily="18" charset="0"/>
                            </a:rPr>
                          </m:ctrlPr>
                        </m:dPr>
                        <m:e>
                          <m:r>
                            <a:rPr lang="en-ZA" b="0" i="1" smtClean="0">
                              <a:latin typeface="Cambria Math" panose="02040503050406030204" pitchFamily="18" charset="0"/>
                            </a:rPr>
                            <m:t>0,</m:t>
                          </m:r>
                          <m:f>
                            <m:fPr>
                              <m:ctrlPr>
                                <a:rPr lang="en-ZA" i="1">
                                  <a:latin typeface="Cambria Math" panose="02040503050406030204" pitchFamily="18" charset="0"/>
                                </a:rPr>
                              </m:ctrlPr>
                            </m:fPr>
                            <m:num>
                              <m:sSup>
                                <m:sSupPr>
                                  <m:ctrlPr>
                                    <a:rPr lang="en-ZA" i="1">
                                      <a:latin typeface="Cambria Math" panose="02040503050406030204" pitchFamily="18" charset="0"/>
                                    </a:rPr>
                                  </m:ctrlPr>
                                </m:sSupPr>
                                <m:e>
                                  <m:r>
                                    <a:rPr lang="en-ZA" i="1">
                                      <a:latin typeface="Cambria Math" panose="02040503050406030204" pitchFamily="18" charset="0"/>
                                    </a:rPr>
                                    <m:t>𝜎</m:t>
                                  </m:r>
                                </m:e>
                                <m:sup>
                                  <m:r>
                                    <a:rPr lang="en-ZA" i="1">
                                      <a:latin typeface="Cambria Math" panose="02040503050406030204" pitchFamily="18" charset="0"/>
                                    </a:rPr>
                                    <m:t>2</m:t>
                                  </m:r>
                                </m:sup>
                              </m:sSup>
                            </m:num>
                            <m:den>
                              <m:r>
                                <a:rPr lang="en-ZA" i="1">
                                  <a:latin typeface="Cambria Math" panose="02040503050406030204" pitchFamily="18" charset="0"/>
                                </a:rPr>
                                <m:t>𝑛</m:t>
                              </m:r>
                              <m:r>
                                <a:rPr lang="en-ZA" i="1">
                                  <a:latin typeface="Cambria Math" panose="02040503050406030204" pitchFamily="18" charset="0"/>
                                </a:rPr>
                                <m:t> </m:t>
                              </m:r>
                              <m:r>
                                <a:rPr lang="en-ZA" i="1">
                                  <a:latin typeface="Cambria Math" panose="02040503050406030204" pitchFamily="18" charset="0"/>
                                </a:rPr>
                                <m:t>𝑣𝑎𝑟</m:t>
                              </m:r>
                              <m:r>
                                <a:rPr lang="en-ZA" i="1">
                                  <a:latin typeface="Cambria Math" panose="02040503050406030204" pitchFamily="18" charset="0"/>
                                </a:rPr>
                                <m:t>(</m:t>
                              </m:r>
                              <m:r>
                                <a:rPr lang="en-ZA" i="1">
                                  <a:latin typeface="Cambria Math" panose="02040503050406030204" pitchFamily="18" charset="0"/>
                                </a:rPr>
                                <m:t>𝑥</m:t>
                              </m:r>
                              <m:r>
                                <a:rPr lang="en-ZA" i="1">
                                  <a:latin typeface="Cambria Math" panose="02040503050406030204" pitchFamily="18" charset="0"/>
                                </a:rPr>
                                <m:t>)</m:t>
                              </m:r>
                            </m:den>
                          </m:f>
                        </m:e>
                      </m:d>
                    </m:oMath>
                  </m:oMathPara>
                </a14:m>
                <a:endParaRPr lang="en-ZA" dirty="0"/>
              </a:p>
              <a:p>
                <a:pPr>
                  <a:lnSpc>
                    <a:spcPct val="120000"/>
                  </a:lnSpc>
                </a:pPr>
                <a:r>
                  <a:rPr lang="en-ZA" dirty="0"/>
                  <a:t>Thus we might use the small sample </a:t>
                </a:r>
                <a:r>
                  <a:rPr lang="en-ZA" b="1" dirty="0"/>
                  <a:t>approximation</a:t>
                </a:r>
                <a:r>
                  <a:rPr lang="en-ZA" dirty="0"/>
                  <a:t> for hypothesis tests:</a:t>
                </a:r>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ZA" b="0" i="1" smtClean="0">
                              <a:latin typeface="Cambria Math" panose="02040503050406030204" pitchFamily="18" charset="0"/>
                            </a:rPr>
                          </m:ctrlPr>
                        </m:fPr>
                        <m:num>
                          <m:d>
                            <m:dPr>
                              <m:ctrlPr>
                                <a:rPr lang="en-ZA" i="1">
                                  <a:latin typeface="Cambria Math" panose="02040503050406030204" pitchFamily="18" charset="0"/>
                                </a:rPr>
                              </m:ctrlPr>
                            </m:dPr>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e>
                          </m:d>
                        </m:num>
                        <m:den>
                          <m:rad>
                            <m:radPr>
                              <m:degHide m:val="on"/>
                              <m:ctrlPr>
                                <a:rPr lang="en-ZA" i="1">
                                  <a:latin typeface="Cambria Math" panose="02040503050406030204" pitchFamily="18" charset="0"/>
                                </a:rPr>
                              </m:ctrlPr>
                            </m:radPr>
                            <m:deg/>
                            <m:e>
                              <m:r>
                                <a:rPr lang="en-ZA" i="1">
                                  <a:latin typeface="Cambria Math" panose="02040503050406030204" pitchFamily="18" charset="0"/>
                                </a:rPr>
                                <m:t>𝑣𝑎𝑟</m:t>
                              </m:r>
                              <m:d>
                                <m:dPr>
                                  <m:ctrlPr>
                                    <a:rPr lang="en-ZA" i="1">
                                      <a:latin typeface="Cambria Math" panose="02040503050406030204" pitchFamily="18" charset="0"/>
                                    </a:rPr>
                                  </m:ctrlPr>
                                </m:dPr>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e>
                              </m:d>
                            </m:e>
                          </m:rad>
                        </m:den>
                      </m:f>
                      <m:r>
                        <a:rPr lang="en-ZA" i="1">
                          <a:latin typeface="Cambria Math" panose="02040503050406030204" pitchFamily="18" charset="0"/>
                        </a:rPr>
                        <m:t>~</m:t>
                      </m:r>
                      <m:r>
                        <a:rPr lang="en-ZA" i="1">
                          <a:latin typeface="Cambria Math" panose="02040503050406030204" pitchFamily="18" charset="0"/>
                        </a:rPr>
                        <m:t>𝑁</m:t>
                      </m:r>
                      <m:d>
                        <m:dPr>
                          <m:ctrlPr>
                            <a:rPr lang="en-ZA" i="1">
                              <a:latin typeface="Cambria Math" panose="02040503050406030204" pitchFamily="18" charset="0"/>
                            </a:rPr>
                          </m:ctrlPr>
                        </m:dPr>
                        <m:e>
                          <m:r>
                            <a:rPr lang="en-ZA" i="1">
                              <a:latin typeface="Cambria Math" panose="02040503050406030204" pitchFamily="18" charset="0"/>
                            </a:rPr>
                            <m:t>0,</m:t>
                          </m:r>
                          <m:r>
                            <a:rPr lang="en-ZA" b="0" i="1" smtClean="0">
                              <a:latin typeface="Cambria Math" panose="02040503050406030204" pitchFamily="18" charset="0"/>
                            </a:rPr>
                            <m:t>1</m:t>
                          </m:r>
                        </m:e>
                      </m:d>
                    </m:oMath>
                  </m:oMathPara>
                </a14:m>
                <a:endParaRPr lang="en-ZA" dirty="0"/>
              </a:p>
              <a:p>
                <a:pPr>
                  <a:lnSpc>
                    <a:spcPct val="120000"/>
                  </a:lnSpc>
                </a:pPr>
                <a:r>
                  <a:rPr lang="en-ZA" dirty="0"/>
                  <a:t>However, we do not know </a:t>
                </a:r>
                <a14:m>
                  <m:oMath xmlns:m="http://schemas.openxmlformats.org/officeDocument/2006/math">
                    <m:sSup>
                      <m:sSupPr>
                        <m:ctrlPr>
                          <a:rPr lang="en-ZA" i="1">
                            <a:latin typeface="Cambria Math" panose="02040503050406030204" pitchFamily="18" charset="0"/>
                          </a:rPr>
                        </m:ctrlPr>
                      </m:sSupPr>
                      <m:e>
                        <m:r>
                          <a:rPr lang="en-ZA" i="1">
                            <a:latin typeface="Cambria Math" panose="02040503050406030204" pitchFamily="18" charset="0"/>
                          </a:rPr>
                          <m:t>𝜎</m:t>
                        </m:r>
                      </m:e>
                      <m:sup>
                        <m:r>
                          <a:rPr lang="en-ZA" i="1">
                            <a:latin typeface="Cambria Math" panose="02040503050406030204" pitchFamily="18" charset="0"/>
                          </a:rPr>
                          <m:t>2</m:t>
                        </m:r>
                      </m:sup>
                    </m:sSup>
                  </m:oMath>
                </a14:m>
                <a:r>
                  <a:rPr lang="en-ZA" dirty="0"/>
                  <a:t> - it has to be estimated with </a:t>
                </a:r>
              </a:p>
              <a:p>
                <a:pPr marL="0" indent="0">
                  <a:lnSpc>
                    <a:spcPct val="120000"/>
                  </a:lnSpc>
                  <a:buNone/>
                </a:pPr>
                <a14:m>
                  <m:oMathPara xmlns:m="http://schemas.openxmlformats.org/officeDocument/2006/math">
                    <m:oMathParaPr>
                      <m:jc m:val="centerGroup"/>
                    </m:oMathParaPr>
                    <m:oMath xmlns:m="http://schemas.openxmlformats.org/officeDocument/2006/math">
                      <m:r>
                        <a:rPr lang="en-ZA" b="0" i="0" smtClean="0">
                          <a:latin typeface="Cambria Math" panose="02040503050406030204" pitchFamily="18" charset="0"/>
                        </a:rPr>
                        <m:t> </m:t>
                      </m:r>
                      <m:sSup>
                        <m:sSupPr>
                          <m:ctrlPr>
                            <a:rPr lang="en-ZA" b="0" i="1" smtClean="0">
                              <a:latin typeface="Cambria Math" panose="02040503050406030204" pitchFamily="18" charset="0"/>
                            </a:rPr>
                          </m:ctrlPr>
                        </m:sSupPr>
                        <m:e>
                          <m:r>
                            <m:rPr>
                              <m:sty m:val="p"/>
                            </m:rPr>
                            <a:rPr lang="en-ZA" b="0" i="0" smtClean="0">
                              <a:latin typeface="Cambria Math" panose="02040503050406030204" pitchFamily="18" charset="0"/>
                            </a:rPr>
                            <m:t>s</m:t>
                          </m:r>
                        </m:e>
                        <m:sup>
                          <m:r>
                            <a:rPr lang="en-ZA" b="0" i="0" smtClean="0">
                              <a:latin typeface="Cambria Math" panose="02040503050406030204" pitchFamily="18" charset="0"/>
                            </a:rPr>
                            <m:t>2</m:t>
                          </m:r>
                        </m:sup>
                      </m:sSup>
                      <m:r>
                        <a:rPr lang="en-ZA" b="0" i="0" smtClean="0">
                          <a:latin typeface="Cambria Math" panose="02040503050406030204" pitchFamily="18" charset="0"/>
                        </a:rPr>
                        <m:t>=</m:t>
                      </m:r>
                      <m:f>
                        <m:fPr>
                          <m:ctrlPr>
                            <a:rPr lang="en-ZA" b="0" i="1" smtClean="0">
                              <a:latin typeface="Cambria Math" panose="02040503050406030204" pitchFamily="18" charset="0"/>
                            </a:rPr>
                          </m:ctrlPr>
                        </m:fPr>
                        <m:num>
                          <m:r>
                            <a:rPr lang="en-ZA" b="0" i="0" smtClean="0">
                              <a:latin typeface="Cambria Math" panose="02040503050406030204" pitchFamily="18" charset="0"/>
                            </a:rPr>
                            <m:t>1</m:t>
                          </m:r>
                        </m:num>
                        <m:den>
                          <m:r>
                            <m:rPr>
                              <m:sty m:val="p"/>
                            </m:rPr>
                            <a:rPr lang="en-ZA" b="0" i="0" smtClean="0">
                              <a:latin typeface="Cambria Math" panose="02040503050406030204" pitchFamily="18" charset="0"/>
                            </a:rPr>
                            <m:t>n</m:t>
                          </m:r>
                        </m:den>
                      </m:f>
                      <m:nary>
                        <m:naryPr>
                          <m:chr m:val="∑"/>
                          <m:subHide m:val="on"/>
                          <m:supHide m:val="on"/>
                          <m:ctrlPr>
                            <a:rPr lang="en-ZA" i="1">
                              <a:latin typeface="Cambria Math" panose="02040503050406030204" pitchFamily="18" charset="0"/>
                            </a:rPr>
                          </m:ctrlPr>
                        </m:naryPr>
                        <m:sub/>
                        <m:sup/>
                        <m:e>
                          <m:sSubSup>
                            <m:sSubSupPr>
                              <m:ctrlPr>
                                <a:rPr lang="en-ZA" b="0" i="1" smtClean="0">
                                  <a:latin typeface="Cambria Math" panose="02040503050406030204" pitchFamily="18" charset="0"/>
                                </a:rPr>
                              </m:ctrlPr>
                            </m:sSubSupPr>
                            <m:e>
                              <m:r>
                                <a:rPr lang="en-ZA" i="1">
                                  <a:latin typeface="Cambria Math" panose="02040503050406030204" pitchFamily="18" charset="0"/>
                                </a:rPr>
                                <m:t>𝜀</m:t>
                              </m:r>
                            </m:e>
                            <m:sub>
                              <m:r>
                                <a:rPr lang="en-ZA" i="1">
                                  <a:latin typeface="Cambria Math" panose="02040503050406030204" pitchFamily="18" charset="0"/>
                                </a:rPr>
                                <m:t>𝑖</m:t>
                              </m:r>
                            </m:sub>
                            <m:sup>
                              <m:r>
                                <a:rPr lang="en-ZA" b="0" i="1" smtClean="0">
                                  <a:latin typeface="Cambria Math" panose="02040503050406030204" pitchFamily="18" charset="0"/>
                                </a:rPr>
                                <m:t>2</m:t>
                              </m:r>
                            </m:sup>
                          </m:sSubSup>
                        </m:e>
                      </m:nary>
                    </m:oMath>
                  </m:oMathPara>
                </a14:m>
                <a:endParaRPr lang="en-ZA" dirty="0"/>
              </a:p>
              <a:p>
                <a:pPr>
                  <a:lnSpc>
                    <a:spcPct val="120000"/>
                  </a:lnSpc>
                </a:pPr>
                <a:r>
                  <a:rPr lang="en-ZA" dirty="0"/>
                  <a:t>Then we use the standard t-distribution</a:t>
                </a:r>
              </a:p>
              <a:p>
                <a:pPr marL="0" indent="0">
                  <a:lnSpc>
                    <a:spcPct val="120000"/>
                  </a:lnSpc>
                  <a:buNone/>
                </a:pPr>
                <a14:m>
                  <m:oMathPara xmlns:m="http://schemas.openxmlformats.org/officeDocument/2006/math">
                    <m:oMathParaPr>
                      <m:jc m:val="centerGroup"/>
                    </m:oMathParaPr>
                    <m:oMath xmlns:m="http://schemas.openxmlformats.org/officeDocument/2006/math">
                      <m:f>
                        <m:fPr>
                          <m:ctrlPr>
                            <a:rPr lang="en-ZA" i="1">
                              <a:latin typeface="Cambria Math" panose="02040503050406030204" pitchFamily="18" charset="0"/>
                            </a:rPr>
                          </m:ctrlPr>
                        </m:fPr>
                        <m:num>
                          <m:d>
                            <m:dPr>
                              <m:ctrlPr>
                                <a:rPr lang="en-ZA" i="1">
                                  <a:latin typeface="Cambria Math" panose="02040503050406030204" pitchFamily="18" charset="0"/>
                                </a:rPr>
                              </m:ctrlPr>
                            </m:dPr>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𝛽</m:t>
                                      </m:r>
                                    </m:e>
                                  </m:acc>
                                </m:e>
                                <m:sub>
                                  <m:r>
                                    <a:rPr lang="en-ZA" i="1">
                                      <a:latin typeface="Cambria Math" panose="02040503050406030204" pitchFamily="18" charset="0"/>
                                    </a:rPr>
                                    <m:t>1,</m:t>
                                  </m:r>
                                  <m:r>
                                    <a:rPr lang="en-ZA" i="1">
                                      <a:latin typeface="Cambria Math" panose="02040503050406030204" pitchFamily="18" charset="0"/>
                                    </a:rPr>
                                    <m:t>𝑂𝐿𝑆</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𝛽</m:t>
                                  </m:r>
                                </m:e>
                                <m:sub>
                                  <m:r>
                                    <a:rPr lang="en-ZA" i="1">
                                      <a:latin typeface="Cambria Math" panose="02040503050406030204" pitchFamily="18" charset="0"/>
                                    </a:rPr>
                                    <m:t>1</m:t>
                                  </m:r>
                                </m:sub>
                              </m:sSub>
                            </m:e>
                          </m:d>
                        </m:num>
                        <m:den>
                          <m:rad>
                            <m:radPr>
                              <m:degHide m:val="on"/>
                              <m:ctrlPr>
                                <a:rPr lang="en-ZA" i="1">
                                  <a:latin typeface="Cambria Math" panose="02040503050406030204" pitchFamily="18" charset="0"/>
                                </a:rPr>
                              </m:ctrlPr>
                            </m:radPr>
                            <m:deg/>
                            <m:e>
                              <m:f>
                                <m:fPr>
                                  <m:ctrlPr>
                                    <a:rPr lang="en-ZA" i="1">
                                      <a:latin typeface="Cambria Math" panose="02040503050406030204" pitchFamily="18" charset="0"/>
                                    </a:rPr>
                                  </m:ctrlPr>
                                </m:fPr>
                                <m:num>
                                  <m:sSup>
                                    <m:sSupPr>
                                      <m:ctrlPr>
                                        <a:rPr lang="en-ZA" i="1">
                                          <a:latin typeface="Cambria Math" panose="02040503050406030204" pitchFamily="18" charset="0"/>
                                        </a:rPr>
                                      </m:ctrlPr>
                                    </m:sSupPr>
                                    <m:e>
                                      <m:r>
                                        <a:rPr lang="en-ZA" b="0" i="1" smtClean="0">
                                          <a:latin typeface="Cambria Math" panose="02040503050406030204" pitchFamily="18" charset="0"/>
                                        </a:rPr>
                                        <m:t>𝑠</m:t>
                                      </m:r>
                                    </m:e>
                                    <m:sup>
                                      <m:r>
                                        <a:rPr lang="en-ZA" i="1">
                                          <a:latin typeface="Cambria Math" panose="02040503050406030204" pitchFamily="18" charset="0"/>
                                        </a:rPr>
                                        <m:t>2</m:t>
                                      </m:r>
                                    </m:sup>
                                  </m:sSup>
                                </m:num>
                                <m:den>
                                  <m:r>
                                    <a:rPr lang="en-ZA" i="1">
                                      <a:latin typeface="Cambria Math" panose="02040503050406030204" pitchFamily="18" charset="0"/>
                                    </a:rPr>
                                    <m:t>𝑛</m:t>
                                  </m:r>
                                  <m:r>
                                    <a:rPr lang="en-ZA" i="1">
                                      <a:latin typeface="Cambria Math" panose="02040503050406030204" pitchFamily="18" charset="0"/>
                                    </a:rPr>
                                    <m:t> </m:t>
                                  </m:r>
                                  <m:r>
                                    <a:rPr lang="en-ZA" i="1">
                                      <a:latin typeface="Cambria Math" panose="02040503050406030204" pitchFamily="18" charset="0"/>
                                    </a:rPr>
                                    <m:t>𝑣𝑎𝑟</m:t>
                                  </m:r>
                                  <m:r>
                                    <a:rPr lang="en-ZA" i="1">
                                      <a:latin typeface="Cambria Math" panose="02040503050406030204" pitchFamily="18" charset="0"/>
                                    </a:rPr>
                                    <m:t>(</m:t>
                                  </m:r>
                                  <m:r>
                                    <a:rPr lang="en-ZA" i="1">
                                      <a:latin typeface="Cambria Math" panose="02040503050406030204" pitchFamily="18" charset="0"/>
                                    </a:rPr>
                                    <m:t>𝑥</m:t>
                                  </m:r>
                                  <m:r>
                                    <a:rPr lang="en-ZA" i="1">
                                      <a:latin typeface="Cambria Math" panose="02040503050406030204" pitchFamily="18" charset="0"/>
                                    </a:rPr>
                                    <m:t>)</m:t>
                                  </m:r>
                                </m:den>
                              </m:f>
                            </m:e>
                          </m:rad>
                        </m:den>
                      </m:f>
                      <m:r>
                        <a:rPr lang="en-ZA" i="1">
                          <a:latin typeface="Cambria Math" panose="02040503050406030204" pitchFamily="18" charset="0"/>
                        </a:rPr>
                        <m:t>~</m:t>
                      </m:r>
                      <m:r>
                        <a:rPr lang="en-ZA" b="0" i="1" smtClean="0">
                          <a:latin typeface="Cambria Math" panose="02040503050406030204" pitchFamily="18" charset="0"/>
                        </a:rPr>
                        <m:t>𝑡</m:t>
                      </m:r>
                      <m:d>
                        <m:dPr>
                          <m:ctrlPr>
                            <a:rPr lang="en-ZA" i="1">
                              <a:latin typeface="Cambria Math" panose="02040503050406030204" pitchFamily="18" charset="0"/>
                            </a:rPr>
                          </m:ctrlPr>
                        </m:dPr>
                        <m:e>
                          <m:r>
                            <a:rPr lang="en-ZA" b="0" i="1" smtClean="0">
                              <a:latin typeface="Cambria Math" panose="02040503050406030204" pitchFamily="18" charset="0"/>
                            </a:rPr>
                            <m:t>𝑛</m:t>
                          </m:r>
                          <m:r>
                            <a:rPr lang="en-ZA" b="0" i="1" smtClean="0">
                              <a:latin typeface="Cambria Math" panose="02040503050406030204" pitchFamily="18" charset="0"/>
                            </a:rPr>
                            <m:t>−</m:t>
                          </m:r>
                          <m:r>
                            <a:rPr lang="en-ZA" b="0" i="1" smtClean="0">
                              <a:latin typeface="Cambria Math" panose="02040503050406030204" pitchFamily="18" charset="0"/>
                            </a:rPr>
                            <m:t>𝑘</m:t>
                          </m:r>
                        </m:e>
                      </m:d>
                    </m:oMath>
                  </m:oMathPara>
                </a14:m>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764704"/>
                <a:ext cx="10972800" cy="5937524"/>
              </a:xfrm>
              <a:blipFill>
                <a:blip r:embed="rId2"/>
                <a:stretch>
                  <a:fillRect l="-500" t="-513"/>
                </a:stretch>
              </a:blipFill>
            </p:spPr>
            <p:txBody>
              <a:bodyPr/>
              <a:lstStyle/>
              <a:p>
                <a:r>
                  <a:rPr lang="en-ZA">
                    <a:noFill/>
                  </a:rPr>
                  <a:t> </a:t>
                </a:r>
              </a:p>
            </p:txBody>
          </p:sp>
        </mc:Fallback>
      </mc:AlternateContent>
    </p:spTree>
    <p:extLst>
      <p:ext uri="{BB962C8B-B14F-4D97-AF65-F5344CB8AC3E}">
        <p14:creationId xmlns:p14="http://schemas.microsoft.com/office/powerpoint/2010/main" val="27558568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1026" name="Picture 2" descr="Image result for T distribution den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0"/>
            <a:ext cx="10081120" cy="6784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867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Fundamental Setting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ZA" sz="2800" dirty="0"/>
                  <a:t>Given an unknown AR(1) process: </a:t>
                </a:r>
              </a:p>
              <a:p>
                <a:pPr marL="0" indent="0">
                  <a:buNone/>
                </a:pPr>
                <a14:m>
                  <m:oMathPara xmlns:m="http://schemas.openxmlformats.org/officeDocument/2006/math">
                    <m:oMathParaPr>
                      <m:jc m:val="centerGroup"/>
                    </m:oMathParaPr>
                    <m:oMath xmlns:m="http://schemas.openxmlformats.org/officeDocument/2006/math">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1</m:t>
                          </m:r>
                        </m:sub>
                      </m:sSub>
                      <m:sSub>
                        <m:sSubPr>
                          <m:ctrlPr>
                            <a:rPr lang="en-ZA" sz="2800" i="1">
                              <a:latin typeface="Cambria Math" panose="02040503050406030204" pitchFamily="18" charset="0"/>
                            </a:rPr>
                          </m:ctrlPr>
                        </m:sSubPr>
                        <m:e>
                          <m:r>
                            <a:rPr lang="en-ZA" sz="2800" i="1">
                              <a:latin typeface="Cambria Math" panose="02040503050406030204" pitchFamily="18" charset="0"/>
                            </a:rPr>
                            <m:t>𝑦</m:t>
                          </m:r>
                        </m:e>
                        <m:sub>
                          <m:r>
                            <a:rPr lang="en-ZA" sz="2800" i="1">
                              <a:latin typeface="Cambria Math" panose="02040503050406030204" pitchFamily="18" charset="0"/>
                            </a:rPr>
                            <m:t>𝑡</m:t>
                          </m:r>
                          <m:r>
                            <a:rPr lang="en-ZA" sz="2800" i="1">
                              <a:latin typeface="Cambria Math" panose="02040503050406030204" pitchFamily="18" charset="0"/>
                            </a:rPr>
                            <m:t>−1</m:t>
                          </m:r>
                        </m:sub>
                      </m:sSub>
                      <m:r>
                        <a:rPr lang="en-ZA" sz="2800" i="1">
                          <a:latin typeface="Cambria Math" panose="02040503050406030204" pitchFamily="18" charset="0"/>
                        </a:rPr>
                        <m:t>+</m:t>
                      </m:r>
                      <m:sSub>
                        <m:sSubPr>
                          <m:ctrlPr>
                            <a:rPr lang="en-ZA" sz="2800" i="1">
                              <a:latin typeface="Cambria Math" panose="02040503050406030204" pitchFamily="18" charset="0"/>
                            </a:rPr>
                          </m:ctrlPr>
                        </m:sSubPr>
                        <m:e>
                          <m:r>
                            <a:rPr lang="en-ZA" sz="2800" i="1">
                              <a:latin typeface="Cambria Math" panose="02040503050406030204" pitchFamily="18" charset="0"/>
                            </a:rPr>
                            <m:t>𝜀</m:t>
                          </m:r>
                        </m:e>
                        <m:sub>
                          <m:r>
                            <a:rPr lang="en-ZA" sz="2800" i="1">
                              <a:latin typeface="Cambria Math" panose="02040503050406030204" pitchFamily="18" charset="0"/>
                            </a:rPr>
                            <m:t>𝑡</m:t>
                          </m:r>
                        </m:sub>
                      </m:sSub>
                    </m:oMath>
                  </m:oMathPara>
                </a14:m>
                <a:endParaRPr lang="en-ZA" sz="2800" dirty="0"/>
              </a:p>
              <a:p>
                <a:r>
                  <a:rPr lang="en-ZA" sz="2800" dirty="0"/>
                  <a:t>If  </a:t>
                </a:r>
                <a14:m>
                  <m:oMath xmlns:m="http://schemas.openxmlformats.org/officeDocument/2006/math">
                    <m:d>
                      <m:dPr>
                        <m:begChr m:val="|"/>
                        <m:endChr m:val="|"/>
                        <m:ctrlPr>
                          <a:rPr lang="en-ZA" sz="2800" i="1">
                            <a:latin typeface="Cambria Math" panose="02040503050406030204" pitchFamily="18" charset="0"/>
                          </a:rPr>
                        </m:ctrlPr>
                      </m:dPr>
                      <m:e>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1</m:t>
                            </m:r>
                          </m:sub>
                        </m:sSub>
                      </m:e>
                    </m:d>
                    <m:r>
                      <a:rPr lang="en-ZA" sz="2800" i="1">
                        <a:latin typeface="Cambria Math" panose="02040503050406030204" pitchFamily="18" charset="0"/>
                      </a:rPr>
                      <m:t>&lt;1</m:t>
                    </m:r>
                  </m:oMath>
                </a14:m>
                <a:endParaRPr lang="en-ZA" sz="2800" dirty="0"/>
              </a:p>
              <a:p>
                <a:pPr lvl="1"/>
                <a:r>
                  <a:rPr lang="en-ZA" sz="2400" dirty="0"/>
                  <a:t>The process is stationary </a:t>
                </a:r>
              </a:p>
              <a:p>
                <a:pPr lvl="1"/>
                <a:r>
                  <a:rPr lang="en-ZA" sz="2400" dirty="0"/>
                  <a:t>An OLS regression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oMath>
                </a14:m>
                <a:r>
                  <a:rPr lang="en-ZA" sz="2400" dirty="0"/>
                  <a:t> on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oMath>
                </a14:m>
                <a:r>
                  <a:rPr lang="en-ZA" sz="2400" dirty="0"/>
                  <a:t> yields a consistent (but biased) estimate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endParaRPr lang="en-ZA" sz="2400" dirty="0"/>
              </a:p>
              <a:p>
                <a:pPr lvl="1"/>
                <a:r>
                  <a:rPr lang="en-ZA" sz="2400" dirty="0"/>
                  <a:t>Let the sample be of size </a:t>
                </a:r>
                <a14:m>
                  <m:oMath xmlns:m="http://schemas.openxmlformats.org/officeDocument/2006/math">
                    <m:r>
                      <a:rPr lang="en-ZA" sz="2400" i="1">
                        <a:latin typeface="Cambria Math" panose="02040503050406030204" pitchFamily="18" charset="0"/>
                      </a:rPr>
                      <m:t>𝑇</m:t>
                    </m:r>
                  </m:oMath>
                </a14:m>
                <a:endParaRPr lang="en-ZA" sz="2400" dirty="0"/>
              </a:p>
              <a:p>
                <a:pPr lvl="1"/>
                <a:r>
                  <a:rPr lang="en-ZA" sz="2400" dirty="0"/>
                  <a:t>Biased means: </a:t>
                </a:r>
                <a14:m>
                  <m:oMath xmlns:m="http://schemas.openxmlformats.org/officeDocument/2006/math">
                    <m:func>
                      <m:funcPr>
                        <m:ctrlPr>
                          <a:rPr lang="en-ZA" sz="2400" i="1">
                            <a:latin typeface="Cambria Math" panose="02040503050406030204" pitchFamily="18" charset="0"/>
                          </a:rPr>
                        </m:ctrlPr>
                      </m:funcPr>
                      <m:fName>
                        <m:r>
                          <a:rPr lang="en-ZA" sz="2400" b="0" i="1" smtClean="0">
                            <a:latin typeface="Cambria Math" panose="02040503050406030204" pitchFamily="18" charset="0"/>
                          </a:rPr>
                          <m:t>𝐸</m:t>
                        </m:r>
                      </m:fName>
                      <m:e>
                        <m:d>
                          <m:dPr>
                            <m:ctrlPr>
                              <a:rPr lang="en-ZA" sz="2400" b="0" i="1" smtClean="0">
                                <a:latin typeface="Cambria Math" panose="02040503050406030204" pitchFamily="18" charset="0"/>
                              </a:rPr>
                            </m:ctrlPr>
                          </m:dPr>
                          <m:e>
                            <m:sSub>
                              <m:sSubPr>
                                <m:ctrlPr>
                                  <a:rPr lang="en-ZA" sz="2400" i="1">
                                    <a:latin typeface="Cambria Math" panose="02040503050406030204" pitchFamily="18" charset="0"/>
                                  </a:rPr>
                                </m:ctrlPr>
                              </m:sSubPr>
                              <m:e>
                                <m:acc>
                                  <m:accPr>
                                    <m:chr m:val="̂"/>
                                    <m:ctrlPr>
                                      <a:rPr lang="en-ZA" sz="2400" i="1">
                                        <a:latin typeface="Cambria Math" panose="02040503050406030204" pitchFamily="18" charset="0"/>
                                      </a:rPr>
                                    </m:ctrlPr>
                                  </m:accPr>
                                  <m:e>
                                    <m:r>
                                      <a:rPr lang="en-ZA" sz="2400" i="1">
                                        <a:latin typeface="Cambria Math" panose="02040503050406030204" pitchFamily="18" charset="0"/>
                                      </a:rPr>
                                      <m:t>𝑎</m:t>
                                    </m:r>
                                  </m:e>
                                </m:acc>
                              </m:e>
                              <m:sub>
                                <m:r>
                                  <a:rPr lang="en-ZA" sz="2400" i="1">
                                    <a:latin typeface="Cambria Math" panose="02040503050406030204" pitchFamily="18" charset="0"/>
                                  </a:rPr>
                                  <m:t>1</m:t>
                                </m:r>
                              </m:sub>
                            </m:sSub>
                          </m:e>
                        </m:d>
                      </m:e>
                    </m:func>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endParaRPr lang="en-ZA" sz="2400" dirty="0"/>
              </a:p>
              <a:p>
                <a:pPr lvl="1"/>
                <a:r>
                  <a:rPr lang="en-ZA" sz="2400" dirty="0"/>
                  <a:t>Consistent means: </a:t>
                </a:r>
                <a14:m>
                  <m:oMath xmlns:m="http://schemas.openxmlformats.org/officeDocument/2006/math">
                    <m:func>
                      <m:funcPr>
                        <m:ctrlPr>
                          <a:rPr lang="en-ZA" sz="2400" i="1" smtClean="0">
                            <a:latin typeface="Cambria Math" panose="02040503050406030204" pitchFamily="18" charset="0"/>
                          </a:rPr>
                        </m:ctrlPr>
                      </m:funcPr>
                      <m:fName>
                        <m:limLow>
                          <m:limLowPr>
                            <m:ctrlPr>
                              <a:rPr lang="en-ZA" sz="2400" i="1" smtClean="0">
                                <a:latin typeface="Cambria Math" panose="02040503050406030204" pitchFamily="18" charset="0"/>
                              </a:rPr>
                            </m:ctrlPr>
                          </m:limLowPr>
                          <m:e>
                            <m:r>
                              <m:rPr>
                                <m:sty m:val="p"/>
                              </m:rPr>
                              <a:rPr lang="en-ZA" sz="2400" i="0" smtClean="0">
                                <a:latin typeface="Cambria Math" panose="02040503050406030204" pitchFamily="18" charset="0"/>
                              </a:rPr>
                              <m:t>lim</m:t>
                            </m:r>
                          </m:e>
                          <m:lim>
                            <m:r>
                              <a:rPr lang="en-ZA" sz="2400" b="0" i="1" smtClean="0">
                                <a:latin typeface="Cambria Math" panose="02040503050406030204" pitchFamily="18" charset="0"/>
                              </a:rPr>
                              <m:t>𝑇</m:t>
                            </m:r>
                            <m:r>
                              <a:rPr lang="en-ZA" sz="2400" b="0" i="1" smtClean="0">
                                <a:latin typeface="Cambria Math" panose="02040503050406030204" pitchFamily="18" charset="0"/>
                              </a:rPr>
                              <m:t>→∞</m:t>
                            </m:r>
                          </m:lim>
                        </m:limLow>
                      </m:fName>
                      <m:e>
                        <m:sSub>
                          <m:sSubPr>
                            <m:ctrlPr>
                              <a:rPr lang="en-ZA" sz="2400" i="1">
                                <a:latin typeface="Cambria Math" panose="02040503050406030204" pitchFamily="18" charset="0"/>
                              </a:rPr>
                            </m:ctrlPr>
                          </m:sSubPr>
                          <m:e>
                            <m:acc>
                              <m:accPr>
                                <m:chr m:val="̂"/>
                                <m:ctrlPr>
                                  <a:rPr lang="en-ZA" sz="2400" i="1">
                                    <a:latin typeface="Cambria Math" panose="02040503050406030204" pitchFamily="18" charset="0"/>
                                  </a:rPr>
                                </m:ctrlPr>
                              </m:accPr>
                              <m:e>
                                <m:r>
                                  <a:rPr lang="en-ZA" sz="2400" i="1">
                                    <a:latin typeface="Cambria Math" panose="02040503050406030204" pitchFamily="18" charset="0"/>
                                  </a:rPr>
                                  <m:t>𝑎</m:t>
                                </m:r>
                              </m:e>
                            </m:acc>
                          </m:e>
                          <m:sub>
                            <m:r>
                              <a:rPr lang="en-ZA" sz="2400" i="1">
                                <a:latin typeface="Cambria Math" panose="02040503050406030204" pitchFamily="18" charset="0"/>
                              </a:rPr>
                              <m:t>1</m:t>
                            </m:r>
                          </m:sub>
                        </m:sSub>
                      </m:e>
                    </m:func>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endParaRPr lang="en-ZA" sz="2400" dirty="0"/>
              </a:p>
              <a:p>
                <a:pPr marL="457200" lvl="1" indent="0">
                  <a:buNone/>
                </a:pPr>
                <a:endParaRPr lang="en-ZA" sz="2400" dirty="0"/>
              </a:p>
              <a:p>
                <a:r>
                  <a:rPr lang="en-ZA" sz="2800" dirty="0"/>
                  <a:t>If </a:t>
                </a:r>
                <a14:m>
                  <m:oMath xmlns:m="http://schemas.openxmlformats.org/officeDocument/2006/math">
                    <m:sSub>
                      <m:sSubPr>
                        <m:ctrlPr>
                          <a:rPr lang="en-ZA" sz="2800" i="1">
                            <a:latin typeface="Cambria Math" panose="02040503050406030204" pitchFamily="18" charset="0"/>
                          </a:rPr>
                        </m:ctrlPr>
                      </m:sSubPr>
                      <m:e>
                        <m:r>
                          <a:rPr lang="en-ZA" sz="2800" i="1">
                            <a:latin typeface="Cambria Math" panose="02040503050406030204" pitchFamily="18" charset="0"/>
                          </a:rPr>
                          <m:t>𝑎</m:t>
                        </m:r>
                      </m:e>
                      <m:sub>
                        <m:r>
                          <a:rPr lang="en-ZA" sz="2800" i="1">
                            <a:latin typeface="Cambria Math" panose="02040503050406030204" pitchFamily="18" charset="0"/>
                          </a:rPr>
                          <m:t>1</m:t>
                        </m:r>
                      </m:sub>
                    </m:sSub>
                    <m:r>
                      <a:rPr lang="en-ZA" sz="2800" i="1">
                        <a:latin typeface="Cambria Math" panose="02040503050406030204" pitchFamily="18" charset="0"/>
                      </a:rPr>
                      <m:t>=1</m:t>
                    </m:r>
                  </m:oMath>
                </a14:m>
                <a:endParaRPr lang="en-ZA" sz="2800" dirty="0"/>
              </a:p>
              <a:p>
                <a:pPr lvl="1"/>
                <a:r>
                  <a:rPr lang="en-ZA" sz="2400" dirty="0"/>
                  <a:t>The process is non-stationary</a:t>
                </a:r>
              </a:p>
              <a:p>
                <a:pPr lvl="1"/>
                <a:r>
                  <a:rPr lang="en-ZA" sz="2400" dirty="0"/>
                  <a:t>An OLS regression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sub>
                    </m:sSub>
                  </m:oMath>
                </a14:m>
                <a:r>
                  <a:rPr lang="en-ZA" sz="2400" dirty="0"/>
                  <a:t> on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𝑦</m:t>
                        </m:r>
                      </m:e>
                      <m:sub>
                        <m:r>
                          <a:rPr lang="en-ZA" sz="2400" i="1">
                            <a:latin typeface="Cambria Math" panose="02040503050406030204" pitchFamily="18" charset="0"/>
                          </a:rPr>
                          <m:t>𝑡</m:t>
                        </m:r>
                        <m:r>
                          <a:rPr lang="en-ZA" sz="2400" i="1">
                            <a:latin typeface="Cambria Math" panose="02040503050406030204" pitchFamily="18" charset="0"/>
                          </a:rPr>
                          <m:t>−1</m:t>
                        </m:r>
                      </m:sub>
                    </m:sSub>
                  </m:oMath>
                </a14:m>
                <a:r>
                  <a:rPr lang="en-ZA" sz="2400" dirty="0"/>
                  <a:t> yields an inconsistent estimate of </a:t>
                </a:r>
                <a14:m>
                  <m:oMath xmlns:m="http://schemas.openxmlformats.org/officeDocument/2006/math">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r>
                  <a:rPr lang="en-ZA" sz="2400" dirty="0"/>
                  <a:t>:  </a:t>
                </a:r>
                <a14:m>
                  <m:oMath xmlns:m="http://schemas.openxmlformats.org/officeDocument/2006/math">
                    <m:func>
                      <m:funcPr>
                        <m:ctrlPr>
                          <a:rPr lang="en-ZA" sz="2400" i="1">
                            <a:latin typeface="Cambria Math" panose="02040503050406030204" pitchFamily="18" charset="0"/>
                          </a:rPr>
                        </m:ctrlPr>
                      </m:funcPr>
                      <m:fName>
                        <m:limLow>
                          <m:limLowPr>
                            <m:ctrlPr>
                              <a:rPr lang="en-ZA" sz="2400" i="1">
                                <a:latin typeface="Cambria Math" panose="02040503050406030204" pitchFamily="18" charset="0"/>
                              </a:rPr>
                            </m:ctrlPr>
                          </m:limLowPr>
                          <m:e>
                            <m:r>
                              <m:rPr>
                                <m:sty m:val="p"/>
                              </m:rPr>
                              <a:rPr lang="en-ZA" sz="2400">
                                <a:latin typeface="Cambria Math" panose="02040503050406030204" pitchFamily="18" charset="0"/>
                              </a:rPr>
                              <m:t>lim</m:t>
                            </m:r>
                          </m:e>
                          <m:lim>
                            <m:r>
                              <a:rPr lang="en-ZA" sz="2400" i="1">
                                <a:latin typeface="Cambria Math" panose="02040503050406030204" pitchFamily="18" charset="0"/>
                              </a:rPr>
                              <m:t>𝑇</m:t>
                            </m:r>
                            <m:r>
                              <a:rPr lang="en-ZA" sz="2400" i="1">
                                <a:latin typeface="Cambria Math" panose="02040503050406030204" pitchFamily="18" charset="0"/>
                              </a:rPr>
                              <m:t>→∞</m:t>
                            </m:r>
                          </m:lim>
                        </m:limLow>
                      </m:fName>
                      <m:e>
                        <m:sSub>
                          <m:sSubPr>
                            <m:ctrlPr>
                              <a:rPr lang="en-ZA" sz="2400" i="1">
                                <a:latin typeface="Cambria Math" panose="02040503050406030204" pitchFamily="18" charset="0"/>
                              </a:rPr>
                            </m:ctrlPr>
                          </m:sSubPr>
                          <m:e>
                            <m:acc>
                              <m:accPr>
                                <m:chr m:val="̂"/>
                                <m:ctrlPr>
                                  <a:rPr lang="en-ZA" sz="2400" i="1">
                                    <a:latin typeface="Cambria Math" panose="02040503050406030204" pitchFamily="18" charset="0"/>
                                  </a:rPr>
                                </m:ctrlPr>
                              </m:accPr>
                              <m:e>
                                <m:r>
                                  <a:rPr lang="en-ZA" sz="2400" i="1">
                                    <a:latin typeface="Cambria Math" panose="02040503050406030204" pitchFamily="18" charset="0"/>
                                  </a:rPr>
                                  <m:t>𝑎</m:t>
                                </m:r>
                              </m:e>
                            </m:acc>
                          </m:e>
                          <m:sub>
                            <m:r>
                              <a:rPr lang="en-ZA" sz="2400" i="1">
                                <a:latin typeface="Cambria Math" panose="02040503050406030204" pitchFamily="18" charset="0"/>
                              </a:rPr>
                              <m:t>1</m:t>
                            </m:r>
                          </m:sub>
                        </m:sSub>
                      </m:e>
                    </m:func>
                    <m:r>
                      <a:rPr lang="en-ZA" sz="2400" b="0" i="1" smtClean="0">
                        <a:latin typeface="Cambria Math" panose="02040503050406030204" pitchFamily="18" charset="0"/>
                      </a:rPr>
                      <m: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endParaRPr lang="en-ZA" sz="2400" dirty="0"/>
              </a:p>
              <a:p>
                <a:pPr lvl="1"/>
                <a:r>
                  <a:rPr lang="en-ZA" sz="2400" dirty="0"/>
                  <a:t>In this setting: </a:t>
                </a:r>
                <a14:m>
                  <m:oMath xmlns:m="http://schemas.openxmlformats.org/officeDocument/2006/math">
                    <m:func>
                      <m:funcPr>
                        <m:ctrlPr>
                          <a:rPr lang="en-ZA" sz="2400" i="1">
                            <a:latin typeface="Cambria Math" panose="02040503050406030204" pitchFamily="18" charset="0"/>
                          </a:rPr>
                        </m:ctrlPr>
                      </m:funcPr>
                      <m:fName>
                        <m:limLow>
                          <m:limLowPr>
                            <m:ctrlPr>
                              <a:rPr lang="en-ZA" sz="2400" i="1">
                                <a:latin typeface="Cambria Math" panose="02040503050406030204" pitchFamily="18" charset="0"/>
                              </a:rPr>
                            </m:ctrlPr>
                          </m:limLowPr>
                          <m:e>
                            <m:r>
                              <m:rPr>
                                <m:sty m:val="p"/>
                              </m:rPr>
                              <a:rPr lang="en-ZA" sz="2400">
                                <a:latin typeface="Cambria Math" panose="02040503050406030204" pitchFamily="18" charset="0"/>
                              </a:rPr>
                              <m:t>lim</m:t>
                            </m:r>
                          </m:e>
                          <m:lim>
                            <m:r>
                              <a:rPr lang="en-ZA" sz="2400" i="1">
                                <a:latin typeface="Cambria Math" panose="02040503050406030204" pitchFamily="18" charset="0"/>
                              </a:rPr>
                              <m:t>𝑇</m:t>
                            </m:r>
                            <m:r>
                              <a:rPr lang="en-ZA" sz="2400" i="1">
                                <a:latin typeface="Cambria Math" panose="02040503050406030204" pitchFamily="18" charset="0"/>
                              </a:rPr>
                              <m:t>→∞</m:t>
                            </m:r>
                          </m:lim>
                        </m:limLow>
                      </m:fName>
                      <m:e>
                        <m:sSub>
                          <m:sSubPr>
                            <m:ctrlPr>
                              <a:rPr lang="en-ZA" sz="2400" i="1">
                                <a:latin typeface="Cambria Math" panose="02040503050406030204" pitchFamily="18" charset="0"/>
                              </a:rPr>
                            </m:ctrlPr>
                          </m:sSubPr>
                          <m:e>
                            <m:acc>
                              <m:accPr>
                                <m:chr m:val="̂"/>
                                <m:ctrlPr>
                                  <a:rPr lang="en-ZA" sz="2400" i="1">
                                    <a:latin typeface="Cambria Math" panose="02040503050406030204" pitchFamily="18" charset="0"/>
                                  </a:rPr>
                                </m:ctrlPr>
                              </m:accPr>
                              <m:e>
                                <m:r>
                                  <a:rPr lang="en-ZA" sz="2400" i="1">
                                    <a:latin typeface="Cambria Math" panose="02040503050406030204" pitchFamily="18" charset="0"/>
                                  </a:rPr>
                                  <m:t>𝑎</m:t>
                                </m:r>
                              </m:e>
                            </m:acc>
                          </m:e>
                          <m:sub>
                            <m:r>
                              <a:rPr lang="en-ZA" sz="2400" i="1">
                                <a:latin typeface="Cambria Math" panose="02040503050406030204" pitchFamily="18" charset="0"/>
                              </a:rPr>
                              <m:t>1</m:t>
                            </m:r>
                          </m:sub>
                        </m:sSub>
                      </m:e>
                    </m:func>
                    <m:r>
                      <a:rPr lang="en-ZA" sz="2400" b="0" i="1" smtClean="0">
                        <a:latin typeface="Cambria Math" panose="02040503050406030204" pitchFamily="18" charset="0"/>
                      </a:rPr>
                      <m:t>&lt;</m:t>
                    </m:r>
                    <m:sSub>
                      <m:sSubPr>
                        <m:ctrlPr>
                          <a:rPr lang="en-ZA" sz="2400" i="1">
                            <a:latin typeface="Cambria Math" panose="02040503050406030204" pitchFamily="18" charset="0"/>
                          </a:rPr>
                        </m:ctrlPr>
                      </m:sSubPr>
                      <m:e>
                        <m:r>
                          <a:rPr lang="en-ZA" sz="2400" i="1">
                            <a:latin typeface="Cambria Math" panose="02040503050406030204" pitchFamily="18" charset="0"/>
                          </a:rPr>
                          <m:t>𝑎</m:t>
                        </m:r>
                      </m:e>
                      <m:sub>
                        <m:r>
                          <a:rPr lang="en-ZA" sz="2400" i="1">
                            <a:latin typeface="Cambria Math" panose="02040503050406030204" pitchFamily="18" charset="0"/>
                          </a:rPr>
                          <m:t>1</m:t>
                        </m:r>
                      </m:sub>
                    </m:sSub>
                  </m:oMath>
                </a14:m>
                <a:endParaRPr lang="en-ZA" sz="2400" dirty="0"/>
              </a:p>
              <a:p>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33" t="-2561" b="-135"/>
                </a:stretch>
              </a:blipFill>
            </p:spPr>
            <p:txBody>
              <a:bodyPr/>
              <a:lstStyle/>
              <a:p>
                <a:r>
                  <a:rPr lang="en-ZA">
                    <a:noFill/>
                  </a:rPr>
                  <a:t> </a:t>
                </a:r>
              </a:p>
            </p:txBody>
          </p:sp>
        </mc:Fallback>
      </mc:AlternateContent>
    </p:spTree>
    <p:extLst>
      <p:ext uri="{BB962C8B-B14F-4D97-AF65-F5344CB8AC3E}">
        <p14:creationId xmlns:p14="http://schemas.microsoft.com/office/powerpoint/2010/main" val="26079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Issue</a:t>
            </a:r>
            <a:endParaRPr lang="en-ZA" dirty="0"/>
          </a:p>
        </p:txBody>
      </p:sp>
      <p:graphicFrame>
        <p:nvGraphicFramePr>
          <p:cNvPr id="6" name="Content Placeholder 5"/>
          <p:cNvGraphicFramePr>
            <a:graphicFrameLocks noGrp="1"/>
          </p:cNvGraphicFramePr>
          <p:nvPr>
            <p:ph idx="1"/>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099"/>
            <a:ext cx="8229600" cy="1143000"/>
          </a:xfrm>
        </p:spPr>
        <p:txBody>
          <a:bodyPr/>
          <a:lstStyle/>
          <a:p>
            <a:r>
              <a:rPr lang="en-ZA" dirty="0"/>
              <a:t>Test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400" y="980728"/>
                <a:ext cx="10585176" cy="5760640"/>
              </a:xfrm>
            </p:spPr>
            <p:txBody>
              <a:bodyPr>
                <a:normAutofit fontScale="70000" lnSpcReduction="20000"/>
              </a:bodyPr>
              <a:lstStyle/>
              <a:p>
                <a:pPr>
                  <a:lnSpc>
                    <a:spcPct val="170000"/>
                  </a:lnSpc>
                </a:pPr>
                <a:r>
                  <a:rPr lang="en-ZA" dirty="0"/>
                  <a:t>Subtracting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oMath>
                </a14:m>
                <a:r>
                  <a:rPr lang="en-ZA" dirty="0"/>
                  <a:t> from both sides yields the test equation:</a:t>
                </a:r>
                <a:endParaRPr lang="en-ZA" i="1" dirty="0">
                  <a:latin typeface="Cambria Math" panose="02040503050406030204" pitchFamily="18" charset="0"/>
                  <a:ea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−1</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gn="ctr">
                  <a:lnSpc>
                    <a:spcPct val="17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m:t>
                      </m:r>
                      <m:r>
                        <a:rPr lang="en-ZA" b="0" i="1" smtClean="0">
                          <a:latin typeface="Cambria Math" panose="02040503050406030204" pitchFamily="18" charset="0"/>
                        </a:rPr>
                        <m:t>𝛾</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lvl="1">
                  <a:lnSpc>
                    <a:spcPct val="170000"/>
                  </a:lnSpc>
                </a:pPr>
                <a:r>
                  <a:rPr lang="en-ZA" dirty="0"/>
                  <a:t>If  </a:t>
                </a:r>
                <a14:m>
                  <m:oMath xmlns:m="http://schemas.openxmlformats.org/officeDocument/2006/math">
                    <m:d>
                      <m:dPr>
                        <m:begChr m:val="|"/>
                        <m:endChr m:val="|"/>
                        <m:ctrlPr>
                          <a:rPr lang="en-ZA" i="1">
                            <a:latin typeface="Cambria Math" panose="02040503050406030204" pitchFamily="18" charset="0"/>
                          </a:rPr>
                        </m:ctrlPr>
                      </m:dPr>
                      <m:e>
                        <m:sSub>
                          <m:sSubPr>
                            <m:ctrlPr>
                              <a:rPr lang="en-ZA" i="1" smtClean="0">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e>
                    </m:d>
                    <m:r>
                      <a:rPr lang="en-ZA" i="1">
                        <a:latin typeface="Cambria Math" panose="02040503050406030204" pitchFamily="18" charset="0"/>
                      </a:rPr>
                      <m:t>&lt;1</m:t>
                    </m:r>
                    <m:r>
                      <a:rPr lang="en-ZA" i="1" smtClean="0">
                        <a:latin typeface="Cambria Math" panose="02040503050406030204" pitchFamily="18" charset="0"/>
                        <a:ea typeface="Cambria Math" panose="02040503050406030204" pitchFamily="18" charset="0"/>
                      </a:rPr>
                      <m:t>⟺</m:t>
                    </m:r>
                    <m:r>
                      <a:rPr lang="en-ZA" b="0" i="1" smtClean="0">
                        <a:latin typeface="Cambria Math" panose="02040503050406030204" pitchFamily="18" charset="0"/>
                        <a:ea typeface="Cambria Math" panose="02040503050406030204" pitchFamily="18" charset="0"/>
                      </a:rPr>
                      <m:t>𝛾</m:t>
                    </m:r>
                    <m:r>
                      <a:rPr lang="en-ZA" b="0" i="1" smtClean="0">
                        <a:latin typeface="Cambria Math" panose="02040503050406030204" pitchFamily="18" charset="0"/>
                        <a:ea typeface="Cambria Math" panose="02040503050406030204" pitchFamily="18" charset="0"/>
                      </a:rPr>
                      <m:t>&lt;0</m:t>
                    </m:r>
                  </m:oMath>
                </a14:m>
                <a:r>
                  <a:rPr lang="en-ZA" dirty="0"/>
                  <a:t>,</a:t>
                </a:r>
              </a:p>
              <a:p>
                <a:pPr lvl="2">
                  <a:lnSpc>
                    <a:spcPct val="170000"/>
                  </a:lnSpc>
                </a:pPr>
                <a14:m>
                  <m:oMath xmlns:m="http://schemas.openxmlformats.org/officeDocument/2006/math">
                    <m:sSub>
                      <m:sSubPr>
                        <m:ctrlPr>
                          <a:rPr lang="en-ZA" sz="2900" i="1">
                            <a:latin typeface="Cambria Math" panose="02040503050406030204" pitchFamily="18" charset="0"/>
                          </a:rPr>
                        </m:ctrlPr>
                      </m:sSubPr>
                      <m:e>
                        <m:r>
                          <a:rPr lang="en-ZA" sz="2900" i="1">
                            <a:latin typeface="Cambria Math" panose="02040503050406030204" pitchFamily="18" charset="0"/>
                          </a:rPr>
                          <m:t>𝑦</m:t>
                        </m:r>
                      </m:e>
                      <m:sub>
                        <m:r>
                          <a:rPr lang="en-ZA" sz="2900" i="1">
                            <a:latin typeface="Cambria Math" panose="02040503050406030204" pitchFamily="18" charset="0"/>
                          </a:rPr>
                          <m:t>𝑡</m:t>
                        </m:r>
                      </m:sub>
                    </m:sSub>
                  </m:oMath>
                </a14:m>
                <a:r>
                  <a:rPr lang="en-ZA" sz="2900" dirty="0"/>
                  <a:t> is stationary, thus so is </a:t>
                </a:r>
                <a14:m>
                  <m:oMath xmlns:m="http://schemas.openxmlformats.org/officeDocument/2006/math">
                    <m:r>
                      <a:rPr lang="en-ZA" sz="2900" i="1">
                        <a:latin typeface="Cambria Math" panose="02040503050406030204" pitchFamily="18" charset="0"/>
                        <a:ea typeface="Cambria Math" panose="02040503050406030204" pitchFamily="18" charset="0"/>
                      </a:rPr>
                      <m:t>∆</m:t>
                    </m:r>
                    <m:sSub>
                      <m:sSubPr>
                        <m:ctrlPr>
                          <a:rPr lang="en-ZA" sz="2900" i="1">
                            <a:latin typeface="Cambria Math" panose="02040503050406030204" pitchFamily="18" charset="0"/>
                          </a:rPr>
                        </m:ctrlPr>
                      </m:sSubPr>
                      <m:e>
                        <m:r>
                          <a:rPr lang="en-ZA" sz="2900" i="1">
                            <a:latin typeface="Cambria Math" panose="02040503050406030204" pitchFamily="18" charset="0"/>
                          </a:rPr>
                          <m:t>𝑦</m:t>
                        </m:r>
                      </m:e>
                      <m:sub>
                        <m:r>
                          <a:rPr lang="en-ZA" sz="2900" i="1">
                            <a:latin typeface="Cambria Math" panose="02040503050406030204" pitchFamily="18" charset="0"/>
                          </a:rPr>
                          <m:t>𝑡</m:t>
                        </m:r>
                      </m:sub>
                    </m:sSub>
                  </m:oMath>
                </a14:m>
                <a:endParaRPr lang="en-ZA" sz="2900" dirty="0"/>
              </a:p>
              <a:p>
                <a:pPr lvl="2">
                  <a:lnSpc>
                    <a:spcPct val="170000"/>
                  </a:lnSpc>
                </a:pPr>
                <a:r>
                  <a:rPr lang="en-ZA" sz="2900" dirty="0"/>
                  <a:t>a regression of </a:t>
                </a:r>
                <a14:m>
                  <m:oMath xmlns:m="http://schemas.openxmlformats.org/officeDocument/2006/math">
                    <m:sSub>
                      <m:sSubPr>
                        <m:ctrlPr>
                          <a:rPr lang="en-ZA" sz="2900" i="1">
                            <a:latin typeface="Cambria Math" panose="02040503050406030204" pitchFamily="18" charset="0"/>
                          </a:rPr>
                        </m:ctrlPr>
                      </m:sSubPr>
                      <m:e>
                        <m:r>
                          <a:rPr lang="en-ZA" sz="2900" i="1">
                            <a:latin typeface="Cambria Math" panose="02040503050406030204" pitchFamily="18" charset="0"/>
                            <a:ea typeface="Cambria Math" panose="02040503050406030204" pitchFamily="18" charset="0"/>
                          </a:rPr>
                          <m:t>∆</m:t>
                        </m:r>
                        <m:r>
                          <a:rPr lang="en-ZA" sz="2900" i="1">
                            <a:latin typeface="Cambria Math" panose="02040503050406030204" pitchFamily="18" charset="0"/>
                          </a:rPr>
                          <m:t>𝑦</m:t>
                        </m:r>
                      </m:e>
                      <m:sub>
                        <m:r>
                          <a:rPr lang="en-ZA" sz="2900" i="1">
                            <a:latin typeface="Cambria Math" panose="02040503050406030204" pitchFamily="18" charset="0"/>
                          </a:rPr>
                          <m:t>𝑡</m:t>
                        </m:r>
                      </m:sub>
                    </m:sSub>
                  </m:oMath>
                </a14:m>
                <a:r>
                  <a:rPr lang="en-ZA" sz="2900" dirty="0"/>
                  <a:t> on </a:t>
                </a:r>
                <a14:m>
                  <m:oMath xmlns:m="http://schemas.openxmlformats.org/officeDocument/2006/math">
                    <m:sSub>
                      <m:sSubPr>
                        <m:ctrlPr>
                          <a:rPr lang="en-ZA" sz="2900" i="1">
                            <a:latin typeface="Cambria Math" panose="02040503050406030204" pitchFamily="18" charset="0"/>
                          </a:rPr>
                        </m:ctrlPr>
                      </m:sSubPr>
                      <m:e>
                        <m:r>
                          <a:rPr lang="en-ZA" sz="2900" i="1">
                            <a:latin typeface="Cambria Math" panose="02040503050406030204" pitchFamily="18" charset="0"/>
                          </a:rPr>
                          <m:t>𝑦</m:t>
                        </m:r>
                      </m:e>
                      <m:sub>
                        <m:r>
                          <a:rPr lang="en-ZA" sz="2900" i="1">
                            <a:latin typeface="Cambria Math" panose="02040503050406030204" pitchFamily="18" charset="0"/>
                          </a:rPr>
                          <m:t>𝑡</m:t>
                        </m:r>
                        <m:r>
                          <a:rPr lang="en-ZA" sz="2900" i="1">
                            <a:latin typeface="Cambria Math" panose="02040503050406030204" pitchFamily="18" charset="0"/>
                          </a:rPr>
                          <m:t>−1</m:t>
                        </m:r>
                      </m:sub>
                    </m:sSub>
                  </m:oMath>
                </a14:m>
                <a:r>
                  <a:rPr lang="en-ZA" sz="2900" dirty="0"/>
                  <a:t> yields a consistent estimate of </a:t>
                </a:r>
                <a14:m>
                  <m:oMath xmlns:m="http://schemas.openxmlformats.org/officeDocument/2006/math">
                    <m:r>
                      <a:rPr lang="en-ZA" sz="2900" i="1">
                        <a:latin typeface="Cambria Math" panose="02040503050406030204" pitchFamily="18" charset="0"/>
                      </a:rPr>
                      <m:t>𝛾</m:t>
                    </m:r>
                  </m:oMath>
                </a14:m>
                <a:r>
                  <a:rPr lang="en-ZA" sz="2900" dirty="0"/>
                  <a:t>, with standard distributional results (i.e. </a:t>
                </a:r>
                <a14:m>
                  <m:oMath xmlns:m="http://schemas.openxmlformats.org/officeDocument/2006/math">
                    <m:sSub>
                      <m:sSubPr>
                        <m:ctrlPr>
                          <a:rPr lang="en-ZA" sz="2900" b="0" i="1" smtClean="0">
                            <a:latin typeface="Cambria Math" panose="02040503050406030204" pitchFamily="18" charset="0"/>
                          </a:rPr>
                        </m:ctrlPr>
                      </m:sSubPr>
                      <m:e>
                        <m:r>
                          <m:rPr>
                            <m:sty m:val="p"/>
                          </m:rPr>
                          <a:rPr lang="en-ZA" sz="2900" b="0" i="0" smtClean="0">
                            <a:latin typeface="Cambria Math" panose="02040503050406030204" pitchFamily="18" charset="0"/>
                          </a:rPr>
                          <m:t>t</m:t>
                        </m:r>
                      </m:e>
                      <m:sub>
                        <m:r>
                          <a:rPr lang="en-ZA" sz="2900" b="0" i="1" smtClean="0">
                            <a:latin typeface="Cambria Math" panose="02040503050406030204" pitchFamily="18" charset="0"/>
                          </a:rPr>
                          <m:t>𝛾</m:t>
                        </m:r>
                      </m:sub>
                    </m:sSub>
                    <m:r>
                      <a:rPr lang="en-ZA" sz="2900" b="0" i="0" smtClean="0">
                        <a:latin typeface="Cambria Math" panose="02040503050406030204" pitchFamily="18" charset="0"/>
                      </a:rPr>
                      <m:t>=</m:t>
                    </m:r>
                    <m:f>
                      <m:fPr>
                        <m:ctrlPr>
                          <a:rPr lang="en-ZA" sz="2900" b="0" i="1" smtClean="0">
                            <a:latin typeface="Cambria Math" panose="02040503050406030204" pitchFamily="18" charset="0"/>
                          </a:rPr>
                        </m:ctrlPr>
                      </m:fPr>
                      <m:num>
                        <m:sSub>
                          <m:sSubPr>
                            <m:ctrlPr>
                              <a:rPr lang="en-ZA" sz="2900" i="1">
                                <a:latin typeface="Cambria Math" panose="02040503050406030204" pitchFamily="18" charset="0"/>
                              </a:rPr>
                            </m:ctrlPr>
                          </m:sSubPr>
                          <m:e>
                            <m:acc>
                              <m:accPr>
                                <m:chr m:val="̂"/>
                                <m:ctrlPr>
                                  <a:rPr lang="en-ZA" sz="2900" i="1">
                                    <a:latin typeface="Cambria Math" panose="02040503050406030204" pitchFamily="18" charset="0"/>
                                  </a:rPr>
                                </m:ctrlPr>
                              </m:accPr>
                              <m:e>
                                <m:r>
                                  <a:rPr lang="en-ZA" sz="2900" i="1">
                                    <a:latin typeface="Cambria Math" panose="02040503050406030204" pitchFamily="18" charset="0"/>
                                  </a:rPr>
                                  <m:t>𝛾</m:t>
                                </m:r>
                              </m:e>
                            </m:acc>
                          </m:e>
                          <m:sub>
                            <m:r>
                              <a:rPr lang="en-ZA" sz="2900" i="1">
                                <a:latin typeface="Cambria Math" panose="02040503050406030204" pitchFamily="18" charset="0"/>
                              </a:rPr>
                              <m:t>𝑂𝐿𝑆</m:t>
                            </m:r>
                          </m:sub>
                        </m:sSub>
                        <m:r>
                          <a:rPr lang="en-ZA" sz="2900" b="0" i="1" smtClean="0">
                            <a:latin typeface="Cambria Math" panose="02040503050406030204" pitchFamily="18" charset="0"/>
                          </a:rPr>
                          <m:t>−</m:t>
                        </m:r>
                        <m:r>
                          <a:rPr lang="en-ZA" sz="2900" b="0" i="1" smtClean="0">
                            <a:latin typeface="Cambria Math" panose="02040503050406030204" pitchFamily="18" charset="0"/>
                          </a:rPr>
                          <m:t>𝛾</m:t>
                        </m:r>
                      </m:num>
                      <m:den>
                        <m:r>
                          <a:rPr lang="en-ZA" sz="2900" b="0" i="1" smtClean="0">
                            <a:latin typeface="Cambria Math" panose="02040503050406030204" pitchFamily="18" charset="0"/>
                          </a:rPr>
                          <m:t>𝑠</m:t>
                        </m:r>
                        <m:r>
                          <a:rPr lang="en-ZA" sz="2900" b="0" i="1" smtClean="0">
                            <a:latin typeface="Cambria Math" panose="02040503050406030204" pitchFamily="18" charset="0"/>
                          </a:rPr>
                          <m:t>.</m:t>
                        </m:r>
                        <m:r>
                          <a:rPr lang="en-ZA" sz="2900" b="0" i="1" smtClean="0">
                            <a:latin typeface="Cambria Math" panose="02040503050406030204" pitchFamily="18" charset="0"/>
                          </a:rPr>
                          <m:t>𝑒</m:t>
                        </m:r>
                        <m:r>
                          <a:rPr lang="en-ZA" sz="2900" b="0" i="1" smtClean="0">
                            <a:latin typeface="Cambria Math" panose="02040503050406030204" pitchFamily="18" charset="0"/>
                          </a:rPr>
                          <m:t>.(</m:t>
                        </m:r>
                        <m:acc>
                          <m:accPr>
                            <m:chr m:val="̂"/>
                            <m:ctrlPr>
                              <a:rPr lang="en-ZA" sz="2900" i="1">
                                <a:latin typeface="Cambria Math" panose="02040503050406030204" pitchFamily="18" charset="0"/>
                              </a:rPr>
                            </m:ctrlPr>
                          </m:accPr>
                          <m:e>
                            <m:r>
                              <a:rPr lang="en-ZA" sz="2900" i="1">
                                <a:latin typeface="Cambria Math" panose="02040503050406030204" pitchFamily="18" charset="0"/>
                              </a:rPr>
                              <m:t>𝛾</m:t>
                            </m:r>
                          </m:e>
                        </m:acc>
                        <m:r>
                          <a:rPr lang="en-ZA" sz="2900" b="0" i="1" smtClean="0">
                            <a:latin typeface="Cambria Math" panose="02040503050406030204" pitchFamily="18" charset="0"/>
                          </a:rPr>
                          <m:t>)</m:t>
                        </m:r>
                      </m:den>
                    </m:f>
                  </m:oMath>
                </a14:m>
                <a:r>
                  <a:rPr lang="en-ZA" sz="2900" dirty="0"/>
                  <a:t> has an asymptotic t-distribution centred at zero)</a:t>
                </a:r>
              </a:p>
              <a:p>
                <a:pPr lvl="2">
                  <a:lnSpc>
                    <a:spcPct val="170000"/>
                  </a:lnSpc>
                </a:pPr>
                <a:r>
                  <a:rPr lang="en-ZA" sz="2900" dirty="0"/>
                  <a:t>Consistency: </a:t>
                </a:r>
                <a14:m>
                  <m:oMath xmlns:m="http://schemas.openxmlformats.org/officeDocument/2006/math">
                    <m:func>
                      <m:funcPr>
                        <m:ctrlPr>
                          <a:rPr lang="en-ZA" sz="2900" i="1">
                            <a:latin typeface="Cambria Math" panose="02040503050406030204" pitchFamily="18" charset="0"/>
                          </a:rPr>
                        </m:ctrlPr>
                      </m:funcPr>
                      <m:fName>
                        <m:limLow>
                          <m:limLowPr>
                            <m:ctrlPr>
                              <a:rPr lang="en-ZA" sz="2900" i="1">
                                <a:latin typeface="Cambria Math" panose="02040503050406030204" pitchFamily="18" charset="0"/>
                              </a:rPr>
                            </m:ctrlPr>
                          </m:limLowPr>
                          <m:e>
                            <m:r>
                              <m:rPr>
                                <m:sty m:val="p"/>
                              </m:rPr>
                              <a:rPr lang="en-ZA" sz="2900">
                                <a:latin typeface="Cambria Math" panose="02040503050406030204" pitchFamily="18" charset="0"/>
                              </a:rPr>
                              <m:t>lim</m:t>
                            </m:r>
                          </m:e>
                          <m:lim>
                            <m:r>
                              <a:rPr lang="en-ZA" sz="2900" i="1">
                                <a:latin typeface="Cambria Math" panose="02040503050406030204" pitchFamily="18" charset="0"/>
                              </a:rPr>
                              <m:t>𝑇</m:t>
                            </m:r>
                            <m:r>
                              <a:rPr lang="en-ZA" sz="2900" i="1">
                                <a:latin typeface="Cambria Math" panose="02040503050406030204" pitchFamily="18" charset="0"/>
                              </a:rPr>
                              <m:t>→∞</m:t>
                            </m:r>
                          </m:lim>
                        </m:limLow>
                      </m:fName>
                      <m:e>
                        <m:sSub>
                          <m:sSubPr>
                            <m:ctrlPr>
                              <a:rPr lang="en-ZA" sz="2900" i="1">
                                <a:latin typeface="Cambria Math" panose="02040503050406030204" pitchFamily="18" charset="0"/>
                              </a:rPr>
                            </m:ctrlPr>
                          </m:sSubPr>
                          <m:e>
                            <m:acc>
                              <m:accPr>
                                <m:chr m:val="̂"/>
                                <m:ctrlPr>
                                  <a:rPr lang="en-ZA" sz="2900" i="1">
                                    <a:latin typeface="Cambria Math" panose="02040503050406030204" pitchFamily="18" charset="0"/>
                                  </a:rPr>
                                </m:ctrlPr>
                              </m:accPr>
                              <m:e>
                                <m:r>
                                  <a:rPr lang="en-ZA" sz="2900" b="0" i="1" smtClean="0">
                                    <a:latin typeface="Cambria Math" panose="02040503050406030204" pitchFamily="18" charset="0"/>
                                  </a:rPr>
                                  <m:t>𝛾</m:t>
                                </m:r>
                              </m:e>
                            </m:acc>
                          </m:e>
                          <m:sub>
                            <m:r>
                              <a:rPr lang="en-ZA" sz="2900" b="0" i="1" smtClean="0">
                                <a:latin typeface="Cambria Math" panose="02040503050406030204" pitchFamily="18" charset="0"/>
                              </a:rPr>
                              <m:t>𝑂𝐿𝑆</m:t>
                            </m:r>
                          </m:sub>
                        </m:sSub>
                      </m:e>
                    </m:func>
                    <m:r>
                      <a:rPr lang="en-ZA" sz="2900" i="1">
                        <a:latin typeface="Cambria Math" panose="02040503050406030204" pitchFamily="18" charset="0"/>
                      </a:rPr>
                      <m:t>=</m:t>
                    </m:r>
                    <m:r>
                      <a:rPr lang="en-ZA" sz="2900" b="0" i="1" smtClean="0">
                        <a:latin typeface="Cambria Math" panose="02040503050406030204" pitchFamily="18" charset="0"/>
                      </a:rPr>
                      <m:t>𝛾</m:t>
                    </m:r>
                  </m:oMath>
                </a14:m>
                <a:endParaRPr lang="en-ZA" sz="2900" dirty="0"/>
              </a:p>
              <a:p>
                <a:pPr lvl="2">
                  <a:lnSpc>
                    <a:spcPct val="170000"/>
                  </a:lnSpc>
                </a:pPr>
                <a:r>
                  <a:rPr lang="en-ZA" sz="2900" dirty="0"/>
                  <a:t>However, in a small sample </a:t>
                </a:r>
                <a14:m>
                  <m:oMath xmlns:m="http://schemas.openxmlformats.org/officeDocument/2006/math">
                    <m:sSub>
                      <m:sSubPr>
                        <m:ctrlPr>
                          <a:rPr lang="en-ZA" sz="2900" i="1">
                            <a:latin typeface="Cambria Math" panose="02040503050406030204" pitchFamily="18" charset="0"/>
                          </a:rPr>
                        </m:ctrlPr>
                      </m:sSubPr>
                      <m:e>
                        <m:acc>
                          <m:accPr>
                            <m:chr m:val="̂"/>
                            <m:ctrlPr>
                              <a:rPr lang="en-ZA" sz="2900" i="1">
                                <a:latin typeface="Cambria Math" panose="02040503050406030204" pitchFamily="18" charset="0"/>
                              </a:rPr>
                            </m:ctrlPr>
                          </m:accPr>
                          <m:e>
                            <m:r>
                              <a:rPr lang="en-ZA" sz="2900" i="1">
                                <a:latin typeface="Cambria Math" panose="02040503050406030204" pitchFamily="18" charset="0"/>
                              </a:rPr>
                              <m:t>𝛾</m:t>
                            </m:r>
                          </m:e>
                        </m:acc>
                      </m:e>
                      <m:sub>
                        <m:r>
                          <a:rPr lang="en-ZA" sz="2900" i="1">
                            <a:latin typeface="Cambria Math" panose="02040503050406030204" pitchFamily="18" charset="0"/>
                          </a:rPr>
                          <m:t>𝑂𝐿𝑆</m:t>
                        </m:r>
                      </m:sub>
                    </m:sSub>
                  </m:oMath>
                </a14:m>
                <a:r>
                  <a:rPr lang="en-ZA" sz="2900" dirty="0"/>
                  <a:t> will be biased because </a:t>
                </a:r>
                <a14:m>
                  <m:oMath xmlns:m="http://schemas.openxmlformats.org/officeDocument/2006/math">
                    <m:sSub>
                      <m:sSubPr>
                        <m:ctrlPr>
                          <a:rPr lang="en-ZA" sz="2900" i="1">
                            <a:latin typeface="Cambria Math" panose="02040503050406030204" pitchFamily="18" charset="0"/>
                          </a:rPr>
                        </m:ctrlPr>
                      </m:sSubPr>
                      <m:e>
                        <m:r>
                          <a:rPr lang="en-ZA" sz="2900" i="1">
                            <a:latin typeface="Cambria Math" panose="02040503050406030204" pitchFamily="18" charset="0"/>
                          </a:rPr>
                          <m:t>𝑦</m:t>
                        </m:r>
                      </m:e>
                      <m:sub>
                        <m:r>
                          <a:rPr lang="en-ZA" sz="2900" i="1">
                            <a:latin typeface="Cambria Math" panose="02040503050406030204" pitchFamily="18" charset="0"/>
                          </a:rPr>
                          <m:t>𝑡</m:t>
                        </m:r>
                        <m:r>
                          <a:rPr lang="en-ZA" sz="2900" i="1">
                            <a:latin typeface="Cambria Math" panose="02040503050406030204" pitchFamily="18" charset="0"/>
                          </a:rPr>
                          <m:t>−1</m:t>
                        </m:r>
                      </m:sub>
                    </m:sSub>
                  </m:oMath>
                </a14:m>
                <a:r>
                  <a:rPr lang="en-ZA" sz="2900" dirty="0"/>
                  <a:t> is not exogenous with respect to </a:t>
                </a:r>
                <a14:m>
                  <m:oMath xmlns:m="http://schemas.openxmlformats.org/officeDocument/2006/math">
                    <m:sSub>
                      <m:sSubPr>
                        <m:ctrlPr>
                          <a:rPr lang="en-ZA" sz="2900" i="1">
                            <a:latin typeface="Cambria Math" panose="02040503050406030204" pitchFamily="18" charset="0"/>
                          </a:rPr>
                        </m:ctrlPr>
                      </m:sSubPr>
                      <m:e>
                        <m:r>
                          <a:rPr lang="en-ZA" sz="2900" i="1">
                            <a:latin typeface="Cambria Math" panose="02040503050406030204" pitchFamily="18" charset="0"/>
                          </a:rPr>
                          <m:t>𝜀</m:t>
                        </m:r>
                      </m:e>
                      <m:sub>
                        <m:r>
                          <a:rPr lang="en-ZA" sz="2900" i="1">
                            <a:latin typeface="Cambria Math" panose="02040503050406030204" pitchFamily="18" charset="0"/>
                          </a:rPr>
                          <m:t>𝑡</m:t>
                        </m:r>
                      </m:sub>
                    </m:sSub>
                  </m:oMath>
                </a14:m>
                <a:r>
                  <a:rPr lang="en-ZA" sz="2900" dirty="0"/>
                  <a:t>: I.e. the condition </a:t>
                </a:r>
                <a14:m>
                  <m:oMath xmlns:m="http://schemas.openxmlformats.org/officeDocument/2006/math">
                    <m:r>
                      <m:rPr>
                        <m:sty m:val="p"/>
                      </m:rPr>
                      <a:rPr lang="en-ZA" sz="2900" b="0" i="0" smtClean="0">
                        <a:latin typeface="Cambria Math" panose="02040503050406030204" pitchFamily="18" charset="0"/>
                      </a:rPr>
                      <m:t>E</m:t>
                    </m:r>
                    <m:d>
                      <m:dPr>
                        <m:ctrlPr>
                          <a:rPr lang="en-ZA" sz="2900" b="0" i="1" smtClean="0">
                            <a:latin typeface="Cambria Math" panose="02040503050406030204" pitchFamily="18" charset="0"/>
                          </a:rPr>
                        </m:ctrlPr>
                      </m:dPr>
                      <m:e>
                        <m:sSub>
                          <m:sSubPr>
                            <m:ctrlPr>
                              <a:rPr lang="en-ZA" sz="2900" i="1">
                                <a:latin typeface="Cambria Math" panose="02040503050406030204" pitchFamily="18" charset="0"/>
                              </a:rPr>
                            </m:ctrlPr>
                          </m:sSubPr>
                          <m:e>
                            <m:r>
                              <a:rPr lang="en-ZA" sz="2900" i="1">
                                <a:latin typeface="Cambria Math" panose="02040503050406030204" pitchFamily="18" charset="0"/>
                              </a:rPr>
                              <m:t>𝑦</m:t>
                            </m:r>
                          </m:e>
                          <m:sub>
                            <m:r>
                              <a:rPr lang="en-ZA" sz="2900" i="1">
                                <a:latin typeface="Cambria Math" panose="02040503050406030204" pitchFamily="18" charset="0"/>
                              </a:rPr>
                              <m:t>𝑡</m:t>
                            </m:r>
                          </m:sub>
                        </m:sSub>
                        <m:sSub>
                          <m:sSubPr>
                            <m:ctrlPr>
                              <a:rPr lang="en-ZA" sz="2900" i="1">
                                <a:latin typeface="Cambria Math" panose="02040503050406030204" pitchFamily="18" charset="0"/>
                              </a:rPr>
                            </m:ctrlPr>
                          </m:sSubPr>
                          <m:e>
                            <m:r>
                              <a:rPr lang="en-ZA" sz="2900" i="1">
                                <a:latin typeface="Cambria Math" panose="02040503050406030204" pitchFamily="18" charset="0"/>
                              </a:rPr>
                              <m:t>𝜀</m:t>
                            </m:r>
                          </m:e>
                          <m:sub>
                            <m:r>
                              <a:rPr lang="en-ZA" sz="2900" b="0" i="1" smtClean="0">
                                <a:latin typeface="Cambria Math" panose="02040503050406030204" pitchFamily="18" charset="0"/>
                              </a:rPr>
                              <m:t>𝑠</m:t>
                            </m:r>
                          </m:sub>
                        </m:sSub>
                      </m:e>
                    </m:d>
                    <m:r>
                      <a:rPr lang="en-ZA" sz="2900" b="0" i="1" smtClean="0">
                        <a:latin typeface="Cambria Math" panose="02040503050406030204" pitchFamily="18" charset="0"/>
                      </a:rPr>
                      <m:t>=0∀</m:t>
                    </m:r>
                    <m:r>
                      <a:rPr lang="en-ZA" sz="2900" b="0" i="1" smtClean="0">
                        <a:latin typeface="Cambria Math" panose="02040503050406030204" pitchFamily="18" charset="0"/>
                      </a:rPr>
                      <m:t>𝑡</m:t>
                    </m:r>
                    <m:r>
                      <a:rPr lang="en-ZA" sz="2900" b="0" i="1" smtClean="0">
                        <a:latin typeface="Cambria Math" panose="02040503050406030204" pitchFamily="18" charset="0"/>
                      </a:rPr>
                      <m:t>,</m:t>
                    </m:r>
                    <m:r>
                      <a:rPr lang="en-ZA" sz="2900" b="0" i="1" smtClean="0">
                        <a:latin typeface="Cambria Math" panose="02040503050406030204" pitchFamily="18" charset="0"/>
                      </a:rPr>
                      <m:t>𝑠</m:t>
                    </m:r>
                  </m:oMath>
                </a14:m>
                <a:r>
                  <a:rPr lang="en-ZA" sz="2900" dirty="0"/>
                  <a:t> does not hold</a:t>
                </a:r>
              </a:p>
              <a:p>
                <a:pPr lvl="2"/>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400" y="980728"/>
                <a:ext cx="10585176" cy="5760640"/>
              </a:xfrm>
              <a:blipFill>
                <a:blip r:embed="rId2"/>
                <a:stretch>
                  <a:fillRect l="-634" r="-346"/>
                </a:stretch>
              </a:blipFill>
            </p:spPr>
            <p:txBody>
              <a:bodyPr/>
              <a:lstStyle/>
              <a:p>
                <a:r>
                  <a:rPr lang="en-ZA">
                    <a:noFill/>
                  </a:rPr>
                  <a:t> </a:t>
                </a:r>
              </a:p>
            </p:txBody>
          </p:sp>
        </mc:Fallback>
      </mc:AlternateContent>
    </p:spTree>
    <p:extLst>
      <p:ext uri="{BB962C8B-B14F-4D97-AF65-F5344CB8AC3E}">
        <p14:creationId xmlns:p14="http://schemas.microsoft.com/office/powerpoint/2010/main" val="11479321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8099"/>
            <a:ext cx="8229600" cy="1143000"/>
          </a:xfrm>
        </p:spPr>
        <p:txBody>
          <a:bodyPr/>
          <a:lstStyle/>
          <a:p>
            <a:r>
              <a:rPr lang="en-ZA" dirty="0"/>
              <a:t>Test equation: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400" y="980728"/>
                <a:ext cx="10585176" cy="5616624"/>
              </a:xfrm>
            </p:spPr>
            <p:txBody>
              <a:bodyPr>
                <a:normAutofit fontScale="62500" lnSpcReduction="20000"/>
              </a:bodyPr>
              <a:lstStyle/>
              <a:p>
                <a:pPr>
                  <a:lnSpc>
                    <a:spcPct val="170000"/>
                  </a:lnSpc>
                </a:pPr>
                <a:r>
                  <a:rPr lang="en-ZA" dirty="0"/>
                  <a:t>Subtracting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oMath>
                </a14:m>
                <a:r>
                  <a:rPr lang="en-ZA" dirty="0"/>
                  <a:t> from both sides yields the test equation:</a:t>
                </a:r>
                <a:endParaRPr lang="en-ZA" i="1" dirty="0">
                  <a:latin typeface="Cambria Math" panose="02040503050406030204" pitchFamily="18" charset="0"/>
                  <a:ea typeface="Cambria Math" panose="02040503050406030204" pitchFamily="18" charset="0"/>
                </a:endParaRPr>
              </a:p>
              <a:p>
                <a:pPr marL="0" indent="0">
                  <a:lnSpc>
                    <a:spcPct val="170000"/>
                  </a:lnSpc>
                  <a:buNone/>
                </a:pPr>
                <a14:m>
                  <m:oMathPara xmlns:m="http://schemas.openxmlformats.org/officeDocument/2006/math">
                    <m:oMathParaPr>
                      <m:jc m:val="centerGroup"/>
                    </m:oMathParaPr>
                    <m:oMath xmlns:m="http://schemas.openxmlformats.org/officeDocument/2006/math">
                      <m:r>
                        <a:rPr lang="en-ZA" i="1" smtClean="0">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d>
                        <m:dPr>
                          <m:ctrlPr>
                            <a:rPr lang="en-ZA" b="0" i="1" smtClean="0">
                              <a:latin typeface="Cambria Math" panose="02040503050406030204" pitchFamily="18" charset="0"/>
                            </a:rPr>
                          </m:ctrlPr>
                        </m:dPr>
                        <m:e>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b="0" i="1" smtClean="0">
                              <a:latin typeface="Cambria Math" panose="02040503050406030204" pitchFamily="18" charset="0"/>
                            </a:rPr>
                            <m:t>−1</m:t>
                          </m:r>
                        </m:e>
                      </m:d>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marL="0" indent="0" algn="ctr">
                  <a:lnSpc>
                    <a:spcPct val="170000"/>
                  </a:lnSpc>
                  <a:buNone/>
                </a:pPr>
                <a14:m>
                  <m:oMathPara xmlns:m="http://schemas.openxmlformats.org/officeDocument/2006/math">
                    <m:oMathParaPr>
                      <m:jc m:val="centerGroup"/>
                    </m:oMathParaPr>
                    <m:oMath xmlns:m="http://schemas.openxmlformats.org/officeDocument/2006/math">
                      <m:r>
                        <a:rPr lang="en-ZA" b="0" i="1" smtClean="0">
                          <a:latin typeface="Cambria Math" panose="02040503050406030204" pitchFamily="18" charset="0"/>
                        </a:rPr>
                        <m:t>=</m:t>
                      </m:r>
                      <m:r>
                        <a:rPr lang="en-ZA" b="0" i="1" smtClean="0">
                          <a:latin typeface="Cambria Math" panose="02040503050406030204" pitchFamily="18" charset="0"/>
                        </a:rPr>
                        <m:t>𝛾</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a:lnSpc>
                    <a:spcPct val="170000"/>
                  </a:lnSpc>
                </a:pPr>
                <a:r>
                  <a:rPr lang="en-ZA" dirty="0"/>
                  <a:t>If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r>
                      <a:rPr lang="en-ZA" i="1">
                        <a:latin typeface="Cambria Math" panose="02040503050406030204" pitchFamily="18" charset="0"/>
                      </a:rPr>
                      <m:t>=1</m:t>
                    </m:r>
                    <m:r>
                      <a:rPr lang="en-ZA" i="1">
                        <a:latin typeface="Cambria Math" panose="02040503050406030204" pitchFamily="18" charset="0"/>
                        <a:ea typeface="Cambria Math" panose="02040503050406030204" pitchFamily="18" charset="0"/>
                      </a:rPr>
                      <m:t>⟺</m:t>
                    </m:r>
                    <m:r>
                      <a:rPr lang="en-ZA" i="1">
                        <a:latin typeface="Cambria Math" panose="02040503050406030204" pitchFamily="18" charset="0"/>
                        <a:ea typeface="Cambria Math" panose="02040503050406030204" pitchFamily="18" charset="0"/>
                      </a:rPr>
                      <m:t>𝛾</m:t>
                    </m:r>
                    <m:r>
                      <a:rPr lang="en-ZA" b="0" i="1" smtClean="0">
                        <a:latin typeface="Cambria Math" panose="02040503050406030204" pitchFamily="18" charset="0"/>
                        <a:ea typeface="Cambria Math" panose="02040503050406030204" pitchFamily="18" charset="0"/>
                      </a:rPr>
                      <m:t>=</m:t>
                    </m:r>
                    <m:r>
                      <a:rPr lang="en-ZA" i="1">
                        <a:latin typeface="Cambria Math" panose="02040503050406030204" pitchFamily="18" charset="0"/>
                        <a:ea typeface="Cambria Math" panose="02040503050406030204" pitchFamily="18" charset="0"/>
                      </a:rPr>
                      <m:t>0</m:t>
                    </m:r>
                  </m:oMath>
                </a14:m>
                <a:endParaRPr lang="en-ZA" dirty="0"/>
              </a:p>
              <a:p>
                <a:pPr lvl="1">
                  <a:lnSpc>
                    <a:spcPct val="170000"/>
                  </a:lnSpc>
                </a:pPr>
                <a:r>
                  <a:rPr lang="en-ZA" dirty="0"/>
                  <a:t>the I(1) term,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b="0" i="1" smtClean="0">
                            <a:latin typeface="Cambria Math" panose="02040503050406030204" pitchFamily="18" charset="0"/>
                          </a:rPr>
                          <m:t>−1</m:t>
                        </m:r>
                      </m:sub>
                    </m:sSub>
                  </m:oMath>
                </a14:m>
                <a:r>
                  <a:rPr lang="en-ZA" dirty="0"/>
                  <a:t>, falls out of the regression at the null of a unit root, so the regression is valid, but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oMath>
                </a14:m>
                <a:r>
                  <a:rPr lang="en-ZA" dirty="0"/>
                  <a:t> has a non-standard distribution</a:t>
                </a:r>
              </a:p>
              <a:p>
                <a:pPr lvl="1">
                  <a:lnSpc>
                    <a:spcPct val="170000"/>
                  </a:lnSpc>
                </a:pPr>
                <a:r>
                  <a:rPr lang="en-ZA" dirty="0"/>
                  <a:t>We will show that the </a:t>
                </a:r>
                <a:r>
                  <a:rPr lang="en-ZA" i="1" dirty="0"/>
                  <a:t>mode </a:t>
                </a:r>
                <a:r>
                  <a:rPr lang="en-ZA" dirty="0"/>
                  <a:t>of the distribution of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oMath>
                </a14:m>
                <a:r>
                  <a:rPr lang="en-ZA" dirty="0"/>
                  <a:t> is equal to </a:t>
                </a:r>
                <a14:m>
                  <m:oMath xmlns:m="http://schemas.openxmlformats.org/officeDocument/2006/math">
                    <m:r>
                      <a:rPr lang="en-ZA" i="1">
                        <a:latin typeface="Cambria Math" panose="02040503050406030204" pitchFamily="18" charset="0"/>
                      </a:rPr>
                      <m:t>𝛾</m:t>
                    </m:r>
                  </m:oMath>
                </a14:m>
                <a:r>
                  <a:rPr lang="en-ZA" dirty="0"/>
                  <a:t>, but the mean and median are not, so </a:t>
                </a:r>
                <a14:m>
                  <m:oMath xmlns:m="http://schemas.openxmlformats.org/officeDocument/2006/math">
                    <m:func>
                      <m:funcPr>
                        <m:ctrlPr>
                          <a:rPr lang="en-ZA" i="1">
                            <a:latin typeface="Cambria Math" panose="02040503050406030204" pitchFamily="18" charset="0"/>
                          </a:rPr>
                        </m:ctrlPr>
                      </m:funcPr>
                      <m:fName>
                        <m:limLow>
                          <m:limLowPr>
                            <m:ctrlPr>
                              <a:rPr lang="en-ZA" i="1">
                                <a:latin typeface="Cambria Math" panose="02040503050406030204" pitchFamily="18" charset="0"/>
                              </a:rPr>
                            </m:ctrlPr>
                          </m:limLowPr>
                          <m:e>
                            <m:r>
                              <m:rPr>
                                <m:sty m:val="p"/>
                              </m:rPr>
                              <a:rPr lang="en-ZA">
                                <a:latin typeface="Cambria Math" panose="02040503050406030204" pitchFamily="18" charset="0"/>
                              </a:rPr>
                              <m:t>lim</m:t>
                            </m:r>
                          </m:e>
                          <m:lim>
                            <m:r>
                              <a:rPr lang="en-ZA" i="1">
                                <a:latin typeface="Cambria Math" panose="02040503050406030204" pitchFamily="18" charset="0"/>
                              </a:rPr>
                              <m:t>𝑇</m:t>
                            </m:r>
                            <m:r>
                              <a:rPr lang="en-ZA" i="1">
                                <a:latin typeface="Cambria Math" panose="02040503050406030204" pitchFamily="18" charset="0"/>
                              </a:rPr>
                              <m:t>→∞</m:t>
                            </m:r>
                          </m:lim>
                        </m:limLow>
                      </m:fName>
                      <m:e>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e>
                    </m:func>
                    <m:r>
                      <a:rPr lang="en-ZA" b="0" i="1" smtClean="0">
                        <a:latin typeface="Cambria Math" panose="02040503050406030204" pitchFamily="18" charset="0"/>
                      </a:rPr>
                      <m:t>≠</m:t>
                    </m:r>
                    <m:r>
                      <a:rPr lang="en-ZA" i="1">
                        <a:latin typeface="Cambria Math" panose="02040503050406030204" pitchFamily="18" charset="0"/>
                      </a:rPr>
                      <m:t>𝛾</m:t>
                    </m:r>
                  </m:oMath>
                </a14:m>
                <a:endParaRPr lang="en-ZA" dirty="0"/>
              </a:p>
              <a:p>
                <a:pPr lvl="1">
                  <a:lnSpc>
                    <a:spcPct val="170000"/>
                  </a:lnSpc>
                </a:pPr>
                <a:r>
                  <a:rPr lang="en-ZA" dirty="0"/>
                  <a:t>Moreover, the distribution is non-standard (</a:t>
                </a:r>
                <a14:m>
                  <m:oMath xmlns:m="http://schemas.openxmlformats.org/officeDocument/2006/math">
                    <m:sSub>
                      <m:sSubPr>
                        <m:ctrlPr>
                          <a:rPr lang="en-ZA" i="1">
                            <a:latin typeface="Cambria Math" panose="02040503050406030204" pitchFamily="18" charset="0"/>
                          </a:rPr>
                        </m:ctrlPr>
                      </m:sSubPr>
                      <m:e>
                        <m:r>
                          <m:rPr>
                            <m:sty m:val="p"/>
                          </m:rPr>
                          <a:rPr lang="en-ZA">
                            <a:latin typeface="Cambria Math" panose="02040503050406030204" pitchFamily="18" charset="0"/>
                          </a:rPr>
                          <m:t>t</m:t>
                        </m:r>
                      </m:e>
                      <m:sub>
                        <m:r>
                          <a:rPr lang="en-ZA" i="1">
                            <a:latin typeface="Cambria Math" panose="02040503050406030204" pitchFamily="18" charset="0"/>
                          </a:rPr>
                          <m:t>𝛾</m:t>
                        </m:r>
                      </m:sub>
                    </m:sSub>
                    <m:r>
                      <a:rPr lang="en-ZA" b="0" i="1" smtClean="0">
                        <a:latin typeface="Cambria Math" panose="02040503050406030204" pitchFamily="18" charset="0"/>
                      </a:rPr>
                      <m:t>= </m:t>
                    </m:r>
                    <m:f>
                      <m:fPr>
                        <m:ctrlPr>
                          <a:rPr lang="en-ZA" i="1">
                            <a:latin typeface="Cambria Math" panose="02040503050406030204" pitchFamily="18" charset="0"/>
                          </a:rPr>
                        </m:ctrlPr>
                      </m:fPr>
                      <m:num>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r>
                          <a:rPr lang="en-ZA" b="0" i="1" smtClean="0">
                            <a:latin typeface="Cambria Math" panose="02040503050406030204" pitchFamily="18" charset="0"/>
                          </a:rPr>
                          <m:t>−</m:t>
                        </m:r>
                        <m:r>
                          <a:rPr lang="en-ZA" b="0" i="1" smtClean="0">
                            <a:latin typeface="Cambria Math" panose="02040503050406030204" pitchFamily="18" charset="0"/>
                          </a:rPr>
                          <m:t>𝛾</m:t>
                        </m:r>
                      </m:num>
                      <m:den>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𝑒</m:t>
                        </m:r>
                        <m:r>
                          <a:rPr lang="en-ZA" i="1">
                            <a:latin typeface="Cambria Math" panose="02040503050406030204" pitchFamily="18" charset="0"/>
                          </a:rPr>
                          <m:t>.(</m:t>
                        </m:r>
                        <m:acc>
                          <m:accPr>
                            <m:chr m:val="̂"/>
                            <m:ctrlPr>
                              <a:rPr lang="en-ZA" i="1">
                                <a:latin typeface="Cambria Math" panose="02040503050406030204" pitchFamily="18" charset="0"/>
                              </a:rPr>
                            </m:ctrlPr>
                          </m:accPr>
                          <m:e>
                            <m:r>
                              <a:rPr lang="en-ZA" i="1">
                                <a:latin typeface="Cambria Math" panose="02040503050406030204" pitchFamily="18" charset="0"/>
                              </a:rPr>
                              <m:t>𝛾</m:t>
                            </m:r>
                          </m:e>
                        </m:acc>
                        <m:r>
                          <a:rPr lang="en-ZA" i="1">
                            <a:latin typeface="Cambria Math" panose="02040503050406030204" pitchFamily="18" charset="0"/>
                          </a:rPr>
                          <m:t>)</m:t>
                        </m:r>
                      </m:den>
                    </m:f>
                  </m:oMath>
                </a14:m>
                <a:r>
                  <a:rPr lang="en-ZA" dirty="0"/>
                  <a:t> does not have a t-distribution)</a:t>
                </a:r>
              </a:p>
              <a:p>
                <a:pPr lvl="1">
                  <a:lnSpc>
                    <a:spcPct val="170000"/>
                  </a:lnSpc>
                </a:pPr>
                <a:r>
                  <a:rPr lang="en-ZA" dirty="0"/>
                  <a:t>Thus the critical values of the hypothesis test are different from those of a t-distribution at the null hypothesis of a unit root (i.e. </a:t>
                </a:r>
                <a14:m>
                  <m:oMath xmlns:m="http://schemas.openxmlformats.org/officeDocument/2006/math">
                    <m:sSub>
                      <m:sSubPr>
                        <m:ctrlPr>
                          <a:rPr lang="en-ZA" b="0" i="1" smtClean="0">
                            <a:latin typeface="Cambria Math" panose="02040503050406030204" pitchFamily="18" charset="0"/>
                          </a:rPr>
                        </m:ctrlPr>
                      </m:sSubPr>
                      <m:e>
                        <m:r>
                          <m:rPr>
                            <m:sty m:val="p"/>
                          </m:rPr>
                          <a:rPr lang="en-ZA" b="0" i="0" smtClean="0">
                            <a:latin typeface="Cambria Math" panose="02040503050406030204" pitchFamily="18" charset="0"/>
                          </a:rPr>
                          <m:t>H</m:t>
                        </m:r>
                      </m:e>
                      <m:sub>
                        <m:r>
                          <a:rPr lang="en-ZA" b="0" i="0" smtClean="0">
                            <a:latin typeface="Cambria Math" panose="02040503050406030204" pitchFamily="18" charset="0"/>
                          </a:rPr>
                          <m:t>0</m:t>
                        </m:r>
                      </m:sub>
                    </m:sSub>
                    <m:r>
                      <a:rPr lang="en-ZA" b="0" i="0" smtClean="0">
                        <a:latin typeface="Cambria Math" panose="02040503050406030204" pitchFamily="18" charset="0"/>
                      </a:rPr>
                      <m:t>:</m:t>
                    </m:r>
                    <m:r>
                      <a:rPr lang="en-ZA" i="1">
                        <a:latin typeface="Cambria Math" panose="02040503050406030204" pitchFamily="18" charset="0"/>
                      </a:rPr>
                      <m:t>𝛾</m:t>
                    </m:r>
                    <m:r>
                      <a:rPr lang="en-ZA" b="0" i="1" smtClean="0">
                        <a:latin typeface="Cambria Math" panose="02040503050406030204" pitchFamily="18" charset="0"/>
                      </a:rPr>
                      <m:t>=0</m:t>
                    </m:r>
                  </m:oMath>
                </a14:m>
                <a:r>
                  <a:rPr lang="en-ZA" dirty="0"/>
                  <a:t>)</a:t>
                </a:r>
              </a:p>
              <a:p>
                <a:pPr lvl="1">
                  <a:lnSpc>
                    <a:spcPct val="170000"/>
                  </a:lnSpc>
                </a:pPr>
                <a:endParaRPr lang="en-ZA" dirty="0"/>
              </a:p>
              <a:p>
                <a:pPr lvl="1">
                  <a:lnSpc>
                    <a:spcPct val="170000"/>
                  </a:lnSpc>
                </a:pPr>
                <a:endParaRPr lang="en-ZA" dirty="0"/>
              </a:p>
              <a:p>
                <a:pPr lvl="1"/>
                <a:endParaRPr lang="en-ZA" dirty="0"/>
              </a:p>
              <a:p>
                <a:pPr lvl="2"/>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400" y="980728"/>
                <a:ext cx="10585176" cy="5616624"/>
              </a:xfrm>
              <a:blipFill>
                <a:blip r:embed="rId2"/>
                <a:stretch>
                  <a:fillRect l="-518" r="-58" b="-869"/>
                </a:stretch>
              </a:blipFill>
            </p:spPr>
            <p:txBody>
              <a:bodyPr/>
              <a:lstStyle/>
              <a:p>
                <a:r>
                  <a:rPr lang="en-ZA">
                    <a:noFill/>
                  </a:rPr>
                  <a:t> </a:t>
                </a:r>
              </a:p>
            </p:txBody>
          </p:sp>
        </mc:Fallback>
      </mc:AlternateContent>
    </p:spTree>
    <p:extLst>
      <p:ext uri="{BB962C8B-B14F-4D97-AF65-F5344CB8AC3E}">
        <p14:creationId xmlns:p14="http://schemas.microsoft.com/office/powerpoint/2010/main" val="16044934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Exercise for the day: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ZA" dirty="0"/>
                  <a:t>Construct a Monte Carlo simulation that reconstructs the Dickey Fuller distribution and critical values for the t-test of a null of a unit root</a:t>
                </a:r>
              </a:p>
              <a:p>
                <a:r>
                  <a:rPr lang="en-ZA" dirty="0"/>
                  <a:t>We will do a general simulation, for any value of </a:t>
                </a:r>
                <a14:m>
                  <m:oMath xmlns:m="http://schemas.openxmlformats.org/officeDocument/2006/math">
                    <m:r>
                      <a:rPr lang="en-ZA" i="1">
                        <a:latin typeface="Cambria Math" panose="02040503050406030204" pitchFamily="18" charset="0"/>
                      </a:rPr>
                      <m:t>𝛾</m:t>
                    </m:r>
                  </m:oMath>
                </a14:m>
                <a:r>
                  <a:rPr lang="en-ZA" dirty="0"/>
                  <a:t> (unit root and no unit root)</a:t>
                </a:r>
              </a:p>
              <a:p>
                <a:r>
                  <a:rPr lang="en-ZA" dirty="0"/>
                  <a:t>We will show that:</a:t>
                </a:r>
              </a:p>
              <a:p>
                <a:pPr lvl="1"/>
                <a:endParaRPr lang="en-ZA" dirty="0"/>
              </a:p>
              <a:p>
                <a:pPr lvl="1"/>
                <a:r>
                  <a:rPr lang="en-ZA" dirty="0"/>
                  <a:t>If </a:t>
                </a:r>
                <a14:m>
                  <m:oMath xmlns:m="http://schemas.openxmlformats.org/officeDocument/2006/math">
                    <m:r>
                      <a:rPr lang="en-ZA" i="1">
                        <a:latin typeface="Cambria Math" panose="02040503050406030204" pitchFamily="18" charset="0"/>
                      </a:rPr>
                      <m:t>𝛾</m:t>
                    </m:r>
                    <m:r>
                      <a:rPr lang="en-ZA" b="0" i="0" smtClean="0">
                        <a:latin typeface="Cambria Math" panose="02040503050406030204" pitchFamily="18" charset="0"/>
                      </a:rPr>
                      <m:t>&lt;0</m:t>
                    </m:r>
                  </m:oMath>
                </a14:m>
                <a:r>
                  <a:rPr lang="en-ZA" dirty="0"/>
                  <a:t>,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oMath>
                </a14:m>
                <a:r>
                  <a:rPr lang="en-ZA" dirty="0"/>
                  <a:t> is on average correct/consistent and the distribution of the test of  </a:t>
                </a:r>
                <a14:m>
                  <m:oMath xmlns:m="http://schemas.openxmlformats.org/officeDocument/2006/math">
                    <m:sSub>
                      <m:sSubPr>
                        <m:ctrlPr>
                          <a:rPr lang="en-ZA" b="0" i="1" smtClean="0">
                            <a:latin typeface="Cambria Math" panose="02040503050406030204" pitchFamily="18" charset="0"/>
                          </a:rPr>
                        </m:ctrlPr>
                      </m:sSubPr>
                      <m:e>
                        <m:r>
                          <m:rPr>
                            <m:sty m:val="p"/>
                          </m:rPr>
                          <a:rPr lang="en-ZA" b="0" i="0" smtClean="0">
                            <a:latin typeface="Cambria Math" panose="02040503050406030204" pitchFamily="18" charset="0"/>
                          </a:rPr>
                          <m:t>H</m:t>
                        </m:r>
                      </m:e>
                      <m:sub>
                        <m:r>
                          <a:rPr lang="en-ZA" b="0" i="0" smtClean="0">
                            <a:latin typeface="Cambria Math" panose="02040503050406030204" pitchFamily="18" charset="0"/>
                          </a:rPr>
                          <m:t>0</m:t>
                        </m:r>
                      </m:sub>
                    </m:sSub>
                    <m:r>
                      <a:rPr lang="en-ZA" b="0" i="0" smtClean="0">
                        <a:latin typeface="Cambria Math" panose="02040503050406030204" pitchFamily="18" charset="0"/>
                      </a:rPr>
                      <m:t>: </m:t>
                    </m:r>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r>
                      <a:rPr lang="en-ZA" b="0" i="1" smtClean="0">
                        <a:latin typeface="Cambria Math" panose="02040503050406030204" pitchFamily="18" charset="0"/>
                      </a:rPr>
                      <m:t>=</m:t>
                    </m:r>
                    <m:r>
                      <a:rPr lang="en-ZA" i="1">
                        <a:latin typeface="Cambria Math" panose="02040503050406030204" pitchFamily="18" charset="0"/>
                      </a:rPr>
                      <m:t>𝛾</m:t>
                    </m:r>
                  </m:oMath>
                </a14:m>
                <a:r>
                  <a:rPr lang="en-ZA" dirty="0"/>
                  <a:t> has a an approximate t-distribution </a:t>
                </a:r>
                <a:r>
                  <a:rPr lang="en-ZA" i="1" dirty="0"/>
                  <a:t>only if </a:t>
                </a:r>
                <a:r>
                  <a:rPr lang="en-ZA" dirty="0"/>
                  <a:t>the sample of observations </a:t>
                </a:r>
                <a14:m>
                  <m:oMath xmlns:m="http://schemas.openxmlformats.org/officeDocument/2006/math">
                    <m:r>
                      <a:rPr lang="en-ZA" b="0" i="1" smtClean="0">
                        <a:latin typeface="Cambria Math" panose="02040503050406030204" pitchFamily="18" charset="0"/>
                      </a:rPr>
                      <m:t>𝑇</m:t>
                    </m:r>
                  </m:oMath>
                </a14:m>
                <a:r>
                  <a:rPr lang="en-ZA" dirty="0"/>
                  <a:t> is large enough</a:t>
                </a:r>
              </a:p>
              <a:p>
                <a:pPr lvl="2"/>
                <a:endParaRPr lang="en-ZA" dirty="0"/>
              </a:p>
              <a:p>
                <a:pPr lvl="2"/>
                <a:r>
                  <a:rPr lang="en-ZA" sz="2900" dirty="0"/>
                  <a:t>This raises a subtle point not often discussed: for near-unit root processes, small sample test statistics can be misleading</a:t>
                </a:r>
              </a:p>
              <a:p>
                <a:pPr lvl="1"/>
                <a:endParaRPr lang="en-ZA" dirty="0"/>
              </a:p>
              <a:p>
                <a:pPr lvl="1"/>
                <a:r>
                  <a:rPr lang="en-ZA" dirty="0"/>
                  <a:t>If </a:t>
                </a:r>
                <a14:m>
                  <m:oMath xmlns:m="http://schemas.openxmlformats.org/officeDocument/2006/math">
                    <m:r>
                      <a:rPr lang="en-ZA" i="1">
                        <a:latin typeface="Cambria Math" panose="02040503050406030204" pitchFamily="18" charset="0"/>
                      </a:rPr>
                      <m:t>𝛾</m:t>
                    </m:r>
                    <m:r>
                      <a:rPr lang="en-ZA" b="0" i="0" smtClean="0">
                        <a:latin typeface="Cambria Math" panose="02040503050406030204" pitchFamily="18" charset="0"/>
                      </a:rPr>
                      <m:t>=</m:t>
                    </m:r>
                    <m:r>
                      <a:rPr lang="en-ZA">
                        <a:latin typeface="Cambria Math" panose="02040503050406030204" pitchFamily="18" charset="0"/>
                      </a:rPr>
                      <m:t>0</m:t>
                    </m:r>
                  </m:oMath>
                </a14:m>
                <a:r>
                  <a:rPr lang="en-ZA" dirty="0"/>
                  <a:t>,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oMath>
                </a14:m>
                <a:r>
                  <a:rPr lang="en-ZA" dirty="0"/>
                  <a:t> is on average incorrect/inconsistent and the distribution of the test of  </a:t>
                </a:r>
                <a14:m>
                  <m:oMath xmlns:m="http://schemas.openxmlformats.org/officeDocument/2006/math">
                    <m:sSub>
                      <m:sSubPr>
                        <m:ctrlPr>
                          <a:rPr lang="en-ZA" i="1">
                            <a:latin typeface="Cambria Math" panose="02040503050406030204" pitchFamily="18" charset="0"/>
                          </a:rPr>
                        </m:ctrlPr>
                      </m:sSubPr>
                      <m:e>
                        <m:r>
                          <m:rPr>
                            <m:sty m:val="p"/>
                          </m:rPr>
                          <a:rPr lang="en-ZA">
                            <a:latin typeface="Cambria Math" panose="02040503050406030204" pitchFamily="18" charset="0"/>
                          </a:rPr>
                          <m:t>H</m:t>
                        </m:r>
                      </m:e>
                      <m:sub>
                        <m:r>
                          <a:rPr lang="en-ZA">
                            <a:latin typeface="Cambria Math" panose="02040503050406030204" pitchFamily="18" charset="0"/>
                          </a:rPr>
                          <m:t>0</m:t>
                        </m:r>
                      </m:sub>
                    </m:sSub>
                    <m:r>
                      <a:rPr lang="en-ZA">
                        <a:latin typeface="Cambria Math" panose="02040503050406030204" pitchFamily="18" charset="0"/>
                      </a:rPr>
                      <m:t>: </m:t>
                    </m:r>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r>
                      <a:rPr lang="en-ZA" i="1">
                        <a:latin typeface="Cambria Math" panose="02040503050406030204" pitchFamily="18" charset="0"/>
                      </a:rPr>
                      <m:t>=</m:t>
                    </m:r>
                    <m:r>
                      <a:rPr lang="en-ZA" b="0" i="1" smtClean="0">
                        <a:latin typeface="Cambria Math" panose="02040503050406030204" pitchFamily="18" charset="0"/>
                      </a:rPr>
                      <m:t>0</m:t>
                    </m:r>
                  </m:oMath>
                </a14:m>
                <a:r>
                  <a:rPr lang="en-ZA" dirty="0"/>
                  <a:t> does not have a t-distribution </a:t>
                </a:r>
                <a:r>
                  <a:rPr lang="en-ZA" i="1" dirty="0"/>
                  <a:t>no matter</a:t>
                </a:r>
                <a:r>
                  <a:rPr lang="en-ZA" dirty="0"/>
                  <a:t> how large the sample of observations is</a:t>
                </a:r>
              </a:p>
              <a:p>
                <a:pPr lvl="1"/>
                <a:endParaRPr lang="en-ZA" dirty="0"/>
              </a:p>
              <a:p>
                <a:pPr lvl="1"/>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2291"/>
                </a:stretch>
              </a:blipFill>
            </p:spPr>
            <p:txBody>
              <a:bodyPr/>
              <a:lstStyle/>
              <a:p>
                <a:r>
                  <a:rPr lang="en-ZA">
                    <a:noFill/>
                  </a:rPr>
                  <a:t> </a:t>
                </a:r>
              </a:p>
            </p:txBody>
          </p:sp>
        </mc:Fallback>
      </mc:AlternateContent>
    </p:spTree>
    <p:extLst>
      <p:ext uri="{BB962C8B-B14F-4D97-AF65-F5344CB8AC3E}">
        <p14:creationId xmlns:p14="http://schemas.microsoft.com/office/powerpoint/2010/main" val="4189711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Monte Carlo Simulation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ZA" dirty="0"/>
                  <a:t>For a process defined by a given AR coefficient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oMath>
                </a14:m>
                <a:r>
                  <a:rPr lang="en-ZA" dirty="0"/>
                  <a:t>:</a:t>
                </a: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lvl="1"/>
                <a:r>
                  <a:rPr lang="en-ZA" dirty="0"/>
                  <a:t>Generate </a:t>
                </a:r>
                <a14:m>
                  <m:oMath xmlns:m="http://schemas.openxmlformats.org/officeDocument/2006/math">
                    <m:r>
                      <a:rPr lang="en-ZA" b="0" i="1" smtClean="0">
                        <a:latin typeface="Cambria Math" panose="02040503050406030204" pitchFamily="18" charset="0"/>
                      </a:rPr>
                      <m:t>𝑁</m:t>
                    </m:r>
                  </m:oMath>
                </a14:m>
                <a:r>
                  <a:rPr lang="en-ZA" dirty="0"/>
                  <a:t> different time-paths of length </a:t>
                </a:r>
                <a14:m>
                  <m:oMath xmlns:m="http://schemas.openxmlformats.org/officeDocument/2006/math">
                    <m:r>
                      <a:rPr lang="en-ZA" b="0" i="1" smtClean="0">
                        <a:latin typeface="Cambria Math" panose="02040503050406030204" pitchFamily="18" charset="0"/>
                      </a:rPr>
                      <m:t>𝑇</m:t>
                    </m:r>
                  </m:oMath>
                </a14:m>
                <a:endParaRPr lang="en-ZA" b="0" dirty="0"/>
              </a:p>
              <a:p>
                <a:pPr lvl="1"/>
                <a:r>
                  <a:rPr lang="en-ZA" dirty="0"/>
                  <a:t>For each time-path </a:t>
                </a:r>
                <a14:m>
                  <m:oMath xmlns:m="http://schemas.openxmlformats.org/officeDocument/2006/math">
                    <m:r>
                      <a:rPr lang="en-ZA" i="1" dirty="0">
                        <a:latin typeface="Cambria Math" panose="02040503050406030204" pitchFamily="18" charset="0"/>
                      </a:rPr>
                      <m:t>𝑖</m:t>
                    </m:r>
                    <m:r>
                      <a:rPr lang="en-ZA" b="0" i="1" dirty="0" smtClean="0">
                        <a:latin typeface="Cambria Math" panose="02040503050406030204" pitchFamily="18" charset="0"/>
                      </a:rPr>
                      <m:t>∈</m:t>
                    </m:r>
                    <m:r>
                      <a:rPr lang="en-ZA" i="1">
                        <a:latin typeface="Cambria Math" panose="02040503050406030204" pitchFamily="18" charset="0"/>
                      </a:rPr>
                      <m:t>𝑁</m:t>
                    </m:r>
                  </m:oMath>
                </a14:m>
                <a:r>
                  <a:rPr lang="en-ZA" dirty="0"/>
                  <a:t>, </a:t>
                </a:r>
              </a:p>
              <a:p>
                <a:pPr lvl="2"/>
                <a:r>
                  <a:rPr lang="en-ZA" dirty="0"/>
                  <a:t>do the OLS regression of the test equation:</a:t>
                </a:r>
              </a:p>
              <a:p>
                <a:pPr marL="457200" lvl="1" indent="0">
                  <a:buNone/>
                </a:pPr>
                <a14:m>
                  <m:oMathPara xmlns:m="http://schemas.openxmlformats.org/officeDocument/2006/math">
                    <m:oMathParaPr>
                      <m:jc m:val="centerGroup"/>
                    </m:oMathParaPr>
                    <m:oMath xmlns:m="http://schemas.openxmlformats.org/officeDocument/2006/math">
                      <m:r>
                        <a:rPr lang="en-ZA" i="1">
                          <a:latin typeface="Cambria Math" panose="02040503050406030204" pitchFamily="18" charset="0"/>
                          <a:ea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sub>
                      </m:sSub>
                      <m:r>
                        <a:rPr lang="en-ZA" i="1">
                          <a:latin typeface="Cambria Math" panose="02040503050406030204" pitchFamily="18" charset="0"/>
                        </a:rPr>
                        <m:t>=</m:t>
                      </m:r>
                      <m:r>
                        <a:rPr lang="en-ZA" i="1">
                          <a:latin typeface="Cambria Math" panose="02040503050406030204" pitchFamily="18" charset="0"/>
                        </a:rPr>
                        <m:t>𝛾</m:t>
                      </m:r>
                      <m:sSub>
                        <m:sSubPr>
                          <m:ctrlPr>
                            <a:rPr lang="en-ZA" i="1">
                              <a:latin typeface="Cambria Math" panose="02040503050406030204" pitchFamily="18" charset="0"/>
                            </a:rPr>
                          </m:ctrlPr>
                        </m:sSubPr>
                        <m:e>
                          <m:r>
                            <a:rPr lang="en-ZA" i="1">
                              <a:latin typeface="Cambria Math" panose="02040503050406030204" pitchFamily="18" charset="0"/>
                            </a:rPr>
                            <m:t>𝑦</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𝜀</m:t>
                          </m:r>
                        </m:e>
                        <m:sub>
                          <m:r>
                            <a:rPr lang="en-ZA" i="1">
                              <a:latin typeface="Cambria Math" panose="02040503050406030204" pitchFamily="18" charset="0"/>
                            </a:rPr>
                            <m:t>𝑡</m:t>
                          </m:r>
                        </m:sub>
                      </m:sSub>
                    </m:oMath>
                  </m:oMathPara>
                </a14:m>
                <a:endParaRPr lang="en-ZA" dirty="0"/>
              </a:p>
              <a:p>
                <a:pPr lvl="2"/>
                <a:r>
                  <a:rPr lang="en-ZA" dirty="0"/>
                  <a:t>Store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oMath>
                </a14:m>
                <a:r>
                  <a:rPr lang="en-ZA" dirty="0"/>
                  <a:t> and </a:t>
                </a:r>
                <a14:m>
                  <m:oMath xmlns:m="http://schemas.openxmlformats.org/officeDocument/2006/math">
                    <m:f>
                      <m:fPr>
                        <m:ctrlPr>
                          <a:rPr lang="en-ZA" i="1">
                            <a:latin typeface="Cambria Math" panose="02040503050406030204" pitchFamily="18" charset="0"/>
                          </a:rPr>
                        </m:ctrlPr>
                      </m:fPr>
                      <m:num>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r>
                          <a:rPr lang="en-ZA" i="1">
                            <a:latin typeface="Cambria Math" panose="02040503050406030204" pitchFamily="18" charset="0"/>
                          </a:rPr>
                          <m:t>−</m:t>
                        </m:r>
                        <m:r>
                          <a:rPr lang="en-ZA" i="1">
                            <a:latin typeface="Cambria Math" panose="02040503050406030204" pitchFamily="18" charset="0"/>
                          </a:rPr>
                          <m:t>𝛾</m:t>
                        </m:r>
                      </m:num>
                      <m:den>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𝑒</m:t>
                        </m:r>
                        <m:r>
                          <a:rPr lang="en-ZA" i="1">
                            <a:latin typeface="Cambria Math" panose="02040503050406030204" pitchFamily="18" charset="0"/>
                          </a:rPr>
                          <m:t>.(</m:t>
                        </m:r>
                        <m:acc>
                          <m:accPr>
                            <m:chr m:val="̂"/>
                            <m:ctrlPr>
                              <a:rPr lang="en-ZA" i="1">
                                <a:latin typeface="Cambria Math" panose="02040503050406030204" pitchFamily="18" charset="0"/>
                              </a:rPr>
                            </m:ctrlPr>
                          </m:accPr>
                          <m:e>
                            <m:r>
                              <a:rPr lang="en-ZA" i="1">
                                <a:latin typeface="Cambria Math" panose="02040503050406030204" pitchFamily="18" charset="0"/>
                              </a:rPr>
                              <m:t>𝛾</m:t>
                            </m:r>
                          </m:e>
                        </m:acc>
                        <m:r>
                          <a:rPr lang="en-ZA" i="1">
                            <a:latin typeface="Cambria Math" panose="02040503050406030204" pitchFamily="18" charset="0"/>
                          </a:rPr>
                          <m:t>)</m:t>
                        </m:r>
                      </m:den>
                    </m:f>
                  </m:oMath>
                </a14:m>
                <a:endParaRPr lang="en-ZA" dirty="0"/>
              </a:p>
              <a:p>
                <a:pPr lvl="1"/>
                <a:r>
                  <a:rPr lang="en-ZA" dirty="0"/>
                  <a:t>Approximate the density function of </a:t>
                </a:r>
                <a14:m>
                  <m:oMath xmlns:m="http://schemas.openxmlformats.org/officeDocument/2006/math">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oMath>
                </a14:m>
                <a:r>
                  <a:rPr lang="en-ZA" dirty="0"/>
                  <a:t> and </a:t>
                </a:r>
                <a14:m>
                  <m:oMath xmlns:m="http://schemas.openxmlformats.org/officeDocument/2006/math">
                    <m:f>
                      <m:fPr>
                        <m:ctrlPr>
                          <a:rPr lang="en-ZA" i="1">
                            <a:latin typeface="Cambria Math" panose="02040503050406030204" pitchFamily="18" charset="0"/>
                          </a:rPr>
                        </m:ctrlPr>
                      </m:fPr>
                      <m:num>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r>
                          <a:rPr lang="en-ZA" i="1">
                            <a:latin typeface="Cambria Math" panose="02040503050406030204" pitchFamily="18" charset="0"/>
                          </a:rPr>
                          <m:t>−</m:t>
                        </m:r>
                        <m:r>
                          <a:rPr lang="en-ZA" i="1">
                            <a:latin typeface="Cambria Math" panose="02040503050406030204" pitchFamily="18" charset="0"/>
                          </a:rPr>
                          <m:t>𝛾</m:t>
                        </m:r>
                      </m:num>
                      <m:den>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𝑒</m:t>
                        </m:r>
                        <m:r>
                          <a:rPr lang="en-ZA" i="1">
                            <a:latin typeface="Cambria Math" panose="02040503050406030204" pitchFamily="18" charset="0"/>
                          </a:rPr>
                          <m:t>.(</m:t>
                        </m:r>
                        <m:acc>
                          <m:accPr>
                            <m:chr m:val="̂"/>
                            <m:ctrlPr>
                              <a:rPr lang="en-ZA" i="1">
                                <a:latin typeface="Cambria Math" panose="02040503050406030204" pitchFamily="18" charset="0"/>
                              </a:rPr>
                            </m:ctrlPr>
                          </m:accPr>
                          <m:e>
                            <m:r>
                              <a:rPr lang="en-ZA" i="1">
                                <a:latin typeface="Cambria Math" panose="02040503050406030204" pitchFamily="18" charset="0"/>
                              </a:rPr>
                              <m:t>𝛾</m:t>
                            </m:r>
                          </m:e>
                        </m:acc>
                        <m:r>
                          <a:rPr lang="en-ZA" i="1">
                            <a:latin typeface="Cambria Math" panose="02040503050406030204" pitchFamily="18" charset="0"/>
                          </a:rPr>
                          <m:t>)</m:t>
                        </m:r>
                      </m:den>
                    </m:f>
                  </m:oMath>
                </a14:m>
                <a:endParaRPr lang="en-ZA" dirty="0"/>
              </a:p>
              <a:p>
                <a:pPr lvl="1"/>
                <a:r>
                  <a:rPr lang="en-ZA" dirty="0"/>
                  <a:t>Compare the density function of </a:t>
                </a:r>
                <a14:m>
                  <m:oMath xmlns:m="http://schemas.openxmlformats.org/officeDocument/2006/math">
                    <m:f>
                      <m:fPr>
                        <m:ctrlPr>
                          <a:rPr lang="en-ZA" i="1">
                            <a:latin typeface="Cambria Math" panose="02040503050406030204" pitchFamily="18" charset="0"/>
                          </a:rPr>
                        </m:ctrlPr>
                      </m:fPr>
                      <m:num>
                        <m:sSub>
                          <m:sSubPr>
                            <m:ctrlPr>
                              <a:rPr lang="en-ZA" i="1">
                                <a:latin typeface="Cambria Math" panose="02040503050406030204" pitchFamily="18" charset="0"/>
                              </a:rPr>
                            </m:ctrlPr>
                          </m:sSubPr>
                          <m:e>
                            <m:acc>
                              <m:accPr>
                                <m:chr m:val="̂"/>
                                <m:ctrlPr>
                                  <a:rPr lang="en-ZA" i="1">
                                    <a:latin typeface="Cambria Math" panose="02040503050406030204" pitchFamily="18" charset="0"/>
                                  </a:rPr>
                                </m:ctrlPr>
                              </m:accPr>
                              <m:e>
                                <m:r>
                                  <a:rPr lang="en-ZA" i="1">
                                    <a:latin typeface="Cambria Math" panose="02040503050406030204" pitchFamily="18" charset="0"/>
                                  </a:rPr>
                                  <m:t>𝛾</m:t>
                                </m:r>
                              </m:e>
                            </m:acc>
                          </m:e>
                          <m:sub>
                            <m:r>
                              <a:rPr lang="en-ZA" i="1">
                                <a:latin typeface="Cambria Math" panose="02040503050406030204" pitchFamily="18" charset="0"/>
                              </a:rPr>
                              <m:t>𝑂𝐿𝑆</m:t>
                            </m:r>
                          </m:sub>
                        </m:sSub>
                        <m:r>
                          <a:rPr lang="en-ZA" i="1">
                            <a:latin typeface="Cambria Math" panose="02040503050406030204" pitchFamily="18" charset="0"/>
                          </a:rPr>
                          <m:t>−</m:t>
                        </m:r>
                        <m:r>
                          <a:rPr lang="en-ZA" i="1">
                            <a:latin typeface="Cambria Math" panose="02040503050406030204" pitchFamily="18" charset="0"/>
                          </a:rPr>
                          <m:t>𝛾</m:t>
                        </m:r>
                      </m:num>
                      <m:den>
                        <m:r>
                          <a:rPr lang="en-ZA" i="1">
                            <a:latin typeface="Cambria Math" panose="02040503050406030204" pitchFamily="18" charset="0"/>
                          </a:rPr>
                          <m:t>𝑠</m:t>
                        </m:r>
                        <m:r>
                          <a:rPr lang="en-ZA" i="1">
                            <a:latin typeface="Cambria Math" panose="02040503050406030204" pitchFamily="18" charset="0"/>
                          </a:rPr>
                          <m:t>.</m:t>
                        </m:r>
                        <m:r>
                          <a:rPr lang="en-ZA" i="1">
                            <a:latin typeface="Cambria Math" panose="02040503050406030204" pitchFamily="18" charset="0"/>
                          </a:rPr>
                          <m:t>𝑒</m:t>
                        </m:r>
                        <m:r>
                          <a:rPr lang="en-ZA" i="1">
                            <a:latin typeface="Cambria Math" panose="02040503050406030204" pitchFamily="18" charset="0"/>
                          </a:rPr>
                          <m:t>.(</m:t>
                        </m:r>
                        <m:acc>
                          <m:accPr>
                            <m:chr m:val="̂"/>
                            <m:ctrlPr>
                              <a:rPr lang="en-ZA" i="1">
                                <a:latin typeface="Cambria Math" panose="02040503050406030204" pitchFamily="18" charset="0"/>
                              </a:rPr>
                            </m:ctrlPr>
                          </m:accPr>
                          <m:e>
                            <m:r>
                              <a:rPr lang="en-ZA" i="1">
                                <a:latin typeface="Cambria Math" panose="02040503050406030204" pitchFamily="18" charset="0"/>
                              </a:rPr>
                              <m:t>𝛾</m:t>
                            </m:r>
                          </m:e>
                        </m:acc>
                        <m:r>
                          <a:rPr lang="en-ZA" i="1">
                            <a:latin typeface="Cambria Math" panose="02040503050406030204" pitchFamily="18" charset="0"/>
                          </a:rPr>
                          <m:t>)</m:t>
                        </m:r>
                      </m:den>
                    </m:f>
                  </m:oMath>
                </a14:m>
                <a:r>
                  <a:rPr lang="en-ZA" dirty="0"/>
                  <a:t> to that of a standard t-distribution</a:t>
                </a:r>
              </a:p>
              <a:p>
                <a:pPr lvl="1"/>
                <a:r>
                  <a:rPr lang="en-ZA" dirty="0"/>
                  <a:t>Compute the empirical critical t-statistic and compare to the theoretical t-statistic of an </a:t>
                </a:r>
                <a14:m>
                  <m:oMath xmlns:m="http://schemas.openxmlformats.org/officeDocument/2006/math">
                    <m:r>
                      <a:rPr lang="en-ZA" b="0" i="1" smtClean="0">
                        <a:latin typeface="Cambria Math" panose="02040503050406030204" pitchFamily="18" charset="0"/>
                      </a:rPr>
                      <m:t>𝛼</m:t>
                    </m:r>
                  </m:oMath>
                </a14:m>
                <a:r>
                  <a:rPr lang="en-ZA" dirty="0"/>
                  <a:t> significance level</a:t>
                </a:r>
              </a:p>
              <a:p>
                <a:pPr lvl="1"/>
                <a:endParaRPr lang="en-ZA" dirty="0"/>
              </a:p>
              <a:p>
                <a:r>
                  <a:rPr lang="en-ZA" dirty="0"/>
                  <a:t>Study the impact of varying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m:t>
                        </m:r>
                      </m:sub>
                    </m:sSub>
                  </m:oMath>
                </a14:m>
                <a:r>
                  <a:rPr lang="en-ZA" dirty="0"/>
                  <a:t> and </a:t>
                </a:r>
                <a14:m>
                  <m:oMath xmlns:m="http://schemas.openxmlformats.org/officeDocument/2006/math">
                    <m:r>
                      <a:rPr lang="en-ZA" i="1">
                        <a:latin typeface="Cambria Math" panose="02040503050406030204" pitchFamily="18" charset="0"/>
                      </a:rPr>
                      <m:t>𝑇</m:t>
                    </m:r>
                  </m:oMath>
                </a14:m>
                <a:endParaRPr lang="en-ZA" dirty="0"/>
              </a:p>
              <a:p>
                <a:pPr marL="457200" lvl="1"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11" t="-2291" b="-1348"/>
                </a:stretch>
              </a:blipFill>
            </p:spPr>
            <p:txBody>
              <a:bodyPr/>
              <a:lstStyle/>
              <a:p>
                <a:r>
                  <a:rPr lang="en-ZA">
                    <a:noFill/>
                  </a:rPr>
                  <a:t> </a:t>
                </a:r>
              </a:p>
            </p:txBody>
          </p:sp>
        </mc:Fallback>
      </mc:AlternateContent>
    </p:spTree>
    <p:extLst>
      <p:ext uri="{BB962C8B-B14F-4D97-AF65-F5344CB8AC3E}">
        <p14:creationId xmlns:p14="http://schemas.microsoft.com/office/powerpoint/2010/main" val="380359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Issue</a:t>
            </a:r>
            <a:endParaRPr lang="en-Z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44636366"/>
              </p:ext>
            </p:extLst>
          </p:nvPr>
        </p:nvGraphicFramePr>
        <p:xfrm>
          <a:off x="1981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E0156-7C54-965C-0A7F-41B5AED9D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AD07E-D6DA-411A-9611-BC737B879F80}"/>
              </a:ext>
            </a:extLst>
          </p:cNvPr>
          <p:cNvSpPr>
            <a:spLocks noGrp="1"/>
          </p:cNvSpPr>
          <p:nvPr>
            <p:ph type="title"/>
          </p:nvPr>
        </p:nvSpPr>
        <p:spPr/>
        <p:txBody>
          <a:bodyPr/>
          <a:lstStyle/>
          <a:p>
            <a:r>
              <a:rPr lang="en-US" dirty="0"/>
              <a:t>Non-Stationarity</a:t>
            </a:r>
            <a:endParaRPr lang="en-ZA" dirty="0"/>
          </a:p>
        </p:txBody>
      </p:sp>
      <p:sp>
        <p:nvSpPr>
          <p:cNvPr id="3" name="Content Placeholder 2">
            <a:extLst>
              <a:ext uri="{FF2B5EF4-FFF2-40B4-BE49-F238E27FC236}">
                <a16:creationId xmlns:a16="http://schemas.microsoft.com/office/drawing/2014/main" id="{09FAB0F0-62E2-0550-5362-DA0BF08E5916}"/>
              </a:ext>
            </a:extLst>
          </p:cNvPr>
          <p:cNvSpPr>
            <a:spLocks noGrp="1"/>
          </p:cNvSpPr>
          <p:nvPr>
            <p:ph idx="1"/>
          </p:nvPr>
        </p:nvSpPr>
        <p:spPr/>
        <p:txBody>
          <a:bodyPr>
            <a:normAutofit fontScale="77500" lnSpcReduction="20000"/>
          </a:bodyPr>
          <a:lstStyle/>
          <a:p>
            <a:pPr>
              <a:lnSpc>
                <a:spcPct val="120000"/>
              </a:lnSpc>
            </a:pPr>
            <a:r>
              <a:rPr lang="en-US" dirty="0"/>
              <a:t>Many macro series</a:t>
            </a:r>
          </a:p>
          <a:p>
            <a:pPr lvl="1">
              <a:lnSpc>
                <a:spcPct val="120000"/>
              </a:lnSpc>
            </a:pPr>
            <a:r>
              <a:rPr lang="en-US" dirty="0"/>
              <a:t>Increase exponentially in levels/linearly in logs</a:t>
            </a:r>
            <a:br>
              <a:rPr lang="en-US" dirty="0"/>
            </a:br>
            <a:r>
              <a:rPr lang="en-US" dirty="0"/>
              <a:t>OR</a:t>
            </a:r>
          </a:p>
          <a:p>
            <a:pPr lvl="1">
              <a:lnSpc>
                <a:spcPct val="120000"/>
              </a:lnSpc>
            </a:pPr>
            <a:r>
              <a:rPr lang="en-US" dirty="0"/>
              <a:t>Appear to wander without apparent mean reversion</a:t>
            </a:r>
          </a:p>
          <a:p>
            <a:pPr>
              <a:lnSpc>
                <a:spcPct val="120000"/>
              </a:lnSpc>
            </a:pPr>
            <a:endParaRPr lang="en-US" dirty="0"/>
          </a:p>
          <a:p>
            <a:pPr>
              <a:lnSpc>
                <a:spcPct val="120000"/>
              </a:lnSpc>
            </a:pPr>
            <a:r>
              <a:rPr lang="en-US" dirty="0"/>
              <a:t>This has a dramatic impact on the properties of estimators and statistical tests</a:t>
            </a:r>
          </a:p>
          <a:p>
            <a:pPr lvl="1">
              <a:lnSpc>
                <a:spcPct val="120000"/>
              </a:lnSpc>
            </a:pPr>
            <a:r>
              <a:rPr lang="en-US" dirty="0"/>
              <a:t>Standard classical results apply to stationary processes </a:t>
            </a:r>
            <a:r>
              <a:rPr lang="en-US" i="1" dirty="0"/>
              <a:t>asymptotically</a:t>
            </a:r>
          </a:p>
          <a:p>
            <a:pPr lvl="2">
              <a:lnSpc>
                <a:spcPct val="120000"/>
              </a:lnSpc>
            </a:pPr>
            <a:r>
              <a:rPr lang="en-US" dirty="0"/>
              <a:t>But do very poorly in small samples when series are highly persistent</a:t>
            </a:r>
          </a:p>
          <a:p>
            <a:pPr lvl="2">
              <a:lnSpc>
                <a:spcPct val="120000"/>
              </a:lnSpc>
            </a:pPr>
            <a:r>
              <a:rPr lang="en-US" dirty="0"/>
              <a:t>“do poorly” here means that the size of the test is not what is predicted</a:t>
            </a:r>
          </a:p>
          <a:p>
            <a:pPr lvl="1">
              <a:lnSpc>
                <a:spcPct val="120000"/>
              </a:lnSpc>
            </a:pPr>
            <a:r>
              <a:rPr lang="en-US" dirty="0"/>
              <a:t>Very different statistical results apply in small and large samples if processes are non-stationary, specifically if they have unit roots</a:t>
            </a:r>
          </a:p>
          <a:p>
            <a:pPr lvl="1">
              <a:lnSpc>
                <a:spcPct val="120000"/>
              </a:lnSpc>
            </a:pPr>
            <a:endParaRPr lang="en-US" dirty="0"/>
          </a:p>
          <a:p>
            <a:pPr lvl="1">
              <a:lnSpc>
                <a:spcPct val="120000"/>
              </a:lnSpc>
            </a:pPr>
            <a:endParaRPr lang="en-US" dirty="0"/>
          </a:p>
          <a:p>
            <a:pPr lvl="1">
              <a:lnSpc>
                <a:spcPct val="120000"/>
              </a:lnSpc>
            </a:pPr>
            <a:endParaRPr lang="en-ZA" dirty="0"/>
          </a:p>
        </p:txBody>
      </p:sp>
    </p:spTree>
    <p:extLst>
      <p:ext uri="{BB962C8B-B14F-4D97-AF65-F5344CB8AC3E}">
        <p14:creationId xmlns:p14="http://schemas.microsoft.com/office/powerpoint/2010/main" val="3191362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4749</TotalTime>
  <Words>5808</Words>
  <Application>Microsoft Office PowerPoint</Application>
  <PresentationFormat>Widescreen</PresentationFormat>
  <Paragraphs>677</Paragraphs>
  <Slides>73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73</vt:i4>
      </vt:variant>
    </vt:vector>
  </HeadingPairs>
  <TitlesOfParts>
    <vt:vector size="77" baseType="lpstr">
      <vt:lpstr>Arial</vt:lpstr>
      <vt:lpstr>Calibri</vt:lpstr>
      <vt:lpstr>Cambria Math</vt:lpstr>
      <vt:lpstr>Office Theme</vt:lpstr>
      <vt:lpstr>Econometrics 871  Time Series</vt:lpstr>
      <vt:lpstr>Plan</vt:lpstr>
      <vt:lpstr>PowerPoint Presentation</vt:lpstr>
      <vt:lpstr>Definitions</vt:lpstr>
      <vt:lpstr>Key Questions:</vt:lpstr>
      <vt:lpstr>Non-Stationarity</vt:lpstr>
      <vt:lpstr>The Issue</vt:lpstr>
      <vt:lpstr>The Issue</vt:lpstr>
      <vt:lpstr>Non-Stationarity</vt:lpstr>
      <vt:lpstr>Two Types of Non-Stationarity</vt:lpstr>
      <vt:lpstr>“Dealing with” the Trend</vt:lpstr>
      <vt:lpstr>“dealing” with a trending series</vt:lpstr>
      <vt:lpstr>Trend Stationary Processes</vt:lpstr>
      <vt:lpstr>Trend Stationary Processes</vt:lpstr>
      <vt:lpstr>Trend Stationary Processes</vt:lpstr>
      <vt:lpstr>Trend Stationary Processes</vt:lpstr>
      <vt:lpstr>Trend Stationary Processes</vt:lpstr>
      <vt:lpstr>Difference Stationary Processes</vt:lpstr>
      <vt:lpstr>Difference Stationary Processes</vt:lpstr>
      <vt:lpstr>Difference Stationary Processes</vt:lpstr>
      <vt:lpstr>Difference Stationary Processes</vt:lpstr>
      <vt:lpstr>Difference Stationary Processes</vt:lpstr>
      <vt:lpstr>Classes of Difference Stationary Processes</vt:lpstr>
      <vt:lpstr>Economics</vt:lpstr>
      <vt:lpstr>Differencing vs Detrending </vt:lpstr>
      <vt:lpstr>Detrending a pure random walk: linear trend</vt:lpstr>
      <vt:lpstr>Detrending a pure random walk: quadratic trend</vt:lpstr>
      <vt:lpstr>Detrending a pure random walk: 5th order trend</vt:lpstr>
      <vt:lpstr>Differencing vs Detrending </vt:lpstr>
      <vt:lpstr>Random Walk with drift</vt:lpstr>
      <vt:lpstr>Random Walk with drift</vt:lpstr>
      <vt:lpstr>Detrending a random walk with drift</vt:lpstr>
      <vt:lpstr>Detrending a random walk with drift</vt:lpstr>
      <vt:lpstr>Detrending a random walk with drift</vt:lpstr>
      <vt:lpstr>Detrending a random walk with drift</vt:lpstr>
      <vt:lpstr>ACF of a random walk  (conditional on an initial condition)</vt:lpstr>
      <vt:lpstr>ACF of a random walk</vt:lpstr>
      <vt:lpstr>Detecting non-stationarity</vt:lpstr>
      <vt:lpstr>Tests for non-stationarity</vt:lpstr>
      <vt:lpstr>Dickey Fuller test</vt:lpstr>
      <vt:lpstr>Dickey Fuller test</vt:lpstr>
      <vt:lpstr>Dickey Fuller test</vt:lpstr>
      <vt:lpstr>Dickey Fuller Test</vt:lpstr>
      <vt:lpstr>Augmented Dickey Fuller Tests</vt:lpstr>
      <vt:lpstr>Augmented Dickey Fuller Tests</vt:lpstr>
      <vt:lpstr>Augmented Dickey Fuller Tests</vt:lpstr>
      <vt:lpstr>Augmented Dickey Fuller Tests</vt:lpstr>
      <vt:lpstr>ADF tests: how to choose the appropriate version</vt:lpstr>
      <vt:lpstr>ADF tests: how to determine the order of integration</vt:lpstr>
      <vt:lpstr>ADF tests: how to determine the order of integration</vt:lpstr>
      <vt:lpstr>A General to Specific testing approach</vt:lpstr>
      <vt:lpstr>Size vs Power of a statistical test  (jargon to know)</vt:lpstr>
      <vt:lpstr>Other tests:</vt:lpstr>
      <vt:lpstr>A pause for context</vt:lpstr>
      <vt:lpstr>Other tests:</vt:lpstr>
      <vt:lpstr>Other tests:</vt:lpstr>
      <vt:lpstr>Other tests:</vt:lpstr>
      <vt:lpstr>Other tests:</vt:lpstr>
      <vt:lpstr>Other tests:</vt:lpstr>
      <vt:lpstr>Multivariate Danger: Spurious Regression</vt:lpstr>
      <vt:lpstr>Multivariate Danger: Spurious Regression</vt:lpstr>
      <vt:lpstr>My (non-text-book) summary</vt:lpstr>
      <vt:lpstr>Next week: Stationary Multivariate Models</vt:lpstr>
      <vt:lpstr>Econometrics 871  Time Series</vt:lpstr>
      <vt:lpstr>Tutorial: Monte Carlo Experiment:</vt:lpstr>
      <vt:lpstr>Review of asymptotic results and hypothesis testing</vt:lpstr>
      <vt:lpstr>Review of asymptotic results and hypothesis testing</vt:lpstr>
      <vt:lpstr>PowerPoint Presentation</vt:lpstr>
      <vt:lpstr>Fundamental Setting</vt:lpstr>
      <vt:lpstr>Test equation:</vt:lpstr>
      <vt:lpstr>Test equation:</vt:lpstr>
      <vt:lpstr>Exercise for the day:</vt:lpstr>
      <vt:lpstr>Monte Carlo Simulation</vt:lpstr>
    </vt:vector>
  </TitlesOfParts>
  <Company>Stellenbosch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Gideon du Rand</dc:creator>
  <cp:lastModifiedBy>Du Rand, Gideon [gideondurand@sun.ac.za]</cp:lastModifiedBy>
  <cp:revision>165</cp:revision>
  <dcterms:created xsi:type="dcterms:W3CDTF">2011-07-20T11:09:04Z</dcterms:created>
  <dcterms:modified xsi:type="dcterms:W3CDTF">2024-02-20T08:51:54Z</dcterms:modified>
</cp:coreProperties>
</file>