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8" r:id="rId3"/>
    <p:sldId id="349" r:id="rId4"/>
    <p:sldId id="350" r:id="rId5"/>
    <p:sldId id="293" r:id="rId6"/>
    <p:sldId id="298" r:id="rId7"/>
    <p:sldId id="345" r:id="rId8"/>
    <p:sldId id="346" r:id="rId9"/>
    <p:sldId id="34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BA301"/>
    <a:srgbClr val="2EA08A"/>
    <a:srgbClr val="B75C01"/>
    <a:srgbClr val="B7AE01"/>
    <a:srgbClr val="A2285C"/>
    <a:srgbClr val="B77601"/>
    <a:srgbClr val="C98201"/>
    <a:srgbClr val="75A400"/>
    <a:srgbClr val="2EA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55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2B87-5434-4161-B50E-0046EA7D97A8}" type="datetimeFigureOut">
              <a:rPr lang="en-ZA" smtClean="0"/>
              <a:pPr/>
              <a:t>2022/02/25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A982-C9B0-4FA1-B4B2-66F411BE3A20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2B87-5434-4161-B50E-0046EA7D97A8}" type="datetimeFigureOut">
              <a:rPr lang="en-ZA" smtClean="0"/>
              <a:pPr/>
              <a:t>2022/02/25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A982-C9B0-4FA1-B4B2-66F411BE3A20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2B87-5434-4161-B50E-0046EA7D97A8}" type="datetimeFigureOut">
              <a:rPr lang="en-ZA" smtClean="0"/>
              <a:pPr/>
              <a:t>2022/02/25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A982-C9B0-4FA1-B4B2-66F411BE3A20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2B87-5434-4161-B50E-0046EA7D97A8}" type="datetimeFigureOut">
              <a:rPr lang="en-ZA" smtClean="0"/>
              <a:pPr/>
              <a:t>2022/02/25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A982-C9B0-4FA1-B4B2-66F411BE3A20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2B87-5434-4161-B50E-0046EA7D97A8}" type="datetimeFigureOut">
              <a:rPr lang="en-ZA" smtClean="0"/>
              <a:pPr/>
              <a:t>2022/02/25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A982-C9B0-4FA1-B4B2-66F411BE3A20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2B87-5434-4161-B50E-0046EA7D97A8}" type="datetimeFigureOut">
              <a:rPr lang="en-ZA" smtClean="0"/>
              <a:pPr/>
              <a:t>2022/02/25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A982-C9B0-4FA1-B4B2-66F411BE3A20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2B87-5434-4161-B50E-0046EA7D97A8}" type="datetimeFigureOut">
              <a:rPr lang="en-ZA" smtClean="0"/>
              <a:pPr/>
              <a:t>2022/02/25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A982-C9B0-4FA1-B4B2-66F411BE3A20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2B87-5434-4161-B50E-0046EA7D97A8}" type="datetimeFigureOut">
              <a:rPr lang="en-ZA" smtClean="0"/>
              <a:pPr/>
              <a:t>2022/02/25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A982-C9B0-4FA1-B4B2-66F411BE3A20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2B87-5434-4161-B50E-0046EA7D97A8}" type="datetimeFigureOut">
              <a:rPr lang="en-ZA" smtClean="0"/>
              <a:pPr/>
              <a:t>2022/02/25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A982-C9B0-4FA1-B4B2-66F411BE3A20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2B87-5434-4161-B50E-0046EA7D97A8}" type="datetimeFigureOut">
              <a:rPr lang="en-ZA" smtClean="0"/>
              <a:pPr/>
              <a:t>2022/02/25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A982-C9B0-4FA1-B4B2-66F411BE3A20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2B87-5434-4161-B50E-0046EA7D97A8}" type="datetimeFigureOut">
              <a:rPr lang="en-ZA" smtClean="0"/>
              <a:pPr/>
              <a:t>2022/02/25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A982-C9B0-4FA1-B4B2-66F411BE3A20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82B87-5434-4161-B50E-0046EA7D97A8}" type="datetimeFigureOut">
              <a:rPr lang="en-ZA" smtClean="0"/>
              <a:pPr/>
              <a:t>2022/02/25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6A982-C9B0-4FA1-B4B2-66F411BE3A20}" type="slidenum">
              <a:rPr lang="en-ZA" smtClean="0"/>
              <a:pPr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Econometrics 871 </a:t>
            </a:r>
            <a:br>
              <a:rPr lang="en-US" dirty="0"/>
            </a:br>
            <a:r>
              <a:rPr lang="en-US" dirty="0"/>
              <a:t>Time Series</a:t>
            </a:r>
            <a:endParaRPr lang="en-ZA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cap="small" dirty="0"/>
              <a:t>Topic 4: Tutorial</a:t>
            </a:r>
          </a:p>
          <a:p>
            <a:r>
              <a:rPr lang="en-US" dirty="0"/>
              <a:t>Replicating the Dickey-Fuller distribution</a:t>
            </a:r>
            <a:endParaRPr lang="en-Z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752"/>
            <a:ext cx="10972800" cy="926976"/>
          </a:xfrm>
        </p:spPr>
        <p:txBody>
          <a:bodyPr>
            <a:normAutofit fontScale="90000"/>
          </a:bodyPr>
          <a:lstStyle/>
          <a:p>
            <a:r>
              <a:rPr lang="en-ZA" dirty="0"/>
              <a:t>Review of asymptotic results and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80729"/>
                <a:ext cx="10972800" cy="514543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ZA" sz="2800" dirty="0"/>
                  <a:t>Consider the simplest linear regression on a sample of </a:t>
                </a:r>
                <a14:m>
                  <m:oMath xmlns:m="http://schemas.openxmlformats.org/officeDocument/2006/math">
                    <m:r>
                      <a:rPr lang="en-ZA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ZA" sz="2800" dirty="0"/>
                  <a:t> observations: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Z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ZA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Z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ZA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ZA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Z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ZA" sz="2800" dirty="0"/>
              </a:p>
              <a:p>
                <a:pPr>
                  <a:lnSpc>
                    <a:spcPct val="150000"/>
                  </a:lnSpc>
                </a:pPr>
                <a:r>
                  <a:rPr lang="en-ZA" sz="2800" dirty="0"/>
                  <a:t>OLS estimate: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ZA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𝑂𝐿𝑆</m:t>
                          </m:r>
                        </m:sub>
                      </m:sSub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Z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ZA" sz="2800" dirty="0"/>
              </a:p>
              <a:p>
                <a:pPr>
                  <a:lnSpc>
                    <a:spcPct val="150000"/>
                  </a:lnSpc>
                </a:pPr>
                <a:r>
                  <a:rPr lang="en-ZA" sz="2800" dirty="0"/>
                  <a:t>If the standard OLS assumptions hold then OLS is consistent: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ZA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ZA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Z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ZA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ZA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ZA" sz="28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ZA" sz="2800" i="1">
                                  <a:latin typeface="Cambria Math" panose="02040503050406030204" pitchFamily="18" charset="0"/>
                                </a:rPr>
                                <m:t>𝑂𝐿𝑆</m:t>
                              </m:r>
                            </m:sub>
                          </m:sSub>
                        </m:e>
                      </m:func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  <a:p>
                <a:r>
                  <a:rPr lang="en-ZA" dirty="0"/>
                  <a:t>In a finite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ZA" i="1">
                            <a:latin typeface="Cambria Math" panose="02040503050406030204" pitchFamily="18" charset="0"/>
                          </a:rPr>
                          <m:t>𝑂𝐿𝑆</m:t>
                        </m:r>
                      </m:sub>
                    </m:sSub>
                  </m:oMath>
                </a14:m>
                <a:r>
                  <a:rPr lang="en-ZA" dirty="0"/>
                  <a:t> is a random variable</a:t>
                </a:r>
              </a:p>
              <a:p>
                <a:pPr lvl="1"/>
                <a:r>
                  <a:rPr lang="en-ZA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ZA" dirty="0"/>
                  <a:t> is </a:t>
                </a:r>
                <a:r>
                  <a:rPr lang="en-ZA" dirty="0" err="1"/>
                  <a:t>i.i.d</a:t>
                </a:r>
                <a:r>
                  <a:rPr lang="en-ZA" dirty="0"/>
                  <a:t>. normal,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ZA" i="1">
                            <a:latin typeface="Cambria Math" panose="02040503050406030204" pitchFamily="18" charset="0"/>
                          </a:rPr>
                          <m:t>𝑂𝐿𝑆</m:t>
                        </m:r>
                      </m:sub>
                    </m:sSub>
                  </m:oMath>
                </a14:m>
                <a:r>
                  <a:rPr lang="en-ZA" dirty="0"/>
                  <a:t> is also normal with </a:t>
                </a:r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Z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𝑂𝐿𝑆</m:t>
                            </m:r>
                          </m:sub>
                        </m:sSub>
                      </m:e>
                    </m:d>
                    <m:r>
                      <a:rPr lang="en-Z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Z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Z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ZA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ZA" dirty="0"/>
              </a:p>
              <a:p>
                <a:pPr lvl="1"/>
                <a:r>
                  <a:rPr lang="en-ZA" dirty="0"/>
                  <a:t>Even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ZA" dirty="0"/>
                  <a:t> is </a:t>
                </a:r>
                <a:r>
                  <a:rPr lang="en-ZA" dirty="0" err="1"/>
                  <a:t>i.i.d</a:t>
                </a:r>
                <a:r>
                  <a:rPr lang="en-ZA" dirty="0"/>
                  <a:t>. but not normal, the central limit theorem proves:</a:t>
                </a:r>
              </a:p>
              <a:p>
                <a:pPr marL="457200" lvl="1" indent="0">
                  <a:buNone/>
                </a:pPr>
                <a:endParaRPr lang="en-ZA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ZA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rad>
                        <m:radPr>
                          <m:degHide m:val="on"/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Z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ZA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𝑂𝐿𝑆</m:t>
                              </m:r>
                            </m:sub>
                          </m:s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Z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A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Z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ZA" dirty="0"/>
              </a:p>
              <a:p>
                <a:pPr lvl="1"/>
                <a:endParaRPr lang="en-ZA" dirty="0"/>
              </a:p>
              <a:p>
                <a:pPr lvl="1"/>
                <a:endParaRPr lang="en-Z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80729"/>
                <a:ext cx="10972800" cy="5145436"/>
              </a:xfrm>
              <a:blipFill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87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752"/>
            <a:ext cx="10972800" cy="926976"/>
          </a:xfrm>
        </p:spPr>
        <p:txBody>
          <a:bodyPr>
            <a:normAutofit fontScale="90000"/>
          </a:bodyPr>
          <a:lstStyle/>
          <a:p>
            <a:r>
              <a:rPr lang="en-ZA" dirty="0"/>
              <a:t>Review of asymptotic results and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764704"/>
                <a:ext cx="10972800" cy="5937524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ZA" dirty="0"/>
                  <a:t>the central limit theorem proves: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ZA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rad>
                        <m:radPr>
                          <m:degHide m:val="on"/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Z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ZA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𝑂𝐿𝑆</m:t>
                              </m:r>
                            </m:sub>
                          </m:s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Z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A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Z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ZA" dirty="0"/>
              </a:p>
              <a:p>
                <a:pPr>
                  <a:lnSpc>
                    <a:spcPct val="120000"/>
                  </a:lnSpc>
                </a:pPr>
                <a:r>
                  <a:rPr lang="en-ZA" dirty="0"/>
                  <a:t>Thus we might use the small sample </a:t>
                </a:r>
                <a:r>
                  <a:rPr lang="en-ZA" b="1" dirty="0"/>
                  <a:t>approximation</a:t>
                </a:r>
                <a:r>
                  <a:rPr lang="en-ZA" dirty="0"/>
                  <a:t> for hypothesis tests: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Z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Z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ZA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ZA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</a:rPr>
                                    <m:t>𝑂𝐿𝑆</m:t>
                                  </m:r>
                                </m:sub>
                              </m:sSub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Z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ZA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d>
                                <m:dPr>
                                  <m:ctrlPr>
                                    <a:rPr lang="en-Z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Z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Z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ZA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ZA" i="1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en-ZA" i="1">
                                          <a:latin typeface="Cambria Math" panose="02040503050406030204" pitchFamily="18" charset="0"/>
                                        </a:rPr>
                                        <m:t>𝑂𝐿𝑆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r>
                        <a:rPr lang="en-ZA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ZA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ZA" dirty="0"/>
              </a:p>
              <a:p>
                <a:pPr>
                  <a:lnSpc>
                    <a:spcPct val="120000"/>
                  </a:lnSpc>
                </a:pPr>
                <a:r>
                  <a:rPr lang="en-ZA" dirty="0"/>
                  <a:t>However, we do not know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Z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ZA" dirty="0"/>
                  <a:t> - it has to be estimated with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ZA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ZA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ZA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ZA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ZA" dirty="0"/>
              </a:p>
              <a:p>
                <a:pPr>
                  <a:lnSpc>
                    <a:spcPct val="120000"/>
                  </a:lnSpc>
                </a:pPr>
                <a:r>
                  <a:rPr lang="en-ZA" dirty="0"/>
                  <a:t>Then we use the standard t-distribution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Z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Z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ZA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ZA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</a:rPr>
                                    <m:t>𝑂𝐿𝑆</m:t>
                                  </m:r>
                                </m:sub>
                              </m:sSub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Z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ZA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Z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Z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Z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Z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</a:rPr>
                                    <m:t>𝑣𝑎𝑟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ZA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764704"/>
                <a:ext cx="10972800" cy="5937524"/>
              </a:xfrm>
              <a:blipFill>
                <a:blip r:embed="rId2"/>
                <a:stretch>
                  <a:fillRect l="-500" t="-51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85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026" name="Picture 2" descr="Image result for T distribution den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0"/>
            <a:ext cx="10081120" cy="678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8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Fundamental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ZA" sz="2800" dirty="0"/>
                  <a:t>Given an unknown AR(1) process: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Z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ZA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ZA" sz="2800" dirty="0"/>
              </a:p>
              <a:p>
                <a:r>
                  <a:rPr lang="en-ZA" sz="2800" dirty="0"/>
                  <a:t>If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Z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ZA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ZA" sz="28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ZA" sz="2800" dirty="0"/>
              </a:p>
              <a:p>
                <a:pPr lvl="1"/>
                <a:r>
                  <a:rPr lang="en-ZA" sz="2400" dirty="0"/>
                  <a:t>The process is stationary </a:t>
                </a:r>
              </a:p>
              <a:p>
                <a:pPr lvl="1"/>
                <a:r>
                  <a:rPr lang="en-ZA" sz="2400" dirty="0"/>
                  <a:t>An OLS regression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sz="2400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ZA" sz="2400" dirty="0"/>
                  <a:t> yields a consistent (but biased)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ZA" sz="2400" dirty="0"/>
              </a:p>
              <a:p>
                <a:pPr lvl="1"/>
                <a:r>
                  <a:rPr lang="en-ZA" sz="2400" dirty="0"/>
                  <a:t>Let the sample be of size </a:t>
                </a:r>
                <a14:m>
                  <m:oMath xmlns:m="http://schemas.openxmlformats.org/officeDocument/2006/math">
                    <m:r>
                      <a:rPr lang="en-ZA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ZA" sz="2400" dirty="0"/>
              </a:p>
              <a:p>
                <a:pPr lvl="1"/>
                <a:r>
                  <a:rPr lang="en-ZA" sz="2400" dirty="0"/>
                  <a:t>Biased means: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ZA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ZA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fName>
                      <m:e>
                        <m:d>
                          <m:dPr>
                            <m:ctrlPr>
                              <a:rPr lang="en-Z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Z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Z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ZA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ZA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ZA" sz="24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Z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ZA" sz="2400" dirty="0"/>
              </a:p>
              <a:p>
                <a:pPr lvl="1"/>
                <a:r>
                  <a:rPr lang="en-ZA" sz="2400" dirty="0"/>
                  <a:t>Consistent means: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ZA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ZA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ZA" sz="24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ZA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ZA" sz="24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Z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ZA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ZA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ZA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ZA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ZA" sz="2400" dirty="0"/>
              </a:p>
              <a:p>
                <a:pPr marL="457200" lvl="1" indent="0">
                  <a:buNone/>
                </a:pPr>
                <a:endParaRPr lang="en-ZA" sz="2400" dirty="0"/>
              </a:p>
              <a:p>
                <a:r>
                  <a:rPr lang="en-ZA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ZA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ZA" sz="2800" dirty="0"/>
              </a:p>
              <a:p>
                <a:pPr lvl="1"/>
                <a:r>
                  <a:rPr lang="en-ZA" sz="2400" dirty="0"/>
                  <a:t>The process is non-stationary</a:t>
                </a:r>
              </a:p>
              <a:p>
                <a:pPr lvl="1"/>
                <a:r>
                  <a:rPr lang="en-ZA" sz="2400" dirty="0"/>
                  <a:t>An OLS regression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sz="2400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ZA" sz="2400" dirty="0"/>
                  <a:t> yields an inconsistent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ZA" sz="2400" dirty="0"/>
                  <a:t>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ZA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ZA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ZA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ZA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ZA" sz="24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Z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ZA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ZA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ZA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ZA" sz="24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Z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ZA" sz="2400" dirty="0"/>
              </a:p>
              <a:p>
                <a:pPr lvl="1"/>
                <a:r>
                  <a:rPr lang="en-ZA" sz="2400" dirty="0"/>
                  <a:t>In this setting: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ZA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ZA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ZA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ZA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ZA" sz="24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Z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ZA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ZA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ZA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ZA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Z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ZA" sz="2400" dirty="0"/>
              </a:p>
              <a:p>
                <a:endParaRPr lang="en-Z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3" t="-2561" b="-13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90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099"/>
            <a:ext cx="8229600" cy="1143000"/>
          </a:xfrm>
        </p:spPr>
        <p:txBody>
          <a:bodyPr/>
          <a:lstStyle/>
          <a:p>
            <a:r>
              <a:rPr lang="en-ZA" dirty="0"/>
              <a:t>Test equation: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5400" y="980728"/>
                <a:ext cx="10585176" cy="5760640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ZA" dirty="0"/>
                  <a:t>Subtracting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ZA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ZA" dirty="0"/>
                  <a:t> from both sides yields the test equation:</a:t>
                </a:r>
                <a:endParaRPr lang="en-ZA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  <a:p>
                <a:pPr lvl="1">
                  <a:lnSpc>
                    <a:spcPct val="170000"/>
                  </a:lnSpc>
                </a:pPr>
                <a:r>
                  <a:rPr lang="en-ZA" dirty="0"/>
                  <a:t>If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ZA" i="1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Z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Z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Z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ZA" dirty="0"/>
                  <a:t>,</a:t>
                </a:r>
              </a:p>
              <a:p>
                <a:pPr lvl="2">
                  <a:lnSpc>
                    <a:spcPct val="17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9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ZA" sz="29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sz="2900" dirty="0"/>
                  <a:t> is stationary, thus so is </a:t>
                </a:r>
                <a14:m>
                  <m:oMath xmlns:m="http://schemas.openxmlformats.org/officeDocument/2006/math">
                    <m:r>
                      <a:rPr lang="en-ZA" sz="2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ZA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9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ZA" sz="29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ZA" sz="2900" dirty="0"/>
              </a:p>
              <a:p>
                <a:pPr lvl="2">
                  <a:lnSpc>
                    <a:spcPct val="170000"/>
                  </a:lnSpc>
                </a:pPr>
                <a:r>
                  <a:rPr lang="en-ZA" sz="2900" dirty="0"/>
                  <a:t>a regression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ZA" sz="29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ZA" sz="29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sz="2900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9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ZA" sz="2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ZA" sz="29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ZA" sz="2900" dirty="0"/>
                  <a:t> yields a consistent estimate of </a:t>
                </a:r>
                <a14:m>
                  <m:oMath xmlns:m="http://schemas.openxmlformats.org/officeDocument/2006/math">
                    <m:r>
                      <a:rPr lang="en-ZA" sz="29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ZA" sz="2900" dirty="0"/>
                  <a:t>, with standard distributional results (i.e.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sz="2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ZA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ZA" sz="2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ZA" sz="29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ZA" sz="2900" i="1">
                                <a:latin typeface="Cambria Math" panose="02040503050406030204" pitchFamily="18" charset="0"/>
                              </a:rPr>
                              <m:t>𝑂𝐿𝑆</m:t>
                            </m:r>
                          </m:sub>
                        </m:sSub>
                        <m:r>
                          <a:rPr lang="en-ZA" sz="2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ZA" sz="29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n-ZA" sz="2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ZA" sz="29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ZA" sz="29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ZA" sz="2900" b="0" i="1" smtClean="0">
                            <a:latin typeface="Cambria Math" panose="02040503050406030204" pitchFamily="18" charset="0"/>
                          </a:rPr>
                          <m:t>.(</m:t>
                        </m:r>
                        <m:acc>
                          <m:accPr>
                            <m:chr m:val="̂"/>
                            <m:ctrlPr>
                              <a:rPr lang="en-ZA" sz="2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sz="29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  <m:r>
                          <a:rPr lang="en-ZA" sz="2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ZA" sz="2900" dirty="0"/>
                  <a:t> has an asymptotic t-distribution centred at zero)</a:t>
                </a:r>
              </a:p>
              <a:p>
                <a:pPr lvl="2">
                  <a:lnSpc>
                    <a:spcPct val="170000"/>
                  </a:lnSpc>
                </a:pPr>
                <a:r>
                  <a:rPr lang="en-ZA" sz="2900" dirty="0"/>
                  <a:t>Consistency: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ZA" sz="2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ZA" sz="29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ZA" sz="29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ZA" sz="29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ZA" sz="29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ZA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ZA" sz="2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ZA" sz="29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ZA" sz="2900" b="0" i="1" smtClean="0">
                                <a:latin typeface="Cambria Math" panose="02040503050406030204" pitchFamily="18" charset="0"/>
                              </a:rPr>
                              <m:t>𝑂𝐿𝑆</m:t>
                            </m:r>
                          </m:sub>
                        </m:sSub>
                      </m:e>
                    </m:func>
                    <m:r>
                      <a:rPr lang="en-ZA" sz="2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 sz="29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ZA" sz="2900" dirty="0"/>
              </a:p>
              <a:p>
                <a:pPr lvl="2">
                  <a:lnSpc>
                    <a:spcPct val="170000"/>
                  </a:lnSpc>
                </a:pPr>
                <a:r>
                  <a:rPr lang="en-ZA" sz="2900" dirty="0"/>
                  <a:t>However, in a small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ZA" sz="2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sz="29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ZA" sz="2900" i="1">
                            <a:latin typeface="Cambria Math" panose="02040503050406030204" pitchFamily="18" charset="0"/>
                          </a:rPr>
                          <m:t>𝑂𝐿𝑆</m:t>
                        </m:r>
                      </m:sub>
                    </m:sSub>
                  </m:oMath>
                </a14:m>
                <a:r>
                  <a:rPr lang="en-ZA" sz="2900" dirty="0"/>
                  <a:t> will be biased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9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ZA" sz="2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ZA" sz="29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ZA" sz="2900" dirty="0"/>
                  <a:t> is not exogenous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9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ZA" sz="29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sz="2900" dirty="0"/>
                  <a:t>: I.e. the condition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ZA" sz="29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ZA" sz="2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9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ZA" sz="29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ZA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9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ZA" sz="29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ZA" sz="29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ZA" sz="29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ZA" sz="29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ZA" sz="29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ZA" sz="29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ZA" sz="2900" dirty="0"/>
                  <a:t> does not hold</a:t>
                </a:r>
              </a:p>
              <a:p>
                <a:pPr lvl="2"/>
                <a:endParaRPr lang="en-Z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00" y="980728"/>
                <a:ext cx="10585176" cy="5760640"/>
              </a:xfrm>
              <a:blipFill>
                <a:blip r:embed="rId2"/>
                <a:stretch>
                  <a:fillRect l="-634" r="-34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14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099"/>
            <a:ext cx="8229600" cy="1143000"/>
          </a:xfrm>
        </p:spPr>
        <p:txBody>
          <a:bodyPr/>
          <a:lstStyle/>
          <a:p>
            <a:r>
              <a:rPr lang="en-ZA" dirty="0"/>
              <a:t>Test equation: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5400" y="980728"/>
                <a:ext cx="10585176" cy="5616624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ZA" dirty="0"/>
                  <a:t>Subtracting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ZA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ZA" dirty="0"/>
                  <a:t> from both sides yields the test equation:</a:t>
                </a:r>
                <a:endParaRPr lang="en-ZA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  <a:p>
                <a:pPr>
                  <a:lnSpc>
                    <a:spcPct val="170000"/>
                  </a:lnSpc>
                </a:pPr>
                <a:r>
                  <a:rPr lang="en-ZA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ZA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Z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Z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Z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ZA" dirty="0"/>
              </a:p>
              <a:p>
                <a:pPr lvl="1">
                  <a:lnSpc>
                    <a:spcPct val="170000"/>
                  </a:lnSpc>
                </a:pPr>
                <a:r>
                  <a:rPr lang="en-ZA" dirty="0"/>
                  <a:t>the I(1) term,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ZA" dirty="0"/>
                  <a:t>, falls out of the regression at the null of a unit root, so the regression is valid,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𝑂𝐿𝑆</m:t>
                        </m:r>
                      </m:sub>
                    </m:sSub>
                  </m:oMath>
                </a14:m>
                <a:r>
                  <a:rPr lang="en-ZA" dirty="0"/>
                  <a:t> has a non-standard distribution</a:t>
                </a:r>
              </a:p>
              <a:p>
                <a:pPr lvl="1">
                  <a:lnSpc>
                    <a:spcPct val="170000"/>
                  </a:lnSpc>
                </a:pPr>
                <a:r>
                  <a:rPr lang="en-ZA" dirty="0"/>
                  <a:t>We will show that the </a:t>
                </a:r>
                <a:r>
                  <a:rPr lang="en-ZA" i="1" dirty="0"/>
                  <a:t>mode </a:t>
                </a:r>
                <a:r>
                  <a:rPr lang="en-ZA" dirty="0"/>
                  <a:t>of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𝑂𝐿𝑆</m:t>
                        </m:r>
                      </m:sub>
                    </m:sSub>
                  </m:oMath>
                </a14:m>
                <a:r>
                  <a:rPr lang="en-ZA" dirty="0"/>
                  <a:t> is equal to </a:t>
                </a:r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ZA" dirty="0"/>
                  <a:t>, but the mean and median are not, so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ZA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Z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𝑂𝐿𝑆</m:t>
                            </m:r>
                          </m:sub>
                        </m:sSub>
                      </m:e>
                    </m:func>
                    <m:r>
                      <a:rPr lang="en-ZA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ZA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ZA" dirty="0"/>
              </a:p>
              <a:p>
                <a:pPr lvl="1">
                  <a:lnSpc>
                    <a:spcPct val="170000"/>
                  </a:lnSpc>
                </a:pPr>
                <a:r>
                  <a:rPr lang="en-ZA" dirty="0"/>
                  <a:t>Moreover, the distribution is non-standard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Z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𝑂𝐿𝑆</m:t>
                            </m:r>
                          </m:sub>
                        </m:s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n-ZA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Z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ZA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ZA" i="1">
                            <a:latin typeface="Cambria Math" panose="02040503050406030204" pitchFamily="18" charset="0"/>
                          </a:rPr>
                          <m:t>.(</m:t>
                        </m:r>
                        <m:acc>
                          <m:accPr>
                            <m:chr m:val="̂"/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  <m:r>
                          <a:rPr lang="en-ZA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ZA" dirty="0"/>
                  <a:t> does not have a t-distribution)</a:t>
                </a:r>
              </a:p>
              <a:p>
                <a:pPr lvl="1">
                  <a:lnSpc>
                    <a:spcPct val="170000"/>
                  </a:lnSpc>
                </a:pPr>
                <a:r>
                  <a:rPr lang="en-ZA" dirty="0"/>
                  <a:t>Thus the critical values of a hypothesis test are different from those of a t-distribution at the null hypothesis of a unit root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ZA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ZA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ZA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ZA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ZA" dirty="0"/>
                  <a:t>)</a:t>
                </a:r>
              </a:p>
              <a:p>
                <a:pPr lvl="1">
                  <a:lnSpc>
                    <a:spcPct val="170000"/>
                  </a:lnSpc>
                </a:pPr>
                <a:endParaRPr lang="en-ZA" dirty="0"/>
              </a:p>
              <a:p>
                <a:pPr lvl="1">
                  <a:lnSpc>
                    <a:spcPct val="170000"/>
                  </a:lnSpc>
                </a:pPr>
                <a:endParaRPr lang="en-ZA" dirty="0"/>
              </a:p>
              <a:p>
                <a:pPr lvl="1"/>
                <a:endParaRPr lang="en-ZA" dirty="0"/>
              </a:p>
              <a:p>
                <a:pPr lvl="2"/>
                <a:endParaRPr lang="en-Z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00" y="980728"/>
                <a:ext cx="10585176" cy="5616624"/>
              </a:xfrm>
              <a:blipFill>
                <a:blip r:embed="rId2"/>
                <a:stretch>
                  <a:fillRect l="-518" r="-58" b="-869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49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Exercise for the day: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ZA" dirty="0"/>
                  <a:t>Construct a Monte Carlo simulation that reconstructs the Dickey Fuller distribution and critical values for the t-test of a null of a unit root</a:t>
                </a:r>
              </a:p>
              <a:p>
                <a:r>
                  <a:rPr lang="en-ZA" dirty="0"/>
                  <a:t>We will do a general simulation, for any value of </a:t>
                </a:r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ZA" dirty="0"/>
                  <a:t> (unit root and no unit root)</a:t>
                </a:r>
              </a:p>
              <a:p>
                <a:r>
                  <a:rPr lang="en-ZA" dirty="0"/>
                  <a:t>We will show that:</a:t>
                </a:r>
              </a:p>
              <a:p>
                <a:pPr lvl="1"/>
                <a:endParaRPr lang="en-ZA" dirty="0"/>
              </a:p>
              <a:p>
                <a:pPr lvl="1"/>
                <a:r>
                  <a:rPr lang="en-ZA" dirty="0"/>
                  <a:t>If </a:t>
                </a:r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ZA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ZA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𝑂𝐿𝑆</m:t>
                        </m:r>
                      </m:sub>
                    </m:sSub>
                  </m:oMath>
                </a14:m>
                <a:r>
                  <a:rPr lang="en-ZA" dirty="0"/>
                  <a:t> is on average correct/consistent and the distribution of the test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ZA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ZA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ZA" b="0" i="0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𝑂𝐿𝑆</m:t>
                        </m:r>
                      </m:sub>
                    </m:sSub>
                    <m:r>
                      <a:rPr lang="en-Z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ZA" dirty="0"/>
                  <a:t> has a an approximate t-distribution </a:t>
                </a:r>
                <a:r>
                  <a:rPr lang="en-ZA" i="1" dirty="0"/>
                  <a:t>only if </a:t>
                </a:r>
                <a:r>
                  <a:rPr lang="en-ZA" dirty="0"/>
                  <a:t>the sample of observations 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ZA" dirty="0"/>
                  <a:t> is large enough</a:t>
                </a:r>
              </a:p>
              <a:p>
                <a:pPr lvl="2"/>
                <a:endParaRPr lang="en-ZA" dirty="0"/>
              </a:p>
              <a:p>
                <a:pPr lvl="2"/>
                <a:r>
                  <a:rPr lang="en-ZA" sz="2900" dirty="0"/>
                  <a:t>This raises a subtle point not often discussed: for near-unit root processes, small sample test statistics can be misleading</a:t>
                </a:r>
              </a:p>
              <a:p>
                <a:pPr lvl="1"/>
                <a:endParaRPr lang="en-ZA" dirty="0"/>
              </a:p>
              <a:p>
                <a:pPr lvl="1"/>
                <a:r>
                  <a:rPr lang="en-ZA" dirty="0"/>
                  <a:t>If </a:t>
                </a:r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ZA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ZA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𝑂𝐿𝑆</m:t>
                        </m:r>
                      </m:sub>
                    </m:sSub>
                  </m:oMath>
                </a14:m>
                <a:r>
                  <a:rPr lang="en-ZA" dirty="0"/>
                  <a:t> is on average incorrect/inconsistent and the distribution of the test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ZA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ZA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ZA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𝑂𝐿𝑆</m:t>
                        </m:r>
                      </m:sub>
                    </m:sSub>
                    <m:r>
                      <a:rPr lang="en-Z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ZA" dirty="0"/>
                  <a:t> does not have a t-distribution </a:t>
                </a:r>
                <a:r>
                  <a:rPr lang="en-ZA" i="1" dirty="0"/>
                  <a:t>no matter</a:t>
                </a:r>
                <a:r>
                  <a:rPr lang="en-ZA" dirty="0"/>
                  <a:t> how large the sample of observations is</a:t>
                </a:r>
              </a:p>
              <a:p>
                <a:pPr lvl="1"/>
                <a:endParaRPr lang="en-ZA" dirty="0"/>
              </a:p>
              <a:p>
                <a:pPr lvl="1"/>
                <a:endParaRPr lang="en-Z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1" t="-229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71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Monte Carlo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ZA" dirty="0"/>
                  <a:t>For a process defined by a given AR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ZA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  <a:p>
                <a:pPr lvl="1"/>
                <a:r>
                  <a:rPr lang="en-ZA" dirty="0"/>
                  <a:t>Generate 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ZA" dirty="0"/>
                  <a:t> different time-paths of length 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ZA" b="0" dirty="0"/>
              </a:p>
              <a:p>
                <a:pPr lvl="1"/>
                <a:r>
                  <a:rPr lang="en-ZA" dirty="0"/>
                  <a:t>For each time-path </a:t>
                </a:r>
                <a14:m>
                  <m:oMath xmlns:m="http://schemas.openxmlformats.org/officeDocument/2006/math">
                    <m:r>
                      <a:rPr lang="en-ZA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ZA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ZA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ZA" dirty="0"/>
                  <a:t>, </a:t>
                </a:r>
              </a:p>
              <a:p>
                <a:pPr lvl="2"/>
                <a:r>
                  <a:rPr lang="en-ZA" dirty="0"/>
                  <a:t>do the OLS regression of the test equation: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  <a:p>
                <a:pPr lvl="2"/>
                <a:r>
                  <a:rPr lang="en-ZA" dirty="0"/>
                  <a:t>Store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𝑂𝐿𝑆</m:t>
                        </m:r>
                      </m:sub>
                    </m:sSub>
                  </m:oMath>
                </a14:m>
                <a:r>
                  <a:rPr lang="en-ZA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Z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𝑂𝐿𝑆</m:t>
                            </m:r>
                          </m:sub>
                        </m:sSub>
                        <m:r>
                          <a:rPr lang="en-ZA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ZA" i="1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n-ZA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Z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ZA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ZA" i="1">
                            <a:latin typeface="Cambria Math" panose="02040503050406030204" pitchFamily="18" charset="0"/>
                          </a:rPr>
                          <m:t>.(</m:t>
                        </m:r>
                        <m:acc>
                          <m:accPr>
                            <m:chr m:val="̂"/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  <m:r>
                          <a:rPr lang="en-ZA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ZA" dirty="0"/>
              </a:p>
              <a:p>
                <a:pPr lvl="1"/>
                <a:r>
                  <a:rPr lang="en-ZA" dirty="0"/>
                  <a:t>Approximate the density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𝑂𝐿𝑆</m:t>
                        </m:r>
                      </m:sub>
                    </m:sSub>
                  </m:oMath>
                </a14:m>
                <a:r>
                  <a:rPr lang="en-ZA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Z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𝑂𝐿𝑆</m:t>
                            </m:r>
                          </m:sub>
                        </m:sSub>
                        <m:r>
                          <a:rPr lang="en-ZA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ZA" i="1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n-ZA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Z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ZA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ZA" i="1">
                            <a:latin typeface="Cambria Math" panose="02040503050406030204" pitchFamily="18" charset="0"/>
                          </a:rPr>
                          <m:t>.(</m:t>
                        </m:r>
                        <m:acc>
                          <m:accPr>
                            <m:chr m:val="̂"/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  <m:r>
                          <a:rPr lang="en-ZA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ZA" dirty="0"/>
              </a:p>
              <a:p>
                <a:pPr lvl="1"/>
                <a:r>
                  <a:rPr lang="en-ZA" dirty="0"/>
                  <a:t>Compare the density function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Z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𝑂𝐿𝑆</m:t>
                            </m:r>
                          </m:sub>
                        </m:sSub>
                        <m:r>
                          <a:rPr lang="en-ZA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ZA" i="1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n-ZA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Z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ZA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ZA" i="1">
                            <a:latin typeface="Cambria Math" panose="02040503050406030204" pitchFamily="18" charset="0"/>
                          </a:rPr>
                          <m:t>.(</m:t>
                        </m:r>
                        <m:acc>
                          <m:accPr>
                            <m:chr m:val="̂"/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  <m:r>
                          <a:rPr lang="en-ZA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ZA" dirty="0"/>
                  <a:t> to that of a standard t-distribution</a:t>
                </a:r>
              </a:p>
              <a:p>
                <a:pPr lvl="1"/>
                <a:r>
                  <a:rPr lang="en-ZA" dirty="0"/>
                  <a:t>Compute the empirical critical t-statistic and compare to the theoretical t-statistic of an 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ZA" dirty="0"/>
                  <a:t> significance level</a:t>
                </a:r>
              </a:p>
              <a:p>
                <a:pPr lvl="1"/>
                <a:endParaRPr lang="en-ZA" dirty="0"/>
              </a:p>
              <a:p>
                <a:r>
                  <a:rPr lang="en-ZA" dirty="0"/>
                  <a:t>Study the impact of varying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ZA" dirty="0"/>
                  <a:t> and </a:t>
                </a:r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ZA" dirty="0"/>
              </a:p>
              <a:p>
                <a:pPr marL="457200" lvl="1" indent="0">
                  <a:buNone/>
                </a:pPr>
                <a:endParaRPr lang="en-Z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1" t="-2291" b="-134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59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3778</TotalTime>
  <Words>789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Econometrics 871  Time Series</vt:lpstr>
      <vt:lpstr>Review of asymptotic results and hypothesis testing</vt:lpstr>
      <vt:lpstr>Review of asymptotic results and hypothesis testing</vt:lpstr>
      <vt:lpstr>PowerPoint Presentation</vt:lpstr>
      <vt:lpstr>Fundamental Setting</vt:lpstr>
      <vt:lpstr>Test equation:</vt:lpstr>
      <vt:lpstr>Test equation:</vt:lpstr>
      <vt:lpstr>Exercise for the day:</vt:lpstr>
      <vt:lpstr>Monte Carlo Simulation</vt:lpstr>
    </vt:vector>
  </TitlesOfParts>
  <Company>Stellenbosch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Gideon du Rand</dc:creator>
  <cp:lastModifiedBy>Du Rand, GP, Dr [gideondurand@sun.ac.za]</cp:lastModifiedBy>
  <cp:revision>155</cp:revision>
  <dcterms:created xsi:type="dcterms:W3CDTF">2011-07-20T11:09:04Z</dcterms:created>
  <dcterms:modified xsi:type="dcterms:W3CDTF">2022-02-25T11:17:39Z</dcterms:modified>
</cp:coreProperties>
</file>