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20" r:id="rId3"/>
    <p:sldId id="321" r:id="rId4"/>
    <p:sldId id="322" r:id="rId5"/>
    <p:sldId id="323" r:id="rId6"/>
    <p:sldId id="325" r:id="rId7"/>
    <p:sldId id="3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A301"/>
    <a:srgbClr val="2EA08A"/>
    <a:srgbClr val="B75C01"/>
    <a:srgbClr val="B7AE01"/>
    <a:srgbClr val="A2285C"/>
    <a:srgbClr val="B77601"/>
    <a:srgbClr val="C98201"/>
    <a:srgbClr val="75A400"/>
    <a:srgbClr val="2EA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2B87-5434-4161-B50E-0046EA7D97A8}" type="datetimeFigureOut">
              <a:rPr lang="en-ZA" smtClean="0"/>
              <a:pPr/>
              <a:t>2022/03/14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A982-C9B0-4FA1-B4B2-66F411BE3A20}" type="slidenum">
              <a:rPr lang="en-ZA" smtClean="0"/>
              <a:pPr/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Econometrics: </a:t>
            </a:r>
            <a:br>
              <a:rPr lang="en-US" dirty="0"/>
            </a:br>
            <a:r>
              <a:rPr lang="en-US" dirty="0"/>
              <a:t>Time Series</a:t>
            </a:r>
            <a:endParaRPr lang="en-ZA" cap="sm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Topic 5</a:t>
            </a:r>
          </a:p>
          <a:p>
            <a:r>
              <a:rPr lang="en-US" dirty="0"/>
              <a:t>Cointegration – Practical Illustration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276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366C-1ED9-4C02-812A-8B007419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International Parity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3367F-AA96-4473-A59C-891EF30E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/>
              <a:t>We will investigate whether there is empirical evidence in support of two (of the several) international parity relationships predicted by arbitrage:</a:t>
            </a:r>
          </a:p>
          <a:p>
            <a:pPr lvl="1"/>
            <a:r>
              <a:rPr lang="en-ZA" sz="2400" dirty="0"/>
              <a:t>Purchasing Price Parity (PPP)</a:t>
            </a:r>
          </a:p>
          <a:p>
            <a:pPr lvl="1"/>
            <a:r>
              <a:rPr lang="en-ZA" sz="2400" dirty="0"/>
              <a:t>Uncovered Interest Parity (UIP)</a:t>
            </a:r>
          </a:p>
          <a:p>
            <a:endParaRPr lang="en-ZA" sz="2800" dirty="0"/>
          </a:p>
          <a:p>
            <a:r>
              <a:rPr lang="en-ZA" sz="2800" dirty="0"/>
              <a:t>These strong predictions have spurred on numerous empirical studies.</a:t>
            </a:r>
          </a:p>
          <a:p>
            <a:pPr lvl="1"/>
            <a:r>
              <a:rPr lang="en-ZA" sz="2400" dirty="0"/>
              <a:t>Typically, the evidence is weak, especially for PPP</a:t>
            </a:r>
          </a:p>
        </p:txBody>
      </p:sp>
    </p:spTree>
    <p:extLst>
      <p:ext uri="{BB962C8B-B14F-4D97-AF65-F5344CB8AC3E}">
        <p14:creationId xmlns:p14="http://schemas.microsoft.com/office/powerpoint/2010/main" val="21909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080-19C5-4CF1-82D1-2CA1FB6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dirty="0"/>
              <a:t>Purchasing Price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0729"/>
                <a:ext cx="10972800" cy="51454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The strongest form of the PPP hypothesis states that: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The aggregate local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should be equal to the foreign price level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ZA" dirty="0"/>
                  <a:t> once converted into local currency via the nominal exchange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(which is expressed in local currency units per foreign currency unit)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Equivalently, we can formulate it in terms of the real exchange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b="0" dirty="0"/>
                  <a:t>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ZA" b="0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In natural logarithms: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ZA" b="0" dirty="0"/>
              </a:p>
              <a:p>
                <a:pPr>
                  <a:lnSpc>
                    <a:spcPct val="120000"/>
                  </a:lnSpc>
                </a:pPr>
                <a:r>
                  <a:rPr lang="en-ZA" b="0" dirty="0"/>
                  <a:t>This strongest version requires that the law of one price holds for </a:t>
                </a:r>
                <a:r>
                  <a:rPr lang="en-ZA" b="0" dirty="0" err="1"/>
                  <a:t>for</a:t>
                </a:r>
                <a:r>
                  <a:rPr lang="en-ZA" b="0" dirty="0"/>
                  <a:t> </a:t>
                </a:r>
                <a:r>
                  <a:rPr lang="en-ZA" b="0" i="1" dirty="0"/>
                  <a:t>every</a:t>
                </a:r>
                <a:r>
                  <a:rPr lang="en-ZA" b="0" dirty="0"/>
                  <a:t> good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This makes sense for gold, but not for fresh hamburgers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b="0" dirty="0"/>
                  <a:t>Think in terms of arbitrage and transport times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Thus we expect the relationship in the data to be much weaker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A weaker version of this prediction is that any deviation of the log real exchange from its long run mean should eventually fade out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I.e.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I(0)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ZA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ZA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are all I(1), PPP implies that they must be cointegrated</a:t>
                </a:r>
                <a:endParaRPr lang="en-ZA" b="0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Z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0729"/>
                <a:ext cx="10972800" cy="5145436"/>
              </a:xfrm>
              <a:blipFill>
                <a:blip r:embed="rId2"/>
                <a:stretch>
                  <a:fillRect l="-333" t="-7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50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080-19C5-4CF1-82D1-2CA1FB6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dirty="0"/>
              <a:t>Purchasing Price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0728"/>
                <a:ext cx="10972800" cy="5877272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In matrix form: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Z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Z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dirty="0"/>
                  <a:t> is the hypothesized cointegrating relationship that PPP predicts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ZA" b="0" dirty="0"/>
                  <a:t>This is still a very strong restriction to expect to hold exactly: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Measurement error/issues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ZA" dirty="0"/>
                  <a:t>prices are arbitrary indices, the level of the exchange rates are measured directly. It is not obvious that the units are exactly conformable to expect unity coefficients.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Risk premia/Trade costs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ZA" dirty="0"/>
                  <a:t>Could drive a permanent wedge in this relationship (i.e. a constant in the cointegrating relationship</a:t>
                </a:r>
              </a:p>
              <a:p>
                <a:pPr lvl="2">
                  <a:lnSpc>
                    <a:spcPct val="120000"/>
                  </a:lnSpc>
                </a:pPr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Thus we can order our investigation as follows using a more general approach: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b="0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Does there exist a linear combination </a:t>
                </a:r>
                <a14:m>
                  <m:oMath xmlns:m="http://schemas.openxmlformats.org/officeDocument/2006/math">
                    <m:r>
                      <a:rPr lang="en-ZA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ZA" dirty="0"/>
                  <a:t> of these variables that is stationary?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Are the signs of the relationship as predicted?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Is there a risk premium?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How close is the relationship to the PPP predicted one?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0728"/>
                <a:ext cx="10972800" cy="5877272"/>
              </a:xfrm>
              <a:blipFill>
                <a:blip r:embed="rId2"/>
                <a:stretch>
                  <a:fillRect l="-500" t="-622" b="-103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6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8080-19C5-4CF1-82D1-2CA1FB62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dirty="0"/>
              <a:t>Uncovered Interest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980728"/>
                <a:ext cx="10972800" cy="5832648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In international finance, the Fischer model argues that the exchange rate adjusts to interest differentials across countries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the foreign interest rate increases, the expectation is that the nominal exchange should depreciate: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the log of the nominal exchange rate (in domestic currency units per foreign),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Z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are the foreign and domestic interest rates respectively.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Exchange rates (and thus their expectations) are typically I(1) while economic theory strongly suggests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Z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should be stationary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Unfortunately, it is not possible to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dirty="0"/>
                  <a:t> directly, with the best alternative being some forward rate (which is not easy to get historical series of)</a:t>
                </a:r>
              </a:p>
              <a:p>
                <a:pPr>
                  <a:lnSpc>
                    <a:spcPct val="120000"/>
                  </a:lnSpc>
                </a:pPr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We can however do the following to test the theory: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Z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are I(1), UIP would imply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Z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should be I(0), i.e. that the interest rates should be cointegrated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Again, real world concerns may affect the predicted relationship, so we will start from the general option: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Does there exist a cointegrating relationship? Are the signs as expected? How close to the strict version is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B6C777-F8BF-43E9-9FD1-634ECFFB7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80728"/>
                <a:ext cx="10972800" cy="5832648"/>
              </a:xfrm>
              <a:blipFill>
                <a:blip r:embed="rId2"/>
                <a:stretch>
                  <a:fillRect l="-333" t="-627" r="-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7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A79-BD1C-4C5E-AA24-E639E8AF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Joint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21431-8AE0-4073-A29C-4270AFAF7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The beauty of the cointegration setting is that we can test </a:t>
                </a:r>
                <a:r>
                  <a:rPr lang="en-ZA" i="1" dirty="0"/>
                  <a:t>both</a:t>
                </a:r>
                <a:r>
                  <a:rPr lang="en-ZA" dirty="0"/>
                  <a:t> of these relationships simultaneously: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ZA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ZA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ZA" b="0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Again one can work from general to specific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Are there two cointegrating relationships?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Does the data accept the zero restrictions?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If so, are the signs of the unrestricted coefficients in the right direction?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How close are the restricted relationships to the predictions from the hypotheses?</a:t>
                </a:r>
              </a:p>
              <a:p>
                <a:pPr>
                  <a:lnSpc>
                    <a:spcPct val="120000"/>
                  </a:lnSpc>
                </a:pPr>
                <a:endParaRPr lang="en-ZA"/>
              </a:p>
              <a:p>
                <a:pPr>
                  <a:lnSpc>
                    <a:spcPct val="120000"/>
                  </a:lnSpc>
                </a:pPr>
                <a:r>
                  <a:rPr lang="en-ZA"/>
                  <a:t>Unfortunately</a:t>
                </a:r>
                <a:r>
                  <a:rPr lang="en-ZA" dirty="0"/>
                  <a:t>, this is where my frustrations arose: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ZA" dirty="0"/>
                  <a:t>Neither </a:t>
                </a:r>
                <a:r>
                  <a:rPr lang="en-ZA" dirty="0" err="1"/>
                  <a:t>Matlab</a:t>
                </a:r>
                <a:r>
                  <a:rPr lang="en-ZA" dirty="0"/>
                  <a:t> nor R allows you to test zero restrictions on some parameters of </a:t>
                </a:r>
                <a:r>
                  <a:rPr lang="en-ZA" i="1" dirty="0"/>
                  <a:t>one</a:t>
                </a:r>
                <a:r>
                  <a:rPr lang="en-ZA" dirty="0"/>
                  <a:t> cointegrating relationship leaving the rest unrestricted.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21431-8AE0-4073-A29C-4270AFAF7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809" b="-134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8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2CFD-7AE7-48A3-8C77-728D49DB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8071-20CD-488D-A197-04D0E383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/>
              <a:t>Test variables for order of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Estimate Unrestricted VAR and assess stability and adequacy of lag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Use the Johansen tests to assess evidence of cointegration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Estimate the restricted VECM imposing the number of cointegrating relationships, and assess the adequacy of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Test economic hypothesis</a:t>
            </a:r>
          </a:p>
          <a:p>
            <a:pPr marL="514350" indent="-514350">
              <a:buFont typeface="+mj-lt"/>
              <a:buAutoNum type="arabicPeriod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4565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823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Advanced Econometrics:  Time Series</vt:lpstr>
      <vt:lpstr>International Parity Relationships</vt:lpstr>
      <vt:lpstr>Purchasing Price Parity</vt:lpstr>
      <vt:lpstr>Purchasing Price Parity</vt:lpstr>
      <vt:lpstr>Uncovered Interest Parity</vt:lpstr>
      <vt:lpstr>Joint testing</vt:lpstr>
      <vt:lpstr>Steps: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Gideon du Rand</dc:creator>
  <cp:lastModifiedBy>Du Rand, Gideon [gideondurand@sun.ac.za]</cp:lastModifiedBy>
  <cp:revision>176</cp:revision>
  <dcterms:created xsi:type="dcterms:W3CDTF">2011-07-20T11:09:04Z</dcterms:created>
  <dcterms:modified xsi:type="dcterms:W3CDTF">2022-03-14T13:01:29Z</dcterms:modified>
</cp:coreProperties>
</file>