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5"/>
  </p:notesMasterIdLst>
  <p:handoutMasterIdLst>
    <p:handoutMasterId r:id="rId36"/>
  </p:handoutMasterIdLst>
  <p:sldIdLst>
    <p:sldId id="256" r:id="rId5"/>
    <p:sldId id="315" r:id="rId6"/>
    <p:sldId id="302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16" r:id="rId17"/>
    <p:sldId id="303" r:id="rId18"/>
    <p:sldId id="304" r:id="rId19"/>
    <p:sldId id="305" r:id="rId20"/>
    <p:sldId id="317" r:id="rId21"/>
    <p:sldId id="331" r:id="rId22"/>
    <p:sldId id="307" r:id="rId23"/>
    <p:sldId id="318" r:id="rId24"/>
    <p:sldId id="308" r:id="rId25"/>
    <p:sldId id="309" r:id="rId26"/>
    <p:sldId id="320" r:id="rId27"/>
    <p:sldId id="310" r:id="rId28"/>
    <p:sldId id="319" r:id="rId29"/>
    <p:sldId id="311" r:id="rId30"/>
    <p:sldId id="312" r:id="rId31"/>
    <p:sldId id="330" r:id="rId32"/>
    <p:sldId id="313" r:id="rId33"/>
    <p:sldId id="314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381D108-6651-7696-280F-2CEEEDC06350}" name="Visser, E, Mnr [21595240@sun.ac.za]" initials="V[" userId="S::21595240@sun.ac.za::e825ca50-b2c7-468d-a951-6c7f1938a50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3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678" autoAdjust="0"/>
  </p:normalViewPr>
  <p:slideViewPr>
    <p:cSldViewPr snapToGrid="0">
      <p:cViewPr varScale="1">
        <p:scale>
          <a:sx n="107" d="100"/>
          <a:sy n="107" d="100"/>
        </p:scale>
        <p:origin x="16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FADC05-3FCE-AA03-7200-B0ACB67E3F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E585B-2B1A-1374-AC71-6AB556415B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547BC-50C2-42F3-B3CC-65C7688C7AD5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908648-1BF0-1374-F5C6-31026305B1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B5434-8548-827D-EFB6-6535F0FA58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3654A-A70A-49CA-B165-3CB9BC5BC4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00460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1EB4E-6376-4CE9-A6FE-8DECBACD2381}" type="datetimeFigureOut">
              <a:rPr lang="en-GB" smtClean="0"/>
              <a:t>01/08/2023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F42D5-6E1A-484C-9E8F-C6AC834CA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793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Straight-Line stability: If new path is straight after a disturbance in yaw the craft is said to have straight-line stability. Uncontrolled vessels new path will differ from initial path due to no restoring forces</a:t>
            </a:r>
          </a:p>
          <a:p>
            <a:endParaRPr lang="en-GB" dirty="0"/>
          </a:p>
          <a:p>
            <a:r>
              <a:rPr lang="en-GB" dirty="0"/>
              <a:t>Directional Stability: Direction stability requires the final path to be parallel to the initial path that is obtained</a:t>
            </a:r>
          </a:p>
          <a:p>
            <a:endParaRPr lang="en-GB" dirty="0"/>
          </a:p>
          <a:p>
            <a:r>
              <a:rPr lang="en-GB" dirty="0"/>
              <a:t>Positional Motion Stability: Position Motion Stability implies that the vessel should return to its original path after its disturbance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F42D5-6E1A-484C-9E8F-C6AC834CA9C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639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15638286\Dropbox\MEng\Presentation\Images\TitlePage\SUCrest.png">
            <a:extLst>
              <a:ext uri="{FF2B5EF4-FFF2-40B4-BE49-F238E27FC236}">
                <a16:creationId xmlns:a16="http://schemas.microsoft.com/office/drawing/2014/main" id="{25A3B9E4-9837-C144-DB3F-FE6738E89E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2823641"/>
            <a:ext cx="3157537" cy="1541463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2516BB-748C-347C-5376-A2DD530F9B58}"/>
              </a:ext>
            </a:extLst>
          </p:cNvPr>
          <p:cNvSpPr txBox="1"/>
          <p:nvPr userDrawn="1"/>
        </p:nvSpPr>
        <p:spPr>
          <a:xfrm>
            <a:off x="3474879" y="2220440"/>
            <a:ext cx="3479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i="0" dirty="0">
                <a:solidFill>
                  <a:schemeClr val="tx2"/>
                </a:solidFill>
                <a:latin typeface="Helvetica" pitchFamily="2" charset="0"/>
              </a:rPr>
              <a:t>Ruben van Tonder</a:t>
            </a:r>
            <a:endParaRPr lang="en-ZA" sz="2400" b="0" i="0" dirty="0">
              <a:solidFill>
                <a:schemeClr val="tx2"/>
              </a:solidFill>
              <a:latin typeface="Helvetica" pitchFamily="2" charset="0"/>
            </a:endParaRPr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2203F8FC-15A3-68DB-3FFA-0D33517AF338}"/>
              </a:ext>
            </a:extLst>
          </p:cNvPr>
          <p:cNvSpPr txBox="1">
            <a:spLocks/>
          </p:cNvSpPr>
          <p:nvPr userDrawn="1"/>
        </p:nvSpPr>
        <p:spPr>
          <a:xfrm>
            <a:off x="2555776" y="4437112"/>
            <a:ext cx="5328592" cy="8868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itchFamily="34" charset="0"/>
              </a:rPr>
              <a:t>Supervisor: Prof. Engelbrecht &amp; Prof. Versfeld</a:t>
            </a:r>
            <a:endParaRPr lang="en-ZA" sz="1800" b="0" i="0" dirty="0">
              <a:solidFill>
                <a:schemeClr val="tx2"/>
              </a:solidFill>
              <a:latin typeface="Helvetica" pitchFamily="2" charset="0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ZA" sz="18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itchFamily="34" charset="0"/>
              </a:rPr>
              <a:t>Department</a:t>
            </a:r>
            <a:r>
              <a:rPr kumimoji="0" lang="en-ZA" sz="1800" b="0" i="1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itchFamily="34" charset="0"/>
              </a:rPr>
              <a:t> of Electrical &amp; Electronic Engineering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ZA" b="0" i="0" baseline="0" dirty="0">
              <a:solidFill>
                <a:schemeClr val="tx2"/>
              </a:solidFill>
              <a:latin typeface="Helvetica" pitchFamily="2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51DE45-B77C-0986-C028-A19CED28596C}"/>
              </a:ext>
            </a:extLst>
          </p:cNvPr>
          <p:cNvSpPr txBox="1"/>
          <p:nvPr userDrawn="1"/>
        </p:nvSpPr>
        <p:spPr>
          <a:xfrm>
            <a:off x="1568516" y="724311"/>
            <a:ext cx="7410616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0" i="0" dirty="0">
                <a:solidFill>
                  <a:schemeClr val="tx2"/>
                </a:solidFill>
                <a:latin typeface="Helvetica" pitchFamily="2" charset="0"/>
                <a:cs typeface="Times New Roman" panose="02020603050405020304" pitchFamily="18" charset="0"/>
              </a:rPr>
              <a:t>Development and Control of an Autonomous Racing Sailboat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5DD20D-0B55-6B95-1090-55C15E9438BC}"/>
              </a:ext>
            </a:extLst>
          </p:cNvPr>
          <p:cNvSpPr txBox="1"/>
          <p:nvPr userDrawn="1"/>
        </p:nvSpPr>
        <p:spPr>
          <a:xfrm>
            <a:off x="4382842" y="5139282"/>
            <a:ext cx="178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solidFill>
                  <a:schemeClr val="tx2"/>
                </a:solidFill>
              </a:rPr>
              <a:t>August 9th, 2023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0CE891-FF7A-2B21-7F03-F1C14144FF07}"/>
              </a:ext>
            </a:extLst>
          </p:cNvPr>
          <p:cNvSpPr/>
          <p:nvPr userDrawn="1"/>
        </p:nvSpPr>
        <p:spPr>
          <a:xfrm>
            <a:off x="0" y="6623436"/>
            <a:ext cx="1403648" cy="2345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E5B5C0-6591-1765-DE76-16347B0183E0}"/>
              </a:ext>
            </a:extLst>
          </p:cNvPr>
          <p:cNvSpPr/>
          <p:nvPr userDrawn="1"/>
        </p:nvSpPr>
        <p:spPr>
          <a:xfrm>
            <a:off x="1594478" y="6623436"/>
            <a:ext cx="1103122" cy="21468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A9CB18-1CB8-96BA-3DC3-317CB6B6B146}"/>
              </a:ext>
            </a:extLst>
          </p:cNvPr>
          <p:cNvSpPr/>
          <p:nvPr userDrawn="1"/>
        </p:nvSpPr>
        <p:spPr>
          <a:xfrm>
            <a:off x="2888430" y="6623436"/>
            <a:ext cx="6090702" cy="2345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6930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CE0456-0DC9-4DEB-2824-52E29EFC43F4}"/>
              </a:ext>
            </a:extLst>
          </p:cNvPr>
          <p:cNvSpPr/>
          <p:nvPr userDrawn="1"/>
        </p:nvSpPr>
        <p:spPr>
          <a:xfrm>
            <a:off x="1740249" y="851313"/>
            <a:ext cx="7188200" cy="78990"/>
          </a:xfrm>
          <a:prstGeom prst="rect">
            <a:avLst/>
          </a:prstGeom>
          <a:gradFill flip="none" rotWithShape="1">
            <a:gsLst>
              <a:gs pos="60000">
                <a:srgbClr val="486180">
                  <a:alpha val="58000"/>
                </a:srgbClr>
              </a:gs>
              <a:gs pos="0">
                <a:srgbClr val="17375E"/>
              </a:gs>
              <a:gs pos="100000">
                <a:schemeClr val="bg1">
                  <a:alpha val="32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4400" dirty="0">
              <a:ln w="12700">
                <a:solidFill>
                  <a:schemeClr val="tx1"/>
                </a:solidFill>
              </a:ln>
              <a:solidFill>
                <a:srgbClr val="F8C300"/>
              </a:solidFill>
            </a:endParaRPr>
          </a:p>
        </p:txBody>
      </p:sp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54904EFD-7145-16A2-8DC7-6F9A600837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40249" y="196317"/>
            <a:ext cx="7188200" cy="64735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en-ZA" sz="3600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ZA" dirty="0"/>
              <a:t>placeholder title</a:t>
            </a:r>
          </a:p>
        </p:txBody>
      </p:sp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FEF1E514-36A6-B119-0F2A-E04E399456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40249" y="1137423"/>
            <a:ext cx="7188200" cy="534143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en-ZA" sz="1800" dirty="0" smtClean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ZA" dirty="0"/>
              <a:t>placeholder content</a:t>
            </a:r>
          </a:p>
        </p:txBody>
      </p:sp>
    </p:spTree>
    <p:extLst>
      <p:ext uri="{BB962C8B-B14F-4D97-AF65-F5344CB8AC3E}">
        <p14:creationId xmlns:p14="http://schemas.microsoft.com/office/powerpoint/2010/main" val="4115662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862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51A961D-C32E-00C4-19B2-A084367302AA}"/>
              </a:ext>
            </a:extLst>
          </p:cNvPr>
          <p:cNvSpPr/>
          <p:nvPr userDrawn="1"/>
        </p:nvSpPr>
        <p:spPr>
          <a:xfrm>
            <a:off x="0" y="0"/>
            <a:ext cx="140364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226315-F1E4-DDD5-0641-C5FDC0C0CA9F}"/>
              </a:ext>
            </a:extLst>
          </p:cNvPr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BAAFD1-CD63-F050-09BE-5A3507BFC1A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7" y="188640"/>
            <a:ext cx="1276213" cy="8480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8038F5-0B32-2752-5608-A56511E3F253}"/>
              </a:ext>
            </a:extLst>
          </p:cNvPr>
          <p:cNvSpPr txBox="1"/>
          <p:nvPr userDrawn="1"/>
        </p:nvSpPr>
        <p:spPr>
          <a:xfrm>
            <a:off x="1" y="6596261"/>
            <a:ext cx="1403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9 August 2023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0C6768-E069-8E93-EAF0-381A15D26F04}"/>
              </a:ext>
            </a:extLst>
          </p:cNvPr>
          <p:cNvGrpSpPr/>
          <p:nvPr userDrawn="1"/>
        </p:nvGrpSpPr>
        <p:grpSpPr>
          <a:xfrm>
            <a:off x="0" y="6452517"/>
            <a:ext cx="9148109" cy="144835"/>
            <a:chOff x="-1" y="6453336"/>
            <a:chExt cx="9148109" cy="144835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7588886-2953-D98B-10A7-74FFD82BA5E1}"/>
                </a:ext>
              </a:extLst>
            </p:cNvPr>
            <p:cNvCxnSpPr/>
            <p:nvPr userDrawn="1"/>
          </p:nvCxnSpPr>
          <p:spPr>
            <a:xfrm flipH="1">
              <a:off x="0" y="6453336"/>
              <a:ext cx="9144000" cy="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5398AD3-B2F2-6D79-162C-64805E165898}"/>
                </a:ext>
              </a:extLst>
            </p:cNvPr>
            <p:cNvGrpSpPr/>
            <p:nvPr userDrawn="1"/>
          </p:nvGrpSpPr>
          <p:grpSpPr>
            <a:xfrm rot="5400000">
              <a:off x="4537573" y="1987635"/>
              <a:ext cx="72962" cy="9148109"/>
              <a:chOff x="2123728" y="116632"/>
              <a:chExt cx="72008" cy="685800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98C6620-2D83-A675-C52C-B3520A2E9A75}"/>
                  </a:ext>
                </a:extLst>
              </p:cNvPr>
              <p:cNvCxnSpPr/>
              <p:nvPr userDrawn="1"/>
            </p:nvCxnSpPr>
            <p:spPr>
              <a:xfrm>
                <a:off x="2123728" y="116632"/>
                <a:ext cx="0" cy="685800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D54EC6C-FD7D-BAF1-9803-9A8E1B27F4D2}"/>
                  </a:ext>
                </a:extLst>
              </p:cNvPr>
              <p:cNvCxnSpPr/>
              <p:nvPr userDrawn="1"/>
            </p:nvCxnSpPr>
            <p:spPr>
              <a:xfrm>
                <a:off x="2195736" y="116632"/>
                <a:ext cx="0" cy="685800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149F5C-10FA-0B98-C706-71083711BFDC}"/>
              </a:ext>
            </a:extLst>
          </p:cNvPr>
          <p:cNvGrpSpPr/>
          <p:nvPr userDrawn="1"/>
        </p:nvGrpSpPr>
        <p:grpSpPr>
          <a:xfrm>
            <a:off x="1403648" y="0"/>
            <a:ext cx="144016" cy="6858000"/>
            <a:chOff x="1403648" y="0"/>
            <a:chExt cx="144016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5B9D30B-CA4A-CF6E-004F-950B6A4A6A98}"/>
                </a:ext>
              </a:extLst>
            </p:cNvPr>
            <p:cNvCxnSpPr/>
            <p:nvPr userDrawn="1"/>
          </p:nvCxnSpPr>
          <p:spPr>
            <a:xfrm>
              <a:off x="1403648" y="0"/>
              <a:ext cx="0" cy="68580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5D03479-3609-6A63-AE51-BEAF071C45A8}"/>
                </a:ext>
              </a:extLst>
            </p:cNvPr>
            <p:cNvCxnSpPr/>
            <p:nvPr userDrawn="1"/>
          </p:nvCxnSpPr>
          <p:spPr>
            <a:xfrm>
              <a:off x="1475656" y="0"/>
              <a:ext cx="0" cy="68580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BD56724-219A-6B49-24C1-1B5B6B0F1EEB}"/>
                </a:ext>
              </a:extLst>
            </p:cNvPr>
            <p:cNvCxnSpPr/>
            <p:nvPr userDrawn="1"/>
          </p:nvCxnSpPr>
          <p:spPr>
            <a:xfrm>
              <a:off x="1547664" y="0"/>
              <a:ext cx="0" cy="685800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FE84FE9-DF1A-8636-6B59-E14CBCA2CCD0}"/>
              </a:ext>
            </a:extLst>
          </p:cNvPr>
          <p:cNvSpPr txBox="1"/>
          <p:nvPr userDrawn="1"/>
        </p:nvSpPr>
        <p:spPr>
          <a:xfrm>
            <a:off x="2668686" y="6599133"/>
            <a:ext cx="6475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Development and Control of an Autonomous Racing Sailboat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BDD7FF-7B1A-0130-EF76-5597913F5B7B}"/>
              </a:ext>
            </a:extLst>
          </p:cNvPr>
          <p:cNvSpPr txBox="1"/>
          <p:nvPr userDrawn="1"/>
        </p:nvSpPr>
        <p:spPr>
          <a:xfrm>
            <a:off x="1547662" y="6589176"/>
            <a:ext cx="1193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R van Tonder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6412800-1512-CC1F-8ADE-430D973089AF}"/>
              </a:ext>
            </a:extLst>
          </p:cNvPr>
          <p:cNvGrpSpPr/>
          <p:nvPr userDrawn="1"/>
        </p:nvGrpSpPr>
        <p:grpSpPr>
          <a:xfrm>
            <a:off x="2745743" y="6596261"/>
            <a:ext cx="123104" cy="261739"/>
            <a:chOff x="1403648" y="0"/>
            <a:chExt cx="144016" cy="685800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FBEB436-A775-D5D8-6297-20D3F0AA1E65}"/>
                </a:ext>
              </a:extLst>
            </p:cNvPr>
            <p:cNvCxnSpPr/>
            <p:nvPr userDrawn="1"/>
          </p:nvCxnSpPr>
          <p:spPr>
            <a:xfrm>
              <a:off x="1403648" y="0"/>
              <a:ext cx="0" cy="68580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6EBC25-7543-3D28-81FE-C646E79E4150}"/>
                </a:ext>
              </a:extLst>
            </p:cNvPr>
            <p:cNvCxnSpPr/>
            <p:nvPr userDrawn="1"/>
          </p:nvCxnSpPr>
          <p:spPr>
            <a:xfrm>
              <a:off x="1475656" y="0"/>
              <a:ext cx="0" cy="68580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2D989D7-6056-C7A4-4A5C-8390D7B11F81}"/>
                </a:ext>
              </a:extLst>
            </p:cNvPr>
            <p:cNvCxnSpPr/>
            <p:nvPr userDrawn="1"/>
          </p:nvCxnSpPr>
          <p:spPr>
            <a:xfrm>
              <a:off x="1547664" y="0"/>
              <a:ext cx="0" cy="685800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734CF968-DBF4-A1E5-C5D6-3473A0F5711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62" y="4927226"/>
            <a:ext cx="732012" cy="146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8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9409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7FCF76-EA16-3E36-9ADE-FC81C215CD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0B6205A-A786-E086-43EE-2455A37F4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39900" y="1136650"/>
            <a:ext cx="7188200" cy="5341938"/>
          </a:xfrm>
        </p:spPr>
        <p:txBody>
          <a:bodyPr/>
          <a:lstStyle/>
          <a:p>
            <a:r>
              <a:rPr lang="en-GB" sz="4000" dirty="0">
                <a:solidFill>
                  <a:srgbClr val="002060"/>
                </a:solidFill>
              </a:rPr>
              <a:t>Development</a:t>
            </a:r>
            <a:r>
              <a:rPr lang="en-GB" sz="4000" dirty="0"/>
              <a:t> and </a:t>
            </a:r>
            <a:r>
              <a:rPr lang="en-GB" sz="4000" dirty="0">
                <a:solidFill>
                  <a:srgbClr val="FFC000"/>
                </a:solidFill>
              </a:rPr>
              <a:t>Control</a:t>
            </a:r>
            <a:r>
              <a:rPr lang="en-GB" sz="4000" dirty="0"/>
              <a:t> of an Autonomous Racing Sailboat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51902-BF3E-4914-F7B3-B4B33B6C7200}"/>
              </a:ext>
            </a:extLst>
          </p:cNvPr>
          <p:cNvSpPr txBox="1"/>
          <p:nvPr/>
        </p:nvSpPr>
        <p:spPr>
          <a:xfrm>
            <a:off x="0" y="1375962"/>
            <a:ext cx="13716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accent4"/>
                </a:solidFill>
                <a:latin typeface="Calibri" panose="020F0502020204030204"/>
              </a:rPr>
              <a:t>Overview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Sailboat Simulation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Motion Control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Work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044B14D-4BE8-862D-029D-DD5E8694FDBA}"/>
              </a:ext>
            </a:extLst>
          </p:cNvPr>
          <p:cNvSpPr/>
          <p:nvPr/>
        </p:nvSpPr>
        <p:spPr>
          <a:xfrm>
            <a:off x="5872630" y="1762718"/>
            <a:ext cx="905435" cy="1443317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770CF2C-57E2-6987-73C5-6F89759DEF93}"/>
              </a:ext>
            </a:extLst>
          </p:cNvPr>
          <p:cNvSpPr/>
          <p:nvPr/>
        </p:nvSpPr>
        <p:spPr>
          <a:xfrm>
            <a:off x="6947647" y="3807619"/>
            <a:ext cx="1980453" cy="90126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Implement Control Systems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80E959-944C-CBF4-8541-56125D2EC8CA}"/>
              </a:ext>
            </a:extLst>
          </p:cNvPr>
          <p:cNvSpPr/>
          <p:nvPr/>
        </p:nvSpPr>
        <p:spPr>
          <a:xfrm>
            <a:off x="1596464" y="3807619"/>
            <a:ext cx="1980453" cy="90126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Research Control Systems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0B7AD41-F78A-0E0D-E103-B69177DAA210}"/>
              </a:ext>
            </a:extLst>
          </p:cNvPr>
          <p:cNvSpPr/>
          <p:nvPr/>
        </p:nvSpPr>
        <p:spPr>
          <a:xfrm>
            <a:off x="4272055" y="3810029"/>
            <a:ext cx="1980453" cy="90126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Design Control Systems</a:t>
            </a:r>
          </a:p>
        </p:txBody>
      </p:sp>
    </p:spTree>
    <p:extLst>
      <p:ext uri="{BB962C8B-B14F-4D97-AF65-F5344CB8AC3E}">
        <p14:creationId xmlns:p14="http://schemas.microsoft.com/office/powerpoint/2010/main" val="1624258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7FCF76-EA16-3E36-9ADE-FC81C215CD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0B6205A-A786-E086-43EE-2455A37F4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39900" y="1136650"/>
            <a:ext cx="7188200" cy="5341938"/>
          </a:xfrm>
        </p:spPr>
        <p:txBody>
          <a:bodyPr/>
          <a:lstStyle/>
          <a:p>
            <a:r>
              <a:rPr lang="en-GB" sz="4000" dirty="0">
                <a:solidFill>
                  <a:srgbClr val="002060"/>
                </a:solidFill>
              </a:rPr>
              <a:t>Development</a:t>
            </a:r>
            <a:r>
              <a:rPr lang="en-GB" sz="4000" dirty="0"/>
              <a:t> and </a:t>
            </a:r>
            <a:r>
              <a:rPr lang="en-GB" sz="4000" dirty="0">
                <a:solidFill>
                  <a:srgbClr val="002060"/>
                </a:solidFill>
              </a:rPr>
              <a:t>Control</a:t>
            </a:r>
            <a:r>
              <a:rPr lang="en-GB" sz="4000" dirty="0"/>
              <a:t> of an Autonomous </a:t>
            </a:r>
            <a:r>
              <a:rPr lang="en-GB" sz="4000" dirty="0">
                <a:solidFill>
                  <a:srgbClr val="FFC000"/>
                </a:solidFill>
              </a:rPr>
              <a:t>Racing</a:t>
            </a:r>
            <a:r>
              <a:rPr lang="en-GB" sz="4000" dirty="0"/>
              <a:t> Sailboat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51902-BF3E-4914-F7B3-B4B33B6C7200}"/>
              </a:ext>
            </a:extLst>
          </p:cNvPr>
          <p:cNvSpPr txBox="1"/>
          <p:nvPr/>
        </p:nvSpPr>
        <p:spPr>
          <a:xfrm>
            <a:off x="0" y="1375962"/>
            <a:ext cx="13716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accent4"/>
                </a:solidFill>
                <a:latin typeface="Calibri" panose="020F0502020204030204"/>
              </a:rPr>
              <a:t>Overview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Sailboat Simulation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Motion Control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Work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044B14D-4BE8-862D-029D-DD5E8694FDBA}"/>
              </a:ext>
            </a:extLst>
          </p:cNvPr>
          <p:cNvSpPr/>
          <p:nvPr/>
        </p:nvSpPr>
        <p:spPr>
          <a:xfrm>
            <a:off x="4809563" y="2326312"/>
            <a:ext cx="905435" cy="1443317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9510E5-1B3D-F8E6-B97C-064DAAD5CFFE}"/>
              </a:ext>
            </a:extLst>
          </p:cNvPr>
          <p:cNvSpPr/>
          <p:nvPr/>
        </p:nvSpPr>
        <p:spPr>
          <a:xfrm>
            <a:off x="2726017" y="4157243"/>
            <a:ext cx="1980453" cy="90126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Test Navigation</a:t>
            </a:r>
          </a:p>
        </p:txBody>
      </p:sp>
    </p:spTree>
    <p:extLst>
      <p:ext uri="{BB962C8B-B14F-4D97-AF65-F5344CB8AC3E}">
        <p14:creationId xmlns:p14="http://schemas.microsoft.com/office/powerpoint/2010/main" val="1050148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7FCF76-EA16-3E36-9ADE-FC81C215CD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0B6205A-A786-E086-43EE-2455A37F4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39900" y="1136650"/>
            <a:ext cx="7188200" cy="5341938"/>
          </a:xfrm>
        </p:spPr>
        <p:txBody>
          <a:bodyPr/>
          <a:lstStyle/>
          <a:p>
            <a:r>
              <a:rPr lang="en-GB" sz="4000" dirty="0">
                <a:solidFill>
                  <a:srgbClr val="002060"/>
                </a:solidFill>
              </a:rPr>
              <a:t>Development</a:t>
            </a:r>
            <a:r>
              <a:rPr lang="en-GB" sz="4000" dirty="0"/>
              <a:t> and </a:t>
            </a:r>
            <a:r>
              <a:rPr lang="en-GB" sz="4000" dirty="0">
                <a:solidFill>
                  <a:srgbClr val="002060"/>
                </a:solidFill>
              </a:rPr>
              <a:t>Control</a:t>
            </a:r>
            <a:r>
              <a:rPr lang="en-GB" sz="4000" dirty="0"/>
              <a:t> of an Autonomous </a:t>
            </a:r>
            <a:r>
              <a:rPr lang="en-GB" sz="4000" dirty="0">
                <a:solidFill>
                  <a:srgbClr val="FFC000"/>
                </a:solidFill>
              </a:rPr>
              <a:t>Racing</a:t>
            </a:r>
            <a:r>
              <a:rPr lang="en-GB" sz="4000" dirty="0"/>
              <a:t> Sailboat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51902-BF3E-4914-F7B3-B4B33B6C7200}"/>
              </a:ext>
            </a:extLst>
          </p:cNvPr>
          <p:cNvSpPr txBox="1"/>
          <p:nvPr/>
        </p:nvSpPr>
        <p:spPr>
          <a:xfrm>
            <a:off x="0" y="1375962"/>
            <a:ext cx="13716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accent4"/>
                </a:solidFill>
                <a:latin typeface="Calibri" panose="020F0502020204030204"/>
              </a:rPr>
              <a:t>Overview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Sailboat Simulation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Motion Control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Work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044B14D-4BE8-862D-029D-DD5E8694FDBA}"/>
              </a:ext>
            </a:extLst>
          </p:cNvPr>
          <p:cNvSpPr/>
          <p:nvPr/>
        </p:nvSpPr>
        <p:spPr>
          <a:xfrm>
            <a:off x="4809563" y="2326312"/>
            <a:ext cx="905435" cy="1443317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09F9C98-8ECF-5424-26A9-D086D89AF4CB}"/>
              </a:ext>
            </a:extLst>
          </p:cNvPr>
          <p:cNvSpPr/>
          <p:nvPr/>
        </p:nvSpPr>
        <p:spPr>
          <a:xfrm>
            <a:off x="2726017" y="4157243"/>
            <a:ext cx="1980453" cy="90126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Test Navigation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42F72DA-387F-8495-EAF2-0A9F4A396FB8}"/>
              </a:ext>
            </a:extLst>
          </p:cNvPr>
          <p:cNvSpPr/>
          <p:nvPr/>
        </p:nvSpPr>
        <p:spPr>
          <a:xfrm>
            <a:off x="6240181" y="4157243"/>
            <a:ext cx="1980453" cy="90126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Control Objective</a:t>
            </a:r>
          </a:p>
        </p:txBody>
      </p:sp>
    </p:spTree>
    <p:extLst>
      <p:ext uri="{BB962C8B-B14F-4D97-AF65-F5344CB8AC3E}">
        <p14:creationId xmlns:p14="http://schemas.microsoft.com/office/powerpoint/2010/main" val="3526369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406895-D575-FBEA-C41D-C87597B4A8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522AB-6927-ADE3-CDC2-E6D16719BC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Research Goal: Develop a sailboat control system capable of sailing a predefined sail course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Project Scope can be separated into three groups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Design: Research and design sailboat control strategies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Simulation: Build a physics simulator to test designed control strategies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Develop: Develop and implement a platform capable of testing the control strategies in real environment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</p:txBody>
      </p:sp>
      <p:pic>
        <p:nvPicPr>
          <p:cNvPr id="6" name="Picture 5" descr="A diagram of a project&#10;&#10;Description automatically generated">
            <a:extLst>
              <a:ext uri="{FF2B5EF4-FFF2-40B4-BE49-F238E27FC236}">
                <a16:creationId xmlns:a16="http://schemas.microsoft.com/office/drawing/2014/main" id="{3165B2F9-B085-DD93-DE2B-928C6A4BF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408" y="3858224"/>
            <a:ext cx="5795882" cy="23787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E411F4-E4C6-AD85-C3EA-1CBE43779536}"/>
              </a:ext>
            </a:extLst>
          </p:cNvPr>
          <p:cNvSpPr txBox="1"/>
          <p:nvPr/>
        </p:nvSpPr>
        <p:spPr>
          <a:xfrm>
            <a:off x="0" y="1375962"/>
            <a:ext cx="13716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accent4"/>
                </a:solidFill>
                <a:latin typeface="Calibri" panose="020F0502020204030204"/>
              </a:rPr>
              <a:t>Overview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Sailboat Simulation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Motion Control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171721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C7CC24-A32E-DA90-E978-CE61ACBA07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Overview: Platform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70D6C-2275-5737-CA25-B068F2CDC7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/>
              <a:t>Dragonflite 95 Sailboat, 1m long RC Sailboat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/>
              <a:t>Very popular racing sailboat (International Comp)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/>
              <a:t>Lightweight and Durable hull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/>
              <a:t>Two actuators (rudder &amp; sail)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/>
              <a:t>Pixhawk flight controller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/>
              <a:t>Ardupilot Software Architecture</a:t>
            </a:r>
          </a:p>
        </p:txBody>
      </p:sp>
      <p:pic>
        <p:nvPicPr>
          <p:cNvPr id="6" name="Picture 5" descr="A model sailboat on a stand&#10;&#10;Description automatically generated">
            <a:extLst>
              <a:ext uri="{FF2B5EF4-FFF2-40B4-BE49-F238E27FC236}">
                <a16:creationId xmlns:a16="http://schemas.microsoft.com/office/drawing/2014/main" id="{097B19BE-58DD-BF1C-C2C9-DB9C197EE3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74" r="7391"/>
          <a:stretch/>
        </p:blipFill>
        <p:spPr>
          <a:xfrm>
            <a:off x="6076336" y="2604067"/>
            <a:ext cx="3067664" cy="37349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7BBA74-B80F-DBDF-EB8C-A8106AA69BA2}"/>
              </a:ext>
            </a:extLst>
          </p:cNvPr>
          <p:cNvSpPr txBox="1"/>
          <p:nvPr/>
        </p:nvSpPr>
        <p:spPr>
          <a:xfrm>
            <a:off x="0" y="1375962"/>
            <a:ext cx="13716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accent4"/>
                </a:solidFill>
                <a:latin typeface="Calibri" panose="020F0502020204030204"/>
              </a:rPr>
              <a:t>Overview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Sailboat Simulation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Motion Control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Work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E36BF59-3EC6-4EB8-157D-D0CDB247A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249" y="5558310"/>
            <a:ext cx="2881317" cy="9205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</p:pic>
      <p:pic>
        <p:nvPicPr>
          <p:cNvPr id="7" name="Picture 6" descr="A close-up of a black device&#10;&#10;Description automatically generated">
            <a:extLst>
              <a:ext uri="{FF2B5EF4-FFF2-40B4-BE49-F238E27FC236}">
                <a16:creationId xmlns:a16="http://schemas.microsoft.com/office/drawing/2014/main" id="{DA2158C8-1462-6E0A-CC4C-88393DCB1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707" y="3420646"/>
            <a:ext cx="1723728" cy="307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59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B725C0-74E3-0A3C-96D0-3BDD1D3722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63605D75-5455-20FD-8A84-1055A4E6132B}"/>
              </a:ext>
            </a:extLst>
          </p:cNvPr>
          <p:cNvSpPr/>
          <p:nvPr/>
        </p:nvSpPr>
        <p:spPr>
          <a:xfrm>
            <a:off x="5056095" y="2429436"/>
            <a:ext cx="170329" cy="179293"/>
          </a:xfrm>
          <a:prstGeom prst="flowChartConnector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6E82258-4C45-B124-2192-6552C753AF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40249" y="1137424"/>
            <a:ext cx="7188200" cy="37761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/>
              <a:t>Racecourse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F2D7B2AB-705C-DC77-56A4-250EACA8EF58}"/>
              </a:ext>
            </a:extLst>
          </p:cNvPr>
          <p:cNvSpPr/>
          <p:nvPr/>
        </p:nvSpPr>
        <p:spPr>
          <a:xfrm>
            <a:off x="5056094" y="4527177"/>
            <a:ext cx="170329" cy="179293"/>
          </a:xfrm>
          <a:prstGeom prst="flowChartConnector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03008231-E1BC-9CEE-CCBF-4CA62A001050}"/>
              </a:ext>
            </a:extLst>
          </p:cNvPr>
          <p:cNvSpPr/>
          <p:nvPr/>
        </p:nvSpPr>
        <p:spPr>
          <a:xfrm>
            <a:off x="2133601" y="3323565"/>
            <a:ext cx="170329" cy="179293"/>
          </a:xfrm>
          <a:prstGeom prst="flowChartConnector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8F9B63E-9071-859C-F775-63ACA67C1586}"/>
              </a:ext>
            </a:extLst>
          </p:cNvPr>
          <p:cNvSpPr/>
          <p:nvPr/>
        </p:nvSpPr>
        <p:spPr>
          <a:xfrm>
            <a:off x="2133601" y="3798694"/>
            <a:ext cx="170329" cy="179293"/>
          </a:xfrm>
          <a:prstGeom prst="flowChartConnector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50482A1-EE4B-79FE-EADC-B512A86CC083}"/>
              </a:ext>
            </a:extLst>
          </p:cNvPr>
          <p:cNvSpPr/>
          <p:nvPr/>
        </p:nvSpPr>
        <p:spPr>
          <a:xfrm>
            <a:off x="8489578" y="2931460"/>
            <a:ext cx="170329" cy="179293"/>
          </a:xfrm>
          <a:prstGeom prst="flowChartConnector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77355F7-A449-1811-0841-6710542FA98F}"/>
              </a:ext>
            </a:extLst>
          </p:cNvPr>
          <p:cNvSpPr/>
          <p:nvPr/>
        </p:nvSpPr>
        <p:spPr>
          <a:xfrm>
            <a:off x="8489577" y="4168590"/>
            <a:ext cx="170329" cy="179293"/>
          </a:xfrm>
          <a:prstGeom prst="flowChartConnector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44B481-63B4-F1A6-01C6-DB825693064D}"/>
              </a:ext>
            </a:extLst>
          </p:cNvPr>
          <p:cNvSpPr txBox="1"/>
          <p:nvPr/>
        </p:nvSpPr>
        <p:spPr>
          <a:xfrm>
            <a:off x="4572000" y="2034601"/>
            <a:ext cx="126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Start 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C3C72E-F701-1C8B-3FE6-7E8E69AC4CCE}"/>
              </a:ext>
            </a:extLst>
          </p:cNvPr>
          <p:cNvSpPr txBox="1"/>
          <p:nvPr/>
        </p:nvSpPr>
        <p:spPr>
          <a:xfrm>
            <a:off x="7888941" y="2195481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Downwind Gate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481FAB-A747-1979-82C4-54FD6A85EB2C}"/>
              </a:ext>
            </a:extLst>
          </p:cNvPr>
          <p:cNvSpPr txBox="1"/>
          <p:nvPr/>
        </p:nvSpPr>
        <p:spPr>
          <a:xfrm>
            <a:off x="1730189" y="2182536"/>
            <a:ext cx="1147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Upwind Waypoint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2633D7-2135-6E10-4390-EC74B5CB8E26}"/>
              </a:ext>
            </a:extLst>
          </p:cNvPr>
          <p:cNvCxnSpPr>
            <a:stCxn id="5" idx="4"/>
            <a:endCxn id="8" idx="0"/>
          </p:cNvCxnSpPr>
          <p:nvPr/>
        </p:nvCxnSpPr>
        <p:spPr>
          <a:xfrm flipH="1">
            <a:off x="5141259" y="2608729"/>
            <a:ext cx="1" cy="1918448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DF98349-F0DD-1D29-8D36-A41E6DB17152}"/>
              </a:ext>
            </a:extLst>
          </p:cNvPr>
          <p:cNvSpPr/>
          <p:nvPr/>
        </p:nvSpPr>
        <p:spPr>
          <a:xfrm>
            <a:off x="1815353" y="5082988"/>
            <a:ext cx="1371600" cy="377612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2B04F3-F351-305E-A06D-8D9E400EB411}"/>
              </a:ext>
            </a:extLst>
          </p:cNvPr>
          <p:cNvSpPr txBox="1"/>
          <p:nvPr/>
        </p:nvSpPr>
        <p:spPr>
          <a:xfrm>
            <a:off x="1927412" y="5397410"/>
            <a:ext cx="1147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Wind Direction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BAFDBC1-E962-F8C3-E479-B27BB2DD0760}"/>
              </a:ext>
            </a:extLst>
          </p:cNvPr>
          <p:cNvSpPr/>
          <p:nvPr/>
        </p:nvSpPr>
        <p:spPr>
          <a:xfrm>
            <a:off x="1750895" y="2847571"/>
            <a:ext cx="7281130" cy="1925067"/>
          </a:xfrm>
          <a:custGeom>
            <a:avLst/>
            <a:gdLst>
              <a:gd name="connsiteX0" fmla="*/ 3690681 w 7281130"/>
              <a:gd name="connsiteY0" fmla="*/ 845888 h 1925067"/>
              <a:gd name="connsiteX1" fmla="*/ 3161764 w 7281130"/>
              <a:gd name="connsiteY1" fmla="*/ 541088 h 1925067"/>
              <a:gd name="connsiteX2" fmla="*/ 2632846 w 7281130"/>
              <a:gd name="connsiteY2" fmla="*/ 1070005 h 1925067"/>
              <a:gd name="connsiteX3" fmla="*/ 2247364 w 7281130"/>
              <a:gd name="connsiteY3" fmla="*/ 424547 h 1925067"/>
              <a:gd name="connsiteX4" fmla="*/ 1781199 w 7281130"/>
              <a:gd name="connsiteY4" fmla="*/ 810029 h 1925067"/>
              <a:gd name="connsiteX5" fmla="*/ 1539152 w 7281130"/>
              <a:gd name="connsiteY5" fmla="*/ 155605 h 1925067"/>
              <a:gd name="connsiteX6" fmla="*/ 947481 w 7281130"/>
              <a:gd name="connsiteY6" fmla="*/ 594876 h 1925067"/>
              <a:gd name="connsiteX7" fmla="*/ 418564 w 7281130"/>
              <a:gd name="connsiteY7" fmla="*/ 3205 h 1925067"/>
              <a:gd name="connsiteX8" fmla="*/ 42046 w 7281130"/>
              <a:gd name="connsiteY8" fmla="*/ 388688 h 1925067"/>
              <a:gd name="connsiteX9" fmla="*/ 15152 w 7281130"/>
              <a:gd name="connsiteY9" fmla="*/ 1025182 h 1925067"/>
              <a:gd name="connsiteX10" fmla="*/ 95834 w 7281130"/>
              <a:gd name="connsiteY10" fmla="*/ 1374805 h 1925067"/>
              <a:gd name="connsiteX11" fmla="*/ 526140 w 7281130"/>
              <a:gd name="connsiteY11" fmla="*/ 1491347 h 1925067"/>
              <a:gd name="connsiteX12" fmla="*/ 1691552 w 7281130"/>
              <a:gd name="connsiteY12" fmla="*/ 1482382 h 1925067"/>
              <a:gd name="connsiteX13" fmla="*/ 2767317 w 7281130"/>
              <a:gd name="connsiteY13" fmla="*/ 1419629 h 1925067"/>
              <a:gd name="connsiteX14" fmla="*/ 3627929 w 7281130"/>
              <a:gd name="connsiteY14" fmla="*/ 1446523 h 1925067"/>
              <a:gd name="connsiteX15" fmla="*/ 4865058 w 7281130"/>
              <a:gd name="connsiteY15" fmla="*/ 1455488 h 1925067"/>
              <a:gd name="connsiteX16" fmla="*/ 5340187 w 7281130"/>
              <a:gd name="connsiteY16" fmla="*/ 1563064 h 1925067"/>
              <a:gd name="connsiteX17" fmla="*/ 5887034 w 7281130"/>
              <a:gd name="connsiteY17" fmla="*/ 1688570 h 1925067"/>
              <a:gd name="connsiteX18" fmla="*/ 6765576 w 7281130"/>
              <a:gd name="connsiteY18" fmla="*/ 1912688 h 1925067"/>
              <a:gd name="connsiteX19" fmla="*/ 7204846 w 7281130"/>
              <a:gd name="connsiteY19" fmla="*/ 1840970 h 1925067"/>
              <a:gd name="connsiteX20" fmla="*/ 7222776 w 7281130"/>
              <a:gd name="connsiteY20" fmla="*/ 1383770 h 1925067"/>
              <a:gd name="connsiteX21" fmla="*/ 6613176 w 7281130"/>
              <a:gd name="connsiteY21" fmla="*/ 756241 h 1925067"/>
              <a:gd name="connsiteX22" fmla="*/ 5976681 w 7281130"/>
              <a:gd name="connsiteY22" fmla="*/ 1213441 h 1925067"/>
              <a:gd name="connsiteX23" fmla="*/ 5447764 w 7281130"/>
              <a:gd name="connsiteY23" fmla="*/ 496264 h 1925067"/>
              <a:gd name="connsiteX24" fmla="*/ 4954705 w 7281130"/>
              <a:gd name="connsiteY24" fmla="*/ 1052076 h 1925067"/>
              <a:gd name="connsiteX25" fmla="*/ 4488540 w 7281130"/>
              <a:gd name="connsiteY25" fmla="*/ 370758 h 1925067"/>
              <a:gd name="connsiteX26" fmla="*/ 4013411 w 7281130"/>
              <a:gd name="connsiteY26" fmla="*/ 1016217 h 1925067"/>
              <a:gd name="connsiteX27" fmla="*/ 3278305 w 7281130"/>
              <a:gd name="connsiteY27" fmla="*/ 254217 h 1925067"/>
              <a:gd name="connsiteX28" fmla="*/ 3107976 w 7281130"/>
              <a:gd name="connsiteY28" fmla="*/ 119747 h 1925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281130" h="1925067">
                <a:moveTo>
                  <a:pt x="3690681" y="845888"/>
                </a:moveTo>
                <a:cubicBezTo>
                  <a:pt x="3514375" y="674811"/>
                  <a:pt x="3338070" y="503735"/>
                  <a:pt x="3161764" y="541088"/>
                </a:cubicBezTo>
                <a:cubicBezTo>
                  <a:pt x="2985458" y="578441"/>
                  <a:pt x="2785246" y="1089429"/>
                  <a:pt x="2632846" y="1070005"/>
                </a:cubicBezTo>
                <a:cubicBezTo>
                  <a:pt x="2480446" y="1050581"/>
                  <a:pt x="2389305" y="467876"/>
                  <a:pt x="2247364" y="424547"/>
                </a:cubicBezTo>
                <a:cubicBezTo>
                  <a:pt x="2105423" y="381218"/>
                  <a:pt x="1899234" y="854853"/>
                  <a:pt x="1781199" y="810029"/>
                </a:cubicBezTo>
                <a:cubicBezTo>
                  <a:pt x="1663164" y="765205"/>
                  <a:pt x="1678105" y="191464"/>
                  <a:pt x="1539152" y="155605"/>
                </a:cubicBezTo>
                <a:cubicBezTo>
                  <a:pt x="1400199" y="119746"/>
                  <a:pt x="1134246" y="620276"/>
                  <a:pt x="947481" y="594876"/>
                </a:cubicBezTo>
                <a:cubicBezTo>
                  <a:pt x="760716" y="569476"/>
                  <a:pt x="569470" y="37570"/>
                  <a:pt x="418564" y="3205"/>
                </a:cubicBezTo>
                <a:cubicBezTo>
                  <a:pt x="267658" y="-31160"/>
                  <a:pt x="109281" y="218358"/>
                  <a:pt x="42046" y="388688"/>
                </a:cubicBezTo>
                <a:cubicBezTo>
                  <a:pt x="-25189" y="559017"/>
                  <a:pt x="6187" y="860829"/>
                  <a:pt x="15152" y="1025182"/>
                </a:cubicBezTo>
                <a:cubicBezTo>
                  <a:pt x="24117" y="1189535"/>
                  <a:pt x="10669" y="1297111"/>
                  <a:pt x="95834" y="1374805"/>
                </a:cubicBezTo>
                <a:cubicBezTo>
                  <a:pt x="180999" y="1452499"/>
                  <a:pt x="260187" y="1473418"/>
                  <a:pt x="526140" y="1491347"/>
                </a:cubicBezTo>
                <a:cubicBezTo>
                  <a:pt x="792093" y="1509277"/>
                  <a:pt x="1318022" y="1494335"/>
                  <a:pt x="1691552" y="1482382"/>
                </a:cubicBezTo>
                <a:cubicBezTo>
                  <a:pt x="2065081" y="1470429"/>
                  <a:pt x="2444588" y="1425605"/>
                  <a:pt x="2767317" y="1419629"/>
                </a:cubicBezTo>
                <a:cubicBezTo>
                  <a:pt x="3090046" y="1413653"/>
                  <a:pt x="3627929" y="1446523"/>
                  <a:pt x="3627929" y="1446523"/>
                </a:cubicBezTo>
                <a:lnTo>
                  <a:pt x="4865058" y="1455488"/>
                </a:lnTo>
                <a:cubicBezTo>
                  <a:pt x="5150434" y="1474911"/>
                  <a:pt x="5340187" y="1563064"/>
                  <a:pt x="5340187" y="1563064"/>
                </a:cubicBezTo>
                <a:lnTo>
                  <a:pt x="5887034" y="1688570"/>
                </a:lnTo>
                <a:cubicBezTo>
                  <a:pt x="6124599" y="1746841"/>
                  <a:pt x="6545941" y="1887288"/>
                  <a:pt x="6765576" y="1912688"/>
                </a:cubicBezTo>
                <a:cubicBezTo>
                  <a:pt x="6985211" y="1938088"/>
                  <a:pt x="7128646" y="1929123"/>
                  <a:pt x="7204846" y="1840970"/>
                </a:cubicBezTo>
                <a:cubicBezTo>
                  <a:pt x="7281046" y="1752817"/>
                  <a:pt x="7321388" y="1564558"/>
                  <a:pt x="7222776" y="1383770"/>
                </a:cubicBezTo>
                <a:cubicBezTo>
                  <a:pt x="7124164" y="1202982"/>
                  <a:pt x="6820858" y="784629"/>
                  <a:pt x="6613176" y="756241"/>
                </a:cubicBezTo>
                <a:cubicBezTo>
                  <a:pt x="6405494" y="727853"/>
                  <a:pt x="6170916" y="1256770"/>
                  <a:pt x="5976681" y="1213441"/>
                </a:cubicBezTo>
                <a:cubicBezTo>
                  <a:pt x="5782446" y="1170112"/>
                  <a:pt x="5618093" y="523158"/>
                  <a:pt x="5447764" y="496264"/>
                </a:cubicBezTo>
                <a:cubicBezTo>
                  <a:pt x="5277435" y="469370"/>
                  <a:pt x="5114576" y="1072994"/>
                  <a:pt x="4954705" y="1052076"/>
                </a:cubicBezTo>
                <a:cubicBezTo>
                  <a:pt x="4794834" y="1031158"/>
                  <a:pt x="4645422" y="376734"/>
                  <a:pt x="4488540" y="370758"/>
                </a:cubicBezTo>
                <a:cubicBezTo>
                  <a:pt x="4331658" y="364782"/>
                  <a:pt x="4215117" y="1035640"/>
                  <a:pt x="4013411" y="1016217"/>
                </a:cubicBezTo>
                <a:cubicBezTo>
                  <a:pt x="3811705" y="996794"/>
                  <a:pt x="3429211" y="403629"/>
                  <a:pt x="3278305" y="254217"/>
                </a:cubicBezTo>
                <a:cubicBezTo>
                  <a:pt x="3127399" y="104805"/>
                  <a:pt x="3117687" y="112276"/>
                  <a:pt x="3107976" y="119747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331E24-A268-357B-DC54-332ACA42EA96}"/>
              </a:ext>
            </a:extLst>
          </p:cNvPr>
          <p:cNvCxnSpPr>
            <a:stCxn id="21" idx="25"/>
          </p:cNvCxnSpPr>
          <p:nvPr/>
        </p:nvCxnSpPr>
        <p:spPr>
          <a:xfrm flipV="1">
            <a:off x="6239435" y="2322375"/>
            <a:ext cx="179294" cy="895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098175-2737-84B6-E3D5-BD0A7324EF1D}"/>
              </a:ext>
            </a:extLst>
          </p:cNvPr>
          <p:cNvSpPr txBox="1"/>
          <p:nvPr/>
        </p:nvSpPr>
        <p:spPr>
          <a:xfrm>
            <a:off x="5916705" y="1960612"/>
            <a:ext cx="1048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Sailboat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ADED38-E52C-4BF0-2F1F-4AD58E714219}"/>
              </a:ext>
            </a:extLst>
          </p:cNvPr>
          <p:cNvSpPr txBox="1"/>
          <p:nvPr/>
        </p:nvSpPr>
        <p:spPr>
          <a:xfrm>
            <a:off x="0" y="1375962"/>
            <a:ext cx="13716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accent4"/>
                </a:solidFill>
                <a:latin typeface="Calibri" panose="020F0502020204030204"/>
              </a:rPr>
              <a:t>Overview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Sailboat Simulation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Motion Control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973154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D00A6A-E71B-9483-B8B6-52EAC68B6B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Sailboat Simulation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F9FBE-D344-322B-9831-BA2FA76669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40249" y="1137423"/>
            <a:ext cx="7188200" cy="498807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/>
              <a:t>Assumptions</a:t>
            </a:r>
          </a:p>
          <a:p>
            <a:pPr marL="1143000" lvl="1" indent="-457200">
              <a:buFont typeface="Wingdings" panose="05000000000000000000" pitchFamily="2" charset="2"/>
              <a:buChar char="§"/>
            </a:pPr>
            <a:r>
              <a:rPr lang="en-GB" sz="1900" dirty="0">
                <a:solidFill>
                  <a:srgbClr val="002060"/>
                </a:solidFill>
              </a:rPr>
              <a:t>The sailboat is assumed to be rigid with 4-DOF: surge, sway, roll and yaw motions</a:t>
            </a:r>
          </a:p>
          <a:p>
            <a:pPr marL="1143000" lvl="1" indent="-457200">
              <a:buFont typeface="Wingdings" panose="05000000000000000000" pitchFamily="2" charset="2"/>
              <a:buChar char="§"/>
            </a:pPr>
            <a:r>
              <a:rPr lang="en-GB" sz="1900" dirty="0">
                <a:solidFill>
                  <a:srgbClr val="002060"/>
                </a:solidFill>
              </a:rPr>
              <a:t>The sails are combined into one effective sail area</a:t>
            </a:r>
          </a:p>
          <a:p>
            <a:pPr marL="1143000" lvl="1" indent="-457200">
              <a:buFont typeface="Wingdings" panose="05000000000000000000" pitchFamily="2" charset="2"/>
              <a:buChar char="§"/>
            </a:pPr>
            <a:r>
              <a:rPr lang="en-GB" sz="1900" dirty="0">
                <a:solidFill>
                  <a:srgbClr val="002060"/>
                </a:solidFill>
              </a:rPr>
              <a:t>The sail, keel and rudder is modelled as rigid foils and computed independently</a:t>
            </a:r>
          </a:p>
          <a:p>
            <a:pPr marL="1143000" lvl="1" indent="-457200">
              <a:buFont typeface="Wingdings" panose="05000000000000000000" pitchFamily="2" charset="2"/>
              <a:buChar char="§"/>
            </a:pPr>
            <a:r>
              <a:rPr lang="en-GB" sz="1900" dirty="0">
                <a:solidFill>
                  <a:srgbClr val="002060"/>
                </a:solidFill>
              </a:rPr>
              <a:t>Friction forces are considered as linear damping elements</a:t>
            </a:r>
          </a:p>
          <a:p>
            <a:pPr marL="1143000" lvl="1" indent="-457200">
              <a:buFont typeface="Wingdings" panose="05000000000000000000" pitchFamily="2" charset="2"/>
              <a:buChar char="§"/>
            </a:pPr>
            <a:r>
              <a:rPr lang="en-GB" sz="1900" dirty="0">
                <a:solidFill>
                  <a:srgbClr val="002060"/>
                </a:solidFill>
              </a:rPr>
              <a:t>Added mass and Coriolis coefficients are modelled as constants</a:t>
            </a:r>
          </a:p>
          <a:p>
            <a:pPr marL="1143000" lvl="1" indent="-457200">
              <a:buFont typeface="Wingdings" panose="05000000000000000000" pitchFamily="2" charset="2"/>
              <a:buChar char="§"/>
            </a:pPr>
            <a:r>
              <a:rPr lang="en-GB" sz="1900" dirty="0">
                <a:solidFill>
                  <a:srgbClr val="002060"/>
                </a:solidFill>
              </a:rPr>
              <a:t>Environmental forces are modelled</a:t>
            </a:r>
          </a:p>
          <a:p>
            <a:pPr marL="1143000" lvl="1" indent="-457200">
              <a:buFont typeface="Wingdings" panose="05000000000000000000" pitchFamily="2" charset="2"/>
              <a:buChar char="§"/>
            </a:pPr>
            <a:r>
              <a:rPr lang="en-GB" sz="1900" dirty="0">
                <a:solidFill>
                  <a:srgbClr val="002060"/>
                </a:solidFill>
              </a:rPr>
              <a:t>Servo motor delays for the sail and rudder is modelled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rgbClr val="002060"/>
                </a:solidFill>
              </a:rPr>
              <a:t>Environmental Forces</a:t>
            </a:r>
          </a:p>
          <a:p>
            <a:pPr marL="1143000" lvl="1" indent="-457200">
              <a:buFont typeface="Wingdings" panose="05000000000000000000" pitchFamily="2" charset="2"/>
              <a:buChar char="§"/>
            </a:pPr>
            <a:r>
              <a:rPr lang="en-GB" sz="1900" dirty="0">
                <a:solidFill>
                  <a:srgbClr val="002060"/>
                </a:solidFill>
              </a:rPr>
              <a:t>Waves</a:t>
            </a:r>
          </a:p>
          <a:p>
            <a:pPr marL="1143000" lvl="1" indent="-457200">
              <a:buFont typeface="Wingdings" panose="05000000000000000000" pitchFamily="2" charset="2"/>
              <a:buChar char="§"/>
            </a:pPr>
            <a:r>
              <a:rPr lang="en-GB" sz="1900" dirty="0">
                <a:solidFill>
                  <a:srgbClr val="002060"/>
                </a:solidFill>
              </a:rPr>
              <a:t>Wind</a:t>
            </a:r>
          </a:p>
          <a:p>
            <a:pPr marL="1143000" lvl="1" indent="-457200">
              <a:buFont typeface="Wingdings" panose="05000000000000000000" pitchFamily="2" charset="2"/>
              <a:buChar char="§"/>
            </a:pPr>
            <a:r>
              <a:rPr lang="en-GB" sz="1900" dirty="0">
                <a:solidFill>
                  <a:srgbClr val="002060"/>
                </a:solidFill>
              </a:rPr>
              <a:t>Ocean Currents</a:t>
            </a:r>
          </a:p>
          <a:p>
            <a:endParaRPr lang="en-GB" sz="20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F1D84-3B33-B145-C0C0-657D18A21F08}"/>
              </a:ext>
            </a:extLst>
          </p:cNvPr>
          <p:cNvSpPr txBox="1"/>
          <p:nvPr/>
        </p:nvSpPr>
        <p:spPr>
          <a:xfrm>
            <a:off x="0" y="1375962"/>
            <a:ext cx="13716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Overview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rgbClr val="F8C302"/>
                </a:solidFill>
                <a:latin typeface="Calibri" panose="020F0502020204030204"/>
              </a:rPr>
              <a:t>Sailboat Simulation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F8C30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Motion Control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8A9D95-20C6-C18B-0541-2CDEDACF69AD}"/>
              </a:ext>
            </a:extLst>
          </p:cNvPr>
          <p:cNvSpPr txBox="1"/>
          <p:nvPr/>
        </p:nvSpPr>
        <p:spPr>
          <a:xfrm>
            <a:off x="1740249" y="6194323"/>
            <a:ext cx="8091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65000"/>
                  </a:schemeClr>
                </a:solidFill>
              </a:rPr>
              <a:t>[Modeling and Nonlinear Heading Control for Sailing Yachts, L. Xiao and J. Jouffroy]</a:t>
            </a:r>
          </a:p>
        </p:txBody>
      </p:sp>
    </p:spTree>
    <p:extLst>
      <p:ext uri="{BB962C8B-B14F-4D97-AF65-F5344CB8AC3E}">
        <p14:creationId xmlns:p14="http://schemas.microsoft.com/office/powerpoint/2010/main" val="1313363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3ED3CF-CA6A-83A3-A2F5-3A05BE30C6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Sailboat Simulation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287CF-B949-1675-1E06-66EFA80E0284}"/>
              </a:ext>
            </a:extLst>
          </p:cNvPr>
          <p:cNvSpPr txBox="1"/>
          <p:nvPr/>
        </p:nvSpPr>
        <p:spPr>
          <a:xfrm>
            <a:off x="0" y="1375962"/>
            <a:ext cx="13716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Overview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rgbClr val="F8C302"/>
                </a:solidFill>
                <a:latin typeface="Calibri" panose="020F0502020204030204"/>
              </a:rPr>
              <a:t>Sailboat Simulation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F8C30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Motion Control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Work</a:t>
            </a:r>
          </a:p>
        </p:txBody>
      </p:sp>
      <p:pic>
        <p:nvPicPr>
          <p:cNvPr id="6" name="Picture 5" descr="A drawing of a triangle and a pillar&#10;&#10;Description automatically generated">
            <a:extLst>
              <a:ext uri="{FF2B5EF4-FFF2-40B4-BE49-F238E27FC236}">
                <a16:creationId xmlns:a16="http://schemas.microsoft.com/office/drawing/2014/main" id="{8926C887-7109-D58F-6CBF-3DBE86F938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661495" y="1034917"/>
            <a:ext cx="4795100" cy="51046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E1B8AB-C8EF-39EF-E9B0-1558E416D455}"/>
              </a:ext>
            </a:extLst>
          </p:cNvPr>
          <p:cNvSpPr txBox="1"/>
          <p:nvPr/>
        </p:nvSpPr>
        <p:spPr>
          <a:xfrm>
            <a:off x="2438401" y="4444181"/>
            <a:ext cx="93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Rudder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63A18E-CD3E-C573-78CF-CF3BEF32A8B6}"/>
              </a:ext>
            </a:extLst>
          </p:cNvPr>
          <p:cNvSpPr txBox="1"/>
          <p:nvPr/>
        </p:nvSpPr>
        <p:spPr>
          <a:xfrm>
            <a:off x="5520814" y="4950542"/>
            <a:ext cx="93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Keel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A1DFD-44A9-E220-EEC1-B28D73C5237F}"/>
              </a:ext>
            </a:extLst>
          </p:cNvPr>
          <p:cNvSpPr txBox="1"/>
          <p:nvPr/>
        </p:nvSpPr>
        <p:spPr>
          <a:xfrm>
            <a:off x="6989563" y="3736258"/>
            <a:ext cx="768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Hull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AC43D3-EB5B-DBAD-8CB8-F6B578C40F46}"/>
              </a:ext>
            </a:extLst>
          </p:cNvPr>
          <p:cNvSpPr txBox="1"/>
          <p:nvPr/>
        </p:nvSpPr>
        <p:spPr>
          <a:xfrm>
            <a:off x="5686789" y="1984502"/>
            <a:ext cx="768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Sail</a:t>
            </a:r>
          </a:p>
        </p:txBody>
      </p:sp>
    </p:spTree>
    <p:extLst>
      <p:ext uri="{BB962C8B-B14F-4D97-AF65-F5344CB8AC3E}">
        <p14:creationId xmlns:p14="http://schemas.microsoft.com/office/powerpoint/2010/main" val="3068098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AC2C1C-BE46-4E55-BC09-95243CBA7D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Sailboat Simulation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88B0E0-D5DB-F6D9-A1CF-6F9D7AA9002E}"/>
              </a:ext>
            </a:extLst>
          </p:cNvPr>
          <p:cNvSpPr txBox="1"/>
          <p:nvPr/>
        </p:nvSpPr>
        <p:spPr>
          <a:xfrm>
            <a:off x="0" y="1375962"/>
            <a:ext cx="13716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Overview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rgbClr val="F8C302"/>
                </a:solidFill>
                <a:latin typeface="Calibri" panose="020F0502020204030204"/>
              </a:rPr>
              <a:t>Sailboat Simulation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F8C30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Motion Control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Work</a:t>
            </a:r>
          </a:p>
        </p:txBody>
      </p:sp>
      <p:pic>
        <p:nvPicPr>
          <p:cNvPr id="6" name="Picture 5" descr="A diagram of a sailboat simulator">
            <a:extLst>
              <a:ext uri="{FF2B5EF4-FFF2-40B4-BE49-F238E27FC236}">
                <a16:creationId xmlns:a16="http://schemas.microsoft.com/office/drawing/2014/main" id="{3A3A7D88-597D-0733-1F2B-BB729660AE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7" r="3719"/>
          <a:stretch/>
        </p:blipFill>
        <p:spPr>
          <a:xfrm>
            <a:off x="1489237" y="977154"/>
            <a:ext cx="7589018" cy="43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60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A4E67C-8241-C904-960E-E77CE7E8A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Motion Control System</a:t>
            </a:r>
          </a:p>
        </p:txBody>
      </p:sp>
      <p:pic>
        <p:nvPicPr>
          <p:cNvPr id="6" name="Picture 5" descr="A diagram of a system&#10;&#10;Description automatically generated">
            <a:extLst>
              <a:ext uri="{FF2B5EF4-FFF2-40B4-BE49-F238E27FC236}">
                <a16:creationId xmlns:a16="http://schemas.microsoft.com/office/drawing/2014/main" id="{DD8C561E-BDAF-91F2-4202-FB1064CF9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505" y="1732338"/>
            <a:ext cx="7407944" cy="3072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336E63-3D7A-7BE6-C7A8-D1912222A05A}"/>
              </a:ext>
            </a:extLst>
          </p:cNvPr>
          <p:cNvSpPr txBox="1"/>
          <p:nvPr/>
        </p:nvSpPr>
        <p:spPr>
          <a:xfrm>
            <a:off x="0" y="1375962"/>
            <a:ext cx="13716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Overview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Sailboat Simulation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Motion Control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57745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6B1C92-33EC-FFF6-32C2-39BFBE8A19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A4CA4-99B7-82FF-1D39-A4CC54FBEE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3600" dirty="0"/>
              <a:t>   Introduction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3600" dirty="0"/>
              <a:t>   Overview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3600" dirty="0"/>
              <a:t>   Sailboat Simulation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3600" dirty="0"/>
              <a:t>   Motion Control System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3600" dirty="0"/>
              <a:t>   Future Work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5551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1B4D81-6346-3C65-860B-EB03AA7D6C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Motion Control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645D41-0750-A8F2-58BF-C57BF226BCB1}"/>
              </a:ext>
            </a:extLst>
          </p:cNvPr>
          <p:cNvSpPr txBox="1"/>
          <p:nvPr/>
        </p:nvSpPr>
        <p:spPr>
          <a:xfrm>
            <a:off x="0" y="1375962"/>
            <a:ext cx="13716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Overview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Sailboat Simulation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Motion Control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Work</a:t>
            </a:r>
          </a:p>
        </p:txBody>
      </p:sp>
      <p:pic>
        <p:nvPicPr>
          <p:cNvPr id="8" name="Picture 7" descr="A line drawing of a sailboat&#10;&#10;Description automatically generated">
            <a:extLst>
              <a:ext uri="{FF2B5EF4-FFF2-40B4-BE49-F238E27FC236}">
                <a16:creationId xmlns:a16="http://schemas.microsoft.com/office/drawing/2014/main" id="{8FAE1C21-BC7C-189A-1B19-913805918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364" y="1538408"/>
            <a:ext cx="5725870" cy="4881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14D34D-AB86-ECDB-A46B-FD363C632C2B}"/>
              </a:ext>
            </a:extLst>
          </p:cNvPr>
          <p:cNvSpPr txBox="1"/>
          <p:nvPr/>
        </p:nvSpPr>
        <p:spPr>
          <a:xfrm>
            <a:off x="2337432" y="1479546"/>
            <a:ext cx="352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050D1B-1B45-D3C1-9D62-56D8A96B799A}"/>
              </a:ext>
            </a:extLst>
          </p:cNvPr>
          <p:cNvSpPr txBox="1"/>
          <p:nvPr/>
        </p:nvSpPr>
        <p:spPr>
          <a:xfrm>
            <a:off x="7571809" y="5815792"/>
            <a:ext cx="352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F87327-A683-639C-00B0-467AEF094CF4}"/>
              </a:ext>
            </a:extLst>
          </p:cNvPr>
          <p:cNvSpPr txBox="1"/>
          <p:nvPr/>
        </p:nvSpPr>
        <p:spPr>
          <a:xfrm>
            <a:off x="3023233" y="4980220"/>
            <a:ext cx="89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(Es, Ns)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215F65-1DF0-F1A0-6C3C-DAED47C5AC9E}"/>
              </a:ext>
            </a:extLst>
          </p:cNvPr>
          <p:cNvSpPr txBox="1"/>
          <p:nvPr/>
        </p:nvSpPr>
        <p:spPr>
          <a:xfrm>
            <a:off x="4164896" y="5164886"/>
            <a:ext cx="1220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 waypoint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2EE351-9FC8-2E36-1216-85F343626B80}"/>
              </a:ext>
            </a:extLst>
          </p:cNvPr>
          <p:cNvSpPr txBox="1"/>
          <p:nvPr/>
        </p:nvSpPr>
        <p:spPr>
          <a:xfrm>
            <a:off x="5574709" y="2424867"/>
            <a:ext cx="137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Destination waypoint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11E88-3FD7-5A42-123B-186C310CC1FE}"/>
              </a:ext>
            </a:extLst>
          </p:cNvPr>
          <p:cNvSpPr txBox="1"/>
          <p:nvPr/>
        </p:nvSpPr>
        <p:spPr>
          <a:xfrm>
            <a:off x="6885054" y="3059668"/>
            <a:ext cx="103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(Ed, Nd)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C58A96-8098-99AC-0905-AB0EBCC41ACB}"/>
              </a:ext>
            </a:extLst>
          </p:cNvPr>
          <p:cNvCxnSpPr>
            <a:cxnSpLocks/>
          </p:cNvCxnSpPr>
          <p:nvPr/>
        </p:nvCxnSpPr>
        <p:spPr>
          <a:xfrm>
            <a:off x="5607399" y="4023360"/>
            <a:ext cx="458121" cy="51054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D2C9D63-DB3B-CB89-5E3B-FA07A0A5AB43}"/>
              </a:ext>
            </a:extLst>
          </p:cNvPr>
          <p:cNvSpPr txBox="1"/>
          <p:nvPr/>
        </p:nvSpPr>
        <p:spPr>
          <a:xfrm>
            <a:off x="5921817" y="3979202"/>
            <a:ext cx="129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Cross-track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6F0CFF-D7E8-91E1-85E8-8ABF5ABC129B}"/>
              </a:ext>
            </a:extLst>
          </p:cNvPr>
          <p:cNvSpPr txBox="1"/>
          <p:nvPr/>
        </p:nvSpPr>
        <p:spPr>
          <a:xfrm>
            <a:off x="5991607" y="5720577"/>
            <a:ext cx="89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(E, N)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650B51-E51E-144A-57E0-32C007E2C2D9}"/>
              </a:ext>
            </a:extLst>
          </p:cNvPr>
          <p:cNvCxnSpPr>
            <a:cxnSpLocks/>
          </p:cNvCxnSpPr>
          <p:nvPr/>
        </p:nvCxnSpPr>
        <p:spPr>
          <a:xfrm>
            <a:off x="4043439" y="4517231"/>
            <a:ext cx="0" cy="7165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C626B9-5260-DC23-DCB5-29EF0C485201}"/>
              </a:ext>
            </a:extLst>
          </p:cNvPr>
          <p:cNvCxnSpPr/>
          <p:nvPr/>
        </p:nvCxnSpPr>
        <p:spPr>
          <a:xfrm>
            <a:off x="4040981" y="4679156"/>
            <a:ext cx="511969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38EE699-DF95-CD1D-C996-6B635EDD3BC6}"/>
              </a:ext>
            </a:extLst>
          </p:cNvPr>
          <p:cNvSpPr txBox="1"/>
          <p:nvPr/>
        </p:nvSpPr>
        <p:spPr>
          <a:xfrm>
            <a:off x="2787555" y="3656036"/>
            <a:ext cx="1510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ground track heading angle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D7BC1A8-8911-6555-DCA4-B1E28054042B}"/>
              </a:ext>
            </a:extLst>
          </p:cNvPr>
          <p:cNvCxnSpPr/>
          <p:nvPr/>
        </p:nvCxnSpPr>
        <p:spPr>
          <a:xfrm>
            <a:off x="4040981" y="4278630"/>
            <a:ext cx="255984" cy="400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row: Down 30">
            <a:extLst>
              <a:ext uri="{FF2B5EF4-FFF2-40B4-BE49-F238E27FC236}">
                <a16:creationId xmlns:a16="http://schemas.microsoft.com/office/drawing/2014/main" id="{36DAD6A4-FBD6-0C83-3E7D-A123CD7B7573}"/>
              </a:ext>
            </a:extLst>
          </p:cNvPr>
          <p:cNvSpPr/>
          <p:nvPr/>
        </p:nvSpPr>
        <p:spPr>
          <a:xfrm>
            <a:off x="4596111" y="1495059"/>
            <a:ext cx="352425" cy="929808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AA7B02-2A7D-4103-7E94-F9CDC8546390}"/>
              </a:ext>
            </a:extLst>
          </p:cNvPr>
          <p:cNvSpPr txBox="1"/>
          <p:nvPr/>
        </p:nvSpPr>
        <p:spPr>
          <a:xfrm>
            <a:off x="4874177" y="1369671"/>
            <a:ext cx="2028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Wind Direction (North-to-South) </a:t>
            </a:r>
          </a:p>
        </p:txBody>
      </p:sp>
    </p:spTree>
    <p:extLst>
      <p:ext uri="{BB962C8B-B14F-4D97-AF65-F5344CB8AC3E}">
        <p14:creationId xmlns:p14="http://schemas.microsoft.com/office/powerpoint/2010/main" val="446111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A2AD73-97CB-BBB4-8806-32AB3F7D6A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Motion Control: Steering Controller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C23D2B6-A9A3-82DE-C21A-F6F49C758FD5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1740249" y="1137423"/>
                <a:ext cx="7188200" cy="5368152"/>
              </a:xfrm>
            </p:spPr>
            <p:txBody>
              <a:bodyPr/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GB" sz="2000" dirty="0"/>
                  <a:t>Responsible for controlling to rudder angle to steer the sailboat in the desired direction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GB" sz="2000" dirty="0"/>
                  <a:t>PID </a:t>
                </a:r>
                <a:r>
                  <a:rPr lang="en-GB" sz="2000" dirty="0">
                    <a:solidFill>
                      <a:srgbClr val="002060"/>
                    </a:solidFill>
                  </a:rPr>
                  <a:t>Controller</a:t>
                </a:r>
                <a:r>
                  <a:rPr lang="en-GB" sz="2000" dirty="0"/>
                  <a:t> </a:t>
                </a:r>
              </a:p>
              <a:p>
                <a:pPr marL="1143000" lvl="1" indent="-457200"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solidFill>
                      <a:srgbClr val="002060"/>
                    </a:solidFill>
                  </a:rPr>
                  <a:t>P for straight-line stability</a:t>
                </a:r>
              </a:p>
              <a:p>
                <a:pPr marL="1143000" lvl="1" indent="-457200"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solidFill>
                      <a:srgbClr val="002060"/>
                    </a:solidFill>
                  </a:rPr>
                  <a:t>D for directional stability</a:t>
                </a:r>
              </a:p>
              <a:p>
                <a:pPr marL="1143000" lvl="1" indent="-457200"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solidFill>
                      <a:srgbClr val="002060"/>
                    </a:solidFill>
                  </a:rPr>
                  <a:t>I for positional motion stability 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GB" sz="2000" dirty="0">
                    <a:solidFill>
                      <a:srgbClr val="002060"/>
                    </a:solidFill>
                  </a:rPr>
                  <a:t>Controller is designed using Nomoto’s first order system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GB" sz="20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p>
                          <m:sSupPr>
                            <m:ctrlPr>
                              <a:rPr lang="en-GB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GB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GB" sz="2000" dirty="0">
                    <a:solidFill>
                      <a:srgbClr val="002060"/>
                    </a:solidFill>
                  </a:rPr>
                  <a:t> , K = gain constant and T = time constant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GB" sz="2000" dirty="0">
                    <a:solidFill>
                      <a:srgbClr val="002060"/>
                    </a:solidFill>
                  </a:rPr>
                  <a:t>Values for K and T is determined through Kempf’s zig-zag test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GB" sz="2000" dirty="0">
                    <a:solidFill>
                      <a:srgbClr val="002060"/>
                    </a:solidFill>
                  </a:rPr>
                  <a:t>PID values designed using classical control systems (Root Locus, Frequency Domain)</a:t>
                </a:r>
              </a:p>
              <a:p>
                <a:pPr marL="1028700" lvl="1" indent="-342900"/>
                <a:endParaRPr lang="en-GB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C23D2B6-A9A3-82DE-C21A-F6F49C758F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1740249" y="1137423"/>
                <a:ext cx="7188200" cy="5368152"/>
              </a:xfrm>
              <a:blipFill>
                <a:blip r:embed="rId3"/>
                <a:stretch>
                  <a:fillRect l="-763" t="-1250" r="-13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AB6CD69-33D5-ECA1-5B1B-E043B09606CD}"/>
              </a:ext>
            </a:extLst>
          </p:cNvPr>
          <p:cNvSpPr txBox="1"/>
          <p:nvPr/>
        </p:nvSpPr>
        <p:spPr>
          <a:xfrm>
            <a:off x="0" y="1375962"/>
            <a:ext cx="13716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Overview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Sailboat Simulation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8C30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Motion Control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739576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26F911-C741-2DC2-E702-92F48EC445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Motion Control: Steering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F40AF-8B2E-778E-C50F-5F7B02C030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40249" y="1137423"/>
            <a:ext cx="7188200" cy="98665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/>
              <a:t>Zig-Zag Test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/>
              <a:t>K = 2.6005 &amp; T = 0.4364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00D19-5E23-DEF9-8D05-A147DD3663A4}"/>
              </a:ext>
            </a:extLst>
          </p:cNvPr>
          <p:cNvSpPr txBox="1"/>
          <p:nvPr/>
        </p:nvSpPr>
        <p:spPr>
          <a:xfrm>
            <a:off x="0" y="1375962"/>
            <a:ext cx="13716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Overview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Sailboat Simulation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8C30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Motion Control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Work</a:t>
            </a:r>
          </a:p>
        </p:txBody>
      </p:sp>
      <p:pic>
        <p:nvPicPr>
          <p:cNvPr id="7" name="Picture 6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1126C286-6900-1BBD-1980-FDCBA8473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13" y="1879745"/>
            <a:ext cx="6774835" cy="459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51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6D3694-D183-065B-5E28-1A3FCB7800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Motion Control: Steering Controller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A122D3-05DD-1345-E0E7-B7D5207403EC}"/>
              </a:ext>
            </a:extLst>
          </p:cNvPr>
          <p:cNvSpPr txBox="1"/>
          <p:nvPr/>
        </p:nvSpPr>
        <p:spPr>
          <a:xfrm>
            <a:off x="0" y="1375962"/>
            <a:ext cx="13716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Overview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Sailboat Simulation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8C30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Motion Control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Work</a:t>
            </a:r>
          </a:p>
        </p:txBody>
      </p:sp>
      <p:pic>
        <p:nvPicPr>
          <p:cNvPr id="6" name="Picture 5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A6BB47D0-4D0B-F990-005F-4E9FB984E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713" y="3707002"/>
            <a:ext cx="6887087" cy="2798048"/>
          </a:xfrm>
          <a:prstGeom prst="rect">
            <a:avLst/>
          </a:prstGeom>
        </p:spPr>
      </p:pic>
      <p:pic>
        <p:nvPicPr>
          <p:cNvPr id="8" name="Picture 7" descr="A graph with a red line&#10;&#10;Description automatically generated">
            <a:extLst>
              <a:ext uri="{FF2B5EF4-FFF2-40B4-BE49-F238E27FC236}">
                <a16:creationId xmlns:a16="http://schemas.microsoft.com/office/drawing/2014/main" id="{1D602039-DC6B-4BEA-9E8C-0DDD287E4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897" y="1021219"/>
            <a:ext cx="6980903" cy="268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14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61B047-4B75-1A74-ABB2-7AB06CE65F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Motion Control: Sail Angle Reference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78297ED-4F5D-D59C-3E57-E1086423ED4D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GB" sz="2000" dirty="0"/>
                  <a:t>Control objective is to achieve maximum forward propulsion for a given wind angle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GB" sz="2000" dirty="0"/>
                  <a:t>Find maximum value for Fs with varying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000" dirty="0"/>
                          <m:t>δ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2000" dirty="0"/>
                  <a:t> (sail angle)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</m:oMath>
                </a14:m>
                <a:r>
                  <a:rPr lang="en-GB" sz="2000" dirty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r>
                      <m:rPr>
                        <m:nor/>
                      </m:rPr>
                      <a:rPr lang="en-GB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GB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GB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  <m:r>
                      <a:rPr lang="en-GB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GB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000" b="0" i="1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sz="2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2000" dirty="0"/>
                  <a:t>) 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GB" sz="2000" dirty="0"/>
                  <a:t>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0.5 ∗ 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𝑎𝑤</m:t>
                        </m:r>
                      </m:sub>
                    </m:sSub>
                  </m:oMath>
                </a14:m>
                <a:r>
                  <a:rPr lang="en-GB" sz="2000" dirty="0"/>
                  <a:t> + a*</a:t>
                </a:r>
                <a:r>
                  <a:rPr lang="el-GR" sz="2000" dirty="0"/>
                  <a:t>φ</a:t>
                </a:r>
                <a:r>
                  <a:rPr lang="en-GB" sz="2000" dirty="0"/>
                  <a:t>				( -180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𝑎𝑤</m:t>
                        </m:r>
                      </m:sub>
                    </m:sSub>
                  </m:oMath>
                </a14:m>
                <a:r>
                  <a:rPr lang="en-GB" sz="2000" dirty="0"/>
                  <a:t> &lt; 180, -60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2000" dirty="0"/>
                  <a:t> &lt; 60)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78297ED-4F5D-D59C-3E57-E1086423ED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763" t="-12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graph with a blue line&#10;&#10;Description automatically generated">
            <a:extLst>
              <a:ext uri="{FF2B5EF4-FFF2-40B4-BE49-F238E27FC236}">
                <a16:creationId xmlns:a16="http://schemas.microsoft.com/office/drawing/2014/main" id="{01CEECF4-3972-BA47-86F9-251A56EB79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32"/>
          <a:stretch/>
        </p:blipFill>
        <p:spPr>
          <a:xfrm>
            <a:off x="3410046" y="3690021"/>
            <a:ext cx="3848606" cy="26413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87DB56-3B51-144B-7C77-9A27ABDBE5C5}"/>
              </a:ext>
            </a:extLst>
          </p:cNvPr>
          <p:cNvSpPr txBox="1"/>
          <p:nvPr/>
        </p:nvSpPr>
        <p:spPr>
          <a:xfrm>
            <a:off x="0" y="1375962"/>
            <a:ext cx="13716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Overview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Sailboat Simulation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Motion Control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506723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943827-7038-1B11-EDBA-A79726B01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Motion Control: Sail Angle Reference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AB23E-D0D6-2471-E982-EAB400336F2D}"/>
              </a:ext>
            </a:extLst>
          </p:cNvPr>
          <p:cNvSpPr txBox="1"/>
          <p:nvPr/>
        </p:nvSpPr>
        <p:spPr>
          <a:xfrm>
            <a:off x="0" y="1375962"/>
            <a:ext cx="1371600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Overview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Sailboat Physics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Motion Control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Work</a:t>
            </a:r>
          </a:p>
        </p:txBody>
      </p:sp>
      <p:pic>
        <p:nvPicPr>
          <p:cNvPr id="6" name="Picture 5" descr="A graph showing a graph of sales&#10;&#10;Description automatically generated">
            <a:extLst>
              <a:ext uri="{FF2B5EF4-FFF2-40B4-BE49-F238E27FC236}">
                <a16:creationId xmlns:a16="http://schemas.microsoft.com/office/drawing/2014/main" id="{61D6B06B-6F7B-2C6A-1F04-6AFAB1C91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64" y="1091380"/>
            <a:ext cx="5604387" cy="3032798"/>
          </a:xfrm>
          <a:prstGeom prst="rect">
            <a:avLst/>
          </a:prstGeom>
        </p:spPr>
      </p:pic>
      <p:pic>
        <p:nvPicPr>
          <p:cNvPr id="8" name="Picture 7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10E4A6E2-8364-C8C5-1B4B-ACC07C19A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064" y="4124177"/>
            <a:ext cx="5604387" cy="227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11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4D166B-7511-021C-753A-483DCF4BFB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Motion Control: Tacking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958C4-C087-EB6B-D3A3-4AF7AF2D65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40249" y="1137423"/>
            <a:ext cx="7188200" cy="281545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/>
              <a:t>Required to sail into the wind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/>
              <a:t>3 Tacking Controllers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rgbClr val="002060"/>
                </a:solidFill>
              </a:rPr>
              <a:t>Direct Tack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rgbClr val="002060"/>
                </a:solidFill>
              </a:rPr>
              <a:t>Indirect Tack</a:t>
            </a:r>
          </a:p>
          <a:p>
            <a:pPr marL="971550" lvl="1" indent="-285750"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rgbClr val="002060"/>
                </a:solidFill>
              </a:rPr>
              <a:t>Zone Tacking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rgbClr val="002060"/>
                </a:solidFill>
              </a:rPr>
              <a:t>Tacking Controller feeds heading angle into Heading Controller</a:t>
            </a:r>
          </a:p>
          <a:p>
            <a:pPr marL="971550" lvl="1" indent="-285750">
              <a:buFont typeface="Wingdings" panose="05000000000000000000" pitchFamily="2" charset="2"/>
              <a:buChar char="q"/>
            </a:pPr>
            <a:endParaRPr lang="en-GB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</p:txBody>
      </p:sp>
      <p:pic>
        <p:nvPicPr>
          <p:cNvPr id="7" name="Picture 6" descr="A diagram of a wind sail&#10;&#10;Description automatically generated">
            <a:extLst>
              <a:ext uri="{FF2B5EF4-FFF2-40B4-BE49-F238E27FC236}">
                <a16:creationId xmlns:a16="http://schemas.microsoft.com/office/drawing/2014/main" id="{20CF324C-EF24-A608-E127-54B4E80EC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037" y="3296265"/>
            <a:ext cx="3718624" cy="31847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AB074A-B38E-4CA4-D427-7995349AFBAE}"/>
              </a:ext>
            </a:extLst>
          </p:cNvPr>
          <p:cNvSpPr txBox="1"/>
          <p:nvPr/>
        </p:nvSpPr>
        <p:spPr>
          <a:xfrm>
            <a:off x="0" y="1375962"/>
            <a:ext cx="13716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Overview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Sailboat Simulation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Motion Control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340322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ADF1F0-F52D-ABE3-8938-7A1D4231E3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Motion Control: Direct Tack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41E75-D54E-A37E-9C62-2396AB8FB3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/>
              <a:t>Direct Tack is defined as a tack maneuver were the cross-track error determines what side the sailboat should tack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A95BFD-6D74-8948-BA7D-C993832DF5AF}"/>
              </a:ext>
            </a:extLst>
          </p:cNvPr>
          <p:cNvSpPr txBox="1"/>
          <p:nvPr/>
        </p:nvSpPr>
        <p:spPr>
          <a:xfrm>
            <a:off x="0" y="1375962"/>
            <a:ext cx="13716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Overview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Sailboat Simulation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Motion Control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Work</a:t>
            </a:r>
          </a:p>
        </p:txBody>
      </p:sp>
      <p:pic>
        <p:nvPicPr>
          <p:cNvPr id="6" name="Picture 5" descr="A green line in a black background&#10;&#10;Description automatically generated">
            <a:extLst>
              <a:ext uri="{FF2B5EF4-FFF2-40B4-BE49-F238E27FC236}">
                <a16:creationId xmlns:a16="http://schemas.microsoft.com/office/drawing/2014/main" id="{DA58AD5A-C309-CCD5-5B20-07481C4C7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508" y="3020587"/>
            <a:ext cx="7353682" cy="177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17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E6318D-C07D-69BF-25F7-096D172466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Motion Control: Direct Tack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E5BF15-A4DC-319A-3386-04105F861681}"/>
              </a:ext>
            </a:extLst>
          </p:cNvPr>
          <p:cNvSpPr txBox="1"/>
          <p:nvPr/>
        </p:nvSpPr>
        <p:spPr>
          <a:xfrm>
            <a:off x="0" y="1375962"/>
            <a:ext cx="13716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Overview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Sailboat Simulation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Motion Control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Work</a:t>
            </a:r>
          </a:p>
        </p:txBody>
      </p:sp>
      <p:pic>
        <p:nvPicPr>
          <p:cNvPr id="11" name="Picture 10" descr="A graph with a red line&#10;&#10;Description automatically generated">
            <a:extLst>
              <a:ext uri="{FF2B5EF4-FFF2-40B4-BE49-F238E27FC236}">
                <a16:creationId xmlns:a16="http://schemas.microsoft.com/office/drawing/2014/main" id="{D9F54596-4348-E2B3-FDF5-4405100A53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97"/>
          <a:stretch/>
        </p:blipFill>
        <p:spPr>
          <a:xfrm>
            <a:off x="1623708" y="1036201"/>
            <a:ext cx="7403750" cy="2645166"/>
          </a:xfrm>
          <a:prstGeom prst="rect">
            <a:avLst/>
          </a:prstGeom>
        </p:spPr>
      </p:pic>
      <p:pic>
        <p:nvPicPr>
          <p:cNvPr id="13" name="Picture 12" descr="A graph with a line&#10;&#10;Description automatically generated">
            <a:extLst>
              <a:ext uri="{FF2B5EF4-FFF2-40B4-BE49-F238E27FC236}">
                <a16:creationId xmlns:a16="http://schemas.microsoft.com/office/drawing/2014/main" id="{FD5FEA53-A26F-FD8F-3270-E68448B06A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820"/>
          <a:stretch/>
        </p:blipFill>
        <p:spPr>
          <a:xfrm>
            <a:off x="1551989" y="3751004"/>
            <a:ext cx="7483475" cy="273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03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E7ACB0-1697-2FA4-FA15-607FB63C7A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Motion Control: Indirect Tack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206BFC5-A718-B947-927D-637E13D22758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en-GB" sz="2000" dirty="0"/>
                  <a:t>Indirect Tack is defined as the maneuver when the sailboat aims to only tack once </a:t>
                </a:r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en-GB" sz="2000" dirty="0"/>
                  <a:t>This is achieved by sailing out to the lay line and once the lay line is reached tack back to the waypoint</a:t>
                </a:r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000" dirty="0"/>
                      <m:t>ϴ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200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GB" sz="200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𝐶𝑟𝑜𝑠𝑠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𝑇𝑟𝑎𝑐𝑘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𝐷𝑖𝑠𝑡𝑎𝑛𝑐𝑒</m:t>
                            </m:r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𝐷𝑖𝑠𝑡𝑎𝑛𝑐𝑒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𝑡𝑜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𝑊𝑎𝑦𝑝𝑜𝑡𝑖𝑛</m:t>
                            </m:r>
                          </m:den>
                        </m:f>
                      </m:e>
                    </m:func>
                  </m:oMath>
                </a14:m>
                <a:r>
                  <a:rPr lang="en-GB" sz="2000" dirty="0"/>
                  <a:t> 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206BFC5-A718-B947-927D-637E13D227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763" t="-1256" r="-6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68816ED-6815-88B2-9F1B-8034EA4151B6}"/>
              </a:ext>
            </a:extLst>
          </p:cNvPr>
          <p:cNvSpPr txBox="1"/>
          <p:nvPr/>
        </p:nvSpPr>
        <p:spPr>
          <a:xfrm>
            <a:off x="0" y="1375962"/>
            <a:ext cx="13716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Overview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Sailboat Simulation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Motion Control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Work</a:t>
            </a:r>
          </a:p>
        </p:txBody>
      </p:sp>
      <p:pic>
        <p:nvPicPr>
          <p:cNvPr id="10" name="Picture 9" descr="A graph with a red line&#10;&#10;Description automatically generated">
            <a:extLst>
              <a:ext uri="{FF2B5EF4-FFF2-40B4-BE49-F238E27FC236}">
                <a16:creationId xmlns:a16="http://schemas.microsoft.com/office/drawing/2014/main" id="{D67649A4-F118-E7ED-26C7-9DA5E8365C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88"/>
          <a:stretch/>
        </p:blipFill>
        <p:spPr>
          <a:xfrm>
            <a:off x="1589236" y="3675031"/>
            <a:ext cx="7490225" cy="290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7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DA19F5-B612-BF5E-A570-FEFA48AD0D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40249" y="196317"/>
            <a:ext cx="7188200" cy="64735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DF099-924C-7A0A-B4C9-8B020B163C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39900" y="842964"/>
            <a:ext cx="7188200" cy="168508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Unmanned wind-powered autonomous surface vehicle (ASV)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Oceanographic research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Low-power Consumption</a:t>
            </a:r>
          </a:p>
          <a:p>
            <a:pPr marL="342900" indent="-342900"/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A32059-F124-7CB8-2F70-53AC847FEA28}"/>
              </a:ext>
            </a:extLst>
          </p:cNvPr>
          <p:cNvSpPr txBox="1"/>
          <p:nvPr/>
        </p:nvSpPr>
        <p:spPr>
          <a:xfrm>
            <a:off x="0" y="1375962"/>
            <a:ext cx="13716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8C30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prstClr val="white"/>
                </a:solidFill>
                <a:latin typeface="Calibri" panose="020F0502020204030204"/>
              </a:rPr>
              <a:t>Overview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Sailboat Simulation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Motion Control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Work</a:t>
            </a: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F3133F82-E0C0-05CA-0F3F-47600EDF27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27412" y="2646175"/>
            <a:ext cx="6813176" cy="383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34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5A7C97-CD76-5BB3-CE48-0F28390E3D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Motion Control: Zone Tack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AC50-A569-B204-2E31-9E20DB267B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/>
              <a:t>Zone/Dynamic tack considers the wind angle when tacking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/>
              <a:t>A tack switch is only performed when the wind forces 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E1AC3-801B-916C-B676-DB8E5398AAF1}"/>
              </a:ext>
            </a:extLst>
          </p:cNvPr>
          <p:cNvSpPr txBox="1"/>
          <p:nvPr/>
        </p:nvSpPr>
        <p:spPr>
          <a:xfrm>
            <a:off x="0" y="1375962"/>
            <a:ext cx="13716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Overview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Sailboat Simulation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Motion Control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45533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DBA969-21A6-006B-75DE-1584A3D8F6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C585A-DF91-F8A1-CD09-D6A52FFFD9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40249" y="1173283"/>
            <a:ext cx="7188200" cy="1336835"/>
          </a:xfrm>
        </p:spPr>
        <p:txBody>
          <a:bodyPr/>
          <a:lstStyle/>
          <a:p>
            <a:r>
              <a:rPr lang="en-GB" sz="4000" dirty="0"/>
              <a:t>Development and Control of an Autonomous Racing Sailboat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EE699-7C87-2976-1C6B-503DE2DE5F63}"/>
              </a:ext>
            </a:extLst>
          </p:cNvPr>
          <p:cNvSpPr txBox="1"/>
          <p:nvPr/>
        </p:nvSpPr>
        <p:spPr>
          <a:xfrm>
            <a:off x="0" y="1375962"/>
            <a:ext cx="13716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accent4"/>
                </a:solidFill>
                <a:latin typeface="Calibri" panose="020F0502020204030204"/>
              </a:rPr>
              <a:t>Overview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Sailboat Simulation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Motion Control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814886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7FCF76-EA16-3E36-9ADE-FC81C215CD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0B6205A-A786-E086-43EE-2455A37F4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39900" y="1136650"/>
            <a:ext cx="7188200" cy="5341938"/>
          </a:xfrm>
        </p:spPr>
        <p:txBody>
          <a:bodyPr/>
          <a:lstStyle/>
          <a:p>
            <a:r>
              <a:rPr lang="en-GB" sz="4000" dirty="0">
                <a:solidFill>
                  <a:srgbClr val="FFC000"/>
                </a:solidFill>
              </a:rPr>
              <a:t>Development</a:t>
            </a:r>
            <a:r>
              <a:rPr lang="en-GB" sz="4000" dirty="0"/>
              <a:t> and Control of an Autonomous Racing Sailboat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51902-BF3E-4914-F7B3-B4B33B6C7200}"/>
              </a:ext>
            </a:extLst>
          </p:cNvPr>
          <p:cNvSpPr txBox="1"/>
          <p:nvPr/>
        </p:nvSpPr>
        <p:spPr>
          <a:xfrm>
            <a:off x="0" y="1375962"/>
            <a:ext cx="13716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accent4"/>
                </a:solidFill>
                <a:latin typeface="Calibri" panose="020F0502020204030204"/>
              </a:rPr>
              <a:t>Overview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Sailboat Simulation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Motion Control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Work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7FF7E0B-5E2E-6359-6516-6C35E32B00F6}"/>
              </a:ext>
            </a:extLst>
          </p:cNvPr>
          <p:cNvSpPr/>
          <p:nvPr/>
        </p:nvSpPr>
        <p:spPr>
          <a:xfrm>
            <a:off x="2905312" y="1825471"/>
            <a:ext cx="905435" cy="1443317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0218195-2650-93E7-0757-4920785DE6D8}"/>
              </a:ext>
            </a:extLst>
          </p:cNvPr>
          <p:cNvSpPr/>
          <p:nvPr/>
        </p:nvSpPr>
        <p:spPr>
          <a:xfrm>
            <a:off x="1739900" y="3807619"/>
            <a:ext cx="1980453" cy="90126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Hardware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307391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7FCF76-EA16-3E36-9ADE-FC81C215CD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0B6205A-A786-E086-43EE-2455A37F4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39900" y="1136650"/>
            <a:ext cx="7188200" cy="5341938"/>
          </a:xfrm>
        </p:spPr>
        <p:txBody>
          <a:bodyPr/>
          <a:lstStyle/>
          <a:p>
            <a:r>
              <a:rPr lang="en-GB" sz="4000" dirty="0">
                <a:solidFill>
                  <a:srgbClr val="FFC000"/>
                </a:solidFill>
              </a:rPr>
              <a:t>Development</a:t>
            </a:r>
            <a:r>
              <a:rPr lang="en-GB" sz="4000" dirty="0"/>
              <a:t> and Control of an Autonomous Racing Sailboat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51902-BF3E-4914-F7B3-B4B33B6C7200}"/>
              </a:ext>
            </a:extLst>
          </p:cNvPr>
          <p:cNvSpPr txBox="1"/>
          <p:nvPr/>
        </p:nvSpPr>
        <p:spPr>
          <a:xfrm>
            <a:off x="0" y="1375962"/>
            <a:ext cx="13716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accent4"/>
                </a:solidFill>
                <a:latin typeface="Calibri" panose="020F0502020204030204"/>
              </a:rPr>
              <a:t>Overview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Sailboat Simulation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Motion Control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Work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7FF7E0B-5E2E-6359-6516-6C35E32B00F6}"/>
              </a:ext>
            </a:extLst>
          </p:cNvPr>
          <p:cNvSpPr/>
          <p:nvPr/>
        </p:nvSpPr>
        <p:spPr>
          <a:xfrm>
            <a:off x="2905312" y="1825471"/>
            <a:ext cx="905435" cy="1443317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0218195-2650-93E7-0757-4920785DE6D8}"/>
              </a:ext>
            </a:extLst>
          </p:cNvPr>
          <p:cNvSpPr/>
          <p:nvPr/>
        </p:nvSpPr>
        <p:spPr>
          <a:xfrm>
            <a:off x="1739900" y="3807619"/>
            <a:ext cx="1980453" cy="90126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Hardware Development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9B9837-B77D-19B7-FE6C-8E77F8E2D164}"/>
              </a:ext>
            </a:extLst>
          </p:cNvPr>
          <p:cNvSpPr/>
          <p:nvPr/>
        </p:nvSpPr>
        <p:spPr>
          <a:xfrm>
            <a:off x="4343773" y="3807619"/>
            <a:ext cx="1980453" cy="90126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Firmware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236196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7FCF76-EA16-3E36-9ADE-FC81C215CD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0B6205A-A786-E086-43EE-2455A37F4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39900" y="1136650"/>
            <a:ext cx="7188200" cy="5341938"/>
          </a:xfrm>
        </p:spPr>
        <p:txBody>
          <a:bodyPr/>
          <a:lstStyle/>
          <a:p>
            <a:r>
              <a:rPr lang="en-GB" sz="4000" dirty="0">
                <a:solidFill>
                  <a:srgbClr val="FFC000"/>
                </a:solidFill>
              </a:rPr>
              <a:t>Development</a:t>
            </a:r>
            <a:r>
              <a:rPr lang="en-GB" sz="4000" dirty="0"/>
              <a:t> and Control of an Autonomous Racing Sailboat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51902-BF3E-4914-F7B3-B4B33B6C7200}"/>
              </a:ext>
            </a:extLst>
          </p:cNvPr>
          <p:cNvSpPr txBox="1"/>
          <p:nvPr/>
        </p:nvSpPr>
        <p:spPr>
          <a:xfrm>
            <a:off x="0" y="1375962"/>
            <a:ext cx="13716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accent4"/>
                </a:solidFill>
                <a:latin typeface="Calibri" panose="020F0502020204030204"/>
              </a:rPr>
              <a:t>Overview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Sailboat Simulation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Motion Control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Work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7FF7E0B-5E2E-6359-6516-6C35E32B00F6}"/>
              </a:ext>
            </a:extLst>
          </p:cNvPr>
          <p:cNvSpPr/>
          <p:nvPr/>
        </p:nvSpPr>
        <p:spPr>
          <a:xfrm>
            <a:off x="2905312" y="1825471"/>
            <a:ext cx="905435" cy="1443317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0218195-2650-93E7-0757-4920785DE6D8}"/>
              </a:ext>
            </a:extLst>
          </p:cNvPr>
          <p:cNvSpPr/>
          <p:nvPr/>
        </p:nvSpPr>
        <p:spPr>
          <a:xfrm>
            <a:off x="1739900" y="3807619"/>
            <a:ext cx="1980453" cy="90126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Hardware Development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9B9837-B77D-19B7-FE6C-8E77F8E2D164}"/>
              </a:ext>
            </a:extLst>
          </p:cNvPr>
          <p:cNvSpPr/>
          <p:nvPr/>
        </p:nvSpPr>
        <p:spPr>
          <a:xfrm>
            <a:off x="4343773" y="3807619"/>
            <a:ext cx="1980453" cy="90126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Firmware Development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814F19E-3D14-12E9-B2FE-098ED6AA4B84}"/>
              </a:ext>
            </a:extLst>
          </p:cNvPr>
          <p:cNvSpPr/>
          <p:nvPr/>
        </p:nvSpPr>
        <p:spPr>
          <a:xfrm>
            <a:off x="6947647" y="3807619"/>
            <a:ext cx="1980453" cy="90126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Simulation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4188987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7FCF76-EA16-3E36-9ADE-FC81C215CD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0B6205A-A786-E086-43EE-2455A37F4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39900" y="1136650"/>
            <a:ext cx="7188200" cy="5341938"/>
          </a:xfrm>
        </p:spPr>
        <p:txBody>
          <a:bodyPr/>
          <a:lstStyle/>
          <a:p>
            <a:r>
              <a:rPr lang="en-GB" sz="4000" dirty="0">
                <a:solidFill>
                  <a:srgbClr val="002060"/>
                </a:solidFill>
              </a:rPr>
              <a:t>Development</a:t>
            </a:r>
            <a:r>
              <a:rPr lang="en-GB" sz="4000" dirty="0"/>
              <a:t> and </a:t>
            </a:r>
            <a:r>
              <a:rPr lang="en-GB" sz="4000" dirty="0">
                <a:solidFill>
                  <a:srgbClr val="FFC000"/>
                </a:solidFill>
              </a:rPr>
              <a:t>Control</a:t>
            </a:r>
            <a:r>
              <a:rPr lang="en-GB" sz="4000" dirty="0"/>
              <a:t> of an Autonomous Racing Sailboat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51902-BF3E-4914-F7B3-B4B33B6C7200}"/>
              </a:ext>
            </a:extLst>
          </p:cNvPr>
          <p:cNvSpPr txBox="1"/>
          <p:nvPr/>
        </p:nvSpPr>
        <p:spPr>
          <a:xfrm>
            <a:off x="0" y="1375962"/>
            <a:ext cx="13716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accent4"/>
                </a:solidFill>
                <a:latin typeface="Calibri" panose="020F0502020204030204"/>
              </a:rPr>
              <a:t>Overview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Sailboat Simulation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Motion Control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Work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7FF7E0B-5E2E-6359-6516-6C35E32B00F6}"/>
              </a:ext>
            </a:extLst>
          </p:cNvPr>
          <p:cNvSpPr/>
          <p:nvPr/>
        </p:nvSpPr>
        <p:spPr>
          <a:xfrm>
            <a:off x="5872630" y="1762718"/>
            <a:ext cx="905435" cy="1443317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0218195-2650-93E7-0757-4920785DE6D8}"/>
              </a:ext>
            </a:extLst>
          </p:cNvPr>
          <p:cNvSpPr/>
          <p:nvPr/>
        </p:nvSpPr>
        <p:spPr>
          <a:xfrm>
            <a:off x="1596464" y="3807619"/>
            <a:ext cx="1980453" cy="90126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Research Control Systems</a:t>
            </a:r>
          </a:p>
        </p:txBody>
      </p:sp>
    </p:spTree>
    <p:extLst>
      <p:ext uri="{BB962C8B-B14F-4D97-AF65-F5344CB8AC3E}">
        <p14:creationId xmlns:p14="http://schemas.microsoft.com/office/powerpoint/2010/main" val="3989269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7FCF76-EA16-3E36-9ADE-FC81C215CD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0B6205A-A786-E086-43EE-2455A37F40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39900" y="1136650"/>
            <a:ext cx="7188200" cy="5341938"/>
          </a:xfrm>
        </p:spPr>
        <p:txBody>
          <a:bodyPr/>
          <a:lstStyle/>
          <a:p>
            <a:r>
              <a:rPr lang="en-GB" sz="4000" dirty="0">
                <a:solidFill>
                  <a:srgbClr val="002060"/>
                </a:solidFill>
              </a:rPr>
              <a:t>Development</a:t>
            </a:r>
            <a:r>
              <a:rPr lang="en-GB" sz="4000" dirty="0"/>
              <a:t> and </a:t>
            </a:r>
            <a:r>
              <a:rPr lang="en-GB" sz="4000" dirty="0">
                <a:solidFill>
                  <a:srgbClr val="FFC000"/>
                </a:solidFill>
              </a:rPr>
              <a:t>Control</a:t>
            </a:r>
            <a:r>
              <a:rPr lang="en-GB" sz="4000" dirty="0"/>
              <a:t> of an Autonomous Racing Sailboat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51902-BF3E-4914-F7B3-B4B33B6C7200}"/>
              </a:ext>
            </a:extLst>
          </p:cNvPr>
          <p:cNvSpPr txBox="1"/>
          <p:nvPr/>
        </p:nvSpPr>
        <p:spPr>
          <a:xfrm>
            <a:off x="0" y="1375962"/>
            <a:ext cx="13716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accent4"/>
                </a:solidFill>
                <a:latin typeface="Calibri" panose="020F0502020204030204"/>
              </a:rPr>
              <a:t>Overview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chemeClr val="bg1"/>
                </a:solidFill>
                <a:latin typeface="Calibri" panose="020F0502020204030204"/>
              </a:rPr>
              <a:t>Sailboat Simulation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Motion Control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Work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481A798-167D-0543-B5A5-BCBFEB0BCF0D}"/>
              </a:ext>
            </a:extLst>
          </p:cNvPr>
          <p:cNvSpPr/>
          <p:nvPr/>
        </p:nvSpPr>
        <p:spPr>
          <a:xfrm>
            <a:off x="4272055" y="3810029"/>
            <a:ext cx="1980453" cy="90126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Design Control Systems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044B14D-4BE8-862D-029D-DD5E8694FDBA}"/>
              </a:ext>
            </a:extLst>
          </p:cNvPr>
          <p:cNvSpPr/>
          <p:nvPr/>
        </p:nvSpPr>
        <p:spPr>
          <a:xfrm>
            <a:off x="5872630" y="1762718"/>
            <a:ext cx="905435" cy="1443317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88B1AC-501E-8A38-E6DF-C16FC9764F29}"/>
              </a:ext>
            </a:extLst>
          </p:cNvPr>
          <p:cNvSpPr/>
          <p:nvPr/>
        </p:nvSpPr>
        <p:spPr>
          <a:xfrm>
            <a:off x="1596464" y="3807619"/>
            <a:ext cx="1980453" cy="90126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Research Control Systems</a:t>
            </a:r>
          </a:p>
        </p:txBody>
      </p:sp>
    </p:spTree>
    <p:extLst>
      <p:ext uri="{BB962C8B-B14F-4D97-AF65-F5344CB8AC3E}">
        <p14:creationId xmlns:p14="http://schemas.microsoft.com/office/powerpoint/2010/main" val="384079993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slid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e98583d-296d-4508-869b-1aaa9c64d05f">
      <Terms xmlns="http://schemas.microsoft.com/office/infopath/2007/PartnerControls"/>
    </lcf76f155ced4ddcb4097134ff3c332f>
    <TaxCatchAll xmlns="31df1e79-e94a-48b2-a971-62d87666113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FB9E2969F7D243AF3C493CAA915A11" ma:contentTypeVersion="15" ma:contentTypeDescription="Create a new document." ma:contentTypeScope="" ma:versionID="72d2e67821c93dd50b71437c8430df4e">
  <xsd:schema xmlns:xsd="http://www.w3.org/2001/XMLSchema" xmlns:xs="http://www.w3.org/2001/XMLSchema" xmlns:p="http://schemas.microsoft.com/office/2006/metadata/properties" xmlns:ns2="1e98583d-296d-4508-869b-1aaa9c64d05f" xmlns:ns3="31df1e79-e94a-48b2-a971-62d876661133" targetNamespace="http://schemas.microsoft.com/office/2006/metadata/properties" ma:root="true" ma:fieldsID="03bbd61470f6630713723fd834ed1617" ns2:_="" ns3:_="">
    <xsd:import namespace="1e98583d-296d-4508-869b-1aaa9c64d05f"/>
    <xsd:import namespace="31df1e79-e94a-48b2-a971-62d8766611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98583d-296d-4508-869b-1aaa9c64d0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f52a57b7-faf8-40f9-a460-bb3073308a5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df1e79-e94a-48b2-a971-62d876661133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622fa58b-15a9-458c-bcad-3c68b0be2e54}" ma:internalName="TaxCatchAll" ma:showField="CatchAllData" ma:web="31df1e79-e94a-48b2-a971-62d8766611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1F0FB8-29BC-4438-B861-9FCB00E2BB3D}">
  <ds:schemaRefs>
    <ds:schemaRef ds:uri="http://schemas.microsoft.com/office/2006/metadata/properties"/>
    <ds:schemaRef ds:uri="http://schemas.microsoft.com/office/infopath/2007/PartnerControls"/>
    <ds:schemaRef ds:uri="1e98583d-296d-4508-869b-1aaa9c64d05f"/>
    <ds:schemaRef ds:uri="31df1e79-e94a-48b2-a971-62d876661133"/>
  </ds:schemaRefs>
</ds:datastoreItem>
</file>

<file path=customXml/itemProps2.xml><?xml version="1.0" encoding="utf-8"?>
<ds:datastoreItem xmlns:ds="http://schemas.openxmlformats.org/officeDocument/2006/customXml" ds:itemID="{131ABB0F-1705-4BAE-AE62-34805608D6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98583d-296d-4508-869b-1aaa9c64d05f"/>
    <ds:schemaRef ds:uri="31df1e79-e94a-48b2-a971-62d8766611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B2309E5-AA28-483A-93E4-34F59437CC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16367</TotalTime>
  <Words>1007</Words>
  <Application>Microsoft Office PowerPoint</Application>
  <PresentationFormat>On-screen Show (4:3)</PresentationFormat>
  <Paragraphs>393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 Math</vt:lpstr>
      <vt:lpstr>Helvetica</vt:lpstr>
      <vt:lpstr>Wingdings</vt:lpstr>
      <vt:lpstr>master_slide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Korf, GJJ, Mnr [21726167@sun.ac.za]</dc:creator>
  <cp:lastModifiedBy>Van Tonder, JR, Mnr [22569596@sun.ac.za]</cp:lastModifiedBy>
  <cp:revision>106</cp:revision>
  <dcterms:created xsi:type="dcterms:W3CDTF">2022-07-21T17:54:40Z</dcterms:created>
  <dcterms:modified xsi:type="dcterms:W3CDTF">2023-08-01T18:49:23Z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0x01010054FB9E2969F7D243AF3C493CAA915A11</vt:lpwstr>
  </property>
</Properties>
</file>