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258" r:id="rId4"/>
    <p:sldId id="271" r:id="rId5"/>
    <p:sldId id="259" r:id="rId6"/>
    <p:sldId id="261" r:id="rId7"/>
    <p:sldId id="311" r:id="rId8"/>
    <p:sldId id="312" r:id="rId9"/>
    <p:sldId id="263" r:id="rId10"/>
    <p:sldId id="262" r:id="rId11"/>
    <p:sldId id="272" r:id="rId12"/>
    <p:sldId id="310" r:id="rId13"/>
    <p:sldId id="264" r:id="rId14"/>
    <p:sldId id="265" r:id="rId15"/>
    <p:sldId id="266" r:id="rId16"/>
    <p:sldId id="267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4" r:id="rId26"/>
    <p:sldId id="307" r:id="rId27"/>
    <p:sldId id="308" r:id="rId28"/>
    <p:sldId id="309" r:id="rId29"/>
    <p:sldId id="315" r:id="rId30"/>
    <p:sldId id="26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02" r:id="rId43"/>
    <p:sldId id="303" r:id="rId44"/>
    <p:sldId id="304" r:id="rId45"/>
    <p:sldId id="316" r:id="rId46"/>
    <p:sldId id="318" r:id="rId47"/>
    <p:sldId id="317" r:id="rId48"/>
    <p:sldId id="291" r:id="rId49"/>
    <p:sldId id="292" r:id="rId50"/>
    <p:sldId id="293" r:id="rId51"/>
    <p:sldId id="305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6" r:id="rId60"/>
    <p:sldId id="301" r:id="rId61"/>
    <p:sldId id="313" r:id="rId6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B5D4C-FC87-C34F-86B1-94603F2C3AD5}" type="doc">
      <dgm:prSet loTypeId="urn:microsoft.com/office/officeart/2005/8/layout/orgChart1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04EFEA-59C9-E54D-9A82-426071D27C05}">
      <dgm:prSet phldrT="[Text]"/>
      <dgm:spPr/>
      <dgm:t>
        <a:bodyPr/>
        <a:lstStyle/>
        <a:p>
          <a:r>
            <a:rPr lang="en-US" baseline="0" dirty="0" smtClean="0"/>
            <a:t>S</a:t>
          </a:r>
          <a:r>
            <a:rPr lang="en-US" baseline="-25000" dirty="0" smtClean="0"/>
            <a:t>0</a:t>
          </a:r>
          <a:endParaRPr lang="en-US" baseline="-25000" dirty="0"/>
        </a:p>
      </dgm:t>
    </dgm:pt>
    <dgm:pt modelId="{10A1979D-7B3F-B447-805B-55F777A1B678}" type="parTrans" cxnId="{318BCDC0-E245-F243-8D79-8038AC69FCC8}">
      <dgm:prSet/>
      <dgm:spPr/>
      <dgm:t>
        <a:bodyPr/>
        <a:lstStyle/>
        <a:p>
          <a:endParaRPr lang="en-US"/>
        </a:p>
      </dgm:t>
    </dgm:pt>
    <dgm:pt modelId="{4102620F-91A4-704D-B397-44CD1DE7247A}" type="sibTrans" cxnId="{318BCDC0-E245-F243-8D79-8038AC69FCC8}">
      <dgm:prSet/>
      <dgm:spPr/>
      <dgm:t>
        <a:bodyPr/>
        <a:lstStyle/>
        <a:p>
          <a:endParaRPr lang="en-US"/>
        </a:p>
      </dgm:t>
    </dgm:pt>
    <dgm:pt modelId="{0FB0E885-FEEB-7F48-B670-6D240CB16716}" type="asst">
      <dgm:prSet phldrT="[Text]"/>
      <dgm:spPr/>
      <dgm:t>
        <a:bodyPr/>
        <a:lstStyle/>
        <a:p>
          <a:r>
            <a:rPr lang="en-US" dirty="0" smtClean="0"/>
            <a:t>S</a:t>
          </a:r>
          <a:r>
            <a:rPr lang="en-US" baseline="-25000" dirty="0" smtClean="0"/>
            <a:t>1</a:t>
          </a:r>
          <a:endParaRPr lang="en-US" baseline="-25000" dirty="0"/>
        </a:p>
      </dgm:t>
    </dgm:pt>
    <dgm:pt modelId="{AFE3FA07-433F-DD4F-B328-9791CD0A7935}" type="parTrans" cxnId="{C37DBDF1-3D29-EE48-A049-AD06C47C0A6A}">
      <dgm:prSet/>
      <dgm:spPr/>
      <dgm:t>
        <a:bodyPr/>
        <a:lstStyle/>
        <a:p>
          <a:endParaRPr lang="en-US"/>
        </a:p>
      </dgm:t>
    </dgm:pt>
    <dgm:pt modelId="{E159EC67-4C99-3048-8E79-C456404C3C09}" type="sibTrans" cxnId="{C37DBDF1-3D29-EE48-A049-AD06C47C0A6A}">
      <dgm:prSet/>
      <dgm:spPr/>
      <dgm:t>
        <a:bodyPr/>
        <a:lstStyle/>
        <a:p>
          <a:endParaRPr lang="en-US"/>
        </a:p>
      </dgm:t>
    </dgm:pt>
    <dgm:pt modelId="{1351D77A-C421-3F4C-87CE-D2AE6C33055C}" type="asst">
      <dgm:prSet/>
      <dgm:spPr/>
      <dgm:t>
        <a:bodyPr/>
        <a:lstStyle/>
        <a:p>
          <a:r>
            <a:rPr lang="en-US" dirty="0" smtClean="0"/>
            <a:t>S</a:t>
          </a:r>
          <a:r>
            <a:rPr lang="en-US" baseline="-25000" dirty="0" smtClean="0"/>
            <a:t>2</a:t>
          </a:r>
          <a:endParaRPr lang="en-US" baseline="-25000" dirty="0"/>
        </a:p>
      </dgm:t>
    </dgm:pt>
    <dgm:pt modelId="{F893EEA3-BF61-0747-8101-E136FEA8D4B2}" type="parTrans" cxnId="{A28A1EE1-C979-EA4B-8EE0-F65CE8C87FDB}">
      <dgm:prSet/>
      <dgm:spPr/>
      <dgm:t>
        <a:bodyPr/>
        <a:lstStyle/>
        <a:p>
          <a:endParaRPr lang="en-US"/>
        </a:p>
      </dgm:t>
    </dgm:pt>
    <dgm:pt modelId="{721A912C-E025-6447-B2DC-3F55B6A7CA95}" type="sibTrans" cxnId="{A28A1EE1-C979-EA4B-8EE0-F65CE8C87FDB}">
      <dgm:prSet/>
      <dgm:spPr/>
      <dgm:t>
        <a:bodyPr/>
        <a:lstStyle/>
        <a:p>
          <a:endParaRPr lang="en-US"/>
        </a:p>
      </dgm:t>
    </dgm:pt>
    <dgm:pt modelId="{0B2134AB-063C-6946-B2E0-846765CD7E37}" type="asst">
      <dgm:prSet/>
      <dgm:spPr/>
      <dgm:t>
        <a:bodyPr/>
        <a:lstStyle/>
        <a:p>
          <a:r>
            <a:rPr lang="en-US" dirty="0" smtClean="0"/>
            <a:t>S</a:t>
          </a:r>
          <a:r>
            <a:rPr lang="en-US" baseline="-25000" dirty="0" smtClean="0"/>
            <a:t>3</a:t>
          </a:r>
          <a:endParaRPr lang="en-US" baseline="-25000" dirty="0"/>
        </a:p>
      </dgm:t>
    </dgm:pt>
    <dgm:pt modelId="{8381117B-9286-5C4A-BA0D-69FFC76A3258}" type="parTrans" cxnId="{D07CF784-BD5A-3D4C-8E28-2F1C55206E2A}">
      <dgm:prSet/>
      <dgm:spPr/>
      <dgm:t>
        <a:bodyPr/>
        <a:lstStyle/>
        <a:p>
          <a:endParaRPr lang="en-US"/>
        </a:p>
      </dgm:t>
    </dgm:pt>
    <dgm:pt modelId="{2422506A-BC73-6F41-93AC-6C0597310659}" type="sibTrans" cxnId="{D07CF784-BD5A-3D4C-8E28-2F1C55206E2A}">
      <dgm:prSet/>
      <dgm:spPr/>
      <dgm:t>
        <a:bodyPr/>
        <a:lstStyle/>
        <a:p>
          <a:endParaRPr lang="en-US"/>
        </a:p>
      </dgm:t>
    </dgm:pt>
    <dgm:pt modelId="{CD0122A8-F4A0-494F-99D2-A7172AE1F01E}" type="asst">
      <dgm:prSet/>
      <dgm:spPr/>
      <dgm:t>
        <a:bodyPr/>
        <a:lstStyle/>
        <a:p>
          <a:r>
            <a:rPr lang="en-US" dirty="0" smtClean="0"/>
            <a:t>S</a:t>
          </a:r>
          <a:r>
            <a:rPr lang="en-US" baseline="-25000" dirty="0" smtClean="0"/>
            <a:t>4</a:t>
          </a:r>
          <a:endParaRPr lang="en-US" baseline="-25000" dirty="0"/>
        </a:p>
      </dgm:t>
    </dgm:pt>
    <dgm:pt modelId="{02CF2ABA-4777-8146-A2C3-FBA04ED3D461}" type="parTrans" cxnId="{C212E48F-B412-2849-B944-B249D9AE228C}">
      <dgm:prSet/>
      <dgm:spPr/>
      <dgm:t>
        <a:bodyPr/>
        <a:lstStyle/>
        <a:p>
          <a:endParaRPr lang="en-US"/>
        </a:p>
      </dgm:t>
    </dgm:pt>
    <dgm:pt modelId="{6B8A42E6-C61B-B94B-9C04-F2D938E211E1}" type="sibTrans" cxnId="{C212E48F-B412-2849-B944-B249D9AE228C}">
      <dgm:prSet/>
      <dgm:spPr/>
      <dgm:t>
        <a:bodyPr/>
        <a:lstStyle/>
        <a:p>
          <a:endParaRPr lang="en-US"/>
        </a:p>
      </dgm:t>
    </dgm:pt>
    <dgm:pt modelId="{5EC8032D-E8A1-5043-B43E-542147AFEEA3}" type="asst">
      <dgm:prSet/>
      <dgm:spPr/>
      <dgm:t>
        <a:bodyPr/>
        <a:lstStyle/>
        <a:p>
          <a:r>
            <a:rPr lang="en-US" dirty="0" smtClean="0"/>
            <a:t>S</a:t>
          </a:r>
          <a:r>
            <a:rPr lang="en-US" baseline="-25000" dirty="0" smtClean="0"/>
            <a:t>5</a:t>
          </a:r>
          <a:endParaRPr lang="en-US" baseline="-25000" dirty="0"/>
        </a:p>
      </dgm:t>
    </dgm:pt>
    <dgm:pt modelId="{FD990759-7D30-1E49-9C1E-7246093E7E17}" type="parTrans" cxnId="{C62318FC-C4F7-324B-BB0D-E4143FF18D72}">
      <dgm:prSet/>
      <dgm:spPr/>
      <dgm:t>
        <a:bodyPr/>
        <a:lstStyle/>
        <a:p>
          <a:endParaRPr lang="en-US"/>
        </a:p>
      </dgm:t>
    </dgm:pt>
    <dgm:pt modelId="{33CA6E22-0217-EC4B-9302-3CF6C0E2EA23}" type="sibTrans" cxnId="{C62318FC-C4F7-324B-BB0D-E4143FF18D72}">
      <dgm:prSet/>
      <dgm:spPr/>
      <dgm:t>
        <a:bodyPr/>
        <a:lstStyle/>
        <a:p>
          <a:endParaRPr lang="en-US"/>
        </a:p>
      </dgm:t>
    </dgm:pt>
    <dgm:pt modelId="{E9AF4671-CF63-954D-A645-28198962AB30}" type="asst">
      <dgm:prSet/>
      <dgm:spPr/>
      <dgm:t>
        <a:bodyPr/>
        <a:lstStyle/>
        <a:p>
          <a:r>
            <a:rPr lang="en-US" dirty="0" smtClean="0"/>
            <a:t>S</a:t>
          </a:r>
          <a:r>
            <a:rPr lang="en-US" baseline="-25000" dirty="0" smtClean="0"/>
            <a:t>6</a:t>
          </a:r>
          <a:endParaRPr lang="en-US" baseline="-25000" dirty="0"/>
        </a:p>
      </dgm:t>
    </dgm:pt>
    <dgm:pt modelId="{628F1287-DF29-D64A-AE7B-F07FC490A40B}" type="parTrans" cxnId="{AB430AFA-BC0F-744D-99D5-6336CEA67C99}">
      <dgm:prSet/>
      <dgm:spPr/>
      <dgm:t>
        <a:bodyPr/>
        <a:lstStyle/>
        <a:p>
          <a:endParaRPr lang="en-US"/>
        </a:p>
      </dgm:t>
    </dgm:pt>
    <dgm:pt modelId="{20D38DE6-F70A-D94F-8347-B2BCEC06809F}" type="sibTrans" cxnId="{AB430AFA-BC0F-744D-99D5-6336CEA67C99}">
      <dgm:prSet/>
      <dgm:spPr/>
      <dgm:t>
        <a:bodyPr/>
        <a:lstStyle/>
        <a:p>
          <a:endParaRPr lang="en-US"/>
        </a:p>
      </dgm:t>
    </dgm:pt>
    <dgm:pt modelId="{370BACC1-ABA5-E14C-B813-84B53DE98B8A}" type="asst">
      <dgm:prSet/>
      <dgm:spPr/>
      <dgm:t>
        <a:bodyPr/>
        <a:lstStyle/>
        <a:p>
          <a:r>
            <a:rPr lang="en-US" dirty="0" smtClean="0"/>
            <a:t>S</a:t>
          </a:r>
          <a:r>
            <a:rPr lang="en-US" baseline="-25000" dirty="0" smtClean="0"/>
            <a:t>7</a:t>
          </a:r>
          <a:endParaRPr lang="en-US" baseline="-25000" dirty="0"/>
        </a:p>
      </dgm:t>
    </dgm:pt>
    <dgm:pt modelId="{3D569407-F041-2243-8933-4A553288E7E1}" type="parTrans" cxnId="{962D72A4-850B-6B47-85B1-1CFBF1F57957}">
      <dgm:prSet/>
      <dgm:spPr/>
      <dgm:t>
        <a:bodyPr/>
        <a:lstStyle/>
        <a:p>
          <a:endParaRPr lang="en-US"/>
        </a:p>
      </dgm:t>
    </dgm:pt>
    <dgm:pt modelId="{1DBD7418-F92A-8A40-BAED-F8A24DAF91ED}" type="sibTrans" cxnId="{962D72A4-850B-6B47-85B1-1CFBF1F57957}">
      <dgm:prSet/>
      <dgm:spPr/>
      <dgm:t>
        <a:bodyPr/>
        <a:lstStyle/>
        <a:p>
          <a:endParaRPr lang="en-US"/>
        </a:p>
      </dgm:t>
    </dgm:pt>
    <dgm:pt modelId="{D82719CE-DBA0-1540-B2C3-55018B43041F}" type="asst">
      <dgm:prSet/>
      <dgm:spPr/>
      <dgm:t>
        <a:bodyPr/>
        <a:lstStyle/>
        <a:p>
          <a:r>
            <a:rPr lang="en-US" dirty="0" smtClean="0"/>
            <a:t>S</a:t>
          </a:r>
          <a:r>
            <a:rPr lang="en-US" baseline="-25000" dirty="0" smtClean="0"/>
            <a:t>8</a:t>
          </a:r>
          <a:endParaRPr lang="en-US" baseline="-25000" dirty="0"/>
        </a:p>
      </dgm:t>
    </dgm:pt>
    <dgm:pt modelId="{BAAA8923-35E7-A047-87B7-F361A2D3994C}" type="parTrans" cxnId="{21E6C911-9992-7C46-B191-DAE511E15ABB}">
      <dgm:prSet/>
      <dgm:spPr/>
      <dgm:t>
        <a:bodyPr/>
        <a:lstStyle/>
        <a:p>
          <a:endParaRPr lang="en-US"/>
        </a:p>
      </dgm:t>
    </dgm:pt>
    <dgm:pt modelId="{72112552-9B2E-DA49-8CFA-C27C04C445C0}" type="sibTrans" cxnId="{21E6C911-9992-7C46-B191-DAE511E15ABB}">
      <dgm:prSet/>
      <dgm:spPr/>
      <dgm:t>
        <a:bodyPr/>
        <a:lstStyle/>
        <a:p>
          <a:endParaRPr lang="en-US"/>
        </a:p>
      </dgm:t>
    </dgm:pt>
    <dgm:pt modelId="{8036ED55-3458-2F4F-8D38-75999C9B3C86}" type="pres">
      <dgm:prSet presAssocID="{A56B5D4C-FC87-C34F-86B1-94603F2C3A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25E513-9A24-D640-863B-9FC09C2DA98D}" type="pres">
      <dgm:prSet presAssocID="{9B04EFEA-59C9-E54D-9A82-426071D27C05}" presName="hierRoot1" presStyleCnt="0">
        <dgm:presLayoutVars>
          <dgm:hierBranch val="init"/>
        </dgm:presLayoutVars>
      </dgm:prSet>
      <dgm:spPr/>
    </dgm:pt>
    <dgm:pt modelId="{CAFDC63A-ED7E-7342-9F46-E4037EE6206E}" type="pres">
      <dgm:prSet presAssocID="{9B04EFEA-59C9-E54D-9A82-426071D27C05}" presName="rootComposite1" presStyleCnt="0"/>
      <dgm:spPr/>
    </dgm:pt>
    <dgm:pt modelId="{A80BF874-3689-B94A-A795-73F8DA1C61BB}" type="pres">
      <dgm:prSet presAssocID="{9B04EFEA-59C9-E54D-9A82-426071D27C0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DAB187-ECEC-5D4E-BFEB-47CF298291FE}" type="pres">
      <dgm:prSet presAssocID="{9B04EFEA-59C9-E54D-9A82-426071D27C0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F274B2-70C5-9C43-A145-CB6033A68D24}" type="pres">
      <dgm:prSet presAssocID="{9B04EFEA-59C9-E54D-9A82-426071D27C05}" presName="hierChild2" presStyleCnt="0"/>
      <dgm:spPr/>
    </dgm:pt>
    <dgm:pt modelId="{086D8091-1400-B941-BA45-07DAB43F0837}" type="pres">
      <dgm:prSet presAssocID="{9B04EFEA-59C9-E54D-9A82-426071D27C05}" presName="hierChild3" presStyleCnt="0"/>
      <dgm:spPr/>
    </dgm:pt>
    <dgm:pt modelId="{BDD090E0-8203-0242-823B-73088B81FFE9}" type="pres">
      <dgm:prSet presAssocID="{AFE3FA07-433F-DD4F-B328-9791CD0A7935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6C063DE4-B452-F140-BDCF-49BBB0DD32CC}" type="pres">
      <dgm:prSet presAssocID="{0FB0E885-FEEB-7F48-B670-6D240CB16716}" presName="hierRoot3" presStyleCnt="0">
        <dgm:presLayoutVars>
          <dgm:hierBranch val="init"/>
        </dgm:presLayoutVars>
      </dgm:prSet>
      <dgm:spPr/>
    </dgm:pt>
    <dgm:pt modelId="{4601C07E-8AB7-6C4B-B7B5-73E5CF0ED19A}" type="pres">
      <dgm:prSet presAssocID="{0FB0E885-FEEB-7F48-B670-6D240CB16716}" presName="rootComposite3" presStyleCnt="0"/>
      <dgm:spPr/>
    </dgm:pt>
    <dgm:pt modelId="{982EA3AE-7811-CC4C-B756-9B28E7747E59}" type="pres">
      <dgm:prSet presAssocID="{0FB0E885-FEEB-7F48-B670-6D240CB16716}" presName="rootText3" presStyleLbl="asst1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DCE040-44A2-C74D-B61C-C5CFD5AE633D}" type="pres">
      <dgm:prSet presAssocID="{0FB0E885-FEEB-7F48-B670-6D240CB16716}" presName="rootConnector3" presStyleLbl="asst1" presStyleIdx="0" presStyleCnt="8"/>
      <dgm:spPr/>
      <dgm:t>
        <a:bodyPr/>
        <a:lstStyle/>
        <a:p>
          <a:endParaRPr lang="en-US"/>
        </a:p>
      </dgm:t>
    </dgm:pt>
    <dgm:pt modelId="{D96A8E8D-5FE8-AD4F-B5CD-42A459F9C195}" type="pres">
      <dgm:prSet presAssocID="{0FB0E885-FEEB-7F48-B670-6D240CB16716}" presName="hierChild6" presStyleCnt="0"/>
      <dgm:spPr/>
    </dgm:pt>
    <dgm:pt modelId="{E966B621-1E3E-1F41-986E-7216DD4D61DE}" type="pres">
      <dgm:prSet presAssocID="{0FB0E885-FEEB-7F48-B670-6D240CB16716}" presName="hierChild7" presStyleCnt="0"/>
      <dgm:spPr/>
    </dgm:pt>
    <dgm:pt modelId="{A2D07EE4-2557-2947-918E-87E0C9A18D29}" type="pres">
      <dgm:prSet presAssocID="{F893EEA3-BF61-0747-8101-E136FEA8D4B2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53D66111-D81B-504F-8F31-D9DC7EE99771}" type="pres">
      <dgm:prSet presAssocID="{1351D77A-C421-3F4C-87CE-D2AE6C33055C}" presName="hierRoot3" presStyleCnt="0">
        <dgm:presLayoutVars>
          <dgm:hierBranch val="init"/>
        </dgm:presLayoutVars>
      </dgm:prSet>
      <dgm:spPr/>
    </dgm:pt>
    <dgm:pt modelId="{68C78273-0180-1A4E-8261-548F912049CE}" type="pres">
      <dgm:prSet presAssocID="{1351D77A-C421-3F4C-87CE-D2AE6C33055C}" presName="rootComposite3" presStyleCnt="0"/>
      <dgm:spPr/>
    </dgm:pt>
    <dgm:pt modelId="{CBEFAF78-E8C5-8542-B1A0-AED3D03BFA50}" type="pres">
      <dgm:prSet presAssocID="{1351D77A-C421-3F4C-87CE-D2AE6C33055C}" presName="rootText3" presStyleLbl="asst1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2687E-54E7-1F4D-8C85-D36BE49F8455}" type="pres">
      <dgm:prSet presAssocID="{1351D77A-C421-3F4C-87CE-D2AE6C33055C}" presName="rootConnector3" presStyleLbl="asst1" presStyleIdx="1" presStyleCnt="8"/>
      <dgm:spPr/>
      <dgm:t>
        <a:bodyPr/>
        <a:lstStyle/>
        <a:p>
          <a:endParaRPr lang="en-US"/>
        </a:p>
      </dgm:t>
    </dgm:pt>
    <dgm:pt modelId="{F4A9DE92-B097-D449-88B7-02AADE73BA4D}" type="pres">
      <dgm:prSet presAssocID="{1351D77A-C421-3F4C-87CE-D2AE6C33055C}" presName="hierChild6" presStyleCnt="0"/>
      <dgm:spPr/>
    </dgm:pt>
    <dgm:pt modelId="{B02BAA3C-10E1-834C-8510-B8DF5E416D15}" type="pres">
      <dgm:prSet presAssocID="{1351D77A-C421-3F4C-87CE-D2AE6C33055C}" presName="hierChild7" presStyleCnt="0"/>
      <dgm:spPr/>
    </dgm:pt>
    <dgm:pt modelId="{2C868FE3-9BE2-3648-A683-17332F4AA021}" type="pres">
      <dgm:prSet presAssocID="{8381117B-9286-5C4A-BA0D-69FFC76A3258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7BB36433-6FBC-454E-BD91-72F45508EF12}" type="pres">
      <dgm:prSet presAssocID="{0B2134AB-063C-6946-B2E0-846765CD7E37}" presName="hierRoot3" presStyleCnt="0">
        <dgm:presLayoutVars>
          <dgm:hierBranch val="init"/>
        </dgm:presLayoutVars>
      </dgm:prSet>
      <dgm:spPr/>
    </dgm:pt>
    <dgm:pt modelId="{E15A4200-8CD6-964F-A6F0-3BD8F3F03808}" type="pres">
      <dgm:prSet presAssocID="{0B2134AB-063C-6946-B2E0-846765CD7E37}" presName="rootComposite3" presStyleCnt="0"/>
      <dgm:spPr/>
    </dgm:pt>
    <dgm:pt modelId="{51B5BE08-2ECF-2147-91F8-AAD6B6123EC8}" type="pres">
      <dgm:prSet presAssocID="{0B2134AB-063C-6946-B2E0-846765CD7E37}" presName="rootText3" presStyleLbl="asst1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F8E969-A3FA-764E-933F-8DAC9975A63A}" type="pres">
      <dgm:prSet presAssocID="{0B2134AB-063C-6946-B2E0-846765CD7E37}" presName="rootConnector3" presStyleLbl="asst1" presStyleIdx="2" presStyleCnt="8"/>
      <dgm:spPr/>
      <dgm:t>
        <a:bodyPr/>
        <a:lstStyle/>
        <a:p>
          <a:endParaRPr lang="en-US"/>
        </a:p>
      </dgm:t>
    </dgm:pt>
    <dgm:pt modelId="{291C942A-33A3-8A48-844E-224B1DE546B5}" type="pres">
      <dgm:prSet presAssocID="{0B2134AB-063C-6946-B2E0-846765CD7E37}" presName="hierChild6" presStyleCnt="0"/>
      <dgm:spPr/>
    </dgm:pt>
    <dgm:pt modelId="{1A055C4E-9E7A-FD4A-BD3E-3828A88B68E3}" type="pres">
      <dgm:prSet presAssocID="{0B2134AB-063C-6946-B2E0-846765CD7E37}" presName="hierChild7" presStyleCnt="0"/>
      <dgm:spPr/>
    </dgm:pt>
    <dgm:pt modelId="{15F9D282-E6C5-7448-B319-4E70C929681C}" type="pres">
      <dgm:prSet presAssocID="{02CF2ABA-4777-8146-A2C3-FBA04ED3D461}" presName="Name111" presStyleLbl="parChTrans1D3" presStyleIdx="1" presStyleCnt="2"/>
      <dgm:spPr/>
      <dgm:t>
        <a:bodyPr/>
        <a:lstStyle/>
        <a:p>
          <a:endParaRPr lang="en-US"/>
        </a:p>
      </dgm:t>
    </dgm:pt>
    <dgm:pt modelId="{2D107C6E-7984-7446-8ACD-E4DE83DC4E9B}" type="pres">
      <dgm:prSet presAssocID="{CD0122A8-F4A0-494F-99D2-A7172AE1F01E}" presName="hierRoot3" presStyleCnt="0">
        <dgm:presLayoutVars>
          <dgm:hierBranch val="init"/>
        </dgm:presLayoutVars>
      </dgm:prSet>
      <dgm:spPr/>
    </dgm:pt>
    <dgm:pt modelId="{56A1DED1-57E2-D643-AB03-40DB918D4967}" type="pres">
      <dgm:prSet presAssocID="{CD0122A8-F4A0-494F-99D2-A7172AE1F01E}" presName="rootComposite3" presStyleCnt="0"/>
      <dgm:spPr/>
    </dgm:pt>
    <dgm:pt modelId="{6380478D-2571-A647-A6C1-2610AAD396EF}" type="pres">
      <dgm:prSet presAssocID="{CD0122A8-F4A0-494F-99D2-A7172AE1F01E}" presName="rootText3" presStyleLbl="asst1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684B89-6576-1944-A742-980D34B890FC}" type="pres">
      <dgm:prSet presAssocID="{CD0122A8-F4A0-494F-99D2-A7172AE1F01E}" presName="rootConnector3" presStyleLbl="asst1" presStyleIdx="3" presStyleCnt="8"/>
      <dgm:spPr/>
      <dgm:t>
        <a:bodyPr/>
        <a:lstStyle/>
        <a:p>
          <a:endParaRPr lang="en-US"/>
        </a:p>
      </dgm:t>
    </dgm:pt>
    <dgm:pt modelId="{FD3CFA17-5A5C-0E44-80DA-632B937CF9D6}" type="pres">
      <dgm:prSet presAssocID="{CD0122A8-F4A0-494F-99D2-A7172AE1F01E}" presName="hierChild6" presStyleCnt="0"/>
      <dgm:spPr/>
    </dgm:pt>
    <dgm:pt modelId="{E13F163D-E4F3-E446-AE05-B7670BA60DD2}" type="pres">
      <dgm:prSet presAssocID="{CD0122A8-F4A0-494F-99D2-A7172AE1F01E}" presName="hierChild7" presStyleCnt="0"/>
      <dgm:spPr/>
    </dgm:pt>
    <dgm:pt modelId="{E21F0F53-D81E-6B48-8115-539C49EE5AB3}" type="pres">
      <dgm:prSet presAssocID="{FD990759-7D30-1E49-9C1E-7246093E7E17}" presName="Name111" presStyleLbl="parChTrans1D4" presStyleIdx="0" presStyleCnt="4"/>
      <dgm:spPr/>
      <dgm:t>
        <a:bodyPr/>
        <a:lstStyle/>
        <a:p>
          <a:endParaRPr lang="en-US"/>
        </a:p>
      </dgm:t>
    </dgm:pt>
    <dgm:pt modelId="{BBEC2874-0EDB-D34B-A1B5-8DE84D76175E}" type="pres">
      <dgm:prSet presAssocID="{5EC8032D-E8A1-5043-B43E-542147AFEEA3}" presName="hierRoot3" presStyleCnt="0">
        <dgm:presLayoutVars>
          <dgm:hierBranch val="init"/>
        </dgm:presLayoutVars>
      </dgm:prSet>
      <dgm:spPr/>
    </dgm:pt>
    <dgm:pt modelId="{805FB198-23E7-CC43-A48D-582DB41054D6}" type="pres">
      <dgm:prSet presAssocID="{5EC8032D-E8A1-5043-B43E-542147AFEEA3}" presName="rootComposite3" presStyleCnt="0"/>
      <dgm:spPr/>
    </dgm:pt>
    <dgm:pt modelId="{04E1460B-3848-FF45-A826-A614CEE5F722}" type="pres">
      <dgm:prSet presAssocID="{5EC8032D-E8A1-5043-B43E-542147AFEEA3}" presName="rootText3" presStyleLbl="asst1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13CE80-0800-9E4B-8B11-A1B5358FE902}" type="pres">
      <dgm:prSet presAssocID="{5EC8032D-E8A1-5043-B43E-542147AFEEA3}" presName="rootConnector3" presStyleLbl="asst1" presStyleIdx="4" presStyleCnt="8"/>
      <dgm:spPr/>
      <dgm:t>
        <a:bodyPr/>
        <a:lstStyle/>
        <a:p>
          <a:endParaRPr lang="en-US"/>
        </a:p>
      </dgm:t>
    </dgm:pt>
    <dgm:pt modelId="{916777D4-83D6-6143-8F27-4CA98EF2EF76}" type="pres">
      <dgm:prSet presAssocID="{5EC8032D-E8A1-5043-B43E-542147AFEEA3}" presName="hierChild6" presStyleCnt="0"/>
      <dgm:spPr/>
    </dgm:pt>
    <dgm:pt modelId="{A2A28B20-1D24-F041-9B81-F785617B176A}" type="pres">
      <dgm:prSet presAssocID="{5EC8032D-E8A1-5043-B43E-542147AFEEA3}" presName="hierChild7" presStyleCnt="0"/>
      <dgm:spPr/>
    </dgm:pt>
    <dgm:pt modelId="{83907878-709A-504C-9A08-8BDC002A8249}" type="pres">
      <dgm:prSet presAssocID="{628F1287-DF29-D64A-AE7B-F07FC490A40B}" presName="Name111" presStyleLbl="parChTrans1D4" presStyleIdx="1" presStyleCnt="4"/>
      <dgm:spPr/>
      <dgm:t>
        <a:bodyPr/>
        <a:lstStyle/>
        <a:p>
          <a:endParaRPr lang="en-US"/>
        </a:p>
      </dgm:t>
    </dgm:pt>
    <dgm:pt modelId="{92D538C6-B948-5042-AE95-DF378EEB8F41}" type="pres">
      <dgm:prSet presAssocID="{E9AF4671-CF63-954D-A645-28198962AB30}" presName="hierRoot3" presStyleCnt="0">
        <dgm:presLayoutVars>
          <dgm:hierBranch val="init"/>
        </dgm:presLayoutVars>
      </dgm:prSet>
      <dgm:spPr/>
    </dgm:pt>
    <dgm:pt modelId="{799F9760-C2CD-6D44-9BFD-24188D885FF9}" type="pres">
      <dgm:prSet presAssocID="{E9AF4671-CF63-954D-A645-28198962AB30}" presName="rootComposite3" presStyleCnt="0"/>
      <dgm:spPr/>
    </dgm:pt>
    <dgm:pt modelId="{931AB037-4CBB-1E41-8333-4741EA24EE18}" type="pres">
      <dgm:prSet presAssocID="{E9AF4671-CF63-954D-A645-28198962AB30}" presName="rootText3" presStyleLbl="asst1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BE53C-8477-A14F-AD56-28A24564078D}" type="pres">
      <dgm:prSet presAssocID="{E9AF4671-CF63-954D-A645-28198962AB30}" presName="rootConnector3" presStyleLbl="asst1" presStyleIdx="5" presStyleCnt="8"/>
      <dgm:spPr/>
      <dgm:t>
        <a:bodyPr/>
        <a:lstStyle/>
        <a:p>
          <a:endParaRPr lang="en-US"/>
        </a:p>
      </dgm:t>
    </dgm:pt>
    <dgm:pt modelId="{0E04A328-4443-8D4E-BCC3-A93D80E54E93}" type="pres">
      <dgm:prSet presAssocID="{E9AF4671-CF63-954D-A645-28198962AB30}" presName="hierChild6" presStyleCnt="0"/>
      <dgm:spPr/>
    </dgm:pt>
    <dgm:pt modelId="{572BE1B3-4A18-DF44-98A4-C2BD6102A05D}" type="pres">
      <dgm:prSet presAssocID="{E9AF4671-CF63-954D-A645-28198962AB30}" presName="hierChild7" presStyleCnt="0"/>
      <dgm:spPr/>
    </dgm:pt>
    <dgm:pt modelId="{FEB8B878-D26B-E647-B958-BA76A00CF001}" type="pres">
      <dgm:prSet presAssocID="{3D569407-F041-2243-8933-4A553288E7E1}" presName="Name111" presStyleLbl="parChTrans1D4" presStyleIdx="2" presStyleCnt="4"/>
      <dgm:spPr/>
      <dgm:t>
        <a:bodyPr/>
        <a:lstStyle/>
        <a:p>
          <a:endParaRPr lang="en-US"/>
        </a:p>
      </dgm:t>
    </dgm:pt>
    <dgm:pt modelId="{92A1C0B8-4AD0-CC4F-BFA9-D9FAD54D8F54}" type="pres">
      <dgm:prSet presAssocID="{370BACC1-ABA5-E14C-B813-84B53DE98B8A}" presName="hierRoot3" presStyleCnt="0">
        <dgm:presLayoutVars>
          <dgm:hierBranch val="init"/>
        </dgm:presLayoutVars>
      </dgm:prSet>
      <dgm:spPr/>
    </dgm:pt>
    <dgm:pt modelId="{0FA798D9-FE7B-3A4B-90FF-B3A836A6B310}" type="pres">
      <dgm:prSet presAssocID="{370BACC1-ABA5-E14C-B813-84B53DE98B8A}" presName="rootComposite3" presStyleCnt="0"/>
      <dgm:spPr/>
    </dgm:pt>
    <dgm:pt modelId="{E0B0EE98-8DAB-AC42-A60E-513746EB3364}" type="pres">
      <dgm:prSet presAssocID="{370BACC1-ABA5-E14C-B813-84B53DE98B8A}" presName="rootText3" presStyleLbl="asst1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15843E-DFB7-5A4F-8CD4-3819031126E3}" type="pres">
      <dgm:prSet presAssocID="{370BACC1-ABA5-E14C-B813-84B53DE98B8A}" presName="rootConnector3" presStyleLbl="asst1" presStyleIdx="6" presStyleCnt="8"/>
      <dgm:spPr/>
      <dgm:t>
        <a:bodyPr/>
        <a:lstStyle/>
        <a:p>
          <a:endParaRPr lang="en-US"/>
        </a:p>
      </dgm:t>
    </dgm:pt>
    <dgm:pt modelId="{8720E25C-314A-7C47-B78A-1A00FB722DE1}" type="pres">
      <dgm:prSet presAssocID="{370BACC1-ABA5-E14C-B813-84B53DE98B8A}" presName="hierChild6" presStyleCnt="0"/>
      <dgm:spPr/>
    </dgm:pt>
    <dgm:pt modelId="{0CE61579-8845-494E-8F21-5F81235B966C}" type="pres">
      <dgm:prSet presAssocID="{370BACC1-ABA5-E14C-B813-84B53DE98B8A}" presName="hierChild7" presStyleCnt="0"/>
      <dgm:spPr/>
    </dgm:pt>
    <dgm:pt modelId="{828036EC-C572-D34C-B3B6-4B75EDDAAB06}" type="pres">
      <dgm:prSet presAssocID="{BAAA8923-35E7-A047-87B7-F361A2D3994C}" presName="Name111" presStyleLbl="parChTrans1D4" presStyleIdx="3" presStyleCnt="4"/>
      <dgm:spPr/>
      <dgm:t>
        <a:bodyPr/>
        <a:lstStyle/>
        <a:p>
          <a:endParaRPr lang="en-US"/>
        </a:p>
      </dgm:t>
    </dgm:pt>
    <dgm:pt modelId="{91DF69DB-9530-2045-AC73-36BE11904906}" type="pres">
      <dgm:prSet presAssocID="{D82719CE-DBA0-1540-B2C3-55018B43041F}" presName="hierRoot3" presStyleCnt="0">
        <dgm:presLayoutVars>
          <dgm:hierBranch val="init"/>
        </dgm:presLayoutVars>
      </dgm:prSet>
      <dgm:spPr/>
    </dgm:pt>
    <dgm:pt modelId="{BFF95C76-EA57-D44F-9F17-6D5112799927}" type="pres">
      <dgm:prSet presAssocID="{D82719CE-DBA0-1540-B2C3-55018B43041F}" presName="rootComposite3" presStyleCnt="0"/>
      <dgm:spPr/>
    </dgm:pt>
    <dgm:pt modelId="{16C58BFC-BB48-8A4E-BB6C-4E78A5B7B695}" type="pres">
      <dgm:prSet presAssocID="{D82719CE-DBA0-1540-B2C3-55018B43041F}" presName="rootText3" presStyleLbl="asst1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BC77C-34DF-9441-A571-476EFAEB4AA3}" type="pres">
      <dgm:prSet presAssocID="{D82719CE-DBA0-1540-B2C3-55018B43041F}" presName="rootConnector3" presStyleLbl="asst1" presStyleIdx="7" presStyleCnt="8"/>
      <dgm:spPr/>
      <dgm:t>
        <a:bodyPr/>
        <a:lstStyle/>
        <a:p>
          <a:endParaRPr lang="en-US"/>
        </a:p>
      </dgm:t>
    </dgm:pt>
    <dgm:pt modelId="{5A708147-9F04-3C41-9231-D4153BBA4F79}" type="pres">
      <dgm:prSet presAssocID="{D82719CE-DBA0-1540-B2C3-55018B43041F}" presName="hierChild6" presStyleCnt="0"/>
      <dgm:spPr/>
    </dgm:pt>
    <dgm:pt modelId="{0486E46E-FF3B-2A49-AED3-D2A7C6A0463B}" type="pres">
      <dgm:prSet presAssocID="{D82719CE-DBA0-1540-B2C3-55018B43041F}" presName="hierChild7" presStyleCnt="0"/>
      <dgm:spPr/>
    </dgm:pt>
  </dgm:ptLst>
  <dgm:cxnLst>
    <dgm:cxn modelId="{5D32DE6B-B588-8945-B263-90047D723208}" type="presOf" srcId="{5EC8032D-E8A1-5043-B43E-542147AFEEA3}" destId="{04E1460B-3848-FF45-A826-A614CEE5F722}" srcOrd="0" destOrd="0" presId="urn:microsoft.com/office/officeart/2005/8/layout/orgChart1"/>
    <dgm:cxn modelId="{A878FB30-5ACF-8548-BA6F-6775ECF781D0}" type="presOf" srcId="{E9AF4671-CF63-954D-A645-28198962AB30}" destId="{931AB037-4CBB-1E41-8333-4741EA24EE18}" srcOrd="0" destOrd="0" presId="urn:microsoft.com/office/officeart/2005/8/layout/orgChart1"/>
    <dgm:cxn modelId="{6740CAF3-A1EB-5C4A-9934-1FB2ECAC5EE2}" type="presOf" srcId="{E9AF4671-CF63-954D-A645-28198962AB30}" destId="{7A0BE53C-8477-A14F-AD56-28A24564078D}" srcOrd="1" destOrd="0" presId="urn:microsoft.com/office/officeart/2005/8/layout/orgChart1"/>
    <dgm:cxn modelId="{C62318FC-C4F7-324B-BB0D-E4143FF18D72}" srcId="{CD0122A8-F4A0-494F-99D2-A7172AE1F01E}" destId="{5EC8032D-E8A1-5043-B43E-542147AFEEA3}" srcOrd="0" destOrd="0" parTransId="{FD990759-7D30-1E49-9C1E-7246093E7E17}" sibTransId="{33CA6E22-0217-EC4B-9302-3CF6C0E2EA23}"/>
    <dgm:cxn modelId="{DE445121-7337-8245-B7FC-E5A13AC4EFCE}" type="presOf" srcId="{F893EEA3-BF61-0747-8101-E136FEA8D4B2}" destId="{A2D07EE4-2557-2947-918E-87E0C9A18D29}" srcOrd="0" destOrd="0" presId="urn:microsoft.com/office/officeart/2005/8/layout/orgChart1"/>
    <dgm:cxn modelId="{DD7BC9DD-FCF9-094F-818C-FB3058E48B44}" type="presOf" srcId="{0FB0E885-FEEB-7F48-B670-6D240CB16716}" destId="{41DCE040-44A2-C74D-B61C-C5CFD5AE633D}" srcOrd="1" destOrd="0" presId="urn:microsoft.com/office/officeart/2005/8/layout/orgChart1"/>
    <dgm:cxn modelId="{46180184-73E2-604F-83E2-D2BB708773DF}" type="presOf" srcId="{AFE3FA07-433F-DD4F-B328-9791CD0A7935}" destId="{BDD090E0-8203-0242-823B-73088B81FFE9}" srcOrd="0" destOrd="0" presId="urn:microsoft.com/office/officeart/2005/8/layout/orgChart1"/>
    <dgm:cxn modelId="{AB430AFA-BC0F-744D-99D5-6336CEA67C99}" srcId="{CD0122A8-F4A0-494F-99D2-A7172AE1F01E}" destId="{E9AF4671-CF63-954D-A645-28198962AB30}" srcOrd="1" destOrd="0" parTransId="{628F1287-DF29-D64A-AE7B-F07FC490A40B}" sibTransId="{20D38DE6-F70A-D94F-8347-B2BCEC06809F}"/>
    <dgm:cxn modelId="{BB27B297-B755-A749-A77B-3D9BA7734A8A}" type="presOf" srcId="{D82719CE-DBA0-1540-B2C3-55018B43041F}" destId="{16C58BFC-BB48-8A4E-BB6C-4E78A5B7B695}" srcOrd="0" destOrd="0" presId="urn:microsoft.com/office/officeart/2005/8/layout/orgChart1"/>
    <dgm:cxn modelId="{6CE1BC48-C6B3-B343-9F35-B10BC75E3042}" type="presOf" srcId="{370BACC1-ABA5-E14C-B813-84B53DE98B8A}" destId="{CF15843E-DFB7-5A4F-8CD4-3819031126E3}" srcOrd="1" destOrd="0" presId="urn:microsoft.com/office/officeart/2005/8/layout/orgChart1"/>
    <dgm:cxn modelId="{E8A34694-F8F5-BC4E-88D9-3A53E532B239}" type="presOf" srcId="{02CF2ABA-4777-8146-A2C3-FBA04ED3D461}" destId="{15F9D282-E6C5-7448-B319-4E70C929681C}" srcOrd="0" destOrd="0" presId="urn:microsoft.com/office/officeart/2005/8/layout/orgChart1"/>
    <dgm:cxn modelId="{A28A1EE1-C979-EA4B-8EE0-F65CE8C87FDB}" srcId="{9B04EFEA-59C9-E54D-9A82-426071D27C05}" destId="{1351D77A-C421-3F4C-87CE-D2AE6C33055C}" srcOrd="1" destOrd="0" parTransId="{F893EEA3-BF61-0747-8101-E136FEA8D4B2}" sibTransId="{721A912C-E025-6447-B2DC-3F55B6A7CA95}"/>
    <dgm:cxn modelId="{3BC57B2C-7DCB-EE42-A66D-05966C943F22}" type="presOf" srcId="{3D569407-F041-2243-8933-4A553288E7E1}" destId="{FEB8B878-D26B-E647-B958-BA76A00CF001}" srcOrd="0" destOrd="0" presId="urn:microsoft.com/office/officeart/2005/8/layout/orgChart1"/>
    <dgm:cxn modelId="{B60D9395-B89D-6344-8BB7-79E093A2DA64}" type="presOf" srcId="{CD0122A8-F4A0-494F-99D2-A7172AE1F01E}" destId="{09684B89-6576-1944-A742-980D34B890FC}" srcOrd="1" destOrd="0" presId="urn:microsoft.com/office/officeart/2005/8/layout/orgChart1"/>
    <dgm:cxn modelId="{F323DCA7-2125-F145-8BB2-FEF3437E4BB0}" type="presOf" srcId="{CD0122A8-F4A0-494F-99D2-A7172AE1F01E}" destId="{6380478D-2571-A647-A6C1-2610AAD396EF}" srcOrd="0" destOrd="0" presId="urn:microsoft.com/office/officeart/2005/8/layout/orgChart1"/>
    <dgm:cxn modelId="{FCEC61DE-0BF6-AE4D-ABE6-D09384D57088}" type="presOf" srcId="{5EC8032D-E8A1-5043-B43E-542147AFEEA3}" destId="{1913CE80-0800-9E4B-8B11-A1B5358FE902}" srcOrd="1" destOrd="0" presId="urn:microsoft.com/office/officeart/2005/8/layout/orgChart1"/>
    <dgm:cxn modelId="{C212E48F-B412-2849-B944-B249D9AE228C}" srcId="{1351D77A-C421-3F4C-87CE-D2AE6C33055C}" destId="{CD0122A8-F4A0-494F-99D2-A7172AE1F01E}" srcOrd="1" destOrd="0" parTransId="{02CF2ABA-4777-8146-A2C3-FBA04ED3D461}" sibTransId="{6B8A42E6-C61B-B94B-9C04-F2D938E211E1}"/>
    <dgm:cxn modelId="{D07CF784-BD5A-3D4C-8E28-2F1C55206E2A}" srcId="{1351D77A-C421-3F4C-87CE-D2AE6C33055C}" destId="{0B2134AB-063C-6946-B2E0-846765CD7E37}" srcOrd="0" destOrd="0" parTransId="{8381117B-9286-5C4A-BA0D-69FFC76A3258}" sibTransId="{2422506A-BC73-6F41-93AC-6C0597310659}"/>
    <dgm:cxn modelId="{962D72A4-850B-6B47-85B1-1CFBF1F57957}" srcId="{E9AF4671-CF63-954D-A645-28198962AB30}" destId="{370BACC1-ABA5-E14C-B813-84B53DE98B8A}" srcOrd="0" destOrd="0" parTransId="{3D569407-F041-2243-8933-4A553288E7E1}" sibTransId="{1DBD7418-F92A-8A40-BAED-F8A24DAF91ED}"/>
    <dgm:cxn modelId="{07210CA0-35AE-0845-9F6F-1B8062D00D8D}" type="presOf" srcId="{0B2134AB-063C-6946-B2E0-846765CD7E37}" destId="{51B5BE08-2ECF-2147-91F8-AAD6B6123EC8}" srcOrd="0" destOrd="0" presId="urn:microsoft.com/office/officeart/2005/8/layout/orgChart1"/>
    <dgm:cxn modelId="{340E67DB-AEFA-4F41-928F-734B6D66DC6E}" type="presOf" srcId="{0B2134AB-063C-6946-B2E0-846765CD7E37}" destId="{4AF8E969-A3FA-764E-933F-8DAC9975A63A}" srcOrd="1" destOrd="0" presId="urn:microsoft.com/office/officeart/2005/8/layout/orgChart1"/>
    <dgm:cxn modelId="{B3B7E20F-A205-D047-84F6-0C6839BEB68D}" type="presOf" srcId="{1351D77A-C421-3F4C-87CE-D2AE6C33055C}" destId="{FC42687E-54E7-1F4D-8C85-D36BE49F8455}" srcOrd="1" destOrd="0" presId="urn:microsoft.com/office/officeart/2005/8/layout/orgChart1"/>
    <dgm:cxn modelId="{0A26C94C-80C8-4641-A468-C45F3FF08D18}" type="presOf" srcId="{BAAA8923-35E7-A047-87B7-F361A2D3994C}" destId="{828036EC-C572-D34C-B3B6-4B75EDDAAB06}" srcOrd="0" destOrd="0" presId="urn:microsoft.com/office/officeart/2005/8/layout/orgChart1"/>
    <dgm:cxn modelId="{F64DD7A1-3C02-D849-972F-795C7E551CEB}" type="presOf" srcId="{A56B5D4C-FC87-C34F-86B1-94603F2C3AD5}" destId="{8036ED55-3458-2F4F-8D38-75999C9B3C86}" srcOrd="0" destOrd="0" presId="urn:microsoft.com/office/officeart/2005/8/layout/orgChart1"/>
    <dgm:cxn modelId="{6285A206-347C-FA4C-B932-F97B966B6CC0}" type="presOf" srcId="{0FB0E885-FEEB-7F48-B670-6D240CB16716}" destId="{982EA3AE-7811-CC4C-B756-9B28E7747E59}" srcOrd="0" destOrd="0" presId="urn:microsoft.com/office/officeart/2005/8/layout/orgChart1"/>
    <dgm:cxn modelId="{318BCDC0-E245-F243-8D79-8038AC69FCC8}" srcId="{A56B5D4C-FC87-C34F-86B1-94603F2C3AD5}" destId="{9B04EFEA-59C9-E54D-9A82-426071D27C05}" srcOrd="0" destOrd="0" parTransId="{10A1979D-7B3F-B447-805B-55F777A1B678}" sibTransId="{4102620F-91A4-704D-B397-44CD1DE7247A}"/>
    <dgm:cxn modelId="{21E6C911-9992-7C46-B191-DAE511E15ABB}" srcId="{E9AF4671-CF63-954D-A645-28198962AB30}" destId="{D82719CE-DBA0-1540-B2C3-55018B43041F}" srcOrd="1" destOrd="0" parTransId="{BAAA8923-35E7-A047-87B7-F361A2D3994C}" sibTransId="{72112552-9B2E-DA49-8CFA-C27C04C445C0}"/>
    <dgm:cxn modelId="{D9014CB2-A2D8-0B4D-AF43-CEB927A03998}" type="presOf" srcId="{9B04EFEA-59C9-E54D-9A82-426071D27C05}" destId="{A80BF874-3689-B94A-A795-73F8DA1C61BB}" srcOrd="0" destOrd="0" presId="urn:microsoft.com/office/officeart/2005/8/layout/orgChart1"/>
    <dgm:cxn modelId="{207F4017-78C3-1A4F-875A-32E2C79BF165}" type="presOf" srcId="{8381117B-9286-5C4A-BA0D-69FFC76A3258}" destId="{2C868FE3-9BE2-3648-A683-17332F4AA021}" srcOrd="0" destOrd="0" presId="urn:microsoft.com/office/officeart/2005/8/layout/orgChart1"/>
    <dgm:cxn modelId="{92C2C6EC-64D2-434F-A351-369032D891CF}" type="presOf" srcId="{1351D77A-C421-3F4C-87CE-D2AE6C33055C}" destId="{CBEFAF78-E8C5-8542-B1A0-AED3D03BFA50}" srcOrd="0" destOrd="0" presId="urn:microsoft.com/office/officeart/2005/8/layout/orgChart1"/>
    <dgm:cxn modelId="{0A70CEB9-F53C-694D-8DF6-06A0AB7C6E89}" type="presOf" srcId="{D82719CE-DBA0-1540-B2C3-55018B43041F}" destId="{39DBC77C-34DF-9441-A571-476EFAEB4AA3}" srcOrd="1" destOrd="0" presId="urn:microsoft.com/office/officeart/2005/8/layout/orgChart1"/>
    <dgm:cxn modelId="{C37DBDF1-3D29-EE48-A049-AD06C47C0A6A}" srcId="{9B04EFEA-59C9-E54D-9A82-426071D27C05}" destId="{0FB0E885-FEEB-7F48-B670-6D240CB16716}" srcOrd="0" destOrd="0" parTransId="{AFE3FA07-433F-DD4F-B328-9791CD0A7935}" sibTransId="{E159EC67-4C99-3048-8E79-C456404C3C09}"/>
    <dgm:cxn modelId="{41495123-7B26-304A-BFCF-FEAAD645B029}" type="presOf" srcId="{9B04EFEA-59C9-E54D-9A82-426071D27C05}" destId="{A0DAB187-ECEC-5D4E-BFEB-47CF298291FE}" srcOrd="1" destOrd="0" presId="urn:microsoft.com/office/officeart/2005/8/layout/orgChart1"/>
    <dgm:cxn modelId="{999F7989-213A-104B-BC0A-0EBE27701F1A}" type="presOf" srcId="{FD990759-7D30-1E49-9C1E-7246093E7E17}" destId="{E21F0F53-D81E-6B48-8115-539C49EE5AB3}" srcOrd="0" destOrd="0" presId="urn:microsoft.com/office/officeart/2005/8/layout/orgChart1"/>
    <dgm:cxn modelId="{52750C99-65A9-E549-96B2-99EAE321953E}" type="presOf" srcId="{628F1287-DF29-D64A-AE7B-F07FC490A40B}" destId="{83907878-709A-504C-9A08-8BDC002A8249}" srcOrd="0" destOrd="0" presId="urn:microsoft.com/office/officeart/2005/8/layout/orgChart1"/>
    <dgm:cxn modelId="{12E68F45-504F-CC42-B3D4-23BE1CC75D7C}" type="presOf" srcId="{370BACC1-ABA5-E14C-B813-84B53DE98B8A}" destId="{E0B0EE98-8DAB-AC42-A60E-513746EB3364}" srcOrd="0" destOrd="0" presId="urn:microsoft.com/office/officeart/2005/8/layout/orgChart1"/>
    <dgm:cxn modelId="{189A0D2B-F6B4-9949-8FBE-918F8AF954FA}" type="presParOf" srcId="{8036ED55-3458-2F4F-8D38-75999C9B3C86}" destId="{8625E513-9A24-D640-863B-9FC09C2DA98D}" srcOrd="0" destOrd="0" presId="urn:microsoft.com/office/officeart/2005/8/layout/orgChart1"/>
    <dgm:cxn modelId="{BE06E840-0659-0440-8250-973F36A59F6E}" type="presParOf" srcId="{8625E513-9A24-D640-863B-9FC09C2DA98D}" destId="{CAFDC63A-ED7E-7342-9F46-E4037EE6206E}" srcOrd="0" destOrd="0" presId="urn:microsoft.com/office/officeart/2005/8/layout/orgChart1"/>
    <dgm:cxn modelId="{B61C5AB6-A32F-0749-90D1-01606820A9B5}" type="presParOf" srcId="{CAFDC63A-ED7E-7342-9F46-E4037EE6206E}" destId="{A80BF874-3689-B94A-A795-73F8DA1C61BB}" srcOrd="0" destOrd="0" presId="urn:microsoft.com/office/officeart/2005/8/layout/orgChart1"/>
    <dgm:cxn modelId="{7EEBCBF4-44F7-C543-A799-EA9D4FD86A89}" type="presParOf" srcId="{CAFDC63A-ED7E-7342-9F46-E4037EE6206E}" destId="{A0DAB187-ECEC-5D4E-BFEB-47CF298291FE}" srcOrd="1" destOrd="0" presId="urn:microsoft.com/office/officeart/2005/8/layout/orgChart1"/>
    <dgm:cxn modelId="{A6F851B9-CE51-6B42-A24C-9E0FC5E8CF6B}" type="presParOf" srcId="{8625E513-9A24-D640-863B-9FC09C2DA98D}" destId="{B0F274B2-70C5-9C43-A145-CB6033A68D24}" srcOrd="1" destOrd="0" presId="urn:microsoft.com/office/officeart/2005/8/layout/orgChart1"/>
    <dgm:cxn modelId="{A81D4123-4CC9-9F45-AE8B-3428AFEC5426}" type="presParOf" srcId="{8625E513-9A24-D640-863B-9FC09C2DA98D}" destId="{086D8091-1400-B941-BA45-07DAB43F0837}" srcOrd="2" destOrd="0" presId="urn:microsoft.com/office/officeart/2005/8/layout/orgChart1"/>
    <dgm:cxn modelId="{792CF1BD-982F-724B-8EDC-35021E49170D}" type="presParOf" srcId="{086D8091-1400-B941-BA45-07DAB43F0837}" destId="{BDD090E0-8203-0242-823B-73088B81FFE9}" srcOrd="0" destOrd="0" presId="urn:microsoft.com/office/officeart/2005/8/layout/orgChart1"/>
    <dgm:cxn modelId="{30497E13-8B10-564D-89EF-349AB91E7075}" type="presParOf" srcId="{086D8091-1400-B941-BA45-07DAB43F0837}" destId="{6C063DE4-B452-F140-BDCF-49BBB0DD32CC}" srcOrd="1" destOrd="0" presId="urn:microsoft.com/office/officeart/2005/8/layout/orgChart1"/>
    <dgm:cxn modelId="{2AC60001-03FC-AF4F-A810-E279DB81D3E4}" type="presParOf" srcId="{6C063DE4-B452-F140-BDCF-49BBB0DD32CC}" destId="{4601C07E-8AB7-6C4B-B7B5-73E5CF0ED19A}" srcOrd="0" destOrd="0" presId="urn:microsoft.com/office/officeart/2005/8/layout/orgChart1"/>
    <dgm:cxn modelId="{303BBE3B-5851-854C-BF9A-6DB9198CDF8E}" type="presParOf" srcId="{4601C07E-8AB7-6C4B-B7B5-73E5CF0ED19A}" destId="{982EA3AE-7811-CC4C-B756-9B28E7747E59}" srcOrd="0" destOrd="0" presId="urn:microsoft.com/office/officeart/2005/8/layout/orgChart1"/>
    <dgm:cxn modelId="{5695FD42-1DC1-DE42-977D-CF8DF716C96F}" type="presParOf" srcId="{4601C07E-8AB7-6C4B-B7B5-73E5CF0ED19A}" destId="{41DCE040-44A2-C74D-B61C-C5CFD5AE633D}" srcOrd="1" destOrd="0" presId="urn:microsoft.com/office/officeart/2005/8/layout/orgChart1"/>
    <dgm:cxn modelId="{A1CD9224-91E8-6C47-82F6-DEDD718183E5}" type="presParOf" srcId="{6C063DE4-B452-F140-BDCF-49BBB0DD32CC}" destId="{D96A8E8D-5FE8-AD4F-B5CD-42A459F9C195}" srcOrd="1" destOrd="0" presId="urn:microsoft.com/office/officeart/2005/8/layout/orgChart1"/>
    <dgm:cxn modelId="{B414F082-4BF4-1349-A015-07543754924B}" type="presParOf" srcId="{6C063DE4-B452-F140-BDCF-49BBB0DD32CC}" destId="{E966B621-1E3E-1F41-986E-7216DD4D61DE}" srcOrd="2" destOrd="0" presId="urn:microsoft.com/office/officeart/2005/8/layout/orgChart1"/>
    <dgm:cxn modelId="{9B9042F3-6B69-EE44-901A-EB9B281FFE78}" type="presParOf" srcId="{086D8091-1400-B941-BA45-07DAB43F0837}" destId="{A2D07EE4-2557-2947-918E-87E0C9A18D29}" srcOrd="2" destOrd="0" presId="urn:microsoft.com/office/officeart/2005/8/layout/orgChart1"/>
    <dgm:cxn modelId="{E1C08E5A-43F1-6740-90FD-6C73113DEFF3}" type="presParOf" srcId="{086D8091-1400-B941-BA45-07DAB43F0837}" destId="{53D66111-D81B-504F-8F31-D9DC7EE99771}" srcOrd="3" destOrd="0" presId="urn:microsoft.com/office/officeart/2005/8/layout/orgChart1"/>
    <dgm:cxn modelId="{CC4ACAFE-ED7D-A64C-8DF4-98E7562016EC}" type="presParOf" srcId="{53D66111-D81B-504F-8F31-D9DC7EE99771}" destId="{68C78273-0180-1A4E-8261-548F912049CE}" srcOrd="0" destOrd="0" presId="urn:microsoft.com/office/officeart/2005/8/layout/orgChart1"/>
    <dgm:cxn modelId="{875997E3-7B47-D346-81D0-F0B852563AA5}" type="presParOf" srcId="{68C78273-0180-1A4E-8261-548F912049CE}" destId="{CBEFAF78-E8C5-8542-B1A0-AED3D03BFA50}" srcOrd="0" destOrd="0" presId="urn:microsoft.com/office/officeart/2005/8/layout/orgChart1"/>
    <dgm:cxn modelId="{D220F7BB-2FB3-C941-B51B-09B7E93AC0AA}" type="presParOf" srcId="{68C78273-0180-1A4E-8261-548F912049CE}" destId="{FC42687E-54E7-1F4D-8C85-D36BE49F8455}" srcOrd="1" destOrd="0" presId="urn:microsoft.com/office/officeart/2005/8/layout/orgChart1"/>
    <dgm:cxn modelId="{CBD92708-D592-174E-A4A3-2E34F41243AC}" type="presParOf" srcId="{53D66111-D81B-504F-8F31-D9DC7EE99771}" destId="{F4A9DE92-B097-D449-88B7-02AADE73BA4D}" srcOrd="1" destOrd="0" presId="urn:microsoft.com/office/officeart/2005/8/layout/orgChart1"/>
    <dgm:cxn modelId="{066B94CD-47FD-0646-9F79-E579C01D1AE6}" type="presParOf" srcId="{53D66111-D81B-504F-8F31-D9DC7EE99771}" destId="{B02BAA3C-10E1-834C-8510-B8DF5E416D15}" srcOrd="2" destOrd="0" presId="urn:microsoft.com/office/officeart/2005/8/layout/orgChart1"/>
    <dgm:cxn modelId="{287D4B70-09DB-944A-B74D-C926A4D067D0}" type="presParOf" srcId="{B02BAA3C-10E1-834C-8510-B8DF5E416D15}" destId="{2C868FE3-9BE2-3648-A683-17332F4AA021}" srcOrd="0" destOrd="0" presId="urn:microsoft.com/office/officeart/2005/8/layout/orgChart1"/>
    <dgm:cxn modelId="{C561444A-7D20-504B-BD9C-BECF3C8E0FC9}" type="presParOf" srcId="{B02BAA3C-10E1-834C-8510-B8DF5E416D15}" destId="{7BB36433-6FBC-454E-BD91-72F45508EF12}" srcOrd="1" destOrd="0" presId="urn:microsoft.com/office/officeart/2005/8/layout/orgChart1"/>
    <dgm:cxn modelId="{0AA2D3A4-61F9-F745-8587-303BBF26B939}" type="presParOf" srcId="{7BB36433-6FBC-454E-BD91-72F45508EF12}" destId="{E15A4200-8CD6-964F-A6F0-3BD8F3F03808}" srcOrd="0" destOrd="0" presId="urn:microsoft.com/office/officeart/2005/8/layout/orgChart1"/>
    <dgm:cxn modelId="{BA2F2E4A-29C6-B245-B3F8-502286957BFF}" type="presParOf" srcId="{E15A4200-8CD6-964F-A6F0-3BD8F3F03808}" destId="{51B5BE08-2ECF-2147-91F8-AAD6B6123EC8}" srcOrd="0" destOrd="0" presId="urn:microsoft.com/office/officeart/2005/8/layout/orgChart1"/>
    <dgm:cxn modelId="{DC3D207F-7D5B-2349-A9CA-2EDA5EA788D4}" type="presParOf" srcId="{E15A4200-8CD6-964F-A6F0-3BD8F3F03808}" destId="{4AF8E969-A3FA-764E-933F-8DAC9975A63A}" srcOrd="1" destOrd="0" presId="urn:microsoft.com/office/officeart/2005/8/layout/orgChart1"/>
    <dgm:cxn modelId="{BAFC4E72-C9EB-B540-9AA5-636B9808B3F8}" type="presParOf" srcId="{7BB36433-6FBC-454E-BD91-72F45508EF12}" destId="{291C942A-33A3-8A48-844E-224B1DE546B5}" srcOrd="1" destOrd="0" presId="urn:microsoft.com/office/officeart/2005/8/layout/orgChart1"/>
    <dgm:cxn modelId="{1C37647E-68E6-DD4F-A3E5-EC7806DAD99E}" type="presParOf" srcId="{7BB36433-6FBC-454E-BD91-72F45508EF12}" destId="{1A055C4E-9E7A-FD4A-BD3E-3828A88B68E3}" srcOrd="2" destOrd="0" presId="urn:microsoft.com/office/officeart/2005/8/layout/orgChart1"/>
    <dgm:cxn modelId="{93AF058F-8365-5843-B8C8-028A7D41521A}" type="presParOf" srcId="{B02BAA3C-10E1-834C-8510-B8DF5E416D15}" destId="{15F9D282-E6C5-7448-B319-4E70C929681C}" srcOrd="2" destOrd="0" presId="urn:microsoft.com/office/officeart/2005/8/layout/orgChart1"/>
    <dgm:cxn modelId="{873F7F51-7962-044D-BD00-2C9869625C9B}" type="presParOf" srcId="{B02BAA3C-10E1-834C-8510-B8DF5E416D15}" destId="{2D107C6E-7984-7446-8ACD-E4DE83DC4E9B}" srcOrd="3" destOrd="0" presId="urn:microsoft.com/office/officeart/2005/8/layout/orgChart1"/>
    <dgm:cxn modelId="{8ECF8F8C-6B96-4045-82E2-8F951FFF2718}" type="presParOf" srcId="{2D107C6E-7984-7446-8ACD-E4DE83DC4E9B}" destId="{56A1DED1-57E2-D643-AB03-40DB918D4967}" srcOrd="0" destOrd="0" presId="urn:microsoft.com/office/officeart/2005/8/layout/orgChart1"/>
    <dgm:cxn modelId="{705D6E19-4FF5-5842-B67C-2D0FB8C0ABA5}" type="presParOf" srcId="{56A1DED1-57E2-D643-AB03-40DB918D4967}" destId="{6380478D-2571-A647-A6C1-2610AAD396EF}" srcOrd="0" destOrd="0" presId="urn:microsoft.com/office/officeart/2005/8/layout/orgChart1"/>
    <dgm:cxn modelId="{216915C5-A4B8-7342-9595-8C5B450FB52E}" type="presParOf" srcId="{56A1DED1-57E2-D643-AB03-40DB918D4967}" destId="{09684B89-6576-1944-A742-980D34B890FC}" srcOrd="1" destOrd="0" presId="urn:microsoft.com/office/officeart/2005/8/layout/orgChart1"/>
    <dgm:cxn modelId="{F660375C-EB9A-E243-9CB3-F9F1283231E1}" type="presParOf" srcId="{2D107C6E-7984-7446-8ACD-E4DE83DC4E9B}" destId="{FD3CFA17-5A5C-0E44-80DA-632B937CF9D6}" srcOrd="1" destOrd="0" presId="urn:microsoft.com/office/officeart/2005/8/layout/orgChart1"/>
    <dgm:cxn modelId="{297B76F9-FEFE-E44A-BD0E-0E7C0EF16CB5}" type="presParOf" srcId="{2D107C6E-7984-7446-8ACD-E4DE83DC4E9B}" destId="{E13F163D-E4F3-E446-AE05-B7670BA60DD2}" srcOrd="2" destOrd="0" presId="urn:microsoft.com/office/officeart/2005/8/layout/orgChart1"/>
    <dgm:cxn modelId="{B6F7AF52-1CBB-7D43-9D98-0220C7BF3B94}" type="presParOf" srcId="{E13F163D-E4F3-E446-AE05-B7670BA60DD2}" destId="{E21F0F53-D81E-6B48-8115-539C49EE5AB3}" srcOrd="0" destOrd="0" presId="urn:microsoft.com/office/officeart/2005/8/layout/orgChart1"/>
    <dgm:cxn modelId="{3DC36B08-9D4E-DE48-B21D-83D68F96FC27}" type="presParOf" srcId="{E13F163D-E4F3-E446-AE05-B7670BA60DD2}" destId="{BBEC2874-0EDB-D34B-A1B5-8DE84D76175E}" srcOrd="1" destOrd="0" presId="urn:microsoft.com/office/officeart/2005/8/layout/orgChart1"/>
    <dgm:cxn modelId="{DE668427-A711-184E-80B0-8C73AA7A33B0}" type="presParOf" srcId="{BBEC2874-0EDB-D34B-A1B5-8DE84D76175E}" destId="{805FB198-23E7-CC43-A48D-582DB41054D6}" srcOrd="0" destOrd="0" presId="urn:microsoft.com/office/officeart/2005/8/layout/orgChart1"/>
    <dgm:cxn modelId="{E636B106-DA45-184C-9180-03FF0778B81C}" type="presParOf" srcId="{805FB198-23E7-CC43-A48D-582DB41054D6}" destId="{04E1460B-3848-FF45-A826-A614CEE5F722}" srcOrd="0" destOrd="0" presId="urn:microsoft.com/office/officeart/2005/8/layout/orgChart1"/>
    <dgm:cxn modelId="{2E140EF8-6B39-BC47-9C9B-6A42E52221DC}" type="presParOf" srcId="{805FB198-23E7-CC43-A48D-582DB41054D6}" destId="{1913CE80-0800-9E4B-8B11-A1B5358FE902}" srcOrd="1" destOrd="0" presId="urn:microsoft.com/office/officeart/2005/8/layout/orgChart1"/>
    <dgm:cxn modelId="{8FF72A55-E46E-154C-B41E-0C790EE7F4D3}" type="presParOf" srcId="{BBEC2874-0EDB-D34B-A1B5-8DE84D76175E}" destId="{916777D4-83D6-6143-8F27-4CA98EF2EF76}" srcOrd="1" destOrd="0" presId="urn:microsoft.com/office/officeart/2005/8/layout/orgChart1"/>
    <dgm:cxn modelId="{5197072A-5166-8143-B9C6-4D6E19BF9FF9}" type="presParOf" srcId="{BBEC2874-0EDB-D34B-A1B5-8DE84D76175E}" destId="{A2A28B20-1D24-F041-9B81-F785617B176A}" srcOrd="2" destOrd="0" presId="urn:microsoft.com/office/officeart/2005/8/layout/orgChart1"/>
    <dgm:cxn modelId="{A941898D-DAD1-4B4E-81E0-221DD7B7B588}" type="presParOf" srcId="{E13F163D-E4F3-E446-AE05-B7670BA60DD2}" destId="{83907878-709A-504C-9A08-8BDC002A8249}" srcOrd="2" destOrd="0" presId="urn:microsoft.com/office/officeart/2005/8/layout/orgChart1"/>
    <dgm:cxn modelId="{DA2A8A3E-B76E-724D-9905-FEAD5F2DE85B}" type="presParOf" srcId="{E13F163D-E4F3-E446-AE05-B7670BA60DD2}" destId="{92D538C6-B948-5042-AE95-DF378EEB8F41}" srcOrd="3" destOrd="0" presId="urn:microsoft.com/office/officeart/2005/8/layout/orgChart1"/>
    <dgm:cxn modelId="{47058149-4575-574A-83A8-473A9D16E845}" type="presParOf" srcId="{92D538C6-B948-5042-AE95-DF378EEB8F41}" destId="{799F9760-C2CD-6D44-9BFD-24188D885FF9}" srcOrd="0" destOrd="0" presId="urn:microsoft.com/office/officeart/2005/8/layout/orgChart1"/>
    <dgm:cxn modelId="{236C63CA-A5C8-7940-BC13-C75FCF67FAF1}" type="presParOf" srcId="{799F9760-C2CD-6D44-9BFD-24188D885FF9}" destId="{931AB037-4CBB-1E41-8333-4741EA24EE18}" srcOrd="0" destOrd="0" presId="urn:microsoft.com/office/officeart/2005/8/layout/orgChart1"/>
    <dgm:cxn modelId="{BDF584C9-BAC8-774C-9AAC-DCA54DD6E76E}" type="presParOf" srcId="{799F9760-C2CD-6D44-9BFD-24188D885FF9}" destId="{7A0BE53C-8477-A14F-AD56-28A24564078D}" srcOrd="1" destOrd="0" presId="urn:microsoft.com/office/officeart/2005/8/layout/orgChart1"/>
    <dgm:cxn modelId="{48BCA1CC-7FB0-3248-A2D0-58DFDDFA89FE}" type="presParOf" srcId="{92D538C6-B948-5042-AE95-DF378EEB8F41}" destId="{0E04A328-4443-8D4E-BCC3-A93D80E54E93}" srcOrd="1" destOrd="0" presId="urn:microsoft.com/office/officeart/2005/8/layout/orgChart1"/>
    <dgm:cxn modelId="{0E7F4E45-EB8F-D64C-9267-F9DD5409AD38}" type="presParOf" srcId="{92D538C6-B948-5042-AE95-DF378EEB8F41}" destId="{572BE1B3-4A18-DF44-98A4-C2BD6102A05D}" srcOrd="2" destOrd="0" presId="urn:microsoft.com/office/officeart/2005/8/layout/orgChart1"/>
    <dgm:cxn modelId="{27087A39-8669-ED4D-9A8A-F4673FE8BA92}" type="presParOf" srcId="{572BE1B3-4A18-DF44-98A4-C2BD6102A05D}" destId="{FEB8B878-D26B-E647-B958-BA76A00CF001}" srcOrd="0" destOrd="0" presId="urn:microsoft.com/office/officeart/2005/8/layout/orgChart1"/>
    <dgm:cxn modelId="{31401B01-3157-B644-A237-1FE748C14437}" type="presParOf" srcId="{572BE1B3-4A18-DF44-98A4-C2BD6102A05D}" destId="{92A1C0B8-4AD0-CC4F-BFA9-D9FAD54D8F54}" srcOrd="1" destOrd="0" presId="urn:microsoft.com/office/officeart/2005/8/layout/orgChart1"/>
    <dgm:cxn modelId="{2C6738B6-AE6C-6D48-ADA0-1D0494AC79A6}" type="presParOf" srcId="{92A1C0B8-4AD0-CC4F-BFA9-D9FAD54D8F54}" destId="{0FA798D9-FE7B-3A4B-90FF-B3A836A6B310}" srcOrd="0" destOrd="0" presId="urn:microsoft.com/office/officeart/2005/8/layout/orgChart1"/>
    <dgm:cxn modelId="{3896A780-6BFF-5845-BEB6-0A2117B9BC1E}" type="presParOf" srcId="{0FA798D9-FE7B-3A4B-90FF-B3A836A6B310}" destId="{E0B0EE98-8DAB-AC42-A60E-513746EB3364}" srcOrd="0" destOrd="0" presId="urn:microsoft.com/office/officeart/2005/8/layout/orgChart1"/>
    <dgm:cxn modelId="{64881B10-3D2B-2E4E-9368-5AAF02C0C3AC}" type="presParOf" srcId="{0FA798D9-FE7B-3A4B-90FF-B3A836A6B310}" destId="{CF15843E-DFB7-5A4F-8CD4-3819031126E3}" srcOrd="1" destOrd="0" presId="urn:microsoft.com/office/officeart/2005/8/layout/orgChart1"/>
    <dgm:cxn modelId="{4F861FFB-60E3-E248-82ED-1B01F7D5A65B}" type="presParOf" srcId="{92A1C0B8-4AD0-CC4F-BFA9-D9FAD54D8F54}" destId="{8720E25C-314A-7C47-B78A-1A00FB722DE1}" srcOrd="1" destOrd="0" presId="urn:microsoft.com/office/officeart/2005/8/layout/orgChart1"/>
    <dgm:cxn modelId="{FDDD5E4B-5568-A14C-92F6-159D4DB976DB}" type="presParOf" srcId="{92A1C0B8-4AD0-CC4F-BFA9-D9FAD54D8F54}" destId="{0CE61579-8845-494E-8F21-5F81235B966C}" srcOrd="2" destOrd="0" presId="urn:microsoft.com/office/officeart/2005/8/layout/orgChart1"/>
    <dgm:cxn modelId="{ED667D1F-3766-4C44-843C-586AE0583EFF}" type="presParOf" srcId="{572BE1B3-4A18-DF44-98A4-C2BD6102A05D}" destId="{828036EC-C572-D34C-B3B6-4B75EDDAAB06}" srcOrd="2" destOrd="0" presId="urn:microsoft.com/office/officeart/2005/8/layout/orgChart1"/>
    <dgm:cxn modelId="{F8431E20-393F-994B-9F01-09BBB330F5D8}" type="presParOf" srcId="{572BE1B3-4A18-DF44-98A4-C2BD6102A05D}" destId="{91DF69DB-9530-2045-AC73-36BE11904906}" srcOrd="3" destOrd="0" presId="urn:microsoft.com/office/officeart/2005/8/layout/orgChart1"/>
    <dgm:cxn modelId="{86A792F2-E9B6-0443-9E45-62CE1045620A}" type="presParOf" srcId="{91DF69DB-9530-2045-AC73-36BE11904906}" destId="{BFF95C76-EA57-D44F-9F17-6D5112799927}" srcOrd="0" destOrd="0" presId="urn:microsoft.com/office/officeart/2005/8/layout/orgChart1"/>
    <dgm:cxn modelId="{FD508C56-4C53-9644-BC10-3E6D5C1FE761}" type="presParOf" srcId="{BFF95C76-EA57-D44F-9F17-6D5112799927}" destId="{16C58BFC-BB48-8A4E-BB6C-4E78A5B7B695}" srcOrd="0" destOrd="0" presId="urn:microsoft.com/office/officeart/2005/8/layout/orgChart1"/>
    <dgm:cxn modelId="{1F261A27-1D68-5149-B0B3-2FE8D4D97EC7}" type="presParOf" srcId="{BFF95C76-EA57-D44F-9F17-6D5112799927}" destId="{39DBC77C-34DF-9441-A571-476EFAEB4AA3}" srcOrd="1" destOrd="0" presId="urn:microsoft.com/office/officeart/2005/8/layout/orgChart1"/>
    <dgm:cxn modelId="{8ED682B9-644C-7243-98C4-FA752C6FF81D}" type="presParOf" srcId="{91DF69DB-9530-2045-AC73-36BE11904906}" destId="{5A708147-9F04-3C41-9231-D4153BBA4F79}" srcOrd="1" destOrd="0" presId="urn:microsoft.com/office/officeart/2005/8/layout/orgChart1"/>
    <dgm:cxn modelId="{9282B14C-A84E-EE4A-83DE-CACB2112BAB2}" type="presParOf" srcId="{91DF69DB-9530-2045-AC73-36BE11904906}" destId="{0486E46E-FF3B-2A49-AED3-D2A7C6A046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036EC-C572-D34C-B3B6-4B75EDDAAB06}">
      <dsp:nvSpPr>
        <dsp:cNvPr id="0" name=""/>
        <dsp:cNvSpPr/>
      </dsp:nvSpPr>
      <dsp:spPr>
        <a:xfrm>
          <a:off x="6301353" y="3563436"/>
          <a:ext cx="139719" cy="61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04"/>
              </a:lnTo>
              <a:lnTo>
                <a:pt x="139719" y="6121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8B878-D26B-E647-B958-BA76A00CF001}">
      <dsp:nvSpPr>
        <dsp:cNvPr id="0" name=""/>
        <dsp:cNvSpPr/>
      </dsp:nvSpPr>
      <dsp:spPr>
        <a:xfrm>
          <a:off x="6161633" y="3563436"/>
          <a:ext cx="139719" cy="612104"/>
        </a:xfrm>
        <a:custGeom>
          <a:avLst/>
          <a:gdLst/>
          <a:ahLst/>
          <a:cxnLst/>
          <a:rect l="0" t="0" r="0" b="0"/>
          <a:pathLst>
            <a:path>
              <a:moveTo>
                <a:pt x="139719" y="0"/>
              </a:moveTo>
              <a:lnTo>
                <a:pt x="139719" y="612104"/>
              </a:lnTo>
              <a:lnTo>
                <a:pt x="0" y="6121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07878-709A-504C-9A08-8BDC002A8249}">
      <dsp:nvSpPr>
        <dsp:cNvPr id="0" name=""/>
        <dsp:cNvSpPr/>
      </dsp:nvSpPr>
      <dsp:spPr>
        <a:xfrm>
          <a:off x="4691251" y="2618665"/>
          <a:ext cx="944770" cy="61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04"/>
              </a:lnTo>
              <a:lnTo>
                <a:pt x="944770" y="6121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F0F53-D81E-6B48-8115-539C49EE5AB3}">
      <dsp:nvSpPr>
        <dsp:cNvPr id="0" name=""/>
        <dsp:cNvSpPr/>
      </dsp:nvSpPr>
      <dsp:spPr>
        <a:xfrm>
          <a:off x="4551531" y="2618665"/>
          <a:ext cx="139719" cy="612104"/>
        </a:xfrm>
        <a:custGeom>
          <a:avLst/>
          <a:gdLst/>
          <a:ahLst/>
          <a:cxnLst/>
          <a:rect l="0" t="0" r="0" b="0"/>
          <a:pathLst>
            <a:path>
              <a:moveTo>
                <a:pt x="139719" y="0"/>
              </a:moveTo>
              <a:lnTo>
                <a:pt x="139719" y="612104"/>
              </a:lnTo>
              <a:lnTo>
                <a:pt x="0" y="6121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9D282-E6C5-7448-B319-4E70C929681C}">
      <dsp:nvSpPr>
        <dsp:cNvPr id="0" name=""/>
        <dsp:cNvSpPr/>
      </dsp:nvSpPr>
      <dsp:spPr>
        <a:xfrm>
          <a:off x="3081148" y="1673895"/>
          <a:ext cx="944770" cy="61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04"/>
              </a:lnTo>
              <a:lnTo>
                <a:pt x="944770" y="6121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68FE3-9BE2-3648-A683-17332F4AA021}">
      <dsp:nvSpPr>
        <dsp:cNvPr id="0" name=""/>
        <dsp:cNvSpPr/>
      </dsp:nvSpPr>
      <dsp:spPr>
        <a:xfrm>
          <a:off x="2941429" y="1673895"/>
          <a:ext cx="139719" cy="612104"/>
        </a:xfrm>
        <a:custGeom>
          <a:avLst/>
          <a:gdLst/>
          <a:ahLst/>
          <a:cxnLst/>
          <a:rect l="0" t="0" r="0" b="0"/>
          <a:pathLst>
            <a:path>
              <a:moveTo>
                <a:pt x="139719" y="0"/>
              </a:moveTo>
              <a:lnTo>
                <a:pt x="139719" y="612104"/>
              </a:lnTo>
              <a:lnTo>
                <a:pt x="0" y="6121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07EE4-2557-2947-918E-87E0C9A18D29}">
      <dsp:nvSpPr>
        <dsp:cNvPr id="0" name=""/>
        <dsp:cNvSpPr/>
      </dsp:nvSpPr>
      <dsp:spPr>
        <a:xfrm>
          <a:off x="1471046" y="729124"/>
          <a:ext cx="944770" cy="61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04"/>
              </a:lnTo>
              <a:lnTo>
                <a:pt x="944770" y="6121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090E0-8203-0242-823B-73088B81FFE9}">
      <dsp:nvSpPr>
        <dsp:cNvPr id="0" name=""/>
        <dsp:cNvSpPr/>
      </dsp:nvSpPr>
      <dsp:spPr>
        <a:xfrm>
          <a:off x="1331327" y="729124"/>
          <a:ext cx="139719" cy="612104"/>
        </a:xfrm>
        <a:custGeom>
          <a:avLst/>
          <a:gdLst/>
          <a:ahLst/>
          <a:cxnLst/>
          <a:rect l="0" t="0" r="0" b="0"/>
          <a:pathLst>
            <a:path>
              <a:moveTo>
                <a:pt x="139719" y="0"/>
              </a:moveTo>
              <a:lnTo>
                <a:pt x="139719" y="612104"/>
              </a:lnTo>
              <a:lnTo>
                <a:pt x="0" y="6121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BF874-3689-B94A-A795-73F8DA1C61BB}">
      <dsp:nvSpPr>
        <dsp:cNvPr id="0" name=""/>
        <dsp:cNvSpPr/>
      </dsp:nvSpPr>
      <dsp:spPr>
        <a:xfrm>
          <a:off x="805715" y="63792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dirty="0" smtClean="0"/>
            <a:t>S</a:t>
          </a:r>
          <a:r>
            <a:rPr lang="en-US" sz="4600" kern="1200" baseline="-25000" dirty="0" smtClean="0"/>
            <a:t>0</a:t>
          </a:r>
          <a:endParaRPr lang="en-US" sz="4600" kern="1200" baseline="-25000" dirty="0"/>
        </a:p>
      </dsp:txBody>
      <dsp:txXfrm>
        <a:off x="805715" y="63792"/>
        <a:ext cx="1330662" cy="665331"/>
      </dsp:txXfrm>
    </dsp:sp>
    <dsp:sp modelId="{982EA3AE-7811-CC4C-B756-9B28E7747E59}">
      <dsp:nvSpPr>
        <dsp:cNvPr id="0" name=""/>
        <dsp:cNvSpPr/>
      </dsp:nvSpPr>
      <dsp:spPr>
        <a:xfrm>
          <a:off x="664" y="1008563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</a:t>
          </a:r>
          <a:r>
            <a:rPr lang="en-US" sz="4600" kern="1200" baseline="-25000" dirty="0" smtClean="0"/>
            <a:t>1</a:t>
          </a:r>
          <a:endParaRPr lang="en-US" sz="4600" kern="1200" baseline="-25000" dirty="0"/>
        </a:p>
      </dsp:txBody>
      <dsp:txXfrm>
        <a:off x="664" y="1008563"/>
        <a:ext cx="1330662" cy="665331"/>
      </dsp:txXfrm>
    </dsp:sp>
    <dsp:sp modelId="{CBEFAF78-E8C5-8542-B1A0-AED3D03BFA50}">
      <dsp:nvSpPr>
        <dsp:cNvPr id="0" name=""/>
        <dsp:cNvSpPr/>
      </dsp:nvSpPr>
      <dsp:spPr>
        <a:xfrm>
          <a:off x="2415817" y="1008563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</a:t>
          </a:r>
          <a:r>
            <a:rPr lang="en-US" sz="4600" kern="1200" baseline="-25000" dirty="0" smtClean="0"/>
            <a:t>2</a:t>
          </a:r>
          <a:endParaRPr lang="en-US" sz="4600" kern="1200" baseline="-25000" dirty="0"/>
        </a:p>
      </dsp:txBody>
      <dsp:txXfrm>
        <a:off x="2415817" y="1008563"/>
        <a:ext cx="1330662" cy="665331"/>
      </dsp:txXfrm>
    </dsp:sp>
    <dsp:sp modelId="{51B5BE08-2ECF-2147-91F8-AAD6B6123EC8}">
      <dsp:nvSpPr>
        <dsp:cNvPr id="0" name=""/>
        <dsp:cNvSpPr/>
      </dsp:nvSpPr>
      <dsp:spPr>
        <a:xfrm>
          <a:off x="1610766" y="1953334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</a:t>
          </a:r>
          <a:r>
            <a:rPr lang="en-US" sz="4600" kern="1200" baseline="-25000" dirty="0" smtClean="0"/>
            <a:t>3</a:t>
          </a:r>
          <a:endParaRPr lang="en-US" sz="4600" kern="1200" baseline="-25000" dirty="0"/>
        </a:p>
      </dsp:txBody>
      <dsp:txXfrm>
        <a:off x="1610766" y="1953334"/>
        <a:ext cx="1330662" cy="665331"/>
      </dsp:txXfrm>
    </dsp:sp>
    <dsp:sp modelId="{6380478D-2571-A647-A6C1-2610AAD396EF}">
      <dsp:nvSpPr>
        <dsp:cNvPr id="0" name=""/>
        <dsp:cNvSpPr/>
      </dsp:nvSpPr>
      <dsp:spPr>
        <a:xfrm>
          <a:off x="4025919" y="1953334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</a:t>
          </a:r>
          <a:r>
            <a:rPr lang="en-US" sz="4600" kern="1200" baseline="-25000" dirty="0" smtClean="0"/>
            <a:t>4</a:t>
          </a:r>
          <a:endParaRPr lang="en-US" sz="4600" kern="1200" baseline="-25000" dirty="0"/>
        </a:p>
      </dsp:txBody>
      <dsp:txXfrm>
        <a:off x="4025919" y="1953334"/>
        <a:ext cx="1330662" cy="665331"/>
      </dsp:txXfrm>
    </dsp:sp>
    <dsp:sp modelId="{04E1460B-3848-FF45-A826-A614CEE5F722}">
      <dsp:nvSpPr>
        <dsp:cNvPr id="0" name=""/>
        <dsp:cNvSpPr/>
      </dsp:nvSpPr>
      <dsp:spPr>
        <a:xfrm>
          <a:off x="3220868" y="2898104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</a:t>
          </a:r>
          <a:r>
            <a:rPr lang="en-US" sz="4600" kern="1200" baseline="-25000" dirty="0" smtClean="0"/>
            <a:t>5</a:t>
          </a:r>
          <a:endParaRPr lang="en-US" sz="4600" kern="1200" baseline="-25000" dirty="0"/>
        </a:p>
      </dsp:txBody>
      <dsp:txXfrm>
        <a:off x="3220868" y="2898104"/>
        <a:ext cx="1330662" cy="665331"/>
      </dsp:txXfrm>
    </dsp:sp>
    <dsp:sp modelId="{931AB037-4CBB-1E41-8333-4741EA24EE18}">
      <dsp:nvSpPr>
        <dsp:cNvPr id="0" name=""/>
        <dsp:cNvSpPr/>
      </dsp:nvSpPr>
      <dsp:spPr>
        <a:xfrm>
          <a:off x="5636021" y="2898104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</a:t>
          </a:r>
          <a:r>
            <a:rPr lang="en-US" sz="4600" kern="1200" baseline="-25000" dirty="0" smtClean="0"/>
            <a:t>6</a:t>
          </a:r>
          <a:endParaRPr lang="en-US" sz="4600" kern="1200" baseline="-25000" dirty="0"/>
        </a:p>
      </dsp:txBody>
      <dsp:txXfrm>
        <a:off x="5636021" y="2898104"/>
        <a:ext cx="1330662" cy="665331"/>
      </dsp:txXfrm>
    </dsp:sp>
    <dsp:sp modelId="{E0B0EE98-8DAB-AC42-A60E-513746EB3364}">
      <dsp:nvSpPr>
        <dsp:cNvPr id="0" name=""/>
        <dsp:cNvSpPr/>
      </dsp:nvSpPr>
      <dsp:spPr>
        <a:xfrm>
          <a:off x="4830970" y="3842875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</a:t>
          </a:r>
          <a:r>
            <a:rPr lang="en-US" sz="4600" kern="1200" baseline="-25000" dirty="0" smtClean="0"/>
            <a:t>7</a:t>
          </a:r>
          <a:endParaRPr lang="en-US" sz="4600" kern="1200" baseline="-25000" dirty="0"/>
        </a:p>
      </dsp:txBody>
      <dsp:txXfrm>
        <a:off x="4830970" y="3842875"/>
        <a:ext cx="1330662" cy="665331"/>
      </dsp:txXfrm>
    </dsp:sp>
    <dsp:sp modelId="{16C58BFC-BB48-8A4E-BB6C-4E78A5B7B695}">
      <dsp:nvSpPr>
        <dsp:cNvPr id="0" name=""/>
        <dsp:cNvSpPr/>
      </dsp:nvSpPr>
      <dsp:spPr>
        <a:xfrm>
          <a:off x="6441072" y="3842875"/>
          <a:ext cx="1330662" cy="66533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</a:t>
          </a:r>
          <a:r>
            <a:rPr lang="en-US" sz="4600" kern="1200" baseline="-25000" dirty="0" smtClean="0"/>
            <a:t>8</a:t>
          </a:r>
          <a:endParaRPr lang="en-US" sz="4600" kern="1200" baseline="-25000" dirty="0"/>
        </a:p>
      </dsp:txBody>
      <dsp:txXfrm>
        <a:off x="6441072" y="3842875"/>
        <a:ext cx="1330662" cy="665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9DC59-E944-4BB5-BAEB-F9DF09E9B668}" type="datetimeFigureOut">
              <a:rPr lang="pl-PL" smtClean="0"/>
              <a:t>2011-11-23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798D-64CF-4062-AC4C-A1CA0DC205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42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7B197-77A1-174A-9763-BA89475445F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8A2D-9D87-4C6E-A339-2BE585C3E9F0}" type="datetime1">
              <a:rPr lang="pl-PL" smtClean="0"/>
              <a:t>2011-11-23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2BFC-C172-4988-8C76-91F12BCDD914}" type="datetime1">
              <a:rPr lang="pl-PL" smtClean="0"/>
              <a:t>2011-11-23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F1B6-1179-484E-824E-D0175B550DD6}" type="datetime1">
              <a:rPr lang="pl-PL" smtClean="0"/>
              <a:t>2011-11-23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E218-3708-43A8-B893-9570370B2681}" type="datetime1">
              <a:rPr lang="pl-PL" smtClean="0"/>
              <a:t>2011-11-23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35BC-4FE8-498C-8279-EB5F6480D6A6}" type="datetime1">
              <a:rPr lang="pl-PL" smtClean="0"/>
              <a:t>2011-11-23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226-626B-41FB-9363-967C671E8F3D}" type="datetime1">
              <a:rPr lang="pl-PL" smtClean="0"/>
              <a:t>2011-11-23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1A8A-DB78-4860-8C7E-5A11FE8EB863}" type="datetime1">
              <a:rPr lang="pl-PL" smtClean="0"/>
              <a:t>2011-11-23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A01-E4A3-49C8-8904-33F21434B1D8}" type="datetime1">
              <a:rPr lang="pl-PL" smtClean="0"/>
              <a:t>2011-11-23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41C-9A95-4977-A923-53F74CFCD97A}" type="datetime1">
              <a:rPr lang="pl-PL" smtClean="0"/>
              <a:t>2011-11-23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ABB2-BBBA-4505-A793-2DE75A8D0397}" type="datetime1">
              <a:rPr lang="pl-PL" smtClean="0"/>
              <a:t>2011-11-23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734A-BAE5-4C47-8F46-3DD20EC88A57}" type="datetime1">
              <a:rPr lang="pl-PL" smtClean="0"/>
              <a:t>2011-11-23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94C654-4201-4D85-BF21-9B6CB9FB7C62}" type="datetime1">
              <a:rPr lang="pl-PL" smtClean="0"/>
              <a:t>2011-11-23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83BEEAD-5775-437F-9FE1-D42BC9A17CA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Jacek Wieczorek</a:t>
            </a:r>
          </a:p>
          <a:p>
            <a:r>
              <a:rPr lang="pl-PL" dirty="0" smtClean="0"/>
              <a:t>Artur Jaworski</a:t>
            </a:r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Normalizacja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6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Zależności funkcyjne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Jeśli pewien zbiór atrybutów jednoznacznie określa inny atrybut w krotce, to tę reprezentację nazywamy zaleznością funkcyjną.</a:t>
                </a:r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l-PL" i="1" dirty="0" smtClean="0"/>
              </a:p>
              <a:p>
                <a:pPr marL="457200" lvl="1" indent="0">
                  <a:buNone/>
                </a:pPr>
                <a:endParaRPr lang="pl-PL" i="1" dirty="0" smtClean="0"/>
              </a:p>
              <a:p>
                <a:pPr marL="457200" lvl="1" indent="0">
                  <a:buNone/>
                </a:pPr>
                <a:endParaRPr lang="pl-PL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69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Zależności funkcyjne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03631681"/>
              </p:ext>
            </p:extLst>
          </p:nvPr>
        </p:nvGraphicFramePr>
        <p:xfrm>
          <a:off x="899592" y="1988840"/>
          <a:ext cx="777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Pesel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Imię</a:t>
                      </a:r>
                      <a:r>
                        <a:rPr lang="pl-PL" baseline="0" dirty="0" smtClean="0"/>
                        <a:t> 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Nazwisko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90080965009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Jan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Kowalski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85030602024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Jerzy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Kowal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</a:t>
                      </a:r>
                      <a:endParaRPr lang="pl-PL" dirty="0"/>
                    </a:p>
                  </a:txBody>
                  <a:tcPr marL="86360" marR="8636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5816" y="3341132"/>
                <a:ext cx="3488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𝑃𝐸𝑆𝐸𝐿</m:t>
                      </m:r>
                      <m:r>
                        <a:rPr lang="pl-PL" b="0" i="1" smtClean="0">
                          <a:latin typeface="Cambria Math"/>
                        </a:rPr>
                        <m:t> →</m:t>
                      </m:r>
                      <m:r>
                        <a:rPr lang="pl-PL" b="0" i="1" smtClean="0">
                          <a:latin typeface="Cambria Math"/>
                        </a:rPr>
                        <m:t>𝐼𝑚𝑖</m:t>
                      </m:r>
                      <m:r>
                        <a:rPr lang="pl-PL" b="0" i="1" smtClean="0">
                          <a:latin typeface="Cambria Math"/>
                        </a:rPr>
                        <m:t>ę, </m:t>
                      </m:r>
                      <m:r>
                        <a:rPr lang="pl-PL" b="0" i="1" smtClean="0">
                          <a:latin typeface="Cambria Math"/>
                        </a:rPr>
                        <m:t>𝑁𝑎𝑧𝑤𝑖𝑠𝑘𝑜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𝑊𝑖𝑒𝑘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41132"/>
                <a:ext cx="348896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45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9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Zależności funkcyjne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70941113"/>
              </p:ext>
            </p:extLst>
          </p:nvPr>
        </p:nvGraphicFramePr>
        <p:xfrm>
          <a:off x="251520" y="1988840"/>
          <a:ext cx="84204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150640"/>
                <a:gridCol w="1403412"/>
                <a:gridCol w="1403412"/>
                <a:gridCol w="1403412"/>
                <a:gridCol w="1403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Pesel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Imię</a:t>
                      </a:r>
                      <a:r>
                        <a:rPr lang="pl-PL" baseline="0" dirty="0" smtClean="0"/>
                        <a:t> 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Nazwisko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Przedmiot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Ocena</a:t>
                      </a:r>
                      <a:endParaRPr lang="pl-PL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90080965009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Jan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Kowalski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BD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90080965009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Jan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Kowalski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UC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85030602020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Jerzy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Kowal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UC</a:t>
                      </a:r>
                      <a:endParaRPr lang="pl-PL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 marL="86360" marR="8636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55776" y="3775488"/>
                <a:ext cx="34360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𝑃𝐸𝑆𝐸𝐿</m:t>
                      </m:r>
                      <m:r>
                        <a:rPr lang="pl-PL" i="1">
                          <a:latin typeface="Cambria Math"/>
                        </a:rPr>
                        <m:t>→</m:t>
                      </m:r>
                      <m:r>
                        <a:rPr lang="pl-PL" i="1">
                          <a:latin typeface="Cambria Math"/>
                        </a:rPr>
                        <m:t>𝐼𝑚𝑖</m:t>
                      </m:r>
                      <m:r>
                        <a:rPr lang="pl-PL" i="1">
                          <a:latin typeface="Cambria Math"/>
                        </a:rPr>
                        <m:t>ę, </m:t>
                      </m:r>
                      <m:r>
                        <a:rPr lang="pl-PL" i="1">
                          <a:latin typeface="Cambria Math"/>
                        </a:rPr>
                        <m:t>𝑁𝑎𝑧𝑤𝑖𝑠𝑘𝑜</m:t>
                      </m:r>
                      <m:r>
                        <a:rPr lang="pl-PL" i="1">
                          <a:latin typeface="Cambria Math"/>
                        </a:rPr>
                        <m:t>, </m:t>
                      </m:r>
                      <m:r>
                        <a:rPr lang="pl-PL" i="1">
                          <a:latin typeface="Cambria Math"/>
                        </a:rPr>
                        <m:t>𝑊𝑖𝑒𝑘</m:t>
                      </m:r>
                    </m:oMath>
                  </m:oMathPara>
                </a14:m>
                <a:endParaRPr lang="pl-PL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𝑃𝐸𝑆𝐸𝐿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𝑃𝑟𝑧𝑒𝑑𝑚𝑖𝑜𝑡</m:t>
                      </m:r>
                      <m:r>
                        <a:rPr lang="pl-PL" i="1">
                          <a:latin typeface="Cambria Math"/>
                        </a:rPr>
                        <m:t> →</m:t>
                      </m:r>
                      <m:r>
                        <a:rPr lang="pl-PL" b="0" i="1" smtClean="0">
                          <a:latin typeface="Cambria Math"/>
                        </a:rPr>
                        <m:t>𝑂𝑐𝑒𝑛𝑎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75488"/>
                <a:ext cx="3436069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5660" r="-1773" b="-150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3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Aksjomaty Amstronga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2400" dirty="0"/>
                  <a:t>Łączność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 →</m:t>
                      </m:r>
                      <m:r>
                        <a:rPr lang="pl-PL" sz="2000" i="1">
                          <a:latin typeface="Cambria Math"/>
                        </a:rPr>
                        <m:t>𝐵</m:t>
                      </m:r>
                      <m:r>
                        <a:rPr lang="pl-PL" sz="2000" i="1">
                          <a:latin typeface="Cambria Math"/>
                        </a:rPr>
                        <m:t> </m:t>
                      </m:r>
                      <m:r>
                        <a:rPr lang="pl-PL" sz="2000" i="1">
                          <a:latin typeface="Cambria Math"/>
                        </a:rPr>
                        <m:t>𝑖</m:t>
                      </m:r>
                      <m:r>
                        <a:rPr lang="pl-PL" sz="2000" i="1">
                          <a:latin typeface="Cambria Math"/>
                        </a:rPr>
                        <m:t> </m:t>
                      </m:r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 →</m:t>
                      </m:r>
                      <m:r>
                        <a:rPr lang="pl-PL" sz="2000" i="1">
                          <a:latin typeface="Cambria Math"/>
                        </a:rPr>
                        <m:t>𝐶</m:t>
                      </m:r>
                      <m:r>
                        <a:rPr lang="pl-PL" sz="2000" i="1">
                          <a:latin typeface="Cambria Math"/>
                        </a:rPr>
                        <m:t>⇒</m:t>
                      </m:r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 →</m:t>
                      </m:r>
                      <m:r>
                        <a:rPr lang="pl-PL" sz="20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pl-PL" sz="2000" dirty="0"/>
              </a:p>
              <a:p>
                <a:r>
                  <a:rPr lang="pl-PL" sz="2400" dirty="0"/>
                  <a:t>Rozdzielność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 →</m:t>
                      </m:r>
                      <m:r>
                        <a:rPr lang="pl-PL" sz="2000" i="1">
                          <a:latin typeface="Cambria Math"/>
                        </a:rPr>
                        <m:t>𝐵𝐶</m:t>
                      </m:r>
                      <m:r>
                        <a:rPr lang="pl-PL" sz="2000" i="1">
                          <a:latin typeface="Cambria Math"/>
                        </a:rPr>
                        <m:t>⇒</m:t>
                      </m:r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→</m:t>
                      </m:r>
                      <m:r>
                        <a:rPr lang="pl-PL" sz="2000" i="1">
                          <a:latin typeface="Cambria Math"/>
                        </a:rPr>
                        <m:t>𝐵</m:t>
                      </m:r>
                      <m:r>
                        <a:rPr lang="pl-PL" sz="2000" i="1">
                          <a:latin typeface="Cambria Math"/>
                        </a:rPr>
                        <m:t> </m:t>
                      </m:r>
                      <m:r>
                        <a:rPr lang="pl-PL" sz="2000" i="1">
                          <a:latin typeface="Cambria Math"/>
                        </a:rPr>
                        <m:t>𝑖</m:t>
                      </m:r>
                      <m:r>
                        <a:rPr lang="pl-PL" sz="2000" i="1">
                          <a:latin typeface="Cambria Math"/>
                        </a:rPr>
                        <m:t> </m:t>
                      </m:r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→</m:t>
                      </m:r>
                      <m:r>
                        <a:rPr lang="pl-PL" sz="20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sz="2000" dirty="0"/>
              </a:p>
              <a:p>
                <a:r>
                  <a:rPr lang="pl-PL" sz="2400" dirty="0"/>
                  <a:t>Przechodniość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 →</m:t>
                      </m:r>
                      <m:r>
                        <a:rPr lang="pl-PL" sz="2000" i="1">
                          <a:latin typeface="Cambria Math"/>
                        </a:rPr>
                        <m:t>𝐵</m:t>
                      </m:r>
                      <m:r>
                        <a:rPr lang="pl-PL" sz="2000" i="1">
                          <a:latin typeface="Cambria Math"/>
                        </a:rPr>
                        <m:t> </m:t>
                      </m:r>
                      <m:r>
                        <a:rPr lang="pl-PL" sz="2000" i="1">
                          <a:latin typeface="Cambria Math"/>
                        </a:rPr>
                        <m:t>𝑖</m:t>
                      </m:r>
                      <m:r>
                        <a:rPr lang="pl-PL" sz="2000" i="1">
                          <a:latin typeface="Cambria Math"/>
                        </a:rPr>
                        <m:t> </m:t>
                      </m:r>
                      <m:r>
                        <a:rPr lang="pl-PL" sz="2000" i="1">
                          <a:latin typeface="Cambria Math"/>
                        </a:rPr>
                        <m:t>𝐵</m:t>
                      </m:r>
                      <m:r>
                        <a:rPr lang="pl-PL" sz="2000" i="1">
                          <a:latin typeface="Cambria Math"/>
                        </a:rPr>
                        <m:t>→</m:t>
                      </m:r>
                      <m:r>
                        <a:rPr lang="pl-PL" sz="2000" i="1">
                          <a:latin typeface="Cambria Math"/>
                        </a:rPr>
                        <m:t>𝐶</m:t>
                      </m:r>
                      <m:r>
                        <a:rPr lang="pl-PL" sz="2000" i="1">
                          <a:latin typeface="Cambria Math"/>
                        </a:rPr>
                        <m:t>⇒</m:t>
                      </m:r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→</m:t>
                      </m:r>
                      <m:r>
                        <a:rPr lang="pl-PL" sz="20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sz="2000" dirty="0"/>
              </a:p>
              <a:p>
                <a:r>
                  <a:rPr lang="pl-PL" sz="2400" dirty="0"/>
                  <a:t>Powiększanie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</a:rPr>
                        <m:t> →</m:t>
                      </m:r>
                      <m:r>
                        <a:rPr lang="pl-PL" sz="2000" i="1">
                          <a:latin typeface="Cambria Math"/>
                        </a:rPr>
                        <m:t>𝐵</m:t>
                      </m:r>
                      <m:r>
                        <a:rPr lang="pl-PL" sz="2000" i="1">
                          <a:latin typeface="Cambria Math"/>
                        </a:rPr>
                        <m:t>=</m:t>
                      </m:r>
                      <m:r>
                        <a:rPr lang="pl-PL" sz="2000" i="1">
                          <a:latin typeface="Cambria Math"/>
                        </a:rPr>
                        <m:t>𝐴𝐶</m:t>
                      </m:r>
                      <m:r>
                        <a:rPr lang="pl-PL" sz="2000" i="1">
                          <a:latin typeface="Cambria Math"/>
                        </a:rPr>
                        <m:t> →</m:t>
                      </m:r>
                      <m:r>
                        <a:rPr lang="pl-PL" sz="20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pl-PL" sz="2000" dirty="0"/>
              </a:p>
              <a:p>
                <a:r>
                  <a:rPr lang="pl-PL" sz="2400" dirty="0"/>
                  <a:t>Zwrotność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000">
                          <a:latin typeface="Cambria Math"/>
                        </a:rPr>
                        <m:t>Je</m:t>
                      </m:r>
                      <m:r>
                        <a:rPr lang="pl-PL" sz="2000">
                          <a:latin typeface="Cambria Math"/>
                        </a:rPr>
                        <m:t>ż</m:t>
                      </m:r>
                      <m:r>
                        <m:rPr>
                          <m:sty m:val="p"/>
                        </m:rPr>
                        <a:rPr lang="pl-PL" sz="2000">
                          <a:latin typeface="Cambria Math"/>
                        </a:rPr>
                        <m:t>eli</m:t>
                      </m:r>
                      <m:r>
                        <a:rPr lang="pl-PL" sz="2000">
                          <a:latin typeface="Cambria Math"/>
                        </a:rPr>
                        <m:t> </m:t>
                      </m:r>
                      <m:r>
                        <a:rPr lang="pl-PL" sz="2000" i="1">
                          <a:latin typeface="Cambria Math"/>
                        </a:rPr>
                        <m:t>𝐵</m:t>
                      </m:r>
                      <m:r>
                        <a:rPr lang="pl-PL" sz="2000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pl-PL" sz="20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pl-PL" sz="20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l-PL" sz="20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pl-PL" sz="2000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9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69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Aksjomaty Amstronga - pytania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Czy jeżeli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𝐵𝐶</m:t>
                    </m:r>
                    <m:r>
                      <a:rPr lang="pl-PL" b="0" i="1" smtClean="0">
                        <a:latin typeface="Cambria Math"/>
                      </a:rPr>
                      <m:t>⇒</m:t>
                    </m:r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, </m:t>
                    </m:r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 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pl-PL" dirty="0" smtClean="0"/>
                  <a:t> to zachodzi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lub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𝐶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pl-PL" dirty="0" smtClean="0"/>
                  <a:t>?</a:t>
                </a: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44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Aksjomaty Amstronga - pytania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Czy jeżeli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𝐵𝐶</m:t>
                    </m:r>
                    <m:r>
                      <a:rPr lang="pl-PL" b="0" i="1" smtClean="0">
                        <a:latin typeface="Cambria Math"/>
                      </a:rPr>
                      <m:t>⇒</m:t>
                    </m:r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, </m:t>
                    </m:r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 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pl-PL" dirty="0" smtClean="0"/>
                  <a:t> to zachodzi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lub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𝐶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pl-PL" dirty="0" smtClean="0"/>
                  <a:t>?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88387"/>
              </p:ext>
            </p:extLst>
          </p:nvPr>
        </p:nvGraphicFramePr>
        <p:xfrm>
          <a:off x="1403648" y="35010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c2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2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Aksjomaty Amstronga - pytania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/>
                  <a:t>Czy jeżeli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𝐴𝐶</m:t>
                    </m:r>
                    <m:r>
                      <a:rPr lang="pl-PL" i="1">
                        <a:latin typeface="Cambria Math"/>
                      </a:rPr>
                      <m:t>→</m:t>
                    </m:r>
                    <m:r>
                      <a:rPr lang="pl-PL" i="1">
                        <a:latin typeface="Cambria Math"/>
                      </a:rPr>
                      <m:t>𝐵𝐶</m:t>
                    </m:r>
                  </m:oMath>
                </a14:m>
                <a:r>
                  <a:rPr lang="pl-PL" dirty="0"/>
                  <a:t> to zachodzi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𝐴</m:t>
                    </m:r>
                    <m:r>
                      <a:rPr lang="pl-PL" i="1">
                        <a:latin typeface="Cambria Math"/>
                      </a:rPr>
                      <m:t> →</m:t>
                    </m:r>
                    <m:r>
                      <a:rPr lang="pl-PL" i="1">
                        <a:latin typeface="Cambria Math"/>
                      </a:rPr>
                      <m:t>𝐵</m:t>
                    </m:r>
                  </m:oMath>
                </a14:m>
                <a:r>
                  <a:rPr lang="pl-P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6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Aksjomaty Amstronga - pytania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Czy jeżeli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𝐴𝐶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𝐵𝐶</m:t>
                    </m:r>
                  </m:oMath>
                </a14:m>
                <a:r>
                  <a:rPr lang="pl-PL" dirty="0" smtClean="0"/>
                  <a:t> to zachodzi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𝐴</m:t>
                    </m:r>
                    <m:r>
                      <a:rPr lang="pl-PL" i="1">
                        <a:latin typeface="Cambria Math"/>
                      </a:rPr>
                      <m:t> →</m:t>
                    </m:r>
                    <m:r>
                      <a:rPr lang="pl-PL" i="1">
                        <a:latin typeface="Cambria Math"/>
                      </a:rPr>
                      <m:t>𝐵</m:t>
                    </m:r>
                  </m:oMath>
                </a14:m>
                <a:r>
                  <a:rPr lang="pl-PL" dirty="0" smtClean="0"/>
                  <a:t>?</a:t>
                </a: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0366"/>
              </p:ext>
            </p:extLst>
          </p:nvPr>
        </p:nvGraphicFramePr>
        <p:xfrm>
          <a:off x="1547664" y="321297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c2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4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Domknięcie zbioru atrybutów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>
                <a:normAutofit/>
              </a:bodyPr>
              <a:lstStyle/>
              <a:p>
                <a:r>
                  <a:rPr lang="pl-PL" dirty="0" smtClean="0"/>
                  <a:t>Domknięciem zbioru atrybutów 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 jest zbiór składający się ze wszytstkich elementów zbioru Y i atrybutów, które są funkcyjnie zależne od każdego podzbioru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:r>
                  <a:rPr lang="pl-PL" dirty="0" smtClean="0"/>
                  <a:t>Domknięcie oznaczamy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l-PL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525963"/>
              </a:xfrm>
              <a:blipFill rotWithShape="1">
                <a:blip r:embed="rId2"/>
                <a:stretch>
                  <a:fillRect l="-662" t="-1078" r="-24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Obliczanie domknięcia zbioru atrybutów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Rozważmy R(A,B,C,D,E,F) gdzie zachodzą nastepujące zależności : </a:t>
                </a:r>
                <a:endParaRPr lang="pl-PL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𝐴𝐵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𝐵𝐶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𝐴𝐷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𝐷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𝐸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𝐶𝐹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/>
                  <a:t>	Co jest domknięciem {A,B}?</a:t>
                </a: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9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Czym jest relacja?</a:t>
            </a:r>
          </a:p>
          <a:p>
            <a:r>
              <a:rPr lang="pl-PL" dirty="0" smtClean="0"/>
              <a:t>Zależności funkcyjne</a:t>
            </a:r>
          </a:p>
          <a:p>
            <a:r>
              <a:rPr lang="pl-PL" dirty="0" smtClean="0"/>
              <a:t>Anomalie</a:t>
            </a:r>
          </a:p>
          <a:p>
            <a:r>
              <a:rPr lang="pl-PL" dirty="0" smtClean="0"/>
              <a:t>Normalizacja </a:t>
            </a:r>
          </a:p>
          <a:p>
            <a:r>
              <a:rPr lang="pl-PL" dirty="0" smtClean="0"/>
              <a:t>Postacie normalne</a:t>
            </a:r>
          </a:p>
          <a:p>
            <a:r>
              <a:rPr lang="pl-PL" dirty="0" smtClean="0"/>
              <a:t>Dekompozycja relacji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6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Obliczanie domknięcia zbioru atrybutów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Rozważmy R(A,B,C,D,E,F) gdzie zachodzą nastepujące zależności : </a:t>
                </a:r>
                <a:endParaRPr lang="pl-PL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𝐴𝐵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𝐵𝐶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𝐴𝐷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𝐷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𝐸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𝐶𝐹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 smtClean="0"/>
                  <a:t>	Co jest domknięciem {A,B}?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X={A,B} ,        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𝐴𝐵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68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Obliczanie domknięcia zbioru atrybutów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Rozważmy R(A,B,C,D,E,F) gdzie zachodzą nastepujące zależności : </a:t>
                </a:r>
                <a:endParaRPr lang="pl-PL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𝐴𝐵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𝐵𝐶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𝐴𝐷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𝐷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𝐸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𝐶𝐹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 smtClean="0"/>
                  <a:t>	Co jest domknięciem {A,B}?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X={A,B,C} ,        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𝐵𝐶</m:t>
                    </m:r>
                    <m:r>
                      <a:rPr lang="pl-PL" b="0" i="1" smtClean="0">
                        <a:latin typeface="Cambria Math"/>
                      </a:rPr>
                      <m:t> →</m:t>
                    </m:r>
                    <m:r>
                      <a:rPr lang="pl-PL" b="0" i="1" smtClean="0">
                        <a:latin typeface="Cambria Math"/>
                      </a:rPr>
                      <m:t>𝐴𝐷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15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Obliczanie domknięcia zbioru atrybutów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Rozważmy R(A,B,C,D,E,F) gdzie zachodzą nastepujące zależności : </a:t>
                </a:r>
                <a:endParaRPr lang="pl-PL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𝐴𝐵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𝐵𝐶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𝐴𝐷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𝐷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𝐸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𝐶𝐹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 smtClean="0"/>
                  <a:t>	Co jest domknięciem {A,B}?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X={A,B,C,D} ,        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𝐷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𝐸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05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Obliczanie domknięcia zbioru atrybutów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Rozważmy R(A,B,C,D,E,F) gdzie zachodzą nastepujące zależności : </a:t>
                </a:r>
                <a:endParaRPr lang="pl-PL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𝐴𝐵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𝐵𝐶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𝐴𝐷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𝐷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𝐸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𝐶𝐹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 smtClean="0"/>
                  <a:t>	Co jest domknięciem {A,B}?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X={A,B,C,D,E}         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𝐶𝐹</m:t>
                    </m:r>
                    <m:r>
                      <a:rPr lang="pl-PL" b="0" i="1" smtClean="0">
                        <a:latin typeface="Cambria Math"/>
                      </a:rPr>
                      <m:t> 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2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Obliczanie domknięcia zbioru atrybutów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Rozważmy R(A,B,C,D,E,F) gdzie zachodzą nastepujące zależności : </a:t>
                </a:r>
                <a:endParaRPr lang="pl-PL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𝐴𝐵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𝐵𝐶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𝐴𝐷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𝐷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𝐸</m:t>
                      </m:r>
                      <m:r>
                        <a:rPr lang="pl-PL" b="0" i="1" smtClean="0">
                          <a:latin typeface="Cambria Math"/>
                        </a:rPr>
                        <m:t>, </m:t>
                      </m:r>
                      <m:r>
                        <a:rPr lang="pl-PL" b="0" i="1" smtClean="0">
                          <a:latin typeface="Cambria Math"/>
                        </a:rPr>
                        <m:t>𝐶𝐹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 smtClean="0"/>
                  <a:t>	Co jest domknięciem {A,B}?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X={A,B,C,D,E}         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𝐶𝐹</m:t>
                    </m:r>
                    <m:r>
                      <a:rPr lang="pl-PL" b="0" i="1" smtClean="0">
                        <a:latin typeface="Cambria Math"/>
                      </a:rPr>
                      <m:t> 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pl-PL" b="0" i="0" smtClean="0">
                        <a:latin typeface="Cambria Math"/>
                      </a:rPr>
                      <m:t>‼!</m:t>
                    </m:r>
                  </m:oMath>
                </a14:m>
                <a:endParaRPr lang="pl-PL" dirty="0" smtClean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pl-PL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l-PL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pl-PL" b="0" i="1" smtClean="0">
                          <a:latin typeface="Cambria Math"/>
                        </a:rPr>
                        <m:t>={</m:t>
                      </m:r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𝐷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𝐸</m:t>
                      </m:r>
                      <m:r>
                        <a:rPr lang="pl-PL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98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Wnioskowanie zależności funkcyjnych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25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Jeżeli R(X,F), wtedy zbiór zależności funkcyjnych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pl-PL" dirty="0" smtClean="0"/>
                  <a:t>, który jest logiczna konsekwencją składającą się z :</a:t>
                </a:r>
              </a:p>
              <a:p>
                <a:pPr lvl="1"/>
                <a:r>
                  <a:rPr lang="pl-PL" dirty="0" smtClean="0"/>
                  <a:t>Wszytskich zależności z F </a:t>
                </a:r>
                <a:endParaRPr lang="pl-PL" dirty="0"/>
              </a:p>
              <a:p>
                <a:pPr lvl="1"/>
                <a:r>
                  <a:rPr lang="pl-PL" dirty="0" smtClean="0"/>
                  <a:t>Zależności 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pl-PL" dirty="0" smtClean="0"/>
                  <a:t> takich, że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pl-PL" dirty="0" smtClean="0"/>
                  <a:t> X</a:t>
                </a:r>
              </a:p>
              <a:p>
                <a:pPr lvl="2"/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pl-PL" b="0" i="1" smtClean="0">
                        <a:latin typeface="Cambria Math"/>
                      </a:rPr>
                      <m:t>\</m:t>
                    </m:r>
                    <m:r>
                      <m:rPr>
                        <m:sty m:val="p"/>
                      </m:rPr>
                      <a:rPr lang="pl-PL" b="0" i="1" smtClean="0">
                        <a:latin typeface="Cambria Math"/>
                      </a:rPr>
                      <m:t>A</m:t>
                    </m:r>
                  </m:oMath>
                </a14:m>
                <a:endParaRPr lang="pl-PL" dirty="0" smtClean="0"/>
              </a:p>
              <a:p>
                <a:pPr lvl="2"/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pl-PL" dirty="0" smtClean="0"/>
                  <a:t> jest nietrywialna</a:t>
                </a:r>
              </a:p>
              <a:p>
                <a:pPr lvl="2"/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 ∉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endParaRPr lang="pl-PL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625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Wnioskowanie zależności funkcyjnych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Dla relacji R(ABC;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, 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pl-PL" dirty="0" smtClean="0"/>
                  <a:t>) obliczamy domknięcie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Wnioskowanie zależności funkcyjnych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Dla relacji R(ABC;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, 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pl-PL" dirty="0" smtClean="0"/>
                  <a:t>) obliczamy domknięcie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l-PL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pl-PL" b="0" i="1" smtClean="0">
                          <a:latin typeface="Cambria Math"/>
                        </a:rPr>
                        <m:t>={</m:t>
                      </m:r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3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Wnioskowanie zależności funkcyjnych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Dla relacji R(ABC;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, 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pl-PL" dirty="0" smtClean="0"/>
                  <a:t>) obliczamy domknięcie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l-PL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pl-PL" b="0" i="1" smtClean="0">
                          <a:latin typeface="Cambria Math"/>
                        </a:rPr>
                        <m:t>={</m:t>
                      </m:r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 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𝑐𝑧𝑦𝑙𝑖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𝑖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Wnioskowanie zależności funkcyjnych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Dla relacji R(ABC;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, </m:t>
                    </m:r>
                    <m:r>
                      <a:rPr lang="pl-PL" b="0" i="1" smtClean="0">
                        <a:latin typeface="Cambria Math"/>
                      </a:rPr>
                      <m:t>𝐵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pl-PL" dirty="0" smtClean="0"/>
                  <a:t>) obliczamy domknięcie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l-PL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pl-PL" b="0" i="1" smtClean="0">
                          <a:latin typeface="Cambria Math"/>
                        </a:rPr>
                        <m:t>={</m:t>
                      </m:r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 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𝑐𝑧𝑦𝑙𝑖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𝐵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𝑖</m:t>
                      </m:r>
                      <m:r>
                        <a:rPr lang="pl-PL" b="0" i="1" smtClean="0">
                          <a:latin typeface="Cambria Math"/>
                        </a:rPr>
                        <m:t> </m:t>
                      </m:r>
                      <m:r>
                        <a:rPr lang="pl-PL" b="0" i="1" smtClean="0">
                          <a:latin typeface="Cambria Math"/>
                        </a:rPr>
                        <m:t>𝐴</m:t>
                      </m:r>
                      <m:r>
                        <a:rPr lang="pl-PL" b="0" i="1" smtClean="0">
                          <a:latin typeface="Cambria Math"/>
                        </a:rPr>
                        <m:t>→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/>
                  <a:t>	</a:t>
                </a:r>
                <a:r>
                  <a:rPr lang="pl-PL" dirty="0" smtClean="0"/>
                  <a:t>Podobnie postępujemy dla :</a:t>
                </a:r>
              </a:p>
              <a:p>
                <a:pPr marL="0" indent="0">
                  <a:buNone/>
                </a:pPr>
                <a:r>
                  <a:rPr lang="pl-PL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  <m:r>
                          <a:rPr lang="pl-PL" sz="2000" b="0" i="1" smtClean="0">
                            <a:latin typeface="Cambria Math"/>
                          </a:rPr>
                          <m:t>,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pl-PL" sz="2000" b="0" i="1" smtClean="0">
                        <a:latin typeface="Cambria Math"/>
                      </a:rPr>
                      <m:t>  </m:t>
                    </m:r>
                    <m:r>
                      <a:rPr lang="pl-PL" sz="2000" b="0" i="1" smtClean="0">
                        <a:latin typeface="Cambria Math"/>
                      </a:rPr>
                      <m:t>𝐵</m:t>
                    </m:r>
                    <m:r>
                      <a:rPr lang="pl-PL" sz="2000" b="0" i="1" smtClean="0">
                        <a:latin typeface="Cambria Math"/>
                      </a:rPr>
                      <m:t>→</m:t>
                    </m:r>
                    <m:r>
                      <a:rPr lang="pl-PL" sz="2000" b="0" i="1" smtClean="0">
                        <a:latin typeface="Cambria Math"/>
                      </a:rPr>
                      <m:t>𝐶</m:t>
                    </m:r>
                  </m:oMath>
                </a14:m>
                <a:endParaRPr lang="pl-PL" sz="2000" b="0" dirty="0" smtClean="0"/>
              </a:p>
              <a:p>
                <a:pPr marL="0" indent="0">
                  <a:buNone/>
                </a:pPr>
                <a:r>
                  <a:rPr lang="pl-PL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pl-PL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pl-PL" sz="2000" b="0" dirty="0" smtClean="0"/>
              </a:p>
              <a:p>
                <a:pPr marL="0" indent="0">
                  <a:buNone/>
                </a:pPr>
                <a:r>
                  <a:rPr lang="pl-PL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𝐴</m:t>
                        </m:r>
                        <m:r>
                          <a:rPr lang="pl-PL" sz="20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pl-PL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/>
                          </a:rPr>
                          <m:t>𝐴</m:t>
                        </m:r>
                        <m:r>
                          <a:rPr lang="pl-PL" sz="2000" b="0" i="1" smtClean="0">
                            <a:latin typeface="Cambria Math"/>
                          </a:rPr>
                          <m:t>,</m:t>
                        </m:r>
                        <m:r>
                          <a:rPr lang="pl-PL" sz="2000" i="1">
                            <a:latin typeface="Cambria Math"/>
                          </a:rPr>
                          <m:t>𝐵</m:t>
                        </m:r>
                        <m:r>
                          <a:rPr lang="pl-PL" sz="2000" i="1">
                            <a:latin typeface="Cambria Math"/>
                          </a:rPr>
                          <m:t>,</m:t>
                        </m:r>
                        <m:r>
                          <a:rPr lang="pl-PL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pl-PL" sz="2000" i="1">
                        <a:latin typeface="Cambria Math"/>
                      </a:rPr>
                      <m:t>  </m:t>
                    </m:r>
                    <m:r>
                      <a:rPr lang="pl-PL" sz="2000" b="0" i="1" smtClean="0">
                        <a:latin typeface="Cambria Math"/>
                      </a:rPr>
                      <m:t>𝐴</m:t>
                    </m:r>
                    <m:r>
                      <a:rPr lang="pl-PL" sz="2000" i="1">
                        <a:latin typeface="Cambria Math"/>
                      </a:rPr>
                      <m:t>𝐵</m:t>
                    </m:r>
                    <m:r>
                      <a:rPr lang="pl-PL" sz="2000" i="1">
                        <a:latin typeface="Cambria Math"/>
                      </a:rPr>
                      <m:t>→</m:t>
                    </m:r>
                    <m:r>
                      <a:rPr lang="pl-PL" sz="2000" i="1">
                        <a:latin typeface="Cambria Math"/>
                      </a:rPr>
                      <m:t>𝐶</m:t>
                    </m:r>
                  </m:oMath>
                </a14:m>
                <a:endParaRPr lang="pl-PL" sz="2000" dirty="0" smtClean="0"/>
              </a:p>
              <a:p>
                <a:pPr marL="0" indent="0">
                  <a:buNone/>
                </a:pPr>
                <a:r>
                  <a:rPr lang="pl-PL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𝐴𝐶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pl-PL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/>
                          </a:rPr>
                          <m:t>𝐴</m:t>
                        </m:r>
                        <m:r>
                          <a:rPr lang="pl-PL" sz="2000" i="1">
                            <a:latin typeface="Cambria Math"/>
                          </a:rPr>
                          <m:t>,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  <m:r>
                          <a:rPr lang="pl-PL" sz="2000" b="0" i="1" smtClean="0">
                            <a:latin typeface="Cambria Math"/>
                          </a:rPr>
                          <m:t>,</m:t>
                        </m:r>
                        <m:r>
                          <a:rPr lang="pl-PL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pl-PL" sz="2000" i="1">
                        <a:latin typeface="Cambria Math"/>
                      </a:rPr>
                      <m:t>  </m:t>
                    </m:r>
                    <m:r>
                      <a:rPr lang="pl-PL" sz="2000" b="0" i="1" smtClean="0">
                        <a:latin typeface="Cambria Math"/>
                      </a:rPr>
                      <m:t>𝐴𝐶</m:t>
                    </m:r>
                    <m:r>
                      <a:rPr lang="pl-PL" sz="2000" i="1">
                        <a:latin typeface="Cambria Math"/>
                      </a:rPr>
                      <m:t>→</m:t>
                    </m:r>
                    <m:r>
                      <a:rPr lang="pl-PL" sz="2000" b="0" i="1" smtClean="0">
                        <a:latin typeface="Cambria Math"/>
                      </a:rPr>
                      <m:t>𝐵</m:t>
                    </m:r>
                  </m:oMath>
                </a14:m>
                <a:endParaRPr lang="pl-PL" sz="2000" dirty="0" smtClean="0"/>
              </a:p>
              <a:p>
                <a:pPr marL="0" indent="0">
                  <a:buNone/>
                </a:pPr>
                <a:r>
                  <a:rPr lang="pl-PL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𝐵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pl-PL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/>
                          </a:rPr>
                          <m:t>𝐵</m:t>
                        </m:r>
                        <m:r>
                          <a:rPr lang="pl-PL" sz="2000" i="1">
                            <a:latin typeface="Cambria Math"/>
                          </a:rPr>
                          <m:t>,</m:t>
                        </m:r>
                        <m:r>
                          <a:rPr lang="pl-PL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pl-PL" sz="2000" i="1">
                        <a:latin typeface="Cambria Math"/>
                      </a:rPr>
                      <m:t>  </m:t>
                    </m:r>
                  </m:oMath>
                </a14:m>
                <a:endParaRPr lang="pl-PL" sz="2000" dirty="0"/>
              </a:p>
              <a:p>
                <a:pPr marL="0" indent="0">
                  <a:buNone/>
                </a:pPr>
                <a:endParaRPr lang="pl-PL" sz="2000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b="0" dirty="0" smtClean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2000" b="-3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7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Normalizacja baz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Proces polegający na usuwaniu anomalii w relacyjnym modelu bazy danych</a:t>
            </a:r>
          </a:p>
          <a:p>
            <a:r>
              <a:rPr lang="pl-PL" sz="2400" dirty="0" smtClean="0"/>
              <a:t>Twórcą normalizacji jest Edgar Frank Code</a:t>
            </a:r>
          </a:p>
          <a:p>
            <a:r>
              <a:rPr lang="pl-PL" sz="2400" dirty="0" smtClean="0"/>
              <a:t>Postacie normalne sposobem określania czy baza jest znormalizowana</a:t>
            </a:r>
          </a:p>
          <a:p>
            <a:r>
              <a:rPr lang="pl-PL" sz="2400" dirty="0" smtClean="0"/>
              <a:t>Istnieje 7 postaci normalnych</a:t>
            </a:r>
          </a:p>
          <a:p>
            <a:r>
              <a:rPr lang="pl-PL" sz="2400" dirty="0" smtClean="0"/>
              <a:t>Najpopularniejsza jest 3NF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31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Klucz główny relacji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Atrybut, lub zbiór atrybutów spełniający następujące warunki :</a:t>
            </a:r>
          </a:p>
          <a:p>
            <a:pPr lvl="1"/>
            <a:r>
              <a:rPr lang="pl-PL" sz="2400" dirty="0"/>
              <a:t>Wszystkie pozostałe atrybuty relacji są funkcyjnie zależne od niego</a:t>
            </a:r>
          </a:p>
          <a:p>
            <a:pPr lvl="1"/>
            <a:r>
              <a:rPr lang="pl-PL" sz="2400" dirty="0"/>
              <a:t>Nie istnieje taki podzbiór, od którego pozostałe atrybuty relacji są zależne </a:t>
            </a:r>
            <a:r>
              <a:rPr lang="pl-PL" sz="2400" dirty="0" smtClean="0"/>
              <a:t>funkcyjnie</a:t>
            </a:r>
          </a:p>
          <a:p>
            <a:pPr marL="457200" lvl="1" indent="0">
              <a:buNone/>
            </a:pPr>
            <a:endParaRPr lang="pl-PL" sz="2400" dirty="0" smtClean="0"/>
          </a:p>
          <a:p>
            <a:r>
              <a:rPr lang="pl-PL" dirty="0" smtClean="0"/>
              <a:t>W relacjach może występować więcej niż jeden klucz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2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Anomalie</a:t>
            </a:r>
            <a:r>
              <a:rPr lang="en-US" dirty="0" smtClean="0"/>
              <a:t> w </a:t>
            </a:r>
            <a:r>
              <a:rPr lang="en-US" dirty="0" err="1" smtClean="0"/>
              <a:t>bazach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Wyrózniamy</a:t>
            </a:r>
            <a:r>
              <a:rPr lang="en-US" dirty="0" smtClean="0"/>
              <a:t> </a:t>
            </a:r>
            <a:r>
              <a:rPr lang="en-US" dirty="0" err="1" smtClean="0"/>
              <a:t>trzy</a:t>
            </a:r>
            <a:r>
              <a:rPr lang="en-US" dirty="0" smtClean="0"/>
              <a:t> </a:t>
            </a:r>
            <a:r>
              <a:rPr lang="en-US" dirty="0" err="1" smtClean="0"/>
              <a:t>rodzaje</a:t>
            </a:r>
            <a:r>
              <a:rPr lang="en-US" dirty="0" smtClean="0"/>
              <a:t> </a:t>
            </a:r>
            <a:r>
              <a:rPr lang="en-US" dirty="0" err="1" smtClean="0"/>
              <a:t>anomalii</a:t>
            </a:r>
            <a:r>
              <a:rPr lang="en-US" dirty="0" smtClean="0"/>
              <a:t>: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nomalia</a:t>
            </a:r>
            <a:r>
              <a:rPr lang="en-US" dirty="0" smtClean="0"/>
              <a:t> </a:t>
            </a:r>
            <a:r>
              <a:rPr lang="en-US" dirty="0" err="1" smtClean="0"/>
              <a:t>wstawiania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nomalia</a:t>
            </a:r>
            <a:r>
              <a:rPr lang="en-US" dirty="0" smtClean="0"/>
              <a:t> </a:t>
            </a:r>
            <a:r>
              <a:rPr lang="en-US" dirty="0" err="1" smtClean="0"/>
              <a:t>usuwania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nomalia</a:t>
            </a:r>
            <a:r>
              <a:rPr lang="en-US" dirty="0" smtClean="0"/>
              <a:t> </a:t>
            </a:r>
            <a:r>
              <a:rPr lang="en-US" dirty="0" err="1" smtClean="0"/>
              <a:t>modyfikacji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4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2"/>
            <a:ext cx="8229600" cy="132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Anomalia</a:t>
            </a:r>
            <a:r>
              <a:rPr lang="en-US" sz="2400" dirty="0" smtClean="0"/>
              <a:t> </a:t>
            </a:r>
            <a:r>
              <a:rPr lang="en-US" sz="2400" dirty="0" err="1" smtClean="0"/>
              <a:t>wstawiania</a:t>
            </a:r>
            <a:r>
              <a:rPr lang="en-US" sz="2400" dirty="0" smtClean="0"/>
              <a:t> </a:t>
            </a:r>
            <a:r>
              <a:rPr lang="en-US" sz="2400" dirty="0" err="1" smtClean="0"/>
              <a:t>występuje</a:t>
            </a:r>
            <a:r>
              <a:rPr lang="en-US" sz="2400" dirty="0" smtClean="0"/>
              <a:t> </a:t>
            </a:r>
            <a:r>
              <a:rPr lang="en-US" sz="2400" dirty="0" err="1" smtClean="0"/>
              <a:t>gdy</a:t>
            </a:r>
            <a:r>
              <a:rPr lang="en-US" sz="2400" dirty="0" smtClean="0"/>
              <a:t> </a:t>
            </a:r>
            <a:r>
              <a:rPr lang="en-US" sz="2400" dirty="0" err="1" smtClean="0"/>
              <a:t>przechowywanie</a:t>
            </a:r>
            <a:r>
              <a:rPr lang="en-US" sz="2400" dirty="0" smtClean="0"/>
              <a:t> </a:t>
            </a:r>
            <a:r>
              <a:rPr lang="en-US" sz="2400" dirty="0" err="1" smtClean="0"/>
              <a:t>danej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informacji</a:t>
            </a:r>
            <a:r>
              <a:rPr lang="en-US" sz="2400" dirty="0" smtClean="0"/>
              <a:t> jest </a:t>
            </a:r>
            <a:r>
              <a:rPr lang="en-US" sz="2400" dirty="0" err="1" smtClean="0"/>
              <a:t>niemożliwe</a:t>
            </a:r>
            <a:r>
              <a:rPr lang="en-US" sz="2400" dirty="0" smtClean="0"/>
              <a:t> </a:t>
            </a:r>
            <a:r>
              <a:rPr lang="en-US" sz="2400" dirty="0" err="1" smtClean="0"/>
              <a:t>bez</a:t>
            </a:r>
            <a:r>
              <a:rPr lang="en-US" sz="2400" dirty="0" smtClean="0"/>
              <a:t> </a:t>
            </a:r>
            <a:r>
              <a:rPr lang="en-US" sz="2400" dirty="0" err="1" smtClean="0"/>
              <a:t>przechowywania</a:t>
            </a:r>
            <a:r>
              <a:rPr lang="en-US" sz="2400" dirty="0" smtClean="0"/>
              <a:t> </a:t>
            </a:r>
            <a:r>
              <a:rPr lang="en-US" sz="2400" dirty="0" err="1" smtClean="0"/>
              <a:t>innej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informacji</a:t>
            </a:r>
            <a:r>
              <a:rPr lang="en-US" sz="2400" dirty="0" smtClean="0"/>
              <a:t> w </a:t>
            </a:r>
            <a:r>
              <a:rPr lang="en-US" sz="2400" dirty="0" err="1" smtClean="0"/>
              <a:t>tym</a:t>
            </a:r>
            <a:r>
              <a:rPr lang="en-US" sz="2400" dirty="0" smtClean="0"/>
              <a:t> </a:t>
            </a:r>
            <a:r>
              <a:rPr lang="en-US" sz="2400" dirty="0" err="1" smtClean="0"/>
              <a:t>samym</a:t>
            </a:r>
            <a:r>
              <a:rPr lang="en-US" sz="2400" dirty="0" smtClean="0"/>
              <a:t> </a:t>
            </a:r>
            <a:r>
              <a:rPr lang="en-US" sz="2400" dirty="0" err="1" smtClean="0"/>
              <a:t>czasie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Anomalia</a:t>
            </a:r>
            <a:r>
              <a:rPr lang="en-US" dirty="0" smtClean="0"/>
              <a:t> </a:t>
            </a:r>
            <a:r>
              <a:rPr lang="en-US" dirty="0" err="1" smtClean="0"/>
              <a:t>wstawiania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1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2"/>
            <a:ext cx="8229600" cy="132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Anomalia</a:t>
            </a:r>
            <a:r>
              <a:rPr lang="en-US" sz="2400" dirty="0" smtClean="0"/>
              <a:t> </a:t>
            </a:r>
            <a:r>
              <a:rPr lang="en-US" sz="2400" dirty="0" err="1" smtClean="0"/>
              <a:t>wstawiania</a:t>
            </a:r>
            <a:r>
              <a:rPr lang="en-US" sz="2400" dirty="0" smtClean="0"/>
              <a:t> </a:t>
            </a:r>
            <a:r>
              <a:rPr lang="en-US" sz="2400" dirty="0" err="1" smtClean="0"/>
              <a:t>występuje</a:t>
            </a:r>
            <a:r>
              <a:rPr lang="en-US" sz="2400" dirty="0" smtClean="0"/>
              <a:t> </a:t>
            </a:r>
            <a:r>
              <a:rPr lang="en-US" sz="2400" dirty="0" err="1" smtClean="0"/>
              <a:t>gdy</a:t>
            </a:r>
            <a:r>
              <a:rPr lang="en-US" sz="2400" dirty="0" smtClean="0"/>
              <a:t> </a:t>
            </a:r>
            <a:r>
              <a:rPr lang="en-US" sz="2400" dirty="0" err="1" smtClean="0"/>
              <a:t>przechowywanie</a:t>
            </a:r>
            <a:r>
              <a:rPr lang="en-US" sz="2400" dirty="0" smtClean="0"/>
              <a:t> </a:t>
            </a:r>
            <a:r>
              <a:rPr lang="en-US" sz="2400" dirty="0" err="1" smtClean="0"/>
              <a:t>danej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informacji</a:t>
            </a:r>
            <a:r>
              <a:rPr lang="en-US" sz="2400" dirty="0" smtClean="0"/>
              <a:t> jest </a:t>
            </a:r>
            <a:r>
              <a:rPr lang="en-US" sz="2400" dirty="0" err="1" smtClean="0"/>
              <a:t>niemożliwe</a:t>
            </a:r>
            <a:r>
              <a:rPr lang="en-US" sz="2400" dirty="0" smtClean="0"/>
              <a:t> </a:t>
            </a:r>
            <a:r>
              <a:rPr lang="en-US" sz="2400" dirty="0" err="1" smtClean="0"/>
              <a:t>bez</a:t>
            </a:r>
            <a:r>
              <a:rPr lang="en-US" sz="2400" dirty="0" smtClean="0"/>
              <a:t> </a:t>
            </a:r>
            <a:r>
              <a:rPr lang="en-US" sz="2400" dirty="0" err="1" smtClean="0"/>
              <a:t>przechowywania</a:t>
            </a:r>
            <a:r>
              <a:rPr lang="en-US" sz="2400" dirty="0" smtClean="0"/>
              <a:t> </a:t>
            </a:r>
            <a:r>
              <a:rPr lang="en-US" sz="2400" dirty="0" err="1" smtClean="0"/>
              <a:t>innej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informacji</a:t>
            </a:r>
            <a:r>
              <a:rPr lang="en-US" sz="2400" dirty="0" smtClean="0"/>
              <a:t> w </a:t>
            </a:r>
            <a:r>
              <a:rPr lang="en-US" sz="2400" dirty="0" err="1" smtClean="0"/>
              <a:t>tym</a:t>
            </a:r>
            <a:r>
              <a:rPr lang="en-US" sz="2400" dirty="0" smtClean="0"/>
              <a:t> </a:t>
            </a:r>
            <a:r>
              <a:rPr lang="en-US" sz="2400" dirty="0" err="1" smtClean="0"/>
              <a:t>samym</a:t>
            </a:r>
            <a:r>
              <a:rPr lang="en-US" sz="2400" dirty="0" smtClean="0"/>
              <a:t> </a:t>
            </a:r>
            <a:r>
              <a:rPr lang="en-US" sz="2400" dirty="0" err="1" smtClean="0"/>
              <a:t>czasie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0935"/>
              </p:ext>
            </p:extLst>
          </p:nvPr>
        </p:nvGraphicFramePr>
        <p:xfrm>
          <a:off x="282352" y="3188298"/>
          <a:ext cx="8579295" cy="138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859"/>
                <a:gridCol w="1715859"/>
                <a:gridCol w="1715859"/>
                <a:gridCol w="1715859"/>
                <a:gridCol w="1715859"/>
              </a:tblGrid>
              <a:tr h="641264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nazwisko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numer</a:t>
                      </a:r>
                      <a:r>
                        <a:rPr lang="en-US" b="1" baseline="0" dirty="0" err="1" smtClean="0"/>
                        <a:t>_dzialu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nazwa</a:t>
                      </a:r>
                      <a:r>
                        <a:rPr lang="en-US" b="1" baseline="0" dirty="0" err="1" smtClean="0"/>
                        <a:t>_dzialu</a:t>
                      </a:r>
                      <a:endParaRPr lang="en-US" b="1" dirty="0"/>
                    </a:p>
                  </a:txBody>
                  <a:tcPr/>
                </a:tc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Kowalski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Dział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Reklamy</a:t>
                      </a:r>
                      <a:endParaRPr lang="en-US" dirty="0"/>
                    </a:p>
                  </a:txBody>
                  <a:tcPr/>
                </a:tc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Nowak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Dział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Reklamy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Anomalia</a:t>
            </a:r>
            <a:r>
              <a:rPr lang="en-US" dirty="0" smtClean="0"/>
              <a:t> </a:t>
            </a:r>
            <a:r>
              <a:rPr lang="en-US" dirty="0" err="1" smtClean="0"/>
              <a:t>wstawiania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5832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Relacja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pracownicy</a:t>
            </a:r>
            <a:endParaRPr 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4575111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należy</a:t>
            </a:r>
            <a:r>
              <a:rPr lang="en-US" sz="2400" dirty="0" smtClean="0"/>
              <a:t> </a:t>
            </a:r>
            <a:r>
              <a:rPr lang="en-US" sz="2400" dirty="0" err="1" smtClean="0"/>
              <a:t>dbać</a:t>
            </a:r>
            <a:r>
              <a:rPr lang="en-US" sz="2400" dirty="0" smtClean="0"/>
              <a:t> o </a:t>
            </a:r>
            <a:r>
              <a:rPr lang="en-US" sz="2400" dirty="0" err="1" smtClean="0"/>
              <a:t>spójność</a:t>
            </a:r>
            <a:r>
              <a:rPr lang="en-US" sz="2400" dirty="0" smtClean="0"/>
              <a:t> </a:t>
            </a:r>
            <a:r>
              <a:rPr lang="en-US" sz="2400" dirty="0" err="1" smtClean="0"/>
              <a:t>danych</a:t>
            </a:r>
            <a:r>
              <a:rPr lang="en-US" sz="2400" dirty="0" smtClean="0"/>
              <a:t>: </a:t>
            </a:r>
            <a:r>
              <a:rPr lang="en-US" sz="2400" dirty="0" err="1" smtClean="0"/>
              <a:t>przy</a:t>
            </a:r>
            <a:r>
              <a:rPr lang="en-US" sz="2400" dirty="0" smtClean="0"/>
              <a:t> </a:t>
            </a:r>
            <a:r>
              <a:rPr lang="en-US" sz="2400" dirty="0" err="1" smtClean="0"/>
              <a:t>dodawaniu</a:t>
            </a:r>
            <a:r>
              <a:rPr lang="en-US" sz="2400" dirty="0" smtClean="0"/>
              <a:t> </a:t>
            </a:r>
            <a:r>
              <a:rPr lang="en-US" sz="2400" dirty="0" err="1" smtClean="0"/>
              <a:t>pracownika</a:t>
            </a:r>
            <a:r>
              <a:rPr lang="en-US" sz="2400" dirty="0" smtClean="0"/>
              <a:t> do </a:t>
            </a:r>
            <a:r>
              <a:rPr lang="en-US" sz="2400" dirty="0" err="1" smtClean="0"/>
              <a:t>działu</a:t>
            </a:r>
            <a:r>
              <a:rPr lang="en-US" sz="2400" dirty="0" smtClean="0"/>
              <a:t> 2 </a:t>
            </a:r>
            <a:r>
              <a:rPr lang="en-US" sz="2400" dirty="0" err="1" smtClean="0"/>
              <a:t>należy</a:t>
            </a:r>
            <a:r>
              <a:rPr lang="en-US" sz="2400" dirty="0" smtClean="0"/>
              <a:t> </a:t>
            </a:r>
            <a:r>
              <a:rPr lang="en-US" sz="2400" dirty="0" err="1" smtClean="0"/>
              <a:t>zadbać</a:t>
            </a:r>
            <a:r>
              <a:rPr lang="en-US" sz="2400" dirty="0" smtClean="0"/>
              <a:t> o </a:t>
            </a:r>
            <a:r>
              <a:rPr lang="en-US" sz="2400" dirty="0" err="1" smtClean="0"/>
              <a:t>spójność</a:t>
            </a:r>
            <a:r>
              <a:rPr lang="en-US" sz="2400" dirty="0" smtClean="0"/>
              <a:t> </a:t>
            </a:r>
            <a:r>
              <a:rPr lang="en-US" sz="2400" dirty="0" err="1" smtClean="0"/>
              <a:t>nazwy</a:t>
            </a:r>
            <a:r>
              <a:rPr lang="en-US" sz="2400" dirty="0" smtClean="0"/>
              <a:t> </a:t>
            </a:r>
            <a:r>
              <a:rPr lang="en-US" sz="2400" dirty="0" err="1" smtClean="0"/>
              <a:t>działu</a:t>
            </a:r>
            <a:r>
              <a:rPr lang="en-US" sz="2400" dirty="0" smtClean="0"/>
              <a:t> z </a:t>
            </a:r>
            <a:r>
              <a:rPr lang="en-US" sz="2400" dirty="0" err="1" smtClean="0"/>
              <a:t>wartościami</a:t>
            </a:r>
            <a:r>
              <a:rPr lang="en-US" sz="2400" dirty="0" smtClean="0"/>
              <a:t> w </a:t>
            </a:r>
            <a:r>
              <a:rPr lang="en-US" sz="2400" dirty="0" err="1" smtClean="0"/>
              <a:t>innych</a:t>
            </a:r>
            <a:r>
              <a:rPr lang="en-US" sz="2400" dirty="0" smtClean="0"/>
              <a:t> </a:t>
            </a:r>
            <a:r>
              <a:rPr lang="en-US" sz="2400" dirty="0" err="1" smtClean="0"/>
              <a:t>krotkach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nie</a:t>
            </a:r>
            <a:r>
              <a:rPr lang="en-US" sz="2400" dirty="0" smtClean="0"/>
              <a:t> </a:t>
            </a:r>
            <a:r>
              <a:rPr lang="en-US" sz="2400" dirty="0" err="1" smtClean="0"/>
              <a:t>można</a:t>
            </a:r>
            <a:r>
              <a:rPr lang="en-US" sz="2400" dirty="0" smtClean="0"/>
              <a:t> </a:t>
            </a:r>
            <a:r>
              <a:rPr lang="en-US" sz="2400" dirty="0" err="1" smtClean="0"/>
              <a:t>wprowadzić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informacji</a:t>
            </a:r>
            <a:r>
              <a:rPr lang="en-US" sz="2400" dirty="0" smtClean="0"/>
              <a:t> o </a:t>
            </a:r>
            <a:r>
              <a:rPr lang="en-US" sz="2400" dirty="0" err="1" smtClean="0"/>
              <a:t>dziale</a:t>
            </a:r>
            <a:r>
              <a:rPr lang="en-US" sz="2400" dirty="0" smtClean="0"/>
              <a:t>, </a:t>
            </a:r>
            <a:r>
              <a:rPr lang="en-US" sz="2400" dirty="0" err="1" smtClean="0"/>
              <a:t>który</a:t>
            </a:r>
            <a:r>
              <a:rPr lang="en-US" sz="2400" dirty="0" smtClean="0"/>
              <a:t> </a:t>
            </a:r>
            <a:r>
              <a:rPr lang="en-US" sz="2400" dirty="0" err="1" smtClean="0"/>
              <a:t>nie</a:t>
            </a:r>
            <a:r>
              <a:rPr lang="en-US" sz="2400" dirty="0" smtClean="0"/>
              <a:t> </a:t>
            </a:r>
            <a:r>
              <a:rPr lang="en-US" sz="2400" dirty="0" err="1" smtClean="0"/>
              <a:t>zatrudnia</a:t>
            </a:r>
            <a:r>
              <a:rPr lang="en-US" sz="2400" dirty="0" smtClean="0"/>
              <a:t> </a:t>
            </a:r>
            <a:r>
              <a:rPr lang="en-US" sz="2400" dirty="0" err="1" smtClean="0"/>
              <a:t>jeszcze</a:t>
            </a:r>
            <a:r>
              <a:rPr lang="en-US" sz="2400" dirty="0" smtClean="0"/>
              <a:t> </a:t>
            </a:r>
            <a:r>
              <a:rPr lang="en-US" sz="2400" dirty="0" err="1" smtClean="0"/>
              <a:t>pracowników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9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2"/>
            <a:ext cx="8229600" cy="132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Anomalia</a:t>
            </a:r>
            <a:r>
              <a:rPr lang="en-US" sz="2400" dirty="0" smtClean="0"/>
              <a:t> </a:t>
            </a:r>
            <a:r>
              <a:rPr lang="en-US" sz="2400" dirty="0" err="1" smtClean="0"/>
              <a:t>modyfikacji</a:t>
            </a:r>
            <a:r>
              <a:rPr lang="en-US" sz="2400" dirty="0" smtClean="0"/>
              <a:t> </a:t>
            </a:r>
            <a:r>
              <a:rPr lang="en-US" sz="2400" dirty="0" err="1" smtClean="0"/>
              <a:t>następuje</a:t>
            </a:r>
            <a:r>
              <a:rPr lang="en-US" sz="2400" dirty="0" smtClean="0"/>
              <a:t>, </a:t>
            </a:r>
            <a:r>
              <a:rPr lang="en-US" sz="2400" dirty="0" err="1" smtClean="0"/>
              <a:t>gdy</a:t>
            </a:r>
            <a:r>
              <a:rPr lang="en-US" sz="2400" dirty="0" smtClean="0"/>
              <a:t> </a:t>
            </a:r>
            <a:r>
              <a:rPr lang="en-US" sz="2400" dirty="0" err="1" smtClean="0"/>
              <a:t>zmiana</a:t>
            </a:r>
            <a:r>
              <a:rPr lang="en-US" sz="2400" dirty="0" smtClean="0"/>
              <a:t> </a:t>
            </a:r>
            <a:r>
              <a:rPr lang="en-US" sz="2400" dirty="0" err="1" smtClean="0"/>
              <a:t>pojedynczej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informacji</a:t>
            </a:r>
            <a:r>
              <a:rPr lang="en-US" sz="2400" dirty="0" smtClean="0"/>
              <a:t> </a:t>
            </a:r>
            <a:r>
              <a:rPr lang="en-US" sz="2400" dirty="0" err="1" smtClean="0"/>
              <a:t>wymaga</a:t>
            </a:r>
            <a:r>
              <a:rPr lang="en-US" sz="2400" dirty="0" smtClean="0"/>
              <a:t> </a:t>
            </a:r>
            <a:r>
              <a:rPr lang="en-US" sz="2400" dirty="0" err="1" smtClean="0"/>
              <a:t>aktualizacji</a:t>
            </a:r>
            <a:r>
              <a:rPr lang="en-US" sz="2400" dirty="0" smtClean="0"/>
              <a:t> </a:t>
            </a:r>
            <a:r>
              <a:rPr lang="en-US" sz="2400" dirty="0" err="1" smtClean="0"/>
              <a:t>więcej</a:t>
            </a:r>
            <a:r>
              <a:rPr lang="en-US" sz="2400" dirty="0" smtClean="0"/>
              <a:t> </a:t>
            </a:r>
            <a:r>
              <a:rPr lang="en-US" sz="2400" dirty="0" err="1" smtClean="0"/>
              <a:t>niż</a:t>
            </a:r>
            <a:r>
              <a:rPr lang="en-US" sz="2400" dirty="0" smtClean="0"/>
              <a:t> </a:t>
            </a:r>
            <a:r>
              <a:rPr lang="en-US" sz="2400" dirty="0" err="1" smtClean="0"/>
              <a:t>jednej</a:t>
            </a:r>
            <a:r>
              <a:rPr lang="en-US" sz="2400" dirty="0" smtClean="0"/>
              <a:t> </a:t>
            </a:r>
            <a:r>
              <a:rPr lang="en-US" sz="2400" dirty="0" err="1" smtClean="0"/>
              <a:t>krotki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Anomalia</a:t>
            </a:r>
            <a:r>
              <a:rPr lang="en-US" dirty="0" smtClean="0"/>
              <a:t> </a:t>
            </a:r>
            <a:r>
              <a:rPr lang="en-US" dirty="0" err="1" smtClean="0"/>
              <a:t>modyfikacji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9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2"/>
            <a:ext cx="8229600" cy="132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Anomalia</a:t>
            </a:r>
            <a:r>
              <a:rPr lang="en-US" sz="2400" dirty="0" smtClean="0"/>
              <a:t> </a:t>
            </a:r>
            <a:r>
              <a:rPr lang="en-US" sz="2400" dirty="0" err="1" smtClean="0"/>
              <a:t>modyfikacji</a:t>
            </a:r>
            <a:r>
              <a:rPr lang="en-US" sz="2400" dirty="0" smtClean="0"/>
              <a:t> </a:t>
            </a:r>
            <a:r>
              <a:rPr lang="en-US" sz="2400" dirty="0" err="1" smtClean="0"/>
              <a:t>następuje</a:t>
            </a:r>
            <a:r>
              <a:rPr lang="en-US" sz="2400" dirty="0" smtClean="0"/>
              <a:t>, </a:t>
            </a:r>
            <a:r>
              <a:rPr lang="en-US" sz="2400" dirty="0" err="1" smtClean="0"/>
              <a:t>gdy</a:t>
            </a:r>
            <a:r>
              <a:rPr lang="en-US" sz="2400" dirty="0" smtClean="0"/>
              <a:t> </a:t>
            </a:r>
            <a:r>
              <a:rPr lang="en-US" sz="2400" dirty="0" err="1" smtClean="0"/>
              <a:t>zmiana</a:t>
            </a:r>
            <a:r>
              <a:rPr lang="en-US" sz="2400" dirty="0" smtClean="0"/>
              <a:t> </a:t>
            </a:r>
            <a:r>
              <a:rPr lang="en-US" sz="2400" dirty="0" err="1" smtClean="0"/>
              <a:t>pojedynczej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informacji</a:t>
            </a:r>
            <a:r>
              <a:rPr lang="en-US" sz="2400" dirty="0" smtClean="0"/>
              <a:t> </a:t>
            </a:r>
            <a:r>
              <a:rPr lang="en-US" sz="2400" dirty="0" err="1" smtClean="0"/>
              <a:t>wymaga</a:t>
            </a:r>
            <a:r>
              <a:rPr lang="en-US" sz="2400" dirty="0" smtClean="0"/>
              <a:t> </a:t>
            </a:r>
            <a:r>
              <a:rPr lang="en-US" sz="2400" dirty="0" err="1" smtClean="0"/>
              <a:t>aktualizacji</a:t>
            </a:r>
            <a:r>
              <a:rPr lang="en-US" sz="2400" dirty="0" smtClean="0"/>
              <a:t> </a:t>
            </a:r>
            <a:r>
              <a:rPr lang="en-US" sz="2400" dirty="0" err="1" smtClean="0"/>
              <a:t>więcej</a:t>
            </a:r>
            <a:r>
              <a:rPr lang="en-US" sz="2400" dirty="0" smtClean="0"/>
              <a:t> </a:t>
            </a:r>
            <a:r>
              <a:rPr lang="en-US" sz="2400" dirty="0" err="1" smtClean="0"/>
              <a:t>niż</a:t>
            </a:r>
            <a:r>
              <a:rPr lang="en-US" sz="2400" dirty="0" smtClean="0"/>
              <a:t> </a:t>
            </a:r>
            <a:r>
              <a:rPr lang="en-US" sz="2400" dirty="0" err="1" smtClean="0"/>
              <a:t>jednej</a:t>
            </a:r>
            <a:r>
              <a:rPr lang="en-US" sz="2400" dirty="0" smtClean="0"/>
              <a:t> </a:t>
            </a:r>
            <a:r>
              <a:rPr lang="en-US" sz="2400" dirty="0" err="1" smtClean="0"/>
              <a:t>krotki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58591"/>
              </p:ext>
            </p:extLst>
          </p:nvPr>
        </p:nvGraphicFramePr>
        <p:xfrm>
          <a:off x="318355" y="3190795"/>
          <a:ext cx="8507290" cy="138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458"/>
                <a:gridCol w="1701458"/>
                <a:gridCol w="1701458"/>
                <a:gridCol w="1701458"/>
                <a:gridCol w="1701458"/>
              </a:tblGrid>
              <a:tr h="641264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nazwisko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numer</a:t>
                      </a:r>
                      <a:r>
                        <a:rPr lang="en-US" b="1" baseline="0" dirty="0" err="1" smtClean="0"/>
                        <a:t>_dzialu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nazwa</a:t>
                      </a:r>
                      <a:r>
                        <a:rPr lang="en-US" b="1" baseline="0" dirty="0" err="1" smtClean="0"/>
                        <a:t>_dzialu</a:t>
                      </a:r>
                      <a:endParaRPr lang="en-US" b="1" dirty="0"/>
                    </a:p>
                  </a:txBody>
                  <a:tcPr/>
                </a:tc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Kowalski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Dział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Reklamy</a:t>
                      </a:r>
                      <a:endParaRPr lang="en-US" dirty="0"/>
                    </a:p>
                  </a:txBody>
                  <a:tcPr/>
                </a:tc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Nowak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Dział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Reklamy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Anomalia</a:t>
            </a:r>
            <a:r>
              <a:rPr lang="en-US" dirty="0" smtClean="0"/>
              <a:t> </a:t>
            </a:r>
            <a:r>
              <a:rPr lang="en-US" dirty="0" err="1" smtClean="0"/>
              <a:t>modyfikacji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5832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Relacja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pracownicy</a:t>
            </a:r>
            <a:endParaRPr 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4575111"/>
            <a:ext cx="82295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Jeśli</a:t>
            </a:r>
            <a:r>
              <a:rPr lang="en-US" sz="2400" dirty="0" smtClean="0"/>
              <a:t> </a:t>
            </a:r>
            <a:r>
              <a:rPr lang="en-US" sz="2400" dirty="0" err="1" smtClean="0"/>
              <a:t>zmieni</a:t>
            </a:r>
            <a:r>
              <a:rPr lang="en-US" sz="2400" dirty="0" smtClean="0"/>
              <a:t> </a:t>
            </a:r>
            <a:r>
              <a:rPr lang="en-US" sz="2400" dirty="0" err="1" smtClean="0"/>
              <a:t>się</a:t>
            </a:r>
            <a:r>
              <a:rPr lang="en-US" sz="2400" dirty="0" smtClean="0"/>
              <a:t> </a:t>
            </a:r>
            <a:r>
              <a:rPr lang="en-US" sz="2400" dirty="0" err="1" smtClean="0"/>
              <a:t>nazwa</a:t>
            </a:r>
            <a:r>
              <a:rPr lang="en-US" sz="2400" dirty="0" smtClean="0"/>
              <a:t> </a:t>
            </a:r>
            <a:r>
              <a:rPr lang="en-US" sz="2400" dirty="0" err="1"/>
              <a:t>D</a:t>
            </a:r>
            <a:r>
              <a:rPr lang="en-US" sz="2400" dirty="0" err="1" smtClean="0"/>
              <a:t>ziału</a:t>
            </a:r>
            <a:r>
              <a:rPr lang="en-US" sz="2400" dirty="0" smtClean="0"/>
              <a:t> </a:t>
            </a:r>
            <a:r>
              <a:rPr lang="en-US" sz="2400" dirty="0" err="1"/>
              <a:t>R</a:t>
            </a:r>
            <a:r>
              <a:rPr lang="en-US" sz="2400" dirty="0" err="1" smtClean="0"/>
              <a:t>eklamy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Dział</a:t>
            </a:r>
            <a:r>
              <a:rPr lang="en-US" sz="2400" dirty="0" smtClean="0"/>
              <a:t> </a:t>
            </a:r>
            <a:r>
              <a:rPr lang="en-US" sz="2400" dirty="0" err="1" smtClean="0"/>
              <a:t>Marketingu</a:t>
            </a:r>
            <a:r>
              <a:rPr lang="en-US" sz="2400" dirty="0" smtClean="0"/>
              <a:t> to </a:t>
            </a:r>
            <a:r>
              <a:rPr lang="en-US" sz="2400" dirty="0" err="1" smtClean="0"/>
              <a:t>musimy</a:t>
            </a:r>
            <a:r>
              <a:rPr lang="en-US" sz="2400" dirty="0" smtClean="0"/>
              <a:t> </a:t>
            </a:r>
            <a:r>
              <a:rPr lang="en-US" sz="2400" dirty="0" err="1" smtClean="0"/>
              <a:t>uaktualnić</a:t>
            </a:r>
            <a:r>
              <a:rPr lang="en-US" sz="2400" dirty="0" smtClean="0"/>
              <a:t> </a:t>
            </a:r>
            <a:r>
              <a:rPr lang="en-US" sz="2400" dirty="0" err="1" smtClean="0"/>
              <a:t>krotki</a:t>
            </a:r>
            <a:r>
              <a:rPr lang="en-US" sz="2400" dirty="0" smtClean="0"/>
              <a:t> </a:t>
            </a:r>
            <a:r>
              <a:rPr lang="en-US" sz="2400" dirty="0" err="1" smtClean="0"/>
              <a:t>wszystkich</a:t>
            </a:r>
            <a:r>
              <a:rPr lang="en-US" sz="2400" dirty="0" smtClean="0"/>
              <a:t> </a:t>
            </a:r>
            <a:r>
              <a:rPr lang="en-US" sz="2400" dirty="0" err="1" smtClean="0"/>
              <a:t>pracowników</a:t>
            </a:r>
            <a:r>
              <a:rPr lang="en-US" sz="2400" dirty="0"/>
              <a:t> </a:t>
            </a:r>
            <a:r>
              <a:rPr lang="en-US" sz="2400" dirty="0" err="1" smtClean="0"/>
              <a:t>zatrudnionych</a:t>
            </a:r>
            <a:r>
              <a:rPr lang="en-US" sz="2400" dirty="0" smtClean="0"/>
              <a:t> w </a:t>
            </a:r>
            <a:r>
              <a:rPr lang="en-US" sz="2400" dirty="0" err="1" smtClean="0"/>
              <a:t>tym</a:t>
            </a:r>
            <a:r>
              <a:rPr lang="en-US" sz="2400" dirty="0" smtClean="0"/>
              <a:t> </a:t>
            </a:r>
            <a:r>
              <a:rPr lang="en-US" sz="2400" dirty="0" err="1" smtClean="0"/>
              <a:t>dziale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45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2"/>
            <a:ext cx="8229600" cy="132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Anomalia</a:t>
            </a:r>
            <a:r>
              <a:rPr lang="en-US" sz="2400" dirty="0" smtClean="0"/>
              <a:t> </a:t>
            </a:r>
            <a:r>
              <a:rPr lang="en-US" sz="2400" dirty="0" err="1" smtClean="0"/>
              <a:t>usuwania</a:t>
            </a:r>
            <a:r>
              <a:rPr lang="en-US" sz="2400" dirty="0" smtClean="0"/>
              <a:t> </a:t>
            </a:r>
            <a:r>
              <a:rPr lang="en-US" sz="2400" dirty="0" err="1" smtClean="0"/>
              <a:t>następuje</a:t>
            </a:r>
            <a:r>
              <a:rPr lang="en-US" sz="2400" dirty="0" smtClean="0"/>
              <a:t>, </a:t>
            </a:r>
            <a:r>
              <a:rPr lang="en-US" sz="2400" dirty="0" err="1" smtClean="0"/>
              <a:t>gdy</a:t>
            </a:r>
            <a:r>
              <a:rPr lang="en-US" sz="2400" dirty="0" smtClean="0"/>
              <a:t> </a:t>
            </a:r>
            <a:r>
              <a:rPr lang="en-US" sz="2400" dirty="0" err="1" smtClean="0"/>
              <a:t>usuwając</a:t>
            </a:r>
            <a:r>
              <a:rPr lang="en-US" sz="2400" dirty="0" smtClean="0"/>
              <a:t> </a:t>
            </a:r>
            <a:r>
              <a:rPr lang="en-US" sz="2400" dirty="0" err="1" smtClean="0"/>
              <a:t>jedną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informację</a:t>
            </a:r>
            <a:r>
              <a:rPr lang="en-US" sz="2400" dirty="0" smtClean="0"/>
              <a:t> </a:t>
            </a:r>
            <a:r>
              <a:rPr lang="en-US" sz="2400" dirty="0" err="1" smtClean="0"/>
              <a:t>jednocześnie</a:t>
            </a:r>
            <a:r>
              <a:rPr lang="en-US" sz="2400" dirty="0" smtClean="0"/>
              <a:t> </a:t>
            </a:r>
            <a:r>
              <a:rPr lang="en-US" sz="2400" dirty="0" err="1" smtClean="0"/>
              <a:t>usuwamy</a:t>
            </a:r>
            <a:r>
              <a:rPr lang="en-US" sz="2400" dirty="0" smtClean="0"/>
              <a:t> </a:t>
            </a:r>
            <a:r>
              <a:rPr lang="en-US" sz="2400" dirty="0" err="1" smtClean="0"/>
              <a:t>inną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Anomalia</a:t>
            </a:r>
            <a:r>
              <a:rPr lang="en-US" dirty="0" smtClean="0"/>
              <a:t> </a:t>
            </a:r>
            <a:r>
              <a:rPr lang="en-US" dirty="0" err="1" smtClean="0"/>
              <a:t>usuwania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2"/>
            <a:ext cx="8229600" cy="132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Anomalia</a:t>
            </a:r>
            <a:r>
              <a:rPr lang="en-US" sz="2400" dirty="0" smtClean="0"/>
              <a:t> </a:t>
            </a:r>
            <a:r>
              <a:rPr lang="en-US" sz="2400" dirty="0" err="1" smtClean="0"/>
              <a:t>usuwania</a:t>
            </a:r>
            <a:r>
              <a:rPr lang="en-US" sz="2400" dirty="0" smtClean="0"/>
              <a:t> </a:t>
            </a:r>
            <a:r>
              <a:rPr lang="en-US" sz="2400" dirty="0" err="1" smtClean="0"/>
              <a:t>następuje</a:t>
            </a:r>
            <a:r>
              <a:rPr lang="en-US" sz="2400" dirty="0" smtClean="0"/>
              <a:t>, </a:t>
            </a:r>
            <a:r>
              <a:rPr lang="en-US" sz="2400" dirty="0" err="1" smtClean="0"/>
              <a:t>gdy</a:t>
            </a:r>
            <a:r>
              <a:rPr lang="en-US" sz="2400" dirty="0" smtClean="0"/>
              <a:t> </a:t>
            </a:r>
            <a:r>
              <a:rPr lang="en-US" sz="2400" dirty="0" err="1" smtClean="0"/>
              <a:t>usuwając</a:t>
            </a:r>
            <a:r>
              <a:rPr lang="en-US" sz="2400" dirty="0" smtClean="0"/>
              <a:t> </a:t>
            </a:r>
            <a:r>
              <a:rPr lang="en-US" sz="2400" dirty="0" err="1" smtClean="0"/>
              <a:t>jedną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informację</a:t>
            </a:r>
            <a:r>
              <a:rPr lang="en-US" sz="2400" dirty="0" smtClean="0"/>
              <a:t> </a:t>
            </a:r>
            <a:r>
              <a:rPr lang="en-US" sz="2400" dirty="0" err="1" smtClean="0"/>
              <a:t>jednocześnie</a:t>
            </a:r>
            <a:r>
              <a:rPr lang="en-US" sz="2400" dirty="0" smtClean="0"/>
              <a:t> </a:t>
            </a:r>
            <a:r>
              <a:rPr lang="en-US" sz="2400" dirty="0" err="1" smtClean="0"/>
              <a:t>usuwamy</a:t>
            </a:r>
            <a:r>
              <a:rPr lang="en-US" sz="2400" dirty="0" smtClean="0"/>
              <a:t> </a:t>
            </a:r>
            <a:r>
              <a:rPr lang="en-US" sz="2400" dirty="0" err="1" smtClean="0"/>
              <a:t>inną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43345"/>
              </p:ext>
            </p:extLst>
          </p:nvPr>
        </p:nvGraphicFramePr>
        <p:xfrm>
          <a:off x="457200" y="3140969"/>
          <a:ext cx="8435280" cy="138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056"/>
                <a:gridCol w="1687056"/>
                <a:gridCol w="1687056"/>
                <a:gridCol w="1687056"/>
                <a:gridCol w="1687056"/>
              </a:tblGrid>
              <a:tr h="641264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nazwisko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numer</a:t>
                      </a:r>
                      <a:r>
                        <a:rPr lang="en-US" b="1" baseline="0" dirty="0" err="1" smtClean="0"/>
                        <a:t>_dzialu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nazwa</a:t>
                      </a:r>
                      <a:r>
                        <a:rPr lang="en-US" b="1" baseline="0" dirty="0" err="1" smtClean="0"/>
                        <a:t>_dzialu</a:t>
                      </a:r>
                      <a:endParaRPr lang="en-US" b="1" dirty="0"/>
                    </a:p>
                  </a:txBody>
                  <a:tcPr/>
                </a:tc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Kowalski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Dział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Reklamy</a:t>
                      </a:r>
                      <a:endParaRPr lang="en-US" dirty="0"/>
                    </a:p>
                  </a:txBody>
                  <a:tcPr/>
                </a:tc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Nowak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Dział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Reklamy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Anomalia</a:t>
            </a:r>
            <a:r>
              <a:rPr lang="en-US" dirty="0" smtClean="0"/>
              <a:t> </a:t>
            </a:r>
            <a:r>
              <a:rPr lang="en-US" dirty="0" err="1" smtClean="0"/>
              <a:t>usuwania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5832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Relacja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pracownicy</a:t>
            </a:r>
            <a:endParaRPr 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4575111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Jeśli</a:t>
            </a:r>
            <a:r>
              <a:rPr lang="en-US" sz="2400" dirty="0" smtClean="0"/>
              <a:t> </a:t>
            </a:r>
            <a:r>
              <a:rPr lang="en-US" sz="2400" dirty="0" err="1" smtClean="0"/>
              <a:t>zostaną</a:t>
            </a:r>
            <a:r>
              <a:rPr lang="en-US" sz="2400" dirty="0" smtClean="0"/>
              <a:t> </a:t>
            </a:r>
            <a:r>
              <a:rPr lang="en-US" sz="2400" dirty="0" err="1" smtClean="0"/>
              <a:t>zwolnieni</a:t>
            </a:r>
            <a:r>
              <a:rPr lang="en-US" sz="2400" dirty="0" smtClean="0"/>
              <a:t> </a:t>
            </a:r>
            <a:r>
              <a:rPr lang="en-US" sz="2400" dirty="0" err="1" smtClean="0"/>
              <a:t>wszyscy</a:t>
            </a:r>
            <a:r>
              <a:rPr lang="en-US" sz="2400" dirty="0" smtClean="0"/>
              <a:t> </a:t>
            </a:r>
            <a:r>
              <a:rPr lang="en-US" sz="2400" dirty="0" err="1" smtClean="0"/>
              <a:t>pracownicy</a:t>
            </a:r>
            <a:r>
              <a:rPr lang="en-US" sz="2400" dirty="0" smtClean="0"/>
              <a:t> </a:t>
            </a:r>
            <a:r>
              <a:rPr lang="en-US" sz="2400" dirty="0" err="1" smtClean="0"/>
              <a:t>Działu</a:t>
            </a:r>
            <a:r>
              <a:rPr lang="en-US" sz="2400" dirty="0" smtClean="0"/>
              <a:t> </a:t>
            </a:r>
            <a:r>
              <a:rPr lang="en-US" sz="2400" dirty="0" err="1" smtClean="0"/>
              <a:t>Reklamy</a:t>
            </a:r>
            <a:r>
              <a:rPr lang="en-US" sz="2400" dirty="0" smtClean="0"/>
              <a:t> to </a:t>
            </a:r>
            <a:r>
              <a:rPr lang="en-US" sz="2400" dirty="0" err="1" smtClean="0"/>
              <a:t>tracimy</a:t>
            </a:r>
            <a:r>
              <a:rPr lang="en-US" sz="2400" dirty="0" smtClean="0"/>
              <a:t> </a:t>
            </a:r>
            <a:r>
              <a:rPr lang="en-US" sz="2400" dirty="0" err="1" smtClean="0"/>
              <a:t>także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informacje</a:t>
            </a:r>
            <a:r>
              <a:rPr lang="en-US" sz="2400" dirty="0" smtClean="0"/>
              <a:t>, </a:t>
            </a:r>
            <a:r>
              <a:rPr lang="en-US" sz="2400" dirty="0" err="1" smtClean="0"/>
              <a:t>że</a:t>
            </a:r>
            <a:r>
              <a:rPr lang="en-US" sz="2400" dirty="0" smtClean="0"/>
              <a:t> </a:t>
            </a:r>
            <a:r>
              <a:rPr lang="en-US" sz="2400" dirty="0" err="1" smtClean="0"/>
              <a:t>istnieje</a:t>
            </a:r>
            <a:r>
              <a:rPr lang="en-US" sz="2400" dirty="0" smtClean="0"/>
              <a:t> </a:t>
            </a:r>
            <a:r>
              <a:rPr lang="en-US" sz="2400" dirty="0" err="1" smtClean="0"/>
              <a:t>taki</a:t>
            </a:r>
            <a:r>
              <a:rPr lang="en-US" sz="2400" dirty="0" smtClean="0"/>
              <a:t> </a:t>
            </a:r>
            <a:r>
              <a:rPr lang="en-US" sz="2400" dirty="0" err="1" smtClean="0"/>
              <a:t>dział</a:t>
            </a:r>
            <a:r>
              <a:rPr lang="en-US" sz="24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94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1NF</a:t>
            </a:r>
          </a:p>
          <a:p>
            <a:r>
              <a:rPr lang="en-US" sz="2400" dirty="0" err="1" smtClean="0"/>
              <a:t>atomowe</a:t>
            </a:r>
            <a:r>
              <a:rPr lang="en-US" sz="2400" dirty="0" smtClean="0"/>
              <a:t> </a:t>
            </a:r>
            <a:r>
              <a:rPr lang="en-US" sz="2400" dirty="0" err="1" smtClean="0"/>
              <a:t>wartości</a:t>
            </a:r>
            <a:endParaRPr lang="en-US" sz="2400" dirty="0" smtClean="0"/>
          </a:p>
          <a:p>
            <a:r>
              <a:rPr lang="en-US" sz="2400" dirty="0" err="1" smtClean="0"/>
              <a:t>możliwość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prezentacji</a:t>
            </a:r>
            <a:r>
              <a:rPr lang="en-US" sz="2400" dirty="0" smtClean="0"/>
              <a:t> w </a:t>
            </a:r>
            <a:r>
              <a:rPr lang="en-US" sz="2400" dirty="0" err="1" smtClean="0"/>
              <a:t>formie</a:t>
            </a:r>
            <a:r>
              <a:rPr lang="en-US" sz="2400" dirty="0" smtClean="0"/>
              <a:t> </a:t>
            </a:r>
            <a:r>
              <a:rPr lang="en-US" sz="2400" dirty="0" err="1" smtClean="0"/>
              <a:t>tabeli</a:t>
            </a:r>
            <a:r>
              <a:rPr lang="en-US" sz="2400" dirty="0" smtClean="0"/>
              <a:t> 2D</a:t>
            </a:r>
          </a:p>
          <a:p>
            <a:r>
              <a:rPr lang="en-US" sz="2400" dirty="0" err="1" smtClean="0"/>
              <a:t>nie</a:t>
            </a:r>
            <a:r>
              <a:rPr lang="en-US" sz="2400" dirty="0" smtClean="0"/>
              <a:t> </a:t>
            </a:r>
            <a:r>
              <a:rPr lang="en-US" sz="2400" dirty="0" err="1" smtClean="0"/>
              <a:t>istnieje</a:t>
            </a:r>
            <a:r>
              <a:rPr lang="en-US" sz="2400" dirty="0" smtClean="0"/>
              <a:t> </a:t>
            </a:r>
            <a:r>
              <a:rPr lang="en-US" sz="2400" dirty="0" err="1" smtClean="0"/>
              <a:t>więcej</a:t>
            </a:r>
            <a:r>
              <a:rPr lang="en-US" sz="2400" dirty="0" smtClean="0"/>
              <a:t> </a:t>
            </a:r>
            <a:r>
              <a:rPr lang="en-US" sz="2400" dirty="0" err="1" smtClean="0"/>
              <a:t>niż</a:t>
            </a:r>
            <a:r>
              <a:rPr lang="en-US" sz="2400" dirty="0" smtClean="0"/>
              <a:t> </a:t>
            </a:r>
            <a:r>
              <a:rPr lang="en-US" sz="2400" dirty="0" err="1" smtClean="0"/>
              <a:t>jeden</a:t>
            </a:r>
            <a:r>
              <a:rPr lang="en-US" sz="2400" dirty="0" smtClean="0"/>
              <a:t> </a:t>
            </a:r>
            <a:r>
              <a:rPr lang="en-US" sz="2400" dirty="0" err="1" smtClean="0"/>
              <a:t>atrybut</a:t>
            </a:r>
            <a:r>
              <a:rPr lang="en-US" sz="2400" dirty="0" smtClean="0"/>
              <a:t> </a:t>
            </a:r>
            <a:r>
              <a:rPr lang="en-US" sz="2400" dirty="0" err="1" smtClean="0"/>
              <a:t>przechowujący</a:t>
            </a:r>
            <a:r>
              <a:rPr lang="en-US" sz="2400" dirty="0" smtClean="0"/>
              <a:t> </a:t>
            </a:r>
            <a:r>
              <a:rPr lang="en-US" sz="2400" dirty="0" err="1" smtClean="0"/>
              <a:t>dane</a:t>
            </a:r>
            <a:r>
              <a:rPr lang="en-US" sz="2400" dirty="0" smtClean="0"/>
              <a:t> </a:t>
            </a:r>
            <a:r>
              <a:rPr lang="en-US" sz="2400" dirty="0" err="1" smtClean="0"/>
              <a:t>tego</a:t>
            </a:r>
            <a:r>
              <a:rPr lang="en-US" sz="2400" dirty="0" smtClean="0"/>
              <a:t> </a:t>
            </a:r>
            <a:r>
              <a:rPr lang="en-US" sz="2400" dirty="0" err="1" smtClean="0"/>
              <a:t>samego</a:t>
            </a:r>
            <a:r>
              <a:rPr lang="en-US" sz="2400" dirty="0" smtClean="0"/>
              <a:t> </a:t>
            </a:r>
            <a:r>
              <a:rPr lang="en-US" sz="2400" dirty="0" err="1" smtClean="0"/>
              <a:t>typu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Postacie</a:t>
            </a:r>
            <a:r>
              <a:rPr lang="en-US" dirty="0" smtClean="0"/>
              <a:t> </a:t>
            </a:r>
            <a:r>
              <a:rPr lang="en-US" dirty="0" err="1" smtClean="0"/>
              <a:t>normalne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1NF</a:t>
            </a:r>
          </a:p>
          <a:p>
            <a:r>
              <a:rPr lang="en-US" sz="2400" dirty="0" err="1" smtClean="0"/>
              <a:t>atomowe</a:t>
            </a:r>
            <a:r>
              <a:rPr lang="en-US" sz="2400" dirty="0" smtClean="0"/>
              <a:t> </a:t>
            </a:r>
            <a:r>
              <a:rPr lang="en-US" sz="2400" dirty="0" err="1" smtClean="0"/>
              <a:t>wartości</a:t>
            </a:r>
            <a:endParaRPr lang="en-US" sz="2400" dirty="0" smtClean="0"/>
          </a:p>
          <a:p>
            <a:r>
              <a:rPr lang="en-US" sz="2400" dirty="0" err="1" smtClean="0"/>
              <a:t>możliwość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prezentacji</a:t>
            </a:r>
            <a:r>
              <a:rPr lang="en-US" sz="2400" dirty="0" smtClean="0"/>
              <a:t> w </a:t>
            </a:r>
            <a:r>
              <a:rPr lang="en-US" sz="2400" dirty="0" err="1" smtClean="0"/>
              <a:t>formie</a:t>
            </a:r>
            <a:r>
              <a:rPr lang="en-US" sz="2400" dirty="0" smtClean="0"/>
              <a:t> </a:t>
            </a:r>
            <a:r>
              <a:rPr lang="en-US" sz="2400" dirty="0" err="1" smtClean="0"/>
              <a:t>tabeli</a:t>
            </a:r>
            <a:r>
              <a:rPr lang="en-US" sz="2400" dirty="0" smtClean="0"/>
              <a:t> 2D</a:t>
            </a:r>
          </a:p>
          <a:p>
            <a:r>
              <a:rPr lang="en-US" sz="2400" dirty="0" err="1" smtClean="0"/>
              <a:t>nie</a:t>
            </a:r>
            <a:r>
              <a:rPr lang="en-US" sz="2400" dirty="0" smtClean="0"/>
              <a:t> </a:t>
            </a:r>
            <a:r>
              <a:rPr lang="en-US" sz="2400" dirty="0" err="1" smtClean="0"/>
              <a:t>istnieje</a:t>
            </a:r>
            <a:r>
              <a:rPr lang="en-US" sz="2400" dirty="0" smtClean="0"/>
              <a:t> </a:t>
            </a:r>
            <a:r>
              <a:rPr lang="en-US" sz="2400" dirty="0" err="1" smtClean="0"/>
              <a:t>więcej</a:t>
            </a:r>
            <a:r>
              <a:rPr lang="en-US" sz="2400" dirty="0" smtClean="0"/>
              <a:t> </a:t>
            </a:r>
            <a:r>
              <a:rPr lang="en-US" sz="2400" dirty="0" err="1" smtClean="0"/>
              <a:t>niż</a:t>
            </a:r>
            <a:r>
              <a:rPr lang="en-US" sz="2400" dirty="0" smtClean="0"/>
              <a:t> </a:t>
            </a:r>
            <a:r>
              <a:rPr lang="en-US" sz="2400" dirty="0" err="1" smtClean="0"/>
              <a:t>jeden</a:t>
            </a:r>
            <a:r>
              <a:rPr lang="en-US" sz="2400" dirty="0" smtClean="0"/>
              <a:t> </a:t>
            </a:r>
            <a:r>
              <a:rPr lang="en-US" sz="2400" dirty="0" err="1" smtClean="0"/>
              <a:t>atrybut</a:t>
            </a:r>
            <a:r>
              <a:rPr lang="en-US" sz="2400" dirty="0" smtClean="0"/>
              <a:t> </a:t>
            </a:r>
            <a:r>
              <a:rPr lang="en-US" sz="2400" dirty="0" err="1" smtClean="0"/>
              <a:t>przechowujący</a:t>
            </a:r>
            <a:r>
              <a:rPr lang="en-US" sz="2400" dirty="0" smtClean="0"/>
              <a:t> </a:t>
            </a:r>
            <a:r>
              <a:rPr lang="en-US" sz="2400" dirty="0" err="1" smtClean="0"/>
              <a:t>dane</a:t>
            </a:r>
            <a:r>
              <a:rPr lang="en-US" sz="2400" dirty="0" smtClean="0"/>
              <a:t> </a:t>
            </a:r>
            <a:r>
              <a:rPr lang="en-US" sz="2400" dirty="0" err="1" smtClean="0"/>
              <a:t>tego</a:t>
            </a:r>
            <a:r>
              <a:rPr lang="en-US" sz="2400" dirty="0" smtClean="0"/>
              <a:t> </a:t>
            </a:r>
            <a:r>
              <a:rPr lang="en-US" sz="2400" dirty="0" err="1" smtClean="0"/>
              <a:t>samego</a:t>
            </a:r>
            <a:r>
              <a:rPr lang="en-US" sz="2400" dirty="0" smtClean="0"/>
              <a:t> </a:t>
            </a:r>
            <a:r>
              <a:rPr lang="en-US" sz="2400" dirty="0" err="1" smtClean="0"/>
              <a:t>typu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3400" dirty="0" smtClean="0"/>
              <a:t>2NF</a:t>
            </a:r>
          </a:p>
          <a:p>
            <a:r>
              <a:rPr lang="en-US" sz="2400" dirty="0" smtClean="0"/>
              <a:t>1NF</a:t>
            </a:r>
          </a:p>
          <a:p>
            <a:r>
              <a:rPr lang="en-US" sz="2400" dirty="0" err="1" smtClean="0"/>
              <a:t>każdy</a:t>
            </a:r>
            <a:r>
              <a:rPr lang="en-US" sz="2400" dirty="0" smtClean="0"/>
              <a:t> </a:t>
            </a:r>
            <a:r>
              <a:rPr lang="en-US" sz="2400" dirty="0" err="1"/>
              <a:t>niekluczowy</a:t>
            </a:r>
            <a:r>
              <a:rPr lang="en-US" sz="2400" dirty="0"/>
              <a:t> </a:t>
            </a:r>
            <a:r>
              <a:rPr lang="en-US" sz="2400" dirty="0" err="1"/>
              <a:t>atrybut</a:t>
            </a:r>
            <a:r>
              <a:rPr lang="en-US" sz="2400" dirty="0"/>
              <a:t> jest </a:t>
            </a:r>
            <a:r>
              <a:rPr lang="en-US" sz="2400" dirty="0" err="1" smtClean="0"/>
              <a:t>zależny</a:t>
            </a:r>
            <a:r>
              <a:rPr lang="en-US" sz="2400" dirty="0" smtClean="0"/>
              <a:t> </a:t>
            </a:r>
            <a:r>
              <a:rPr lang="en-US" sz="2400" dirty="0"/>
              <a:t>od </a:t>
            </a:r>
            <a:r>
              <a:rPr lang="en-US" sz="2400" dirty="0" err="1"/>
              <a:t>wszystkich</a:t>
            </a:r>
            <a:r>
              <a:rPr lang="en-US" sz="2400" dirty="0"/>
              <a:t> </a:t>
            </a:r>
            <a:r>
              <a:rPr lang="en-US" sz="2400" dirty="0" err="1" smtClean="0"/>
              <a:t>części</a:t>
            </a:r>
            <a:r>
              <a:rPr lang="en-US" sz="2400" dirty="0" smtClean="0"/>
              <a:t> </a:t>
            </a:r>
            <a:r>
              <a:rPr lang="en-US" sz="2400" dirty="0" err="1"/>
              <a:t>klucza</a:t>
            </a:r>
            <a:r>
              <a:rPr lang="en-US" sz="2400" dirty="0"/>
              <a:t> </a:t>
            </a:r>
            <a:r>
              <a:rPr lang="en-US" sz="2400" dirty="0" err="1"/>
              <a:t>głównego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Postacie</a:t>
            </a:r>
            <a:r>
              <a:rPr lang="en-US" dirty="0" smtClean="0"/>
              <a:t> </a:t>
            </a:r>
            <a:r>
              <a:rPr lang="en-US" dirty="0" err="1" smtClean="0"/>
              <a:t>normalne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5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relacja?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Formalna definicja :</a:t>
                </a:r>
              </a:p>
              <a:p>
                <a:pPr marL="457200" lvl="1" indent="0">
                  <a:buNone/>
                </a:pPr>
                <a:r>
                  <a:rPr lang="pl-PL" dirty="0" smtClean="0"/>
                  <a:t>Relacja stopnia </a:t>
                </a:r>
                <a:r>
                  <a:rPr lang="pl-PL" i="1" dirty="0" smtClean="0"/>
                  <a:t>n </a:t>
                </a:r>
                <a:r>
                  <a:rPr lang="pl-PL" dirty="0" smtClean="0"/>
                  <a:t>jest wynikiem iloczynu kartezjańskiego zbiorów atrybutów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l-PL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dirty="0" smtClean="0">
                        <a:latin typeface="Cambria Math"/>
                      </a:rPr>
                      <m:t> :</m:t>
                    </m:r>
                  </m:oMath>
                </a14:m>
                <a:endParaRPr lang="pl-PL" b="0" dirty="0" smtClean="0"/>
              </a:p>
              <a:p>
                <a:pPr marL="457200" lvl="1" indent="0">
                  <a:buNone/>
                </a:pPr>
                <a:endParaRPr lang="pl-PL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/>
                        </a:rPr>
                        <m:t>𝑅</m:t>
                      </m:r>
                      <m:r>
                        <a:rPr lang="pl-PL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pl-P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pl-PL" sz="2400" b="0" i="1" smtClean="0">
                          <a:latin typeface="Cambria Math"/>
                          <a:ea typeface="Cambria Math"/>
                        </a:rPr>
                        <m:t>× </m:t>
                      </m:r>
                      <m:sSub>
                        <m:sSubPr>
                          <m:ctrlPr>
                            <a:rPr lang="pl-P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sz="2400" b="0" i="1" smtClean="0">
                          <a:latin typeface="Cambria Math"/>
                          <a:ea typeface="Cambria Math"/>
                        </a:rPr>
                        <m:t>× …× </m:t>
                      </m:r>
                      <m:sSub>
                        <m:sSubPr>
                          <m:ctrlPr>
                            <a:rPr lang="pl-PL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  <a:p>
                <a:r>
                  <a:rPr lang="pl-PL" dirty="0" smtClean="0"/>
                  <a:t>Zapis formalny (schemat)</a:t>
                </a:r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𝑅</m:t>
                      </m:r>
                      <m:r>
                        <a:rPr lang="pl-PL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l-PL" dirty="0" smtClean="0"/>
              </a:p>
              <a:p>
                <a:pPr marL="457200" lvl="1" indent="0">
                  <a:buNone/>
                </a:pPr>
                <a:endParaRPr lang="pl-PL" dirty="0" smtClean="0"/>
              </a:p>
              <a:p>
                <a:pPr marL="457200" lvl="1" indent="0">
                  <a:buNone/>
                </a:pPr>
                <a:endParaRPr lang="pl-PL" sz="2400" b="0" i="1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pl-PL" sz="2400" b="0" i="1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19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1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400" dirty="0"/>
              <a:t>3</a:t>
            </a:r>
            <a:r>
              <a:rPr lang="en-US" sz="3400" dirty="0" smtClean="0"/>
              <a:t>NF</a:t>
            </a:r>
          </a:p>
          <a:p>
            <a:r>
              <a:rPr lang="en-US" sz="2400" dirty="0" smtClean="0"/>
              <a:t>2NF</a:t>
            </a:r>
          </a:p>
          <a:p>
            <a:r>
              <a:rPr lang="en-US" sz="2400" dirty="0"/>
              <a:t>żaden atrybut nie jest pośrednio zależny od klucza głównego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Postacie</a:t>
            </a:r>
            <a:r>
              <a:rPr lang="en-US" dirty="0" smtClean="0"/>
              <a:t> </a:t>
            </a:r>
            <a:r>
              <a:rPr lang="en-US" dirty="0" err="1" smtClean="0"/>
              <a:t>normalne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8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400" dirty="0"/>
              <a:t>3</a:t>
            </a:r>
            <a:r>
              <a:rPr lang="en-US" sz="3400" dirty="0" smtClean="0"/>
              <a:t>NF</a:t>
            </a:r>
          </a:p>
          <a:p>
            <a:r>
              <a:rPr lang="en-US" sz="2400" dirty="0" smtClean="0"/>
              <a:t>2NF</a:t>
            </a:r>
            <a:endParaRPr lang="pl-PL" sz="2400" dirty="0" smtClean="0"/>
          </a:p>
          <a:p>
            <a:r>
              <a:rPr lang="en-US" sz="2400" dirty="0"/>
              <a:t>żaden atrybut nie jest pośrednio zależny od klucza </a:t>
            </a:r>
            <a:r>
              <a:rPr lang="en-US" sz="2400" dirty="0" smtClean="0"/>
              <a:t>głównego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3400" dirty="0" smtClean="0"/>
              <a:t>BCNF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NF</a:t>
            </a:r>
          </a:p>
          <a:p>
            <a:r>
              <a:rPr lang="en-US" sz="2400" dirty="0" smtClean="0"/>
              <a:t>żaden </a:t>
            </a:r>
            <a:r>
              <a:rPr lang="en-US" sz="2400" dirty="0"/>
              <a:t>atrybut, </a:t>
            </a:r>
            <a:r>
              <a:rPr lang="en-US" sz="2400" dirty="0" smtClean="0"/>
              <a:t>będący </a:t>
            </a:r>
            <a:r>
              <a:rPr lang="en-US" sz="2400" dirty="0"/>
              <a:t>kluczem, nie jest funkcjonalnie </a:t>
            </a:r>
            <a:r>
              <a:rPr lang="en-US" sz="2400" dirty="0" smtClean="0"/>
              <a:t>związany</a:t>
            </a:r>
            <a:r>
              <a:rPr lang="pl-PL" sz="2400" dirty="0" smtClean="0"/>
              <a:t> z</a:t>
            </a:r>
            <a:r>
              <a:rPr lang="en-US" sz="2400" dirty="0" smtClean="0"/>
              <a:t> </a:t>
            </a:r>
            <a:r>
              <a:rPr lang="en-US" sz="2400" dirty="0"/>
              <a:t>żadnym innym atrybutem, nie będącym </a:t>
            </a:r>
            <a:r>
              <a:rPr lang="en-US" sz="2400" dirty="0" smtClean="0"/>
              <a:t>kluczem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Postacie</a:t>
            </a:r>
            <a:r>
              <a:rPr lang="en-US" dirty="0" smtClean="0"/>
              <a:t> </a:t>
            </a:r>
            <a:r>
              <a:rPr lang="en-US" dirty="0" err="1" smtClean="0"/>
              <a:t>normalne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normalizacja jest potrzebna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Likwiduje anomalie występujące w relacji</a:t>
            </a:r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r>
              <a:rPr lang="pl-PL" dirty="0" smtClean="0"/>
              <a:t>Zapobega redundancji danych</a:t>
            </a:r>
          </a:p>
          <a:p>
            <a:pPr marL="457200" lvl="1" indent="0">
              <a:buNone/>
            </a:pPr>
            <a:endParaRPr lang="pl-PL" dirty="0" smtClean="0"/>
          </a:p>
          <a:p>
            <a:r>
              <a:rPr lang="pl-PL" dirty="0" smtClean="0"/>
              <a:t>Zwiększenie bezpieczeństwa w bazie danych</a:t>
            </a:r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22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Dekompozycja bez straty danych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sz="2400" dirty="0" smtClean="0"/>
                  <a:t>Dekompozycja relacji R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sz="2400" dirty="0" smtClean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l-PL" sz="2400" i="1">
                        <a:latin typeface="Cambria Math"/>
                      </a:rPr>
                      <m:t> </m:t>
                    </m:r>
                  </m:oMath>
                </a14:m>
                <a:r>
                  <a:rPr lang="pl-PL" sz="2400" dirty="0" smtClean="0"/>
                  <a:t>następuje bez utraty danych wtedy gdy zachodzi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l-PL" sz="2400" b="0" i="1" smtClean="0">
                          <a:latin typeface="Cambria Math"/>
                          <a:ea typeface="Cambria Math"/>
                        </a:rPr>
                        <m:t>⋈</m:t>
                      </m:r>
                      <m:sSub>
                        <m:sSubPr>
                          <m:ctrlPr>
                            <a:rPr lang="pl-PL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l-PL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l-PL" sz="2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 smtClean="0"/>
                  <a:t>Dekompozycja następuje bez straty danych, jeęli informacje znajdujące się w relacji R, mogą być odczytane z relacji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pl-PL" sz="24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pl-PL" sz="2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l-PL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pl-PL" sz="2400" dirty="0">
                  <a:ea typeface="Cambria Math"/>
                </a:endParaRPr>
              </a:p>
              <a:p>
                <a:pPr marL="0" lvl="1" indent="0">
                  <a:spcBef>
                    <a:spcPts val="580"/>
                  </a:spcBef>
                  <a:buClr>
                    <a:schemeClr val="accent1"/>
                  </a:buClr>
                  <a:buNone/>
                </a:pPr>
                <a:r>
                  <a:rPr lang="pl-PL" sz="2400" dirty="0" smtClean="0">
                    <a:ea typeface="Cambria Math"/>
                  </a:rPr>
                  <a:t>Dekompozycja R(X;F)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sSub>
                          <m:sSubPr>
                            <m:ctrlPr>
                              <a:rPr lang="pl-PL" sz="2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l-PL" sz="2200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pl-PL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l-PL" sz="2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l-PL" sz="2200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l-PL" sz="22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pl-PL" sz="22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l-PL" sz="2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l-PL" sz="2200" b="0" i="1" smtClean="0">
                        <a:latin typeface="Cambria Math"/>
                        <a:ea typeface="Cambria Math"/>
                      </a:rPr>
                      <m:t>𝑌</m:t>
                    </m:r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l-PL" sz="2200" b="0" i="1" smtClean="0">
                        <a:latin typeface="Cambria Math"/>
                        <a:ea typeface="Cambria Math"/>
                      </a:rPr>
                      <m:t>;</m:t>
                    </m:r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l-PL" sz="2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l-PL" sz="2400" dirty="0" smtClean="0">
                    <a:ea typeface="Cambria Math"/>
                  </a:rPr>
                  <a:t> zachodzi bez straty danych gdy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sz="2200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pl-PL" sz="2200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pl-PL" sz="2200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l-PL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l-PL" sz="22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pl-PL" sz="2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pl-PL" sz="2200" b="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l-PL" sz="2200" b="0" i="1" smtClean="0">
                        <a:latin typeface="Cambria Math"/>
                        <a:ea typeface="Cambria Math"/>
                      </a:rPr>
                      <m:t>= ⊘</m:t>
                    </m:r>
                  </m:oMath>
                </a14:m>
                <a:endParaRPr lang="pl-PL" sz="22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l-PL" sz="2200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pl-PL" sz="2200" b="0" i="1" smtClean="0">
                        <a:latin typeface="Cambria Math"/>
                        <a:ea typeface="Cambria Math"/>
                      </a:rPr>
                      <m:t> →</m:t>
                    </m:r>
                    <m:sSub>
                      <m:sSubPr>
                        <m:ctrlPr>
                          <a:rPr lang="pl-PL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pl-PL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pl-PL" sz="22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l-PL" sz="22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endParaRPr lang="pl-PL" sz="22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endParaRPr lang="pl-PL" dirty="0" smtClean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733" b="-296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44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Dekompozycja bez straty relacji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Dekompozycja relacji R(X;F)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)</m:t>
                    </m:r>
                    <m:r>
                      <a:rPr lang="pl-PL" i="1">
                        <a:latin typeface="Cambria Math"/>
                      </a:rPr>
                      <m:t> </m:t>
                    </m:r>
                  </m:oMath>
                </a14:m>
                <a:r>
                  <a:rPr lang="pl-PL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)</m:t>
                    </m:r>
                    <m:r>
                      <a:rPr lang="pl-PL" i="1">
                        <a:latin typeface="Cambria Math"/>
                      </a:rPr>
                      <m:t> </m:t>
                    </m:r>
                  </m:oMath>
                </a14:m>
                <a:r>
                  <a:rPr lang="pl-PL" dirty="0"/>
                  <a:t>następuje bez utraty </a:t>
                </a:r>
                <a:r>
                  <a:rPr lang="pl-PL" dirty="0" smtClean="0"/>
                  <a:t>relacji jeżeli FD, które wynikają z zależności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 </m:t>
                    </m:r>
                  </m:oMath>
                </a14:m>
                <a:r>
                  <a:rPr lang="pl-PL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 smtClean="0"/>
                  <a:t> są takie same jak FD, które wynikają z F.</a:t>
                </a:r>
              </a:p>
              <a:p>
                <a:endParaRPr lang="pl-PL" dirty="0"/>
              </a:p>
              <a:p>
                <a:endParaRPr lang="pl-PL" dirty="0" smtClean="0"/>
              </a:p>
              <a:p>
                <a:pPr marL="0" indent="0">
                  <a:buNone/>
                </a:pPr>
                <a:r>
                  <a:rPr lang="pl-PL" dirty="0"/>
                  <a:t>	</a:t>
                </a:r>
                <a:r>
                  <a:rPr lang="pl-PL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     </m:t>
                        </m:r>
                        <m:r>
                          <a:rPr lang="pl-P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pl-PL" dirty="0"/>
                  <a:t>	</a:t>
                </a:r>
                <a:r>
                  <a:rPr lang="pl-PL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0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Czy dekompozycja zachodzi bez straty danych i zależności?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45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𝐴𝐵𝐶𝐷</m:t>
                        </m:r>
                        <m:r>
                          <a:rPr lang="pl-PL" b="0" i="1" smtClean="0">
                            <a:latin typeface="Cambria Math"/>
                          </a:rPr>
                          <m:t>;</m:t>
                        </m:r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  <m:r>
                          <a:rPr lang="pl-PL" b="0" i="1" smtClean="0">
                            <a:latin typeface="Cambria Math"/>
                          </a:rPr>
                          <m:t>→</m:t>
                        </m:r>
                        <m:r>
                          <a:rPr lang="pl-PL" b="0" i="1" smtClean="0">
                            <a:latin typeface="Cambria Math"/>
                          </a:rPr>
                          <m:t>𝐵𝐶</m:t>
                        </m:r>
                        <m:r>
                          <a:rPr lang="pl-PL" b="0" i="1" smtClean="0">
                            <a:latin typeface="Cambria Math"/>
                          </a:rPr>
                          <m:t>,</m:t>
                        </m:r>
                        <m:r>
                          <a:rPr lang="pl-PL" b="0" i="1" smtClean="0">
                            <a:latin typeface="Cambria Math"/>
                          </a:rPr>
                          <m:t>𝐷</m:t>
                        </m:r>
                        <m:r>
                          <a:rPr lang="pl-PL" b="0" i="1" smtClean="0">
                            <a:latin typeface="Cambria Math"/>
                          </a:rPr>
                          <m:t>→</m:t>
                        </m:r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pl-PL" b="0" i="1" smtClean="0">
                        <a:latin typeface="Cambria Math"/>
                      </a:rPr>
                      <m:t>𝑛𝑎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𝐴𝐶𝐷</m:t>
                        </m:r>
                        <m:r>
                          <a:rPr lang="pl-PL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pl-PL" b="0" i="1" smtClean="0">
                        <a:latin typeface="Cambria Math"/>
                      </a:rPr>
                      <m:t>𝑖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𝐵𝐶𝐷</m:t>
                        </m:r>
                        <m:r>
                          <a:rPr lang="pl-PL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76" t="-933" r="-14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59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Czy dekompozycja zachodzi bez straty danych i zależności?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46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𝐴𝐵𝐶𝐷</m:t>
                        </m:r>
                        <m:r>
                          <a:rPr lang="pl-PL" b="0" i="1" smtClean="0">
                            <a:latin typeface="Cambria Math"/>
                          </a:rPr>
                          <m:t>;</m:t>
                        </m:r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  <m:r>
                          <a:rPr lang="pl-PL" b="0" i="1" smtClean="0">
                            <a:latin typeface="Cambria Math"/>
                          </a:rPr>
                          <m:t>→</m:t>
                        </m:r>
                        <m:r>
                          <a:rPr lang="pl-PL" b="0" i="1" smtClean="0">
                            <a:latin typeface="Cambria Math"/>
                          </a:rPr>
                          <m:t>𝐵𝐶</m:t>
                        </m:r>
                        <m:r>
                          <a:rPr lang="pl-PL" b="0" i="1" smtClean="0">
                            <a:latin typeface="Cambria Math"/>
                          </a:rPr>
                          <m:t>,</m:t>
                        </m:r>
                        <m:r>
                          <a:rPr lang="pl-PL" b="0" i="1" smtClean="0">
                            <a:latin typeface="Cambria Math"/>
                          </a:rPr>
                          <m:t>𝐷</m:t>
                        </m:r>
                        <m:r>
                          <a:rPr lang="pl-PL" b="0" i="1" smtClean="0">
                            <a:latin typeface="Cambria Math"/>
                          </a:rPr>
                          <m:t>→</m:t>
                        </m:r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pl-PL" b="0" i="1" smtClean="0">
                        <a:latin typeface="Cambria Math"/>
                      </a:rPr>
                      <m:t>𝑛𝑎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𝐴𝐶𝐷</m:t>
                        </m:r>
                        <m:r>
                          <a:rPr lang="pl-PL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pl-PL" b="0" i="1" smtClean="0">
                        <a:latin typeface="Cambria Math"/>
                      </a:rPr>
                      <m:t>𝑖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𝐵𝐶𝐷</m:t>
                        </m:r>
                        <m:r>
                          <a:rPr lang="pl-PL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/>
              </a:p>
              <a:p>
                <a:pPr marL="0" indent="0">
                  <a:buNone/>
                </a:pPr>
                <a:r>
                  <a:rPr lang="pl-PL" dirty="0"/>
                  <a:t> </a:t>
                </a:r>
                <a:r>
                  <a:rPr lang="pl-PL" dirty="0" smtClean="0"/>
                  <a:t>    R				R1		          R2					</a:t>
                </a:r>
                <a:endParaRPr lang="pl-PL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76" t="-933" r="-14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97998"/>
              </p:ext>
            </p:extLst>
          </p:nvPr>
        </p:nvGraphicFramePr>
        <p:xfrm>
          <a:off x="539552" y="2492896"/>
          <a:ext cx="24719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84"/>
                <a:gridCol w="617984"/>
                <a:gridCol w="617984"/>
                <a:gridCol w="617984"/>
              </a:tblGrid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</a:t>
                      </a:r>
                      <a:endParaRPr lang="pl-PL" dirty="0"/>
                    </a:p>
                  </a:txBody>
                  <a:tcPr/>
                </a:tc>
              </a:tr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d2</a:t>
                      </a:r>
                      <a:endParaRPr lang="pl-PL" dirty="0"/>
                    </a:p>
                  </a:txBody>
                  <a:tcPr/>
                </a:tc>
              </a:tr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39709"/>
              </p:ext>
            </p:extLst>
          </p:nvPr>
        </p:nvGraphicFramePr>
        <p:xfrm>
          <a:off x="3563888" y="2492896"/>
          <a:ext cx="2183904" cy="1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68"/>
                <a:gridCol w="727968"/>
                <a:gridCol w="727968"/>
              </a:tblGrid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</a:t>
                      </a:r>
                      <a:endParaRPr lang="pl-PL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d2</a:t>
                      </a:r>
                      <a:endParaRPr lang="pl-PL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44439"/>
              </p:ext>
            </p:extLst>
          </p:nvPr>
        </p:nvGraphicFramePr>
        <p:xfrm>
          <a:off x="6156176" y="2420888"/>
          <a:ext cx="2615952" cy="153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984"/>
                <a:gridCol w="871984"/>
                <a:gridCol w="871984"/>
              </a:tblGrid>
              <a:tr h="38489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</a:t>
                      </a:r>
                      <a:endParaRPr lang="pl-PL" dirty="0"/>
                    </a:p>
                  </a:txBody>
                  <a:tcPr/>
                </a:tc>
              </a:tr>
              <a:tr h="38489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  <a:tr h="38489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d2</a:t>
                      </a:r>
                      <a:endParaRPr lang="pl-PL" dirty="0"/>
                    </a:p>
                  </a:txBody>
                  <a:tcPr/>
                </a:tc>
              </a:tr>
              <a:tr h="38489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97631"/>
              </p:ext>
            </p:extLst>
          </p:nvPr>
        </p:nvGraphicFramePr>
        <p:xfrm>
          <a:off x="2771800" y="4221088"/>
          <a:ext cx="3264024" cy="228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/>
                <a:gridCol w="816006"/>
                <a:gridCol w="816006"/>
                <a:gridCol w="816006"/>
              </a:tblGrid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</a:t>
                      </a:r>
                      <a:endParaRPr lang="pl-PL" dirty="0"/>
                    </a:p>
                  </a:txBody>
                  <a:tcPr/>
                </a:tc>
              </a:tr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d2</a:t>
                      </a:r>
                      <a:endParaRPr lang="pl-PL" dirty="0"/>
                    </a:p>
                  </a:txBody>
                  <a:tcPr/>
                </a:tc>
              </a:tr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d1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203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Czy dekompozycja zachodzi bez straty danych i zależności?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47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𝐴𝐵𝐶𝐷</m:t>
                        </m:r>
                        <m:r>
                          <a:rPr lang="pl-PL" b="0" i="1" smtClean="0">
                            <a:latin typeface="Cambria Math"/>
                          </a:rPr>
                          <m:t>;</m:t>
                        </m:r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  <m:r>
                          <a:rPr lang="pl-PL" b="0" i="1" smtClean="0">
                            <a:latin typeface="Cambria Math"/>
                          </a:rPr>
                          <m:t>→</m:t>
                        </m:r>
                        <m:r>
                          <a:rPr lang="pl-PL" b="0" i="1" smtClean="0">
                            <a:latin typeface="Cambria Math"/>
                          </a:rPr>
                          <m:t>𝐵𝐶</m:t>
                        </m:r>
                        <m:r>
                          <a:rPr lang="pl-PL" b="0" i="1" smtClean="0">
                            <a:latin typeface="Cambria Math"/>
                          </a:rPr>
                          <m:t>,</m:t>
                        </m:r>
                        <m:r>
                          <a:rPr lang="pl-PL" b="0" i="1" smtClean="0">
                            <a:latin typeface="Cambria Math"/>
                          </a:rPr>
                          <m:t>𝐷</m:t>
                        </m:r>
                        <m:r>
                          <a:rPr lang="pl-PL" b="0" i="1" smtClean="0">
                            <a:latin typeface="Cambria Math"/>
                          </a:rPr>
                          <m:t>→</m:t>
                        </m:r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pl-PL" b="0" i="1" smtClean="0">
                        <a:latin typeface="Cambria Math"/>
                      </a:rPr>
                      <m:t>𝑛𝑎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𝐴𝐶𝐷</m:t>
                        </m:r>
                        <m:r>
                          <a:rPr lang="pl-PL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pl-PL" b="0" i="1" smtClean="0">
                        <a:latin typeface="Cambria Math"/>
                      </a:rPr>
                      <m:t>𝑖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𝐵𝐶𝐷</m:t>
                        </m:r>
                        <m:r>
                          <a:rPr lang="pl-PL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/>
              </a:p>
              <a:p>
                <a:endParaRPr lang="pl-P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 :</m:t>
                    </m:r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 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  <m:r>
                      <a:rPr lang="pl-PL" b="0" i="1" smtClean="0">
                        <a:latin typeface="Cambria Math"/>
                      </a:rPr>
                      <m:t>,  </m:t>
                    </m:r>
                    <m:r>
                      <a:rPr lang="pl-PL" b="0" i="1" smtClean="0">
                        <a:latin typeface="Cambria Math"/>
                      </a:rPr>
                      <m:t>𝐷</m:t>
                    </m:r>
                    <m:r>
                      <a:rPr lang="pl-PL" b="0" i="1" smtClean="0">
                        <a:latin typeface="Cambria Math"/>
                      </a:rPr>
                      <m:t>→</m:t>
                    </m:r>
                    <m:r>
                      <a:rPr lang="pl-PL" b="0" i="1" smtClean="0">
                        <a:latin typeface="Cambria Math"/>
                      </a:rPr>
                      <m:t>𝐶</m:t>
                    </m:r>
                  </m:oMath>
                </a14:m>
                <a:endParaRPr lang="pl-PL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pl-PL" i="1">
                        <a:latin typeface="Cambria Math"/>
                      </a:rPr>
                      <m:t>: </m:t>
                    </m:r>
                    <m:r>
                      <a:rPr lang="pl-PL" i="1">
                        <a:latin typeface="Cambria Math"/>
                      </a:rPr>
                      <m:t>𝐷</m:t>
                    </m:r>
                    <m:r>
                      <a:rPr lang="pl-PL" i="1">
                        <a:latin typeface="Cambria Math"/>
                      </a:rPr>
                      <m:t>→</m:t>
                    </m:r>
                    <m:r>
                      <a:rPr lang="pl-PL" i="1">
                        <a:latin typeface="Cambria Math"/>
                      </a:rPr>
                      <m:t>𝐶</m:t>
                    </m:r>
                  </m:oMath>
                </a14:m>
                <a:endParaRPr lang="pl-PL" b="0" dirty="0" smtClean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76" t="-933" r="-14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115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Normalizacja</a:t>
            </a:r>
            <a:r>
              <a:rPr lang="en-US" sz="2400" dirty="0" smtClean="0"/>
              <a:t> jest </a:t>
            </a:r>
            <a:r>
              <a:rPr lang="en-US" sz="2400" dirty="0" err="1" smtClean="0"/>
              <a:t>procedurą</a:t>
            </a:r>
            <a:r>
              <a:rPr lang="en-US" sz="2400" dirty="0" smtClean="0"/>
              <a:t>, </a:t>
            </a:r>
            <a:r>
              <a:rPr lang="en-US" sz="2400" dirty="0" err="1" smtClean="0"/>
              <a:t>która</a:t>
            </a:r>
            <a:r>
              <a:rPr lang="en-US" sz="2400" dirty="0" smtClean="0"/>
              <a:t> </a:t>
            </a:r>
            <a:r>
              <a:rPr lang="en-US" sz="2400" dirty="0" err="1" smtClean="0"/>
              <a:t>usuwa</a:t>
            </a:r>
            <a:r>
              <a:rPr lang="en-US" sz="2400" dirty="0" smtClean="0"/>
              <a:t> z </a:t>
            </a:r>
            <a:r>
              <a:rPr lang="en-US" sz="2400" dirty="0" err="1" smtClean="0"/>
              <a:t>relacji</a:t>
            </a:r>
            <a:r>
              <a:rPr lang="en-US" sz="2400" dirty="0" smtClean="0"/>
              <a:t> </a:t>
            </a:r>
            <a:r>
              <a:rPr lang="en-US" sz="2400" dirty="0" err="1" smtClean="0"/>
              <a:t>anomalie</a:t>
            </a:r>
            <a:r>
              <a:rPr lang="en-US" sz="2400" dirty="0" smtClean="0"/>
              <a:t> </a:t>
            </a:r>
            <a:r>
              <a:rPr lang="en-US" sz="2400" dirty="0" err="1" smtClean="0"/>
              <a:t>oraz</a:t>
            </a:r>
            <a:r>
              <a:rPr lang="en-US" sz="2400" dirty="0" smtClean="0"/>
              <a:t> </a:t>
            </a:r>
            <a:r>
              <a:rPr lang="en-US" sz="2400" dirty="0" err="1" smtClean="0"/>
              <a:t>przekształca</a:t>
            </a:r>
            <a:r>
              <a:rPr lang="en-US" sz="2400" dirty="0" smtClean="0"/>
              <a:t> </a:t>
            </a:r>
            <a:r>
              <a:rPr lang="en-US" sz="2400" dirty="0" err="1" smtClean="0"/>
              <a:t>relację</a:t>
            </a:r>
            <a:r>
              <a:rPr lang="en-US" sz="2400" dirty="0" smtClean="0"/>
              <a:t> z </a:t>
            </a:r>
            <a:r>
              <a:rPr lang="en-US" sz="2400" dirty="0" err="1" smtClean="0"/>
              <a:t>jednej</a:t>
            </a:r>
            <a:r>
              <a:rPr lang="en-US" sz="2400" dirty="0" smtClean="0"/>
              <a:t> </a:t>
            </a:r>
            <a:r>
              <a:rPr lang="en-US" sz="2400" dirty="0" err="1" smtClean="0"/>
              <a:t>postaci</a:t>
            </a:r>
            <a:r>
              <a:rPr lang="en-US" sz="2400" dirty="0" smtClean="0"/>
              <a:t> </a:t>
            </a:r>
            <a:r>
              <a:rPr lang="en-US" sz="2400" dirty="0" err="1" smtClean="0"/>
              <a:t>normalnej</a:t>
            </a:r>
            <a:r>
              <a:rPr lang="en-US" sz="2400" dirty="0" smtClean="0"/>
              <a:t> (NF) do </a:t>
            </a:r>
            <a:r>
              <a:rPr lang="en-US" sz="2400" dirty="0" err="1" smtClean="0"/>
              <a:t>innej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Dla</a:t>
            </a:r>
            <a:r>
              <a:rPr lang="en-US" sz="2400" dirty="0" smtClean="0"/>
              <a:t> </a:t>
            </a:r>
            <a:r>
              <a:rPr lang="en-US" sz="2400" dirty="0" err="1" smtClean="0"/>
              <a:t>relacji</a:t>
            </a:r>
            <a:r>
              <a:rPr lang="en-US" sz="2400" dirty="0" smtClean="0"/>
              <a:t> R(X; F):</a:t>
            </a:r>
          </a:p>
          <a:p>
            <a:r>
              <a:rPr lang="en-US" sz="2400" dirty="0" err="1" smtClean="0"/>
              <a:t>znajdź</a:t>
            </a:r>
            <a:r>
              <a:rPr lang="en-US" sz="2400" dirty="0" smtClean="0"/>
              <a:t> </a:t>
            </a:r>
            <a:r>
              <a:rPr lang="en-US" sz="2400" dirty="0" err="1" smtClean="0"/>
              <a:t>zależność</a:t>
            </a:r>
            <a:r>
              <a:rPr lang="en-US" sz="2400" dirty="0" smtClean="0"/>
              <a:t> </a:t>
            </a:r>
            <a:r>
              <a:rPr lang="en-US" sz="2400" dirty="0" err="1" smtClean="0"/>
              <a:t>funkcyjną</a:t>
            </a:r>
            <a:r>
              <a:rPr lang="en-US" sz="2400" dirty="0"/>
              <a:t> </a:t>
            </a:r>
            <a:r>
              <a:rPr lang="en-US" sz="2400" dirty="0" smtClean="0"/>
              <a:t>A → B∈F, </a:t>
            </a:r>
            <a:r>
              <a:rPr lang="en-US" sz="2400" dirty="0" err="1" smtClean="0"/>
              <a:t>która</a:t>
            </a:r>
            <a:r>
              <a:rPr lang="en-US" sz="2400" dirty="0" smtClean="0"/>
              <a:t> </a:t>
            </a:r>
            <a:r>
              <a:rPr lang="en-US" sz="2400" dirty="0" err="1" smtClean="0"/>
              <a:t>powoduje</a:t>
            </a:r>
            <a:r>
              <a:rPr lang="en-US" sz="2400" dirty="0" smtClean="0"/>
              <a:t> </a:t>
            </a:r>
            <a:r>
              <a:rPr lang="en-US" sz="2400" dirty="0" err="1" smtClean="0"/>
              <a:t>anomalie</a:t>
            </a:r>
            <a:endParaRPr lang="en-US" sz="2400" dirty="0" smtClean="0"/>
          </a:p>
          <a:p>
            <a:r>
              <a:rPr lang="en-US" sz="2400" dirty="0" err="1" smtClean="0"/>
              <a:t>dokonaj</a:t>
            </a:r>
            <a:r>
              <a:rPr lang="en-US" sz="2400" dirty="0" smtClean="0"/>
              <a:t> </a:t>
            </a:r>
            <a:r>
              <a:rPr lang="en-US" sz="2400" dirty="0" err="1" smtClean="0"/>
              <a:t>dokompozycji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(AB; 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(X\B; F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400" dirty="0" err="1" smtClean="0"/>
              <a:t>dokonuj</a:t>
            </a:r>
            <a:r>
              <a:rPr lang="en-US" sz="2400" dirty="0" smtClean="0"/>
              <a:t> </a:t>
            </a:r>
            <a:r>
              <a:rPr lang="en-US" sz="2400" dirty="0" err="1" smtClean="0"/>
              <a:t>dekompozycji</a:t>
            </a:r>
            <a:r>
              <a:rPr lang="en-US" sz="2400" dirty="0" smtClean="0"/>
              <a:t> </a:t>
            </a:r>
            <a:r>
              <a:rPr lang="en-US" sz="2400" dirty="0" err="1" smtClean="0"/>
              <a:t>powstałych</a:t>
            </a:r>
            <a:r>
              <a:rPr lang="en-US" sz="2400" dirty="0" smtClean="0"/>
              <a:t> </a:t>
            </a:r>
            <a:r>
              <a:rPr lang="en-US" sz="2400" dirty="0" err="1" smtClean="0"/>
              <a:t>relacji</a:t>
            </a:r>
            <a:r>
              <a:rPr lang="en-US" sz="2400" dirty="0" smtClean="0"/>
              <a:t> 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długo</a:t>
            </a:r>
            <a:r>
              <a:rPr lang="en-US" sz="2400" dirty="0" smtClean="0"/>
              <a:t>, </a:t>
            </a:r>
            <a:r>
              <a:rPr lang="en-US" sz="2400" dirty="0" err="1" smtClean="0"/>
              <a:t>jak</a:t>
            </a:r>
            <a:r>
              <a:rPr lang="en-US" sz="2400" dirty="0" smtClean="0"/>
              <a:t> </a:t>
            </a:r>
            <a:r>
              <a:rPr lang="en-US" sz="2400" dirty="0" err="1" smtClean="0"/>
              <a:t>długo</a:t>
            </a:r>
            <a:r>
              <a:rPr lang="en-US" sz="2400" dirty="0" smtClean="0"/>
              <a:t> </a:t>
            </a:r>
            <a:r>
              <a:rPr lang="en-US" sz="2400" dirty="0" err="1" smtClean="0"/>
              <a:t>mogą</a:t>
            </a:r>
            <a:r>
              <a:rPr lang="en-US" sz="2400" dirty="0" smtClean="0"/>
              <a:t> </a:t>
            </a:r>
            <a:r>
              <a:rPr lang="en-US" sz="2400" dirty="0" err="1" smtClean="0"/>
              <a:t>istnieć</a:t>
            </a:r>
            <a:r>
              <a:rPr lang="en-US" sz="2400" dirty="0" smtClean="0"/>
              <a:t> </a:t>
            </a:r>
            <a:r>
              <a:rPr lang="en-US" sz="2400" dirty="0" err="1" smtClean="0"/>
              <a:t>anomalie</a:t>
            </a: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Procedura</a:t>
            </a:r>
            <a:r>
              <a:rPr lang="en-US" dirty="0" smtClean="0"/>
              <a:t> </a:t>
            </a:r>
            <a:r>
              <a:rPr lang="en-US" dirty="0" err="1" smtClean="0"/>
              <a:t>normalizacji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12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 fontScale="77500" lnSpcReduction="20000"/>
          </a:bodyPr>
          <a:lstStyle/>
          <a:p>
            <a:r>
              <a:rPr lang="en-US" sz="2400" dirty="0" err="1" smtClean="0"/>
              <a:t>pesel</a:t>
            </a:r>
            <a:endParaRPr lang="en-US" sz="2400" dirty="0" smtClean="0"/>
          </a:p>
          <a:p>
            <a:r>
              <a:rPr lang="en-US" sz="2400" dirty="0" err="1" smtClean="0"/>
              <a:t>imie</a:t>
            </a:r>
            <a:endParaRPr lang="en-US" sz="2400" dirty="0" smtClean="0"/>
          </a:p>
          <a:p>
            <a:r>
              <a:rPr lang="en-US" sz="2400" dirty="0" err="1" smtClean="0"/>
              <a:t>nazwisko</a:t>
            </a:r>
            <a:endParaRPr lang="en-US" sz="2400" dirty="0"/>
          </a:p>
          <a:p>
            <a:r>
              <a:rPr lang="en-US" sz="2400" dirty="0" smtClean="0"/>
              <a:t>nip</a:t>
            </a:r>
          </a:p>
          <a:p>
            <a:r>
              <a:rPr lang="en-US" sz="2400" dirty="0" err="1" smtClean="0"/>
              <a:t>typ_adresu</a:t>
            </a:r>
            <a:endParaRPr lang="en-US" sz="2400" dirty="0" smtClean="0"/>
          </a:p>
          <a:p>
            <a:r>
              <a:rPr lang="en-US" sz="2400" dirty="0" err="1" smtClean="0"/>
              <a:t>ulica</a:t>
            </a:r>
            <a:endParaRPr lang="en-US" sz="2400" dirty="0" smtClean="0"/>
          </a:p>
          <a:p>
            <a:r>
              <a:rPr lang="en-US" sz="2400" dirty="0" err="1" smtClean="0"/>
              <a:t>nr_domu</a:t>
            </a:r>
            <a:endParaRPr lang="en-US" sz="2400" dirty="0" smtClean="0"/>
          </a:p>
          <a:p>
            <a:r>
              <a:rPr lang="en-US" sz="2400" dirty="0" err="1" smtClean="0"/>
              <a:t>nr_mieszkania</a:t>
            </a:r>
            <a:endParaRPr lang="en-US" sz="2400" dirty="0"/>
          </a:p>
          <a:p>
            <a:r>
              <a:rPr lang="en-US" sz="2400" dirty="0" err="1" smtClean="0"/>
              <a:t>miasto</a:t>
            </a:r>
            <a:endParaRPr lang="en-US" sz="2400" dirty="0" smtClean="0"/>
          </a:p>
          <a:p>
            <a:r>
              <a:rPr lang="en-US" sz="2400" dirty="0" err="1" smtClean="0"/>
              <a:t>kod_pocztowy</a:t>
            </a:r>
            <a:endParaRPr lang="en-US" sz="2400" dirty="0" smtClean="0"/>
          </a:p>
          <a:p>
            <a:r>
              <a:rPr lang="en-US" sz="2400" dirty="0" err="1" smtClean="0"/>
              <a:t>przedmiot</a:t>
            </a:r>
            <a:endParaRPr lang="en-US" sz="2400" dirty="0" smtClean="0"/>
          </a:p>
          <a:p>
            <a:r>
              <a:rPr lang="en-US" sz="2400" dirty="0" smtClean="0"/>
              <a:t>forma</a:t>
            </a:r>
          </a:p>
          <a:p>
            <a:r>
              <a:rPr lang="en-US" sz="2400" dirty="0" err="1" smtClean="0"/>
              <a:t>semestr</a:t>
            </a:r>
            <a:endParaRPr lang="en-US" sz="2400" dirty="0" smtClean="0"/>
          </a:p>
          <a:p>
            <a:r>
              <a:rPr lang="en-US" sz="2400" dirty="0" err="1" smtClean="0"/>
              <a:t>termin</a:t>
            </a:r>
            <a:endParaRPr lang="en-US" sz="2400" dirty="0" smtClean="0"/>
          </a:p>
          <a:p>
            <a:r>
              <a:rPr lang="en-US" sz="2400" dirty="0" err="1" smtClean="0"/>
              <a:t>prowadzacy</a:t>
            </a:r>
            <a:endParaRPr lang="en-US" sz="2400" dirty="0" smtClean="0"/>
          </a:p>
          <a:p>
            <a:r>
              <a:rPr lang="en-US" sz="2400" dirty="0" err="1" smtClean="0"/>
              <a:t>pokoj_prowadzacego</a:t>
            </a:r>
            <a:endParaRPr lang="en-US" sz="2400" dirty="0" smtClean="0"/>
          </a:p>
          <a:p>
            <a:r>
              <a:rPr lang="en-US" sz="2400" dirty="0" err="1" smtClean="0"/>
              <a:t>ocena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/>
              <a:t>Przykład</a:t>
            </a:r>
            <a:r>
              <a:rPr lang="en-US" dirty="0" smtClean="0"/>
              <a:t> </a:t>
            </a:r>
            <a:r>
              <a:rPr lang="en-US" dirty="0" err="1" smtClean="0"/>
              <a:t>dekompozycji</a:t>
            </a:r>
            <a:r>
              <a:rPr lang="en-US" dirty="0" smtClean="0"/>
              <a:t> </a:t>
            </a:r>
            <a:r>
              <a:rPr lang="en-US" dirty="0" err="1" smtClean="0"/>
              <a:t>relacji</a:t>
            </a:r>
            <a:r>
              <a:rPr lang="en-US" dirty="0" smtClean="0"/>
              <a:t> S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0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relacja?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Relacja jest to zbiór krotek</a:t>
            </a:r>
            <a:r>
              <a:rPr lang="pl-PL" dirty="0"/>
              <a:t> </a:t>
            </a:r>
            <a:r>
              <a:rPr lang="pl-PL" dirty="0" smtClean="0"/>
              <a:t>o nastepujących własnościach :</a:t>
            </a:r>
          </a:p>
          <a:p>
            <a:pPr lvl="1"/>
            <a:r>
              <a:rPr lang="pl-PL" dirty="0" smtClean="0"/>
              <a:t>Kolejność krotek nie ma znaczenia</a:t>
            </a:r>
          </a:p>
          <a:p>
            <a:pPr lvl="1"/>
            <a:r>
              <a:rPr lang="pl-PL" dirty="0" smtClean="0"/>
              <a:t>Każda krotka jest unikatowa</a:t>
            </a:r>
          </a:p>
          <a:p>
            <a:pPr lvl="1"/>
            <a:r>
              <a:rPr lang="pl-PL" dirty="0" smtClean="0"/>
              <a:t>Każda krotka ma taką samą ilość atrybutów, w tej samej kolejności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8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/>
          <p:cNvCxnSpPr/>
          <p:nvPr/>
        </p:nvCxnSpPr>
        <p:spPr>
          <a:xfrm flipH="1">
            <a:off x="2799084" y="4632938"/>
            <a:ext cx="21350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799084" y="4934066"/>
            <a:ext cx="21350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799084" y="5242719"/>
            <a:ext cx="21350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99084" y="4347863"/>
            <a:ext cx="21350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472939" y="5844618"/>
            <a:ext cx="287062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799084" y="5542912"/>
            <a:ext cx="354448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2799084" y="2832342"/>
            <a:ext cx="13541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2799084" y="3740564"/>
            <a:ext cx="279598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799084" y="4036522"/>
            <a:ext cx="279598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 fontScale="77500" lnSpcReduction="20000"/>
          </a:bodyPr>
          <a:lstStyle/>
          <a:p>
            <a:r>
              <a:rPr lang="en-US" sz="2400" dirty="0" err="1" smtClean="0"/>
              <a:t>pesel</a:t>
            </a:r>
            <a:endParaRPr lang="en-US" sz="2400" dirty="0" smtClean="0"/>
          </a:p>
          <a:p>
            <a:r>
              <a:rPr lang="en-US" sz="2400" dirty="0" err="1" smtClean="0"/>
              <a:t>imie</a:t>
            </a:r>
            <a:endParaRPr lang="en-US" sz="2400" dirty="0" smtClean="0"/>
          </a:p>
          <a:p>
            <a:r>
              <a:rPr lang="en-US" sz="2400" dirty="0" err="1" smtClean="0"/>
              <a:t>nazwisko</a:t>
            </a:r>
            <a:endParaRPr lang="en-US" sz="2400" dirty="0"/>
          </a:p>
          <a:p>
            <a:r>
              <a:rPr lang="en-US" sz="2400" dirty="0" smtClean="0"/>
              <a:t>nip</a:t>
            </a:r>
          </a:p>
          <a:p>
            <a:r>
              <a:rPr lang="en-US" sz="2400" dirty="0" err="1" smtClean="0"/>
              <a:t>typ_adresu</a:t>
            </a:r>
            <a:endParaRPr lang="en-US" sz="2400" dirty="0" smtClean="0"/>
          </a:p>
          <a:p>
            <a:r>
              <a:rPr lang="en-US" sz="2400" dirty="0" err="1" smtClean="0"/>
              <a:t>ulica</a:t>
            </a:r>
            <a:endParaRPr lang="en-US" sz="2400" dirty="0" smtClean="0"/>
          </a:p>
          <a:p>
            <a:r>
              <a:rPr lang="en-US" sz="2400" dirty="0" err="1" smtClean="0"/>
              <a:t>nr_domu</a:t>
            </a:r>
            <a:endParaRPr lang="en-US" sz="2400" dirty="0" smtClean="0"/>
          </a:p>
          <a:p>
            <a:r>
              <a:rPr lang="en-US" sz="2400" dirty="0" err="1" smtClean="0"/>
              <a:t>nr_mieszkania</a:t>
            </a:r>
            <a:endParaRPr lang="en-US" sz="2400" dirty="0"/>
          </a:p>
          <a:p>
            <a:r>
              <a:rPr lang="en-US" sz="2400" dirty="0" err="1" smtClean="0"/>
              <a:t>miasto</a:t>
            </a:r>
            <a:endParaRPr lang="en-US" sz="2400" dirty="0" smtClean="0"/>
          </a:p>
          <a:p>
            <a:r>
              <a:rPr lang="en-US" sz="2400" dirty="0" err="1" smtClean="0"/>
              <a:t>kod_pocztowy</a:t>
            </a:r>
            <a:endParaRPr lang="en-US" sz="2400" dirty="0" smtClean="0"/>
          </a:p>
          <a:p>
            <a:r>
              <a:rPr lang="en-US" sz="2400" dirty="0" err="1" smtClean="0"/>
              <a:t>przedmiot</a:t>
            </a:r>
            <a:endParaRPr lang="en-US" sz="2400" dirty="0" smtClean="0"/>
          </a:p>
          <a:p>
            <a:r>
              <a:rPr lang="en-US" sz="2400" dirty="0" smtClean="0"/>
              <a:t>forma</a:t>
            </a:r>
          </a:p>
          <a:p>
            <a:r>
              <a:rPr lang="en-US" sz="2400" dirty="0" err="1" smtClean="0"/>
              <a:t>semestr</a:t>
            </a:r>
            <a:endParaRPr lang="en-US" sz="2400" dirty="0" smtClean="0"/>
          </a:p>
          <a:p>
            <a:r>
              <a:rPr lang="en-US" sz="2400" dirty="0" err="1" smtClean="0"/>
              <a:t>termin</a:t>
            </a:r>
            <a:endParaRPr lang="en-US" sz="2400" dirty="0" smtClean="0"/>
          </a:p>
          <a:p>
            <a:r>
              <a:rPr lang="en-US" sz="2400" dirty="0" err="1" smtClean="0"/>
              <a:t>prowadzacy</a:t>
            </a:r>
            <a:endParaRPr lang="en-US" sz="2400" dirty="0" smtClean="0"/>
          </a:p>
          <a:p>
            <a:r>
              <a:rPr lang="en-US" sz="2400" dirty="0" err="1" smtClean="0"/>
              <a:t>pokoj_prowadzacego</a:t>
            </a:r>
            <a:endParaRPr lang="en-US" sz="2400" dirty="0" smtClean="0"/>
          </a:p>
          <a:p>
            <a:r>
              <a:rPr lang="en-US" sz="2400" dirty="0" err="1" smtClean="0"/>
              <a:t>ocena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dirty="0" err="1" smtClean="0"/>
              <a:t>zależności</a:t>
            </a:r>
            <a:r>
              <a:rPr lang="en-US" dirty="0" smtClean="0"/>
              <a:t> </a:t>
            </a:r>
            <a:r>
              <a:rPr lang="en-US" dirty="0" err="1" smtClean="0"/>
              <a:t>funkcyjne</a:t>
            </a:r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26655" y="1270059"/>
            <a:ext cx="0" cy="9305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11741" y="2200596"/>
            <a:ext cx="41491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13264" y="1900296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013264" y="1600001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0411" y="1270059"/>
            <a:ext cx="0" cy="27664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07907" y="2514967"/>
            <a:ext cx="432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07910" y="3736228"/>
            <a:ext cx="432501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07908" y="2832342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07908" y="3121563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07908" y="3412286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07908" y="4036522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11741" y="1270059"/>
            <a:ext cx="41491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707907" y="1270059"/>
            <a:ext cx="432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95064" y="4036522"/>
            <a:ext cx="427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595064" y="3736228"/>
            <a:ext cx="427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022702" y="3736228"/>
            <a:ext cx="0" cy="30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53273" y="3740564"/>
            <a:ext cx="427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53273" y="2832342"/>
            <a:ext cx="427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80911" y="2832342"/>
            <a:ext cx="0" cy="120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153273" y="4036522"/>
            <a:ext cx="427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472939" y="127005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72939" y="4934066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72939" y="4347863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72939" y="4632938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72939" y="524271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74659" y="1270059"/>
            <a:ext cx="0" cy="4884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472939" y="6155031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335890" y="4347863"/>
            <a:ext cx="0" cy="119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4170" y="524271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34170" y="4934066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934170" y="4632938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34170" y="4347863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934170" y="5542912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745286" y="5542912"/>
            <a:ext cx="0" cy="301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343566" y="554291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343566" y="5844618"/>
            <a:ext cx="401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90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/>
          <p:cNvCxnSpPr/>
          <p:nvPr/>
        </p:nvCxnSpPr>
        <p:spPr>
          <a:xfrm flipH="1">
            <a:off x="2799084" y="4632938"/>
            <a:ext cx="21350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799084" y="4934066"/>
            <a:ext cx="21350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799084" y="5242719"/>
            <a:ext cx="21350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99084" y="4347863"/>
            <a:ext cx="21350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472939" y="5844618"/>
            <a:ext cx="287062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799084" y="5542912"/>
            <a:ext cx="354448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2799084" y="2832342"/>
            <a:ext cx="13541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2799084" y="3740564"/>
            <a:ext cx="279598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799084" y="4036522"/>
            <a:ext cx="279598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 fontScale="77500" lnSpcReduction="20000"/>
          </a:bodyPr>
          <a:lstStyle/>
          <a:p>
            <a:r>
              <a:rPr lang="en-US" sz="2400" u="sng" dirty="0" err="1" smtClean="0"/>
              <a:t>pesel</a:t>
            </a:r>
            <a:endParaRPr lang="en-US" sz="2400" u="sng" dirty="0" smtClean="0"/>
          </a:p>
          <a:p>
            <a:r>
              <a:rPr lang="en-US" sz="2400" dirty="0" err="1" smtClean="0"/>
              <a:t>imie</a:t>
            </a:r>
            <a:endParaRPr lang="en-US" sz="2400" dirty="0" smtClean="0"/>
          </a:p>
          <a:p>
            <a:r>
              <a:rPr lang="en-US" sz="2400" dirty="0" err="1" smtClean="0"/>
              <a:t>nazwisko</a:t>
            </a:r>
            <a:endParaRPr lang="en-US" sz="2400" dirty="0"/>
          </a:p>
          <a:p>
            <a:r>
              <a:rPr lang="en-US" sz="2400" dirty="0" smtClean="0"/>
              <a:t>nip</a:t>
            </a:r>
          </a:p>
          <a:p>
            <a:r>
              <a:rPr lang="en-US" sz="2400" u="sng" dirty="0" err="1" smtClean="0"/>
              <a:t>typ_adresu</a:t>
            </a:r>
            <a:endParaRPr lang="en-US" sz="2400" u="sng" dirty="0" smtClean="0"/>
          </a:p>
          <a:p>
            <a:r>
              <a:rPr lang="en-US" sz="2400" dirty="0" err="1" smtClean="0"/>
              <a:t>ulica</a:t>
            </a:r>
            <a:endParaRPr lang="en-US" sz="2400" dirty="0" smtClean="0"/>
          </a:p>
          <a:p>
            <a:r>
              <a:rPr lang="en-US" sz="2400" dirty="0" err="1" smtClean="0"/>
              <a:t>nr_domu</a:t>
            </a:r>
            <a:endParaRPr lang="en-US" sz="2400" dirty="0" smtClean="0"/>
          </a:p>
          <a:p>
            <a:r>
              <a:rPr lang="en-US" sz="2400" dirty="0" err="1" smtClean="0"/>
              <a:t>nr_mieszkania</a:t>
            </a:r>
            <a:endParaRPr lang="en-US" sz="2400" dirty="0"/>
          </a:p>
          <a:p>
            <a:r>
              <a:rPr lang="en-US" sz="2400" dirty="0" err="1" smtClean="0"/>
              <a:t>miasto</a:t>
            </a:r>
            <a:endParaRPr lang="en-US" sz="2400" dirty="0" smtClean="0"/>
          </a:p>
          <a:p>
            <a:r>
              <a:rPr lang="en-US" sz="2400" dirty="0" err="1" smtClean="0"/>
              <a:t>kod_pocztowy</a:t>
            </a:r>
            <a:endParaRPr lang="en-US" sz="2400" dirty="0" smtClean="0"/>
          </a:p>
          <a:p>
            <a:r>
              <a:rPr lang="en-US" sz="2400" u="sng" dirty="0" err="1" smtClean="0"/>
              <a:t>przedmiot</a:t>
            </a:r>
            <a:endParaRPr lang="en-US" sz="2400" u="sng" dirty="0" smtClean="0"/>
          </a:p>
          <a:p>
            <a:r>
              <a:rPr lang="en-US" sz="2400" u="sng" dirty="0" smtClean="0"/>
              <a:t>forma</a:t>
            </a:r>
          </a:p>
          <a:p>
            <a:r>
              <a:rPr lang="en-US" sz="2400" u="sng" dirty="0" err="1" smtClean="0"/>
              <a:t>semestr</a:t>
            </a:r>
            <a:endParaRPr lang="en-US" sz="2400" u="sng" dirty="0" smtClean="0"/>
          </a:p>
          <a:p>
            <a:r>
              <a:rPr lang="en-US" sz="2400" u="sng" dirty="0" err="1" smtClean="0"/>
              <a:t>termin</a:t>
            </a:r>
            <a:endParaRPr lang="en-US" sz="2400" u="sng" dirty="0" smtClean="0"/>
          </a:p>
          <a:p>
            <a:r>
              <a:rPr lang="en-US" sz="2400" dirty="0" err="1" smtClean="0"/>
              <a:t>prowadzacy</a:t>
            </a:r>
            <a:endParaRPr lang="en-US" sz="2400" dirty="0" smtClean="0"/>
          </a:p>
          <a:p>
            <a:r>
              <a:rPr lang="en-US" sz="2400" dirty="0" err="1" smtClean="0"/>
              <a:t>pokoj_prowadzacego</a:t>
            </a:r>
            <a:endParaRPr lang="en-US" sz="2400" dirty="0" smtClean="0"/>
          </a:p>
          <a:p>
            <a:r>
              <a:rPr lang="en-US" sz="2400" dirty="0" err="1" smtClean="0"/>
              <a:t>ocena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dirty="0" err="1" smtClean="0"/>
              <a:t>zależności</a:t>
            </a:r>
            <a:r>
              <a:rPr lang="en-US" dirty="0" smtClean="0"/>
              <a:t> </a:t>
            </a:r>
            <a:r>
              <a:rPr lang="en-US" dirty="0" err="1" smtClean="0"/>
              <a:t>funkcyjne</a:t>
            </a:r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26655" y="1270059"/>
            <a:ext cx="0" cy="9305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11741" y="2200596"/>
            <a:ext cx="41491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13264" y="1900296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013264" y="1600001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0411" y="1270059"/>
            <a:ext cx="0" cy="27664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07907" y="2514967"/>
            <a:ext cx="432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07910" y="3736228"/>
            <a:ext cx="432501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07908" y="2832342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07908" y="3121563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07908" y="3412286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07908" y="4036522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11741" y="1270059"/>
            <a:ext cx="41491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707907" y="1270059"/>
            <a:ext cx="432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95064" y="4036522"/>
            <a:ext cx="427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595064" y="3736228"/>
            <a:ext cx="427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022702" y="3736228"/>
            <a:ext cx="0" cy="30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53273" y="3740564"/>
            <a:ext cx="427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53273" y="2832342"/>
            <a:ext cx="427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80911" y="2832342"/>
            <a:ext cx="0" cy="120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153273" y="4036522"/>
            <a:ext cx="427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472939" y="127005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72939" y="4934066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72939" y="4347863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72939" y="4632938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72939" y="524271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74659" y="1270059"/>
            <a:ext cx="0" cy="4884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472939" y="6155031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335890" y="4347863"/>
            <a:ext cx="0" cy="119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4170" y="524271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34170" y="4934066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934170" y="4632938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34170" y="4347863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934170" y="5542912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745286" y="5542912"/>
            <a:ext cx="0" cy="301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343566" y="554291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343566" y="5844618"/>
            <a:ext cx="401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8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H="1">
            <a:off x="2011742" y="1270059"/>
            <a:ext cx="69616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3572963" cy="5284723"/>
          </a:xfrm>
        </p:spPr>
        <p:txBody>
          <a:bodyPr numCol="1">
            <a:normAutofit fontScale="77500" lnSpcReduction="20000"/>
          </a:bodyPr>
          <a:lstStyle/>
          <a:p>
            <a:r>
              <a:rPr lang="en-US" sz="2400" u="sng" dirty="0" err="1" smtClean="0"/>
              <a:t>pesel</a:t>
            </a:r>
            <a:endParaRPr lang="en-US" sz="2400" u="sng" dirty="0" smtClean="0"/>
          </a:p>
          <a:p>
            <a:r>
              <a:rPr lang="en-US" sz="2400" dirty="0" err="1" smtClean="0"/>
              <a:t>imie</a:t>
            </a:r>
            <a:endParaRPr lang="en-US" sz="2400" dirty="0" smtClean="0"/>
          </a:p>
          <a:p>
            <a:r>
              <a:rPr lang="en-US" sz="2400" dirty="0" err="1" smtClean="0"/>
              <a:t>nazwisko</a:t>
            </a:r>
            <a:endParaRPr lang="en-US" sz="2400" dirty="0"/>
          </a:p>
          <a:p>
            <a:r>
              <a:rPr lang="en-US" sz="2400" dirty="0" smtClean="0"/>
              <a:t>nip</a:t>
            </a:r>
          </a:p>
          <a:p>
            <a:r>
              <a:rPr lang="en-US" sz="2400" u="sng" dirty="0" err="1" smtClean="0"/>
              <a:t>typ_adresu</a:t>
            </a:r>
            <a:endParaRPr lang="en-US" sz="2400" u="sng" dirty="0" smtClean="0"/>
          </a:p>
          <a:p>
            <a:r>
              <a:rPr lang="en-US" sz="2400" dirty="0" err="1" smtClean="0"/>
              <a:t>ulica</a:t>
            </a:r>
            <a:endParaRPr lang="en-US" sz="2400" dirty="0" smtClean="0"/>
          </a:p>
          <a:p>
            <a:r>
              <a:rPr lang="en-US" sz="2400" dirty="0" err="1" smtClean="0"/>
              <a:t>nr_domu</a:t>
            </a:r>
            <a:endParaRPr lang="en-US" sz="2400" dirty="0" smtClean="0"/>
          </a:p>
          <a:p>
            <a:r>
              <a:rPr lang="en-US" sz="2400" dirty="0" err="1" smtClean="0"/>
              <a:t>nr_mieszkania</a:t>
            </a:r>
            <a:endParaRPr lang="en-US" sz="2400" dirty="0"/>
          </a:p>
          <a:p>
            <a:r>
              <a:rPr lang="en-US" sz="2400" dirty="0" err="1" smtClean="0"/>
              <a:t>miasto</a:t>
            </a:r>
            <a:endParaRPr lang="en-US" sz="2400" dirty="0" smtClean="0"/>
          </a:p>
          <a:p>
            <a:r>
              <a:rPr lang="en-US" sz="2400" dirty="0" err="1" smtClean="0"/>
              <a:t>kod_pocztowy</a:t>
            </a:r>
            <a:endParaRPr lang="en-US" sz="2400" dirty="0" smtClean="0"/>
          </a:p>
          <a:p>
            <a:r>
              <a:rPr lang="en-US" sz="2400" u="sng" dirty="0" err="1" smtClean="0"/>
              <a:t>przedmiot</a:t>
            </a:r>
            <a:endParaRPr lang="en-US" sz="2400" u="sng" dirty="0" smtClean="0"/>
          </a:p>
          <a:p>
            <a:r>
              <a:rPr lang="en-US" sz="2400" u="sng" dirty="0" smtClean="0"/>
              <a:t>forma</a:t>
            </a:r>
          </a:p>
          <a:p>
            <a:r>
              <a:rPr lang="en-US" sz="2400" u="sng" dirty="0" err="1" smtClean="0"/>
              <a:t>semestr</a:t>
            </a:r>
            <a:endParaRPr lang="en-US" sz="2400" u="sng" dirty="0" smtClean="0"/>
          </a:p>
          <a:p>
            <a:r>
              <a:rPr lang="en-US" sz="2400" u="sng" dirty="0" err="1" smtClean="0"/>
              <a:t>termin</a:t>
            </a:r>
            <a:endParaRPr lang="en-US" sz="2400" u="sng" dirty="0" smtClean="0"/>
          </a:p>
          <a:p>
            <a:r>
              <a:rPr lang="en-US" sz="2400" dirty="0" err="1" smtClean="0"/>
              <a:t>prowadzacy</a:t>
            </a:r>
            <a:endParaRPr lang="en-US" sz="2400" dirty="0" smtClean="0"/>
          </a:p>
          <a:p>
            <a:r>
              <a:rPr lang="en-US" sz="2400" dirty="0" err="1" smtClean="0"/>
              <a:t>pokoj_prowadzacego</a:t>
            </a:r>
            <a:endParaRPr lang="en-US" sz="2400" dirty="0" smtClean="0"/>
          </a:p>
          <a:p>
            <a:r>
              <a:rPr lang="en-US" sz="2400" dirty="0" err="1" smtClean="0"/>
              <a:t>ocena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⇒ S</a:t>
            </a:r>
            <a:r>
              <a:rPr lang="en-US" baseline="-25000" dirty="0" smtClean="0"/>
              <a:t>1</a:t>
            </a:r>
            <a:r>
              <a:rPr lang="en-US" dirty="0" smtClean="0"/>
              <a:t>∧ 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40411" y="1270059"/>
            <a:ext cx="0" cy="27664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07907" y="2514967"/>
            <a:ext cx="432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07910" y="3736228"/>
            <a:ext cx="432501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07908" y="2832342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07908" y="3121563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07908" y="3412286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07908" y="4036522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707907" y="1270059"/>
            <a:ext cx="432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254819" y="2514967"/>
            <a:ext cx="45002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270847" y="2832342"/>
            <a:ext cx="45002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274529" y="3121563"/>
            <a:ext cx="45002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/>
          <p:cNvSpPr txBox="1">
            <a:spLocks/>
          </p:cNvSpPr>
          <p:nvPr/>
        </p:nvSpPr>
        <p:spPr>
          <a:xfrm>
            <a:off x="5868144" y="260648"/>
            <a:ext cx="2790985" cy="252027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/>
              <a:t>1</a:t>
            </a:r>
            <a:r>
              <a:rPr lang="en-US" sz="2400" dirty="0" smtClean="0"/>
              <a:t>:</a:t>
            </a:r>
            <a:endParaRPr lang="en-US" sz="2400" baseline="-25000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typ_adresu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dirty="0" err="1"/>
              <a:t>ulica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nr_domu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nr_mieszkania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miasto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kod_pocztowy</a:t>
            </a:r>
            <a:endParaRPr lang="en-US" sz="1800" dirty="0" smtClean="0"/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1800" dirty="0" smtClean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5868144" y="2872586"/>
            <a:ext cx="2790985" cy="358075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/>
              <a:t>2</a:t>
            </a:r>
            <a:r>
              <a:rPr lang="en-US" sz="2400" dirty="0" smtClean="0"/>
              <a:t>:</a:t>
            </a:r>
            <a:endParaRPr lang="en-US" sz="2400" baseline="-25000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typ_adresu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imie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nazwisko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smtClean="0"/>
              <a:t>nip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przedmiot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smtClean="0"/>
              <a:t>forma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semestr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termin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prowadzacy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pokoj_prowadzacego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ocena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u="sng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98626" y="3107300"/>
            <a:ext cx="76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⇒</a:t>
            </a:r>
            <a:endParaRPr lang="en-US" sz="28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44408" y="764704"/>
            <a:ext cx="0" cy="16561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12360" y="1052736"/>
            <a:ext cx="432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812360" y="2132856"/>
            <a:ext cx="432501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812360" y="1340768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812360" y="1603650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12360" y="1853957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12360" y="2420888"/>
            <a:ext cx="43250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811904" y="764704"/>
            <a:ext cx="432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/>
          <p:cNvCxnSpPr/>
          <p:nvPr/>
        </p:nvCxnSpPr>
        <p:spPr>
          <a:xfrm flipH="1">
            <a:off x="2461696" y="3134397"/>
            <a:ext cx="192774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461696" y="3435525"/>
            <a:ext cx="192774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461696" y="3744178"/>
            <a:ext cx="192774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461696" y="2849322"/>
            <a:ext cx="192774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200345" y="4346077"/>
            <a:ext cx="192464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461696" y="4044371"/>
            <a:ext cx="266329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u="sng" dirty="0" err="1" smtClean="0"/>
              <a:t>pesel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imie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nazwisko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nip</a:t>
            </a:r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typ_adresu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przedmiot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smtClean="0"/>
              <a:t>forma</a:t>
            </a:r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semestr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termin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prowadzacy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pokoj_prowadzacego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ocena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zależności</a:t>
            </a:r>
            <a:r>
              <a:rPr lang="en-US" dirty="0" smtClean="0"/>
              <a:t> </a:t>
            </a:r>
            <a:r>
              <a:rPr lang="en-US" dirty="0" err="1" smtClean="0"/>
              <a:t>funkcyjne</a:t>
            </a:r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26655" y="1270059"/>
            <a:ext cx="0" cy="9305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11741" y="2200596"/>
            <a:ext cx="41491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13264" y="1900296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013264" y="1600001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11741" y="1270059"/>
            <a:ext cx="41491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213765" y="127005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00345" y="3441260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00345" y="2855057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200345" y="314013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00345" y="3749913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615485" y="1270059"/>
            <a:ext cx="0" cy="3392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00345" y="4649267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389444" y="2849322"/>
            <a:ext cx="0" cy="119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987724" y="3744178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987724" y="3435525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87724" y="3134397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87724" y="284932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987724" y="4044371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124987" y="4044371"/>
            <a:ext cx="0" cy="301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723267" y="4044371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723267" y="4346077"/>
            <a:ext cx="401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3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u="sng" dirty="0" err="1" smtClean="0"/>
              <a:t>pesel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imie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nazwisko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nip</a:t>
            </a:r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typ_adresu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przedmiot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smtClean="0"/>
              <a:t>forma</a:t>
            </a:r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semestr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termin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prowadzacy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pokoj_prowadzacego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ocena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⇒ S</a:t>
            </a:r>
            <a:r>
              <a:rPr lang="en-US" baseline="-25000" dirty="0" smtClean="0"/>
              <a:t>3</a:t>
            </a:r>
            <a:r>
              <a:rPr lang="en-US" dirty="0" smtClean="0"/>
              <a:t>∧ 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26655" y="1270059"/>
            <a:ext cx="0" cy="9305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11741" y="2200596"/>
            <a:ext cx="41491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13264" y="1900296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013264" y="1600001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11741" y="1270059"/>
            <a:ext cx="41491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8626" y="2470069"/>
            <a:ext cx="76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⇒</a:t>
            </a:r>
            <a:endParaRPr lang="en-US" sz="2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895814" y="548680"/>
            <a:ext cx="2790985" cy="177158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imie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nazwisko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nip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1800" dirty="0" smtClean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895814" y="2492896"/>
            <a:ext cx="2790985" cy="336472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typ_adresu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przedmiot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smtClean="0"/>
              <a:t>forma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semestr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termin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prowadzacy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pokoj_prowadzacego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ocena</a:t>
            </a:r>
            <a:endParaRPr 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740352" y="1027586"/>
            <a:ext cx="0" cy="8640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25438" y="1886115"/>
            <a:ext cx="41491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26961" y="1610965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26961" y="1298095"/>
            <a:ext cx="41491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25438" y="1031028"/>
            <a:ext cx="41491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7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>
            <a:off x="2461696" y="1264021"/>
            <a:ext cx="114036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461696" y="2252499"/>
            <a:ext cx="192774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461696" y="2553627"/>
            <a:ext cx="192774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461696" y="2862280"/>
            <a:ext cx="192774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461696" y="1967424"/>
            <a:ext cx="192774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200345" y="3464179"/>
            <a:ext cx="192464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461696" y="3162473"/>
            <a:ext cx="266329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u="sng" dirty="0" err="1" smtClean="0"/>
              <a:t>pesel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typ_adresu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przedmiot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smtClean="0"/>
              <a:t>forma</a:t>
            </a:r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semestr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termin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prowadzacy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pokoj_prowadzacego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ocena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zależności</a:t>
            </a:r>
            <a:r>
              <a:rPr lang="en-US" dirty="0" smtClean="0"/>
              <a:t> </a:t>
            </a:r>
            <a:r>
              <a:rPr lang="en-US" dirty="0" err="1" smtClean="0"/>
              <a:t>funkcyjne</a:t>
            </a:r>
            <a:endParaRPr lang="en-US" dirty="0" smtClean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13765" y="126930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00345" y="255936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00345" y="197315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200345" y="2258234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00345" y="2868015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615485" y="1269302"/>
            <a:ext cx="0" cy="25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00345" y="3767369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389444" y="1967424"/>
            <a:ext cx="0" cy="119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987724" y="2862280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987724" y="2553627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87724" y="225249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87724" y="1967424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987724" y="3162473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124987" y="3162473"/>
            <a:ext cx="0" cy="301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723267" y="3162473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723267" y="3464179"/>
            <a:ext cx="401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1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u="sng" dirty="0" err="1" smtClean="0"/>
              <a:t>pesel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typ_adresu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przedmiot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smtClean="0"/>
              <a:t>forma</a:t>
            </a:r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semestr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termin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prowadzacy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pokoj_prowadzacego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ocena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⇒ S</a:t>
            </a:r>
            <a:r>
              <a:rPr lang="en-US" baseline="-25000" dirty="0" smtClean="0"/>
              <a:t>5</a:t>
            </a:r>
            <a:r>
              <a:rPr lang="en-US" dirty="0" smtClean="0"/>
              <a:t>∧ S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859570" y="1919206"/>
            <a:ext cx="0" cy="119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57850" y="281406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57850" y="250540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457850" y="2204281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457850" y="1919206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457850" y="3114255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8626" y="2204281"/>
            <a:ext cx="76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⇒</a:t>
            </a:r>
            <a:endParaRPr lang="en-US" sz="28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895814" y="548681"/>
            <a:ext cx="2790985" cy="217882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przedmiot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smtClean="0"/>
              <a:t>forma</a:t>
            </a:r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semestr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termin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prowadzący</a:t>
            </a:r>
            <a:endParaRPr lang="en-US" sz="18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1800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895814" y="2852936"/>
            <a:ext cx="2790985" cy="360546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/>
              <a:t>6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typ_adresu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przedmiot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smtClean="0"/>
              <a:t>forma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semestr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termin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pokoj_prowadzacego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ocena</a:t>
            </a:r>
            <a:endParaRPr lang="en-US" sz="1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28000" y="1077886"/>
            <a:ext cx="0" cy="107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6664" y="189729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26664" y="161378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6664" y="1337811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6664" y="1077886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626664" y="2159760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6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>
            <a:off x="2461696" y="1264021"/>
            <a:ext cx="114036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461697" y="2252499"/>
            <a:ext cx="1526026" cy="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461697" y="2553627"/>
            <a:ext cx="152602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461697" y="2862280"/>
            <a:ext cx="1526026" cy="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461697" y="1967424"/>
            <a:ext cx="1526026" cy="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200345" y="3166877"/>
            <a:ext cx="118909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u="sng" dirty="0" err="1" smtClean="0"/>
              <a:t>pesel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typ_adresu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przedmiot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smtClean="0"/>
              <a:t>forma</a:t>
            </a:r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semestr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termin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pokoj_prowadzacego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ocena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6</a:t>
            </a:r>
            <a:r>
              <a:rPr lang="en-US" dirty="0" smtClean="0"/>
              <a:t>: </a:t>
            </a:r>
            <a:r>
              <a:rPr lang="en-US" dirty="0" err="1" smtClean="0"/>
              <a:t>zależności</a:t>
            </a:r>
            <a:r>
              <a:rPr lang="en-US" dirty="0" smtClean="0"/>
              <a:t> </a:t>
            </a:r>
            <a:r>
              <a:rPr lang="en-US" dirty="0" err="1" smtClean="0"/>
              <a:t>funkcyjne</a:t>
            </a:r>
            <a:endParaRPr lang="en-US" dirty="0" smtClean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13765" y="126930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00345" y="255936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00345" y="197315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200345" y="2258234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00345" y="2868015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615485" y="1269302"/>
            <a:ext cx="0" cy="2191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00345" y="3460782"/>
            <a:ext cx="401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389443" y="1973159"/>
            <a:ext cx="1" cy="1193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987723" y="197315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987723" y="3166877"/>
            <a:ext cx="401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87723" y="2258234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87724" y="255936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87724" y="286846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1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>
            <a:off x="7740352" y="2048273"/>
            <a:ext cx="114036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740352" y="1772816"/>
            <a:ext cx="114036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740352" y="1484784"/>
            <a:ext cx="114036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40352" y="1196752"/>
            <a:ext cx="114036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2461697" y="2252500"/>
            <a:ext cx="1140369" cy="573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2461697" y="2553627"/>
            <a:ext cx="1140369" cy="573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2461697" y="2862281"/>
            <a:ext cx="1140369" cy="573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461697" y="1967425"/>
            <a:ext cx="114036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760"/>
            <a:ext cx="8229600" cy="5284723"/>
          </a:xfrm>
        </p:spPr>
        <p:txBody>
          <a:bodyPr numCol="1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u="sng" dirty="0" err="1" smtClean="0"/>
              <a:t>pesel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typ_adresu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przedmiot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smtClean="0"/>
              <a:t>forma</a:t>
            </a:r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semestr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r>
              <a:rPr lang="en-US" sz="2000" u="sng" dirty="0" err="1" smtClean="0"/>
              <a:t>termin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pokoj_prowadzacego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ocena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</a:t>
            </a:r>
            <a:r>
              <a:rPr lang="en-US" baseline="-25000" dirty="0" smtClean="0"/>
              <a:t>6</a:t>
            </a:r>
            <a:r>
              <a:rPr lang="en-US" dirty="0" smtClean="0"/>
              <a:t>⇒ S</a:t>
            </a:r>
            <a:r>
              <a:rPr lang="en-US" baseline="-25000" dirty="0" smtClean="0"/>
              <a:t>7</a:t>
            </a:r>
            <a:r>
              <a:rPr lang="en-US" dirty="0" smtClean="0"/>
              <a:t>∧ S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200345" y="255936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00345" y="1973159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200345" y="2258234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00345" y="2868015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602065" y="1973159"/>
            <a:ext cx="1" cy="1172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200345" y="3146096"/>
            <a:ext cx="401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8626" y="1942671"/>
            <a:ext cx="76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⇒</a:t>
            </a:r>
            <a:endParaRPr lang="en-US" sz="28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895814" y="692697"/>
            <a:ext cx="2790985" cy="203480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przedmiot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/>
              <a:t>forma</a:t>
            </a:r>
          </a:p>
          <a:p>
            <a:pPr>
              <a:lnSpc>
                <a:spcPct val="80000"/>
              </a:lnSpc>
            </a:pPr>
            <a:r>
              <a:rPr lang="en-US" sz="1800" u="sng" dirty="0" err="1"/>
              <a:t>semestr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/>
              <a:t>termin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pokoj_prowadzacego</a:t>
            </a:r>
            <a:endParaRPr lang="en-US" sz="18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1800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895814" y="2919884"/>
            <a:ext cx="2790985" cy="336472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/>
              <a:t>typ_adresu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/>
              <a:t>przedmiot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/>
              <a:t>forma</a:t>
            </a:r>
          </a:p>
          <a:p>
            <a:pPr>
              <a:lnSpc>
                <a:spcPct val="80000"/>
              </a:lnSpc>
            </a:pPr>
            <a:r>
              <a:rPr lang="en-US" sz="1800" u="sng" dirty="0" err="1"/>
              <a:t>semestr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/>
              <a:t>termin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ocena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490760" y="1782955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90760" y="1209327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90760" y="1481827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90760" y="2039140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92480" y="1196752"/>
            <a:ext cx="0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90760" y="2294239"/>
            <a:ext cx="401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82648" y="3990053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82648" y="3429000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82648" y="4248406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368" y="3429000"/>
            <a:ext cx="0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486609" y="5094317"/>
            <a:ext cx="401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77466" y="4530828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77466" y="4797152"/>
            <a:ext cx="40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45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Drzewo</a:t>
            </a:r>
            <a:r>
              <a:rPr lang="en-US" dirty="0" smtClean="0"/>
              <a:t> </a:t>
            </a:r>
            <a:r>
              <a:rPr lang="en-US" dirty="0" err="1" smtClean="0"/>
              <a:t>dekompozycji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40847910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9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Relacja, a tabela w RDBMS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44332"/>
              </p:ext>
            </p:extLst>
          </p:nvPr>
        </p:nvGraphicFramePr>
        <p:xfrm>
          <a:off x="1619672" y="1700808"/>
          <a:ext cx="6216352" cy="404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6"/>
                <a:gridCol w="3108176"/>
              </a:tblGrid>
              <a:tr h="45394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Relacja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Tabela</a:t>
                      </a:r>
                      <a:endParaRPr lang="pl-PL" dirty="0"/>
                    </a:p>
                  </a:txBody>
                  <a:tcPr/>
                </a:tc>
              </a:tr>
              <a:tr h="453948">
                <a:tc>
                  <a:txBody>
                    <a:bodyPr/>
                    <a:lstStyle/>
                    <a:p>
                      <a:r>
                        <a:rPr lang="pl-PL" dirty="0" smtClean="0"/>
                        <a:t>Krotka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Wiersz</a:t>
                      </a:r>
                      <a:endParaRPr lang="pl-PL" dirty="0"/>
                    </a:p>
                  </a:txBody>
                  <a:tcPr/>
                </a:tc>
              </a:tr>
              <a:tr h="453948">
                <a:tc>
                  <a:txBody>
                    <a:bodyPr/>
                    <a:lstStyle/>
                    <a:p>
                      <a:r>
                        <a:rPr lang="pl-PL" dirty="0" smtClean="0"/>
                        <a:t>Atrybut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Kolumna</a:t>
                      </a:r>
                      <a:endParaRPr lang="pl-PL" dirty="0"/>
                    </a:p>
                  </a:txBody>
                  <a:tcPr/>
                </a:tc>
              </a:tr>
              <a:tr h="783527">
                <a:tc>
                  <a:txBody>
                    <a:bodyPr/>
                    <a:lstStyle/>
                    <a:p>
                      <a:r>
                        <a:rPr lang="pl-PL" dirty="0" smtClean="0"/>
                        <a:t>Krotki mają unikatowe wartości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Wiersze</a:t>
                      </a:r>
                      <a:r>
                        <a:rPr lang="pl-PL" baseline="0" dirty="0" smtClean="0"/>
                        <a:t> moga się powtarzać</a:t>
                      </a:r>
                      <a:endParaRPr lang="pl-PL" dirty="0"/>
                    </a:p>
                  </a:txBody>
                  <a:tcPr/>
                </a:tc>
              </a:tr>
              <a:tr h="783527">
                <a:tc>
                  <a:txBody>
                    <a:bodyPr/>
                    <a:lstStyle/>
                    <a:p>
                      <a:r>
                        <a:rPr lang="pl-PL" dirty="0" smtClean="0"/>
                        <a:t>Atrybuty relacji mogą</a:t>
                      </a:r>
                      <a:r>
                        <a:rPr lang="pl-PL" baseline="0" dirty="0" smtClean="0"/>
                        <a:t> być typów złożonych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Proste typy</a:t>
                      </a:r>
                      <a:endParaRPr lang="pl-PL" dirty="0"/>
                    </a:p>
                  </a:txBody>
                  <a:tcPr/>
                </a:tc>
              </a:tr>
              <a:tr h="1119325">
                <a:tc>
                  <a:txBody>
                    <a:bodyPr/>
                    <a:lstStyle/>
                    <a:p>
                      <a:r>
                        <a:rPr lang="pl-PL" dirty="0" smtClean="0"/>
                        <a:t>Nie występują „null’e”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Pojedyncze komórki tabeli moga przyjmować wartość „null”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Wynik</a:t>
            </a:r>
            <a:r>
              <a:rPr lang="en-US" dirty="0" smtClean="0"/>
              <a:t> </a:t>
            </a:r>
            <a:r>
              <a:rPr lang="en-US" dirty="0" err="1" smtClean="0"/>
              <a:t>dekompozycji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412776"/>
            <a:ext cx="2790985" cy="252027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dirty="0" err="1" smtClean="0"/>
              <a:t>adresy</a:t>
            </a:r>
            <a:r>
              <a:rPr lang="en-US" sz="2400" dirty="0" smtClean="0"/>
              <a:t>:</a:t>
            </a:r>
            <a:endParaRPr lang="en-US" sz="2400" baseline="-25000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typ_adresu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dirty="0" err="1"/>
              <a:t>ulica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nr_domu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nr_mieszkania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miasto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kod_pocztowy</a:t>
            </a:r>
            <a:endParaRPr lang="en-US" sz="1800" dirty="0" smtClean="0"/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4149080"/>
            <a:ext cx="2790985" cy="177158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– </a:t>
            </a:r>
            <a:r>
              <a:rPr lang="en-US" sz="2400" dirty="0" err="1" smtClean="0"/>
              <a:t>uczniowie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imie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nazwisko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nip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1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75856" y="1412776"/>
            <a:ext cx="2790985" cy="217882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– </a:t>
            </a:r>
            <a:r>
              <a:rPr lang="en-US" sz="2400" dirty="0" err="1" smtClean="0"/>
              <a:t>zajęcia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przedmiot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smtClean="0"/>
              <a:t>forma</a:t>
            </a:r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semestr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termin</a:t>
            </a:r>
            <a:endParaRPr lang="en-US" sz="1800" u="sng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prowadzący</a:t>
            </a:r>
            <a:endParaRPr lang="en-US" sz="18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1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75856" y="4149080"/>
            <a:ext cx="3672408" cy="2034804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 – </a:t>
            </a:r>
            <a:r>
              <a:rPr lang="en-US" sz="2400" dirty="0" err="1" smtClean="0"/>
              <a:t>pokoje_prowadzących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przedmiot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/>
              <a:t>forma</a:t>
            </a:r>
          </a:p>
          <a:p>
            <a:pPr>
              <a:lnSpc>
                <a:spcPct val="80000"/>
              </a:lnSpc>
            </a:pPr>
            <a:r>
              <a:rPr lang="en-US" sz="1800" u="sng" dirty="0" err="1"/>
              <a:t>semestr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/>
              <a:t>termin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pokoj_prowadzacego</a:t>
            </a:r>
            <a:endParaRPr lang="en-US" sz="18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18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56176" y="1412776"/>
            <a:ext cx="2790985" cy="336472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– </a:t>
            </a:r>
            <a:r>
              <a:rPr lang="en-US" sz="2400" dirty="0" err="1" smtClean="0"/>
              <a:t>oceny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pPr>
              <a:lnSpc>
                <a:spcPct val="80000"/>
              </a:lnSpc>
            </a:pPr>
            <a:r>
              <a:rPr lang="en-US" sz="1800" u="sng" dirty="0" err="1" smtClean="0"/>
              <a:t>pesel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/>
              <a:t>typ_adresu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/>
              <a:t>przedmiot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/>
              <a:t>forma</a:t>
            </a:r>
          </a:p>
          <a:p>
            <a:pPr>
              <a:lnSpc>
                <a:spcPct val="80000"/>
              </a:lnSpc>
            </a:pPr>
            <a:r>
              <a:rPr lang="en-US" sz="1800" u="sng" dirty="0" err="1"/>
              <a:t>semestr</a:t>
            </a:r>
            <a:endParaRPr lang="en-US" sz="1800" u="sng" dirty="0"/>
          </a:p>
          <a:p>
            <a:pPr>
              <a:lnSpc>
                <a:spcPct val="80000"/>
              </a:lnSpc>
            </a:pPr>
            <a:r>
              <a:rPr lang="en-US" sz="1800" u="sng" dirty="0" err="1"/>
              <a:t>termin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ocena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61</a:t>
            </a:fld>
            <a:endParaRPr lang="pl-PL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1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Relacja, a tabela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7</a:t>
            </a:fld>
            <a:endParaRPr lang="pl-P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Jaki będzie wynik zapytania SELECT wiek FROM tab dla tabeli i relacji?</a:t>
            </a:r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78359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Imię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Nazwisko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Jacek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Wieczorek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Artur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Jaworski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Jan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Kowalski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23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0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Relacja, a tabela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8</a:t>
            </a:fld>
            <a:endParaRPr lang="pl-P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Tabela		Relacja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82078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Imię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Nazwisko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Jacek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Wieczorek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Artur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Jaworski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Jan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Kowalski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23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13259"/>
              </p:ext>
            </p:extLst>
          </p:nvPr>
        </p:nvGraphicFramePr>
        <p:xfrm>
          <a:off x="2411760" y="4221088"/>
          <a:ext cx="16561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23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29939"/>
              </p:ext>
            </p:extLst>
          </p:nvPr>
        </p:nvGraphicFramePr>
        <p:xfrm>
          <a:off x="5364088" y="4293096"/>
          <a:ext cx="16561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23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relacji ze złożonymi atrybutami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3231286"/>
              </p:ext>
            </p:extLst>
          </p:nvPr>
        </p:nvGraphicFramePr>
        <p:xfrm>
          <a:off x="395536" y="2636912"/>
          <a:ext cx="8291265" cy="202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53"/>
                <a:gridCol w="1658253"/>
                <a:gridCol w="1658253"/>
                <a:gridCol w="1658253"/>
                <a:gridCol w="1658253"/>
              </a:tblGrid>
              <a:tr h="374340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Imię</a:t>
                      </a:r>
                      <a:endParaRPr lang="pl-P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Nazwisko</a:t>
                      </a:r>
                      <a:endParaRPr lang="pl-P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Adres</a:t>
                      </a:r>
                      <a:r>
                        <a:rPr lang="pl-PL" baseline="0" dirty="0" smtClean="0"/>
                        <a:t> zamieszkania</a:t>
                      </a:r>
                    </a:p>
                    <a:p>
                      <a:pPr algn="ctr"/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43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bg1"/>
                          </a:solidFill>
                        </a:rPr>
                        <a:t>Ulica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bg1"/>
                          </a:solidFill>
                        </a:rPr>
                        <a:t>Miasto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3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Jacek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Wieczorek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Jedności Narodowej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Wrocław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43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Kowalski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Nowowiejska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Wrocław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EAD-5775-437F-9FE1-D42BC9A17CA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28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610</TotalTime>
  <Words>2212</Words>
  <Application>Microsoft Office PowerPoint</Application>
  <PresentationFormat>On-screen Show (4:3)</PresentationFormat>
  <Paragraphs>792</Paragraphs>
  <Slides>61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Equity</vt:lpstr>
      <vt:lpstr>Normalizacja</vt:lpstr>
      <vt:lpstr>Plan prezentacji</vt:lpstr>
      <vt:lpstr>Normalizacja baz danych</vt:lpstr>
      <vt:lpstr>Czym jest relacja?</vt:lpstr>
      <vt:lpstr>Czym jest relacja?</vt:lpstr>
      <vt:lpstr>Relacja, a tabela w RDBMS</vt:lpstr>
      <vt:lpstr>Relacja, a tabela</vt:lpstr>
      <vt:lpstr>Relacja, a tabela</vt:lpstr>
      <vt:lpstr>Przykład relacji ze złożonymi atrybutami</vt:lpstr>
      <vt:lpstr>Zależności funkcyjne</vt:lpstr>
      <vt:lpstr>Zależności funkcyjne</vt:lpstr>
      <vt:lpstr>Zależności funkcyjne</vt:lpstr>
      <vt:lpstr>Aksjomaty Amstronga</vt:lpstr>
      <vt:lpstr>Aksjomaty Amstronga - pytania</vt:lpstr>
      <vt:lpstr>Aksjomaty Amstronga - pytania</vt:lpstr>
      <vt:lpstr>Aksjomaty Amstronga - pytania</vt:lpstr>
      <vt:lpstr>Aksjomaty Amstronga - pytania</vt:lpstr>
      <vt:lpstr>Domknięcie zbioru atrybutów</vt:lpstr>
      <vt:lpstr>Obliczanie domknięcia zbioru atrybutów</vt:lpstr>
      <vt:lpstr>Obliczanie domknięcia zbioru atrybutów</vt:lpstr>
      <vt:lpstr>Obliczanie domknięcia zbioru atrybutów</vt:lpstr>
      <vt:lpstr>Obliczanie domknięcia zbioru atrybutów</vt:lpstr>
      <vt:lpstr>Obliczanie domknięcia zbioru atrybutów</vt:lpstr>
      <vt:lpstr>Obliczanie domknięcia zbioru atrybutów</vt:lpstr>
      <vt:lpstr>Wnioskowanie zależności funkcyjnych</vt:lpstr>
      <vt:lpstr>Wnioskowanie zależności funkcyjnych</vt:lpstr>
      <vt:lpstr>Wnioskowanie zależności funkcyjnych</vt:lpstr>
      <vt:lpstr>Wnioskowanie zależności funkcyjnych</vt:lpstr>
      <vt:lpstr>Wnioskowanie zależności funkcyjnych</vt:lpstr>
      <vt:lpstr>Klucz główny relacji</vt:lpstr>
      <vt:lpstr>Anomalie w bazach danych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Dlaczego normalizacja jest potrzebna</vt:lpstr>
      <vt:lpstr>Dekompozycja bez straty danych</vt:lpstr>
      <vt:lpstr>Dekompozycja bez straty relacji</vt:lpstr>
      <vt:lpstr>Czy dekompozycja zachodzi bez straty danych i zależności?</vt:lpstr>
      <vt:lpstr>Czy dekompozycja zachodzi bez straty danych i zależności?</vt:lpstr>
      <vt:lpstr>Czy dekompozycja zachodzi bez straty danych i zależności?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Drzewo dekompozycji</vt:lpstr>
      <vt:lpstr>Wynik dekompozycji</vt:lpstr>
      <vt:lpstr>Koniec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Normalizacja</dc:title>
  <dc:creator>jacek</dc:creator>
  <cp:lastModifiedBy>jacek</cp:lastModifiedBy>
  <cp:revision>74</cp:revision>
  <dcterms:created xsi:type="dcterms:W3CDTF">2011-11-15T18:59:22Z</dcterms:created>
  <dcterms:modified xsi:type="dcterms:W3CDTF">2011-11-23T18:00:15Z</dcterms:modified>
</cp:coreProperties>
</file>