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6" r:id="rId2"/>
    <p:sldId id="373" r:id="rId3"/>
    <p:sldId id="365" r:id="rId4"/>
    <p:sldId id="364" r:id="rId5"/>
    <p:sldId id="374" r:id="rId6"/>
    <p:sldId id="366" r:id="rId7"/>
    <p:sldId id="376" r:id="rId8"/>
    <p:sldId id="377" r:id="rId9"/>
    <p:sldId id="370" r:id="rId10"/>
    <p:sldId id="378" r:id="rId11"/>
    <p:sldId id="379" r:id="rId12"/>
    <p:sldId id="394" r:id="rId13"/>
    <p:sldId id="389" r:id="rId14"/>
    <p:sldId id="380" r:id="rId15"/>
    <p:sldId id="381" r:id="rId16"/>
    <p:sldId id="382" r:id="rId17"/>
    <p:sldId id="383" r:id="rId18"/>
    <p:sldId id="384" r:id="rId19"/>
    <p:sldId id="385" r:id="rId20"/>
    <p:sldId id="386" r:id="rId21"/>
    <p:sldId id="390" r:id="rId22"/>
    <p:sldId id="391" r:id="rId23"/>
    <p:sldId id="392" r:id="rId24"/>
    <p:sldId id="393" r:id="rId25"/>
    <p:sldId id="395" r:id="rId26"/>
    <p:sldId id="396" r:id="rId27"/>
    <p:sldId id="397" r:id="rId28"/>
    <p:sldId id="398" r:id="rId29"/>
    <p:sldId id="399" r:id="rId30"/>
    <p:sldId id="400" r:id="rId31"/>
    <p:sldId id="401" r:id="rId32"/>
    <p:sldId id="402" r:id="rId33"/>
    <p:sldId id="403" r:id="rId34"/>
    <p:sldId id="404" r:id="rId35"/>
    <p:sldId id="406" r:id="rId36"/>
    <p:sldId id="407" r:id="rId37"/>
    <p:sldId id="40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598" autoAdjust="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2021/10/2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348793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71206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187448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887807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247769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075855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00216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151208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002171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7136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61922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151355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114452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301695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104885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821139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388359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55529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659081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4169033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584035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336766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668562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205539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278739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3346001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155467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1535726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591135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643145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12935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88425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93805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576099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38839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38463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Solutions</a:t>
            </a:r>
            <a:endParaRPr lang="zh-CN" altLang="en-US" dirty="0"/>
          </a:p>
        </p:txBody>
      </p:sp>
      <p:sp>
        <p:nvSpPr>
          <p:cNvPr id="3" name="副标题 2"/>
          <p:cNvSpPr>
            <a:spLocks noGrp="1"/>
          </p:cNvSpPr>
          <p:nvPr>
            <p:ph type="subTitle" idx="1"/>
          </p:nvPr>
        </p:nvSpPr>
        <p:spPr/>
        <p:txBody>
          <a:bodyPr/>
          <a:lstStyle/>
          <a:p>
            <a:r>
              <a:rPr lang="zh-CN" altLang="en-US" dirty="0"/>
              <a:t>清华大学 陆宏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网格</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9"/>
                <a:ext cx="10515600" cy="5442802"/>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每个骨牌可以看做占据了连续两行和一列或连续两列和一行。</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那么相当于在行上选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个连续两格，</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𝑏</m:t>
                    </m:r>
                  </m:oMath>
                </a14:m>
                <a:r>
                  <a:rPr lang="zh-CN" altLang="en-US" sz="2400" dirty="0">
                    <a:latin typeface="Times New Roman" panose="02020603050405020304" charset="0"/>
                    <a:cs typeface="Times New Roman" panose="02020603050405020304" charset="0"/>
                    <a:sym typeface="+mn-ea"/>
                  </a:rPr>
                  <a:t>个连续一格，在列上选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𝑏</m:t>
                    </m:r>
                  </m:oMath>
                </a14:m>
                <a:r>
                  <a:rPr lang="zh-CN" altLang="en-US" sz="2400" dirty="0">
                    <a:latin typeface="Times New Roman" panose="02020603050405020304" charset="0"/>
                    <a:cs typeface="Times New Roman" panose="02020603050405020304" charset="0"/>
                    <a:sym typeface="+mn-ea"/>
                  </a:rPr>
                  <a:t>个连续两格，</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个连续一格。这样行和列就独立了。</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表示考虑了前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zh-CN" altLang="en-US" sz="2400" i="1">
                        <a:latin typeface="Cambria Math" panose="02040503050406030204" pitchFamily="18" charset="0"/>
                        <a:cs typeface="Times New Roman" panose="02020603050405020304" charset="0"/>
                        <a:sym typeface="+mn-ea"/>
                      </a:rPr>
                      <m:t>行</m:t>
                    </m:r>
                  </m:oMath>
                </a14:m>
                <a:r>
                  <a:rPr lang="zh-CN" altLang="en-US" sz="2400" dirty="0">
                    <a:latin typeface="Times New Roman" panose="02020603050405020304" charset="0"/>
                    <a:cs typeface="Times New Roman" panose="02020603050405020304" charset="0"/>
                    <a:sym typeface="+mn-ea"/>
                  </a:rPr>
                  <a:t>，其中选了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个连续两格，</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𝑏</m:t>
                    </m:r>
                  </m:oMath>
                </a14:m>
                <a:r>
                  <a:rPr lang="zh-CN" altLang="en-US" sz="2400" dirty="0">
                    <a:latin typeface="Times New Roman" panose="02020603050405020304" charset="0"/>
                    <a:cs typeface="Times New Roman" panose="02020603050405020304" charset="0"/>
                    <a:sym typeface="+mn-ea"/>
                  </a:rPr>
                  <a:t>个连续一格的方案数。</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枚举当前位置是选连续两格</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连续一格</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什么都不做来转移。</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列与行是相似的，同样可以用</a:t>
                </a:r>
                <a:r>
                  <a:rPr lang="en-US" altLang="zh-CN" sz="2400" dirty="0" err="1">
                    <a:latin typeface="Times New Roman" panose="02020603050405020304" charset="0"/>
                    <a:cs typeface="Times New Roman" panose="02020603050405020304" charset="0"/>
                    <a:sym typeface="+mn-ea"/>
                  </a:rPr>
                  <a:t>dp</a:t>
                </a:r>
                <a:r>
                  <a:rPr lang="zh-CN" altLang="en-US" sz="2400" dirty="0">
                    <a:latin typeface="Times New Roman" panose="02020603050405020304" charset="0"/>
                    <a:cs typeface="Times New Roman" panose="02020603050405020304" charset="0"/>
                    <a:sym typeface="+mn-ea"/>
                  </a:rPr>
                  <a:t>维护。</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那么最终答案就是</a:t>
                </a:r>
                <a14:m>
                  <m:oMath xmlns:m="http://schemas.openxmlformats.org/officeDocument/2006/math">
                    <m:nary>
                      <m:naryPr>
                        <m:chr m:val="∑"/>
                        <m:supHide m:val="on"/>
                        <m:ctrlPr>
                          <a:rPr lang="en-US" altLang="zh-CN" sz="2400" b="0" i="1" smtClean="0">
                            <a:latin typeface="Cambria Math" panose="02040503050406030204" pitchFamily="18" charset="0"/>
                            <a:cs typeface="Times New Roman" panose="02020603050405020304" charset="0"/>
                            <a:sym typeface="+mn-ea"/>
                          </a:rPr>
                        </m:ctrlPr>
                      </m:naryPr>
                      <m:sub>
                        <m:r>
                          <m:rPr>
                            <m:brk m:alnAt="7"/>
                          </m:rP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sub>
                      <m:sup/>
                      <m:e>
                        <m:r>
                          <a:rPr lang="en-US" altLang="zh-CN" sz="2400" i="1">
                            <a:latin typeface="Cambria Math" panose="02040503050406030204" pitchFamily="18" charset="0"/>
                            <a:cs typeface="Times New Roman" panose="02020603050405020304" charset="0"/>
                            <a:sym typeface="+mn-ea"/>
                          </a:rPr>
                          <m:t>𝑓</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𝑛</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𝑎</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𝑏</m:t>
                            </m:r>
                          </m:e>
                        </m:d>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𝑔</m:t>
                        </m:r>
                        <m:d>
                          <m:dPr>
                            <m:ctrlPr>
                              <a:rPr lang="en-US" altLang="zh-CN" sz="2400" i="1">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𝑚</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𝑏</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𝑎</m:t>
                            </m:r>
                          </m:e>
                        </m:d>
                        <m:r>
                          <a:rPr lang="en-US" altLang="zh-CN" sz="2400" i="1">
                            <a:latin typeface="Cambria Math" panose="02040503050406030204" pitchFamily="18" charset="0"/>
                            <a:cs typeface="Times New Roman" panose="02020603050405020304" charset="0"/>
                            <a:sym typeface="+mn-ea"/>
                          </a:rPr>
                          <m:t>×</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𝑎</m:t>
                            </m:r>
                            <m:r>
                              <a:rPr lang="en-US" altLang="zh-CN" sz="2400" i="1">
                                <a:latin typeface="Cambria Math" panose="02040503050406030204" pitchFamily="18" charset="0"/>
                                <a:cs typeface="Times New Roman" panose="02020603050405020304" charset="0"/>
                                <a:sym typeface="+mn-ea"/>
                              </a:rPr>
                              <m:t>!</m:t>
                            </m:r>
                          </m:e>
                        </m:d>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𝑏</m:t>
                        </m:r>
                        <m:r>
                          <a:rPr lang="en-US" altLang="zh-CN" sz="2400" i="1">
                            <a:latin typeface="Cambria Math" panose="02040503050406030204" pitchFamily="18" charset="0"/>
                            <a:cs typeface="Times New Roman" panose="02020603050405020304" charset="0"/>
                            <a:sym typeface="+mn-ea"/>
                          </a:rPr>
                          <m:t>!)</m:t>
                        </m:r>
                      </m:e>
                    </m:nary>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时间复杂度</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charset="0"/>
                        <a:sym typeface="+mn-ea"/>
                      </a:rPr>
                      <m:t>Ο</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3</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9"/>
                <a:ext cx="10515600" cy="5442802"/>
              </a:xfrm>
              <a:blipFill>
                <a:blip r:embed="rId3"/>
                <a:stretch>
                  <a:fillRect l="-812"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678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网格</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9"/>
                <a:ext cx="10515600" cy="5006976"/>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但是，我们注意到，不需要维护选了多少个连续一格。这部分的方案数可以在最后使用排列数算出。</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也就是</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表示考虑了前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zh-CN" altLang="en-US" sz="2400" i="1">
                        <a:latin typeface="Cambria Math" panose="02040503050406030204" pitchFamily="18" charset="0"/>
                        <a:cs typeface="Times New Roman" panose="02020603050405020304" charset="0"/>
                        <a:sym typeface="+mn-ea"/>
                      </a:rPr>
                      <m:t>行</m:t>
                    </m:r>
                  </m:oMath>
                </a14:m>
                <a:r>
                  <a:rPr lang="zh-CN" altLang="en-US" sz="2400" dirty="0">
                    <a:latin typeface="Times New Roman" panose="02020603050405020304" charset="0"/>
                    <a:cs typeface="Times New Roman" panose="02020603050405020304" charset="0"/>
                    <a:sym typeface="+mn-ea"/>
                  </a:rPr>
                  <a:t>，其中选了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个连续两格的方案数。列同理。</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答案为</a:t>
                </a:r>
                <a14:m>
                  <m:oMath xmlns:m="http://schemas.openxmlformats.org/officeDocument/2006/math">
                    <m:nary>
                      <m:naryPr>
                        <m:chr m:val="∑"/>
                        <m:supHide m:val="on"/>
                        <m:ctrlPr>
                          <a:rPr lang="zh-CN" altLang="en-US" sz="2400" i="1" smtClean="0">
                            <a:latin typeface="Cambria Math" panose="02040503050406030204" pitchFamily="18" charset="0"/>
                            <a:cs typeface="Times New Roman" panose="02020603050405020304" charset="0"/>
                            <a:sym typeface="+mn-ea"/>
                          </a:rPr>
                        </m:ctrlPr>
                      </m:naryPr>
                      <m:sub>
                        <m:r>
                          <m:rPr>
                            <m:brk m:alnAt="7"/>
                          </m:rP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sub>
                      <m:sup/>
                      <m:e>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𝑎</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𝑚</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𝐴</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𝑐𝑛</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𝑡</m:t>
                                </m:r>
                              </m:e>
                              <m:sub>
                                <m:r>
                                  <a:rPr lang="en-US" altLang="zh-CN" sz="2400" b="0" i="1" smtClean="0">
                                    <a:latin typeface="Cambria Math" panose="02040503050406030204" pitchFamily="18" charset="0"/>
                                    <a:cs typeface="Times New Roman" panose="02020603050405020304" charset="0"/>
                                    <a:sym typeface="+mn-ea"/>
                                  </a:rPr>
                                  <m:t>𝑛</m:t>
                                </m:r>
                              </m:sub>
                            </m:sSub>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𝐴</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𝑐𝑛</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𝑡</m:t>
                            </m:r>
                          </m:e>
                          <m:sub>
                            <m:r>
                              <a:rPr lang="en-US" altLang="zh-CN" sz="2400" b="0" i="1" smtClean="0">
                                <a:latin typeface="Cambria Math" panose="02040503050406030204" pitchFamily="18" charset="0"/>
                                <a:cs typeface="Times New Roman" panose="02020603050405020304" charset="0"/>
                                <a:sym typeface="+mn-ea"/>
                              </a:rPr>
                              <m:t>𝑚</m:t>
                            </m:r>
                          </m:sub>
                        </m:sSub>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𝑏</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e>
                    </m:nary>
                    <m:r>
                      <a:rPr lang="zh-CN" altLang="en-US"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其中</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𝑐𝑛</m:t>
                    </m:r>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𝑡</m:t>
                        </m:r>
                      </m:e>
                      <m:sub>
                        <m:r>
                          <a:rPr lang="en-US" altLang="zh-CN" sz="2400" b="0" i="1" dirty="0" smtClean="0">
                            <a:latin typeface="Cambria Math" panose="02040503050406030204" pitchFamily="18" charset="0"/>
                            <a:cs typeface="Times New Roman" panose="02020603050405020304" charset="0"/>
                            <a:sym typeface="+mn-ea"/>
                          </a:rPr>
                          <m:t>𝑛</m:t>
                        </m:r>
                      </m:sub>
                    </m:sSub>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𝑐𝑛</m:t>
                    </m:r>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𝑡</m:t>
                        </m:r>
                      </m:e>
                      <m:sub>
                        <m:r>
                          <a:rPr lang="en-US" altLang="zh-CN" sz="2400" b="0" i="1" dirty="0" smtClean="0">
                            <a:latin typeface="Cambria Math" panose="02040503050406030204" pitchFamily="18" charset="0"/>
                            <a:cs typeface="Times New Roman" panose="02020603050405020304" charset="0"/>
                            <a:sym typeface="+mn-ea"/>
                          </a:rPr>
                          <m:t>𝑚</m:t>
                        </m:r>
                      </m:sub>
                    </m:sSub>
                  </m:oMath>
                </a14:m>
                <a:r>
                  <a:rPr lang="zh-CN" altLang="en-US" sz="2400" dirty="0">
                    <a:latin typeface="Times New Roman" panose="02020603050405020304" charset="0"/>
                    <a:cs typeface="Times New Roman" panose="02020603050405020304" charset="0"/>
                    <a:sym typeface="+mn-ea"/>
                  </a:rPr>
                  <a:t>分别为行</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列去除初始放置的骨牌后剩下的格子数。</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时间复杂度</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charset="0"/>
                        <a:sym typeface="+mn-ea"/>
                      </a:rPr>
                      <m:t>Ο</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2</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9"/>
                <a:ext cx="10515600" cy="5006976"/>
              </a:xfrm>
              <a:blipFill>
                <a:blip r:embed="rId3"/>
                <a:stretch>
                  <a:fillRect l="-812"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755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arc085e MUL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9"/>
                <a:ext cx="10515600" cy="5006976"/>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个宝石，每个宝石的价值为</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zh-CN" altLang="en-US" sz="2400" i="1">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你可以进行任意次以下操作：</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选择一个正整数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，删去下标为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的倍数的所有宝石。</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最大化剩余宝石价值和。</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≤100,</m:t>
                    </m:r>
                    <m:d>
                      <m:dPr>
                        <m:begChr m:val="|"/>
                        <m:endChr m:val="|"/>
                        <m:ctrlPr>
                          <a:rPr lang="en-US" altLang="zh-CN" sz="2400" b="0" i="1" smtClean="0">
                            <a:latin typeface="Cambria Math" panose="02040503050406030204" pitchFamily="18" charset="0"/>
                            <a:cs typeface="Times New Roman" panose="02020603050405020304" charset="0"/>
                            <a:sym typeface="+mn-ea"/>
                          </a:rPr>
                        </m:ctrlPr>
                      </m:dPr>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e>
                    </m:d>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9</m:t>
                        </m:r>
                      </m:sup>
                    </m:sSup>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9"/>
                <a:ext cx="10515600" cy="5006976"/>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51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arc085e MUL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006976"/>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注意到，如果最终第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块宝石没有被删去，那么下标为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的因数的宝石也不能被删去。</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向</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的所有因数连边，第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个点的点权为第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块宝石的价值。</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跑最大权闭合子图即可。</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最大权闭合子图：原图</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𝐺</m:t>
                    </m:r>
                  </m:oMath>
                </a14:m>
                <a:r>
                  <a:rPr lang="zh-CN" altLang="en-US" sz="2400" dirty="0">
                    <a:latin typeface="Times New Roman" panose="02020603050405020304" charset="0"/>
                    <a:cs typeface="Times New Roman" panose="02020603050405020304" charset="0"/>
                    <a:sym typeface="+mn-ea"/>
                  </a:rPr>
                  <a:t>的一个导出子图</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𝐺</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满足若</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𝐺</m:t>
                    </m:r>
                    <m:r>
                      <a:rPr lang="en-US" altLang="zh-CN" sz="2400" b="0" i="1" smtClean="0">
                        <a:latin typeface="Cambria Math" panose="02040503050406030204" pitchFamily="18" charset="0"/>
                        <a:cs typeface="Times New Roman" panose="02020603050405020304" charset="0"/>
                        <a:sym typeface="+mn-ea"/>
                      </a:rPr>
                      <m:t>′,</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𝐺</m:t>
                    </m:r>
                  </m:oMath>
                </a14:m>
                <a:r>
                  <a:rPr lang="zh-CN" altLang="en-US" sz="2400" dirty="0">
                    <a:latin typeface="Times New Roman" panose="02020603050405020304" charset="0"/>
                    <a:cs typeface="Times New Roman" panose="02020603050405020304" charset="0"/>
                    <a:sym typeface="+mn-ea"/>
                  </a:rPr>
                  <a:t>，那么</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𝑦</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𝐺</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。最大化</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𝑉</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𝐺</m:t>
                        </m:r>
                      </m:e>
                      <m:sup>
                        <m:r>
                          <a:rPr lang="en-US" altLang="zh-CN" sz="2400" b="0" i="1" smtClean="0">
                            <a:latin typeface="Cambria Math" panose="02040503050406030204" pitchFamily="18" charset="0"/>
                            <a:cs typeface="Times New Roman" panose="02020603050405020304" charset="0"/>
                            <a:sym typeface="+mn-ea"/>
                          </a:rPr>
                          <m:t>′</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的权值和。</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若点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权值为正数，则</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向</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连一条容量为点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权值的边，否则</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向</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连一条容量为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权值的边。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𝐺</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中的边的容量设为</a:t>
                </a:r>
                <a14:m>
                  <m:oMath xmlns:m="http://schemas.openxmlformats.org/officeDocument/2006/math">
                    <m:r>
                      <a:rPr lang="zh-CN" altLang="en-US" sz="240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。答案为正权点点权和减</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最小割。</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006976"/>
              </a:xfrm>
              <a:blipFill>
                <a:blip r:embed="rId3"/>
                <a:stretch>
                  <a:fillRect l="-744" r="-3721" b="-12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015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arc084d</a:t>
            </a:r>
            <a:r>
              <a:rPr lang="zh-CN" altLang="en-US" dirty="0">
                <a:sym typeface="+mn-ea"/>
              </a:rPr>
              <a:t> </a:t>
            </a:r>
            <a:r>
              <a:rPr lang="en-US" altLang="zh-CN" dirty="0">
                <a:sym typeface="+mn-ea"/>
              </a:rPr>
              <a:t>Small Multiple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9"/>
                <a:ext cx="10515600" cy="5006976"/>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给定一个整数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，选取正整数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，使得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𝑎𝑘</m:t>
                    </m:r>
                  </m:oMath>
                </a14:m>
                <a:r>
                  <a:rPr lang="zh-CN" altLang="en-US" sz="2400" dirty="0">
                    <a:latin typeface="Times New Roman" panose="02020603050405020304" charset="0"/>
                    <a:cs typeface="Times New Roman" panose="02020603050405020304" charset="0"/>
                    <a:sym typeface="+mn-ea"/>
                  </a:rPr>
                  <a:t>的数位和最小。</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i="1">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5</m:t>
                        </m:r>
                      </m:sup>
                    </m:sSup>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9"/>
                <a:ext cx="10515600" cy="5006976"/>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6546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arc084d</a:t>
            </a:r>
            <a:r>
              <a:rPr lang="zh-CN" altLang="en-US" dirty="0">
                <a:sym typeface="+mn-ea"/>
              </a:rPr>
              <a:t> </a:t>
            </a:r>
            <a:r>
              <a:rPr lang="en-US" altLang="zh-CN" dirty="0">
                <a:sym typeface="+mn-ea"/>
              </a:rPr>
              <a:t>Small Multiple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9"/>
                <a:ext cx="10515600" cy="5006976"/>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注意到，每个正整数都可以从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开始，使用如下两种操作生成：</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i="1" dirty="0">
                        <a:latin typeface="Cambria Math" panose="02040503050406030204" pitchFamily="18" charset="0"/>
                        <a:cs typeface="Times New Roman" panose="02020603050405020304" charset="0"/>
                        <a:sym typeface="+mn-ea"/>
                      </a:rPr>
                      <m:t>+</m:t>
                    </m:r>
                  </m:oMath>
                </a14:m>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。这会使数位和增加</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（除非个位是</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9</m:t>
                    </m:r>
                  </m:oMath>
                </a14:m>
                <a:r>
                  <a:rPr lang="zh-CN" altLang="en-US" sz="2400" dirty="0">
                    <a:latin typeface="Times New Roman" panose="02020603050405020304" charset="0"/>
                    <a:cs typeface="Times New Roman" panose="02020603050405020304" charset="0"/>
                    <a:sym typeface="+mn-ea"/>
                  </a:rPr>
                  <a:t>，但是这并不影响）</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×10</m:t>
                    </m:r>
                  </m:oMath>
                </a14:m>
                <a:r>
                  <a:rPr lang="zh-CN" altLang="en-US" sz="2400" dirty="0">
                    <a:latin typeface="Times New Roman" panose="02020603050405020304" charset="0"/>
                    <a:cs typeface="Times New Roman" panose="02020603050405020304" charset="0"/>
                    <a:sym typeface="+mn-ea"/>
                  </a:rPr>
                  <a:t>。数位和不变。</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那么可以建出一张图，</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向</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𝑥</m:t>
                    </m:r>
                    <m:r>
                      <a:rPr lang="en-US" altLang="zh-CN" sz="2400" b="0" i="1" dirty="0"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连一条边权为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的边，向</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10</m:t>
                    </m:r>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连一条边权为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的边。</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那么答案为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到</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的倍数的点的最短路。</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9"/>
                <a:ext cx="10515600" cy="5006976"/>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4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arc084d</a:t>
            </a:r>
            <a:r>
              <a:rPr lang="zh-CN" altLang="en-US" dirty="0">
                <a:sym typeface="+mn-ea"/>
              </a:rPr>
              <a:t> </a:t>
            </a:r>
            <a:r>
              <a:rPr lang="en-US" altLang="zh-CN" dirty="0">
                <a:sym typeface="+mn-ea"/>
              </a:rPr>
              <a:t>Small Multiple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9"/>
                <a:ext cx="10515600" cy="5006976"/>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注意到，如果</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𝑥</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𝑦</m:t>
                    </m:r>
                    <m:d>
                      <m:dPr>
                        <m:ctrlPr>
                          <a:rPr lang="en-US" altLang="zh-CN" sz="2400" i="1">
                            <a:latin typeface="Cambria Math" panose="02040503050406030204" pitchFamily="18" charset="0"/>
                            <a:ea typeface="Cambria Math" panose="02040503050406030204" pitchFamily="18" charset="0"/>
                            <a:cs typeface="Times New Roman" panose="02020603050405020304" charset="0"/>
                            <a:sym typeface="+mn-ea"/>
                          </a:rPr>
                        </m:ctrlPr>
                      </m:dPr>
                      <m:e>
                        <m:r>
                          <m:rPr>
                            <m:sty m:val="p"/>
                          </m:rP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mod</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 </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𝑘</m:t>
                        </m:r>
                      </m:e>
                    </m:d>
                  </m:oMath>
                </a14:m>
                <a:r>
                  <a:rPr lang="zh-CN" altLang="en-US" sz="2400" dirty="0">
                    <a:latin typeface="Times New Roman" panose="02020603050405020304" charset="0"/>
                    <a:cs typeface="Times New Roman" panose="02020603050405020304" charset="0"/>
                    <a:sym typeface="+mn-ea"/>
                  </a:rPr>
                  <a:t>，则</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𝑥</m:t>
                    </m:r>
                    <m:r>
                      <a:rPr lang="en-US" altLang="zh-CN" sz="2400" i="1">
                        <a:latin typeface="Cambria Math" panose="02040503050406030204" pitchFamily="18" charset="0"/>
                        <a:cs typeface="Times New Roman" panose="02020603050405020304" charset="0"/>
                        <a:sym typeface="+mn-ea"/>
                      </a:rPr>
                      <m:t>+1≡</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𝑦</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+1</m:t>
                    </m:r>
                    <m:d>
                      <m:dPr>
                        <m:ctrlPr>
                          <a:rPr lang="en-US" altLang="zh-CN" sz="2400" i="1">
                            <a:latin typeface="Cambria Math" panose="02040503050406030204" pitchFamily="18" charset="0"/>
                            <a:ea typeface="Cambria Math" panose="02040503050406030204" pitchFamily="18" charset="0"/>
                            <a:cs typeface="Times New Roman" panose="02020603050405020304" charset="0"/>
                            <a:sym typeface="+mn-ea"/>
                          </a:rPr>
                        </m:ctrlPr>
                      </m:dPr>
                      <m:e>
                        <m:r>
                          <m:rPr>
                            <m:sty m:val="p"/>
                          </m:rP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mod</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 </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𝑘</m:t>
                        </m:r>
                      </m:e>
                    </m:d>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,10</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𝑥</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≡10</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𝑦</m:t>
                    </m:r>
                    <m:d>
                      <m:dPr>
                        <m:ctrlPr>
                          <a:rPr lang="en-US" altLang="zh-CN" sz="2400" i="1">
                            <a:latin typeface="Cambria Math" panose="02040503050406030204" pitchFamily="18" charset="0"/>
                            <a:ea typeface="Cambria Math" panose="02040503050406030204" pitchFamily="18" charset="0"/>
                            <a:cs typeface="Times New Roman" panose="02020603050405020304" charset="0"/>
                            <a:sym typeface="+mn-ea"/>
                          </a:rPr>
                        </m:ctrlPr>
                      </m:dPr>
                      <m:e>
                        <m:r>
                          <m:rPr>
                            <m:sty m:val="p"/>
                          </m:rP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mod</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 </m:t>
                        </m:r>
                        <m:r>
                          <a:rPr lang="en-US" altLang="zh-CN" sz="2400" i="1">
                            <a:latin typeface="Cambria Math" panose="02040503050406030204" pitchFamily="18" charset="0"/>
                            <a:ea typeface="Cambria Math" panose="02040503050406030204" pitchFamily="18" charset="0"/>
                            <a:cs typeface="Times New Roman" panose="02020603050405020304" charset="0"/>
                            <a:sym typeface="+mn-ea"/>
                          </a:rPr>
                          <m:t>𝑘</m:t>
                        </m:r>
                      </m:e>
                    </m:d>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由于答案只要到达</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的倍数的点，这启发我们将</a:t>
                </a:r>
                <a14:m>
                  <m:oMath xmlns:m="http://schemas.openxmlformats.org/officeDocument/2006/math">
                    <m:r>
                      <m:rPr>
                        <m:sty m:val="p"/>
                      </m:rPr>
                      <a:rPr lang="en-US" altLang="zh-CN" sz="2400" b="0" i="1" smtClean="0">
                        <a:latin typeface="Cambria Math" panose="02040503050406030204" pitchFamily="18" charset="0"/>
                        <a:cs typeface="Times New Roman" panose="02020603050405020304" charset="0"/>
                        <a:sym typeface="+mn-ea"/>
                      </a:rPr>
                      <m:t>mod</m:t>
                    </m:r>
                    <m:r>
                      <a:rPr lang="en-US" altLang="zh-CN" sz="2400" b="0" i="1" smtClean="0">
                        <a:latin typeface="Cambria Math" panose="02040503050406030204" pitchFamily="18" charset="0"/>
                        <a:cs typeface="Times New Roman" panose="02020603050405020304" charset="0"/>
                        <a:sym typeface="+mn-ea"/>
                      </a:rPr>
                      <m:t> </m:t>
                    </m:r>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相同的点缩成一个点。</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进行</a:t>
                </a:r>
                <a:r>
                  <a:rPr lang="en-US" altLang="zh-CN" sz="2400" dirty="0">
                    <a:latin typeface="Times New Roman" panose="02020603050405020304" charset="0"/>
                    <a:cs typeface="Times New Roman" panose="02020603050405020304" charset="0"/>
                    <a:sym typeface="+mn-ea"/>
                  </a:rPr>
                  <a:t>01bfs</a:t>
                </a:r>
                <a:r>
                  <a:rPr lang="zh-CN" altLang="en-US" sz="2400" dirty="0">
                    <a:latin typeface="Times New Roman" panose="02020603050405020304" charset="0"/>
                    <a:cs typeface="Times New Roman" panose="02020603050405020304" charset="0"/>
                    <a:sym typeface="+mn-ea"/>
                  </a:rPr>
                  <a:t>求出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到</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的最短路。时间复杂度</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charset="0"/>
                        <a:sym typeface="+mn-ea"/>
                      </a:rPr>
                      <m:t>Ο</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9"/>
                <a:ext cx="10515600" cy="5006976"/>
              </a:xfrm>
              <a:blipFill>
                <a:blip r:embed="rId3"/>
                <a:stretch>
                  <a:fillRect l="-812"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598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arc072e Alice in linear land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9"/>
                <a:ext cx="10515600" cy="5006976"/>
              </a:xfrm>
            </p:spPr>
            <p:txBody>
              <a:bodyPr>
                <a:normAutofit/>
              </a:bodyPr>
              <a:lstStyle/>
              <a:p>
                <a:pPr>
                  <a:lnSpc>
                    <a:spcPct val="150000"/>
                  </a:lnSpc>
                </a:pPr>
                <a:r>
                  <a:rPr lang="en-US" altLang="zh-CN" sz="2400" dirty="0">
                    <a:latin typeface="Times New Roman" panose="02020603050405020304" charset="0"/>
                    <a:cs typeface="Times New Roman" panose="02020603050405020304" charset="0"/>
                    <a:sym typeface="+mn-ea"/>
                  </a:rPr>
                  <a:t>Alice </a:t>
                </a:r>
                <a:r>
                  <a:rPr lang="zh-CN" altLang="en-US" sz="2400" dirty="0">
                    <a:latin typeface="Times New Roman" panose="02020603050405020304" charset="0"/>
                    <a:cs typeface="Times New Roman" panose="02020603050405020304" charset="0"/>
                    <a:sym typeface="+mn-ea"/>
                  </a:rPr>
                  <a:t>初始在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，她要前往一个离她距离为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𝐷</m:t>
                    </m:r>
                  </m:oMath>
                </a14:m>
                <a:r>
                  <a:rPr lang="zh-CN" altLang="en-US" sz="2400" dirty="0">
                    <a:latin typeface="Times New Roman" panose="02020603050405020304" charset="0"/>
                    <a:cs typeface="Times New Roman" panose="02020603050405020304" charset="0"/>
                    <a:sym typeface="+mn-ea"/>
                  </a:rPr>
                  <a:t>的地方。</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她依次执行</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次操作，每次操作给定一个数</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，假设她现在距目的地距离为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，则她会移动到距目的地</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charset="0"/>
                        <a:sym typeface="+mn-ea"/>
                      </a:rPr>
                      <m:t>min</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的地方。</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接下来有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𝑞</m:t>
                    </m:r>
                  </m:oMath>
                </a14:m>
                <a:r>
                  <a:rPr lang="zh-CN" altLang="en-US" sz="2400" dirty="0">
                    <a:latin typeface="Times New Roman" panose="02020603050405020304" charset="0"/>
                    <a:cs typeface="Times New Roman" panose="02020603050405020304" charset="0"/>
                    <a:sym typeface="+mn-ea"/>
                  </a:rPr>
                  <a:t>次询问，每次询问若修改第</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𝑞</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次操作的</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（修改为任意数值），则 </a:t>
                </a:r>
                <a:r>
                  <a:rPr lang="en-US" altLang="zh-CN" sz="2400" dirty="0">
                    <a:latin typeface="Times New Roman" panose="02020603050405020304" charset="0"/>
                    <a:cs typeface="Times New Roman" panose="02020603050405020304" charset="0"/>
                    <a:sym typeface="+mn-ea"/>
                  </a:rPr>
                  <a:t>Alice </a:t>
                </a:r>
                <a:r>
                  <a:rPr lang="zh-CN" altLang="en-US" sz="2400" dirty="0">
                    <a:latin typeface="Times New Roman" panose="02020603050405020304" charset="0"/>
                    <a:cs typeface="Times New Roman" panose="02020603050405020304" charset="0"/>
                    <a:sym typeface="+mn-ea"/>
                  </a:rPr>
                  <a:t>是否能到达目的地。</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𝑞</m:t>
                    </m:r>
                    <m:r>
                      <a:rPr lang="en-US" altLang="zh-CN" sz="2400" b="0" i="1" smtClean="0">
                        <a:latin typeface="Cambria Math" panose="02040503050406030204" pitchFamily="18" charset="0"/>
                        <a:cs typeface="Times New Roman" panose="02020603050405020304" charset="0"/>
                        <a:sym typeface="+mn-ea"/>
                      </a:rPr>
                      <m:t>≤5×</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5</m:t>
                        </m:r>
                      </m:sup>
                    </m:sSup>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9"/>
                <a:ext cx="10515600" cy="5006976"/>
              </a:xfrm>
              <a:blipFill>
                <a:blip r:embed="rId3"/>
                <a:stretch>
                  <a:fillRect l="-812"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237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arc072e Alice in linear land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8"/>
                <a:ext cx="10515600" cy="5273121"/>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注意到我们可以简单的求出，执行完前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次操作后离目的地的距离</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假设修改了第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𝑞</m:t>
                    </m:r>
                  </m:oMath>
                </a14:m>
                <a:r>
                  <a:rPr lang="zh-CN" altLang="en-US" sz="2400" dirty="0">
                    <a:latin typeface="Times New Roman" panose="02020603050405020304" charset="0"/>
                    <a:cs typeface="Times New Roman" panose="02020603050405020304" charset="0"/>
                    <a:sym typeface="+mn-ea"/>
                  </a:rPr>
                  <a:t>次操作，由于执行操作不会使距目的地距离变大，则可以自由选择一个距目的地</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0~</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𝑞</m:t>
                        </m:r>
                        <m:r>
                          <a:rPr lang="en-US" altLang="zh-CN" sz="2400" b="0" i="1"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的位置出发执行剩下的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𝑞</m:t>
                    </m:r>
                  </m:oMath>
                </a14:m>
                <a:r>
                  <a:rPr lang="zh-CN" altLang="en-US" sz="2400" dirty="0">
                    <a:latin typeface="Times New Roman" panose="02020603050405020304" charset="0"/>
                    <a:cs typeface="Times New Roman" panose="02020603050405020304" charset="0"/>
                    <a:sym typeface="+mn-ea"/>
                  </a:rPr>
                  <a:t>次操作。</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若存在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𝑞</m:t>
                        </m:r>
                        <m:r>
                          <a:rPr lang="en-US" altLang="zh-CN" sz="2400" b="0" i="1"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，从距目的地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的位置出发，执行完后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𝑞</m:t>
                    </m:r>
                  </m:oMath>
                </a14:m>
                <a:r>
                  <a:rPr lang="zh-CN" altLang="en-US" sz="2400" dirty="0">
                    <a:latin typeface="Times New Roman" panose="02020603050405020304" charset="0"/>
                    <a:cs typeface="Times New Roman" panose="02020603050405020304" charset="0"/>
                    <a:sym typeface="+mn-ea"/>
                  </a:rPr>
                  <a:t>次操作不能到达目的地。则就可以通过修改</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𝑞</m:t>
                        </m:r>
                      </m:sub>
                    </m:sSub>
                  </m:oMath>
                </a14:m>
                <a:r>
                  <a:rPr lang="zh-CN" altLang="en-US" sz="2400" dirty="0">
                    <a:latin typeface="Times New Roman" panose="02020603050405020304" charset="0"/>
                    <a:cs typeface="Times New Roman" panose="02020603050405020304" charset="0"/>
                    <a:sym typeface="+mn-ea"/>
                  </a:rPr>
                  <a:t>使得 </a:t>
                </a:r>
                <a:r>
                  <a:rPr lang="en-US" altLang="zh-CN" sz="2400" dirty="0">
                    <a:latin typeface="Times New Roman" panose="02020603050405020304" charset="0"/>
                    <a:cs typeface="Times New Roman" panose="02020603050405020304" charset="0"/>
                    <a:sym typeface="+mn-ea"/>
                  </a:rPr>
                  <a:t>Alice </a:t>
                </a:r>
                <a:r>
                  <a:rPr lang="zh-CN" altLang="en-US" sz="2400" dirty="0">
                    <a:latin typeface="Times New Roman" panose="02020603050405020304" charset="0"/>
                    <a:cs typeface="Times New Roman" panose="02020603050405020304" charset="0"/>
                    <a:sym typeface="+mn-ea"/>
                  </a:rPr>
                  <a:t>到不了目的地。</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据此有一个简单的</a:t>
                </a:r>
                <a:r>
                  <a:rPr lang="en-US" altLang="zh-CN" sz="2400" dirty="0" err="1">
                    <a:latin typeface="Times New Roman" panose="02020603050405020304" charset="0"/>
                    <a:cs typeface="Times New Roman" panose="02020603050405020304" charset="0"/>
                    <a:sym typeface="+mn-ea"/>
                  </a:rPr>
                  <a:t>dp</a:t>
                </a:r>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表示从距目的地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的位置出发，执行</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的操作后能否到达目的地。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e>
                    </m:d>
                    <m:r>
                      <a:rPr lang="en-US" altLang="zh-CN" sz="2400" b="0" i="1" smtClean="0">
                        <a:latin typeface="Cambria Math" panose="02040503050406030204" pitchFamily="18" charset="0"/>
                        <a:cs typeface="Times New Roman" panose="02020603050405020304" charset="0"/>
                        <a:sym typeface="+mn-ea"/>
                      </a:rPr>
                      <m:t>=</m:t>
                    </m:r>
                    <m:d>
                      <m:dPr>
                        <m:begChr m:val="{"/>
                        <m:endChr m:val=""/>
                        <m:ctrlPr>
                          <a:rPr lang="en-US" altLang="zh-CN" sz="2400" b="0" i="1" smtClean="0">
                            <a:latin typeface="Cambria Math" panose="02040503050406030204" pitchFamily="18" charset="0"/>
                            <a:cs typeface="Times New Roman" panose="02020603050405020304" charset="0"/>
                            <a:sym typeface="+mn-ea"/>
                          </a:rPr>
                        </m:ctrlPr>
                      </m:dPr>
                      <m:e>
                        <m:eqArr>
                          <m:eqArrPr>
                            <m:ctrlPr>
                              <a:rPr lang="en-US" altLang="zh-CN" sz="2400" b="0" i="1" smtClean="0">
                                <a:latin typeface="Cambria Math" panose="02040503050406030204" pitchFamily="18" charset="0"/>
                                <a:cs typeface="Times New Roman" panose="02020603050405020304" charset="0"/>
                                <a:sym typeface="+mn-ea"/>
                              </a:rPr>
                            </m:ctrlPr>
                          </m:eqArrPr>
                          <m:e>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d>
                                  <m:dPr>
                                    <m:begChr m:val="|"/>
                                    <m:endChr m:val="|"/>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e>
                                </m:d>
                              </m:e>
                            </m:d>
                            <m:r>
                              <a:rPr lang="en-US" altLang="zh-CN" sz="2400" b="0" i="1" smtClean="0">
                                <a:latin typeface="Cambria Math" panose="02040503050406030204" pitchFamily="18" charset="0"/>
                                <a:cs typeface="Times New Roman" panose="02020603050405020304" charset="0"/>
                                <a:sym typeface="+mn-ea"/>
                              </a:rPr>
                              <m:t>,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&lt;2</m:t>
                            </m:r>
                            <m:r>
                              <a:rPr lang="en-US" altLang="zh-CN" sz="2400" b="0" i="1" smtClean="0">
                                <a:latin typeface="Cambria Math" panose="02040503050406030204" pitchFamily="18" charset="0"/>
                                <a:cs typeface="Times New Roman" panose="02020603050405020304" charset="0"/>
                                <a:sym typeface="+mn-ea"/>
                              </a:rPr>
                              <m:t>𝑗</m:t>
                            </m:r>
                          </m:e>
                          <m:e>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𝑗</m:t>
                                </m:r>
                              </m:e>
                            </m:d>
                            <m:r>
                              <a:rPr lang="en-US" altLang="zh-CN" sz="2400" b="0" i="1" smtClean="0">
                                <a:latin typeface="Cambria Math" panose="02040503050406030204" pitchFamily="18" charset="0"/>
                                <a:cs typeface="Times New Roman" panose="02020603050405020304" charset="0"/>
                                <a:sym typeface="+mn-ea"/>
                              </a:rPr>
                              <m:t>,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𝑗</m:t>
                            </m:r>
                          </m:e>
                        </m:eqArr>
                      </m:e>
                    </m:d>
                  </m:oMath>
                </a14:m>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8"/>
                <a:ext cx="10515600" cy="5273121"/>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64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arc072e Alice in linear land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8"/>
                <a:ext cx="10766196" cy="5273121"/>
              </a:xfrm>
            </p:spPr>
            <p:txBody>
              <a:bodyPr>
                <a:normAutofit/>
              </a:bodyPr>
              <a:lstStyle/>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e>
                    </m:d>
                    <m:r>
                      <a:rPr lang="en-US" altLang="zh-CN" sz="2400" b="0" i="1" smtClean="0">
                        <a:latin typeface="Cambria Math" panose="02040503050406030204" pitchFamily="18" charset="0"/>
                        <a:cs typeface="Times New Roman" panose="02020603050405020304" charset="0"/>
                        <a:sym typeface="+mn-ea"/>
                      </a:rPr>
                      <m:t>=</m:t>
                    </m:r>
                    <m:d>
                      <m:dPr>
                        <m:begChr m:val="{"/>
                        <m:endChr m:val=""/>
                        <m:ctrlPr>
                          <a:rPr lang="en-US" altLang="zh-CN" sz="2400" b="0" i="1" smtClean="0">
                            <a:latin typeface="Cambria Math" panose="02040503050406030204" pitchFamily="18" charset="0"/>
                            <a:cs typeface="Times New Roman" panose="02020603050405020304" charset="0"/>
                            <a:sym typeface="+mn-ea"/>
                          </a:rPr>
                        </m:ctrlPr>
                      </m:dPr>
                      <m:e>
                        <m:eqArr>
                          <m:eqArrPr>
                            <m:ctrlPr>
                              <a:rPr lang="en-US" altLang="zh-CN" sz="2400" b="0" i="1" smtClean="0">
                                <a:latin typeface="Cambria Math" panose="02040503050406030204" pitchFamily="18" charset="0"/>
                                <a:cs typeface="Times New Roman" panose="02020603050405020304" charset="0"/>
                                <a:sym typeface="+mn-ea"/>
                              </a:rPr>
                            </m:ctrlPr>
                          </m:eqArrPr>
                          <m:e>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d>
                                  <m:dPr>
                                    <m:begChr m:val="|"/>
                                    <m:endChr m:val="|"/>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e>
                                </m:d>
                              </m:e>
                            </m:d>
                            <m:r>
                              <a:rPr lang="en-US" altLang="zh-CN" sz="2400" b="0" i="1" smtClean="0">
                                <a:latin typeface="Cambria Math" panose="02040503050406030204" pitchFamily="18" charset="0"/>
                                <a:cs typeface="Times New Roman" panose="02020603050405020304" charset="0"/>
                                <a:sym typeface="+mn-ea"/>
                              </a:rPr>
                              <m:t>,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&lt;2</m:t>
                            </m:r>
                            <m:r>
                              <a:rPr lang="en-US" altLang="zh-CN" sz="2400" b="0" i="1" smtClean="0">
                                <a:latin typeface="Cambria Math" panose="02040503050406030204" pitchFamily="18" charset="0"/>
                                <a:cs typeface="Times New Roman" panose="02020603050405020304" charset="0"/>
                                <a:sym typeface="+mn-ea"/>
                              </a:rPr>
                              <m:t>𝑗</m:t>
                            </m:r>
                          </m:e>
                          <m:e>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𝑗</m:t>
                                </m:r>
                              </m:e>
                            </m:d>
                            <m:r>
                              <a:rPr lang="en-US" altLang="zh-CN" sz="2400" b="0" i="1" smtClean="0">
                                <a:latin typeface="Cambria Math" panose="02040503050406030204" pitchFamily="18" charset="0"/>
                                <a:cs typeface="Times New Roman" panose="02020603050405020304" charset="0"/>
                                <a:sym typeface="+mn-ea"/>
                              </a:rPr>
                              <m:t>,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𝑗</m:t>
                            </m:r>
                          </m:e>
                        </m:eqArr>
                      </m:e>
                    </m:d>
                  </m:oMath>
                </a14:m>
                <a:endParaRPr lang="en-US" altLang="zh-CN" sz="2400" b="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虽然直接使用这个</a:t>
                </a:r>
                <a:r>
                  <a:rPr lang="en-US" altLang="zh-CN" sz="2400" dirty="0" err="1">
                    <a:latin typeface="Times New Roman" panose="02020603050405020304" charset="0"/>
                    <a:cs typeface="Times New Roman" panose="02020603050405020304" charset="0"/>
                    <a:sym typeface="+mn-ea"/>
                  </a:rPr>
                  <a:t>dp</a:t>
                </a:r>
                <a:r>
                  <a:rPr lang="zh-CN" altLang="en-US" sz="2400" dirty="0">
                    <a:latin typeface="Times New Roman" panose="02020603050405020304" charset="0"/>
                    <a:cs typeface="Times New Roman" panose="02020603050405020304" charset="0"/>
                    <a:sym typeface="+mn-ea"/>
                  </a:rPr>
                  <a:t>无法通过此题，但是注意到，为了判断答案，我们只需要知道离目的地最近的无法到达目的地的位置。</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表示执行</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的操作，离目的地最近的无法到达目的地的位置是多少。</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当</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时，根据上述第</a:t>
                </a:r>
                <a:r>
                  <a:rPr lang="en-US" altLang="zh-CN" sz="2400" dirty="0">
                    <a:latin typeface="Times New Roman" panose="02020603050405020304" charset="0"/>
                    <a:cs typeface="Times New Roman" panose="02020603050405020304" charset="0"/>
                    <a:sym typeface="+mn-ea"/>
                  </a:rPr>
                  <a:t>2</a:t>
                </a:r>
                <a:r>
                  <a:rPr lang="zh-CN" altLang="en-US" sz="2400" dirty="0">
                    <a:latin typeface="Times New Roman" panose="02020603050405020304" charset="0"/>
                    <a:cs typeface="Times New Roman" panose="02020603050405020304" charset="0"/>
                    <a:sym typeface="+mn-ea"/>
                  </a:rPr>
                  <a:t>条转移式，</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e>
                        </m:d>
                      </m:e>
                    </m:d>
                    <m:r>
                      <a:rPr lang="en-US" altLang="zh-CN" sz="2400" i="1">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e>
                        </m:d>
                      </m:e>
                    </m:d>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；对于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0"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。故</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8"/>
                <a:ext cx="10766196" cy="5273121"/>
              </a:xfrm>
              <a:blipFill>
                <a:blip r:embed="rId3"/>
                <a:stretch>
                  <a:fillRect l="-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888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面包</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给定长度为</a:t>
                </a:r>
                <a14:m>
                  <m:oMath xmlns:m="http://schemas.openxmlformats.org/officeDocument/2006/math">
                    <m:r>
                      <a:rPr lang="en-US" altLang="zh-CN" sz="2400">
                        <a:latin typeface="Cambria Math" panose="02040503050406030204" pitchFamily="18" charset="0"/>
                        <a:cs typeface="Times New Roman" panose="02020603050405020304" charset="0"/>
                        <a:sym typeface="+mn-ea"/>
                      </a:rPr>
                      <m:t>𝑛</m:t>
                    </m:r>
                    <m:r>
                      <a:rPr lang="zh-CN" altLang="en-US" sz="2400">
                        <a:latin typeface="Cambria Math" panose="02040503050406030204" pitchFamily="18" charset="0"/>
                        <a:cs typeface="Times New Roman" panose="02020603050405020304" charset="0"/>
                        <a:sym typeface="+mn-ea"/>
                      </a:rPr>
                      <m:t>的</m:t>
                    </m:r>
                  </m:oMath>
                </a14:m>
                <a:r>
                  <a:rPr lang="zh-CN" altLang="en-US" sz="2400" dirty="0">
                    <a:latin typeface="Times New Roman" panose="02020603050405020304" charset="0"/>
                    <a:cs typeface="Times New Roman" panose="02020603050405020304" charset="0"/>
                    <a:sym typeface="+mn-ea"/>
                  </a:rPr>
                  <a:t>序列</a:t>
                </a:r>
                <a14:m>
                  <m:oMath xmlns:m="http://schemas.openxmlformats.org/officeDocument/2006/math">
                    <m:r>
                      <a:rPr lang="en-US" altLang="zh-CN" sz="2400" dirty="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zh-CN" sz="2400" dirty="0">
                    <a:latin typeface="Times New Roman" panose="02020603050405020304" charset="0"/>
                    <a:cs typeface="Times New Roman" panose="02020603050405020304" charset="0"/>
                  </a:rPr>
                  <a:t>记</a:t>
                </a:r>
                <a14:m>
                  <m:oMath xmlns:m="http://schemas.openxmlformats.org/officeDocument/2006/math">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0</m:t>
                        </m:r>
                      </m:sub>
                    </m:sSub>
                    <m:r>
                      <a:rPr lang="en-US" altLang="zh-CN" sz="2400">
                        <a:latin typeface="Cambria Math" panose="02040503050406030204" pitchFamily="18" charset="0"/>
                        <a:cs typeface="Times New Roman" panose="02020603050405020304" charset="0"/>
                      </a:rPr>
                      <m:t>=0,</m:t>
                    </m:r>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𝑘</m:t>
                        </m:r>
                      </m:sub>
                    </m:sSub>
                    <m:r>
                      <a:rPr lang="en-US" altLang="zh-CN" sz="2400">
                        <a:latin typeface="Cambria Math" panose="02040503050406030204" pitchFamily="18" charset="0"/>
                        <a:cs typeface="Times New Roman" panose="02020603050405020304" charset="0"/>
                      </a:rPr>
                      <m:t>=</m:t>
                    </m:r>
                    <m:r>
                      <a:rPr lang="en-US" altLang="zh-CN" sz="2400">
                        <a:latin typeface="Cambria Math" panose="02040503050406030204" pitchFamily="18" charset="0"/>
                        <a:cs typeface="Times New Roman" panose="02020603050405020304" charset="0"/>
                      </a:rPr>
                      <m:t>𝑛</m:t>
                    </m:r>
                  </m:oMath>
                </a14:m>
                <a:r>
                  <a:rPr lang="zh-CN" altLang="zh-CN" sz="2400" dirty="0">
                    <a:latin typeface="Times New Roman" panose="02020603050405020304" charset="0"/>
                    <a:cs typeface="Times New Roman" panose="02020603050405020304" charset="0"/>
                  </a:rPr>
                  <a:t>，你需要选定</a:t>
                </a:r>
                <a14:m>
                  <m:oMath xmlns:m="http://schemas.openxmlformats.org/officeDocument/2006/math">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1</m:t>
                        </m:r>
                      </m:sub>
                    </m:sSub>
                    <m:r>
                      <a:rPr lang="en-US" altLang="zh-CN" sz="2400">
                        <a:latin typeface="Cambria Math" panose="02040503050406030204" pitchFamily="18" charset="0"/>
                        <a:cs typeface="Times New Roman" panose="02020603050405020304" charset="0"/>
                      </a:rPr>
                      <m:t>,</m:t>
                    </m:r>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2</m:t>
                        </m:r>
                      </m:sub>
                    </m:sSub>
                    <m:r>
                      <a:rPr lang="en-US" altLang="zh-CN" sz="2400">
                        <a:latin typeface="Cambria Math" panose="02040503050406030204" pitchFamily="18" charset="0"/>
                        <a:cs typeface="Times New Roman" panose="02020603050405020304" charset="0"/>
                      </a:rPr>
                      <m:t>,⋯,</m:t>
                    </m:r>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𝑘</m:t>
                        </m:r>
                        <m:r>
                          <a:rPr lang="en-US" altLang="zh-CN" sz="2400">
                            <a:latin typeface="Cambria Math" panose="02040503050406030204" pitchFamily="18" charset="0"/>
                            <a:cs typeface="Times New Roman" panose="02020603050405020304" charset="0"/>
                          </a:rPr>
                          <m:t>−1</m:t>
                        </m:r>
                      </m:sub>
                    </m:sSub>
                  </m:oMath>
                </a14:m>
                <a:r>
                  <a:rPr lang="zh-CN" altLang="zh-CN" sz="2400" dirty="0">
                    <a:latin typeface="Times New Roman" panose="02020603050405020304" charset="0"/>
                    <a:cs typeface="Times New Roman" panose="02020603050405020304" charset="0"/>
                  </a:rPr>
                  <a:t>，满足</a:t>
                </a:r>
                <a14:m>
                  <m:oMath xmlns:m="http://schemas.openxmlformats.org/officeDocument/2006/math">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0</m:t>
                        </m:r>
                      </m:sub>
                    </m:sSub>
                    <m:r>
                      <a:rPr lang="en-US" altLang="zh-CN" sz="2400">
                        <a:latin typeface="Cambria Math" panose="02040503050406030204" pitchFamily="18" charset="0"/>
                        <a:cs typeface="Times New Roman" panose="02020603050405020304" charset="0"/>
                      </a:rPr>
                      <m:t>&lt;</m:t>
                    </m:r>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1</m:t>
                        </m:r>
                      </m:sub>
                    </m:sSub>
                    <m:r>
                      <a:rPr lang="en-US" altLang="zh-CN" sz="2400">
                        <a:latin typeface="Cambria Math" panose="02040503050406030204" pitchFamily="18" charset="0"/>
                        <a:cs typeface="Times New Roman" panose="02020603050405020304" charset="0"/>
                      </a:rPr>
                      <m:t>&lt;</m:t>
                    </m:r>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2</m:t>
                        </m:r>
                      </m:sub>
                    </m:sSub>
                    <m:r>
                      <a:rPr lang="en-US" altLang="zh-CN" sz="2400">
                        <a:latin typeface="Cambria Math" panose="02040503050406030204" pitchFamily="18" charset="0"/>
                        <a:cs typeface="Times New Roman" panose="02020603050405020304" charset="0"/>
                      </a:rPr>
                      <m:t>&lt;⋯&lt;</m:t>
                    </m:r>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𝑘</m:t>
                        </m:r>
                        <m:r>
                          <a:rPr lang="en-US" altLang="zh-CN" sz="2400">
                            <a:latin typeface="Cambria Math" panose="02040503050406030204" pitchFamily="18" charset="0"/>
                            <a:cs typeface="Times New Roman" panose="02020603050405020304" charset="0"/>
                          </a:rPr>
                          <m:t>−1</m:t>
                        </m:r>
                      </m:sub>
                    </m:sSub>
                    <m:r>
                      <a:rPr lang="en-US" altLang="zh-CN" sz="2400">
                        <a:latin typeface="Cambria Math" panose="02040503050406030204" pitchFamily="18" charset="0"/>
                        <a:cs typeface="Times New Roman" panose="02020603050405020304" charset="0"/>
                      </a:rPr>
                      <m:t>&lt;</m:t>
                    </m:r>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𝑘</m:t>
                        </m:r>
                      </m:sub>
                    </m:sSub>
                  </m:oMath>
                </a14:m>
                <a:r>
                  <a:rPr lang="zh-CN" altLang="zh-CN" sz="2400" dirty="0">
                    <a:latin typeface="Times New Roman" panose="02020603050405020304" charset="0"/>
                    <a:cs typeface="Times New Roman" panose="02020603050405020304" charset="0"/>
                  </a:rPr>
                  <a:t>，使得</a:t>
                </a:r>
                <a14:m>
                  <m:oMath xmlns:m="http://schemas.openxmlformats.org/officeDocument/2006/math">
                    <m:nary>
                      <m:naryPr>
                        <m:chr m:val="∑"/>
                        <m:limLoc m:val="undOvr"/>
                        <m:ctrlPr>
                          <a:rPr lang="zh-CN" altLang="zh-CN" sz="2400" i="1">
                            <a:latin typeface="Cambria Math" panose="02040503050406030204" pitchFamily="18" charset="0"/>
                            <a:cs typeface="Times New Roman" panose="02020603050405020304" charset="0"/>
                          </a:rPr>
                        </m:ctrlPr>
                      </m:naryPr>
                      <m:sub>
                        <m:r>
                          <a:rPr lang="en-US" altLang="zh-CN" sz="2400">
                            <a:latin typeface="Cambria Math" panose="02040503050406030204" pitchFamily="18" charset="0"/>
                            <a:cs typeface="Times New Roman" panose="02020603050405020304" charset="0"/>
                          </a:rPr>
                          <m:t>𝑖</m:t>
                        </m:r>
                        <m:r>
                          <a:rPr lang="en-US" altLang="zh-CN" sz="2400">
                            <a:latin typeface="Cambria Math" panose="02040503050406030204" pitchFamily="18" charset="0"/>
                            <a:cs typeface="Times New Roman" panose="02020603050405020304" charset="0"/>
                          </a:rPr>
                          <m:t>=1</m:t>
                        </m:r>
                      </m:sub>
                      <m:sup>
                        <m:r>
                          <a:rPr lang="en-US" altLang="zh-CN" sz="2400">
                            <a:latin typeface="Cambria Math" panose="02040503050406030204" pitchFamily="18" charset="0"/>
                            <a:cs typeface="Times New Roman" panose="02020603050405020304" charset="0"/>
                          </a:rPr>
                          <m:t>𝑘</m:t>
                        </m:r>
                      </m:sup>
                      <m:e>
                        <m:r>
                          <a:rPr lang="en-US" altLang="zh-CN" sz="2400">
                            <a:latin typeface="Cambria Math" panose="02040503050406030204" pitchFamily="18" charset="0"/>
                            <a:cs typeface="Times New Roman" panose="02020603050405020304" charset="0"/>
                          </a:rPr>
                          <m:t>(</m:t>
                        </m:r>
                        <m:r>
                          <a:rPr lang="en-US" altLang="zh-CN" sz="2400">
                            <a:latin typeface="Cambria Math" panose="02040503050406030204" pitchFamily="18" charset="0"/>
                            <a:cs typeface="Times New Roman" panose="02020603050405020304" charset="0"/>
                          </a:rPr>
                          <m:t>𝑖</m:t>
                        </m:r>
                        <m:r>
                          <a:rPr lang="en-US" altLang="zh-CN" sz="2400">
                            <a:latin typeface="Cambria Math" panose="02040503050406030204" pitchFamily="18" charset="0"/>
                            <a:cs typeface="Times New Roman" panose="02020603050405020304" charset="0"/>
                          </a:rPr>
                          <m:t>×</m:t>
                        </m:r>
                        <m:nary>
                          <m:naryPr>
                            <m:chr m:val="∑"/>
                            <m:limLoc m:val="undOvr"/>
                            <m:ctrlPr>
                              <a:rPr lang="zh-CN" altLang="zh-CN" sz="2400" i="1">
                                <a:latin typeface="Cambria Math" panose="02040503050406030204" pitchFamily="18" charset="0"/>
                                <a:cs typeface="Times New Roman" panose="02020603050405020304" charset="0"/>
                              </a:rPr>
                            </m:ctrlPr>
                          </m:naryPr>
                          <m:sub>
                            <m:r>
                              <a:rPr lang="en-US" altLang="zh-CN" sz="2400">
                                <a:latin typeface="Cambria Math" panose="02040503050406030204" pitchFamily="18" charset="0"/>
                                <a:cs typeface="Times New Roman" panose="02020603050405020304" charset="0"/>
                              </a:rPr>
                              <m:t>𝑗</m:t>
                            </m:r>
                            <m:r>
                              <a:rPr lang="en-US" altLang="zh-CN" sz="2400">
                                <a:latin typeface="Cambria Math" panose="02040503050406030204" pitchFamily="18" charset="0"/>
                                <a:cs typeface="Times New Roman" panose="02020603050405020304" charset="0"/>
                              </a:rPr>
                              <m:t>=</m:t>
                            </m:r>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𝑖</m:t>
                                </m:r>
                                <m:r>
                                  <a:rPr lang="en-US" altLang="zh-CN" sz="2400">
                                    <a:latin typeface="Cambria Math" panose="02040503050406030204" pitchFamily="18" charset="0"/>
                                    <a:cs typeface="Times New Roman" panose="02020603050405020304" charset="0"/>
                                  </a:rPr>
                                  <m:t>−1</m:t>
                                </m:r>
                              </m:sub>
                            </m:sSub>
                            <m:r>
                              <a:rPr lang="en-US" altLang="zh-CN" sz="2400">
                                <a:latin typeface="Cambria Math" panose="02040503050406030204" pitchFamily="18" charset="0"/>
                                <a:cs typeface="Times New Roman" panose="02020603050405020304" charset="0"/>
                              </a:rPr>
                              <m:t>+1</m:t>
                            </m:r>
                          </m:sub>
                          <m:sup>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𝑖</m:t>
                                </m:r>
                              </m:sub>
                            </m:sSub>
                            <m:r>
                              <a:rPr lang="en-US" altLang="zh-CN" sz="2400">
                                <a:latin typeface="Cambria Math" panose="02040503050406030204" pitchFamily="18" charset="0"/>
                                <a:cs typeface="Times New Roman" panose="02020603050405020304" charset="0"/>
                              </a:rPr>
                              <m:t> </m:t>
                            </m:r>
                          </m:sup>
                          <m:e>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𝑎</m:t>
                                </m:r>
                              </m:e>
                              <m:sub>
                                <m:r>
                                  <a:rPr lang="en-US" altLang="zh-CN" sz="2400">
                                    <a:latin typeface="Cambria Math" panose="02040503050406030204" pitchFamily="18" charset="0"/>
                                    <a:cs typeface="Times New Roman" panose="02020603050405020304" charset="0"/>
                                  </a:rPr>
                                  <m:t>𝑗</m:t>
                                </m:r>
                              </m:sub>
                            </m:sSub>
                          </m:e>
                        </m:nary>
                        <m:r>
                          <a:rPr lang="en-US" altLang="zh-CN" sz="2400">
                            <a:latin typeface="Cambria Math" panose="02040503050406030204" pitchFamily="18" charset="0"/>
                            <a:cs typeface="Times New Roman" panose="02020603050405020304" charset="0"/>
                          </a:rPr>
                          <m:t>)</m:t>
                        </m:r>
                      </m:e>
                    </m:nary>
                  </m:oMath>
                </a14:m>
                <a:r>
                  <a:rPr lang="zh-CN" altLang="zh-CN" sz="2400" dirty="0">
                    <a:latin typeface="Times New Roman" panose="02020603050405020304" charset="0"/>
                    <a:cs typeface="Times New Roman" panose="02020603050405020304" charset="0"/>
                  </a:rPr>
                  <a:t>最大。</a:t>
                </a:r>
                <a:endParaRPr lang="en-US" altLang="zh-CN" sz="2400" dirty="0">
                  <a:latin typeface="Times New Roman" panose="02020603050405020304" charset="0"/>
                  <a:cs typeface="Times New Roman" panose="02020603050405020304" charset="0"/>
                </a:endParaRPr>
              </a:p>
              <a:p>
                <a:pPr>
                  <a:lnSpc>
                    <a:spcPct val="150000"/>
                  </a:lnSpc>
                </a:pPr>
                <a:r>
                  <a:rPr lang="zh-CN" altLang="zh-CN" sz="2400" dirty="0">
                    <a:latin typeface="Times New Roman" panose="02020603050405020304" charset="0"/>
                    <a:cs typeface="Times New Roman" panose="02020603050405020304" charset="0"/>
                  </a:rPr>
                  <a:t>对于</a:t>
                </a:r>
                <a14:m>
                  <m:oMath xmlns:m="http://schemas.openxmlformats.org/officeDocument/2006/math">
                    <m:r>
                      <a:rPr lang="en-US" altLang="zh-CN" sz="2400">
                        <a:latin typeface="Cambria Math" panose="02040503050406030204" pitchFamily="18" charset="0"/>
                        <a:cs typeface="Times New Roman" panose="02020603050405020304" charset="0"/>
                      </a:rPr>
                      <m:t>100%</m:t>
                    </m:r>
                  </m:oMath>
                </a14:m>
                <a:r>
                  <a:rPr lang="zh-CN" altLang="zh-CN" sz="2400" dirty="0">
                    <a:latin typeface="Times New Roman" panose="02020603050405020304" charset="0"/>
                    <a:cs typeface="Times New Roman" panose="02020603050405020304" charset="0"/>
                  </a:rPr>
                  <a:t>的数据，</a:t>
                </a:r>
                <a14:m>
                  <m:oMath xmlns:m="http://schemas.openxmlformats.org/officeDocument/2006/math">
                    <m:r>
                      <a:rPr lang="en-US" altLang="zh-CN" sz="2400">
                        <a:latin typeface="Cambria Math" panose="02040503050406030204" pitchFamily="18" charset="0"/>
                        <a:cs typeface="Times New Roman" panose="02020603050405020304" charset="0"/>
                      </a:rPr>
                      <m:t>1</m:t>
                    </m:r>
                    <m:r>
                      <a:rPr lang="zh-CN" altLang="zh-CN" sz="2400">
                        <a:latin typeface="Cambria Math" panose="02040503050406030204" pitchFamily="18" charset="0"/>
                        <a:cs typeface="Times New Roman" panose="02020603050405020304" charset="0"/>
                      </a:rPr>
                      <m:t>≤</m:t>
                    </m:r>
                    <m:r>
                      <a:rPr lang="en-US" altLang="zh-CN" sz="2400">
                        <a:latin typeface="Cambria Math" panose="02040503050406030204" pitchFamily="18" charset="0"/>
                        <a:cs typeface="Times New Roman" panose="02020603050405020304" charset="0"/>
                      </a:rPr>
                      <m:t>𝑘</m:t>
                    </m:r>
                    <m:r>
                      <a:rPr lang="en-US" altLang="zh-CN" sz="2400">
                        <a:latin typeface="Cambria Math" panose="02040503050406030204" pitchFamily="18" charset="0"/>
                        <a:cs typeface="Times New Roman" panose="02020603050405020304" charset="0"/>
                      </a:rPr>
                      <m:t>≤</m:t>
                    </m:r>
                    <m:r>
                      <a:rPr lang="en-US" altLang="zh-CN" sz="2400">
                        <a:latin typeface="Cambria Math" panose="02040503050406030204" pitchFamily="18" charset="0"/>
                        <a:cs typeface="Times New Roman" panose="02020603050405020304" charset="0"/>
                      </a:rPr>
                      <m:t>𝑛</m:t>
                    </m:r>
                    <m:r>
                      <a:rPr lang="en-US" altLang="zh-CN" sz="2400">
                        <a:latin typeface="Cambria Math" panose="02040503050406030204" pitchFamily="18" charset="0"/>
                        <a:cs typeface="Times New Roman" panose="02020603050405020304" charset="0"/>
                      </a:rPr>
                      <m:t>≤300000</m:t>
                    </m:r>
                  </m:oMath>
                </a14:m>
                <a:r>
                  <a:rPr lang="zh-CN" altLang="zh-CN" sz="2400" dirty="0">
                    <a:latin typeface="Times New Roman" panose="02020603050405020304" charset="0"/>
                    <a:cs typeface="Times New Roman" panose="02020603050405020304" charset="0"/>
                  </a:rPr>
                  <a:t>，</a:t>
                </a:r>
                <a14:m>
                  <m:oMath xmlns:m="http://schemas.openxmlformats.org/officeDocument/2006/math">
                    <m:d>
                      <m:dPr>
                        <m:begChr m:val="|"/>
                        <m:endChr m:val="|"/>
                        <m:ctrlPr>
                          <a:rPr lang="zh-CN" altLang="zh-CN" sz="2400" i="1">
                            <a:latin typeface="Cambria Math" panose="02040503050406030204" pitchFamily="18" charset="0"/>
                            <a:cs typeface="Times New Roman" panose="02020603050405020304" charset="0"/>
                          </a:rPr>
                        </m:ctrlPr>
                      </m:dPr>
                      <m:e>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𝑎</m:t>
                            </m:r>
                          </m:e>
                          <m:sub>
                            <m:r>
                              <a:rPr lang="en-US" altLang="zh-CN" sz="2400">
                                <a:latin typeface="Cambria Math" panose="02040503050406030204" pitchFamily="18" charset="0"/>
                                <a:cs typeface="Times New Roman" panose="02020603050405020304" charset="0"/>
                              </a:rPr>
                              <m:t>𝑖</m:t>
                            </m:r>
                          </m:sub>
                        </m:sSub>
                      </m:e>
                    </m:d>
                    <m:r>
                      <a:rPr lang="en-US" altLang="zh-CN" sz="2400">
                        <a:latin typeface="Cambria Math" panose="02040503050406030204" pitchFamily="18" charset="0"/>
                        <a:cs typeface="Times New Roman" panose="02020603050405020304" charset="0"/>
                      </a:rPr>
                      <m:t>≤</m:t>
                    </m:r>
                    <m:sSup>
                      <m:sSupPr>
                        <m:ctrlPr>
                          <a:rPr lang="zh-CN" altLang="zh-CN" sz="2400" i="1">
                            <a:latin typeface="Cambria Math" panose="02040503050406030204" pitchFamily="18" charset="0"/>
                            <a:cs typeface="Times New Roman" panose="02020603050405020304" charset="0"/>
                          </a:rPr>
                        </m:ctrlPr>
                      </m:sSupPr>
                      <m:e>
                        <m:r>
                          <a:rPr lang="en-US" altLang="zh-CN" sz="2400">
                            <a:latin typeface="Cambria Math" panose="02040503050406030204" pitchFamily="18" charset="0"/>
                            <a:cs typeface="Times New Roman" panose="02020603050405020304" charset="0"/>
                          </a:rPr>
                          <m:t>10</m:t>
                        </m:r>
                      </m:e>
                      <m:sup>
                        <m:r>
                          <a:rPr lang="en-US" altLang="zh-CN" sz="2400">
                            <a:latin typeface="Cambria Math" panose="02040503050406030204" pitchFamily="18" charset="0"/>
                            <a:cs typeface="Times New Roman" panose="02020603050405020304" charset="0"/>
                          </a:rPr>
                          <m:t>6</m:t>
                        </m:r>
                      </m:sup>
                    </m:sSup>
                  </m:oMath>
                </a14:m>
                <a:r>
                  <a:rPr lang="zh-CN" altLang="zh-CN" sz="2400" dirty="0">
                    <a:latin typeface="Times New Roman" panose="02020603050405020304" charset="0"/>
                    <a:cs typeface="Times New Roman" panose="02020603050405020304"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397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arc072e Alice in linear land</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898"/>
                <a:ext cx="10515600" cy="5273121"/>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当</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i="1">
                            <a:latin typeface="Cambria Math" panose="02040503050406030204" pitchFamily="18" charset="0"/>
                            <a:cs typeface="Times New Roman" panose="02020603050405020304" charset="0"/>
                            <a:sym typeface="+mn-ea"/>
                          </a:rPr>
                          <m:t>𝑖</m:t>
                        </m:r>
                      </m:sub>
                    </m:sSub>
                    <m:r>
                      <a:rPr lang="en-US" altLang="zh-CN" sz="2400" i="1">
                        <a:latin typeface="Cambria Math" panose="02040503050406030204" pitchFamily="18" charset="0"/>
                        <a:cs typeface="Times New Roman" panose="02020603050405020304" charset="0"/>
                        <a:sym typeface="+mn-ea"/>
                      </a:rPr>
                      <m:t>&lt;2</m:t>
                    </m:r>
                    <m:r>
                      <a:rPr lang="en-US" altLang="zh-CN" sz="2400" i="1">
                        <a:latin typeface="Cambria Math" panose="02040503050406030204" pitchFamily="18" charset="0"/>
                        <a:cs typeface="Times New Roman" panose="02020603050405020304" charset="0"/>
                        <a:sym typeface="+mn-ea"/>
                      </a:rPr>
                      <m:t>𝑔</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时，设</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从</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𝑓</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+1,</m:t>
                    </m:r>
                    <m:r>
                      <a:rPr lang="en-US" altLang="zh-CN" sz="2400" b="0" i="1" dirty="0" smtClean="0">
                        <a:latin typeface="Cambria Math" panose="02040503050406030204" pitchFamily="18" charset="0"/>
                        <a:cs typeface="Times New Roman" panose="02020603050405020304" charset="0"/>
                        <a:sym typeface="+mn-ea"/>
                      </a:rPr>
                      <m:t>𝑦</m:t>
                    </m:r>
                    <m:r>
                      <a:rPr lang="en-US" altLang="zh-CN" sz="2400" b="0" i="1" dirty="0"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转移而来，根据转移式可知</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oMath>
                </a14:m>
                <a:r>
                  <a:rPr lang="zh-CN" altLang="en-US" sz="2400" dirty="0">
                    <a:latin typeface="Times New Roman" panose="02020603050405020304" charset="0"/>
                    <a:cs typeface="Times New Roman" panose="02020603050405020304" charset="0"/>
                    <a:sym typeface="+mn-ea"/>
                  </a:rPr>
                  <a:t>满足下图关系：</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e>
                    </m:d>
                    <m:r>
                      <a:rPr lang="en-US" altLang="zh-CN" sz="2400" b="0" i="1" smtClean="0">
                        <a:latin typeface="Cambria Math" panose="02040503050406030204" pitchFamily="18" charset="0"/>
                        <a:cs typeface="Times New Roman" panose="02020603050405020304" charset="0"/>
                        <a:sym typeface="+mn-ea"/>
                      </a:rPr>
                      <m:t>=</m:t>
                    </m:r>
                    <m:d>
                      <m:dPr>
                        <m:begChr m:val="{"/>
                        <m:endChr m:val=""/>
                        <m:ctrlPr>
                          <a:rPr lang="en-US" altLang="zh-CN" sz="2400" b="0" i="1" smtClean="0">
                            <a:latin typeface="Cambria Math" panose="02040503050406030204" pitchFamily="18" charset="0"/>
                            <a:cs typeface="Times New Roman" panose="02020603050405020304" charset="0"/>
                            <a:sym typeface="+mn-ea"/>
                          </a:rPr>
                        </m:ctrlPr>
                      </m:dPr>
                      <m:e>
                        <m:eqArr>
                          <m:eqArrPr>
                            <m:ctrlPr>
                              <a:rPr lang="en-US" altLang="zh-CN" sz="2400" b="0" i="1" smtClean="0">
                                <a:latin typeface="Cambria Math" panose="02040503050406030204" pitchFamily="18" charset="0"/>
                                <a:cs typeface="Times New Roman" panose="02020603050405020304" charset="0"/>
                                <a:sym typeface="+mn-ea"/>
                              </a:rPr>
                            </m:ctrlPr>
                          </m:eqArrPr>
                          <m:e>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d>
                                  <m:dPr>
                                    <m:begChr m:val="|"/>
                                    <m:endChr m:val="|"/>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e>
                                </m:d>
                              </m:e>
                            </m:d>
                            <m:r>
                              <a:rPr lang="en-US" altLang="zh-CN" sz="2400" b="0" i="1" smtClean="0">
                                <a:latin typeface="Cambria Math" panose="02040503050406030204" pitchFamily="18" charset="0"/>
                                <a:cs typeface="Times New Roman" panose="02020603050405020304" charset="0"/>
                                <a:sym typeface="+mn-ea"/>
                              </a:rPr>
                              <m:t>,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&lt;2</m:t>
                            </m:r>
                            <m:r>
                              <a:rPr lang="en-US" altLang="zh-CN" sz="2400" b="0" i="1" smtClean="0">
                                <a:latin typeface="Cambria Math" panose="02040503050406030204" pitchFamily="18" charset="0"/>
                                <a:cs typeface="Times New Roman" panose="02020603050405020304" charset="0"/>
                                <a:sym typeface="+mn-ea"/>
                              </a:rPr>
                              <m:t>𝑗</m:t>
                            </m:r>
                          </m:e>
                          <m:e>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𝑗</m:t>
                                </m:r>
                              </m:e>
                            </m:d>
                            <m:r>
                              <a:rPr lang="en-US" altLang="zh-CN" sz="2400" b="0" i="1" smtClean="0">
                                <a:latin typeface="Cambria Math" panose="02040503050406030204" pitchFamily="18" charset="0"/>
                                <a:cs typeface="Times New Roman" panose="02020603050405020304" charset="0"/>
                                <a:sym typeface="+mn-ea"/>
                              </a:rPr>
                              <m:t>,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𝑗</m:t>
                            </m:r>
                          </m:e>
                        </m:eqArr>
                      </m:e>
                    </m:d>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那么，当</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时，</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𝑦</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𝑓</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𝑥</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𝑓</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+1,</m:t>
                    </m:r>
                    <m:r>
                      <a:rPr lang="en-US" altLang="zh-CN" sz="2400" b="0" i="1" dirty="0" smtClean="0">
                        <a:latin typeface="Cambria Math" panose="02040503050406030204" pitchFamily="18" charset="0"/>
                        <a:cs typeface="Times New Roman" panose="02020603050405020304" charset="0"/>
                        <a:sym typeface="+mn-ea"/>
                      </a:rPr>
                      <m:t>𝑦</m:t>
                    </m:r>
                    <m:r>
                      <a:rPr lang="en-US" altLang="zh-CN" sz="2400" b="0" i="1" dirty="0"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，且当</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时，</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𝑦</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𝑓</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𝑥</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𝑓</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+1,</m:t>
                    </m:r>
                    <m:r>
                      <a:rPr lang="en-US" altLang="zh-CN" sz="2400" b="0" i="1" dirty="0" smtClean="0">
                        <a:latin typeface="Cambria Math" panose="02040503050406030204" pitchFamily="18" charset="0"/>
                        <a:cs typeface="Times New Roman" panose="02020603050405020304" charset="0"/>
                        <a:sym typeface="+mn-ea"/>
                      </a:rPr>
                      <m:t>𝑦</m:t>
                    </m:r>
                    <m:r>
                      <a:rPr lang="en-US" altLang="zh-CN" sz="2400" b="0" i="1" dirty="0"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。则</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根据</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𝑞</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与</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𝐴</m:t>
                        </m:r>
                      </m:e>
                      <m:sub>
                        <m:r>
                          <a:rPr lang="en-US" altLang="zh-CN" sz="2400" b="0" i="1" dirty="0" smtClean="0">
                            <a:latin typeface="Cambria Math" panose="02040503050406030204" pitchFamily="18" charset="0"/>
                            <a:cs typeface="Times New Roman" panose="02020603050405020304" charset="0"/>
                            <a:sym typeface="+mn-ea"/>
                          </a:rPr>
                          <m:t>𝑞</m:t>
                        </m:r>
                      </m:sub>
                    </m:sSub>
                  </m:oMath>
                </a14:m>
                <a:r>
                  <a:rPr lang="zh-CN" altLang="en-US" sz="2400" dirty="0">
                    <a:latin typeface="Times New Roman" panose="02020603050405020304" charset="0"/>
                    <a:cs typeface="Times New Roman" panose="02020603050405020304" charset="0"/>
                    <a:sym typeface="+mn-ea"/>
                  </a:rPr>
                  <a:t>的大小关系即可回答询问，时间复杂度</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charset="0"/>
                        <a:sym typeface="+mn-ea"/>
                      </a:rPr>
                      <m:t>Ο</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898"/>
                <a:ext cx="10515600" cy="5273121"/>
              </a:xfrm>
              <a:blipFill>
                <a:blip r:embed="rId3"/>
                <a:stretch>
                  <a:fillRect l="-812" r="-29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FFDE097-C2A1-4587-8E34-235F53262442}"/>
              </a:ext>
            </a:extLst>
          </p:cNvPr>
          <p:cNvPicPr>
            <a:picLocks noChangeAspect="1"/>
          </p:cNvPicPr>
          <p:nvPr/>
        </p:nvPicPr>
        <p:blipFill>
          <a:blip r:embed="rId4"/>
          <a:stretch>
            <a:fillRect/>
          </a:stretch>
        </p:blipFill>
        <p:spPr>
          <a:xfrm>
            <a:off x="5992305" y="2136296"/>
            <a:ext cx="3571489" cy="1986162"/>
          </a:xfrm>
          <a:prstGeom prst="rect">
            <a:avLst/>
          </a:prstGeom>
        </p:spPr>
      </p:pic>
    </p:spTree>
    <p:extLst>
      <p:ext uri="{BB962C8B-B14F-4D97-AF65-F5344CB8AC3E}">
        <p14:creationId xmlns:p14="http://schemas.microsoft.com/office/powerpoint/2010/main" val="352193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arc089e </a:t>
            </a:r>
            <a:r>
              <a:rPr lang="en-US" altLang="zh-CN" dirty="0" err="1">
                <a:sym typeface="+mn-ea"/>
              </a:rPr>
              <a:t>GraphXY</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006976"/>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构造一个有向图及两个顶点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满足以下条件，或者判定无解：</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顶点数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≤300</m:t>
                    </m:r>
                  </m:oMath>
                </a14:m>
                <a:r>
                  <a:rPr lang="zh-CN" altLang="en-US" sz="2400" dirty="0">
                    <a:latin typeface="Times New Roman" panose="02020603050405020304" charset="0"/>
                    <a:cs typeface="Times New Roman" panose="02020603050405020304" charset="0"/>
                    <a:sym typeface="+mn-ea"/>
                  </a:rPr>
                  <a:t>。顶点从</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编号到</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。无重边自环。</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每条边边权要么是</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r>
                      <a:rPr lang="en-US" altLang="zh-CN" sz="2400" i="1">
                        <a:latin typeface="Cambria Math" panose="02040503050406030204" pitchFamily="18" charset="0"/>
                        <a:cs typeface="Times New Roman" panose="02020603050405020304" charset="0"/>
                        <a:sym typeface="+mn-ea"/>
                      </a:rPr>
                      <m:t>~</m:t>
                    </m:r>
                    <m:r>
                      <a:rPr lang="en-US" altLang="zh-CN" sz="2400" b="0" i="0" smtClean="0">
                        <a:latin typeface="Cambria Math" panose="02040503050406030204" pitchFamily="18" charset="0"/>
                        <a:cs typeface="Times New Roman" panose="02020603050405020304" charset="0"/>
                        <a:sym typeface="+mn-ea"/>
                      </a:rPr>
                      <m:t>100</m:t>
                    </m:r>
                  </m:oMath>
                </a14:m>
                <a:r>
                  <a:rPr lang="zh-CN" altLang="en-US" sz="2400" dirty="0">
                    <a:latin typeface="Times New Roman" panose="02020603050405020304" charset="0"/>
                    <a:cs typeface="Times New Roman" panose="02020603050405020304" charset="0"/>
                    <a:sym typeface="+mn-ea"/>
                  </a:rPr>
                  <a:t>中的整数，要么是一个标记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𝑋</m:t>
                    </m:r>
                  </m:oMath>
                </a14:m>
                <a:r>
                  <a:rPr lang="zh-CN" altLang="en-US" sz="2400" dirty="0">
                    <a:latin typeface="Times New Roman" panose="02020603050405020304" charset="0"/>
                    <a:cs typeface="Times New Roman" panose="02020603050405020304" charset="0"/>
                    <a:sym typeface="+mn-ea"/>
                  </a:rPr>
                  <a:t>或者</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𝑌</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对于满足</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𝐴</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𝑦</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𝐵</m:t>
                    </m:r>
                  </m:oMath>
                </a14:m>
                <a:r>
                  <a:rPr lang="zh-CN" altLang="en-US" sz="2400" dirty="0">
                    <a:latin typeface="Times New Roman" panose="02020603050405020304" charset="0"/>
                    <a:cs typeface="Times New Roman" panose="02020603050405020304" charset="0"/>
                    <a:sym typeface="+mn-ea"/>
                  </a:rPr>
                  <a:t>的</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𝑥</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𝑦</m:t>
                    </m:r>
                  </m:oMath>
                </a14:m>
                <a:r>
                  <a:rPr lang="zh-CN" altLang="en-US" sz="2400" dirty="0">
                    <a:latin typeface="Times New Roman" panose="02020603050405020304" charset="0"/>
                    <a:cs typeface="Times New Roman" panose="02020603050405020304" charset="0"/>
                    <a:sym typeface="+mn-ea"/>
                  </a:rPr>
                  <a:t>，当标记为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𝑋</m:t>
                    </m:r>
                  </m:oMath>
                </a14:m>
                <a:r>
                  <a:rPr lang="zh-CN" altLang="en-US" sz="2400" dirty="0">
                    <a:latin typeface="Times New Roman" panose="02020603050405020304" charset="0"/>
                    <a:cs typeface="Times New Roman" panose="02020603050405020304" charset="0"/>
                    <a:sym typeface="+mn-ea"/>
                  </a:rPr>
                  <a:t>的边的边权为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，标记为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𝑌</m:t>
                    </m:r>
                  </m:oMath>
                </a14:m>
                <a:r>
                  <a:rPr lang="zh-CN" altLang="en-US" sz="2400" dirty="0">
                    <a:latin typeface="Times New Roman" panose="02020603050405020304" charset="0"/>
                    <a:cs typeface="Times New Roman" panose="02020603050405020304" charset="0"/>
                    <a:sym typeface="+mn-ea"/>
                  </a:rPr>
                  <a:t>的边的边权为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𝑦</m:t>
                    </m:r>
                  </m:oMath>
                </a14:m>
                <a:r>
                  <a:rPr lang="zh-CN" altLang="en-US" sz="2400" dirty="0">
                    <a:latin typeface="Times New Roman" panose="02020603050405020304" charset="0"/>
                    <a:cs typeface="Times New Roman" panose="02020603050405020304" charset="0"/>
                    <a:sym typeface="+mn-ea"/>
                  </a:rPr>
                  <a:t>时，</a:t>
                </a:r>
                <a:r>
                  <a:rPr lang="en-US" altLang="zh-CN" sz="2400" dirty="0">
                    <a:cs typeface="Times New Roman" panose="02020603050405020304" charset="0"/>
                    <a:sym typeface="+mn-ea"/>
                  </a:rPr>
                  <a:t> </a:t>
                </a:r>
                <a14:m>
                  <m:oMath xmlns:m="http://schemas.openxmlformats.org/officeDocument/2006/math">
                    <m:r>
                      <a:rPr lang="en-US" altLang="zh-CN" sz="2400" i="1" dirty="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到</a:t>
                </a:r>
                <a14:m>
                  <m:oMath xmlns:m="http://schemas.openxmlformats.org/officeDocument/2006/math">
                    <m:r>
                      <a:rPr lang="en-US" altLang="zh-CN" sz="2400" i="1" dirty="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的最短路为</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sub>
                    </m:sSub>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0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𝐴</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𝐵</m:t>
                    </m:r>
                    <m:r>
                      <a:rPr lang="en-US" altLang="zh-CN" sz="2400" b="0" i="1" smtClean="0">
                        <a:latin typeface="Cambria Math" panose="02040503050406030204" pitchFamily="18" charset="0"/>
                        <a:cs typeface="Times New Roman" panose="02020603050405020304" charset="0"/>
                        <a:sym typeface="+mn-ea"/>
                      </a:rPr>
                      <m:t>≤10,1≤</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sub>
                    </m:sSub>
                    <m:r>
                      <a:rPr lang="en-US" altLang="zh-CN" sz="2400" b="0" i="1" smtClean="0">
                        <a:latin typeface="Cambria Math" panose="02040503050406030204" pitchFamily="18" charset="0"/>
                        <a:cs typeface="Times New Roman" panose="02020603050405020304" charset="0"/>
                        <a:sym typeface="+mn-ea"/>
                      </a:rPr>
                      <m:t>≤100</m:t>
                    </m:r>
                    <m:r>
                      <a:rPr lang="zh-CN" altLang="en-US" sz="2400" i="1">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006976"/>
              </a:xfrm>
              <a:blipFill>
                <a:blip r:embed="rId3"/>
                <a:stretch>
                  <a:fillRect l="-744" r="-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601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arc089e </a:t>
            </a:r>
            <a:r>
              <a:rPr lang="en-US" altLang="zh-CN" dirty="0" err="1">
                <a:sym typeface="+mn-ea"/>
              </a:rPr>
              <a:t>GraphXY</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006976"/>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记</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𝑓</m:t>
                        </m:r>
                      </m:e>
                      <m:sub>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sub>
                    </m:sSub>
                  </m:oMath>
                </a14:m>
                <a:r>
                  <a:rPr lang="zh-CN" altLang="en-US" sz="2400" dirty="0">
                    <a:latin typeface="Times New Roman" panose="02020603050405020304" charset="0"/>
                    <a:cs typeface="Times New Roman" panose="02020603050405020304" charset="0"/>
                    <a:sym typeface="+mn-ea"/>
                  </a:rPr>
                  <a:t>为包含</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个</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𝑋</m:t>
                    </m:r>
                  </m:oMath>
                </a14:m>
                <a:r>
                  <a:rPr lang="zh-CN" altLang="en-US" sz="2400" dirty="0">
                    <a:latin typeface="Times New Roman" panose="02020603050405020304" charset="0"/>
                    <a:cs typeface="Times New Roman" panose="02020603050405020304" charset="0"/>
                    <a:sym typeface="+mn-ea"/>
                  </a:rPr>
                  <a:t>标记，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𝑏</m:t>
                    </m:r>
                  </m:oMath>
                </a14:m>
                <a:r>
                  <a:rPr lang="zh-CN" altLang="en-US" sz="2400" dirty="0">
                    <a:latin typeface="Times New Roman" panose="02020603050405020304" charset="0"/>
                    <a:cs typeface="Times New Roman" panose="02020603050405020304" charset="0"/>
                    <a:sym typeface="+mn-ea"/>
                  </a:rPr>
                  <a:t>个</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𝑌</m:t>
                    </m:r>
                  </m:oMath>
                </a14:m>
                <a:r>
                  <a:rPr lang="zh-CN" altLang="en-US" sz="2400" dirty="0">
                    <a:latin typeface="Times New Roman" panose="02020603050405020304" charset="0"/>
                    <a:cs typeface="Times New Roman" panose="02020603050405020304" charset="0"/>
                    <a:sym typeface="+mn-ea"/>
                  </a:rPr>
                  <a:t>标记的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到</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的最短路的值。</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oMath>
                </a14:m>
                <a:r>
                  <a:rPr lang="zh-CN" altLang="en-US" sz="2400" dirty="0">
                    <a:latin typeface="Times New Roman" panose="02020603050405020304" charset="0"/>
                    <a:cs typeface="Times New Roman" panose="02020603050405020304" charset="0"/>
                    <a:sym typeface="+mn-ea"/>
                  </a:rPr>
                  <a:t>与</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满足关系：</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sub>
                    </m:sSub>
                    <m:r>
                      <a:rPr lang="en-US" altLang="zh-CN" sz="2400" b="0" i="1" smtClean="0">
                        <a:latin typeface="Cambria Math" panose="02040503050406030204" pitchFamily="18" charset="0"/>
                        <a:cs typeface="Times New Roman" panose="02020603050405020304" charset="0"/>
                        <a:sym typeface="+mn-ea"/>
                      </a:rPr>
                      <m:t>=</m:t>
                    </m:r>
                    <m:limLow>
                      <m:limLowPr>
                        <m:ctrlPr>
                          <a:rPr lang="en-US" altLang="zh-CN" sz="2400" i="1">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≥0</m:t>
                        </m:r>
                      </m:lim>
                    </m:limLow>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𝑦𝑏</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sub>
                    </m:sSub>
                    <m:r>
                      <a:rPr lang="en-US" altLang="zh-CN" sz="2400" b="0" i="1" smtClean="0">
                        <a:latin typeface="Cambria Math" panose="02040503050406030204" pitchFamily="18" charset="0"/>
                      </a:rPr>
                      <m:t>)</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假设我们知道了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oMath>
                </a14:m>
                <a:r>
                  <a:rPr lang="zh-CN" altLang="en-US" sz="2400" dirty="0">
                    <a:latin typeface="Times New Roman" panose="02020603050405020304" charset="0"/>
                    <a:cs typeface="Times New Roman" panose="02020603050405020304" charset="0"/>
                    <a:sym typeface="+mn-ea"/>
                  </a:rPr>
                  <a:t>，我们就能构造出一张图：</a:t>
                </a: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006976"/>
              </a:xfrm>
              <a:blipFill>
                <a:blip r:embed="rId3"/>
                <a:stretch>
                  <a:fillRect l="-74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81F56EC-C6EE-4BC6-B0D8-FE1ED1F5F373}"/>
              </a:ext>
            </a:extLst>
          </p:cNvPr>
          <p:cNvPicPr>
            <a:picLocks noChangeAspect="1"/>
          </p:cNvPicPr>
          <p:nvPr/>
        </p:nvPicPr>
        <p:blipFill>
          <a:blip r:embed="rId4"/>
          <a:stretch>
            <a:fillRect/>
          </a:stretch>
        </p:blipFill>
        <p:spPr>
          <a:xfrm>
            <a:off x="3950759" y="3989387"/>
            <a:ext cx="3932261" cy="2057578"/>
          </a:xfrm>
          <a:prstGeom prst="rect">
            <a:avLst/>
          </a:prstGeom>
        </p:spPr>
      </p:pic>
    </p:spTree>
    <p:extLst>
      <p:ext uri="{BB962C8B-B14F-4D97-AF65-F5344CB8AC3E}">
        <p14:creationId xmlns:p14="http://schemas.microsoft.com/office/powerpoint/2010/main" val="1855910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arc089e </a:t>
            </a:r>
            <a:r>
              <a:rPr lang="en-US" altLang="zh-CN" dirty="0" err="1">
                <a:sym typeface="+mn-ea"/>
              </a:rPr>
              <a:t>GraphXY</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006976"/>
              </a:xfrm>
            </p:spPr>
            <p:txBody>
              <a:bodyPr>
                <a:normAutofit lnSpcReduction="10000"/>
              </a:bodyPr>
              <a:lstStyle/>
              <a:p>
                <a:pPr>
                  <a:lnSpc>
                    <a:spcPct val="150000"/>
                  </a:lnSpc>
                </a:pPr>
                <a14:m>
                  <m:oMath xmlns:m="http://schemas.openxmlformats.org/officeDocument/2006/math">
                    <m:sSub>
                      <m:sSubPr>
                        <m:ctrlPr>
                          <a:rPr lang="en-US" altLang="zh-CN" sz="2400" i="1" smtClean="0">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i="1">
                            <a:latin typeface="Cambria Math" panose="02040503050406030204" pitchFamily="18" charset="0"/>
                            <a:cs typeface="Times New Roman" panose="02020603050405020304" charset="0"/>
                            <a:sym typeface="+mn-ea"/>
                          </a:rPr>
                          <m:t>𝑥</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𝑦</m:t>
                        </m:r>
                      </m:sub>
                    </m:sSub>
                    <m:r>
                      <a:rPr lang="en-US" altLang="zh-CN" sz="2400" i="1">
                        <a:latin typeface="Cambria Math" panose="02040503050406030204" pitchFamily="18" charset="0"/>
                        <a:cs typeface="Times New Roman" panose="02020603050405020304" charset="0"/>
                        <a:sym typeface="+mn-ea"/>
                      </a:rPr>
                      <m:t>=</m:t>
                    </m:r>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min</m:t>
                        </m:r>
                      </m:e>
                      <m:lim>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≥0</m:t>
                        </m:r>
                      </m:lim>
                    </m:limLow>
                    <m:r>
                      <a:rPr lang="en-US" altLang="zh-CN" sz="2400" i="1">
                        <a:latin typeface="Cambria Math" panose="02040503050406030204" pitchFamily="18" charset="0"/>
                      </a:rPr>
                      <m:t>(</m:t>
                    </m:r>
                    <m:r>
                      <a:rPr lang="en-US" altLang="zh-CN" sz="2400" i="1">
                        <a:latin typeface="Cambria Math" panose="02040503050406030204" pitchFamily="18" charset="0"/>
                      </a:rPr>
                      <m:t>𝑥𝑎</m:t>
                    </m:r>
                    <m:r>
                      <a:rPr lang="en-US" altLang="zh-CN" sz="2400" i="1">
                        <a:latin typeface="Cambria Math" panose="02040503050406030204" pitchFamily="18" charset="0"/>
                      </a:rPr>
                      <m:t>+</m:t>
                    </m:r>
                    <m:r>
                      <a:rPr lang="en-US" altLang="zh-CN" sz="2400" i="1">
                        <a:latin typeface="Cambria Math" panose="02040503050406030204" pitchFamily="18" charset="0"/>
                      </a:rPr>
                      <m:t>𝑦𝑏</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𝑏</m:t>
                        </m:r>
                      </m:sub>
                    </m:sSub>
                    <m:r>
                      <a:rPr lang="en-US" altLang="zh-CN" sz="2400" i="1">
                        <a:latin typeface="Cambria Math" panose="02040503050406030204" pitchFamily="18" charset="0"/>
                      </a:rPr>
                      <m:t>)</m:t>
                    </m:r>
                  </m:oMath>
                </a14:m>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r>
                      <a:rPr lang="en-US" altLang="zh-CN" sz="2400" b="0" i="1" smtClean="0">
                        <a:latin typeface="Cambria Math" panose="02040503050406030204" pitchFamily="18" charset="0"/>
                        <a:cs typeface="Times New Roman" panose="02020603050405020304" charset="0"/>
                        <a:sym typeface="+mn-ea"/>
                      </a:rPr>
                      <m:t>≥0,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𝑦𝑏</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𝑓</m:t>
                        </m:r>
                      </m:e>
                      <m:sub>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sub>
                    </m:sSub>
                  </m:oMath>
                </a14:m>
                <a:endParaRPr lang="en-US" altLang="zh-CN" sz="2400" b="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𝐴</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𝑦</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𝐵</m:t>
                    </m:r>
                    <m:r>
                      <a:rPr lang="en-US" altLang="zh-CN" sz="2400" b="0" i="1" smtClean="0">
                        <a:latin typeface="Cambria Math" panose="02040503050406030204" pitchFamily="18" charset="0"/>
                        <a:cs typeface="Times New Roman" panose="02020603050405020304" charset="0"/>
                        <a:sym typeface="+mn-ea"/>
                      </a:rPr>
                      <m:t>,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𝑓</m:t>
                        </m:r>
                      </m:e>
                      <m:sub>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𝑦𝑏</m:t>
                    </m:r>
                  </m:oMath>
                </a14:m>
                <a:endParaRPr lang="en-US" altLang="zh-CN" sz="2400" b="0" dirty="0">
                  <a:latin typeface="Times New Roman" panose="02020603050405020304" charset="0"/>
                  <a:cs typeface="Times New Roman" panose="02020603050405020304" charset="0"/>
                  <a:sym typeface="+mn-ea"/>
                </a:endParaRPr>
              </a:p>
              <a:p>
                <a:pPr>
                  <a:lnSpc>
                    <a:spcPct val="150000"/>
                  </a:lnSpc>
                </a:pPr>
                <a:r>
                  <a:rPr lang="zh-CN" altLang="en-US" sz="2400" b="0" dirty="0">
                    <a:latin typeface="Times New Roman" panose="02020603050405020304" charset="0"/>
                    <a:cs typeface="Times New Roman" panose="02020603050405020304" charset="0"/>
                    <a:sym typeface="+mn-ea"/>
                  </a:rPr>
                  <a:t>那么对每个</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𝑓</m:t>
                        </m:r>
                      </m:e>
                      <m:sub>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sub>
                    </m:sSub>
                  </m:oMath>
                </a14:m>
                <a:r>
                  <a:rPr lang="zh-CN" altLang="en-US" sz="2400" b="0" dirty="0">
                    <a:latin typeface="Times New Roman" panose="02020603050405020304" charset="0"/>
                    <a:cs typeface="Times New Roman" panose="02020603050405020304" charset="0"/>
                    <a:sym typeface="+mn-ea"/>
                  </a:rPr>
                  <a:t>，我们得到了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𝐴</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𝐵</m:t>
                    </m:r>
                  </m:oMath>
                </a14:m>
                <a:r>
                  <a:rPr lang="zh-CN" altLang="en-US" sz="2400" b="0" dirty="0">
                    <a:latin typeface="Times New Roman" panose="02020603050405020304" charset="0"/>
                    <a:cs typeface="Times New Roman" panose="02020603050405020304" charset="0"/>
                    <a:sym typeface="+mn-ea"/>
                  </a:rPr>
                  <a:t>个不等式。注意到，</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𝑓</m:t>
                        </m:r>
                      </m:e>
                      <m:sub>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sub>
                    </m:sSub>
                  </m:oMath>
                </a14:m>
                <a:r>
                  <a:rPr lang="zh-CN" altLang="en-US" sz="2400" b="0" dirty="0">
                    <a:latin typeface="Times New Roman" panose="02020603050405020304" charset="0"/>
                    <a:cs typeface="Times New Roman" panose="02020603050405020304" charset="0"/>
                    <a:sym typeface="+mn-ea"/>
                  </a:rPr>
                  <a:t>取到这些不等式的解集的最小值一定比不取这个最小值优（更容易取到</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𝑥𝑎</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𝑦𝑏</m:t>
                    </m:r>
                    <m:r>
                      <a:rPr lang="en-US" altLang="zh-CN" sz="2400" i="1">
                        <a:latin typeface="Cambria Math" panose="02040503050406030204" pitchFamily="18" charset="0"/>
                        <a:cs typeface="Times New Roman" panose="02020603050405020304" charset="0"/>
                        <a:sym typeface="+mn-ea"/>
                      </a:rPr>
                      <m:t>+</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𝑓</m:t>
                        </m:r>
                      </m:e>
                      <m:sub>
                        <m:r>
                          <a:rPr lang="en-US" altLang="zh-CN" sz="2400" i="1">
                            <a:latin typeface="Cambria Math" panose="02040503050406030204" pitchFamily="18" charset="0"/>
                            <a:cs typeface="Times New Roman" panose="02020603050405020304" charset="0"/>
                            <a:sym typeface="+mn-ea"/>
                          </a:rPr>
                          <m:t>𝑎</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𝑏</m:t>
                        </m:r>
                      </m:sub>
                    </m:sSub>
                  </m:oMath>
                </a14:m>
                <a:r>
                  <a:rPr lang="zh-CN" altLang="en-US" sz="2400" b="0" dirty="0">
                    <a:latin typeface="Times New Roman" panose="02020603050405020304" charset="0"/>
                    <a:cs typeface="Times New Roman" panose="02020603050405020304" charset="0"/>
                    <a:sym typeface="+mn-ea"/>
                  </a:rPr>
                  <a:t>的下界）。</a:t>
                </a:r>
                <a:endParaRPr lang="en-US" altLang="zh-CN" sz="2400" b="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于是把</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𝑓</m:t>
                        </m:r>
                      </m:e>
                      <m:sub>
                        <m:r>
                          <a:rPr lang="en-US" altLang="zh-CN" sz="2400" b="0" i="1" smtClean="0">
                            <a:latin typeface="Cambria Math" panose="02040503050406030204" pitchFamily="18" charset="0"/>
                            <a:cs typeface="Times New Roman" panose="02020603050405020304" charset="0"/>
                            <a:sym typeface="+mn-ea"/>
                          </a:rPr>
                          <m:t>𝑎</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sub>
                    </m:sSub>
                  </m:oMath>
                </a14:m>
                <a:r>
                  <a:rPr lang="zh-CN" altLang="en-US" sz="2400" dirty="0">
                    <a:latin typeface="Times New Roman" panose="02020603050405020304" charset="0"/>
                    <a:cs typeface="Times New Roman" panose="02020603050405020304" charset="0"/>
                    <a:sym typeface="+mn-ea"/>
                  </a:rPr>
                  <a:t>解出来，再检查</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i="1">
                            <a:latin typeface="Cambria Math" panose="02040503050406030204" pitchFamily="18" charset="0"/>
                            <a:cs typeface="Times New Roman" panose="02020603050405020304" charset="0"/>
                            <a:sym typeface="+mn-ea"/>
                          </a:rPr>
                          <m:t>𝑥</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𝑦</m:t>
                        </m:r>
                      </m:sub>
                    </m:sSub>
                    <m:r>
                      <a:rPr lang="en-US" altLang="zh-CN" sz="2400" i="1">
                        <a:latin typeface="Cambria Math" panose="02040503050406030204" pitchFamily="18" charset="0"/>
                        <a:cs typeface="Times New Roman" panose="02020603050405020304" charset="0"/>
                        <a:sym typeface="+mn-ea"/>
                      </a:rPr>
                      <m:t>=</m:t>
                    </m:r>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min</m:t>
                        </m:r>
                      </m:e>
                      <m:lim>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≥0</m:t>
                        </m:r>
                      </m:lim>
                    </m:limLow>
                    <m:r>
                      <a:rPr lang="en-US" altLang="zh-CN" sz="2400" i="1">
                        <a:latin typeface="Cambria Math" panose="02040503050406030204" pitchFamily="18" charset="0"/>
                      </a:rPr>
                      <m:t>(</m:t>
                    </m:r>
                    <m:r>
                      <a:rPr lang="en-US" altLang="zh-CN" sz="2400" i="1">
                        <a:latin typeface="Cambria Math" panose="02040503050406030204" pitchFamily="18" charset="0"/>
                      </a:rPr>
                      <m:t>𝑥𝑎</m:t>
                    </m:r>
                    <m:r>
                      <a:rPr lang="en-US" altLang="zh-CN" sz="2400" i="1">
                        <a:latin typeface="Cambria Math" panose="02040503050406030204" pitchFamily="18" charset="0"/>
                      </a:rPr>
                      <m:t>+</m:t>
                    </m:r>
                    <m:r>
                      <a:rPr lang="en-US" altLang="zh-CN" sz="2400" i="1">
                        <a:latin typeface="Cambria Math" panose="02040503050406030204" pitchFamily="18" charset="0"/>
                      </a:rPr>
                      <m:t>𝑦𝑏</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𝑏</m:t>
                        </m:r>
                      </m:sub>
                    </m:sSub>
                    <m:r>
                      <a:rPr lang="en-US" altLang="zh-CN" sz="2400" i="1">
                        <a:latin typeface="Cambria Math" panose="02040503050406030204" pitchFamily="18" charset="0"/>
                      </a:rPr>
                      <m:t>)</m:t>
                    </m:r>
                  </m:oMath>
                </a14:m>
                <a:r>
                  <a:rPr lang="zh-CN" altLang="en-US" sz="2400" dirty="0">
                    <a:latin typeface="Times New Roman" panose="02020603050405020304" charset="0"/>
                    <a:cs typeface="Times New Roman" panose="02020603050405020304" charset="0"/>
                    <a:sym typeface="+mn-ea"/>
                  </a:rPr>
                  <a:t>是否成立。</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时间复杂度</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charset="0"/>
                        <a:sym typeface="+mn-ea"/>
                      </a:rPr>
                      <m:t>Ο</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𝐴𝐵</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100</m:t>
                        </m:r>
                      </m:e>
                      <m:sup>
                        <m:r>
                          <a:rPr lang="en-US" altLang="zh-CN" sz="2400" b="0" i="1" smtClean="0">
                            <a:latin typeface="Cambria Math" panose="02040503050406030204" pitchFamily="18" charset="0"/>
                            <a:cs typeface="Times New Roman" panose="02020603050405020304" charset="0"/>
                            <a:sym typeface="+mn-ea"/>
                          </a:rPr>
                          <m:t>2</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006976"/>
              </a:xfrm>
              <a:blipFill>
                <a:blip r:embed="rId3"/>
                <a:stretch>
                  <a:fillRect l="-744" r="-3721" b="-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9488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agc045a </a:t>
            </a:r>
            <a:r>
              <a:rPr lang="en-US" altLang="zh-CN" dirty="0" err="1"/>
              <a:t>Xor</a:t>
            </a:r>
            <a:r>
              <a:rPr lang="en-US" altLang="zh-CN" dirty="0"/>
              <a:t> Battle</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27312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有两个人，分别编号成</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和</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他们两个在做游戏，这个游戏有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回合，初始时有一个数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回合，编号为</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𝑠</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的人可以执行以下两种操作之一：</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替换成</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 </m:t>
                    </m:r>
                    <m:r>
                      <m:rPr>
                        <m:sty m:val="p"/>
                      </m:rPr>
                      <a:rPr lang="en-US" altLang="zh-CN" sz="2400" b="0" i="1" smtClean="0">
                        <a:latin typeface="Cambria Math" panose="02040503050406030204" pitchFamily="18" charset="0"/>
                        <a:cs typeface="Times New Roman" panose="02020603050405020304" charset="0"/>
                        <a:sym typeface="+mn-ea"/>
                      </a:rPr>
                      <m:t>xor</m:t>
                    </m:r>
                    <m:r>
                      <a:rPr lang="en-US" altLang="zh-CN" sz="2400" b="0" i="1" smtClean="0">
                        <a:latin typeface="Cambria Math" panose="02040503050406030204" pitchFamily="18" charset="0"/>
                        <a:cs typeface="Times New Roman" panose="02020603050405020304" charset="0"/>
                        <a:sym typeface="+mn-ea"/>
                      </a:rPr>
                      <m:t>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什么也不做。</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编号为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的人的目标是在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个回合后，使</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仍然保持为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；而编号为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的人的目标是在</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个回合后，使</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不为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。问谁可以获胜。</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≤200</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组数据。</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273120"/>
              </a:xfrm>
              <a:blipFill>
                <a:blip r:embed="rId3"/>
                <a:stretch>
                  <a:fillRect l="-744" b="-9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4085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agc045a </a:t>
            </a:r>
            <a:r>
              <a:rPr lang="en-US" altLang="zh-CN" dirty="0" err="1"/>
              <a:t>Xor</a:t>
            </a:r>
            <a:r>
              <a:rPr lang="en-US" altLang="zh-CN" dirty="0"/>
              <a:t> Battle</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27312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第</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个人能赢当且仅当对于所有第</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个人操作的回合</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𝐴</m:t>
                        </m:r>
                      </m:e>
                      <m:sub>
                        <m:r>
                          <a:rPr lang="en-US" altLang="zh-CN" sz="2400" b="0" i="1" dirty="0"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都是</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m:t>
                    </m:r>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𝐴</m:t>
                        </m:r>
                      </m:e>
                      <m:sub>
                        <m:r>
                          <a:rPr lang="en-US" altLang="zh-CN" sz="2400" b="0" i="1" dirty="0" smtClean="0">
                            <a:latin typeface="Cambria Math" panose="02040503050406030204" pitchFamily="18" charset="0"/>
                            <a:cs typeface="Times New Roman" panose="02020603050405020304" charset="0"/>
                            <a:sym typeface="+mn-ea"/>
                          </a:rPr>
                          <m:t>𝑗</m:t>
                        </m:r>
                      </m:sub>
                    </m:sSub>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𝑗</m:t>
                    </m:r>
                    <m:r>
                      <a:rPr lang="en-US" altLang="zh-CN" sz="2400" b="0" i="1" dirty="0" smtClean="0">
                        <a:latin typeface="Cambria Math" panose="02040503050406030204" pitchFamily="18" charset="0"/>
                        <a:cs typeface="Times New Roman" panose="02020603050405020304" charset="0"/>
                        <a:sym typeface="+mn-ea"/>
                      </a:rPr>
                      <m:t>&gt;</m:t>
                    </m:r>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 </m:t>
                    </m:r>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𝑠</m:t>
                        </m:r>
                      </m:e>
                      <m:sub>
                        <m:r>
                          <a:rPr lang="en-US" altLang="zh-CN" sz="2400" b="0" i="1" dirty="0" smtClean="0">
                            <a:latin typeface="Cambria Math" panose="02040503050406030204" pitchFamily="18" charset="0"/>
                            <a:cs typeface="Times New Roman" panose="02020603050405020304" charset="0"/>
                            <a:sym typeface="+mn-ea"/>
                          </a:rPr>
                          <m:t>𝑗</m:t>
                        </m:r>
                      </m:sub>
                    </m:sSub>
                    <m:r>
                      <a:rPr lang="en-US" altLang="zh-CN" sz="2400" b="0" i="1" dirty="0"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的线性组合。</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充分性：对于每个</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𝑠</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𝐴</m:t>
                        </m:r>
                      </m:e>
                      <m:sub>
                        <m:r>
                          <a:rPr lang="en-US" altLang="zh-CN" sz="2400" b="0" i="1" dirty="0"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，都存在</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1" i="1" smtClean="0">
                            <a:latin typeface="Cambria Math" panose="02040503050406030204" pitchFamily="18" charset="0"/>
                            <a:cs typeface="Times New Roman" panose="02020603050405020304" charset="0"/>
                            <a:sym typeface="+mn-ea"/>
                          </a:rPr>
                          <m:t>𝒄</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满足</a:t>
                </a:r>
                <a14:m>
                  <m:oMath xmlns:m="http://schemas.openxmlformats.org/officeDocument/2006/math">
                    <m:nary>
                      <m:naryPr>
                        <m:chr m:val="∑"/>
                        <m:ctrlPr>
                          <a:rPr lang="zh-CN" altLang="en-US" sz="2400" i="1" dirty="0" smtClean="0">
                            <a:latin typeface="Cambria Math" panose="02040503050406030204" pitchFamily="18" charset="0"/>
                            <a:cs typeface="Times New Roman" panose="02020603050405020304" charset="0"/>
                            <a:sym typeface="+mn-ea"/>
                          </a:rPr>
                        </m:ctrlPr>
                      </m:naryPr>
                      <m:sub>
                        <m:r>
                          <m:rPr>
                            <m:brk m:alnAt="23"/>
                          </m:rPr>
                          <a:rPr lang="en-US" altLang="zh-CN" sz="2400" b="0" i="1" dirty="0" smtClean="0">
                            <a:latin typeface="Cambria Math" panose="02040503050406030204" pitchFamily="18" charset="0"/>
                            <a:cs typeface="Times New Roman" panose="02020603050405020304" charset="0"/>
                            <a:sym typeface="+mn-ea"/>
                          </a:rPr>
                          <m:t>𝑗</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+1</m:t>
                        </m:r>
                      </m:sub>
                      <m:sup>
                        <m:r>
                          <a:rPr lang="en-US" altLang="zh-CN" sz="2400" b="0" i="1" dirty="0" smtClean="0">
                            <a:latin typeface="Cambria Math" panose="02040503050406030204" pitchFamily="18" charset="0"/>
                            <a:cs typeface="Times New Roman" panose="02020603050405020304" charset="0"/>
                            <a:sym typeface="+mn-ea"/>
                          </a:rPr>
                          <m:t>𝑛</m:t>
                        </m:r>
                      </m:sup>
                      <m:e>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𝑐</m:t>
                            </m:r>
                          </m:e>
                          <m:sub>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𝑗</m:t>
                            </m:r>
                          </m:sub>
                        </m:sSub>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𝐴</m:t>
                            </m:r>
                          </m:e>
                          <m:sub>
                            <m:r>
                              <a:rPr lang="en-US" altLang="zh-CN" sz="2400" b="0" i="1" dirty="0" smtClean="0">
                                <a:latin typeface="Cambria Math" panose="02040503050406030204" pitchFamily="18" charset="0"/>
                                <a:cs typeface="Times New Roman" panose="02020603050405020304" charset="0"/>
                                <a:sym typeface="+mn-ea"/>
                              </a:rPr>
                              <m:t>𝑗</m:t>
                            </m:r>
                          </m:sub>
                        </m:sSub>
                      </m:e>
                    </m:nary>
                    <m:r>
                      <a:rPr lang="en-US" altLang="zh-CN" sz="2400" i="1" dirty="0">
                        <a:latin typeface="Cambria Math" panose="02040503050406030204" pitchFamily="18" charset="0"/>
                        <a:cs typeface="Times New Roman" panose="02020603050405020304" charset="0"/>
                        <a:sym typeface="+mn-ea"/>
                      </a:rPr>
                      <m:t>=</m:t>
                    </m:r>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𝐴</m:t>
                        </m:r>
                      </m:e>
                      <m:sub>
                        <m:r>
                          <a:rPr lang="en-US" altLang="zh-CN" sz="2400" b="0" i="1" dirty="0"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𝑠</m:t>
                        </m:r>
                      </m:e>
                      <m:sub>
                        <m:r>
                          <a:rPr lang="en-US" altLang="zh-CN" sz="2400" b="0" i="1" dirty="0" smtClean="0">
                            <a:latin typeface="Cambria Math" panose="02040503050406030204" pitchFamily="18" charset="0"/>
                            <a:cs typeface="Times New Roman" panose="02020603050405020304" charset="0"/>
                            <a:sym typeface="+mn-ea"/>
                          </a:rPr>
                          <m:t>𝑗</m:t>
                        </m:r>
                      </m:sub>
                    </m:sSub>
                    <m:r>
                      <a:rPr lang="en-US" altLang="zh-CN" sz="2400" b="0" i="1" dirty="0"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的</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只能取</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）。考虑第</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个人的策略，他一开始有一组</a:t>
                </a:r>
                <a14:m>
                  <m:oMath xmlns:m="http://schemas.openxmlformats.org/officeDocument/2006/math">
                    <m:r>
                      <a:rPr lang="en-US" altLang="zh-CN" sz="2400" b="1" i="1" smtClean="0">
                        <a:latin typeface="Cambria Math" panose="02040503050406030204" pitchFamily="18" charset="0"/>
                        <a:cs typeface="Times New Roman" panose="02020603050405020304" charset="0"/>
                        <a:sym typeface="+mn-ea"/>
                      </a:rPr>
                      <m:t>𝒅</m:t>
                    </m:r>
                    <m:r>
                      <a:rPr lang="en-US" altLang="zh-CN" sz="2400" b="0" i="1" smtClean="0">
                        <a:latin typeface="Cambria Math" panose="02040503050406030204" pitchFamily="18" charset="0"/>
                        <a:cs typeface="Times New Roman" panose="02020603050405020304" charset="0"/>
                        <a:sym typeface="+mn-ea"/>
                      </a:rPr>
                      <m:t>=</m:t>
                    </m:r>
                    <m:r>
                      <a:rPr lang="en-US" altLang="zh-CN" sz="2400" b="1" i="1" smtClean="0">
                        <a:latin typeface="Cambria Math" panose="02040503050406030204" pitchFamily="18" charset="0"/>
                        <a:cs typeface="Times New Roman" panose="02020603050405020304" charset="0"/>
                        <a:sym typeface="+mn-ea"/>
                      </a:rPr>
                      <m:t>𝟎</m:t>
                    </m:r>
                  </m:oMath>
                </a14:m>
                <a:r>
                  <a:rPr lang="zh-CN" altLang="en-US" sz="2400" dirty="0">
                    <a:latin typeface="Times New Roman" panose="02020603050405020304" charset="0"/>
                    <a:cs typeface="Times New Roman" panose="02020603050405020304" charset="0"/>
                    <a:sym typeface="+mn-ea"/>
                  </a:rPr>
                  <a:t>。当第</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个人取了某个</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后，他的策略就变为</a:t>
                </a:r>
                <a14:m>
                  <m:oMath xmlns:m="http://schemas.openxmlformats.org/officeDocument/2006/math">
                    <m:r>
                      <a:rPr lang="en-US" altLang="zh-CN" sz="2400" b="1" i="1" smtClean="0">
                        <a:latin typeface="Cambria Math" panose="02040503050406030204" pitchFamily="18" charset="0"/>
                        <a:cs typeface="Times New Roman" panose="02020603050405020304" charset="0"/>
                        <a:sym typeface="+mn-ea"/>
                      </a:rPr>
                      <m:t>𝒅</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1" i="1" smtClean="0">
                            <a:latin typeface="Cambria Math" panose="02040503050406030204" pitchFamily="18" charset="0"/>
                            <a:cs typeface="Times New Roman" panose="02020603050405020304" charset="0"/>
                            <a:sym typeface="+mn-ea"/>
                          </a:rPr>
                        </m:ctrlPr>
                      </m:sSubPr>
                      <m:e>
                        <m:r>
                          <a:rPr lang="en-US" altLang="zh-CN" sz="2400" b="1" i="1" smtClean="0">
                            <a:latin typeface="Cambria Math" panose="02040503050406030204" pitchFamily="18" charset="0"/>
                            <a:cs typeface="Times New Roman" panose="02020603050405020304" charset="0"/>
                            <a:sym typeface="+mn-ea"/>
                          </a:rPr>
                          <m:t>𝒄</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（注意这里是模</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意义下的加法）。轮到他操作时，根据</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的取值来判断他要不要操作。</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273120"/>
              </a:xfrm>
              <a:blipFill>
                <a:blip r:embed="rId3"/>
                <a:stretch>
                  <a:fillRect l="-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6850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agc045a </a:t>
            </a:r>
            <a:r>
              <a:rPr lang="en-US" altLang="zh-CN" dirty="0" err="1"/>
              <a:t>Xor</a:t>
            </a:r>
            <a:r>
              <a:rPr lang="en-US" altLang="zh-CN" dirty="0"/>
              <a:t> Battle</a:t>
            </a:r>
            <a:endParaRPr lang="en-US" altLang="zh-CN" dirty="0">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485899"/>
                <a:ext cx="10643647" cy="527312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必要性：假设存在一个</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𝑠</m:t>
                        </m:r>
                      </m:e>
                      <m:sub>
                        <m:r>
                          <a:rPr lang="en-US" altLang="zh-CN" sz="2400" i="1">
                            <a:latin typeface="Cambria Math" panose="02040503050406030204" pitchFamily="18" charset="0"/>
                            <a:cs typeface="Times New Roman" panose="02020603050405020304" charset="0"/>
                            <a:sym typeface="+mn-ea"/>
                          </a:rPr>
                          <m:t>𝑖</m:t>
                        </m:r>
                      </m:sub>
                    </m:sSub>
                    <m:r>
                      <a:rPr lang="en-US" altLang="zh-CN" sz="2400" i="1">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𝐴</m:t>
                        </m:r>
                      </m:e>
                      <m:sub>
                        <m:r>
                          <a:rPr lang="en-US" altLang="zh-CN" sz="2400" i="1">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，满足方程</a:t>
                </a:r>
                <a14:m>
                  <m:oMath xmlns:m="http://schemas.openxmlformats.org/officeDocument/2006/math">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m:t>
                        </m:r>
                        <m:r>
                          <a:rPr lang="en-US" altLang="zh-CN" sz="2400" i="1" dirty="0">
                            <a:latin typeface="Cambria Math" panose="02040503050406030204" pitchFamily="18" charset="0"/>
                            <a:cs typeface="Times New Roman" panose="02020603050405020304" charset="0"/>
                            <a:sym typeface="+mn-ea"/>
                          </a:rPr>
                          <m:t>𝑖</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𝑐</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r>
                      <a:rPr lang="en-US" altLang="zh-CN" sz="2400" i="1" dirty="0">
                        <a:latin typeface="Cambria Math" panose="02040503050406030204" pitchFamily="18" charset="0"/>
                        <a:cs typeface="Times New Roman" panose="02020603050405020304" charset="0"/>
                        <a:sym typeface="+mn-ea"/>
                      </a:rPr>
                      <m:t>=</m:t>
                    </m:r>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无解（</a:t>
                </a:r>
                <a14:m>
                  <m:oMath xmlns:m="http://schemas.openxmlformats.org/officeDocument/2006/math">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𝑠</m:t>
                        </m:r>
                      </m:e>
                      <m:sub>
                        <m:r>
                          <a:rPr lang="en-US" altLang="zh-CN" sz="2400" i="1" dirty="0">
                            <a:latin typeface="Cambria Math" panose="02040503050406030204" pitchFamily="18" charset="0"/>
                            <a:cs typeface="Times New Roman" panose="02020603050405020304" charset="0"/>
                            <a:sym typeface="+mn-ea"/>
                          </a:rPr>
                          <m:t>𝑗</m:t>
                        </m:r>
                      </m:sub>
                    </m:sSub>
                    <m:r>
                      <a:rPr lang="en-US" altLang="zh-CN" sz="2400" i="1" dirty="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时</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𝑐</m:t>
                        </m:r>
                      </m:e>
                      <m:sub>
                        <m:r>
                          <a:rPr lang="en-US" altLang="zh-CN" sz="2400" i="1">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只能取</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 。那么若方程</a:t>
                </a:r>
                <a14:m>
                  <m:oMath xmlns:m="http://schemas.openxmlformats.org/officeDocument/2006/math">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𝑏</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r>
                      <a:rPr lang="en-US" altLang="zh-CN" sz="2400" i="1" dirty="0">
                        <a:latin typeface="Cambria Math" panose="02040503050406030204" pitchFamily="18" charset="0"/>
                        <a:cs typeface="Times New Roman" panose="02020603050405020304" charset="0"/>
                        <a:sym typeface="+mn-ea"/>
                      </a:rPr>
                      <m:t>=</m:t>
                    </m:r>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无解（</a:t>
                </a:r>
                <a14:m>
                  <m:oMath xmlns:m="http://schemas.openxmlformats.org/officeDocument/2006/math">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𝑠</m:t>
                        </m:r>
                      </m:e>
                      <m:sub>
                        <m:r>
                          <a:rPr lang="en-US" altLang="zh-CN" sz="2400" i="1" dirty="0">
                            <a:latin typeface="Cambria Math" panose="02040503050406030204" pitchFamily="18" charset="0"/>
                            <a:cs typeface="Times New Roman" panose="02020603050405020304" charset="0"/>
                            <a:sym typeface="+mn-ea"/>
                          </a:rPr>
                          <m:t>𝑗</m:t>
                        </m:r>
                      </m:sub>
                    </m:sSub>
                    <m:r>
                      <a:rPr lang="en-US" altLang="zh-CN" sz="2400" i="1" dirty="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时</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i="1">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只能取</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），则显然第</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个人只要取了这个数就必胜。否则存在</a:t>
                </a:r>
                <a14:m>
                  <m:oMath xmlns:m="http://schemas.openxmlformats.org/officeDocument/2006/math">
                    <m:r>
                      <a:rPr lang="en-US" altLang="zh-CN" sz="2400" b="1" i="1" smtClean="0">
                        <a:latin typeface="Cambria Math" panose="02040503050406030204" pitchFamily="18" charset="0"/>
                        <a:cs typeface="Times New Roman" panose="02020603050405020304" charset="0"/>
                        <a:sym typeface="+mn-ea"/>
                      </a:rPr>
                      <m:t>𝒃</m:t>
                    </m:r>
                  </m:oMath>
                </a14:m>
                <a:r>
                  <a:rPr lang="zh-CN" altLang="en-US" sz="2400" dirty="0">
                    <a:latin typeface="Times New Roman" panose="02020603050405020304" charset="0"/>
                    <a:cs typeface="Times New Roman" panose="02020603050405020304" charset="0"/>
                    <a:sym typeface="+mn-ea"/>
                  </a:rPr>
                  <a:t>使得上述方程有解。那么可以得到</a:t>
                </a:r>
                <a14:m>
                  <m:oMath xmlns:m="http://schemas.openxmlformats.org/officeDocument/2006/math">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m:t>
                        </m:r>
                        <m:r>
                          <a:rPr lang="en-US" altLang="zh-CN" sz="2400" i="1" dirty="0">
                            <a:latin typeface="Cambria Math" panose="02040503050406030204" pitchFamily="18" charset="0"/>
                            <a:cs typeface="Times New Roman" panose="02020603050405020304" charset="0"/>
                            <a:sym typeface="+mn-ea"/>
                          </a:rPr>
                          <m:t>𝑖</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𝑐</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r>
                      <a:rPr lang="en-US" altLang="zh-CN" sz="2400" i="1" dirty="0">
                        <a:latin typeface="Cambria Math" panose="02040503050406030204" pitchFamily="18" charset="0"/>
                        <a:cs typeface="Times New Roman" panose="02020603050405020304" charset="0"/>
                        <a:sym typeface="+mn-ea"/>
                      </a:rPr>
                      <m:t>=</m:t>
                    </m:r>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𝑏</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oMath>
                </a14:m>
                <a:r>
                  <a:rPr lang="zh-CN" altLang="en-US" sz="2400" dirty="0">
                    <a:latin typeface="Times New Roman" panose="02020603050405020304" charset="0"/>
                    <a:cs typeface="Times New Roman" panose="02020603050405020304" charset="0"/>
                    <a:sym typeface="+mn-ea"/>
                  </a:rPr>
                  <a:t>无解。</a:t>
                </a:r>
                <a:r>
                  <a:rPr lang="zh-CN" altLang="en-US" sz="2400" dirty="0">
                    <a:cs typeface="Times New Roman" panose="02020603050405020304" charset="0"/>
                    <a:sym typeface="+mn-ea"/>
                  </a:rPr>
                  <a:t> </a:t>
                </a:r>
                <a14:m>
                  <m:oMath xmlns:m="http://schemas.openxmlformats.org/officeDocument/2006/math">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m:t>
                        </m:r>
                        <m:r>
                          <a:rPr lang="en-US" altLang="zh-CN" sz="2400" i="1" dirty="0">
                            <a:latin typeface="Cambria Math" panose="02040503050406030204" pitchFamily="18" charset="0"/>
                            <a:cs typeface="Times New Roman" panose="02020603050405020304" charset="0"/>
                            <a:sym typeface="+mn-ea"/>
                          </a:rPr>
                          <m:t>𝑖</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r>
                          <a:rPr lang="en-US" altLang="zh-CN" sz="2400" b="0" i="1" dirty="0" smtClean="0">
                            <a:latin typeface="Cambria Math" panose="02040503050406030204" pitchFamily="18" charset="0"/>
                            <a:cs typeface="Times New Roman" panose="02020603050405020304" charset="0"/>
                            <a:sym typeface="+mn-ea"/>
                          </a:rPr>
                          <m:t>(</m:t>
                        </m:r>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𝑐</m:t>
                            </m:r>
                          </m:e>
                          <m:sub>
                            <m:r>
                              <a:rPr lang="en-US" altLang="zh-CN" sz="2400" i="1" dirty="0">
                                <a:latin typeface="Cambria Math" panose="02040503050406030204" pitchFamily="18" charset="0"/>
                                <a:cs typeface="Times New Roman" panose="02020603050405020304" charset="0"/>
                                <a:sym typeface="+mn-ea"/>
                              </a:rPr>
                              <m:t>𝑗</m:t>
                            </m:r>
                          </m:sub>
                        </m:sSub>
                        <m:r>
                          <a:rPr lang="en-US" altLang="zh-CN" sz="2400" b="0" i="1" dirty="0" smtClean="0">
                            <a:latin typeface="Cambria Math" panose="02040503050406030204" pitchFamily="18" charset="0"/>
                            <a:cs typeface="Times New Roman" panose="02020603050405020304" charset="0"/>
                            <a:sym typeface="+mn-ea"/>
                          </a:rPr>
                          <m:t>−</m:t>
                        </m:r>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𝑏</m:t>
                            </m:r>
                          </m:e>
                          <m:sub>
                            <m:r>
                              <a:rPr lang="en-US" altLang="zh-CN" sz="2400" b="0" i="1" dirty="0" smtClean="0">
                                <a:latin typeface="Cambria Math" panose="02040503050406030204" pitchFamily="18" charset="0"/>
                                <a:cs typeface="Times New Roman" panose="02020603050405020304" charset="0"/>
                                <a:sym typeface="+mn-ea"/>
                              </a:rPr>
                              <m:t>𝑗</m:t>
                            </m:r>
                          </m:sub>
                        </m:sSub>
                        <m:r>
                          <a:rPr lang="en-US" altLang="zh-CN" sz="2400" b="0" i="1" dirty="0" smtClean="0">
                            <a:latin typeface="Cambria Math" panose="02040503050406030204" pitchFamily="18" charset="0"/>
                            <a:cs typeface="Times New Roman" panose="02020603050405020304" charset="0"/>
                            <a:sym typeface="+mn-ea"/>
                          </a:rPr>
                          <m:t>)</m:t>
                        </m:r>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r>
                      <a:rPr lang="en-US" altLang="zh-CN" sz="2400" i="1" dirty="0">
                        <a:latin typeface="Cambria Math" panose="02040503050406030204" pitchFamily="18" charset="0"/>
                        <a:cs typeface="Times New Roman" panose="02020603050405020304" charset="0"/>
                        <a:sym typeface="+mn-ea"/>
                      </a:rPr>
                      <m:t>=</m:t>
                    </m:r>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=1</m:t>
                        </m:r>
                      </m:sub>
                      <m:sup>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−1</m:t>
                        </m:r>
                      </m:sup>
                      <m:e>
                        <m:sSub>
                          <m:sSubPr>
                            <m:ctrlPr>
                              <a:rPr lang="en-US" altLang="zh-CN" sz="2400" i="1" dirty="0" smtClean="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𝑏</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oMath>
                </a14:m>
                <a:r>
                  <a:rPr lang="zh-CN" altLang="en-US" sz="2400" dirty="0">
                    <a:latin typeface="Times New Roman" panose="02020603050405020304" charset="0"/>
                    <a:cs typeface="Times New Roman" panose="02020603050405020304" charset="0"/>
                    <a:sym typeface="+mn-ea"/>
                  </a:rPr>
                  <a:t>无解。而由于无论</a:t>
                </a:r>
                <a14:m>
                  <m:oMath xmlns:m="http://schemas.openxmlformats.org/officeDocument/2006/math">
                    <m:r>
                      <a:rPr lang="en-US" altLang="zh-CN" sz="2400" b="1" i="1" smtClean="0">
                        <a:latin typeface="Cambria Math" panose="02040503050406030204" pitchFamily="18" charset="0"/>
                        <a:cs typeface="Times New Roman" panose="02020603050405020304" charset="0"/>
                        <a:sym typeface="+mn-ea"/>
                      </a:rPr>
                      <m:t>𝒄</m:t>
                    </m:r>
                  </m:oMath>
                </a14:m>
                <a:r>
                  <a:rPr lang="zh-CN" altLang="en-US" sz="2400" dirty="0">
                    <a:latin typeface="Times New Roman" panose="02020603050405020304" charset="0"/>
                    <a:cs typeface="Times New Roman" panose="02020603050405020304" charset="0"/>
                    <a:sym typeface="+mn-ea"/>
                  </a:rPr>
                  <a:t>取何值，该方程都不成立，那么无论</a:t>
                </a:r>
                <a14:m>
                  <m:oMath xmlns:m="http://schemas.openxmlformats.org/officeDocument/2006/math">
                    <m:r>
                      <a:rPr lang="en-US" altLang="zh-CN" sz="2400" b="1" i="1" smtClean="0">
                        <a:latin typeface="Cambria Math" panose="02040503050406030204" pitchFamily="18" charset="0"/>
                        <a:cs typeface="Times New Roman" panose="02020603050405020304" charset="0"/>
                        <a:sym typeface="+mn-ea"/>
                      </a:rPr>
                      <m:t>𝒄</m:t>
                    </m:r>
                    <m:r>
                      <a:rPr lang="en-US" altLang="zh-CN" sz="2400" b="0" i="1" smtClean="0">
                        <a:latin typeface="Cambria Math" panose="02040503050406030204" pitchFamily="18" charset="0"/>
                        <a:cs typeface="Times New Roman" panose="02020603050405020304" charset="0"/>
                        <a:sym typeface="+mn-ea"/>
                      </a:rPr>
                      <m:t>−</m:t>
                    </m:r>
                    <m:r>
                      <a:rPr lang="en-US" altLang="zh-CN" sz="2400" b="1" i="1" smtClean="0">
                        <a:latin typeface="Cambria Math" panose="02040503050406030204" pitchFamily="18" charset="0"/>
                        <a:cs typeface="Times New Roman" panose="02020603050405020304" charset="0"/>
                        <a:sym typeface="+mn-ea"/>
                      </a:rPr>
                      <m:t>𝒃</m:t>
                    </m:r>
                  </m:oMath>
                </a14:m>
                <a:r>
                  <a:rPr lang="zh-CN" altLang="en-US" sz="2400" dirty="0">
                    <a:latin typeface="Times New Roman" panose="02020603050405020304" charset="0"/>
                    <a:cs typeface="Times New Roman" panose="02020603050405020304" charset="0"/>
                    <a:sym typeface="+mn-ea"/>
                  </a:rPr>
                  <a:t>取何值，该方程也都不成立。这就意味着，如果第</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个人按照某种</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的线性组合去取值，当进行到第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回合时，只要第</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个人不取</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，那么第</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个人就无法把</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变成</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使用线性基，时间复杂度</a:t>
                </a:r>
                <a14:m>
                  <m:oMath xmlns:m="http://schemas.openxmlformats.org/officeDocument/2006/math">
                    <m:r>
                      <m:rPr>
                        <m:sty m:val="p"/>
                      </m:rPr>
                      <a:rPr lang="en-US" altLang="zh-CN" sz="2400" b="0" i="1" smtClean="0">
                        <a:latin typeface="Cambria Math" panose="02040503050406030204" pitchFamily="18" charset="0"/>
                        <a:cs typeface="Times New Roman" panose="02020603050405020304" charset="0"/>
                        <a:sym typeface="+mn-ea"/>
                      </a:rPr>
                      <m:t>O</m:t>
                    </m:r>
                    <m:r>
                      <a:rPr lang="en-US" altLang="zh-CN" sz="2400" b="0" i="1" smtClean="0">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𝑇</m:t>
                    </m:r>
                    <m:r>
                      <a:rPr lang="en-US" altLang="zh-CN" sz="2400" b="0" i="1" smtClean="0">
                        <a:latin typeface="Cambria Math" panose="02040503050406030204" pitchFamily="18" charset="0"/>
                        <a:cs typeface="Times New Roman" panose="02020603050405020304" charset="0"/>
                        <a:sym typeface="+mn-ea"/>
                      </a:rPr>
                      <m:t>64</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273120"/>
              </a:xfrm>
              <a:blipFill>
                <a:blip r:embed="rId3"/>
                <a:stretch>
                  <a:fillRect l="-744" t="-8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5846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agc045a </a:t>
            </a:r>
            <a:r>
              <a:rPr lang="en-US" altLang="zh-CN" dirty="0" err="1"/>
              <a:t>Xor</a:t>
            </a:r>
            <a:r>
              <a:rPr lang="en-US" altLang="zh-CN" dirty="0"/>
              <a:t> Battle</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27312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必要性：假设存在一个</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𝑠</m:t>
                        </m:r>
                      </m:e>
                      <m:sub>
                        <m:r>
                          <a:rPr lang="en-US" altLang="zh-CN" sz="2400" i="1">
                            <a:latin typeface="Cambria Math" panose="02040503050406030204" pitchFamily="18" charset="0"/>
                            <a:cs typeface="Times New Roman" panose="02020603050405020304" charset="0"/>
                            <a:sym typeface="+mn-ea"/>
                          </a:rPr>
                          <m:t>𝑖</m:t>
                        </m:r>
                      </m:sub>
                    </m:sSub>
                    <m:r>
                      <a:rPr lang="en-US" altLang="zh-CN" sz="2400" i="1">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𝐴</m:t>
                        </m:r>
                      </m:e>
                      <m:sub>
                        <m:r>
                          <a:rPr lang="en-US" altLang="zh-CN" sz="2400" i="1">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，满足方程</a:t>
                </a:r>
                <a14:m>
                  <m:oMath xmlns:m="http://schemas.openxmlformats.org/officeDocument/2006/math">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m:t>
                        </m:r>
                        <m:r>
                          <a:rPr lang="en-US" altLang="zh-CN" sz="2400" i="1" dirty="0">
                            <a:latin typeface="Cambria Math" panose="02040503050406030204" pitchFamily="18" charset="0"/>
                            <a:cs typeface="Times New Roman" panose="02020603050405020304" charset="0"/>
                            <a:sym typeface="+mn-ea"/>
                          </a:rPr>
                          <m:t>𝑖</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𝑐</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r>
                      <a:rPr lang="en-US" altLang="zh-CN" sz="2400" i="1" dirty="0">
                        <a:latin typeface="Cambria Math" panose="02040503050406030204" pitchFamily="18" charset="0"/>
                        <a:cs typeface="Times New Roman" panose="02020603050405020304" charset="0"/>
                        <a:sym typeface="+mn-ea"/>
                      </a:rPr>
                      <m:t>=</m:t>
                    </m:r>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无解（</a:t>
                </a:r>
                <a14:m>
                  <m:oMath xmlns:m="http://schemas.openxmlformats.org/officeDocument/2006/math">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𝑠</m:t>
                        </m:r>
                      </m:e>
                      <m:sub>
                        <m:r>
                          <a:rPr lang="en-US" altLang="zh-CN" sz="2400" i="1" dirty="0">
                            <a:latin typeface="Cambria Math" panose="02040503050406030204" pitchFamily="18" charset="0"/>
                            <a:cs typeface="Times New Roman" panose="02020603050405020304" charset="0"/>
                            <a:sym typeface="+mn-ea"/>
                          </a:rPr>
                          <m:t>𝑗</m:t>
                        </m:r>
                      </m:sub>
                    </m:sSub>
                    <m:r>
                      <a:rPr lang="en-US" altLang="zh-CN" sz="2400" i="1" dirty="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时</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𝑐</m:t>
                        </m:r>
                      </m:e>
                      <m:sub>
                        <m:r>
                          <a:rPr lang="en-US" altLang="zh-CN" sz="2400" i="1">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只能取</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 。那么若方程</a:t>
                </a:r>
                <a14:m>
                  <m:oMath xmlns:m="http://schemas.openxmlformats.org/officeDocument/2006/math">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𝑏</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r>
                      <a:rPr lang="en-US" altLang="zh-CN" sz="2400" i="1" dirty="0">
                        <a:latin typeface="Cambria Math" panose="02040503050406030204" pitchFamily="18" charset="0"/>
                        <a:cs typeface="Times New Roman" panose="02020603050405020304" charset="0"/>
                        <a:sym typeface="+mn-ea"/>
                      </a:rPr>
                      <m:t>=</m:t>
                    </m:r>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无解（</a:t>
                </a:r>
                <a14:m>
                  <m:oMath xmlns:m="http://schemas.openxmlformats.org/officeDocument/2006/math">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𝑠</m:t>
                        </m:r>
                      </m:e>
                      <m:sub>
                        <m:r>
                          <a:rPr lang="en-US" altLang="zh-CN" sz="2400" i="1" dirty="0">
                            <a:latin typeface="Cambria Math" panose="02040503050406030204" pitchFamily="18" charset="0"/>
                            <a:cs typeface="Times New Roman" panose="02020603050405020304" charset="0"/>
                            <a:sym typeface="+mn-ea"/>
                          </a:rPr>
                          <m:t>𝑗</m:t>
                        </m:r>
                      </m:sub>
                    </m:sSub>
                    <m:r>
                      <a:rPr lang="en-US" altLang="zh-CN" sz="2400" i="1" dirty="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时</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i="1">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只能取</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），则显然第</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个人只要取了这个数就必胜。否则存在</a:t>
                </a:r>
                <a14:m>
                  <m:oMath xmlns:m="http://schemas.openxmlformats.org/officeDocument/2006/math">
                    <m:r>
                      <a:rPr lang="en-US" altLang="zh-CN" sz="2400" b="1" i="1" smtClean="0">
                        <a:latin typeface="Cambria Math" panose="02040503050406030204" pitchFamily="18" charset="0"/>
                        <a:cs typeface="Times New Roman" panose="02020603050405020304" charset="0"/>
                        <a:sym typeface="+mn-ea"/>
                      </a:rPr>
                      <m:t>𝒃</m:t>
                    </m:r>
                  </m:oMath>
                </a14:m>
                <a:r>
                  <a:rPr lang="zh-CN" altLang="en-US" sz="2400" dirty="0">
                    <a:latin typeface="Times New Roman" panose="02020603050405020304" charset="0"/>
                    <a:cs typeface="Times New Roman" panose="02020603050405020304" charset="0"/>
                    <a:sym typeface="+mn-ea"/>
                  </a:rPr>
                  <a:t>使得上述方程有解。那么可以得到</a:t>
                </a:r>
                <a14:m>
                  <m:oMath xmlns:m="http://schemas.openxmlformats.org/officeDocument/2006/math">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m:t>
                        </m:r>
                        <m:r>
                          <a:rPr lang="en-US" altLang="zh-CN" sz="2400" i="1" dirty="0">
                            <a:latin typeface="Cambria Math" panose="02040503050406030204" pitchFamily="18" charset="0"/>
                            <a:cs typeface="Times New Roman" panose="02020603050405020304" charset="0"/>
                            <a:sym typeface="+mn-ea"/>
                          </a:rPr>
                          <m:t>𝑖</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𝑐</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r>
                      <a:rPr lang="en-US" altLang="zh-CN" sz="2400" i="1" dirty="0">
                        <a:latin typeface="Cambria Math" panose="02040503050406030204" pitchFamily="18" charset="0"/>
                        <a:cs typeface="Times New Roman" panose="02020603050405020304" charset="0"/>
                        <a:sym typeface="+mn-ea"/>
                      </a:rPr>
                      <m:t>=</m:t>
                    </m:r>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𝑏</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oMath>
                </a14:m>
                <a:r>
                  <a:rPr lang="zh-CN" altLang="en-US" sz="2400" dirty="0">
                    <a:latin typeface="Times New Roman" panose="02020603050405020304" charset="0"/>
                    <a:cs typeface="Times New Roman" panose="02020603050405020304" charset="0"/>
                    <a:sym typeface="+mn-ea"/>
                  </a:rPr>
                  <a:t>无解。</a:t>
                </a:r>
                <a:r>
                  <a:rPr lang="zh-CN" altLang="en-US" sz="2400" dirty="0">
                    <a:cs typeface="Times New Roman" panose="02020603050405020304" charset="0"/>
                    <a:sym typeface="+mn-ea"/>
                  </a:rPr>
                  <a:t> </a:t>
                </a:r>
                <a14:m>
                  <m:oMath xmlns:m="http://schemas.openxmlformats.org/officeDocument/2006/math">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m:t>
                        </m:r>
                        <m:r>
                          <a:rPr lang="en-US" altLang="zh-CN" sz="2400" i="1" dirty="0">
                            <a:latin typeface="Cambria Math" panose="02040503050406030204" pitchFamily="18" charset="0"/>
                            <a:cs typeface="Times New Roman" panose="02020603050405020304" charset="0"/>
                            <a:sym typeface="+mn-ea"/>
                          </a:rPr>
                          <m:t>𝑖</m:t>
                        </m:r>
                        <m:r>
                          <a:rPr lang="en-US" altLang="zh-CN" sz="2400" i="1" dirty="0">
                            <a:latin typeface="Cambria Math" panose="02040503050406030204" pitchFamily="18" charset="0"/>
                            <a:cs typeface="Times New Roman" panose="02020603050405020304" charset="0"/>
                            <a:sym typeface="+mn-ea"/>
                          </a:rPr>
                          <m:t>+1</m:t>
                        </m:r>
                      </m:sub>
                      <m:sup>
                        <m:r>
                          <a:rPr lang="en-US" altLang="zh-CN" sz="2400" i="1" dirty="0">
                            <a:latin typeface="Cambria Math" panose="02040503050406030204" pitchFamily="18" charset="0"/>
                            <a:cs typeface="Times New Roman" panose="02020603050405020304" charset="0"/>
                            <a:sym typeface="+mn-ea"/>
                          </a:rPr>
                          <m:t>𝑛</m:t>
                        </m:r>
                      </m:sup>
                      <m:e>
                        <m:r>
                          <a:rPr lang="en-US" altLang="zh-CN" sz="2400" b="0" i="1" dirty="0" smtClean="0">
                            <a:latin typeface="Cambria Math" panose="02040503050406030204" pitchFamily="18" charset="0"/>
                            <a:cs typeface="Times New Roman" panose="02020603050405020304" charset="0"/>
                            <a:sym typeface="+mn-ea"/>
                          </a:rPr>
                          <m:t>(</m:t>
                        </m:r>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𝑐</m:t>
                            </m:r>
                          </m:e>
                          <m:sub>
                            <m:r>
                              <a:rPr lang="en-US" altLang="zh-CN" sz="2400" i="1" dirty="0">
                                <a:latin typeface="Cambria Math" panose="02040503050406030204" pitchFamily="18" charset="0"/>
                                <a:cs typeface="Times New Roman" panose="02020603050405020304" charset="0"/>
                                <a:sym typeface="+mn-ea"/>
                              </a:rPr>
                              <m:t>𝑗</m:t>
                            </m:r>
                          </m:sub>
                        </m:sSub>
                        <m:r>
                          <a:rPr lang="en-US" altLang="zh-CN" sz="2400" b="0" i="1" dirty="0" smtClean="0">
                            <a:latin typeface="Cambria Math" panose="02040503050406030204" pitchFamily="18" charset="0"/>
                            <a:cs typeface="Times New Roman" panose="02020603050405020304" charset="0"/>
                            <a:sym typeface="+mn-ea"/>
                          </a:rPr>
                          <m:t>−</m:t>
                        </m:r>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𝑏</m:t>
                            </m:r>
                          </m:e>
                          <m:sub>
                            <m:r>
                              <a:rPr lang="en-US" altLang="zh-CN" sz="2400" b="0" i="1" dirty="0" smtClean="0">
                                <a:latin typeface="Cambria Math" panose="02040503050406030204" pitchFamily="18" charset="0"/>
                                <a:cs typeface="Times New Roman" panose="02020603050405020304" charset="0"/>
                                <a:sym typeface="+mn-ea"/>
                              </a:rPr>
                              <m:t>𝑗</m:t>
                            </m:r>
                          </m:sub>
                        </m:sSub>
                        <m:r>
                          <a:rPr lang="en-US" altLang="zh-CN" sz="2400" b="0" i="1" dirty="0" smtClean="0">
                            <a:latin typeface="Cambria Math" panose="02040503050406030204" pitchFamily="18" charset="0"/>
                            <a:cs typeface="Times New Roman" panose="02020603050405020304" charset="0"/>
                            <a:sym typeface="+mn-ea"/>
                          </a:rPr>
                          <m:t>)</m:t>
                        </m:r>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r>
                      <a:rPr lang="en-US" altLang="zh-CN" sz="2400" i="1" dirty="0">
                        <a:latin typeface="Cambria Math" panose="02040503050406030204" pitchFamily="18" charset="0"/>
                        <a:cs typeface="Times New Roman" panose="02020603050405020304" charset="0"/>
                        <a:sym typeface="+mn-ea"/>
                      </a:rPr>
                      <m:t>=</m:t>
                    </m:r>
                    <m:nary>
                      <m:naryPr>
                        <m:chr m:val="∑"/>
                        <m:ctrlPr>
                          <a:rPr lang="zh-CN" altLang="en-US" sz="2400" i="1" dirty="0">
                            <a:latin typeface="Cambria Math" panose="02040503050406030204" pitchFamily="18" charset="0"/>
                            <a:cs typeface="Times New Roman" panose="02020603050405020304" charset="0"/>
                            <a:sym typeface="+mn-ea"/>
                          </a:rPr>
                        </m:ctrlPr>
                      </m:naryPr>
                      <m:sub>
                        <m:r>
                          <m:rPr>
                            <m:brk m:alnAt="23"/>
                          </m:rPr>
                          <a:rPr lang="en-US" altLang="zh-CN" sz="2400" i="1" dirty="0">
                            <a:latin typeface="Cambria Math" panose="02040503050406030204" pitchFamily="18" charset="0"/>
                            <a:cs typeface="Times New Roman" panose="02020603050405020304" charset="0"/>
                            <a:sym typeface="+mn-ea"/>
                          </a:rPr>
                          <m:t>𝑗</m:t>
                        </m:r>
                        <m:r>
                          <a:rPr lang="en-US" altLang="zh-CN" sz="2400" i="1" dirty="0">
                            <a:latin typeface="Cambria Math" panose="02040503050406030204" pitchFamily="18" charset="0"/>
                            <a:cs typeface="Times New Roman" panose="02020603050405020304" charset="0"/>
                            <a:sym typeface="+mn-ea"/>
                          </a:rPr>
                          <m:t>=1</m:t>
                        </m:r>
                      </m:sub>
                      <m:sup>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−1</m:t>
                        </m:r>
                      </m:sup>
                      <m:e>
                        <m:sSub>
                          <m:sSubPr>
                            <m:ctrlPr>
                              <a:rPr lang="en-US" altLang="zh-CN" sz="2400" i="1" dirty="0" smtClean="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𝑏</m:t>
                            </m:r>
                          </m:e>
                          <m:sub>
                            <m:r>
                              <a:rPr lang="en-US" altLang="zh-CN" sz="2400" i="1" dirty="0">
                                <a:latin typeface="Cambria Math" panose="02040503050406030204" pitchFamily="18" charset="0"/>
                                <a:cs typeface="Times New Roman" panose="02020603050405020304" charset="0"/>
                                <a:sym typeface="+mn-ea"/>
                              </a:rPr>
                              <m:t>𝑗</m:t>
                            </m:r>
                          </m:sub>
                        </m:sSub>
                        <m:sSub>
                          <m:sSubPr>
                            <m:ctrlPr>
                              <a:rPr lang="en-US" altLang="zh-CN" sz="2400" i="1" dirty="0">
                                <a:latin typeface="Cambria Math" panose="02040503050406030204" pitchFamily="18" charset="0"/>
                                <a:cs typeface="Times New Roman" panose="02020603050405020304" charset="0"/>
                                <a:sym typeface="+mn-ea"/>
                              </a:rPr>
                            </m:ctrlPr>
                          </m:sSubPr>
                          <m:e>
                            <m:r>
                              <a:rPr lang="en-US" altLang="zh-CN" sz="2400" i="1" dirty="0">
                                <a:latin typeface="Cambria Math" panose="02040503050406030204" pitchFamily="18" charset="0"/>
                                <a:cs typeface="Times New Roman" panose="02020603050405020304" charset="0"/>
                                <a:sym typeface="+mn-ea"/>
                              </a:rPr>
                              <m:t>𝐴</m:t>
                            </m:r>
                          </m:e>
                          <m:sub>
                            <m:r>
                              <a:rPr lang="en-US" altLang="zh-CN" sz="2400" i="1" dirty="0">
                                <a:latin typeface="Cambria Math" panose="02040503050406030204" pitchFamily="18" charset="0"/>
                                <a:cs typeface="Times New Roman" panose="02020603050405020304" charset="0"/>
                                <a:sym typeface="+mn-ea"/>
                              </a:rPr>
                              <m:t>𝑗</m:t>
                            </m:r>
                          </m:sub>
                        </m:sSub>
                      </m:e>
                    </m:nary>
                  </m:oMath>
                </a14:m>
                <a:r>
                  <a:rPr lang="zh-CN" altLang="en-US" sz="2400" dirty="0">
                    <a:latin typeface="Times New Roman" panose="02020603050405020304" charset="0"/>
                    <a:cs typeface="Times New Roman" panose="02020603050405020304" charset="0"/>
                    <a:sym typeface="+mn-ea"/>
                  </a:rPr>
                  <a:t>无解。而由于无论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𝑐</m:t>
                    </m:r>
                  </m:oMath>
                </a14:m>
                <a:r>
                  <a:rPr lang="zh-CN" altLang="en-US" sz="2400" dirty="0">
                    <a:latin typeface="Times New Roman" panose="02020603050405020304" charset="0"/>
                    <a:cs typeface="Times New Roman" panose="02020603050405020304" charset="0"/>
                    <a:sym typeface="+mn-ea"/>
                  </a:rPr>
                  <a:t>取何值，该方程都不成立，那么无论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𝑐</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𝑏</m:t>
                    </m:r>
                  </m:oMath>
                </a14:m>
                <a:r>
                  <a:rPr lang="zh-CN" altLang="en-US" sz="2400" dirty="0">
                    <a:latin typeface="Times New Roman" panose="02020603050405020304" charset="0"/>
                    <a:cs typeface="Times New Roman" panose="02020603050405020304" charset="0"/>
                    <a:sym typeface="+mn-ea"/>
                  </a:rPr>
                  <a:t>取何值，该方程也都不成立。这就意味着，如果第</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个人按照某种</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的线性组合去取值，当进行到第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回合时，只要第</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个人不取</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，那么第</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个人就无法把</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变成</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倒着遍历序列，使用线性基维护，时间复杂度</a:t>
                </a:r>
                <a14:m>
                  <m:oMath xmlns:m="http://schemas.openxmlformats.org/officeDocument/2006/math">
                    <m:r>
                      <m:rPr>
                        <m:sty m:val="p"/>
                      </m:rPr>
                      <a:rPr lang="en-US" altLang="zh-CN" sz="2400" b="0" i="1" smtClean="0">
                        <a:latin typeface="Cambria Math" panose="02040503050406030204" pitchFamily="18" charset="0"/>
                        <a:cs typeface="Times New Roman" panose="02020603050405020304" charset="0"/>
                        <a:sym typeface="+mn-ea"/>
                      </a:rPr>
                      <m:t>O</m:t>
                    </m:r>
                    <m:r>
                      <a:rPr lang="en-US" altLang="zh-CN" sz="2400" b="0" i="1" smtClean="0">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𝑇</m:t>
                    </m:r>
                    <m:r>
                      <a:rPr lang="en-US" altLang="zh-CN" sz="2400" b="0" i="1" smtClean="0">
                        <a:latin typeface="Cambria Math" panose="02040503050406030204" pitchFamily="18" charset="0"/>
                        <a:cs typeface="Times New Roman" panose="02020603050405020304" charset="0"/>
                        <a:sym typeface="+mn-ea"/>
                      </a:rPr>
                      <m:t>64</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273120"/>
              </a:xfrm>
              <a:blipFill>
                <a:blip r:embed="rId3"/>
                <a:stretch>
                  <a:fillRect l="-744" t="-8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5960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arc125e Snack</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27312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种零食，第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种有</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个。</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𝑚</m:t>
                    </m:r>
                  </m:oMath>
                </a14:m>
                <a:r>
                  <a:rPr lang="zh-CN" altLang="en-US" sz="2400" dirty="0">
                    <a:latin typeface="Times New Roman" panose="02020603050405020304" charset="0"/>
                    <a:cs typeface="Times New Roman" panose="02020603050405020304" charset="0"/>
                    <a:sym typeface="+mn-ea"/>
                  </a:rPr>
                  <a:t>个小孩，第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个小孩每种零食最多拿</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个，且第</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个小孩拿的零食总数不能超过</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个。</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问小孩们最多一共能拿走多少个零食。</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𝑚</m:t>
                    </m:r>
                    <m:r>
                      <a:rPr lang="en-US" altLang="zh-CN" sz="2400" b="0" i="1" smtClean="0">
                        <a:latin typeface="Cambria Math" panose="02040503050406030204" pitchFamily="18" charset="0"/>
                        <a:cs typeface="Times New Roman" panose="02020603050405020304" charset="0"/>
                        <a:sym typeface="+mn-ea"/>
                      </a:rPr>
                      <m:t>≤2×</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5</m:t>
                        </m:r>
                      </m:sup>
                    </m:sSup>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273120"/>
              </a:xfrm>
              <a:blipFill>
                <a:blip r:embed="rId3"/>
                <a:stretch>
                  <a:fillRect l="-744" r="-3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2268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arc125e Snack</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27312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显然有最大流做法。</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向第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个零食连边权为</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的边。</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个零食向第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个小孩连边权为</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的边。</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个小孩向</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连边权为</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的边。</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答案为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到</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的最大流。</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但是这张图太大，直接使用网络流无法通过此题。</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273120"/>
              </a:xfrm>
              <a:blipFill>
                <a:blip r:embed="rId3"/>
                <a:stretch>
                  <a:fillRect l="-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429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面包</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注意到，</a:t>
                </a:r>
                <a:r>
                  <a:rPr lang="zh-CN" altLang="zh-CN" sz="2400" dirty="0">
                    <a:cs typeface="Times New Roman" panose="02020603050405020304" charset="0"/>
                  </a:rPr>
                  <a:t> </a:t>
                </a:r>
                <a14:m>
                  <m:oMath xmlns:m="http://schemas.openxmlformats.org/officeDocument/2006/math">
                    <m:nary>
                      <m:naryPr>
                        <m:chr m:val="∑"/>
                        <m:limLoc m:val="undOvr"/>
                        <m:ctrlPr>
                          <a:rPr lang="zh-CN" altLang="zh-CN" sz="2400" i="1">
                            <a:latin typeface="Cambria Math" panose="02040503050406030204" pitchFamily="18" charset="0"/>
                            <a:cs typeface="Times New Roman" panose="02020603050405020304" charset="0"/>
                          </a:rPr>
                        </m:ctrlPr>
                      </m:naryPr>
                      <m:sub>
                        <m:r>
                          <a:rPr lang="en-US" altLang="zh-CN" sz="2400">
                            <a:latin typeface="Cambria Math" panose="02040503050406030204" pitchFamily="18" charset="0"/>
                            <a:cs typeface="Times New Roman" panose="02020603050405020304" charset="0"/>
                          </a:rPr>
                          <m:t>𝑖</m:t>
                        </m:r>
                        <m:r>
                          <a:rPr lang="en-US" altLang="zh-CN" sz="2400">
                            <a:latin typeface="Cambria Math" panose="02040503050406030204" pitchFamily="18" charset="0"/>
                            <a:cs typeface="Times New Roman" panose="02020603050405020304" charset="0"/>
                          </a:rPr>
                          <m:t>=1</m:t>
                        </m:r>
                      </m:sub>
                      <m:sup>
                        <m:r>
                          <a:rPr lang="en-US" altLang="zh-CN" sz="2400">
                            <a:latin typeface="Cambria Math" panose="02040503050406030204" pitchFamily="18" charset="0"/>
                            <a:cs typeface="Times New Roman" panose="02020603050405020304" charset="0"/>
                          </a:rPr>
                          <m:t>𝑘</m:t>
                        </m:r>
                      </m:sup>
                      <m:e>
                        <m:r>
                          <a:rPr lang="en-US" altLang="zh-CN" sz="2400">
                            <a:latin typeface="Cambria Math" panose="02040503050406030204" pitchFamily="18" charset="0"/>
                            <a:cs typeface="Times New Roman" panose="02020603050405020304" charset="0"/>
                          </a:rPr>
                          <m:t>(</m:t>
                        </m:r>
                        <m:r>
                          <a:rPr lang="en-US" altLang="zh-CN" sz="2400">
                            <a:latin typeface="Cambria Math" panose="02040503050406030204" pitchFamily="18" charset="0"/>
                            <a:cs typeface="Times New Roman" panose="02020603050405020304" charset="0"/>
                          </a:rPr>
                          <m:t>𝑖</m:t>
                        </m:r>
                        <m:r>
                          <a:rPr lang="en-US" altLang="zh-CN" sz="2400">
                            <a:latin typeface="Cambria Math" panose="02040503050406030204" pitchFamily="18" charset="0"/>
                            <a:cs typeface="Times New Roman" panose="02020603050405020304" charset="0"/>
                          </a:rPr>
                          <m:t>×</m:t>
                        </m:r>
                        <m:nary>
                          <m:naryPr>
                            <m:chr m:val="∑"/>
                            <m:limLoc m:val="undOvr"/>
                            <m:ctrlPr>
                              <a:rPr lang="zh-CN" altLang="zh-CN" sz="2400" i="1">
                                <a:latin typeface="Cambria Math" panose="02040503050406030204" pitchFamily="18" charset="0"/>
                                <a:cs typeface="Times New Roman" panose="02020603050405020304" charset="0"/>
                              </a:rPr>
                            </m:ctrlPr>
                          </m:naryPr>
                          <m:sub>
                            <m:r>
                              <a:rPr lang="en-US" altLang="zh-CN" sz="2400">
                                <a:latin typeface="Cambria Math" panose="02040503050406030204" pitchFamily="18" charset="0"/>
                                <a:cs typeface="Times New Roman" panose="02020603050405020304" charset="0"/>
                              </a:rPr>
                              <m:t>𝑗</m:t>
                            </m:r>
                            <m:r>
                              <a:rPr lang="en-US" altLang="zh-CN" sz="2400">
                                <a:latin typeface="Cambria Math" panose="02040503050406030204" pitchFamily="18" charset="0"/>
                                <a:cs typeface="Times New Roman" panose="02020603050405020304" charset="0"/>
                              </a:rPr>
                              <m:t>=</m:t>
                            </m:r>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𝑖</m:t>
                                </m:r>
                                <m:r>
                                  <a:rPr lang="en-US" altLang="zh-CN" sz="2400">
                                    <a:latin typeface="Cambria Math" panose="02040503050406030204" pitchFamily="18" charset="0"/>
                                    <a:cs typeface="Times New Roman" panose="02020603050405020304" charset="0"/>
                                  </a:rPr>
                                  <m:t>−1</m:t>
                                </m:r>
                              </m:sub>
                            </m:sSub>
                            <m:r>
                              <a:rPr lang="en-US" altLang="zh-CN" sz="2400">
                                <a:latin typeface="Cambria Math" panose="02040503050406030204" pitchFamily="18" charset="0"/>
                                <a:cs typeface="Times New Roman" panose="02020603050405020304" charset="0"/>
                              </a:rPr>
                              <m:t>+1</m:t>
                            </m:r>
                          </m:sub>
                          <m:sup>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𝑝</m:t>
                                </m:r>
                              </m:e>
                              <m:sub>
                                <m:r>
                                  <a:rPr lang="en-US" altLang="zh-CN" sz="2400">
                                    <a:latin typeface="Cambria Math" panose="02040503050406030204" pitchFamily="18" charset="0"/>
                                    <a:cs typeface="Times New Roman" panose="02020603050405020304" charset="0"/>
                                  </a:rPr>
                                  <m:t>𝑖</m:t>
                                </m:r>
                              </m:sub>
                            </m:sSub>
                            <m:r>
                              <a:rPr lang="en-US" altLang="zh-CN" sz="2400">
                                <a:latin typeface="Cambria Math" panose="02040503050406030204" pitchFamily="18" charset="0"/>
                                <a:cs typeface="Times New Roman" panose="02020603050405020304" charset="0"/>
                              </a:rPr>
                              <m:t> </m:t>
                            </m:r>
                          </m:sup>
                          <m:e>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𝑎</m:t>
                                </m:r>
                              </m:e>
                              <m:sub>
                                <m:r>
                                  <a:rPr lang="en-US" altLang="zh-CN" sz="2400">
                                    <a:latin typeface="Cambria Math" panose="02040503050406030204" pitchFamily="18" charset="0"/>
                                    <a:cs typeface="Times New Roman" panose="02020603050405020304" charset="0"/>
                                  </a:rPr>
                                  <m:t>𝑗</m:t>
                                </m:r>
                              </m:sub>
                            </m:sSub>
                          </m:e>
                        </m:nary>
                        <m:r>
                          <a:rPr lang="en-US" altLang="zh-CN" sz="2400">
                            <a:latin typeface="Cambria Math" panose="02040503050406030204" pitchFamily="18" charset="0"/>
                            <a:cs typeface="Times New Roman" panose="02020603050405020304" charset="0"/>
                          </a:rPr>
                          <m:t>)</m:t>
                        </m:r>
                      </m:e>
                    </m:nary>
                    <m:r>
                      <a:rPr lang="en-US" altLang="zh-CN" sz="2400" i="1">
                        <a:latin typeface="Cambria Math" panose="02040503050406030204" pitchFamily="18" charset="0"/>
                        <a:cs typeface="Times New Roman" panose="02020603050405020304" charset="0"/>
                      </a:rPr>
                      <m:t>=</m:t>
                    </m:r>
                    <m:nary>
                      <m:naryPr>
                        <m:chr m:val="∑"/>
                        <m:limLoc m:val="undOvr"/>
                        <m:ctrlPr>
                          <a:rPr lang="zh-CN" altLang="zh-CN" sz="2400" i="1">
                            <a:latin typeface="Cambria Math" panose="02040503050406030204" pitchFamily="18" charset="0"/>
                            <a:cs typeface="Times New Roman" panose="02020603050405020304" charset="0"/>
                          </a:rPr>
                        </m:ctrlPr>
                      </m:naryPr>
                      <m:sub>
                        <m:r>
                          <a:rPr lang="en-US" altLang="zh-CN" sz="2400">
                            <a:latin typeface="Cambria Math" panose="02040503050406030204" pitchFamily="18" charset="0"/>
                            <a:cs typeface="Times New Roman" panose="02020603050405020304" charset="0"/>
                          </a:rPr>
                          <m:t>𝑖</m:t>
                        </m:r>
                        <m:r>
                          <a:rPr lang="en-US" altLang="zh-CN" sz="2400">
                            <a:latin typeface="Cambria Math" panose="02040503050406030204" pitchFamily="18" charset="0"/>
                            <a:cs typeface="Times New Roman" panose="02020603050405020304" charset="0"/>
                          </a:rPr>
                          <m:t>=1</m:t>
                        </m:r>
                      </m:sub>
                      <m:sup>
                        <m:r>
                          <a:rPr lang="en-US" altLang="zh-CN" sz="2400">
                            <a:latin typeface="Cambria Math" panose="02040503050406030204" pitchFamily="18" charset="0"/>
                            <a:cs typeface="Times New Roman" panose="02020603050405020304" charset="0"/>
                          </a:rPr>
                          <m:t>𝑘</m:t>
                        </m:r>
                      </m:sup>
                      <m:e>
                        <m:nary>
                          <m:naryPr>
                            <m:chr m:val="∑"/>
                            <m:limLoc m:val="subSup"/>
                            <m:ctrlPr>
                              <a:rPr lang="en-US" altLang="zh-CN" sz="2400" i="1" smtClean="0">
                                <a:latin typeface="Cambria Math" panose="02040503050406030204" pitchFamily="18" charset="0"/>
                                <a:cs typeface="Times New Roman" panose="02020603050405020304" charset="0"/>
                              </a:rPr>
                            </m:ctrlPr>
                          </m:naryPr>
                          <m:sub>
                            <m:r>
                              <m:rPr>
                                <m:brk m:alnAt="25"/>
                              </m:rPr>
                              <a:rPr lang="en-US" altLang="zh-CN" sz="2400" b="0" i="1" smtClean="0">
                                <a:latin typeface="Cambria Math" panose="02040503050406030204" pitchFamily="18" charset="0"/>
                                <a:cs typeface="Times New Roman" panose="02020603050405020304" charset="0"/>
                              </a:rPr>
                              <m:t>𝑗</m:t>
                            </m:r>
                            <m:r>
                              <a:rPr lang="en-US" altLang="zh-CN" sz="2400" b="0" i="1" smtClean="0">
                                <a:latin typeface="Cambria Math" panose="02040503050406030204" pitchFamily="18" charset="0"/>
                                <a:cs typeface="Times New Roman" panose="02020603050405020304" charset="0"/>
                              </a:rPr>
                              <m:t>=</m:t>
                            </m:r>
                            <m:sSub>
                              <m:sSubPr>
                                <m:ctrlPr>
                                  <a:rPr lang="en-US" altLang="zh-CN" sz="2400" b="0" i="1" smtClean="0">
                                    <a:latin typeface="Cambria Math" panose="02040503050406030204" pitchFamily="18" charset="0"/>
                                    <a:cs typeface="Times New Roman" panose="02020603050405020304" charset="0"/>
                                  </a:rPr>
                                </m:ctrlPr>
                              </m:sSubPr>
                              <m:e>
                                <m:r>
                                  <m:rPr>
                                    <m:brk m:alnAt="25"/>
                                  </m:rPr>
                                  <a:rPr lang="en-US" altLang="zh-CN" sz="2400" b="0" i="1" smtClean="0">
                                    <a:latin typeface="Cambria Math" panose="02040503050406030204" pitchFamily="18" charset="0"/>
                                    <a:cs typeface="Times New Roman" panose="02020603050405020304" charset="0"/>
                                  </a:rPr>
                                  <m:t>𝑝</m:t>
                                </m:r>
                              </m:e>
                              <m:sub>
                                <m:r>
                                  <m:rPr>
                                    <m:brk m:alnAt="25"/>
                                  </m:rPr>
                                  <a:rPr lang="en-US" altLang="zh-CN" sz="2400" b="0" i="1" smtClean="0">
                                    <a:latin typeface="Cambria Math" panose="02040503050406030204" pitchFamily="18" charset="0"/>
                                    <a:cs typeface="Times New Roman" panose="02020603050405020304" charset="0"/>
                                  </a:rPr>
                                  <m:t>𝑖</m:t>
                                </m:r>
                                <m:r>
                                  <a:rPr lang="en-US" altLang="zh-CN" sz="2400" b="0" i="1" smtClean="0">
                                    <a:latin typeface="Cambria Math" panose="02040503050406030204" pitchFamily="18" charset="0"/>
                                    <a:cs typeface="Times New Roman" panose="02020603050405020304" charset="0"/>
                                  </a:rPr>
                                  <m:t>−1</m:t>
                                </m:r>
                              </m:sub>
                            </m:sSub>
                            <m:r>
                              <m:rPr>
                                <m:brk m:alnAt="25"/>
                              </m:rPr>
                              <a:rPr lang="en-US" altLang="zh-CN" sz="2400" b="0" i="1" smtClean="0">
                                <a:latin typeface="Cambria Math" panose="02040503050406030204" pitchFamily="18" charset="0"/>
                                <a:cs typeface="Times New Roman" panose="02020603050405020304" charset="0"/>
                              </a:rPr>
                              <m:t>+</m:t>
                            </m:r>
                            <m:r>
                              <a:rPr lang="en-US" altLang="zh-CN" sz="2400" b="0" i="1" smtClean="0">
                                <a:latin typeface="Cambria Math" panose="02040503050406030204" pitchFamily="18" charset="0"/>
                                <a:cs typeface="Times New Roman" panose="02020603050405020304" charset="0"/>
                              </a:rPr>
                              <m:t>1</m:t>
                            </m:r>
                          </m:sub>
                          <m:sup>
                            <m:r>
                              <a:rPr lang="en-US" altLang="zh-CN" sz="2400" b="0" i="1" smtClean="0">
                                <a:latin typeface="Cambria Math" panose="02040503050406030204" pitchFamily="18" charset="0"/>
                                <a:cs typeface="Times New Roman" panose="02020603050405020304" charset="0"/>
                              </a:rPr>
                              <m:t>𝑛</m:t>
                            </m:r>
                          </m:sup>
                          <m:e>
                            <m:sSub>
                              <m:sSubPr>
                                <m:ctrlPr>
                                  <a:rPr lang="en-US" altLang="zh-CN" sz="2400" b="0" i="1" smtClean="0">
                                    <a:latin typeface="Cambria Math" panose="02040503050406030204" pitchFamily="18" charset="0"/>
                                    <a:cs typeface="Times New Roman" panose="02020603050405020304" charset="0"/>
                                  </a:rPr>
                                </m:ctrlPr>
                              </m:sSubPr>
                              <m:e>
                                <m:r>
                                  <a:rPr lang="en-US" altLang="zh-CN" sz="2400" b="0" i="1" smtClean="0">
                                    <a:latin typeface="Cambria Math" panose="02040503050406030204" pitchFamily="18" charset="0"/>
                                    <a:cs typeface="Times New Roman" panose="02020603050405020304" charset="0"/>
                                  </a:rPr>
                                  <m:t>𝑎</m:t>
                                </m:r>
                              </m:e>
                              <m:sub>
                                <m:r>
                                  <a:rPr lang="en-US" altLang="zh-CN" sz="2400" b="0" i="1" smtClean="0">
                                    <a:latin typeface="Cambria Math" panose="02040503050406030204" pitchFamily="18" charset="0"/>
                                    <a:cs typeface="Times New Roman" panose="02020603050405020304" charset="0"/>
                                  </a:rPr>
                                  <m:t>𝑗</m:t>
                                </m:r>
                              </m:sub>
                            </m:sSub>
                          </m:e>
                        </m:nary>
                      </m:e>
                    </m:nary>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相当于选出美味度和最大的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个后缀，将它们加起来。</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时间复杂度</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charset="0"/>
                        <a:sym typeface="+mn-ea"/>
                      </a:rPr>
                      <m:t>Ο</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𝑛</m:t>
                    </m:r>
                    <m:func>
                      <m:funcPr>
                        <m:ctrlPr>
                          <a:rPr lang="en-US" altLang="zh-CN" sz="2400" i="1">
                            <a:latin typeface="Cambria Math" panose="02040503050406030204" pitchFamily="18" charset="0"/>
                            <a:cs typeface="Times New Roman" panose="02020603050405020304" charset="0"/>
                            <a:sym typeface="+mn-ea"/>
                          </a:rPr>
                        </m:ctrlPr>
                      </m:funcPr>
                      <m:fName>
                        <m:r>
                          <m:rPr>
                            <m:sty m:val="p"/>
                          </m:rPr>
                          <a:rPr lang="en-US" altLang="zh-CN" sz="2400">
                            <a:latin typeface="Cambria Math" panose="02040503050406030204" pitchFamily="18" charset="0"/>
                            <a:cs typeface="Times New Roman" panose="02020603050405020304" charset="0"/>
                            <a:sym typeface="+mn-ea"/>
                          </a:rPr>
                          <m:t>log</m:t>
                        </m:r>
                      </m:fName>
                      <m:e>
                        <m:r>
                          <a:rPr lang="en-US" altLang="zh-CN" sz="2400" i="1">
                            <a:latin typeface="Cambria Math" panose="02040503050406030204" pitchFamily="18" charset="0"/>
                            <a:cs typeface="Times New Roman" panose="02020603050405020304" charset="0"/>
                            <a:sym typeface="+mn-ea"/>
                          </a:rPr>
                          <m:t>𝑛</m:t>
                        </m:r>
                      </m:e>
                    </m:func>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注意两个细节：</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会爆</a:t>
                </a:r>
                <a:r>
                  <a:rPr lang="en-US" altLang="zh-CN" sz="2400" dirty="0">
                    <a:latin typeface="Times New Roman" panose="02020603050405020304" charset="0"/>
                    <a:cs typeface="Times New Roman" panose="02020603050405020304" charset="0"/>
                    <a:sym typeface="+mn-ea"/>
                  </a:rPr>
                  <a:t>int</a:t>
                </a:r>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整个序列作为后缀必须选。</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661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arc125e Snack</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485899"/>
                <a:ext cx="10643647" cy="5273120"/>
              </a:xfrm>
            </p:spPr>
            <p:txBody>
              <a:bodyPr>
                <a:normAutofit lnSpcReduction="10000"/>
              </a:bodyPr>
              <a:lstStyle/>
              <a:p>
                <a:pPr>
                  <a:lnSpc>
                    <a:spcPct val="150000"/>
                  </a:lnSpc>
                </a:pPr>
                <a:r>
                  <a:rPr lang="zh-CN" altLang="en-US" sz="2400" dirty="0">
                    <a:latin typeface="Times New Roman" panose="02020603050405020304" charset="0"/>
                    <a:cs typeface="Times New Roman" panose="02020603050405020304" charset="0"/>
                    <a:sym typeface="+mn-ea"/>
                  </a:rPr>
                  <a:t>根据最大流最小割定理，最大流</a:t>
                </a:r>
                <a14:m>
                  <m:oMath xmlns:m="http://schemas.openxmlformats.org/officeDocument/2006/math">
                    <m:r>
                      <a:rPr lang="en-US" altLang="zh-CN" sz="2400" i="1" dirty="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最小割。转化为最小割求解。</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个零食被割到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在同一个顶点集）会有</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的代价。</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𝑐𝑛𝑡</m:t>
                    </m:r>
                  </m:oMath>
                </a14:m>
                <a:r>
                  <a:rPr lang="zh-CN" altLang="en-US" sz="2400" dirty="0">
                    <a:latin typeface="Times New Roman" panose="02020603050405020304" charset="0"/>
                    <a:cs typeface="Times New Roman" panose="02020603050405020304" charset="0"/>
                    <a:sym typeface="+mn-ea"/>
                  </a:rPr>
                  <a:t>为割到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的零食总数，那么第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个小孩被割到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的代价为</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，被割到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的代价为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𝑐𝑛𝑡</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考虑枚举</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𝑐𝑛𝑡</m:t>
                    </m:r>
                  </m:oMath>
                </a14:m>
                <a:r>
                  <a:rPr lang="zh-CN" altLang="en-US" sz="2400" dirty="0">
                    <a:latin typeface="Times New Roman" panose="02020603050405020304" charset="0"/>
                    <a:cs typeface="Times New Roman" panose="02020603050405020304" charset="0"/>
                    <a:sym typeface="+mn-ea"/>
                  </a:rPr>
                  <a:t>，那么肯定是取</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最小的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𝑐𝑛𝑡</m:t>
                    </m:r>
                  </m:oMath>
                </a14:m>
                <a:r>
                  <a:rPr lang="zh-CN" altLang="en-US" sz="2400" dirty="0">
                    <a:latin typeface="Times New Roman" panose="02020603050405020304" charset="0"/>
                    <a:cs typeface="Times New Roman" panose="02020603050405020304" charset="0"/>
                    <a:sym typeface="+mn-ea"/>
                  </a:rPr>
                  <a:t>个零食割到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。每个小孩的代价是</a:t>
                </a:r>
                <a14:m>
                  <m:oMath xmlns:m="http://schemas.openxmlformats.org/officeDocument/2006/math">
                    <m:r>
                      <m:rPr>
                        <m:sty m:val="p"/>
                      </m:rPr>
                      <a:rPr lang="en-US" altLang="zh-CN" sz="2400" b="0" i="1" smtClean="0">
                        <a:latin typeface="Cambria Math" panose="02040503050406030204" pitchFamily="18" charset="0"/>
                        <a:cs typeface="Times New Roman" panose="02020603050405020304" charset="0"/>
                        <a:sym typeface="+mn-ea"/>
                      </a:rPr>
                      <m:t>min</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𝑗</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𝑐𝑛𝑡</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𝑗</m:t>
                        </m:r>
                      </m:sub>
                    </m:sSub>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。那么，随着</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𝑐𝑛𝑡</m:t>
                    </m:r>
                  </m:oMath>
                </a14:m>
                <a:r>
                  <a:rPr lang="zh-CN" altLang="en-US" sz="2400" dirty="0">
                    <a:latin typeface="Times New Roman" panose="02020603050405020304" charset="0"/>
                    <a:cs typeface="Times New Roman" panose="02020603050405020304" charset="0"/>
                    <a:sym typeface="+mn-ea"/>
                  </a:rPr>
                  <a:t>的增大，选择</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的小孩会越来越多。</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将小孩按</a:t>
                </a:r>
                <a14:m>
                  <m:oMath xmlns:m="http://schemas.openxmlformats.org/officeDocument/2006/math">
                    <m:f>
                      <m:fPr>
                        <m:ctrlPr>
                          <a:rPr lang="en-US" altLang="zh-CN" sz="2400" i="1" smtClean="0">
                            <a:latin typeface="Cambria Math" panose="02040503050406030204" pitchFamily="18" charset="0"/>
                            <a:cs typeface="Times New Roman" panose="02020603050405020304" charset="0"/>
                            <a:sym typeface="+mn-ea"/>
                          </a:rPr>
                        </m:ctrlPr>
                      </m:fPr>
                      <m:num>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𝑗</m:t>
                            </m:r>
                          </m:sub>
                        </m:sSub>
                      </m:num>
                      <m:den>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𝑗</m:t>
                            </m:r>
                          </m:sub>
                        </m:sSub>
                      </m:den>
                    </m:f>
                  </m:oMath>
                </a14:m>
                <a:r>
                  <a:rPr lang="zh-CN" altLang="en-US" sz="2400" dirty="0">
                    <a:latin typeface="Times New Roman" panose="02020603050405020304" charset="0"/>
                    <a:cs typeface="Times New Roman" panose="02020603050405020304" charset="0"/>
                    <a:sym typeface="+mn-ea"/>
                  </a:rPr>
                  <a:t>排序，用指针维护取</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与取</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𝑐𝑛𝑡</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的分界点即可。</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时间复杂度</a:t>
                </a:r>
                <a14:m>
                  <m:oMath xmlns:m="http://schemas.openxmlformats.org/officeDocument/2006/math">
                    <m:r>
                      <m:rPr>
                        <m:sty m:val="p"/>
                      </m:rPr>
                      <a:rPr lang="en-US" altLang="zh-CN" sz="2400">
                        <a:latin typeface="Cambria Math" panose="02040503050406030204" pitchFamily="18" charset="0"/>
                        <a:cs typeface="Times New Roman" panose="02020603050405020304" charset="0"/>
                        <a:sym typeface="+mn-ea"/>
                      </a:rPr>
                      <m:t>Ο</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𝑛</m:t>
                    </m:r>
                    <m:func>
                      <m:funcPr>
                        <m:ctrlPr>
                          <a:rPr lang="en-US" altLang="zh-CN" sz="2400" i="1">
                            <a:latin typeface="Cambria Math" panose="02040503050406030204" pitchFamily="18" charset="0"/>
                            <a:cs typeface="Times New Roman" panose="02020603050405020304" charset="0"/>
                            <a:sym typeface="+mn-ea"/>
                          </a:rPr>
                        </m:ctrlPr>
                      </m:funcPr>
                      <m:fName>
                        <m:r>
                          <m:rPr>
                            <m:sty m:val="p"/>
                          </m:rPr>
                          <a:rPr lang="en-US" altLang="zh-CN" sz="2400">
                            <a:latin typeface="Cambria Math" panose="02040503050406030204" pitchFamily="18" charset="0"/>
                            <a:cs typeface="Times New Roman" panose="02020603050405020304" charset="0"/>
                            <a:sym typeface="+mn-ea"/>
                          </a:rPr>
                          <m:t>log</m:t>
                        </m:r>
                      </m:fName>
                      <m:e>
                        <m:r>
                          <a:rPr lang="en-US" altLang="zh-CN" sz="2400" i="1">
                            <a:latin typeface="Cambria Math" panose="02040503050406030204" pitchFamily="18" charset="0"/>
                            <a:cs typeface="Times New Roman" panose="02020603050405020304" charset="0"/>
                            <a:sym typeface="+mn-ea"/>
                          </a:rPr>
                          <m:t>𝑛</m:t>
                        </m:r>
                      </m:e>
                    </m:func>
                    <m:r>
                      <a:rPr lang="en-US" altLang="zh-CN"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273120"/>
              </a:xfrm>
              <a:blipFill>
                <a:blip r:embed="rId3"/>
                <a:stretch>
                  <a:fillRect l="-744" r="-229" b="-1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6223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arc110f </a:t>
            </a:r>
            <a:r>
              <a:rPr lang="en-US" altLang="zh-CN" dirty="0" err="1">
                <a:sym typeface="+mn-ea"/>
              </a:rPr>
              <a:t>Esoswap</a:t>
            </a:r>
            <a:endParaRPr lang="en-US" altLang="zh-CN" dirty="0">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485899"/>
                <a:ext cx="10643647" cy="527312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给定</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的一个排列</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0</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进行如下操作至多</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2×</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5</m:t>
                        </m:r>
                      </m:sup>
                    </m:sSup>
                  </m:oMath>
                </a14:m>
                <a:r>
                  <a:rPr lang="zh-CN" altLang="en-US" sz="2400" dirty="0">
                    <a:latin typeface="Times New Roman" panose="02020603050405020304" charset="0"/>
                    <a:cs typeface="Times New Roman" panose="02020603050405020304" charset="0"/>
                    <a:sym typeface="+mn-ea"/>
                  </a:rPr>
                  <a:t>次：</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选定一个</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，交换</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与</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𝑝</m:t>
                        </m:r>
                      </m:e>
                      <m:sub>
                        <m:d>
                          <m:dPr>
                            <m:ctrlPr>
                              <a:rPr lang="en-US" altLang="zh-CN" sz="2400" b="0" i="1" dirty="0" smtClean="0">
                                <a:latin typeface="Cambria Math" panose="02040503050406030204" pitchFamily="18" charset="0"/>
                                <a:cs typeface="Times New Roman" panose="02020603050405020304" charset="0"/>
                                <a:sym typeface="+mn-ea"/>
                              </a:rPr>
                            </m:ctrlPr>
                          </m:dPr>
                          <m:e>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m:t>
                            </m:r>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𝑝</m:t>
                                </m:r>
                              </m:e>
                              <m:sub>
                                <m:r>
                                  <a:rPr lang="en-US" altLang="zh-CN" sz="2400" b="0" i="1" dirty="0" smtClean="0">
                                    <a:latin typeface="Cambria Math" panose="02040503050406030204" pitchFamily="18" charset="0"/>
                                    <a:cs typeface="Times New Roman" panose="02020603050405020304" charset="0"/>
                                    <a:sym typeface="+mn-ea"/>
                                  </a:rPr>
                                  <m:t>𝑖</m:t>
                                </m:r>
                              </m:sub>
                            </m:sSub>
                          </m:e>
                        </m:d>
                        <m:r>
                          <m:rPr>
                            <m:sty m:val="p"/>
                          </m:rPr>
                          <a:rPr lang="en-US" altLang="zh-CN" sz="2400" b="0" i="1" dirty="0" smtClean="0">
                            <a:latin typeface="Cambria Math" panose="02040503050406030204" pitchFamily="18" charset="0"/>
                            <a:cs typeface="Times New Roman" panose="02020603050405020304" charset="0"/>
                            <a:sym typeface="+mn-ea"/>
                          </a:rPr>
                          <m:t>mod</m:t>
                        </m:r>
                        <m:r>
                          <a:rPr lang="en-US" altLang="zh-CN" sz="2400" b="0" i="1" dirty="0" smtClean="0">
                            <a:latin typeface="Cambria Math" panose="02040503050406030204" pitchFamily="18" charset="0"/>
                            <a:cs typeface="Times New Roman" panose="02020603050405020304" charset="0"/>
                            <a:sym typeface="+mn-ea"/>
                          </a:rPr>
                          <m:t> </m:t>
                        </m:r>
                        <m:r>
                          <a:rPr lang="en-US" altLang="zh-CN" sz="2400" b="0" i="1" dirty="0" smtClean="0">
                            <a:latin typeface="Cambria Math" panose="02040503050406030204" pitchFamily="18" charset="0"/>
                            <a:cs typeface="Times New Roman" panose="02020603050405020304" charset="0"/>
                            <a:sym typeface="+mn-ea"/>
                          </a:rPr>
                          <m:t>𝑛</m:t>
                        </m:r>
                      </m:sub>
                    </m:sSub>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问能否使</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排成升序，若能给出方案。</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≤100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273120"/>
              </a:xfrm>
              <a:blipFill>
                <a:blip r:embed="rId3"/>
                <a:stretch>
                  <a:fillRect l="-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4571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arc110f </a:t>
            </a:r>
            <a:r>
              <a:rPr lang="en-US" altLang="zh-CN" dirty="0" err="1">
                <a:sym typeface="+mn-ea"/>
              </a:rPr>
              <a:t>Esoswap</a:t>
            </a:r>
            <a:endParaRPr lang="en-US" altLang="zh-CN" dirty="0">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485899"/>
                <a:ext cx="10643647" cy="527312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首先，</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是非常特殊的。不停操作</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的位置，可以将整个排列向左移动一位。</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注意到，如果不停操作同一个位置，那么在它变为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之前，变成的数都是互不相同的。</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证明：假设</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，那么操作后会与</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sub>
                    </m:sSub>
                  </m:oMath>
                </a14:m>
                <a:r>
                  <a:rPr lang="zh-CN" altLang="en-US" sz="2400" dirty="0">
                    <a:latin typeface="Times New Roman" panose="02020603050405020304" charset="0"/>
                    <a:cs typeface="Times New Roman" panose="02020603050405020304" charset="0"/>
                    <a:sym typeface="+mn-ea"/>
                  </a:rPr>
                  <a:t>交换。注意到，要想再次与</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sub>
                    </m:sSub>
                  </m:oMath>
                </a14:m>
                <a:r>
                  <a:rPr lang="zh-CN" altLang="en-US" sz="2400" dirty="0">
                    <a:latin typeface="Times New Roman" panose="02020603050405020304" charset="0"/>
                    <a:cs typeface="Times New Roman" panose="02020603050405020304" charset="0"/>
                    <a:sym typeface="+mn-ea"/>
                  </a:rPr>
                  <a:t>交换（变为相同的数），就要满足</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，而此时</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。当</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时，它只能与</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+0</m:t>
                        </m:r>
                      </m:sub>
                    </m:sSub>
                  </m:oMath>
                </a14:m>
                <a:r>
                  <a:rPr lang="zh-CN" altLang="en-US" sz="2400" dirty="0">
                    <a:latin typeface="Times New Roman" panose="02020603050405020304" charset="0"/>
                    <a:cs typeface="Times New Roman" panose="02020603050405020304" charset="0"/>
                    <a:sym typeface="+mn-ea"/>
                  </a:rPr>
                  <a:t>交换，即它不会变为其它的数。</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485899"/>
                <a:ext cx="10643647" cy="5273120"/>
              </a:xfrm>
              <a:blipFill>
                <a:blip r:embed="rId3"/>
                <a:stretch>
                  <a:fillRect l="-744" r="-8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4980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arc110f </a:t>
            </a:r>
            <a:r>
              <a:rPr lang="en-US" altLang="zh-CN" dirty="0" err="1">
                <a:sym typeface="+mn-ea"/>
              </a:rPr>
              <a:t>Esoswap</a:t>
            </a:r>
            <a:endParaRPr lang="en-US" altLang="zh-CN" dirty="0">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485898"/>
                <a:ext cx="10643647" cy="5372101"/>
              </a:xfrm>
            </p:spPr>
            <p:txBody>
              <a:bodyPr>
                <a:normAutofit lnSpcReduction="10000"/>
              </a:bodyPr>
              <a:lstStyle/>
              <a:p>
                <a:pPr>
                  <a:lnSpc>
                    <a:spcPct val="150000"/>
                  </a:lnSpc>
                </a:pPr>
                <a:r>
                  <a:rPr lang="zh-CN" altLang="en-US" sz="2400" dirty="0">
                    <a:latin typeface="Times New Roman" panose="02020603050405020304" charset="0"/>
                    <a:cs typeface="Times New Roman" panose="02020603050405020304" charset="0"/>
                    <a:sym typeface="+mn-ea"/>
                  </a:rPr>
                  <a:t>考虑先将</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降序排序。</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首先，可以通过不停移动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移动到</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的位置上。</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接下来，我们考虑从大往小，将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放到</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sub>
                    </m:sSub>
                  </m:oMath>
                </a14:m>
                <a:r>
                  <a:rPr lang="zh-CN" altLang="en-US" sz="2400" dirty="0">
                    <a:latin typeface="Times New Roman" panose="02020603050405020304" charset="0"/>
                    <a:cs typeface="Times New Roman" panose="02020603050405020304" charset="0"/>
                    <a:sym typeface="+mn-ea"/>
                  </a:rPr>
                  <a:t>的位置上。那么注意到，当</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之前，</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sub>
                    </m:sSub>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成立，这就意味着</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。也就是说在它换到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之前，它不会换到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接着要把它搞成升序排列。注意到</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，那么从后往前考虑每个</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，先将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移至</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处，再交换</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与</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𝑝</m:t>
                        </m:r>
                      </m:e>
                      <m:sub>
                        <m:r>
                          <a:rPr lang="en-US" altLang="zh-CN" sz="2400" b="0" i="1" dirty="0" smtClean="0">
                            <a:latin typeface="Cambria Math" panose="02040503050406030204" pitchFamily="18" charset="0"/>
                            <a:cs typeface="Times New Roman" panose="02020603050405020304" charset="0"/>
                            <a:sym typeface="+mn-ea"/>
                          </a:rPr>
                          <m:t>𝑛</m:t>
                        </m:r>
                        <m:r>
                          <a:rPr lang="en-US" altLang="zh-CN" sz="2400" b="0" i="1" dirty="0"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。这样就可以保证</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=1,</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=0,</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+2</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=2~</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这样操作次数是</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charset="0"/>
                        <a:sym typeface="+mn-ea"/>
                      </a:rPr>
                      <m:t>Ο</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2</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485898"/>
                <a:ext cx="10643647" cy="5372101"/>
              </a:xfrm>
              <a:blipFill>
                <a:blip r:embed="rId3"/>
                <a:stretch>
                  <a:fillRect l="-744" r="-3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8280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agc043d Merge Triplets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485898"/>
                <a:ext cx="10643647" cy="5372101"/>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给定一个正整数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，问使用以下操作能构造出多少种不同的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1~3</m:t>
                    </m:r>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的排列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𝑀</m:t>
                    </m:r>
                  </m:oMath>
                </a14:m>
                <a:r>
                  <a:rPr lang="zh-CN" altLang="en-US" sz="2400" dirty="0">
                    <a:latin typeface="Times New Roman" panose="02020603050405020304" charset="0"/>
                    <a:cs typeface="Times New Roman" panose="02020603050405020304" charset="0"/>
                    <a:sym typeface="+mn-ea"/>
                  </a:rPr>
                  <a:t>取模：</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选取</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个长度为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3</m:t>
                    </m:r>
                  </m:oMath>
                </a14:m>
                <a:r>
                  <a:rPr lang="zh-CN" altLang="en-US" sz="2400" dirty="0">
                    <a:latin typeface="Times New Roman" panose="02020603050405020304" charset="0"/>
                    <a:cs typeface="Times New Roman" panose="02020603050405020304" charset="0"/>
                    <a:sym typeface="+mn-ea"/>
                  </a:rPr>
                  <a:t>的序列</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𝑛</m:t>
                        </m:r>
                      </m:sub>
                    </m:sSub>
                  </m:oMath>
                </a14:m>
                <a:r>
                  <a:rPr lang="zh-CN" altLang="en-US" sz="2400" dirty="0">
                    <a:latin typeface="Times New Roman" panose="02020603050405020304" charset="0"/>
                    <a:cs typeface="Times New Roman" panose="02020603050405020304" charset="0"/>
                    <a:sym typeface="+mn-ea"/>
                  </a:rPr>
                  <a:t>，要求</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1~3</m:t>
                    </m:r>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在这</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个序列中恰好出现一次。</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初始时</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为空，然后执行以下操作</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3</m:t>
                    </m:r>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次。</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找到所有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个序列开头最小的元素，将其取出，放到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的末尾。（就是做一个类似</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路归并排序的操作）。</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2000,10</m:t>
                        </m:r>
                      </m:e>
                      <m:sup>
                        <m:r>
                          <a:rPr lang="en-US" altLang="zh-CN" sz="2400" b="0" i="1" smtClean="0">
                            <a:latin typeface="Cambria Math" panose="02040503050406030204" pitchFamily="18" charset="0"/>
                            <a:cs typeface="Times New Roman" panose="02020603050405020304" charset="0"/>
                            <a:sym typeface="+mn-ea"/>
                          </a:rPr>
                          <m:t>8</m:t>
                        </m:r>
                      </m:sup>
                    </m:sSup>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𝑀</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9</m:t>
                        </m:r>
                      </m:sup>
                    </m:sSup>
                    <m:r>
                      <a:rPr lang="en-US" altLang="zh-CN" sz="2400" b="0" i="1" smtClean="0">
                        <a:latin typeface="Cambria Math" panose="02040503050406030204" pitchFamily="18" charset="0"/>
                        <a:cs typeface="Times New Roman" panose="02020603050405020304" charset="0"/>
                        <a:sym typeface="+mn-ea"/>
                      </a:rPr>
                      <m:t>+7</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485898"/>
                <a:ext cx="10643647" cy="5372101"/>
              </a:xfrm>
              <a:blipFill>
                <a:blip r:embed="rId3"/>
                <a:stretch>
                  <a:fillRect l="-744" r="-8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5684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agc043d Merge Triplets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485898"/>
                <a:ext cx="10643647" cy="5372101"/>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考虑分析最终的排列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满足的性质。</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首先，若存在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&gt;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𝑗</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&gt;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𝑘</m:t>
                        </m:r>
                      </m:sub>
                    </m:sSub>
                  </m:oMath>
                </a14:m>
                <a:r>
                  <a:rPr lang="zh-CN" altLang="en-US" sz="2400" dirty="0">
                    <a:latin typeface="Times New Roman" panose="02020603050405020304" charset="0"/>
                    <a:cs typeface="Times New Roman" panose="02020603050405020304" charset="0"/>
                    <a:sym typeface="+mn-ea"/>
                  </a:rPr>
                  <a:t>，那么</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𝑗</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𝑘</m:t>
                        </m:r>
                      </m:sub>
                    </m:sSub>
                  </m:oMath>
                </a14:m>
                <a:r>
                  <a:rPr lang="zh-CN" altLang="en-US" sz="2400" dirty="0">
                    <a:latin typeface="Times New Roman" panose="02020603050405020304" charset="0"/>
                    <a:cs typeface="Times New Roman" panose="02020603050405020304" charset="0"/>
                    <a:sym typeface="+mn-ea"/>
                  </a:rPr>
                  <a:t>一定在同一个序列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中。因为当</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被取出时，其余序列开头位置的元素均</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&gt;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。那么接下来取出的</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𝑗</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𝑘</m:t>
                        </m:r>
                      </m:sub>
                    </m:sSub>
                  </m:oMath>
                </a14:m>
                <a:r>
                  <a:rPr lang="zh-CN" altLang="en-US" sz="2400" dirty="0">
                    <a:latin typeface="Times New Roman" panose="02020603050405020304" charset="0"/>
                    <a:cs typeface="Times New Roman" panose="02020603050405020304" charset="0"/>
                    <a:sym typeface="+mn-ea"/>
                  </a:rPr>
                  <a:t>只能是该序列的后两个数。</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那么，</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中不能存在</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&lt;</m:t>
                    </m:r>
                    <m:r>
                      <a:rPr lang="en-US" altLang="zh-CN" sz="2400" i="1">
                        <a:latin typeface="Cambria Math" panose="02040503050406030204" pitchFamily="18" charset="0"/>
                        <a:cs typeface="Times New Roman" panose="02020603050405020304" charset="0"/>
                        <a:sym typeface="+mn-ea"/>
                      </a:rPr>
                      <m:t>𝑗</m:t>
                    </m:r>
                    <m:r>
                      <a:rPr lang="en-US" altLang="zh-CN" sz="2400" i="1">
                        <a:latin typeface="Cambria Math" panose="02040503050406030204" pitchFamily="18" charset="0"/>
                        <a:cs typeface="Times New Roman" panose="02020603050405020304" charset="0"/>
                        <a:sym typeface="+mn-ea"/>
                      </a:rPr>
                      <m:t>&lt;</m:t>
                    </m:r>
                    <m:r>
                      <a:rPr lang="en-US" altLang="zh-CN" sz="2400" i="1">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𝑙</m:t>
                    </m:r>
                    <m:r>
                      <a:rPr lang="en-US" altLang="zh-CN" sz="2400" i="1">
                        <a:latin typeface="Cambria Math" panose="02040503050406030204" pitchFamily="18" charset="0"/>
                        <a:cs typeface="Times New Roman" panose="02020603050405020304" charset="0"/>
                        <a:sym typeface="+mn-ea"/>
                      </a:rPr>
                      <m:t>,</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𝑝</m:t>
                        </m:r>
                      </m:e>
                      <m:sub>
                        <m:r>
                          <a:rPr lang="en-US" altLang="zh-CN" sz="2400" i="1">
                            <a:latin typeface="Cambria Math" panose="02040503050406030204" pitchFamily="18" charset="0"/>
                            <a:cs typeface="Times New Roman" panose="02020603050405020304" charset="0"/>
                            <a:sym typeface="+mn-ea"/>
                          </a:rPr>
                          <m:t>𝑖</m:t>
                        </m:r>
                      </m:sub>
                    </m:sSub>
                    <m:r>
                      <a:rPr lang="en-US" altLang="zh-CN" sz="2400" i="1">
                        <a:latin typeface="Cambria Math" panose="02040503050406030204" pitchFamily="18" charset="0"/>
                        <a:cs typeface="Times New Roman" panose="02020603050405020304" charset="0"/>
                        <a:sym typeface="+mn-ea"/>
                      </a:rPr>
                      <m:t>&gt;</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𝑝</m:t>
                        </m:r>
                      </m:e>
                      <m:sub>
                        <m:r>
                          <a:rPr lang="en-US" altLang="zh-CN" sz="2400" i="1">
                            <a:latin typeface="Cambria Math" panose="02040503050406030204" pitchFamily="18" charset="0"/>
                            <a:cs typeface="Times New Roman" panose="02020603050405020304" charset="0"/>
                            <a:sym typeface="+mn-ea"/>
                          </a:rPr>
                          <m:t>𝑗</m:t>
                        </m:r>
                      </m:sub>
                    </m:sSub>
                    <m:r>
                      <a:rPr lang="en-US" altLang="zh-CN" sz="2400" i="1">
                        <a:latin typeface="Cambria Math" panose="02040503050406030204" pitchFamily="18" charset="0"/>
                        <a:cs typeface="Times New Roman" panose="02020603050405020304" charset="0"/>
                        <a:sym typeface="+mn-ea"/>
                      </a:rPr>
                      <m:t>,</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𝑝</m:t>
                        </m:r>
                      </m:e>
                      <m:sub>
                        <m:r>
                          <a:rPr lang="en-US" altLang="zh-CN" sz="2400" i="1">
                            <a:latin typeface="Cambria Math" panose="02040503050406030204" pitchFamily="18" charset="0"/>
                            <a:cs typeface="Times New Roman" panose="02020603050405020304" charset="0"/>
                            <a:sym typeface="+mn-ea"/>
                          </a:rPr>
                          <m:t>𝑖</m:t>
                        </m:r>
                      </m:sub>
                    </m:sSub>
                    <m:r>
                      <a:rPr lang="en-US" altLang="zh-CN" sz="2400" i="1">
                        <a:latin typeface="Cambria Math" panose="02040503050406030204" pitchFamily="18" charset="0"/>
                        <a:cs typeface="Times New Roman" panose="02020603050405020304" charset="0"/>
                        <a:sym typeface="+mn-ea"/>
                      </a:rPr>
                      <m:t>&gt;</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𝑝</m:t>
                        </m:r>
                      </m:e>
                      <m:sub>
                        <m:r>
                          <a:rPr lang="en-US" altLang="zh-CN" sz="2400" i="1">
                            <a:latin typeface="Cambria Math" panose="02040503050406030204" pitchFamily="18" charset="0"/>
                            <a:cs typeface="Times New Roman" panose="02020603050405020304" charset="0"/>
                            <a:sym typeface="+mn-ea"/>
                          </a:rPr>
                          <m:t>𝑘</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&gt;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𝑝</m:t>
                        </m:r>
                      </m:e>
                      <m:sub>
                        <m:r>
                          <a:rPr lang="en-US" altLang="zh-CN" sz="2400" b="0" i="1" smtClean="0">
                            <a:latin typeface="Cambria Math" panose="02040503050406030204" pitchFamily="18" charset="0"/>
                            <a:cs typeface="Times New Roman" panose="02020603050405020304" charset="0"/>
                            <a:sym typeface="+mn-ea"/>
                          </a:rPr>
                          <m:t>𝑙</m:t>
                        </m:r>
                      </m:sub>
                    </m:sSub>
                  </m:oMath>
                </a14:m>
                <a:r>
                  <a:rPr lang="zh-CN" altLang="en-US" sz="2400" dirty="0">
                    <a:latin typeface="Times New Roman" panose="02020603050405020304" charset="0"/>
                    <a:cs typeface="Times New Roman" panose="02020603050405020304" charset="0"/>
                    <a:sym typeface="+mn-ea"/>
                  </a:rPr>
                  <a:t>。也就是说，记</a:t>
                </a:r>
                <a14:m>
                  <m:oMath xmlns:m="http://schemas.openxmlformats.org/officeDocument/2006/math">
                    <m:r>
                      <a:rPr lang="en-US" altLang="zh-CN" sz="2400" b="0" i="0" smtClean="0">
                        <a:latin typeface="Cambria Math" panose="02040503050406030204" pitchFamily="18" charset="0"/>
                        <a:cs typeface="Times New Roman" panose="02020603050405020304" charset="0"/>
                        <a:sym typeface="+mn-ea"/>
                      </a:rPr>
                      <m:t> </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m:t>
                        </m:r>
                        <m:r>
                          <m:rPr>
                            <m:sty m:val="p"/>
                          </m:rPr>
                          <a:rPr lang="en-US" altLang="zh-CN" sz="2400" i="1" smtClean="0">
                            <a:latin typeface="Cambria Math" panose="02040503050406030204" pitchFamily="18" charset="0"/>
                          </a:rPr>
                          <m:t>ax</m:t>
                        </m:r>
                      </m:e>
                      <m:lim>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lim>
                    </m:limLow>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r>
                      <a:rPr lang="en-US" altLang="zh-CN" sz="2400" i="1">
                        <a:latin typeface="Cambria Math" panose="02040503050406030204" pitchFamily="18" charset="0"/>
                      </a:rPr>
                      <m:t>)</m:t>
                    </m:r>
                  </m:oMath>
                </a14:m>
                <a:r>
                  <a:rPr lang="zh-CN" altLang="en-US" sz="2400" dirty="0">
                    <a:latin typeface="Times New Roman" panose="02020603050405020304" charset="0"/>
                    <a:cs typeface="Times New Roman" panose="02020603050405020304" charset="0"/>
                    <a:sym typeface="+mn-ea"/>
                  </a:rPr>
                  <a:t>，那么</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𝑏</m:t>
                    </m:r>
                  </m:oMath>
                </a14:m>
                <a:r>
                  <a:rPr lang="zh-CN" altLang="en-US" sz="2400" dirty="0">
                    <a:latin typeface="Times New Roman" panose="02020603050405020304" charset="0"/>
                    <a:cs typeface="Times New Roman" panose="02020603050405020304" charset="0"/>
                    <a:sym typeface="+mn-ea"/>
                  </a:rPr>
                  <a:t>中不存在长度超过</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3</m:t>
                    </m:r>
                  </m:oMath>
                </a14:m>
                <a:r>
                  <a:rPr lang="zh-CN" altLang="en-US" sz="2400" dirty="0">
                    <a:latin typeface="Times New Roman" panose="02020603050405020304" charset="0"/>
                    <a:cs typeface="Times New Roman" panose="02020603050405020304" charset="0"/>
                    <a:sym typeface="+mn-ea"/>
                  </a:rPr>
                  <a:t>的连续段。</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485898"/>
                <a:ext cx="10643647" cy="5372101"/>
              </a:xfrm>
              <a:blipFill>
                <a:blip r:embed="rId3"/>
                <a:stretch>
                  <a:fillRect l="-744" r="-3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8542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agc043d Merge Triplets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485898"/>
                <a:ext cx="11058428" cy="5372101"/>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若</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𝑏</m:t>
                    </m:r>
                  </m:oMath>
                </a14:m>
                <a:r>
                  <a:rPr lang="zh-CN" altLang="en-US" sz="2400" dirty="0">
                    <a:latin typeface="Times New Roman" panose="02020603050405020304" charset="0"/>
                    <a:cs typeface="Times New Roman" panose="02020603050405020304" charset="0"/>
                    <a:sym typeface="+mn-ea"/>
                  </a:rPr>
                  <a:t>中存在长度为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的连续段，则这两个数也要在同一个序列</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中。那么这个序列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中另外一个数必须是</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𝑏</m:t>
                    </m:r>
                  </m:oMath>
                </a14:m>
                <a:r>
                  <a:rPr lang="zh-CN" altLang="en-US" sz="2400" dirty="0">
                    <a:latin typeface="Times New Roman" panose="02020603050405020304" charset="0"/>
                    <a:cs typeface="Times New Roman" panose="02020603050405020304" charset="0"/>
                    <a:sym typeface="+mn-ea"/>
                  </a:rPr>
                  <a:t>中的一个长度为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的连续段。</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也就是说，</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合法当且仅当不存在长度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&gt;3</m:t>
                    </m:r>
                  </m:oMath>
                </a14:m>
                <a:r>
                  <a:rPr lang="zh-CN" altLang="en-US" sz="2400" dirty="0">
                    <a:latin typeface="Times New Roman" panose="02020603050405020304" charset="0"/>
                    <a:cs typeface="Times New Roman" panose="02020603050405020304" charset="0"/>
                    <a:sym typeface="+mn-ea"/>
                  </a:rPr>
                  <a:t>的连续段，且长度为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的连续段个数</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长度为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的连续段个数。</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1~</m:t>
                    </m:r>
                    <m:r>
                      <a:rPr lang="en-US" altLang="zh-CN" sz="2400" b="0" i="1" dirty="0"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的排列，长度为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的连续段个数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长度为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的连续段个数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的方案数。</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−3,</m:t>
                        </m:r>
                        <m:r>
                          <a:rPr lang="en-US" altLang="zh-CN" sz="2400" b="0" i="1" smtClean="0">
                            <a:latin typeface="Cambria Math" panose="02040503050406030204" pitchFamily="18" charset="0"/>
                            <a:cs typeface="Times New Roman" panose="02020603050405020304" charset="0"/>
                            <a:sym typeface="+mn-ea"/>
                          </a:rPr>
                          <m:t>𝑗</m:t>
                        </m:r>
                      </m:e>
                    </m:d>
                    <m:r>
                      <a:rPr lang="en-US" altLang="zh-CN" sz="2400" b="0" i="1" smtClean="0">
                        <a:latin typeface="Cambria Math" panose="02040503050406030204" pitchFamily="18" charset="0"/>
                        <a:cs typeface="Times New Roman" panose="02020603050405020304" charset="0"/>
                        <a:sym typeface="+mn-ea"/>
                      </a:rPr>
                      <m:t>×</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−2)</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时间复杂度</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charset="0"/>
                        <a:sym typeface="+mn-ea"/>
                      </a:rPr>
                      <m:t>Ο</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2</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485898"/>
                <a:ext cx="11058428" cy="5372101"/>
              </a:xfrm>
              <a:blipFill>
                <a:blip r:embed="rId3"/>
                <a:stretch>
                  <a:fillRect l="-716" r="-2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9073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en-US" altLang="zh-CN" dirty="0">
              <a:sym typeface="+mn-ea"/>
            </a:endParaRPr>
          </a:p>
        </p:txBody>
      </p:sp>
      <p:sp>
        <p:nvSpPr>
          <p:cNvPr id="3" name="内容占位符 2"/>
          <p:cNvSpPr>
            <a:spLocks noGrp="1"/>
          </p:cNvSpPr>
          <p:nvPr>
            <p:ph idx="1"/>
          </p:nvPr>
        </p:nvSpPr>
        <p:spPr>
          <a:xfrm>
            <a:off x="838199" y="1485898"/>
            <a:ext cx="10643647" cy="5372101"/>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谢谢大家</a:t>
            </a:r>
            <a:endParaRPr lang="en-US" altLang="zh-CN" sz="2400" dirty="0">
              <a:latin typeface="Times New Roman" panose="02020603050405020304" charset="0"/>
              <a:cs typeface="Times New Roman" panose="02020603050405020304" charset="0"/>
              <a:sym typeface="+mn-ea"/>
            </a:endParaRPr>
          </a:p>
        </p:txBody>
      </p:sp>
    </p:spTree>
    <p:extLst>
      <p:ext uri="{BB962C8B-B14F-4D97-AF65-F5344CB8AC3E}">
        <p14:creationId xmlns:p14="http://schemas.microsoft.com/office/powerpoint/2010/main" val="137040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咖啡</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900"/>
                <a:ext cx="10515600" cy="5273119"/>
              </a:xfrm>
            </p:spPr>
            <p:txBody>
              <a:bodyPr>
                <a:normAutofit/>
              </a:bodyPr>
              <a:lstStyle/>
              <a:p>
                <a:pPr>
                  <a:lnSpc>
                    <a:spcPct val="150000"/>
                  </a:lnSpc>
                </a:pPr>
                <a:r>
                  <a:rPr lang="zh-CN" altLang="zh-CN" sz="2400" dirty="0">
                    <a:latin typeface="Times New Roman" panose="02020603050405020304" charset="0"/>
                    <a:cs typeface="Times New Roman" panose="02020603050405020304" charset="0"/>
                  </a:rPr>
                  <a:t>你有</a:t>
                </a:r>
                <a14:m>
                  <m:oMath xmlns:m="http://schemas.openxmlformats.org/officeDocument/2006/math">
                    <m:r>
                      <a:rPr lang="en-US" altLang="zh-CN" sz="2400">
                        <a:latin typeface="Cambria Math" panose="02040503050406030204" pitchFamily="18" charset="0"/>
                        <a:cs typeface="Times New Roman" panose="02020603050405020304" charset="0"/>
                      </a:rPr>
                      <m:t>𝑛</m:t>
                    </m:r>
                  </m:oMath>
                </a14:m>
                <a:r>
                  <a:rPr lang="zh-CN" altLang="zh-CN" sz="2400" dirty="0">
                    <a:latin typeface="Times New Roman" panose="02020603050405020304" charset="0"/>
                    <a:cs typeface="Times New Roman" panose="02020603050405020304" charset="0"/>
                  </a:rPr>
                  <a:t>杯咖啡，第</a:t>
                </a:r>
                <a14:m>
                  <m:oMath xmlns:m="http://schemas.openxmlformats.org/officeDocument/2006/math">
                    <m:r>
                      <a:rPr lang="en-US" altLang="zh-CN" sz="2400">
                        <a:latin typeface="Cambria Math" panose="02040503050406030204" pitchFamily="18" charset="0"/>
                        <a:cs typeface="Times New Roman" panose="02020603050405020304" charset="0"/>
                      </a:rPr>
                      <m:t>𝑖</m:t>
                    </m:r>
                  </m:oMath>
                </a14:m>
                <a:r>
                  <a:rPr lang="zh-CN" altLang="zh-CN" sz="2400" dirty="0">
                    <a:latin typeface="Times New Roman" panose="02020603050405020304" charset="0"/>
                    <a:cs typeface="Times New Roman" panose="02020603050405020304" charset="0"/>
                  </a:rPr>
                  <a:t>杯咖啡的美味度为</a:t>
                </a:r>
                <a14:m>
                  <m:oMath xmlns:m="http://schemas.openxmlformats.org/officeDocument/2006/math">
                    <m:sSub>
                      <m:sSubPr>
                        <m:ctrlPr>
                          <a:rPr lang="zh-CN" altLang="zh-CN" sz="2400" i="1">
                            <a:latin typeface="Cambria Math" panose="02040503050406030204" pitchFamily="18" charset="0"/>
                            <a:cs typeface="Times New Roman" panose="02020603050405020304" charset="0"/>
                          </a:rPr>
                        </m:ctrlPr>
                      </m:sSubPr>
                      <m:e>
                        <m:r>
                          <a:rPr lang="en-US" altLang="zh-CN" sz="2400">
                            <a:latin typeface="Cambria Math" panose="02040503050406030204" pitchFamily="18" charset="0"/>
                            <a:cs typeface="Times New Roman" panose="02020603050405020304" charset="0"/>
                          </a:rPr>
                          <m:t>𝑎</m:t>
                        </m:r>
                      </m:e>
                      <m:sub>
                        <m:r>
                          <a:rPr lang="en-US" altLang="zh-CN" sz="2400">
                            <a:latin typeface="Cambria Math" panose="02040503050406030204" pitchFamily="18" charset="0"/>
                            <a:cs typeface="Times New Roman" panose="02020603050405020304" charset="0"/>
                          </a:rPr>
                          <m:t>𝑖</m:t>
                        </m:r>
                      </m:sub>
                    </m:sSub>
                  </m:oMath>
                </a14:m>
                <a:r>
                  <a:rPr lang="zh-CN" altLang="zh-CN" sz="2400" dirty="0">
                    <a:latin typeface="Times New Roman" panose="02020603050405020304" charset="0"/>
                    <a:cs typeface="Times New Roman" panose="02020603050405020304" charset="0"/>
                  </a:rPr>
                  <a:t>。</a:t>
                </a:r>
              </a:p>
              <a:p>
                <a:pPr>
                  <a:lnSpc>
                    <a:spcPct val="150000"/>
                  </a:lnSpc>
                </a:pPr>
                <a:r>
                  <a:rPr lang="zh-CN" altLang="zh-CN" sz="2400" dirty="0">
                    <a:latin typeface="Times New Roman" panose="02020603050405020304" charset="0"/>
                    <a:cs typeface="Times New Roman" panose="02020603050405020304" charset="0"/>
                  </a:rPr>
                  <a:t>你每次会选取一杯或两杯咖啡，将它们喝掉，并获得这次喝的咖啡的美味度之和。</a:t>
                </a:r>
              </a:p>
              <a:p>
                <a:pPr>
                  <a:lnSpc>
                    <a:spcPct val="150000"/>
                  </a:lnSpc>
                </a:pPr>
                <a:r>
                  <a:rPr lang="zh-CN" altLang="zh-CN" sz="2400" dirty="0">
                    <a:latin typeface="Times New Roman" panose="02020603050405020304" charset="0"/>
                    <a:cs typeface="Times New Roman" panose="02020603050405020304" charset="0"/>
                  </a:rPr>
                  <a:t>你想喝完所有咖啡，但是如果咖啡的口感相差过大，你会不高兴，于是你想知道，你每次喝的咖啡的总美味值的最大值减最小值是多少。</a:t>
                </a:r>
              </a:p>
              <a:p>
                <a:pPr>
                  <a:lnSpc>
                    <a:spcPct val="150000"/>
                  </a:lnSpc>
                </a:pPr>
                <a:r>
                  <a:rPr lang="zh-CN" altLang="zh-CN" sz="2400" dirty="0">
                    <a:latin typeface="Times New Roman" panose="02020603050405020304" charset="0"/>
                    <a:cs typeface="Times New Roman" panose="02020603050405020304" charset="0"/>
                  </a:rPr>
                  <a:t>对于</a:t>
                </a:r>
                <a14:m>
                  <m:oMath xmlns:m="http://schemas.openxmlformats.org/officeDocument/2006/math">
                    <m:r>
                      <a:rPr lang="en-US" altLang="zh-CN" sz="2400">
                        <a:latin typeface="Cambria Math" panose="02040503050406030204" pitchFamily="18" charset="0"/>
                      </a:rPr>
                      <m:t>100%</m:t>
                    </m:r>
                  </m:oMath>
                </a14:m>
                <a:r>
                  <a:rPr lang="zh-CN" altLang="zh-CN" sz="2400" dirty="0">
                    <a:latin typeface="Times New Roman" panose="02020603050405020304" charset="0"/>
                    <a:cs typeface="Times New Roman" panose="02020603050405020304" charset="0"/>
                  </a:rPr>
                  <a:t>的数据，</a:t>
                </a:r>
                <a14:m>
                  <m:oMath xmlns:m="http://schemas.openxmlformats.org/officeDocument/2006/math">
                    <m:r>
                      <a:rPr lang="en-US" altLang="zh-CN" sz="2400">
                        <a:latin typeface="Cambria Math" panose="02040503050406030204" pitchFamily="18" charset="0"/>
                      </a:rPr>
                      <m:t>1</m:t>
                    </m:r>
                    <m:r>
                      <a:rPr lang="zh-CN" altLang="zh-CN" sz="2400">
                        <a:latin typeface="Cambria Math" panose="02040503050406030204" pitchFamily="18" charset="0"/>
                      </a:rPr>
                      <m:t>≤</m:t>
                    </m:r>
                    <m:r>
                      <a:rPr lang="en-US" altLang="zh-CN" sz="2400">
                        <a:latin typeface="Cambria Math" panose="02040503050406030204" pitchFamily="18" charset="0"/>
                      </a:rPr>
                      <m:t>𝑛</m:t>
                    </m:r>
                    <m:r>
                      <a:rPr lang="en-US" altLang="zh-CN" sz="2400">
                        <a:latin typeface="Cambria Math" panose="02040503050406030204" pitchFamily="18" charset="0"/>
                      </a:rPr>
                      <m:t>≤5000,</m:t>
                    </m:r>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𝑎</m:t>
                            </m:r>
                          </m:e>
                          <m:sub>
                            <m:r>
                              <a:rPr lang="en-US" altLang="zh-CN" sz="2400">
                                <a:latin typeface="Cambria Math" panose="02040503050406030204" pitchFamily="18" charset="0"/>
                              </a:rPr>
                              <m:t>𝑖</m:t>
                            </m:r>
                          </m:sub>
                        </m:sSub>
                      </m:e>
                    </m:d>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10</m:t>
                        </m:r>
                      </m:e>
                      <m:sup>
                        <m:r>
                          <a:rPr lang="en-US" altLang="zh-CN" sz="2400">
                            <a:latin typeface="Cambria Math" panose="02040503050406030204" pitchFamily="18" charset="0"/>
                          </a:rPr>
                          <m:t>9</m:t>
                        </m:r>
                      </m:sup>
                    </m:sSup>
                  </m:oMath>
                </a14:m>
                <a:r>
                  <a:rPr lang="zh-CN" altLang="zh-CN" sz="2400" dirty="0">
                    <a:latin typeface="Times New Roman" panose="02020603050405020304" charset="0"/>
                    <a:cs typeface="Times New Roman" panose="02020603050405020304"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273119"/>
              </a:xfrm>
              <a:blipFill>
                <a:blip r:embed="rId3"/>
                <a:stretch>
                  <a:fillRect l="-812"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969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咖啡</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将原序列排序。</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假设每次必须喝两杯咖啡，那么一定是美味度最大的和最小的一起喝，次大的和次小的一起喝，也就是</a:t>
                </a:r>
                <a14:m>
                  <m:oMath xmlns:m="http://schemas.openxmlformats.org/officeDocument/2006/math">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𝑎</m:t>
                        </m:r>
                      </m:e>
                      <m:sub>
                        <m:r>
                          <a:rPr lang="en-US" altLang="zh-CN" sz="2400" i="1">
                            <a:latin typeface="Cambria Math" panose="02040503050406030204" pitchFamily="18" charset="0"/>
                            <a:cs typeface="Times New Roman" panose="02020603050405020304" charset="0"/>
                            <a:sym typeface="+mn-ea"/>
                          </a:rPr>
                          <m:t>1</m:t>
                        </m:r>
                      </m:sub>
                    </m:sSub>
                    <m:r>
                      <a:rPr lang="en-US" altLang="zh-CN" sz="2400" i="1">
                        <a:latin typeface="Cambria Math" panose="02040503050406030204" pitchFamily="18" charset="0"/>
                        <a:cs typeface="Times New Roman" panose="02020603050405020304" charset="0"/>
                        <a:sym typeface="+mn-ea"/>
                      </a:rPr>
                      <m:t>+</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𝑎</m:t>
                        </m:r>
                      </m:e>
                      <m:sub>
                        <m:r>
                          <a:rPr lang="en-US" altLang="zh-CN" sz="2400" i="1">
                            <a:latin typeface="Cambria Math" panose="02040503050406030204" pitchFamily="18" charset="0"/>
                            <a:cs typeface="Times New Roman" panose="02020603050405020304" charset="0"/>
                            <a:sym typeface="+mn-ea"/>
                          </a:rPr>
                          <m:t>𝑛</m:t>
                        </m:r>
                      </m:sub>
                    </m:sSub>
                    <m:r>
                      <a:rPr lang="en-US" altLang="zh-CN" sz="2400" i="1">
                        <a:latin typeface="Cambria Math" panose="02040503050406030204" pitchFamily="18" charset="0"/>
                        <a:cs typeface="Times New Roman" panose="02020603050405020304" charset="0"/>
                        <a:sym typeface="+mn-ea"/>
                      </a:rPr>
                      <m:t>,</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𝑎</m:t>
                        </m:r>
                      </m:e>
                      <m:sub>
                        <m:r>
                          <a:rPr lang="en-US" altLang="zh-CN" sz="2400" i="1">
                            <a:latin typeface="Cambria Math" panose="02040503050406030204" pitchFamily="18" charset="0"/>
                            <a:cs typeface="Times New Roman" panose="02020603050405020304" charset="0"/>
                            <a:sym typeface="+mn-ea"/>
                          </a:rPr>
                          <m:t>2</m:t>
                        </m:r>
                      </m:sub>
                    </m:sSub>
                    <m:r>
                      <a:rPr lang="en-US" altLang="zh-CN" sz="2400" i="1">
                        <a:latin typeface="Cambria Math" panose="02040503050406030204" pitchFamily="18" charset="0"/>
                        <a:cs typeface="Times New Roman" panose="02020603050405020304" charset="0"/>
                        <a:sym typeface="+mn-ea"/>
                      </a:rPr>
                      <m:t>+</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𝑎</m:t>
                        </m:r>
                      </m:e>
                      <m:sub>
                        <m:r>
                          <a:rPr lang="en-US" altLang="zh-CN" sz="2400" i="1">
                            <a:latin typeface="Cambria Math" panose="02040503050406030204" pitchFamily="18" charset="0"/>
                            <a:cs typeface="Times New Roman" panose="02020603050405020304" charset="0"/>
                            <a:sym typeface="+mn-ea"/>
                          </a:rPr>
                          <m:t>𝑛</m:t>
                        </m:r>
                        <m:r>
                          <a:rPr lang="en-US" altLang="zh-CN" sz="2400" i="1">
                            <a:latin typeface="Cambria Math" panose="02040503050406030204" pitchFamily="18" charset="0"/>
                            <a:cs typeface="Times New Roman" panose="02020603050405020304" charset="0"/>
                            <a:sym typeface="+mn-ea"/>
                          </a:rPr>
                          <m:t>−1</m:t>
                        </m:r>
                      </m:sub>
                    </m:sSub>
                    <m:r>
                      <a:rPr lang="en-US" altLang="zh-CN" sz="2400" i="1">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那么，单独喝的咖啡可以看做其与一杯美味度为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的咖啡一起喝。也就是说，先加入若干杯美味度为</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的咖啡，再进行上述操作即可。</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由于我们不会加入超过</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个美味度为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的咖啡，则时间复杂度为</a:t>
                </a:r>
                <a14:m>
                  <m:oMath xmlns:m="http://schemas.openxmlformats.org/officeDocument/2006/math">
                    <m:r>
                      <m:rPr>
                        <m:sty m:val="p"/>
                      </m:rPr>
                      <a:rPr lang="en-US" altLang="zh-CN" sz="2400">
                        <a:latin typeface="Cambria Math" panose="02040503050406030204" pitchFamily="18" charset="0"/>
                        <a:cs typeface="Times New Roman" panose="02020603050405020304" charset="0"/>
                        <a:sym typeface="+mn-ea"/>
                      </a:rPr>
                      <m:t>Ο</m:t>
                    </m:r>
                    <m:r>
                      <a:rPr lang="en-US" altLang="zh-CN" sz="2400" i="1">
                        <a:latin typeface="Cambria Math" panose="02040503050406030204" pitchFamily="18" charset="0"/>
                        <a:cs typeface="Times New Roman" panose="02020603050405020304" charset="0"/>
                        <a:sym typeface="+mn-ea"/>
                      </a:rPr>
                      <m:t>(</m:t>
                    </m:r>
                    <m:sSup>
                      <m:sSupPr>
                        <m:ctrlPr>
                          <a:rPr lang="en-US" altLang="zh-CN" sz="2400" i="1">
                            <a:latin typeface="Cambria Math" panose="02040503050406030204" pitchFamily="18" charset="0"/>
                            <a:cs typeface="Times New Roman" panose="02020603050405020304" charset="0"/>
                            <a:sym typeface="+mn-ea"/>
                          </a:rPr>
                        </m:ctrlPr>
                      </m:sSupPr>
                      <m:e>
                        <m:r>
                          <a:rPr lang="en-US" altLang="zh-CN" sz="2400" i="1">
                            <a:latin typeface="Cambria Math" panose="02040503050406030204" pitchFamily="18" charset="0"/>
                            <a:cs typeface="Times New Roman" panose="02020603050405020304" charset="0"/>
                            <a:sym typeface="+mn-ea"/>
                          </a:rPr>
                          <m:t>𝑛</m:t>
                        </m:r>
                      </m:e>
                      <m:sup>
                        <m:r>
                          <a:rPr lang="en-US" altLang="zh-CN" sz="2400" i="1">
                            <a:latin typeface="Cambria Math" panose="02040503050406030204" pitchFamily="18" charset="0"/>
                            <a:cs typeface="Times New Roman" panose="02020603050405020304" charset="0"/>
                            <a:sym typeface="+mn-ea"/>
                          </a:rPr>
                          <m:t>2</m:t>
                        </m:r>
                      </m:sup>
                    </m:sSup>
                    <m:r>
                      <a:rPr lang="en-US" altLang="zh-CN"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081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排列</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zh-CN" sz="2400" dirty="0">
                    <a:latin typeface="Times New Roman" panose="02020603050405020304" charset="0"/>
                    <a:cs typeface="Times New Roman" panose="02020603050405020304" charset="0"/>
                  </a:rPr>
                  <a:t>给定一个长度为</a:t>
                </a:r>
                <a14:m>
                  <m:oMath xmlns:m="http://schemas.openxmlformats.org/officeDocument/2006/math">
                    <m:r>
                      <a:rPr lang="en-US" altLang="zh-CN" sz="2400">
                        <a:latin typeface="Cambria Math" panose="02040503050406030204" pitchFamily="18" charset="0"/>
                      </a:rPr>
                      <m:t>𝑛</m:t>
                    </m:r>
                  </m:oMath>
                </a14:m>
                <a:r>
                  <a:rPr lang="zh-CN" altLang="zh-CN" sz="2400" dirty="0">
                    <a:latin typeface="Times New Roman" panose="02020603050405020304" charset="0"/>
                    <a:cs typeface="Times New Roman" panose="02020603050405020304" charset="0"/>
                  </a:rPr>
                  <a:t>的排列</a:t>
                </a:r>
                <a14:m>
                  <m:oMath xmlns:m="http://schemas.openxmlformats.org/officeDocument/2006/math">
                    <m:r>
                      <a:rPr lang="en-US" altLang="zh-CN" sz="2400">
                        <a:latin typeface="Cambria Math" panose="02040503050406030204" pitchFamily="18" charset="0"/>
                      </a:rPr>
                      <m:t>𝑝</m:t>
                    </m:r>
                  </m:oMath>
                </a14:m>
                <a:r>
                  <a:rPr lang="zh-CN" altLang="zh-CN" sz="2400" dirty="0">
                    <a:latin typeface="Times New Roman" panose="02020603050405020304" charset="0"/>
                    <a:cs typeface="Times New Roman" panose="02020603050405020304" charset="0"/>
                  </a:rPr>
                  <a:t>，每次操作可以交换两个相邻位置的值。</a:t>
                </a:r>
                <a:endParaRPr lang="en-US" altLang="zh-CN" sz="2400" dirty="0">
                  <a:latin typeface="Times New Roman" panose="02020603050405020304" charset="0"/>
                  <a:cs typeface="Times New Roman" panose="02020603050405020304" charset="0"/>
                </a:endParaRPr>
              </a:p>
              <a:p>
                <a:pPr>
                  <a:lnSpc>
                    <a:spcPct val="150000"/>
                  </a:lnSpc>
                </a:pPr>
                <a:r>
                  <a:rPr lang="zh-CN" altLang="zh-CN" sz="2400" dirty="0">
                    <a:latin typeface="Times New Roman" panose="02020603050405020304" charset="0"/>
                    <a:cs typeface="Times New Roman" panose="02020603050405020304" charset="0"/>
                  </a:rPr>
                  <a:t>有</a:t>
                </a:r>
                <a14:m>
                  <m:oMath xmlns:m="http://schemas.openxmlformats.org/officeDocument/2006/math">
                    <m:r>
                      <a:rPr lang="en-US" altLang="zh-CN" sz="2400">
                        <a:latin typeface="Cambria Math" panose="02040503050406030204" pitchFamily="18" charset="0"/>
                        <a:cs typeface="Times New Roman" panose="02020603050405020304" charset="0"/>
                      </a:rPr>
                      <m:t>𝑛</m:t>
                    </m:r>
                  </m:oMath>
                </a14:m>
                <a:r>
                  <a:rPr lang="zh-CN" altLang="zh-CN" sz="2400" dirty="0">
                    <a:latin typeface="Times New Roman" panose="02020603050405020304" charset="0"/>
                    <a:cs typeface="Times New Roman" panose="02020603050405020304" charset="0"/>
                  </a:rPr>
                  <a:t>次询问，第</a:t>
                </a:r>
                <a14:m>
                  <m:oMath xmlns:m="http://schemas.openxmlformats.org/officeDocument/2006/math">
                    <m:r>
                      <a:rPr lang="en-US" altLang="zh-CN" sz="2400">
                        <a:latin typeface="Cambria Math" panose="02040503050406030204" pitchFamily="18" charset="0"/>
                        <a:cs typeface="Times New Roman" panose="02020603050405020304" charset="0"/>
                      </a:rPr>
                      <m:t>𝑖</m:t>
                    </m:r>
                  </m:oMath>
                </a14:m>
                <a:r>
                  <a:rPr lang="zh-CN" altLang="zh-CN" sz="2400" dirty="0">
                    <a:latin typeface="Times New Roman" panose="02020603050405020304" charset="0"/>
                    <a:cs typeface="Times New Roman" panose="02020603050405020304" charset="0"/>
                  </a:rPr>
                  <a:t>次询问通过上述操作，使得</a:t>
                </a:r>
                <a14:m>
                  <m:oMath xmlns:m="http://schemas.openxmlformats.org/officeDocument/2006/math">
                    <m:r>
                      <a:rPr lang="en-US" altLang="zh-CN" sz="2400">
                        <a:latin typeface="Cambria Math" panose="02040503050406030204" pitchFamily="18" charset="0"/>
                        <a:cs typeface="Times New Roman" panose="02020603050405020304" charset="0"/>
                      </a:rPr>
                      <m:t>𝑝</m:t>
                    </m:r>
                  </m:oMath>
                </a14:m>
                <a:r>
                  <a:rPr lang="zh-CN" altLang="zh-CN" sz="2400" dirty="0">
                    <a:latin typeface="Times New Roman" panose="02020603050405020304" charset="0"/>
                    <a:cs typeface="Times New Roman" panose="02020603050405020304" charset="0"/>
                  </a:rPr>
                  <a:t>中存在一个形如</a:t>
                </a:r>
                <a14:m>
                  <m:oMath xmlns:m="http://schemas.openxmlformats.org/officeDocument/2006/math">
                    <m:r>
                      <a:rPr lang="en-US" altLang="zh-CN" sz="2400">
                        <a:latin typeface="Cambria Math" panose="02040503050406030204" pitchFamily="18" charset="0"/>
                        <a:cs typeface="Times New Roman" panose="02020603050405020304" charset="0"/>
                      </a:rPr>
                      <m:t>1,2,⋯,</m:t>
                    </m:r>
                    <m:r>
                      <a:rPr lang="en-US" altLang="zh-CN" sz="2400">
                        <a:latin typeface="Cambria Math" panose="02040503050406030204" pitchFamily="18" charset="0"/>
                        <a:cs typeface="Times New Roman" panose="02020603050405020304" charset="0"/>
                      </a:rPr>
                      <m:t>𝑖</m:t>
                    </m:r>
                  </m:oMath>
                </a14:m>
                <a:r>
                  <a:rPr lang="zh-CN" altLang="zh-CN" sz="2400" dirty="0">
                    <a:latin typeface="Times New Roman" panose="02020603050405020304" charset="0"/>
                    <a:cs typeface="Times New Roman" panose="02020603050405020304" charset="0"/>
                  </a:rPr>
                  <a:t>的子串的最小所需操作次数。</a:t>
                </a:r>
                <a:endParaRPr lang="en-US" altLang="zh-CN" sz="2400" dirty="0">
                  <a:latin typeface="Times New Roman" panose="02020603050405020304" charset="0"/>
                  <a:cs typeface="Times New Roman" panose="02020603050405020304" charset="0"/>
                </a:endParaRPr>
              </a:p>
              <a:p>
                <a:pPr>
                  <a:lnSpc>
                    <a:spcPct val="150000"/>
                  </a:lnSpc>
                </a:pPr>
                <a:r>
                  <a:rPr lang="zh-CN" altLang="zh-CN" sz="2400" dirty="0">
                    <a:latin typeface="Times New Roman" panose="02020603050405020304" charset="0"/>
                    <a:cs typeface="Times New Roman" panose="02020603050405020304" charset="0"/>
                  </a:rPr>
                  <a:t>对于</a:t>
                </a:r>
                <a14:m>
                  <m:oMath xmlns:m="http://schemas.openxmlformats.org/officeDocument/2006/math">
                    <m:r>
                      <a:rPr lang="en-US" altLang="zh-CN" sz="2400">
                        <a:latin typeface="Cambria Math" panose="02040503050406030204" pitchFamily="18" charset="0"/>
                        <a:cs typeface="Times New Roman" panose="02020603050405020304" charset="0"/>
                      </a:rPr>
                      <m:t>100%</m:t>
                    </m:r>
                  </m:oMath>
                </a14:m>
                <a:r>
                  <a:rPr lang="zh-CN" altLang="zh-CN" sz="2400" dirty="0">
                    <a:latin typeface="Times New Roman" panose="02020603050405020304" charset="0"/>
                    <a:cs typeface="Times New Roman" panose="02020603050405020304" charset="0"/>
                  </a:rPr>
                  <a:t>的数据，</a:t>
                </a:r>
                <a14:m>
                  <m:oMath xmlns:m="http://schemas.openxmlformats.org/officeDocument/2006/math">
                    <m:r>
                      <a:rPr lang="en-US" altLang="zh-CN" sz="2400">
                        <a:latin typeface="Cambria Math" panose="02040503050406030204" pitchFamily="18" charset="0"/>
                        <a:cs typeface="Times New Roman" panose="02020603050405020304" charset="0"/>
                      </a:rPr>
                      <m:t>1≤</m:t>
                    </m:r>
                    <m:r>
                      <a:rPr lang="en-US" altLang="zh-CN" sz="2400">
                        <a:latin typeface="Cambria Math" panose="02040503050406030204" pitchFamily="18" charset="0"/>
                        <a:cs typeface="Times New Roman" panose="02020603050405020304" charset="0"/>
                      </a:rPr>
                      <m:t>𝑛</m:t>
                    </m:r>
                    <m:r>
                      <a:rPr lang="en-US" altLang="zh-CN" sz="2400">
                        <a:latin typeface="Cambria Math" panose="02040503050406030204" pitchFamily="18" charset="0"/>
                        <a:cs typeface="Times New Roman" panose="02020603050405020304" charset="0"/>
                      </a:rPr>
                      <m:t>≤5×</m:t>
                    </m:r>
                    <m:sSup>
                      <m:sSupPr>
                        <m:ctrlPr>
                          <a:rPr lang="zh-CN" altLang="zh-CN" sz="2400" i="1">
                            <a:latin typeface="Cambria Math" panose="02040503050406030204" pitchFamily="18" charset="0"/>
                            <a:cs typeface="Times New Roman" panose="02020603050405020304" charset="0"/>
                          </a:rPr>
                        </m:ctrlPr>
                      </m:sSupPr>
                      <m:e>
                        <m:r>
                          <a:rPr lang="en-US" altLang="zh-CN" sz="2400">
                            <a:latin typeface="Cambria Math" panose="02040503050406030204" pitchFamily="18" charset="0"/>
                            <a:cs typeface="Times New Roman" panose="02020603050405020304" charset="0"/>
                          </a:rPr>
                          <m:t>10</m:t>
                        </m:r>
                      </m:e>
                      <m:sup>
                        <m:r>
                          <a:rPr lang="en-US" altLang="zh-CN" sz="2400">
                            <a:latin typeface="Cambria Math" panose="02040503050406030204" pitchFamily="18" charset="0"/>
                            <a:cs typeface="Times New Roman" panose="02020603050405020304" charset="0"/>
                          </a:rPr>
                          <m:t>5</m:t>
                        </m:r>
                      </m:sup>
                    </m:sSup>
                  </m:oMath>
                </a14:m>
                <a:r>
                  <a:rPr lang="zh-CN" altLang="zh-CN" sz="2400" dirty="0">
                    <a:latin typeface="Times New Roman" panose="02020603050405020304" charset="0"/>
                    <a:cs typeface="Times New Roman" panose="02020603050405020304"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031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排列</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rPr>
                  <a:t>考虑我们会以怎么样的顺序进行操作。</a:t>
                </a:r>
                <a:endParaRPr lang="en-US" altLang="zh-CN" sz="2400" dirty="0">
                  <a:latin typeface="Times New Roman" panose="02020603050405020304" charset="0"/>
                  <a:cs typeface="Times New Roman" panose="02020603050405020304" charset="0"/>
                </a:endParaRPr>
              </a:p>
              <a:p>
                <a:pPr>
                  <a:lnSpc>
                    <a:spcPct val="150000"/>
                  </a:lnSpc>
                </a:pPr>
                <a:r>
                  <a:rPr lang="zh-CN" altLang="en-US" sz="2400" dirty="0">
                    <a:latin typeface="Times New Roman" panose="02020603050405020304" charset="0"/>
                    <a:cs typeface="Times New Roman" panose="02020603050405020304" charset="0"/>
                  </a:rPr>
                  <a:t>先将</a:t>
                </a:r>
                <a14:m>
                  <m:oMath xmlns:m="http://schemas.openxmlformats.org/officeDocument/2006/math">
                    <m:r>
                      <a:rPr lang="en-US" altLang="zh-CN" sz="2400" b="0" i="1" smtClean="0">
                        <a:latin typeface="Cambria Math" panose="02040503050406030204" pitchFamily="18" charset="0"/>
                        <a:cs typeface="Times New Roman" panose="02020603050405020304" charset="0"/>
                      </a:rPr>
                      <m:t>1~</m:t>
                    </m:r>
                    <m:r>
                      <a:rPr lang="en-US" altLang="zh-CN" sz="2400" b="0" i="1" smtClean="0">
                        <a:latin typeface="Cambria Math" panose="02040503050406030204" pitchFamily="18" charset="0"/>
                        <a:cs typeface="Times New Roman" panose="02020603050405020304" charset="0"/>
                      </a:rPr>
                      <m:t>𝑖</m:t>
                    </m:r>
                  </m:oMath>
                </a14:m>
                <a:r>
                  <a:rPr lang="zh-CN" altLang="en-US" sz="2400" dirty="0">
                    <a:latin typeface="Times New Roman" panose="02020603050405020304" charset="0"/>
                    <a:cs typeface="Times New Roman" panose="02020603050405020304" charset="0"/>
                  </a:rPr>
                  <a:t>聚拢到一起，然后再改变它们之间的相对顺序。</a:t>
                </a:r>
                <a:endParaRPr lang="en-US" altLang="zh-CN" sz="2400" dirty="0">
                  <a:latin typeface="Times New Roman" panose="02020603050405020304" charset="0"/>
                  <a:cs typeface="Times New Roman" panose="02020603050405020304" charset="0"/>
                </a:endParaRPr>
              </a:p>
              <a:p>
                <a:pPr>
                  <a:lnSpc>
                    <a:spcPct val="150000"/>
                  </a:lnSpc>
                </a:pPr>
                <a:r>
                  <a:rPr lang="zh-CN" altLang="en-US" sz="2400" dirty="0">
                    <a:latin typeface="Times New Roman" panose="02020603050405020304" charset="0"/>
                    <a:cs typeface="Times New Roman" panose="02020603050405020304" charset="0"/>
                  </a:rPr>
                  <a:t>将</a:t>
                </a:r>
                <a14:m>
                  <m:oMath xmlns:m="http://schemas.openxmlformats.org/officeDocument/2006/math">
                    <m:r>
                      <a:rPr lang="en-US" altLang="zh-CN" sz="2400" b="0" i="1" smtClean="0">
                        <a:latin typeface="Cambria Math" panose="02040503050406030204" pitchFamily="18" charset="0"/>
                        <a:cs typeface="Times New Roman" panose="02020603050405020304" charset="0"/>
                      </a:rPr>
                      <m:t>1~</m:t>
                    </m:r>
                    <m:r>
                      <a:rPr lang="en-US" altLang="zh-CN" sz="2400" b="0" i="1" smtClean="0">
                        <a:latin typeface="Cambria Math" panose="02040503050406030204" pitchFamily="18" charset="0"/>
                        <a:cs typeface="Times New Roman" panose="02020603050405020304" charset="0"/>
                      </a:rPr>
                      <m:t>𝑖</m:t>
                    </m:r>
                  </m:oMath>
                </a14:m>
                <a:r>
                  <a:rPr lang="zh-CN" altLang="en-US" sz="2400" dirty="0">
                    <a:latin typeface="Times New Roman" panose="02020603050405020304" charset="0"/>
                    <a:cs typeface="Times New Roman" panose="02020603050405020304" charset="0"/>
                  </a:rPr>
                  <a:t>移动到同一个位置上的移动次数为位置在后一半的下标和</a:t>
                </a:r>
                <a14:m>
                  <m:oMath xmlns:m="http://schemas.openxmlformats.org/officeDocument/2006/math">
                    <m:r>
                      <a:rPr lang="en-US" altLang="zh-CN" sz="2400" b="0" i="1" smtClean="0">
                        <a:latin typeface="Cambria Math" panose="02040503050406030204" pitchFamily="18" charset="0"/>
                        <a:cs typeface="Times New Roman" panose="02020603050405020304" charset="0"/>
                      </a:rPr>
                      <m:t>−</m:t>
                    </m:r>
                  </m:oMath>
                </a14:m>
                <a:r>
                  <a:rPr lang="zh-CN" altLang="en-US" sz="2400" dirty="0">
                    <a:latin typeface="Times New Roman" panose="02020603050405020304" charset="0"/>
                    <a:cs typeface="Times New Roman" panose="02020603050405020304" charset="0"/>
                  </a:rPr>
                  <a:t>位置在前一半的下标和。注意到这个前一半</a:t>
                </a:r>
                <a14:m>
                  <m:oMath xmlns:m="http://schemas.openxmlformats.org/officeDocument/2006/math">
                    <m:r>
                      <a:rPr lang="en-US" altLang="zh-CN" sz="2400" b="0" i="1" smtClean="0">
                        <a:latin typeface="Cambria Math" panose="02040503050406030204" pitchFamily="18" charset="0"/>
                        <a:cs typeface="Times New Roman" panose="02020603050405020304" charset="0"/>
                      </a:rPr>
                      <m:t>/</m:t>
                    </m:r>
                  </m:oMath>
                </a14:m>
                <a:r>
                  <a:rPr lang="zh-CN" altLang="en-US" sz="2400" dirty="0">
                    <a:latin typeface="Times New Roman" panose="02020603050405020304" charset="0"/>
                    <a:cs typeface="Times New Roman" panose="02020603050405020304" charset="0"/>
                  </a:rPr>
                  <a:t>后一半可以用两个堆维护。</a:t>
                </a:r>
                <a:endParaRPr lang="en-US" altLang="zh-CN" sz="2400" dirty="0">
                  <a:latin typeface="Times New Roman" panose="02020603050405020304" charset="0"/>
                  <a:cs typeface="Times New Roman" panose="02020603050405020304" charset="0"/>
                </a:endParaRPr>
              </a:p>
              <a:p>
                <a:pPr>
                  <a:lnSpc>
                    <a:spcPct val="150000"/>
                  </a:lnSpc>
                </a:pPr>
                <a:r>
                  <a:rPr lang="zh-CN" altLang="en-US" sz="2400" dirty="0">
                    <a:latin typeface="Times New Roman" panose="02020603050405020304" charset="0"/>
                    <a:cs typeface="Times New Roman" panose="02020603050405020304" charset="0"/>
                  </a:rPr>
                  <a:t>由于我们只需要将</a:t>
                </a:r>
                <a14:m>
                  <m:oMath xmlns:m="http://schemas.openxmlformats.org/officeDocument/2006/math">
                    <m:r>
                      <a:rPr lang="en-US" altLang="zh-CN" sz="2400" b="0" i="1" smtClean="0">
                        <a:latin typeface="Cambria Math" panose="02040503050406030204" pitchFamily="18" charset="0"/>
                        <a:cs typeface="Times New Roman" panose="02020603050405020304" charset="0"/>
                      </a:rPr>
                      <m:t>1~</m:t>
                    </m:r>
                    <m:r>
                      <a:rPr lang="en-US" altLang="zh-CN" sz="2400" b="0" i="1" smtClean="0">
                        <a:latin typeface="Cambria Math" panose="02040503050406030204" pitchFamily="18" charset="0"/>
                        <a:cs typeface="Times New Roman" panose="02020603050405020304" charset="0"/>
                      </a:rPr>
                      <m:t>𝑖</m:t>
                    </m:r>
                  </m:oMath>
                </a14:m>
                <a:r>
                  <a:rPr lang="zh-CN" altLang="en-US" sz="2400" dirty="0">
                    <a:latin typeface="Times New Roman" panose="02020603050405020304" charset="0"/>
                    <a:cs typeface="Times New Roman" panose="02020603050405020304" charset="0"/>
                  </a:rPr>
                  <a:t>聚拢到长度为</a:t>
                </a:r>
                <a14:m>
                  <m:oMath xmlns:m="http://schemas.openxmlformats.org/officeDocument/2006/math">
                    <m:r>
                      <a:rPr lang="en-US" altLang="zh-CN" sz="2400" b="0" i="1" smtClean="0">
                        <a:latin typeface="Cambria Math" panose="02040503050406030204" pitchFamily="18" charset="0"/>
                        <a:cs typeface="Times New Roman" panose="02020603050405020304" charset="0"/>
                      </a:rPr>
                      <m:t>𝑖</m:t>
                    </m:r>
                  </m:oMath>
                </a14:m>
                <a:r>
                  <a:rPr lang="zh-CN" altLang="en-US" sz="2400" dirty="0">
                    <a:latin typeface="Times New Roman" panose="02020603050405020304" charset="0"/>
                    <a:cs typeface="Times New Roman" panose="02020603050405020304" charset="0"/>
                  </a:rPr>
                  <a:t>的子串上，于是这个代价还要再减去</a:t>
                </a:r>
                <a14:m>
                  <m:oMath xmlns:m="http://schemas.openxmlformats.org/officeDocument/2006/math">
                    <m:f>
                      <m:fPr>
                        <m:ctrlPr>
                          <a:rPr lang="en-US" altLang="zh-CN" sz="2400" i="1" smtClean="0">
                            <a:latin typeface="Cambria Math" panose="02040503050406030204" pitchFamily="18" charset="0"/>
                            <a:cs typeface="Times New Roman" panose="02020603050405020304" charset="0"/>
                          </a:rPr>
                        </m:ctrlPr>
                      </m:fPr>
                      <m:num>
                        <m:sSup>
                          <m:sSupPr>
                            <m:ctrlPr>
                              <a:rPr lang="en-US" altLang="zh-CN" sz="2400" b="0" i="1" smtClean="0">
                                <a:latin typeface="Cambria Math" panose="02040503050406030204" pitchFamily="18" charset="0"/>
                                <a:cs typeface="Times New Roman" panose="02020603050405020304" charset="0"/>
                              </a:rPr>
                            </m:ctrlPr>
                          </m:sSupPr>
                          <m:e>
                            <m:r>
                              <a:rPr lang="en-US" altLang="zh-CN" sz="2400" b="0" i="1" smtClean="0">
                                <a:latin typeface="Cambria Math" panose="02040503050406030204" pitchFamily="18" charset="0"/>
                                <a:cs typeface="Times New Roman" panose="02020603050405020304" charset="0"/>
                              </a:rPr>
                              <m:t>𝑖</m:t>
                            </m:r>
                          </m:e>
                          <m:sup>
                            <m:r>
                              <a:rPr lang="en-US" altLang="zh-CN" sz="2400" b="0" i="1" smtClean="0">
                                <a:latin typeface="Cambria Math" panose="02040503050406030204" pitchFamily="18" charset="0"/>
                                <a:cs typeface="Times New Roman" panose="02020603050405020304" charset="0"/>
                              </a:rPr>
                              <m:t>2</m:t>
                            </m:r>
                          </m:sup>
                        </m:sSup>
                        <m:r>
                          <a:rPr lang="en-US" altLang="zh-CN" sz="2400" b="0" i="1" smtClean="0">
                            <a:latin typeface="Cambria Math" panose="02040503050406030204" pitchFamily="18" charset="0"/>
                            <a:cs typeface="Times New Roman" panose="02020603050405020304" charset="0"/>
                          </a:rPr>
                          <m:t>−1</m:t>
                        </m:r>
                      </m:num>
                      <m:den>
                        <m:r>
                          <a:rPr lang="en-US" altLang="zh-CN" sz="2400" b="0" i="1" smtClean="0">
                            <a:latin typeface="Cambria Math" panose="02040503050406030204" pitchFamily="18" charset="0"/>
                            <a:cs typeface="Times New Roman" panose="02020603050405020304" charset="0"/>
                          </a:rPr>
                          <m:t>4</m:t>
                        </m:r>
                      </m:den>
                    </m:f>
                    <m:r>
                      <a:rPr lang="en-US" altLang="zh-CN" sz="2400" b="0" i="1" smtClean="0">
                        <a:latin typeface="Cambria Math" panose="02040503050406030204" pitchFamily="18" charset="0"/>
                        <a:cs typeface="Times New Roman" panose="02020603050405020304" charset="0"/>
                      </a:rPr>
                      <m:t>(</m:t>
                    </m:r>
                    <m:r>
                      <a:rPr lang="en-US" altLang="zh-CN" sz="2400" b="0" i="1" smtClean="0">
                        <a:latin typeface="Cambria Math" panose="02040503050406030204" pitchFamily="18" charset="0"/>
                        <a:cs typeface="Times New Roman" panose="02020603050405020304" charset="0"/>
                      </a:rPr>
                      <m:t>𝑖</m:t>
                    </m:r>
                    <m:r>
                      <a:rPr lang="zh-CN" altLang="en-US" sz="2400" i="1">
                        <a:latin typeface="Cambria Math" panose="02040503050406030204" pitchFamily="18" charset="0"/>
                        <a:cs typeface="Times New Roman" panose="02020603050405020304" charset="0"/>
                      </a:rPr>
                      <m:t>为</m:t>
                    </m:r>
                    <m:r>
                      <a:rPr lang="zh-CN" altLang="en-US" sz="2400" i="1" smtClean="0">
                        <a:latin typeface="Cambria Math" panose="02040503050406030204" pitchFamily="18" charset="0"/>
                        <a:cs typeface="Times New Roman" panose="02020603050405020304" charset="0"/>
                      </a:rPr>
                      <m:t>奇数</m:t>
                    </m:r>
                    <m:r>
                      <a:rPr lang="en-US" altLang="zh-CN" sz="2400" b="0" i="1" smtClean="0">
                        <a:latin typeface="Cambria Math" panose="02040503050406030204" pitchFamily="18" charset="0"/>
                        <a:cs typeface="Times New Roman" panose="02020603050405020304" charset="0"/>
                      </a:rPr>
                      <m:t>)/</m:t>
                    </m:r>
                    <m:f>
                      <m:fPr>
                        <m:ctrlPr>
                          <a:rPr lang="en-US" altLang="zh-CN" sz="2400" i="1">
                            <a:latin typeface="Cambria Math" panose="02040503050406030204" pitchFamily="18" charset="0"/>
                            <a:cs typeface="Times New Roman" panose="02020603050405020304" charset="0"/>
                          </a:rPr>
                        </m:ctrlPr>
                      </m:fPr>
                      <m:num>
                        <m:sSup>
                          <m:sSupPr>
                            <m:ctrlPr>
                              <a:rPr lang="en-US" altLang="zh-CN" sz="2400" b="0" i="1" smtClean="0">
                                <a:latin typeface="Cambria Math" panose="02040503050406030204" pitchFamily="18" charset="0"/>
                                <a:cs typeface="Times New Roman" panose="02020603050405020304" charset="0"/>
                              </a:rPr>
                            </m:ctrlPr>
                          </m:sSupPr>
                          <m:e>
                            <m:r>
                              <a:rPr lang="en-US" altLang="zh-CN" sz="2400" i="1">
                                <a:latin typeface="Cambria Math" panose="02040503050406030204" pitchFamily="18" charset="0"/>
                                <a:cs typeface="Times New Roman" panose="02020603050405020304" charset="0"/>
                              </a:rPr>
                              <m:t>𝑖</m:t>
                            </m:r>
                          </m:e>
                          <m:sup>
                            <m:r>
                              <a:rPr lang="en-US" altLang="zh-CN" sz="2400" b="0" i="1" smtClean="0">
                                <a:latin typeface="Cambria Math" panose="02040503050406030204" pitchFamily="18" charset="0"/>
                                <a:cs typeface="Times New Roman" panose="02020603050405020304" charset="0"/>
                              </a:rPr>
                              <m:t>2</m:t>
                            </m:r>
                          </m:sup>
                        </m:sSup>
                      </m:num>
                      <m:den>
                        <m:r>
                          <a:rPr lang="en-US" altLang="zh-CN" sz="2400" i="1">
                            <a:latin typeface="Cambria Math" panose="02040503050406030204" pitchFamily="18" charset="0"/>
                            <a:cs typeface="Times New Roman" panose="02020603050405020304" charset="0"/>
                          </a:rPr>
                          <m:t>4</m:t>
                        </m:r>
                      </m:den>
                    </m:f>
                    <m:r>
                      <a:rPr lang="en-US" altLang="zh-CN" sz="2400" i="1">
                        <a:latin typeface="Cambria Math" panose="02040503050406030204" pitchFamily="18" charset="0"/>
                        <a:cs typeface="Times New Roman" panose="02020603050405020304" charset="0"/>
                      </a:rPr>
                      <m:t>(</m:t>
                    </m:r>
                    <m:r>
                      <a:rPr lang="en-US" altLang="zh-CN" sz="2400" i="1">
                        <a:latin typeface="Cambria Math" panose="02040503050406030204" pitchFamily="18" charset="0"/>
                        <a:cs typeface="Times New Roman" panose="02020603050405020304" charset="0"/>
                      </a:rPr>
                      <m:t>𝑖</m:t>
                    </m:r>
                    <m:r>
                      <a:rPr lang="zh-CN" altLang="en-US" sz="2400" i="1">
                        <a:latin typeface="Cambria Math" panose="02040503050406030204" pitchFamily="18" charset="0"/>
                        <a:cs typeface="Times New Roman" panose="02020603050405020304" charset="0"/>
                      </a:rPr>
                      <m:t>为偶数</m:t>
                    </m:r>
                    <m:r>
                      <a:rPr lang="en-US" altLang="zh-CN" sz="2400" i="1">
                        <a:latin typeface="Cambria Math" panose="02040503050406030204" pitchFamily="18" charset="0"/>
                        <a:cs typeface="Times New Roman" panose="02020603050405020304" charset="0"/>
                      </a:rPr>
                      <m:t>)</m:t>
                    </m:r>
                  </m:oMath>
                </a14:m>
                <a:r>
                  <a:rPr lang="zh-CN" altLang="en-US" sz="2400" dirty="0">
                    <a:latin typeface="Times New Roman" panose="02020603050405020304" charset="0"/>
                    <a:cs typeface="Times New Roman" panose="02020603050405020304" charset="0"/>
                  </a:rPr>
                  <a:t>。</a:t>
                </a:r>
                <a:endParaRPr lang="zh-CN" altLang="zh-CN" sz="2400" dirty="0">
                  <a:latin typeface="Times New Roman" panose="02020603050405020304" charset="0"/>
                  <a:cs typeface="Times New Roman" panose="0202060305040502030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183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排列</a:t>
            </a:r>
            <a:endParaRPr lang="en-US" altLang="zh-CN" dirty="0">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rPr>
                  <a:t>对于另外一部分，即将</a:t>
                </a:r>
                <a14:m>
                  <m:oMath xmlns:m="http://schemas.openxmlformats.org/officeDocument/2006/math">
                    <m:r>
                      <a:rPr lang="en-US" altLang="zh-CN" sz="2400" b="0" i="1" smtClean="0">
                        <a:latin typeface="Cambria Math" panose="02040503050406030204" pitchFamily="18" charset="0"/>
                        <a:cs typeface="Times New Roman" panose="02020603050405020304" charset="0"/>
                      </a:rPr>
                      <m:t>1~</m:t>
                    </m:r>
                    <m:r>
                      <a:rPr lang="en-US" altLang="zh-CN" sz="2400" b="0" i="1" smtClean="0">
                        <a:latin typeface="Cambria Math" panose="02040503050406030204" pitchFamily="18" charset="0"/>
                        <a:cs typeface="Times New Roman" panose="02020603050405020304" charset="0"/>
                      </a:rPr>
                      <m:t>𝑖</m:t>
                    </m:r>
                  </m:oMath>
                </a14:m>
                <a:r>
                  <a:rPr lang="zh-CN" altLang="en-US" sz="2400" dirty="0">
                    <a:latin typeface="Times New Roman" panose="02020603050405020304" charset="0"/>
                    <a:cs typeface="Times New Roman" panose="02020603050405020304" charset="0"/>
                  </a:rPr>
                  <a:t>排为升序。</a:t>
                </a:r>
                <a:endParaRPr lang="en-US" altLang="zh-CN" sz="2400" dirty="0">
                  <a:latin typeface="Times New Roman" panose="02020603050405020304" charset="0"/>
                  <a:cs typeface="Times New Roman" panose="02020603050405020304" charset="0"/>
                </a:endParaRPr>
              </a:p>
              <a:p>
                <a:pPr>
                  <a:lnSpc>
                    <a:spcPct val="150000"/>
                  </a:lnSpc>
                </a:pPr>
                <a:r>
                  <a:rPr lang="zh-CN" altLang="en-US" sz="2400" dirty="0">
                    <a:latin typeface="Times New Roman" panose="02020603050405020304" charset="0"/>
                    <a:cs typeface="Times New Roman" panose="02020603050405020304" charset="0"/>
                  </a:rPr>
                  <a:t>注意到这个答案就是逆序对，使用树状数组维护。</a:t>
                </a:r>
                <a:endParaRPr lang="en-US" altLang="zh-CN" sz="2400" dirty="0">
                  <a:latin typeface="Times New Roman" panose="02020603050405020304" charset="0"/>
                  <a:cs typeface="Times New Roman" panose="02020603050405020304" charset="0"/>
                </a:endParaRPr>
              </a:p>
              <a:p>
                <a:pPr>
                  <a:lnSpc>
                    <a:spcPct val="150000"/>
                  </a:lnSpc>
                </a:pPr>
                <a:r>
                  <a:rPr lang="zh-CN" altLang="en-US" sz="2400" dirty="0">
                    <a:latin typeface="Times New Roman" panose="02020603050405020304" charset="0"/>
                    <a:cs typeface="Times New Roman" panose="02020603050405020304" charset="0"/>
                  </a:rPr>
                  <a:t>时间复杂度</a:t>
                </a:r>
                <a14:m>
                  <m:oMath xmlns:m="http://schemas.openxmlformats.org/officeDocument/2006/math">
                    <m:r>
                      <m:rPr>
                        <m:sty m:val="p"/>
                      </m:rPr>
                      <a:rPr lang="en-US" altLang="zh-CN" sz="2400">
                        <a:latin typeface="Cambria Math" panose="02040503050406030204" pitchFamily="18" charset="0"/>
                        <a:cs typeface="Times New Roman" panose="02020603050405020304" charset="0"/>
                        <a:sym typeface="+mn-ea"/>
                      </a:rPr>
                      <m:t>Ο</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𝑛</m:t>
                    </m:r>
                    <m:func>
                      <m:funcPr>
                        <m:ctrlPr>
                          <a:rPr lang="en-US" altLang="zh-CN" sz="2400" i="1">
                            <a:latin typeface="Cambria Math" panose="02040503050406030204" pitchFamily="18" charset="0"/>
                            <a:cs typeface="Times New Roman" panose="02020603050405020304" charset="0"/>
                            <a:sym typeface="+mn-ea"/>
                          </a:rPr>
                        </m:ctrlPr>
                      </m:funcPr>
                      <m:fName>
                        <m:r>
                          <m:rPr>
                            <m:sty m:val="p"/>
                          </m:rPr>
                          <a:rPr lang="en-US" altLang="zh-CN" sz="2400">
                            <a:latin typeface="Cambria Math" panose="02040503050406030204" pitchFamily="18" charset="0"/>
                            <a:cs typeface="Times New Roman" panose="02020603050405020304" charset="0"/>
                            <a:sym typeface="+mn-ea"/>
                          </a:rPr>
                          <m:t>log</m:t>
                        </m:r>
                      </m:fName>
                      <m:e>
                        <m:r>
                          <a:rPr lang="en-US" altLang="zh-CN" sz="2400" i="1">
                            <a:latin typeface="Cambria Math" panose="02040503050406030204" pitchFamily="18" charset="0"/>
                            <a:cs typeface="Times New Roman" panose="02020603050405020304" charset="0"/>
                            <a:sym typeface="+mn-ea"/>
                          </a:rPr>
                          <m:t>𝑛</m:t>
                        </m:r>
                      </m:e>
                    </m:func>
                    <m:r>
                      <a:rPr lang="en-US" altLang="zh-CN" sz="2400" i="1">
                        <a:latin typeface="Cambria Math" panose="02040503050406030204" pitchFamily="18" charset="0"/>
                        <a:cs typeface="Times New Roman" panose="02020603050405020304" charset="0"/>
                        <a:sym typeface="+mn-ea"/>
                      </a:rPr>
                      <m:t>)</m:t>
                    </m:r>
                    <m:r>
                      <m:rPr>
                        <m:nor/>
                      </m:rPr>
                      <a:rPr lang="zh-CN" altLang="en-US" sz="2400" dirty="0">
                        <a:latin typeface="Times New Roman" panose="02020603050405020304"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652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网格</a:t>
            </a:r>
            <a:endParaRPr lang="en-US" altLang="zh-CN" dirty="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85900"/>
                <a:ext cx="10515600" cy="5006975"/>
              </a:xfrm>
            </p:spPr>
            <p:txBody>
              <a:bodyPr>
                <a:normAutofit fontScale="92500" lnSpcReduction="10000"/>
              </a:bodyPr>
              <a:lstStyle/>
              <a:p>
                <a:pPr>
                  <a:lnSpc>
                    <a:spcPct val="150000"/>
                  </a:lnSpc>
                </a:pPr>
                <a:r>
                  <a:rPr lang="zh-CN" altLang="zh-CN" sz="2400" dirty="0">
                    <a:latin typeface="Times New Roman" panose="02020603050405020304" charset="0"/>
                    <a:cs typeface="Times New Roman" panose="02020603050405020304" charset="0"/>
                  </a:rPr>
                  <a:t>有一个</a:t>
                </a:r>
                <a14:m>
                  <m:oMath xmlns:m="http://schemas.openxmlformats.org/officeDocument/2006/math">
                    <m:r>
                      <a:rPr lang="en-US" altLang="zh-CN" sz="2400">
                        <a:latin typeface="Cambria Math" panose="02040503050406030204" pitchFamily="18" charset="0"/>
                        <a:cs typeface="Times New Roman" panose="02020603050405020304" charset="0"/>
                      </a:rPr>
                      <m:t>𝑛</m:t>
                    </m:r>
                    <m:r>
                      <a:rPr lang="en-US" altLang="zh-CN" sz="2400">
                        <a:latin typeface="Cambria Math" panose="02040503050406030204" pitchFamily="18" charset="0"/>
                        <a:cs typeface="Times New Roman" panose="02020603050405020304" charset="0"/>
                      </a:rPr>
                      <m:t>×</m:t>
                    </m:r>
                    <m:r>
                      <a:rPr lang="en-US" altLang="zh-CN" sz="2400">
                        <a:latin typeface="Cambria Math" panose="02040503050406030204" pitchFamily="18" charset="0"/>
                        <a:cs typeface="Times New Roman" panose="02020603050405020304" charset="0"/>
                      </a:rPr>
                      <m:t>𝑚</m:t>
                    </m:r>
                  </m:oMath>
                </a14:m>
                <a:r>
                  <a:rPr lang="zh-CN" altLang="zh-CN" sz="2400" dirty="0">
                    <a:latin typeface="Times New Roman" panose="02020603050405020304" charset="0"/>
                    <a:cs typeface="Times New Roman" panose="02020603050405020304" charset="0"/>
                  </a:rPr>
                  <a:t>的网格，你想在上面放置若干个多米诺骨牌，每个骨牌会占据网格上相邻的两个格子</a:t>
                </a:r>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zh-CN" sz="2400" dirty="0">
                    <a:latin typeface="Times New Roman" panose="02020603050405020304" charset="0"/>
                    <a:cs typeface="Times New Roman" panose="02020603050405020304" charset="0"/>
                  </a:rPr>
                  <a:t>定义一个网格是优美的当且仅当网格中的每一行和每一列最多只被一个骨牌占据。也就是说，每一行</a:t>
                </a:r>
                <a14:m>
                  <m:oMath xmlns:m="http://schemas.openxmlformats.org/officeDocument/2006/math">
                    <m:r>
                      <a:rPr lang="en-US" altLang="zh-CN" sz="2400">
                        <a:latin typeface="Cambria Math" panose="02040503050406030204" pitchFamily="18" charset="0"/>
                        <a:cs typeface="Times New Roman" panose="02020603050405020304" charset="0"/>
                      </a:rPr>
                      <m:t>/</m:t>
                    </m:r>
                  </m:oMath>
                </a14:m>
                <a:r>
                  <a:rPr lang="zh-CN" altLang="zh-CN" sz="2400" dirty="0">
                    <a:latin typeface="Times New Roman" panose="02020603050405020304" charset="0"/>
                    <a:cs typeface="Times New Roman" panose="02020603050405020304" charset="0"/>
                  </a:rPr>
                  <a:t>列要么只有最多一个格子被骨牌占据，要么恰好有两个格子被同一个骨牌占据</a:t>
                </a:r>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zh-CN" sz="2400" dirty="0">
                    <a:latin typeface="Times New Roman" panose="02020603050405020304" charset="0"/>
                    <a:cs typeface="Times New Roman" panose="02020603050405020304" charset="0"/>
                  </a:rPr>
                  <a:t>一开始，这个网格上有</a:t>
                </a:r>
                <a14:m>
                  <m:oMath xmlns:m="http://schemas.openxmlformats.org/officeDocument/2006/math">
                    <m:r>
                      <a:rPr lang="en-US" altLang="zh-CN" sz="2400">
                        <a:latin typeface="Cambria Math" panose="02040503050406030204" pitchFamily="18" charset="0"/>
                        <a:cs typeface="Times New Roman" panose="02020603050405020304" charset="0"/>
                      </a:rPr>
                      <m:t>𝑘</m:t>
                    </m:r>
                  </m:oMath>
                </a14:m>
                <a:r>
                  <a:rPr lang="zh-CN" altLang="zh-CN" sz="2400" dirty="0">
                    <a:latin typeface="Times New Roman" panose="02020603050405020304" charset="0"/>
                    <a:cs typeface="Times New Roman" panose="02020603050405020304" charset="0"/>
                  </a:rPr>
                  <a:t>个骨牌，保证网格初始是优美的</a:t>
                </a:r>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zh-CN" sz="2400" dirty="0">
                    <a:latin typeface="Times New Roman" panose="02020603050405020304" charset="0"/>
                    <a:cs typeface="Times New Roman" panose="02020603050405020304" charset="0"/>
                  </a:rPr>
                  <a:t>求再放置任意个骨牌，能得到的优美的网格的方案数，对</a:t>
                </a:r>
                <a14:m>
                  <m:oMath xmlns:m="http://schemas.openxmlformats.org/officeDocument/2006/math">
                    <m:r>
                      <a:rPr lang="en-US" altLang="zh-CN" sz="2400">
                        <a:latin typeface="Cambria Math" panose="02040503050406030204" pitchFamily="18" charset="0"/>
                        <a:cs typeface="Times New Roman" panose="02020603050405020304" charset="0"/>
                      </a:rPr>
                      <m:t>998244353</m:t>
                    </m:r>
                  </m:oMath>
                </a14:m>
                <a:r>
                  <a:rPr lang="zh-CN" altLang="zh-CN" sz="2400" dirty="0">
                    <a:latin typeface="Times New Roman" panose="02020603050405020304" charset="0"/>
                    <a:cs typeface="Times New Roman" panose="02020603050405020304" charset="0"/>
                  </a:rPr>
                  <a:t>取模。注意骨牌是无标号的，即两个网格不同，当且仅当骨牌放置的数量或骨牌放置的位置不同</a:t>
                </a:r>
                <a:r>
                  <a:rPr lang="zh-CN" altLang="en-US"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a:lnSpc>
                    <a:spcPct val="150000"/>
                  </a:lnSpc>
                </a:pPr>
                <a:r>
                  <a:rPr lang="zh-CN" altLang="zh-CN" sz="2400" dirty="0">
                    <a:latin typeface="Times New Roman" panose="02020603050405020304" charset="0"/>
                    <a:cs typeface="Times New Roman" panose="02020603050405020304" charset="0"/>
                  </a:rPr>
                  <a:t>对于</a:t>
                </a:r>
                <a14:m>
                  <m:oMath xmlns:m="http://schemas.openxmlformats.org/officeDocument/2006/math">
                    <m:r>
                      <a:rPr lang="en-US" altLang="zh-CN" sz="2400">
                        <a:latin typeface="Cambria Math" panose="02040503050406030204" pitchFamily="18" charset="0"/>
                        <a:cs typeface="Times New Roman" panose="02020603050405020304" charset="0"/>
                      </a:rPr>
                      <m:t>100%</m:t>
                    </m:r>
                  </m:oMath>
                </a14:m>
                <a:r>
                  <a:rPr lang="zh-CN" altLang="zh-CN" sz="2400" dirty="0">
                    <a:latin typeface="Times New Roman" panose="02020603050405020304" charset="0"/>
                    <a:cs typeface="Times New Roman" panose="02020603050405020304" charset="0"/>
                  </a:rPr>
                  <a:t>的数据，</a:t>
                </a:r>
                <a14:m>
                  <m:oMath xmlns:m="http://schemas.openxmlformats.org/officeDocument/2006/math">
                    <m:r>
                      <a:rPr lang="en-US" altLang="zh-CN" sz="2400">
                        <a:latin typeface="Cambria Math" panose="02040503050406030204" pitchFamily="18" charset="0"/>
                        <a:cs typeface="Times New Roman" panose="02020603050405020304" charset="0"/>
                      </a:rPr>
                      <m:t>1≤</m:t>
                    </m:r>
                    <m:r>
                      <a:rPr lang="en-US" altLang="zh-CN" sz="2400">
                        <a:latin typeface="Cambria Math" panose="02040503050406030204" pitchFamily="18" charset="0"/>
                        <a:cs typeface="Times New Roman" panose="02020603050405020304" charset="0"/>
                      </a:rPr>
                      <m:t>𝑛</m:t>
                    </m:r>
                    <m:r>
                      <a:rPr lang="en-US" altLang="zh-CN" sz="2400">
                        <a:latin typeface="Cambria Math" panose="02040503050406030204" pitchFamily="18" charset="0"/>
                        <a:cs typeface="Times New Roman" panose="02020603050405020304" charset="0"/>
                      </a:rPr>
                      <m:t>,</m:t>
                    </m:r>
                    <m:r>
                      <a:rPr lang="en-US" altLang="zh-CN" sz="2400">
                        <a:latin typeface="Cambria Math" panose="02040503050406030204" pitchFamily="18" charset="0"/>
                        <a:cs typeface="Times New Roman" panose="02020603050405020304" charset="0"/>
                      </a:rPr>
                      <m:t>𝑚</m:t>
                    </m:r>
                    <m:r>
                      <a:rPr lang="en-US" altLang="zh-CN" sz="2400">
                        <a:latin typeface="Cambria Math" panose="02040503050406030204" pitchFamily="18" charset="0"/>
                        <a:cs typeface="Times New Roman" panose="02020603050405020304" charset="0"/>
                      </a:rPr>
                      <m:t>,</m:t>
                    </m:r>
                    <m:r>
                      <a:rPr lang="en-US" altLang="zh-CN" sz="2400">
                        <a:latin typeface="Cambria Math" panose="02040503050406030204" pitchFamily="18" charset="0"/>
                        <a:cs typeface="Times New Roman" panose="02020603050405020304" charset="0"/>
                      </a:rPr>
                      <m:t>𝑘</m:t>
                    </m:r>
                    <m:r>
                      <a:rPr lang="zh-CN" altLang="zh-CN" sz="2400">
                        <a:latin typeface="Cambria Math" panose="02040503050406030204" pitchFamily="18" charset="0"/>
                        <a:cs typeface="Times New Roman" panose="02020603050405020304" charset="0"/>
                      </a:rPr>
                      <m:t>≤</m:t>
                    </m:r>
                    <m:r>
                      <a:rPr lang="en-US" altLang="zh-CN" sz="2400">
                        <a:latin typeface="Cambria Math" panose="02040503050406030204" pitchFamily="18" charset="0"/>
                        <a:cs typeface="Times New Roman" panose="02020603050405020304" charset="0"/>
                      </a:rPr>
                      <m:t>5000</m:t>
                    </m:r>
                  </m:oMath>
                </a14:m>
                <a:r>
                  <a:rPr lang="zh-CN" altLang="zh-CN" sz="2400" dirty="0">
                    <a:latin typeface="Times New Roman" panose="02020603050405020304" charset="0"/>
                    <a:cs typeface="Times New Roman" panose="02020603050405020304" charset="0"/>
                  </a:rPr>
                  <a:t>。</a:t>
                </a: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696" r="-28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67233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9528</TotalTime>
  <Words>3854</Words>
  <Application>Microsoft Office PowerPoint</Application>
  <PresentationFormat>宽屏</PresentationFormat>
  <Paragraphs>224</Paragraphs>
  <Slides>37</Slides>
  <Notes>36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Arial</vt:lpstr>
      <vt:lpstr>Calibri</vt:lpstr>
      <vt:lpstr>Cambria Math</vt:lpstr>
      <vt:lpstr>Times New Roman</vt:lpstr>
      <vt:lpstr>Office 主题</vt:lpstr>
      <vt:lpstr>Solutions</vt:lpstr>
      <vt:lpstr>面包</vt:lpstr>
      <vt:lpstr>面包</vt:lpstr>
      <vt:lpstr>咖啡</vt:lpstr>
      <vt:lpstr>咖啡</vt:lpstr>
      <vt:lpstr>排列</vt:lpstr>
      <vt:lpstr>排列</vt:lpstr>
      <vt:lpstr>排列</vt:lpstr>
      <vt:lpstr>网格</vt:lpstr>
      <vt:lpstr>网格</vt:lpstr>
      <vt:lpstr>网格</vt:lpstr>
      <vt:lpstr>arc085e MUL</vt:lpstr>
      <vt:lpstr>arc085e MUL</vt:lpstr>
      <vt:lpstr>arc084d Small Multiple</vt:lpstr>
      <vt:lpstr>arc084d Small Multiple</vt:lpstr>
      <vt:lpstr>arc084d Small Multiple</vt:lpstr>
      <vt:lpstr>arc072e Alice in linear land</vt:lpstr>
      <vt:lpstr>arc072e Alice in linear land</vt:lpstr>
      <vt:lpstr>arc072e Alice in linear land</vt:lpstr>
      <vt:lpstr>arc072e Alice in linear land</vt:lpstr>
      <vt:lpstr>arc089e GraphXY</vt:lpstr>
      <vt:lpstr>arc089e GraphXY</vt:lpstr>
      <vt:lpstr>arc089e GraphXY</vt:lpstr>
      <vt:lpstr>agc045a Xor Battle</vt:lpstr>
      <vt:lpstr>agc045a Xor Battle</vt:lpstr>
      <vt:lpstr>agc045a Xor Battle</vt:lpstr>
      <vt:lpstr>agc045a Xor Battle</vt:lpstr>
      <vt:lpstr>arc125e Snack</vt:lpstr>
      <vt:lpstr>arc125e Snack</vt:lpstr>
      <vt:lpstr>arc125e Snack</vt:lpstr>
      <vt:lpstr>arc110f Esoswap</vt:lpstr>
      <vt:lpstr>arc110f Esoswap</vt:lpstr>
      <vt:lpstr>arc110f Esoswap</vt:lpstr>
      <vt:lpstr>agc043d Merge Triplets</vt:lpstr>
      <vt:lpstr>agc043d Merge Triplets</vt:lpstr>
      <vt:lpstr>agc043d Merge Triplets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
  <cp:lastModifiedBy>luhong</cp:lastModifiedBy>
  <cp:revision>490</cp:revision>
  <dcterms:created xsi:type="dcterms:W3CDTF">2020-01-13T06:09:00Z</dcterms:created>
  <dcterms:modified xsi:type="dcterms:W3CDTF">2021-10-02T05:48:50Z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