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6DAF60C7-BD2B-40E2-8E95-9D4941154CB9}">
          <p14:sldIdLst>
            <p14:sldId id="256"/>
          </p14:sldIdLst>
        </p14:section>
        <p14:section name="莫队算法" id="{6AF84F3E-8B9C-4BE1-90E5-0650D2F97F54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结束" id="{12161E78-CF36-4355-9334-A330E9B790E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余 心浩" initials="余" lastIdx="1" clrIdx="0">
    <p:extLst>
      <p:ext uri="{19B8F6BF-5375-455C-9EA6-DF929625EA0E}">
        <p15:presenceInfo xmlns:p15="http://schemas.microsoft.com/office/powerpoint/2012/main" userId="9e900f0b2ad6df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A155-7AD6-4FBB-A99D-223E0B427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分块（莫队算法）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C0B9B-CFBE-48EE-B977-21B92EF35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优雅的暴力</a:t>
            </a:r>
          </a:p>
        </p:txBody>
      </p:sp>
    </p:spTree>
    <p:extLst>
      <p:ext uri="{BB962C8B-B14F-4D97-AF65-F5344CB8AC3E}">
        <p14:creationId xmlns:p14="http://schemas.microsoft.com/office/powerpoint/2010/main" val="179644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C387E-9AF2-4689-A24F-430A081F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68600"/>
            <a:ext cx="3413760" cy="942849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latin typeface="+mn-ea"/>
                <a:ea typeface="+mn-ea"/>
              </a:rPr>
              <a:t>谢谢大家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FD2C7-E006-4FED-8DE5-0C54EE4A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913" y="3711449"/>
            <a:ext cx="3843528" cy="506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祝大家结业考试取得好成绩</a:t>
            </a:r>
          </a:p>
        </p:txBody>
      </p:sp>
    </p:spTree>
    <p:extLst>
      <p:ext uri="{BB962C8B-B14F-4D97-AF65-F5344CB8AC3E}">
        <p14:creationId xmlns:p14="http://schemas.microsoft.com/office/powerpoint/2010/main" val="5212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A87E-0BF6-465C-ACA1-7C7E5D03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8A254-FB0F-4F49-BC5B-1C50D9B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effectLst/>
                <a:latin typeface="Fira Sans" panose="020B0604020202020204" pitchFamily="34" charset="0"/>
              </a:rPr>
              <a:t>分块的基本思想是，通过对原数据的适当划分，并在划分后的每一个块上预处理部分信息，从而较一般的暴力算法取得更优的时间复杂度。</a:t>
            </a:r>
            <a:endParaRPr lang="en-US" altLang="zh-CN" sz="2400" b="0" i="0" dirty="0">
              <a:effectLst/>
              <a:latin typeface="Fira Sans" panose="020B0604020202020204" pitchFamily="34" charset="0"/>
            </a:endParaRPr>
          </a:p>
          <a:p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分块是一种很灵活的思想，相较于树状数组和线段树，分块的优点是通用性更好，可以维护很多树状数组和线段树无法维护的信息。</a:t>
            </a:r>
            <a:endParaRPr lang="en-US" altLang="zh-CN" sz="2400" b="0" i="0" dirty="0">
              <a:solidFill>
                <a:schemeClr val="tx1"/>
              </a:solidFill>
              <a:effectLst/>
              <a:latin typeface="Fira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882BC-813E-4564-B458-183BA541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先来看一个例题：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CBE05B-1256-4B07-9A62-40EF6F012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9096981" cy="47597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已知一个数列，你需要进行下面两种操作：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将某区间每一个数加上 </a:t>
                </a:r>
                <a:r>
                  <a:rPr lang="en-US" altLang="zh-CN" b="0" i="0" dirty="0">
                    <a:effectLst/>
                    <a:latin typeface="KaTeX_Main"/>
                  </a:rPr>
                  <a:t>k</a:t>
                </a:r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求出某区间每一个数的和。</a:t>
                </a:r>
              </a:p>
              <a:p>
                <a:r>
                  <a:rPr lang="zh-CN" altLang="en-US" b="1" dirty="0">
                    <a:latin typeface="-apple-system"/>
                  </a:rPr>
                  <a:t>输入格式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第一行包含两个整数</a:t>
                </a:r>
                <a:r>
                  <a:rPr lang="en-US" altLang="zh-CN" dirty="0"/>
                  <a:t>n</a:t>
                </a:r>
                <a:r>
                  <a:rPr lang="en-US" altLang="zh-CN" b="0" i="0" dirty="0">
                    <a:effectLst/>
                    <a:latin typeface="KaTeX_Main"/>
                  </a:rPr>
                  <a:t>, </a:t>
                </a:r>
                <a:r>
                  <a:rPr lang="en-US" altLang="zh-CN" b="0" i="1" dirty="0">
                    <a:effectLst/>
                    <a:latin typeface="KaTeX_Math"/>
                  </a:rPr>
                  <a:t>m</a:t>
                </a:r>
                <a:r>
                  <a:rPr lang="zh-CN" altLang="en-US" b="0" i="0" dirty="0">
                    <a:effectLst/>
                    <a:latin typeface="-apple-system"/>
                  </a:rPr>
                  <a:t>，分别表示该数列数字的个数和操作的总个数</a:t>
                </a:r>
                <a:r>
                  <a:rPr lang="zh-CN" altLang="en-US" dirty="0"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-apple-system"/>
                  </a:rPr>
                  <a:t>.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lvl="1"/>
                <a:r>
                  <a:rPr lang="zh-CN" altLang="en-US" b="0" i="0" dirty="0">
                    <a:effectLst/>
                    <a:latin typeface="-apple-system"/>
                  </a:rPr>
                  <a:t>第二行包含 </a:t>
                </a:r>
                <a:r>
                  <a:rPr lang="en-US" altLang="zh-CN" b="0" i="0" dirty="0">
                    <a:effectLst/>
                    <a:latin typeface="KaTeX_Main"/>
                  </a:rPr>
                  <a:t>n</a:t>
                </a:r>
                <a:r>
                  <a:rPr lang="zh-CN" altLang="en-US" b="0" i="0" dirty="0">
                    <a:effectLst/>
                    <a:latin typeface="-apple-system"/>
                  </a:rPr>
                  <a:t> 个用空格分隔的整数，其中第  </a:t>
                </a:r>
                <a:r>
                  <a:rPr lang="en-US" altLang="zh-CN" b="0" i="0" dirty="0">
                    <a:effectLst/>
                    <a:latin typeface="KaTeX_Main"/>
                  </a:rPr>
                  <a:t>i</a:t>
                </a:r>
                <a:r>
                  <a:rPr lang="zh-CN" altLang="en-US" b="0" i="0" dirty="0">
                    <a:effectLst/>
                    <a:latin typeface="-apple-system"/>
                  </a:rPr>
                  <a:t>  个数字表示数列第 </a:t>
                </a:r>
                <a:r>
                  <a:rPr lang="en-US" altLang="zh-CN" b="0" i="0" dirty="0">
                    <a:effectLst/>
                    <a:latin typeface="KaTeX_Main"/>
                  </a:rPr>
                  <a:t>i  </a:t>
                </a:r>
                <a:r>
                  <a:rPr lang="zh-CN" altLang="en-US" b="0" i="0" dirty="0">
                    <a:effectLst/>
                    <a:latin typeface="-apple-system"/>
                  </a:rPr>
                  <a:t>项的初始值。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lvl="1"/>
                <a:r>
                  <a:rPr lang="zh-CN" altLang="en-US" b="0" i="0" dirty="0">
                    <a:effectLst/>
                    <a:latin typeface="-apple-system"/>
                  </a:rPr>
                  <a:t>接下来 </a:t>
                </a:r>
                <a:r>
                  <a:rPr lang="en-US" altLang="zh-CN" b="0" i="0" dirty="0">
                    <a:effectLst/>
                    <a:latin typeface="KaTeX_Main"/>
                  </a:rPr>
                  <a:t>m</a:t>
                </a:r>
                <a:r>
                  <a:rPr lang="zh-CN" altLang="en-US" b="0" i="0" dirty="0">
                    <a:effectLst/>
                    <a:latin typeface="-apple-system"/>
                  </a:rPr>
                  <a:t> 行每行包含 </a:t>
                </a:r>
                <a:r>
                  <a:rPr lang="en-US" altLang="zh-CN" b="0" i="0" dirty="0">
                    <a:effectLst/>
                    <a:latin typeface="KaTeX_Main"/>
                  </a:rPr>
                  <a:t>3</a:t>
                </a:r>
                <a:r>
                  <a:rPr lang="zh-CN" altLang="en-US" b="0" i="0" dirty="0">
                    <a:effectLst/>
                    <a:latin typeface="-apple-system"/>
                  </a:rPr>
                  <a:t> 或 </a:t>
                </a:r>
                <a:r>
                  <a:rPr lang="en-US" altLang="zh-CN" b="0" i="0" dirty="0">
                    <a:effectLst/>
                    <a:latin typeface="KaTeX_Main"/>
                  </a:rPr>
                  <a:t>4</a:t>
                </a:r>
                <a:r>
                  <a:rPr lang="zh-CN" altLang="en-US" b="0" i="0" dirty="0">
                    <a:effectLst/>
                    <a:latin typeface="-apple-system"/>
                  </a:rPr>
                  <a:t> 个整数，表示一个操作，具体如下：</a:t>
                </a:r>
                <a:endParaRPr lang="zh-CN" altLang="en-US" b="1" i="0" dirty="0">
                  <a:effectLst/>
                  <a:latin typeface="-apple-system"/>
                </a:endParaRPr>
              </a:p>
              <a:p>
                <a:pPr lvl="2"/>
                <a:r>
                  <a:rPr lang="en-US" altLang="zh-CN" dirty="0"/>
                  <a:t>1 x y k : </a:t>
                </a:r>
                <a:r>
                  <a:rPr lang="zh-CN" altLang="en-US" b="0" i="0" dirty="0">
                    <a:effectLst/>
                    <a:latin typeface="-apple-system"/>
                  </a:rPr>
                  <a:t>将区间 </a:t>
                </a:r>
                <a:r>
                  <a:rPr lang="en-US" altLang="zh-CN" b="0" i="0" dirty="0">
                    <a:effectLst/>
                    <a:latin typeface="KaTeX_Main"/>
                  </a:rPr>
                  <a:t>[x, y]</a:t>
                </a:r>
                <a:r>
                  <a:rPr lang="en-US" altLang="zh-CN" b="0" i="0" dirty="0"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effectLst/>
                    <a:latin typeface="-apple-system"/>
                  </a:rPr>
                  <a:t>内每个数加上 </a:t>
                </a:r>
                <a:r>
                  <a:rPr lang="en-US" altLang="zh-CN" b="0" i="0" dirty="0">
                    <a:effectLst/>
                    <a:latin typeface="KaTeX_Main"/>
                  </a:rPr>
                  <a:t>k</a:t>
                </a:r>
                <a:r>
                  <a:rPr lang="en-US" altLang="zh-CN" b="0" i="1" dirty="0">
                    <a:effectLst/>
                    <a:latin typeface="KaTeX_Math"/>
                  </a:rPr>
                  <a:t>k</a:t>
                </a:r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lvl="2"/>
                <a:r>
                  <a:rPr lang="en-US" altLang="zh-CN" dirty="0"/>
                  <a:t>2 x y : </a:t>
                </a:r>
                <a:r>
                  <a:rPr lang="zh-CN" altLang="en-US" b="0" i="0" dirty="0">
                    <a:effectLst/>
                    <a:latin typeface="-apple-system"/>
                  </a:rPr>
                  <a:t>输出区间 </a:t>
                </a:r>
                <a:r>
                  <a:rPr lang="en-US" altLang="zh-CN" b="0" i="0" dirty="0">
                    <a:effectLst/>
                    <a:latin typeface="KaTeX_Main"/>
                  </a:rPr>
                  <a:t>[x, y]</a:t>
                </a:r>
                <a:r>
                  <a:rPr lang="zh-CN" altLang="en-US" b="0" i="0" dirty="0">
                    <a:effectLst/>
                    <a:latin typeface="-apple-system"/>
                  </a:rPr>
                  <a:t>内每个数的和。</a:t>
                </a:r>
                <a:endParaRPr lang="en-US" altLang="zh-CN" dirty="0"/>
              </a:p>
              <a:p>
                <a:r>
                  <a:rPr lang="zh-CN" altLang="en-US" b="1" dirty="0">
                    <a:latin typeface="-apple-system"/>
                  </a:rPr>
                  <a:t>输出格式</a:t>
                </a:r>
                <a:endParaRPr lang="en-US" altLang="zh-CN" b="1" dirty="0">
                  <a:latin typeface="-apple-system"/>
                </a:endParaRPr>
              </a:p>
              <a:p>
                <a:pPr lvl="1"/>
                <a:r>
                  <a:rPr lang="zh-CN" altLang="en-US" b="0" i="0" dirty="0">
                    <a:effectLst/>
                    <a:latin typeface="-apple-system"/>
                  </a:rPr>
                  <a:t>输出包含若干行整数，即为所有操作 </a:t>
                </a:r>
                <a:r>
                  <a:rPr lang="en-US" altLang="zh-CN" b="0" i="0" dirty="0">
                    <a:effectLst/>
                    <a:latin typeface="-apple-system"/>
                  </a:rPr>
                  <a:t>2 </a:t>
                </a:r>
                <a:r>
                  <a:rPr lang="zh-CN" altLang="en-US" b="0" i="0" dirty="0">
                    <a:effectLst/>
                    <a:latin typeface="-apple-system"/>
                  </a:rPr>
                  <a:t>的结果。</a:t>
                </a:r>
                <a:endParaRPr lang="en-US" altLang="zh-CN" b="0" i="0" dirty="0"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CBE05B-1256-4B07-9A62-40EF6F012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9096981" cy="4759787"/>
              </a:xfrm>
              <a:blipFill>
                <a:blip r:embed="rId2"/>
                <a:stretch>
                  <a:fillRect l="-268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1302-25BD-443C-A136-C9CDD76D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先来看一个例题：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23C64-F677-454E-996A-D19665B8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样例输入：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5 5</a:t>
            </a:r>
          </a:p>
          <a:p>
            <a:pPr marL="457200" lvl="1" indent="0">
              <a:buNone/>
            </a:pPr>
            <a:r>
              <a:rPr lang="en-US" altLang="zh-CN" dirty="0"/>
              <a:t>1 5 4 2 3</a:t>
            </a:r>
          </a:p>
          <a:p>
            <a:pPr marL="457200" lvl="1" indent="0">
              <a:buNone/>
            </a:pPr>
            <a:r>
              <a:rPr lang="en-US" altLang="zh-CN" dirty="0"/>
              <a:t>2 2 4</a:t>
            </a:r>
          </a:p>
          <a:p>
            <a:pPr marL="457200" lvl="1" indent="0">
              <a:buNone/>
            </a:pPr>
            <a:r>
              <a:rPr lang="en-US" altLang="zh-CN" dirty="0"/>
              <a:t>1 2 3 2</a:t>
            </a:r>
          </a:p>
          <a:p>
            <a:pPr marL="457200" lvl="1" indent="0">
              <a:buNone/>
            </a:pPr>
            <a:r>
              <a:rPr lang="en-US" altLang="zh-CN" dirty="0"/>
              <a:t>2 3 4</a:t>
            </a:r>
          </a:p>
          <a:p>
            <a:pPr marL="457200" lvl="1" indent="0">
              <a:buNone/>
            </a:pPr>
            <a:r>
              <a:rPr lang="en-US" altLang="zh-CN" dirty="0"/>
              <a:t>1 1 5 1</a:t>
            </a:r>
          </a:p>
          <a:p>
            <a:pPr marL="457200" lvl="1" indent="0">
              <a:buNone/>
            </a:pPr>
            <a:r>
              <a:rPr lang="en-US" altLang="zh-CN" dirty="0"/>
              <a:t>2 1 4</a:t>
            </a:r>
          </a:p>
          <a:p>
            <a:pPr marL="0" indent="0">
              <a:buNone/>
            </a:pPr>
            <a:r>
              <a:rPr lang="zh-CN" altLang="en-US" dirty="0"/>
              <a:t>样例输出：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11</a:t>
            </a:r>
          </a:p>
          <a:p>
            <a:pPr marL="457200" lvl="1" indent="0">
              <a:buNone/>
            </a:pPr>
            <a:r>
              <a:rPr lang="en-US" altLang="zh-CN" dirty="0"/>
              <a:t>8</a:t>
            </a:r>
          </a:p>
          <a:p>
            <a:pPr marL="457200" lvl="1" indent="0">
              <a:buNone/>
            </a:pPr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86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E40B-11EA-47BF-AE26-813C3078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如果用朴素算法（暴力）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E61E-119A-4933-8F7C-70CBAF1B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区间求和</a:t>
            </a:r>
            <a:endParaRPr lang="en-US" altLang="zh-CN" sz="2400" dirty="0"/>
          </a:p>
          <a:p>
            <a:pPr lvl="1"/>
            <a:r>
              <a:rPr lang="zh-CN" altLang="en-US" sz="2200" dirty="0"/>
              <a:t>从 </a:t>
            </a:r>
            <a:r>
              <a:rPr lang="en-US" altLang="zh-CN" sz="2200" dirty="0"/>
              <a:t>l </a:t>
            </a:r>
            <a:r>
              <a:rPr lang="zh-CN" altLang="en-US" sz="2200" dirty="0"/>
              <a:t>到 </a:t>
            </a:r>
            <a:r>
              <a:rPr lang="en-US" altLang="zh-CN" sz="2200" dirty="0"/>
              <a:t>r </a:t>
            </a:r>
            <a:r>
              <a:rPr lang="zh-CN" altLang="en-US" sz="2200" dirty="0"/>
              <a:t>遍历一次，把每个值都加上 </a:t>
            </a:r>
            <a:r>
              <a:rPr lang="en-US" altLang="zh-CN" sz="2200" dirty="0"/>
              <a:t>k</a:t>
            </a:r>
          </a:p>
          <a:p>
            <a:r>
              <a:rPr lang="zh-CN" altLang="en-US" sz="2400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对于区间加</a:t>
            </a:r>
            <a:endParaRPr lang="en-US" altLang="zh-CN" sz="2400" dirty="0"/>
          </a:p>
          <a:p>
            <a:pPr lvl="1"/>
            <a:r>
              <a:rPr lang="zh-CN" altLang="en-US" sz="2200" dirty="0"/>
              <a:t>从 </a:t>
            </a:r>
            <a:r>
              <a:rPr lang="en-US" altLang="zh-CN" sz="2200" dirty="0"/>
              <a:t>l </a:t>
            </a:r>
            <a:r>
              <a:rPr lang="zh-CN" altLang="en-US" sz="2200" dirty="0"/>
              <a:t>到 </a:t>
            </a:r>
            <a:r>
              <a:rPr lang="en-US" altLang="zh-CN" sz="2200" dirty="0"/>
              <a:t>r </a:t>
            </a:r>
            <a:r>
              <a:rPr lang="zh-CN" altLang="en-US" sz="2200" dirty="0"/>
              <a:t>遍历一次，把每个值加起来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38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1DBB9-74D9-47E7-ADE1-E4DC249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D6C71-C462-4A80-8501-2D5ACC7A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虽然这样很傻，但分块就是在这个基础上优化的！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0243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EA22D-147F-4FF8-B02B-DECB2863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31B5E-0D66-429A-8B7D-BBA729369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15737"/>
                <a:ext cx="8596668" cy="44256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我们把长度为 </a:t>
                </a:r>
                <a:r>
                  <a:rPr lang="en-US" altLang="zh-CN" sz="2400" dirty="0"/>
                  <a:t>n </a:t>
                </a:r>
                <a:r>
                  <a:rPr lang="zh-CN" altLang="en-US" sz="2400" dirty="0"/>
                  <a:t>的序列分成若干块，把每一块当作一个整体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（根据基本不等式，当分成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 块时，时间复杂度最小（</a:t>
                </a:r>
                <a:r>
                  <a:rPr lang="en-US" altLang="zh-CN" sz="2400" dirty="0"/>
                  <a:t>O(m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endParaRPr lang="en-US" altLang="zh-CN" sz="33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31B5E-0D66-429A-8B7D-BBA729369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15737"/>
                <a:ext cx="8596668" cy="4425626"/>
              </a:xfrm>
              <a:blipFill>
                <a:blip r:embed="rId2"/>
                <a:stretch>
                  <a:fillRect l="-567" t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6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01CF-CC8B-4399-9FA7-BF9DB834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494"/>
            <a:ext cx="8596668" cy="665825"/>
          </a:xfrm>
        </p:spPr>
        <p:txBody>
          <a:bodyPr>
            <a:normAutofit/>
          </a:bodyPr>
          <a:lstStyle/>
          <a:p>
            <a:r>
              <a:rPr lang="zh-CN" altLang="en-US" dirty="0"/>
              <a:t>分块优化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7F6D8-9180-4C00-9A81-F8F91C01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325"/>
            <a:ext cx="8596668" cy="50869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区间求和</a:t>
            </a:r>
            <a:endParaRPr lang="en-US" altLang="zh-CN" sz="2400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 sz="2000" dirty="0"/>
              <a:t>对于</a:t>
            </a:r>
            <a:r>
              <a:rPr lang="zh-CN" altLang="en-US" sz="2000" dirty="0">
                <a:solidFill>
                  <a:srgbClr val="7030A0"/>
                </a:solidFill>
              </a:rPr>
              <a:t>零散的部分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/>
            <a:r>
              <a:rPr lang="zh-CN" altLang="en-US" sz="1800" dirty="0"/>
              <a:t>我们只需要暴力求和，再加上中间的完整块</a:t>
            </a:r>
            <a:endParaRPr lang="en-US" altLang="zh-CN" sz="1800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对于</a:t>
            </a:r>
            <a:r>
              <a:rPr lang="zh-CN" altLang="en-US" sz="2000" dirty="0">
                <a:solidFill>
                  <a:srgbClr val="0070C0"/>
                </a:solidFill>
              </a:rPr>
              <a:t>整块的部分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2"/>
            <a:r>
              <a:rPr lang="zh-CN" altLang="en-US" sz="1800" dirty="0"/>
              <a:t>直接加上每一个整块的和</a:t>
            </a:r>
            <a:endParaRPr lang="en-US" altLang="zh-CN" sz="1800" dirty="0"/>
          </a:p>
          <a:p>
            <a:r>
              <a:rPr lang="zh-CN" altLang="en-US" sz="2400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对于区间加</a:t>
            </a:r>
            <a:endParaRPr lang="en-US" altLang="zh-CN" sz="2400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 sz="2000" dirty="0"/>
              <a:t>对于</a:t>
            </a:r>
            <a:r>
              <a:rPr lang="zh-CN" altLang="en-US" sz="2000" dirty="0">
                <a:solidFill>
                  <a:srgbClr val="7030A0"/>
                </a:solidFill>
              </a:rPr>
              <a:t>零散的部分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/>
            <a:r>
              <a:rPr lang="zh-CN" altLang="en-US" sz="1800" dirty="0"/>
              <a:t>我们同样用暴力把每个加上</a:t>
            </a:r>
            <a:r>
              <a:rPr lang="en-US" altLang="zh-CN" sz="1800" dirty="0"/>
              <a:t>k</a:t>
            </a:r>
            <a:r>
              <a:rPr lang="zh-CN" altLang="en-US" sz="1800" dirty="0"/>
              <a:t>（注意要更新一下区间和的值）</a:t>
            </a:r>
            <a:endParaRPr lang="en-US" altLang="zh-CN" sz="1800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对于</a:t>
            </a:r>
            <a:r>
              <a:rPr lang="zh-CN" altLang="en-US" sz="2000" dirty="0">
                <a:solidFill>
                  <a:srgbClr val="0070C0"/>
                </a:solidFill>
              </a:rPr>
              <a:t>整块的部分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2"/>
            <a:r>
              <a:rPr lang="zh-CN" altLang="en-US" sz="1900" dirty="0"/>
              <a:t>对每块维护一个</a:t>
            </a:r>
            <a:r>
              <a:rPr lang="zh-CN" altLang="en-US" sz="1900" dirty="0">
                <a:solidFill>
                  <a:schemeClr val="accent3">
                    <a:lumMod val="75000"/>
                  </a:schemeClr>
                </a:solidFill>
              </a:rPr>
              <a:t>懒标记 </a:t>
            </a:r>
            <a:r>
              <a:rPr lang="en-US" altLang="zh-CN" sz="1900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r>
              <a:rPr lang="zh-CN" altLang="en-US" sz="1900" dirty="0"/>
              <a:t>，表示当前块元素需要全部加上 </a:t>
            </a:r>
            <a:r>
              <a:rPr lang="en-US" altLang="zh-CN" sz="1900" i="1" dirty="0">
                <a:solidFill>
                  <a:schemeClr val="accent3">
                    <a:lumMod val="75000"/>
                  </a:schemeClr>
                </a:solidFill>
              </a:rPr>
              <a:t>lazy</a:t>
            </a:r>
            <a:endParaRPr lang="en-US" altLang="zh-CN" sz="1900" i="1" dirty="0"/>
          </a:p>
          <a:p>
            <a:pPr lvl="2"/>
            <a:r>
              <a:rPr lang="zh-CN" altLang="en-US" sz="1800" dirty="0"/>
              <a:t>区间和的值只要加上 </a:t>
            </a:r>
            <a:r>
              <a:rPr lang="en-US" altLang="zh-CN" sz="1800" dirty="0"/>
              <a:t>lazy * (</a:t>
            </a:r>
            <a:r>
              <a:rPr lang="zh-CN" altLang="en-US" sz="1800" dirty="0"/>
              <a:t>这个区间的长度</a:t>
            </a:r>
            <a:r>
              <a:rPr lang="en-US" altLang="zh-CN" sz="1800" dirty="0"/>
              <a:t>)</a:t>
            </a:r>
          </a:p>
          <a:p>
            <a:pPr lvl="1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34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D1F9-8D1B-45B9-8CDC-9CF0A7A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2" y="38379"/>
            <a:ext cx="8596668" cy="1320800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668A0C-4D64-4AC2-BB23-1C235C7A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0" y="698778"/>
            <a:ext cx="5264270" cy="61452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554139-1D39-4ED5-ABEF-F6F66482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80" y="698779"/>
            <a:ext cx="4376880" cy="30865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D170EF-4F38-4696-A3BF-5545E8866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080" y="3785374"/>
            <a:ext cx="4376880" cy="30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495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KaTeX_Main</vt:lpstr>
      <vt:lpstr>KaTeX_Math</vt:lpstr>
      <vt:lpstr>华文新魏</vt:lpstr>
      <vt:lpstr>Arial</vt:lpstr>
      <vt:lpstr>Cambria Math</vt:lpstr>
      <vt:lpstr>Fira Sans</vt:lpstr>
      <vt:lpstr>Trebuchet MS</vt:lpstr>
      <vt:lpstr>Wingdings 3</vt:lpstr>
      <vt:lpstr>平面</vt:lpstr>
      <vt:lpstr>分块（莫队算法）</vt:lpstr>
      <vt:lpstr>分块</vt:lpstr>
      <vt:lpstr>先来看一个例题：</vt:lpstr>
      <vt:lpstr>先来看一个例题：</vt:lpstr>
      <vt:lpstr>如果用朴素算法（暴力）</vt:lpstr>
      <vt:lpstr>PowerPoint 演示文稿</vt:lpstr>
      <vt:lpstr>分块优化</vt:lpstr>
      <vt:lpstr>分块优化</vt:lpstr>
      <vt:lpstr>代码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莫队算法（分块）</dc:title>
  <dc:creator>余 心浩</dc:creator>
  <cp:lastModifiedBy>余 心浩</cp:lastModifiedBy>
  <cp:revision>25</cp:revision>
  <dcterms:created xsi:type="dcterms:W3CDTF">2021-11-27T03:13:36Z</dcterms:created>
  <dcterms:modified xsi:type="dcterms:W3CDTF">2021-12-04T01:28:21Z</dcterms:modified>
</cp:coreProperties>
</file>