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4" r:id="rId13"/>
    <p:sldId id="272" r:id="rId14"/>
    <p:sldId id="273" r:id="rId15"/>
    <p:sldId id="274" r:id="rId16"/>
    <p:sldId id="275" r:id="rId17"/>
    <p:sldId id="276" r:id="rId18"/>
    <p:sldId id="277" r:id="rId19"/>
    <p:sldId id="280" r:id="rId20"/>
    <p:sldId id="281" r:id="rId21"/>
    <p:sldId id="267" r:id="rId22"/>
    <p:sldId id="268" r:id="rId23"/>
    <p:sldId id="282" r:id="rId24"/>
    <p:sldId id="283" r:id="rId25"/>
    <p:sldId id="278" r:id="rId26"/>
    <p:sldId id="279" r:id="rId27"/>
    <p:sldId id="269" r:id="rId28"/>
    <p:sldId id="270" r:id="rId29"/>
    <p:sldId id="27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5850-5145-450D-8D72-76090E3096D8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A7A3D56-1985-4A82-91C9-666C35629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17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5850-5145-450D-8D72-76090E3096D8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A7A3D56-1985-4A82-91C9-666C35629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133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5850-5145-450D-8D72-76090E3096D8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A7A3D56-1985-4A82-91C9-666C356297C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5974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5850-5145-450D-8D72-76090E3096D8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A7A3D56-1985-4A82-91C9-666C35629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412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5850-5145-450D-8D72-76090E3096D8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A7A3D56-1985-4A82-91C9-666C356297C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3523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5850-5145-450D-8D72-76090E3096D8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A7A3D56-1985-4A82-91C9-666C35629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941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5850-5145-450D-8D72-76090E3096D8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3D56-1985-4A82-91C9-666C35629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855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5850-5145-450D-8D72-76090E3096D8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3D56-1985-4A82-91C9-666C35629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025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5850-5145-450D-8D72-76090E3096D8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3D56-1985-4A82-91C9-666C35629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708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5850-5145-450D-8D72-76090E3096D8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A7A3D56-1985-4A82-91C9-666C35629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01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5850-5145-450D-8D72-76090E3096D8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A7A3D56-1985-4A82-91C9-666C35629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865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5850-5145-450D-8D72-76090E3096D8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A7A3D56-1985-4A82-91C9-666C35629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667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5850-5145-450D-8D72-76090E3096D8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3D56-1985-4A82-91C9-666C35629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117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5850-5145-450D-8D72-76090E3096D8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3D56-1985-4A82-91C9-666C35629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07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5850-5145-450D-8D72-76090E3096D8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3D56-1985-4A82-91C9-666C35629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28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5850-5145-450D-8D72-76090E3096D8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A7A3D56-1985-4A82-91C9-666C35629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66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B5850-5145-450D-8D72-76090E3096D8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A7A3D56-1985-4A82-91C9-666C35629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420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AB14B5-C593-4028-88B1-5366D82504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训练题评讲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6EA69C-A67F-4600-9AB3-85247A5790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陈雨昕（清华大学←福州一中）</a:t>
            </a:r>
          </a:p>
        </p:txBody>
      </p:sp>
    </p:spTree>
    <p:extLst>
      <p:ext uri="{BB962C8B-B14F-4D97-AF65-F5344CB8AC3E}">
        <p14:creationId xmlns:p14="http://schemas.microsoft.com/office/powerpoint/2010/main" val="166437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EE47BB-A51E-4154-8F2A-DFDD079D9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搜索树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5B7B703-DFEB-4819-A459-51A0992057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以压缩的方式给出长度不超过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 的</a:t>
                </a:r>
                <a:r>
                  <a:rPr lang="en-US" altLang="zh-CN" dirty="0"/>
                  <a:t>01</a:t>
                </a:r>
                <a:r>
                  <a:rPr lang="zh-CN" altLang="en-US" dirty="0"/>
                  <a:t>串集合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求串，使得它是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 中至少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dirty="0"/>
                  <a:t> 个串的子序列</a:t>
                </a:r>
                <a:endParaRPr lang="en-US" altLang="zh-CN" dirty="0"/>
              </a:p>
              <a:p>
                <a:r>
                  <a:rPr lang="zh-CN" altLang="en-US" dirty="0"/>
                  <a:t>如果有多解，输出最长的</a:t>
                </a:r>
                <a:endParaRPr lang="en-US" altLang="zh-CN" dirty="0"/>
              </a:p>
              <a:p>
                <a:r>
                  <a:rPr lang="zh-CN" altLang="en-US" dirty="0"/>
                  <a:t>仍有多解，输出字典序最小的</a:t>
                </a:r>
                <a:endParaRPr lang="en-US" altLang="zh-CN" dirty="0"/>
              </a:p>
              <a:p>
                <a:r>
                  <a:rPr lang="zh-CN" altLang="en-US" dirty="0"/>
                  <a:t>串可以为空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≤20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1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GB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5B7B703-DFEB-4819-A459-51A0992057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3468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5121D0-E4A7-4449-BE77-7D36A96CC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40E221F-E953-4A57-A1AF-E0FE4C91E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考虑如何判定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/>
                  <a:t> 是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 的子序列</a:t>
                </a:r>
                <a:endParaRPr lang="en-US" altLang="zh-CN" dirty="0"/>
              </a:p>
              <a:p>
                <a:r>
                  <a:rPr lang="zh-CN" altLang="en-US" dirty="0"/>
                  <a:t>从左到右依次考虑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/>
                  <a:t> 的每个字符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:</a:t>
                </a:r>
              </a:p>
              <a:p>
                <a:pPr lvl="1"/>
                <a:r>
                  <a:rPr lang="zh-CN" altLang="en-US" dirty="0"/>
                  <a:t>若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不含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不是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的子序列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否则找到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中的第一个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将它和之前的部分删掉，记作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𝑡𝑟𝑎𝑛𝑠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的所有元素一同进行上述匹配，列计数</a:t>
                </a:r>
                <a:endParaRPr lang="en-US" altLang="zh-CN" dirty="0"/>
              </a:p>
              <a:p>
                <a:r>
                  <a:rPr lang="zh-CN" altLang="en-US" dirty="0"/>
                  <a:t>记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中如上匹配过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中的字符后余下的字符串为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的元素个数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groupCh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𝑡𝑟𝑎𝑛𝑠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对于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含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/>
                  <a:t> 为子序列的元素个数为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由于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压位表示状态，时空复杂度为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40E221F-E953-4A57-A1AF-E0FE4C91E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 b="-37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486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ED3915F-0A9C-4C48-965D-CB4F1D05E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例题选讲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05293-9452-4AD7-8C81-82260D85EE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983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7BD00-04C8-4BB5-A853-301CD0CE6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翻转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29D3570-877E-4376-9C6A-FA661FEDEF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dirty="0"/>
                  <a:t>给定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 2, …,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/>
                  <a:t> 的排列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翻转一个区间，使得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sepChr m:val="∣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/>
                  <a:t> 最大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1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GB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29D3570-877E-4376-9C6A-FA661FEDEF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1110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A97D5D-8955-4082-B583-00974EA8F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D3B45DD-EB76-4AE9-A7D5-5D2994CEB3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假设翻转了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那么答案相对于不翻转的增量可以这样描述：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作变形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枚举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那么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/>
                  <a:t> 的位置有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还有些位置有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因此区间在包含住同样多的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的前提下应尽量短</a:t>
                </a:r>
                <a:endParaRPr lang="en-US" altLang="zh-CN" dirty="0"/>
              </a:p>
              <a:p>
                <a:r>
                  <a:rPr lang="zh-CN" altLang="en-US" dirty="0"/>
                  <a:t>所有可能长度从小到大枚举，就能统计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用前缀和统计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时间复杂度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空间复杂度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D3B45DD-EB76-4AE9-A7D5-5D2994CEB3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8503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38A18A-DC2D-4A66-AA7D-0CDBC723B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蚂蚁寻路</a:t>
            </a:r>
            <a:br>
              <a:rPr lang="en-US" altLang="zh-CN" dirty="0"/>
            </a:b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ZJOI2013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E48CEFA-A6FA-4CF4-AFCC-B883004C09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矩阵，元素都是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 的整数</a:t>
                </a:r>
                <a:endParaRPr lang="en-US" altLang="zh-CN" dirty="0"/>
              </a:p>
              <a:p>
                <a:r>
                  <a:rPr lang="zh-CN" altLang="en-US" dirty="0"/>
                  <a:t>连续框出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个连续子矩形区域</a:t>
                </a:r>
                <a:endParaRPr lang="en-US" altLang="zh-CN" dirty="0"/>
              </a:p>
              <a:p>
                <a:r>
                  <a:rPr lang="zh-CN" altLang="en-US" dirty="0"/>
                  <a:t>要求这些子矩形区域下边沿平齐，左右紧邻</a:t>
                </a:r>
                <a:endParaRPr lang="en-US" altLang="zh-CN" dirty="0"/>
              </a:p>
              <a:p>
                <a:r>
                  <a:rPr lang="zh-CN" altLang="en-US" dirty="0"/>
                  <a:t>第偶数个矩形要比它两边的矩形都矮，第奇数个矩形比它两边的矩形都高</a:t>
                </a:r>
                <a:endParaRPr lang="en-US" altLang="zh-CN" dirty="0"/>
              </a:p>
              <a:p>
                <a:r>
                  <a:rPr lang="zh-CN" altLang="en-US" dirty="0"/>
                  <a:t>求全体合法的区域中，最大的元素和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≤100, 0≤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512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MB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E48CEFA-A6FA-4CF4-AFCC-B883004C09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8886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505B4-77A8-413E-9B71-31A71E521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0D68D38-AF11-4C39-BE98-F52AAD2491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枚举底边，对于每列处理前缀和，列动态规划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: </a:t>
                </a:r>
                <a:r>
                  <a:rPr lang="zh-CN" altLang="en-US" dirty="0"/>
                  <a:t>目前放了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个矩形，最右一列为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高度为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区域的最大和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lit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b="0" dirty="0"/>
                  <a:t>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−1, 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lim>
                                </m:limLow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−1, 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2∣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b="0" dirty="0"/>
                  <a:t>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−1, 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lim>
                                </m:limLow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−1, </m:t>
                                    </m:r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用前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后缀最大值来处理</a:t>
                </a:r>
                <a:endParaRPr lang="en-US" altLang="zh-CN" dirty="0"/>
              </a:p>
              <a:p>
                <a:r>
                  <a:rPr lang="zh-CN" altLang="en-US" dirty="0"/>
                  <a:t>时间复杂度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𝑚𝑘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空间复杂度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𝑛𝑚𝑘</m:t>
                        </m:r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0D68D38-AF11-4C39-BE98-F52AAD2491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1932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0CBE1-ABDE-4E21-BCE9-F425C2C80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Almost All</a:t>
            </a:r>
            <a:br>
              <a:rPr lang="en-US" altLang="zh-CN" dirty="0"/>
            </a:b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CF1205D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6C1A6D9-C65D-4DE1-BFCF-878B4C6830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给一棵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个点的树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请给每条边标一非负整数权值，使树上路径的权值和能够取遍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1, 2, …,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保证有解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256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MB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6C1A6D9-C65D-4DE1-BFCF-878B4C6830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6281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97893-3F51-44E0-9BA3-4B150B54F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9216FB-26A2-4284-90E6-AC87EDB19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一棵大小为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的树，根结点出发的所有路径权值和可以取遍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0, 1, …,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考虑大步小步，以某点为根，把某些子树的权值翻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 倍</a:t>
                </a:r>
                <a:endParaRPr lang="en-US" altLang="zh-CN" dirty="0"/>
              </a:p>
              <a:p>
                <a:r>
                  <a:rPr lang="zh-CN" altLang="en-US" dirty="0"/>
                  <a:t>假如翻倍的子树总共大小为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就能胜任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𝑚𝐵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其余部分则能胜任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1, …,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得到能够连续取到的路径权值和至少为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取根为重心，子树的大小不会超过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把子树按大小排序，取最靠近中间的分界点，取出的大小介于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zh-CN" altLang="en-US" dirty="0"/>
                  <a:t> 之间</a:t>
                </a:r>
                <a:endParaRPr lang="en-US" altLang="zh-CN" dirty="0"/>
              </a:p>
              <a:p>
                <a:r>
                  <a:rPr lang="zh-CN" altLang="en-US" dirty="0"/>
                  <a:t>构造时空复杂度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不过校验需要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9216FB-26A2-4284-90E6-AC87EDB19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6375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F80DD-269E-4C2F-88D3-D147629F2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Pass</a:t>
            </a:r>
            <a:br>
              <a:rPr lang="en-US" altLang="zh-CN" dirty="0"/>
            </a:b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Yahoo Programming Contest 2019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E743008-5960-40AE-B039-6BDE121FBE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有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个人站成一列，每个人手里有两个球</a:t>
                </a:r>
                <a:endParaRPr lang="en-US" altLang="zh-CN" dirty="0"/>
              </a:p>
              <a:p>
                <a:r>
                  <a:rPr lang="zh-CN" altLang="en-US" dirty="0"/>
                  <a:t>第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个人的前面第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个人，特别地，第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个人的前面是机器</a:t>
                </a:r>
                <a:endParaRPr lang="en-US" altLang="zh-CN" dirty="0"/>
              </a:p>
              <a:p>
                <a:r>
                  <a:rPr lang="zh-CN" altLang="en-US" dirty="0"/>
                  <a:t>球有红蓝二色，第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个人一开始手里有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个红球、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个蓝球</a:t>
                </a:r>
                <a:endParaRPr lang="en-US" altLang="zh-CN" dirty="0"/>
              </a:p>
              <a:p>
                <a:r>
                  <a:rPr lang="zh-CN" altLang="en-US" dirty="0"/>
                  <a:t>每一轮，每个手上有球的人都要选一个自己手上的球传给前面的人（或机器）</a:t>
                </a:r>
                <a:endParaRPr lang="en-US" altLang="zh-CN" dirty="0"/>
              </a:p>
              <a:p>
                <a:r>
                  <a:rPr lang="zh-CN" altLang="en-US" dirty="0"/>
                  <a:t>问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 轮中机器收到的球的颜色序列有多少种可能性，模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998244353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≤2000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1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GB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E743008-5960-40AE-B039-6BDE121FBE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092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9B6C8-F1BB-4B8E-B0DC-58C0E0302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序列划分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5C2353D-9434-43EE-A1AE-622A7A0A24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已知序列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把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 划分成若干个连续子序列，满足所有子序列的所有元素的异或和均相等</a:t>
                </a:r>
                <a:endParaRPr lang="en-US" altLang="zh-CN" dirty="0"/>
              </a:p>
              <a:p>
                <a:r>
                  <a:rPr lang="zh-CN" altLang="en-US" dirty="0"/>
                  <a:t>求方案数，模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128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MB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5C2353D-9434-43EE-A1AE-622A7A0A24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6445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65679-6CCD-45E5-A37F-7DDB8CE5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93D174-B3E9-4C9E-97F1-75175765DB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对于一种接球的序列，判定其可能性</a:t>
                </a:r>
                <a:endParaRPr lang="en-US" altLang="zh-CN" dirty="0"/>
              </a:p>
              <a:p>
                <a:r>
                  <a:rPr lang="zh-CN" altLang="en-US" dirty="0"/>
                  <a:t>那么第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轮内只能用前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func>
                  </m:oMath>
                </a14:m>
                <a:r>
                  <a:rPr lang="zh-CN" altLang="en-US" dirty="0"/>
                  <a:t> 个人传来的球，反之一定能构造序列</a:t>
                </a:r>
                <a:endParaRPr lang="en-US" altLang="zh-CN" dirty="0"/>
              </a:p>
              <a:p>
                <a:r>
                  <a:rPr lang="zh-CN" altLang="en-US" dirty="0"/>
                  <a:t>设前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个人一共有红球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个、蓝球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/>
                  <a:t>: </a:t>
                </a:r>
                <a:r>
                  <a:rPr lang="zh-CN" altLang="en-US" dirty="0"/>
                  <a:t>前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轮接到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 个红球、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dirty="0"/>
                  <a:t> 个蓝球的方案数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, 0</m:t>
                            </m:r>
                          </m:e>
                        </m:d>
                      </m:e>
                    </m:fun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)</a:t>
                </a:r>
              </a:p>
              <a:p>
                <a:r>
                  <a:rPr lang="zh-CN" altLang="en-US" dirty="0"/>
                  <a:t>所求即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 0</m:t>
                                </m:r>
                              </m:e>
                            </m:d>
                          </m:e>
                        </m:func>
                      </m:sub>
                      <m:sup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func>
                      </m:sup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den>
                            </m:f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时空复杂度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93D174-B3E9-4C9E-97F1-75175765DB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987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F1DDE-52F7-49C5-AB5B-FE6A99DA3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helvetica neue"/>
              </a:rPr>
              <a:t>New Year and Castle Construction</a:t>
            </a:r>
            <a:br>
              <a:rPr lang="en-US" altLang="zh-CN" b="0" i="0" dirty="0">
                <a:solidFill>
                  <a:srgbClr val="222222"/>
                </a:solidFill>
                <a:effectLst/>
                <a:latin typeface="helvetica neue"/>
              </a:rPr>
            </a:br>
            <a:r>
              <a:rPr lang="en-US" altLang="zh-CN" sz="2000" b="0" i="0" dirty="0">
                <a:solidFill>
                  <a:schemeClr val="bg1">
                    <a:lumMod val="50000"/>
                  </a:schemeClr>
                </a:solidFill>
                <a:effectLst/>
                <a:latin typeface="helvetica neue"/>
              </a:rPr>
              <a:t>CF1284E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29FF5D-9B40-45B3-9C4D-BCE0A78D8A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给定平面直角坐标系上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个整点的集合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点都位于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内，无重合点，无三点共线</a:t>
                </a:r>
                <a:endParaRPr lang="en-US" altLang="zh-CN" dirty="0"/>
              </a:p>
              <a:p>
                <a:r>
                  <a:rPr lang="zh-CN" altLang="en-US" dirty="0"/>
                  <a:t>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设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dirty="0"/>
                  <a:t> 元子集数，使得以它们为顶点能作简单四边形包含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求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≤2500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1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GB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29FF5D-9B40-45B3-9C4D-BCE0A78D8A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9355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9D295-6EB6-404B-A246-7733B6165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4CEFA85-93D2-412E-9873-3B7C722FDB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任四个点，构成的简单四边形恰能够包含凸包内的所有点</a:t>
                </a:r>
                <a:endParaRPr lang="en-US" altLang="zh-CN" dirty="0"/>
              </a:p>
              <a:p>
                <a:r>
                  <a:rPr lang="zh-CN" altLang="en-US" dirty="0"/>
                  <a:t>不论凸包是三角形还是四边形，内部的点总包含在恰好两个三角形内</a:t>
                </a:r>
                <a:endParaRPr lang="en-US" altLang="zh-CN" dirty="0"/>
              </a:p>
              <a:p>
                <a:r>
                  <a:rPr lang="zh-CN" altLang="en-US" dirty="0"/>
                  <a:t>因此只需要数全体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△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𝐴𝐵𝐶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内的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的总数，最后乘以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取反，转化为全体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△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𝐴𝐵𝐶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外的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的总数，枚举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△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𝐴𝐵𝐶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的两条切线</a:t>
                </a:r>
                <a:endParaRPr lang="en-US" altLang="zh-CN" dirty="0"/>
              </a:p>
              <a:p>
                <a:r>
                  <a:rPr lang="zh-CN" altLang="en-US" dirty="0"/>
                  <a:t>时间复杂度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空间复杂度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4CEFA85-93D2-412E-9873-3B7C722FDB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5985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96F8E5-8DDF-4C1A-B2EF-AC86FDCDA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ConvexScore</a:t>
            </a:r>
            <a:br>
              <a:rPr lang="en-US" altLang="zh-CN" dirty="0"/>
            </a:b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ARC082E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5D51FFF-9E93-4833-A6F5-FE68212CE1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给平面直角坐标系的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 个整点，都位于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 内，点无重合情况</a:t>
                </a:r>
                <a:endParaRPr lang="en-US" altLang="zh-CN" dirty="0"/>
              </a:p>
              <a:p>
                <a:r>
                  <a:rPr lang="zh-CN" altLang="en-US" dirty="0"/>
                  <a:t>对于以这些点为顶点的（严格）凸多边形，设其顶点集合为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若内部或边界上有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个整点，则得分为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sup>
                    </m:sSup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求所有如此凸多边形的得分之和，模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998244353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≤200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256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MB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5D51FFF-9E93-4833-A6F5-FE68212CE1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6173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4BF164-A54C-4911-AE94-37F5C0B27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3E70393-3FCC-43F4-8426-39AE6BCA80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dirty="0"/>
                  <a:t> 是除了顶点以外的内部点的全体子集</a:t>
                </a:r>
                <a:endParaRPr lang="en-US" altLang="zh-CN" dirty="0"/>
              </a:p>
              <a:p>
                <a:r>
                  <a:rPr lang="zh-CN" altLang="en-US" dirty="0"/>
                  <a:t>所以转换一个角度看，就是一个点集的凸包不为一条线</a:t>
                </a:r>
                <a:endParaRPr lang="en-US" altLang="zh-CN" dirty="0"/>
              </a:p>
              <a:p>
                <a:r>
                  <a:rPr lang="zh-CN" altLang="en-US" dirty="0"/>
                  <a:t>答案为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zh-CN" altLang="en-US" dirty="0"/>
                  <a:t> 减去共线点集数</a:t>
                </a:r>
                <a:endParaRPr lang="en-US" altLang="zh-CN" dirty="0"/>
              </a:p>
              <a:p>
                <a:r>
                  <a:rPr lang="zh-CN" altLang="en-US" dirty="0"/>
                  <a:t>枚举线段一端，然后用旋转扫描线数线段上的点数</a:t>
                </a:r>
                <a:endParaRPr lang="en-US" altLang="zh-CN" dirty="0"/>
              </a:p>
              <a:p>
                <a:r>
                  <a:rPr lang="zh-CN" altLang="en-US" dirty="0"/>
                  <a:t>时间复杂度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空间复杂度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3E70393-3FCC-43F4-8426-39AE6BCA80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72827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411C6-6112-4279-BE6A-24C36AFC2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Don't Be a Subsequence</a:t>
            </a:r>
            <a:br>
              <a:rPr lang="en-US" altLang="zh-CN" dirty="0"/>
            </a:b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ARC081E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C5979E6-0270-4710-A5DF-1BB462BA5E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字符集为小写英文字母</a:t>
                </a:r>
                <a:endParaRPr lang="en-US" altLang="zh-CN" dirty="0"/>
              </a:p>
              <a:p>
                <a:r>
                  <a:rPr lang="zh-CN" altLang="en-US" dirty="0"/>
                  <a:t>给定字符串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求一个最短的字符串，使它不是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的子序列</a:t>
                </a:r>
                <a:endParaRPr lang="en-US" altLang="zh-CN" dirty="0"/>
              </a:p>
              <a:p>
                <a:r>
                  <a:rPr lang="zh-CN" altLang="en-US" dirty="0"/>
                  <a:t>有多解，输出字典序最小的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256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MB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C5979E6-0270-4710-A5DF-1BB462BA5E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05411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9450C-A5AC-4B4C-A0D7-F691722CB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ADFD24-9157-4376-93AF-3E03D94A93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建立序列自动机</a:t>
                </a:r>
                <a:endParaRPr lang="en-US" altLang="zh-CN" dirty="0"/>
              </a:p>
              <a:p>
                <a:r>
                  <a:rPr lang="zh-CN" altLang="en-US" dirty="0"/>
                  <a:t>求初态到死态的最短路</a:t>
                </a:r>
                <a:endParaRPr lang="en-US" altLang="zh-CN" dirty="0"/>
              </a:p>
              <a:p>
                <a:r>
                  <a:rPr lang="zh-CN" altLang="en-US" dirty="0"/>
                  <a:t>最后在最短路</a:t>
                </a:r>
                <a:r>
                  <a:rPr lang="en-US" altLang="zh-CN" dirty="0"/>
                  <a:t>DAG</a:t>
                </a:r>
                <a:r>
                  <a:rPr lang="zh-CN" altLang="en-US" dirty="0"/>
                  <a:t>上贪心地走最小的字符</a:t>
                </a:r>
                <a:endParaRPr lang="en-US" altLang="zh-CN" dirty="0"/>
              </a:p>
              <a:p>
                <a:r>
                  <a:rPr lang="zh-CN" altLang="en-US" dirty="0"/>
                  <a:t>时空复杂度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ADFD24-9157-4376-93AF-3E03D94A93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1524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D8E9E-A5FF-4E52-BC14-1E146B2DD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心理阴影</a:t>
            </a:r>
            <a:br>
              <a:rPr lang="en-US" altLang="zh-CN" dirty="0"/>
            </a:b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原创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5A36E6A-ACA6-425C-B73B-F2E4A81486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有一棵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个点的有根树，点的标号为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1,2,…,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为树的根</a:t>
                </a:r>
                <a:endParaRPr lang="en-US" altLang="zh-CN" dirty="0"/>
              </a:p>
              <a:p>
                <a:r>
                  <a:rPr lang="zh-CN" altLang="en-US" dirty="0"/>
                  <a:t>现在有一个排列，满足若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的父结点，则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排在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之前</a:t>
                </a:r>
                <a:endParaRPr lang="en-US" altLang="zh-CN" dirty="0"/>
              </a:p>
              <a:p>
                <a:r>
                  <a:rPr lang="zh-CN" altLang="en-US" dirty="0"/>
                  <a:t>求所有如此的排列的逆序数平均值</a:t>
                </a:r>
                <a:endParaRPr lang="en-US" altLang="zh-CN" dirty="0"/>
              </a:p>
              <a:p>
                <a:r>
                  <a:rPr lang="zh-CN" altLang="en-US" dirty="0"/>
                  <a:t>对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取模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≤4096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1.5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256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MB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5A36E6A-ACA6-425C-B73B-F2E4A81486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07108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39732E-A32D-4C33-8698-30F00E82F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2E5997-EFD3-40F9-A573-CC69CDFBE2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dirty="0"/>
                  <a:t>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的子树大小为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先</a:t>
                </a:r>
                <a:r>
                  <a:rPr lang="zh-CN" altLang="en-US" b="0" dirty="0"/>
                  <a:t>对于某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b="0" dirty="0"/>
                  <a:t>, </a:t>
                </a:r>
                <a:r>
                  <a:rPr lang="zh-CN" altLang="en-US" b="0" dirty="0"/>
                  <a:t>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在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 之前的概率</a:t>
                </a:r>
                <a:endParaRPr lang="en-US" altLang="zh-CN" dirty="0"/>
              </a:p>
              <a:p>
                <a:r>
                  <a:rPr lang="zh-CN" altLang="en-US" dirty="0"/>
                  <a:t>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有祖先后代关系，则概率已经能判定了</a:t>
                </a:r>
                <a:endParaRPr lang="en-US" altLang="zh-CN" dirty="0"/>
              </a:p>
              <a:p>
                <a:r>
                  <a:rPr lang="zh-CN" altLang="en-US" dirty="0"/>
                  <a:t>不然取它们的</a:t>
                </a:r>
                <a:r>
                  <a:rPr lang="en-US" altLang="zh-CN" dirty="0"/>
                  <a:t>LCA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考虑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之后的情况</a:t>
                </a:r>
                <a:endParaRPr lang="en-US" altLang="zh-CN" dirty="0"/>
              </a:p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的路径为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;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的路径为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记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/>
                  <a:t>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上还有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上还有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之前的概率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2E5997-EFD3-40F9-A573-CC69CDFBE2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55687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E1B11-6A15-4D9B-9AC4-5AFE22E6E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81357D1-702A-44C4-A2FC-0A2A38F65B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现在考虑对所有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dirty="0"/>
                  <a:t> 一块儿求上述概率的和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 的子树拓扑序组合，所得的逆序数平均值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sub>
                              <m:sup/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nary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sub>
                              <m:sup/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</m:e>
                            </m:nary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其中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的子树内比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小的数个数，简单统计出来</a:t>
                </a:r>
                <a:endParaRPr lang="en-US" altLang="zh-CN" dirty="0"/>
              </a:p>
              <a:p>
                <a:r>
                  <a:rPr lang="zh-CN" altLang="en-US" dirty="0"/>
                  <a:t>那么答案就是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⊆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nary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时空复杂度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81357D1-702A-44C4-A2FC-0A2A38F65B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6740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596C0-5ECB-4D0D-B596-3F689DE84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075C659-B349-4E00-BE5A-71E12ABDEA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作前缀异或和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⊕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设一共分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段，第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段为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=0&lt;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&lt;⋯&lt;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r>
                  <a:rPr lang="zh-CN" altLang="en-US" dirty="0"/>
                  <a:t>那么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zh-CN" altLang="en-US" dirty="0"/>
                  <a:t> 就要满足奇数项都相等，偶数项全为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对于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zh-CN" altLang="en-US" dirty="0"/>
                  <a:t> 的情形，奇数项的值已经被确定下来</a:t>
                </a:r>
                <a:endParaRPr lang="en-US" altLang="zh-CN" dirty="0"/>
              </a:p>
              <a:p>
                <a:r>
                  <a:rPr lang="zh-CN" altLang="en-US" dirty="0"/>
                  <a:t>对于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的情形，可以分类讨论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奇数项也是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设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的个数，这部分计数为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奇数项不是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那么可以枚举倒数第二项的位置，转化为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的情形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075C659-B349-4E00-BE5A-71E12ABDEA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8082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C6721F-0F33-40CF-ACC5-78B56071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8CADBA2-5428-4F1D-9F96-F1458F7F97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设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 中有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 个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记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dirty="0"/>
                  <a:t> 表示选出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/>
                  <a:t> 的以第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项结尾的奇数项合法子序列的方案数，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对于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所求即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对于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所求即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≠0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为了快速地求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对于每种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/>
                  <a:t> 记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nary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空间复杂度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8CADBA2-5428-4F1D-9F96-F1458F7F97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1318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2C9F08-7B57-4B8F-9BD9-5813F050F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建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树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7C1594C-4655-4B77-A102-6A49E79747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给定一棵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个点的无根树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对于一个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1, 2, …,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/>
                  <a:t> 的排列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如下生成一棵树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altLang="zh-CN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∣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≠1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构造一个字典序最小的排列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使得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与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同构，或者声明无解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256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MB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7C1594C-4655-4B77-A102-6A49E79747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5103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C24F0-573B-4D4B-B5D7-DCE26ED05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355ECBB-63F7-451D-BF54-179B606FEF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分析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zh-CN" altLang="en-US" dirty="0"/>
                  <a:t> 的形态</a:t>
                </a:r>
                <a:endParaRPr lang="en-US" altLang="zh-CN" dirty="0"/>
              </a:p>
              <a:p>
                <a:r>
                  <a:rPr lang="zh-CN" altLang="en-US" dirty="0"/>
                  <a:t>取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 的最右元素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那么所有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 均向其连边</a:t>
                </a:r>
                <a:endParaRPr lang="en-US" altLang="zh-CN" dirty="0"/>
              </a:p>
              <a:p>
                <a:r>
                  <a:rPr lang="zh-CN" altLang="en-US" dirty="0"/>
                  <a:t>既然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一定会选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/>
                  <a:t> 而非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因此它们都没有影响，可以删了</a:t>
                </a:r>
                <a:endParaRPr lang="en-US" altLang="zh-CN" dirty="0"/>
              </a:p>
              <a:p>
                <a:r>
                  <a:rPr lang="zh-CN" altLang="en-US" dirty="0"/>
                  <a:t>删完考虑除了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以外最右的元素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则有边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把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删掉，得到同样的子结构</a:t>
                </a:r>
                <a:endParaRPr lang="en-US" altLang="zh-CN" dirty="0"/>
              </a:p>
              <a:p>
                <a:r>
                  <a:rPr lang="zh-CN" altLang="en-US" dirty="0"/>
                  <a:t>因此树上每个点都和一条链距离不超过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如果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/>
                  <a:t> 不长这样，那就无解</a:t>
                </a:r>
                <a:endParaRPr lang="en-US" altLang="zh-CN" dirty="0"/>
              </a:p>
              <a:p>
                <a:r>
                  <a:rPr lang="zh-CN" altLang="en-US" dirty="0"/>
                  <a:t>怎么判定？可以取直径为这条链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355ECBB-63F7-451D-BF54-179B606FEF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4020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8F4D9-3CCC-4227-93D1-7742E8731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45D619F-3CA0-4EE9-B7A4-C51BB44CD1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构造：链越长越好，所以取直径</a:t>
                </a:r>
                <a:endParaRPr lang="en-US" altLang="zh-CN" dirty="0"/>
              </a:p>
              <a:p>
                <a:r>
                  <a:rPr lang="zh-CN" altLang="en-US" dirty="0"/>
                  <a:t>直径的不同取法之间是同构的，不影响</a:t>
                </a:r>
                <a:endParaRPr lang="en-US" altLang="zh-CN" dirty="0"/>
              </a:p>
              <a:p>
                <a:r>
                  <a:rPr lang="zh-CN" altLang="en-US" dirty="0"/>
                  <a:t>直径可以正着或者反着读，取两种读法中最小的</a:t>
                </a:r>
                <a:endParaRPr lang="en-US" altLang="zh-CN" dirty="0"/>
              </a:p>
              <a:p>
                <a:r>
                  <a:rPr lang="zh-CN" altLang="en-US" dirty="0"/>
                  <a:t>假设目前遇到一个挂着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 片叶子的点，且还有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1, 2, …,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没有用掉</a:t>
                </a:r>
                <a:endParaRPr lang="en-US" altLang="zh-CN" dirty="0"/>
              </a:p>
              <a:p>
                <a:r>
                  <a:rPr lang="zh-CN" altLang="en-US" dirty="0"/>
                  <a:t>将排列的最后几位设为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+2, …,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时空复杂度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45D619F-3CA0-4EE9-B7A4-C51BB44CD1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1070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C479A-B880-4DF7-9384-BB7009E66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地理奇观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0FFC001-D4AC-4294-A86F-8BD1C81EF3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给平面直角坐标系的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 个整点，都位于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内</a:t>
                </a:r>
                <a:endParaRPr lang="en-US" altLang="zh-CN" dirty="0"/>
              </a:p>
              <a:p>
                <a:r>
                  <a:rPr lang="zh-CN" altLang="en-US" dirty="0"/>
                  <a:t>每个点有红黄蓝三色之一</a:t>
                </a:r>
                <a:endParaRPr lang="en-US" altLang="zh-CN" dirty="0"/>
              </a:p>
              <a:p>
                <a:r>
                  <a:rPr lang="zh-CN" altLang="en-US" dirty="0"/>
                  <a:t>无重合点，无三点共线</a:t>
                </a:r>
                <a:endParaRPr lang="en-US" altLang="zh-CN" dirty="0"/>
              </a:p>
              <a:p>
                <a:r>
                  <a:rPr lang="zh-CN" altLang="en-US" dirty="0"/>
                  <a:t>“好三角形”是红、黄、蓝三色顶点构成的三角形</a:t>
                </a:r>
                <a:endParaRPr lang="en-US" altLang="zh-CN" dirty="0"/>
              </a:p>
              <a:p>
                <a:r>
                  <a:rPr lang="zh-CN" altLang="en-US" dirty="0"/>
                  <a:t>求两个相离好三角形的无序对的数量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6≤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≤3000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128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MB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0FFC001-D4AC-4294-A86F-8BD1C81EF3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0095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445F0-EBBA-4D16-BBCD-502085ACA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738026-9A61-4201-8BCE-0E19E32632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两个相离凸多边形必有恰好两条内公切线</a:t>
                </a:r>
                <a:endParaRPr lang="en-US" altLang="zh-CN" dirty="0"/>
              </a:p>
              <a:p>
                <a:r>
                  <a:rPr lang="zh-CN" altLang="en-US" dirty="0"/>
                  <a:t>枚举切线的位置，最后除掉重复贡献的次数</a:t>
                </a:r>
                <a:endParaRPr lang="en-US" altLang="zh-CN" dirty="0"/>
              </a:p>
              <a:p>
                <a:r>
                  <a:rPr lang="zh-CN" altLang="en-US" dirty="0"/>
                  <a:t>现在只需要知道切线两边各有多少个红、黄、蓝点</a:t>
                </a:r>
                <a:endParaRPr lang="en-US" altLang="zh-CN" dirty="0"/>
              </a:p>
              <a:p>
                <a:r>
                  <a:rPr lang="zh-CN" altLang="en-US" dirty="0"/>
                  <a:t>这个可以旋转扫描线实现</a:t>
                </a:r>
                <a:endParaRPr lang="en-US" altLang="zh-CN" dirty="0"/>
              </a:p>
              <a:p>
                <a:r>
                  <a:rPr lang="zh-CN" altLang="en-US" dirty="0"/>
                  <a:t>然后根据切线上两个点的颜色算算排列组合</a:t>
                </a:r>
                <a:endParaRPr lang="en-US" altLang="zh-CN" dirty="0"/>
              </a:p>
              <a:p>
                <a:r>
                  <a:rPr lang="zh-CN" altLang="en-US" dirty="0"/>
                  <a:t>时间复杂度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空间复杂度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738026-9A61-4201-8BCE-0E19E32632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0730311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标准">
      <a:majorFont>
        <a:latin typeface="Arial"/>
        <a:ea typeface="黑体"/>
        <a:cs typeface=""/>
      </a:majorFont>
      <a:minorFont>
        <a:latin typeface="Times New Roman"/>
        <a:ea typeface="宋体"/>
        <a:cs typeface="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1464</TotalTime>
  <Words>2177</Words>
  <Application>Microsoft Office PowerPoint</Application>
  <PresentationFormat>宽屏</PresentationFormat>
  <Paragraphs>203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helvetica neue</vt:lpstr>
      <vt:lpstr>Arial</vt:lpstr>
      <vt:lpstr>Cambria Math</vt:lpstr>
      <vt:lpstr>Times New Roman</vt:lpstr>
      <vt:lpstr>Wingdings 3</vt:lpstr>
      <vt:lpstr>丝状</vt:lpstr>
      <vt:lpstr>训练题评讲</vt:lpstr>
      <vt:lpstr>序列划分</vt:lpstr>
      <vt:lpstr>解</vt:lpstr>
      <vt:lpstr>解</vt:lpstr>
      <vt:lpstr>建树</vt:lpstr>
      <vt:lpstr>解</vt:lpstr>
      <vt:lpstr>解</vt:lpstr>
      <vt:lpstr>地理奇观</vt:lpstr>
      <vt:lpstr>解</vt:lpstr>
      <vt:lpstr>搜索树</vt:lpstr>
      <vt:lpstr>解</vt:lpstr>
      <vt:lpstr>例题选讲</vt:lpstr>
      <vt:lpstr>翻转</vt:lpstr>
      <vt:lpstr>解</vt:lpstr>
      <vt:lpstr>蚂蚁寻路 ZJOI2013</vt:lpstr>
      <vt:lpstr>解</vt:lpstr>
      <vt:lpstr>Almost All CF1205D</vt:lpstr>
      <vt:lpstr>解</vt:lpstr>
      <vt:lpstr>Pass Yahoo Programming Contest 2019</vt:lpstr>
      <vt:lpstr>解</vt:lpstr>
      <vt:lpstr>New Year and Castle Construction CF1284E</vt:lpstr>
      <vt:lpstr>解</vt:lpstr>
      <vt:lpstr>ConvexScore ARC082E</vt:lpstr>
      <vt:lpstr>解</vt:lpstr>
      <vt:lpstr>Don't Be a Subsequence ARC081E</vt:lpstr>
      <vt:lpstr>解</vt:lpstr>
      <vt:lpstr>心理阴影 原创</vt:lpstr>
      <vt:lpstr>解</vt:lpstr>
      <vt:lpstr>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训练题评讲</dc:title>
  <dc:creator>568826782@qq.com</dc:creator>
  <cp:lastModifiedBy>568826782@qq.com</cp:lastModifiedBy>
  <cp:revision>95</cp:revision>
  <dcterms:created xsi:type="dcterms:W3CDTF">2021-09-30T01:40:21Z</dcterms:created>
  <dcterms:modified xsi:type="dcterms:W3CDTF">2021-10-03T07:19:44Z</dcterms:modified>
</cp:coreProperties>
</file>