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Questrial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F115B79-DBE6-4E87-88FF-6FB63F4D7C47}">
  <a:tblStyle styleId="{8F115B79-DBE6-4E87-88FF-6FB63F4D7C4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Questrial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1941908" y="2514600"/>
            <a:ext cx="6686400" cy="226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5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1941908" y="4777378"/>
            <a:ext cx="6686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308599" cy="77849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398859" y="4529539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941908" y="609600"/>
            <a:ext cx="6686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941908" y="4354046"/>
            <a:ext cx="6686400" cy="15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3140" y="31781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98859" y="3244139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137460" y="609600"/>
            <a:ext cx="62955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456258" y="3505200"/>
            <a:ext cx="5652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941908" y="4354046"/>
            <a:ext cx="6686400" cy="15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3140" y="31781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98859" y="3244139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1850738" y="648004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8336139" y="2905306"/>
            <a:ext cx="457200" cy="5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941908" y="2438400"/>
            <a:ext cx="6686699" cy="272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941908" y="5181600"/>
            <a:ext cx="6686699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3140" y="491172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98859" y="4983087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137460" y="609600"/>
            <a:ext cx="62955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941908" y="4343400"/>
            <a:ext cx="66866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1941908" y="5181600"/>
            <a:ext cx="6686699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3140" y="491172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98859" y="4983087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1850738" y="648004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336139" y="2905306"/>
            <a:ext cx="457200" cy="5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941908" y="627406"/>
            <a:ext cx="6686400" cy="287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941908" y="4343400"/>
            <a:ext cx="66866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1941908" y="5181600"/>
            <a:ext cx="6686699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3140" y="491172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98859" y="4983087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3342007" y="733350"/>
            <a:ext cx="3886200" cy="66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3140" y="714370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5157009" y="2441503"/>
            <a:ext cx="5283899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1728907" y="840553"/>
            <a:ext cx="5283899" cy="48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3140" y="714370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941908" y="2133600"/>
            <a:ext cx="6686699" cy="377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3140" y="714370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941908" y="2058750"/>
            <a:ext cx="6686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941908" y="3530128"/>
            <a:ext cx="66864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3140" y="31781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398859" y="3244139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941908" y="2133600"/>
            <a:ext cx="3235499" cy="377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5393060" y="2126222"/>
            <a:ext cx="3235500" cy="377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3140" y="714370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204528" y="1972701"/>
            <a:ext cx="29945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1941908" y="2548966"/>
            <a:ext cx="3257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5629971" y="1969475"/>
            <a:ext cx="29993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5375217" y="2545738"/>
            <a:ext cx="32540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3140" y="714370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3140" y="714370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3140" y="714370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941908" y="446087"/>
            <a:ext cx="2628899" cy="97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2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42258" y="446087"/>
            <a:ext cx="3886198" cy="54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941908" y="1598612"/>
            <a:ext cx="2628899" cy="42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3140" y="714370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941908" y="4800600"/>
            <a:ext cx="66866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2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1941908" y="634964"/>
            <a:ext cx="6686699" cy="385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941908" y="5367337"/>
            <a:ext cx="6686699" cy="4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3140" y="491172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98859" y="4983087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" y="228598"/>
            <a:ext cx="2138646" cy="6638662"/>
            <a:chOff x="2487613" y="285750"/>
            <a:chExt cx="2428900" cy="5654737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99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799" cy="1977900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8999" cy="1209600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100" cy="309600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200" cy="2835300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600" cy="2493900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599" cy="4206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2000" cy="873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500" cy="3448199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000" cy="2873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799" cy="189000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099" cy="530099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0452" y="-791"/>
            <a:ext cx="1767605" cy="6853961"/>
            <a:chOff x="6627813" y="194831"/>
            <a:chExt cx="1952724" cy="5678980"/>
          </a:xfrm>
        </p:grpSpPr>
        <p:sp>
          <p:nvSpPr>
            <p:cNvPr id="20" name="Shape 20"/>
            <p:cNvSpPr/>
            <p:nvPr/>
          </p:nvSpPr>
          <p:spPr>
            <a:xfrm>
              <a:off x="6627813" y="194831"/>
              <a:ext cx="409500" cy="3646499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699" cy="1309799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299" cy="820800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500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600" cy="2508299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000" cy="233399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400" cy="423899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99" cy="2251200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99900" cy="2093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8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99" cy="189000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00" cy="439799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370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941908" y="2133600"/>
            <a:ext cx="66866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76200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76200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7620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7620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771207" y="6130437"/>
            <a:ext cx="859799" cy="3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941908" y="6135807"/>
            <a:ext cx="5714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990600" y="2514600"/>
            <a:ext cx="61721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CCN2240 Database Systems</a:t>
            </a:r>
            <a:br>
              <a:rPr b="1" i="0" lang="en-US" sz="2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2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Drug Information System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4953000" y="4191000"/>
            <a:ext cx="3925490" cy="20044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Group Members: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Cheung Wai Hong (15068120A)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Ho Wai Kin (15174309A)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Hon Chun Kin (15097674A)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Li Kin Ho (15196676A)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941908" y="2133600"/>
            <a:ext cx="6686699" cy="377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DrugProducer.pn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0" y="1725275"/>
            <a:ext cx="8628599" cy="459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drugs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25" y="1939101"/>
            <a:ext cx="8159249" cy="41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product.pn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25" y="1269497"/>
            <a:ext cx="7410775" cy="55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descr="pharmacy.png"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2" y="1973175"/>
            <a:ext cx="8287926" cy="33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descr="in-storeDrugs.pn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00" y="2127849"/>
            <a:ext cx="8404401" cy="37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descr="diseases.png"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25" y="1905101"/>
            <a:ext cx="8236325" cy="39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descr="DrugRating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0" y="2655774"/>
            <a:ext cx="8415649" cy="20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descr="orders.png"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00" y="1413741"/>
            <a:ext cx="7865749" cy="529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descr="orderitems.pn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00" y="2811900"/>
            <a:ext cx="8101851" cy="17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descr="customers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5" y="1381598"/>
            <a:ext cx="7563975" cy="50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09600" y="304800"/>
            <a:ext cx="809499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Content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33400" y="1600200"/>
            <a:ext cx="42671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2. Describe the business rules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3. Conceptual model (ERD)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4. Logical design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(a) Tables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(b) Queries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(c) Application, such as reports, forms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5. Physical design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(a) Software used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(b) Source of data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343400" y="1721005"/>
            <a:ext cx="4343400" cy="3483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6. Implementation detail</a:t>
            </a:r>
          </a:p>
          <a:p>
            <a:pPr indent="-228600" lvl="1" marL="800100" marR="0" rtl="0" algn="l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(a) Flow charts of the program</a:t>
            </a:r>
          </a:p>
          <a:p>
            <a:pPr indent="-228600" lvl="1" marL="800100" marR="0" rtl="0" algn="l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(b) Sample results with explanation</a:t>
            </a: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7. Difficulties</a:t>
            </a:r>
          </a:p>
          <a:p>
            <a:pPr indent="-228600" lvl="1" marL="800100" marR="0" rtl="0" algn="l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(a) Design</a:t>
            </a:r>
          </a:p>
          <a:p>
            <a:pPr indent="-228600" lvl="1" marL="800100" marR="0" rtl="0" algn="l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(b) Implementation</a:t>
            </a:r>
          </a:p>
          <a:p>
            <a:pPr indent="-228600" lvl="1" marL="800100" marR="0" rtl="0" algn="l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(c) Lesson learnt</a:t>
            </a:r>
          </a:p>
          <a:p>
            <a:pPr indent="-228600" lvl="0" marL="342900" marR="0" rtl="0" algn="l">
              <a:spcBef>
                <a:spcPts val="1000"/>
              </a:spcBef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8.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Logical design - </a:t>
            </a:r>
            <a:r>
              <a:rPr lang="en-US"/>
              <a:t>Queries Design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342575" y="1905100"/>
            <a:ext cx="69252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Queries Design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Customers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Pharmacy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Drug Producer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Government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Logical design - Queries Design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342575" y="1905100"/>
            <a:ext cx="69252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Customers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Detailed Information for Drug Products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Drug Products for Chronic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Drug Products for Infectious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Drug Products for Intestinal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Drug Products for Month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Drug Products for Nail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Drug Products for Skin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Pharmacies Ordered by District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Logical design - Queries Design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342575" y="1905100"/>
            <a:ext cx="69252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Pharmacy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Highest Demanded Drug(s)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Orders That Are Not Processed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Total Free for Each Order</a:t>
            </a: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Total Ordered Amount for Each Product</a:t>
            </a:r>
          </a:p>
          <a:p>
            <a:pPr indent="-228600" lvl="0" marL="342900" rtl="0">
              <a:lnSpc>
                <a:spcPct val="150000"/>
              </a:lnSpc>
              <a:spcBef>
                <a:spcPts val="0"/>
              </a:spcBef>
              <a:buClr>
                <a:srgbClr val="A53010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Drug Producer</a:t>
            </a:r>
          </a:p>
          <a:p>
            <a:pPr indent="-196850" lvl="1" marL="742950" rtl="0">
              <a:lnSpc>
                <a:spcPct val="150000"/>
              </a:lnSpc>
              <a:spcBef>
                <a:spcPts val="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Highest Demanded Drug(s)</a:t>
            </a:r>
          </a:p>
          <a:p>
            <a:pPr indent="-228600" lvl="0" marL="342900" rtl="0">
              <a:lnSpc>
                <a:spcPct val="150000"/>
              </a:lnSpc>
              <a:spcBef>
                <a:spcPts val="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Government</a:t>
            </a:r>
          </a:p>
          <a:p>
            <a:pPr indent="-196850" lvl="1" marL="742950" rtl="0">
              <a:lnSpc>
                <a:spcPct val="150000"/>
              </a:lnSpc>
              <a:spcBef>
                <a:spcPts val="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 Most Serious Disease in Hong Kong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714174" y="662525"/>
            <a:ext cx="73701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Logical design - Forms Application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115850" y="2085575"/>
            <a:ext cx="3609900" cy="45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Forms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Customer Modification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Customer Entry Data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Customer Sub Form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Customers Check Order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Check Order Sub Form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Diseases Modification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Producer Modification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Producer Entry Data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Producer Sub Form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725675" y="2392325"/>
            <a:ext cx="4014900" cy="3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100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Drugs (modification)</a:t>
            </a:r>
          </a:p>
          <a:p>
            <a:pPr indent="-330200" lvl="1" marL="9144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 - store Drugs</a:t>
            </a:r>
          </a:p>
          <a:p>
            <a:pPr indent="-330200" lvl="2" marL="1371600" rtl="0">
              <a:lnSpc>
                <a:spcPct val="150000"/>
              </a:lnSpc>
              <a:spcBef>
                <a:spcPts val="100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 - store Drugs Sub Form</a:t>
            </a:r>
          </a:p>
          <a:p>
            <a:pPr indent="-330200" lvl="1" marL="9144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Pharmacy Modification</a:t>
            </a:r>
          </a:p>
          <a:p>
            <a:pPr indent="-330200" lvl="1" marL="9144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Pharmacy Entry Data</a:t>
            </a:r>
          </a:p>
          <a:p>
            <a:pPr indent="-330200" lvl="2" marL="1371600" rtl="0">
              <a:lnSpc>
                <a:spcPct val="150000"/>
              </a:lnSpc>
              <a:spcBef>
                <a:spcPts val="100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Pharmacy Sub Form</a:t>
            </a:r>
          </a:p>
          <a:p>
            <a:pPr indent="-330200" lvl="1" marL="9144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Search Product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024750" y="624100"/>
            <a:ext cx="76035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Logical design - Forms Application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024750" y="1497725"/>
            <a:ext cx="7603800" cy="44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example of Pharmacy Modification Form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250" y="2297475"/>
            <a:ext cx="7529299" cy="33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024750" y="624100"/>
            <a:ext cx="76035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Logical design - Forms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024750" y="1497725"/>
            <a:ext cx="7603800" cy="44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example of Drug Producer Entry (with Sub Form)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50" y="2379128"/>
            <a:ext cx="7857474" cy="380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024750" y="624100"/>
            <a:ext cx="76035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Logical design - Forms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024750" y="1497725"/>
            <a:ext cx="7603800" cy="44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example of Product Search Form (with Search function)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50" y="2297475"/>
            <a:ext cx="7928474" cy="39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722601" y="610950"/>
            <a:ext cx="81555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Logical design - Forms Application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022258" y="1642325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example of Product Search Form (with Search function)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425" y="2652727"/>
            <a:ext cx="7317699" cy="36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25499" y="624100"/>
            <a:ext cx="78186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Logical design - Report Application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Reports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order that on or before 25/4/2015 report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Overview Report for Differnet Types of Diesease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Total Fee for Each Order_Report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US" sz="1400"/>
              <a:t>Total Ordered Amount for Each Product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Overview Report for Differnet Types of Diesease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Drug Products for Chronic subreport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Drug Products for Infectious subreport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Drug Products for Intestinal subreport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Drug Products for Mouth subreport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Drug Products for Nail subreport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Drug Products for Skin subreport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649500" y="662300"/>
            <a:ext cx="7979100" cy="6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Logical design - Report Application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1941900" y="2133600"/>
            <a:ext cx="6686700" cy="8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rder_report.png"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5" y="2133597"/>
            <a:ext cx="9143998" cy="446460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802325" y="1528300"/>
            <a:ext cx="6953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of Order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Introduction 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941900" y="1668525"/>
            <a:ext cx="7044600" cy="4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Aims 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storing different drugs’ information in Hong Kong pharmacies</a:t>
            </a:r>
          </a:p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8888"/>
              <a:buFont typeface="Noto Sans Symbols"/>
              <a:buChar char="●"/>
            </a:pPr>
            <a:r>
              <a:rPr lang="en-US"/>
              <a:t>When citizens searching in database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they will be able to acknowledge what drugs the pharmacies have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they will be able to get to the specific pharmacy and purchase their desired drugs</a:t>
            </a:r>
          </a:p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8888"/>
              <a:buFont typeface="Noto Sans Symbols"/>
              <a:buChar char="●"/>
            </a:pPr>
            <a:r>
              <a:rPr lang="en-US"/>
              <a:t>If citizens desired drugs are out of supply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they can post an order for the desired drugs</a:t>
            </a:r>
          </a:p>
          <a:p>
            <a:pPr indent="-184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Pharmacies can acknowledge the orders of drugs from end-users</a:t>
            </a:r>
          </a:p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When the drugs are supplied</a:t>
            </a:r>
          </a:p>
          <a:p>
            <a: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/>
              <a:t>they will be informed and capable to buy the drugs by getting to the pharmacies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649500" y="662300"/>
            <a:ext cx="7979100" cy="6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Logical design - Report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941900" y="2133600"/>
            <a:ext cx="6686700" cy="8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802325" y="1528300"/>
            <a:ext cx="6953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 of Order Report</a:t>
            </a:r>
          </a:p>
        </p:txBody>
      </p:sp>
      <p:pic>
        <p:nvPicPr>
          <p:cNvPr descr="product_total_report.png"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528299"/>
            <a:ext cx="9144000" cy="5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114174" y="672100"/>
            <a:ext cx="798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Logical design - </a:t>
            </a:r>
            <a:r>
              <a:rPr lang="en-US"/>
              <a:t>Data Security Control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210225" y="1905100"/>
            <a:ext cx="69252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Security Control - Integrity Reinforcement</a:t>
            </a:r>
            <a:b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228600" lvl="0" marL="34290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support build - in function for enhancing </a:t>
            </a:r>
          </a:p>
          <a:p>
            <a:pPr indent="-196850" lvl="1" marL="742950" rtl="0">
              <a:spcBef>
                <a:spcPts val="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data security</a:t>
            </a:r>
          </a:p>
          <a:p>
            <a:pPr indent="-196850" lvl="1" marL="742950" rtl="0">
              <a:spcBef>
                <a:spcPts val="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entity integrity </a:t>
            </a:r>
          </a:p>
          <a:p>
            <a:pPr indent="-196850" lvl="1" marL="742950" rtl="0">
              <a:spcBef>
                <a:spcPts val="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referential integrity</a:t>
            </a:r>
            <a:b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228600" lvl="0" marL="342900" rtl="0">
              <a:spcBef>
                <a:spcPts val="0"/>
              </a:spcBef>
              <a:buClr>
                <a:schemeClr val="accen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eventually </a:t>
            </a:r>
          </a:p>
          <a:p>
            <a:pPr indent="-196850" lvl="1" marL="742950" rtl="0">
              <a:spcBef>
                <a:spcPts val="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maximizes data consistency </a:t>
            </a:r>
          </a:p>
          <a:p>
            <a:pPr indent="-196850" lvl="1" marL="742950" rtl="0">
              <a:spcBef>
                <a:spcPts val="0"/>
              </a:spcBef>
              <a:buClr>
                <a:srgbClr val="A53010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minimizes data redundancy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Physical design - Software used 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966050" y="2527775"/>
            <a:ext cx="8064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/>
              <a:t>Microsoft Access 2016 will be selected for DBMS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Minimize the operating cost due to its inexpensive economic fee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$272 HKD / user for enterprise version E5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Compare with Oracle Database’s license fee - $47500 USD / user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causes a light burden on the computer’s storage devices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1 GB storage space requirement for installing Access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4 GB storage space requirement for installing Oracle Database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Physical design - Software used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111000" y="2133600"/>
            <a:ext cx="75174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support simple features and practical tools that can drastically arouse working efficiency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/>
              <a:t>provides multiple templates that allow users to customize generation</a:t>
            </a:r>
          </a:p>
          <a:p>
            <a:pPr lvl="2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easy - to - use features which required IT skills from the hospital authority’s staffs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High portability</a:t>
            </a:r>
          </a:p>
          <a:p>
            <a:pPr lvl="2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easily be installed by following the guidelines of its internal install wizard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High mobility for data exchange</a:t>
            </a:r>
          </a:p>
          <a:p>
            <a:pPr lvl="2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support data export and import between TXT, XML, ODBC Database</a:t>
            </a:r>
          </a:p>
          <a:p>
            <a:pPr lvl="2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operate the data of Drug Information System in more flexible ways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326925" y="624100"/>
            <a:ext cx="73014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Physical design - Source of data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169275" y="1747350"/>
            <a:ext cx="7459200" cy="41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Source of data is collected from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Pharmacies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Producers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Customers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Hospital Authority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91440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To construct an all-rounded and efficient database system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379474" y="610950"/>
            <a:ext cx="76035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Physical design - Source of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380999" y="1891950"/>
            <a:ext cx="5701800" cy="41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Pharmacies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i="1" lang="en-US"/>
              <a:t>Pharmacy Table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Provide their own pharmacy information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Pharmacy name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District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Address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Contact number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Email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i="1" lang="en-US"/>
              <a:t>In - Store Drugs table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Provide detailed information for their in-store drugs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product name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Quantity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Recovery date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4882200" y="2362800"/>
            <a:ext cx="42618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i="1" lang="en-US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Orders Table</a:t>
            </a:r>
          </a:p>
          <a:p>
            <a:pPr indent="-330200" lvl="1" marL="914400" rtl="0">
              <a:lnSpc>
                <a:spcPct val="150000"/>
              </a:lnSpc>
              <a:spcBef>
                <a:spcPts val="1000"/>
              </a:spcBef>
              <a:buClr>
                <a:srgbClr val="A53010"/>
              </a:buClr>
              <a:buFont typeface="Questrial"/>
              <a:buChar char="●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responsible to process the orders place by customers</a:t>
            </a:r>
          </a:p>
          <a:p>
            <a:pPr indent="-228600" lvl="2" marL="13716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Noto Sans Symbols"/>
              <a:buChar char="●"/>
            </a:pPr>
            <a:r>
              <a:rPr lang="en-US"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Order date</a:t>
            </a:r>
          </a:p>
          <a:p>
            <a:pPr indent="-304800" lvl="2" marL="13716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Questrial"/>
              <a:buChar char="●"/>
            </a:pPr>
            <a:r>
              <a:rPr lang="en-US"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Pick up date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79474" y="610950"/>
            <a:ext cx="76035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Physical design - Source of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81000" y="1891950"/>
            <a:ext cx="8601900" cy="47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/>
              <a:t>Drug Producers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i="1" lang="en-US"/>
              <a:t>Drug Producer Table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-US" sz="1600"/>
              <a:t>Provide their organization information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Producer name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Country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Contact Number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Email Address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Date of Establishment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i="1" lang="en-US"/>
              <a:t>Product Table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Provide the information related to the drug products that they produced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Product Name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Drug Name ( Generic Name)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Ingredients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Year of Production</a:t>
            </a:r>
          </a:p>
          <a:p>
            <a:pPr indent="-228600" lvl="3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Product Description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248099" y="624100"/>
            <a:ext cx="75903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Physical design - Source of 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97800" y="1765725"/>
            <a:ext cx="7748400" cy="49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Customers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i="1" lang="en-US"/>
              <a:t>Customers Table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provide their personal information to the pharmacies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First Name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Last Name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Organization Name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Contact Number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Email Address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Date of Birth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Address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i="1" lang="en-US"/>
              <a:t>Order Items Table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provide the information about the products that </a:t>
            </a:r>
            <a:br>
              <a:rPr lang="en-US"/>
            </a:br>
            <a:r>
              <a:rPr lang="en-US"/>
              <a:t>they want to order in a specified pharmacy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Product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Quantity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353225" y="637225"/>
            <a:ext cx="74724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Physical design - Source of 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432025" y="1615975"/>
            <a:ext cx="7196700" cy="474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Hospital Authority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i="1" lang="en-US"/>
              <a:t>Diseases Table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Provide the disease's name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Diseases name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Symptoms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Degree of Danger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Type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Causes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i="1" lang="en-US"/>
              <a:t>Drug Rating Table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remind the pregnant mothers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Drug Level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The corresponding Level Definition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i="1" lang="en-US"/>
              <a:t>Drugs Table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provide the chemical drug information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Drug Name (Official Generic Name)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Type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Level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Function</a:t>
            </a:r>
          </a:p>
          <a:p>
            <a:pPr indent="-228600" lvl="3" marL="18288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Corresponding Disease</a:t>
            </a:r>
          </a:p>
          <a:p>
            <a:pPr indent="-228600" lvl="3" marL="1828800">
              <a:lnSpc>
                <a:spcPct val="115000"/>
              </a:lnSpc>
              <a:spcBef>
                <a:spcPts val="0"/>
              </a:spcBef>
            </a:pPr>
            <a:r>
              <a:rPr lang="en-US"/>
              <a:t>Method of Administration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Implementation detail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941908" y="2133600"/>
            <a:ext cx="6686699" cy="377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(a) Flow charts of the program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(b) Sample results with explanation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B</a:t>
            </a: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usiness rules 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941908" y="2133600"/>
            <a:ext cx="6686699" cy="377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The user of information system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Government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Hospital Authority</a:t>
            </a:r>
            <a:br>
              <a:rPr lang="en-US"/>
            </a:br>
            <a:br>
              <a:rPr lang="en-US"/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The end - users of drug information system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Customers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Pharmacies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Producers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709517" y="32156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Implementation detail -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Flow charts of the program</a:t>
            </a:r>
          </a:p>
        </p:txBody>
      </p:sp>
      <p:graphicFrame>
        <p:nvGraphicFramePr>
          <p:cNvPr id="413" name="Shape 413"/>
          <p:cNvGraphicFramePr/>
          <p:nvPr/>
        </p:nvGraphicFramePr>
        <p:xfrm>
          <a:off x="1154225" y="182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{8F115B79-DBE6-4E87-88FF-6FB63F4D7C47}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Program Procedures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Customers would register the fill their personal information through a program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Personal information of customers will be validated, sent and stored in the database system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 customers view and select their desired drugs and pharmacy and place an order for the drug product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 data are validated and sent to the pharmacy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pharmacy receives the orders the update the pickup date of the orders if there is enough supply for the orders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 customers receive their desired drug products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Implementation detail -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Sample results with explanation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Customers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Detailed Information for Drug Products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Drug Products for Chronic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Drug Products for Infectious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Drug Products for Intestinal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Drug Products for Month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Drug Products for Nail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Drug Products for Skin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Pharmacies Ordered by District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Implementation detail -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Sample results with explanation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Pharmacy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Highest Demanded Drug(s)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Orders That Are Not Processed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Total Free for Each Order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Total Ordered Amount for Each Product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Producer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Highest Demanded Drug(s)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Questrial"/>
            </a:pPr>
            <a:r>
              <a:rPr lang="en-US"/>
              <a:t>Government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Questrial"/>
            </a:pPr>
            <a:r>
              <a:rPr lang="en-US" sz="1800"/>
              <a:t>The Most Serious Disease in Hong Kong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Implementation detail -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Sample results with explanation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453208" y="228645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of Customer query</a:t>
            </a:r>
          </a:p>
        </p:txBody>
      </p:sp>
      <p:pic>
        <p:nvPicPr>
          <p:cNvPr descr="customer_query.png"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5" y="2898827"/>
            <a:ext cx="9143999" cy="281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Implementation detail -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Sample results with explanation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453208" y="228645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 of Product query</a:t>
            </a:r>
          </a:p>
        </p:txBody>
      </p:sp>
      <p:pic>
        <p:nvPicPr>
          <p:cNvPr descr="product_query.png"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0" y="3008863"/>
            <a:ext cx="9144001" cy="29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Implementation detail -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Sample results with explanation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453208" y="228645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 of Customer query</a:t>
            </a:r>
          </a:p>
        </p:txBody>
      </p:sp>
      <p:pic>
        <p:nvPicPr>
          <p:cNvPr descr="in-storedurgs_query.png"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37" y="2587448"/>
            <a:ext cx="8215180" cy="37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/>
        </p:nvSpPr>
        <p:spPr>
          <a:xfrm>
            <a:off x="655450" y="2024950"/>
            <a:ext cx="30948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of In - store Drugs query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Difficulties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1941908" y="2133600"/>
            <a:ext cx="6686699" cy="377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Design Phase</a:t>
            </a:r>
          </a:p>
          <a:p>
            <a:pPr lvl="1">
              <a:spcBef>
                <a:spcPts val="0"/>
              </a:spcBef>
            </a:pPr>
            <a:r>
              <a:rPr lang="en-US"/>
              <a:t>resolving M:N relationship between entities during design phase</a:t>
            </a:r>
          </a:p>
          <a:p>
            <a:pPr lvl="1">
              <a:spcBef>
                <a:spcPts val="0"/>
              </a:spcBef>
            </a:pPr>
            <a:r>
              <a:rPr lang="en-US"/>
              <a:t>Drugs are in M:N with 3 table at the same time</a:t>
            </a:r>
          </a:p>
          <a:p>
            <a:pPr lvl="1" rtl="0">
              <a:spcBef>
                <a:spcPts val="0"/>
              </a:spcBef>
            </a:pPr>
            <a:r>
              <a:rPr lang="en-US"/>
              <a:t>complicated</a:t>
            </a:r>
          </a:p>
          <a:p>
            <a:pPr lvl="0">
              <a:spcBef>
                <a:spcPts val="0"/>
              </a:spcBef>
            </a:pPr>
            <a:r>
              <a:rPr lang="en-US"/>
              <a:t>Implementation Phase</a:t>
            </a:r>
          </a:p>
          <a:p>
            <a:pPr lvl="1">
              <a:spcBef>
                <a:spcPts val="0"/>
              </a:spcBef>
            </a:pPr>
            <a:r>
              <a:rPr lang="en-US"/>
              <a:t>using VBA to create the forms and reports</a:t>
            </a:r>
          </a:p>
          <a:p>
            <a:pPr lvl="1">
              <a:spcBef>
                <a:spcPts val="0"/>
              </a:spcBef>
            </a:pPr>
            <a:r>
              <a:rPr lang="en-US"/>
              <a:t>no one in our team learnt about the function and syntax in VBA</a:t>
            </a:r>
          </a:p>
          <a:p>
            <a:pPr lvl="1" rtl="0">
              <a:spcBef>
                <a:spcPts val="0"/>
              </a:spcBef>
            </a:pPr>
            <a:r>
              <a:rPr lang="en-US"/>
              <a:t>misunderstand to construct an effective and workable graphical interface for data manipulation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Difficulties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Lesson Learnt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resolving M:N relationship and using VBA to create forms and reports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We had done a lot on researching information on internet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solved the problems by following the tutorial on internet in step - by - step approach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Facing a lot of obstacles and challenges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still try our best to finish the tasks since we believe </a:t>
            </a:r>
          </a:p>
          <a:p>
            <a:pPr indent="-228600" lvl="2" marL="13716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Attitude determines altitude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Conclusion 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1941899" y="2133600"/>
            <a:ext cx="70833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Questrial"/>
            </a:pPr>
            <a:r>
              <a:rPr lang="en-US">
                <a:solidFill>
                  <a:srgbClr val="000000"/>
                </a:solidFill>
              </a:rPr>
              <a:t>We gained a lot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</a:pPr>
            <a:r>
              <a:rPr lang="en-US">
                <a:solidFill>
                  <a:srgbClr val="000000"/>
                </a:solidFill>
              </a:rPr>
              <a:t>experience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</a:pPr>
            <a:r>
              <a:rPr lang="en-US">
                <a:solidFill>
                  <a:srgbClr val="000000"/>
                </a:solidFill>
              </a:rPr>
              <a:t>knowledge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</a:pPr>
            <a:r>
              <a:rPr lang="en-US">
                <a:solidFill>
                  <a:srgbClr val="000000"/>
                </a:solidFill>
              </a:rPr>
              <a:t>passion</a:t>
            </a:r>
          </a:p>
          <a:p>
            <a:pPr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</a:pPr>
            <a:r>
              <a:rPr lang="en-US">
                <a:solidFill>
                  <a:srgbClr val="000000"/>
                </a:solidFill>
              </a:rPr>
              <a:t>We also lost a lot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</a:pPr>
            <a:r>
              <a:rPr lang="en-US">
                <a:solidFill>
                  <a:srgbClr val="000000"/>
                </a:solidFill>
              </a:rPr>
              <a:t>most of our time since we consume a lot of time on this project</a:t>
            </a:r>
          </a:p>
          <a:p>
            <a:pPr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</a:pPr>
            <a:r>
              <a:rPr lang="en-US">
                <a:solidFill>
                  <a:srgbClr val="000000"/>
                </a:solidFill>
              </a:rPr>
              <a:t>Hope that drug information system can really be implemented to help citizens to search for their desired drugs easily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</a:pPr>
            <a:r>
              <a:rPr lang="en-US">
                <a:solidFill>
                  <a:srgbClr val="000000"/>
                </a:solidFill>
              </a:rPr>
              <a:t>help a lot of patients to stay from diseases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586400" y="574125"/>
            <a:ext cx="5971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B</a:t>
            </a: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usiness rules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941900" y="1855125"/>
            <a:ext cx="6686700" cy="4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/>
              <a:t>Drug producers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each drug producers can produce many different types of drugs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each type of drugs may be produced by many different drug producers or may not be produced by any drug producer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Pharmacies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each of the pharmacies contain at least one or many different in-store drugs that come from the drugs produced by different drug producers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drugs produced by drug producers may be stored by many pharmacies or may not be stored by any pharmacy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586400" y="574125"/>
            <a:ext cx="5971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B</a:t>
            </a: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usiness rules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829475" y="1480350"/>
            <a:ext cx="66867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/>
              <a:t>Drugs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there are many drugs that can heal a disease and the drugs can be classified to a drug rating scale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Customers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each customer can place at least one or many orders.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order can be referred to a pharmacy specified by customer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Pharmacies may receive many orders or may not receive any order from the customers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Orders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each order can contain many drugs produced by drug producers.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each drug produced by drug producers may be ordered by many orders or may not be ordered by any order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944692" y="624110"/>
            <a:ext cx="6683700" cy="12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Conceptual model (ERD) </a:t>
            </a:r>
          </a:p>
        </p:txBody>
      </p:sp>
      <p:pic>
        <p:nvPicPr>
          <p:cNvPr descr="erd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862" y="1989623"/>
            <a:ext cx="7557525" cy="36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Conceptual model (ERD)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nalERD18112016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25" y="1813024"/>
            <a:ext cx="7149525" cy="45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944692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/>
              <a:t>Logical design - Tables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508333" y="180515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Tables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Producer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Product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Pharmacy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In - store Drugs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Diseases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Drug Rating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Orders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OrderItems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-US"/>
              <a:t>Customers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