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9"/>
  </p:notesMasterIdLst>
  <p:sldIdLst>
    <p:sldId id="322" r:id="rId2"/>
    <p:sldId id="261" r:id="rId3"/>
    <p:sldId id="455" r:id="rId4"/>
    <p:sldId id="459" r:id="rId5"/>
    <p:sldId id="456" r:id="rId6"/>
    <p:sldId id="457" r:id="rId7"/>
    <p:sldId id="458" r:id="rId8"/>
    <p:sldId id="571" r:id="rId9"/>
    <p:sldId id="265" r:id="rId10"/>
    <p:sldId id="333" r:id="rId11"/>
    <p:sldId id="514" r:id="rId12"/>
    <p:sldId id="522" r:id="rId13"/>
    <p:sldId id="515" r:id="rId14"/>
    <p:sldId id="516" r:id="rId15"/>
    <p:sldId id="517" r:id="rId16"/>
    <p:sldId id="523" r:id="rId17"/>
    <p:sldId id="518" r:id="rId18"/>
    <p:sldId id="524" r:id="rId19"/>
    <p:sldId id="519" r:id="rId20"/>
    <p:sldId id="525" r:id="rId21"/>
    <p:sldId id="526" r:id="rId22"/>
    <p:sldId id="527" r:id="rId23"/>
    <p:sldId id="528" r:id="rId24"/>
    <p:sldId id="520" r:id="rId25"/>
    <p:sldId id="529" r:id="rId26"/>
    <p:sldId id="530" r:id="rId27"/>
    <p:sldId id="531" r:id="rId28"/>
    <p:sldId id="533" r:id="rId29"/>
    <p:sldId id="534" r:id="rId30"/>
    <p:sldId id="535" r:id="rId31"/>
    <p:sldId id="536" r:id="rId32"/>
    <p:sldId id="537" r:id="rId33"/>
    <p:sldId id="539" r:id="rId34"/>
    <p:sldId id="540" r:id="rId35"/>
    <p:sldId id="541" r:id="rId36"/>
    <p:sldId id="542" r:id="rId37"/>
    <p:sldId id="543" r:id="rId38"/>
    <p:sldId id="544" r:id="rId39"/>
    <p:sldId id="550" r:id="rId40"/>
    <p:sldId id="545" r:id="rId41"/>
    <p:sldId id="546" r:id="rId42"/>
    <p:sldId id="547" r:id="rId43"/>
    <p:sldId id="549" r:id="rId44"/>
    <p:sldId id="274" r:id="rId45"/>
    <p:sldId id="297" r:id="rId46"/>
    <p:sldId id="280" r:id="rId47"/>
    <p:sldId id="298" r:id="rId48"/>
    <p:sldId id="374" r:id="rId49"/>
    <p:sldId id="282" r:id="rId50"/>
    <p:sldId id="551" r:id="rId51"/>
    <p:sldId id="552" r:id="rId52"/>
    <p:sldId id="553" r:id="rId53"/>
    <p:sldId id="554" r:id="rId54"/>
    <p:sldId id="555" r:id="rId55"/>
    <p:sldId id="561" r:id="rId56"/>
    <p:sldId id="558" r:id="rId57"/>
    <p:sldId id="557" r:id="rId58"/>
    <p:sldId id="559" r:id="rId59"/>
    <p:sldId id="560" r:id="rId60"/>
    <p:sldId id="563" r:id="rId61"/>
    <p:sldId id="564" r:id="rId62"/>
    <p:sldId id="565" r:id="rId63"/>
    <p:sldId id="567" r:id="rId64"/>
    <p:sldId id="568" r:id="rId65"/>
    <p:sldId id="569" r:id="rId66"/>
    <p:sldId id="566" r:id="rId67"/>
    <p:sldId id="570" r:id="rId68"/>
  </p:sldIdLst>
  <p:sldSz cx="9144000" cy="6858000" type="screen4x3"/>
  <p:notesSz cx="6858000" cy="9144000"/>
  <p:custDataLst>
    <p:tags r:id="rId70"/>
  </p:custDataLst>
  <p:defaultTextStyle>
    <a:defPPr>
      <a:defRPr lang="zh-CN"/>
    </a:defPPr>
    <a:lvl1pPr marL="0" lvl="0"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66CCFF"/>
    <a:srgbClr val="33CC33"/>
    <a:srgbClr val="FF3300"/>
    <a:srgbClr val="CC0000"/>
    <a:srgbClr val="96969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1313"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63B99-E646-42EF-A575-EB57644D9B7E}" type="datetimeFigureOut">
              <a:rPr lang="zh-CN" altLang="en-US" smtClean="0"/>
              <a:t>2019/3/15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87CA9-E53D-4083-B3EB-1923A23A0C19}" type="slidenum">
              <a:rPr lang="zh-CN" altLang="en-US" smtClean="0"/>
              <a:t>‹#›</a:t>
            </a:fld>
            <a:endParaRPr lang="zh-CN" altLang="en-US"/>
          </a:p>
        </p:txBody>
      </p:sp>
    </p:spTree>
    <p:extLst>
      <p:ext uri="{BB962C8B-B14F-4D97-AF65-F5344CB8AC3E}">
        <p14:creationId xmlns:p14="http://schemas.microsoft.com/office/powerpoint/2010/main" val="303501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8ACB5889-F006-43A6-99F7-FDA9DB657462}"/>
              </a:ext>
            </a:extLst>
          </p:cNvPr>
          <p:cNvSpPr>
            <a:spLocks noGrp="1" noRot="1" noChangeArrowheads="1" noTextEdit="1"/>
          </p:cNvSpPr>
          <p:nvPr>
            <p:ph type="sldImg" idx="4294967295"/>
          </p:nvPr>
        </p:nvSpPr>
        <p:spPr>
          <a:ln>
            <a:miter lim="800000"/>
          </a:ln>
        </p:spPr>
      </p:sp>
      <p:sp>
        <p:nvSpPr>
          <p:cNvPr id="57347" name="文本占位符 2">
            <a:extLst>
              <a:ext uri="{FF2B5EF4-FFF2-40B4-BE49-F238E27FC236}">
                <a16:creationId xmlns:a16="http://schemas.microsoft.com/office/drawing/2014/main" id="{A36EC89E-3B73-4B9E-9252-1FB8CEE3B5A6}"/>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a:latin typeface="Times New Roman" panose="02020603050405020304" pitchFamily="2"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a:latin typeface="Times New Roman" panose="02020603050405020304" pitchFamily="2" charset="0"/>
                <a:ea typeface="宋体" panose="02010600030101010101" pitchFamily="2" charset="-122"/>
              </a:rPr>
              <a:t>‹#›</a:t>
            </a:fld>
            <a:endParaRPr lang="zh-CN" altLang="en-US">
              <a:latin typeface="Times New Roman" panose="02020603050405020304" pitchFamily="2" charset="0"/>
              <a:ea typeface="宋体" panose="02010600030101010101" pitchFamily="2" charset="-122"/>
            </a:endParaRPr>
          </a:p>
        </p:txBody>
      </p:sp>
      <p:sp>
        <p:nvSpPr>
          <p:cNvPr id="1031" name="文本框 1030"/>
          <p:cNvSpPr txBox="1"/>
          <p:nvPr/>
        </p:nvSpPr>
        <p:spPr>
          <a:xfrm>
            <a:off x="6616700" y="0"/>
            <a:ext cx="2474913" cy="457200"/>
          </a:xfrm>
          <a:prstGeom prst="rect">
            <a:avLst/>
          </a:prstGeom>
          <a:noFill/>
          <a:ln w="9525">
            <a:noFill/>
          </a:ln>
        </p:spPr>
        <p:txBody>
          <a:bodyPr>
            <a:spAutoFit/>
          </a:bodyPr>
          <a:lstStyle/>
          <a:p>
            <a:pPr lvl="0" algn="r">
              <a:spcBef>
                <a:spcPct val="50000"/>
              </a:spcBef>
            </a:pPr>
            <a:r>
              <a:rPr lang="zh-CN" altLang="en-US" sz="2400" b="1">
                <a:solidFill>
                  <a:schemeClr val="bg1"/>
                </a:solidFill>
                <a:latin typeface="Arial" panose="020B0604020202020204" pitchFamily="34" charset="0"/>
                <a:ea typeface="华文新魏" panose="02010800040101010101" pitchFamily="2" charset="-122"/>
              </a:rPr>
              <a:t>算法设计与分析</a:t>
            </a:r>
          </a:p>
        </p:txBody>
      </p:sp>
      <p:sp>
        <p:nvSpPr>
          <p:cNvPr id="1032" name="文本框 1031"/>
          <p:cNvSpPr txBox="1"/>
          <p:nvPr/>
        </p:nvSpPr>
        <p:spPr>
          <a:xfrm>
            <a:off x="0" y="0"/>
            <a:ext cx="2474913" cy="457200"/>
          </a:xfrm>
          <a:prstGeom prst="rect">
            <a:avLst/>
          </a:prstGeom>
          <a:noFill/>
          <a:ln w="9525">
            <a:noFill/>
          </a:ln>
        </p:spPr>
        <p:txBody>
          <a:bodyPr>
            <a:spAutoFit/>
          </a:bodyPr>
          <a:lstStyle/>
          <a:p>
            <a:pPr lvl="0" algn="l">
              <a:spcBef>
                <a:spcPct val="50000"/>
              </a:spcBef>
            </a:pPr>
            <a:r>
              <a:rPr lang="zh-CN" altLang="en-US" sz="2400" b="1">
                <a:solidFill>
                  <a:schemeClr val="bg1"/>
                </a:solidFill>
                <a:latin typeface="Arial" panose="020B0604020202020204" pitchFamily="34" charset="0"/>
                <a:ea typeface="华文新魏" panose="02010800040101010101" pitchFamily="2" charset="-122"/>
              </a:rPr>
              <a:t>清华大学出版社</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trips dir="rd"/>
  </p:transition>
  <p:hf sldNum="0" hdr="0" dt="0"/>
  <p:txStyles>
    <p:titleStyle>
      <a:lvl1pPr marL="0" lvl="0" indent="0" algn="ctr" defTabSz="914400" eaLnBrk="1" fontAlgn="base" latinLnBrk="0" hangingPunct="1">
        <a:lnSpc>
          <a:spcPct val="100000"/>
        </a:lnSpc>
        <a:spcBef>
          <a:spcPct val="0"/>
        </a:spcBef>
        <a:spcAft>
          <a:spcPct val="0"/>
        </a:spcAft>
        <a:buNone/>
        <a:defRPr sz="4400" b="1" u="none" kern="1200" baseline="0">
          <a:solidFill>
            <a:srgbClr val="6633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accent2"/>
          </a:solidFill>
          <a:latin typeface="Arial" panose="020B0604020202020204" pitchFamily="34" charset="0"/>
          <a:ea typeface="华文行楷" panose="0201080004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github.com/luoyongjun999/code" TargetMode="Externa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4.wmf"/><Relationship Id="rId5" Type="http://schemas.openxmlformats.org/officeDocument/2006/relationships/oleObject" Target="../embeddings/oleObject2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4.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对象 8">
            <a:extLst>
              <a:ext uri="{FF2B5EF4-FFF2-40B4-BE49-F238E27FC236}">
                <a16:creationId xmlns:a16="http://schemas.microsoft.com/office/drawing/2014/main" id="{6E73FF8E-F9EE-4F9E-B601-7FE7400A3A72}"/>
              </a:ext>
            </a:extLst>
          </p:cNvPr>
          <p:cNvGraphicFramePr>
            <a:graphicFrameLocks/>
          </p:cNvGraphicFramePr>
          <p:nvPr/>
        </p:nvGraphicFramePr>
        <p:xfrm>
          <a:off x="6618288" y="2565400"/>
          <a:ext cx="2105025" cy="2641600"/>
        </p:xfrm>
        <a:graphic>
          <a:graphicData uri="http://schemas.openxmlformats.org/presentationml/2006/ole">
            <mc:AlternateContent xmlns:mc="http://schemas.openxmlformats.org/markup-compatibility/2006">
              <mc:Choice xmlns:v="urn:schemas-microsoft-com:vml" Requires="v">
                <p:oleObj spid="_x0000_s21534" r:id="rId4" imgW="2514286" imgH="2847619" progId="Paint.Picture">
                  <p:embed/>
                </p:oleObj>
              </mc:Choice>
              <mc:Fallback>
                <p:oleObj r:id="rId4" imgW="2514286" imgH="2847619" progId="Paint.Picture">
                  <p:embed/>
                  <p:pic>
                    <p:nvPicPr>
                      <p:cNvPr id="56322" name="对象 8">
                        <a:extLst>
                          <a:ext uri="{FF2B5EF4-FFF2-40B4-BE49-F238E27FC236}">
                            <a16:creationId xmlns:a16="http://schemas.microsoft.com/office/drawing/2014/main" id="{6E73FF8E-F9EE-4F9E-B601-7FE7400A3A7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8288" y="2565400"/>
                        <a:ext cx="2105025"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3" name="标题 1">
            <a:extLst>
              <a:ext uri="{FF2B5EF4-FFF2-40B4-BE49-F238E27FC236}">
                <a16:creationId xmlns:a16="http://schemas.microsoft.com/office/drawing/2014/main" id="{BA64E453-BB53-4E5F-A3EA-1566FBC17666}"/>
              </a:ext>
            </a:extLst>
          </p:cNvPr>
          <p:cNvSpPr>
            <a:spLocks noGrp="1" noChangeArrowheads="1"/>
          </p:cNvSpPr>
          <p:nvPr>
            <p:ph type="ctrTitle"/>
          </p:nvPr>
        </p:nvSpPr>
        <p:spPr>
          <a:xfrm>
            <a:off x="827088" y="836613"/>
            <a:ext cx="7705725" cy="1374775"/>
          </a:xfrm>
        </p:spPr>
        <p:txBody>
          <a:bodyPr/>
          <a:lstStyle/>
          <a:p>
            <a:pPr eaLnBrk="1" hangingPunct="1"/>
            <a:r>
              <a:rPr lang="zh-CN" altLang="en-US" sz="5400">
                <a:solidFill>
                  <a:srgbClr val="FF0000"/>
                </a:solidFill>
              </a:rPr>
              <a:t>算法竞赛入门到进阶</a:t>
            </a:r>
          </a:p>
        </p:txBody>
      </p:sp>
      <p:sp>
        <p:nvSpPr>
          <p:cNvPr id="56324" name="副标题 2">
            <a:extLst>
              <a:ext uri="{FF2B5EF4-FFF2-40B4-BE49-F238E27FC236}">
                <a16:creationId xmlns:a16="http://schemas.microsoft.com/office/drawing/2014/main" id="{7AE1904F-E869-4E44-82A2-9E0611CAA057}"/>
              </a:ext>
            </a:extLst>
          </p:cNvPr>
          <p:cNvSpPr>
            <a:spLocks noGrp="1" noChangeArrowheads="1"/>
          </p:cNvSpPr>
          <p:nvPr>
            <p:ph type="subTitle" idx="1"/>
          </p:nvPr>
        </p:nvSpPr>
        <p:spPr>
          <a:xfrm>
            <a:off x="379413" y="3001963"/>
            <a:ext cx="6858000" cy="3451225"/>
          </a:xfrm>
        </p:spPr>
        <p:txBody>
          <a:bodyPr/>
          <a:lstStyle/>
          <a:p>
            <a:pPr eaLnBrk="1" hangingPunct="1"/>
            <a:r>
              <a:rPr lang="zh-CN" altLang="en-US" sz="2800"/>
              <a:t>罗勇军  </a:t>
            </a:r>
            <a:r>
              <a:rPr lang="en-US" altLang="zh-CN" sz="2800"/>
              <a:t>QQ 15512356</a:t>
            </a:r>
          </a:p>
          <a:p>
            <a:pPr eaLnBrk="1" hangingPunct="1"/>
            <a:r>
              <a:rPr lang="zh-CN" altLang="en-US" sz="2800"/>
              <a:t>华东理工大学</a:t>
            </a:r>
          </a:p>
          <a:p>
            <a:pPr eaLnBrk="1" hangingPunct="1"/>
            <a:endParaRPr lang="en-US" altLang="zh-CN" sz="2800"/>
          </a:p>
          <a:p>
            <a:pPr eaLnBrk="1" hangingPunct="1"/>
            <a:r>
              <a:rPr lang="zh-CN" altLang="en-US" sz="2400"/>
              <a:t>本课件可自由传播</a:t>
            </a:r>
            <a:endParaRPr lang="en-US" altLang="zh-CN" sz="2400"/>
          </a:p>
          <a:p>
            <a:pPr eaLnBrk="1" hangingPunct="1"/>
            <a:r>
              <a:rPr lang="zh-CN" altLang="en-US" sz="2400"/>
              <a:t>欢迎交流</a:t>
            </a:r>
            <a:endParaRPr lang="en-US" altLang="zh-CN" sz="2400"/>
          </a:p>
          <a:p>
            <a:pPr eaLnBrk="1" hangingPunct="1"/>
            <a:r>
              <a:rPr lang="zh-CN" altLang="en-US"/>
              <a:t>课件和</a:t>
            </a:r>
            <a:r>
              <a:rPr lang="zh-CN" altLang="zh-CN"/>
              <a:t>代码下载地址</a:t>
            </a:r>
            <a:r>
              <a:rPr lang="zh-CN" altLang="en-US"/>
              <a:t>：</a:t>
            </a:r>
            <a:r>
              <a:rPr lang="en-US" altLang="zh-CN">
                <a:hlinkClick r:id="rId6"/>
              </a:rPr>
              <a:t>https://github.com/luoyongjun999/code</a:t>
            </a:r>
            <a:endParaRPr lang="en-US" altLang="zh-CN"/>
          </a:p>
          <a:p>
            <a:pPr eaLnBrk="1" hangingPunct="1"/>
            <a:endParaRPr lang="zh-CN" altLang="en-US" sz="3600"/>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文本框 8193"/>
          <p:cNvSpPr txBox="1"/>
          <p:nvPr/>
        </p:nvSpPr>
        <p:spPr>
          <a:xfrm>
            <a:off x="468313" y="620713"/>
            <a:ext cx="8153400" cy="4365625"/>
          </a:xfrm>
          <a:prstGeom prst="rect">
            <a:avLst/>
          </a:prstGeom>
          <a:noFill/>
          <a:ln w="9525">
            <a:noFill/>
          </a:ln>
        </p:spPr>
        <p:txBody>
          <a:bodyPr>
            <a:spAutoFit/>
          </a:bodyPr>
          <a:lstStyle/>
          <a:p>
            <a:pPr algn="l">
              <a:spcBef>
                <a:spcPct val="50000"/>
              </a:spcBef>
            </a:pPr>
            <a:r>
              <a:rPr lang="zh-CN" altLang="en-US" sz="2800" b="1" dirty="0">
                <a:solidFill>
                  <a:srgbClr val="CC0000"/>
                </a:solidFill>
                <a:latin typeface="Times New Roman" panose="02020603050405020304" pitchFamily="2" charset="0"/>
                <a:ea typeface="宋体" panose="02010600030101010101" pitchFamily="2" charset="-122"/>
              </a:rPr>
              <a:t>贪心法求解的问题的特征：</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a:t>
            </a:r>
            <a:r>
              <a:rPr lang="en-US" altLang="zh-CN" sz="2800" dirty="0">
                <a:solidFill>
                  <a:schemeClr val="tx1"/>
                </a:solidFill>
                <a:latin typeface="Times New Roman" panose="02020603050405020304" pitchFamily="2" charset="0"/>
                <a:ea typeface="宋体" panose="02010600030101010101" pitchFamily="2" charset="-122"/>
              </a:rPr>
              <a:t>1</a:t>
            </a:r>
            <a:r>
              <a:rPr lang="zh-CN" altLang="en-US" sz="2800" dirty="0">
                <a:solidFill>
                  <a:schemeClr val="tx1"/>
                </a:solidFill>
                <a:latin typeface="Times New Roman" panose="02020603050405020304" pitchFamily="2" charset="0"/>
                <a:ea typeface="宋体" panose="02010600030101010101" pitchFamily="2" charset="-122"/>
              </a:rPr>
              <a:t>）</a:t>
            </a:r>
            <a:r>
              <a:rPr lang="zh-CN" altLang="en-US" sz="2800" dirty="0">
                <a:solidFill>
                  <a:srgbClr val="FF3300"/>
                </a:solidFill>
                <a:latin typeface="Times New Roman" panose="02020603050405020304" pitchFamily="2" charset="0"/>
                <a:ea typeface="宋体" panose="02010600030101010101" pitchFamily="2" charset="-122"/>
              </a:rPr>
              <a:t>最优子结构性质</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当一个问题的最优解包含其子问题的最优解时，称此问题具有最优子结构性质，也称此问题满足最优性原理。</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a:t>
            </a:r>
            <a:r>
              <a:rPr lang="en-US" altLang="zh-CN" sz="2800" dirty="0">
                <a:solidFill>
                  <a:schemeClr val="tx1"/>
                </a:solidFill>
                <a:latin typeface="Times New Roman" panose="02020603050405020304" pitchFamily="2" charset="0"/>
                <a:ea typeface="宋体" panose="02010600030101010101" pitchFamily="2" charset="-122"/>
              </a:rPr>
              <a:t>2</a:t>
            </a:r>
            <a:r>
              <a:rPr lang="zh-CN" altLang="en-US" sz="2800" dirty="0">
                <a:solidFill>
                  <a:schemeClr val="tx1"/>
                </a:solidFill>
                <a:latin typeface="Times New Roman" panose="02020603050405020304" pitchFamily="2" charset="0"/>
                <a:ea typeface="宋体" panose="02010600030101010101" pitchFamily="2" charset="-122"/>
              </a:rPr>
              <a:t>）</a:t>
            </a:r>
            <a:r>
              <a:rPr lang="zh-CN" altLang="en-US" sz="2800" dirty="0">
                <a:solidFill>
                  <a:srgbClr val="FF3300"/>
                </a:solidFill>
                <a:latin typeface="Times New Roman" panose="02020603050405020304" pitchFamily="2" charset="0"/>
                <a:ea typeface="宋体" panose="02010600030101010101" pitchFamily="2" charset="-122"/>
              </a:rPr>
              <a:t>贪心选择性质</a:t>
            </a:r>
          </a:p>
          <a:p>
            <a:pPr algn="just">
              <a:spcBef>
                <a:spcPct val="50000"/>
              </a:spcBef>
            </a:pPr>
            <a:r>
              <a:rPr lang="zh-CN" altLang="en-US" sz="2800" dirty="0">
                <a:solidFill>
                  <a:schemeClr val="tx1"/>
                </a:solidFill>
                <a:latin typeface="Arial" panose="020B0604020202020204" pitchFamily="34" charset="0"/>
                <a:ea typeface="宋体" panose="02010600030101010101" pitchFamily="2" charset="-122"/>
              </a:rPr>
              <a:t>        所谓贪心选择性质是指问题的整体最优解可以通过一系列局部最优的选择，即贪心选择来得到。</a:t>
            </a:r>
            <a:endParaRPr lang="zh-CN" altLang="en-US" sz="2800" dirty="0">
              <a:solidFill>
                <a:schemeClr val="tx1"/>
              </a:solidFill>
              <a:latin typeface="Times New Roman" panose="02020603050405020304" pitchFamily="2" charset="0"/>
              <a:ea typeface="宋体" panose="02010600030101010101" pitchFamily="2" charset="-122"/>
            </a:endParaRPr>
          </a:p>
        </p:txBody>
      </p:sp>
      <p:sp>
        <p:nvSpPr>
          <p:cNvPr id="8195" name="矩形 8194"/>
          <p:cNvSpPr/>
          <p:nvPr/>
        </p:nvSpPr>
        <p:spPr>
          <a:xfrm>
            <a:off x="395287" y="5011211"/>
            <a:ext cx="8353425" cy="1373187"/>
          </a:xfrm>
          <a:prstGeom prst="rect">
            <a:avLst/>
          </a:prstGeom>
          <a:noFill/>
          <a:ln w="9525">
            <a:noFill/>
          </a:ln>
        </p:spPr>
        <p:txBody>
          <a:bodyPr>
            <a:spAutoFit/>
          </a:bodyPr>
          <a:lstStyle/>
          <a:p>
            <a:pPr algn="l">
              <a:buFont typeface="Wingdings" panose="05000000000000000000" pitchFamily="2" charset="2"/>
              <a:buChar char="v"/>
            </a:pPr>
            <a:r>
              <a:rPr lang="en-US" altLang="zh-CN" sz="2400" dirty="0">
                <a:solidFill>
                  <a:schemeClr val="tx1"/>
                </a:solidFill>
                <a:latin typeface="Arial" panose="020B0604020202020204" pitchFamily="34" charset="0"/>
                <a:ea typeface="宋体" panose="02010600030101010101" pitchFamily="2" charset="-122"/>
              </a:rPr>
              <a:t> </a:t>
            </a:r>
            <a:r>
              <a:rPr lang="zh-CN" altLang="en-US" sz="2800" dirty="0">
                <a:solidFill>
                  <a:schemeClr val="tx1"/>
                </a:solidFill>
                <a:latin typeface="Arial" panose="020B0604020202020204" pitchFamily="34" charset="0"/>
                <a:ea typeface="宋体" panose="02010600030101010101" pitchFamily="2" charset="-122"/>
              </a:rPr>
              <a:t>动态规划法通常以自底向上的方式求解各个子问题，而贪心法则通常以自顶向下的方式做出一系列的贪心选择。</a:t>
            </a:r>
          </a:p>
        </p:txBody>
      </p:sp>
      <p:sp>
        <p:nvSpPr>
          <p:cNvPr id="2" name="页脚占位符 1">
            <a:extLst>
              <a:ext uri="{FF2B5EF4-FFF2-40B4-BE49-F238E27FC236}">
                <a16:creationId xmlns:a16="http://schemas.microsoft.com/office/drawing/2014/main" id="{C7DD93AA-F233-4C26-868F-A6D829B332FE}"/>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2987824" y="548680"/>
            <a:ext cx="3384376" cy="646331"/>
          </a:xfrm>
          <a:prstGeom prst="rect">
            <a:avLst/>
          </a:prstGeom>
          <a:noFill/>
          <a:ln w="9525">
            <a:noFill/>
          </a:ln>
        </p:spPr>
        <p:txBody>
          <a:bodyPr wrap="square">
            <a:spAutoFit/>
          </a:bodyPr>
          <a:lstStyle/>
          <a:p>
            <a:pPr marL="571500" indent="-571500" algn="l">
              <a:spcBef>
                <a:spcPct val="50000"/>
              </a:spcBef>
              <a:buFont typeface="Wingdings" panose="05000000000000000000" pitchFamily="2" charset="2"/>
              <a:buChar char="u"/>
            </a:pPr>
            <a:r>
              <a:rPr lang="zh-CN" altLang="en-US" sz="3600" b="1" dirty="0">
                <a:solidFill>
                  <a:srgbClr val="FF0000"/>
                </a:solidFill>
                <a:latin typeface="Times New Roman" panose="02020603050405020304" pitchFamily="2" charset="0"/>
                <a:ea typeface="宋体" panose="02010600030101010101" pitchFamily="2" charset="-122"/>
              </a:rPr>
              <a:t>常见问题</a:t>
            </a:r>
            <a:r>
              <a:rPr lang="en-US" sz="3600" b="1" dirty="0">
                <a:solidFill>
                  <a:srgbClr val="FF0000"/>
                </a:solidFill>
                <a:latin typeface="Times New Roman" panose="02020603050405020304" pitchFamily="2" charset="0"/>
                <a:ea typeface="宋体" panose="02010600030101010101" pitchFamily="2" charset="-122"/>
              </a:rPr>
              <a:t> </a:t>
            </a:r>
            <a:endParaRPr lang="en-US" altLang="en-US" sz="3600" b="1" dirty="0">
              <a:solidFill>
                <a:srgbClr val="FF0000"/>
              </a:solidFill>
              <a:latin typeface="Times New Roman" panose="02020603050405020304" pitchFamily="2" charset="0"/>
              <a:ea typeface="宋体" panose="02010600030101010101" pitchFamily="2" charset="-122"/>
            </a:endParaRPr>
          </a:p>
        </p:txBody>
      </p:sp>
      <p:sp>
        <p:nvSpPr>
          <p:cNvPr id="9219" name="文本框 9218"/>
          <p:cNvSpPr txBox="1"/>
          <p:nvPr/>
        </p:nvSpPr>
        <p:spPr>
          <a:xfrm>
            <a:off x="609283" y="1595755"/>
            <a:ext cx="8077200" cy="2891790"/>
          </a:xfrm>
          <a:prstGeom prst="rect">
            <a:avLst/>
          </a:prstGeom>
          <a:noFill/>
          <a:ln w="9525">
            <a:noFill/>
          </a:ln>
        </p:spPr>
        <p:txBody>
          <a:bodyPr>
            <a:spAutoFit/>
          </a:bodyPr>
          <a:lstStyle/>
          <a:p>
            <a:pPr marL="457200" indent="-457200">
              <a:spcBef>
                <a:spcPct val="50000"/>
              </a:spcBef>
              <a:buFont typeface="Arial" panose="020B0604020202020204" pitchFamily="34" charset="0"/>
              <a:buChar char="•"/>
            </a:pPr>
            <a:r>
              <a:rPr lang="en-US" altLang="zh-CN" sz="2800" b="1" dirty="0">
                <a:solidFill>
                  <a:srgbClr val="0070C0"/>
                </a:solidFill>
                <a:latin typeface="Times New Roman" panose="02020603050405020304" pitchFamily="2" charset="0"/>
                <a:ea typeface="宋体" panose="02010600030101010101" pitchFamily="2" charset="-122"/>
                <a:sym typeface="+mn-ea"/>
              </a:rPr>
              <a:t>1   </a:t>
            </a:r>
            <a:r>
              <a:rPr lang="zh-CN" altLang="en-US" sz="2800" b="1" dirty="0">
                <a:solidFill>
                  <a:srgbClr val="0070C0"/>
                </a:solidFill>
                <a:latin typeface="Times New Roman" panose="02020603050405020304" pitchFamily="2" charset="0"/>
                <a:ea typeface="宋体" panose="02010600030101010101" pitchFamily="2" charset="-122"/>
                <a:sym typeface="+mn-ea"/>
              </a:rPr>
              <a:t>活动安排问题（</a:t>
            </a:r>
            <a:r>
              <a:rPr lang="zh-CN" altLang="en-US" sz="2800" dirty="0">
                <a:solidFill>
                  <a:srgbClr val="0070C0"/>
                </a:solidFill>
                <a:latin typeface="Times New Roman" panose="02020603050405020304" pitchFamily="2" charset="0"/>
                <a:ea typeface="宋体" panose="02010600030101010101" pitchFamily="2" charset="-122"/>
              </a:rPr>
              <a:t>区间调度问题）</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hdu 2037 今年暑假不AC</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有很多电视节目，给出它们的起止时间。有些节目时间冲突。问能完整看完的电视节目最多有多少？</a:t>
            </a:r>
          </a:p>
          <a:p>
            <a:pPr algn="just">
              <a:spcBef>
                <a:spcPct val="50000"/>
              </a:spcBef>
            </a:pPr>
            <a:endParaRPr lang="zh-CN" altLang="en-US" sz="2800" dirty="0">
              <a:solidFill>
                <a:schemeClr val="tx1"/>
              </a:solidFill>
              <a:latin typeface="Times New Roman" panose="02020603050405020304" pitchFamily="2" charset="0"/>
              <a:ea typeface="宋体" panose="02010600030101010101" pitchFamily="2" charset="-122"/>
            </a:endParaRPr>
          </a:p>
        </p:txBody>
      </p:sp>
      <p:graphicFrame>
        <p:nvGraphicFramePr>
          <p:cNvPr id="2" name="对象 1"/>
          <p:cNvGraphicFramePr/>
          <p:nvPr>
            <p:extLst>
              <p:ext uri="{D42A27DB-BD31-4B8C-83A1-F6EECF244321}">
                <p14:modId xmlns:p14="http://schemas.microsoft.com/office/powerpoint/2010/main" val="4005630582"/>
              </p:ext>
            </p:extLst>
          </p:nvPr>
        </p:nvGraphicFramePr>
        <p:xfrm>
          <a:off x="2771800" y="3754179"/>
          <a:ext cx="4689475" cy="2268220"/>
        </p:xfrm>
        <a:graphic>
          <a:graphicData uri="http://schemas.openxmlformats.org/presentationml/2006/ole">
            <mc:AlternateContent xmlns:mc="http://schemas.openxmlformats.org/markup-compatibility/2006">
              <mc:Choice xmlns:v="urn:schemas-microsoft-com:vml" Requires="v">
                <p:oleObj spid="_x0000_s1055" r:id="rId3" imgW="2159635" imgH="885190" progId="Visio.Drawing.11">
                  <p:embed/>
                </p:oleObj>
              </mc:Choice>
              <mc:Fallback>
                <p:oleObj r:id="rId3" imgW="2159635" imgH="885190" progId="Visio.Drawing.11">
                  <p:embed/>
                  <p:pic>
                    <p:nvPicPr>
                      <p:cNvPr id="0" name="图片 2"/>
                      <p:cNvPicPr/>
                      <p:nvPr/>
                    </p:nvPicPr>
                    <p:blipFill>
                      <a:blip r:embed="rId4"/>
                      <a:stretch>
                        <a:fillRect/>
                      </a:stretch>
                    </p:blipFill>
                    <p:spPr>
                      <a:xfrm>
                        <a:off x="2771800" y="3754179"/>
                        <a:ext cx="4689475" cy="226822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7D2F7B08-DFAB-4788-869E-535A92601BDD}"/>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259715"/>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选择贪心策略</a:t>
            </a:r>
          </a:p>
        </p:txBody>
      </p:sp>
      <p:sp>
        <p:nvSpPr>
          <p:cNvPr id="9219" name="文本框 9218"/>
          <p:cNvSpPr txBox="1"/>
          <p:nvPr/>
        </p:nvSpPr>
        <p:spPr>
          <a:xfrm>
            <a:off x="611188" y="1342390"/>
            <a:ext cx="8077200" cy="2768600"/>
          </a:xfrm>
          <a:prstGeom prst="rect">
            <a:avLst/>
          </a:prstGeom>
          <a:noFill/>
          <a:ln w="9525">
            <a:noFill/>
          </a:ln>
        </p:spPr>
        <p:txBody>
          <a:bodyPr>
            <a:spAutoFit/>
          </a:bodyPr>
          <a:lstStyle/>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en-US" altLang="zh-CN" sz="2400" dirty="0" err="1">
                <a:solidFill>
                  <a:schemeClr val="tx1"/>
                </a:solidFill>
                <a:latin typeface="Times New Roman" panose="02020603050405020304" pitchFamily="2" charset="0"/>
                <a:ea typeface="宋体" panose="02010600030101010101" pitchFamily="2" charset="-122"/>
              </a:rPr>
              <a:t>解题的关键在于选择什么贪心策略，才能安排尽量多的活动。由于活动有开始时间和结束时间，考虑三种贪心策略</a:t>
            </a:r>
            <a:r>
              <a:rPr lang="en-US" altLang="zh-CN"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（1）最早开始时间。</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（2）最早结束时间。 </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（3）用时最少。</a:t>
            </a:r>
            <a:endParaRPr sz="2800" dirty="0">
              <a:solidFill>
                <a:schemeClr val="tx1"/>
              </a:solidFill>
              <a:latin typeface="Times New Roman" panose="02020603050405020304" pitchFamily="2" charset="0"/>
              <a:ea typeface="宋体" panose="02010600030101010101" pitchFamily="2" charset="-122"/>
            </a:endParaRPr>
          </a:p>
        </p:txBody>
      </p:sp>
      <p:graphicFrame>
        <p:nvGraphicFramePr>
          <p:cNvPr id="2" name="对象 1"/>
          <p:cNvGraphicFramePr/>
          <p:nvPr/>
        </p:nvGraphicFramePr>
        <p:xfrm>
          <a:off x="3999230" y="3738880"/>
          <a:ext cx="4689475" cy="2268220"/>
        </p:xfrm>
        <a:graphic>
          <a:graphicData uri="http://schemas.openxmlformats.org/presentationml/2006/ole">
            <mc:AlternateContent xmlns:mc="http://schemas.openxmlformats.org/markup-compatibility/2006">
              <mc:Choice xmlns:v="urn:schemas-microsoft-com:vml" Requires="v">
                <p:oleObj spid="_x0000_s2079" r:id="rId3" imgW="2159635" imgH="885190" progId="Visio.Drawing.11">
                  <p:embed/>
                </p:oleObj>
              </mc:Choice>
              <mc:Fallback>
                <p:oleObj r:id="rId3" imgW="2159635" imgH="885190" progId="Visio.Drawing.11">
                  <p:embed/>
                  <p:pic>
                    <p:nvPicPr>
                      <p:cNvPr id="0" name="图片 2"/>
                      <p:cNvPicPr/>
                      <p:nvPr/>
                    </p:nvPicPr>
                    <p:blipFill>
                      <a:blip r:embed="rId4"/>
                      <a:stretch>
                        <a:fillRect/>
                      </a:stretch>
                    </p:blipFill>
                    <p:spPr>
                      <a:xfrm>
                        <a:off x="3999230" y="3738880"/>
                        <a:ext cx="4689475" cy="226822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ADE6F88F-26D8-4870-A79C-B730A26F14A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611188" y="1342390"/>
            <a:ext cx="8077200" cy="3322955"/>
          </a:xfrm>
          <a:prstGeom prst="rect">
            <a:avLst/>
          </a:prstGeom>
          <a:noFill/>
          <a:ln w="9525">
            <a:noFill/>
          </a:ln>
        </p:spPr>
        <p:txBody>
          <a:bodyPr>
            <a:spAutoFit/>
          </a:bodyPr>
          <a:lstStyle/>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en-US" altLang="zh-CN" sz="2800" dirty="0">
                <a:solidFill>
                  <a:schemeClr val="tx1"/>
                </a:solidFill>
                <a:latin typeface="Times New Roman" panose="02020603050405020304" pitchFamily="2" charset="0"/>
                <a:ea typeface="宋体" panose="02010600030101010101" pitchFamily="2" charset="-122"/>
              </a:rPr>
              <a:t> </a:t>
            </a:r>
            <a:r>
              <a:rPr lang="en-US" altLang="zh-CN" sz="2800" dirty="0" err="1">
                <a:solidFill>
                  <a:schemeClr val="tx1"/>
                </a:solidFill>
                <a:latin typeface="Times New Roman" panose="02020603050405020304" pitchFamily="2" charset="0"/>
                <a:ea typeface="宋体" panose="02010600030101010101" pitchFamily="2" charset="-122"/>
              </a:rPr>
              <a:t>三种贪心策略</a:t>
            </a:r>
            <a:r>
              <a:rPr lang="en-US" altLang="zh-CN" sz="2800" dirty="0">
                <a:solidFill>
                  <a:schemeClr val="tx1"/>
                </a:solidFill>
                <a:latin typeface="Times New Roman" panose="02020603050405020304" pitchFamily="2" charset="0"/>
                <a:ea typeface="宋体" panose="02010600030101010101" pitchFamily="2" charset="-122"/>
              </a:rPr>
              <a:t>：</a:t>
            </a:r>
            <a:endParaRPr lang="en-US" altLang="zh-CN" sz="24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（1）最早开始时间：</a:t>
            </a:r>
            <a:r>
              <a:rPr sz="2800" dirty="0" err="1">
                <a:solidFill>
                  <a:srgbClr val="FF0000"/>
                </a:solidFill>
                <a:latin typeface="Times New Roman" panose="02020603050405020304" pitchFamily="2" charset="0"/>
                <a:ea typeface="宋体" panose="02010600030101010101" pitchFamily="2" charset="-122"/>
                <a:sym typeface="+mn-ea"/>
              </a:rPr>
              <a:t>错误</a:t>
            </a:r>
            <a:r>
              <a:rPr sz="2800" dirty="0" err="1">
                <a:solidFill>
                  <a:schemeClr val="tx1"/>
                </a:solidFill>
                <a:latin typeface="Times New Roman" panose="02020603050405020304" pitchFamily="2" charset="0"/>
                <a:ea typeface="宋体" panose="02010600030101010101" pitchFamily="2" charset="-122"/>
                <a:sym typeface="+mn-ea"/>
              </a:rPr>
              <a:t>，因为如果一个活动迟迟不终止，后面的活动就无法开始</a:t>
            </a:r>
            <a:r>
              <a:rPr sz="2800" dirty="0">
                <a:solidFill>
                  <a:schemeClr val="tx1"/>
                </a:solidFill>
                <a:latin typeface="Times New Roman" panose="02020603050405020304" pitchFamily="2" charset="0"/>
                <a:ea typeface="宋体" panose="02010600030101010101" pitchFamily="2" charset="-122"/>
                <a:sym typeface="+mn-ea"/>
              </a:rPr>
              <a:t>。</a:t>
            </a:r>
            <a:endParaRPr lang="zh-CN" altLang="en-US"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（2）最早结束时间：</a:t>
            </a:r>
            <a:r>
              <a:rPr sz="2800" dirty="0" err="1">
                <a:solidFill>
                  <a:srgbClr val="FF0000"/>
                </a:solidFill>
                <a:latin typeface="Times New Roman" panose="02020603050405020304" pitchFamily="2" charset="0"/>
                <a:ea typeface="宋体" panose="02010600030101010101" pitchFamily="2" charset="-122"/>
                <a:sym typeface="+mn-ea"/>
              </a:rPr>
              <a:t>合理</a:t>
            </a:r>
            <a:r>
              <a:rPr sz="2800" dirty="0" err="1">
                <a:solidFill>
                  <a:schemeClr val="tx1"/>
                </a:solidFill>
                <a:latin typeface="Times New Roman" panose="02020603050405020304" pitchFamily="2" charset="0"/>
                <a:ea typeface="宋体" panose="02010600030101010101" pitchFamily="2" charset="-122"/>
                <a:sym typeface="+mn-ea"/>
              </a:rPr>
              <a:t>，一个尽快终止的活动，可以容纳更多的后续活动</a:t>
            </a:r>
            <a:r>
              <a:rPr sz="2800" dirty="0">
                <a:solidFill>
                  <a:schemeClr val="tx1"/>
                </a:solidFill>
                <a:latin typeface="Times New Roman" panose="02020603050405020304" pitchFamily="2" charset="0"/>
                <a:ea typeface="宋体" panose="02010600030101010101" pitchFamily="2" charset="-122"/>
                <a:sym typeface="+mn-ea"/>
              </a:rPr>
              <a:t>。</a:t>
            </a:r>
            <a:endParaRPr lang="zh-CN" altLang="en-US"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（3）用时最少</a:t>
            </a:r>
            <a:r>
              <a:rPr lang="zh-CN" sz="2800" dirty="0">
                <a:solidFill>
                  <a:schemeClr val="tx1"/>
                </a:solidFill>
                <a:latin typeface="Times New Roman" panose="02020603050405020304" pitchFamily="2" charset="0"/>
                <a:ea typeface="宋体" panose="02010600030101010101" pitchFamily="2" charset="-122"/>
              </a:rPr>
              <a:t>：</a:t>
            </a:r>
            <a:r>
              <a:rPr sz="2800" dirty="0" err="1">
                <a:solidFill>
                  <a:srgbClr val="FF0000"/>
                </a:solidFill>
                <a:latin typeface="Times New Roman" panose="02020603050405020304" pitchFamily="2" charset="0"/>
                <a:ea typeface="宋体" panose="02010600030101010101" pitchFamily="2" charset="-122"/>
              </a:rPr>
              <a:t>错误</a:t>
            </a:r>
            <a:r>
              <a:rPr sz="2800" dirty="0">
                <a:solidFill>
                  <a:schemeClr val="tx1"/>
                </a:solidFill>
                <a:latin typeface="Times New Roman" panose="02020603050405020304" pitchFamily="2" charset="0"/>
                <a:ea typeface="宋体" panose="02010600030101010101" pitchFamily="2" charset="-122"/>
              </a:rPr>
              <a:t>。</a:t>
            </a:r>
          </a:p>
        </p:txBody>
      </p:sp>
      <p:graphicFrame>
        <p:nvGraphicFramePr>
          <p:cNvPr id="2" name="对象 1"/>
          <p:cNvGraphicFramePr/>
          <p:nvPr>
            <p:extLst>
              <p:ext uri="{D42A27DB-BD31-4B8C-83A1-F6EECF244321}">
                <p14:modId xmlns:p14="http://schemas.microsoft.com/office/powerpoint/2010/main" val="1851557042"/>
              </p:ext>
            </p:extLst>
          </p:nvPr>
        </p:nvGraphicFramePr>
        <p:xfrm>
          <a:off x="4488147" y="4013583"/>
          <a:ext cx="4689475" cy="2268220"/>
        </p:xfrm>
        <a:graphic>
          <a:graphicData uri="http://schemas.openxmlformats.org/presentationml/2006/ole">
            <mc:AlternateContent xmlns:mc="http://schemas.openxmlformats.org/markup-compatibility/2006">
              <mc:Choice xmlns:v="urn:schemas-microsoft-com:vml" Requires="v">
                <p:oleObj spid="_x0000_s3104" r:id="rId3" imgW="2159635" imgH="885190" progId="Visio.Drawing.11">
                  <p:embed/>
                </p:oleObj>
              </mc:Choice>
              <mc:Fallback>
                <p:oleObj r:id="rId3" imgW="2159635" imgH="885190" progId="Visio.Drawing.11">
                  <p:embed/>
                  <p:pic>
                    <p:nvPicPr>
                      <p:cNvPr id="0" name="图片 2"/>
                      <p:cNvPicPr/>
                      <p:nvPr/>
                    </p:nvPicPr>
                    <p:blipFill>
                      <a:blip r:embed="rId4"/>
                      <a:stretch>
                        <a:fillRect/>
                      </a:stretch>
                    </p:blipFill>
                    <p:spPr>
                      <a:xfrm>
                        <a:off x="4488147" y="4013583"/>
                        <a:ext cx="4689475" cy="226822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8635FAA5-D7A8-4E7C-827B-384378583997}"/>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152728" cy="645160"/>
          </a:xfrm>
          <a:prstGeom prst="rect">
            <a:avLst/>
          </a:prstGeom>
          <a:noFill/>
          <a:ln w="9525">
            <a:noFill/>
          </a:ln>
        </p:spPr>
        <p:txBody>
          <a:bodyPr wrap="square">
            <a:spAutoFit/>
          </a:bodyPr>
          <a:lstStyle/>
          <a:p>
            <a:pPr marL="571500" indent="-571500">
              <a:spcBef>
                <a:spcPct val="50000"/>
              </a:spcBef>
              <a:buFont typeface="Arial" panose="020B0604020202020204" pitchFamily="34" charset="0"/>
              <a:buChar char="•"/>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2. 区间覆盖问题</a:t>
            </a:r>
          </a:p>
        </p:txBody>
      </p:sp>
      <p:sp>
        <p:nvSpPr>
          <p:cNvPr id="9219" name="文本框 9218"/>
          <p:cNvSpPr txBox="1"/>
          <p:nvPr/>
        </p:nvSpPr>
        <p:spPr>
          <a:xfrm>
            <a:off x="759582" y="1844675"/>
            <a:ext cx="7777236" cy="1322070"/>
          </a:xfrm>
          <a:prstGeom prst="rect">
            <a:avLst/>
          </a:prstGeom>
          <a:noFill/>
          <a:ln w="9525">
            <a:noFill/>
          </a:ln>
        </p:spPr>
        <p:txBody>
          <a:bodyPr wrap="square">
            <a:spAutoFit/>
          </a:bodyPr>
          <a:lstStyle/>
          <a:p>
            <a:pPr algn="just">
              <a:spcBef>
                <a:spcPct val="50000"/>
              </a:spcBef>
            </a:pPr>
            <a:r>
              <a:rPr lang="en-US" altLang="zh-CN" sz="3200" dirty="0">
                <a:solidFill>
                  <a:schemeClr val="tx1"/>
                </a:solidFill>
                <a:latin typeface="Times New Roman" panose="02020603050405020304" pitchFamily="2" charset="0"/>
                <a:ea typeface="宋体" panose="02010600030101010101" pitchFamily="2" charset="-122"/>
              </a:rPr>
              <a:t>     </a:t>
            </a:r>
            <a:r>
              <a:rPr sz="2400" dirty="0" err="1">
                <a:solidFill>
                  <a:schemeClr val="tx1"/>
                </a:solidFill>
                <a:latin typeface="Times New Roman" panose="02020603050405020304" pitchFamily="2" charset="0"/>
                <a:ea typeface="宋体" panose="02010600030101010101" pitchFamily="2" charset="-122"/>
              </a:rPr>
              <a:t>给定一个长度为n的区间，再给出m条线段的左端点（起点）和右端点（终点</a:t>
            </a:r>
            <a:r>
              <a:rPr sz="2400" dirty="0">
                <a:solidFill>
                  <a:schemeClr val="tx1"/>
                </a:solidFill>
                <a:latin typeface="Times New Roman" panose="02020603050405020304" pitchFamily="2" charset="0"/>
                <a:ea typeface="宋体" panose="02010600030101010101" pitchFamily="2" charset="-122"/>
              </a:rPr>
              <a:t>）。</a:t>
            </a:r>
            <a:r>
              <a:rPr sz="2400" dirty="0" err="1">
                <a:solidFill>
                  <a:schemeClr val="tx1"/>
                </a:solidFill>
                <a:latin typeface="Times New Roman" panose="02020603050405020304" pitchFamily="2" charset="0"/>
                <a:ea typeface="宋体" panose="02010600030101010101" pitchFamily="2" charset="-122"/>
              </a:rPr>
              <a:t>问最少用多少条线段可以将整个区间完全覆盖</a:t>
            </a:r>
            <a:r>
              <a:rPr sz="2400" dirty="0">
                <a:solidFill>
                  <a:schemeClr val="tx1"/>
                </a:solidFill>
                <a:latin typeface="Times New Roman" panose="02020603050405020304" pitchFamily="2" charset="0"/>
                <a:ea typeface="宋体" panose="02010600030101010101" pitchFamily="2" charset="-122"/>
              </a:rPr>
              <a:t>。</a:t>
            </a:r>
          </a:p>
        </p:txBody>
      </p:sp>
      <p:graphicFrame>
        <p:nvGraphicFramePr>
          <p:cNvPr id="4" name="对象 3"/>
          <p:cNvGraphicFramePr/>
          <p:nvPr/>
        </p:nvGraphicFramePr>
        <p:xfrm>
          <a:off x="3689350" y="3474085"/>
          <a:ext cx="4347845" cy="2110740"/>
        </p:xfrm>
        <a:graphic>
          <a:graphicData uri="http://schemas.openxmlformats.org/presentationml/2006/ole">
            <mc:AlternateContent xmlns:mc="http://schemas.openxmlformats.org/markup-compatibility/2006">
              <mc:Choice xmlns:v="urn:schemas-microsoft-com:vml" Requires="v">
                <p:oleObj spid="_x0000_s4128" r:id="rId3" imgW="2023110" imgH="894715" progId="Visio.Drawing.11">
                  <p:embed/>
                </p:oleObj>
              </mc:Choice>
              <mc:Fallback>
                <p:oleObj r:id="rId3" imgW="2023110" imgH="894715" progId="Visio.Drawing.11">
                  <p:embed/>
                  <p:pic>
                    <p:nvPicPr>
                      <p:cNvPr id="0" name="图片 4"/>
                      <p:cNvPicPr/>
                      <p:nvPr/>
                    </p:nvPicPr>
                    <p:blipFill>
                      <a:blip r:embed="rId4"/>
                      <a:stretch>
                        <a:fillRect/>
                      </a:stretch>
                    </p:blipFill>
                    <p:spPr>
                      <a:xfrm>
                        <a:off x="3689350" y="3474085"/>
                        <a:ext cx="4347845" cy="2110740"/>
                      </a:xfrm>
                      <a:prstGeom prst="rect">
                        <a:avLst/>
                      </a:prstGeom>
                    </p:spPr>
                  </p:pic>
                </p:oleObj>
              </mc:Fallback>
            </mc:AlternateContent>
          </a:graphicData>
        </a:graphic>
      </p:graphicFrame>
      <p:sp>
        <p:nvSpPr>
          <p:cNvPr id="2" name="页脚占位符 1">
            <a:extLst>
              <a:ext uri="{FF2B5EF4-FFF2-40B4-BE49-F238E27FC236}">
                <a16:creationId xmlns:a16="http://schemas.microsoft.com/office/drawing/2014/main" id="{8C65F596-590D-48E0-9B4D-94F127AA4445}"/>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贪心策略</a:t>
            </a:r>
          </a:p>
        </p:txBody>
      </p:sp>
      <p:sp>
        <p:nvSpPr>
          <p:cNvPr id="9219" name="文本框 9218"/>
          <p:cNvSpPr txBox="1"/>
          <p:nvPr/>
        </p:nvSpPr>
        <p:spPr>
          <a:xfrm>
            <a:off x="598170" y="1571363"/>
            <a:ext cx="8077200" cy="3416320"/>
          </a:xfrm>
          <a:prstGeom prst="rect">
            <a:avLst/>
          </a:prstGeom>
          <a:noFill/>
          <a:ln w="9525">
            <a:noFill/>
          </a:ln>
        </p:spPr>
        <p:txBody>
          <a:bodyPr wrap="square">
            <a:spAutoFit/>
          </a:bodyPr>
          <a:lstStyle/>
          <a:p>
            <a:pPr algn="just">
              <a:spcBef>
                <a:spcPct val="50000"/>
              </a:spcBef>
            </a:pPr>
            <a:r>
              <a:rPr lang="en-US" altLang="zh-CN" sz="20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贪心：尽量找出更长的线段。</a:t>
            </a:r>
            <a:endParaRPr lang="en-US" altLang="zh-CN" sz="24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解题步骤是：</a:t>
            </a: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（1）把每个线段按照左端点递增排序。</a:t>
            </a: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（2）设已经覆盖的区间是[L, R]，在剩下的线段中，找所有左端点小于等于R，且右端点最大的线段，把这个线段加入到已覆盖区间里，并更新已覆盖区间的[L, R]值。</a:t>
            </a: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（3）重复步骤（2），直到区间全部覆盖。</a:t>
            </a:r>
          </a:p>
        </p:txBody>
      </p:sp>
      <p:graphicFrame>
        <p:nvGraphicFramePr>
          <p:cNvPr id="4" name="对象 3"/>
          <p:cNvGraphicFramePr/>
          <p:nvPr>
            <p:extLst>
              <p:ext uri="{D42A27DB-BD31-4B8C-83A1-F6EECF244321}">
                <p14:modId xmlns:p14="http://schemas.microsoft.com/office/powerpoint/2010/main" val="3307331126"/>
              </p:ext>
            </p:extLst>
          </p:nvPr>
        </p:nvGraphicFramePr>
        <p:xfrm>
          <a:off x="4636770" y="4732848"/>
          <a:ext cx="4347845" cy="2110740"/>
        </p:xfrm>
        <a:graphic>
          <a:graphicData uri="http://schemas.openxmlformats.org/presentationml/2006/ole">
            <mc:AlternateContent xmlns:mc="http://schemas.openxmlformats.org/markup-compatibility/2006">
              <mc:Choice xmlns:v="urn:schemas-microsoft-com:vml" Requires="v">
                <p:oleObj spid="_x0000_s5151" r:id="rId3" imgW="2023110" imgH="894715" progId="Visio.Drawing.11">
                  <p:embed/>
                </p:oleObj>
              </mc:Choice>
              <mc:Fallback>
                <p:oleObj r:id="rId3" imgW="2023110" imgH="894715" progId="Visio.Drawing.11">
                  <p:embed/>
                  <p:pic>
                    <p:nvPicPr>
                      <p:cNvPr id="0" name="图片 4"/>
                      <p:cNvPicPr/>
                      <p:nvPr/>
                    </p:nvPicPr>
                    <p:blipFill>
                      <a:blip r:embed="rId4"/>
                      <a:stretch>
                        <a:fillRect/>
                      </a:stretch>
                    </p:blipFill>
                    <p:spPr>
                      <a:xfrm>
                        <a:off x="4636770" y="4732848"/>
                        <a:ext cx="4347845" cy="2110740"/>
                      </a:xfrm>
                      <a:prstGeom prst="rect">
                        <a:avLst/>
                      </a:prstGeom>
                    </p:spPr>
                  </p:pic>
                </p:oleObj>
              </mc:Fallback>
            </mc:AlternateContent>
          </a:graphicData>
        </a:graphic>
      </p:graphicFrame>
      <p:sp>
        <p:nvSpPr>
          <p:cNvPr id="2" name="页脚占位符 1">
            <a:extLst>
              <a:ext uri="{FF2B5EF4-FFF2-40B4-BE49-F238E27FC236}">
                <a16:creationId xmlns:a16="http://schemas.microsoft.com/office/drawing/2014/main" id="{C547E70E-8DB8-4BA1-8B9D-06B8292F3BB6}"/>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marL="571500" indent="-571500">
              <a:spcBef>
                <a:spcPct val="50000"/>
              </a:spcBef>
              <a:buFont typeface="Arial" panose="020B0604020202020204" pitchFamily="34" charset="0"/>
              <a:buChar char="•"/>
            </a:pPr>
            <a:r>
              <a:rPr lang="en-US" sz="3600" b="1" dirty="0">
                <a:solidFill>
                  <a:srgbClr val="0070C0"/>
                </a:solidFill>
                <a:latin typeface="Times New Roman" panose="02020603050405020304" pitchFamily="2" charset="0"/>
                <a:ea typeface="宋体" panose="02010600030101010101" pitchFamily="2" charset="-122"/>
              </a:rPr>
              <a:t> </a:t>
            </a:r>
            <a:r>
              <a:rPr lang="en-US" altLang="zh-CN" sz="3600" b="1" dirty="0">
                <a:solidFill>
                  <a:srgbClr val="0070C0"/>
                </a:solidFill>
                <a:latin typeface="Times New Roman" panose="02020603050405020304" pitchFamily="2" charset="0"/>
                <a:ea typeface="宋体" panose="02010600030101010101" pitchFamily="2" charset="-122"/>
              </a:rPr>
              <a:t>3</a:t>
            </a:r>
            <a:r>
              <a:rPr lang="zh-CN" altLang="en-US" sz="3600" b="1" dirty="0">
                <a:solidFill>
                  <a:srgbClr val="0070C0"/>
                </a:solidFill>
                <a:latin typeface="Times New Roman" panose="02020603050405020304" pitchFamily="2" charset="0"/>
                <a:ea typeface="宋体" panose="02010600030101010101" pitchFamily="2" charset="-122"/>
              </a:rPr>
              <a:t>. 最优装载问题</a:t>
            </a:r>
          </a:p>
        </p:txBody>
      </p:sp>
      <p:sp>
        <p:nvSpPr>
          <p:cNvPr id="9219" name="文本框 9218"/>
          <p:cNvSpPr txBox="1"/>
          <p:nvPr/>
        </p:nvSpPr>
        <p:spPr>
          <a:xfrm>
            <a:off x="611188" y="1844675"/>
            <a:ext cx="8077200" cy="2707005"/>
          </a:xfrm>
          <a:prstGeom prst="rect">
            <a:avLst/>
          </a:prstGeom>
          <a:noFill/>
          <a:ln w="9525">
            <a:noFill/>
          </a:ln>
        </p:spPr>
        <p:txBody>
          <a:bodyPr>
            <a:spAutoFit/>
          </a:bodyPr>
          <a:lstStyle/>
          <a:p>
            <a:pPr algn="just">
              <a:spcBef>
                <a:spcPct val="50000"/>
              </a:spcBef>
            </a:pPr>
            <a:r>
              <a:rPr lang="en-US" altLang="zh-CN" sz="4400">
                <a:solidFill>
                  <a:schemeClr val="tx1"/>
                </a:solidFill>
                <a:latin typeface="Times New Roman" panose="02020603050405020304" pitchFamily="2" charset="0"/>
                <a:ea typeface="宋体" panose="02010600030101010101" pitchFamily="2" charset="-122"/>
              </a:rPr>
              <a:t> </a:t>
            </a:r>
            <a:r>
              <a:rPr sz="2800">
                <a:solidFill>
                  <a:schemeClr val="tx1"/>
                </a:solidFill>
                <a:latin typeface="Times New Roman" panose="02020603050405020304" pitchFamily="2" charset="0"/>
                <a:ea typeface="宋体" panose="02010600030101010101" pitchFamily="2" charset="-122"/>
              </a:rPr>
              <a:t>hdu 2570 迷瘴</a:t>
            </a:r>
          </a:p>
          <a:p>
            <a:pPr algn="just">
              <a:spcBef>
                <a:spcPct val="50000"/>
              </a:spcBef>
            </a:pPr>
            <a:r>
              <a:rPr sz="2800">
                <a:solidFill>
                  <a:schemeClr val="tx1"/>
                </a:solidFill>
                <a:latin typeface="Times New Roman" panose="02020603050405020304" pitchFamily="2" charset="0"/>
                <a:ea typeface="宋体" panose="02010600030101010101" pitchFamily="2" charset="-122"/>
              </a:rPr>
              <a:t>    有n种药水，体积都是V，浓度不同。把它们混合起来，得到浓度不大于w%的药水。问怎么混合，才能得到最大体积的药水？注意一种药水要么全用，要么都不用，不能只取一部分。</a:t>
            </a:r>
          </a:p>
        </p:txBody>
      </p:sp>
      <p:sp>
        <p:nvSpPr>
          <p:cNvPr id="2" name="页脚占位符 1">
            <a:extLst>
              <a:ext uri="{FF2B5EF4-FFF2-40B4-BE49-F238E27FC236}">
                <a16:creationId xmlns:a16="http://schemas.microsoft.com/office/drawing/2014/main" id="{AA8F5996-D58B-495E-A810-43160CD2A23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贪心策略</a:t>
            </a:r>
          </a:p>
        </p:txBody>
      </p:sp>
      <p:sp>
        <p:nvSpPr>
          <p:cNvPr id="9219" name="文本框 9218"/>
          <p:cNvSpPr txBox="1"/>
          <p:nvPr/>
        </p:nvSpPr>
        <p:spPr>
          <a:xfrm>
            <a:off x="611188" y="1844675"/>
            <a:ext cx="8077200" cy="4247317"/>
          </a:xfrm>
          <a:prstGeom prst="rect">
            <a:avLst/>
          </a:prstGeom>
          <a:noFill/>
          <a:ln w="9525">
            <a:noFill/>
          </a:ln>
        </p:spPr>
        <p:txBody>
          <a:bodyPr>
            <a:spAutoFit/>
          </a:bodyPr>
          <a:lstStyle/>
          <a:p>
            <a:pPr algn="just">
              <a:spcBef>
                <a:spcPct val="50000"/>
              </a:spcBef>
            </a:pPr>
            <a:r>
              <a:rPr lang="en-US" altLang="zh-CN" sz="2000" dirty="0">
                <a:solidFill>
                  <a:schemeClr val="tx1"/>
                </a:solidFill>
                <a:latin typeface="Times New Roman" panose="02020603050405020304" pitchFamily="2" charset="0"/>
                <a:ea typeface="宋体" panose="02010600030101010101" pitchFamily="2" charset="-122"/>
                <a:sym typeface="+mn-ea"/>
              </a:rPr>
              <a:t> </a:t>
            </a:r>
            <a:r>
              <a:rPr sz="2000" dirty="0" err="1">
                <a:solidFill>
                  <a:schemeClr val="tx1"/>
                </a:solidFill>
                <a:latin typeface="Times New Roman" panose="02020603050405020304" pitchFamily="2" charset="0"/>
                <a:ea typeface="宋体" panose="02010600030101010101" pitchFamily="2" charset="-122"/>
                <a:sym typeface="+mn-ea"/>
              </a:rPr>
              <a:t>hdu</a:t>
            </a:r>
            <a:r>
              <a:rPr sz="2000" dirty="0">
                <a:solidFill>
                  <a:schemeClr val="tx1"/>
                </a:solidFill>
                <a:latin typeface="Times New Roman" panose="02020603050405020304" pitchFamily="2" charset="0"/>
                <a:ea typeface="宋体" panose="02010600030101010101" pitchFamily="2" charset="-122"/>
                <a:sym typeface="+mn-ea"/>
              </a:rPr>
              <a:t> 2570 </a:t>
            </a:r>
            <a:r>
              <a:rPr sz="2000" dirty="0" err="1">
                <a:solidFill>
                  <a:schemeClr val="tx1"/>
                </a:solidFill>
                <a:latin typeface="Times New Roman" panose="02020603050405020304" pitchFamily="2" charset="0"/>
                <a:ea typeface="宋体" panose="02010600030101010101" pitchFamily="2" charset="-122"/>
                <a:sym typeface="+mn-ea"/>
              </a:rPr>
              <a:t>迷瘴</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sym typeface="+mn-ea"/>
              </a:rPr>
              <a:t>    有n种药水，体积都是V，浓度不同。把它们混合起来，得到浓度不大于w%的药水。问怎么混合，才能得到最大体积的药水？注意一种药水要么全用，要么都不用，不能只取一部分。</a:t>
            </a:r>
            <a:endParaRPr sz="24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en-US" altLang="zh-CN" sz="2400" dirty="0" err="1">
                <a:solidFill>
                  <a:schemeClr val="tx1"/>
                </a:solidFill>
                <a:latin typeface="Times New Roman" panose="02020603050405020304" pitchFamily="2" charset="0"/>
                <a:ea typeface="宋体" panose="02010600030101010101" pitchFamily="2" charset="-122"/>
              </a:rPr>
              <a:t>要求配置浓度不大于w%的药水，贪心思路</a:t>
            </a:r>
            <a:r>
              <a:rPr lang="zh-CN" altLang="en-US" sz="2400" dirty="0">
                <a:solidFill>
                  <a:schemeClr val="tx1"/>
                </a:solidFill>
                <a:latin typeface="Times New Roman" panose="02020603050405020304" pitchFamily="2" charset="0"/>
                <a:ea typeface="宋体" panose="02010600030101010101" pitchFamily="2" charset="-122"/>
              </a:rPr>
              <a:t>：</a:t>
            </a:r>
            <a:r>
              <a:rPr lang="en-US" altLang="zh-CN" sz="2400" dirty="0" err="1">
                <a:solidFill>
                  <a:schemeClr val="tx1"/>
                </a:solidFill>
                <a:latin typeface="Times New Roman" panose="02020603050405020304" pitchFamily="2" charset="0"/>
                <a:ea typeface="宋体" panose="02010600030101010101" pitchFamily="2" charset="-122"/>
              </a:rPr>
              <a:t>尽量找浓度小的药水</a:t>
            </a:r>
            <a:r>
              <a:rPr lang="en-US" altLang="zh-CN"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en-US" altLang="zh-CN" sz="2400" dirty="0" err="1">
                <a:solidFill>
                  <a:schemeClr val="tx1"/>
                </a:solidFill>
                <a:latin typeface="Times New Roman" panose="02020603050405020304" pitchFamily="2" charset="0"/>
                <a:ea typeface="宋体" panose="02010600030101010101" pitchFamily="2" charset="-122"/>
              </a:rPr>
              <a:t>先对药水按浓度从小到大排序，药水的浓度不大于w%就加入，如果药水的浓度大于w</a:t>
            </a:r>
            <a:r>
              <a:rPr lang="en-US" altLang="zh-CN" sz="2400" dirty="0">
                <a:solidFill>
                  <a:schemeClr val="tx1"/>
                </a:solidFill>
                <a:latin typeface="Times New Roman" panose="02020603050405020304" pitchFamily="2" charset="0"/>
                <a:ea typeface="宋体" panose="02010600030101010101" pitchFamily="2" charset="-122"/>
              </a:rPr>
              <a:t>%，</a:t>
            </a:r>
            <a:r>
              <a:rPr lang="en-US" altLang="zh-CN" sz="2400" dirty="0" err="1">
                <a:solidFill>
                  <a:schemeClr val="tx1"/>
                </a:solidFill>
                <a:latin typeface="Times New Roman" panose="02020603050405020304" pitchFamily="2" charset="0"/>
                <a:ea typeface="宋体" panose="02010600030101010101" pitchFamily="2" charset="-122"/>
              </a:rPr>
              <a:t>计算混合后总浓度，不大于w%就加入，否则结束判断</a:t>
            </a:r>
            <a:r>
              <a:rPr lang="en-US" altLang="zh-CN" sz="2400" dirty="0">
                <a:solidFill>
                  <a:schemeClr val="tx1"/>
                </a:solidFill>
                <a:latin typeface="Times New Roman" panose="02020603050405020304" pitchFamily="2" charset="0"/>
                <a:ea typeface="宋体" panose="02010600030101010101" pitchFamily="2" charset="-122"/>
              </a:rPr>
              <a:t>。</a:t>
            </a:r>
            <a:endParaRPr lang="zh-CN" altLang="en-US" sz="2800" dirty="0">
              <a:solidFill>
                <a:schemeClr val="tx1"/>
              </a:solidFill>
              <a:latin typeface="Times New Roman" panose="02020603050405020304" pitchFamily="2" charset="0"/>
              <a:ea typeface="宋体" panose="02010600030101010101" pitchFamily="2" charset="-122"/>
            </a:endParaRPr>
          </a:p>
        </p:txBody>
      </p:sp>
      <p:sp>
        <p:nvSpPr>
          <p:cNvPr id="2" name="页脚占位符 1">
            <a:extLst>
              <a:ext uri="{FF2B5EF4-FFF2-40B4-BE49-F238E27FC236}">
                <a16:creationId xmlns:a16="http://schemas.microsoft.com/office/drawing/2014/main" id="{72BB22D1-CC75-45F1-B972-5A2F4E242F9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marL="571500" indent="-571500">
              <a:spcBef>
                <a:spcPct val="50000"/>
              </a:spcBef>
              <a:buFont typeface="Arial" panose="020B0604020202020204" pitchFamily="34" charset="0"/>
              <a:buChar char="•"/>
            </a:pPr>
            <a:r>
              <a:rPr lang="en-US" sz="3600" b="1" dirty="0">
                <a:solidFill>
                  <a:srgbClr val="0070C0"/>
                </a:solidFill>
                <a:latin typeface="Times New Roman" panose="02020603050405020304" pitchFamily="2" charset="0"/>
                <a:ea typeface="宋体" panose="02010600030101010101" pitchFamily="2" charset="-122"/>
              </a:rPr>
              <a:t> </a:t>
            </a:r>
            <a:r>
              <a:rPr lang="en-US" altLang="zh-CN" sz="3600" b="1" dirty="0">
                <a:solidFill>
                  <a:srgbClr val="0070C0"/>
                </a:solidFill>
                <a:latin typeface="Times New Roman" panose="02020603050405020304" pitchFamily="2" charset="0"/>
                <a:ea typeface="宋体" panose="02010600030101010101" pitchFamily="2" charset="-122"/>
              </a:rPr>
              <a:t>4</a:t>
            </a:r>
            <a:r>
              <a:rPr lang="zh-CN" altLang="en-US" sz="3600" b="1" dirty="0">
                <a:solidFill>
                  <a:srgbClr val="0070C0"/>
                </a:solidFill>
                <a:latin typeface="Times New Roman" panose="02020603050405020304" pitchFamily="2" charset="0"/>
                <a:ea typeface="宋体" panose="02010600030101010101" pitchFamily="2" charset="-122"/>
              </a:rPr>
              <a:t>. 多机调度问题</a:t>
            </a:r>
          </a:p>
        </p:txBody>
      </p:sp>
      <p:sp>
        <p:nvSpPr>
          <p:cNvPr id="9219" name="文本框 9218"/>
          <p:cNvSpPr txBox="1"/>
          <p:nvPr/>
        </p:nvSpPr>
        <p:spPr>
          <a:xfrm>
            <a:off x="611188" y="1844675"/>
            <a:ext cx="8077200" cy="3599815"/>
          </a:xfrm>
          <a:prstGeom prst="rect">
            <a:avLst/>
          </a:prstGeom>
          <a:noFill/>
          <a:ln w="9525">
            <a:noFill/>
          </a:ln>
        </p:spPr>
        <p:txBody>
          <a:bodyPr>
            <a:spAutoFit/>
          </a:bodyPr>
          <a:lstStyle/>
          <a:p>
            <a:pPr algn="just">
              <a:spcBef>
                <a:spcPct val="50000"/>
              </a:spcBef>
            </a:pPr>
            <a:r>
              <a:rPr sz="2400">
                <a:solidFill>
                  <a:schemeClr val="tx1"/>
                </a:solidFill>
                <a:latin typeface="Times New Roman" panose="02020603050405020304" pitchFamily="2" charset="0"/>
                <a:ea typeface="宋体" panose="02010600030101010101" pitchFamily="2" charset="-122"/>
              </a:rPr>
              <a:t>    有n个独立的作业，由m台相同的机器进行加工。</a:t>
            </a:r>
          </a:p>
          <a:p>
            <a:pPr algn="just">
              <a:spcBef>
                <a:spcPct val="50000"/>
              </a:spcBef>
            </a:pPr>
            <a:r>
              <a:rPr sz="2400">
                <a:solidFill>
                  <a:schemeClr val="tx1"/>
                </a:solidFill>
                <a:latin typeface="Times New Roman" panose="02020603050405020304" pitchFamily="2" charset="0"/>
                <a:ea typeface="宋体" panose="02010600030101010101" pitchFamily="2" charset="-122"/>
              </a:rPr>
              <a:t>    作业i的处理时间为ti，每个作业可在任何一台机器上加工处理，但不能间断、拆分。</a:t>
            </a:r>
          </a:p>
          <a:p>
            <a:pPr algn="just">
              <a:spcBef>
                <a:spcPct val="50000"/>
              </a:spcBef>
            </a:pPr>
            <a:r>
              <a:rPr sz="2400">
                <a:solidFill>
                  <a:schemeClr val="tx1"/>
                </a:solidFill>
                <a:latin typeface="Times New Roman" panose="02020603050405020304" pitchFamily="2" charset="0"/>
                <a:ea typeface="宋体" panose="02010600030101010101" pitchFamily="2" charset="-122"/>
              </a:rPr>
              <a:t>    要求给出一种作业调度方案，在尽可能短的时间内，由m台机器加工处理完成这n个作业。</a:t>
            </a:r>
          </a:p>
          <a:p>
            <a:pPr algn="just">
              <a:spcBef>
                <a:spcPct val="50000"/>
              </a:spcBef>
            </a:pPr>
            <a:r>
              <a:rPr sz="2400">
                <a:solidFill>
                  <a:schemeClr val="tx1"/>
                </a:solidFill>
                <a:latin typeface="Times New Roman" panose="02020603050405020304" pitchFamily="2" charset="0"/>
                <a:ea typeface="宋体" panose="02010600030101010101" pitchFamily="2" charset="-122"/>
              </a:rPr>
              <a:t>    </a:t>
            </a:r>
            <a:r>
              <a:rPr sz="2400">
                <a:solidFill>
                  <a:srgbClr val="FF0000"/>
                </a:solidFill>
                <a:latin typeface="Times New Roman" panose="02020603050405020304" pitchFamily="2" charset="0"/>
                <a:ea typeface="宋体" panose="02010600030101010101" pitchFamily="2" charset="-122"/>
              </a:rPr>
              <a:t>贪心策略</a:t>
            </a:r>
            <a:r>
              <a:rPr sz="2400">
                <a:solidFill>
                  <a:schemeClr val="tx1"/>
                </a:solidFill>
                <a:latin typeface="Times New Roman" panose="02020603050405020304" pitchFamily="2" charset="0"/>
                <a:ea typeface="宋体" panose="02010600030101010101" pitchFamily="2" charset="-122"/>
              </a:rPr>
              <a:t>：最长处理时间的作业优先，即把处理时间最长的作业分配给最先空闲的机器。让处理时间长的作业得到优先处理，从而在整体上获得尽可能短的处理时间。</a:t>
            </a:r>
          </a:p>
        </p:txBody>
      </p:sp>
      <p:sp>
        <p:nvSpPr>
          <p:cNvPr id="2" name="页脚占位符 1">
            <a:extLst>
              <a:ext uri="{FF2B5EF4-FFF2-40B4-BE49-F238E27FC236}">
                <a16:creationId xmlns:a16="http://schemas.microsoft.com/office/drawing/2014/main" id="{29B8776C-ABEF-4AFE-8B63-0C4575EDC5C6}"/>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539552" y="836712"/>
            <a:ext cx="6944816" cy="646331"/>
          </a:xfrm>
          <a:prstGeom prst="rect">
            <a:avLst/>
          </a:prstGeom>
          <a:noFill/>
          <a:ln w="9525">
            <a:noFill/>
          </a:ln>
        </p:spPr>
        <p:txBody>
          <a:bodyPr wrap="square">
            <a:spAutoFit/>
          </a:bodyPr>
          <a:lstStyle/>
          <a:p>
            <a:pPr marL="571500" indent="-571500">
              <a:spcBef>
                <a:spcPct val="50000"/>
              </a:spcBef>
              <a:buFont typeface="Wingdings" panose="05000000000000000000" pitchFamily="2" charset="2"/>
              <a:buChar char="u"/>
            </a:pPr>
            <a:r>
              <a:rPr lang="en-US" sz="3600" b="1" dirty="0">
                <a:solidFill>
                  <a:srgbClr val="CC0000"/>
                </a:solidFill>
                <a:latin typeface="Times New Roman" panose="02020603050405020304" pitchFamily="2" charset="0"/>
                <a:ea typeface="宋体" panose="02010600030101010101" pitchFamily="2" charset="-122"/>
              </a:rPr>
              <a:t> </a:t>
            </a:r>
            <a:r>
              <a:rPr lang="zh-CN" altLang="en-US" sz="3600" b="1" dirty="0">
                <a:solidFill>
                  <a:srgbClr val="CC0000"/>
                </a:solidFill>
                <a:latin typeface="Times New Roman" panose="02020603050405020304" pitchFamily="2" charset="0"/>
                <a:ea typeface="宋体" panose="02010600030101010101" pitchFamily="2" charset="-122"/>
              </a:rPr>
              <a:t>著名贪心算法：Huffman编码</a:t>
            </a:r>
          </a:p>
        </p:txBody>
      </p:sp>
      <p:sp>
        <p:nvSpPr>
          <p:cNvPr id="9219" name="文本框 9218"/>
          <p:cNvSpPr txBox="1"/>
          <p:nvPr/>
        </p:nvSpPr>
        <p:spPr>
          <a:xfrm>
            <a:off x="395536" y="1916832"/>
            <a:ext cx="5904656" cy="2339102"/>
          </a:xfrm>
          <a:prstGeom prst="rect">
            <a:avLst/>
          </a:prstGeom>
          <a:noFill/>
          <a:ln w="9525">
            <a:noFill/>
          </a:ln>
        </p:spPr>
        <p:txBody>
          <a:bodyPr wrap="square">
            <a:spAutoFit/>
          </a:bodyPr>
          <a:lstStyle/>
          <a:p>
            <a:pPr algn="just">
              <a:spcBef>
                <a:spcPct val="50000"/>
              </a:spcBef>
            </a:pPr>
            <a:r>
              <a:rPr lang="en-US" altLang="zh-CN" sz="2800" dirty="0">
                <a:solidFill>
                  <a:schemeClr val="tx1"/>
                </a:solidFill>
                <a:latin typeface="Times New Roman" panose="02020603050405020304" pitchFamily="2" charset="0"/>
                <a:ea typeface="宋体" panose="02010600030101010101" pitchFamily="2" charset="-122"/>
              </a:rPr>
              <a:t>     </a:t>
            </a:r>
            <a:r>
              <a:rPr lang="en-US" altLang="zh-CN" sz="2800" dirty="0" err="1">
                <a:solidFill>
                  <a:schemeClr val="tx1"/>
                </a:solidFill>
                <a:latin typeface="Times New Roman" panose="02020603050405020304" pitchFamily="2" charset="0"/>
                <a:ea typeface="宋体" panose="02010600030101010101" pitchFamily="2" charset="-122"/>
              </a:rPr>
              <a:t>Huffman编码是贪心思想的典型应用，是一个很有用的、很著名的算法</a:t>
            </a:r>
            <a:r>
              <a:rPr lang="en-US" altLang="zh-CN" sz="2800" dirty="0">
                <a:solidFill>
                  <a:schemeClr val="tx1"/>
                </a:solidFill>
                <a:latin typeface="Times New Roman" panose="02020603050405020304" pitchFamily="2" charset="0"/>
                <a:ea typeface="宋体" panose="02010600030101010101" pitchFamily="2" charset="-122"/>
              </a:rPr>
              <a:t>。</a:t>
            </a:r>
          </a:p>
          <a:p>
            <a:pPr algn="just">
              <a:spcBef>
                <a:spcPct val="50000"/>
              </a:spcBef>
            </a:pP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en-US" altLang="zh-CN" sz="2800" dirty="0">
                <a:solidFill>
                  <a:schemeClr val="tx1"/>
                </a:solidFill>
                <a:latin typeface="Times New Roman" panose="02020603050405020304" pitchFamily="2" charset="0"/>
                <a:ea typeface="宋体" panose="02010600030101010101" pitchFamily="2" charset="-122"/>
              </a:rPr>
              <a:t>   </a:t>
            </a:r>
            <a:r>
              <a:rPr lang="en-US" altLang="zh-CN" sz="2800" dirty="0" err="1">
                <a:solidFill>
                  <a:schemeClr val="tx1"/>
                </a:solidFill>
                <a:latin typeface="Times New Roman" panose="02020603050405020304" pitchFamily="2" charset="0"/>
                <a:ea typeface="宋体" panose="02010600030101010101" pitchFamily="2" charset="-122"/>
              </a:rPr>
              <a:t>Huffman编码是“前缀”最优编码</a:t>
            </a:r>
            <a:r>
              <a:rPr lang="zh-CN" altLang="en-US" sz="32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A656D9AC-8116-4AFE-AC44-864519C8CFF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pic>
        <p:nvPicPr>
          <p:cNvPr id="24578" name="Picture 2" descr="æ´ç»´Â·éå¤«æ¼">
            <a:extLst>
              <a:ext uri="{FF2B5EF4-FFF2-40B4-BE49-F238E27FC236}">
                <a16:creationId xmlns:a16="http://schemas.microsoft.com/office/drawing/2014/main" id="{E8E1E003-022C-49F3-9AF7-00C1177DA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916832"/>
            <a:ext cx="2016224" cy="2826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文本框 3073"/>
          <p:cNvSpPr txBox="1"/>
          <p:nvPr/>
        </p:nvSpPr>
        <p:spPr>
          <a:xfrm>
            <a:off x="1405136" y="620688"/>
            <a:ext cx="6119192" cy="769441"/>
          </a:xfrm>
          <a:prstGeom prst="rect">
            <a:avLst/>
          </a:prstGeom>
          <a:noFill/>
          <a:ln w="9525">
            <a:noFill/>
          </a:ln>
        </p:spPr>
        <p:txBody>
          <a:bodyPr wrap="square">
            <a:spAutoFit/>
          </a:bodyPr>
          <a:lstStyle/>
          <a:p>
            <a:pPr>
              <a:spcBef>
                <a:spcPct val="50000"/>
              </a:spcBef>
            </a:pPr>
            <a:r>
              <a:rPr lang="zh-CN" altLang="en-US" sz="4400" b="1" dirty="0">
                <a:solidFill>
                  <a:srgbClr val="CC0000"/>
                </a:solidFill>
                <a:latin typeface="Times New Roman" panose="02020603050405020304" pitchFamily="2" charset="0"/>
                <a:ea typeface="宋体" panose="02010600030101010101" pitchFamily="2" charset="-122"/>
              </a:rPr>
              <a:t> 第</a:t>
            </a:r>
            <a:r>
              <a:rPr lang="en-US" altLang="zh-CN" sz="4400" b="1" dirty="0">
                <a:solidFill>
                  <a:srgbClr val="CC0000"/>
                </a:solidFill>
                <a:latin typeface="Times New Roman" panose="02020603050405020304" pitchFamily="2" charset="0"/>
                <a:ea typeface="宋体" panose="02010600030101010101" pitchFamily="2" charset="-122"/>
              </a:rPr>
              <a:t>6</a:t>
            </a:r>
            <a:r>
              <a:rPr lang="zh-CN" altLang="en-US" sz="4400" b="1" dirty="0">
                <a:solidFill>
                  <a:srgbClr val="CC0000"/>
                </a:solidFill>
                <a:latin typeface="Times New Roman" panose="02020603050405020304" pitchFamily="2" charset="0"/>
                <a:ea typeface="宋体" panose="02010600030101010101" pitchFamily="2" charset="-122"/>
              </a:rPr>
              <a:t>章 基础算法思想</a:t>
            </a:r>
            <a:endParaRPr lang="zh-CN" altLang="en-US" sz="4400" b="1" dirty="0">
              <a:solidFill>
                <a:srgbClr val="CC0000"/>
              </a:solidFill>
              <a:latin typeface="Times New Roman" panose="02020603050405020304" pitchFamily="2" charset="0"/>
              <a:ea typeface="黑体" panose="02010609060101010101" pitchFamily="2" charset="-122"/>
            </a:endParaRPr>
          </a:p>
        </p:txBody>
      </p:sp>
      <p:sp>
        <p:nvSpPr>
          <p:cNvPr id="3075" name="文本框 3074">
            <a:hlinkClick r:id="" action="ppaction://hlinkshowjump?jump=nextslide"/>
          </p:cNvPr>
          <p:cNvSpPr txBox="1"/>
          <p:nvPr/>
        </p:nvSpPr>
        <p:spPr>
          <a:xfrm>
            <a:off x="1763688" y="1772816"/>
            <a:ext cx="4104456" cy="3785652"/>
          </a:xfrm>
          <a:prstGeom prst="rect">
            <a:avLst/>
          </a:prstGeom>
          <a:noFill/>
          <a:ln w="9525">
            <a:noFill/>
          </a:ln>
        </p:spPr>
        <p:txBody>
          <a:bodyPr wrap="square">
            <a:spAutoFit/>
          </a:bodyPr>
          <a:lstStyle/>
          <a:p>
            <a:pPr marL="342900" indent="-342900" algn="l">
              <a:spcBef>
                <a:spcPct val="50000"/>
              </a:spcBef>
              <a:buFont typeface="Wingdings" panose="05000000000000000000" pitchFamily="2" charset="2"/>
              <a:buChar char="u"/>
            </a:pPr>
            <a:r>
              <a:rPr lang="en-US" altLang="zh-CN" sz="2400" b="1" dirty="0">
                <a:solidFill>
                  <a:schemeClr val="tx1"/>
                </a:solidFill>
                <a:latin typeface="Times New Roman" panose="02020603050405020304" pitchFamily="2" charset="0"/>
                <a:ea typeface="宋体" panose="02010600030101010101" pitchFamily="2" charset="-122"/>
              </a:rPr>
              <a:t>6.1  </a:t>
            </a:r>
            <a:r>
              <a:rPr lang="zh-CN" altLang="en-US" sz="2400" b="1" dirty="0">
                <a:solidFill>
                  <a:schemeClr val="tx1"/>
                </a:solidFill>
                <a:latin typeface="Times New Roman" panose="02020603050405020304" pitchFamily="2" charset="0"/>
                <a:ea typeface="宋体" panose="02010600030101010101" pitchFamily="2" charset="-122"/>
              </a:rPr>
              <a:t>贪心法</a:t>
            </a:r>
          </a:p>
          <a:p>
            <a:pPr marL="800100" lvl="1" indent="-342900" algn="l">
              <a:spcBef>
                <a:spcPct val="50000"/>
              </a:spcBef>
              <a:buFont typeface="Arial" panose="020B0604020202020204" pitchFamily="34" charset="0"/>
              <a:buChar char="•"/>
            </a:pPr>
            <a:r>
              <a:rPr lang="zh-CN" altLang="en-US" sz="2400" b="1" dirty="0">
                <a:solidFill>
                  <a:schemeClr val="tx1"/>
                </a:solidFill>
                <a:latin typeface="Times New Roman" panose="02020603050405020304" pitchFamily="2" charset="0"/>
                <a:ea typeface="宋体" panose="02010600030101010101" pitchFamily="2" charset="-122"/>
              </a:rPr>
              <a:t>常见问题</a:t>
            </a:r>
          </a:p>
          <a:p>
            <a:pPr marL="800100" lvl="1" indent="-342900" algn="l">
              <a:spcBef>
                <a:spcPct val="50000"/>
              </a:spcBef>
              <a:buFont typeface="Arial" panose="020B0604020202020204" pitchFamily="34" charset="0"/>
              <a:buChar char="•"/>
            </a:pPr>
            <a:r>
              <a:rPr lang="en-US" altLang="zh-CN" sz="2400" b="1" dirty="0" err="1">
                <a:solidFill>
                  <a:schemeClr val="tx1"/>
                </a:solidFill>
                <a:latin typeface="Times New Roman" panose="02020603050405020304" pitchFamily="2" charset="0"/>
                <a:ea typeface="宋体" panose="02010600030101010101" pitchFamily="2" charset="-122"/>
              </a:rPr>
              <a:t>huffman</a:t>
            </a:r>
            <a:r>
              <a:rPr lang="zh-CN" altLang="en-US" sz="2400" b="1" dirty="0">
                <a:solidFill>
                  <a:schemeClr val="tx1"/>
                </a:solidFill>
                <a:latin typeface="Times New Roman" panose="02020603050405020304" pitchFamily="2" charset="0"/>
                <a:ea typeface="宋体" panose="02010600030101010101" pitchFamily="2" charset="-122"/>
              </a:rPr>
              <a:t>编码</a:t>
            </a:r>
          </a:p>
          <a:p>
            <a:pPr marL="800100" lvl="1" indent="-342900" algn="l">
              <a:spcBef>
                <a:spcPct val="50000"/>
              </a:spcBef>
              <a:buFont typeface="Arial" panose="020B0604020202020204" pitchFamily="34" charset="0"/>
              <a:buChar char="•"/>
            </a:pPr>
            <a:r>
              <a:rPr lang="zh-CN" altLang="en-US" sz="2400" b="1" dirty="0">
                <a:solidFill>
                  <a:schemeClr val="tx1"/>
                </a:solidFill>
                <a:latin typeface="Times New Roman" panose="02020603050405020304" pitchFamily="2" charset="0"/>
                <a:ea typeface="宋体" panose="02010600030101010101" pitchFamily="2" charset="-122"/>
              </a:rPr>
              <a:t>模拟退火 </a:t>
            </a:r>
          </a:p>
          <a:p>
            <a:pPr marL="342900" indent="-342900" algn="l">
              <a:spcBef>
                <a:spcPct val="50000"/>
              </a:spcBef>
              <a:buFont typeface="Wingdings" panose="05000000000000000000" pitchFamily="2" charset="2"/>
              <a:buChar char="u"/>
            </a:pPr>
            <a:r>
              <a:rPr lang="en-US" altLang="zh-CN" sz="2400" b="1" dirty="0">
                <a:solidFill>
                  <a:schemeClr val="tx1"/>
                </a:solidFill>
                <a:latin typeface="Times New Roman" panose="02020603050405020304" pitchFamily="2" charset="0"/>
                <a:ea typeface="宋体" panose="02010600030101010101" pitchFamily="2" charset="-122"/>
              </a:rPr>
              <a:t>6.2 </a:t>
            </a:r>
            <a:r>
              <a:rPr lang="zh-CN" altLang="en-US" sz="2400" b="1" dirty="0">
                <a:solidFill>
                  <a:schemeClr val="tx1"/>
                </a:solidFill>
                <a:latin typeface="Times New Roman" panose="02020603050405020304" pitchFamily="2" charset="0"/>
                <a:ea typeface="宋体" panose="02010600030101010101" pitchFamily="2" charset="-122"/>
              </a:rPr>
              <a:t>分治法</a:t>
            </a:r>
          </a:p>
          <a:p>
            <a:pPr marL="800100" lvl="1" indent="-342900" algn="l">
              <a:spcBef>
                <a:spcPct val="50000"/>
              </a:spcBef>
              <a:buFont typeface="Arial" panose="020B0604020202020204" pitchFamily="34" charset="0"/>
              <a:buChar char="•"/>
            </a:pPr>
            <a:r>
              <a:rPr lang="zh-CN" altLang="en-US" sz="2400" b="1" dirty="0">
                <a:solidFill>
                  <a:schemeClr val="tx1"/>
                </a:solidFill>
                <a:latin typeface="Times New Roman" panose="02020603050405020304" pitchFamily="2" charset="0"/>
                <a:ea typeface="宋体" panose="02010600030101010101" pitchFamily="2" charset="-122"/>
              </a:rPr>
              <a:t>归并排序    </a:t>
            </a:r>
            <a:endParaRPr lang="en-US" altLang="zh-CN" sz="2400" b="1" dirty="0">
              <a:solidFill>
                <a:schemeClr val="tx1"/>
              </a:solidFill>
              <a:latin typeface="Times New Roman" panose="02020603050405020304" pitchFamily="2" charset="0"/>
              <a:ea typeface="宋体" panose="02010600030101010101" pitchFamily="2" charset="-122"/>
            </a:endParaRPr>
          </a:p>
          <a:p>
            <a:pPr marL="800100" lvl="1" indent="-342900" algn="l">
              <a:spcBef>
                <a:spcPct val="50000"/>
              </a:spcBef>
              <a:buFont typeface="Arial" panose="020B0604020202020204" pitchFamily="34" charset="0"/>
              <a:buChar char="•"/>
            </a:pPr>
            <a:r>
              <a:rPr lang="zh-CN" altLang="en-US" sz="2400" b="1" dirty="0">
                <a:solidFill>
                  <a:schemeClr val="tx1"/>
                </a:solidFill>
                <a:latin typeface="Times New Roman" panose="02020603050405020304" pitchFamily="2" charset="0"/>
                <a:ea typeface="宋体" panose="02010600030101010101" pitchFamily="2" charset="-122"/>
              </a:rPr>
              <a:t>快速排序</a:t>
            </a:r>
          </a:p>
        </p:txBody>
      </p:sp>
      <p:sp>
        <p:nvSpPr>
          <p:cNvPr id="2" name="页脚占位符 1">
            <a:extLst>
              <a:ext uri="{FF2B5EF4-FFF2-40B4-BE49-F238E27FC236}">
                <a16:creationId xmlns:a16="http://schemas.microsoft.com/office/drawing/2014/main" id="{39675008-1174-4940-A110-D4A890E718B2}"/>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pic>
        <p:nvPicPr>
          <p:cNvPr id="26626" name="Picture 2" descr="https://timgsa.baidu.com/timg?image&amp;quality=80&amp;size=b9999_10000&amp;sec=1552669691088&amp;di=f5d67b9764b1ace8f882633eed49ff77&amp;imgtype=0&amp;src=http%3A%2F%2Fwww.kfzimg.com%2FG05%2FM00%2F47%2F44%2Fp4YBAFk87xSAbkclAADEgA9RPMY198_b.jpg">
            <a:extLst>
              <a:ext uri="{FF2B5EF4-FFF2-40B4-BE49-F238E27FC236}">
                <a16:creationId xmlns:a16="http://schemas.microsoft.com/office/drawing/2014/main" id="{A7D717A5-54C7-4820-B18E-331B62BCE7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3980" y="2276872"/>
            <a:ext cx="2058460" cy="2847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685800" y="1556791"/>
            <a:ext cx="7772400" cy="4622393"/>
          </a:xfrm>
        </p:spPr>
        <p:txBody>
          <a:bodyPr anchor="t"/>
          <a:lstStyle/>
          <a:p>
            <a:r>
              <a:rPr lang="zh-CN" altLang="en-US" dirty="0"/>
              <a:t>例：给出一段字符串，它只包含A、B、C、D、E这5种字符。字符出现频率不同。</a:t>
            </a:r>
          </a:p>
          <a:p>
            <a:r>
              <a:rPr lang="zh-CN" altLang="en-US" dirty="0"/>
              <a:t>简单编码：</a:t>
            </a:r>
          </a:p>
          <a:p>
            <a:endParaRPr lang="zh-CN" altLang="en-US" dirty="0"/>
          </a:p>
          <a:p>
            <a:endParaRPr lang="zh-CN" altLang="en-US" dirty="0"/>
          </a:p>
          <a:p>
            <a:endParaRPr lang="zh-CN" altLang="en-US" dirty="0"/>
          </a:p>
          <a:p>
            <a:r>
              <a:rPr lang="zh-CN" altLang="en-US" dirty="0"/>
              <a:t>每个字符用3位二进制数表示，存储的总长度是：3*(3+9+6+15+19) = 156。</a:t>
            </a:r>
          </a:p>
        </p:txBody>
      </p:sp>
      <p:graphicFrame>
        <p:nvGraphicFramePr>
          <p:cNvPr id="36867" name="对象 4"/>
          <p:cNvGraphicFramePr/>
          <p:nvPr>
            <p:extLst>
              <p:ext uri="{D42A27DB-BD31-4B8C-83A1-F6EECF244321}">
                <p14:modId xmlns:p14="http://schemas.microsoft.com/office/powerpoint/2010/main" val="2507875209"/>
              </p:ext>
            </p:extLst>
          </p:nvPr>
        </p:nvGraphicFramePr>
        <p:xfrm>
          <a:off x="791845" y="3416876"/>
          <a:ext cx="8005763" cy="1350962"/>
        </p:xfrm>
        <a:graphic>
          <a:graphicData uri="http://schemas.openxmlformats.org/presentationml/2006/ole">
            <mc:AlternateContent xmlns:mc="http://schemas.openxmlformats.org/markup-compatibility/2006">
              <mc:Choice xmlns:v="urn:schemas-microsoft-com:vml" Requires="v">
                <p:oleObj spid="_x0000_s6175" r:id="rId3" imgW="6278880" imgH="975360" progId="Paint.Picture">
                  <p:embed/>
                </p:oleObj>
              </mc:Choice>
              <mc:Fallback>
                <p:oleObj r:id="rId3" imgW="6278880" imgH="975360" progId="Paint.Picture">
                  <p:embed/>
                  <p:pic>
                    <p:nvPicPr>
                      <p:cNvPr id="0" name="图片 3088"/>
                      <p:cNvPicPr/>
                      <p:nvPr/>
                    </p:nvPicPr>
                    <p:blipFill>
                      <a:blip r:embed="rId4"/>
                      <a:stretch>
                        <a:fillRect/>
                      </a:stretch>
                    </p:blipFill>
                    <p:spPr>
                      <a:xfrm>
                        <a:off x="791845" y="3416876"/>
                        <a:ext cx="8005763" cy="1350962"/>
                      </a:xfrm>
                      <a:prstGeom prst="rect">
                        <a:avLst/>
                      </a:prstGeom>
                      <a:noFill/>
                      <a:ln w="38100">
                        <a:noFill/>
                        <a:miter/>
                      </a:ln>
                    </p:spPr>
                  </p:pic>
                </p:oleObj>
              </mc:Fallback>
            </mc:AlternateContent>
          </a:graphicData>
        </a:graphic>
      </p:graphicFrame>
      <p:sp>
        <p:nvSpPr>
          <p:cNvPr id="9218" name="文本框 9217"/>
          <p:cNvSpPr txBox="1"/>
          <p:nvPr/>
        </p:nvSpPr>
        <p:spPr>
          <a:xfrm>
            <a:off x="1295400" y="678815"/>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什么是编码</a:t>
            </a:r>
          </a:p>
        </p:txBody>
      </p:sp>
      <p:sp>
        <p:nvSpPr>
          <p:cNvPr id="2" name="页脚占位符 1">
            <a:extLst>
              <a:ext uri="{FF2B5EF4-FFF2-40B4-BE49-F238E27FC236}">
                <a16:creationId xmlns:a16="http://schemas.microsoft.com/office/drawing/2014/main" id="{CDD04099-C91D-4187-BE5A-DC65985224D0}"/>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762000" y="524510"/>
            <a:ext cx="7772400" cy="4114800"/>
          </a:xfrm>
        </p:spPr>
        <p:txBody>
          <a:bodyPr anchor="t"/>
          <a:lstStyle/>
          <a:p>
            <a:r>
              <a:rPr lang="zh-CN" altLang="en-US" dirty="0"/>
              <a:t>变长编码：出现次数多的字符用短码表示，出现少的用长码表示。</a:t>
            </a:r>
          </a:p>
          <a:p>
            <a:endParaRPr lang="zh-CN" altLang="en-US" dirty="0"/>
          </a:p>
          <a:p>
            <a:endParaRPr lang="zh-CN" altLang="en-US" dirty="0"/>
          </a:p>
          <a:p>
            <a:endParaRPr lang="zh-CN" altLang="en-US" dirty="0"/>
          </a:p>
          <a:p>
            <a:r>
              <a:rPr lang="zh-CN" altLang="en-US" dirty="0"/>
              <a:t>存储的总长度是：</a:t>
            </a:r>
            <a:r>
              <a:rPr lang="zh-CN" altLang="en-US" sz="2800" dirty="0"/>
              <a:t>3*4 + 9*3 + 6*4 + 15*2 + 19*1 = 112</a:t>
            </a:r>
            <a:r>
              <a:rPr lang="zh-CN" altLang="en-US" dirty="0"/>
              <a:t>。</a:t>
            </a:r>
          </a:p>
          <a:p>
            <a:r>
              <a:rPr lang="zh-CN" altLang="en-US" dirty="0"/>
              <a:t>第二种方法相当于对第一种方法，压缩比是：156/112=1.39。</a:t>
            </a:r>
          </a:p>
        </p:txBody>
      </p:sp>
      <p:graphicFrame>
        <p:nvGraphicFramePr>
          <p:cNvPr id="37891" name="对象 5"/>
          <p:cNvGraphicFramePr/>
          <p:nvPr/>
        </p:nvGraphicFramePr>
        <p:xfrm>
          <a:off x="882650" y="1937385"/>
          <a:ext cx="7531100" cy="1289050"/>
        </p:xfrm>
        <a:graphic>
          <a:graphicData uri="http://schemas.openxmlformats.org/presentationml/2006/ole">
            <mc:AlternateContent xmlns:mc="http://schemas.openxmlformats.org/markup-compatibility/2006">
              <mc:Choice xmlns:v="urn:schemas-microsoft-com:vml" Requires="v">
                <p:oleObj spid="_x0000_s7199" r:id="rId3" imgW="6271260" imgH="1005840" progId="Paint.Picture">
                  <p:embed/>
                </p:oleObj>
              </mc:Choice>
              <mc:Fallback>
                <p:oleObj r:id="rId3" imgW="6271260" imgH="1005840" progId="Paint.Picture">
                  <p:embed/>
                  <p:pic>
                    <p:nvPicPr>
                      <p:cNvPr id="0" name="图片 3086"/>
                      <p:cNvPicPr/>
                      <p:nvPr/>
                    </p:nvPicPr>
                    <p:blipFill>
                      <a:blip r:embed="rId4"/>
                      <a:stretch>
                        <a:fillRect/>
                      </a:stretch>
                    </p:blipFill>
                    <p:spPr>
                      <a:xfrm>
                        <a:off x="882650" y="1937385"/>
                        <a:ext cx="7531100" cy="1289050"/>
                      </a:xfrm>
                      <a:prstGeom prst="rect">
                        <a:avLst/>
                      </a:prstGeom>
                      <a:noFill/>
                      <a:ln w="38100">
                        <a:noFill/>
                        <a:miter/>
                      </a:ln>
                    </p:spPr>
                  </p:pic>
                </p:oleObj>
              </mc:Fallback>
            </mc:AlternateContent>
          </a:graphicData>
        </a:graphic>
      </p:graphicFrame>
      <p:sp>
        <p:nvSpPr>
          <p:cNvPr id="2" name="页脚占位符 1">
            <a:extLst>
              <a:ext uri="{FF2B5EF4-FFF2-40B4-BE49-F238E27FC236}">
                <a16:creationId xmlns:a16="http://schemas.microsoft.com/office/drawing/2014/main" id="{53FB4B31-7BAC-4E9A-A367-DECE6539379E}"/>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762000" y="524510"/>
            <a:ext cx="7772400" cy="4114800"/>
          </a:xfrm>
        </p:spPr>
        <p:txBody>
          <a:bodyPr anchor="t"/>
          <a:lstStyle/>
          <a:p>
            <a:r>
              <a:rPr lang="zh-CN" altLang="en-US"/>
              <a:t>编码算法的基本要求：编码后得到的二进制串，能唯一地进行解码还原。</a:t>
            </a:r>
          </a:p>
          <a:p>
            <a:r>
              <a:rPr lang="zh-CN" altLang="en-US"/>
              <a:t>第一种方法是正确的，每3位二进制数对应一个字符。</a:t>
            </a:r>
          </a:p>
          <a:p>
            <a:r>
              <a:rPr lang="zh-CN" altLang="en-US"/>
              <a:t>第二种方法，也是正确的，</a:t>
            </a:r>
          </a:p>
          <a:p>
            <a:pPr marL="0" indent="0">
              <a:buNone/>
            </a:pPr>
            <a:r>
              <a:rPr lang="zh-CN" altLang="en-US"/>
              <a:t>   例如"</a:t>
            </a:r>
            <a:r>
              <a:rPr lang="zh-CN" altLang="en-US">
                <a:solidFill>
                  <a:srgbClr val="FF0000"/>
                </a:solidFill>
              </a:rPr>
              <a:t>1100 </a:t>
            </a:r>
            <a:r>
              <a:rPr lang="zh-CN" altLang="en-US">
                <a:solidFill>
                  <a:srgbClr val="00B050"/>
                </a:solidFill>
              </a:rPr>
              <a:t>111 </a:t>
            </a:r>
            <a:r>
              <a:rPr lang="zh-CN" altLang="en-US"/>
              <a:t>10 </a:t>
            </a:r>
            <a:r>
              <a:rPr lang="zh-CN" altLang="en-US">
                <a:solidFill>
                  <a:srgbClr val="FF0000"/>
                </a:solidFill>
              </a:rPr>
              <a:t>0 </a:t>
            </a:r>
            <a:r>
              <a:rPr lang="zh-CN" altLang="en-US">
                <a:solidFill>
                  <a:srgbClr val="002060"/>
                </a:solidFill>
              </a:rPr>
              <a:t>1101</a:t>
            </a:r>
            <a:r>
              <a:rPr lang="zh-CN" altLang="en-US"/>
              <a:t>"，</a:t>
            </a:r>
          </a:p>
          <a:p>
            <a:pPr marL="0" indent="0">
              <a:buNone/>
            </a:pPr>
            <a:r>
              <a:rPr lang="zh-CN" altLang="en-US"/>
              <a:t>   解码后唯一得到"ABDEC"。</a:t>
            </a:r>
          </a:p>
        </p:txBody>
      </p:sp>
      <p:graphicFrame>
        <p:nvGraphicFramePr>
          <p:cNvPr id="4" name="对象 5"/>
          <p:cNvGraphicFramePr/>
          <p:nvPr/>
        </p:nvGraphicFramePr>
        <p:xfrm>
          <a:off x="882650" y="4639310"/>
          <a:ext cx="7531100" cy="1289050"/>
        </p:xfrm>
        <a:graphic>
          <a:graphicData uri="http://schemas.openxmlformats.org/presentationml/2006/ole">
            <mc:AlternateContent xmlns:mc="http://schemas.openxmlformats.org/markup-compatibility/2006">
              <mc:Choice xmlns:v="urn:schemas-microsoft-com:vml" Requires="v">
                <p:oleObj spid="_x0000_s8222" r:id="rId3" imgW="6271260" imgH="1005840" progId="Paint.Picture">
                  <p:embed/>
                </p:oleObj>
              </mc:Choice>
              <mc:Fallback>
                <p:oleObj r:id="rId3" imgW="6271260" imgH="1005840" progId="Paint.Picture">
                  <p:embed/>
                  <p:pic>
                    <p:nvPicPr>
                      <p:cNvPr id="0" name="图片 3086"/>
                      <p:cNvPicPr/>
                      <p:nvPr/>
                    </p:nvPicPr>
                    <p:blipFill>
                      <a:blip r:embed="rId4"/>
                      <a:stretch>
                        <a:fillRect/>
                      </a:stretch>
                    </p:blipFill>
                    <p:spPr>
                      <a:xfrm>
                        <a:off x="882650" y="4639310"/>
                        <a:ext cx="7531100" cy="1289050"/>
                      </a:xfrm>
                      <a:prstGeom prst="rect">
                        <a:avLst/>
                      </a:prstGeom>
                      <a:noFill/>
                      <a:ln w="38100">
                        <a:noFill/>
                        <a:miter/>
                      </a:ln>
                    </p:spPr>
                  </p:pic>
                </p:oleObj>
              </mc:Fallback>
            </mc:AlternateContent>
          </a:graphicData>
        </a:graphic>
      </p:graphicFrame>
      <p:sp>
        <p:nvSpPr>
          <p:cNvPr id="2" name="页脚占位符 1">
            <a:extLst>
              <a:ext uri="{FF2B5EF4-FFF2-40B4-BE49-F238E27FC236}">
                <a16:creationId xmlns:a16="http://schemas.microsoft.com/office/drawing/2014/main" id="{213C6847-D935-4546-B40E-A3BD289108A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762000" y="524510"/>
            <a:ext cx="8187055" cy="4114800"/>
          </a:xfrm>
        </p:spPr>
        <p:txBody>
          <a:bodyPr anchor="t"/>
          <a:lstStyle/>
          <a:p>
            <a:r>
              <a:rPr lang="zh-CN" altLang="en-US"/>
              <a:t>胡乱设定编码方案，很可能错误，例如：</a:t>
            </a:r>
          </a:p>
          <a:p>
            <a:endParaRPr lang="zh-CN" altLang="en-US"/>
          </a:p>
          <a:p>
            <a:endParaRPr lang="zh-CN" altLang="en-US"/>
          </a:p>
          <a:p>
            <a:endParaRPr lang="zh-CN" altLang="en-US"/>
          </a:p>
          <a:p>
            <a:r>
              <a:rPr lang="zh-CN" altLang="en-US"/>
              <a:t>编码无法解码还原。例如"100"，是"A"、"BE"还是"DEE"呢？</a:t>
            </a:r>
          </a:p>
          <a:p>
            <a:r>
              <a:rPr lang="zh-CN" altLang="en-US"/>
              <a:t>错误的原因是，某个编码是另一个编码的</a:t>
            </a:r>
            <a:r>
              <a:rPr lang="zh-CN" altLang="en-US">
                <a:solidFill>
                  <a:srgbClr val="FF0000"/>
                </a:solidFill>
              </a:rPr>
              <a:t>前缀</a:t>
            </a:r>
            <a:r>
              <a:rPr lang="zh-CN" altLang="en-US"/>
              <a:t>(prefix)，即这两个编码有包含关系，导致了混淆。</a:t>
            </a:r>
          </a:p>
        </p:txBody>
      </p:sp>
      <p:graphicFrame>
        <p:nvGraphicFramePr>
          <p:cNvPr id="2" name="对象 1"/>
          <p:cNvGraphicFramePr/>
          <p:nvPr/>
        </p:nvGraphicFramePr>
        <p:xfrm>
          <a:off x="64770" y="1344930"/>
          <a:ext cx="9261475" cy="1325880"/>
        </p:xfrm>
        <a:graphic>
          <a:graphicData uri="http://schemas.openxmlformats.org/presentationml/2006/ole">
            <mc:AlternateContent xmlns:mc="http://schemas.openxmlformats.org/markup-compatibility/2006">
              <mc:Choice xmlns:v="urn:schemas-microsoft-com:vml" Requires="v">
                <p:oleObj spid="_x0000_s9246" r:id="rId3" imgW="9372600" imgH="1371600" progId="Paint.Picture">
                  <p:embed/>
                </p:oleObj>
              </mc:Choice>
              <mc:Fallback>
                <p:oleObj r:id="rId3" imgW="9372600" imgH="1371600" progId="Paint.Picture">
                  <p:embed/>
                  <p:pic>
                    <p:nvPicPr>
                      <p:cNvPr id="0" name="图片 2"/>
                      <p:cNvPicPr/>
                      <p:nvPr/>
                    </p:nvPicPr>
                    <p:blipFill>
                      <a:blip r:embed="rId4"/>
                      <a:stretch>
                        <a:fillRect/>
                      </a:stretch>
                    </p:blipFill>
                    <p:spPr>
                      <a:xfrm>
                        <a:off x="64770" y="1344930"/>
                        <a:ext cx="9261475" cy="132588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FEC2D6CE-1EC2-44FB-8806-16A4DFCFF442}"/>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如何找最优编码方案？</a:t>
            </a:r>
          </a:p>
        </p:txBody>
      </p:sp>
      <p:sp>
        <p:nvSpPr>
          <p:cNvPr id="9219" name="文本框 9218"/>
          <p:cNvSpPr txBox="1"/>
          <p:nvPr/>
        </p:nvSpPr>
        <p:spPr>
          <a:xfrm>
            <a:off x="611188" y="1844675"/>
            <a:ext cx="8077200" cy="3507740"/>
          </a:xfrm>
          <a:prstGeom prst="rect">
            <a:avLst/>
          </a:prstGeom>
          <a:noFill/>
          <a:ln w="9525">
            <a:noFill/>
          </a:ln>
        </p:spPr>
        <p:txBody>
          <a:bodyPr>
            <a:spAutoFit/>
          </a:bodyPr>
          <a:lstStyle/>
          <a:p>
            <a:pPr algn="just">
              <a:spcBef>
                <a:spcPct val="50000"/>
              </a:spcBef>
            </a:pPr>
            <a:r>
              <a:rPr lang="en-US" altLang="zh-CN" sz="2800">
                <a:solidFill>
                  <a:schemeClr val="tx1"/>
                </a:solidFill>
                <a:latin typeface="Times New Roman" panose="02020603050405020304" pitchFamily="2" charset="0"/>
                <a:ea typeface="宋体" panose="02010600030101010101" pitchFamily="2" charset="-122"/>
              </a:rPr>
              <a:t>      有没有比第二种编码方法更好的方法？</a:t>
            </a:r>
          </a:p>
          <a:p>
            <a:pPr algn="just">
              <a:spcBef>
                <a:spcPct val="50000"/>
              </a:spcBef>
            </a:pPr>
            <a:r>
              <a:rPr lang="en-US" altLang="zh-CN" sz="2800">
                <a:solidFill>
                  <a:schemeClr val="tx1"/>
                </a:solidFill>
                <a:latin typeface="Times New Roman" panose="02020603050405020304" pitchFamily="2" charset="0"/>
                <a:ea typeface="宋体" panose="02010600030101010101" pitchFamily="2" charset="-122"/>
              </a:rPr>
              <a:t>      这引出了一个字符串存储的常见问题：给定一个字符串，如何编码，能使得编码后的总长度最小？即如何得到一个最优解？</a:t>
            </a:r>
          </a:p>
          <a:p>
            <a:pPr algn="just">
              <a:spcBef>
                <a:spcPct val="50000"/>
              </a:spcBef>
            </a:pPr>
            <a:endParaRPr lang="zh-CN" altLang="en-US" sz="320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3200">
                <a:solidFill>
                  <a:schemeClr val="tx1"/>
                </a:solidFill>
                <a:latin typeface="Times New Roman" panose="02020603050405020304" pitchFamily="2" charset="0"/>
                <a:ea typeface="宋体" panose="02010600030101010101" pitchFamily="2" charset="-122"/>
              </a:rPr>
              <a:t>Huffman编码是前缀编码算法中的最优算法。</a:t>
            </a:r>
          </a:p>
        </p:txBody>
      </p:sp>
      <p:sp>
        <p:nvSpPr>
          <p:cNvPr id="2" name="页脚占位符 1">
            <a:extLst>
              <a:ext uri="{FF2B5EF4-FFF2-40B4-BE49-F238E27FC236}">
                <a16:creationId xmlns:a16="http://schemas.microsoft.com/office/drawing/2014/main" id="{366A9774-95AE-46EA-89B6-AF9A9BE8DB0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685800" y="523875"/>
            <a:ext cx="7772400" cy="4114800"/>
          </a:xfrm>
        </p:spPr>
        <p:txBody>
          <a:bodyPr anchor="t"/>
          <a:lstStyle/>
          <a:p>
            <a:r>
              <a:rPr lang="zh-CN" altLang="en-US"/>
              <a:t>Huffman编码是利用</a:t>
            </a:r>
            <a:r>
              <a:rPr lang="zh-CN" altLang="en-US">
                <a:solidFill>
                  <a:srgbClr val="FF0000"/>
                </a:solidFill>
              </a:rPr>
              <a:t>贪心</a:t>
            </a:r>
            <a:r>
              <a:rPr lang="zh-CN" altLang="en-US"/>
              <a:t>思想构造二叉编码树的算法。</a:t>
            </a:r>
          </a:p>
          <a:p>
            <a:endParaRPr lang="zh-CN" altLang="en-US"/>
          </a:p>
        </p:txBody>
      </p:sp>
      <p:graphicFrame>
        <p:nvGraphicFramePr>
          <p:cNvPr id="38915" name="对象 3"/>
          <p:cNvGraphicFramePr/>
          <p:nvPr>
            <p:extLst>
              <p:ext uri="{D42A27DB-BD31-4B8C-83A1-F6EECF244321}">
                <p14:modId xmlns:p14="http://schemas.microsoft.com/office/powerpoint/2010/main" val="1932543243"/>
              </p:ext>
            </p:extLst>
          </p:nvPr>
        </p:nvGraphicFramePr>
        <p:xfrm>
          <a:off x="5263515" y="3009900"/>
          <a:ext cx="3330575" cy="3567113"/>
        </p:xfrm>
        <a:graphic>
          <a:graphicData uri="http://schemas.openxmlformats.org/presentationml/2006/ole">
            <mc:AlternateContent xmlns:mc="http://schemas.openxmlformats.org/markup-compatibility/2006">
              <mc:Choice xmlns:v="urn:schemas-microsoft-com:vml" Requires="v">
                <p:oleObj spid="_x0000_s10301" r:id="rId3" imgW="1634490" imgH="1916430" progId="Visio.Drawing.11">
                  <p:embed/>
                </p:oleObj>
              </mc:Choice>
              <mc:Fallback>
                <p:oleObj r:id="rId3" imgW="1634490" imgH="1916430" progId="Visio.Drawing.11">
                  <p:embed/>
                  <p:pic>
                    <p:nvPicPr>
                      <p:cNvPr id="0" name="图片 3090"/>
                      <p:cNvPicPr/>
                      <p:nvPr/>
                    </p:nvPicPr>
                    <p:blipFill>
                      <a:blip r:embed="rId4"/>
                      <a:stretch>
                        <a:fillRect/>
                      </a:stretch>
                    </p:blipFill>
                    <p:spPr>
                      <a:xfrm>
                        <a:off x="5263515" y="3009900"/>
                        <a:ext cx="3330575" cy="3567113"/>
                      </a:xfrm>
                      <a:prstGeom prst="rect">
                        <a:avLst/>
                      </a:prstGeom>
                      <a:noFill/>
                      <a:ln w="38100">
                        <a:noFill/>
                        <a:miter/>
                      </a:ln>
                    </p:spPr>
                  </p:pic>
                </p:oleObj>
              </mc:Fallback>
            </mc:AlternateContent>
          </a:graphicData>
        </a:graphic>
      </p:graphicFrame>
      <p:graphicFrame>
        <p:nvGraphicFramePr>
          <p:cNvPr id="38916" name="对象 7"/>
          <p:cNvGraphicFramePr/>
          <p:nvPr/>
        </p:nvGraphicFramePr>
        <p:xfrm>
          <a:off x="821690" y="1733550"/>
          <a:ext cx="7074535" cy="1276350"/>
        </p:xfrm>
        <a:graphic>
          <a:graphicData uri="http://schemas.openxmlformats.org/presentationml/2006/ole">
            <mc:AlternateContent xmlns:mc="http://schemas.openxmlformats.org/markup-compatibility/2006">
              <mc:Choice xmlns:v="urn:schemas-microsoft-com:vml" Requires="v">
                <p:oleObj spid="_x0000_s10302" r:id="rId5" imgW="6271260" imgH="1005840" progId="Paint.Picture">
                  <p:embed/>
                </p:oleObj>
              </mc:Choice>
              <mc:Fallback>
                <p:oleObj r:id="rId5" imgW="6271260" imgH="1005840" progId="Paint.Picture">
                  <p:embed/>
                  <p:pic>
                    <p:nvPicPr>
                      <p:cNvPr id="0" name="图片 3085"/>
                      <p:cNvPicPr/>
                      <p:nvPr/>
                    </p:nvPicPr>
                    <p:blipFill>
                      <a:blip r:embed="rId6"/>
                      <a:stretch>
                        <a:fillRect/>
                      </a:stretch>
                    </p:blipFill>
                    <p:spPr>
                      <a:xfrm>
                        <a:off x="821690" y="1733550"/>
                        <a:ext cx="7074535" cy="1276350"/>
                      </a:xfrm>
                      <a:prstGeom prst="rect">
                        <a:avLst/>
                      </a:prstGeom>
                      <a:noFill/>
                      <a:ln w="38100">
                        <a:noFill/>
                        <a:miter/>
                      </a:ln>
                    </p:spPr>
                  </p:pic>
                </p:oleObj>
              </mc:Fallback>
            </mc:AlternateContent>
          </a:graphicData>
        </a:graphic>
      </p:graphicFrame>
      <p:sp>
        <p:nvSpPr>
          <p:cNvPr id="2" name="页脚占位符 1">
            <a:extLst>
              <a:ext uri="{FF2B5EF4-FFF2-40B4-BE49-F238E27FC236}">
                <a16:creationId xmlns:a16="http://schemas.microsoft.com/office/drawing/2014/main" id="{B615D287-030C-4606-8772-D7A1CA1E866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贪心过程 </a:t>
            </a:r>
          </a:p>
        </p:txBody>
      </p:sp>
      <p:sp>
        <p:nvSpPr>
          <p:cNvPr id="9219" name="文本框 9218"/>
          <p:cNvSpPr txBox="1"/>
          <p:nvPr/>
        </p:nvSpPr>
        <p:spPr>
          <a:xfrm>
            <a:off x="521970" y="1673890"/>
            <a:ext cx="8077200" cy="584775"/>
          </a:xfrm>
          <a:prstGeom prst="rect">
            <a:avLst/>
          </a:prstGeom>
          <a:noFill/>
          <a:ln w="9525">
            <a:noFill/>
          </a:ln>
        </p:spPr>
        <p:txBody>
          <a:bodyPr>
            <a:spAutoFit/>
          </a:bodyPr>
          <a:lstStyle/>
          <a:p>
            <a:pPr algn="just">
              <a:spcBef>
                <a:spcPct val="50000"/>
              </a:spcBef>
            </a:pPr>
            <a:r>
              <a:rPr lang="en-US" altLang="zh-CN" sz="3200" dirty="0" err="1">
                <a:solidFill>
                  <a:schemeClr val="tx1"/>
                </a:solidFill>
                <a:latin typeface="Times New Roman" panose="02020603050405020304" pitchFamily="2" charset="0"/>
                <a:ea typeface="宋体" panose="02010600030101010101" pitchFamily="2" charset="-122"/>
              </a:rPr>
              <a:t>对所有字符按频次排序</a:t>
            </a:r>
            <a:r>
              <a:rPr lang="en-US" altLang="zh-CN" sz="3200" dirty="0">
                <a:solidFill>
                  <a:schemeClr val="tx1"/>
                </a:solidFill>
                <a:latin typeface="Times New Roman" panose="02020603050405020304" pitchFamily="2" charset="0"/>
                <a:ea typeface="宋体" panose="02010600030101010101" pitchFamily="2" charset="-122"/>
              </a:rPr>
              <a:t>：</a:t>
            </a:r>
            <a:endParaRPr lang="zh-CN" altLang="en-US" sz="3600" dirty="0">
              <a:solidFill>
                <a:schemeClr val="tx1"/>
              </a:solidFill>
              <a:latin typeface="Times New Roman" panose="02020603050405020304" pitchFamily="2" charset="0"/>
              <a:ea typeface="宋体" panose="02010600030101010101" pitchFamily="2" charset="-122"/>
            </a:endParaRPr>
          </a:p>
        </p:txBody>
      </p:sp>
      <p:graphicFrame>
        <p:nvGraphicFramePr>
          <p:cNvPr id="2" name="对象 1"/>
          <p:cNvGraphicFramePr/>
          <p:nvPr/>
        </p:nvGraphicFramePr>
        <p:xfrm>
          <a:off x="182245" y="2525395"/>
          <a:ext cx="8756650" cy="930910"/>
        </p:xfrm>
        <a:graphic>
          <a:graphicData uri="http://schemas.openxmlformats.org/presentationml/2006/ole">
            <mc:AlternateContent xmlns:mc="http://schemas.openxmlformats.org/markup-compatibility/2006">
              <mc:Choice xmlns:v="urn:schemas-microsoft-com:vml" Requires="v">
                <p:oleObj spid="_x0000_s11295" r:id="rId3" imgW="9364980" imgH="929640" progId="Paint.Picture">
                  <p:embed/>
                </p:oleObj>
              </mc:Choice>
              <mc:Fallback>
                <p:oleObj r:id="rId3" imgW="9364980" imgH="929640" progId="Paint.Picture">
                  <p:embed/>
                  <p:pic>
                    <p:nvPicPr>
                      <p:cNvPr id="0" name="图片 2"/>
                      <p:cNvPicPr/>
                      <p:nvPr/>
                    </p:nvPicPr>
                    <p:blipFill>
                      <a:blip r:embed="rId4"/>
                      <a:stretch>
                        <a:fillRect/>
                      </a:stretch>
                    </p:blipFill>
                    <p:spPr>
                      <a:xfrm>
                        <a:off x="182245" y="2525395"/>
                        <a:ext cx="8756650" cy="93091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148D189C-1EF2-4112-BBB8-C7FD887340FD}"/>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graphicFrame>
        <p:nvGraphicFramePr>
          <p:cNvPr id="6" name="对象 5">
            <a:extLst>
              <a:ext uri="{FF2B5EF4-FFF2-40B4-BE49-F238E27FC236}">
                <a16:creationId xmlns:a16="http://schemas.microsoft.com/office/drawing/2014/main" id="{EC810E30-A86D-403F-99E3-0702F1EB9464}"/>
              </a:ext>
            </a:extLst>
          </p:cNvPr>
          <p:cNvGraphicFramePr/>
          <p:nvPr>
            <p:extLst>
              <p:ext uri="{D42A27DB-BD31-4B8C-83A1-F6EECF244321}">
                <p14:modId xmlns:p14="http://schemas.microsoft.com/office/powerpoint/2010/main" val="1582866829"/>
              </p:ext>
            </p:extLst>
          </p:nvPr>
        </p:nvGraphicFramePr>
        <p:xfrm>
          <a:off x="3050540" y="3933056"/>
          <a:ext cx="3042920" cy="1357630"/>
        </p:xfrm>
        <a:graphic>
          <a:graphicData uri="http://schemas.openxmlformats.org/presentationml/2006/ole">
            <mc:AlternateContent xmlns:mc="http://schemas.openxmlformats.org/markup-compatibility/2006">
              <mc:Choice xmlns:v="urn:schemas-microsoft-com:vml" Requires="v">
                <p:oleObj spid="_x0000_s11296" r:id="rId5" imgW="3040380" imgH="1356360" progId="Paint.Picture">
                  <p:embed/>
                </p:oleObj>
              </mc:Choice>
              <mc:Fallback>
                <p:oleObj r:id="rId5" imgW="3040380" imgH="1356360" progId="Paint.Picture">
                  <p:embed/>
                  <p:pic>
                    <p:nvPicPr>
                      <p:cNvPr id="6" name="对象 5"/>
                      <p:cNvPicPr/>
                      <p:nvPr/>
                    </p:nvPicPr>
                    <p:blipFill>
                      <a:blip r:embed="rId6"/>
                      <a:stretch>
                        <a:fillRect/>
                      </a:stretch>
                    </p:blipFill>
                    <p:spPr>
                      <a:xfrm>
                        <a:off x="3050540" y="3933056"/>
                        <a:ext cx="3042920" cy="1357630"/>
                      </a:xfrm>
                      <a:prstGeom prst="rect">
                        <a:avLst/>
                      </a:prstGeom>
                    </p:spPr>
                  </p:pic>
                </p:oleObj>
              </mc:Fallback>
            </mc:AlternateContent>
          </a:graphicData>
        </a:graphic>
      </p:graphicFrame>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693738" y="648970"/>
            <a:ext cx="8077200" cy="523220"/>
          </a:xfrm>
          <a:prstGeom prst="rect">
            <a:avLst/>
          </a:prstGeom>
          <a:noFill/>
          <a:ln w="9525">
            <a:noFill/>
          </a:ln>
        </p:spPr>
        <p:txBody>
          <a:bodyPr wrap="square">
            <a:spAutoFit/>
          </a:bodyPr>
          <a:lstStyle/>
          <a:p>
            <a:pPr algn="just">
              <a:spcBef>
                <a:spcPct val="50000"/>
              </a:spcBef>
            </a:pPr>
            <a:r>
              <a:rPr lang="en-US" altLang="zh-CN" sz="2800" dirty="0" err="1">
                <a:solidFill>
                  <a:srgbClr val="0070C0"/>
                </a:solidFill>
                <a:latin typeface="Times New Roman" panose="02020603050405020304" pitchFamily="2" charset="0"/>
                <a:ea typeface="宋体" panose="02010600030101010101" pitchFamily="2" charset="-122"/>
              </a:rPr>
              <a:t>从最少的字符开始，用贪心思想安排在二叉树上</a:t>
            </a:r>
            <a:r>
              <a:rPr lang="en-US" altLang="zh-CN" sz="2800" dirty="0">
                <a:solidFill>
                  <a:srgbClr val="0070C0"/>
                </a:solidFill>
                <a:latin typeface="Times New Roman" panose="02020603050405020304" pitchFamily="2" charset="0"/>
                <a:ea typeface="宋体" panose="02010600030101010101" pitchFamily="2" charset="-122"/>
              </a:rPr>
              <a:t>。</a:t>
            </a:r>
          </a:p>
        </p:txBody>
      </p:sp>
      <p:graphicFrame>
        <p:nvGraphicFramePr>
          <p:cNvPr id="6" name="对象 5"/>
          <p:cNvGraphicFramePr/>
          <p:nvPr/>
        </p:nvGraphicFramePr>
        <p:xfrm>
          <a:off x="812165" y="1696085"/>
          <a:ext cx="3042920" cy="1357630"/>
        </p:xfrm>
        <a:graphic>
          <a:graphicData uri="http://schemas.openxmlformats.org/presentationml/2006/ole">
            <mc:AlternateContent xmlns:mc="http://schemas.openxmlformats.org/markup-compatibility/2006">
              <mc:Choice xmlns:v="urn:schemas-microsoft-com:vml" Requires="v">
                <p:oleObj spid="_x0000_s12347" r:id="rId3" imgW="3040380" imgH="1356360" progId="Paint.Picture">
                  <p:embed/>
                </p:oleObj>
              </mc:Choice>
              <mc:Fallback>
                <p:oleObj r:id="rId3" imgW="3040380" imgH="1356360" progId="Paint.Picture">
                  <p:embed/>
                  <p:pic>
                    <p:nvPicPr>
                      <p:cNvPr id="0" name="图片 6"/>
                      <p:cNvPicPr/>
                      <p:nvPr/>
                    </p:nvPicPr>
                    <p:blipFill>
                      <a:blip r:embed="rId4"/>
                      <a:stretch>
                        <a:fillRect/>
                      </a:stretch>
                    </p:blipFill>
                    <p:spPr>
                      <a:xfrm>
                        <a:off x="812165" y="1696085"/>
                        <a:ext cx="3042920" cy="1357630"/>
                      </a:xfrm>
                      <a:prstGeom prst="rect">
                        <a:avLst/>
                      </a:prstGeom>
                    </p:spPr>
                  </p:pic>
                </p:oleObj>
              </mc:Fallback>
            </mc:AlternateContent>
          </a:graphicData>
        </a:graphic>
      </p:graphicFrame>
      <p:graphicFrame>
        <p:nvGraphicFramePr>
          <p:cNvPr id="8" name="对象 7"/>
          <p:cNvGraphicFramePr/>
          <p:nvPr/>
        </p:nvGraphicFramePr>
        <p:xfrm>
          <a:off x="4662805" y="1573530"/>
          <a:ext cx="4224655" cy="2082165"/>
        </p:xfrm>
        <a:graphic>
          <a:graphicData uri="http://schemas.openxmlformats.org/presentationml/2006/ole">
            <mc:AlternateContent xmlns:mc="http://schemas.openxmlformats.org/markup-compatibility/2006">
              <mc:Choice xmlns:v="urn:schemas-microsoft-com:vml" Requires="v">
                <p:oleObj spid="_x0000_s12348" r:id="rId5" imgW="4221480" imgH="2080260" progId="Paint.Picture">
                  <p:embed/>
                </p:oleObj>
              </mc:Choice>
              <mc:Fallback>
                <p:oleObj r:id="rId5" imgW="4221480" imgH="2080260" progId="Paint.Picture">
                  <p:embed/>
                  <p:pic>
                    <p:nvPicPr>
                      <p:cNvPr id="0" name="图片 8"/>
                      <p:cNvPicPr/>
                      <p:nvPr/>
                    </p:nvPicPr>
                    <p:blipFill>
                      <a:blip r:embed="rId6"/>
                      <a:stretch>
                        <a:fillRect/>
                      </a:stretch>
                    </p:blipFill>
                    <p:spPr>
                      <a:xfrm>
                        <a:off x="4662805" y="1573530"/>
                        <a:ext cx="4224655" cy="2082165"/>
                      </a:xfrm>
                      <a:prstGeom prst="rect">
                        <a:avLst/>
                      </a:prstGeom>
                    </p:spPr>
                  </p:pic>
                </p:oleObj>
              </mc:Fallback>
            </mc:AlternateContent>
          </a:graphicData>
        </a:graphic>
      </p:graphicFrame>
      <p:sp>
        <p:nvSpPr>
          <p:cNvPr id="2" name="页脚占位符 1">
            <a:extLst>
              <a:ext uri="{FF2B5EF4-FFF2-40B4-BE49-F238E27FC236}">
                <a16:creationId xmlns:a16="http://schemas.microsoft.com/office/drawing/2014/main" id="{7F4E87F3-AA66-47EF-83B4-9067CD7DDB6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p:nvPr/>
        </p:nvGraphicFramePr>
        <p:xfrm>
          <a:off x="765175" y="570230"/>
          <a:ext cx="2640965" cy="989965"/>
        </p:xfrm>
        <a:graphic>
          <a:graphicData uri="http://schemas.openxmlformats.org/presentationml/2006/ole">
            <mc:AlternateContent xmlns:mc="http://schemas.openxmlformats.org/markup-compatibility/2006">
              <mc:Choice xmlns:v="urn:schemas-microsoft-com:vml" Requires="v">
                <p:oleObj spid="_x0000_s13400" r:id="rId3" imgW="3040380" imgH="1356360" progId="Paint.Picture">
                  <p:embed/>
                </p:oleObj>
              </mc:Choice>
              <mc:Fallback>
                <p:oleObj r:id="rId3" imgW="3040380" imgH="1356360" progId="Paint.Picture">
                  <p:embed/>
                  <p:pic>
                    <p:nvPicPr>
                      <p:cNvPr id="0" name="图片 6"/>
                      <p:cNvPicPr/>
                      <p:nvPr/>
                    </p:nvPicPr>
                    <p:blipFill>
                      <a:blip r:embed="rId4"/>
                      <a:stretch>
                        <a:fillRect/>
                      </a:stretch>
                    </p:blipFill>
                    <p:spPr>
                      <a:xfrm>
                        <a:off x="765175" y="570230"/>
                        <a:ext cx="2640965" cy="989965"/>
                      </a:xfrm>
                      <a:prstGeom prst="rect">
                        <a:avLst/>
                      </a:prstGeom>
                    </p:spPr>
                  </p:pic>
                </p:oleObj>
              </mc:Fallback>
            </mc:AlternateContent>
          </a:graphicData>
        </a:graphic>
      </p:graphicFrame>
      <p:graphicFrame>
        <p:nvGraphicFramePr>
          <p:cNvPr id="8" name="对象 7"/>
          <p:cNvGraphicFramePr/>
          <p:nvPr/>
        </p:nvGraphicFramePr>
        <p:xfrm>
          <a:off x="4070350" y="570230"/>
          <a:ext cx="3644900" cy="1632585"/>
        </p:xfrm>
        <a:graphic>
          <a:graphicData uri="http://schemas.openxmlformats.org/presentationml/2006/ole">
            <mc:AlternateContent xmlns:mc="http://schemas.openxmlformats.org/markup-compatibility/2006">
              <mc:Choice xmlns:v="urn:schemas-microsoft-com:vml" Requires="v">
                <p:oleObj spid="_x0000_s13401" r:id="rId5" imgW="4221480" imgH="2080260" progId="Paint.Picture">
                  <p:embed/>
                </p:oleObj>
              </mc:Choice>
              <mc:Fallback>
                <p:oleObj r:id="rId5" imgW="4221480" imgH="2080260" progId="Paint.Picture">
                  <p:embed/>
                  <p:pic>
                    <p:nvPicPr>
                      <p:cNvPr id="0" name="图片 8"/>
                      <p:cNvPicPr/>
                      <p:nvPr/>
                    </p:nvPicPr>
                    <p:blipFill>
                      <a:blip r:embed="rId6"/>
                      <a:stretch>
                        <a:fillRect/>
                      </a:stretch>
                    </p:blipFill>
                    <p:spPr>
                      <a:xfrm>
                        <a:off x="4070350" y="570230"/>
                        <a:ext cx="3644900" cy="1632585"/>
                      </a:xfrm>
                      <a:prstGeom prst="rect">
                        <a:avLst/>
                      </a:prstGeom>
                    </p:spPr>
                  </p:pic>
                </p:oleObj>
              </mc:Fallback>
            </mc:AlternateContent>
          </a:graphicData>
        </a:graphic>
      </p:graphicFrame>
      <p:graphicFrame>
        <p:nvGraphicFramePr>
          <p:cNvPr id="10" name="对象 9"/>
          <p:cNvGraphicFramePr/>
          <p:nvPr/>
        </p:nvGraphicFramePr>
        <p:xfrm>
          <a:off x="523875" y="2748915"/>
          <a:ext cx="4316095" cy="2875280"/>
        </p:xfrm>
        <a:graphic>
          <a:graphicData uri="http://schemas.openxmlformats.org/presentationml/2006/ole">
            <mc:AlternateContent xmlns:mc="http://schemas.openxmlformats.org/markup-compatibility/2006">
              <mc:Choice xmlns:v="urn:schemas-microsoft-com:vml" Requires="v">
                <p:oleObj spid="_x0000_s13402" r:id="rId7" imgW="4312920" imgH="2872740" progId="Paint.Picture">
                  <p:embed/>
                </p:oleObj>
              </mc:Choice>
              <mc:Fallback>
                <p:oleObj r:id="rId7" imgW="4312920" imgH="2872740" progId="Paint.Picture">
                  <p:embed/>
                  <p:pic>
                    <p:nvPicPr>
                      <p:cNvPr id="0" name="图片 10"/>
                      <p:cNvPicPr/>
                      <p:nvPr/>
                    </p:nvPicPr>
                    <p:blipFill>
                      <a:blip r:embed="rId8"/>
                      <a:stretch>
                        <a:fillRect/>
                      </a:stretch>
                    </p:blipFill>
                    <p:spPr>
                      <a:xfrm>
                        <a:off x="523875" y="2748915"/>
                        <a:ext cx="4316095" cy="2875280"/>
                      </a:xfrm>
                      <a:prstGeom prst="rect">
                        <a:avLst/>
                      </a:prstGeom>
                    </p:spPr>
                  </p:pic>
                </p:oleObj>
              </mc:Fallback>
            </mc:AlternateContent>
          </a:graphicData>
        </a:graphic>
      </p:graphicFrame>
      <p:sp>
        <p:nvSpPr>
          <p:cNvPr id="2" name="页脚占位符 1">
            <a:extLst>
              <a:ext uri="{FF2B5EF4-FFF2-40B4-BE49-F238E27FC236}">
                <a16:creationId xmlns:a16="http://schemas.microsoft.com/office/drawing/2014/main" id="{37A67173-959E-482E-8547-C454EACB3FBE}"/>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p:nvPr/>
        </p:nvGraphicFramePr>
        <p:xfrm>
          <a:off x="765175" y="570230"/>
          <a:ext cx="2640965" cy="989965"/>
        </p:xfrm>
        <a:graphic>
          <a:graphicData uri="http://schemas.openxmlformats.org/presentationml/2006/ole">
            <mc:AlternateContent xmlns:mc="http://schemas.openxmlformats.org/markup-compatibility/2006">
              <mc:Choice xmlns:v="urn:schemas-microsoft-com:vml" Requires="v">
                <p:oleObj spid="_x0000_s14453" r:id="rId3" imgW="3040380" imgH="1356360" progId="Paint.Picture">
                  <p:embed/>
                </p:oleObj>
              </mc:Choice>
              <mc:Fallback>
                <p:oleObj r:id="rId3" imgW="3040380" imgH="1356360" progId="Paint.Picture">
                  <p:embed/>
                  <p:pic>
                    <p:nvPicPr>
                      <p:cNvPr id="0" name="图片 6"/>
                      <p:cNvPicPr/>
                      <p:nvPr/>
                    </p:nvPicPr>
                    <p:blipFill>
                      <a:blip r:embed="rId4"/>
                      <a:stretch>
                        <a:fillRect/>
                      </a:stretch>
                    </p:blipFill>
                    <p:spPr>
                      <a:xfrm>
                        <a:off x="765175" y="570230"/>
                        <a:ext cx="2640965" cy="989965"/>
                      </a:xfrm>
                      <a:prstGeom prst="rect">
                        <a:avLst/>
                      </a:prstGeom>
                    </p:spPr>
                  </p:pic>
                </p:oleObj>
              </mc:Fallback>
            </mc:AlternateContent>
          </a:graphicData>
        </a:graphic>
      </p:graphicFrame>
      <p:graphicFrame>
        <p:nvGraphicFramePr>
          <p:cNvPr id="8" name="对象 7"/>
          <p:cNvGraphicFramePr/>
          <p:nvPr/>
        </p:nvGraphicFramePr>
        <p:xfrm>
          <a:off x="4070350" y="570230"/>
          <a:ext cx="3644900" cy="1632585"/>
        </p:xfrm>
        <a:graphic>
          <a:graphicData uri="http://schemas.openxmlformats.org/presentationml/2006/ole">
            <mc:AlternateContent xmlns:mc="http://schemas.openxmlformats.org/markup-compatibility/2006">
              <mc:Choice xmlns:v="urn:schemas-microsoft-com:vml" Requires="v">
                <p:oleObj spid="_x0000_s14454" r:id="rId5" imgW="4221480" imgH="2080260" progId="Paint.Picture">
                  <p:embed/>
                </p:oleObj>
              </mc:Choice>
              <mc:Fallback>
                <p:oleObj r:id="rId5" imgW="4221480" imgH="2080260" progId="Paint.Picture">
                  <p:embed/>
                  <p:pic>
                    <p:nvPicPr>
                      <p:cNvPr id="0" name="图片 8"/>
                      <p:cNvPicPr/>
                      <p:nvPr/>
                    </p:nvPicPr>
                    <p:blipFill>
                      <a:blip r:embed="rId6"/>
                      <a:stretch>
                        <a:fillRect/>
                      </a:stretch>
                    </p:blipFill>
                    <p:spPr>
                      <a:xfrm>
                        <a:off x="4070350" y="570230"/>
                        <a:ext cx="3644900" cy="1632585"/>
                      </a:xfrm>
                      <a:prstGeom prst="rect">
                        <a:avLst/>
                      </a:prstGeom>
                    </p:spPr>
                  </p:pic>
                </p:oleObj>
              </mc:Fallback>
            </mc:AlternateContent>
          </a:graphicData>
        </a:graphic>
      </p:graphicFrame>
      <p:graphicFrame>
        <p:nvGraphicFramePr>
          <p:cNvPr id="10" name="对象 9"/>
          <p:cNvGraphicFramePr/>
          <p:nvPr/>
        </p:nvGraphicFramePr>
        <p:xfrm>
          <a:off x="523875" y="2748915"/>
          <a:ext cx="3333115" cy="2093595"/>
        </p:xfrm>
        <a:graphic>
          <a:graphicData uri="http://schemas.openxmlformats.org/presentationml/2006/ole">
            <mc:AlternateContent xmlns:mc="http://schemas.openxmlformats.org/markup-compatibility/2006">
              <mc:Choice xmlns:v="urn:schemas-microsoft-com:vml" Requires="v">
                <p:oleObj spid="_x0000_s14455" r:id="rId7" imgW="4312920" imgH="2872740" progId="Paint.Picture">
                  <p:embed/>
                </p:oleObj>
              </mc:Choice>
              <mc:Fallback>
                <p:oleObj r:id="rId7" imgW="4312920" imgH="2872740" progId="Paint.Picture">
                  <p:embed/>
                  <p:pic>
                    <p:nvPicPr>
                      <p:cNvPr id="0" name="图片 10"/>
                      <p:cNvPicPr/>
                      <p:nvPr/>
                    </p:nvPicPr>
                    <p:blipFill>
                      <a:blip r:embed="rId8"/>
                      <a:stretch>
                        <a:fillRect/>
                      </a:stretch>
                    </p:blipFill>
                    <p:spPr>
                      <a:xfrm>
                        <a:off x="523875" y="2748915"/>
                        <a:ext cx="3333115" cy="2093595"/>
                      </a:xfrm>
                      <a:prstGeom prst="rect">
                        <a:avLst/>
                      </a:prstGeom>
                    </p:spPr>
                  </p:pic>
                </p:oleObj>
              </mc:Fallback>
            </mc:AlternateContent>
          </a:graphicData>
        </a:graphic>
      </p:graphicFrame>
      <p:graphicFrame>
        <p:nvGraphicFramePr>
          <p:cNvPr id="2" name="对象 1"/>
          <p:cNvGraphicFramePr/>
          <p:nvPr/>
        </p:nvGraphicFramePr>
        <p:xfrm>
          <a:off x="4375150" y="2748915"/>
          <a:ext cx="4255135" cy="3583940"/>
        </p:xfrm>
        <a:graphic>
          <a:graphicData uri="http://schemas.openxmlformats.org/presentationml/2006/ole">
            <mc:AlternateContent xmlns:mc="http://schemas.openxmlformats.org/markup-compatibility/2006">
              <mc:Choice xmlns:v="urn:schemas-microsoft-com:vml" Requires="v">
                <p:oleObj spid="_x0000_s14456" r:id="rId9" imgW="4251960" imgH="3581400" progId="Paint.Picture">
                  <p:embed/>
                </p:oleObj>
              </mc:Choice>
              <mc:Fallback>
                <p:oleObj r:id="rId9" imgW="4251960" imgH="3581400" progId="Paint.Picture">
                  <p:embed/>
                  <p:pic>
                    <p:nvPicPr>
                      <p:cNvPr id="0" name="图片 12"/>
                      <p:cNvPicPr/>
                      <p:nvPr/>
                    </p:nvPicPr>
                    <p:blipFill>
                      <a:blip r:embed="rId10"/>
                      <a:stretch>
                        <a:fillRect/>
                      </a:stretch>
                    </p:blipFill>
                    <p:spPr>
                      <a:xfrm>
                        <a:off x="4375150" y="2748915"/>
                        <a:ext cx="4255135" cy="358394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D01F0875-0F8D-4E15-BA1C-C7E64D3D2DCC}"/>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70C0"/>
                </a:solidFill>
                <a:sym typeface="+mn-ea"/>
              </a:rPr>
              <a:t>贪心法引导：硬币问题</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a:t>某人带着3种面值的硬币去购物，有1元、2元、5元的，硬币数量不限；</a:t>
            </a:r>
          </a:p>
          <a:p>
            <a:endParaRPr lang="zh-CN" altLang="en-US" dirty="0"/>
          </a:p>
          <a:p>
            <a:r>
              <a:rPr lang="zh-CN" altLang="en-US" dirty="0"/>
              <a:t>他需要支付M元，问怎么支付，才能使硬币数量最少？</a:t>
            </a:r>
            <a:endParaRPr lang="zh-CN" altLang="en-US" sz="2400" dirty="0"/>
          </a:p>
        </p:txBody>
      </p:sp>
      <p:sp>
        <p:nvSpPr>
          <p:cNvPr id="4" name="页脚占位符 3">
            <a:extLst>
              <a:ext uri="{FF2B5EF4-FFF2-40B4-BE49-F238E27FC236}">
                <a16:creationId xmlns:a16="http://schemas.microsoft.com/office/drawing/2014/main" id="{08043B74-D5B7-473C-9168-142F07A64E40}"/>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p:nvPr/>
        </p:nvGraphicFramePr>
        <p:xfrm>
          <a:off x="765175" y="570230"/>
          <a:ext cx="2191385" cy="765810"/>
        </p:xfrm>
        <a:graphic>
          <a:graphicData uri="http://schemas.openxmlformats.org/presentationml/2006/ole">
            <mc:AlternateContent xmlns:mc="http://schemas.openxmlformats.org/markup-compatibility/2006">
              <mc:Choice xmlns:v="urn:schemas-microsoft-com:vml" Requires="v">
                <p:oleObj spid="_x0000_s15506" r:id="rId3" imgW="3040380" imgH="1356360" progId="Paint.Picture">
                  <p:embed/>
                </p:oleObj>
              </mc:Choice>
              <mc:Fallback>
                <p:oleObj r:id="rId3" imgW="3040380" imgH="1356360" progId="Paint.Picture">
                  <p:embed/>
                  <p:pic>
                    <p:nvPicPr>
                      <p:cNvPr id="0" name="图片 6"/>
                      <p:cNvPicPr/>
                      <p:nvPr/>
                    </p:nvPicPr>
                    <p:blipFill>
                      <a:blip r:embed="rId4"/>
                      <a:stretch>
                        <a:fillRect/>
                      </a:stretch>
                    </p:blipFill>
                    <p:spPr>
                      <a:xfrm>
                        <a:off x="765175" y="570230"/>
                        <a:ext cx="2191385" cy="765810"/>
                      </a:xfrm>
                      <a:prstGeom prst="rect">
                        <a:avLst/>
                      </a:prstGeom>
                    </p:spPr>
                  </p:pic>
                </p:oleObj>
              </mc:Fallback>
            </mc:AlternateContent>
          </a:graphicData>
        </a:graphic>
      </p:graphicFrame>
      <p:graphicFrame>
        <p:nvGraphicFramePr>
          <p:cNvPr id="8" name="对象 7"/>
          <p:cNvGraphicFramePr/>
          <p:nvPr/>
        </p:nvGraphicFramePr>
        <p:xfrm>
          <a:off x="3563620" y="345440"/>
          <a:ext cx="2982595" cy="1349375"/>
        </p:xfrm>
        <a:graphic>
          <a:graphicData uri="http://schemas.openxmlformats.org/presentationml/2006/ole">
            <mc:AlternateContent xmlns:mc="http://schemas.openxmlformats.org/markup-compatibility/2006">
              <mc:Choice xmlns:v="urn:schemas-microsoft-com:vml" Requires="v">
                <p:oleObj spid="_x0000_s15507" r:id="rId5" imgW="4221480" imgH="2080260" progId="Paint.Picture">
                  <p:embed/>
                </p:oleObj>
              </mc:Choice>
              <mc:Fallback>
                <p:oleObj r:id="rId5" imgW="4221480" imgH="2080260" progId="Paint.Picture">
                  <p:embed/>
                  <p:pic>
                    <p:nvPicPr>
                      <p:cNvPr id="0" name="图片 8"/>
                      <p:cNvPicPr/>
                      <p:nvPr/>
                    </p:nvPicPr>
                    <p:blipFill>
                      <a:blip r:embed="rId6"/>
                      <a:stretch>
                        <a:fillRect/>
                      </a:stretch>
                    </p:blipFill>
                    <p:spPr>
                      <a:xfrm>
                        <a:off x="3563620" y="345440"/>
                        <a:ext cx="2982595" cy="1349375"/>
                      </a:xfrm>
                      <a:prstGeom prst="rect">
                        <a:avLst/>
                      </a:prstGeom>
                    </p:spPr>
                  </p:pic>
                </p:oleObj>
              </mc:Fallback>
            </mc:AlternateContent>
          </a:graphicData>
        </a:graphic>
      </p:graphicFrame>
      <p:graphicFrame>
        <p:nvGraphicFramePr>
          <p:cNvPr id="10" name="对象 9"/>
          <p:cNvGraphicFramePr/>
          <p:nvPr/>
        </p:nvGraphicFramePr>
        <p:xfrm>
          <a:off x="543560" y="1812925"/>
          <a:ext cx="2634615" cy="1431290"/>
        </p:xfrm>
        <a:graphic>
          <a:graphicData uri="http://schemas.openxmlformats.org/presentationml/2006/ole">
            <mc:AlternateContent xmlns:mc="http://schemas.openxmlformats.org/markup-compatibility/2006">
              <mc:Choice xmlns:v="urn:schemas-microsoft-com:vml" Requires="v">
                <p:oleObj spid="_x0000_s15508" r:id="rId7" imgW="4312920" imgH="2872740" progId="Paint.Picture">
                  <p:embed/>
                </p:oleObj>
              </mc:Choice>
              <mc:Fallback>
                <p:oleObj r:id="rId7" imgW="4312920" imgH="2872740" progId="Paint.Picture">
                  <p:embed/>
                  <p:pic>
                    <p:nvPicPr>
                      <p:cNvPr id="0" name="图片 10"/>
                      <p:cNvPicPr/>
                      <p:nvPr/>
                    </p:nvPicPr>
                    <p:blipFill>
                      <a:blip r:embed="rId8"/>
                      <a:stretch>
                        <a:fillRect/>
                      </a:stretch>
                    </p:blipFill>
                    <p:spPr>
                      <a:xfrm>
                        <a:off x="543560" y="1812925"/>
                        <a:ext cx="2634615" cy="1431290"/>
                      </a:xfrm>
                      <a:prstGeom prst="rect">
                        <a:avLst/>
                      </a:prstGeom>
                    </p:spPr>
                  </p:pic>
                </p:oleObj>
              </mc:Fallback>
            </mc:AlternateContent>
          </a:graphicData>
        </a:graphic>
      </p:graphicFrame>
      <p:graphicFrame>
        <p:nvGraphicFramePr>
          <p:cNvPr id="2" name="对象 1"/>
          <p:cNvGraphicFramePr/>
          <p:nvPr/>
        </p:nvGraphicFramePr>
        <p:xfrm>
          <a:off x="730250" y="3684905"/>
          <a:ext cx="2833370" cy="2317115"/>
        </p:xfrm>
        <a:graphic>
          <a:graphicData uri="http://schemas.openxmlformats.org/presentationml/2006/ole">
            <mc:AlternateContent xmlns:mc="http://schemas.openxmlformats.org/markup-compatibility/2006">
              <mc:Choice xmlns:v="urn:schemas-microsoft-com:vml" Requires="v">
                <p:oleObj spid="_x0000_s15509" r:id="rId9" imgW="4251960" imgH="3581400" progId="Paint.Picture">
                  <p:embed/>
                </p:oleObj>
              </mc:Choice>
              <mc:Fallback>
                <p:oleObj r:id="rId9" imgW="4251960" imgH="3581400" progId="Paint.Picture">
                  <p:embed/>
                  <p:pic>
                    <p:nvPicPr>
                      <p:cNvPr id="0" name="图片 12"/>
                      <p:cNvPicPr/>
                      <p:nvPr/>
                    </p:nvPicPr>
                    <p:blipFill>
                      <a:blip r:embed="rId10"/>
                      <a:stretch>
                        <a:fillRect/>
                      </a:stretch>
                    </p:blipFill>
                    <p:spPr>
                      <a:xfrm>
                        <a:off x="730250" y="3684905"/>
                        <a:ext cx="2833370" cy="2317115"/>
                      </a:xfrm>
                      <a:prstGeom prst="rect">
                        <a:avLst/>
                      </a:prstGeom>
                    </p:spPr>
                  </p:pic>
                </p:oleObj>
              </mc:Fallback>
            </mc:AlternateContent>
          </a:graphicData>
        </a:graphic>
      </p:graphicFrame>
      <p:graphicFrame>
        <p:nvGraphicFramePr>
          <p:cNvPr id="4" name="对象 3"/>
          <p:cNvGraphicFramePr/>
          <p:nvPr/>
        </p:nvGraphicFramePr>
        <p:xfrm>
          <a:off x="5207000" y="1990725"/>
          <a:ext cx="3585210" cy="4742180"/>
        </p:xfrm>
        <a:graphic>
          <a:graphicData uri="http://schemas.openxmlformats.org/presentationml/2006/ole">
            <mc:AlternateContent xmlns:mc="http://schemas.openxmlformats.org/markup-compatibility/2006">
              <mc:Choice xmlns:v="urn:schemas-microsoft-com:vml" Requires="v">
                <p:oleObj spid="_x0000_s15510" r:id="rId11" imgW="3299460" imgH="4549140" progId="Paint.Picture">
                  <p:embed/>
                </p:oleObj>
              </mc:Choice>
              <mc:Fallback>
                <p:oleObj r:id="rId11" imgW="3299460" imgH="4549140" progId="Paint.Picture">
                  <p:embed/>
                  <p:pic>
                    <p:nvPicPr>
                      <p:cNvPr id="0" name="图片 4"/>
                      <p:cNvPicPr/>
                      <p:nvPr/>
                    </p:nvPicPr>
                    <p:blipFill>
                      <a:blip r:embed="rId12"/>
                      <a:stretch>
                        <a:fillRect/>
                      </a:stretch>
                    </p:blipFill>
                    <p:spPr>
                      <a:xfrm>
                        <a:off x="5207000" y="1990725"/>
                        <a:ext cx="3585210" cy="474218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44967B32-87D1-4469-9352-DFD779CF37B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例题：</a:t>
            </a:r>
            <a:r>
              <a:rPr lang="en-US" altLang="zh-CN" sz="3200" dirty="0" err="1">
                <a:solidFill>
                  <a:srgbClr val="0070C0"/>
                </a:solidFill>
                <a:latin typeface="Times New Roman" panose="02020603050405020304" pitchFamily="2" charset="0"/>
                <a:ea typeface="宋体" panose="02010600030101010101" pitchFamily="2" charset="-122"/>
              </a:rPr>
              <a:t>poj</a:t>
            </a:r>
            <a:r>
              <a:rPr lang="en-US" altLang="zh-CN" sz="3200" dirty="0">
                <a:solidFill>
                  <a:srgbClr val="0070C0"/>
                </a:solidFill>
                <a:latin typeface="Times New Roman" panose="02020603050405020304" pitchFamily="2" charset="0"/>
                <a:ea typeface="宋体" panose="02010600030101010101" pitchFamily="2" charset="-122"/>
              </a:rPr>
              <a:t> 1521 Entropy</a:t>
            </a:r>
            <a:endParaRPr lang="zh-CN" altLang="en-US" sz="3600" b="1" dirty="0">
              <a:solidFill>
                <a:srgbClr val="0070C0"/>
              </a:solidFill>
              <a:latin typeface="Times New Roman" panose="02020603050405020304" pitchFamily="2" charset="0"/>
              <a:ea typeface="宋体" panose="02010600030101010101" pitchFamily="2" charset="-122"/>
            </a:endParaRPr>
          </a:p>
        </p:txBody>
      </p:sp>
      <p:sp>
        <p:nvSpPr>
          <p:cNvPr id="9219" name="文本框 9218"/>
          <p:cNvSpPr txBox="1"/>
          <p:nvPr/>
        </p:nvSpPr>
        <p:spPr>
          <a:xfrm>
            <a:off x="609283" y="1484784"/>
            <a:ext cx="8077200" cy="3046988"/>
          </a:xfrm>
          <a:prstGeom prst="rect">
            <a:avLst/>
          </a:prstGeom>
          <a:noFill/>
          <a:ln w="9525">
            <a:noFill/>
          </a:ln>
        </p:spPr>
        <p:txBody>
          <a:bodyPr>
            <a:spAutoFit/>
          </a:bodyPr>
          <a:lstStyle/>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输入一个字符串，分别用普通ASCII编码（每个字符8bit）和huffman编码，输出编码后的长度，并输出压缩比。</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Sample Input：</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AAAAABCD</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Sample Output：</a:t>
            </a:r>
          </a:p>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64 13 4.9</a:t>
            </a:r>
          </a:p>
        </p:txBody>
      </p:sp>
      <p:sp>
        <p:nvSpPr>
          <p:cNvPr id="2" name="页脚占位符 1">
            <a:extLst>
              <a:ext uri="{FF2B5EF4-FFF2-40B4-BE49-F238E27FC236}">
                <a16:creationId xmlns:a16="http://schemas.microsoft.com/office/drawing/2014/main" id="{3FDAC2C9-5442-4626-89C5-220CE959F604}"/>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323528" y="466725"/>
            <a:ext cx="8077200" cy="2554545"/>
          </a:xfrm>
          <a:prstGeom prst="rect">
            <a:avLst/>
          </a:prstGeom>
          <a:noFill/>
          <a:ln w="9525">
            <a:noFill/>
          </a:ln>
        </p:spPr>
        <p:txBody>
          <a:bodyPr wrap="square">
            <a:spAutoFit/>
          </a:bodyPr>
          <a:lstStyle/>
          <a:p>
            <a:pPr algn="just">
              <a:spcBef>
                <a:spcPct val="50000"/>
              </a:spcBef>
            </a:pPr>
            <a:r>
              <a:rPr lang="en-US" altLang="zh-CN" sz="2000" dirty="0">
                <a:solidFill>
                  <a:srgbClr val="002060"/>
                </a:solidFill>
                <a:latin typeface="Times New Roman" panose="02020603050405020304" pitchFamily="2" charset="0"/>
                <a:ea typeface="宋体" panose="02010600030101010101" pitchFamily="2" charset="-122"/>
              </a:rPr>
              <a:t>输入一个字符串，分别用普通ASCII编码（每个字符8bit）和huffman编码，输出编码后的长度，并输出压缩比。</a:t>
            </a:r>
          </a:p>
          <a:p>
            <a:pPr algn="just">
              <a:spcBef>
                <a:spcPct val="50000"/>
              </a:spcBef>
            </a:pPr>
            <a:r>
              <a:rPr lang="en-US" altLang="zh-CN" sz="2000" dirty="0">
                <a:solidFill>
                  <a:srgbClr val="002060"/>
                </a:solidFill>
                <a:latin typeface="Times New Roman" panose="02020603050405020304" pitchFamily="2" charset="0"/>
                <a:ea typeface="宋体" panose="02010600030101010101" pitchFamily="2" charset="-122"/>
              </a:rPr>
              <a:t>Sample Input：</a:t>
            </a:r>
          </a:p>
          <a:p>
            <a:pPr algn="just">
              <a:spcBef>
                <a:spcPct val="50000"/>
              </a:spcBef>
            </a:pPr>
            <a:r>
              <a:rPr lang="en-US" altLang="zh-CN" sz="2000" dirty="0">
                <a:solidFill>
                  <a:srgbClr val="002060"/>
                </a:solidFill>
                <a:latin typeface="Times New Roman" panose="02020603050405020304" pitchFamily="2" charset="0"/>
                <a:ea typeface="宋体" panose="02010600030101010101" pitchFamily="2" charset="-122"/>
              </a:rPr>
              <a:t>AAAAABCD</a:t>
            </a:r>
          </a:p>
          <a:p>
            <a:pPr algn="just">
              <a:spcBef>
                <a:spcPct val="50000"/>
              </a:spcBef>
            </a:pPr>
            <a:r>
              <a:rPr lang="en-US" altLang="zh-CN" sz="2000" dirty="0">
                <a:solidFill>
                  <a:srgbClr val="002060"/>
                </a:solidFill>
                <a:latin typeface="Times New Roman" panose="02020603050405020304" pitchFamily="2" charset="0"/>
                <a:ea typeface="宋体" panose="02010600030101010101" pitchFamily="2" charset="-122"/>
              </a:rPr>
              <a:t>Sample Output：</a:t>
            </a:r>
          </a:p>
          <a:p>
            <a:pPr algn="just">
              <a:spcBef>
                <a:spcPct val="50000"/>
              </a:spcBef>
            </a:pPr>
            <a:r>
              <a:rPr lang="en-US" altLang="zh-CN" sz="2000" dirty="0">
                <a:solidFill>
                  <a:srgbClr val="002060"/>
                </a:solidFill>
                <a:latin typeface="Times New Roman" panose="02020603050405020304" pitchFamily="2" charset="0"/>
                <a:ea typeface="宋体" panose="02010600030101010101" pitchFamily="2" charset="-122"/>
              </a:rPr>
              <a:t>64 13 4.9</a:t>
            </a:r>
          </a:p>
        </p:txBody>
      </p:sp>
      <p:sp>
        <p:nvSpPr>
          <p:cNvPr id="4" name="文本框 3"/>
          <p:cNvSpPr txBox="1"/>
          <p:nvPr/>
        </p:nvSpPr>
        <p:spPr>
          <a:xfrm>
            <a:off x="2573655" y="1560195"/>
            <a:ext cx="6362065" cy="4831080"/>
          </a:xfrm>
          <a:prstGeom prst="rect">
            <a:avLst/>
          </a:prstGeom>
          <a:noFill/>
          <a:ln w="9525">
            <a:noFill/>
          </a:ln>
        </p:spPr>
        <p:txBody>
          <a:bodyPr wrap="square">
            <a:spAutoFit/>
          </a:bodyPr>
          <a:lstStyle/>
          <a:p>
            <a:pPr algn="just">
              <a:spcBef>
                <a:spcPct val="50000"/>
              </a:spcBef>
            </a:pPr>
            <a:r>
              <a:rPr sz="2800">
                <a:solidFill>
                  <a:schemeClr val="tx1"/>
                </a:solidFill>
                <a:latin typeface="Times New Roman" panose="02020603050405020304" pitchFamily="2" charset="0"/>
                <a:ea typeface="宋体" panose="02010600030101010101" pitchFamily="2" charset="-122"/>
              </a:rPr>
              <a:t>这一题正常的解题过程是：</a:t>
            </a:r>
          </a:p>
          <a:p>
            <a:pPr algn="just">
              <a:spcBef>
                <a:spcPct val="50000"/>
              </a:spcBef>
            </a:pPr>
            <a:r>
              <a:rPr sz="2800">
                <a:solidFill>
                  <a:schemeClr val="tx1"/>
                </a:solidFill>
                <a:latin typeface="Times New Roman" panose="02020603050405020304" pitchFamily="2" charset="0"/>
                <a:ea typeface="宋体" panose="02010600030101010101" pitchFamily="2" charset="-122"/>
              </a:rPr>
              <a:t>     首先统计字符出现的频次，</a:t>
            </a:r>
          </a:p>
          <a:p>
            <a:pPr algn="just">
              <a:spcBef>
                <a:spcPct val="50000"/>
              </a:spcBef>
            </a:pPr>
            <a:r>
              <a:rPr sz="2800">
                <a:solidFill>
                  <a:schemeClr val="tx1"/>
                </a:solidFill>
                <a:latin typeface="Times New Roman" panose="02020603050405020304" pitchFamily="2" charset="0"/>
                <a:ea typeface="宋体" panose="02010600030101010101" pitchFamily="2" charset="-122"/>
              </a:rPr>
              <a:t>     然后用huffman算法编码，</a:t>
            </a:r>
          </a:p>
          <a:p>
            <a:pPr algn="just">
              <a:spcBef>
                <a:spcPct val="50000"/>
              </a:spcBef>
            </a:pPr>
            <a:r>
              <a:rPr sz="2800">
                <a:solidFill>
                  <a:schemeClr val="tx1"/>
                </a:solidFill>
                <a:latin typeface="Times New Roman" panose="02020603050405020304" pitchFamily="2" charset="0"/>
                <a:ea typeface="宋体" panose="02010600030101010101" pitchFamily="2" charset="-122"/>
              </a:rPr>
              <a:t>     最后计算编码后的总长度。</a:t>
            </a:r>
          </a:p>
          <a:p>
            <a:pPr algn="just">
              <a:spcBef>
                <a:spcPct val="50000"/>
              </a:spcBef>
            </a:pPr>
            <a:r>
              <a:rPr sz="2800">
                <a:solidFill>
                  <a:schemeClr val="tx1"/>
                </a:solidFill>
                <a:latin typeface="Times New Roman" panose="02020603050405020304" pitchFamily="2" charset="0"/>
                <a:ea typeface="宋体" panose="02010600030101010101" pitchFamily="2" charset="-122"/>
              </a:rPr>
              <a:t>不过，由于只需要输出编码总长度，而不要求输出每个字符的编码，所以可以跳过编码过程，利用上图所描述的huffman编码思想（圆圈内的数字是出现频次），直接计算编码的总长度</a:t>
            </a:r>
          </a:p>
        </p:txBody>
      </p:sp>
      <p:sp>
        <p:nvSpPr>
          <p:cNvPr id="2" name="页脚占位符 1">
            <a:extLst>
              <a:ext uri="{FF2B5EF4-FFF2-40B4-BE49-F238E27FC236}">
                <a16:creationId xmlns:a16="http://schemas.microsoft.com/office/drawing/2014/main" id="{C46C3966-BA7E-431C-AD28-F8F6D9AE98EC}"/>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https://timgsa.baidu.com/timg?image&amp;quality=80&amp;size=b9999_10000&amp;sec=1552668004061&amp;di=79fff22d8b48f655e4387fc0026cee59&amp;imgtype=0&amp;src=http%3A%2F%2Fimg.mp.itc.cn%2Fupload%2F20170803%2F2beb223c9c714d768716ee7f1a399b30_th.jpg">
            <a:extLst>
              <a:ext uri="{FF2B5EF4-FFF2-40B4-BE49-F238E27FC236}">
                <a16:creationId xmlns:a16="http://schemas.microsoft.com/office/drawing/2014/main" id="{EF59472E-C6E1-450A-B8A4-E9047F49A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6342" y="4349739"/>
            <a:ext cx="4214258" cy="2549465"/>
          </a:xfrm>
          <a:prstGeom prst="rect">
            <a:avLst/>
          </a:prstGeom>
          <a:noFill/>
          <a:extLst>
            <a:ext uri="{909E8E84-426E-40DD-AFC4-6F175D3DCCD1}">
              <a14:hiddenFill xmlns:a14="http://schemas.microsoft.com/office/drawing/2010/main">
                <a:solidFill>
                  <a:srgbClr val="FFFFFF"/>
                </a:solidFill>
              </a14:hiddenFill>
            </a:ext>
          </a:extLst>
        </p:spPr>
      </p:pic>
      <p:sp>
        <p:nvSpPr>
          <p:cNvPr id="9218" name="文本框 9217"/>
          <p:cNvSpPr txBox="1"/>
          <p:nvPr/>
        </p:nvSpPr>
        <p:spPr>
          <a:xfrm>
            <a:off x="1639652" y="764704"/>
            <a:ext cx="5864696" cy="646331"/>
          </a:xfrm>
          <a:prstGeom prst="rect">
            <a:avLst/>
          </a:prstGeom>
          <a:noFill/>
          <a:ln w="9525">
            <a:noFill/>
          </a:ln>
        </p:spPr>
        <p:txBody>
          <a:bodyPr wrap="square">
            <a:spAutoFit/>
          </a:bodyPr>
          <a:lstStyle/>
          <a:p>
            <a:pPr marL="571500" indent="-571500">
              <a:spcBef>
                <a:spcPct val="50000"/>
              </a:spcBef>
              <a:buFont typeface="Wingdings" panose="05000000000000000000" pitchFamily="2" charset="2"/>
              <a:buChar char="u"/>
            </a:pPr>
            <a:r>
              <a:rPr lang="zh-CN" sz="3600" b="1" dirty="0">
                <a:solidFill>
                  <a:srgbClr val="CC0000"/>
                </a:solidFill>
                <a:latin typeface="Times New Roman" panose="02020603050405020304" pitchFamily="2" charset="0"/>
                <a:ea typeface="宋体" panose="02010600030101010101" pitchFamily="2" charset="-122"/>
              </a:rPr>
              <a:t>物理的</a:t>
            </a:r>
            <a:r>
              <a:rPr lang="zh-CN" altLang="en-US" sz="3600" b="1" dirty="0">
                <a:solidFill>
                  <a:srgbClr val="CC0000"/>
                </a:solidFill>
                <a:latin typeface="Times New Roman" panose="02020603050405020304" pitchFamily="2" charset="0"/>
                <a:ea typeface="宋体" panose="02010600030101010101" pitchFamily="2" charset="-122"/>
              </a:rPr>
              <a:t>启发</a:t>
            </a:r>
            <a:r>
              <a:rPr lang="zh-CN" sz="3600" b="1" dirty="0">
                <a:solidFill>
                  <a:srgbClr val="CC0000"/>
                </a:solidFill>
                <a:latin typeface="Times New Roman" panose="02020603050405020304" pitchFamily="2" charset="0"/>
                <a:ea typeface="宋体" panose="02010600030101010101" pitchFamily="2" charset="-122"/>
              </a:rPr>
              <a:t>：</a:t>
            </a:r>
            <a:r>
              <a:rPr sz="3600" b="1" dirty="0" err="1">
                <a:solidFill>
                  <a:srgbClr val="CC0000"/>
                </a:solidFill>
                <a:latin typeface="Times New Roman" panose="02020603050405020304" pitchFamily="2" charset="0"/>
                <a:ea typeface="宋体" panose="02010600030101010101" pitchFamily="2" charset="-122"/>
              </a:rPr>
              <a:t>模拟退火</a:t>
            </a:r>
            <a:r>
              <a:rPr lang="zh-CN" altLang="en-US" sz="3600" b="1" dirty="0">
                <a:solidFill>
                  <a:srgbClr val="CC0000"/>
                </a:solidFill>
                <a:latin typeface="Times New Roman" panose="02020603050405020304" pitchFamily="2" charset="0"/>
                <a:ea typeface="宋体" panose="02010600030101010101" pitchFamily="2" charset="-122"/>
              </a:rPr>
              <a:t> </a:t>
            </a:r>
          </a:p>
        </p:txBody>
      </p:sp>
      <p:sp>
        <p:nvSpPr>
          <p:cNvPr id="9219" name="文本框 9218"/>
          <p:cNvSpPr txBox="1"/>
          <p:nvPr/>
        </p:nvSpPr>
        <p:spPr>
          <a:xfrm>
            <a:off x="533400" y="1690608"/>
            <a:ext cx="8077200" cy="3107690"/>
          </a:xfrm>
          <a:prstGeom prst="rect">
            <a:avLst/>
          </a:prstGeom>
          <a:noFill/>
          <a:ln w="9525">
            <a:noFill/>
          </a:ln>
        </p:spPr>
        <p:txBody>
          <a:bodyPr>
            <a:spAutoFit/>
          </a:bodyPr>
          <a:lstStyle/>
          <a:p>
            <a:pPr algn="just">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800" dirty="0">
                <a:solidFill>
                  <a:schemeClr val="tx1"/>
                </a:solidFill>
                <a:latin typeface="Times New Roman" panose="02020603050405020304" pitchFamily="2" charset="0"/>
                <a:ea typeface="宋体" panose="02010600030101010101" pitchFamily="2" charset="-122"/>
              </a:rPr>
              <a:t> 模拟退火算法基于这样一个物理原理：</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一个高温物体降温到常温，温度越高时，降温的概率越大（降温更快），温度越低降温概率越小（降温更慢）。</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模拟退火算法利用这样一种思想进行搜索，即进行多次降温（迭代），直到获得一个可行解。</a:t>
            </a:r>
          </a:p>
        </p:txBody>
      </p:sp>
      <p:sp>
        <p:nvSpPr>
          <p:cNvPr id="2" name="页脚占位符 1">
            <a:extLst>
              <a:ext uri="{FF2B5EF4-FFF2-40B4-BE49-F238E27FC236}">
                <a16:creationId xmlns:a16="http://schemas.microsoft.com/office/drawing/2014/main" id="{2891D747-59A6-4C03-8292-76E44C5F9CBA}"/>
              </a:ext>
            </a:extLst>
          </p:cNvPr>
          <p:cNvSpPr>
            <a:spLocks noGrp="1"/>
          </p:cNvSpPr>
          <p:nvPr>
            <p:ph type="ftr" sz="quarter" idx="11"/>
          </p:nvPr>
        </p:nvSpPr>
        <p:spPr>
          <a:xfrm>
            <a:off x="395536" y="6385593"/>
            <a:ext cx="2895600" cy="457200"/>
          </a:xfrm>
        </p:spPr>
        <p:txBody>
          <a:bodyPr/>
          <a:lstStyle/>
          <a:p>
            <a:pPr lvl="0"/>
            <a:r>
              <a:rPr lang="zh-CN" altLang="en-US" dirty="0">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533400" y="476672"/>
            <a:ext cx="8077200" cy="5478423"/>
          </a:xfrm>
          <a:prstGeom prst="rect">
            <a:avLst/>
          </a:prstGeom>
          <a:noFill/>
          <a:ln w="9525">
            <a:noFill/>
          </a:ln>
        </p:spPr>
        <p:txBody>
          <a:bodyPr wrap="square">
            <a:spAutoFit/>
          </a:bodyPr>
          <a:lstStyle/>
          <a:p>
            <a:pPr>
              <a:spcBef>
                <a:spcPct val="50000"/>
              </a:spcBef>
            </a:pPr>
            <a:r>
              <a:rPr lang="zh-CN" altLang="en-US" sz="3200" dirty="0">
                <a:solidFill>
                  <a:srgbClr val="0070C0"/>
                </a:solidFill>
                <a:latin typeface="Times New Roman" panose="02020603050405020304" pitchFamily="2" charset="0"/>
                <a:ea typeface="宋体" panose="02010600030101010101" pitchFamily="2" charset="-122"/>
              </a:rPr>
              <a:t>模拟退火算法：</a:t>
            </a:r>
            <a:r>
              <a:rPr lang="zh-CN" altLang="en-US" sz="3200" dirty="0">
                <a:solidFill>
                  <a:srgbClr val="FF0000"/>
                </a:solidFill>
                <a:latin typeface="Times New Roman" panose="02020603050405020304" pitchFamily="2" charset="0"/>
                <a:ea typeface="宋体" panose="02010600030101010101" pitchFamily="2" charset="-122"/>
              </a:rPr>
              <a:t>贪心</a:t>
            </a:r>
            <a:r>
              <a:rPr lang="en-US" altLang="zh-CN" sz="3200" dirty="0">
                <a:solidFill>
                  <a:srgbClr val="FF0000"/>
                </a:solidFill>
                <a:latin typeface="Times New Roman" panose="02020603050405020304" pitchFamily="2" charset="0"/>
                <a:ea typeface="宋体" panose="02010600030101010101" pitchFamily="2" charset="-122"/>
              </a:rPr>
              <a:t>+</a:t>
            </a:r>
            <a:r>
              <a:rPr lang="zh-CN" altLang="en-US" sz="3200" dirty="0">
                <a:solidFill>
                  <a:srgbClr val="FF0000"/>
                </a:solidFill>
                <a:latin typeface="Times New Roman" panose="02020603050405020304" pitchFamily="2" charset="0"/>
                <a:ea typeface="宋体" panose="02010600030101010101" pitchFamily="2" charset="-122"/>
              </a:rPr>
              <a:t>概率</a:t>
            </a:r>
            <a:endParaRPr lang="zh-CN" altLang="en-US" sz="2800" dirty="0">
              <a:solidFill>
                <a:srgbClr val="FF0000"/>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下图中，A是局部最高点，B是全局最高点。</a:t>
            </a: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     </a:t>
            </a:r>
          </a:p>
          <a:p>
            <a:pPr algn="just">
              <a:spcBef>
                <a:spcPct val="50000"/>
              </a:spcBef>
            </a:pPr>
            <a:endParaRPr lang="zh-CN" altLang="en-US" sz="2400" dirty="0">
              <a:solidFill>
                <a:schemeClr val="tx1"/>
              </a:solidFill>
              <a:latin typeface="Times New Roman" panose="02020603050405020304" pitchFamily="2" charset="0"/>
              <a:ea typeface="宋体" panose="02010600030101010101" pitchFamily="2" charset="-122"/>
            </a:endParaRPr>
          </a:p>
          <a:p>
            <a:pPr algn="just">
              <a:spcBef>
                <a:spcPct val="50000"/>
              </a:spcBef>
            </a:pPr>
            <a:endParaRPr lang="zh-CN" altLang="en-US" sz="24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   普通的贪心算法，如果当前状态在A附近，会一直爬山，最后停在局部最高点A，无法到达B。</a:t>
            </a:r>
          </a:p>
          <a:p>
            <a:pPr algn="just">
              <a:spcBef>
                <a:spcPct val="50000"/>
              </a:spcBef>
            </a:pPr>
            <a:r>
              <a:rPr lang="zh-CN" altLang="en-US" sz="2400" dirty="0">
                <a:solidFill>
                  <a:schemeClr val="tx1"/>
                </a:solidFill>
                <a:latin typeface="Times New Roman" panose="02020603050405020304" pitchFamily="2" charset="0"/>
                <a:ea typeface="宋体" panose="02010600030101010101" pitchFamily="2" charset="-122"/>
              </a:rPr>
              <a:t>     模拟退火算法能跳出A，得到B。因为它不仅往上爬山，而且以一定</a:t>
            </a:r>
            <a:r>
              <a:rPr lang="zh-CN" altLang="en-US" sz="2400" dirty="0">
                <a:solidFill>
                  <a:srgbClr val="FF0000"/>
                </a:solidFill>
                <a:latin typeface="Times New Roman" panose="02020603050405020304" pitchFamily="2" charset="0"/>
                <a:ea typeface="宋体" panose="02010600030101010101" pitchFamily="2" charset="-122"/>
              </a:rPr>
              <a:t>概率</a:t>
            </a:r>
            <a:r>
              <a:rPr lang="zh-CN" altLang="en-US" sz="2400" dirty="0">
                <a:solidFill>
                  <a:schemeClr val="tx1"/>
                </a:solidFill>
                <a:latin typeface="Times New Roman" panose="02020603050405020304" pitchFamily="2" charset="0"/>
                <a:ea typeface="宋体" panose="02010600030101010101" pitchFamily="2" charset="-122"/>
              </a:rPr>
              <a:t>接受比当前点更低的点，使程序有机会摆脱局部最优而到达全局最优。这个概率会随时间不断减小，从而最后能限制在最优解附近。</a:t>
            </a:r>
          </a:p>
        </p:txBody>
      </p:sp>
      <p:graphicFrame>
        <p:nvGraphicFramePr>
          <p:cNvPr id="2" name="对象 1"/>
          <p:cNvGraphicFramePr/>
          <p:nvPr>
            <p:extLst>
              <p:ext uri="{D42A27DB-BD31-4B8C-83A1-F6EECF244321}">
                <p14:modId xmlns:p14="http://schemas.microsoft.com/office/powerpoint/2010/main" val="1378288366"/>
              </p:ext>
            </p:extLst>
          </p:nvPr>
        </p:nvGraphicFramePr>
        <p:xfrm>
          <a:off x="2979420" y="1628800"/>
          <a:ext cx="4323423" cy="1892910"/>
        </p:xfrm>
        <a:graphic>
          <a:graphicData uri="http://schemas.openxmlformats.org/presentationml/2006/ole">
            <mc:AlternateContent xmlns:mc="http://schemas.openxmlformats.org/markup-compatibility/2006">
              <mc:Choice xmlns:v="urn:schemas-microsoft-com:vml" Requires="v">
                <p:oleObj spid="_x0000_s16417" r:id="rId3" imgW="2052320" imgH="1069975" progId="Visio.Drawing.11">
                  <p:embed/>
                </p:oleObj>
              </mc:Choice>
              <mc:Fallback>
                <p:oleObj r:id="rId3" imgW="2052320" imgH="1069975" progId="Visio.Drawing.11">
                  <p:embed/>
                  <p:pic>
                    <p:nvPicPr>
                      <p:cNvPr id="0" name="图片 2"/>
                      <p:cNvPicPr/>
                      <p:nvPr/>
                    </p:nvPicPr>
                    <p:blipFill>
                      <a:blip r:embed="rId4"/>
                      <a:stretch>
                        <a:fillRect/>
                      </a:stretch>
                    </p:blipFill>
                    <p:spPr>
                      <a:xfrm>
                        <a:off x="2979420" y="1628800"/>
                        <a:ext cx="4323423" cy="189291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A2D452F3-7115-4163-9872-ACD3FD8C3F1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6553200" cy="645160"/>
          </a:xfrm>
          <a:prstGeom prst="rect">
            <a:avLst/>
          </a:prstGeom>
          <a:noFill/>
          <a:ln w="9525">
            <a:noFill/>
          </a:ln>
        </p:spPr>
        <p:txBody>
          <a:bodyPr>
            <a:spAutoFit/>
          </a:bodyPr>
          <a:lstStyle/>
          <a:p>
            <a:pPr>
              <a:spcBef>
                <a:spcPct val="50000"/>
              </a:spcBef>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dirty="0">
                <a:solidFill>
                  <a:srgbClr val="0070C0"/>
                </a:solidFill>
                <a:latin typeface="Times New Roman" panose="02020603050405020304" pitchFamily="2" charset="0"/>
                <a:ea typeface="宋体" panose="02010600030101010101" pitchFamily="2" charset="-122"/>
                <a:sym typeface="+mn-ea"/>
              </a:rPr>
              <a:t>模拟退火算法的主要步骤</a:t>
            </a:r>
            <a:r>
              <a:rPr lang="zh-CN" altLang="en-US" sz="3600" b="1" dirty="0">
                <a:solidFill>
                  <a:srgbClr val="0070C0"/>
                </a:solidFill>
                <a:latin typeface="Times New Roman" panose="02020603050405020304" pitchFamily="2" charset="0"/>
                <a:ea typeface="宋体" panose="02010600030101010101" pitchFamily="2" charset="-122"/>
              </a:rPr>
              <a:t> </a:t>
            </a:r>
          </a:p>
        </p:txBody>
      </p:sp>
      <p:sp>
        <p:nvSpPr>
          <p:cNvPr id="9219" name="文本框 9218"/>
          <p:cNvSpPr txBox="1"/>
          <p:nvPr/>
        </p:nvSpPr>
        <p:spPr>
          <a:xfrm>
            <a:off x="611188" y="1844675"/>
            <a:ext cx="8077200" cy="2676525"/>
          </a:xfrm>
          <a:prstGeom prst="rect">
            <a:avLst/>
          </a:prstGeom>
          <a:noFill/>
          <a:ln w="9525">
            <a:noFill/>
          </a:ln>
        </p:spPr>
        <p:txBody>
          <a:bodyPr>
            <a:spAutoFit/>
          </a:bodyPr>
          <a:lstStyle/>
          <a:p>
            <a:pPr algn="just">
              <a:spcBef>
                <a:spcPct val="50000"/>
              </a:spcBef>
            </a:pPr>
            <a:r>
              <a:rPr lang="zh-CN" altLang="en-US" sz="2800">
                <a:solidFill>
                  <a:schemeClr val="tx1"/>
                </a:solidFill>
                <a:latin typeface="Times New Roman" panose="02020603050405020304" pitchFamily="2" charset="0"/>
                <a:ea typeface="宋体" panose="02010600030101010101" pitchFamily="2" charset="-122"/>
              </a:rPr>
              <a:t>（1）设置一个初始的温度T。</a:t>
            </a:r>
          </a:p>
          <a:p>
            <a:pPr algn="just">
              <a:spcBef>
                <a:spcPct val="50000"/>
              </a:spcBef>
            </a:pPr>
            <a:r>
              <a:rPr lang="zh-CN" altLang="en-US" sz="2800">
                <a:solidFill>
                  <a:schemeClr val="tx1"/>
                </a:solidFill>
                <a:latin typeface="Times New Roman" panose="02020603050405020304" pitchFamily="2" charset="0"/>
                <a:ea typeface="宋体" panose="02010600030101010101" pitchFamily="2" charset="-122"/>
              </a:rPr>
              <a:t>（2）温度下降，状态转移。从当前温度，按降温系数下降到下一个温度。在新的温度，计算当前状态。</a:t>
            </a:r>
          </a:p>
          <a:p>
            <a:pPr algn="just">
              <a:spcBef>
                <a:spcPct val="50000"/>
              </a:spcBef>
            </a:pPr>
            <a:r>
              <a:rPr lang="zh-CN" altLang="en-US" sz="2800">
                <a:solidFill>
                  <a:schemeClr val="tx1"/>
                </a:solidFill>
                <a:latin typeface="Times New Roman" panose="02020603050405020304" pitchFamily="2" charset="0"/>
                <a:ea typeface="宋体" panose="02010600030101010101" pitchFamily="2" charset="-122"/>
              </a:rPr>
              <a:t>（3）如果温度降到设定的温度下界，程序停止。</a:t>
            </a:r>
          </a:p>
        </p:txBody>
      </p:sp>
      <p:sp>
        <p:nvSpPr>
          <p:cNvPr id="2" name="页脚占位符 1">
            <a:extLst>
              <a:ext uri="{FF2B5EF4-FFF2-40B4-BE49-F238E27FC236}">
                <a16:creationId xmlns:a16="http://schemas.microsoft.com/office/drawing/2014/main" id="{6BD6AC4E-FF98-4B81-BE35-A4745C8228E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8041005" y="429895"/>
            <a:ext cx="856615" cy="1568450"/>
          </a:xfrm>
          <a:prstGeom prst="rect">
            <a:avLst/>
          </a:prstGeom>
          <a:noFill/>
          <a:ln w="9525">
            <a:noFill/>
          </a:ln>
        </p:spPr>
        <p:txBody>
          <a:bodyPr wrap="square">
            <a:spAutoFit/>
          </a:bodyPr>
          <a:lstStyle/>
          <a:p>
            <a:pPr>
              <a:spcBef>
                <a:spcPct val="50000"/>
              </a:spcBef>
            </a:pPr>
            <a:r>
              <a:rPr lang="en-US" sz="3200" b="1">
                <a:solidFill>
                  <a:srgbClr val="CC0000"/>
                </a:solidFill>
                <a:latin typeface="Times New Roman" panose="02020603050405020304" pitchFamily="2" charset="0"/>
                <a:ea typeface="宋体" panose="02010600030101010101" pitchFamily="2" charset="-122"/>
              </a:rPr>
              <a:t> </a:t>
            </a:r>
            <a:r>
              <a:rPr lang="zh-CN" altLang="en-US" sz="3200" b="1">
                <a:solidFill>
                  <a:srgbClr val="CC0000"/>
                </a:solidFill>
                <a:latin typeface="Times New Roman" panose="02020603050405020304" pitchFamily="2" charset="0"/>
                <a:ea typeface="宋体" panose="02010600030101010101" pitchFamily="2" charset="-122"/>
              </a:rPr>
              <a:t>伪代码</a:t>
            </a:r>
          </a:p>
        </p:txBody>
      </p:sp>
      <p:sp>
        <p:nvSpPr>
          <p:cNvPr id="9219" name="文本框 9218"/>
          <p:cNvSpPr txBox="1"/>
          <p:nvPr/>
        </p:nvSpPr>
        <p:spPr>
          <a:xfrm>
            <a:off x="611505" y="122555"/>
            <a:ext cx="8397240" cy="6862445"/>
          </a:xfrm>
          <a:prstGeom prst="rect">
            <a:avLst/>
          </a:prstGeom>
          <a:noFill/>
          <a:ln w="9525">
            <a:noFill/>
          </a:ln>
        </p:spPr>
        <p:txBody>
          <a:bodyPr wrap="square">
            <a:spAutoFit/>
          </a:bodyPr>
          <a:lstStyle/>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eps = 1e-8;          //终止温度，接近于0，用于控制精度</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T = 100;           //初始温度，应该是高温，以100度为例</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delta = 0.98;     //降温系数，控制退火的快慢，小于1</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g(x);            //状态x时的评价函数，例如物理意义上的能量</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now, next;         //当前状态和新状态</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while(T &gt; eps){             //如果温度未降到eps</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g(next), g(now);      //计算能量。</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dE= g(next)-g(now);  //能量差</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if(dE &gt;= 0)            //新状态更优，接受新状态</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now = next;</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else if(exp(dE/T)&gt; rand()) </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//如果新状态更差，在一定概率下接受它，e^(dE/T)</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now = next;</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		T *= delta;          //降温，模拟退火过程</a:t>
            </a:r>
          </a:p>
          <a:p>
            <a:pPr algn="just">
              <a:spcBef>
                <a:spcPct val="50000"/>
              </a:spcBef>
            </a:pPr>
            <a:r>
              <a:rPr lang="zh-CN" altLang="en-US" sz="2000">
                <a:solidFill>
                  <a:schemeClr val="tx1"/>
                </a:solidFill>
                <a:latin typeface="Times New Roman" panose="02020603050405020304" pitchFamily="2" charset="0"/>
                <a:ea typeface="宋体" panose="02010600030101010101" pitchFamily="2" charset="-122"/>
                <a:cs typeface="Times New Roman" panose="02020603050405020304" pitchFamily="2" charset="0"/>
              </a:rPr>
              <a:t>}</a:t>
            </a:r>
          </a:p>
        </p:txBody>
      </p:sp>
      <p:sp>
        <p:nvSpPr>
          <p:cNvPr id="2" name="页脚占位符 1">
            <a:extLst>
              <a:ext uri="{FF2B5EF4-FFF2-40B4-BE49-F238E27FC236}">
                <a16:creationId xmlns:a16="http://schemas.microsoft.com/office/drawing/2014/main" id="{EDEBC536-BB1A-44BE-A109-B997154AD436}"/>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213384" y="1052736"/>
            <a:ext cx="6872808" cy="584775"/>
          </a:xfrm>
          <a:prstGeom prst="rect">
            <a:avLst/>
          </a:prstGeom>
          <a:noFill/>
          <a:ln w="9525">
            <a:noFill/>
          </a:ln>
        </p:spPr>
        <p:txBody>
          <a:bodyPr wrap="square">
            <a:spAutoFit/>
          </a:bodyPr>
          <a:lstStyle/>
          <a:p>
            <a:pPr>
              <a:spcBef>
                <a:spcPct val="50000"/>
              </a:spcBef>
            </a:pPr>
            <a:r>
              <a:rPr lang="en-US" sz="3200" b="1" dirty="0">
                <a:solidFill>
                  <a:srgbClr val="0070C0"/>
                </a:solidFill>
                <a:latin typeface="Times New Roman" panose="02020603050405020304" pitchFamily="2" charset="0"/>
                <a:ea typeface="宋体" panose="02010600030101010101" pitchFamily="2" charset="-122"/>
              </a:rPr>
              <a:t> </a:t>
            </a:r>
            <a:r>
              <a:rPr lang="zh-CN" altLang="en-US" sz="3200" dirty="0">
                <a:solidFill>
                  <a:srgbClr val="0070C0"/>
                </a:solidFill>
                <a:latin typeface="Times New Roman" panose="02020603050405020304" pitchFamily="2" charset="0"/>
                <a:ea typeface="宋体" panose="02010600030101010101" pitchFamily="2" charset="-122"/>
                <a:sym typeface="+mn-ea"/>
              </a:rPr>
              <a:t>模拟退火在算法竞赛中的典型应用</a:t>
            </a:r>
            <a:endParaRPr lang="zh-CN" altLang="en-US" sz="3200" b="1" dirty="0">
              <a:solidFill>
                <a:srgbClr val="0070C0"/>
              </a:solidFill>
              <a:latin typeface="Times New Roman" panose="02020603050405020304" pitchFamily="2" charset="0"/>
              <a:ea typeface="宋体" panose="02010600030101010101" pitchFamily="2" charset="-122"/>
              <a:sym typeface="+mn-ea"/>
            </a:endParaRPr>
          </a:p>
        </p:txBody>
      </p:sp>
      <p:sp>
        <p:nvSpPr>
          <p:cNvPr id="9219" name="文本框 9218"/>
          <p:cNvSpPr txBox="1"/>
          <p:nvPr/>
        </p:nvSpPr>
        <p:spPr>
          <a:xfrm>
            <a:off x="611188" y="1844675"/>
            <a:ext cx="8077200" cy="3107690"/>
          </a:xfrm>
          <a:prstGeom prst="rect">
            <a:avLst/>
          </a:prstGeom>
          <a:noFill/>
          <a:ln w="9525">
            <a:noFill/>
          </a:ln>
        </p:spPr>
        <p:txBody>
          <a:bodyPr>
            <a:spAutoFit/>
          </a:bodyPr>
          <a:lstStyle/>
          <a:p>
            <a:pPr algn="just">
              <a:spcBef>
                <a:spcPct val="50000"/>
              </a:spcBef>
            </a:pPr>
            <a:endParaRPr lang="zh-CN" altLang="en-US"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a:t>
            </a:r>
            <a:r>
              <a:rPr lang="zh-CN" altLang="en-US" sz="2800" b="1" u="sng" dirty="0">
                <a:solidFill>
                  <a:schemeClr val="tx1"/>
                </a:solidFill>
                <a:latin typeface="Times New Roman" panose="02020603050405020304" pitchFamily="2" charset="0"/>
                <a:ea typeface="宋体" panose="02010600030101010101" pitchFamily="2" charset="-122"/>
              </a:rPr>
              <a:t>函数最值问题</a:t>
            </a:r>
            <a:r>
              <a:rPr lang="zh-CN" altLang="en-US" sz="28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TSP旅行商问题</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a:t>
            </a:r>
            <a:r>
              <a:rPr lang="zh-CN" altLang="en-US" sz="2800" b="1" u="sng" dirty="0">
                <a:solidFill>
                  <a:schemeClr val="tx1"/>
                </a:solidFill>
                <a:latin typeface="Times New Roman" panose="02020603050405020304" pitchFamily="2" charset="0"/>
                <a:ea typeface="宋体" panose="02010600030101010101" pitchFamily="2" charset="-122"/>
              </a:rPr>
              <a:t>最小圆覆盖</a:t>
            </a:r>
            <a:endParaRPr lang="zh-CN" altLang="en-US"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最小球覆盖</a:t>
            </a:r>
          </a:p>
        </p:txBody>
      </p:sp>
      <p:sp>
        <p:nvSpPr>
          <p:cNvPr id="2" name="页脚占位符 1">
            <a:extLst>
              <a:ext uri="{FF2B5EF4-FFF2-40B4-BE49-F238E27FC236}">
                <a16:creationId xmlns:a16="http://schemas.microsoft.com/office/drawing/2014/main" id="{8F343B5D-EF37-4997-919A-7727152E103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2123728" y="762000"/>
            <a:ext cx="4392488" cy="645160"/>
          </a:xfrm>
          <a:prstGeom prst="rect">
            <a:avLst/>
          </a:prstGeom>
          <a:noFill/>
          <a:ln w="9525">
            <a:noFill/>
          </a:ln>
        </p:spPr>
        <p:txBody>
          <a:bodyPr wrap="square">
            <a:spAutoFit/>
          </a:bodyPr>
          <a:lstStyle/>
          <a:p>
            <a:pPr marL="571500" indent="-571500">
              <a:spcBef>
                <a:spcPct val="50000"/>
              </a:spcBef>
              <a:buFont typeface="Arial" panose="020B0604020202020204" pitchFamily="34" charset="0"/>
              <a:buChar char="•"/>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求函数最值</a:t>
            </a:r>
          </a:p>
        </p:txBody>
      </p:sp>
      <p:sp>
        <p:nvSpPr>
          <p:cNvPr id="9219" name="文本框 9218"/>
          <p:cNvSpPr txBox="1"/>
          <p:nvPr/>
        </p:nvSpPr>
        <p:spPr>
          <a:xfrm>
            <a:off x="611188" y="1844675"/>
            <a:ext cx="8077200" cy="4401205"/>
          </a:xfrm>
          <a:prstGeom prst="rect">
            <a:avLst/>
          </a:prstGeom>
          <a:noFill/>
          <a:ln w="9525">
            <a:noFill/>
          </a:ln>
        </p:spPr>
        <p:txBody>
          <a:bodyPr>
            <a:spAutoFit/>
          </a:bodyPr>
          <a:lstStyle/>
          <a:p>
            <a:pPr>
              <a:spcBef>
                <a:spcPct val="50000"/>
              </a:spcBef>
            </a:pP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800" dirty="0">
                <a:solidFill>
                  <a:schemeClr val="tx1"/>
                </a:solidFill>
                <a:latin typeface="Times New Roman" panose="02020603050405020304" pitchFamily="2" charset="0"/>
                <a:ea typeface="宋体" panose="02010600030101010101" pitchFamily="2" charset="-122"/>
              </a:rPr>
              <a:t> hdu 2899 Strange fuction</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函数F(x) = 6 * x^7+8*x^6+7*x^3+5*x^2-y*x </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其中x的范围是0 &lt;= x &lt;=100。</a:t>
            </a: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输入y值，输出F(x)的最小值。</a:t>
            </a: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rgbClr val="FF0000"/>
                </a:solidFill>
                <a:latin typeface="Times New Roman" panose="02020603050405020304" pitchFamily="2" charset="0"/>
                <a:ea typeface="宋体" panose="02010600030101010101" pitchFamily="2" charset="-122"/>
              </a:rPr>
              <a:t>     思考</a:t>
            </a:r>
            <a:r>
              <a:rPr lang="zh-CN" altLang="en-US" sz="2800" dirty="0">
                <a:solidFill>
                  <a:schemeClr val="tx1"/>
                </a:solidFill>
                <a:latin typeface="Times New Roman" panose="02020603050405020304" pitchFamily="2" charset="0"/>
                <a:ea typeface="宋体" panose="02010600030101010101" pitchFamily="2" charset="-122"/>
              </a:rPr>
              <a:t>：数学的求解方法是？</a:t>
            </a: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     下面用模拟退火编程。</a:t>
            </a:r>
          </a:p>
        </p:txBody>
      </p:sp>
      <p:sp>
        <p:nvSpPr>
          <p:cNvPr id="2" name="页脚占位符 1">
            <a:extLst>
              <a:ext uri="{FF2B5EF4-FFF2-40B4-BE49-F238E27FC236}">
                <a16:creationId xmlns:a16="http://schemas.microsoft.com/office/drawing/2014/main" id="{E91F023A-BB2E-4693-8AC7-2346099AF80D}"/>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323528" y="152400"/>
            <a:ext cx="8077200" cy="7708900"/>
          </a:xfrm>
          <a:prstGeom prst="rect">
            <a:avLst/>
          </a:prstGeom>
          <a:noFill/>
          <a:ln w="9525">
            <a:noFill/>
          </a:ln>
        </p:spPr>
        <p:txBody>
          <a:bodyPr>
            <a:spAutoFit/>
          </a:bodyPr>
          <a:lstStyle/>
          <a:p>
            <a:pPr algn="just">
              <a:spcBef>
                <a:spcPct val="50000"/>
              </a:spcBef>
            </a:pPr>
            <a:r>
              <a:rPr sz="1800" dirty="0">
                <a:solidFill>
                  <a:schemeClr val="tx1"/>
                </a:solidFill>
                <a:latin typeface="Times New Roman" panose="02020603050405020304" pitchFamily="2" charset="0"/>
                <a:ea typeface="宋体" panose="02010600030101010101" pitchFamily="2" charset="-122"/>
              </a:rPr>
              <a:t>double solve(){</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T = 100;         //</a:t>
            </a:r>
            <a:r>
              <a:rPr sz="1800" dirty="0" err="1">
                <a:solidFill>
                  <a:schemeClr val="tx1"/>
                </a:solidFill>
                <a:latin typeface="Times New Roman" panose="02020603050405020304" pitchFamily="2" charset="0"/>
                <a:ea typeface="宋体" panose="02010600030101010101" pitchFamily="2" charset="-122"/>
              </a:rPr>
              <a:t>初始温度</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delta = 0.98;   //</a:t>
            </a:r>
            <a:r>
              <a:rPr sz="1800" dirty="0" err="1">
                <a:solidFill>
                  <a:schemeClr val="tx1"/>
                </a:solidFill>
                <a:latin typeface="Times New Roman" panose="02020603050405020304" pitchFamily="2" charset="0"/>
                <a:ea typeface="宋体" panose="02010600030101010101" pitchFamily="2" charset="-122"/>
              </a:rPr>
              <a:t>降温系数</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x = 50.0;        //</a:t>
            </a:r>
            <a:r>
              <a:rPr sz="1800" dirty="0" err="1">
                <a:solidFill>
                  <a:schemeClr val="tx1"/>
                </a:solidFill>
                <a:latin typeface="Times New Roman" panose="02020603050405020304" pitchFamily="2" charset="0"/>
                <a:ea typeface="宋体" panose="02010600030101010101" pitchFamily="2" charset="-122"/>
              </a:rPr>
              <a:t>x的初始值</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now = </a:t>
            </a:r>
            <a:r>
              <a:rPr sz="1800" dirty="0" err="1">
                <a:solidFill>
                  <a:schemeClr val="tx1"/>
                </a:solidFill>
                <a:latin typeface="Times New Roman" panose="02020603050405020304" pitchFamily="2" charset="0"/>
                <a:ea typeface="宋体" panose="02010600030101010101" pitchFamily="2" charset="-122"/>
              </a:rPr>
              <a:t>func</a:t>
            </a:r>
            <a:r>
              <a:rPr sz="1800" dirty="0">
                <a:solidFill>
                  <a:schemeClr val="tx1"/>
                </a:solidFill>
                <a:latin typeface="Times New Roman" panose="02020603050405020304" pitchFamily="2" charset="0"/>
                <a:ea typeface="宋体" panose="02010600030101010101" pitchFamily="2" charset="-122"/>
              </a:rPr>
              <a:t>(x);  //</a:t>
            </a:r>
            <a:r>
              <a:rPr sz="1800" dirty="0" err="1">
                <a:solidFill>
                  <a:schemeClr val="tx1"/>
                </a:solidFill>
                <a:latin typeface="Times New Roman" panose="02020603050405020304" pitchFamily="2" charset="0"/>
                <a:ea typeface="宋体" panose="02010600030101010101" pitchFamily="2" charset="-122"/>
              </a:rPr>
              <a:t>计算初始函数值</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a:t>
            </a:r>
            <a:r>
              <a:rPr sz="1800" dirty="0" err="1">
                <a:solidFill>
                  <a:schemeClr val="tx1"/>
                </a:solidFill>
                <a:latin typeface="Times New Roman" panose="02020603050405020304" pitchFamily="2" charset="0"/>
                <a:ea typeface="宋体" panose="02010600030101010101" pitchFamily="2" charset="-122"/>
              </a:rPr>
              <a:t>ans</a:t>
            </a:r>
            <a:r>
              <a:rPr sz="1800" dirty="0">
                <a:solidFill>
                  <a:schemeClr val="tx1"/>
                </a:solidFill>
                <a:latin typeface="Times New Roman" panose="02020603050405020304" pitchFamily="2" charset="0"/>
                <a:ea typeface="宋体" panose="02010600030101010101" pitchFamily="2" charset="-122"/>
              </a:rPr>
              <a:t> = now;       //</a:t>
            </a:r>
            <a:r>
              <a:rPr sz="1800" dirty="0" err="1">
                <a:solidFill>
                  <a:schemeClr val="tx1"/>
                </a:solidFill>
                <a:latin typeface="Times New Roman" panose="02020603050405020304" pitchFamily="2" charset="0"/>
                <a:ea typeface="宋体" panose="02010600030101010101" pitchFamily="2" charset="-122"/>
              </a:rPr>
              <a:t>返回值</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while(T &gt; eps){         //</a:t>
            </a:r>
            <a:r>
              <a:rPr sz="1800" dirty="0" err="1">
                <a:solidFill>
                  <a:schemeClr val="tx1"/>
                </a:solidFill>
                <a:latin typeface="Times New Roman" panose="02020603050405020304" pitchFamily="2" charset="0"/>
                <a:ea typeface="宋体" panose="02010600030101010101" pitchFamily="2" charset="-122"/>
              </a:rPr>
              <a:t>eps是终止温度</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int f[2]={1,-1};</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a:t>
            </a:r>
            <a:r>
              <a:rPr sz="1800" dirty="0" err="1">
                <a:solidFill>
                  <a:schemeClr val="tx1"/>
                </a:solidFill>
                <a:latin typeface="Times New Roman" panose="02020603050405020304" pitchFamily="2" charset="0"/>
                <a:ea typeface="宋体" panose="02010600030101010101" pitchFamily="2" charset="-122"/>
              </a:rPr>
              <a:t>newx</a:t>
            </a:r>
            <a:r>
              <a:rPr sz="1800" dirty="0">
                <a:solidFill>
                  <a:schemeClr val="tx1"/>
                </a:solidFill>
                <a:latin typeface="Times New Roman" panose="02020603050405020304" pitchFamily="2" charset="0"/>
                <a:ea typeface="宋体" panose="02010600030101010101" pitchFamily="2" charset="-122"/>
              </a:rPr>
              <a:t> = </a:t>
            </a:r>
            <a:r>
              <a:rPr sz="1800" dirty="0" err="1">
                <a:solidFill>
                  <a:schemeClr val="tx1"/>
                </a:solidFill>
                <a:latin typeface="Times New Roman" panose="02020603050405020304" pitchFamily="2" charset="0"/>
                <a:ea typeface="宋体" panose="02010600030101010101" pitchFamily="2" charset="-122"/>
              </a:rPr>
              <a:t>x+f</a:t>
            </a:r>
            <a:r>
              <a:rPr sz="1800" dirty="0">
                <a:solidFill>
                  <a:schemeClr val="tx1"/>
                </a:solidFill>
                <a:latin typeface="Times New Roman" panose="02020603050405020304" pitchFamily="2" charset="0"/>
                <a:ea typeface="宋体" panose="02010600030101010101" pitchFamily="2" charset="-122"/>
              </a:rPr>
              <a:t>[rand()%2]*T;    //</a:t>
            </a:r>
            <a:r>
              <a:rPr sz="1800" dirty="0" err="1">
                <a:solidFill>
                  <a:schemeClr val="tx1"/>
                </a:solidFill>
                <a:latin typeface="Times New Roman" panose="02020603050405020304" pitchFamily="2" charset="0"/>
                <a:ea typeface="宋体" panose="02010600030101010101" pitchFamily="2" charset="-122"/>
              </a:rPr>
              <a:t>按概率改变x，随T的降温而减少</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if(</a:t>
            </a:r>
            <a:r>
              <a:rPr sz="1800" dirty="0" err="1">
                <a:solidFill>
                  <a:schemeClr val="tx1"/>
                </a:solidFill>
                <a:latin typeface="Times New Roman" panose="02020603050405020304" pitchFamily="2" charset="0"/>
                <a:ea typeface="宋体" panose="02010600030101010101" pitchFamily="2" charset="-122"/>
              </a:rPr>
              <a:t>newx</a:t>
            </a:r>
            <a:r>
              <a:rPr sz="1800" dirty="0">
                <a:solidFill>
                  <a:schemeClr val="tx1"/>
                </a:solidFill>
                <a:latin typeface="Times New Roman" panose="02020603050405020304" pitchFamily="2" charset="0"/>
                <a:ea typeface="宋体" panose="02010600030101010101" pitchFamily="2" charset="-122"/>
              </a:rPr>
              <a:t> &gt;= 0 &amp;&amp; </a:t>
            </a:r>
            <a:r>
              <a:rPr sz="1800" dirty="0" err="1">
                <a:solidFill>
                  <a:schemeClr val="tx1"/>
                </a:solidFill>
                <a:latin typeface="Times New Roman" panose="02020603050405020304" pitchFamily="2" charset="0"/>
                <a:ea typeface="宋体" panose="02010600030101010101" pitchFamily="2" charset="-122"/>
              </a:rPr>
              <a:t>newx</a:t>
            </a:r>
            <a:r>
              <a:rPr sz="1800" dirty="0">
                <a:solidFill>
                  <a:schemeClr val="tx1"/>
                </a:solidFill>
                <a:latin typeface="Times New Roman" panose="02020603050405020304" pitchFamily="2" charset="0"/>
                <a:ea typeface="宋体" panose="02010600030101010101" pitchFamily="2" charset="-122"/>
              </a:rPr>
              <a:t> &lt;= 100){</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double next = </a:t>
            </a:r>
            <a:r>
              <a:rPr sz="1800" dirty="0" err="1">
                <a:solidFill>
                  <a:schemeClr val="tx1"/>
                </a:solidFill>
                <a:latin typeface="Times New Roman" panose="02020603050405020304" pitchFamily="2" charset="0"/>
                <a:ea typeface="宋体" panose="02010600030101010101" pitchFamily="2" charset="-122"/>
              </a:rPr>
              <a:t>func</a:t>
            </a:r>
            <a:r>
              <a:rPr sz="1800" dirty="0">
                <a:solidFill>
                  <a:schemeClr val="tx1"/>
                </a:solidFill>
                <a:latin typeface="Times New Roman" panose="02020603050405020304" pitchFamily="2" charset="0"/>
                <a:ea typeface="宋体" panose="02010600030101010101" pitchFamily="2" charset="-122"/>
              </a:rPr>
              <a:t>(</a:t>
            </a:r>
            <a:r>
              <a:rPr sz="1800" dirty="0" err="1">
                <a:solidFill>
                  <a:schemeClr val="tx1"/>
                </a:solidFill>
                <a:latin typeface="Times New Roman" panose="02020603050405020304" pitchFamily="2" charset="0"/>
                <a:ea typeface="宋体" panose="02010600030101010101" pitchFamily="2" charset="-122"/>
              </a:rPr>
              <a:t>newx</a:t>
            </a:r>
            <a:r>
              <a:rPr sz="18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a:t>
            </a:r>
            <a:r>
              <a:rPr sz="1800" dirty="0" err="1">
                <a:solidFill>
                  <a:schemeClr val="tx1"/>
                </a:solidFill>
                <a:latin typeface="Times New Roman" panose="02020603050405020304" pitchFamily="2" charset="0"/>
                <a:ea typeface="宋体" panose="02010600030101010101" pitchFamily="2" charset="-122"/>
              </a:rPr>
              <a:t>ans</a:t>
            </a:r>
            <a:r>
              <a:rPr sz="1800" dirty="0">
                <a:solidFill>
                  <a:schemeClr val="tx1"/>
                </a:solidFill>
                <a:latin typeface="Times New Roman" panose="02020603050405020304" pitchFamily="2" charset="0"/>
                <a:ea typeface="宋体" panose="02010600030101010101" pitchFamily="2" charset="-122"/>
              </a:rPr>
              <a:t> = min(</a:t>
            </a:r>
            <a:r>
              <a:rPr sz="1800" dirty="0" err="1">
                <a:solidFill>
                  <a:schemeClr val="tx1"/>
                </a:solidFill>
                <a:latin typeface="Times New Roman" panose="02020603050405020304" pitchFamily="2" charset="0"/>
                <a:ea typeface="宋体" panose="02010600030101010101" pitchFamily="2" charset="-122"/>
              </a:rPr>
              <a:t>ans,next</a:t>
            </a:r>
            <a:r>
              <a:rPr sz="18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if(now - next &gt; eps){x = </a:t>
            </a:r>
            <a:r>
              <a:rPr sz="1800" dirty="0" err="1">
                <a:solidFill>
                  <a:schemeClr val="tx1"/>
                </a:solidFill>
                <a:latin typeface="Times New Roman" panose="02020603050405020304" pitchFamily="2" charset="0"/>
                <a:ea typeface="宋体" panose="02010600030101010101" pitchFamily="2" charset="-122"/>
              </a:rPr>
              <a:t>newx</a:t>
            </a:r>
            <a:r>
              <a:rPr sz="1800" dirty="0">
                <a:solidFill>
                  <a:schemeClr val="tx1"/>
                </a:solidFill>
                <a:latin typeface="Times New Roman" panose="02020603050405020304" pitchFamily="2" charset="0"/>
                <a:ea typeface="宋体" panose="02010600030101010101" pitchFamily="2" charset="-122"/>
              </a:rPr>
              <a:t>; now = next;}     //</a:t>
            </a:r>
            <a:r>
              <a:rPr sz="1800" dirty="0" err="1">
                <a:solidFill>
                  <a:schemeClr val="tx1"/>
                </a:solidFill>
                <a:latin typeface="Times New Roman" panose="02020603050405020304" pitchFamily="2" charset="0"/>
                <a:ea typeface="宋体" panose="02010600030101010101" pitchFamily="2" charset="-122"/>
              </a:rPr>
              <a:t>更新x</a:t>
            </a:r>
            <a:endParaRPr sz="18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T *= delta;</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    return </a:t>
            </a:r>
            <a:r>
              <a:rPr sz="1800" dirty="0" err="1">
                <a:solidFill>
                  <a:schemeClr val="tx1"/>
                </a:solidFill>
                <a:latin typeface="Times New Roman" panose="02020603050405020304" pitchFamily="2" charset="0"/>
                <a:ea typeface="宋体" panose="02010600030101010101" pitchFamily="2" charset="-122"/>
              </a:rPr>
              <a:t>ans</a:t>
            </a:r>
            <a:r>
              <a:rPr sz="18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18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81D05CB7-2B9E-45F7-AC1E-80EFC39DA484}"/>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
        <p:nvSpPr>
          <p:cNvPr id="5" name="文本框 4">
            <a:extLst>
              <a:ext uri="{FF2B5EF4-FFF2-40B4-BE49-F238E27FC236}">
                <a16:creationId xmlns:a16="http://schemas.microsoft.com/office/drawing/2014/main" id="{653F3924-AFE5-4BCC-9AE9-079A2858CC96}"/>
              </a:ext>
            </a:extLst>
          </p:cNvPr>
          <p:cNvSpPr txBox="1"/>
          <p:nvPr/>
        </p:nvSpPr>
        <p:spPr>
          <a:xfrm>
            <a:off x="6630967" y="692696"/>
            <a:ext cx="2372509" cy="646331"/>
          </a:xfrm>
          <a:prstGeom prst="rect">
            <a:avLst/>
          </a:prstGeom>
          <a:noFill/>
          <a:ln w="9525">
            <a:noFill/>
          </a:ln>
        </p:spPr>
        <p:txBody>
          <a:bodyPr wrap="square">
            <a:spAutoFit/>
          </a:bodyPr>
          <a:lstStyle/>
          <a:p>
            <a:pPr>
              <a:spcBef>
                <a:spcPct val="50000"/>
              </a:spcBef>
            </a:pPr>
            <a:r>
              <a:rPr lang="en-US" sz="3600" b="1" dirty="0">
                <a:solidFill>
                  <a:srgbClr val="CC0000"/>
                </a:solidFill>
                <a:latin typeface="Times New Roman" panose="02020603050405020304" pitchFamily="2" charset="0"/>
                <a:ea typeface="宋体" panose="02010600030101010101" pitchFamily="2" charset="-122"/>
              </a:rPr>
              <a:t> </a:t>
            </a:r>
            <a:r>
              <a:rPr lang="zh-CN" altLang="en-US" sz="3600" b="1" dirty="0">
                <a:solidFill>
                  <a:srgbClr val="CC0000"/>
                </a:solidFill>
                <a:latin typeface="Times New Roman" panose="02020603050405020304" pitchFamily="2" charset="0"/>
                <a:ea typeface="宋体" panose="02010600030101010101" pitchFamily="2" charset="-122"/>
              </a:rPr>
              <a:t>完整代码</a:t>
            </a:r>
          </a:p>
        </p:txBody>
      </p:sp>
      <p:graphicFrame>
        <p:nvGraphicFramePr>
          <p:cNvPr id="6" name="对象 5">
            <a:extLst>
              <a:ext uri="{FF2B5EF4-FFF2-40B4-BE49-F238E27FC236}">
                <a16:creationId xmlns:a16="http://schemas.microsoft.com/office/drawing/2014/main" id="{565439A2-409B-4826-8A74-DEB372EBD22D}"/>
              </a:ext>
            </a:extLst>
          </p:cNvPr>
          <p:cNvGraphicFramePr>
            <a:graphicFrameLocks noChangeAspect="1"/>
          </p:cNvGraphicFramePr>
          <p:nvPr>
            <p:extLst>
              <p:ext uri="{D42A27DB-BD31-4B8C-83A1-F6EECF244321}">
                <p14:modId xmlns:p14="http://schemas.microsoft.com/office/powerpoint/2010/main" val="2569932348"/>
              </p:ext>
            </p:extLst>
          </p:nvPr>
        </p:nvGraphicFramePr>
        <p:xfrm>
          <a:off x="7596336" y="1399559"/>
          <a:ext cx="876400" cy="959527"/>
        </p:xfrm>
        <a:graphic>
          <a:graphicData uri="http://schemas.openxmlformats.org/presentationml/2006/ole">
            <mc:AlternateContent xmlns:mc="http://schemas.openxmlformats.org/markup-compatibility/2006">
              <mc:Choice xmlns:v="urn:schemas-microsoft-com:vml" Requires="v">
                <p:oleObj spid="_x0000_s29707" name="包装程序外壳对象" showAsIcon="1" r:id="rId3" imgW="586080" imgH="641880" progId="Package">
                  <p:embed/>
                </p:oleObj>
              </mc:Choice>
              <mc:Fallback>
                <p:oleObj name="包装程序外壳对象" showAsIcon="1" r:id="rId3" imgW="586080" imgH="641880" progId="Package">
                  <p:embed/>
                  <p:pic>
                    <p:nvPicPr>
                      <p:cNvPr id="3" name="对象 2">
                        <a:extLst>
                          <a:ext uri="{FF2B5EF4-FFF2-40B4-BE49-F238E27FC236}">
                            <a16:creationId xmlns:a16="http://schemas.microsoft.com/office/drawing/2014/main" id="{658E5189-4B46-41CD-8E03-C5B864F1B114}"/>
                          </a:ext>
                        </a:extLst>
                      </p:cNvPr>
                      <p:cNvPicPr/>
                      <p:nvPr/>
                    </p:nvPicPr>
                    <p:blipFill>
                      <a:blip r:embed="rId4"/>
                      <a:stretch>
                        <a:fillRect/>
                      </a:stretch>
                    </p:blipFill>
                    <p:spPr>
                      <a:xfrm>
                        <a:off x="7596336" y="1399559"/>
                        <a:ext cx="876400" cy="959527"/>
                      </a:xfrm>
                      <a:prstGeom prst="rect">
                        <a:avLst/>
                      </a:prstGeom>
                    </p:spPr>
                  </p:pic>
                </p:oleObj>
              </mc:Fallback>
            </mc:AlternateContent>
          </a:graphicData>
        </a:graphic>
      </p:graphicFrame>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338583"/>
            <a:ext cx="7772400" cy="5929992"/>
          </a:xfrm>
        </p:spPr>
        <p:txBody>
          <a:bodyPr/>
          <a:lstStyle/>
          <a:p>
            <a:pPr marL="0" indent="0">
              <a:buNone/>
            </a:pPr>
            <a:r>
              <a:rPr lang="zh-CN" altLang="en-US" sz="1200" dirty="0"/>
              <a:t>#include &lt;iostream&gt;</a:t>
            </a:r>
          </a:p>
          <a:p>
            <a:pPr marL="0" indent="0">
              <a:buNone/>
            </a:pPr>
            <a:r>
              <a:rPr lang="zh-CN" altLang="en-US" sz="1200" dirty="0"/>
              <a:t>using namespace std;</a:t>
            </a:r>
          </a:p>
          <a:p>
            <a:pPr marL="0" indent="0">
              <a:buNone/>
            </a:pPr>
            <a:r>
              <a:rPr lang="zh-CN" altLang="en-US" sz="2000" dirty="0"/>
              <a:t>#define NUM 3</a:t>
            </a:r>
          </a:p>
          <a:p>
            <a:pPr marL="0" indent="0">
              <a:buNone/>
            </a:pPr>
            <a:r>
              <a:rPr lang="zh-CN" altLang="en-US" sz="2000" dirty="0"/>
              <a:t>const int Value[NUM] = {5, 2, 1};</a:t>
            </a:r>
          </a:p>
          <a:p>
            <a:pPr marL="0" indent="0">
              <a:buNone/>
            </a:pPr>
            <a:r>
              <a:rPr lang="zh-CN" altLang="en-US" sz="2000" dirty="0"/>
              <a:t>int main(){  </a:t>
            </a:r>
            <a:endParaRPr lang="en-US" altLang="zh-CN" sz="2000" dirty="0"/>
          </a:p>
          <a:p>
            <a:pPr marL="0" indent="0">
              <a:buNone/>
            </a:pPr>
            <a:r>
              <a:rPr lang="en-US" altLang="zh-CN" sz="2000" dirty="0"/>
              <a:t>    </a:t>
            </a:r>
            <a:r>
              <a:rPr lang="zh-CN" altLang="en-US" sz="2000" dirty="0"/>
              <a:t>int i, money;</a:t>
            </a:r>
          </a:p>
          <a:p>
            <a:pPr marL="0" indent="0">
              <a:buNone/>
            </a:pPr>
            <a:r>
              <a:rPr lang="zh-CN" altLang="en-US" sz="2000" dirty="0"/>
              <a:t>    int ans[NUM]={0};</a:t>
            </a:r>
          </a:p>
          <a:p>
            <a:pPr marL="0" indent="0">
              <a:buNone/>
            </a:pPr>
            <a:r>
              <a:rPr lang="zh-CN" altLang="en-US" sz="2000" dirty="0"/>
              <a:t>    cout &lt;&lt; "输入总钱数：";</a:t>
            </a:r>
          </a:p>
          <a:p>
            <a:pPr marL="0" indent="0">
              <a:buNone/>
            </a:pPr>
            <a:r>
              <a:rPr lang="zh-CN" altLang="en-US" sz="2000" dirty="0"/>
              <a:t>    cin &gt;&gt; money;</a:t>
            </a:r>
          </a:p>
          <a:p>
            <a:pPr marL="0" indent="0">
              <a:buNone/>
            </a:pPr>
            <a:r>
              <a:rPr lang="zh-CN" altLang="en-US" sz="2000" dirty="0"/>
              <a:t>    for(i= 0; i &lt; NUM; i++){       //求每种硬币的数量</a:t>
            </a:r>
          </a:p>
          <a:p>
            <a:pPr marL="0" indent="0">
              <a:buNone/>
            </a:pPr>
            <a:r>
              <a:rPr lang="zh-CN" altLang="en-US" sz="2000" dirty="0"/>
              <a:t>        ans[i] = money/Value[i];</a:t>
            </a:r>
          </a:p>
          <a:p>
            <a:pPr marL="0" indent="0">
              <a:buNone/>
            </a:pPr>
            <a:r>
              <a:rPr lang="zh-CN" altLang="en-US" sz="2000" dirty="0"/>
              <a:t>        money = money - ans[i]*Value[i];</a:t>
            </a:r>
          </a:p>
          <a:p>
            <a:pPr marL="0" indent="0">
              <a:buNone/>
            </a:pPr>
            <a:r>
              <a:rPr lang="zh-CN" altLang="en-US" sz="2000" dirty="0"/>
              <a:t>    }</a:t>
            </a:r>
          </a:p>
          <a:p>
            <a:pPr marL="0" indent="0">
              <a:buNone/>
            </a:pPr>
            <a:r>
              <a:rPr lang="zh-CN" altLang="en-US" sz="2000" dirty="0"/>
              <a:t>    for(i= 0; i &lt; NUM; i++)</a:t>
            </a:r>
          </a:p>
          <a:p>
            <a:pPr marL="0" indent="0">
              <a:buNone/>
            </a:pPr>
            <a:r>
              <a:rPr lang="zh-CN" altLang="en-US" sz="2000" dirty="0"/>
              <a:t>        cout&lt;&lt;Value[i]&lt;&lt;"元硬币数："&lt;&lt;ans[i]&lt;&lt;endl;</a:t>
            </a:r>
          </a:p>
          <a:p>
            <a:pPr marL="0" indent="0">
              <a:buNone/>
            </a:pPr>
            <a:r>
              <a:rPr lang="zh-CN" altLang="en-US" sz="2000" dirty="0"/>
              <a:t>    return 0;</a:t>
            </a:r>
          </a:p>
          <a:p>
            <a:pPr marL="0" indent="0">
              <a:buNone/>
            </a:pPr>
            <a:r>
              <a:rPr lang="zh-CN" altLang="en-US" sz="2000" dirty="0"/>
              <a:t>}</a:t>
            </a:r>
          </a:p>
        </p:txBody>
      </p:sp>
      <p:sp>
        <p:nvSpPr>
          <p:cNvPr id="2" name="页脚占位符 1">
            <a:extLst>
              <a:ext uri="{FF2B5EF4-FFF2-40B4-BE49-F238E27FC236}">
                <a16:creationId xmlns:a16="http://schemas.microsoft.com/office/drawing/2014/main" id="{80BE7958-088C-45A0-9F3C-AC8F6A0C7FA6}"/>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3505" y="762000"/>
            <a:ext cx="6553200" cy="645160"/>
          </a:xfrm>
          <a:prstGeom prst="rect">
            <a:avLst/>
          </a:prstGeom>
          <a:noFill/>
          <a:ln w="9525">
            <a:noFill/>
          </a:ln>
        </p:spPr>
        <p:txBody>
          <a:bodyPr>
            <a:spAutoFit/>
          </a:bodyPr>
          <a:lstStyle/>
          <a:p>
            <a:pPr>
              <a:spcBef>
                <a:spcPct val="50000"/>
              </a:spcBef>
            </a:pPr>
            <a:r>
              <a:rPr lang="en-US" sz="3600" b="1" dirty="0">
                <a:solidFill>
                  <a:srgbClr val="CC0000"/>
                </a:solidFill>
                <a:latin typeface="Times New Roman" panose="02020603050405020304" pitchFamily="2" charset="0"/>
                <a:ea typeface="宋体" panose="02010600030101010101" pitchFamily="2" charset="-122"/>
              </a:rPr>
              <a:t> </a:t>
            </a:r>
            <a:r>
              <a:rPr sz="3600" dirty="0" err="1">
                <a:solidFill>
                  <a:schemeClr val="tx1"/>
                </a:solidFill>
                <a:latin typeface="Times New Roman" panose="02020603050405020304" pitchFamily="2" charset="0"/>
                <a:ea typeface="宋体" panose="02010600030101010101" pitchFamily="2" charset="-122"/>
                <a:sym typeface="+mn-ea"/>
              </a:rPr>
              <a:t>模拟退火算法</a:t>
            </a:r>
            <a:r>
              <a:rPr lang="zh-CN" sz="3600" dirty="0">
                <a:solidFill>
                  <a:schemeClr val="tx1"/>
                </a:solidFill>
                <a:latin typeface="Times New Roman" panose="02020603050405020304" pitchFamily="2" charset="0"/>
                <a:ea typeface="宋体" panose="02010600030101010101" pitchFamily="2" charset="-122"/>
                <a:sym typeface="+mn-ea"/>
              </a:rPr>
              <a:t>的</a:t>
            </a:r>
            <a:r>
              <a:rPr lang="zh-CN" sz="3600" dirty="0">
                <a:solidFill>
                  <a:srgbClr val="FF0000"/>
                </a:solidFill>
                <a:latin typeface="Times New Roman" panose="02020603050405020304" pitchFamily="2" charset="0"/>
                <a:ea typeface="宋体" panose="02010600030101010101" pitchFamily="2" charset="-122"/>
                <a:sym typeface="+mn-ea"/>
              </a:rPr>
              <a:t>缺点</a:t>
            </a:r>
            <a:endParaRPr lang="zh-CN" sz="3600" b="1" dirty="0">
              <a:solidFill>
                <a:srgbClr val="FF0000"/>
              </a:solidFill>
              <a:latin typeface="Times New Roman" panose="02020603050405020304" pitchFamily="2" charset="0"/>
              <a:ea typeface="宋体" panose="02010600030101010101" pitchFamily="2" charset="-122"/>
              <a:sym typeface="+mn-ea"/>
            </a:endParaRPr>
          </a:p>
        </p:txBody>
      </p:sp>
      <p:sp>
        <p:nvSpPr>
          <p:cNvPr id="9219" name="文本框 9218"/>
          <p:cNvSpPr txBox="1"/>
          <p:nvPr/>
        </p:nvSpPr>
        <p:spPr>
          <a:xfrm>
            <a:off x="611188" y="1844675"/>
            <a:ext cx="8425308" cy="4184650"/>
          </a:xfrm>
          <a:prstGeom prst="rect">
            <a:avLst/>
          </a:prstGeom>
          <a:noFill/>
          <a:ln w="9525">
            <a:noFill/>
          </a:ln>
        </p:spPr>
        <p:txBody>
          <a:bodyPr wrap="square">
            <a:spAutoFit/>
          </a:bodyPr>
          <a:lstStyle/>
          <a:p>
            <a:pPr algn="just">
              <a:spcBef>
                <a:spcPct val="50000"/>
              </a:spcBef>
            </a:pPr>
            <a:r>
              <a:rPr sz="2800" dirty="0" err="1">
                <a:solidFill>
                  <a:schemeClr val="tx1"/>
                </a:solidFill>
                <a:latin typeface="Times New Roman" panose="02020603050405020304" pitchFamily="2" charset="0"/>
                <a:ea typeface="宋体" panose="02010600030101010101" pitchFamily="2" charset="-122"/>
              </a:rPr>
              <a:t>模拟退火算法用起来非常简单方便，不过也有缺点</a:t>
            </a:r>
            <a:r>
              <a:rPr sz="28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800" dirty="0" err="1">
                <a:solidFill>
                  <a:schemeClr val="tx1"/>
                </a:solidFill>
                <a:latin typeface="Times New Roman" panose="02020603050405020304" pitchFamily="2" charset="0"/>
                <a:ea typeface="宋体" panose="02010600030101010101" pitchFamily="2" charset="-122"/>
              </a:rPr>
              <a:t>它得到的是一个可行解，而不是精确解</a:t>
            </a:r>
            <a:r>
              <a:rPr sz="28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800" dirty="0">
                <a:solidFill>
                  <a:schemeClr val="tx1"/>
                </a:solidFill>
                <a:latin typeface="Times New Roman" panose="02020603050405020304" pitchFamily="2" charset="0"/>
                <a:ea typeface="宋体" panose="02010600030101010101" pitchFamily="2" charset="-122"/>
              </a:rPr>
              <a:t>例如上面的例题，计算到4位小数点的精度就停止，实际上是一个可行解，所以算法的效率和要求的精度有关。</a:t>
            </a:r>
          </a:p>
          <a:p>
            <a:pPr algn="just">
              <a:spcBef>
                <a:spcPct val="50000"/>
              </a:spcBef>
            </a:pPr>
            <a:r>
              <a:rPr sz="2800" dirty="0" err="1">
                <a:solidFill>
                  <a:schemeClr val="tx1"/>
                </a:solidFill>
                <a:latin typeface="Times New Roman" panose="02020603050405020304" pitchFamily="2" charset="0"/>
                <a:ea typeface="宋体" panose="02010600030101010101" pitchFamily="2" charset="-122"/>
              </a:rPr>
              <a:t>一般情况下，模拟退火算法的复杂度会比其它精确算法差。应用时需要仔细选择初始温度T、降温系数delta、终止温度eps等</a:t>
            </a:r>
            <a:r>
              <a:rPr sz="28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0A3BB83E-75C3-4B01-AFF1-BE96A9AAF5D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9217"/>
          <p:cNvSpPr txBox="1"/>
          <p:nvPr/>
        </p:nvSpPr>
        <p:spPr>
          <a:xfrm>
            <a:off x="1371600" y="762000"/>
            <a:ext cx="5936704" cy="645160"/>
          </a:xfrm>
          <a:prstGeom prst="rect">
            <a:avLst/>
          </a:prstGeom>
          <a:noFill/>
          <a:ln w="9525">
            <a:noFill/>
          </a:ln>
        </p:spPr>
        <p:txBody>
          <a:bodyPr wrap="square">
            <a:spAutoFit/>
          </a:bodyPr>
          <a:lstStyle/>
          <a:p>
            <a:pPr marL="571500" indent="-571500">
              <a:spcBef>
                <a:spcPct val="50000"/>
              </a:spcBef>
              <a:buFont typeface="Arial" panose="020B0604020202020204" pitchFamily="34" charset="0"/>
              <a:buChar char="•"/>
            </a:pPr>
            <a:r>
              <a:rPr lang="en-US" sz="3600" b="1" dirty="0">
                <a:solidFill>
                  <a:srgbClr val="0070C0"/>
                </a:solidFill>
                <a:latin typeface="Times New Roman" panose="02020603050405020304" pitchFamily="2" charset="0"/>
                <a:ea typeface="宋体" panose="02010600030101010101" pitchFamily="2" charset="-122"/>
              </a:rPr>
              <a:t> </a:t>
            </a:r>
            <a:r>
              <a:rPr lang="zh-CN" altLang="en-US" sz="3600" b="1" dirty="0">
                <a:solidFill>
                  <a:srgbClr val="0070C0"/>
                </a:solidFill>
                <a:latin typeface="Times New Roman" panose="02020603050405020304" pitchFamily="2" charset="0"/>
                <a:ea typeface="宋体" panose="02010600030101010101" pitchFamily="2" charset="-122"/>
              </a:rPr>
              <a:t>最小圆覆盖</a:t>
            </a:r>
          </a:p>
        </p:txBody>
      </p:sp>
      <p:sp>
        <p:nvSpPr>
          <p:cNvPr id="9219" name="文本框 9218"/>
          <p:cNvSpPr txBox="1"/>
          <p:nvPr/>
        </p:nvSpPr>
        <p:spPr>
          <a:xfrm>
            <a:off x="609283" y="1572260"/>
            <a:ext cx="8077200" cy="4030980"/>
          </a:xfrm>
          <a:prstGeom prst="rect">
            <a:avLst/>
          </a:prstGeom>
          <a:noFill/>
          <a:ln w="9525">
            <a:noFill/>
          </a:ln>
        </p:spPr>
        <p:txBody>
          <a:bodyPr>
            <a:spAutoFit/>
          </a:bodyPr>
          <a:lstStyle/>
          <a:p>
            <a:pPr algn="just">
              <a:spcBef>
                <a:spcPct val="50000"/>
              </a:spcBef>
            </a:pPr>
            <a:r>
              <a:rPr sz="3200">
                <a:solidFill>
                  <a:schemeClr val="tx1"/>
                </a:solidFill>
                <a:latin typeface="Times New Roman" panose="02020603050405020304" pitchFamily="2" charset="0"/>
                <a:ea typeface="宋体" panose="02010600030101010101" pitchFamily="2" charset="-122"/>
              </a:rPr>
              <a:t>给定n个点的平面坐标，求一个半径最小的圆，把n个点全部包围，部分点在圆上。</a:t>
            </a:r>
          </a:p>
          <a:p>
            <a:pPr algn="just">
              <a:spcBef>
                <a:spcPct val="50000"/>
              </a:spcBef>
            </a:pPr>
            <a:endParaRPr sz="3200">
              <a:solidFill>
                <a:schemeClr val="tx1"/>
              </a:solidFill>
              <a:latin typeface="Times New Roman" panose="02020603050405020304" pitchFamily="2" charset="0"/>
              <a:ea typeface="宋体" panose="02010600030101010101" pitchFamily="2" charset="-122"/>
            </a:endParaRPr>
          </a:p>
          <a:p>
            <a:pPr algn="just">
              <a:spcBef>
                <a:spcPct val="50000"/>
              </a:spcBef>
            </a:pPr>
            <a:endParaRPr sz="3200">
              <a:solidFill>
                <a:schemeClr val="tx1"/>
              </a:solidFill>
              <a:latin typeface="Times New Roman" panose="02020603050405020304" pitchFamily="2" charset="0"/>
              <a:ea typeface="宋体" panose="02010600030101010101" pitchFamily="2" charset="-122"/>
            </a:endParaRPr>
          </a:p>
          <a:p>
            <a:pPr algn="just">
              <a:spcBef>
                <a:spcPct val="50000"/>
              </a:spcBef>
            </a:pPr>
            <a:endParaRPr sz="3200">
              <a:solidFill>
                <a:schemeClr val="tx1"/>
              </a:solidFill>
              <a:latin typeface="Times New Roman" panose="02020603050405020304" pitchFamily="2" charset="0"/>
              <a:ea typeface="宋体" panose="02010600030101010101" pitchFamily="2" charset="-122"/>
            </a:endParaRPr>
          </a:p>
          <a:p>
            <a:pPr algn="ctr">
              <a:spcBef>
                <a:spcPct val="50000"/>
              </a:spcBef>
            </a:pPr>
            <a:r>
              <a:rPr sz="3200">
                <a:solidFill>
                  <a:schemeClr val="tx1"/>
                </a:solidFill>
                <a:latin typeface="Times New Roman" panose="02020603050405020304" pitchFamily="2" charset="0"/>
                <a:ea typeface="宋体" panose="02010600030101010101" pitchFamily="2" charset="-122"/>
              </a:rPr>
              <a:t>两点定圆或三点定圆</a:t>
            </a:r>
          </a:p>
        </p:txBody>
      </p:sp>
      <p:graphicFrame>
        <p:nvGraphicFramePr>
          <p:cNvPr id="2" name="对象 1"/>
          <p:cNvGraphicFramePr/>
          <p:nvPr/>
        </p:nvGraphicFramePr>
        <p:xfrm>
          <a:off x="1696720" y="2772410"/>
          <a:ext cx="5903595" cy="2153285"/>
        </p:xfrm>
        <a:graphic>
          <a:graphicData uri="http://schemas.openxmlformats.org/presentationml/2006/ole">
            <mc:AlternateContent xmlns:mc="http://schemas.openxmlformats.org/markup-compatibility/2006">
              <mc:Choice xmlns:v="urn:schemas-microsoft-com:vml" Requires="v">
                <p:oleObj spid="_x0000_s17439" r:id="rId3" imgW="2519680" imgH="934085" progId="Visio.Drawing.11">
                  <p:embed/>
                </p:oleObj>
              </mc:Choice>
              <mc:Fallback>
                <p:oleObj r:id="rId3" imgW="2519680" imgH="934085" progId="Visio.Drawing.11">
                  <p:embed/>
                  <p:pic>
                    <p:nvPicPr>
                      <p:cNvPr id="0" name="图片 2"/>
                      <p:cNvPicPr/>
                      <p:nvPr/>
                    </p:nvPicPr>
                    <p:blipFill>
                      <a:blip r:embed="rId4"/>
                      <a:stretch>
                        <a:fillRect/>
                      </a:stretch>
                    </p:blipFill>
                    <p:spPr>
                      <a:xfrm>
                        <a:off x="1696720" y="2772410"/>
                        <a:ext cx="5903595" cy="2153285"/>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26AAD53F-F223-4557-BE3E-9077CE0BB46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623253" y="1110615"/>
            <a:ext cx="8077200" cy="3754874"/>
          </a:xfrm>
          <a:prstGeom prst="rect">
            <a:avLst/>
          </a:prstGeom>
          <a:noFill/>
          <a:ln w="9525">
            <a:noFill/>
          </a:ln>
        </p:spPr>
        <p:txBody>
          <a:bodyPr>
            <a:spAutoFit/>
          </a:bodyPr>
          <a:lstStyle/>
          <a:p>
            <a:pPr>
              <a:spcBef>
                <a:spcPct val="50000"/>
              </a:spcBef>
            </a:pPr>
            <a:r>
              <a:rPr sz="2800" dirty="0" err="1">
                <a:solidFill>
                  <a:schemeClr val="tx1"/>
                </a:solidFill>
                <a:latin typeface="Times New Roman" panose="02020603050405020304" pitchFamily="2" charset="0"/>
                <a:ea typeface="宋体" panose="02010600030101010101" pitchFamily="2" charset="-122"/>
              </a:rPr>
              <a:t>hdu</a:t>
            </a:r>
            <a:r>
              <a:rPr sz="2800" dirty="0">
                <a:solidFill>
                  <a:schemeClr val="tx1"/>
                </a:solidFill>
                <a:latin typeface="Times New Roman" panose="02020603050405020304" pitchFamily="2" charset="0"/>
                <a:ea typeface="宋体" panose="02010600030101010101" pitchFamily="2" charset="-122"/>
              </a:rPr>
              <a:t> 3007 Buried memory</a:t>
            </a:r>
          </a:p>
          <a:p>
            <a:pPr algn="just">
              <a:spcBef>
                <a:spcPct val="50000"/>
              </a:spcBef>
            </a:pPr>
            <a:r>
              <a:rPr sz="2800" dirty="0" err="1">
                <a:solidFill>
                  <a:schemeClr val="tx1"/>
                </a:solidFill>
                <a:latin typeface="Times New Roman" panose="02020603050405020304" pitchFamily="2" charset="0"/>
                <a:ea typeface="宋体" panose="02010600030101010101" pitchFamily="2" charset="-122"/>
              </a:rPr>
              <a:t>输入n个点的坐标，n</a:t>
            </a:r>
            <a:r>
              <a:rPr sz="2800" dirty="0">
                <a:solidFill>
                  <a:schemeClr val="tx1"/>
                </a:solidFill>
                <a:latin typeface="Times New Roman" panose="02020603050405020304" pitchFamily="2" charset="0"/>
                <a:ea typeface="宋体" panose="02010600030101010101" pitchFamily="2" charset="-122"/>
              </a:rPr>
              <a:t> &lt; 500，求最小圆覆盖。</a:t>
            </a: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标准解法是计算几何，但是比较繁琐。</a:t>
            </a:r>
            <a:endParaRPr lang="en-US" altLang="zh-CN" sz="2800" dirty="0">
              <a:solidFill>
                <a:schemeClr val="tx1"/>
              </a:solidFill>
              <a:latin typeface="Times New Roman" panose="02020603050405020304" pitchFamily="2" charset="0"/>
              <a:ea typeface="宋体" panose="02010600030101010101" pitchFamily="2" charset="-122"/>
            </a:endParaRPr>
          </a:p>
          <a:p>
            <a:pPr algn="just">
              <a:spcBef>
                <a:spcPct val="50000"/>
              </a:spcBef>
            </a:pPr>
            <a:r>
              <a:rPr lang="zh-CN" altLang="en-US" sz="2800" dirty="0">
                <a:solidFill>
                  <a:schemeClr val="tx1"/>
                </a:solidFill>
                <a:latin typeface="Times New Roman" panose="02020603050405020304" pitchFamily="2" charset="0"/>
                <a:ea typeface="宋体" panose="02010600030101010101" pitchFamily="2" charset="-122"/>
              </a:rPr>
              <a:t>下面用模拟退火编程。</a:t>
            </a:r>
            <a:endParaRPr sz="2800" dirty="0">
              <a:solidFill>
                <a:schemeClr val="tx1"/>
              </a:solidFill>
              <a:latin typeface="Times New Roman" panose="02020603050405020304" pitchFamily="2" charset="0"/>
              <a:ea typeface="宋体" panose="02010600030101010101" pitchFamily="2" charset="-122"/>
            </a:endParaRPr>
          </a:p>
        </p:txBody>
      </p:sp>
      <p:sp>
        <p:nvSpPr>
          <p:cNvPr id="2" name="页脚占位符 1">
            <a:extLst>
              <a:ext uri="{FF2B5EF4-FFF2-40B4-BE49-F238E27FC236}">
                <a16:creationId xmlns:a16="http://schemas.microsoft.com/office/drawing/2014/main" id="{D189795F-085E-4F98-A797-B13C3E3805F7}"/>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9218"/>
          <p:cNvSpPr txBox="1"/>
          <p:nvPr/>
        </p:nvSpPr>
        <p:spPr>
          <a:xfrm>
            <a:off x="533083" y="103505"/>
            <a:ext cx="7855341" cy="8094524"/>
          </a:xfrm>
          <a:prstGeom prst="rect">
            <a:avLst/>
          </a:prstGeom>
          <a:noFill/>
          <a:ln w="9525">
            <a:noFill/>
          </a:ln>
        </p:spPr>
        <p:txBody>
          <a:bodyPr wrap="square">
            <a:spAutoFit/>
          </a:bodyPr>
          <a:lstStyle/>
          <a:p>
            <a:pPr algn="just">
              <a:spcBef>
                <a:spcPct val="50000"/>
              </a:spcBef>
            </a:pPr>
            <a:r>
              <a:rPr sz="2000" dirty="0">
                <a:solidFill>
                  <a:schemeClr val="tx1"/>
                </a:solidFill>
                <a:latin typeface="Times New Roman" panose="02020603050405020304" pitchFamily="2" charset="0"/>
                <a:ea typeface="宋体" panose="02010600030101010101" pitchFamily="2" charset="-122"/>
              </a:rPr>
              <a:t>void </a:t>
            </a:r>
            <a:r>
              <a:rPr sz="2000" dirty="0" err="1">
                <a:solidFill>
                  <a:schemeClr val="tx1"/>
                </a:solidFill>
                <a:latin typeface="Times New Roman" panose="02020603050405020304" pitchFamily="2" charset="0"/>
                <a:ea typeface="宋体" panose="02010600030101010101" pitchFamily="2" charset="-122"/>
              </a:rPr>
              <a:t>min_cover_circle</a:t>
            </a:r>
            <a:r>
              <a:rPr sz="2000" dirty="0">
                <a:solidFill>
                  <a:schemeClr val="tx1"/>
                </a:solidFill>
                <a:latin typeface="Times New Roman" panose="02020603050405020304" pitchFamily="2" charset="0"/>
                <a:ea typeface="宋体" panose="02010600030101010101" pitchFamily="2" charset="-122"/>
              </a:rPr>
              <a:t>(Point *p, int n, Point &amp;c, double &amp;r){</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double T = 100.0;      //</a:t>
            </a:r>
            <a:r>
              <a:rPr sz="2000" dirty="0" err="1">
                <a:solidFill>
                  <a:schemeClr val="tx1"/>
                </a:solidFill>
                <a:latin typeface="Times New Roman" panose="02020603050405020304" pitchFamily="2" charset="0"/>
                <a:ea typeface="宋体" panose="02010600030101010101" pitchFamily="2" charset="-122"/>
              </a:rPr>
              <a:t>初始温度</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double delta = 0.98;  //</a:t>
            </a:r>
            <a:r>
              <a:rPr sz="2000" dirty="0" err="1">
                <a:solidFill>
                  <a:schemeClr val="tx1"/>
                </a:solidFill>
                <a:latin typeface="Times New Roman" panose="02020603050405020304" pitchFamily="2" charset="0"/>
                <a:ea typeface="宋体" panose="02010600030101010101" pitchFamily="2" charset="-122"/>
              </a:rPr>
              <a:t>降温系数</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c = p[0];</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int pos;</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while (T &gt; eps){       //</a:t>
            </a:r>
            <a:r>
              <a:rPr sz="2000" dirty="0" err="1">
                <a:solidFill>
                  <a:schemeClr val="tx1"/>
                </a:solidFill>
                <a:latin typeface="Times New Roman" panose="02020603050405020304" pitchFamily="2" charset="0"/>
                <a:ea typeface="宋体" panose="02010600030101010101" pitchFamily="2" charset="-122"/>
              </a:rPr>
              <a:t>eps是终止温度</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pos = 0; r=0;       //</a:t>
            </a:r>
            <a:r>
              <a:rPr sz="2000" dirty="0" err="1">
                <a:solidFill>
                  <a:schemeClr val="tx1"/>
                </a:solidFill>
                <a:latin typeface="Times New Roman" panose="02020603050405020304" pitchFamily="2" charset="0"/>
                <a:ea typeface="宋体" panose="02010600030101010101" pitchFamily="2" charset="-122"/>
              </a:rPr>
              <a:t>初始</a:t>
            </a:r>
            <a:r>
              <a:rPr sz="2000" dirty="0">
                <a:solidFill>
                  <a:schemeClr val="tx1"/>
                </a:solidFill>
                <a:latin typeface="Times New Roman" panose="02020603050405020304" pitchFamily="2" charset="0"/>
                <a:ea typeface="宋体" panose="02010600030101010101" pitchFamily="2" charset="-122"/>
              </a:rPr>
              <a:t>： p[0]是圆心，半径是0</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for(int </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 = 0; </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 &lt;= n - 1; </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  //</a:t>
            </a:r>
            <a:r>
              <a:rPr sz="2000" dirty="0" err="1">
                <a:solidFill>
                  <a:schemeClr val="tx1"/>
                </a:solidFill>
                <a:latin typeface="Times New Roman" panose="02020603050405020304" pitchFamily="2" charset="0"/>
                <a:ea typeface="宋体" panose="02010600030101010101" pitchFamily="2" charset="-122"/>
              </a:rPr>
              <a:t>找距圆心最远的点</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if (Distance(c, p[</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 &gt; r){</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r = Distance(c, p[</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     //</a:t>
            </a:r>
            <a:r>
              <a:rPr sz="2000" dirty="0" err="1">
                <a:solidFill>
                  <a:schemeClr val="tx1"/>
                </a:solidFill>
                <a:latin typeface="Times New Roman" panose="02020603050405020304" pitchFamily="2" charset="0"/>
                <a:ea typeface="宋体" panose="02010600030101010101" pitchFamily="2" charset="-122"/>
              </a:rPr>
              <a:t>距圆心最远的点，肯定在圆周上</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pos = </a:t>
            </a:r>
            <a:r>
              <a:rPr sz="2000" dirty="0" err="1">
                <a:solidFill>
                  <a:schemeClr val="tx1"/>
                </a:solidFill>
                <a:latin typeface="Times New Roman" panose="02020603050405020304" pitchFamily="2" charset="0"/>
                <a:ea typeface="宋体" panose="02010600030101010101" pitchFamily="2" charset="-122"/>
              </a:rPr>
              <a:t>i</a:t>
            </a:r>
            <a:r>
              <a:rPr sz="20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a:t>
            </a:r>
            <a:r>
              <a:rPr sz="2000" dirty="0" err="1">
                <a:solidFill>
                  <a:schemeClr val="tx1"/>
                </a:solidFill>
                <a:latin typeface="Times New Roman" panose="02020603050405020304" pitchFamily="2" charset="0"/>
                <a:ea typeface="宋体" panose="02010600030101010101" pitchFamily="2" charset="-122"/>
              </a:rPr>
              <a:t>c.x</a:t>
            </a:r>
            <a:r>
              <a:rPr sz="2000" dirty="0">
                <a:solidFill>
                  <a:schemeClr val="tx1"/>
                </a:solidFill>
                <a:latin typeface="Times New Roman" panose="02020603050405020304" pitchFamily="2" charset="0"/>
                <a:ea typeface="宋体" panose="02010600030101010101" pitchFamily="2" charset="-122"/>
              </a:rPr>
              <a:t> += (p[pos].x - </a:t>
            </a:r>
            <a:r>
              <a:rPr sz="2000" dirty="0" err="1">
                <a:solidFill>
                  <a:schemeClr val="tx1"/>
                </a:solidFill>
                <a:latin typeface="Times New Roman" panose="02020603050405020304" pitchFamily="2" charset="0"/>
                <a:ea typeface="宋体" panose="02010600030101010101" pitchFamily="2" charset="-122"/>
              </a:rPr>
              <a:t>c.x</a:t>
            </a:r>
            <a:r>
              <a:rPr sz="2000" dirty="0">
                <a:solidFill>
                  <a:schemeClr val="tx1"/>
                </a:solidFill>
                <a:latin typeface="Times New Roman" panose="02020603050405020304" pitchFamily="2" charset="0"/>
                <a:ea typeface="宋体" panose="02010600030101010101" pitchFamily="2" charset="-122"/>
              </a:rPr>
              <a:t>) / r * T;  //</a:t>
            </a:r>
            <a:r>
              <a:rPr sz="2000" dirty="0" err="1">
                <a:solidFill>
                  <a:schemeClr val="tx1"/>
                </a:solidFill>
                <a:latin typeface="Times New Roman" panose="02020603050405020304" pitchFamily="2" charset="0"/>
                <a:ea typeface="宋体" panose="02010600030101010101" pitchFamily="2" charset="-122"/>
              </a:rPr>
              <a:t>逼近最后的解</a:t>
            </a:r>
            <a:endParaRPr sz="20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a:t>
            </a:r>
            <a:r>
              <a:rPr sz="2000" dirty="0" err="1">
                <a:solidFill>
                  <a:schemeClr val="tx1"/>
                </a:solidFill>
                <a:latin typeface="Times New Roman" panose="02020603050405020304" pitchFamily="2" charset="0"/>
                <a:ea typeface="宋体" panose="02010600030101010101" pitchFamily="2" charset="-122"/>
              </a:rPr>
              <a:t>c.y</a:t>
            </a:r>
            <a:r>
              <a:rPr sz="2000" dirty="0">
                <a:solidFill>
                  <a:schemeClr val="tx1"/>
                </a:solidFill>
                <a:latin typeface="Times New Roman" panose="02020603050405020304" pitchFamily="2" charset="0"/>
                <a:ea typeface="宋体" panose="02010600030101010101" pitchFamily="2" charset="-122"/>
              </a:rPr>
              <a:t> += (p[pos].y - </a:t>
            </a:r>
            <a:r>
              <a:rPr sz="2000" dirty="0" err="1">
                <a:solidFill>
                  <a:schemeClr val="tx1"/>
                </a:solidFill>
                <a:latin typeface="Times New Roman" panose="02020603050405020304" pitchFamily="2" charset="0"/>
                <a:ea typeface="宋体" panose="02010600030101010101" pitchFamily="2" charset="-122"/>
              </a:rPr>
              <a:t>c.y</a:t>
            </a:r>
            <a:r>
              <a:rPr sz="2000" dirty="0">
                <a:solidFill>
                  <a:schemeClr val="tx1"/>
                </a:solidFill>
                <a:latin typeface="Times New Roman" panose="02020603050405020304" pitchFamily="2" charset="0"/>
                <a:ea typeface="宋体" panose="02010600030101010101" pitchFamily="2" charset="-122"/>
              </a:rPr>
              <a:t>) / r * T;</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T *= delta;</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    }</a:t>
            </a:r>
          </a:p>
          <a:p>
            <a:pPr algn="just">
              <a:spcBef>
                <a:spcPct val="50000"/>
              </a:spcBef>
            </a:pPr>
            <a:r>
              <a:rPr sz="20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CB6AF2CE-6266-40E6-A73A-05FB5166D2E4}"/>
              </a:ext>
            </a:extLst>
          </p:cNvPr>
          <p:cNvSpPr>
            <a:spLocks noGrp="1"/>
          </p:cNvSpPr>
          <p:nvPr>
            <p:ph type="ftr" sz="quarter" idx="11"/>
          </p:nvPr>
        </p:nvSpPr>
        <p:spPr>
          <a:xfrm>
            <a:off x="6248400" y="6297295"/>
            <a:ext cx="2895600" cy="457200"/>
          </a:xfrm>
        </p:spPr>
        <p:txBody>
          <a:bodyPr/>
          <a:lstStyle/>
          <a:p>
            <a:pPr lvl="0"/>
            <a:r>
              <a:rPr lang="zh-CN" altLang="en-US" dirty="0">
                <a:latin typeface="Times New Roman" panose="02020603050405020304" pitchFamily="2" charset="0"/>
                <a:ea typeface="宋体" panose="02010600030101010101" pitchFamily="2" charset="-122"/>
              </a:rPr>
              <a:t>华东理工大学 罗勇军</a:t>
            </a:r>
          </a:p>
        </p:txBody>
      </p:sp>
      <p:sp>
        <p:nvSpPr>
          <p:cNvPr id="5" name="文本框 4">
            <a:extLst>
              <a:ext uri="{FF2B5EF4-FFF2-40B4-BE49-F238E27FC236}">
                <a16:creationId xmlns:a16="http://schemas.microsoft.com/office/drawing/2014/main" id="{BE813ED5-BAAE-4C4A-803E-BB017B538625}"/>
              </a:ext>
            </a:extLst>
          </p:cNvPr>
          <p:cNvSpPr txBox="1"/>
          <p:nvPr/>
        </p:nvSpPr>
        <p:spPr>
          <a:xfrm>
            <a:off x="6516216" y="908720"/>
            <a:ext cx="2895600" cy="646331"/>
          </a:xfrm>
          <a:prstGeom prst="rect">
            <a:avLst/>
          </a:prstGeom>
          <a:noFill/>
          <a:ln w="9525">
            <a:noFill/>
          </a:ln>
        </p:spPr>
        <p:txBody>
          <a:bodyPr wrap="square">
            <a:spAutoFit/>
          </a:bodyPr>
          <a:lstStyle/>
          <a:p>
            <a:pPr>
              <a:spcBef>
                <a:spcPct val="50000"/>
              </a:spcBef>
            </a:pPr>
            <a:r>
              <a:rPr lang="en-US" sz="3600" b="1" dirty="0">
                <a:solidFill>
                  <a:srgbClr val="CC0000"/>
                </a:solidFill>
                <a:latin typeface="Times New Roman" panose="02020603050405020304" pitchFamily="2" charset="0"/>
                <a:ea typeface="宋体" panose="02010600030101010101" pitchFamily="2" charset="-122"/>
              </a:rPr>
              <a:t> </a:t>
            </a:r>
            <a:r>
              <a:rPr lang="zh-CN" altLang="en-US" sz="3600" b="1" dirty="0">
                <a:solidFill>
                  <a:srgbClr val="CC0000"/>
                </a:solidFill>
                <a:latin typeface="Times New Roman" panose="02020603050405020304" pitchFamily="2" charset="0"/>
                <a:ea typeface="宋体" panose="02010600030101010101" pitchFamily="2" charset="-122"/>
              </a:rPr>
              <a:t>完整代码</a:t>
            </a:r>
          </a:p>
        </p:txBody>
      </p:sp>
      <p:graphicFrame>
        <p:nvGraphicFramePr>
          <p:cNvPr id="6" name="对象 5">
            <a:extLst>
              <a:ext uri="{FF2B5EF4-FFF2-40B4-BE49-F238E27FC236}">
                <a16:creationId xmlns:a16="http://schemas.microsoft.com/office/drawing/2014/main" id="{D774E45B-2245-4C2D-B111-59C64AEE98C0}"/>
              </a:ext>
            </a:extLst>
          </p:cNvPr>
          <p:cNvGraphicFramePr>
            <a:graphicFrameLocks noChangeAspect="1"/>
          </p:cNvGraphicFramePr>
          <p:nvPr>
            <p:extLst>
              <p:ext uri="{D42A27DB-BD31-4B8C-83A1-F6EECF244321}">
                <p14:modId xmlns:p14="http://schemas.microsoft.com/office/powerpoint/2010/main" val="3030417097"/>
              </p:ext>
            </p:extLst>
          </p:nvPr>
        </p:nvGraphicFramePr>
        <p:xfrm>
          <a:off x="7884368" y="1669491"/>
          <a:ext cx="1118086" cy="1224136"/>
        </p:xfrm>
        <a:graphic>
          <a:graphicData uri="http://schemas.openxmlformats.org/presentationml/2006/ole">
            <mc:AlternateContent xmlns:mc="http://schemas.openxmlformats.org/markup-compatibility/2006">
              <mc:Choice xmlns:v="urn:schemas-microsoft-com:vml" Requires="v">
                <p:oleObj spid="_x0000_s30731" name="包装程序外壳对象" showAsIcon="1" r:id="rId3" imgW="586080" imgH="641880" progId="Package">
                  <p:embed/>
                </p:oleObj>
              </mc:Choice>
              <mc:Fallback>
                <p:oleObj name="包装程序外壳对象" showAsIcon="1" r:id="rId3" imgW="586080" imgH="641880" progId="Package">
                  <p:embed/>
                  <p:pic>
                    <p:nvPicPr>
                      <p:cNvPr id="3" name="对象 2">
                        <a:extLst>
                          <a:ext uri="{FF2B5EF4-FFF2-40B4-BE49-F238E27FC236}">
                            <a16:creationId xmlns:a16="http://schemas.microsoft.com/office/drawing/2014/main" id="{12C67C1A-1374-489F-B09B-49DF440878D8}"/>
                          </a:ext>
                        </a:extLst>
                      </p:cNvPr>
                      <p:cNvPicPr/>
                      <p:nvPr/>
                    </p:nvPicPr>
                    <p:blipFill>
                      <a:blip r:embed="rId4"/>
                      <a:stretch>
                        <a:fillRect/>
                      </a:stretch>
                    </p:blipFill>
                    <p:spPr>
                      <a:xfrm>
                        <a:off x="7884368" y="1669491"/>
                        <a:ext cx="1118086" cy="1224136"/>
                      </a:xfrm>
                      <a:prstGeom prst="rect">
                        <a:avLst/>
                      </a:prstGeom>
                    </p:spPr>
                  </p:pic>
                </p:oleObj>
              </mc:Fallback>
            </mc:AlternateContent>
          </a:graphicData>
        </a:graphic>
      </p:graphicFrame>
    </p:spTree>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文本框 9217"/>
          <p:cNvSpPr txBox="1"/>
          <p:nvPr/>
        </p:nvSpPr>
        <p:spPr>
          <a:xfrm>
            <a:off x="3203848" y="546735"/>
            <a:ext cx="3240360" cy="645160"/>
          </a:xfrm>
          <a:prstGeom prst="rect">
            <a:avLst/>
          </a:prstGeom>
          <a:noFill/>
          <a:ln w="9525">
            <a:noFill/>
          </a:ln>
        </p:spPr>
        <p:txBody>
          <a:bodyPr wrap="square">
            <a:spAutoFit/>
          </a:bodyPr>
          <a:lstStyle/>
          <a:p>
            <a:pPr>
              <a:spcBef>
                <a:spcPct val="50000"/>
              </a:spcBef>
            </a:pPr>
            <a:r>
              <a:rPr lang="zh-CN" altLang="en-US" sz="3600" b="1" dirty="0">
                <a:solidFill>
                  <a:srgbClr val="0070C0"/>
                </a:solidFill>
                <a:latin typeface="Times New Roman" panose="02020603050405020304" pitchFamily="2" charset="0"/>
                <a:ea typeface="宋体" panose="02010600030101010101" pitchFamily="2" charset="-122"/>
              </a:rPr>
              <a:t>贪心习题</a:t>
            </a:r>
          </a:p>
        </p:txBody>
      </p:sp>
      <p:sp>
        <p:nvSpPr>
          <p:cNvPr id="9219" name="文本框 9218"/>
          <p:cNvSpPr txBox="1"/>
          <p:nvPr/>
        </p:nvSpPr>
        <p:spPr>
          <a:xfrm>
            <a:off x="533400" y="1196001"/>
            <a:ext cx="8077200" cy="4892675"/>
          </a:xfrm>
          <a:prstGeom prst="rect">
            <a:avLst/>
          </a:prstGeom>
          <a:noFill/>
          <a:ln w="9525">
            <a:noFill/>
          </a:ln>
        </p:spPr>
        <p:txBody>
          <a:bodyPr>
            <a:spAutoFit/>
          </a:bodyPr>
          <a:lstStyle/>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hdu</a:t>
            </a:r>
            <a:r>
              <a:rPr sz="2400" dirty="0">
                <a:solidFill>
                  <a:schemeClr val="tx1"/>
                </a:solidFill>
                <a:latin typeface="Times New Roman" panose="02020603050405020304" pitchFamily="2" charset="0"/>
                <a:ea typeface="宋体" panose="02010600030101010101" pitchFamily="2" charset="-122"/>
              </a:rPr>
              <a:t> 1789 "Doing Homework again"。</a:t>
            </a:r>
            <a:r>
              <a:rPr sz="2400" dirty="0" err="1">
                <a:solidFill>
                  <a:schemeClr val="tx1"/>
                </a:solidFill>
                <a:latin typeface="Times New Roman" panose="02020603050405020304" pitchFamily="2" charset="0"/>
                <a:ea typeface="宋体" panose="02010600030101010101" pitchFamily="2" charset="-122"/>
              </a:rPr>
              <a:t>活动安排问题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hdu</a:t>
            </a:r>
            <a:r>
              <a:rPr sz="2400" dirty="0">
                <a:solidFill>
                  <a:schemeClr val="tx1"/>
                </a:solidFill>
                <a:latin typeface="Times New Roman" panose="02020603050405020304" pitchFamily="2" charset="0"/>
                <a:ea typeface="宋体" panose="02010600030101010101" pitchFamily="2" charset="-122"/>
              </a:rPr>
              <a:t> 1050 "Moving Tables"，</a:t>
            </a:r>
            <a:r>
              <a:rPr sz="2400" dirty="0" err="1">
                <a:solidFill>
                  <a:schemeClr val="tx1"/>
                </a:solidFill>
                <a:latin typeface="Times New Roman" panose="02020603050405020304" pitchFamily="2" charset="0"/>
                <a:ea typeface="宋体" panose="02010600030101010101" pitchFamily="2" charset="-122"/>
              </a:rPr>
              <a:t>空间问题，模型和活动安排问题一样</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hdu</a:t>
            </a:r>
            <a:r>
              <a:rPr sz="2400" dirty="0">
                <a:solidFill>
                  <a:schemeClr val="tx1"/>
                </a:solidFill>
                <a:latin typeface="Times New Roman" panose="02020603050405020304" pitchFamily="2" charset="0"/>
                <a:ea typeface="宋体" panose="02010600030101010101" pitchFamily="2" charset="-122"/>
              </a:rPr>
              <a:t> 2546 “</a:t>
            </a:r>
            <a:r>
              <a:rPr sz="2400" dirty="0" err="1">
                <a:solidFill>
                  <a:schemeClr val="tx1"/>
                </a:solidFill>
                <a:latin typeface="Times New Roman" panose="02020603050405020304" pitchFamily="2" charset="0"/>
                <a:ea typeface="宋体" panose="02010600030101010101" pitchFamily="2" charset="-122"/>
              </a:rPr>
              <a:t>饭卡</a:t>
            </a:r>
            <a:r>
              <a:rPr sz="2400" dirty="0">
                <a:solidFill>
                  <a:schemeClr val="tx1"/>
                </a:solidFill>
                <a:latin typeface="Times New Roman" panose="02020603050405020304" pitchFamily="2" charset="0"/>
                <a:ea typeface="宋体" panose="02010600030101010101" pitchFamily="2" charset="-122"/>
              </a:rPr>
              <a:t>”，</a:t>
            </a:r>
            <a:r>
              <a:rPr sz="2400" dirty="0" err="1">
                <a:solidFill>
                  <a:schemeClr val="tx1"/>
                </a:solidFill>
                <a:latin typeface="Times New Roman" panose="02020603050405020304" pitchFamily="2" charset="0"/>
                <a:ea typeface="宋体" panose="02010600030101010101" pitchFamily="2" charset="-122"/>
              </a:rPr>
              <a:t>普通背包问题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hdu</a:t>
            </a:r>
            <a:r>
              <a:rPr sz="2400" dirty="0">
                <a:solidFill>
                  <a:schemeClr val="tx1"/>
                </a:solidFill>
                <a:latin typeface="Times New Roman" panose="02020603050405020304" pitchFamily="2" charset="0"/>
                <a:ea typeface="宋体" panose="02010600030101010101" pitchFamily="2" charset="-122"/>
              </a:rPr>
              <a:t> 3348 "coins"，</a:t>
            </a:r>
            <a:r>
              <a:rPr sz="2400" dirty="0" err="1">
                <a:solidFill>
                  <a:schemeClr val="tx1"/>
                </a:solidFill>
                <a:latin typeface="Times New Roman" panose="02020603050405020304" pitchFamily="2" charset="0"/>
                <a:ea typeface="宋体" panose="02010600030101010101" pitchFamily="2" charset="-122"/>
              </a:rPr>
              <a:t>钱币问题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hdu</a:t>
            </a:r>
            <a:r>
              <a:rPr sz="2400" dirty="0">
                <a:solidFill>
                  <a:schemeClr val="tx1"/>
                </a:solidFill>
                <a:latin typeface="Times New Roman" panose="02020603050405020304" pitchFamily="2" charset="0"/>
                <a:ea typeface="宋体" panose="02010600030101010101" pitchFamily="2" charset="-122"/>
              </a:rPr>
              <a:t> 4864 "task"，</a:t>
            </a:r>
            <a:r>
              <a:rPr sz="2400" dirty="0" err="1">
                <a:solidFill>
                  <a:schemeClr val="tx1"/>
                </a:solidFill>
                <a:latin typeface="Times New Roman" panose="02020603050405020304" pitchFamily="2" charset="0"/>
                <a:ea typeface="宋体" panose="02010600030101010101" pitchFamily="2" charset="-122"/>
              </a:rPr>
              <a:t>不错的题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poj</a:t>
            </a:r>
            <a:r>
              <a:rPr sz="2400" dirty="0">
                <a:solidFill>
                  <a:schemeClr val="tx1"/>
                </a:solidFill>
                <a:latin typeface="Times New Roman" panose="02020603050405020304" pitchFamily="2" charset="0"/>
                <a:ea typeface="宋体" panose="02010600030101010101" pitchFamily="2" charset="-122"/>
              </a:rPr>
              <a:t> 1328 "Radar Installation"，</a:t>
            </a:r>
            <a:r>
              <a:rPr sz="2400" dirty="0" err="1">
                <a:solidFill>
                  <a:schemeClr val="tx1"/>
                </a:solidFill>
                <a:latin typeface="Times New Roman" panose="02020603050405020304" pitchFamily="2" charset="0"/>
                <a:ea typeface="宋体" panose="02010600030101010101" pitchFamily="2" charset="-122"/>
              </a:rPr>
              <a:t>几何问题，建模为活动安排问题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poj</a:t>
            </a:r>
            <a:r>
              <a:rPr sz="2400" dirty="0">
                <a:solidFill>
                  <a:schemeClr val="tx1"/>
                </a:solidFill>
                <a:latin typeface="Times New Roman" panose="02020603050405020304" pitchFamily="2" charset="0"/>
                <a:ea typeface="宋体" panose="02010600030101010101" pitchFamily="2" charset="-122"/>
              </a:rPr>
              <a:t> 1089 "Intervals"，</a:t>
            </a:r>
            <a:r>
              <a:rPr sz="2400" dirty="0" err="1">
                <a:solidFill>
                  <a:schemeClr val="tx1"/>
                </a:solidFill>
                <a:latin typeface="Times New Roman" panose="02020603050405020304" pitchFamily="2" charset="0"/>
                <a:ea typeface="宋体" panose="02010600030101010101" pitchFamily="2" charset="-122"/>
              </a:rPr>
              <a:t>区间覆盖问题，给定很多线段，合并线段，使得合并后间隔最小</a:t>
            </a:r>
            <a:r>
              <a:rPr sz="24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0F6847DD-6FDD-413F-BEAA-E966AAB78965}"/>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文本框 12289"/>
          <p:cNvSpPr txBox="1"/>
          <p:nvPr/>
        </p:nvSpPr>
        <p:spPr>
          <a:xfrm>
            <a:off x="838200" y="1081088"/>
            <a:ext cx="7391400" cy="706755"/>
          </a:xfrm>
          <a:prstGeom prst="rect">
            <a:avLst/>
          </a:prstGeom>
          <a:noFill/>
          <a:ln w="9525">
            <a:noFill/>
          </a:ln>
        </p:spPr>
        <p:txBody>
          <a:bodyPr>
            <a:spAutoFit/>
          </a:bodyPr>
          <a:lstStyle/>
          <a:p>
            <a:pPr marL="571500" indent="-571500">
              <a:spcBef>
                <a:spcPct val="50000"/>
              </a:spcBef>
              <a:buFont typeface="Wingdings" panose="05000000000000000000" pitchFamily="2" charset="2"/>
              <a:buChar char="u"/>
            </a:pPr>
            <a:r>
              <a:rPr lang="zh-CN" sz="4000" b="1" dirty="0">
                <a:solidFill>
                  <a:srgbClr val="CC0000"/>
                </a:solidFill>
                <a:latin typeface="Times New Roman" panose="02020603050405020304" pitchFamily="2" charset="0"/>
                <a:ea typeface="宋体" panose="02010600030101010101" pitchFamily="2" charset="-122"/>
              </a:rPr>
              <a:t>分治</a:t>
            </a:r>
            <a:r>
              <a:rPr lang="zh-CN" altLang="en-US" sz="4000" b="1" dirty="0">
                <a:solidFill>
                  <a:srgbClr val="CC0000"/>
                </a:solidFill>
                <a:latin typeface="Times New Roman" panose="02020603050405020304" pitchFamily="2" charset="0"/>
                <a:ea typeface="宋体" panose="02010600030101010101" pitchFamily="2" charset="-122"/>
              </a:rPr>
              <a:t> </a:t>
            </a:r>
          </a:p>
        </p:txBody>
      </p:sp>
      <p:sp>
        <p:nvSpPr>
          <p:cNvPr id="12291" name="文本框 12290">
            <a:hlinkClick r:id="" action="ppaction://hlinkshowjump?jump=nextslide"/>
          </p:cNvPr>
          <p:cNvSpPr txBox="1"/>
          <p:nvPr/>
        </p:nvSpPr>
        <p:spPr>
          <a:xfrm>
            <a:off x="837565" y="2035175"/>
            <a:ext cx="7910899" cy="2308324"/>
          </a:xfrm>
          <a:prstGeom prst="rect">
            <a:avLst/>
          </a:prstGeom>
          <a:noFill/>
          <a:ln w="9525">
            <a:noFill/>
          </a:ln>
        </p:spPr>
        <p:txBody>
          <a:bodyPr wrap="square">
            <a:spAutoFit/>
          </a:bodyPr>
          <a:lstStyle/>
          <a:p>
            <a:pPr algn="l">
              <a:spcBef>
                <a:spcPct val="50000"/>
              </a:spcBef>
            </a:pPr>
            <a:r>
              <a:rPr sz="3200" dirty="0" err="1">
                <a:solidFill>
                  <a:schemeClr val="tx1"/>
                </a:solidFill>
                <a:latin typeface="Times New Roman" panose="02020603050405020304" pitchFamily="2" charset="0"/>
                <a:ea typeface="宋体" panose="02010600030101010101" pitchFamily="2" charset="-122"/>
              </a:rPr>
              <a:t>分治法是广为人知的算法思想，容易理解</a:t>
            </a:r>
            <a:r>
              <a:rPr sz="3200" dirty="0">
                <a:solidFill>
                  <a:schemeClr val="tx1"/>
                </a:solidFill>
                <a:latin typeface="Times New Roman" panose="02020603050405020304" pitchFamily="2" charset="0"/>
                <a:ea typeface="宋体" panose="02010600030101010101" pitchFamily="2" charset="-122"/>
              </a:rPr>
              <a:t>。</a:t>
            </a:r>
          </a:p>
          <a:p>
            <a:pPr algn="l">
              <a:spcBef>
                <a:spcPct val="50000"/>
              </a:spcBef>
            </a:pPr>
            <a:r>
              <a:rPr sz="3200" dirty="0" err="1">
                <a:solidFill>
                  <a:schemeClr val="tx1"/>
                </a:solidFill>
                <a:latin typeface="Times New Roman" panose="02020603050405020304" pitchFamily="2" charset="0"/>
                <a:ea typeface="宋体" panose="02010600030101010101" pitchFamily="2" charset="-122"/>
              </a:rPr>
              <a:t>遇到一个难以直接解决的大问题时，自然想到把它划分成一些规模较小的子问题，各个击破</a:t>
            </a:r>
            <a:r>
              <a:rPr sz="3200" dirty="0">
                <a:solidFill>
                  <a:schemeClr val="tx1"/>
                </a:solidFill>
                <a:latin typeface="Times New Roman" panose="02020603050405020304" pitchFamily="2" charset="0"/>
                <a:ea typeface="宋体" panose="02010600030101010101" pitchFamily="2" charset="-122"/>
              </a:rPr>
              <a:t>，“</a:t>
            </a:r>
            <a:r>
              <a:rPr sz="3200" dirty="0" err="1">
                <a:solidFill>
                  <a:schemeClr val="tx1"/>
                </a:solidFill>
                <a:latin typeface="Times New Roman" panose="02020603050405020304" pitchFamily="2" charset="0"/>
                <a:ea typeface="宋体" panose="02010600030101010101" pitchFamily="2" charset="-122"/>
              </a:rPr>
              <a:t>分而治之（Divide</a:t>
            </a:r>
            <a:r>
              <a:rPr sz="3200" dirty="0">
                <a:solidFill>
                  <a:schemeClr val="tx1"/>
                </a:solidFill>
                <a:latin typeface="Times New Roman" panose="02020603050405020304" pitchFamily="2" charset="0"/>
                <a:ea typeface="宋体" panose="02010600030101010101" pitchFamily="2" charset="-122"/>
              </a:rPr>
              <a:t> and Conquer）”。</a:t>
            </a:r>
          </a:p>
        </p:txBody>
      </p:sp>
      <p:sp>
        <p:nvSpPr>
          <p:cNvPr id="2" name="页脚占位符 1">
            <a:extLst>
              <a:ext uri="{FF2B5EF4-FFF2-40B4-BE49-F238E27FC236}">
                <a16:creationId xmlns:a16="http://schemas.microsoft.com/office/drawing/2014/main" id="{D04986A8-21F8-47BE-ADF8-C9E07299FC6E}"/>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pic>
        <p:nvPicPr>
          <p:cNvPr id="3" name="图片 2">
            <a:extLst>
              <a:ext uri="{FF2B5EF4-FFF2-40B4-BE49-F238E27FC236}">
                <a16:creationId xmlns:a16="http://schemas.microsoft.com/office/drawing/2014/main" id="{AB159574-7D37-4A3F-96FE-CC9F174F1661}"/>
              </a:ext>
            </a:extLst>
          </p:cNvPr>
          <p:cNvPicPr>
            <a:picLocks noChangeAspect="1"/>
          </p:cNvPicPr>
          <p:nvPr/>
        </p:nvPicPr>
        <p:blipFill>
          <a:blip r:embed="rId2"/>
          <a:stretch>
            <a:fillRect/>
          </a:stretch>
        </p:blipFill>
        <p:spPr>
          <a:xfrm>
            <a:off x="3059832" y="4524337"/>
            <a:ext cx="3362325" cy="1385934"/>
          </a:xfrm>
          <a:prstGeom prst="rect">
            <a:avLst/>
          </a:prstGeom>
        </p:spPr>
      </p:pic>
    </p:spTree>
  </p:cSld>
  <p:clrMapOvr>
    <a:masterClrMapping/>
  </p:clrMapOvr>
  <p:transition>
    <p:strips dir="rd"/>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文本框 13313"/>
          <p:cNvSpPr txBox="1"/>
          <p:nvPr/>
        </p:nvSpPr>
        <p:spPr>
          <a:xfrm>
            <a:off x="462915" y="830580"/>
            <a:ext cx="8394700" cy="645160"/>
          </a:xfrm>
          <a:prstGeom prst="rect">
            <a:avLst/>
          </a:prstGeom>
          <a:noFill/>
          <a:ln w="9525">
            <a:noFill/>
          </a:ln>
        </p:spPr>
        <p:txBody>
          <a:bodyPr wrap="square">
            <a:spAutoFit/>
          </a:bodyPr>
          <a:lstStyle/>
          <a:p>
            <a:pPr>
              <a:spcBef>
                <a:spcPct val="50000"/>
              </a:spcBef>
            </a:pPr>
            <a:r>
              <a:rPr sz="3600" dirty="0" err="1">
                <a:solidFill>
                  <a:schemeClr val="tx1"/>
                </a:solidFill>
                <a:latin typeface="Times New Roman" panose="02020603050405020304" pitchFamily="2" charset="0"/>
                <a:ea typeface="宋体" panose="02010600030101010101" pitchFamily="2" charset="-122"/>
                <a:sym typeface="+mn-ea"/>
              </a:rPr>
              <a:t>分治法的题目，需要符合</a:t>
            </a:r>
            <a:r>
              <a:rPr sz="3600" dirty="0" err="1">
                <a:solidFill>
                  <a:srgbClr val="FF0000"/>
                </a:solidFill>
                <a:latin typeface="Times New Roman" panose="02020603050405020304" pitchFamily="2" charset="0"/>
                <a:ea typeface="宋体" panose="02010600030101010101" pitchFamily="2" charset="-122"/>
                <a:sym typeface="+mn-ea"/>
              </a:rPr>
              <a:t>两个特征</a:t>
            </a:r>
            <a:endParaRPr lang="zh-CN" altLang="en-US" sz="3600" dirty="0">
              <a:solidFill>
                <a:srgbClr val="FF0000"/>
              </a:solidFill>
              <a:latin typeface="Times New Roman" panose="02020603050405020304" pitchFamily="2" charset="0"/>
              <a:ea typeface="宋体" panose="02010600030101010101" pitchFamily="2" charset="-122"/>
              <a:sym typeface="+mn-ea"/>
            </a:endParaRPr>
          </a:p>
        </p:txBody>
      </p:sp>
      <p:sp>
        <p:nvSpPr>
          <p:cNvPr id="13315" name="文本框 13314"/>
          <p:cNvSpPr txBox="1"/>
          <p:nvPr/>
        </p:nvSpPr>
        <p:spPr>
          <a:xfrm>
            <a:off x="1024255" y="1624648"/>
            <a:ext cx="7272338" cy="4958080"/>
          </a:xfrm>
          <a:prstGeom prst="rect">
            <a:avLst/>
          </a:prstGeom>
          <a:noFill/>
          <a:ln w="9525">
            <a:noFill/>
          </a:ln>
        </p:spPr>
        <p:txBody>
          <a:bodyPr>
            <a:spAutoFit/>
          </a:bodyPr>
          <a:lstStyle/>
          <a:p>
            <a:pPr algn="l">
              <a:lnSpc>
                <a:spcPct val="120000"/>
              </a:lnSpc>
              <a:spcBef>
                <a:spcPct val="50000"/>
              </a:spcBef>
            </a:pPr>
            <a:r>
              <a:rPr sz="2800" dirty="0">
                <a:solidFill>
                  <a:schemeClr val="tx1"/>
                </a:solidFill>
                <a:latin typeface="Times New Roman" panose="02020603050405020304" pitchFamily="2" charset="0"/>
                <a:ea typeface="宋体" panose="02010600030101010101" pitchFamily="2" charset="-122"/>
              </a:rPr>
              <a:t>（1）平衡子问题：子问题的规模大致相同。能把问题划分成大小差不多相等的k个子问题，最好k＝2，即分成两个规模相等的子问题。子问题规模相等的处理效率，比子问题规模不等的处理效率要高。</a:t>
            </a:r>
          </a:p>
          <a:p>
            <a:pPr algn="l">
              <a:lnSpc>
                <a:spcPct val="120000"/>
              </a:lnSpc>
              <a:spcBef>
                <a:spcPct val="50000"/>
              </a:spcBef>
            </a:pPr>
            <a:r>
              <a:rPr sz="2800" dirty="0">
                <a:solidFill>
                  <a:schemeClr val="tx1"/>
                </a:solidFill>
                <a:latin typeface="Times New Roman" panose="02020603050405020304" pitchFamily="2" charset="0"/>
                <a:ea typeface="宋体" panose="02010600030101010101" pitchFamily="2" charset="-122"/>
              </a:rPr>
              <a:t>（2）独立子问题：子问题之间相互独立。这是区别于动态规划算法的根本特征，在动态规划算法中，子问题是相互联系的，而不是相互独立的。</a:t>
            </a:r>
          </a:p>
        </p:txBody>
      </p:sp>
      <p:sp>
        <p:nvSpPr>
          <p:cNvPr id="2" name="页脚占位符 1">
            <a:extLst>
              <a:ext uri="{FF2B5EF4-FFF2-40B4-BE49-F238E27FC236}">
                <a16:creationId xmlns:a16="http://schemas.microsoft.com/office/drawing/2014/main" id="{4717AEA2-A622-408B-9EAF-D125E72EE15F}"/>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7" name="文本框 15366"/>
          <p:cNvSpPr txBox="1"/>
          <p:nvPr/>
        </p:nvSpPr>
        <p:spPr>
          <a:xfrm>
            <a:off x="468313" y="765175"/>
            <a:ext cx="8077200" cy="4708981"/>
          </a:xfrm>
          <a:prstGeom prst="rect">
            <a:avLst/>
          </a:prstGeom>
          <a:noFill/>
          <a:ln w="9525">
            <a:noFill/>
          </a:ln>
        </p:spPr>
        <p:txBody>
          <a:bodyPr>
            <a:spAutoFit/>
          </a:bodyPr>
          <a:lstStyle/>
          <a:p>
            <a:pPr algn="ctr">
              <a:spcBef>
                <a:spcPct val="50000"/>
              </a:spcBef>
            </a:pPr>
            <a:r>
              <a:rPr lang="zh-CN" sz="3600" dirty="0">
                <a:solidFill>
                  <a:srgbClr val="FF0000"/>
                </a:solidFill>
                <a:ea typeface="宋体" panose="02010600030101010101" pitchFamily="2" charset="-122"/>
              </a:rPr>
              <a:t>特别说明</a:t>
            </a:r>
            <a:endParaRPr lang="zh-CN" sz="3200" dirty="0">
              <a:solidFill>
                <a:schemeClr val="tx1"/>
              </a:solidFill>
              <a:ea typeface="宋体" panose="02010600030101010101" pitchFamily="2" charset="-122"/>
            </a:endParaRPr>
          </a:p>
          <a:p>
            <a:pPr algn="l">
              <a:spcBef>
                <a:spcPct val="50000"/>
              </a:spcBef>
            </a:pPr>
            <a:r>
              <a:rPr sz="2400" dirty="0" err="1">
                <a:solidFill>
                  <a:schemeClr val="tx1"/>
                </a:solidFill>
                <a:ea typeface="宋体" panose="02010600030101010101" pitchFamily="2" charset="-122"/>
              </a:rPr>
              <a:t>分治法不仅能够让问题变得更容易理解和解决，而且能大大优化算法的复杂度，一般情况下，能把O</a:t>
            </a:r>
            <a:r>
              <a:rPr sz="2400" dirty="0">
                <a:solidFill>
                  <a:schemeClr val="tx1"/>
                </a:solidFill>
                <a:ea typeface="宋体" panose="02010600030101010101" pitchFamily="2" charset="-122"/>
              </a:rPr>
              <a:t>(n)</a:t>
            </a:r>
            <a:r>
              <a:rPr sz="2400" dirty="0" err="1">
                <a:solidFill>
                  <a:schemeClr val="tx1"/>
                </a:solidFill>
                <a:ea typeface="宋体" panose="02010600030101010101" pitchFamily="2" charset="-122"/>
              </a:rPr>
              <a:t>的复杂度优化到O</a:t>
            </a:r>
            <a:r>
              <a:rPr sz="2400" dirty="0">
                <a:solidFill>
                  <a:schemeClr val="tx1"/>
                </a:solidFill>
                <a:ea typeface="宋体" panose="02010600030101010101" pitchFamily="2" charset="-122"/>
              </a:rPr>
              <a:t>(</a:t>
            </a:r>
            <a:r>
              <a:rPr sz="2400" dirty="0" err="1">
                <a:solidFill>
                  <a:schemeClr val="tx1"/>
                </a:solidFill>
                <a:ea typeface="宋体" panose="02010600030101010101" pitchFamily="2" charset="-122"/>
              </a:rPr>
              <a:t>logn</a:t>
            </a:r>
            <a:r>
              <a:rPr sz="2400" dirty="0">
                <a:solidFill>
                  <a:schemeClr val="tx1"/>
                </a:solidFill>
                <a:ea typeface="宋体" panose="02010600030101010101" pitchFamily="2" charset="-122"/>
              </a:rPr>
              <a:t>)。</a:t>
            </a:r>
          </a:p>
          <a:p>
            <a:pPr algn="l">
              <a:spcBef>
                <a:spcPct val="50000"/>
              </a:spcBef>
            </a:pPr>
            <a:r>
              <a:rPr sz="2400" dirty="0" err="1">
                <a:solidFill>
                  <a:schemeClr val="tx1"/>
                </a:solidFill>
                <a:ea typeface="宋体" panose="02010600030101010101" pitchFamily="2" charset="-122"/>
              </a:rPr>
              <a:t>这是因为，局部的优化有利于全局；一个子问题的解决，其影响力扩大了k倍，即扩大到了全局</a:t>
            </a:r>
            <a:r>
              <a:rPr sz="2400" dirty="0">
                <a:solidFill>
                  <a:schemeClr val="tx1"/>
                </a:solidFill>
                <a:ea typeface="宋体" panose="02010600030101010101" pitchFamily="2" charset="-122"/>
              </a:rPr>
              <a:t>。</a:t>
            </a:r>
          </a:p>
          <a:p>
            <a:pPr algn="l">
              <a:spcBef>
                <a:spcPct val="50000"/>
              </a:spcBef>
            </a:pPr>
            <a:endParaRPr sz="2400" dirty="0">
              <a:solidFill>
                <a:schemeClr val="tx1"/>
              </a:solidFill>
              <a:ea typeface="宋体" panose="02010600030101010101" pitchFamily="2" charset="-122"/>
            </a:endParaRPr>
          </a:p>
          <a:p>
            <a:pPr algn="l">
              <a:spcBef>
                <a:spcPct val="50000"/>
              </a:spcBef>
            </a:pPr>
            <a:r>
              <a:rPr sz="2400" dirty="0" err="1">
                <a:solidFill>
                  <a:schemeClr val="tx1"/>
                </a:solidFill>
                <a:ea typeface="宋体" panose="02010600030101010101" pitchFamily="2" charset="-122"/>
              </a:rPr>
              <a:t>一个简单的例子：在一个有序的数列中查找一个数。简单的办法是从头找到尾，复杂度是O</a:t>
            </a:r>
            <a:r>
              <a:rPr sz="2400" dirty="0">
                <a:solidFill>
                  <a:schemeClr val="tx1"/>
                </a:solidFill>
                <a:ea typeface="宋体" panose="02010600030101010101" pitchFamily="2" charset="-122"/>
              </a:rPr>
              <a:t>(n)。如果用分治法，即“</a:t>
            </a:r>
            <a:r>
              <a:rPr sz="2400" dirty="0" err="1">
                <a:solidFill>
                  <a:schemeClr val="tx1"/>
                </a:solidFill>
                <a:ea typeface="宋体" panose="02010600030101010101" pitchFamily="2" charset="-122"/>
              </a:rPr>
              <a:t>折半查找</a:t>
            </a:r>
            <a:r>
              <a:rPr sz="2400" dirty="0">
                <a:solidFill>
                  <a:schemeClr val="tx1"/>
                </a:solidFill>
                <a:ea typeface="宋体" panose="02010600030101010101" pitchFamily="2" charset="-122"/>
              </a:rPr>
              <a:t>”，</a:t>
            </a:r>
            <a:r>
              <a:rPr sz="2400" dirty="0" err="1">
                <a:solidFill>
                  <a:schemeClr val="tx1"/>
                </a:solidFill>
                <a:ea typeface="宋体" panose="02010600030101010101" pitchFamily="2" charset="-122"/>
              </a:rPr>
              <a:t>最多只需要logn次就能找到</a:t>
            </a:r>
            <a:r>
              <a:rPr sz="2400" dirty="0">
                <a:solidFill>
                  <a:schemeClr val="tx1"/>
                </a:solidFill>
                <a:ea typeface="宋体" panose="02010600030101010101" pitchFamily="2" charset="-122"/>
              </a:rPr>
              <a:t>。</a:t>
            </a:r>
          </a:p>
        </p:txBody>
      </p:sp>
      <p:sp>
        <p:nvSpPr>
          <p:cNvPr id="2" name="页脚占位符 1">
            <a:extLst>
              <a:ext uri="{FF2B5EF4-FFF2-40B4-BE49-F238E27FC236}">
                <a16:creationId xmlns:a16="http://schemas.microsoft.com/office/drawing/2014/main" id="{7A31031E-E0F2-41CF-B218-94135F1A62EC}"/>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文本框 16385"/>
          <p:cNvSpPr txBox="1"/>
          <p:nvPr/>
        </p:nvSpPr>
        <p:spPr>
          <a:xfrm>
            <a:off x="533083" y="595313"/>
            <a:ext cx="8077200" cy="5262979"/>
          </a:xfrm>
          <a:prstGeom prst="rect">
            <a:avLst/>
          </a:prstGeom>
          <a:noFill/>
          <a:ln w="9525">
            <a:noFill/>
          </a:ln>
        </p:spPr>
        <p:txBody>
          <a:bodyPr>
            <a:spAutoFit/>
          </a:bodyPr>
          <a:lstStyle/>
          <a:p>
            <a:pPr algn="ctr">
              <a:spcBef>
                <a:spcPct val="50000"/>
              </a:spcBef>
            </a:pPr>
            <a:r>
              <a:rPr sz="3600" dirty="0" err="1">
                <a:solidFill>
                  <a:srgbClr val="0070C0"/>
                </a:solidFill>
                <a:latin typeface="Times New Roman" panose="02020603050405020304" pitchFamily="2" charset="0"/>
                <a:ea typeface="宋体" panose="02010600030101010101" pitchFamily="2" charset="-122"/>
              </a:rPr>
              <a:t>分治法如何编程</a:t>
            </a:r>
            <a:endParaRPr sz="2800" dirty="0">
              <a:solidFill>
                <a:srgbClr val="0070C0"/>
              </a:solidFill>
              <a:latin typeface="Times New Roman" panose="02020603050405020304" pitchFamily="2" charset="0"/>
              <a:ea typeface="宋体" panose="02010600030101010101" pitchFamily="2" charset="-122"/>
            </a:endParaRP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分治法的思想，几乎就是递归的过程，用递归程序实现分治法是很自然的</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用分治法建立模型时，解题步骤分为三步</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a:solidFill>
                  <a:schemeClr val="tx1"/>
                </a:solidFill>
                <a:latin typeface="Times New Roman" panose="02020603050405020304" pitchFamily="2" charset="0"/>
                <a:ea typeface="宋体" panose="02010600030101010101" pitchFamily="2" charset="-122"/>
              </a:rPr>
              <a:t>（1）分解（Divide）：</a:t>
            </a:r>
            <a:r>
              <a:rPr sz="2400" dirty="0" err="1">
                <a:solidFill>
                  <a:schemeClr val="tx1"/>
                </a:solidFill>
                <a:latin typeface="Times New Roman" panose="02020603050405020304" pitchFamily="2" charset="0"/>
                <a:ea typeface="宋体" panose="02010600030101010101" pitchFamily="2" charset="-122"/>
              </a:rPr>
              <a:t>把问题分解成独立的子问题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a:solidFill>
                  <a:schemeClr val="tx1"/>
                </a:solidFill>
                <a:latin typeface="Times New Roman" panose="02020603050405020304" pitchFamily="2" charset="0"/>
                <a:ea typeface="宋体" panose="02010600030101010101" pitchFamily="2" charset="-122"/>
              </a:rPr>
              <a:t>（2）解决（Conquer）：</a:t>
            </a:r>
            <a:r>
              <a:rPr sz="2400" dirty="0" err="1">
                <a:solidFill>
                  <a:schemeClr val="tx1"/>
                </a:solidFill>
                <a:latin typeface="Times New Roman" panose="02020603050405020304" pitchFamily="2" charset="0"/>
                <a:ea typeface="宋体" panose="02010600030101010101" pitchFamily="2" charset="-122"/>
              </a:rPr>
              <a:t>递归解决子问题</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r>
              <a:rPr sz="2400" dirty="0">
                <a:solidFill>
                  <a:schemeClr val="tx1"/>
                </a:solidFill>
                <a:latin typeface="Times New Roman" panose="02020603050405020304" pitchFamily="2" charset="0"/>
                <a:ea typeface="宋体" panose="02010600030101010101" pitchFamily="2" charset="-122"/>
              </a:rPr>
              <a:t>（3）合并（Combine）：</a:t>
            </a:r>
            <a:r>
              <a:rPr sz="2400" dirty="0" err="1">
                <a:solidFill>
                  <a:schemeClr val="tx1"/>
                </a:solidFill>
                <a:latin typeface="Times New Roman" panose="02020603050405020304" pitchFamily="2" charset="0"/>
                <a:ea typeface="宋体" panose="02010600030101010101" pitchFamily="2" charset="-122"/>
              </a:rPr>
              <a:t>把子问题的结果合并成原问题的解</a:t>
            </a:r>
            <a:r>
              <a:rPr sz="2400" dirty="0">
                <a:solidFill>
                  <a:schemeClr val="tx1"/>
                </a:solidFill>
                <a:latin typeface="Times New Roman" panose="02020603050405020304" pitchFamily="2" charset="0"/>
                <a:ea typeface="宋体" panose="02010600030101010101" pitchFamily="2" charset="-122"/>
              </a:rPr>
              <a:t>。</a:t>
            </a:r>
          </a:p>
          <a:p>
            <a:pPr algn="just">
              <a:spcBef>
                <a:spcPct val="50000"/>
              </a:spcBef>
            </a:pPr>
            <a:endParaRPr sz="2400" dirty="0">
              <a:solidFill>
                <a:schemeClr val="tx1"/>
              </a:solidFill>
              <a:latin typeface="Times New Roman" panose="02020603050405020304" pitchFamily="2" charset="0"/>
              <a:ea typeface="宋体" panose="02010600030101010101" pitchFamily="2" charset="-122"/>
            </a:endParaRPr>
          </a:p>
          <a:p>
            <a:pPr algn="just">
              <a:spcBef>
                <a:spcPct val="50000"/>
              </a:spcBef>
            </a:pPr>
            <a:r>
              <a:rPr sz="2400" dirty="0" err="1">
                <a:solidFill>
                  <a:schemeClr val="tx1"/>
                </a:solidFill>
                <a:latin typeface="Times New Roman" panose="02020603050405020304" pitchFamily="2" charset="0"/>
                <a:ea typeface="宋体" panose="02010600030101010101" pitchFamily="2" charset="-122"/>
              </a:rPr>
              <a:t>分治法的经典应用，有汉诺塔、快速排序、归并排序等</a:t>
            </a:r>
            <a:r>
              <a:rPr sz="2400" dirty="0">
                <a:solidFill>
                  <a:schemeClr val="tx1"/>
                </a:solidFill>
                <a:latin typeface="Times New Roman" panose="02020603050405020304" pitchFamily="2" charset="0"/>
                <a:ea typeface="宋体" panose="02010600030101010101" pitchFamily="2" charset="-122"/>
              </a:rPr>
              <a:t>。</a:t>
            </a:r>
          </a:p>
        </p:txBody>
      </p:sp>
      <p:sp>
        <p:nvSpPr>
          <p:cNvPr id="2" name="页脚占位符 1">
            <a:extLst>
              <a:ext uri="{FF2B5EF4-FFF2-40B4-BE49-F238E27FC236}">
                <a16:creationId xmlns:a16="http://schemas.microsoft.com/office/drawing/2014/main" id="{B0E45CCA-0CE9-41A2-9F88-27B7ADD6CF7C}"/>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1505"/>
          <p:cNvSpPr txBox="1"/>
          <p:nvPr/>
        </p:nvSpPr>
        <p:spPr>
          <a:xfrm>
            <a:off x="1239520" y="346710"/>
            <a:ext cx="7280275" cy="693523"/>
          </a:xfrm>
          <a:prstGeom prst="rect">
            <a:avLst/>
          </a:prstGeom>
          <a:noFill/>
          <a:ln w="9525">
            <a:noFill/>
          </a:ln>
        </p:spPr>
        <p:txBody>
          <a:bodyPr wrap="square">
            <a:spAutoFit/>
          </a:bodyPr>
          <a:lstStyle/>
          <a:p>
            <a:pPr algn="just">
              <a:lnSpc>
                <a:spcPct val="120000"/>
              </a:lnSpc>
              <a:spcBef>
                <a:spcPct val="50000"/>
              </a:spcBef>
            </a:pPr>
            <a:r>
              <a:rPr sz="3600" b="1" dirty="0" err="1">
                <a:solidFill>
                  <a:srgbClr val="0070C0"/>
                </a:solidFill>
                <a:ea typeface="宋体" panose="02010600030101010101" pitchFamily="2" charset="-122"/>
                <a:sym typeface="+mn-ea"/>
              </a:rPr>
              <a:t>如何用分治思想设计排序算法</a:t>
            </a:r>
            <a:r>
              <a:rPr sz="3600" b="1" dirty="0">
                <a:solidFill>
                  <a:srgbClr val="0070C0"/>
                </a:solidFill>
                <a:ea typeface="宋体" panose="02010600030101010101" pitchFamily="2" charset="-122"/>
                <a:sym typeface="+mn-ea"/>
              </a:rPr>
              <a:t>？</a:t>
            </a:r>
            <a:endParaRPr lang="zh-CN" sz="3600" b="1" dirty="0">
              <a:solidFill>
                <a:srgbClr val="0070C0"/>
              </a:solidFill>
              <a:latin typeface="Times New Roman" panose="02020603050405020304" pitchFamily="2" charset="0"/>
              <a:ea typeface="宋体" panose="02010600030101010101" pitchFamily="2" charset="-122"/>
              <a:sym typeface="+mn-ea"/>
            </a:endParaRPr>
          </a:p>
        </p:txBody>
      </p:sp>
      <p:sp>
        <p:nvSpPr>
          <p:cNvPr id="21507" name="文本框 21506"/>
          <p:cNvSpPr txBox="1"/>
          <p:nvPr/>
        </p:nvSpPr>
        <p:spPr>
          <a:xfrm>
            <a:off x="527685" y="1307465"/>
            <a:ext cx="8229600" cy="4849597"/>
          </a:xfrm>
          <a:prstGeom prst="rect">
            <a:avLst/>
          </a:prstGeom>
          <a:noFill/>
          <a:ln w="9525">
            <a:noFill/>
          </a:ln>
        </p:spPr>
        <p:txBody>
          <a:bodyPr wrap="square">
            <a:spAutoFit/>
          </a:bodyPr>
          <a:lstStyle/>
          <a:p>
            <a:pPr algn="just">
              <a:lnSpc>
                <a:spcPct val="120000"/>
              </a:lnSpc>
              <a:spcBef>
                <a:spcPct val="50000"/>
              </a:spcBef>
            </a:pPr>
            <a:r>
              <a:rPr sz="2400" b="1" dirty="0">
                <a:solidFill>
                  <a:schemeClr val="tx1"/>
                </a:solidFill>
                <a:ea typeface="宋体" panose="02010600030101010101" pitchFamily="2" charset="-122"/>
              </a:rPr>
              <a:t>（1）分解。把原来无序的数列，分成两部分；对每个部分，再继续分解成更小的两部分……在归并排序中，只是简单地把数列分成两半。在快速排序中，是把序列分成左右两部分，左部分的元素都小于右部分的元素；分解操作是快速排序的核心操作。</a:t>
            </a:r>
          </a:p>
          <a:p>
            <a:pPr algn="just">
              <a:lnSpc>
                <a:spcPct val="120000"/>
              </a:lnSpc>
              <a:spcBef>
                <a:spcPct val="50000"/>
              </a:spcBef>
            </a:pPr>
            <a:r>
              <a:rPr sz="2400" b="1" dirty="0">
                <a:solidFill>
                  <a:schemeClr val="tx1"/>
                </a:solidFill>
                <a:ea typeface="宋体" panose="02010600030101010101" pitchFamily="2" charset="-122"/>
              </a:rPr>
              <a:t>（2）解决。分解到最后不能再分解，排序。</a:t>
            </a:r>
          </a:p>
          <a:p>
            <a:pPr algn="just">
              <a:lnSpc>
                <a:spcPct val="120000"/>
              </a:lnSpc>
              <a:spcBef>
                <a:spcPct val="50000"/>
              </a:spcBef>
            </a:pPr>
            <a:r>
              <a:rPr sz="2400" b="1" dirty="0">
                <a:solidFill>
                  <a:schemeClr val="tx1"/>
                </a:solidFill>
                <a:ea typeface="宋体" panose="02010600030101010101" pitchFamily="2" charset="-122"/>
              </a:rPr>
              <a:t>（3）合并。把每次分开的两个部分合并到一起。归并排序的核心操作是合并，其过程类似于交换排序。快速排序并不需要合并操作，因为在分解过程中，左右部分已经是有序的。</a:t>
            </a:r>
          </a:p>
        </p:txBody>
      </p:sp>
      <p:sp>
        <p:nvSpPr>
          <p:cNvPr id="2" name="页脚占位符 1">
            <a:extLst>
              <a:ext uri="{FF2B5EF4-FFF2-40B4-BE49-F238E27FC236}">
                <a16:creationId xmlns:a16="http://schemas.microsoft.com/office/drawing/2014/main" id="{D52D457D-A227-4D7E-AF59-88E17B045B4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extLst>
      <p:ext uri="{BB962C8B-B14F-4D97-AF65-F5344CB8AC3E}">
        <p14:creationId xmlns:p14="http://schemas.microsoft.com/office/powerpoint/2010/main" val="1716899129"/>
      </p:ext>
    </p:extLst>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134672" cy="3491036"/>
          </a:xfrm>
        </p:spPr>
        <p:txBody>
          <a:bodyPr/>
          <a:lstStyle/>
          <a:p>
            <a:r>
              <a:rPr lang="zh-CN" altLang="en-US" dirty="0"/>
              <a:t>虽然每一步选硬币的操作，并没有从整体最优来考虑，而是只在当前步骤选取了局部最优，但是结果是全局最优的。</a:t>
            </a:r>
          </a:p>
          <a:p>
            <a:r>
              <a:rPr lang="zh-CN" altLang="en-US" dirty="0"/>
              <a:t>然而，局部最优并不总是能导致全局最优。</a:t>
            </a:r>
            <a:endParaRPr lang="en-US" altLang="zh-CN" dirty="0"/>
          </a:p>
          <a:p>
            <a:r>
              <a:rPr lang="zh-CN" altLang="en-US" dirty="0"/>
              <a:t>硬币问题，用贪心法，一定能得到最优解吗？</a:t>
            </a:r>
          </a:p>
        </p:txBody>
      </p:sp>
      <p:sp>
        <p:nvSpPr>
          <p:cNvPr id="2" name="页脚占位符 1">
            <a:extLst>
              <a:ext uri="{FF2B5EF4-FFF2-40B4-BE49-F238E27FC236}">
                <a16:creationId xmlns:a16="http://schemas.microsoft.com/office/drawing/2014/main" id="{BC806BC3-011E-40E5-939E-DEC36826984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pic>
        <p:nvPicPr>
          <p:cNvPr id="28674" name="Picture 2" descr="https://ss0.bdstatic.com/70cFvHSh_Q1YnxGkpoWK1HF6hhy/it/u=263269946,1869641368&amp;fm=11&amp;gp=0.jpg">
            <a:extLst>
              <a:ext uri="{FF2B5EF4-FFF2-40B4-BE49-F238E27FC236}">
                <a16:creationId xmlns:a16="http://schemas.microsoft.com/office/drawing/2014/main" id="{B90CE92B-3C99-4650-9921-4E4585354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164" y="4327748"/>
            <a:ext cx="2695044" cy="1521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1505"/>
          <p:cNvSpPr txBox="1"/>
          <p:nvPr/>
        </p:nvSpPr>
        <p:spPr>
          <a:xfrm>
            <a:off x="755576" y="759357"/>
            <a:ext cx="7280275" cy="760336"/>
          </a:xfrm>
          <a:prstGeom prst="rect">
            <a:avLst/>
          </a:prstGeom>
          <a:noFill/>
          <a:ln w="9525">
            <a:noFill/>
          </a:ln>
        </p:spPr>
        <p:txBody>
          <a:bodyPr wrap="square">
            <a:spAutoFit/>
          </a:bodyPr>
          <a:lstStyle/>
          <a:p>
            <a:pPr marL="571500" indent="-571500" algn="ctr">
              <a:lnSpc>
                <a:spcPct val="120000"/>
              </a:lnSpc>
              <a:spcBef>
                <a:spcPct val="50000"/>
              </a:spcBef>
              <a:buFont typeface="Arial" panose="020B0604020202020204" pitchFamily="34" charset="0"/>
              <a:buChar char="•"/>
            </a:pPr>
            <a:r>
              <a:rPr lang="zh-CN" sz="4000" b="1" dirty="0">
                <a:solidFill>
                  <a:srgbClr val="0070C0"/>
                </a:solidFill>
                <a:ea typeface="宋体" panose="02010600030101010101" pitchFamily="2" charset="-122"/>
                <a:sym typeface="+mn-ea"/>
              </a:rPr>
              <a:t>归并排序</a:t>
            </a:r>
            <a:endParaRPr lang="zh-CN" sz="4000" b="1" dirty="0">
              <a:solidFill>
                <a:srgbClr val="0070C0"/>
              </a:solidFill>
              <a:latin typeface="Times New Roman" panose="02020603050405020304" pitchFamily="2" charset="0"/>
              <a:ea typeface="宋体" panose="02010600030101010101" pitchFamily="2" charset="-122"/>
              <a:sym typeface="+mn-ea"/>
            </a:endParaRPr>
          </a:p>
        </p:txBody>
      </p:sp>
      <p:graphicFrame>
        <p:nvGraphicFramePr>
          <p:cNvPr id="2" name="对象 1"/>
          <p:cNvGraphicFramePr/>
          <p:nvPr/>
        </p:nvGraphicFramePr>
        <p:xfrm>
          <a:off x="447040" y="1998980"/>
          <a:ext cx="8356600" cy="3157220"/>
        </p:xfrm>
        <a:graphic>
          <a:graphicData uri="http://schemas.openxmlformats.org/presentationml/2006/ole">
            <mc:AlternateContent xmlns:mc="http://schemas.openxmlformats.org/markup-compatibility/2006">
              <mc:Choice xmlns:v="urn:schemas-microsoft-com:vml" Requires="v">
                <p:oleObj spid="_x0000_s18465" r:id="rId3" imgW="4493895" imgH="1576070" progId="Visio.Drawing.11">
                  <p:embed/>
                </p:oleObj>
              </mc:Choice>
              <mc:Fallback>
                <p:oleObj r:id="rId3" imgW="4493895" imgH="1576070" progId="Visio.Drawing.11">
                  <p:embed/>
                  <p:pic>
                    <p:nvPicPr>
                      <p:cNvPr id="0" name="图片 2"/>
                      <p:cNvPicPr/>
                      <p:nvPr/>
                    </p:nvPicPr>
                    <p:blipFill>
                      <a:blip r:embed="rId4"/>
                      <a:stretch>
                        <a:fillRect/>
                      </a:stretch>
                    </p:blipFill>
                    <p:spPr>
                      <a:xfrm>
                        <a:off x="447040" y="1998980"/>
                        <a:ext cx="8356600" cy="3157220"/>
                      </a:xfrm>
                      <a:prstGeom prst="rect">
                        <a:avLst/>
                      </a:prstGeom>
                    </p:spPr>
                  </p:pic>
                </p:oleObj>
              </mc:Fallback>
            </mc:AlternateContent>
          </a:graphicData>
        </a:graphic>
      </p:graphicFrame>
      <p:sp>
        <p:nvSpPr>
          <p:cNvPr id="3" name="页脚占位符 2">
            <a:extLst>
              <a:ext uri="{FF2B5EF4-FFF2-40B4-BE49-F238E27FC236}">
                <a16:creationId xmlns:a16="http://schemas.microsoft.com/office/drawing/2014/main" id="{15125C74-BF21-4A1B-A75B-0F2289E2AC0A}"/>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609600"/>
            <a:ext cx="5470376" cy="1143000"/>
          </a:xfrm>
        </p:spPr>
        <p:txBody>
          <a:bodyPr/>
          <a:lstStyle/>
          <a:p>
            <a:r>
              <a:rPr lang="zh-CN" altLang="en-US" sz="4000" dirty="0">
                <a:solidFill>
                  <a:srgbClr val="0070C0"/>
                </a:solidFill>
                <a:sym typeface="+mn-ea"/>
              </a:rPr>
              <a:t>归并排序的主要操作</a:t>
            </a:r>
            <a:endParaRPr lang="zh-CN" altLang="en-US" sz="4000" dirty="0">
              <a:solidFill>
                <a:srgbClr val="0070C0"/>
              </a:solidFill>
            </a:endParaRPr>
          </a:p>
        </p:txBody>
      </p:sp>
      <p:sp>
        <p:nvSpPr>
          <p:cNvPr id="3" name="内容占位符 2"/>
          <p:cNvSpPr>
            <a:spLocks noGrp="1"/>
          </p:cNvSpPr>
          <p:nvPr>
            <p:ph idx="1"/>
          </p:nvPr>
        </p:nvSpPr>
        <p:spPr>
          <a:xfrm>
            <a:off x="660297" y="1752600"/>
            <a:ext cx="7772400" cy="4114800"/>
          </a:xfrm>
        </p:spPr>
        <p:txBody>
          <a:bodyPr/>
          <a:lstStyle/>
          <a:p>
            <a:r>
              <a:rPr lang="zh-CN" altLang="en-US" dirty="0"/>
              <a:t>（1）分解。把初始序列分成长度相同的左右两个子序列，然后把每个子序列再分成更小的两个子序列……，直到子序列只包含1个数。用递归实现。</a:t>
            </a:r>
          </a:p>
          <a:p>
            <a:r>
              <a:rPr lang="zh-CN" altLang="en-US" dirty="0"/>
              <a:t>（2）求解子问题，对子序列排序。最底层的子序列只包含1个数，其实不用排序。</a:t>
            </a:r>
          </a:p>
          <a:p>
            <a:r>
              <a:rPr lang="zh-CN" altLang="en-US" dirty="0"/>
              <a:t>（3）合并。归并2个有序的子序列，这是归并排序的主要操作。</a:t>
            </a:r>
          </a:p>
        </p:txBody>
      </p:sp>
      <p:sp>
        <p:nvSpPr>
          <p:cNvPr id="4" name="页脚占位符 3">
            <a:extLst>
              <a:ext uri="{FF2B5EF4-FFF2-40B4-BE49-F238E27FC236}">
                <a16:creationId xmlns:a16="http://schemas.microsoft.com/office/drawing/2014/main" id="{2BD300F1-77CA-48EA-8324-8E468585D16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rgbClr val="0070C0"/>
                </a:solidFill>
              </a:rPr>
              <a:t>归并的例子</a:t>
            </a:r>
          </a:p>
        </p:txBody>
      </p:sp>
      <p:pic>
        <p:nvPicPr>
          <p:cNvPr id="8" name="图片 7" descr="无标题"/>
          <p:cNvPicPr>
            <a:picLocks noChangeAspect="1"/>
          </p:cNvPicPr>
          <p:nvPr/>
        </p:nvPicPr>
        <p:blipFill>
          <a:blip r:embed="rId2"/>
          <a:stretch>
            <a:fillRect/>
          </a:stretch>
        </p:blipFill>
        <p:spPr>
          <a:xfrm>
            <a:off x="685800" y="1628800"/>
            <a:ext cx="8214995" cy="4274820"/>
          </a:xfrm>
          <a:prstGeom prst="rect">
            <a:avLst/>
          </a:prstGeom>
        </p:spPr>
      </p:pic>
      <p:sp>
        <p:nvSpPr>
          <p:cNvPr id="3" name="页脚占位符 2">
            <a:extLst>
              <a:ext uri="{FF2B5EF4-FFF2-40B4-BE49-F238E27FC236}">
                <a16:creationId xmlns:a16="http://schemas.microsoft.com/office/drawing/2014/main" id="{A858031A-5E0E-4364-8156-E4E52686E06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5896" y="701824"/>
            <a:ext cx="2167880" cy="1143000"/>
          </a:xfrm>
        </p:spPr>
        <p:txBody>
          <a:bodyPr/>
          <a:lstStyle/>
          <a:p>
            <a:r>
              <a:rPr lang="zh-CN" altLang="en-US" sz="4000" dirty="0">
                <a:solidFill>
                  <a:srgbClr val="0070C0"/>
                </a:solidFill>
              </a:rPr>
              <a:t>复杂度</a:t>
            </a:r>
          </a:p>
        </p:txBody>
      </p:sp>
      <p:sp>
        <p:nvSpPr>
          <p:cNvPr id="3" name="内容占位符 2"/>
          <p:cNvSpPr>
            <a:spLocks noGrp="1"/>
          </p:cNvSpPr>
          <p:nvPr>
            <p:ph idx="1"/>
          </p:nvPr>
        </p:nvSpPr>
        <p:spPr>
          <a:xfrm>
            <a:off x="685800" y="1844824"/>
            <a:ext cx="7772400" cy="4114800"/>
          </a:xfrm>
        </p:spPr>
        <p:txBody>
          <a:bodyPr/>
          <a:lstStyle/>
          <a:p>
            <a:r>
              <a:rPr lang="zh-CN" altLang="en-US" dirty="0"/>
              <a:t>对n个数进行归并排序：</a:t>
            </a:r>
          </a:p>
          <a:p>
            <a:pPr marL="457200" lvl="1" indent="0">
              <a:buNone/>
            </a:pPr>
            <a:r>
              <a:rPr lang="zh-CN" altLang="en-US" dirty="0"/>
              <a:t>（1）需要logn趟归并；</a:t>
            </a:r>
          </a:p>
          <a:p>
            <a:pPr marL="457200" lvl="1" indent="0">
              <a:buNone/>
            </a:pPr>
            <a:r>
              <a:rPr lang="zh-CN" altLang="en-US" dirty="0"/>
              <a:t>（2）在每一趟归并中，有很多次合并操作，一共需要O(n)次比较。</a:t>
            </a:r>
          </a:p>
          <a:p>
            <a:pPr marL="457200" lvl="1" indent="0">
              <a:buNone/>
            </a:pPr>
            <a:r>
              <a:rPr lang="zh-CN" altLang="en-US" dirty="0"/>
              <a:t>所以计算复杂度是O(nlogn)。</a:t>
            </a:r>
          </a:p>
          <a:p>
            <a:pPr marL="457200" lvl="1" indent="0">
              <a:buNone/>
            </a:pPr>
            <a:endParaRPr lang="zh-CN" altLang="en-US" dirty="0"/>
          </a:p>
          <a:p>
            <a:r>
              <a:rPr lang="zh-CN" altLang="en-US" dirty="0"/>
              <a:t>空间复杂度：需要一个临时的b[]存储结果，所以空间复杂度是O(n)。</a:t>
            </a:r>
          </a:p>
          <a:p>
            <a:endParaRPr lang="zh-CN" altLang="en-US" dirty="0"/>
          </a:p>
        </p:txBody>
      </p:sp>
      <p:sp>
        <p:nvSpPr>
          <p:cNvPr id="4" name="页脚占位符 3">
            <a:extLst>
              <a:ext uri="{FF2B5EF4-FFF2-40B4-BE49-F238E27FC236}">
                <a16:creationId xmlns:a16="http://schemas.microsoft.com/office/drawing/2014/main" id="{88915051-85F8-48F2-96B3-1BFF1E14E63F}"/>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1921" y="685800"/>
            <a:ext cx="3312368" cy="1143000"/>
          </a:xfrm>
        </p:spPr>
        <p:txBody>
          <a:bodyPr/>
          <a:lstStyle/>
          <a:p>
            <a:r>
              <a:rPr lang="zh-CN" altLang="en-US" dirty="0">
                <a:solidFill>
                  <a:srgbClr val="FF0000"/>
                </a:solidFill>
              </a:rPr>
              <a:t>分治的优势</a:t>
            </a:r>
          </a:p>
        </p:txBody>
      </p:sp>
      <p:sp>
        <p:nvSpPr>
          <p:cNvPr id="3" name="内容占位符 2"/>
          <p:cNvSpPr>
            <a:spLocks noGrp="1"/>
          </p:cNvSpPr>
          <p:nvPr>
            <p:ph idx="1"/>
          </p:nvPr>
        </p:nvSpPr>
        <p:spPr/>
        <p:txBody>
          <a:bodyPr/>
          <a:lstStyle/>
          <a:p>
            <a:r>
              <a:rPr lang="zh-CN" altLang="en-US">
                <a:sym typeface="+mn-ea"/>
              </a:rPr>
              <a:t>从归并排序的例子，读者可以体会到，对于整体上O(n)复杂度的问题，通过分治，可以减少为O(logn)复杂度的问题。</a:t>
            </a:r>
            <a:endParaRPr lang="zh-CN" altLang="en-US"/>
          </a:p>
          <a:p>
            <a:endParaRPr lang="zh-CN" altLang="en-US"/>
          </a:p>
        </p:txBody>
      </p:sp>
      <p:sp>
        <p:nvSpPr>
          <p:cNvPr id="4" name="页脚占位符 3">
            <a:extLst>
              <a:ext uri="{FF2B5EF4-FFF2-40B4-BE49-F238E27FC236}">
                <a16:creationId xmlns:a16="http://schemas.microsoft.com/office/drawing/2014/main" id="{6310D93B-5495-4C00-BDF1-31A182663FC1}"/>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0070C0"/>
                </a:solidFill>
                <a:sym typeface="+mn-ea"/>
              </a:rPr>
              <a:t>归并排序是交换排序的升级版</a:t>
            </a:r>
            <a:endParaRPr lang="zh-CN" altLang="en-US" sz="3600" dirty="0">
              <a:solidFill>
                <a:srgbClr val="0070C0"/>
              </a:solidFill>
            </a:endParaRPr>
          </a:p>
        </p:txBody>
      </p:sp>
      <p:sp>
        <p:nvSpPr>
          <p:cNvPr id="3" name="内容占位符 2"/>
          <p:cNvSpPr>
            <a:spLocks noGrp="1"/>
          </p:cNvSpPr>
          <p:nvPr>
            <p:ph idx="1"/>
          </p:nvPr>
        </p:nvSpPr>
        <p:spPr/>
        <p:txBody>
          <a:bodyPr/>
          <a:lstStyle/>
          <a:p>
            <a:r>
              <a:rPr lang="zh-CN" altLang="en-US" sz="2400" dirty="0"/>
              <a:t>交换排序的步骤：</a:t>
            </a:r>
          </a:p>
          <a:p>
            <a:pPr marL="0" indent="0">
              <a:buNone/>
            </a:pPr>
            <a:r>
              <a:rPr lang="zh-CN" altLang="en-US" sz="2400" dirty="0"/>
              <a:t>（1）第一轮，检查第一个数a1。把序列中后面所有的数，一个一个跟它比较，如果发现有一个比a1小，就交换。第一轮结束后，最小的数就排在了第一个位置。</a:t>
            </a:r>
          </a:p>
          <a:p>
            <a:pPr marL="0" indent="0">
              <a:buNone/>
            </a:pPr>
            <a:r>
              <a:rPr lang="zh-CN" altLang="en-US" sz="2400" dirty="0"/>
              <a:t>（2）第二轮，检查第二个数。第二轮结束后，第2小的数排在了第二个位置。</a:t>
            </a:r>
          </a:p>
          <a:p>
            <a:pPr marL="0" indent="0">
              <a:buNone/>
            </a:pPr>
            <a:r>
              <a:rPr lang="zh-CN" altLang="en-US" sz="2400" dirty="0"/>
              <a:t>（3）继续上述过程，直到检查完最后一个数。</a:t>
            </a:r>
          </a:p>
          <a:p>
            <a:r>
              <a:rPr lang="zh-CN" altLang="en-US" sz="2400" dirty="0"/>
              <a:t>交换排序的复杂度是O(n</a:t>
            </a:r>
            <a:r>
              <a:rPr lang="zh-CN" altLang="en-US" sz="2400" baseline="30000" dirty="0"/>
              <a:t>2</a:t>
            </a:r>
            <a:r>
              <a:rPr lang="zh-CN" altLang="en-US" sz="2400" dirty="0"/>
              <a:t>)。</a:t>
            </a:r>
          </a:p>
          <a:p>
            <a:r>
              <a:rPr lang="zh-CN" altLang="en-US" sz="2400" dirty="0"/>
              <a:t>在归并排序中，一次合并的操作，和交换排序很相似。只是合并的操作，是基于2个有序的子序列，效率更高。</a:t>
            </a:r>
          </a:p>
        </p:txBody>
      </p:sp>
      <p:sp>
        <p:nvSpPr>
          <p:cNvPr id="4" name="页脚占位符 3">
            <a:extLst>
              <a:ext uri="{FF2B5EF4-FFF2-40B4-BE49-F238E27FC236}">
                <a16:creationId xmlns:a16="http://schemas.microsoft.com/office/drawing/2014/main" id="{AEA847EA-B5B3-4639-8B2D-1F8E8E1B5594}"/>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50215"/>
            <a:ext cx="7772400" cy="1143000"/>
          </a:xfrm>
        </p:spPr>
        <p:txBody>
          <a:bodyPr/>
          <a:lstStyle/>
          <a:p>
            <a:r>
              <a:rPr lang="zh-CN" altLang="en-US" sz="3600" dirty="0">
                <a:solidFill>
                  <a:srgbClr val="0070C0"/>
                </a:solidFill>
              </a:rPr>
              <a:t>归并排序的应用：逆序对问题</a:t>
            </a:r>
          </a:p>
        </p:txBody>
      </p:sp>
      <p:sp>
        <p:nvSpPr>
          <p:cNvPr id="3" name="内容占位符 2"/>
          <p:cNvSpPr>
            <a:spLocks noGrp="1"/>
          </p:cNvSpPr>
          <p:nvPr>
            <p:ph idx="1"/>
          </p:nvPr>
        </p:nvSpPr>
        <p:spPr>
          <a:xfrm>
            <a:off x="685800" y="1410335"/>
            <a:ext cx="7772400" cy="4114800"/>
          </a:xfrm>
        </p:spPr>
        <p:txBody>
          <a:bodyPr/>
          <a:lstStyle/>
          <a:p>
            <a:pPr marL="0" indent="0" algn="ctr">
              <a:buNone/>
            </a:pPr>
            <a:r>
              <a:rPr lang="zh-CN" altLang="en-US"/>
              <a:t>hdu 4911 Inversion</a:t>
            </a:r>
          </a:p>
          <a:p>
            <a:r>
              <a:rPr lang="zh-CN" altLang="en-US"/>
              <a:t>输入一个序列{a1, a2, a3,…, an}，交换任意两个相邻元素，不超过k次。交换之后，问最少的逆序对有多少个。</a:t>
            </a:r>
          </a:p>
          <a:p>
            <a:endParaRPr lang="zh-CN" altLang="en-US"/>
          </a:p>
          <a:p>
            <a:r>
              <a:rPr lang="zh-CN" altLang="en-US"/>
              <a:t>序列中的一个逆序对，是指存在两个数ai和aj，有ai &gt; aj且1≤i&lt;j≤n。也就是说，大的数排在小的数前面。</a:t>
            </a:r>
          </a:p>
          <a:p>
            <a:endParaRPr lang="zh-CN" altLang="en-US"/>
          </a:p>
        </p:txBody>
      </p:sp>
      <p:sp>
        <p:nvSpPr>
          <p:cNvPr id="4" name="页脚占位符 3">
            <a:extLst>
              <a:ext uri="{FF2B5EF4-FFF2-40B4-BE49-F238E27FC236}">
                <a16:creationId xmlns:a16="http://schemas.microsoft.com/office/drawing/2014/main" id="{8CAFBE36-0B86-4DFF-B997-2A14BF3477E3}"/>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9560" y="685800"/>
            <a:ext cx="7772400" cy="5440680"/>
          </a:xfrm>
        </p:spPr>
        <p:txBody>
          <a:bodyPr/>
          <a:lstStyle/>
          <a:p>
            <a:pPr marL="0" indent="0">
              <a:buNone/>
            </a:pPr>
            <a:r>
              <a:rPr lang="zh-CN" altLang="en-US">
                <a:sym typeface="+mn-ea"/>
              </a:rPr>
              <a:t>输入：第一行是n和k，1 ≤ n ≤ 105，0 ≤ k ≤ 109；第二行包括n个整数{a1, a2, a3,…, an}，0≤ ai ≤109。</a:t>
            </a:r>
            <a:endParaRPr lang="zh-CN" altLang="en-US"/>
          </a:p>
          <a:p>
            <a:pPr marL="0" indent="0">
              <a:buNone/>
            </a:pPr>
            <a:r>
              <a:rPr lang="zh-CN" altLang="en-US">
                <a:sym typeface="+mn-ea"/>
              </a:rPr>
              <a:t>输出：最少的逆序对数量。</a:t>
            </a:r>
            <a:endParaRPr lang="zh-CN" altLang="en-US"/>
          </a:p>
          <a:p>
            <a:pPr marL="0" indent="0">
              <a:buNone/>
            </a:pPr>
            <a:r>
              <a:rPr lang="zh-CN" altLang="en-US">
                <a:sym typeface="+mn-ea"/>
              </a:rPr>
              <a:t>Sample Input：</a:t>
            </a:r>
            <a:endParaRPr lang="zh-CN" altLang="en-US"/>
          </a:p>
          <a:p>
            <a:pPr marL="0" indent="0">
              <a:buNone/>
            </a:pPr>
            <a:r>
              <a:rPr lang="zh-CN" altLang="en-US">
                <a:sym typeface="+mn-ea"/>
              </a:rPr>
              <a:t>3 1</a:t>
            </a:r>
            <a:endParaRPr lang="zh-CN" altLang="en-US"/>
          </a:p>
          <a:p>
            <a:pPr marL="0" indent="0">
              <a:buNone/>
            </a:pPr>
            <a:r>
              <a:rPr lang="zh-CN" altLang="en-US">
                <a:sym typeface="+mn-ea"/>
              </a:rPr>
              <a:t>2 2 1</a:t>
            </a:r>
            <a:endParaRPr lang="zh-CN" altLang="en-US"/>
          </a:p>
          <a:p>
            <a:pPr marL="0" indent="0">
              <a:buNone/>
            </a:pPr>
            <a:r>
              <a:rPr lang="zh-CN" altLang="en-US">
                <a:sym typeface="+mn-ea"/>
              </a:rPr>
              <a:t>Sample Output：</a:t>
            </a:r>
            <a:endParaRPr lang="zh-CN" altLang="en-US"/>
          </a:p>
          <a:p>
            <a:pPr marL="0" indent="0">
              <a:buNone/>
            </a:pPr>
            <a:r>
              <a:rPr lang="zh-CN" altLang="en-US">
                <a:sym typeface="+mn-ea"/>
              </a:rPr>
              <a:t>1</a:t>
            </a:r>
            <a:endParaRPr lang="zh-CN" altLang="en-US"/>
          </a:p>
        </p:txBody>
      </p:sp>
      <p:sp>
        <p:nvSpPr>
          <p:cNvPr id="2" name="页脚占位符 1">
            <a:extLst>
              <a:ext uri="{FF2B5EF4-FFF2-40B4-BE49-F238E27FC236}">
                <a16:creationId xmlns:a16="http://schemas.microsoft.com/office/drawing/2014/main" id="{57441835-8E6A-46B6-8F4D-CD8FC36E3EE1}"/>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70560"/>
            <a:ext cx="7772400" cy="5425440"/>
          </a:xfrm>
        </p:spPr>
        <p:txBody>
          <a:bodyPr/>
          <a:lstStyle/>
          <a:p>
            <a:r>
              <a:rPr lang="zh-CN" altLang="en-US"/>
              <a:t>当k = 0时，就是求原始序列中有多少个逆序对。</a:t>
            </a:r>
          </a:p>
          <a:p>
            <a:r>
              <a:rPr lang="zh-CN" altLang="en-US"/>
              <a:t>求k = 0时的逆序对，用暴力法很容易：先检查第一个数a1，把后面所有数跟它比较，如果发现有一个比a1小，就是一个逆序对；再检查第二个数，第三个数……；直到最后一个数。复杂度是O(n</a:t>
            </a:r>
            <a:r>
              <a:rPr lang="zh-CN" altLang="en-US" baseline="30000"/>
              <a:t>2</a:t>
            </a:r>
            <a:r>
              <a:rPr lang="zh-CN" altLang="en-US"/>
              <a:t>)。本题n最大是10</a:t>
            </a:r>
            <a:r>
              <a:rPr lang="zh-CN" altLang="en-US" baseline="30000"/>
              <a:t>5</a:t>
            </a:r>
            <a:r>
              <a:rPr lang="zh-CN" altLang="en-US"/>
              <a:t>，所以暴力法会TLE。</a:t>
            </a:r>
          </a:p>
        </p:txBody>
      </p:sp>
      <p:sp>
        <p:nvSpPr>
          <p:cNvPr id="2" name="页脚占位符 1">
            <a:extLst>
              <a:ext uri="{FF2B5EF4-FFF2-40B4-BE49-F238E27FC236}">
                <a16:creationId xmlns:a16="http://schemas.microsoft.com/office/drawing/2014/main" id="{BD97BAA4-244B-4C3C-8358-0D820064F537}"/>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96752"/>
            <a:ext cx="7772400" cy="3456384"/>
          </a:xfrm>
        </p:spPr>
        <p:txBody>
          <a:bodyPr/>
          <a:lstStyle/>
          <a:p>
            <a:r>
              <a:rPr lang="zh-CN" altLang="en-US" dirty="0"/>
              <a:t>考察暴力法的过程，会发现和交换排序很像。那么自然可以想到，能否用交换排序的升级版归并排序，来处理逆序对问题？</a:t>
            </a:r>
          </a:p>
          <a:p>
            <a:endParaRPr lang="zh-CN" altLang="en-US" dirty="0"/>
          </a:p>
          <a:p>
            <a:r>
              <a:rPr lang="zh-CN" altLang="en-US" dirty="0"/>
              <a:t>请课后自己搜资料，解决</a:t>
            </a:r>
            <a:r>
              <a:rPr lang="zh-CN" altLang="en-US" dirty="0">
                <a:sym typeface="+mn-ea"/>
              </a:rPr>
              <a:t>hdu 491</a:t>
            </a:r>
            <a:r>
              <a:rPr lang="en-US" altLang="zh-CN" dirty="0">
                <a:sym typeface="+mn-ea"/>
              </a:rPr>
              <a:t>1</a:t>
            </a:r>
            <a:r>
              <a:rPr lang="zh-CN" altLang="en-US" dirty="0">
                <a:sym typeface="+mn-ea"/>
              </a:rPr>
              <a:t>。</a:t>
            </a:r>
          </a:p>
        </p:txBody>
      </p:sp>
      <p:sp>
        <p:nvSpPr>
          <p:cNvPr id="2" name="页脚占位符 1">
            <a:extLst>
              <a:ext uri="{FF2B5EF4-FFF2-40B4-BE49-F238E27FC236}">
                <a16:creationId xmlns:a16="http://schemas.microsoft.com/office/drawing/2014/main" id="{7233C63C-E06D-4058-8579-BE7A9E8CD206}"/>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02521"/>
            <a:ext cx="7772400" cy="5452958"/>
          </a:xfrm>
        </p:spPr>
        <p:txBody>
          <a:bodyPr/>
          <a:lstStyle/>
          <a:p>
            <a:r>
              <a:rPr lang="zh-CN" altLang="en-US" sz="2800" dirty="0"/>
              <a:t>在硬币问题中，如果改换一下参数，就不一定能得到最优解。例如：硬币面值比较奇怪，是1、2、4、5、6元，支付9元，如果用贪心法，答案是6 + 2 + 1，需要3个硬币，而最优的5 + 4只需要2个硬币。</a:t>
            </a:r>
          </a:p>
          <a:p>
            <a:endParaRPr lang="zh-CN" altLang="en-US" sz="1800" dirty="0"/>
          </a:p>
          <a:p>
            <a:r>
              <a:rPr lang="zh-CN" altLang="en-US" sz="2800" dirty="0"/>
              <a:t>所以，在硬币问题中，用贪心法是否能得到最优，跟硬币的面值有关。如果是1、2、5这样的面值，贪心是有效的，而对于1、2、4、5、6这样的面值，贪心是无效的。</a:t>
            </a:r>
            <a:endParaRPr lang="en-US" altLang="zh-CN" sz="2800" dirty="0"/>
          </a:p>
          <a:p>
            <a:endParaRPr lang="zh-CN" altLang="en-US" sz="1800" dirty="0"/>
          </a:p>
          <a:p>
            <a:r>
              <a:rPr lang="zh-CN" altLang="en-US" sz="2800" dirty="0"/>
              <a:t>任意面值硬币问题的求解：</a:t>
            </a:r>
            <a:r>
              <a:rPr lang="zh-CN" altLang="en-US" sz="2800" dirty="0">
                <a:solidFill>
                  <a:srgbClr val="FF0000"/>
                </a:solidFill>
              </a:rPr>
              <a:t>动态规划</a:t>
            </a:r>
            <a:r>
              <a:rPr lang="zh-CN" altLang="en-US" sz="2800" dirty="0"/>
              <a:t>。</a:t>
            </a:r>
          </a:p>
        </p:txBody>
      </p:sp>
      <p:sp>
        <p:nvSpPr>
          <p:cNvPr id="2" name="页脚占位符 1">
            <a:extLst>
              <a:ext uri="{FF2B5EF4-FFF2-40B4-BE49-F238E27FC236}">
                <a16:creationId xmlns:a16="http://schemas.microsoft.com/office/drawing/2014/main" id="{E4F665FC-950B-4767-A385-DB8A454690DE}"/>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zh-CN" altLang="en-US" dirty="0">
                <a:solidFill>
                  <a:srgbClr val="0070C0"/>
                </a:solidFill>
              </a:rPr>
              <a:t>快速排序</a:t>
            </a:r>
          </a:p>
        </p:txBody>
      </p:sp>
      <p:sp>
        <p:nvSpPr>
          <p:cNvPr id="3" name="内容占位符 2"/>
          <p:cNvSpPr>
            <a:spLocks noGrp="1"/>
          </p:cNvSpPr>
          <p:nvPr>
            <p:ph idx="1"/>
          </p:nvPr>
        </p:nvSpPr>
        <p:spPr/>
        <p:txBody>
          <a:bodyPr/>
          <a:lstStyle/>
          <a:p>
            <a:r>
              <a:rPr lang="zh-CN" altLang="en-US" sz="3600" dirty="0"/>
              <a:t>把序列分成左右两部分，使得左边所有的数都比右边的数小；</a:t>
            </a:r>
          </a:p>
          <a:p>
            <a:r>
              <a:rPr lang="zh-CN" altLang="en-US" sz="3600" dirty="0"/>
              <a:t>递归这个过程，直到不能再分为止。</a:t>
            </a:r>
          </a:p>
          <a:p>
            <a:endParaRPr lang="zh-CN" altLang="en-US" sz="3600" dirty="0"/>
          </a:p>
        </p:txBody>
      </p:sp>
      <p:sp>
        <p:nvSpPr>
          <p:cNvPr id="4" name="页脚占位符 3">
            <a:extLst>
              <a:ext uri="{FF2B5EF4-FFF2-40B4-BE49-F238E27FC236}">
                <a16:creationId xmlns:a16="http://schemas.microsoft.com/office/drawing/2014/main" id="{5FE23E70-1D1E-4716-A80E-320A92047AC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ym typeface="+mn-ea"/>
              </a:rPr>
              <a:t>最简单的办法是：</a:t>
            </a:r>
          </a:p>
          <a:p>
            <a:r>
              <a:rPr lang="zh-CN" altLang="en-US" dirty="0">
                <a:sym typeface="+mn-ea"/>
              </a:rPr>
              <a:t>设定两个临时空间X、Y和一个基准数t；</a:t>
            </a:r>
          </a:p>
          <a:p>
            <a:r>
              <a:rPr lang="zh-CN" altLang="en-US" dirty="0">
                <a:sym typeface="+mn-ea"/>
              </a:rPr>
              <a:t>检查序列中所有的元素，比t小的放在X中，比t大的放在Y中。</a:t>
            </a:r>
          </a:p>
          <a:p>
            <a:endParaRPr lang="zh-CN" altLang="en-US" dirty="0">
              <a:sym typeface="+mn-ea"/>
            </a:endParaRPr>
          </a:p>
          <a:p>
            <a:r>
              <a:rPr lang="zh-CN" altLang="en-US" dirty="0">
                <a:sym typeface="+mn-ea"/>
              </a:rPr>
              <a:t>不过，其实不用这么麻烦，直接在原序列上操作就行了，不需要X、Y。</a:t>
            </a:r>
            <a:endParaRPr lang="zh-CN" altLang="en-US" dirty="0"/>
          </a:p>
        </p:txBody>
      </p:sp>
      <p:sp>
        <p:nvSpPr>
          <p:cNvPr id="4" name="标题 3"/>
          <p:cNvSpPr>
            <a:spLocks noGrp="1"/>
          </p:cNvSpPr>
          <p:nvPr>
            <p:ph type="title"/>
          </p:nvPr>
        </p:nvSpPr>
        <p:spPr/>
        <p:txBody>
          <a:bodyPr/>
          <a:lstStyle/>
          <a:p>
            <a:r>
              <a:rPr lang="zh-CN" altLang="en-US" dirty="0">
                <a:solidFill>
                  <a:srgbClr val="0070C0"/>
                </a:solidFill>
                <a:sym typeface="+mn-ea"/>
              </a:rPr>
              <a:t>如何把序列分成左右两部分？</a:t>
            </a:r>
            <a:endParaRPr lang="zh-CN" altLang="en-US" dirty="0">
              <a:solidFill>
                <a:srgbClr val="0070C0"/>
              </a:solidFill>
            </a:endParaRPr>
          </a:p>
        </p:txBody>
      </p:sp>
      <p:sp>
        <p:nvSpPr>
          <p:cNvPr id="2" name="页脚占位符 1">
            <a:extLst>
              <a:ext uri="{FF2B5EF4-FFF2-40B4-BE49-F238E27FC236}">
                <a16:creationId xmlns:a16="http://schemas.microsoft.com/office/drawing/2014/main" id="{938E1563-B8F8-437A-952A-D09320A4865C}"/>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77190"/>
            <a:ext cx="7772400" cy="1143000"/>
          </a:xfrm>
        </p:spPr>
        <p:txBody>
          <a:bodyPr/>
          <a:lstStyle/>
          <a:p>
            <a:r>
              <a:rPr lang="zh-CN" altLang="en-US" sz="3600" dirty="0">
                <a:solidFill>
                  <a:srgbClr val="0070C0"/>
                </a:solidFill>
                <a:sym typeface="+mn-ea"/>
              </a:rPr>
              <a:t>直接在原序列上操作</a:t>
            </a:r>
          </a:p>
        </p:txBody>
      </p:sp>
      <p:pic>
        <p:nvPicPr>
          <p:cNvPr id="7" name="图片 6" descr="无标题"/>
          <p:cNvPicPr>
            <a:picLocks noChangeAspect="1"/>
          </p:cNvPicPr>
          <p:nvPr/>
        </p:nvPicPr>
        <p:blipFill>
          <a:blip r:embed="rId2"/>
          <a:stretch>
            <a:fillRect/>
          </a:stretch>
        </p:blipFill>
        <p:spPr>
          <a:xfrm>
            <a:off x="26670" y="1520190"/>
            <a:ext cx="9039860" cy="3909060"/>
          </a:xfrm>
          <a:prstGeom prst="rect">
            <a:avLst/>
          </a:prstGeom>
        </p:spPr>
      </p:pic>
      <p:sp>
        <p:nvSpPr>
          <p:cNvPr id="3" name="页脚占位符 2">
            <a:extLst>
              <a:ext uri="{FF2B5EF4-FFF2-40B4-BE49-F238E27FC236}">
                <a16:creationId xmlns:a16="http://schemas.microsoft.com/office/drawing/2014/main" id="{4E6A30E4-599E-4399-B3B1-264BBA684F9D}"/>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70C0"/>
                </a:solidFill>
                <a:sym typeface="+mn-ea"/>
              </a:rPr>
              <a:t>复杂度</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a:t>每一次划分，都把序列分成了左右两部分，在这个过程中，需要比较所有的元素，有O(n)次。</a:t>
            </a:r>
            <a:endParaRPr lang="en-US" altLang="zh-CN" dirty="0"/>
          </a:p>
          <a:p>
            <a:r>
              <a:rPr lang="zh-CN" altLang="en-US" dirty="0">
                <a:solidFill>
                  <a:srgbClr val="FF0000"/>
                </a:solidFill>
              </a:rPr>
              <a:t>如果</a:t>
            </a:r>
            <a:r>
              <a:rPr lang="zh-CN" altLang="en-US" dirty="0"/>
              <a:t>每次划分是对称的，左右两部分的长度差不多，那么一共需要划分O(logn)次。</a:t>
            </a:r>
            <a:endParaRPr lang="en-US" altLang="zh-CN" dirty="0"/>
          </a:p>
          <a:p>
            <a:r>
              <a:rPr lang="zh-CN" altLang="en-US" dirty="0"/>
              <a:t>总复杂度是O(nlogn)。</a:t>
            </a:r>
          </a:p>
          <a:p>
            <a:endParaRPr lang="zh-CN" altLang="en-US" dirty="0"/>
          </a:p>
        </p:txBody>
      </p:sp>
      <p:sp>
        <p:nvSpPr>
          <p:cNvPr id="4" name="页脚占位符 3">
            <a:extLst>
              <a:ext uri="{FF2B5EF4-FFF2-40B4-BE49-F238E27FC236}">
                <a16:creationId xmlns:a16="http://schemas.microsoft.com/office/drawing/2014/main" id="{2B15612C-69F1-45A0-872C-7FF13D7CCA77}"/>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70C0"/>
                </a:solidFill>
              </a:rPr>
              <a:t>快速排序   不稳定</a:t>
            </a:r>
          </a:p>
        </p:txBody>
      </p:sp>
      <p:sp>
        <p:nvSpPr>
          <p:cNvPr id="3" name="内容占位符 2"/>
          <p:cNvSpPr>
            <a:spLocks noGrp="1"/>
          </p:cNvSpPr>
          <p:nvPr>
            <p:ph idx="1"/>
          </p:nvPr>
        </p:nvSpPr>
        <p:spPr/>
        <p:txBody>
          <a:bodyPr/>
          <a:lstStyle/>
          <a:p>
            <a:r>
              <a:rPr lang="zh-CN" altLang="en-US" dirty="0">
                <a:solidFill>
                  <a:srgbClr val="FF0000"/>
                </a:solidFill>
                <a:sym typeface="+mn-ea"/>
              </a:rPr>
              <a:t>如果</a:t>
            </a:r>
            <a:r>
              <a:rPr lang="zh-CN" altLang="en-US" dirty="0">
                <a:sym typeface="+mn-ea"/>
              </a:rPr>
              <a:t>划分不是对称的，左部分和右部分的数量差别很大。在极端情况下，例如左部分只有1个数，剩下的全部都在右部分，那么最多可能划分n次，总复杂度是O(n</a:t>
            </a:r>
            <a:r>
              <a:rPr lang="zh-CN" altLang="en-US" baseline="30000" dirty="0">
                <a:sym typeface="+mn-ea"/>
              </a:rPr>
              <a:t>2</a:t>
            </a:r>
            <a:r>
              <a:rPr lang="zh-CN" altLang="en-US" dirty="0">
                <a:sym typeface="+mn-ea"/>
              </a:rPr>
              <a:t>)。</a:t>
            </a:r>
          </a:p>
          <a:p>
            <a:r>
              <a:rPr lang="zh-CN" altLang="en-US" dirty="0">
                <a:sym typeface="+mn-ea"/>
              </a:rPr>
              <a:t>所以，快速排序是</a:t>
            </a:r>
            <a:r>
              <a:rPr lang="zh-CN" altLang="en-US" dirty="0">
                <a:solidFill>
                  <a:srgbClr val="FF0000"/>
                </a:solidFill>
                <a:sym typeface="+mn-ea"/>
              </a:rPr>
              <a:t>不稳定</a:t>
            </a:r>
            <a:r>
              <a:rPr lang="zh-CN" altLang="en-US" dirty="0">
                <a:sym typeface="+mn-ea"/>
              </a:rPr>
              <a:t>的。</a:t>
            </a:r>
            <a:endParaRPr lang="zh-CN" altLang="en-US" dirty="0"/>
          </a:p>
        </p:txBody>
      </p:sp>
      <p:sp>
        <p:nvSpPr>
          <p:cNvPr id="4" name="页脚占位符 3">
            <a:extLst>
              <a:ext uri="{FF2B5EF4-FFF2-40B4-BE49-F238E27FC236}">
                <a16:creationId xmlns:a16="http://schemas.microsoft.com/office/drawing/2014/main" id="{01AA0BF4-5DAB-4696-81C0-720635F030F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731168"/>
          </a:xfrm>
        </p:spPr>
        <p:txBody>
          <a:bodyPr/>
          <a:lstStyle/>
          <a:p>
            <a:r>
              <a:rPr lang="zh-CN" altLang="en-US" dirty="0">
                <a:solidFill>
                  <a:srgbClr val="FF0000"/>
                </a:solidFill>
              </a:rPr>
              <a:t>但是</a:t>
            </a:r>
            <a:r>
              <a:rPr lang="en-US" altLang="zh-CN" dirty="0">
                <a:solidFill>
                  <a:srgbClr val="FF0000"/>
                </a:solidFill>
              </a:rPr>
              <a:t>...</a:t>
            </a:r>
          </a:p>
        </p:txBody>
      </p:sp>
      <p:sp>
        <p:nvSpPr>
          <p:cNvPr id="3" name="内容占位符 2"/>
          <p:cNvSpPr>
            <a:spLocks noGrp="1"/>
          </p:cNvSpPr>
          <p:nvPr>
            <p:ph idx="1"/>
          </p:nvPr>
        </p:nvSpPr>
        <p:spPr>
          <a:xfrm>
            <a:off x="675137" y="1371600"/>
            <a:ext cx="7772400" cy="4114800"/>
          </a:xfrm>
        </p:spPr>
        <p:txBody>
          <a:bodyPr/>
          <a:lstStyle/>
          <a:p>
            <a:r>
              <a:rPr lang="zh-CN" altLang="en-US" dirty="0"/>
              <a:t>一般情况下快速排序效率很高，比稳定的归并排序更好。</a:t>
            </a:r>
          </a:p>
          <a:p>
            <a:r>
              <a:rPr lang="zh-CN" altLang="en-US" dirty="0"/>
              <a:t>可以观察到，快速排序的代码比归并排序的代码简洁，代码中的比较、交换、拷贝操作很少。</a:t>
            </a:r>
          </a:p>
          <a:p>
            <a:r>
              <a:rPr lang="zh-CN" altLang="en-US" dirty="0"/>
              <a:t>快速排序几乎是目前所有排序法中速度最快的方法。STL的sort()函数就是基于快速排序算法的，并针对快速排序的缺点做了很多优化。</a:t>
            </a:r>
          </a:p>
        </p:txBody>
      </p:sp>
      <p:sp>
        <p:nvSpPr>
          <p:cNvPr id="4" name="页脚占位符 3">
            <a:extLst>
              <a:ext uri="{FF2B5EF4-FFF2-40B4-BE49-F238E27FC236}">
                <a16:creationId xmlns:a16="http://schemas.microsoft.com/office/drawing/2014/main" id="{4552917C-9F7F-4422-9D8D-FFC2E20EC9F9}"/>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pic>
        <p:nvPicPr>
          <p:cNvPr id="6" name="图片 5">
            <a:extLst>
              <a:ext uri="{FF2B5EF4-FFF2-40B4-BE49-F238E27FC236}">
                <a16:creationId xmlns:a16="http://schemas.microsoft.com/office/drawing/2014/main" id="{C0C76E31-83C6-4019-BC17-9F167EF5A78D}"/>
              </a:ext>
            </a:extLst>
          </p:cNvPr>
          <p:cNvPicPr>
            <a:picLocks noChangeAspect="1"/>
          </p:cNvPicPr>
          <p:nvPr/>
        </p:nvPicPr>
        <p:blipFill>
          <a:blip r:embed="rId2"/>
          <a:stretch>
            <a:fillRect/>
          </a:stretch>
        </p:blipFill>
        <p:spPr>
          <a:xfrm>
            <a:off x="6433286" y="182104"/>
            <a:ext cx="2042083" cy="1189496"/>
          </a:xfrm>
          <a:prstGeom prst="rect">
            <a:avLst/>
          </a:prstGeom>
        </p:spPr>
      </p:pic>
    </p:spTree>
  </p:cSld>
  <p:clrMapOvr>
    <a:masterClrMapping/>
  </p:clrMapOvr>
  <p:transition>
    <p:strips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rgbClr val="0070C0"/>
                </a:solidFill>
                <a:sym typeface="+mn-ea"/>
              </a:rPr>
              <a:t>快速排序的应用：求第k大数</a:t>
            </a:r>
            <a:endParaRPr lang="zh-CN" altLang="en-US" sz="4000" dirty="0">
              <a:solidFill>
                <a:srgbClr val="0070C0"/>
              </a:solidFill>
            </a:endParaRPr>
          </a:p>
        </p:txBody>
      </p:sp>
      <p:sp>
        <p:nvSpPr>
          <p:cNvPr id="3" name="内容占位符 2"/>
          <p:cNvSpPr>
            <a:spLocks noGrp="1"/>
          </p:cNvSpPr>
          <p:nvPr>
            <p:ph idx="1"/>
          </p:nvPr>
        </p:nvSpPr>
        <p:spPr/>
        <p:txBody>
          <a:bodyPr/>
          <a:lstStyle/>
          <a:p>
            <a:r>
              <a:rPr lang="zh-CN" altLang="en-US"/>
              <a:t>求第k大的数，简单的方法是排序算法进行排序，然后定位第k大的数，复杂度是O(nlogn)。</a:t>
            </a:r>
          </a:p>
          <a:p>
            <a:r>
              <a:rPr lang="zh-CN" altLang="en-US"/>
              <a:t>如果用快速排序的思想，可以在O(n)的时间内找到第k大的数 。在快速排序程序中，每次划分的时候，只要递归包含第k个数的那部分就行了。</a:t>
            </a:r>
          </a:p>
          <a:p>
            <a:endParaRPr lang="zh-CN" altLang="en-US"/>
          </a:p>
        </p:txBody>
      </p:sp>
      <p:sp>
        <p:nvSpPr>
          <p:cNvPr id="4" name="页脚占位符 3">
            <a:extLst>
              <a:ext uri="{FF2B5EF4-FFF2-40B4-BE49-F238E27FC236}">
                <a16:creationId xmlns:a16="http://schemas.microsoft.com/office/drawing/2014/main" id="{E9EE03D7-A760-4BA0-AE1D-DEEDF253D21D}"/>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习题</a:t>
            </a:r>
          </a:p>
        </p:txBody>
      </p:sp>
      <p:sp>
        <p:nvSpPr>
          <p:cNvPr id="3" name="内容占位符 2"/>
          <p:cNvSpPr>
            <a:spLocks noGrp="1"/>
          </p:cNvSpPr>
          <p:nvPr>
            <p:ph idx="1"/>
          </p:nvPr>
        </p:nvSpPr>
        <p:spPr/>
        <p:txBody>
          <a:bodyPr/>
          <a:lstStyle/>
          <a:p>
            <a:r>
              <a:rPr lang="zh-CN" altLang="en-US">
                <a:sym typeface="+mn-ea"/>
              </a:rPr>
              <a:t>poj 2388</a:t>
            </a:r>
          </a:p>
          <a:p>
            <a:r>
              <a:rPr lang="zh-CN" altLang="en-US"/>
              <a:t>hdu 1425，求前k大数；</a:t>
            </a:r>
          </a:p>
          <a:p>
            <a:r>
              <a:rPr lang="zh-CN" altLang="en-US"/>
              <a:t>poj 2388，求中间数。</a:t>
            </a:r>
          </a:p>
        </p:txBody>
      </p:sp>
      <p:sp>
        <p:nvSpPr>
          <p:cNvPr id="4" name="页脚占位符 3">
            <a:extLst>
              <a:ext uri="{FF2B5EF4-FFF2-40B4-BE49-F238E27FC236}">
                <a16:creationId xmlns:a16="http://schemas.microsoft.com/office/drawing/2014/main" id="{588C0BA2-2AFF-467A-B62D-980E2D722DD8}"/>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70C0"/>
                </a:solidFill>
              </a:rPr>
              <a:t>思考</a:t>
            </a:r>
          </a:p>
        </p:txBody>
      </p:sp>
      <p:sp>
        <p:nvSpPr>
          <p:cNvPr id="3" name="内容占位符 2"/>
          <p:cNvSpPr>
            <a:spLocks noGrp="1"/>
          </p:cNvSpPr>
          <p:nvPr>
            <p:ph idx="1"/>
          </p:nvPr>
        </p:nvSpPr>
        <p:spPr/>
        <p:txBody>
          <a:bodyPr/>
          <a:lstStyle/>
          <a:p>
            <a:r>
              <a:rPr lang="zh-CN" altLang="en-US" dirty="0">
                <a:sym typeface="+mn-ea"/>
              </a:rPr>
              <a:t>什么面值的硬币能用贪心法？</a:t>
            </a:r>
            <a:endParaRPr lang="zh-CN" altLang="en-US" dirty="0"/>
          </a:p>
        </p:txBody>
      </p:sp>
      <p:sp>
        <p:nvSpPr>
          <p:cNvPr id="4" name="页脚占位符 3">
            <a:extLst>
              <a:ext uri="{FF2B5EF4-FFF2-40B4-BE49-F238E27FC236}">
                <a16:creationId xmlns:a16="http://schemas.microsoft.com/office/drawing/2014/main" id="{6ADF8EE6-33CB-4F01-825C-70C5C24E832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7F7243-CB62-4CFE-90E6-C6E963B876CC}"/>
              </a:ext>
            </a:extLst>
          </p:cNvPr>
          <p:cNvPicPr>
            <a:picLocks noChangeAspect="1"/>
          </p:cNvPicPr>
          <p:nvPr/>
        </p:nvPicPr>
        <p:blipFill>
          <a:blip r:embed="rId2"/>
          <a:stretch>
            <a:fillRect/>
          </a:stretch>
        </p:blipFill>
        <p:spPr>
          <a:xfrm>
            <a:off x="1547664" y="3717032"/>
            <a:ext cx="7324725" cy="1924050"/>
          </a:xfrm>
          <a:prstGeom prst="rect">
            <a:avLst/>
          </a:prstGeom>
        </p:spPr>
      </p:pic>
      <p:sp>
        <p:nvSpPr>
          <p:cNvPr id="5122" name="文本框 5121"/>
          <p:cNvSpPr txBox="1"/>
          <p:nvPr/>
        </p:nvSpPr>
        <p:spPr>
          <a:xfrm>
            <a:off x="395536" y="1772816"/>
            <a:ext cx="6552728" cy="2062103"/>
          </a:xfrm>
          <a:prstGeom prst="rect">
            <a:avLst/>
          </a:prstGeom>
          <a:noFill/>
          <a:ln w="9525">
            <a:noFill/>
          </a:ln>
        </p:spPr>
        <p:txBody>
          <a:bodyPr wrap="square">
            <a:spAutoFit/>
          </a:bodyPr>
          <a:lstStyle/>
          <a:p>
            <a:pPr marL="342900" indent="-342900" algn="just">
              <a:spcBef>
                <a:spcPct val="50000"/>
              </a:spcBef>
              <a:buFont typeface="Arial" panose="020B0604020202020204" pitchFamily="34" charset="0"/>
              <a:buChar char="•"/>
            </a:pPr>
            <a:r>
              <a:rPr lang="zh-CN" altLang="en-US" sz="3200" b="1" dirty="0">
                <a:solidFill>
                  <a:schemeClr val="tx1"/>
                </a:solidFill>
                <a:latin typeface="Times New Roman" panose="02020603050405020304" pitchFamily="2" charset="0"/>
                <a:ea typeface="宋体" panose="02010600030101010101" pitchFamily="2" charset="-122"/>
              </a:rPr>
              <a:t>看一步走一步，而且只看一步；</a:t>
            </a:r>
            <a:endParaRPr lang="en-US" altLang="zh-CN" sz="3200" b="1" dirty="0">
              <a:solidFill>
                <a:schemeClr val="tx1"/>
              </a:solidFill>
              <a:latin typeface="Times New Roman" panose="02020603050405020304" pitchFamily="2" charset="0"/>
              <a:ea typeface="宋体" panose="02010600030101010101" pitchFamily="2" charset="-122"/>
            </a:endParaRPr>
          </a:p>
          <a:p>
            <a:pPr marL="342900" indent="-342900" algn="just">
              <a:spcBef>
                <a:spcPct val="50000"/>
              </a:spcBef>
              <a:buFont typeface="Arial" panose="020B0604020202020204" pitchFamily="34" charset="0"/>
              <a:buChar char="•"/>
            </a:pPr>
            <a:r>
              <a:rPr lang="zh-CN" altLang="en-US" sz="3200" b="1" dirty="0">
                <a:solidFill>
                  <a:schemeClr val="tx1"/>
                </a:solidFill>
                <a:latin typeface="Times New Roman" panose="02020603050405020304" pitchFamily="2" charset="0"/>
                <a:ea typeface="宋体" panose="02010600030101010101" pitchFamily="2" charset="-122"/>
              </a:rPr>
              <a:t>在每一步，选当前最优的；</a:t>
            </a:r>
            <a:endParaRPr lang="en-US" altLang="zh-CN" sz="3200" b="1" dirty="0">
              <a:solidFill>
                <a:schemeClr val="tx1"/>
              </a:solidFill>
              <a:latin typeface="Times New Roman" panose="02020603050405020304" pitchFamily="2" charset="0"/>
              <a:ea typeface="宋体" panose="02010600030101010101" pitchFamily="2" charset="-122"/>
            </a:endParaRPr>
          </a:p>
          <a:p>
            <a:pPr marL="342900" indent="-342900" algn="just">
              <a:spcBef>
                <a:spcPct val="50000"/>
              </a:spcBef>
              <a:buFont typeface="Arial" panose="020B0604020202020204" pitchFamily="34" charset="0"/>
              <a:buChar char="•"/>
            </a:pPr>
            <a:r>
              <a:rPr lang="zh-CN" altLang="en-US" sz="3200" b="1" dirty="0">
                <a:solidFill>
                  <a:schemeClr val="tx1"/>
                </a:solidFill>
                <a:latin typeface="Times New Roman" panose="02020603050405020304" pitchFamily="2" charset="0"/>
                <a:ea typeface="宋体" panose="02010600030101010101" pitchFamily="2" charset="-122"/>
              </a:rPr>
              <a:t>不回头，不改变已有的选择；</a:t>
            </a:r>
            <a:endParaRPr lang="en-US" altLang="zh-CN" sz="3200" b="1" dirty="0">
              <a:solidFill>
                <a:schemeClr val="tx1"/>
              </a:solidFill>
              <a:latin typeface="Times New Roman" panose="02020603050405020304" pitchFamily="2" charset="0"/>
              <a:ea typeface="宋体" panose="02010600030101010101" pitchFamily="2" charset="-122"/>
            </a:endParaRPr>
          </a:p>
        </p:txBody>
      </p:sp>
      <p:sp>
        <p:nvSpPr>
          <p:cNvPr id="5123" name="文本框 5122"/>
          <p:cNvSpPr txBox="1"/>
          <p:nvPr/>
        </p:nvSpPr>
        <p:spPr>
          <a:xfrm>
            <a:off x="533400" y="762000"/>
            <a:ext cx="8153400" cy="645160"/>
          </a:xfrm>
          <a:prstGeom prst="rect">
            <a:avLst/>
          </a:prstGeom>
          <a:noFill/>
          <a:ln w="9525">
            <a:noFill/>
          </a:ln>
        </p:spPr>
        <p:txBody>
          <a:bodyPr>
            <a:spAutoFit/>
          </a:bodyPr>
          <a:lstStyle/>
          <a:p>
            <a:pPr>
              <a:spcBef>
                <a:spcPct val="50000"/>
              </a:spcBef>
            </a:pPr>
            <a:r>
              <a:rPr lang="zh-CN" altLang="en-US" sz="3600" b="1" dirty="0">
                <a:solidFill>
                  <a:srgbClr val="CC0000"/>
                </a:solidFill>
                <a:latin typeface="Times New Roman" panose="02020603050405020304" pitchFamily="2" charset="0"/>
                <a:ea typeface="宋体" panose="02010600030101010101" pitchFamily="2" charset="-122"/>
              </a:rPr>
              <a:t>贪心法思想</a:t>
            </a:r>
          </a:p>
        </p:txBody>
      </p:sp>
      <p:sp>
        <p:nvSpPr>
          <p:cNvPr id="2" name="页脚占位符 1">
            <a:extLst>
              <a:ext uri="{FF2B5EF4-FFF2-40B4-BE49-F238E27FC236}">
                <a16:creationId xmlns:a16="http://schemas.microsoft.com/office/drawing/2014/main" id="{D8EB43B1-68BF-4854-85B7-BB1B0EE727A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extLst>
      <p:ext uri="{BB962C8B-B14F-4D97-AF65-F5344CB8AC3E}">
        <p14:creationId xmlns:p14="http://schemas.microsoft.com/office/powerpoint/2010/main" val="2501625282"/>
      </p:ext>
    </p:extLst>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文本框 5121"/>
          <p:cNvSpPr txBox="1"/>
          <p:nvPr/>
        </p:nvSpPr>
        <p:spPr>
          <a:xfrm>
            <a:off x="533400" y="1772816"/>
            <a:ext cx="8305800" cy="3754874"/>
          </a:xfrm>
          <a:prstGeom prst="rect">
            <a:avLst/>
          </a:prstGeom>
          <a:noFill/>
          <a:ln w="9525">
            <a:noFill/>
          </a:ln>
        </p:spPr>
        <p:txBody>
          <a:bodyPr>
            <a:spAutoFit/>
          </a:bodyPr>
          <a:lstStyle/>
          <a:p>
            <a:pPr algn="just">
              <a:spcBef>
                <a:spcPct val="50000"/>
              </a:spcBef>
            </a:pPr>
            <a:r>
              <a:rPr lang="zh-CN" altLang="en-US" sz="2800" b="1" dirty="0">
                <a:solidFill>
                  <a:schemeClr val="tx1"/>
                </a:solidFill>
                <a:latin typeface="Times New Roman" panose="02020603050405020304" pitchFamily="2" charset="0"/>
                <a:ea typeface="宋体" panose="02010600030101010101" pitchFamily="2" charset="-122"/>
              </a:rPr>
              <a:t>贪心法在解决问题的策略上目光短浅，只根据当前已有的信息就做出选择，而且一旦做出了选择，不管将来有什么结果，这个选择都不会改变。换言之，贪心法并不是从整体最优考虑，它所做出的选择只是在某种意义上的局部最优。</a:t>
            </a:r>
          </a:p>
          <a:p>
            <a:pPr algn="just">
              <a:spcBef>
                <a:spcPct val="50000"/>
              </a:spcBef>
            </a:pPr>
            <a:r>
              <a:rPr lang="zh-CN" altLang="en-US" sz="2800" b="1" dirty="0">
                <a:solidFill>
                  <a:schemeClr val="tx1"/>
                </a:solidFill>
                <a:latin typeface="Times New Roman" panose="02020603050405020304" pitchFamily="2" charset="0"/>
                <a:ea typeface="宋体" panose="02010600030101010101" pitchFamily="2" charset="-122"/>
              </a:rPr>
              <a:t>        这种局部最优选择并不总能获得整体最优解（</a:t>
            </a:r>
            <a:r>
              <a:rPr lang="en-US" altLang="zh-CN" sz="2800" b="1" dirty="0">
                <a:solidFill>
                  <a:schemeClr val="tx1"/>
                </a:solidFill>
                <a:latin typeface="Times New Roman" panose="02020603050405020304" pitchFamily="2" charset="0"/>
                <a:ea typeface="宋体" panose="02010600030101010101" pitchFamily="2" charset="-122"/>
              </a:rPr>
              <a:t>Optimal Solution</a:t>
            </a:r>
            <a:r>
              <a:rPr lang="zh-CN" altLang="en-US" sz="2800" b="1" dirty="0">
                <a:solidFill>
                  <a:schemeClr val="tx1"/>
                </a:solidFill>
                <a:latin typeface="Times New Roman" panose="02020603050405020304" pitchFamily="2" charset="0"/>
                <a:ea typeface="宋体" panose="02010600030101010101" pitchFamily="2" charset="-122"/>
              </a:rPr>
              <a:t>），但通常能获得近似最优解（</a:t>
            </a:r>
            <a:r>
              <a:rPr lang="en-US" altLang="zh-CN" sz="2800" b="1" dirty="0">
                <a:solidFill>
                  <a:schemeClr val="tx1"/>
                </a:solidFill>
                <a:latin typeface="Times New Roman" panose="02020603050405020304" pitchFamily="2" charset="0"/>
                <a:ea typeface="宋体" panose="02010600030101010101" pitchFamily="2" charset="-122"/>
              </a:rPr>
              <a:t>Near-Optimal Solution</a:t>
            </a:r>
            <a:r>
              <a:rPr lang="zh-CN" altLang="en-US" sz="2800" b="1" dirty="0">
                <a:solidFill>
                  <a:schemeClr val="tx1"/>
                </a:solidFill>
                <a:latin typeface="Times New Roman" panose="02020603050405020304" pitchFamily="2" charset="0"/>
                <a:ea typeface="宋体" panose="02010600030101010101" pitchFamily="2" charset="-122"/>
              </a:rPr>
              <a:t>）。</a:t>
            </a:r>
          </a:p>
        </p:txBody>
      </p:sp>
      <p:sp>
        <p:nvSpPr>
          <p:cNvPr id="5123" name="文本框 5122"/>
          <p:cNvSpPr txBox="1"/>
          <p:nvPr/>
        </p:nvSpPr>
        <p:spPr>
          <a:xfrm>
            <a:off x="533400" y="762000"/>
            <a:ext cx="8153400" cy="645160"/>
          </a:xfrm>
          <a:prstGeom prst="rect">
            <a:avLst/>
          </a:prstGeom>
          <a:noFill/>
          <a:ln w="9525">
            <a:noFill/>
          </a:ln>
        </p:spPr>
        <p:txBody>
          <a:bodyPr>
            <a:spAutoFit/>
          </a:bodyPr>
          <a:lstStyle/>
          <a:p>
            <a:pPr>
              <a:spcBef>
                <a:spcPct val="50000"/>
              </a:spcBef>
            </a:pPr>
            <a:r>
              <a:rPr lang="zh-CN" altLang="en-US" sz="3600" b="1" dirty="0">
                <a:solidFill>
                  <a:srgbClr val="CC0000"/>
                </a:solidFill>
                <a:latin typeface="Times New Roman" panose="02020603050405020304" pitchFamily="2" charset="0"/>
                <a:ea typeface="宋体" panose="02010600030101010101" pitchFamily="2" charset="-122"/>
              </a:rPr>
              <a:t>贪心法的设计思想 </a:t>
            </a:r>
          </a:p>
        </p:txBody>
      </p:sp>
      <p:sp>
        <p:nvSpPr>
          <p:cNvPr id="2" name="页脚占位符 1">
            <a:extLst>
              <a:ext uri="{FF2B5EF4-FFF2-40B4-BE49-F238E27FC236}">
                <a16:creationId xmlns:a16="http://schemas.microsoft.com/office/drawing/2014/main" id="{D8EB43B1-68BF-4854-85B7-BB1B0EE727AB}"/>
              </a:ext>
            </a:extLst>
          </p:cNvPr>
          <p:cNvSpPr>
            <a:spLocks noGrp="1"/>
          </p:cNvSpPr>
          <p:nvPr>
            <p:ph type="ftr" sz="quarter" idx="11"/>
          </p:nvPr>
        </p:nvSpPr>
        <p:spPr/>
        <p:txBody>
          <a:bodyPr/>
          <a:lstStyle/>
          <a:p>
            <a:pPr lvl="0"/>
            <a:r>
              <a:rPr lang="zh-CN" altLang="en-US">
                <a:latin typeface="Times New Roman" panose="02020603050405020304" pitchFamily="2" charset="0"/>
                <a:ea typeface="宋体" panose="02010600030101010101" pitchFamily="2" charset="-122"/>
              </a:rPr>
              <a:t>华东理工大学 罗勇军</a:t>
            </a:r>
          </a:p>
        </p:txBody>
      </p:sp>
    </p:spTree>
  </p:cSld>
  <p:clrMapOvr>
    <a:masterClrMapping/>
  </p:clrMapOvr>
  <p:transition>
    <p:strips dir="rd"/>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ec72c155-242e-43de-a37b-6caca2f61260}"/>
</p:tagLst>
</file>

<file path=ppt/theme/theme1.xml><?xml version="1.0" encoding="utf-8"?>
<a:theme xmlns:a="http://schemas.openxmlformats.org/drawingml/2006/main" name="清华版教材展示">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算法清华版</Template>
  <TotalTime>871</TotalTime>
  <Words>3852</Words>
  <Application>Microsoft Office PowerPoint</Application>
  <PresentationFormat>全屏显示(4:3)</PresentationFormat>
  <Paragraphs>410</Paragraphs>
  <Slides>67</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75" baseType="lpstr">
      <vt:lpstr>等线</vt:lpstr>
      <vt:lpstr>Arial</vt:lpstr>
      <vt:lpstr>Times New Roman</vt:lpstr>
      <vt:lpstr>Wingdings</vt:lpstr>
      <vt:lpstr>清华版教材展示</vt:lpstr>
      <vt:lpstr>Microsoft Visio 绘图</vt:lpstr>
      <vt:lpstr>Bitmap Image</vt:lpstr>
      <vt:lpstr>程序包</vt:lpstr>
      <vt:lpstr>算法竞赛入门到进阶</vt:lpstr>
      <vt:lpstr>PowerPoint 演示文稿</vt:lpstr>
      <vt:lpstr>贪心法引导：硬币问题</vt:lpstr>
      <vt:lpstr>PowerPoint 演示文稿</vt:lpstr>
      <vt:lpstr>PowerPoint 演示文稿</vt:lpstr>
      <vt:lpstr>PowerPoint 演示文稿</vt:lpstr>
      <vt:lpstr>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归并排序的主要操作</vt:lpstr>
      <vt:lpstr>归并的例子</vt:lpstr>
      <vt:lpstr>复杂度</vt:lpstr>
      <vt:lpstr>分治的优势</vt:lpstr>
      <vt:lpstr>归并排序是交换排序的升级版</vt:lpstr>
      <vt:lpstr>归并排序的应用：逆序对问题</vt:lpstr>
      <vt:lpstr>PowerPoint 演示文稿</vt:lpstr>
      <vt:lpstr>PowerPoint 演示文稿</vt:lpstr>
      <vt:lpstr>PowerPoint 演示文稿</vt:lpstr>
      <vt:lpstr>快速排序</vt:lpstr>
      <vt:lpstr>如何把序列分成左右两部分？</vt:lpstr>
      <vt:lpstr>直接在原序列上操作</vt:lpstr>
      <vt:lpstr>复杂度</vt:lpstr>
      <vt:lpstr>快速排序   不稳定</vt:lpstr>
      <vt:lpstr>但是...</vt:lpstr>
      <vt:lpstr>快速排序的应用：求第k大数</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罗 勇</cp:lastModifiedBy>
  <cp:revision>101</cp:revision>
  <dcterms:created xsi:type="dcterms:W3CDTF">2006-06-21T07:55:00Z</dcterms:created>
  <dcterms:modified xsi:type="dcterms:W3CDTF">2019-03-15T15:05:26Z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